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00" r:id="rId3"/>
    <p:sldId id="345" r:id="rId4"/>
    <p:sldId id="402" r:id="rId5"/>
    <p:sldId id="401" r:id="rId6"/>
    <p:sldId id="403" r:id="rId7"/>
    <p:sldId id="404" r:id="rId8"/>
    <p:sldId id="349" r:id="rId9"/>
    <p:sldId id="350" r:id="rId10"/>
    <p:sldId id="385" r:id="rId11"/>
    <p:sldId id="390" r:id="rId12"/>
    <p:sldId id="405" r:id="rId13"/>
    <p:sldId id="406" r:id="rId14"/>
    <p:sldId id="276" r:id="rId15"/>
    <p:sldId id="279" r:id="rId16"/>
    <p:sldId id="362" r:id="rId17"/>
    <p:sldId id="257" r:id="rId18"/>
    <p:sldId id="415" r:id="rId19"/>
    <p:sldId id="298" r:id="rId20"/>
    <p:sldId id="357" r:id="rId21"/>
    <p:sldId id="356" r:id="rId22"/>
    <p:sldId id="299" r:id="rId23"/>
    <p:sldId id="300" r:id="rId24"/>
    <p:sldId id="358" r:id="rId25"/>
    <p:sldId id="268" r:id="rId26"/>
    <p:sldId id="386" r:id="rId27"/>
    <p:sldId id="387" r:id="rId28"/>
    <p:sldId id="388" r:id="rId29"/>
    <p:sldId id="288" r:id="rId30"/>
    <p:sldId id="412" r:id="rId31"/>
    <p:sldId id="289" r:id="rId32"/>
    <p:sldId id="290" r:id="rId33"/>
    <p:sldId id="302" r:id="rId34"/>
    <p:sldId id="408" r:id="rId35"/>
    <p:sldId id="366" r:id="rId36"/>
    <p:sldId id="413" r:id="rId37"/>
    <p:sldId id="391" r:id="rId38"/>
    <p:sldId id="397" r:id="rId39"/>
    <p:sldId id="398" r:id="rId40"/>
    <p:sldId id="399" r:id="rId41"/>
    <p:sldId id="409" r:id="rId42"/>
    <p:sldId id="410" r:id="rId43"/>
    <p:sldId id="411" r:id="rId44"/>
    <p:sldId id="392" r:id="rId45"/>
    <p:sldId id="393" r:id="rId46"/>
    <p:sldId id="394" r:id="rId47"/>
    <p:sldId id="395" r:id="rId48"/>
    <p:sldId id="396" r:id="rId49"/>
    <p:sldId id="414" r:id="rId50"/>
    <p:sldId id="378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FFFF"/>
    <a:srgbClr val="FFCC99"/>
    <a:srgbClr val="990099"/>
    <a:srgbClr val="FF3399"/>
    <a:srgbClr val="FFCCFF"/>
    <a:srgbClr val="CC99FF"/>
    <a:srgbClr val="66CCFF"/>
    <a:srgbClr val="99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0" autoAdjust="0"/>
    <p:restoredTop sz="93231" autoAdjust="0"/>
  </p:normalViewPr>
  <p:slideViewPr>
    <p:cSldViewPr>
      <p:cViewPr varScale="1">
        <p:scale>
          <a:sx n="78" d="100"/>
          <a:sy n="78" d="100"/>
        </p:scale>
        <p:origin x="94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F3DEB1-4A09-4518-BA2F-1D076739AB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548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48A0EB-F38A-4E61-A6B0-8A0D40F1BC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87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思考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—</a:t>
            </a: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信息只有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种取值时，操作功能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不包含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OPD</a:t>
            </a: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类型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26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互斥</a:t>
            </a:r>
            <a:r>
              <a:rPr lang="en-US" altLang="zh-CN" dirty="0"/>
              <a:t>—LOCK</a:t>
            </a:r>
            <a:r>
              <a:rPr lang="zh-CN" altLang="en-US" dirty="0"/>
              <a:t>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687EB-543D-4EB6-8DB2-1653F9E15D2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思考①：可以，前者与信息存放相关，关注存储效率</a:t>
            </a:r>
            <a:r>
              <a:rPr lang="en-US" altLang="zh-CN" dirty="0"/>
              <a:t>(</a:t>
            </a:r>
            <a:r>
              <a:rPr lang="zh-CN" altLang="en-US" dirty="0"/>
              <a:t>≥</a:t>
            </a:r>
            <a:r>
              <a:rPr lang="en-US" altLang="zh-CN" dirty="0"/>
              <a:t>MEM/IO</a:t>
            </a:r>
            <a:r>
              <a:rPr lang="zh-CN" altLang="en-US" dirty="0"/>
              <a:t>编址单位</a:t>
            </a:r>
            <a:r>
              <a:rPr lang="en-US" altLang="zh-CN" dirty="0"/>
              <a:t>)</a:t>
            </a:r>
            <a:r>
              <a:rPr lang="zh-CN" altLang="en-US" dirty="0"/>
              <a:t>；后者与信息运算有关，关注运算速度</a:t>
            </a:r>
            <a:r>
              <a:rPr lang="en-US" altLang="zh-CN" dirty="0"/>
              <a:t>(=ALU</a:t>
            </a:r>
            <a:r>
              <a:rPr lang="zh-CN" altLang="en-US" dirty="0"/>
              <a:t>长度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思考②：独立编址、隐含编址需增加新指令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指令的操作功能决定了</a:t>
            </a:r>
            <a:r>
              <a:rPr lang="en-US" altLang="zh-CN" dirty="0"/>
              <a:t>OPD</a:t>
            </a:r>
            <a:r>
              <a:rPr lang="zh-CN" altLang="en-US" dirty="0"/>
              <a:t>个数，目的</a:t>
            </a:r>
            <a:r>
              <a:rPr lang="en-US" altLang="zh-CN" dirty="0"/>
              <a:t>OPD-</a:t>
            </a:r>
            <a:r>
              <a:rPr lang="zh-CN" altLang="en-US" dirty="0"/>
              <a:t>源</a:t>
            </a:r>
            <a:r>
              <a:rPr lang="en-US" altLang="zh-CN" dirty="0"/>
              <a:t>OPD</a:t>
            </a:r>
            <a:r>
              <a:rPr lang="zh-CN" altLang="en-US" dirty="0"/>
              <a:t>是否相同受限于指令集结构；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地址码个数相关于指令格式，属于优化范畴，如一条指令中，减少一个地址码以提高规整性，通过增加一个操作码来区分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57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：不能，因为硬件不能识别</a:t>
            </a:r>
            <a:r>
              <a:rPr lang="en-US" altLang="zh-CN" dirty="0"/>
              <a:t>1001</a:t>
            </a:r>
            <a:r>
              <a:rPr lang="zh-CN" altLang="en-US" dirty="0"/>
              <a:t>是地址码还是操作码</a:t>
            </a:r>
            <a:endParaRPr lang="en-US" altLang="zh-CN" dirty="0"/>
          </a:p>
          <a:p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—0XX</a:t>
            </a:r>
            <a:r>
              <a:rPr lang="zh-CN" altLang="en-US" dirty="0"/>
              <a:t>，</a:t>
            </a:r>
            <a:r>
              <a:rPr lang="en-US" altLang="zh-CN" dirty="0"/>
              <a:t> 16</a:t>
            </a:r>
            <a:r>
              <a:rPr lang="zh-CN" altLang="en-US" dirty="0"/>
              <a:t>种</a:t>
            </a:r>
            <a:r>
              <a:rPr lang="en-US" altLang="zh-CN" dirty="0"/>
              <a:t>—1XX 0XX</a:t>
            </a:r>
            <a:r>
              <a:rPr lang="zh-CN" altLang="en-US" dirty="0"/>
              <a:t>，</a:t>
            </a:r>
            <a:r>
              <a:rPr lang="en-US" altLang="zh-CN" dirty="0"/>
              <a:t>  64</a:t>
            </a:r>
            <a:r>
              <a:rPr lang="zh-CN" altLang="en-US" dirty="0"/>
              <a:t>种</a:t>
            </a:r>
            <a:r>
              <a:rPr lang="en-US" altLang="zh-CN" dirty="0"/>
              <a:t>—1XX </a:t>
            </a:r>
            <a:r>
              <a:rPr lang="en-US" altLang="zh-CN" dirty="0" err="1"/>
              <a:t>1XX</a:t>
            </a:r>
            <a:r>
              <a:rPr lang="en-US" altLang="zh-CN" dirty="0"/>
              <a:t> 0XX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239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98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62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MIPS MEM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空间为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32b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，划分为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个区域：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kusr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(0x00000000 - 0x7fffffff)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kseg0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0x80000000-0x9fffffff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）、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kseg1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0xa0000000-0xbfffffff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）、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kseg2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0xC0000000-0xffffffff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）；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kusr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区域由用户空间使用，需经过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MMU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kseg0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kseg1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区域由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kernel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使用，无需经过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MMU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kseg0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将最高位清零即可转换成物理地址、数据通过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cache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kseg1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将最高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位清零即可转换成物理地址，数据不通过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cache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空间大小</a:t>
            </a:r>
            <a:r>
              <a:rPr lang="en-US" altLang="zh-CN" dirty="0"/>
              <a:t>512MB</a:t>
            </a:r>
            <a:r>
              <a:rPr lang="zh-CN" altLang="en-US" dirty="0"/>
              <a:t>，映射到</a:t>
            </a:r>
            <a:r>
              <a:rPr lang="en-US" altLang="zh-CN" dirty="0"/>
              <a:t>MEM</a:t>
            </a:r>
            <a:r>
              <a:rPr lang="zh-CN" altLang="en-US" dirty="0"/>
              <a:t>空间的</a:t>
            </a:r>
            <a:r>
              <a:rPr lang="en-US" altLang="zh-CN" dirty="0"/>
              <a:t>A0000000~BFFFFFFF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467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指针有近指针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(Near)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、远指针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(Far)2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种类型，移位运算的数据类型为位域。</a:t>
            </a:r>
            <a:endParaRPr kumimoji="1" lang="en-US" altLang="zh-CN" sz="1200" b="0" i="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x86 MEM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空间为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48b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REG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相对指偏移寻址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基址或变址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完整性</a:t>
            </a:r>
            <a:r>
              <a:rPr lang="en-US" altLang="zh-CN" dirty="0"/>
              <a:t>—</a:t>
            </a:r>
            <a:r>
              <a:rPr lang="zh-CN" altLang="en-US" dirty="0"/>
              <a:t>基本功能够用，无效率特低的代码（如有</a:t>
            </a:r>
            <a:r>
              <a:rPr lang="en-US" altLang="zh-CN" dirty="0"/>
              <a:t>AND</a:t>
            </a:r>
            <a:r>
              <a:rPr lang="zh-CN" altLang="en-US" dirty="0"/>
              <a:t>、无</a:t>
            </a:r>
            <a:r>
              <a:rPr lang="en-US" altLang="zh-CN" dirty="0"/>
              <a:t>NOT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规整性</a:t>
            </a:r>
            <a:r>
              <a:rPr lang="en-US" altLang="zh-CN" dirty="0"/>
              <a:t>—</a:t>
            </a:r>
            <a:r>
              <a:rPr lang="zh-CN" altLang="en-US" dirty="0"/>
              <a:t>便于提高译码速度</a:t>
            </a:r>
            <a:endParaRPr lang="en-US" altLang="zh-CN" dirty="0"/>
          </a:p>
          <a:p>
            <a:r>
              <a:rPr lang="zh-CN" altLang="en-US" dirty="0"/>
              <a:t>正交性</a:t>
            </a:r>
            <a:r>
              <a:rPr lang="en-US" altLang="zh-CN" dirty="0"/>
              <a:t>—</a:t>
            </a:r>
            <a:r>
              <a:rPr lang="zh-CN" altLang="en-US" dirty="0"/>
              <a:t>便于尽早译码、提高执行速度（并行）</a:t>
            </a:r>
            <a:endParaRPr lang="en-US" altLang="zh-CN" dirty="0"/>
          </a:p>
          <a:p>
            <a:r>
              <a:rPr lang="zh-CN" altLang="en-US" dirty="0"/>
              <a:t>兼容性</a:t>
            </a:r>
            <a:r>
              <a:rPr lang="en-US" altLang="zh-CN" dirty="0"/>
              <a:t>—</a:t>
            </a:r>
            <a:r>
              <a:rPr lang="zh-CN" altLang="en-US" dirty="0"/>
              <a:t>便于扩展。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027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位置固定隐含了</a:t>
            </a:r>
            <a:r>
              <a:rPr lang="en-US" altLang="zh-CN" dirty="0"/>
              <a:t>REG</a:t>
            </a:r>
            <a:r>
              <a:rPr lang="zh-CN" altLang="en-US" dirty="0"/>
              <a:t>的寻址方式位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787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—</a:t>
            </a:r>
            <a:r>
              <a:rPr lang="zh-CN" altLang="en-US" dirty="0"/>
              <a:t>单</a:t>
            </a:r>
            <a:r>
              <a:rPr lang="en-US" altLang="zh-CN" dirty="0"/>
              <a:t>OPD</a:t>
            </a:r>
            <a:r>
              <a:rPr lang="zh-CN" altLang="en-US" dirty="0"/>
              <a:t>时，</a:t>
            </a:r>
            <a:r>
              <a:rPr lang="en-US" altLang="zh-CN" dirty="0"/>
              <a:t>C7H</a:t>
            </a:r>
            <a:r>
              <a:rPr lang="zh-CN" altLang="en-US" dirty="0"/>
              <a:t>为</a:t>
            </a:r>
            <a:r>
              <a:rPr lang="en-US" altLang="zh-CN" dirty="0"/>
              <a:t>BH</a:t>
            </a:r>
            <a:r>
              <a:rPr lang="zh-CN" altLang="en-US" dirty="0"/>
              <a:t>或</a:t>
            </a:r>
            <a:r>
              <a:rPr lang="en-US" altLang="zh-CN" dirty="0"/>
              <a:t>DI</a:t>
            </a:r>
            <a:r>
              <a:rPr lang="zh-CN" altLang="en-US" dirty="0"/>
              <a:t>，</a:t>
            </a:r>
            <a:r>
              <a:rPr lang="en-US" altLang="zh-CN" dirty="0"/>
              <a:t>07H</a:t>
            </a:r>
            <a:r>
              <a:rPr lang="zh-CN" altLang="en-US" dirty="0"/>
              <a:t>为</a:t>
            </a:r>
            <a:r>
              <a:rPr lang="en-US" altLang="zh-CN" dirty="0"/>
              <a:t>[BX]</a:t>
            </a:r>
            <a:r>
              <a:rPr lang="zh-CN" altLang="en-US" dirty="0"/>
              <a:t>，</a:t>
            </a:r>
            <a:r>
              <a:rPr lang="en-US" altLang="zh-CN" dirty="0"/>
              <a:t>4770H</a:t>
            </a:r>
            <a:r>
              <a:rPr lang="zh-CN" altLang="en-US" dirty="0"/>
              <a:t>为</a:t>
            </a:r>
            <a:r>
              <a:rPr lang="en-US" altLang="zh-CN" dirty="0"/>
              <a:t>[BX+70H]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双</a:t>
            </a:r>
            <a:r>
              <a:rPr lang="en-US" altLang="zh-CN" dirty="0"/>
              <a:t>OPD</a:t>
            </a:r>
            <a:r>
              <a:rPr lang="zh-CN" altLang="en-US" dirty="0"/>
              <a:t>时，</a:t>
            </a:r>
            <a:r>
              <a:rPr lang="en-US" altLang="zh-CN" dirty="0"/>
              <a:t>C7H</a:t>
            </a:r>
            <a:r>
              <a:rPr lang="zh-CN" altLang="en-US" dirty="0"/>
              <a:t>为</a:t>
            </a:r>
            <a:r>
              <a:rPr lang="en-US" altLang="zh-CN" dirty="0"/>
              <a:t>BH</a:t>
            </a:r>
            <a:r>
              <a:rPr lang="zh-CN" altLang="en-US" dirty="0"/>
              <a:t>、</a:t>
            </a:r>
            <a:r>
              <a:rPr lang="en-US" altLang="zh-CN" dirty="0"/>
              <a:t>AL</a:t>
            </a:r>
            <a:r>
              <a:rPr lang="zh-CN" altLang="en-US" dirty="0"/>
              <a:t>或</a:t>
            </a:r>
            <a:r>
              <a:rPr lang="en-US" altLang="zh-CN" dirty="0"/>
              <a:t>DI</a:t>
            </a:r>
            <a:r>
              <a:rPr lang="zh-CN" altLang="en-US" dirty="0"/>
              <a:t>、</a:t>
            </a:r>
            <a:r>
              <a:rPr lang="en-US" altLang="zh-CN" dirty="0"/>
              <a:t>AX</a:t>
            </a:r>
            <a:r>
              <a:rPr lang="zh-CN" altLang="en-US" dirty="0"/>
              <a:t>，</a:t>
            </a:r>
            <a:r>
              <a:rPr lang="en-US" altLang="zh-CN" dirty="0"/>
              <a:t>07H</a:t>
            </a:r>
            <a:r>
              <a:rPr lang="zh-CN" altLang="en-US" dirty="0"/>
              <a:t>为</a:t>
            </a:r>
            <a:r>
              <a:rPr lang="en-US" altLang="zh-CN" dirty="0"/>
              <a:t>[BX]</a:t>
            </a:r>
            <a:r>
              <a:rPr lang="zh-CN" altLang="en-US" dirty="0"/>
              <a:t>、</a:t>
            </a:r>
            <a:r>
              <a:rPr lang="en-US" altLang="zh-CN" dirty="0"/>
              <a:t>AL</a:t>
            </a:r>
            <a:r>
              <a:rPr lang="zh-CN" altLang="en-US" dirty="0"/>
              <a:t>或</a:t>
            </a:r>
            <a:r>
              <a:rPr lang="en-US" altLang="zh-CN" dirty="0"/>
              <a:t>[BX]</a:t>
            </a:r>
            <a:r>
              <a:rPr lang="zh-CN" altLang="en-US" dirty="0"/>
              <a:t>、</a:t>
            </a:r>
            <a:r>
              <a:rPr lang="en-US" altLang="zh-CN" dirty="0"/>
              <a:t>AX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7EDEA-23D6-48AB-99F0-13D59D56BE5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思考：堆栈型①</a:t>
            </a:r>
            <a:r>
              <a:rPr lang="en-US" altLang="zh-CN" dirty="0"/>
              <a:t>Push A</a:t>
            </a:r>
            <a:r>
              <a:rPr lang="zh-CN" altLang="en-US" dirty="0"/>
              <a:t>  ②</a:t>
            </a:r>
            <a:r>
              <a:rPr lang="en-US" altLang="zh-CN" dirty="0"/>
              <a:t>Push</a:t>
            </a:r>
            <a:r>
              <a:rPr lang="en-US" altLang="zh-CN" baseline="0" dirty="0"/>
              <a:t> B  </a:t>
            </a:r>
            <a:r>
              <a:rPr lang="zh-CN" altLang="en-US" dirty="0"/>
              <a:t>③</a:t>
            </a:r>
            <a:r>
              <a:rPr lang="en-US" altLang="zh-CN" dirty="0"/>
              <a:t>Add  </a:t>
            </a:r>
            <a:r>
              <a:rPr lang="zh-CN" altLang="en-US" dirty="0"/>
              <a:t>④</a:t>
            </a:r>
            <a:r>
              <a:rPr lang="en-US" altLang="zh-CN" dirty="0"/>
              <a:t>Pop C</a:t>
            </a:r>
            <a:r>
              <a:rPr lang="zh-CN" altLang="en-US" dirty="0"/>
              <a:t>；累加器型①</a:t>
            </a:r>
            <a:r>
              <a:rPr lang="en-US" altLang="zh-CN" dirty="0"/>
              <a:t>Load R1,A</a:t>
            </a:r>
            <a:r>
              <a:rPr lang="zh-CN" altLang="en-US" dirty="0"/>
              <a:t>  ②</a:t>
            </a:r>
            <a:r>
              <a:rPr lang="en-US" altLang="zh-CN" dirty="0"/>
              <a:t>Add</a:t>
            </a:r>
            <a:r>
              <a:rPr lang="en-US" altLang="zh-CN" baseline="0" dirty="0"/>
              <a:t> B  </a:t>
            </a:r>
            <a:r>
              <a:rPr lang="zh-CN" altLang="en-US" dirty="0"/>
              <a:t>③</a:t>
            </a:r>
            <a:r>
              <a:rPr lang="en-US" altLang="zh-CN" dirty="0"/>
              <a:t>Store C</a:t>
            </a:r>
            <a:r>
              <a:rPr lang="zh-CN" altLang="en-US" dirty="0"/>
              <a:t>；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   </a:t>
            </a:r>
            <a:r>
              <a:rPr lang="en-US" altLang="zh-CN" dirty="0"/>
              <a:t>R-M GPR</a:t>
            </a:r>
            <a:r>
              <a:rPr lang="zh-CN" altLang="en-US" dirty="0"/>
              <a:t>型①</a:t>
            </a:r>
            <a:r>
              <a:rPr lang="en-US" altLang="zh-CN" dirty="0"/>
              <a:t>Load R1,A</a:t>
            </a:r>
            <a:r>
              <a:rPr lang="zh-CN" altLang="en-US" dirty="0"/>
              <a:t>  ②</a:t>
            </a:r>
            <a:r>
              <a:rPr lang="en-US" altLang="zh-CN" dirty="0"/>
              <a:t>Add</a:t>
            </a:r>
            <a:r>
              <a:rPr lang="en-US" altLang="zh-CN" baseline="0" dirty="0"/>
              <a:t>  R1,B  </a:t>
            </a:r>
            <a:r>
              <a:rPr lang="zh-CN" altLang="en-US" dirty="0"/>
              <a:t>③</a:t>
            </a:r>
            <a:r>
              <a:rPr lang="en-US" altLang="zh-CN" dirty="0"/>
              <a:t>Store R1,C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 R-R GPR</a:t>
            </a:r>
            <a:r>
              <a:rPr lang="zh-CN" altLang="en-US" dirty="0"/>
              <a:t>型①</a:t>
            </a:r>
            <a:r>
              <a:rPr lang="en-US" altLang="zh-CN" dirty="0"/>
              <a:t>Load R1,A</a:t>
            </a:r>
            <a:r>
              <a:rPr lang="zh-CN" altLang="en-US" dirty="0"/>
              <a:t>  ②</a:t>
            </a:r>
            <a:r>
              <a:rPr lang="en-US" altLang="zh-CN" dirty="0"/>
              <a:t>Load R2,B</a:t>
            </a:r>
            <a:r>
              <a:rPr lang="zh-CN" altLang="en-US" dirty="0"/>
              <a:t>  ③</a:t>
            </a:r>
            <a:r>
              <a:rPr lang="en-US" altLang="zh-CN" dirty="0"/>
              <a:t>Add R3,R1,R2 </a:t>
            </a:r>
            <a:r>
              <a:rPr lang="zh-CN" altLang="en-US" dirty="0"/>
              <a:t>④</a:t>
            </a:r>
            <a:r>
              <a:rPr lang="en-US" altLang="zh-CN" dirty="0"/>
              <a:t>Store R2,C</a:t>
            </a:r>
            <a:endParaRPr lang="zh-CN" alt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0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0" dirty="0">
                <a:latin typeface="宋体" pitchFamily="2" charset="-122"/>
              </a:rPr>
              <a:t>隐式</a:t>
            </a:r>
            <a:r>
              <a:rPr lang="en-US" altLang="zh-CN" b="0" dirty="0">
                <a:latin typeface="宋体" pitchFamily="2" charset="-122"/>
              </a:rPr>
              <a:t>OPD</a:t>
            </a:r>
            <a:r>
              <a:rPr lang="zh-CN" altLang="en-US" b="0" dirty="0">
                <a:latin typeface="宋体" pitchFamily="2" charset="-122"/>
              </a:rPr>
              <a:t>放在堆栈或特定</a:t>
            </a:r>
            <a:r>
              <a:rPr lang="en-US" altLang="zh-CN" b="0" dirty="0">
                <a:latin typeface="宋体" pitchFamily="2" charset="-122"/>
              </a:rPr>
              <a:t>REG</a:t>
            </a:r>
            <a:r>
              <a:rPr lang="zh-CN" altLang="en-US" b="0" dirty="0">
                <a:latin typeface="宋体" pitchFamily="2" charset="-122"/>
              </a:rPr>
              <a:t>中！硬件实现时</a:t>
            </a:r>
            <a:r>
              <a:rPr lang="en-US" altLang="zh-CN" b="0" dirty="0">
                <a:latin typeface="宋体" pitchFamily="2" charset="-122"/>
              </a:rPr>
              <a:t>,</a:t>
            </a:r>
            <a:r>
              <a:rPr lang="zh-CN" altLang="en-US" b="0" dirty="0">
                <a:latin typeface="宋体" pitchFamily="2" charset="-122"/>
              </a:rPr>
              <a:t>通过操作码判别这些约定！</a:t>
            </a:r>
            <a:endParaRPr lang="en-US" altLang="zh-CN" b="0" dirty="0">
              <a:latin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latin typeface="宋体" pitchFamily="2" charset="-122"/>
              </a:rPr>
              <a:t>PDP-11</a:t>
            </a:r>
            <a:r>
              <a:rPr lang="zh-CN" altLang="en-US" b="0" dirty="0">
                <a:latin typeface="宋体" pitchFamily="2" charset="-122"/>
              </a:rPr>
              <a:t>小型机：机器字长为</a:t>
            </a:r>
            <a:r>
              <a:rPr lang="en-US" altLang="zh-CN" b="0" dirty="0">
                <a:latin typeface="宋体" pitchFamily="2" charset="-122"/>
              </a:rPr>
              <a:t>16</a:t>
            </a:r>
            <a:r>
              <a:rPr lang="zh-CN" altLang="en-US" b="0" dirty="0">
                <a:latin typeface="宋体" pitchFamily="2" charset="-122"/>
              </a:rPr>
              <a:t>位，有</a:t>
            </a:r>
            <a:r>
              <a:rPr lang="en-US" altLang="zh-CN" b="0" dirty="0">
                <a:latin typeface="宋体" pitchFamily="2" charset="-122"/>
              </a:rPr>
              <a:t>8</a:t>
            </a:r>
            <a:r>
              <a:rPr lang="zh-CN" altLang="en-US" b="0" dirty="0">
                <a:latin typeface="宋体" pitchFamily="2" charset="-122"/>
              </a:rPr>
              <a:t>个</a:t>
            </a:r>
            <a:r>
              <a:rPr lang="en-US" altLang="zh-CN" b="0" dirty="0">
                <a:latin typeface="宋体" pitchFamily="2" charset="-122"/>
              </a:rPr>
              <a:t>GPR</a:t>
            </a:r>
            <a:r>
              <a:rPr lang="zh-CN" altLang="en-US" b="0" dirty="0">
                <a:latin typeface="宋体" pitchFamily="2" charset="-122"/>
              </a:rPr>
              <a:t>，指令字长有</a:t>
            </a:r>
            <a:r>
              <a:rPr lang="en-US" altLang="zh-CN" b="0" dirty="0">
                <a:latin typeface="宋体" pitchFamily="2" charset="-122"/>
              </a:rPr>
              <a:t>16</a:t>
            </a:r>
            <a:r>
              <a:rPr lang="zh-CN" altLang="en-US" b="0" dirty="0">
                <a:latin typeface="宋体" pitchFamily="2" charset="-122"/>
              </a:rPr>
              <a:t>、</a:t>
            </a:r>
            <a:r>
              <a:rPr lang="en-US" altLang="zh-CN" b="0" dirty="0">
                <a:latin typeface="宋体" pitchFamily="2" charset="-122"/>
              </a:rPr>
              <a:t>32</a:t>
            </a:r>
            <a:r>
              <a:rPr lang="zh-CN" altLang="en-US" b="0" dirty="0">
                <a:latin typeface="宋体" pitchFamily="2" charset="-122"/>
              </a:rPr>
              <a:t>、</a:t>
            </a:r>
            <a:r>
              <a:rPr lang="en-US" altLang="zh-CN" b="0" dirty="0">
                <a:latin typeface="宋体" pitchFamily="2" charset="-122"/>
              </a:rPr>
              <a:t>48</a:t>
            </a:r>
            <a:r>
              <a:rPr lang="zh-CN" altLang="en-US" b="0" dirty="0">
                <a:latin typeface="宋体" pitchFamily="2" charset="-122"/>
              </a:rPr>
              <a:t>位</a:t>
            </a:r>
            <a:r>
              <a:rPr lang="en-US" altLang="zh-CN" b="0" dirty="0">
                <a:latin typeface="宋体" pitchFamily="2" charset="-122"/>
              </a:rPr>
              <a:t>3</a:t>
            </a:r>
            <a:r>
              <a:rPr lang="zh-CN" altLang="en-US" b="0" dirty="0">
                <a:latin typeface="宋体" pitchFamily="2" charset="-122"/>
              </a:rPr>
              <a:t>种，</a:t>
            </a:r>
            <a:r>
              <a:rPr lang="en-US" altLang="zh-CN" b="0" dirty="0">
                <a:latin typeface="宋体" pitchFamily="2" charset="-122"/>
              </a:rPr>
              <a:t>16</a:t>
            </a:r>
            <a:r>
              <a:rPr lang="zh-CN" altLang="en-US" b="0" dirty="0">
                <a:latin typeface="宋体" pitchFamily="2" charset="-122"/>
              </a:rPr>
              <a:t>位为零地址、单地址</a:t>
            </a:r>
            <a:r>
              <a:rPr lang="en-US" altLang="zh-CN" b="0" dirty="0">
                <a:latin typeface="宋体" pitchFamily="2" charset="-122"/>
              </a:rPr>
              <a:t>(R)</a:t>
            </a:r>
            <a:r>
              <a:rPr lang="zh-CN" altLang="en-US" b="0" dirty="0">
                <a:latin typeface="宋体" pitchFamily="2" charset="-122"/>
              </a:rPr>
              <a:t>、双地址</a:t>
            </a:r>
            <a:r>
              <a:rPr lang="en-US" altLang="zh-CN" b="0" dirty="0">
                <a:latin typeface="宋体" pitchFamily="2" charset="-122"/>
              </a:rPr>
              <a:t>(R-R)</a:t>
            </a:r>
            <a:r>
              <a:rPr lang="zh-CN" altLang="en-US" b="0" dirty="0">
                <a:latin typeface="宋体" pitchFamily="2" charset="-122"/>
              </a:rPr>
              <a:t>指令，</a:t>
            </a:r>
            <a:r>
              <a:rPr lang="en-US" altLang="zh-CN" b="0" dirty="0">
                <a:latin typeface="宋体" pitchFamily="2" charset="-122"/>
              </a:rPr>
              <a:t>32</a:t>
            </a:r>
            <a:r>
              <a:rPr lang="zh-CN" altLang="en-US" b="0" dirty="0">
                <a:latin typeface="宋体" pitchFamily="2" charset="-122"/>
              </a:rPr>
              <a:t>位为双地址</a:t>
            </a:r>
            <a:r>
              <a:rPr lang="en-US" altLang="zh-CN" b="0" dirty="0">
                <a:latin typeface="宋体" pitchFamily="2" charset="-122"/>
              </a:rPr>
              <a:t>(R-M)</a:t>
            </a:r>
            <a:r>
              <a:rPr lang="zh-CN" altLang="en-US" b="0" dirty="0">
                <a:latin typeface="宋体" pitchFamily="2" charset="-122"/>
              </a:rPr>
              <a:t>指令，</a:t>
            </a:r>
            <a:r>
              <a:rPr lang="en-US" altLang="zh-CN" b="0" dirty="0">
                <a:latin typeface="宋体" pitchFamily="2" charset="-122"/>
              </a:rPr>
              <a:t>48</a:t>
            </a:r>
            <a:r>
              <a:rPr lang="zh-CN" altLang="en-US" b="0" dirty="0">
                <a:latin typeface="宋体" pitchFamily="2" charset="-122"/>
              </a:rPr>
              <a:t>位为</a:t>
            </a:r>
            <a:r>
              <a:rPr lang="en-US" altLang="zh-CN" b="0" dirty="0">
                <a:latin typeface="宋体" pitchFamily="2" charset="-122"/>
              </a:rPr>
              <a:t>3</a:t>
            </a:r>
            <a:r>
              <a:rPr lang="zh-CN" altLang="en-US" b="0" dirty="0">
                <a:latin typeface="宋体" pitchFamily="2" charset="-122"/>
              </a:rPr>
              <a:t>地址</a:t>
            </a:r>
            <a:r>
              <a:rPr lang="en-US" altLang="zh-CN" b="0" dirty="0">
                <a:latin typeface="宋体" pitchFamily="2" charset="-122"/>
              </a:rPr>
              <a:t>(M-M)</a:t>
            </a:r>
            <a:r>
              <a:rPr lang="zh-CN" altLang="en-US" b="0" dirty="0">
                <a:latin typeface="宋体" pitchFamily="2" charset="-122"/>
              </a:rPr>
              <a:t>指令。</a:t>
            </a:r>
            <a:endParaRPr lang="en-US" altLang="zh-CN" b="0" dirty="0">
              <a:latin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latin typeface="宋体" pitchFamily="2" charset="-122"/>
              </a:rPr>
              <a:t>VAX</a:t>
            </a:r>
            <a:r>
              <a:rPr lang="zh-CN" altLang="en-US" b="0" dirty="0">
                <a:latin typeface="宋体" pitchFamily="2" charset="-122"/>
              </a:rPr>
              <a:t>小型机：机器字长为</a:t>
            </a:r>
            <a:r>
              <a:rPr lang="en-US" altLang="zh-CN" b="0" dirty="0">
                <a:latin typeface="宋体" pitchFamily="2" charset="-122"/>
              </a:rPr>
              <a:t>32</a:t>
            </a:r>
            <a:r>
              <a:rPr lang="zh-CN" altLang="en-US" b="0" dirty="0">
                <a:latin typeface="宋体" pitchFamily="2" charset="-122"/>
              </a:rPr>
              <a:t>位，</a:t>
            </a:r>
            <a:r>
              <a:rPr lang="en-US" altLang="zh-CN" b="0" dirty="0">
                <a:latin typeface="宋体" pitchFamily="2" charset="-122"/>
              </a:rPr>
              <a:t>PDP-11</a:t>
            </a:r>
            <a:r>
              <a:rPr lang="zh-CN" altLang="en-US" b="0" dirty="0">
                <a:latin typeface="宋体" pitchFamily="2" charset="-122"/>
              </a:rPr>
              <a:t>小型机的发展。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思考：不同数据类型的值域不同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数据表示（</a:t>
            </a:r>
            <a:r>
              <a:rPr lang="en-US" altLang="zh-CN" dirty="0"/>
              <a:t>Data</a:t>
            </a:r>
            <a:r>
              <a:rPr lang="en-US" altLang="zh-CN" baseline="0" dirty="0"/>
              <a:t> Representation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89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思考：指令条数减少、处理速度提高，需增加向量处理部件、向量寄存器</a:t>
            </a:r>
            <a:r>
              <a:rPr lang="en-US" altLang="zh-CN" dirty="0"/>
              <a:t>/</a:t>
            </a:r>
            <a:r>
              <a:rPr lang="zh-CN" altLang="en-US" dirty="0"/>
              <a:t>存取缓冲器；高频率用硬件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7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51890-191A-456E-A72E-4F9AF25C4A7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latin typeface="宋体" pitchFamily="2" charset="-122"/>
              </a:rPr>
              <a:t>原理分析可参考郑纬民或李学干的</a:t>
            </a:r>
            <a:r>
              <a:rPr lang="en-US" altLang="zh-CN" sz="1200" b="0" dirty="0">
                <a:latin typeface="宋体" pitchFamily="2" charset="-122"/>
              </a:rPr>
              <a:t>《</a:t>
            </a:r>
            <a:r>
              <a:rPr lang="zh-CN" altLang="en-US" sz="1200" b="0" dirty="0">
                <a:latin typeface="宋体" pitchFamily="2" charset="-122"/>
              </a:rPr>
              <a:t>计算机系统结构</a:t>
            </a:r>
            <a:r>
              <a:rPr lang="en-US" altLang="zh-CN" sz="1200" b="0" dirty="0">
                <a:latin typeface="宋体" pitchFamily="2" charset="-122"/>
              </a:rPr>
              <a:t>》</a:t>
            </a:r>
            <a:r>
              <a:rPr lang="zh-CN" altLang="en-US" sz="1200" b="0" dirty="0">
                <a:latin typeface="宋体" pitchFamily="2" charset="-122"/>
              </a:rPr>
              <a:t>；尾数最高位≠</a:t>
            </a:r>
            <a:r>
              <a:rPr lang="en-US" altLang="zh-CN" sz="1200" b="0" dirty="0">
                <a:latin typeface="宋体" pitchFamily="2" charset="-122"/>
              </a:rPr>
              <a:t>0</a:t>
            </a:r>
            <a:r>
              <a:rPr lang="zh-CN" altLang="en-US" sz="1200" b="0" dirty="0">
                <a:latin typeface="宋体" pitchFamily="2" charset="-122"/>
              </a:rPr>
              <a:t>为规格化数</a:t>
            </a:r>
            <a:endParaRPr lang="zh-CN" altLang="en-US" b="0" dirty="0"/>
          </a:p>
          <a:p>
            <a:r>
              <a:rPr lang="en-US" altLang="zh-CN" dirty="0"/>
              <a:t>re</a:t>
            </a:r>
            <a:r>
              <a:rPr lang="zh-CN" altLang="en-US" dirty="0"/>
              <a:t>设计反例</a:t>
            </a:r>
            <a:r>
              <a:rPr lang="en-US" altLang="zh-CN" dirty="0"/>
              <a:t>—re=4</a:t>
            </a:r>
            <a:r>
              <a:rPr lang="zh-CN" altLang="en-US" dirty="0"/>
              <a:t>、</a:t>
            </a:r>
            <a:r>
              <a:rPr lang="en-US" altLang="zh-CN" dirty="0"/>
              <a:t>q=4</a:t>
            </a:r>
            <a:r>
              <a:rPr lang="zh-CN" altLang="en-US" dirty="0"/>
              <a:t>时，</a:t>
            </a:r>
            <a:r>
              <a:rPr lang="en-US" altLang="zh-CN" dirty="0"/>
              <a:t>E=1100</a:t>
            </a:r>
            <a:r>
              <a:rPr lang="zh-CN" altLang="en-US" dirty="0"/>
              <a:t>需减一，则</a:t>
            </a:r>
            <a:r>
              <a:rPr lang="en-US" altLang="zh-CN" dirty="0"/>
              <a:t>11</a:t>
            </a:r>
            <a:r>
              <a:rPr lang="zh-CN" altLang="en-US" dirty="0"/>
              <a:t>→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00</a:t>
            </a:r>
            <a:r>
              <a:rPr lang="zh-CN" altLang="en-US" dirty="0"/>
              <a:t>→</a:t>
            </a:r>
            <a:r>
              <a:rPr lang="en-US" altLang="zh-CN" dirty="0"/>
              <a:t>11</a:t>
            </a:r>
            <a:r>
              <a:rPr lang="zh-CN" altLang="en-US" dirty="0"/>
              <a:t>麻烦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sz="1200" b="0" dirty="0" err="1">
                <a:latin typeface="宋体" pitchFamily="2" charset="-122"/>
              </a:rPr>
              <a:t>rm</a:t>
            </a:r>
            <a:r>
              <a:rPr lang="zh-CN" altLang="en-US" sz="1200" b="0" dirty="0">
                <a:latin typeface="宋体" pitchFamily="2" charset="-122"/>
              </a:rPr>
              <a:t>设计例</a:t>
            </a:r>
            <a:r>
              <a:rPr lang="en-US" altLang="zh-CN" sz="1200" b="0" dirty="0">
                <a:latin typeface="宋体" pitchFamily="2" charset="-122"/>
              </a:rPr>
              <a:t>—</a:t>
            </a:r>
            <a:r>
              <a:rPr lang="zh-CN" altLang="en-US" sz="1200" b="0" dirty="0">
                <a:latin typeface="宋体" pitchFamily="2" charset="-122"/>
              </a:rPr>
              <a:t>早期的</a:t>
            </a:r>
            <a:r>
              <a:rPr lang="en-US" altLang="zh-CN" sz="1200" b="0" dirty="0">
                <a:latin typeface="宋体" pitchFamily="2" charset="-122"/>
              </a:rPr>
              <a:t>IBM 360</a:t>
            </a:r>
            <a:r>
              <a:rPr lang="zh-CN" altLang="en-US" sz="1200" b="0" dirty="0">
                <a:latin typeface="宋体" pitchFamily="2" charset="-122"/>
              </a:rPr>
              <a:t>系列等</a:t>
            </a:r>
            <a:r>
              <a:rPr lang="en-US" altLang="zh-CN" sz="1200" b="0" dirty="0" err="1">
                <a:latin typeface="宋体" pitchFamily="2" charset="-122"/>
              </a:rPr>
              <a:t>r</a:t>
            </a:r>
            <a:r>
              <a:rPr lang="en-US" altLang="zh-CN" sz="1200" b="0" baseline="-20000" dirty="0" err="1">
                <a:latin typeface="宋体" pitchFamily="2" charset="-122"/>
              </a:rPr>
              <a:t>m</a:t>
            </a:r>
            <a:r>
              <a:rPr lang="en-US" altLang="zh-CN" sz="1200" b="0" dirty="0">
                <a:latin typeface="宋体" pitchFamily="2" charset="-122"/>
              </a:rPr>
              <a:t>=16</a:t>
            </a:r>
            <a:r>
              <a:rPr lang="zh-CN" altLang="en-US" sz="1200" b="0" dirty="0">
                <a:latin typeface="宋体" pitchFamily="2" charset="-122"/>
              </a:rPr>
              <a:t>，</a:t>
            </a:r>
            <a:r>
              <a:rPr lang="en-US" altLang="zh-CN" sz="1200" b="0" dirty="0">
                <a:latin typeface="宋体" pitchFamily="2" charset="-122"/>
              </a:rPr>
              <a:t>Burroughs</a:t>
            </a:r>
            <a:r>
              <a:rPr lang="zh-CN" altLang="en-US" sz="1200" b="0" dirty="0">
                <a:latin typeface="宋体" pitchFamily="2" charset="-122"/>
              </a:rPr>
              <a:t>的</a:t>
            </a:r>
            <a:r>
              <a:rPr lang="en-US" altLang="zh-CN" sz="1200" b="0" dirty="0">
                <a:latin typeface="宋体" pitchFamily="2" charset="-122"/>
              </a:rPr>
              <a:t>B6700</a:t>
            </a:r>
            <a:r>
              <a:rPr lang="zh-CN" altLang="en-US" sz="1200" b="0" dirty="0">
                <a:latin typeface="宋体" pitchFamily="2" charset="-122"/>
              </a:rPr>
              <a:t>系列等</a:t>
            </a:r>
            <a:r>
              <a:rPr lang="en-US" altLang="zh-CN" sz="1200" b="0" dirty="0" err="1">
                <a:latin typeface="宋体" pitchFamily="2" charset="-122"/>
              </a:rPr>
              <a:t>r</a:t>
            </a:r>
            <a:r>
              <a:rPr lang="en-US" altLang="zh-CN" sz="1200" b="0" baseline="-20000" dirty="0" err="1">
                <a:latin typeface="宋体" pitchFamily="2" charset="-122"/>
              </a:rPr>
              <a:t>m</a:t>
            </a:r>
            <a:r>
              <a:rPr lang="en-US" altLang="zh-CN" sz="1200" b="0" dirty="0">
                <a:latin typeface="宋体" pitchFamily="2" charset="-122"/>
              </a:rPr>
              <a:t>=8,</a:t>
            </a:r>
          </a:p>
          <a:p>
            <a:pPr>
              <a:lnSpc>
                <a:spcPct val="125000"/>
              </a:lnSpc>
            </a:pPr>
            <a:r>
              <a:rPr lang="en-US" altLang="zh-CN" sz="1200" b="0" dirty="0">
                <a:latin typeface="宋体" pitchFamily="2" charset="-122"/>
              </a:rPr>
              <a:t>              </a:t>
            </a:r>
            <a:r>
              <a:rPr lang="zh-CN" altLang="en-US" sz="1200" b="0" dirty="0">
                <a:latin typeface="宋体" pitchFamily="2" charset="-122"/>
              </a:rPr>
              <a:t>后期的</a:t>
            </a:r>
            <a:r>
              <a:rPr lang="en-US" altLang="zh-CN" sz="1200" b="0" dirty="0">
                <a:latin typeface="宋体" pitchFamily="2" charset="-122"/>
              </a:rPr>
              <a:t>Intel x86</a:t>
            </a:r>
            <a:r>
              <a:rPr lang="zh-CN" altLang="en-US" sz="1200" b="0" dirty="0">
                <a:latin typeface="宋体" pitchFamily="2" charset="-122"/>
              </a:rPr>
              <a:t>系列、</a:t>
            </a:r>
            <a:r>
              <a:rPr lang="en-US" altLang="zh-CN" sz="1200" b="0" dirty="0">
                <a:latin typeface="宋体" pitchFamily="2" charset="-122"/>
              </a:rPr>
              <a:t>DEC</a:t>
            </a:r>
            <a:r>
              <a:rPr lang="zh-CN" altLang="en-US" sz="1200" b="0" dirty="0">
                <a:latin typeface="宋体" pitchFamily="2" charset="-122"/>
              </a:rPr>
              <a:t>、</a:t>
            </a:r>
            <a:r>
              <a:rPr lang="en-US" altLang="zh-CN" sz="1200" b="0" dirty="0">
                <a:latin typeface="宋体" pitchFamily="2" charset="-122"/>
              </a:rPr>
              <a:t>CDC</a:t>
            </a:r>
            <a:r>
              <a:rPr lang="zh-CN" altLang="en-US" sz="1200" b="0" dirty="0">
                <a:latin typeface="宋体" pitchFamily="2" charset="-122"/>
              </a:rPr>
              <a:t>等机器</a:t>
            </a:r>
            <a:r>
              <a:rPr lang="en-US" altLang="zh-CN" sz="1200" b="0" dirty="0" err="1">
                <a:latin typeface="宋体" pitchFamily="2" charset="-122"/>
              </a:rPr>
              <a:t>r</a:t>
            </a:r>
            <a:r>
              <a:rPr lang="en-US" altLang="zh-CN" sz="1200" b="0" baseline="-20000" dirty="0" err="1">
                <a:latin typeface="宋体" pitchFamily="2" charset="-122"/>
              </a:rPr>
              <a:t>m</a:t>
            </a:r>
            <a:r>
              <a:rPr lang="en-US" altLang="zh-CN" sz="1200" b="0" dirty="0">
                <a:latin typeface="宋体" pitchFamily="2" charset="-122"/>
              </a:rPr>
              <a:t>=2</a:t>
            </a:r>
            <a:endParaRPr lang="zh-CN" altLang="en-US" b="0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2D017-9E5B-41D2-8AB6-CCF2ABBB14E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dirty="0">
                <a:latin typeface="宋体" charset="-122"/>
              </a:rPr>
              <a:t>舍入法平均误差稍偏正</a:t>
            </a:r>
            <a:r>
              <a:rPr kumimoji="1" lang="en-US" altLang="zh-CN" sz="1200" b="0" dirty="0">
                <a:latin typeface="宋体" charset="-122"/>
              </a:rPr>
              <a:t>(0.5</a:t>
            </a:r>
            <a:r>
              <a:rPr kumimoji="1" lang="zh-CN" altLang="en-US" sz="1200" b="0" dirty="0">
                <a:latin typeface="宋体" charset="-122"/>
              </a:rPr>
              <a:t>时进位</a:t>
            </a:r>
            <a:r>
              <a:rPr kumimoji="1" lang="en-US" altLang="zh-CN" sz="1200" b="0" dirty="0">
                <a:latin typeface="宋体" charset="-122"/>
              </a:rPr>
              <a:t>)</a:t>
            </a:r>
            <a:r>
              <a:rPr kumimoji="1" lang="zh-CN" altLang="en-US" sz="1200" b="0" dirty="0">
                <a:latin typeface="宋体" charset="-122"/>
              </a:rPr>
              <a:t> ，向偶数舍入法平均误差最接近零</a:t>
            </a:r>
            <a:endParaRPr lang="zh-CN" altLang="zh-CN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B1EB6-3A6A-4524-B8A9-B17B681F4C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0FCDF-C997-4F59-8DE4-2139570CE6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AFF6A-706A-44A1-999D-7E4C5CB639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03693-A38A-4685-99F2-033E19134C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D0CE5-EF68-473A-8B5B-D12E649CE0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34779-B349-4760-91E7-FD40769A3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08943-C8D1-484A-837D-F8B45D5D29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00E9D-AEA9-47EE-BDE9-2FE47B357A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118762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zh-CN" dirty="0"/>
              <a:t>SEU.CSE.RGL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/>
            </a:lvl1pPr>
          </a:lstStyle>
          <a:p>
            <a:fld id="{57BFFDD0-6F79-46FF-BFE2-7F2EBB156B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EF249-0590-483F-92DE-596CE2E018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7EB5E-492B-4921-9EB1-FD47742568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SEU.CSE.RGL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C74B93-CF57-4477-92B3-37F52626EB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7.xml"/><Relationship Id="rId4" Type="http://schemas.openxmlformats.org/officeDocument/2006/relationships/slide" Target="slide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C960-A0E3-4B7E-BC88-7A8B6524ADC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28662" y="2276475"/>
            <a:ext cx="7300938" cy="995363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第二章 指令系统</a:t>
            </a:r>
            <a:endParaRPr lang="zh-CN" altLang="en-US" sz="800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二、指令集结构设计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943560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设计基础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应用需求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程序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，性能、性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价需求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指令集结构，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指令字结构、显式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个数、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数量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2311712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指令集结构的确定：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有堆栈型、累加器型、通用寄存器型</a:t>
            </a:r>
            <a:r>
              <a:rPr lang="en-US" altLang="zh-CN" b="1" dirty="0">
                <a:latin typeface="宋体" pitchFamily="2" charset="-122"/>
              </a:rPr>
              <a:t>(R-M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R-R)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2" name="Text Box 111"/>
          <p:cNvSpPr txBox="1">
            <a:spLocks noChangeArrowheads="1"/>
          </p:cNvSpPr>
          <p:nvPr/>
        </p:nvSpPr>
        <p:spPr bwMode="auto">
          <a:xfrm>
            <a:off x="214282" y="3751872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*指令字结构的确定：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有定长指令字、变长指令字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005880" y="3204265"/>
            <a:ext cx="690952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趋势为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R-R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风格的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GPR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b="1" dirty="0">
                <a:latin typeface="宋体" pitchFamily="2" charset="-122"/>
              </a:rPr>
              <a:t>，如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Power PC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54894" y="4653136"/>
            <a:ext cx="700959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取决于指令集结构</a:t>
            </a:r>
            <a:r>
              <a:rPr lang="en-US" altLang="zh-CN" sz="1800" b="1" dirty="0">
                <a:latin typeface="宋体" pitchFamily="2" charset="-122"/>
              </a:rPr>
              <a:t>(R-R</a:t>
            </a:r>
            <a:r>
              <a:rPr lang="zh-CN" altLang="en-US" sz="1800" b="1" dirty="0">
                <a:latin typeface="宋体" pitchFamily="2" charset="-122"/>
              </a:rPr>
              <a:t>型时为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定长结构</a:t>
            </a:r>
            <a:r>
              <a:rPr lang="zh-CN" altLang="en-US" sz="1800" b="1" dirty="0">
                <a:latin typeface="宋体" pitchFamily="2" charset="-122"/>
              </a:rPr>
              <a:t>，其余常为变长结构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95048"/>
              </p:ext>
            </p:extLst>
          </p:nvPr>
        </p:nvGraphicFramePr>
        <p:xfrm>
          <a:off x="1792760" y="1916832"/>
          <a:ext cx="6667672" cy="133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66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结构类型</a:t>
                      </a: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个数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示例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8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R-R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MIPS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PowerPC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518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R-M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80x86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Motorola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68000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6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M-M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PDP-11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50825" y="439504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*显式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个数的确定：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针对</a:t>
            </a:r>
            <a:r>
              <a:rPr lang="en-US" altLang="zh-CN" sz="2000" b="1" dirty="0">
                <a:latin typeface="宋体" pitchFamily="2" charset="-122"/>
              </a:rPr>
              <a:t>ALU</a:t>
            </a:r>
            <a:r>
              <a:rPr lang="zh-CN" altLang="en-US" sz="2000" b="1" dirty="0">
                <a:latin typeface="宋体" pitchFamily="2" charset="-122"/>
              </a:rPr>
              <a:t>型指令而言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堆栈型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个，累加器型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个，</a:t>
            </a:r>
            <a:r>
              <a:rPr lang="en-US" altLang="zh-CN" b="1" dirty="0">
                <a:latin typeface="宋体" pitchFamily="2" charset="-122"/>
              </a:rPr>
              <a:t>GPR</a:t>
            </a:r>
            <a:r>
              <a:rPr lang="zh-CN" altLang="en-US" b="1" dirty="0">
                <a:latin typeface="宋体" pitchFamily="2" charset="-122"/>
              </a:rPr>
              <a:t>型≥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79712" y="1357212"/>
            <a:ext cx="515097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基于</a:t>
            </a:r>
            <a:r>
              <a:rPr lang="en-US" altLang="zh-CN" b="1" dirty="0">
                <a:latin typeface="宋体" pitchFamily="2" charset="-122"/>
              </a:rPr>
              <a:t>ISA</a:t>
            </a:r>
            <a:r>
              <a:rPr lang="zh-CN" altLang="en-US" b="1" dirty="0">
                <a:latin typeface="宋体" pitchFamily="2" charset="-122"/>
              </a:rPr>
              <a:t>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通常</a:t>
            </a:r>
            <a:r>
              <a:rPr lang="en-US" altLang="zh-CN" sz="2000" b="1" u="sng" dirty="0">
                <a:solidFill>
                  <a:srgbClr val="990099"/>
                </a:solidFill>
                <a:latin typeface="宋体" pitchFamily="2" charset="-122"/>
              </a:rPr>
              <a:t>RISC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＞</a:t>
            </a:r>
            <a:r>
              <a:rPr lang="en-US" altLang="zh-CN" sz="2000" b="1" u="sng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CISC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2)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50825" y="3717032"/>
            <a:ext cx="4105151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*寄存器数量的确定：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专用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数量设计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通用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数量设计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059138" y="4174777"/>
            <a:ext cx="587848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取决于</a:t>
            </a:r>
            <a:r>
              <a:rPr lang="en-US" altLang="zh-CN" b="1" dirty="0">
                <a:latin typeface="宋体" pitchFamily="2" charset="-122"/>
              </a:rPr>
              <a:t>OS</a:t>
            </a:r>
            <a:r>
              <a:rPr lang="zh-CN" altLang="en-US" b="1" dirty="0">
                <a:latin typeface="宋体" pitchFamily="2" charset="-122"/>
              </a:rPr>
              <a:t>、组成，用户程序不可见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如：</a:t>
            </a:r>
            <a:r>
              <a:rPr lang="zh-CN" altLang="en-US" sz="2000" b="1" dirty="0">
                <a:latin typeface="宋体" pitchFamily="2" charset="-122"/>
              </a:rPr>
              <a:t>控制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、状态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等，仅</a:t>
            </a:r>
            <a:r>
              <a:rPr lang="zh-CN" altLang="en-US" sz="2000" b="1" u="sng" dirty="0">
                <a:latin typeface="宋体" pitchFamily="2" charset="-122"/>
              </a:rPr>
              <a:t>特权指令</a:t>
            </a:r>
            <a:r>
              <a:rPr lang="zh-CN" altLang="en-US" sz="2000" b="1" dirty="0">
                <a:latin typeface="宋体" pitchFamily="2" charset="-122"/>
              </a:rPr>
              <a:t>可使用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294607" y="5041488"/>
            <a:ext cx="6525865" cy="122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取决于</a:t>
            </a:r>
            <a:r>
              <a:rPr lang="zh-CN" altLang="en-US" b="1" u="sng" dirty="0">
                <a:latin typeface="宋体" pitchFamily="2" charset="-122"/>
              </a:rPr>
              <a:t>编译程序</a:t>
            </a:r>
            <a:r>
              <a:rPr lang="zh-CN" altLang="en-US" b="1" dirty="0">
                <a:latin typeface="宋体" pitchFamily="2" charset="-122"/>
              </a:rPr>
              <a:t>、应用程序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└───────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(REG</a:t>
            </a:r>
            <a:r>
              <a:rPr lang="zh-CN" altLang="en-US" sz="1800" b="1" dirty="0">
                <a:latin typeface="宋体" pitchFamily="2" charset="-122"/>
              </a:rPr>
              <a:t>分配算法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变量使用特征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如：</a:t>
            </a:r>
            <a:r>
              <a:rPr lang="en-US" altLang="zh-CN" sz="2000" b="1" dirty="0">
                <a:latin typeface="宋体" pitchFamily="2" charset="-122"/>
              </a:rPr>
              <a:t>8086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(AX</a:t>
            </a:r>
            <a:r>
              <a:rPr lang="en-US" altLang="zh-CN" sz="2000" b="1" dirty="0">
                <a:latin typeface="+mn-lt"/>
              </a:rPr>
              <a:t>~</a:t>
            </a:r>
            <a:r>
              <a:rPr lang="en-US" altLang="zh-CN" sz="2000" b="1" dirty="0">
                <a:latin typeface="宋体" pitchFamily="2" charset="-122"/>
              </a:rPr>
              <a:t>DI)</a:t>
            </a:r>
            <a:r>
              <a:rPr lang="zh-CN" altLang="en-US" sz="2000" b="1" dirty="0">
                <a:latin typeface="宋体" pitchFamily="2" charset="-122"/>
              </a:rPr>
              <a:t>，部分通用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有限制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55576" y="3316922"/>
            <a:ext cx="822716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若</a:t>
            </a:r>
            <a:r>
              <a:rPr lang="en-US" altLang="zh-CN" sz="2000" b="1" dirty="0">
                <a:latin typeface="宋体" pitchFamily="2" charset="-122"/>
              </a:rPr>
              <a:t>R-R</a:t>
            </a:r>
            <a:r>
              <a:rPr lang="zh-CN" altLang="en-US" sz="2000" b="1" dirty="0">
                <a:latin typeface="宋体" pitchFamily="2" charset="-122"/>
              </a:rPr>
              <a:t>型</a:t>
            </a:r>
            <a:r>
              <a:rPr lang="en-US" altLang="zh-CN" sz="2000" b="1" dirty="0">
                <a:latin typeface="宋体" pitchFamily="2" charset="-122"/>
              </a:rPr>
              <a:t>ISA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个显式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，某指令有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个操作数，应如何处理？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79388" y="1814613"/>
            <a:ext cx="3600524" cy="396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、数据表示与数据结构  </a:t>
            </a:r>
          </a:p>
          <a:p>
            <a:pPr marL="2147888" indent="-2147888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*定义：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 </a:t>
            </a:r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数据表示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  <a:spcBef>
                <a:spcPts val="4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两者关系：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数据表示所含内容：</a:t>
            </a:r>
            <a:endParaRPr lang="en-US" altLang="zh-CN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8662" y="303234"/>
            <a:ext cx="7300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宋体" pitchFamily="2" charset="-122"/>
              </a:rPr>
              <a:t>第</a:t>
            </a:r>
            <a:r>
              <a:rPr lang="en-US" altLang="zh-CN" sz="2800" b="1" dirty="0">
                <a:latin typeface="宋体" pitchFamily="2" charset="-122"/>
              </a:rPr>
              <a:t>3</a:t>
            </a:r>
            <a:r>
              <a:rPr lang="zh-CN" altLang="en-US" sz="2800" b="1" dirty="0">
                <a:latin typeface="宋体" pitchFamily="2" charset="-122"/>
              </a:rPr>
              <a:t>节  数据表示设计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40768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一、数据表示的设计</a:t>
            </a:r>
          </a:p>
        </p:txBody>
      </p:sp>
      <p:sp>
        <p:nvSpPr>
          <p:cNvPr id="7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>
                <a:latin typeface="+mn-ea"/>
                <a:ea typeface="+mn-ea"/>
              </a:rPr>
              <a:t>数据表示的设计方法、设计举例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419748" y="5179258"/>
            <a:ext cx="5184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表示方法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格式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进制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编码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＋数据长度</a:t>
            </a: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834928" y="4005064"/>
            <a:ext cx="5113336" cy="720725"/>
            <a:chOff x="1142" y="2251"/>
            <a:chExt cx="3221" cy="454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142" y="2341"/>
              <a:ext cx="74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数据结构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050" y="2478"/>
              <a:ext cx="143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软件映像</a:t>
              </a:r>
              <a:r>
                <a:rPr lang="zh-CN" altLang="en-US" sz="2000" b="1" dirty="0">
                  <a:latin typeface="宋体" pitchFamily="2" charset="-122"/>
                </a:rPr>
                <a:t>法</a:t>
              </a:r>
              <a:r>
                <a:rPr lang="en-US" altLang="zh-CN" sz="2000" b="1" dirty="0">
                  <a:latin typeface="宋体" pitchFamily="2" charset="-122"/>
                </a:rPr>
                <a:t>(1-x%)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048" y="2251"/>
              <a:ext cx="14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rgbClr val="FF3399"/>
                  </a:solidFill>
                  <a:latin typeface="宋体" pitchFamily="2" charset="-122"/>
                </a:rPr>
                <a:t>直接使用</a:t>
              </a:r>
              <a:r>
                <a:rPr lang="zh-CN" altLang="en-US" sz="2000" b="1" dirty="0">
                  <a:latin typeface="宋体" pitchFamily="2" charset="-122"/>
                </a:rPr>
                <a:t>法</a:t>
              </a:r>
              <a:r>
                <a:rPr lang="en-US" altLang="zh-CN" sz="2000" b="1" dirty="0">
                  <a:latin typeface="宋体" pitchFamily="2" charset="-122"/>
                </a:rPr>
                <a:t>(x%)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560" y="2341"/>
              <a:ext cx="80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数据表示</a:t>
              </a: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131840" y="2294306"/>
            <a:ext cx="547273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软件</a:t>
            </a:r>
            <a:r>
              <a:rPr lang="zh-CN" altLang="en-US" b="1" dirty="0"/>
              <a:t>能够</a:t>
            </a:r>
            <a:r>
              <a:rPr lang="zh-CN" altLang="en-US" b="1" u="sng" dirty="0"/>
              <a:t>直接识别和引用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数据类型</a:t>
            </a:r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一个值集及一组操作→</a:t>
            </a:r>
            <a:r>
              <a:rPr lang="zh-CN" altLang="en-US" sz="1800" dirty="0">
                <a:latin typeface="宋体" pitchFamily="2" charset="-122"/>
              </a:rPr>
              <a:t>┤</a:t>
            </a:r>
            <a:endParaRPr lang="en-US" altLang="zh-CN" sz="1800" dirty="0">
              <a:solidFill>
                <a:srgbClr val="CC3300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>
                <a:latin typeface="宋体" pitchFamily="2" charset="-122"/>
              </a:rPr>
              <a:t>能够</a:t>
            </a:r>
            <a:r>
              <a:rPr lang="zh-CN" altLang="en-US" b="1" u="sng" dirty="0">
                <a:latin typeface="宋体" pitchFamily="2" charset="-122"/>
              </a:rPr>
              <a:t>直接识别和引用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数据类型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267620" y="3523074"/>
            <a:ext cx="48966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数据表示是数据结构的子集</a:t>
            </a:r>
          </a:p>
        </p:txBody>
      </p:sp>
      <p:sp>
        <p:nvSpPr>
          <p:cNvPr id="21" name="AutoShape 38"/>
          <p:cNvSpPr>
            <a:spLocks/>
          </p:cNvSpPr>
          <p:nvPr/>
        </p:nvSpPr>
        <p:spPr bwMode="auto">
          <a:xfrm>
            <a:off x="4427984" y="4869160"/>
            <a:ext cx="2226158" cy="295941"/>
          </a:xfrm>
          <a:prstGeom prst="borderCallout2">
            <a:avLst>
              <a:gd name="adj1" fmla="val 49573"/>
              <a:gd name="adj2" fmla="val 333"/>
              <a:gd name="adj3" fmla="val 47732"/>
              <a:gd name="adj4" fmla="val -11685"/>
              <a:gd name="adj5" fmla="val -58194"/>
              <a:gd name="adj6" fmla="val -2166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软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硬件间语义差别</a:t>
            </a:r>
            <a:endParaRPr lang="en-US" altLang="zh-CN" sz="1800" b="1" baseline="30000" dirty="0">
              <a:latin typeface="宋体" pitchFamily="2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952328" y="5733256"/>
            <a:ext cx="406794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数据表示为什么包含长度？</a:t>
            </a:r>
            <a:endParaRPr lang="en-US" altLang="zh-CN" sz="2000" b="1" spc="-100" dirty="0">
              <a:latin typeface="宋体" pitchFamily="2" charset="-122"/>
            </a:endParaRPr>
          </a:p>
        </p:txBody>
      </p:sp>
      <p:sp>
        <p:nvSpPr>
          <p:cNvPr id="19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8" grpId="0"/>
      <p:bldP spid="17" grpId="0"/>
      <p:bldP spid="9" grpId="0"/>
      <p:bldP spid="21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28600" y="367524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、数据表示设计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设计基础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需求程序，性能及性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价需求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设计内容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拟支持的</a:t>
            </a:r>
            <a:r>
              <a:rPr lang="zh-CN" altLang="en-US" b="1" u="sng" dirty="0">
                <a:latin typeface="宋体" pitchFamily="2" charset="-122"/>
              </a:rPr>
              <a:t>数据类型及其参数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性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价较高，性能关注</a:t>
            </a:r>
            <a:r>
              <a:rPr lang="zh-CN" altLang="en-US" b="1" u="sng" dirty="0">
                <a:latin typeface="宋体" pitchFamily="2" charset="-122"/>
              </a:rPr>
              <a:t>计算速度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存储效率</a:t>
            </a:r>
            <a:endParaRPr lang="en-US" altLang="zh-CN" sz="2000" b="1" u="sng" dirty="0">
              <a:latin typeface="宋体" pitchFamily="2" charset="-122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28600" y="2204864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*数据表示常见类型：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基本数据表示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/>
              <a:t>定点数、浮点数、逻辑数、字符等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高级数据表示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堆栈、向量、树、链表、指针等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8600" y="4024079"/>
            <a:ext cx="319127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*数据表示的设计：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79712" y="4456127"/>
            <a:ext cx="7164288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33400" indent="-533400"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需求程序的操作及数据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分解</a:t>
            </a:r>
            <a:r>
              <a:rPr lang="zh-CN" altLang="en-US" b="1" dirty="0">
                <a:latin typeface="+mn-ea"/>
              </a:rPr>
              <a:t>为</a:t>
            </a:r>
            <a:r>
              <a:rPr lang="zh-CN" altLang="en-US" b="1" u="sng" dirty="0">
                <a:latin typeface="+mn-ea"/>
              </a:rPr>
              <a:t>基本操作</a:t>
            </a:r>
            <a:r>
              <a:rPr lang="zh-CN" altLang="en-US" b="1" dirty="0">
                <a:latin typeface="+mn-ea"/>
              </a:rPr>
              <a:t>及</a:t>
            </a:r>
            <a:r>
              <a:rPr lang="zh-CN" altLang="en-US" b="1" u="sng" dirty="0">
                <a:latin typeface="+mn-ea"/>
              </a:rPr>
              <a:t>基本数据</a:t>
            </a:r>
            <a:r>
              <a:rPr lang="en-US" altLang="zh-CN" b="1" dirty="0">
                <a:latin typeface="+mn-ea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统计</a:t>
            </a:r>
            <a:r>
              <a:rPr lang="zh-CN" altLang="en-US" b="1" dirty="0">
                <a:latin typeface="宋体" pitchFamily="2" charset="-122"/>
              </a:rPr>
              <a:t>各种基本数据的</a:t>
            </a:r>
            <a:r>
              <a:rPr lang="zh-CN" altLang="en-US" b="1" u="sng" dirty="0">
                <a:latin typeface="宋体" pitchFamily="2" charset="-122"/>
              </a:rPr>
              <a:t>使用频率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dirty="0">
                <a:latin typeface="宋体" pitchFamily="2" charset="-122"/>
              </a:rPr>
              <a:t>拟支持的数据类型及其参数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频率较高</a:t>
            </a:r>
            <a:r>
              <a:rPr lang="zh-CN" altLang="en-US" b="1" dirty="0">
                <a:latin typeface="宋体" pitchFamily="2" charset="-122"/>
              </a:rPr>
              <a:t>的数据类型及其参数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可有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多种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兼顾存储效率所致→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baseline="30000" dirty="0">
              <a:latin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76256" y="5041524"/>
            <a:ext cx="1944216" cy="691732"/>
            <a:chOff x="6516216" y="2996952"/>
            <a:chExt cx="1944216" cy="691732"/>
          </a:xfrm>
        </p:grpSpPr>
        <p:sp>
          <p:nvSpPr>
            <p:cNvPr id="15" name="右大括号 14"/>
            <p:cNvSpPr/>
            <p:nvPr/>
          </p:nvSpPr>
          <p:spPr bwMode="auto">
            <a:xfrm>
              <a:off x="6516216" y="2996952"/>
              <a:ext cx="144016" cy="691732"/>
            </a:xfrm>
            <a:prstGeom prst="rightBrace">
              <a:avLst>
                <a:gd name="adj1" fmla="val 20450"/>
                <a:gd name="adj2" fmla="val 50000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6732240" y="3212976"/>
              <a:ext cx="172819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称为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频带分析法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36104" y="3645024"/>
            <a:ext cx="745232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支持向量表示后，性能、成本有何变化？选择方法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思路？</a:t>
            </a:r>
            <a:endParaRPr lang="en-US" altLang="zh-CN" sz="2000" b="1" spc="-100" dirty="0">
              <a:latin typeface="宋体" pitchFamily="2" charset="-122"/>
            </a:endParaRPr>
          </a:p>
        </p:txBody>
      </p:sp>
      <p:sp>
        <p:nvSpPr>
          <p:cNvPr id="1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38"/>
          <p:cNvSpPr>
            <a:spLocks/>
          </p:cNvSpPr>
          <p:nvPr/>
        </p:nvSpPr>
        <p:spPr bwMode="auto">
          <a:xfrm>
            <a:off x="7596336" y="2340971"/>
            <a:ext cx="1319064" cy="295941"/>
          </a:xfrm>
          <a:prstGeom prst="borderCallout2">
            <a:avLst>
              <a:gd name="adj1" fmla="val 49573"/>
              <a:gd name="adj2" fmla="val 333"/>
              <a:gd name="adj3" fmla="val 47732"/>
              <a:gd name="adj4" fmla="val -11685"/>
              <a:gd name="adj5" fmla="val -50838"/>
              <a:gd name="adj6" fmla="val -2769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含义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公式？</a:t>
            </a:r>
            <a:endParaRPr lang="en-US" altLang="zh-CN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0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6452-BC4E-4B6D-9295-27BAD4FE696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28600" y="476672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二、数据表示的设计举例</a:t>
            </a:r>
            <a:r>
              <a:rPr lang="en-US" altLang="zh-CN" sz="2400" dirty="0"/>
              <a:t>—</a:t>
            </a:r>
            <a:r>
              <a:rPr lang="zh-CN" altLang="en-US" sz="2400" dirty="0"/>
              <a:t>浮点数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28600" y="4353402"/>
            <a:ext cx="86645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格式参数：</a:t>
            </a:r>
            <a:r>
              <a:rPr lang="zh-CN" altLang="en-US" b="1" dirty="0">
                <a:latin typeface="宋体" pitchFamily="2" charset="-122"/>
              </a:rPr>
              <a:t>尾数和指数的码制、数制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i="1" dirty="0" err="1">
                <a:latin typeface="宋体" pitchFamily="2" charset="-122"/>
              </a:rPr>
              <a:t>r</a:t>
            </a:r>
            <a:r>
              <a:rPr lang="en-US" altLang="zh-CN" b="1" baseline="-16000" dirty="0" err="1">
                <a:latin typeface="宋体" pitchFamily="2" charset="-122"/>
              </a:rPr>
              <a:t>m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i="1" dirty="0">
                <a:latin typeface="+mn-lt"/>
              </a:rPr>
              <a:t>r</a:t>
            </a:r>
            <a:r>
              <a:rPr lang="en-US" altLang="zh-CN" b="1" baseline="-16000" dirty="0">
                <a:latin typeface="宋体" pitchFamily="2" charset="-122"/>
              </a:rPr>
              <a:t>e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、长度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i="1" dirty="0">
                <a:latin typeface="+mn-lt"/>
              </a:rPr>
              <a:t>p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i="1" dirty="0">
                <a:latin typeface="+mn-lt"/>
              </a:rPr>
              <a:t>q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206375" y="982641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、浮点数的表示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*表示方法：</a:t>
            </a:r>
            <a:r>
              <a:rPr lang="zh-CN" altLang="en-US" b="1" dirty="0">
                <a:latin typeface="宋体" pitchFamily="2" charset="-122"/>
              </a:rPr>
              <a:t>纯小数尾数＋纯整数指数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阶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，均为定点格式</a:t>
            </a:r>
            <a:endParaRPr lang="en-US" altLang="zh-CN" b="1" dirty="0">
              <a:latin typeface="宋体" pitchFamily="2" charset="-122"/>
            </a:endParaRPr>
          </a:p>
          <a:p>
            <a:pPr marL="1074738" indent="-1074738">
              <a:lnSpc>
                <a:spcPct val="125000"/>
              </a:lnSpc>
              <a:spcBef>
                <a:spcPts val="0"/>
              </a:spcBef>
            </a:pPr>
            <a:r>
              <a:rPr lang="en-US" altLang="zh-CN" b="1" i="1" dirty="0">
                <a:latin typeface="+mn-ea"/>
                <a:ea typeface="+mn-ea"/>
              </a:rPr>
              <a:t>     </a:t>
            </a:r>
            <a:r>
              <a:rPr lang="en-US" altLang="zh-CN" b="1" i="1" dirty="0"/>
              <a:t> N</a:t>
            </a:r>
            <a:r>
              <a:rPr lang="zh-CN" altLang="en-US" b="1" dirty="0"/>
              <a:t>＝</a:t>
            </a:r>
            <a:r>
              <a:rPr lang="en-US" altLang="zh-CN" b="1" i="1" dirty="0" err="1"/>
              <a:t>M</a:t>
            </a:r>
            <a:r>
              <a:rPr lang="en-US" altLang="zh-CN" b="1" dirty="0" err="1"/>
              <a:t>×</a:t>
            </a:r>
            <a:r>
              <a:rPr lang="en-US" altLang="zh-CN" b="1" i="1" dirty="0" err="1">
                <a:latin typeface="+mn-ea"/>
              </a:rPr>
              <a:t>r</a:t>
            </a:r>
            <a:r>
              <a:rPr lang="en-US" altLang="zh-CN" b="1" baseline="-18000" dirty="0" err="1"/>
              <a:t>m</a:t>
            </a:r>
            <a:r>
              <a:rPr lang="en-US" altLang="zh-CN" b="1" i="1" baseline="-18000" dirty="0"/>
              <a:t> </a:t>
            </a:r>
            <a:r>
              <a:rPr lang="en-US" altLang="zh-CN" b="1" i="1" baseline="30000" dirty="0"/>
              <a:t>E</a:t>
            </a:r>
            <a:r>
              <a:rPr lang="zh-CN" altLang="en-US" b="1" dirty="0"/>
              <a:t>，</a:t>
            </a:r>
            <a:r>
              <a:rPr lang="en-US" altLang="zh-CN" b="1" i="1" dirty="0"/>
              <a:t>M</a:t>
            </a:r>
            <a:r>
              <a:rPr lang="zh-CN" altLang="en-US" b="1" dirty="0"/>
              <a:t>＝</a:t>
            </a:r>
            <a:r>
              <a:rPr lang="en-US" altLang="zh-CN" b="1" dirty="0">
                <a:latin typeface="+mn-ea"/>
              </a:rPr>
              <a:t>(-</a:t>
            </a:r>
            <a:r>
              <a:rPr lang="en-US" altLang="zh-CN" b="1" dirty="0"/>
              <a:t>1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b="1" i="1" baseline="30000" dirty="0"/>
              <a:t>S</a:t>
            </a:r>
            <a:r>
              <a:rPr lang="en-US" altLang="zh-CN" sz="1800" b="1" baseline="22000" dirty="0"/>
              <a:t>m</a:t>
            </a:r>
            <a:r>
              <a:rPr lang="en-US" altLang="zh-CN" b="1" dirty="0"/>
              <a:t>×0.</a:t>
            </a:r>
            <a:r>
              <a:rPr lang="en-US" altLang="zh-CN" b="1" i="1" dirty="0"/>
              <a:t>m</a:t>
            </a:r>
            <a:r>
              <a:rPr lang="en-US" altLang="zh-CN" b="1" baseline="-18000" dirty="0">
                <a:latin typeface="+mn-ea"/>
              </a:rPr>
              <a:t>-</a:t>
            </a:r>
            <a:r>
              <a:rPr lang="en-US" altLang="zh-CN" b="1" baseline="-18000" dirty="0"/>
              <a:t>1</a:t>
            </a:r>
            <a:r>
              <a:rPr lang="en-US" altLang="zh-CN" b="1" dirty="0">
                <a:latin typeface="+mn-ea"/>
              </a:rPr>
              <a:t>…</a:t>
            </a:r>
            <a:r>
              <a:rPr lang="en-US" altLang="zh-CN" b="1" i="1" dirty="0"/>
              <a:t>m</a:t>
            </a:r>
            <a:r>
              <a:rPr lang="en-US" altLang="zh-CN" b="1" baseline="-18000" dirty="0">
                <a:latin typeface="+mn-ea"/>
              </a:rPr>
              <a:t>-</a:t>
            </a:r>
            <a:r>
              <a:rPr lang="en-US" altLang="zh-CN" b="1" i="1" baseline="-18000" dirty="0"/>
              <a:t>p′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+mn-ea"/>
              </a:rPr>
              <a:t>尾数的基</a:t>
            </a:r>
            <a:r>
              <a:rPr lang="zh-CN" altLang="en-US" b="1" dirty="0"/>
              <a:t>为</a:t>
            </a:r>
            <a:r>
              <a:rPr lang="en-US" altLang="zh-CN" b="1" i="1" dirty="0" err="1">
                <a:latin typeface="+mn-ea"/>
              </a:rPr>
              <a:t>r</a:t>
            </a:r>
            <a:r>
              <a:rPr lang="en-US" altLang="zh-CN" b="1" baseline="-18000" dirty="0" err="1"/>
              <a:t>m</a:t>
            </a:r>
            <a:r>
              <a:rPr lang="zh-CN" altLang="en-US" b="1" dirty="0"/>
              <a:t>；</a:t>
            </a:r>
            <a:endParaRPr lang="en-US" altLang="zh-CN" b="1" baseline="-18000" dirty="0"/>
          </a:p>
          <a:p>
            <a:pPr marL="1074738" indent="-1074738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                 </a:t>
            </a:r>
            <a:r>
              <a:rPr lang="en-US" altLang="zh-CN" b="1" i="1" dirty="0"/>
              <a:t>E</a:t>
            </a:r>
            <a:r>
              <a:rPr lang="en-US" altLang="zh-CN" b="1" dirty="0"/>
              <a:t> </a:t>
            </a:r>
            <a:r>
              <a:rPr lang="zh-CN" altLang="en-US" b="1" dirty="0"/>
              <a:t>＝</a:t>
            </a:r>
            <a:r>
              <a:rPr lang="en-US" altLang="zh-CN" b="1" dirty="0">
                <a:latin typeface="+mn-ea"/>
              </a:rPr>
              <a:t>(-</a:t>
            </a:r>
            <a:r>
              <a:rPr lang="en-US" altLang="zh-CN" b="1" dirty="0"/>
              <a:t>1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b="1" i="1" baseline="30000" dirty="0" err="1"/>
              <a:t>S</a:t>
            </a:r>
            <a:r>
              <a:rPr lang="en-US" altLang="zh-CN" sz="1800" b="1" baseline="22000" dirty="0" err="1"/>
              <a:t>e</a:t>
            </a:r>
            <a:r>
              <a:rPr lang="en-US" altLang="zh-CN" b="1" dirty="0" err="1"/>
              <a:t>×</a:t>
            </a:r>
            <a:r>
              <a:rPr lang="en-US" altLang="zh-CN" b="1" i="1" dirty="0" err="1"/>
              <a:t>e</a:t>
            </a:r>
            <a:r>
              <a:rPr lang="en-US" altLang="zh-CN" b="1" i="1" baseline="-18000" dirty="0" err="1"/>
              <a:t>q</a:t>
            </a:r>
            <a:r>
              <a:rPr lang="en-US" altLang="zh-CN" b="1" i="1" baseline="-18000" dirty="0"/>
              <a:t>′ </a:t>
            </a:r>
            <a:r>
              <a:rPr lang="en-US" altLang="zh-CN" b="1" dirty="0">
                <a:latin typeface="+mn-ea"/>
              </a:rPr>
              <a:t>…</a:t>
            </a:r>
            <a:r>
              <a:rPr lang="en-US" altLang="zh-CN" b="1" i="1" dirty="0"/>
              <a:t>e</a:t>
            </a:r>
            <a:r>
              <a:rPr lang="en-US" altLang="zh-CN" b="1" baseline="-18000" dirty="0"/>
              <a:t>0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+mn-ea"/>
              </a:rPr>
              <a:t>指数的基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+mn-ea"/>
              </a:rPr>
              <a:t>r</a:t>
            </a:r>
            <a:r>
              <a:rPr lang="en-US" altLang="zh-CN" b="1" baseline="-18000" dirty="0"/>
              <a:t>e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36926" name="Group 62"/>
          <p:cNvGrpSpPr>
            <a:grpSpLocks/>
          </p:cNvGrpSpPr>
          <p:nvPr/>
        </p:nvGrpSpPr>
        <p:grpSpPr bwMode="auto">
          <a:xfrm>
            <a:off x="1331640" y="2996952"/>
            <a:ext cx="6477000" cy="792162"/>
            <a:chOff x="930" y="1389"/>
            <a:chExt cx="4080" cy="499"/>
          </a:xfrm>
        </p:grpSpPr>
        <p:grpSp>
          <p:nvGrpSpPr>
            <p:cNvPr id="36920" name="Group 56"/>
            <p:cNvGrpSpPr>
              <a:grpSpLocks/>
            </p:cNvGrpSpPr>
            <p:nvPr/>
          </p:nvGrpSpPr>
          <p:grpSpPr bwMode="auto">
            <a:xfrm>
              <a:off x="935" y="1662"/>
              <a:ext cx="4032" cy="226"/>
              <a:chOff x="1200" y="1344"/>
              <a:chExt cx="4032" cy="226"/>
            </a:xfrm>
          </p:grpSpPr>
          <p:sp>
            <p:nvSpPr>
              <p:cNvPr id="36907" name="Rectangle 43"/>
              <p:cNvSpPr>
                <a:spLocks noChangeArrowheads="1"/>
              </p:cNvSpPr>
              <p:nvPr/>
            </p:nvSpPr>
            <p:spPr bwMode="auto">
              <a:xfrm>
                <a:off x="4150" y="1344"/>
                <a:ext cx="1082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 b="1">
                    <a:latin typeface="宋体" pitchFamily="2" charset="-122"/>
                  </a:rPr>
                  <a:t>指数</a:t>
                </a:r>
                <a:r>
                  <a:rPr lang="en-US" altLang="zh-CN" sz="1800" b="1" i="1"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36892" name="Rectangle 28"/>
              <p:cNvSpPr>
                <a:spLocks noChangeArrowheads="1"/>
              </p:cNvSpPr>
              <p:nvPr/>
            </p:nvSpPr>
            <p:spPr bwMode="auto">
              <a:xfrm>
                <a:off x="3606" y="1344"/>
                <a:ext cx="544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 b="1" dirty="0">
                    <a:latin typeface="宋体" pitchFamily="2" charset="-122"/>
                  </a:rPr>
                  <a:t>符号</a:t>
                </a:r>
                <a:r>
                  <a:rPr lang="en-US" altLang="zh-CN" sz="1800" b="1" i="1" dirty="0">
                    <a:latin typeface="宋体" pitchFamily="2" charset="-122"/>
                  </a:rPr>
                  <a:t>S</a:t>
                </a:r>
                <a:r>
                  <a:rPr lang="en-US" altLang="zh-CN" sz="1800" b="1" baseline="-20000" dirty="0"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36893" name="Rectangle 29"/>
              <p:cNvSpPr>
                <a:spLocks noChangeArrowheads="1"/>
              </p:cNvSpPr>
              <p:nvPr/>
            </p:nvSpPr>
            <p:spPr bwMode="auto">
              <a:xfrm>
                <a:off x="1791" y="1344"/>
                <a:ext cx="1815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 b="1" dirty="0">
                    <a:latin typeface="宋体" pitchFamily="2" charset="-122"/>
                  </a:rPr>
                  <a:t>尾数</a:t>
                </a:r>
                <a:r>
                  <a:rPr lang="en-US" altLang="zh-CN" sz="1800" b="1" i="1" dirty="0">
                    <a:latin typeface="宋体" pitchFamily="2" charset="-122"/>
                  </a:rPr>
                  <a:t>m</a:t>
                </a:r>
              </a:p>
            </p:txBody>
          </p:sp>
          <p:sp>
            <p:nvSpPr>
              <p:cNvPr id="36894" name="Rectangle 30"/>
              <p:cNvSpPr>
                <a:spLocks noChangeArrowheads="1"/>
              </p:cNvSpPr>
              <p:nvPr/>
            </p:nvSpPr>
            <p:spPr bwMode="auto">
              <a:xfrm>
                <a:off x="1200" y="1344"/>
                <a:ext cx="591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 b="1" dirty="0">
                    <a:latin typeface="宋体" pitchFamily="2" charset="-122"/>
                  </a:rPr>
                  <a:t>符号</a:t>
                </a:r>
                <a:r>
                  <a:rPr lang="en-US" altLang="zh-CN" sz="1800" b="1" i="1" dirty="0">
                    <a:latin typeface="宋体" pitchFamily="2" charset="-122"/>
                  </a:rPr>
                  <a:t>S</a:t>
                </a:r>
                <a:r>
                  <a:rPr lang="en-US" altLang="zh-CN" sz="1800" b="1" baseline="-16000" dirty="0">
                    <a:latin typeface="宋体" pitchFamily="2" charset="-122"/>
                  </a:rPr>
                  <a:t>m</a:t>
                </a:r>
              </a:p>
            </p:txBody>
          </p:sp>
          <p:sp>
            <p:nvSpPr>
              <p:cNvPr id="36895" name="Line 31"/>
              <p:cNvSpPr>
                <a:spLocks noChangeShapeType="1"/>
              </p:cNvSpPr>
              <p:nvPr/>
            </p:nvSpPr>
            <p:spPr bwMode="auto">
              <a:xfrm>
                <a:off x="1200" y="1344"/>
                <a:ext cx="40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896" name="Line 32"/>
              <p:cNvSpPr>
                <a:spLocks noChangeShapeType="1"/>
              </p:cNvSpPr>
              <p:nvPr/>
            </p:nvSpPr>
            <p:spPr bwMode="auto">
              <a:xfrm>
                <a:off x="1200" y="1570"/>
                <a:ext cx="40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897" name="Line 33"/>
              <p:cNvSpPr>
                <a:spLocks noChangeShapeType="1"/>
              </p:cNvSpPr>
              <p:nvPr/>
            </p:nvSpPr>
            <p:spPr bwMode="auto">
              <a:xfrm>
                <a:off x="1200" y="1344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898" name="Line 34"/>
              <p:cNvSpPr>
                <a:spLocks noChangeShapeType="1"/>
              </p:cNvSpPr>
              <p:nvPr/>
            </p:nvSpPr>
            <p:spPr bwMode="auto">
              <a:xfrm>
                <a:off x="1791" y="1344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899" name="Line 35"/>
              <p:cNvSpPr>
                <a:spLocks noChangeShapeType="1"/>
              </p:cNvSpPr>
              <p:nvPr/>
            </p:nvSpPr>
            <p:spPr bwMode="auto">
              <a:xfrm>
                <a:off x="3606" y="1344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900" name="Line 36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908" name="Line 44"/>
              <p:cNvSpPr>
                <a:spLocks noChangeShapeType="1"/>
              </p:cNvSpPr>
              <p:nvPr/>
            </p:nvSpPr>
            <p:spPr bwMode="auto">
              <a:xfrm>
                <a:off x="4150" y="1344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14" name="AutoShape 50"/>
            <p:cNvSpPr>
              <a:spLocks/>
            </p:cNvSpPr>
            <p:nvPr/>
          </p:nvSpPr>
          <p:spPr bwMode="auto">
            <a:xfrm rot="5400000">
              <a:off x="2086" y="415"/>
              <a:ext cx="91" cy="2404"/>
            </a:xfrm>
            <a:prstGeom prst="leftBrace">
              <a:avLst>
                <a:gd name="adj1" fmla="val 22014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AutoShape 51"/>
            <p:cNvSpPr>
              <a:spLocks/>
            </p:cNvSpPr>
            <p:nvPr/>
          </p:nvSpPr>
          <p:spPr bwMode="auto">
            <a:xfrm rot="5400000">
              <a:off x="4105" y="800"/>
              <a:ext cx="91" cy="1633"/>
            </a:xfrm>
            <a:prstGeom prst="leftBrace">
              <a:avLst>
                <a:gd name="adj1" fmla="val 1495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1791" y="1389"/>
              <a:ext cx="321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尾数</a:t>
              </a:r>
              <a:r>
                <a:rPr lang="en-US" altLang="zh-CN" sz="1800" b="1" i="1" dirty="0">
                  <a:latin typeface="宋体" pitchFamily="2" charset="-122"/>
                </a:rPr>
                <a:t>M</a:t>
              </a:r>
              <a:r>
                <a:rPr lang="en-US" altLang="zh-CN" sz="1800" b="1" dirty="0">
                  <a:latin typeface="宋体" pitchFamily="2" charset="-122"/>
                </a:rPr>
                <a:t> (</a:t>
              </a:r>
              <a:r>
                <a:rPr lang="zh-CN" altLang="en-US" sz="1800" b="1" dirty="0">
                  <a:latin typeface="宋体" pitchFamily="2" charset="-122"/>
                </a:rPr>
                <a:t>长度为</a:t>
              </a:r>
              <a:r>
                <a:rPr lang="en-US" altLang="zh-CN" sz="1800" b="1" i="1" dirty="0">
                  <a:latin typeface="宋体" pitchFamily="2" charset="-122"/>
                </a:rPr>
                <a:t>p</a:t>
              </a:r>
              <a:r>
                <a:rPr lang="en-US" altLang="zh-CN" sz="1800" b="1" dirty="0">
                  <a:latin typeface="宋体" pitchFamily="2" charset="-122"/>
                </a:rPr>
                <a:t>)            </a:t>
              </a:r>
              <a:r>
                <a:rPr lang="zh-CN" altLang="en-US" sz="1800" b="1" dirty="0">
                  <a:latin typeface="宋体" pitchFamily="2" charset="-122"/>
                </a:rPr>
                <a:t>指数</a:t>
              </a:r>
              <a:r>
                <a:rPr lang="en-US" altLang="zh-CN" sz="1800" b="1" i="1" dirty="0">
                  <a:latin typeface="宋体" pitchFamily="2" charset="-122"/>
                </a:rPr>
                <a:t>E 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长度为</a:t>
              </a:r>
              <a:r>
                <a:rPr lang="en-US" altLang="zh-CN" sz="1800" b="1" i="1" dirty="0">
                  <a:latin typeface="宋体" pitchFamily="2" charset="-122"/>
                </a:rPr>
                <a:t>q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228600" y="4928681"/>
            <a:ext cx="866457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格式参数设计、操作处理设计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设计基础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需求程序，及表示范围≥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、表示精度≥</a:t>
            </a:r>
            <a:r>
              <a:rPr lang="en-US" altLang="zh-CN" dirty="0">
                <a:latin typeface="+mn-lt"/>
              </a:rPr>
              <a:t>δ</a:t>
            </a:r>
            <a:endParaRPr lang="zh-CN" altLang="en-US" dirty="0">
              <a:latin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26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051720" y="3933056"/>
            <a:ext cx="406794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i="1" dirty="0">
                <a:latin typeface="宋体" pitchFamily="2" charset="-122"/>
              </a:rPr>
              <a:t>p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i="1" dirty="0">
                <a:latin typeface="宋体" pitchFamily="2" charset="-122"/>
              </a:rPr>
              <a:t>q</a:t>
            </a:r>
            <a:r>
              <a:rPr lang="zh-CN" altLang="en-US" sz="2000" b="1" dirty="0">
                <a:latin typeface="宋体" pitchFamily="2" charset="-122"/>
              </a:rPr>
              <a:t>的长度与基的关系？</a:t>
            </a:r>
            <a:endParaRPr lang="en-US" altLang="zh-CN" sz="2000" b="1" spc="-1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6" grpId="0"/>
      <p:bldP spid="36889" grpId="0"/>
      <p:bldP spid="36925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7084-AA92-482B-A141-FE01A3F692C0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228600" y="453114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、浮点数的格式参数设计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9944" name="Text Box 1032"/>
          <p:cNvSpPr txBox="1">
            <a:spLocks noChangeArrowheads="1"/>
          </p:cNvSpPr>
          <p:nvPr/>
        </p:nvSpPr>
        <p:spPr bwMode="auto">
          <a:xfrm>
            <a:off x="206375" y="915961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*码制的确定：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i="1" dirty="0">
                <a:latin typeface="+mn-lt"/>
              </a:rPr>
              <a:t>M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i="1" dirty="0">
                <a:latin typeface="+mn-lt"/>
              </a:rPr>
              <a:t>E </a:t>
            </a:r>
            <a:r>
              <a:rPr lang="zh-CN" altLang="en-US" sz="2000" b="1" dirty="0">
                <a:latin typeface="宋体" pitchFamily="2" charset="-122"/>
              </a:rPr>
              <a:t>的编码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设计目标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便于浮点运算的硬件实现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选择范围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原码、补码、移码等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设计结果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9945" name="Text Box 1033"/>
          <p:cNvSpPr txBox="1">
            <a:spLocks noChangeArrowheads="1"/>
          </p:cNvSpPr>
          <p:nvPr/>
        </p:nvSpPr>
        <p:spPr bwMode="auto">
          <a:xfrm>
            <a:off x="2555776" y="2276872"/>
            <a:ext cx="6480720" cy="49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尾数</a:t>
            </a:r>
            <a:r>
              <a:rPr lang="zh-CN" altLang="en-US" b="1" dirty="0">
                <a:latin typeface="宋体" pitchFamily="2" charset="-122"/>
              </a:rPr>
              <a:t>常为原码或补码，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指数</a:t>
            </a:r>
            <a:r>
              <a:rPr lang="zh-CN" altLang="en-US" b="1" dirty="0">
                <a:latin typeface="Times New Roman"/>
              </a:rPr>
              <a:t>常</a:t>
            </a:r>
            <a:r>
              <a:rPr lang="zh-CN" altLang="en-US" b="1" dirty="0">
                <a:latin typeface="宋体" pitchFamily="2" charset="-122"/>
              </a:rPr>
              <a:t>为移码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便于对阶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dirty="0"/>
          </a:p>
        </p:txBody>
      </p:sp>
      <p:sp>
        <p:nvSpPr>
          <p:cNvPr id="39946" name="Text Box 1034"/>
          <p:cNvSpPr txBox="1">
            <a:spLocks noChangeArrowheads="1"/>
          </p:cNvSpPr>
          <p:nvPr/>
        </p:nvSpPr>
        <p:spPr bwMode="auto">
          <a:xfrm>
            <a:off x="206375" y="2780928"/>
            <a:ext cx="8686800" cy="315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*数制的确定：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i="1" dirty="0" err="1">
                <a:latin typeface="+mn-lt"/>
              </a:rPr>
              <a:t>r</a:t>
            </a:r>
            <a:r>
              <a:rPr lang="en-US" altLang="zh-CN" sz="2000" b="1" baseline="-16000" dirty="0" err="1">
                <a:latin typeface="宋体" pitchFamily="2" charset="-122"/>
              </a:rPr>
              <a:t>m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i="1" dirty="0">
                <a:latin typeface="+mn-lt"/>
              </a:rPr>
              <a:t>r</a:t>
            </a:r>
            <a:r>
              <a:rPr lang="en-US" altLang="zh-CN" sz="2000" b="1" baseline="-16000" dirty="0">
                <a:latin typeface="宋体" pitchFamily="2" charset="-122"/>
              </a:rPr>
              <a:t>e</a:t>
            </a:r>
            <a:r>
              <a:rPr lang="zh-CN" altLang="en-US" sz="2000" b="1" dirty="0">
                <a:latin typeface="宋体" pitchFamily="2" charset="-122"/>
              </a:rPr>
              <a:t>的取值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设计目标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表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示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数的范围、精度、效率较好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←＝</a:t>
            </a:r>
            <a:r>
              <a:rPr lang="en-US" altLang="zh-CN" sz="1800" b="1" dirty="0">
                <a:latin typeface="宋体" pitchFamily="2" charset="-122"/>
              </a:rPr>
              <a:t>(r</a:t>
            </a:r>
            <a:r>
              <a:rPr lang="en-US" altLang="zh-CN" sz="1800" b="1" baseline="-18000" dirty="0">
                <a:latin typeface="宋体" pitchFamily="2" charset="-122"/>
              </a:rPr>
              <a:t>m</a:t>
            </a:r>
            <a:r>
              <a:rPr lang="en-US" altLang="zh-CN" sz="1800" b="1" dirty="0">
                <a:latin typeface="宋体" pitchFamily="2" charset="-122"/>
              </a:rPr>
              <a:t>-1)/</a:t>
            </a:r>
            <a:r>
              <a:rPr lang="en-US" altLang="zh-CN" sz="1800" b="1" dirty="0" err="1">
                <a:latin typeface="宋体" pitchFamily="2" charset="-122"/>
              </a:rPr>
              <a:t>r</a:t>
            </a:r>
            <a:r>
              <a:rPr lang="en-US" altLang="zh-CN" sz="1800" b="1" baseline="-18000" dirty="0" err="1">
                <a:latin typeface="宋体" pitchFamily="2" charset="-122"/>
              </a:rPr>
              <a:t>m</a:t>
            </a:r>
            <a:endParaRPr lang="en-US" altLang="zh-CN" sz="1800" b="1" baseline="-180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选择范围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Times New Roman"/>
              </a:rPr>
              <a:t>… </a:t>
            </a:r>
            <a:r>
              <a:rPr lang="en-US" altLang="zh-CN" b="1" dirty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(2</a:t>
            </a:r>
            <a:r>
              <a:rPr lang="en-US" altLang="zh-CN" sz="2000" b="1" i="1" baseline="30000" dirty="0">
                <a:latin typeface="+mn-lt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可无冗余编码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i="1" dirty="0">
                <a:solidFill>
                  <a:schemeClr val="accent2"/>
                </a:solidFill>
              </a:rPr>
              <a:t>r</a:t>
            </a:r>
            <a:r>
              <a:rPr lang="en-US" altLang="zh-CN" b="1" baseline="-20000" dirty="0">
                <a:solidFill>
                  <a:schemeClr val="accent2"/>
                </a:solidFill>
                <a:latin typeface="宋体" pitchFamily="2" charset="-122"/>
              </a:rPr>
              <a:t>e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设计结果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i="1" dirty="0" err="1">
                <a:solidFill>
                  <a:schemeClr val="accent2"/>
                </a:solidFill>
              </a:rPr>
              <a:t>r</a:t>
            </a:r>
            <a:r>
              <a:rPr lang="en-US" altLang="zh-CN" b="1" baseline="-20000" dirty="0" err="1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设计结果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259632" y="4437112"/>
            <a:ext cx="7884368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en-US" altLang="zh-CN" b="1" i="1" dirty="0">
                <a:solidFill>
                  <a:srgbClr val="990099"/>
                </a:solidFill>
              </a:rPr>
              <a:t>r</a:t>
            </a:r>
            <a:r>
              <a:rPr lang="en-US" altLang="zh-CN" b="1" baseline="-20000" dirty="0">
                <a:solidFill>
                  <a:srgbClr val="990099"/>
                </a:solidFill>
                <a:latin typeface="宋体" pitchFamily="2" charset="-122"/>
              </a:rPr>
              <a:t>e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最易对阶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分析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整数的表数范围及精度</a:t>
            </a:r>
            <a:r>
              <a:rPr lang="zh-CN" altLang="en-US" sz="2200" b="1" u="sng" dirty="0">
                <a:latin typeface="宋体" pitchFamily="2" charset="-122"/>
              </a:rPr>
              <a:t>不受基的影响</a:t>
            </a:r>
            <a:r>
              <a:rPr lang="zh-CN" altLang="en-US" sz="2200" b="1" dirty="0">
                <a:latin typeface="宋体" pitchFamily="2" charset="-122"/>
              </a:rPr>
              <a:t>，如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latin typeface="宋体" pitchFamily="2" charset="-122"/>
              </a:rPr>
              <a:t>8</a:t>
            </a:r>
            <a:r>
              <a:rPr lang="en-US" altLang="zh-CN" sz="2000" b="1" dirty="0">
                <a:latin typeface="宋体" pitchFamily="2" charset="-122"/>
              </a:rPr>
              <a:t>=4</a:t>
            </a:r>
            <a:r>
              <a:rPr lang="en-US" altLang="zh-CN" sz="2000" b="1" baseline="30000" dirty="0">
                <a:latin typeface="宋体" pitchFamily="2" charset="-122"/>
              </a:rPr>
              <a:t>4</a:t>
            </a:r>
            <a:r>
              <a:rPr lang="en-US" altLang="zh-CN" sz="2000" b="1" dirty="0">
                <a:latin typeface="宋体" pitchFamily="2" charset="-122"/>
              </a:rPr>
              <a:t>=16</a:t>
            </a:r>
            <a:r>
              <a:rPr lang="en-US" altLang="zh-CN" sz="2000" b="1" baseline="30000" dirty="0">
                <a:latin typeface="宋体" pitchFamily="2" charset="-122"/>
              </a:rPr>
              <a:t>2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>
                <a:latin typeface="宋体" pitchFamily="2" charset="-122"/>
              </a:rPr>
              <a:t>          通常</a:t>
            </a:r>
            <a:r>
              <a:rPr lang="en-US" altLang="zh-CN" b="1" i="1" dirty="0" err="1">
                <a:solidFill>
                  <a:srgbClr val="990099"/>
                </a:solidFill>
              </a:rPr>
              <a:t>r</a:t>
            </a:r>
            <a:r>
              <a:rPr lang="en-US" altLang="zh-CN" b="1" baseline="-20000" dirty="0" err="1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保证精度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、多种</a:t>
            </a:r>
            <a:r>
              <a:rPr lang="en-US" altLang="zh-CN" b="1" i="1" dirty="0"/>
              <a:t>q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增大范围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提高效率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2800" b="1" dirty="0">
              <a:solidFill>
                <a:srgbClr val="CC33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分析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baseline="-18000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i="1" dirty="0" err="1"/>
              <a:t>r</a:t>
            </a:r>
            <a:r>
              <a:rPr lang="en-US" altLang="zh-CN" sz="2200" b="1" baseline="-16000" dirty="0" err="1">
                <a:latin typeface="宋体" pitchFamily="2" charset="-122"/>
              </a:rPr>
              <a:t>m</a:t>
            </a:r>
            <a:r>
              <a:rPr lang="zh-CN" altLang="en-US" sz="2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↑</a:t>
            </a:r>
            <a:r>
              <a:rPr lang="zh-CN" altLang="en-US" sz="2200" b="1" dirty="0">
                <a:latin typeface="+mn-ea"/>
                <a:cs typeface="Arial Unicode MS" pitchFamily="34" charset="-122"/>
              </a:rPr>
              <a:t>时</a:t>
            </a:r>
            <a:r>
              <a:rPr lang="zh-CN" altLang="en-US" sz="2200" b="1" dirty="0">
                <a:latin typeface="宋体" pitchFamily="2" charset="-122"/>
              </a:rPr>
              <a:t>，表数的范围</a:t>
            </a:r>
            <a:r>
              <a:rPr lang="zh-CN" altLang="en-US" sz="2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↑</a:t>
            </a:r>
            <a:r>
              <a:rPr lang="zh-CN" altLang="en-US" sz="2200" b="1" dirty="0">
                <a:latin typeface="宋体" pitchFamily="2" charset="-122"/>
              </a:rPr>
              <a:t>、精度</a:t>
            </a:r>
            <a:r>
              <a:rPr lang="zh-CN" altLang="en-US" sz="2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↓</a:t>
            </a:r>
            <a:r>
              <a:rPr lang="zh-CN" altLang="en-US" sz="2200" b="1" dirty="0">
                <a:latin typeface="宋体" pitchFamily="2" charset="-122"/>
              </a:rPr>
              <a:t>、效率</a:t>
            </a:r>
            <a:r>
              <a:rPr lang="zh-CN" altLang="en-US" sz="2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↑</a:t>
            </a:r>
            <a:r>
              <a:rPr lang="zh-CN" altLang="en-US" sz="2200" b="1" dirty="0">
                <a:latin typeface="+mn-ea"/>
                <a:cs typeface="Arial Unicode MS" pitchFamily="34" charset="-122"/>
              </a:rPr>
              <a:t>；</a:t>
            </a:r>
            <a:r>
              <a:rPr lang="en-US" altLang="zh-CN" sz="2200" b="1" i="1" dirty="0">
                <a:latin typeface="+mn-lt"/>
              </a:rPr>
              <a:t>q</a:t>
            </a:r>
            <a:r>
              <a:rPr lang="zh-CN" altLang="en-US" sz="2200" b="1" dirty="0">
                <a:latin typeface="+mn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↑</a:t>
            </a:r>
            <a:r>
              <a:rPr lang="zh-CN" altLang="en-US" sz="2200" b="1" dirty="0">
                <a:latin typeface="+mn-ea"/>
                <a:cs typeface="Arial Unicode MS" pitchFamily="34" charset="-122"/>
              </a:rPr>
              <a:t>时，</a:t>
            </a:r>
            <a:r>
              <a:rPr lang="zh-CN" altLang="en-US" sz="2200" b="1" dirty="0">
                <a:latin typeface="宋体" pitchFamily="2" charset="-122"/>
              </a:rPr>
              <a:t>范围</a:t>
            </a:r>
            <a:r>
              <a:rPr lang="zh-CN" altLang="en-US" sz="22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↑</a:t>
            </a:r>
            <a:endParaRPr lang="en-US" altLang="zh-CN" sz="2200" b="1" baseline="30000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3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8"/>
          <p:cNvSpPr>
            <a:spLocks/>
          </p:cNvSpPr>
          <p:nvPr/>
        </p:nvSpPr>
        <p:spPr bwMode="auto">
          <a:xfrm>
            <a:off x="6948264" y="4195495"/>
            <a:ext cx="2088232" cy="324036"/>
          </a:xfrm>
          <a:prstGeom prst="borderCallout2">
            <a:avLst>
              <a:gd name="adj1" fmla="val 54253"/>
              <a:gd name="adj2" fmla="val -748"/>
              <a:gd name="adj3" fmla="val 55286"/>
              <a:gd name="adj4" fmla="val -7950"/>
              <a:gd name="adj5" fmla="val -72745"/>
              <a:gd name="adj6" fmla="val -689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>
              <a:spcBef>
                <a:spcPts val="600"/>
              </a:spcBef>
            </a:pPr>
            <a:r>
              <a:rPr lang="zh-CN" altLang="en-US" sz="1600" b="1" dirty="0">
                <a:latin typeface="宋体" pitchFamily="2" charset="-122"/>
              </a:rPr>
              <a:t>规格化数</a:t>
            </a:r>
            <a:r>
              <a:rPr lang="en-US" altLang="zh-CN" sz="1600" b="1" dirty="0">
                <a:latin typeface="宋体" pitchFamily="2" charset="-122"/>
              </a:rPr>
              <a:t>/</a:t>
            </a:r>
            <a:r>
              <a:rPr lang="zh-CN" altLang="en-US" sz="1600" b="1" dirty="0">
                <a:latin typeface="宋体" pitchFamily="2" charset="-122"/>
              </a:rPr>
              <a:t>全部浮点数</a:t>
            </a:r>
            <a:endParaRPr lang="en-US" altLang="zh-CN" sz="1600" b="1" dirty="0">
              <a:latin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588224" y="2852936"/>
            <a:ext cx="2232248" cy="360040"/>
            <a:chOff x="4716016" y="6093296"/>
            <a:chExt cx="2232248" cy="360040"/>
          </a:xfrm>
        </p:grpSpPr>
        <p:cxnSp>
          <p:nvCxnSpPr>
            <p:cNvPr id="4" name="直接箭头连接符 3"/>
            <p:cNvCxnSpPr/>
            <p:nvPr/>
          </p:nvCxnSpPr>
          <p:spPr bwMode="auto">
            <a:xfrm>
              <a:off x="4716016" y="6453336"/>
              <a:ext cx="223224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5724128" y="6381328"/>
              <a:ext cx="0" cy="720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6516216" y="6185387"/>
              <a:ext cx="0" cy="2679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4932040" y="6257395"/>
              <a:ext cx="0" cy="1959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5076180" y="6093296"/>
              <a:ext cx="1295896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algn="ctr">
                <a:spcBef>
                  <a:spcPct val="200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en-US" altLang="zh-CN" sz="1600" b="1" baseline="30000" dirty="0">
                  <a:latin typeface="宋体" pitchFamily="2" charset="-122"/>
                </a:rPr>
                <a:t>p+q</a:t>
              </a:r>
              <a:r>
                <a:rPr lang="zh-CN" altLang="en-US" sz="1600" b="1" dirty="0">
                  <a:latin typeface="宋体" pitchFamily="2" charset="-122"/>
                </a:rPr>
                <a:t>种编码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  <p:bldP spid="39946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79512" y="423903"/>
            <a:ext cx="86868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35200" indent="-22352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*数码长度的设计：</a:t>
            </a:r>
          </a:p>
          <a:p>
            <a:pPr marL="2235200" indent="-22352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设计目标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满足实数的表示需求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范围≥</a:t>
            </a:r>
            <a:r>
              <a:rPr lang="en-US" altLang="zh-CN" sz="2000" b="1" dirty="0">
                <a:latin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、精度≥</a:t>
            </a:r>
            <a:r>
              <a:rPr lang="en-US" altLang="zh-CN" sz="2000" dirty="0">
                <a:latin typeface="+mn-lt"/>
              </a:rPr>
              <a:t>δ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2235200" indent="-22352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选择要求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>
                <a:latin typeface="+mn-lt"/>
              </a:rPr>
              <a:t>p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>
                <a:latin typeface="+mn-lt"/>
              </a:rPr>
              <a:t>q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k</a:t>
            </a:r>
            <a:r>
              <a:rPr lang="en-US" altLang="zh-CN" b="1" dirty="0">
                <a:latin typeface="宋体" pitchFamily="2" charset="-122"/>
              </a:rPr>
              <a:t>×</a:t>
            </a:r>
            <a:r>
              <a:rPr lang="zh-CN" altLang="en-US" b="1" dirty="0">
                <a:latin typeface="宋体" pitchFamily="2" charset="-122"/>
              </a:rPr>
              <a:t>存储单元长度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设计方法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设计结果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2F99-6EC9-4E7D-BC4F-CA27ADD277D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555776" y="1807656"/>
            <a:ext cx="63367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dirty="0">
                <a:latin typeface="+mn-lt"/>
              </a:rPr>
              <a:t>δ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</a:t>
            </a:r>
            <a:r>
              <a:rPr lang="zh-CN" altLang="en-US" b="1" dirty="0">
                <a:latin typeface="宋体" pitchFamily="2" charset="-122"/>
              </a:rPr>
              <a:t>对应的</a:t>
            </a:r>
            <a:r>
              <a:rPr lang="en-US" altLang="zh-CN" b="1" i="1" dirty="0"/>
              <a:t>p</a:t>
            </a:r>
            <a:r>
              <a:rPr lang="zh-CN" altLang="en-US" b="1" i="1" dirty="0">
                <a:latin typeface="宋体" pitchFamily="2" charset="-122"/>
              </a:rPr>
              <a:t>、</a:t>
            </a:r>
            <a:r>
              <a:rPr lang="en-US" altLang="zh-CN" b="1" i="1" dirty="0"/>
              <a:t>q</a:t>
            </a:r>
            <a:r>
              <a:rPr lang="zh-CN" altLang="en-US" b="1" dirty="0">
                <a:latin typeface="宋体" pitchFamily="2" charset="-122"/>
              </a:rPr>
              <a:t>，并适当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调整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dirty="0">
                <a:latin typeface="+mn-lt"/>
              </a:rPr>
              <a:t>p</a:t>
            </a:r>
            <a:r>
              <a:rPr lang="zh-CN" altLang="en-US" b="1" i="1" dirty="0">
                <a:latin typeface="宋体" pitchFamily="2" charset="-122"/>
              </a:rPr>
              <a:t>、</a:t>
            </a:r>
            <a:r>
              <a:rPr lang="en-US" altLang="zh-CN" b="1" i="1" dirty="0">
                <a:latin typeface="+mn-lt"/>
              </a:rPr>
              <a:t>q</a:t>
            </a:r>
            <a:r>
              <a:rPr lang="zh-CN" altLang="en-US" b="1" dirty="0">
                <a:latin typeface="宋体" pitchFamily="2" charset="-122"/>
              </a:rPr>
              <a:t>种类受限于需求中范围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精度的频率分布，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通常采用</a:t>
            </a:r>
            <a:r>
              <a:rPr lang="en-US" altLang="zh-CN" b="1" dirty="0">
                <a:latin typeface="宋体" pitchFamily="2" charset="-122"/>
              </a:rPr>
              <a:t>IEEE 754</a:t>
            </a:r>
            <a:r>
              <a:rPr lang="zh-CN" altLang="en-US" b="1" dirty="0">
                <a:latin typeface="宋体" pitchFamily="2" charset="-122"/>
              </a:rPr>
              <a:t>标准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性能优、兼容性好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205680" y="3751872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、浮点数的操作处理设计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设计目标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保证数据在运算、转换过程中的精度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附加位位数、舍入方法</a:t>
            </a: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179512" y="5157016"/>
            <a:ext cx="8856984" cy="10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附加位位数的选择：</a:t>
            </a:r>
            <a:r>
              <a:rPr lang="en-US" altLang="zh-CN" b="1" dirty="0">
                <a:latin typeface="宋体" pitchFamily="2" charset="-122"/>
              </a:rPr>
              <a:t>IEEE 754</a:t>
            </a:r>
            <a:r>
              <a:rPr lang="zh-CN" altLang="en-US" b="1" dirty="0">
                <a:latin typeface="宋体" pitchFamily="2" charset="-122"/>
              </a:rPr>
              <a:t>标准≥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保护位＋舍入位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宋体" pitchFamily="2" charset="-122"/>
              </a:rPr>
              <a:t>                                   </a:t>
            </a:r>
            <a:r>
              <a:rPr lang="zh-CN" altLang="en-US" sz="2000" b="1" dirty="0">
                <a:latin typeface="宋体" pitchFamily="2" charset="-122"/>
              </a:rPr>
              <a:t>保证</a:t>
            </a:r>
            <a:r>
              <a:rPr lang="zh-CN" altLang="en-US" sz="1800" b="1" dirty="0">
                <a:latin typeface="宋体" pitchFamily="2" charset="-122"/>
              </a:rPr>
              <a:t>左规精度→</a:t>
            </a:r>
            <a:r>
              <a:rPr lang="zh-CN" altLang="en-US" sz="1800" dirty="0">
                <a:latin typeface="宋体" pitchFamily="2" charset="-122"/>
              </a:rPr>
              <a:t>┘       └</a:t>
            </a:r>
            <a:r>
              <a:rPr lang="zh-CN" altLang="en-US" sz="1800" b="1" dirty="0">
                <a:latin typeface="宋体" pitchFamily="2" charset="-122"/>
              </a:rPr>
              <a:t>←运算精度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(</a:t>
            </a:r>
            <a:r>
              <a:rPr lang="zh-CN" altLang="en-US" sz="1800" b="1" dirty="0">
                <a:latin typeface="宋体" pitchFamily="2" charset="-122"/>
              </a:rPr>
              <a:t>加法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乘法为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位、除法</a:t>
            </a:r>
            <a:r>
              <a:rPr lang="en-US" altLang="zh-CN" sz="1800" b="1" dirty="0">
                <a:latin typeface="宋体" pitchFamily="2" charset="-122"/>
              </a:rPr>
              <a:t>0</a:t>
            </a:r>
            <a:r>
              <a:rPr lang="zh-CN" altLang="en-US" sz="1800" b="1" dirty="0">
                <a:latin typeface="宋体" pitchFamily="2" charset="-122"/>
              </a:rPr>
              <a:t>位</a:t>
            </a:r>
            <a:r>
              <a:rPr lang="en-US" altLang="zh-CN" sz="1800" b="1" dirty="0">
                <a:latin typeface="宋体" pitchFamily="2" charset="-122"/>
              </a:rPr>
              <a:t>)           (</a:t>
            </a:r>
            <a:r>
              <a:rPr lang="zh-CN" altLang="en-US" sz="1800" b="1" dirty="0">
                <a:latin typeface="宋体" pitchFamily="2" charset="-122"/>
              </a:rPr>
              <a:t>舍入为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115616" y="3284984"/>
            <a:ext cx="561662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dirty="0">
                <a:latin typeface="宋体" pitchFamily="2" charset="-122"/>
              </a:rPr>
              <a:t>IEEE 754</a:t>
            </a:r>
            <a:r>
              <a:rPr lang="zh-CN" altLang="en-US" sz="2000" b="1" dirty="0">
                <a:latin typeface="宋体" pitchFamily="2" charset="-122"/>
              </a:rPr>
              <a:t>的格式参数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码制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进制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长度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？</a:t>
            </a:r>
            <a:endParaRPr lang="en-US" altLang="zh-CN" sz="2000" b="1" spc="-1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3484-84AC-4A00-B1A9-47093725942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87" name="Text Box 347"/>
          <p:cNvSpPr txBox="1">
            <a:spLocks noChangeArrowheads="1"/>
          </p:cNvSpPr>
          <p:nvPr/>
        </p:nvSpPr>
        <p:spPr bwMode="auto">
          <a:xfrm>
            <a:off x="228600" y="5661248"/>
            <a:ext cx="861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chemeClr val="accent2"/>
                </a:solidFill>
                <a:latin typeface="宋体" charset="-122"/>
              </a:rPr>
              <a:t>     </a:t>
            </a:r>
            <a:r>
              <a:rPr kumimoji="1" lang="zh-CN" altLang="en-US" sz="2400" b="1" dirty="0">
                <a:solidFill>
                  <a:schemeClr val="accent2"/>
                </a:solidFill>
                <a:latin typeface="宋体" charset="-122"/>
              </a:rPr>
              <a:t>选择结果</a:t>
            </a:r>
            <a:r>
              <a:rPr kumimoji="1" lang="en-US" altLang="zh-CN" sz="2400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宋体" charset="-122"/>
              </a:rPr>
              <a:t>就近舍入法</a:t>
            </a:r>
            <a:r>
              <a:rPr kumimoji="1" lang="zh-CN" altLang="en-US" sz="2400" b="1" dirty="0">
                <a:latin typeface="宋体" charset="-122"/>
              </a:rPr>
              <a:t>最好</a:t>
            </a:r>
            <a:r>
              <a:rPr kumimoji="1" lang="en-US" altLang="zh-CN" sz="2000" b="1" dirty="0">
                <a:latin typeface="宋体" charset="-122"/>
              </a:rPr>
              <a:t>(IEEE 754</a:t>
            </a:r>
            <a:r>
              <a:rPr kumimoji="1" lang="zh-CN" altLang="en-US" sz="2000" b="1" dirty="0">
                <a:latin typeface="宋体" charset="-122"/>
              </a:rPr>
              <a:t>默认方法</a:t>
            </a:r>
            <a:r>
              <a:rPr kumimoji="1" lang="en-US" altLang="zh-CN" sz="2000" b="1" dirty="0">
                <a:latin typeface="宋体" charset="-122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88" name="Text Box 347"/>
          <p:cNvSpPr txBox="1">
            <a:spLocks noChangeArrowheads="1"/>
          </p:cNvSpPr>
          <p:nvPr/>
        </p:nvSpPr>
        <p:spPr bwMode="auto">
          <a:xfrm>
            <a:off x="209872" y="1660824"/>
            <a:ext cx="8754616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chemeClr val="accent2"/>
                </a:solidFill>
                <a:latin typeface="宋体" charset="-122"/>
              </a:rPr>
              <a:t>     </a:t>
            </a:r>
            <a:r>
              <a:rPr kumimoji="1" lang="zh-CN" altLang="en-US" sz="2400" b="1" dirty="0">
                <a:solidFill>
                  <a:schemeClr val="accent2"/>
                </a:solidFill>
                <a:latin typeface="宋体" charset="-122"/>
              </a:rPr>
              <a:t>选择范围</a:t>
            </a:r>
            <a:r>
              <a:rPr kumimoji="1" lang="en-US" altLang="zh-CN" sz="2400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kumimoji="1" lang="zh-CN" altLang="en-US" sz="2400" b="1" dirty="0">
                <a:latin typeface="宋体" charset="-122"/>
              </a:rPr>
              <a:t>方法有截断、恒置</a:t>
            </a:r>
            <a:r>
              <a:rPr kumimoji="1" lang="en-US" altLang="zh-CN" sz="2400" b="1" dirty="0">
                <a:latin typeface="宋体" charset="-122"/>
              </a:rPr>
              <a:t>1</a:t>
            </a:r>
            <a:r>
              <a:rPr kumimoji="1" lang="zh-CN" altLang="en-US" sz="2400" b="1" dirty="0">
                <a:latin typeface="宋体" charset="-122"/>
              </a:rPr>
              <a:t>、舍入</a:t>
            </a:r>
            <a:r>
              <a:rPr kumimoji="1" lang="en-US" altLang="zh-CN" sz="1800" b="1" dirty="0">
                <a:latin typeface="宋体" charset="-122"/>
              </a:rPr>
              <a:t>(</a:t>
            </a:r>
            <a:r>
              <a:rPr kumimoji="1" lang="zh-CN" altLang="en-US" sz="1800" b="1" dirty="0">
                <a:latin typeface="宋体" charset="-122"/>
              </a:rPr>
              <a:t>含查表舍入</a:t>
            </a:r>
            <a:r>
              <a:rPr kumimoji="1" lang="en-US" altLang="zh-CN" sz="1800" b="1" dirty="0">
                <a:latin typeface="宋体" charset="-122"/>
              </a:rPr>
              <a:t>)</a:t>
            </a:r>
            <a:endParaRPr kumimoji="1" lang="en-US" altLang="zh-CN" sz="2400" b="1" dirty="0">
              <a:latin typeface="宋体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       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IEEE 754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标准：</a:t>
            </a:r>
            <a:r>
              <a:rPr kumimoji="1" lang="zh-CN" altLang="en-US" b="1" dirty="0">
                <a:latin typeface="+mn-ea"/>
                <a:ea typeface="+mn-ea"/>
              </a:rPr>
              <a:t>向上舍入</a:t>
            </a:r>
            <a:r>
              <a:rPr kumimoji="1" lang="en-US" altLang="zh-CN" sz="1800" b="1" dirty="0">
                <a:latin typeface="+mn-ea"/>
                <a:ea typeface="+mn-ea"/>
              </a:rPr>
              <a:t>(</a:t>
            </a:r>
            <a:r>
              <a:rPr kumimoji="1" lang="zh-CN" altLang="en-US" sz="1800" b="1" dirty="0">
                <a:latin typeface="+mn-ea"/>
                <a:ea typeface="+mn-ea"/>
              </a:rPr>
              <a:t>向</a:t>
            </a:r>
            <a:r>
              <a:rPr kumimoji="1" lang="en-US" altLang="zh-CN" sz="1800" b="1" dirty="0">
                <a:latin typeface="+mn-ea"/>
                <a:ea typeface="+mn-ea"/>
              </a:rPr>
              <a:t>+</a:t>
            </a:r>
            <a:r>
              <a:rPr kumimoji="1" lang="zh-CN" altLang="en-US" sz="1800" b="1" dirty="0">
                <a:latin typeface="+mn-ea"/>
                <a:ea typeface="+mn-ea"/>
              </a:rPr>
              <a:t>∞</a:t>
            </a:r>
            <a:r>
              <a:rPr lang="zh-CN" altLang="en-US" sz="1800" b="1" dirty="0">
                <a:latin typeface="+mn-ea"/>
                <a:ea typeface="+mn-ea"/>
              </a:rPr>
              <a:t>入</a:t>
            </a:r>
            <a:r>
              <a:rPr kumimoji="1"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、向下舍入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向</a:t>
            </a:r>
            <a:r>
              <a:rPr lang="en-US" altLang="zh-CN" sz="1800" b="1" dirty="0">
                <a:latin typeface="+mn-ea"/>
                <a:ea typeface="+mn-ea"/>
              </a:rPr>
              <a:t>-</a:t>
            </a:r>
            <a:r>
              <a:rPr lang="zh-CN" altLang="en-US" sz="1800" b="1" dirty="0">
                <a:latin typeface="+mn-ea"/>
                <a:ea typeface="+mn-ea"/>
              </a:rPr>
              <a:t>∞入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b="1" dirty="0">
                <a:latin typeface="+mn-ea"/>
                <a:ea typeface="+mn-ea"/>
              </a:rPr>
              <a:t>                      </a:t>
            </a:r>
            <a:r>
              <a:rPr kumimoji="1" lang="zh-CN" altLang="en-US" b="1" dirty="0">
                <a:latin typeface="+mn-ea"/>
                <a:ea typeface="+mn-ea"/>
              </a:rPr>
              <a:t>向零舍入</a:t>
            </a:r>
            <a:r>
              <a:rPr kumimoji="1"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</a:rPr>
              <a:t>舍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kumimoji="1" lang="zh-CN" altLang="en-US" b="1" dirty="0">
                <a:latin typeface="+mn-ea"/>
                <a:ea typeface="+mn-ea"/>
              </a:rPr>
              <a:t>、就近舍入</a:t>
            </a:r>
            <a:r>
              <a:rPr kumimoji="1" lang="en-US" altLang="zh-CN" sz="1800" b="1" dirty="0">
                <a:latin typeface="+mn-ea"/>
                <a:ea typeface="+mn-ea"/>
              </a:rPr>
              <a:t>(4</a:t>
            </a:r>
            <a:r>
              <a:rPr kumimoji="1" lang="zh-CN" altLang="en-US" sz="1800" b="1" dirty="0">
                <a:latin typeface="+mn-ea"/>
                <a:ea typeface="+mn-ea"/>
              </a:rPr>
              <a:t>舍</a:t>
            </a:r>
            <a:r>
              <a:rPr kumimoji="1" lang="en-US" altLang="zh-CN" sz="1800" b="1" dirty="0">
                <a:latin typeface="+mn-ea"/>
                <a:ea typeface="+mn-ea"/>
              </a:rPr>
              <a:t>6</a:t>
            </a:r>
            <a:r>
              <a:rPr kumimoji="1" lang="zh-CN" altLang="en-US" sz="1800" b="1" dirty="0">
                <a:latin typeface="+mn-ea"/>
                <a:ea typeface="+mn-ea"/>
              </a:rPr>
              <a:t>入</a:t>
            </a:r>
            <a:r>
              <a:rPr kumimoji="1" lang="en-US" altLang="zh-CN" sz="1800" b="1" dirty="0">
                <a:latin typeface="+mn-ea"/>
                <a:ea typeface="+mn-ea"/>
              </a:rPr>
              <a:t>+5</a:t>
            </a:r>
            <a:r>
              <a:rPr kumimoji="1" lang="zh-CN" altLang="en-US" sz="1800" b="1" dirty="0">
                <a:latin typeface="+mn-ea"/>
                <a:ea typeface="+mn-ea"/>
              </a:rPr>
              <a:t>成偶数</a:t>
            </a:r>
            <a:r>
              <a:rPr kumimoji="1" lang="en-US" altLang="zh-CN" sz="18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05000"/>
              </a:lnSpc>
            </a:pPr>
            <a:r>
              <a:rPr kumimoji="1"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                 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</a:rPr>
              <a:t>          </a:t>
            </a:r>
            <a:r>
              <a:rPr kumimoji="1"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                       </a:t>
            </a:r>
            <a:r>
              <a:rPr kumimoji="1" lang="zh-CN" altLang="en-US" sz="1800" dirty="0">
                <a:latin typeface="+mn-ea"/>
                <a:ea typeface="+mn-ea"/>
              </a:rPr>
              <a:t>└</a:t>
            </a:r>
            <a:r>
              <a:rPr kumimoji="1" lang="zh-CN" altLang="en-US" sz="1800" b="1" dirty="0">
                <a:latin typeface="+mn-ea"/>
                <a:ea typeface="+mn-ea"/>
              </a:rPr>
              <a:t>←又称为向偶数舍入</a:t>
            </a:r>
            <a:r>
              <a:rPr lang="zh-CN" altLang="en-US" sz="1800" b="1" dirty="0">
                <a:latin typeface="+mn-ea"/>
                <a:ea typeface="+mn-ea"/>
              </a:rPr>
              <a:t>法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9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923928" y="2099335"/>
            <a:ext cx="4248472" cy="648072"/>
            <a:chOff x="3923928" y="2204864"/>
            <a:chExt cx="4248472" cy="648072"/>
          </a:xfrm>
        </p:grpSpPr>
        <p:cxnSp>
          <p:nvCxnSpPr>
            <p:cNvPr id="4" name="直接箭头连接符 3"/>
            <p:cNvCxnSpPr/>
            <p:nvPr/>
          </p:nvCxnSpPr>
          <p:spPr bwMode="auto">
            <a:xfrm>
              <a:off x="5004048" y="2204864"/>
              <a:ext cx="648072" cy="1842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5004048" y="2204864"/>
              <a:ext cx="3168352" cy="1842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3923928" y="2204864"/>
              <a:ext cx="1152128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6372200" y="2204864"/>
              <a:ext cx="216024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179512" y="404664"/>
            <a:ext cx="8659688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舍入方法的选择：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选择依据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最大误差、平均误差，实现成本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max{|</a:t>
            </a:r>
            <a:r>
              <a:rPr lang="zh-CN" altLang="en-US" sz="1800" b="1" dirty="0">
                <a:latin typeface="宋体" pitchFamily="2" charset="-122"/>
              </a:rPr>
              <a:t>值</a:t>
            </a:r>
            <a:r>
              <a:rPr lang="en-US" altLang="zh-CN" sz="1800" b="1" dirty="0" err="1">
                <a:latin typeface="宋体" pitchFamily="2" charset="-122"/>
              </a:rPr>
              <a:t>i</a:t>
            </a:r>
            <a:r>
              <a:rPr lang="zh-CN" altLang="en-US" sz="1800" b="1" baseline="-18000" dirty="0">
                <a:latin typeface="宋体" pitchFamily="2" charset="-122"/>
              </a:rPr>
              <a:t>表示</a:t>
            </a:r>
            <a:r>
              <a:rPr lang="zh-CN" altLang="en-US" sz="1800" b="1" dirty="0">
                <a:latin typeface="宋体" pitchFamily="2" charset="-122"/>
              </a:rPr>
              <a:t>－值</a:t>
            </a:r>
            <a:r>
              <a:rPr lang="en-US" altLang="zh-CN" sz="1800" b="1" dirty="0" err="1">
                <a:latin typeface="宋体" pitchFamily="2" charset="-122"/>
              </a:rPr>
              <a:t>i</a:t>
            </a:r>
            <a:r>
              <a:rPr lang="zh-CN" altLang="en-US" sz="1800" b="1" baseline="-18000" dirty="0">
                <a:latin typeface="宋体" pitchFamily="2" charset="-122"/>
              </a:rPr>
              <a:t>实际</a:t>
            </a:r>
            <a:r>
              <a:rPr lang="en-US" altLang="zh-CN" sz="1800" b="1" dirty="0">
                <a:latin typeface="宋体" pitchFamily="2" charset="-122"/>
              </a:rPr>
              <a:t>|}  </a:t>
            </a:r>
            <a:r>
              <a:rPr lang="zh-CN" altLang="en-US" sz="1800" b="1" dirty="0">
                <a:latin typeface="宋体" pitchFamily="2" charset="-122"/>
              </a:rPr>
              <a:t>∑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值</a:t>
            </a:r>
            <a:r>
              <a:rPr lang="en-US" altLang="zh-CN" sz="1800" b="1" dirty="0" err="1">
                <a:latin typeface="宋体" pitchFamily="2" charset="-122"/>
              </a:rPr>
              <a:t>i</a:t>
            </a:r>
            <a:r>
              <a:rPr lang="zh-CN" altLang="en-US" sz="1800" b="1" baseline="-18000" dirty="0">
                <a:latin typeface="宋体" pitchFamily="2" charset="-122"/>
              </a:rPr>
              <a:t>表示</a:t>
            </a:r>
            <a:r>
              <a:rPr lang="zh-CN" altLang="en-US" sz="1800" b="1" dirty="0">
                <a:latin typeface="宋体" pitchFamily="2" charset="-122"/>
              </a:rPr>
              <a:t>－值</a:t>
            </a:r>
            <a:r>
              <a:rPr lang="en-US" altLang="zh-CN" sz="1800" b="1" dirty="0" err="1">
                <a:latin typeface="宋体" pitchFamily="2" charset="-122"/>
              </a:rPr>
              <a:t>i</a:t>
            </a:r>
            <a:r>
              <a:rPr lang="zh-CN" altLang="en-US" sz="1800" b="1" baseline="-18000" dirty="0">
                <a:latin typeface="宋体" pitchFamily="2" charset="-122"/>
              </a:rPr>
              <a:t>实际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62234"/>
              </p:ext>
            </p:extLst>
          </p:nvPr>
        </p:nvGraphicFramePr>
        <p:xfrm>
          <a:off x="899592" y="3429000"/>
          <a:ext cx="8136902" cy="21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70888">
                <a:tc rowSpan="2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44">
                <a:tc v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附加位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16">
                <a:tc gridSpan="2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向上舍入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-10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4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向下舍入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5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向零舍入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37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就近舍入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baseline="300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-11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-1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baseline="30000" dirty="0"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20">
                <a:tc gridSpan="1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注：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就近舍入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附加位≠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时，舍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入；附加位＝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时，末位奇时入、否则舍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18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48187"/>
              </p:ext>
            </p:extLst>
          </p:nvPr>
        </p:nvGraphicFramePr>
        <p:xfrm>
          <a:off x="899592" y="3212976"/>
          <a:ext cx="8136902" cy="217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70888">
                <a:tc rowSpan="2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44">
                <a:tc v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附加位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16">
                <a:tc gridSpan="2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向上舍入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-10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4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向下舍入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5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向零舍入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37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就近舍入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baseline="300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-11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-1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baseline="30000" dirty="0"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+01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</a:t>
                      </a: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+11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20">
                <a:tc gridSpan="1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注：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就近舍入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附加位≠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时，舍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入；附加位＝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时，末位奇时入、否则舍</a:t>
                      </a:r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131-78BE-452F-82FF-B6651D62F60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28600" y="313492"/>
            <a:ext cx="868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itchFamily="2" charset="-122"/>
              </a:rPr>
              <a:t>第</a:t>
            </a:r>
            <a:r>
              <a:rPr lang="en-US" altLang="zh-CN" sz="2800" b="1" dirty="0">
                <a:latin typeface="宋体" pitchFamily="2" charset="-122"/>
              </a:rPr>
              <a:t>4</a:t>
            </a:r>
            <a:r>
              <a:rPr lang="zh-CN" altLang="en-US" sz="2800" b="1" dirty="0">
                <a:latin typeface="宋体" pitchFamily="2" charset="-122"/>
              </a:rPr>
              <a:t>节  指令集功能设计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28600" y="1361717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需求程序，已确定的指令集结构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设计内容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拟支持的操作类型</a:t>
            </a:r>
            <a:r>
              <a:rPr lang="en-US" altLang="zh-CN" sz="1800" b="1" dirty="0">
                <a:latin typeface="+mn-ea"/>
                <a:ea typeface="+mn-ea"/>
              </a:rPr>
              <a:t>(OP</a:t>
            </a:r>
            <a:r>
              <a:rPr lang="zh-CN" altLang="en-US" sz="1800" b="1" dirty="0">
                <a:latin typeface="+mn-ea"/>
                <a:ea typeface="+mn-ea"/>
              </a:rPr>
              <a:t>功能</a:t>
            </a:r>
            <a:r>
              <a:rPr lang="en-US" altLang="zh-CN" sz="1800" b="1" dirty="0">
                <a:latin typeface="+mn-ea"/>
                <a:ea typeface="+mn-ea"/>
              </a:rPr>
              <a:t>+OPD</a:t>
            </a:r>
            <a:r>
              <a:rPr lang="zh-CN" altLang="en-US" sz="1800" b="1" dirty="0">
                <a:latin typeface="+mn-ea"/>
                <a:ea typeface="+mn-ea"/>
              </a:rPr>
              <a:t>类型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50825" y="2299010"/>
            <a:ext cx="8534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指令功能的常规分类：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99899"/>
              </p:ext>
            </p:extLst>
          </p:nvPr>
        </p:nvGraphicFramePr>
        <p:xfrm>
          <a:off x="1187624" y="2852936"/>
          <a:ext cx="6552728" cy="279288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算逻运算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整数加、减、乘、除等，逻辑与、或、非等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数据传送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Load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Store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Out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控制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分支、跳转、调用和返回、自陷等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系统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OS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调用、虚存管理等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浮点加、乘等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十进制加、乘等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字符串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字符串拷贝、移动、比较、搜索等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图形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象素操作、压缩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解压操作等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8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200" b="1" u="none" dirty="0">
                <a:latin typeface="+mn-ea"/>
                <a:ea typeface="+mn-ea"/>
              </a:rPr>
              <a:t>CISC</a:t>
            </a:r>
            <a:r>
              <a:rPr lang="zh-CN" altLang="en-US" sz="2200" b="1" u="none" dirty="0">
                <a:latin typeface="+mn-ea"/>
                <a:ea typeface="+mn-ea"/>
              </a:rPr>
              <a:t>功能设计及优化、</a:t>
            </a:r>
            <a:r>
              <a:rPr lang="en-US" altLang="zh-CN" sz="2200" b="1" dirty="0">
                <a:latin typeface="+mn-ea"/>
              </a:rPr>
              <a:t>RISC</a:t>
            </a:r>
            <a:r>
              <a:rPr lang="zh-CN" altLang="en-US" sz="2200" b="1" dirty="0">
                <a:latin typeface="+mn-ea"/>
              </a:rPr>
              <a:t>功能设计及优化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36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本章主要内容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⑴ 指令系统概述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dirty="0">
                <a:latin typeface="宋体" pitchFamily="2" charset="-122"/>
              </a:rPr>
              <a:t>指令系统的概念、设计概述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⑵ 指令集结构设计</a:t>
            </a:r>
            <a:r>
              <a:rPr lang="zh-CN" altLang="en-US" sz="2200" b="1" dirty="0">
                <a:latin typeface="宋体" pitchFamily="2" charset="-122"/>
              </a:rPr>
              <a:t>   结构分类，结构及相关参数设计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⑶ 数据表示设计</a:t>
            </a: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设计方法、设计举例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⑷ 指令集功能设计</a:t>
            </a:r>
            <a:r>
              <a:rPr lang="en-US" altLang="zh-CN" sz="2200" b="1" dirty="0">
                <a:latin typeface="宋体" pitchFamily="2" charset="-122"/>
              </a:rPr>
              <a:t>   CISC</a:t>
            </a:r>
            <a:r>
              <a:rPr lang="zh-CN" altLang="en-US" sz="2200" b="1" dirty="0">
                <a:latin typeface="宋体" pitchFamily="2" charset="-122"/>
              </a:rPr>
              <a:t>功能设计及优化，</a:t>
            </a:r>
            <a:r>
              <a:rPr lang="en-US" altLang="zh-CN" sz="2200" b="1" dirty="0">
                <a:latin typeface="宋体" pitchFamily="2" charset="-122"/>
              </a:rPr>
              <a:t>RISC</a:t>
            </a:r>
            <a:r>
              <a:rPr lang="zh-CN" altLang="en-US" sz="2200" b="1" dirty="0">
                <a:latin typeface="宋体" pitchFamily="2" charset="-122"/>
              </a:rPr>
              <a:t>功能设计及优化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⑸ 寻址方式设计</a:t>
            </a: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编址方式设计、寻址方式设计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⑹ 指令格式设计</a:t>
            </a: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操作码设计及优化，指令格式设计及优化，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          </a:t>
            </a:r>
            <a:r>
              <a:rPr lang="zh-CN" altLang="en-US" sz="2200" b="1" dirty="0">
                <a:latin typeface="宋体" pitchFamily="2" charset="-122"/>
              </a:rPr>
              <a:t>指令系统分析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总体要求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掌握</a:t>
            </a:r>
            <a:r>
              <a:rPr lang="zh-CN" altLang="en-US" sz="2200" b="1" dirty="0">
                <a:latin typeface="+mn-ea"/>
              </a:rPr>
              <a:t>指令系统的组成，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理解</a:t>
            </a:r>
            <a:r>
              <a:rPr lang="zh-CN" altLang="en-US" sz="2200" b="1" dirty="0">
                <a:latin typeface="+mn-ea"/>
              </a:rPr>
              <a:t>各部分的设计方法</a:t>
            </a:r>
            <a:endParaRPr lang="en-US" altLang="zh-CN" sz="2200" b="1" dirty="0">
              <a:latin typeface="+mn-ea"/>
            </a:endParaRPr>
          </a:p>
          <a:p>
            <a:pPr marL="271463" indent="-271463">
              <a:lnSpc>
                <a:spcPct val="125000"/>
              </a:lnSpc>
            </a:pPr>
            <a:r>
              <a:rPr lang="en-US" altLang="zh-CN" sz="1800" b="1" dirty="0">
                <a:latin typeface="+mn-ea"/>
              </a:rPr>
              <a:t>           (</a:t>
            </a:r>
            <a:r>
              <a:rPr lang="zh-CN" altLang="en-US" sz="1800" b="1" dirty="0">
                <a:latin typeface="+mn-ea"/>
              </a:rPr>
              <a:t>要设计什么</a:t>
            </a:r>
            <a:r>
              <a:rPr lang="en-US" altLang="zh-CN" sz="1800" b="1" dirty="0">
                <a:latin typeface="+mn-ea"/>
              </a:rPr>
              <a:t>)               (</a:t>
            </a:r>
            <a:r>
              <a:rPr lang="zh-CN" altLang="en-US" sz="1800" b="1" dirty="0">
                <a:latin typeface="+mn-ea"/>
              </a:rPr>
              <a:t>怎么设计</a:t>
            </a:r>
            <a:r>
              <a:rPr lang="en-US" altLang="zh-CN" sz="18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618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A4A-DCBC-42E3-B5C7-F889B50D895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28600" y="519063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CISC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指令集的功能设计及优化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28600" y="1022337"/>
            <a:ext cx="7655768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指令集的功能设计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dirty="0">
                <a:latin typeface="宋体" pitchFamily="2" charset="-122"/>
              </a:rPr>
              <a:t>侧重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强化</a:t>
            </a:r>
            <a:r>
              <a:rPr lang="zh-CN" altLang="en-US" b="1" dirty="0">
                <a:latin typeface="宋体" pitchFamily="2" charset="-122"/>
              </a:rPr>
              <a:t>指令功能，减少目标代码长度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设计结果：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28600" y="2426112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①</a:t>
            </a:r>
            <a:r>
              <a:rPr lang="zh-CN" altLang="en-US" b="1" u="sng" spc="-50" dirty="0">
                <a:solidFill>
                  <a:schemeClr val="accent2"/>
                </a:solidFill>
                <a:latin typeface="+mn-ea"/>
              </a:rPr>
              <a:t>分解</a:t>
            </a:r>
            <a:r>
              <a:rPr lang="zh-CN" altLang="en-US" b="1" spc="-50" dirty="0">
                <a:latin typeface="+mn-ea"/>
              </a:rPr>
              <a:t>需求程序的操作及数据为基本操作及基本数据</a:t>
            </a:r>
            <a:endParaRPr lang="en-US" altLang="zh-CN" b="1" spc="-5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②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统计</a:t>
            </a:r>
            <a:r>
              <a:rPr lang="zh-CN" altLang="en-US" b="1" dirty="0">
                <a:latin typeface="+mn-ea"/>
                <a:ea typeface="+mn-ea"/>
              </a:rPr>
              <a:t>各基本操作的使用频率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latin typeface="+mn-ea"/>
                <a:ea typeface="+mn-ea"/>
              </a:rPr>
              <a:t>③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选择</a:t>
            </a:r>
            <a:r>
              <a:rPr lang="zh-CN" altLang="en-US" b="1" dirty="0">
                <a:latin typeface="+mn-ea"/>
                <a:ea typeface="+mn-ea"/>
              </a:rPr>
              <a:t>拟支持的基本操作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172816" y="3789040"/>
            <a:ext cx="6742584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支持</a:t>
            </a:r>
            <a:r>
              <a:rPr lang="zh-CN" altLang="en-US" b="1" u="sng" dirty="0">
                <a:solidFill>
                  <a:srgbClr val="990099"/>
                </a:solidFill>
              </a:rPr>
              <a:t>频率较高</a:t>
            </a:r>
            <a:r>
              <a:rPr lang="zh-CN" altLang="en-US" b="1" dirty="0"/>
              <a:t>的基本操作</a:t>
            </a:r>
            <a:endParaRPr lang="en-US" altLang="zh-CN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16216" y="2996952"/>
            <a:ext cx="1584176" cy="792088"/>
            <a:chOff x="6516216" y="2996952"/>
            <a:chExt cx="1584176" cy="792088"/>
          </a:xfrm>
        </p:grpSpPr>
        <p:sp>
          <p:nvSpPr>
            <p:cNvPr id="3" name="右大括号 2"/>
            <p:cNvSpPr/>
            <p:nvPr/>
          </p:nvSpPr>
          <p:spPr bwMode="auto">
            <a:xfrm>
              <a:off x="6516216" y="2996952"/>
              <a:ext cx="144016" cy="792088"/>
            </a:xfrm>
            <a:prstGeom prst="rightBrace">
              <a:avLst>
                <a:gd name="adj1" fmla="val 20450"/>
                <a:gd name="adj2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6732240" y="3249327"/>
              <a:ext cx="136815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0070C0"/>
                  </a:solidFill>
                  <a:latin typeface="宋体" pitchFamily="2" charset="-122"/>
                </a:rPr>
                <a:t>频带分析法</a:t>
              </a:r>
              <a:endParaRPr lang="en-US" altLang="zh-CN" sz="1800" b="1" dirty="0">
                <a:solidFill>
                  <a:srgbClr val="0070C0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/>
      <p:bldP spid="150534" grpId="0"/>
      <p:bldP spid="1505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91B0-D52A-48DD-9056-53B7CC68D22A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149565" name="Text Box 61"/>
          <p:cNvSpPr txBox="1">
            <a:spLocks noChangeArrowheads="1"/>
          </p:cNvSpPr>
          <p:nvPr/>
        </p:nvSpPr>
        <p:spPr bwMode="auto">
          <a:xfrm>
            <a:off x="228599" y="451351"/>
            <a:ext cx="873601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数据表示的设计结果拟支持</a:t>
            </a:r>
            <a:r>
              <a:rPr lang="en-US" altLang="zh-CN" sz="2200" b="1" dirty="0">
                <a:latin typeface="宋体" pitchFamily="2" charset="-122"/>
              </a:rPr>
              <a:t>BCD</a:t>
            </a:r>
            <a:r>
              <a:rPr lang="zh-CN" altLang="en-US" sz="2200" b="1" dirty="0">
                <a:latin typeface="宋体" pitchFamily="2" charset="-122"/>
              </a:rPr>
              <a:t>数，需求程序中的各基本操作及使用频率如下：</a:t>
            </a:r>
          </a:p>
        </p:txBody>
      </p:sp>
      <p:graphicFrame>
        <p:nvGraphicFramePr>
          <p:cNvPr id="149919" name="Group 4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81326"/>
              </p:ext>
            </p:extLst>
          </p:nvPr>
        </p:nvGraphicFramePr>
        <p:xfrm>
          <a:off x="971600" y="1440911"/>
          <a:ext cx="7777162" cy="24825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54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</a:p>
                  </a:txBody>
                  <a:tcPr marL="36000" marR="36000" marT="18000" marB="18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传送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浮点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乘除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0.039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乘除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乘除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控制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分支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dirty="0">
                          <a:latin typeface="宋体" pitchFamily="2" charset="-122"/>
                        </a:rPr>
                        <a:t>±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dirty="0"/>
                        <a:t>调整</a:t>
                      </a:r>
                      <a:endParaRPr lang="en-US" altLang="zh-CN" sz="1800" b="1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</a:t>
                      </a:r>
                    </a:p>
                  </a:txBody>
                  <a:tcPr marL="36000" marR="36000" marT="18000" marB="18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跳转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图形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叠加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字符串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拷贝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反色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比较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返回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压缩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异或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解压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系统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0.140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9891" name="Text Box 387"/>
          <p:cNvSpPr txBox="1">
            <a:spLocks noChangeArrowheads="1"/>
          </p:cNvSpPr>
          <p:nvPr/>
        </p:nvSpPr>
        <p:spPr bwMode="auto">
          <a:xfrm>
            <a:off x="209550" y="4005064"/>
            <a:ext cx="8755063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指令功能设计结果：</a:t>
            </a:r>
            <a:r>
              <a:rPr lang="zh-CN" altLang="en-US" sz="2200" b="1" dirty="0">
                <a:latin typeface="宋体" pitchFamily="2" charset="-122"/>
              </a:rPr>
              <a:t>支持频率≥</a:t>
            </a:r>
            <a:r>
              <a:rPr lang="en-US" altLang="zh-CN" sz="2200" b="1" dirty="0">
                <a:latin typeface="宋体" pitchFamily="2" charset="-122"/>
              </a:rPr>
              <a:t>1%</a:t>
            </a:r>
            <a:r>
              <a:rPr lang="zh-CN" altLang="en-US" sz="2200" b="1" dirty="0">
                <a:latin typeface="宋体" pitchFamily="2" charset="-122"/>
              </a:rPr>
              <a:t>的操作、特殊操作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如调整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说明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--①</a:t>
            </a:r>
            <a:r>
              <a:rPr lang="zh-CN" altLang="en-US" sz="2200" b="1" u="sng" dirty="0">
                <a:latin typeface="宋体" pitchFamily="2" charset="-122"/>
              </a:rPr>
              <a:t>低频率操作</a:t>
            </a:r>
            <a:r>
              <a:rPr lang="zh-CN" altLang="en-US" sz="2200" b="1" dirty="0">
                <a:latin typeface="宋体" pitchFamily="2" charset="-122"/>
              </a:rPr>
              <a:t>可用软件实现，如逻辑非、浮点</a:t>
            </a:r>
            <a:r>
              <a:rPr lang="en-US" altLang="zh-CN" sz="2200" b="1" dirty="0">
                <a:latin typeface="宋体" pitchFamily="2" charset="-122"/>
              </a:rPr>
              <a:t>±1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②</a:t>
            </a:r>
            <a:r>
              <a:rPr lang="zh-CN" altLang="en-US" sz="2200" b="1" u="sng" dirty="0">
                <a:latin typeface="宋体" pitchFamily="2" charset="-122"/>
              </a:rPr>
              <a:t>可分解的操作</a:t>
            </a:r>
            <a:r>
              <a:rPr lang="zh-CN" altLang="en-US" sz="2200" b="1" dirty="0">
                <a:latin typeface="宋体" pitchFamily="2" charset="-122"/>
              </a:rPr>
              <a:t>无需统计，如图形叠加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③</a:t>
            </a:r>
            <a:r>
              <a:rPr lang="zh-CN" altLang="en-US" sz="2200" b="1" u="sng" dirty="0">
                <a:latin typeface="宋体" pitchFamily="2" charset="-122"/>
              </a:rPr>
              <a:t>特殊操作</a:t>
            </a:r>
            <a:r>
              <a:rPr lang="zh-CN" altLang="en-US" sz="2200" b="1" dirty="0">
                <a:latin typeface="宋体" pitchFamily="2" charset="-122"/>
              </a:rPr>
              <a:t>必须支持，如调整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二进制运算←→</a:t>
            </a:r>
            <a:r>
              <a:rPr lang="en-US" altLang="zh-CN" sz="1800" b="1" dirty="0">
                <a:latin typeface="宋体" pitchFamily="2" charset="-122"/>
              </a:rPr>
              <a:t>BCD</a:t>
            </a:r>
            <a:r>
              <a:rPr lang="zh-CN" altLang="en-US" sz="1800" b="1" dirty="0">
                <a:latin typeface="宋体" pitchFamily="2" charset="-122"/>
              </a:rPr>
              <a:t>码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(</a:t>
            </a:r>
            <a:r>
              <a:rPr lang="zh-CN" altLang="en-US" sz="1800" b="1" dirty="0">
                <a:latin typeface="宋体" pitchFamily="2" charset="-122"/>
              </a:rPr>
              <a:t>保持完整性</a:t>
            </a:r>
            <a:r>
              <a:rPr lang="en-US" altLang="zh-CN" sz="1800" b="1" dirty="0">
                <a:latin typeface="宋体" pitchFamily="2" charset="-122"/>
              </a:rPr>
              <a:t>)         (15H+06H=1BH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21H)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23629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38"/>
          <p:cNvSpPr>
            <a:spLocks/>
          </p:cNvSpPr>
          <p:nvPr/>
        </p:nvSpPr>
        <p:spPr bwMode="auto">
          <a:xfrm>
            <a:off x="7812360" y="4941168"/>
            <a:ext cx="1241412" cy="295941"/>
          </a:xfrm>
          <a:prstGeom prst="borderCallout2">
            <a:avLst>
              <a:gd name="adj1" fmla="val 49573"/>
              <a:gd name="adj2" fmla="val 333"/>
              <a:gd name="adj3" fmla="val 49293"/>
              <a:gd name="adj4" fmla="val -22473"/>
              <a:gd name="adj5" fmla="val -25089"/>
              <a:gd name="adj6" fmla="val -8717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替代操作</a:t>
            </a:r>
            <a:r>
              <a:rPr lang="en-US" altLang="zh-CN" sz="1800" b="1" dirty="0">
                <a:latin typeface="宋体" pitchFamily="2" charset="-122"/>
              </a:rPr>
              <a:t>?</a:t>
            </a:r>
            <a:endParaRPr lang="en-US" altLang="zh-CN" sz="1800" b="1" baseline="300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FB11-40F0-43BD-9227-71C93E41FDE8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05680" y="365716"/>
            <a:ext cx="8758934" cy="192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指令集的功能优化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*优化方法：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itchFamily="2" charset="-122"/>
              </a:rPr>
              <a:t>统计</a:t>
            </a:r>
            <a:r>
              <a:rPr lang="zh-CN" altLang="en-US" sz="2200" b="1" dirty="0">
                <a:latin typeface="宋体" pitchFamily="2" charset="-122"/>
              </a:rPr>
              <a:t>各指令操作在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代码中</a:t>
            </a:r>
            <a:r>
              <a:rPr lang="zh-CN" altLang="en-US" sz="2200" b="1" dirty="0">
                <a:latin typeface="宋体" pitchFamily="2" charset="-122"/>
              </a:rPr>
              <a:t>及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执行时</a:t>
            </a:r>
            <a:r>
              <a:rPr lang="zh-CN" altLang="en-US" sz="2200" b="1" dirty="0">
                <a:latin typeface="宋体" pitchFamily="2" charset="-122"/>
              </a:rPr>
              <a:t>的使用频率，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根据指令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串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的使用频率，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itchFamily="2" charset="-122"/>
              </a:rPr>
              <a:t>增强</a:t>
            </a:r>
            <a:r>
              <a:rPr lang="zh-CN" altLang="en-US" sz="2200" b="1" dirty="0">
                <a:latin typeface="宋体" pitchFamily="2" charset="-122"/>
              </a:rPr>
              <a:t>指令功能、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itchFamily="2" charset="-122"/>
              </a:rPr>
              <a:t>增设</a:t>
            </a:r>
            <a:r>
              <a:rPr lang="zh-CN" altLang="en-US" sz="2200" b="1" dirty="0">
                <a:latin typeface="宋体" pitchFamily="2" charset="-122"/>
              </a:rPr>
              <a:t>新指令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28600" y="2204864"/>
            <a:ext cx="513548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*面向目标程序改进：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*面向高级语言和编译程序改进：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*面向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改进：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28600" y="2666552"/>
            <a:ext cx="891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增强</a:t>
            </a:r>
            <a:r>
              <a:rPr lang="zh-CN" altLang="en-US" b="1" u="sng" dirty="0">
                <a:latin typeface="宋体" pitchFamily="2" charset="-122"/>
              </a:rPr>
              <a:t>指令功能</a:t>
            </a:r>
            <a:r>
              <a:rPr lang="zh-CN" altLang="en-US" b="1" dirty="0">
                <a:latin typeface="宋体" pitchFamily="2" charset="-122"/>
              </a:rPr>
              <a:t>，减少代码条数；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000" b="1" dirty="0">
                <a:latin typeface="宋体" pitchFamily="2" charset="-122"/>
              </a:rPr>
              <a:t>REP</a:t>
            </a:r>
            <a:r>
              <a:rPr lang="zh-CN" altLang="en-US" sz="2000" b="1" dirty="0">
                <a:latin typeface="宋体" pitchFamily="2" charset="-122"/>
              </a:rPr>
              <a:t>、寻址及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种类↑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设置</a:t>
            </a:r>
            <a:r>
              <a:rPr lang="zh-CN" altLang="en-US" b="1" u="sng" dirty="0">
                <a:latin typeface="宋体" pitchFamily="2" charset="-122"/>
              </a:rPr>
              <a:t>新指令</a:t>
            </a:r>
            <a:r>
              <a:rPr lang="zh-CN" altLang="en-US" b="1" dirty="0">
                <a:latin typeface="宋体" pitchFamily="2" charset="-122"/>
              </a:rPr>
              <a:t>，减少代码、提高速度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sz="2000" b="1" dirty="0">
                <a:latin typeface="宋体" pitchFamily="2" charset="-122"/>
              </a:rPr>
              <a:t>功能复杂、</a:t>
            </a:r>
            <a:r>
              <a:rPr lang="en-US" altLang="zh-CN" sz="2000" b="1" dirty="0">
                <a:latin typeface="宋体" pitchFamily="2" charset="-122"/>
              </a:rPr>
              <a:t>CMP+B</a:t>
            </a:r>
            <a:r>
              <a:rPr lang="zh-CN" altLang="en-US" sz="2000" b="1" dirty="0">
                <a:latin typeface="宋体" pitchFamily="2" charset="-122"/>
              </a:rPr>
              <a:t>合并</a:t>
            </a:r>
            <a:endParaRPr lang="zh-CN" altLang="en-US" sz="2200" b="1" u="sng" dirty="0">
              <a:latin typeface="宋体" pitchFamily="2" charset="-122"/>
            </a:endParaRP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28600" y="4041380"/>
            <a:ext cx="87360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设置</a:t>
            </a:r>
            <a:r>
              <a:rPr lang="zh-CN" altLang="en-US" b="1" u="sng" dirty="0">
                <a:latin typeface="宋体" pitchFamily="2" charset="-122"/>
              </a:rPr>
              <a:t>新指令</a:t>
            </a:r>
            <a:r>
              <a:rPr lang="zh-CN" altLang="en-US" b="1" dirty="0">
                <a:latin typeface="宋体" pitchFamily="2" charset="-122"/>
              </a:rPr>
              <a:t>，缩小语义差别；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000" b="1" dirty="0">
                <a:latin typeface="宋体" pitchFamily="2" charset="-122"/>
              </a:rPr>
              <a:t>LOOP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INC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强化</a:t>
            </a:r>
            <a:r>
              <a:rPr lang="zh-CN" altLang="en-US" b="1" u="sng" dirty="0">
                <a:latin typeface="宋体" pitchFamily="2" charset="-122"/>
              </a:rPr>
              <a:t>对称性</a:t>
            </a:r>
            <a:r>
              <a:rPr lang="zh-CN" altLang="en-US" b="1" dirty="0">
                <a:latin typeface="宋体" pitchFamily="2" charset="-122"/>
              </a:rPr>
              <a:t>，优化</a:t>
            </a:r>
            <a:r>
              <a:rPr lang="zh-CN" altLang="en-US" b="1" u="sng" dirty="0">
                <a:latin typeface="宋体" pitchFamily="2" charset="-122"/>
              </a:rPr>
              <a:t>代码生成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000" b="1" dirty="0">
                <a:latin typeface="宋体" pitchFamily="2" charset="-122"/>
              </a:rPr>
              <a:t>R/M←R+M</a:t>
            </a:r>
            <a:r>
              <a:rPr lang="zh-CN" altLang="en-US" sz="2000" b="1" dirty="0">
                <a:latin typeface="宋体" pitchFamily="2" charset="-122"/>
              </a:rPr>
              <a:t>、寻址方式种类↑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28600" y="5404137"/>
            <a:ext cx="8736013" cy="90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设置</a:t>
            </a:r>
            <a:r>
              <a:rPr lang="zh-CN" altLang="en-US" b="1" u="sng" dirty="0">
                <a:latin typeface="宋体" pitchFamily="2" charset="-122"/>
              </a:rPr>
              <a:t>专用指令</a:t>
            </a:r>
            <a:r>
              <a:rPr lang="zh-CN" altLang="en-US" b="1" dirty="0">
                <a:latin typeface="宋体" pitchFamily="2" charset="-122"/>
              </a:rPr>
              <a:t>，优化</a:t>
            </a:r>
            <a:r>
              <a:rPr lang="en-US" altLang="zh-CN" b="1" dirty="0">
                <a:latin typeface="宋体" pitchFamily="2" charset="-122"/>
              </a:rPr>
              <a:t>OS</a:t>
            </a:r>
            <a:r>
              <a:rPr lang="zh-CN" altLang="en-US" b="1" dirty="0">
                <a:latin typeface="宋体" pitchFamily="2" charset="-122"/>
              </a:rPr>
              <a:t>的执行效率</a:t>
            </a: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sz="2000" b="1" dirty="0">
                <a:latin typeface="宋体" pitchFamily="2" charset="-122"/>
              </a:rPr>
              <a:t>设置进程同步、信息保护、工作状态切换等专用指令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491880" y="836712"/>
            <a:ext cx="3260030" cy="576064"/>
            <a:chOff x="3491880" y="836712"/>
            <a:chExt cx="3260030" cy="576064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491880" y="836712"/>
              <a:ext cx="3260030" cy="36004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0070C0"/>
                  </a:solidFill>
                  <a:latin typeface="宋体" pitchFamily="2" charset="-122"/>
                </a:rPr>
                <a:t>静态频度分析</a:t>
              </a:r>
              <a:r>
                <a:rPr lang="zh-CN" altLang="en-US" sz="1800" b="1" dirty="0">
                  <a:latin typeface="宋体" pitchFamily="2" charset="-122"/>
                </a:rPr>
                <a:t>及</a:t>
              </a:r>
              <a:r>
                <a:rPr lang="zh-CN" altLang="en-US" sz="1800" b="1" dirty="0">
                  <a:solidFill>
                    <a:srgbClr val="0070C0"/>
                  </a:solidFill>
                  <a:latin typeface="宋体" pitchFamily="2" charset="-122"/>
                </a:rPr>
                <a:t>动态频度分析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3707904" y="1196752"/>
              <a:ext cx="360734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5" name="直接箭头连接符 14"/>
          <p:cNvCxnSpPr/>
          <p:nvPr/>
        </p:nvCxnSpPr>
        <p:spPr bwMode="auto">
          <a:xfrm flipH="1">
            <a:off x="5004048" y="1196752"/>
            <a:ext cx="504056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70" grpId="0"/>
      <p:bldP spid="62477" grpId="0"/>
      <p:bldP spid="624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4F20-59E0-4A61-94B7-03920B516B5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28600" y="519063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 </a:t>
            </a:r>
            <a:r>
              <a:rPr lang="en-US" altLang="zh-CN" sz="2400" dirty="0">
                <a:latin typeface="+mn-ea"/>
                <a:ea typeface="+mn-ea"/>
              </a:rPr>
              <a:t>RISC</a:t>
            </a:r>
            <a:r>
              <a:rPr lang="zh-CN" altLang="en-US" sz="2400" dirty="0"/>
              <a:t>指令集的功能设计及优化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28600" y="989942"/>
            <a:ext cx="870111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指令集的主要问题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提高代码效率→</a:t>
            </a:r>
            <a:r>
              <a:rPr lang="zh-CN" altLang="en-US" b="1" dirty="0">
                <a:latin typeface="宋体" pitchFamily="2" charset="-122"/>
              </a:rPr>
              <a:t>指令格式、编译、体系结构的复杂化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指令功能不平衡→</a:t>
            </a:r>
            <a:r>
              <a:rPr lang="zh-CN" altLang="en-US" b="1" dirty="0">
                <a:latin typeface="宋体" pitchFamily="2" charset="-122"/>
              </a:rPr>
              <a:t>不利于并行处理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如流水线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的实现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指令格式复杂→</a:t>
            </a:r>
            <a:r>
              <a:rPr lang="zh-CN" altLang="en-US" b="1" dirty="0">
                <a:latin typeface="宋体" pitchFamily="2" charset="-122"/>
              </a:rPr>
              <a:t>控制器复杂，不利于</a:t>
            </a:r>
            <a:r>
              <a:rPr lang="en-US" altLang="zh-CN" b="1" dirty="0">
                <a:latin typeface="宋体" pitchFamily="2" charset="-122"/>
              </a:rPr>
              <a:t>VLSI</a:t>
            </a:r>
            <a:r>
              <a:rPr lang="zh-CN" altLang="en-US" b="1" dirty="0">
                <a:latin typeface="宋体" pitchFamily="2" charset="-122"/>
              </a:rPr>
              <a:t>的实现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228600" y="2852936"/>
            <a:ext cx="8736013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指令集的功能设计</a:t>
            </a:r>
          </a:p>
          <a:p>
            <a:pPr marL="2155825" indent="-2155825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dirty="0">
                <a:latin typeface="宋体" pitchFamily="2" charset="-122"/>
              </a:rPr>
              <a:t>侧重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简化</a:t>
            </a:r>
            <a:r>
              <a:rPr lang="zh-CN" altLang="en-US" b="1" dirty="0">
                <a:latin typeface="宋体" pitchFamily="2" charset="-122"/>
              </a:rPr>
              <a:t>指令功能，</a:t>
            </a:r>
            <a:endParaRPr lang="en-US" altLang="zh-CN" b="1" dirty="0">
              <a:latin typeface="宋体" pitchFamily="2" charset="-122"/>
            </a:endParaRPr>
          </a:p>
          <a:p>
            <a:pPr marL="2155825" indent="-2155825" eaLnBrk="0" hangingPunct="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latin typeface="宋体" pitchFamily="2" charset="-122"/>
              </a:rPr>
              <a:t>以提高执行速度、适应并行处理及</a:t>
            </a:r>
            <a:r>
              <a:rPr lang="en-US" altLang="zh-CN" b="1" dirty="0">
                <a:latin typeface="宋体" pitchFamily="2" charset="-122"/>
              </a:rPr>
              <a:t>VLSI</a:t>
            </a:r>
          </a:p>
          <a:p>
            <a:pPr marL="2155825" indent="-2155825" eaLnBrk="0" hangingPunct="0"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155825" indent="-2155825" eaLnBrk="0" hangingPunct="0"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设计结果：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172816" y="4260537"/>
            <a:ext cx="62876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同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的功能设计方法</a:t>
            </a:r>
            <a:endParaRPr lang="en-US" altLang="zh-CN" b="1" dirty="0"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/>
              <a:t>支持</a:t>
            </a:r>
            <a:r>
              <a:rPr lang="zh-CN" altLang="en-US" b="1" u="sng" dirty="0">
                <a:solidFill>
                  <a:srgbClr val="990099"/>
                </a:solidFill>
              </a:rPr>
              <a:t>频率很高</a:t>
            </a:r>
            <a:r>
              <a:rPr lang="zh-CN" altLang="en-US" b="1" dirty="0"/>
              <a:t>的基本操作  </a:t>
            </a:r>
            <a:r>
              <a:rPr lang="en-US" altLang="zh-CN" sz="2000" b="1" dirty="0">
                <a:latin typeface="+mn-ea"/>
                <a:ea typeface="+mn-ea"/>
              </a:rPr>
              <a:t>(CISC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  <a:ea typeface="+mn-ea"/>
              </a:rPr>
              <a:t>频率较高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28600" y="5229200"/>
            <a:ext cx="861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对例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支持使用频率≥</a:t>
            </a:r>
            <a:r>
              <a:rPr lang="en-US" altLang="zh-CN" b="1" dirty="0">
                <a:latin typeface="宋体" pitchFamily="2" charset="-122"/>
              </a:rPr>
              <a:t>2%</a:t>
            </a:r>
            <a:r>
              <a:rPr lang="zh-CN" altLang="en-US" b="1" dirty="0">
                <a:latin typeface="宋体" pitchFamily="2" charset="-122"/>
              </a:rPr>
              <a:t>的操作、特殊操作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/>
      <p:bldP spid="65547" grpId="0"/>
      <p:bldP spid="65551" grpId="0"/>
      <p:bldP spid="655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7E4-179F-4784-BB90-2402F0E092D1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209425" y="362866"/>
            <a:ext cx="652281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指令集的功能优化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*优化方法：</a:t>
            </a:r>
            <a:r>
              <a:rPr lang="zh-CN" altLang="en-US" b="1" dirty="0">
                <a:latin typeface="宋体" pitchFamily="2" charset="-122"/>
              </a:rPr>
              <a:t>同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的统计方法、优化手段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*优化结果：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2172691" y="1296630"/>
            <a:ext cx="679179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·</a:t>
            </a:r>
            <a:r>
              <a:rPr lang="zh-CN" altLang="en-US" b="1" dirty="0"/>
              <a:t>支持特殊</a:t>
            </a:r>
            <a:r>
              <a:rPr lang="zh-CN" altLang="en-US" b="1" dirty="0">
                <a:latin typeface="宋体" pitchFamily="2" charset="-122"/>
              </a:rPr>
              <a:t>操作，以提高效率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000" b="1" dirty="0">
                <a:latin typeface="宋体" pitchFamily="2" charset="-122"/>
              </a:rPr>
              <a:t>BCD</a:t>
            </a:r>
            <a:r>
              <a:rPr lang="zh-CN" altLang="en-US" sz="2000" b="1" dirty="0">
                <a:latin typeface="宋体" pitchFamily="2" charset="-122"/>
              </a:rPr>
              <a:t>数的调整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·</a:t>
            </a:r>
            <a:r>
              <a:rPr lang="zh-CN" altLang="en-US" b="1" dirty="0">
                <a:latin typeface="宋体" pitchFamily="2" charset="-122"/>
              </a:rPr>
              <a:t>增加指令功能，以支持高级语言和编译程序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如：</a:t>
            </a:r>
            <a:r>
              <a:rPr lang="zh-CN" altLang="en-US" sz="2000" b="1" dirty="0">
                <a:latin typeface="宋体" pitchFamily="2" charset="-122"/>
              </a:rPr>
              <a:t>增加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个数、利用</a:t>
            </a:r>
            <a:r>
              <a:rPr lang="zh-CN" altLang="en-US" sz="2000" b="1" u="sng" dirty="0">
                <a:latin typeface="宋体" pitchFamily="2" charset="-122"/>
              </a:rPr>
              <a:t>冗余位</a:t>
            </a:r>
            <a:r>
              <a:rPr lang="zh-CN" altLang="en-US" sz="2000" b="1" dirty="0">
                <a:latin typeface="宋体" pitchFamily="2" charset="-122"/>
              </a:rPr>
              <a:t>增加子功能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·</a:t>
            </a:r>
            <a:r>
              <a:rPr lang="zh-CN" altLang="en-US" b="1" dirty="0">
                <a:latin typeface="宋体" pitchFamily="2" charset="-122"/>
              </a:rPr>
              <a:t>设置专用指令，以支持</a:t>
            </a:r>
            <a:r>
              <a:rPr lang="en-US" altLang="zh-CN" b="1" dirty="0">
                <a:latin typeface="宋体" pitchFamily="2" charset="-122"/>
              </a:rPr>
              <a:t>OS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·</a:t>
            </a:r>
            <a:r>
              <a:rPr lang="zh-CN" altLang="en-US" b="1" dirty="0"/>
              <a:t>关注</a:t>
            </a:r>
            <a:r>
              <a:rPr lang="zh-CN" altLang="en-US" b="1" dirty="0">
                <a:latin typeface="宋体" pitchFamily="2" charset="-122"/>
              </a:rPr>
              <a:t>指令功能的平衡性，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个时钟周期完成执行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如：</a:t>
            </a:r>
            <a:r>
              <a:rPr lang="zh-CN" altLang="en-US" sz="2000" b="1" dirty="0">
                <a:latin typeface="宋体" pitchFamily="2" charset="-122"/>
              </a:rPr>
              <a:t>指令的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均为</a:t>
            </a:r>
            <a:r>
              <a:rPr lang="en-US" altLang="zh-CN" sz="2000" b="1" dirty="0">
                <a:latin typeface="宋体" pitchFamily="2" charset="-122"/>
              </a:rPr>
              <a:t>R-R</a:t>
            </a:r>
            <a:r>
              <a:rPr lang="zh-CN" altLang="en-US" sz="2000" b="1" dirty="0">
                <a:latin typeface="宋体" pitchFamily="2" charset="-122"/>
              </a:rPr>
              <a:t>型，</a:t>
            </a:r>
            <a:r>
              <a:rPr lang="en-US" altLang="zh-CN" sz="2000" b="1" dirty="0">
                <a:latin typeface="宋体" pitchFamily="2" charset="-122"/>
              </a:rPr>
              <a:t>Load/Store</a:t>
            </a:r>
            <a:r>
              <a:rPr lang="zh-CN" altLang="en-US" sz="2000" b="1" dirty="0">
                <a:latin typeface="宋体" pitchFamily="2" charset="-122"/>
              </a:rPr>
              <a:t>指令除外</a:t>
            </a:r>
            <a:endParaRPr lang="zh-CN" altLang="en-US" sz="20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209425" y="3933056"/>
            <a:ext cx="62347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的比较     </a:t>
            </a:r>
            <a:r>
              <a:rPr lang="en-US" altLang="zh-CN" sz="2000" b="1" dirty="0">
                <a:latin typeface="宋体" pitchFamily="2" charset="-122"/>
              </a:rPr>
              <a:t>(T</a:t>
            </a:r>
            <a:r>
              <a:rPr lang="en-US" altLang="zh-CN" sz="2000" b="1" baseline="-20000" dirty="0">
                <a:latin typeface="宋体" pitchFamily="2" charset="-122"/>
              </a:rPr>
              <a:t>CPU</a:t>
            </a:r>
            <a:r>
              <a:rPr lang="en-US" altLang="zh-CN" sz="2000" b="1" dirty="0">
                <a:latin typeface="宋体" pitchFamily="2" charset="-122"/>
              </a:rPr>
              <a:t>=I</a:t>
            </a:r>
            <a:r>
              <a:rPr lang="en-US" altLang="zh-CN" sz="2000" b="1" baseline="-20000" dirty="0">
                <a:latin typeface="宋体" pitchFamily="2" charset="-122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×CPI×T</a:t>
            </a:r>
            <a:r>
              <a:rPr lang="en-US" altLang="zh-CN" sz="2000" b="1" baseline="-20000" dirty="0">
                <a:latin typeface="宋体" pitchFamily="2" charset="-122"/>
              </a:rPr>
              <a:t>C 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CISC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RISC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*结果：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2555776" y="4429561"/>
            <a:ext cx="54726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强化指令功能，减小了</a:t>
            </a:r>
            <a:r>
              <a:rPr lang="en-US" altLang="zh-CN" b="1" dirty="0">
                <a:latin typeface="宋体" pitchFamily="2" charset="-122"/>
              </a:rPr>
              <a:t>I</a:t>
            </a:r>
            <a:r>
              <a:rPr lang="en-US" altLang="zh-CN" b="1" baseline="-20000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、增加了</a:t>
            </a:r>
            <a:r>
              <a:rPr lang="en-US" altLang="zh-CN" b="1" dirty="0">
                <a:latin typeface="宋体" pitchFamily="2" charset="-122"/>
              </a:rPr>
              <a:t>CPI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简化指令功能，减小了</a:t>
            </a:r>
            <a:r>
              <a:rPr lang="en-US" altLang="zh-CN" b="1" dirty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、增加了</a:t>
            </a:r>
            <a:r>
              <a:rPr lang="en-US" altLang="zh-CN" b="1" dirty="0">
                <a:latin typeface="宋体" pitchFamily="2" charset="-122"/>
              </a:rPr>
              <a:t>I</a:t>
            </a:r>
            <a:r>
              <a:rPr lang="en-US" altLang="zh-CN" b="1" baseline="-20000" dirty="0">
                <a:latin typeface="宋体" pitchFamily="2" charset="-122"/>
              </a:rPr>
              <a:t>N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19672" y="5323274"/>
            <a:ext cx="414655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占优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利于并行处理、</a:t>
            </a:r>
            <a:r>
              <a:rPr lang="en-US" altLang="zh-CN" sz="2000" b="1" dirty="0">
                <a:latin typeface="宋体" pitchFamily="2" charset="-122"/>
              </a:rPr>
              <a:t>VLSI)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55454" y="5919663"/>
            <a:ext cx="439261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P51—5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PPT</a:t>
            </a:r>
            <a:r>
              <a:rPr lang="zh-CN" altLang="en-US" b="1" dirty="0">
                <a:latin typeface="宋体" pitchFamily="2" charset="-122"/>
              </a:rPr>
              <a:t>思考题⑶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1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1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1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1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7" grpId="0"/>
      <p:bldP spid="12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7C84-6364-4AA4-92F7-7D9AB75FD7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28600" y="332656"/>
            <a:ext cx="868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itchFamily="2" charset="-122"/>
              </a:rPr>
              <a:t>第</a:t>
            </a:r>
            <a:r>
              <a:rPr lang="en-US" altLang="zh-CN" sz="2800" b="1" dirty="0">
                <a:latin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</a:rPr>
              <a:t>节  寻址方式设计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28600" y="1484784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一、编址方式设计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206375" y="4141529"/>
            <a:ext cx="78224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选择依据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存储效率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冗余位数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、访问效率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访问次数</a:t>
            </a:r>
            <a:r>
              <a:rPr lang="en-US" altLang="zh-CN" sz="2000" b="1" dirty="0">
                <a:latin typeface="宋体" pitchFamily="2" charset="-122"/>
              </a:rPr>
              <a:t>/OPD)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52412" y="2025539"/>
            <a:ext cx="6984206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已确定的指令集结构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部件类型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①编址单位</a:t>
            </a:r>
            <a:r>
              <a:rPr lang="en-US" altLang="zh-CN" b="1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宋体" pitchFamily="2" charset="-122"/>
              </a:rPr>
              <a:t>部件单元存放的</a:t>
            </a:r>
            <a:r>
              <a:rPr lang="zh-CN" altLang="en-US" b="1" u="sng" dirty="0">
                <a:latin typeface="宋体" pitchFamily="2" charset="-122"/>
              </a:rPr>
              <a:t>信息长度</a:t>
            </a:r>
            <a:r>
              <a:rPr lang="en-US" altLang="zh-CN" sz="2000" b="1" dirty="0">
                <a:latin typeface="宋体" pitchFamily="2" charset="-122"/>
              </a:rPr>
              <a:t>(x)</a:t>
            </a:r>
            <a:endParaRPr lang="zh-CN" altLang="en-US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②编址方式</a:t>
            </a:r>
            <a:r>
              <a:rPr lang="en-US" altLang="zh-CN" b="1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Times New Roman"/>
              </a:rPr>
              <a:t>不同</a:t>
            </a:r>
            <a:r>
              <a:rPr lang="zh-CN" altLang="en-US" b="1" dirty="0">
                <a:latin typeface="宋体" pitchFamily="2" charset="-122"/>
              </a:rPr>
              <a:t>部件地址的</a:t>
            </a:r>
            <a:r>
              <a:rPr lang="zh-CN" altLang="en-US" b="1" u="sng" dirty="0">
                <a:latin typeface="宋体" pitchFamily="2" charset="-122"/>
              </a:rPr>
              <a:t>相互关系</a:t>
            </a:r>
            <a:r>
              <a:rPr lang="en-US" altLang="zh-CN" sz="2000" b="1" dirty="0">
                <a:latin typeface="宋体" pitchFamily="2" charset="-122"/>
              </a:rPr>
              <a:t>(y)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影响区分方法的组织←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dirty="0">
              <a:latin typeface="宋体" pitchFamily="2" charset="-122"/>
            </a:endParaRPr>
          </a:p>
        </p:txBody>
      </p:sp>
      <p:grpSp>
        <p:nvGrpSpPr>
          <p:cNvPr id="21524" name="Group 20"/>
          <p:cNvGrpSpPr>
            <a:grpSpLocks/>
          </p:cNvGrpSpPr>
          <p:nvPr/>
        </p:nvGrpSpPr>
        <p:grpSpPr bwMode="auto">
          <a:xfrm>
            <a:off x="6804248" y="2132856"/>
            <a:ext cx="2143126" cy="2376487"/>
            <a:chOff x="2789" y="1706"/>
            <a:chExt cx="1350" cy="1497"/>
          </a:xfrm>
        </p:grpSpPr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3288" y="1933"/>
              <a:ext cx="817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3288" y="2069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3288" y="2387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3288" y="2568"/>
              <a:ext cx="817" cy="63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3288" y="2704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3288" y="3022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2789" y="1933"/>
              <a:ext cx="454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A-1</a:t>
              </a:r>
            </a:p>
            <a:p>
              <a:pPr algn="r"/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Y+B-1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3243" y="1706"/>
              <a:ext cx="89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err="1">
                  <a:latin typeface="宋体" pitchFamily="2" charset="-122"/>
                </a:rPr>
                <a:t>bit</a:t>
              </a:r>
              <a:r>
                <a:rPr lang="en-US" altLang="zh-CN" sz="1800" b="1" baseline="-16000" dirty="0" err="1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800" b="1" dirty="0">
                  <a:latin typeface="宋体" pitchFamily="2" charset="-122"/>
                </a:rPr>
                <a:t> … bit</a:t>
              </a:r>
              <a:r>
                <a:rPr lang="en-US" altLang="zh-CN" sz="1800" b="1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3515" y="1933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3833" y="1933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3606" y="1933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>
                  <a:latin typeface="宋体" pitchFamily="2" charset="-122"/>
                </a:rPr>
                <a:t>…</a:t>
              </a:r>
              <a:endParaRPr lang="en-US" altLang="zh-CN" sz="1800" b="1" baseline="-16000">
                <a:latin typeface="宋体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21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>
                <a:latin typeface="+mn-ea"/>
                <a:ea typeface="+mn-ea"/>
              </a:rPr>
              <a:t>编址方式设计、寻址方式设计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  <p:sp>
        <p:nvSpPr>
          <p:cNvPr id="2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nimBg="1"/>
      <p:bldP spid="21522" grpId="0"/>
      <p:bldP spid="215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14282" y="422662"/>
            <a:ext cx="3493622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MEM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的编址单位设计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*数据长度的特征：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*编址单位的类型：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*编址单位设计：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grpSp>
        <p:nvGrpSpPr>
          <p:cNvPr id="7" name="Group 116"/>
          <p:cNvGrpSpPr>
            <a:grpSpLocks/>
          </p:cNvGrpSpPr>
          <p:nvPr/>
        </p:nvGrpSpPr>
        <p:grpSpPr bwMode="auto">
          <a:xfrm>
            <a:off x="1402407" y="1906514"/>
            <a:ext cx="7058025" cy="1296988"/>
            <a:chOff x="1110" y="1434"/>
            <a:chExt cx="4446" cy="817"/>
          </a:xfrm>
        </p:grpSpPr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1110" y="1434"/>
              <a:ext cx="1045" cy="817"/>
              <a:chOff x="1110" y="1434"/>
              <a:chExt cx="1045" cy="817"/>
            </a:xfrm>
          </p:grpSpPr>
          <p:sp>
            <p:nvSpPr>
              <p:cNvPr id="23" name="Text Box 84"/>
              <p:cNvSpPr txBox="1">
                <a:spLocks noChangeArrowheads="1"/>
              </p:cNvSpPr>
              <p:nvPr/>
            </p:nvSpPr>
            <p:spPr bwMode="auto">
              <a:xfrm>
                <a:off x="1110" y="1615"/>
                <a:ext cx="409" cy="636"/>
              </a:xfrm>
              <a:prstGeom prst="rect">
                <a:avLst/>
              </a:prstGeom>
              <a:solidFill>
                <a:srgbClr val="FFCC99">
                  <a:alpha val="60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0001H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  <a:endParaRPr lang="en-US" altLang="zh-CN" sz="1800" b="1" baseline="-200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" name="Text Box 85"/>
              <p:cNvSpPr txBox="1">
                <a:spLocks noChangeArrowheads="1"/>
              </p:cNvSpPr>
              <p:nvPr/>
            </p:nvSpPr>
            <p:spPr bwMode="auto">
              <a:xfrm>
                <a:off x="1111" y="1434"/>
                <a:ext cx="104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地址 数据</a:t>
                </a: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(1</a:t>
                </a:r>
                <a:r>
                  <a:rPr lang="zh-CN" altLang="en-US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位</a:t>
                </a: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endParaRPr lang="en-US" altLang="zh-CN" sz="1800" b="1" baseline="-200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" name="Text Box 86"/>
              <p:cNvSpPr txBox="1">
                <a:spLocks noChangeArrowheads="1"/>
              </p:cNvSpPr>
              <p:nvPr/>
            </p:nvSpPr>
            <p:spPr bwMode="auto">
              <a:xfrm>
                <a:off x="1565" y="1616"/>
                <a:ext cx="272" cy="635"/>
              </a:xfrm>
              <a:prstGeom prst="rect">
                <a:avLst/>
              </a:prstGeom>
              <a:solidFill>
                <a:srgbClr val="99CCFF">
                  <a:alpha val="60001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1</a:t>
                </a:r>
              </a:p>
              <a:p>
                <a:pPr algn="ctr">
                  <a:lnSpc>
                    <a:spcPct val="14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26" name="Line 87"/>
              <p:cNvSpPr>
                <a:spLocks noChangeShapeType="1"/>
              </p:cNvSpPr>
              <p:nvPr/>
            </p:nvSpPr>
            <p:spPr bwMode="auto">
              <a:xfrm>
                <a:off x="1565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7" name="Line 88"/>
              <p:cNvSpPr>
                <a:spLocks noChangeShapeType="1"/>
              </p:cNvSpPr>
              <p:nvPr/>
            </p:nvSpPr>
            <p:spPr bwMode="auto">
              <a:xfrm>
                <a:off x="1565" y="197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8" name="Rectangle 90"/>
              <p:cNvSpPr>
                <a:spLocks noChangeArrowheads="1"/>
              </p:cNvSpPr>
              <p:nvPr/>
            </p:nvSpPr>
            <p:spPr bwMode="auto">
              <a:xfrm>
                <a:off x="1567" y="1797"/>
                <a:ext cx="270" cy="18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 b="1" dirty="0">
                    <a:latin typeface="+mn-ea"/>
                    <a:ea typeface="+mn-ea"/>
                  </a:rPr>
                  <a:t>1</a:t>
                </a:r>
                <a:endParaRPr lang="zh-CN" altLang="en-US" sz="16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14"/>
            <p:cNvGrpSpPr>
              <a:grpSpLocks/>
            </p:cNvGrpSpPr>
            <p:nvPr/>
          </p:nvGrpSpPr>
          <p:grpSpPr bwMode="auto">
            <a:xfrm>
              <a:off x="4422" y="1434"/>
              <a:ext cx="1134" cy="817"/>
              <a:chOff x="4422" y="1434"/>
              <a:chExt cx="1134" cy="817"/>
            </a:xfrm>
          </p:grpSpPr>
          <p:sp>
            <p:nvSpPr>
              <p:cNvPr id="17" name="Text Box 93"/>
              <p:cNvSpPr txBox="1">
                <a:spLocks noChangeArrowheads="1"/>
              </p:cNvSpPr>
              <p:nvPr/>
            </p:nvSpPr>
            <p:spPr bwMode="auto">
              <a:xfrm>
                <a:off x="4422" y="1615"/>
                <a:ext cx="409" cy="636"/>
              </a:xfrm>
              <a:prstGeom prst="rect">
                <a:avLst/>
              </a:prstGeom>
              <a:solidFill>
                <a:srgbClr val="FFCC99">
                  <a:alpha val="60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0001H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  <a:endParaRPr lang="en-US" altLang="zh-CN" sz="1800" b="1" baseline="-200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Text Box 94"/>
              <p:cNvSpPr txBox="1">
                <a:spLocks noChangeArrowheads="1"/>
              </p:cNvSpPr>
              <p:nvPr/>
            </p:nvSpPr>
            <p:spPr bwMode="auto">
              <a:xfrm>
                <a:off x="4877" y="1616"/>
                <a:ext cx="633" cy="635"/>
              </a:xfrm>
              <a:prstGeom prst="rect">
                <a:avLst/>
              </a:prstGeom>
              <a:solidFill>
                <a:srgbClr val="99CCFF">
                  <a:alpha val="60001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00001000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10001111</a:t>
                </a:r>
              </a:p>
              <a:p>
                <a:pPr algn="ctr">
                  <a:lnSpc>
                    <a:spcPct val="14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9" name="Line 95"/>
              <p:cNvSpPr>
                <a:spLocks noChangeShapeType="1"/>
              </p:cNvSpPr>
              <p:nvPr/>
            </p:nvSpPr>
            <p:spPr bwMode="auto">
              <a:xfrm>
                <a:off x="4877" y="1797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0" name="Line 96"/>
              <p:cNvSpPr>
                <a:spLocks noChangeShapeType="1"/>
              </p:cNvSpPr>
              <p:nvPr/>
            </p:nvSpPr>
            <p:spPr bwMode="auto">
              <a:xfrm>
                <a:off x="4877" y="1979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1" name="Rectangle 98"/>
              <p:cNvSpPr>
                <a:spLocks noChangeArrowheads="1"/>
              </p:cNvSpPr>
              <p:nvPr/>
            </p:nvSpPr>
            <p:spPr bwMode="auto">
              <a:xfrm>
                <a:off x="4882" y="1800"/>
                <a:ext cx="628" cy="18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800" b="1" dirty="0">
                    <a:latin typeface="+mn-ea"/>
                    <a:ea typeface="+mn-ea"/>
                  </a:rPr>
                  <a:t>10001111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Text Box 100"/>
              <p:cNvSpPr txBox="1">
                <a:spLocks noChangeArrowheads="1"/>
              </p:cNvSpPr>
              <p:nvPr/>
            </p:nvSpPr>
            <p:spPr bwMode="auto">
              <a:xfrm>
                <a:off x="4512" y="1434"/>
                <a:ext cx="104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地址 数据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</a:t>
                </a:r>
                <a:r>
                  <a:rPr lang="en-US" altLang="zh-CN" sz="1800" b="1" dirty="0">
                    <a:solidFill>
                      <a:srgbClr val="FF3399"/>
                    </a:solidFill>
                    <a:latin typeface="+mn-ea"/>
                    <a:ea typeface="+mn-ea"/>
                  </a:rPr>
                  <a:t>8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+mn-ea"/>
                    <a:ea typeface="+mn-ea"/>
                  </a:rPr>
                  <a:t>位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endParaRPr lang="en-US" altLang="zh-CN" sz="1800" b="1" baseline="-200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" name="Group 113"/>
            <p:cNvGrpSpPr>
              <a:grpSpLocks/>
            </p:cNvGrpSpPr>
            <p:nvPr/>
          </p:nvGrpSpPr>
          <p:grpSpPr bwMode="auto">
            <a:xfrm>
              <a:off x="2336" y="1434"/>
              <a:ext cx="1825" cy="817"/>
              <a:chOff x="2336" y="1434"/>
              <a:chExt cx="1825" cy="817"/>
            </a:xfrm>
          </p:grpSpPr>
          <p:sp>
            <p:nvSpPr>
              <p:cNvPr id="11" name="Text Box 102"/>
              <p:cNvSpPr txBox="1">
                <a:spLocks noChangeArrowheads="1"/>
              </p:cNvSpPr>
              <p:nvPr/>
            </p:nvSpPr>
            <p:spPr bwMode="auto">
              <a:xfrm>
                <a:off x="2336" y="1615"/>
                <a:ext cx="409" cy="636"/>
              </a:xfrm>
              <a:prstGeom prst="rect">
                <a:avLst/>
              </a:prstGeom>
              <a:solidFill>
                <a:srgbClr val="FFCC99">
                  <a:alpha val="60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0001H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  <a:endParaRPr lang="en-US" altLang="zh-CN" sz="1800" b="1" baseline="-200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Text Box 103"/>
              <p:cNvSpPr txBox="1">
                <a:spLocks noChangeArrowheads="1"/>
              </p:cNvSpPr>
              <p:nvPr/>
            </p:nvSpPr>
            <p:spPr bwMode="auto">
              <a:xfrm>
                <a:off x="2791" y="1616"/>
                <a:ext cx="1223" cy="635"/>
              </a:xfrm>
              <a:prstGeom prst="rect">
                <a:avLst/>
              </a:prstGeom>
              <a:solidFill>
                <a:srgbClr val="99CCFF">
                  <a:alpha val="60001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0000100011110000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altLang="zh-CN" sz="1800" b="1">
                    <a:latin typeface="+mn-ea"/>
                    <a:ea typeface="+mn-ea"/>
                  </a:rPr>
                  <a:t>00000000</a:t>
                </a: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10001111</a:t>
                </a:r>
              </a:p>
              <a:p>
                <a:pPr algn="ctr">
                  <a:lnSpc>
                    <a:spcPct val="14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3" name="Line 104"/>
              <p:cNvSpPr>
                <a:spLocks noChangeShapeType="1"/>
              </p:cNvSpPr>
              <p:nvPr/>
            </p:nvSpPr>
            <p:spPr bwMode="auto">
              <a:xfrm>
                <a:off x="2791" y="1797"/>
                <a:ext cx="1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4" name="Line 105"/>
              <p:cNvSpPr>
                <a:spLocks noChangeShapeType="1"/>
              </p:cNvSpPr>
              <p:nvPr/>
            </p:nvSpPr>
            <p:spPr bwMode="auto">
              <a:xfrm>
                <a:off x="2791" y="1979"/>
                <a:ext cx="1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5" name="Rectangle 107"/>
              <p:cNvSpPr>
                <a:spLocks noChangeArrowheads="1"/>
              </p:cNvSpPr>
              <p:nvPr/>
            </p:nvSpPr>
            <p:spPr bwMode="auto">
              <a:xfrm>
                <a:off x="2789" y="1792"/>
                <a:ext cx="1225" cy="18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800" b="1" dirty="0">
                    <a:solidFill>
                      <a:srgbClr val="C00000"/>
                    </a:solidFill>
                    <a:latin typeface="+mn-ea"/>
                    <a:ea typeface="+mn-ea"/>
                  </a:rPr>
                  <a:t>00000000</a:t>
                </a:r>
                <a:r>
                  <a:rPr lang="en-US" altLang="zh-CN" sz="1800" b="1" dirty="0">
                    <a:latin typeface="+mn-ea"/>
                    <a:ea typeface="+mn-ea"/>
                  </a:rPr>
                  <a:t>10001111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16" name="Text Box 109"/>
              <p:cNvSpPr txBox="1">
                <a:spLocks noChangeArrowheads="1"/>
              </p:cNvSpPr>
              <p:nvPr/>
            </p:nvSpPr>
            <p:spPr bwMode="auto">
              <a:xfrm>
                <a:off x="2409" y="1434"/>
                <a:ext cx="175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地址 数据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</a:t>
                </a:r>
                <a:r>
                  <a:rPr lang="zh-CN" altLang="en-US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设字长为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16</a:t>
                </a:r>
                <a:r>
                  <a:rPr lang="zh-CN" altLang="en-US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位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endParaRPr lang="en-US" altLang="zh-CN" sz="1800" b="1" baseline="-200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3166610" y="901169"/>
            <a:ext cx="52938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逻辑数</a:t>
            </a:r>
            <a:r>
              <a:rPr lang="en-US" altLang="zh-CN" b="1" dirty="0">
                <a:latin typeface="宋体" pitchFamily="2" charset="-122"/>
              </a:rPr>
              <a:t>(1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、其它数据</a:t>
            </a:r>
            <a:r>
              <a:rPr lang="en-US" altLang="zh-CN" b="1" dirty="0">
                <a:latin typeface="宋体" pitchFamily="2" charset="-122"/>
              </a:rPr>
              <a:t>(m</a:t>
            </a:r>
            <a:r>
              <a:rPr lang="zh-CN" altLang="en-US" b="1" dirty="0">
                <a:latin typeface="宋体" pitchFamily="2" charset="-122"/>
              </a:rPr>
              <a:t>种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二进制位、机器字长、折中长度</a:t>
            </a:r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2807736" y="3284984"/>
            <a:ext cx="633626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常为</a:t>
            </a:r>
            <a:r>
              <a:rPr lang="zh-CN" altLang="en-US" b="1" u="sng" dirty="0">
                <a:latin typeface="宋体" pitchFamily="2" charset="-122"/>
              </a:rPr>
              <a:t>折中长度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>
                <a:latin typeface="+mn-ea"/>
              </a:rPr>
              <a:t>2</a:t>
            </a:r>
            <a:r>
              <a:rPr lang="en-US" altLang="zh-CN" b="1" baseline="30000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位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重</a:t>
            </a:r>
            <a:r>
              <a:rPr lang="zh-CN" altLang="en-US" sz="2000" b="1" dirty="0">
                <a:latin typeface="宋体" pitchFamily="2" charset="-122"/>
              </a:rPr>
              <a:t>存储效率、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轻</a:t>
            </a:r>
            <a:r>
              <a:rPr lang="zh-CN" altLang="en-US" sz="2000" b="1" dirty="0">
                <a:latin typeface="宋体" pitchFamily="2" charset="-122"/>
              </a:rPr>
              <a:t>访问效率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可改进</a:t>
            </a:r>
            <a:r>
              <a:rPr lang="en-US" altLang="zh-CN" sz="1800" b="1" dirty="0">
                <a:latin typeface="宋体" pitchFamily="2" charset="-122"/>
              </a:rPr>
              <a:t>[</a:t>
            </a:r>
            <a:r>
              <a:rPr lang="zh-CN" altLang="en-US" sz="1800" b="1" dirty="0">
                <a:latin typeface="宋体" pitchFamily="2" charset="-122"/>
              </a:rPr>
              <a:t>如并行</a:t>
            </a:r>
            <a:r>
              <a:rPr lang="en-US" altLang="zh-CN" sz="1800" b="1" dirty="0">
                <a:latin typeface="宋体" pitchFamily="2" charset="-122"/>
              </a:rPr>
              <a:t>])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3" name="Text Box 157"/>
          <p:cNvSpPr txBox="1">
            <a:spLocks noChangeArrowheads="1"/>
          </p:cNvSpPr>
          <p:nvPr/>
        </p:nvSpPr>
        <p:spPr bwMode="auto">
          <a:xfrm>
            <a:off x="215931" y="4149080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MEM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编址单位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min{</a:t>
            </a:r>
            <a:r>
              <a:rPr lang="zh-CN" altLang="en-US" sz="2200" b="1" dirty="0">
                <a:latin typeface="+mn-ea"/>
                <a:ea typeface="+mn-ea"/>
              </a:rPr>
              <a:t>所有数据类型的长度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              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通常为</a:t>
            </a:r>
            <a:r>
              <a:rPr lang="zh-CN" altLang="en-US" b="1" dirty="0">
                <a:latin typeface="+mn-ea"/>
                <a:ea typeface="+mn-ea"/>
              </a:rPr>
              <a:t>字节</a:t>
            </a:r>
            <a:r>
              <a:rPr lang="en-US" altLang="zh-CN" b="1" dirty="0">
                <a:latin typeface="+mn-ea"/>
                <a:ea typeface="+mn-ea"/>
              </a:rPr>
              <a:t>       </a:t>
            </a:r>
            <a:r>
              <a:rPr lang="zh-CN" altLang="en-US" sz="1800" b="1" dirty="0">
                <a:latin typeface="+mn-ea"/>
                <a:ea typeface="+mn-ea"/>
              </a:rPr>
              <a:t>←</a:t>
            </a:r>
            <a:r>
              <a:rPr lang="en-US" altLang="zh-CN" sz="1800" b="1" dirty="0">
                <a:latin typeface="+mn-ea"/>
                <a:ea typeface="+mn-ea"/>
              </a:rPr>
              <a:t>ASCII</a:t>
            </a:r>
            <a:r>
              <a:rPr lang="zh-CN" altLang="en-US" sz="1800" b="1" dirty="0">
                <a:latin typeface="+mn-ea"/>
                <a:ea typeface="+mn-ea"/>
              </a:rPr>
              <a:t>码字符最常用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机器字长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   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max{</a:t>
            </a:r>
            <a:r>
              <a:rPr lang="zh-CN" altLang="en-US" sz="2200" b="1" dirty="0">
                <a:latin typeface="+mn-ea"/>
              </a:rPr>
              <a:t>所有整数类型的长度</a:t>
            </a: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}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                           </a:t>
            </a:r>
            <a:r>
              <a:rPr lang="zh-CN" altLang="en-US" sz="1800" b="1" dirty="0">
                <a:latin typeface="+mn-ea"/>
              </a:rPr>
              <a:t>←早期浮点数∈</a:t>
            </a:r>
            <a:r>
              <a:rPr lang="en-US" altLang="zh-CN" sz="1800" b="1" dirty="0">
                <a:latin typeface="+mn-ea"/>
              </a:rPr>
              <a:t>FPU</a:t>
            </a:r>
            <a:r>
              <a:rPr lang="zh-CN" altLang="en-US" sz="1800" b="1" dirty="0">
                <a:latin typeface="+mn-ea"/>
              </a:rPr>
              <a:t>、</a:t>
            </a:r>
            <a:r>
              <a:rPr lang="zh-CN" altLang="en-US" sz="1800" b="1" dirty="0">
                <a:latin typeface="+mn-ea"/>
                <a:sym typeface="Symbol"/>
              </a:rPr>
              <a:t></a:t>
            </a:r>
            <a:r>
              <a:rPr lang="en-US" altLang="zh-CN" sz="1800" b="1" dirty="0">
                <a:latin typeface="+mn-ea"/>
                <a:sym typeface="Symbol"/>
              </a:rPr>
              <a:t>CPU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342620" y="4575904"/>
            <a:ext cx="1381508" cy="1440161"/>
            <a:chOff x="3982580" y="4437112"/>
            <a:chExt cx="1381508" cy="1440161"/>
          </a:xfrm>
        </p:grpSpPr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3982580" y="5589241"/>
              <a:ext cx="1381508" cy="28803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硬件支持的</a:t>
              </a: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1" flipV="1">
              <a:off x="4355977" y="4437112"/>
              <a:ext cx="567632" cy="11521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H="1" flipV="1">
              <a:off x="4299993" y="5373216"/>
              <a:ext cx="438672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06375" y="379395"/>
            <a:ext cx="6021809" cy="42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*数据存放方式设计：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存放方法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连续的</a:t>
            </a:r>
            <a:r>
              <a:rPr lang="zh-CN" altLang="en-US" b="1" dirty="0">
                <a:latin typeface="宋体" pitchFamily="2" charset="-122"/>
              </a:rPr>
              <a:t>存储单元中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最小单元地址</a:t>
            </a:r>
            <a:r>
              <a:rPr lang="en-US" altLang="zh-CN" b="1" dirty="0">
                <a:latin typeface="宋体" pitchFamily="2" charset="-122"/>
              </a:rPr>
              <a:t>(N)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存放次序设计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存放位置设计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3144404" y="1772816"/>
            <a:ext cx="47399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大端、小端方式，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任选</a:t>
            </a:r>
            <a:r>
              <a:rPr lang="zh-CN" altLang="en-US" b="1" dirty="0">
                <a:latin typeface="宋体" pitchFamily="2" charset="-122"/>
              </a:rPr>
              <a:t>一种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     </a:t>
            </a:r>
          </a:p>
        </p:txBody>
      </p:sp>
      <p:grpSp>
        <p:nvGrpSpPr>
          <p:cNvPr id="16" name="Group 171"/>
          <p:cNvGrpSpPr>
            <a:grpSpLocks/>
          </p:cNvGrpSpPr>
          <p:nvPr/>
        </p:nvGrpSpPr>
        <p:grpSpPr bwMode="auto">
          <a:xfrm>
            <a:off x="6300192" y="551011"/>
            <a:ext cx="1728787" cy="1293813"/>
            <a:chOff x="3197" y="1253"/>
            <a:chExt cx="1089" cy="815"/>
          </a:xfrm>
        </p:grpSpPr>
        <p:sp>
          <p:nvSpPr>
            <p:cNvPr id="17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8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0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179"/>
            <p:cNvSpPr>
              <a:spLocks/>
            </p:cNvSpPr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itchFamily="2" charset="-122"/>
                </a:rPr>
                <a:t>数据长度</a:t>
              </a:r>
            </a:p>
          </p:txBody>
        </p:sp>
      </p:grp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3131840" y="3933056"/>
            <a:ext cx="540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不对齐、对齐方式，现均为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对齐方式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90" name="AutoShape 38"/>
          <p:cNvSpPr>
            <a:spLocks/>
          </p:cNvSpPr>
          <p:nvPr/>
        </p:nvSpPr>
        <p:spPr bwMode="auto">
          <a:xfrm>
            <a:off x="395537" y="2701011"/>
            <a:ext cx="1656184" cy="295941"/>
          </a:xfrm>
          <a:prstGeom prst="borderCallout2">
            <a:avLst>
              <a:gd name="adj1" fmla="val 147"/>
              <a:gd name="adj2" fmla="val 50325"/>
              <a:gd name="adj3" fmla="val -41575"/>
              <a:gd name="adj4" fmla="val 50260"/>
              <a:gd name="adj5" fmla="val -154516"/>
              <a:gd name="adj6" fmla="val 7127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+mn-ea"/>
                <a:ea typeface="+mn-ea"/>
              </a:rPr>
              <a:t>N</a:t>
            </a:r>
            <a:r>
              <a:rPr lang="zh-CN" altLang="en-US" sz="1800" b="1" dirty="0">
                <a:latin typeface="+mn-ea"/>
                <a:ea typeface="+mn-ea"/>
              </a:rPr>
              <a:t>中内容的约定</a:t>
            </a:r>
            <a:endParaRPr lang="zh-CN" altLang="en-US" sz="2000" b="1" baseline="-14000" dirty="0">
              <a:latin typeface="+mn-ea"/>
              <a:ea typeface="+mn-ea"/>
            </a:endParaRPr>
          </a:p>
        </p:txBody>
      </p:sp>
      <p:sp>
        <p:nvSpPr>
          <p:cNvPr id="91" name="AutoShape 38"/>
          <p:cNvSpPr>
            <a:spLocks/>
          </p:cNvSpPr>
          <p:nvPr/>
        </p:nvSpPr>
        <p:spPr bwMode="auto">
          <a:xfrm>
            <a:off x="539552" y="3284984"/>
            <a:ext cx="1512168" cy="295941"/>
          </a:xfrm>
          <a:prstGeom prst="borderCallout2">
            <a:avLst>
              <a:gd name="adj1" fmla="val 100112"/>
              <a:gd name="adj2" fmla="val 49492"/>
              <a:gd name="adj3" fmla="val 135634"/>
              <a:gd name="adj4" fmla="val 49191"/>
              <a:gd name="adj5" fmla="val 223759"/>
              <a:gd name="adj6" fmla="val 7745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+mn-ea"/>
                <a:ea typeface="+mn-ea"/>
              </a:rPr>
              <a:t>N</a:t>
            </a:r>
            <a:r>
              <a:rPr lang="zh-CN" altLang="en-US" sz="1800" b="1" dirty="0">
                <a:latin typeface="+mn-ea"/>
                <a:ea typeface="+mn-ea"/>
              </a:rPr>
              <a:t>取值的规则</a:t>
            </a:r>
            <a:endParaRPr lang="zh-CN" altLang="en-US" sz="2000" b="1" baseline="-14000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52" y="4470993"/>
            <a:ext cx="8424936" cy="1838327"/>
            <a:chOff x="539552" y="4470993"/>
            <a:chExt cx="8424936" cy="1838327"/>
          </a:xfrm>
        </p:grpSpPr>
        <p:grpSp>
          <p:nvGrpSpPr>
            <p:cNvPr id="92" name="Group 4"/>
            <p:cNvGrpSpPr>
              <a:grpSpLocks/>
            </p:cNvGrpSpPr>
            <p:nvPr/>
          </p:nvGrpSpPr>
          <p:grpSpPr bwMode="auto">
            <a:xfrm>
              <a:off x="539552" y="4470993"/>
              <a:ext cx="4073525" cy="1838326"/>
              <a:chOff x="630" y="2091"/>
              <a:chExt cx="2566" cy="1158"/>
            </a:xfrm>
          </p:grpSpPr>
          <p:sp>
            <p:nvSpPr>
              <p:cNvPr id="93" name="Text Box 5"/>
              <p:cNvSpPr txBox="1">
                <a:spLocks noChangeArrowheads="1"/>
              </p:cNvSpPr>
              <p:nvPr/>
            </p:nvSpPr>
            <p:spPr bwMode="auto">
              <a:xfrm>
                <a:off x="1084" y="3067"/>
                <a:ext cx="145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不对齐方式</a:t>
                </a: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1174" y="2091"/>
                <a:ext cx="1107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多体交叉存储器</a:t>
                </a: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2789" y="2116"/>
                <a:ext cx="407" cy="90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地址</a:t>
                </a:r>
              </a:p>
              <a:p>
                <a:r>
                  <a:rPr lang="zh-CN" altLang="en-US" sz="1800" b="1" dirty="0">
                    <a:latin typeface="宋体" pitchFamily="2" charset="-122"/>
                  </a:rPr>
                  <a:t> </a:t>
                </a:r>
                <a:r>
                  <a:rPr lang="en-US" altLang="zh-CN" sz="1800" b="1" dirty="0">
                    <a:latin typeface="宋体" pitchFamily="2" charset="-122"/>
                  </a:rPr>
                  <a:t>3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itchFamily="2" charset="-122"/>
                  </a:rPr>
                  <a:t> 0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7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itchFamily="2" charset="-122"/>
                  </a:rPr>
                  <a:t> 4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11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itchFamily="2" charset="-122"/>
                  </a:rPr>
                  <a:t> 8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15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630" y="2304"/>
                <a:ext cx="540" cy="18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C(N=3)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2250" y="2304"/>
                <a:ext cx="540" cy="1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A(N=0)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98" name="Text Box 10"/>
              <p:cNvSpPr txBox="1">
                <a:spLocks noChangeArrowheads="1"/>
              </p:cNvSpPr>
              <p:nvPr/>
            </p:nvSpPr>
            <p:spPr bwMode="auto">
              <a:xfrm>
                <a:off x="1170" y="2304"/>
                <a:ext cx="1080" cy="1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itchFamily="2" charset="-122"/>
                  </a:rPr>
                  <a:t>B(N=1)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99" name="Text Box 11"/>
              <p:cNvSpPr txBox="1">
                <a:spLocks noChangeArrowheads="1"/>
              </p:cNvSpPr>
              <p:nvPr/>
            </p:nvSpPr>
            <p:spPr bwMode="auto">
              <a:xfrm>
                <a:off x="1170" y="2484"/>
                <a:ext cx="1620" cy="18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C(</a:t>
                </a:r>
                <a:r>
                  <a:rPr lang="zh-CN" altLang="en-US" sz="1800" b="1" dirty="0">
                    <a:latin typeface="宋体" pitchFamily="2" charset="-122"/>
                  </a:rPr>
                  <a:t>续</a:t>
                </a:r>
                <a:r>
                  <a:rPr lang="en-US" altLang="zh-CN" sz="1800" b="1" dirty="0">
                    <a:latin typeface="宋体" pitchFamily="2" charset="-122"/>
                  </a:rPr>
                  <a:t>)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100" name="Text Box 12"/>
              <p:cNvSpPr txBox="1">
                <a:spLocks noChangeArrowheads="1"/>
              </p:cNvSpPr>
              <p:nvPr/>
            </p:nvSpPr>
            <p:spPr bwMode="auto">
              <a:xfrm>
                <a:off x="630" y="2484"/>
                <a:ext cx="540" cy="18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D(N=7)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2250" y="2664"/>
                <a:ext cx="540" cy="18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D(</a:t>
                </a:r>
                <a:r>
                  <a:rPr lang="zh-CN" altLang="en-US" sz="1800" b="1" dirty="0">
                    <a:latin typeface="宋体" pitchFamily="2" charset="-122"/>
                  </a:rPr>
                  <a:t>续</a:t>
                </a:r>
                <a:r>
                  <a:rPr lang="en-US" altLang="zh-CN" sz="1800" b="1" dirty="0">
                    <a:latin typeface="宋体" pitchFamily="2" charset="-122"/>
                  </a:rPr>
                  <a:t>)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102" name="Text Box 14"/>
              <p:cNvSpPr txBox="1">
                <a:spLocks noChangeArrowheads="1"/>
              </p:cNvSpPr>
              <p:nvPr/>
            </p:nvSpPr>
            <p:spPr bwMode="auto">
              <a:xfrm>
                <a:off x="1710" y="2664"/>
                <a:ext cx="540" cy="1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E(N=9)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103" name="Text Box 15" descr="宽上对角线"/>
              <p:cNvSpPr txBox="1">
                <a:spLocks noChangeArrowheads="1"/>
              </p:cNvSpPr>
              <p:nvPr/>
            </p:nvSpPr>
            <p:spPr bwMode="auto">
              <a:xfrm>
                <a:off x="630" y="2844"/>
                <a:ext cx="540" cy="18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04" name="Text Box 16" descr="宽上对角线"/>
              <p:cNvSpPr txBox="1">
                <a:spLocks noChangeArrowheads="1"/>
              </p:cNvSpPr>
              <p:nvPr/>
            </p:nvSpPr>
            <p:spPr bwMode="auto">
              <a:xfrm>
                <a:off x="1710" y="2844"/>
                <a:ext cx="540" cy="18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05" name="Text Box 17" descr="宽上对角线"/>
              <p:cNvSpPr txBox="1">
                <a:spLocks noChangeArrowheads="1"/>
              </p:cNvSpPr>
              <p:nvPr/>
            </p:nvSpPr>
            <p:spPr bwMode="auto">
              <a:xfrm>
                <a:off x="1170" y="2844"/>
                <a:ext cx="540" cy="18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06" name="Text Box 18" descr="宽上对角线"/>
              <p:cNvSpPr txBox="1">
                <a:spLocks noChangeArrowheads="1"/>
              </p:cNvSpPr>
              <p:nvPr/>
            </p:nvSpPr>
            <p:spPr bwMode="auto">
              <a:xfrm>
                <a:off x="2250" y="2844"/>
                <a:ext cx="540" cy="18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07" name="Text Box 19"/>
              <p:cNvSpPr txBox="1">
                <a:spLocks noChangeArrowheads="1"/>
              </p:cNvSpPr>
              <p:nvPr/>
            </p:nvSpPr>
            <p:spPr bwMode="auto">
              <a:xfrm>
                <a:off x="630" y="2664"/>
                <a:ext cx="1080" cy="1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F(N=10)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4860032" y="4470994"/>
              <a:ext cx="4104456" cy="1838326"/>
              <a:chOff x="4716016" y="765135"/>
              <a:chExt cx="4104456" cy="1838326"/>
            </a:xfrm>
          </p:grpSpPr>
          <p:sp>
            <p:nvSpPr>
              <p:cNvPr id="109" name="Text Box 21"/>
              <p:cNvSpPr txBox="1">
                <a:spLocks noChangeArrowheads="1"/>
              </p:cNvSpPr>
              <p:nvPr/>
            </p:nvSpPr>
            <p:spPr bwMode="auto">
              <a:xfrm>
                <a:off x="5435154" y="2314536"/>
                <a:ext cx="2305050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(</a:t>
                </a:r>
                <a:r>
                  <a:rPr lang="zh-CN" altLang="en-US" sz="1800" b="1" dirty="0">
                    <a:latin typeface="宋体" pitchFamily="2" charset="-122"/>
                  </a:rPr>
                  <a:t>边界</a:t>
                </a:r>
                <a:r>
                  <a:rPr lang="en-US" altLang="zh-CN" sz="1800" b="1" dirty="0">
                    <a:latin typeface="宋体" pitchFamily="2" charset="-122"/>
                  </a:rPr>
                  <a:t>)</a:t>
                </a:r>
                <a:r>
                  <a:rPr lang="zh-CN" altLang="en-US" sz="1800" b="1" dirty="0">
                    <a:latin typeface="宋体" pitchFamily="2" charset="-122"/>
                  </a:rPr>
                  <a:t>对齐方式</a:t>
                </a:r>
              </a:p>
            </p:txBody>
          </p:sp>
          <p:sp>
            <p:nvSpPr>
              <p:cNvPr id="110" name="Text Box 22"/>
              <p:cNvSpPr txBox="1">
                <a:spLocks noChangeArrowheads="1"/>
              </p:cNvSpPr>
              <p:nvPr/>
            </p:nvSpPr>
            <p:spPr bwMode="auto">
              <a:xfrm>
                <a:off x="7308404" y="1092160"/>
                <a:ext cx="8636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itchFamily="2" charset="-122"/>
                  </a:rPr>
                  <a:t>A(N=0)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11" name="Text Box 23"/>
              <p:cNvSpPr txBox="1">
                <a:spLocks noChangeArrowheads="1"/>
              </p:cNvSpPr>
              <p:nvPr/>
            </p:nvSpPr>
            <p:spPr bwMode="auto">
              <a:xfrm>
                <a:off x="4716016" y="1092160"/>
                <a:ext cx="1728788" cy="287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itchFamily="2" charset="-122"/>
                  </a:rPr>
                  <a:t>B(N=2)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12" name="Text Box 24"/>
              <p:cNvSpPr txBox="1">
                <a:spLocks noChangeArrowheads="1"/>
              </p:cNvSpPr>
              <p:nvPr/>
            </p:nvSpPr>
            <p:spPr bwMode="auto">
              <a:xfrm>
                <a:off x="4716016" y="1379498"/>
                <a:ext cx="3455988" cy="28892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C(N=4)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113" name="Text Box 25"/>
              <p:cNvSpPr txBox="1">
                <a:spLocks noChangeArrowheads="1"/>
              </p:cNvSpPr>
              <p:nvPr/>
            </p:nvSpPr>
            <p:spPr bwMode="auto">
              <a:xfrm>
                <a:off x="6444804" y="1668423"/>
                <a:ext cx="1727200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D(N=8)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114" name="Text Box 26"/>
              <p:cNvSpPr txBox="1">
                <a:spLocks noChangeArrowheads="1"/>
              </p:cNvSpPr>
              <p:nvPr/>
            </p:nvSpPr>
            <p:spPr bwMode="auto">
              <a:xfrm>
                <a:off x="5579616" y="1668423"/>
                <a:ext cx="865188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itchFamily="2" charset="-122"/>
                  </a:rPr>
                  <a:t>E(N=10)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15" name="Text Box 27" descr="宽上对角线"/>
              <p:cNvSpPr txBox="1">
                <a:spLocks noChangeArrowheads="1"/>
              </p:cNvSpPr>
              <p:nvPr/>
            </p:nvSpPr>
            <p:spPr bwMode="auto">
              <a:xfrm>
                <a:off x="4716016" y="1668423"/>
                <a:ext cx="863600" cy="288925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16" name="Text Box 28"/>
              <p:cNvSpPr txBox="1">
                <a:spLocks noChangeArrowheads="1"/>
              </p:cNvSpPr>
              <p:nvPr/>
            </p:nvSpPr>
            <p:spPr bwMode="auto">
              <a:xfrm>
                <a:off x="6444804" y="1957348"/>
                <a:ext cx="17272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itchFamily="2" charset="-122"/>
                  </a:rPr>
                  <a:t>F(N=12)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17" name="Text Box 29" descr="宽上对角线"/>
              <p:cNvSpPr txBox="1">
                <a:spLocks noChangeArrowheads="1"/>
              </p:cNvSpPr>
              <p:nvPr/>
            </p:nvSpPr>
            <p:spPr bwMode="auto">
              <a:xfrm>
                <a:off x="4716016" y="1957348"/>
                <a:ext cx="863600" cy="288925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18" name="Text Box 30" descr="宽上对角线"/>
              <p:cNvSpPr txBox="1">
                <a:spLocks noChangeArrowheads="1"/>
              </p:cNvSpPr>
              <p:nvPr/>
            </p:nvSpPr>
            <p:spPr bwMode="auto">
              <a:xfrm>
                <a:off x="5579616" y="1957348"/>
                <a:ext cx="865188" cy="288925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19" name="Text Box 31"/>
              <p:cNvSpPr txBox="1">
                <a:spLocks noChangeArrowheads="1"/>
              </p:cNvSpPr>
              <p:nvPr/>
            </p:nvSpPr>
            <p:spPr bwMode="auto">
              <a:xfrm>
                <a:off x="5580410" y="765135"/>
                <a:ext cx="1799902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多体交叉存储器</a:t>
                </a:r>
              </a:p>
            </p:txBody>
          </p:sp>
          <p:sp>
            <p:nvSpPr>
              <p:cNvPr id="120" name="Text Box 32" descr="宽上对角线"/>
              <p:cNvSpPr txBox="1">
                <a:spLocks noChangeArrowheads="1"/>
              </p:cNvSpPr>
              <p:nvPr/>
            </p:nvSpPr>
            <p:spPr bwMode="auto">
              <a:xfrm>
                <a:off x="6444804" y="1092160"/>
                <a:ext cx="863600" cy="288925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121" name="Text Box 7"/>
              <p:cNvSpPr txBox="1">
                <a:spLocks noChangeArrowheads="1"/>
              </p:cNvSpPr>
              <p:nvPr/>
            </p:nvSpPr>
            <p:spPr bwMode="auto">
              <a:xfrm>
                <a:off x="8174359" y="836712"/>
                <a:ext cx="646113" cy="14398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地址</a:t>
                </a:r>
              </a:p>
              <a:p>
                <a:r>
                  <a:rPr lang="zh-CN" altLang="en-US" sz="1800" b="1" dirty="0">
                    <a:latin typeface="宋体" pitchFamily="2" charset="-122"/>
                  </a:rPr>
                  <a:t> </a:t>
                </a:r>
                <a:r>
                  <a:rPr lang="en-US" altLang="zh-CN" sz="1800" b="1" dirty="0">
                    <a:latin typeface="宋体" pitchFamily="2" charset="-122"/>
                  </a:rPr>
                  <a:t>3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itchFamily="2" charset="-122"/>
                  </a:rPr>
                  <a:t> 0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7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itchFamily="2" charset="-122"/>
                  </a:rPr>
                  <a:t> 4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11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itchFamily="2" charset="-122"/>
                  </a:rPr>
                  <a:t> 8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15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itchFamily="2" charset="-122"/>
                  </a:rPr>
                  <a:t>12</a:t>
                </a: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2267744" y="2276872"/>
            <a:ext cx="6468217" cy="1590681"/>
            <a:chOff x="1692276" y="4549923"/>
            <a:chExt cx="6468217" cy="1590681"/>
          </a:xfrm>
        </p:grpSpPr>
        <p:grpSp>
          <p:nvGrpSpPr>
            <p:cNvPr id="123" name="Group 132"/>
            <p:cNvGrpSpPr>
              <a:grpSpLocks/>
            </p:cNvGrpSpPr>
            <p:nvPr/>
          </p:nvGrpSpPr>
          <p:grpSpPr bwMode="auto">
            <a:xfrm>
              <a:off x="1692276" y="4551513"/>
              <a:ext cx="3959227" cy="1589091"/>
              <a:chOff x="840" y="846"/>
              <a:chExt cx="2494" cy="1001"/>
            </a:xfrm>
          </p:grpSpPr>
          <p:sp>
            <p:nvSpPr>
              <p:cNvPr id="142" name="Text Box 133"/>
              <p:cNvSpPr txBox="1">
                <a:spLocks noChangeArrowheads="1"/>
              </p:cNvSpPr>
              <p:nvPr/>
            </p:nvSpPr>
            <p:spPr bwMode="auto">
              <a:xfrm>
                <a:off x="840" y="1650"/>
                <a:ext cx="1212" cy="19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大端方式</a:t>
                </a:r>
                <a:r>
                  <a:rPr lang="en-US" altLang="zh-CN" sz="1800" b="1" dirty="0">
                    <a:latin typeface="宋体" pitchFamily="2" charset="-122"/>
                  </a:rPr>
                  <a:t>(N</a:t>
                </a:r>
                <a:r>
                  <a:rPr lang="zh-CN" altLang="en-US" sz="1800" b="1" dirty="0">
                    <a:latin typeface="宋体" pitchFamily="2" charset="-122"/>
                  </a:rPr>
                  <a:t>～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MSB</a:t>
                </a:r>
                <a:r>
                  <a:rPr lang="en-US" altLang="zh-CN" sz="1800" b="1" dirty="0">
                    <a:latin typeface="宋体" pitchFamily="2" charset="-122"/>
                  </a:rPr>
                  <a:t>)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143" name="Text Box 134"/>
              <p:cNvSpPr txBox="1">
                <a:spLocks noChangeArrowheads="1"/>
              </p:cNvSpPr>
              <p:nvPr/>
            </p:nvSpPr>
            <p:spPr bwMode="auto">
              <a:xfrm>
                <a:off x="930" y="890"/>
                <a:ext cx="273" cy="72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N</a:t>
                </a:r>
              </a:p>
              <a:p>
                <a:pPr algn="r"/>
                <a:r>
                  <a:rPr lang="en-US" altLang="zh-CN" sz="1800" b="1" dirty="0">
                    <a:latin typeface="宋体" pitchFamily="2" charset="-122"/>
                  </a:rPr>
                  <a:t>N+1</a:t>
                </a:r>
              </a:p>
              <a:p>
                <a:pPr algn="r"/>
                <a:r>
                  <a:rPr lang="en-US" altLang="zh-CN" sz="1800" b="1" dirty="0">
                    <a:latin typeface="宋体" pitchFamily="2" charset="-122"/>
                  </a:rPr>
                  <a:t>N+2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N+3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144" name="Line 135"/>
              <p:cNvSpPr>
                <a:spLocks noChangeShapeType="1"/>
              </p:cNvSpPr>
              <p:nvPr/>
            </p:nvSpPr>
            <p:spPr bwMode="auto">
              <a:xfrm flipH="1">
                <a:off x="1247" y="846"/>
                <a:ext cx="1" cy="8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Text Box 136"/>
              <p:cNvSpPr txBox="1">
                <a:spLocks noChangeArrowheads="1"/>
              </p:cNvSpPr>
              <p:nvPr/>
            </p:nvSpPr>
            <p:spPr bwMode="auto">
              <a:xfrm>
                <a:off x="1248" y="890"/>
                <a:ext cx="499" cy="726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itchFamily="2" charset="-122"/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itchFamily="2" charset="-122"/>
                  </a:rPr>
                  <a:t>2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itchFamily="2" charset="-122"/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46" name="Line 137"/>
              <p:cNvSpPr>
                <a:spLocks noChangeShapeType="1"/>
              </p:cNvSpPr>
              <p:nvPr/>
            </p:nvSpPr>
            <p:spPr bwMode="auto">
              <a:xfrm flipH="1">
                <a:off x="1746" y="846"/>
                <a:ext cx="1" cy="8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38"/>
              <p:cNvSpPr>
                <a:spLocks noChangeShapeType="1"/>
              </p:cNvSpPr>
              <p:nvPr/>
            </p:nvSpPr>
            <p:spPr bwMode="auto">
              <a:xfrm>
                <a:off x="1248" y="1071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39"/>
              <p:cNvSpPr>
                <a:spLocks noChangeShapeType="1"/>
              </p:cNvSpPr>
              <p:nvPr/>
            </p:nvSpPr>
            <p:spPr bwMode="auto">
              <a:xfrm>
                <a:off x="1248" y="1253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40"/>
              <p:cNvSpPr>
                <a:spLocks noChangeShapeType="1"/>
              </p:cNvSpPr>
              <p:nvPr/>
            </p:nvSpPr>
            <p:spPr bwMode="auto">
              <a:xfrm>
                <a:off x="1248" y="1434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41"/>
              <p:cNvSpPr>
                <a:spLocks noChangeShapeType="1"/>
              </p:cNvSpPr>
              <p:nvPr/>
            </p:nvSpPr>
            <p:spPr bwMode="auto">
              <a:xfrm flipH="1">
                <a:off x="1746" y="981"/>
                <a:ext cx="727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Text Box 143"/>
              <p:cNvSpPr txBox="1">
                <a:spLocks noChangeArrowheads="1"/>
              </p:cNvSpPr>
              <p:nvPr/>
            </p:nvSpPr>
            <p:spPr bwMode="auto">
              <a:xfrm>
                <a:off x="2427" y="878"/>
                <a:ext cx="90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数据地址</a:t>
                </a:r>
              </a:p>
            </p:txBody>
          </p:sp>
        </p:grpSp>
        <p:grpSp>
          <p:nvGrpSpPr>
            <p:cNvPr id="124" name="Group 152"/>
            <p:cNvGrpSpPr>
              <a:grpSpLocks/>
            </p:cNvGrpSpPr>
            <p:nvPr/>
          </p:nvGrpSpPr>
          <p:grpSpPr bwMode="auto">
            <a:xfrm>
              <a:off x="5553818" y="4549923"/>
              <a:ext cx="2606675" cy="1590675"/>
              <a:chOff x="3680" y="845"/>
              <a:chExt cx="1642" cy="1002"/>
            </a:xfrm>
          </p:grpSpPr>
          <p:sp>
            <p:nvSpPr>
              <p:cNvPr id="133" name="Line 153"/>
              <p:cNvSpPr>
                <a:spLocks noChangeShapeType="1"/>
              </p:cNvSpPr>
              <p:nvPr/>
            </p:nvSpPr>
            <p:spPr bwMode="auto">
              <a:xfrm flipV="1">
                <a:off x="3680" y="981"/>
                <a:ext cx="515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Text Box 154"/>
              <p:cNvSpPr txBox="1">
                <a:spLocks noChangeArrowheads="1"/>
              </p:cNvSpPr>
              <p:nvPr/>
            </p:nvSpPr>
            <p:spPr bwMode="auto">
              <a:xfrm>
                <a:off x="4105" y="1660"/>
                <a:ext cx="1217" cy="18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小端方式</a:t>
                </a:r>
                <a:r>
                  <a:rPr lang="en-US" altLang="zh-CN" sz="1800" b="1" dirty="0">
                    <a:latin typeface="宋体" pitchFamily="2" charset="-122"/>
                  </a:rPr>
                  <a:t>(N</a:t>
                </a:r>
                <a:r>
                  <a:rPr lang="zh-CN" altLang="en-US" sz="1800" b="1" dirty="0">
                    <a:latin typeface="宋体" pitchFamily="2" charset="-122"/>
                  </a:rPr>
                  <a:t>～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LSB</a:t>
                </a:r>
                <a:r>
                  <a:rPr lang="en-US" altLang="zh-CN" sz="1800" b="1" dirty="0">
                    <a:latin typeface="宋体" pitchFamily="2" charset="-122"/>
                  </a:rPr>
                  <a:t>)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135" name="Text Box 155"/>
              <p:cNvSpPr txBox="1">
                <a:spLocks noChangeArrowheads="1"/>
              </p:cNvSpPr>
              <p:nvPr/>
            </p:nvSpPr>
            <p:spPr bwMode="auto">
              <a:xfrm>
                <a:off x="4195" y="889"/>
                <a:ext cx="273" cy="72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N</a:t>
                </a:r>
              </a:p>
              <a:p>
                <a:pPr algn="r"/>
                <a:r>
                  <a:rPr lang="en-US" altLang="zh-CN" sz="1800" b="1" dirty="0">
                    <a:latin typeface="宋体" pitchFamily="2" charset="-122"/>
                  </a:rPr>
                  <a:t>N+1</a:t>
                </a:r>
              </a:p>
              <a:p>
                <a:pPr algn="r"/>
                <a:r>
                  <a:rPr lang="en-US" altLang="zh-CN" sz="1800" b="1" dirty="0">
                    <a:latin typeface="宋体" pitchFamily="2" charset="-122"/>
                  </a:rPr>
                  <a:t>N+2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N+3</a:t>
                </a:r>
                <a:endParaRPr lang="en-US" altLang="zh-CN" sz="1800" b="1" baseline="-20000" dirty="0">
                  <a:latin typeface="宋体" pitchFamily="2" charset="-122"/>
                </a:endParaRPr>
              </a:p>
            </p:txBody>
          </p:sp>
          <p:sp>
            <p:nvSpPr>
              <p:cNvPr id="136" name="Line 156"/>
              <p:cNvSpPr>
                <a:spLocks noChangeShapeType="1"/>
              </p:cNvSpPr>
              <p:nvPr/>
            </p:nvSpPr>
            <p:spPr bwMode="auto">
              <a:xfrm flipH="1">
                <a:off x="4512" y="845"/>
                <a:ext cx="1" cy="8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157"/>
              <p:cNvSpPr txBox="1">
                <a:spLocks noChangeArrowheads="1"/>
              </p:cNvSpPr>
              <p:nvPr/>
            </p:nvSpPr>
            <p:spPr bwMode="auto">
              <a:xfrm>
                <a:off x="4513" y="889"/>
                <a:ext cx="499" cy="726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itchFamily="2" charset="-122"/>
                  </a:rPr>
                  <a:t>0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itchFamily="2" charset="-122"/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itchFamily="2" charset="-122"/>
                  </a:rPr>
                  <a:t>2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138" name="Line 158"/>
              <p:cNvSpPr>
                <a:spLocks noChangeShapeType="1"/>
              </p:cNvSpPr>
              <p:nvPr/>
            </p:nvSpPr>
            <p:spPr bwMode="auto">
              <a:xfrm flipH="1">
                <a:off x="5011" y="845"/>
                <a:ext cx="1" cy="8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159"/>
              <p:cNvSpPr>
                <a:spLocks noChangeShapeType="1"/>
              </p:cNvSpPr>
              <p:nvPr/>
            </p:nvSpPr>
            <p:spPr bwMode="auto">
              <a:xfrm>
                <a:off x="4513" y="1070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160"/>
              <p:cNvSpPr>
                <a:spLocks noChangeShapeType="1"/>
              </p:cNvSpPr>
              <p:nvPr/>
            </p:nvSpPr>
            <p:spPr bwMode="auto">
              <a:xfrm>
                <a:off x="4513" y="1252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161"/>
              <p:cNvSpPr>
                <a:spLocks noChangeShapeType="1"/>
              </p:cNvSpPr>
              <p:nvPr/>
            </p:nvSpPr>
            <p:spPr bwMode="auto">
              <a:xfrm>
                <a:off x="4513" y="1433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3419475" y="5196036"/>
              <a:ext cx="2536826" cy="631825"/>
              <a:chOff x="3419475" y="5196036"/>
              <a:chExt cx="2536826" cy="631825"/>
            </a:xfrm>
          </p:grpSpPr>
          <p:sp>
            <p:nvSpPr>
              <p:cNvPr id="126" name="Text Box 142"/>
              <p:cNvSpPr txBox="1">
                <a:spLocks noChangeArrowheads="1"/>
              </p:cNvSpPr>
              <p:nvPr/>
            </p:nvSpPr>
            <p:spPr bwMode="auto">
              <a:xfrm>
                <a:off x="3419475" y="5197624"/>
                <a:ext cx="1222375" cy="3571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>
                    <a:latin typeface="宋体" pitchFamily="2" charset="-122"/>
                  </a:rPr>
                  <a:t>数据组成：</a:t>
                </a:r>
              </a:p>
            </p:txBody>
          </p:sp>
          <p:sp>
            <p:nvSpPr>
              <p:cNvPr id="127" name="Text Box 144"/>
              <p:cNvSpPr txBox="1">
                <a:spLocks noChangeArrowheads="1"/>
              </p:cNvSpPr>
              <p:nvPr/>
            </p:nvSpPr>
            <p:spPr bwMode="auto">
              <a:xfrm>
                <a:off x="4570413" y="5196036"/>
                <a:ext cx="1366838" cy="358775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B</a:t>
                </a:r>
                <a:r>
                  <a:rPr lang="en-US" altLang="zh-CN" sz="2000" b="1" baseline="-18000" dirty="0">
                    <a:latin typeface="宋体" pitchFamily="2" charset="-122"/>
                  </a:rPr>
                  <a:t>3</a:t>
                </a:r>
                <a:r>
                  <a:rPr lang="en-US" altLang="zh-CN" sz="1800" b="1" dirty="0">
                    <a:latin typeface="宋体" pitchFamily="2" charset="-122"/>
                  </a:rPr>
                  <a:t> B</a:t>
                </a:r>
                <a:r>
                  <a:rPr lang="en-US" altLang="zh-CN" sz="2000" b="1" baseline="-18000" dirty="0">
                    <a:latin typeface="宋体" pitchFamily="2" charset="-122"/>
                  </a:rPr>
                  <a:t>2</a:t>
                </a:r>
                <a:r>
                  <a:rPr lang="en-US" altLang="zh-CN" sz="1800" b="1" dirty="0">
                    <a:latin typeface="宋体" pitchFamily="2" charset="-122"/>
                  </a:rPr>
                  <a:t> B</a:t>
                </a:r>
                <a:r>
                  <a:rPr lang="en-US" altLang="zh-CN" sz="2000" b="1" baseline="-18000" dirty="0">
                    <a:latin typeface="宋体" pitchFamily="2" charset="-122"/>
                  </a:rPr>
                  <a:t>1</a:t>
                </a:r>
                <a:r>
                  <a:rPr lang="en-US" altLang="zh-CN" sz="1800" b="1" dirty="0">
                    <a:latin typeface="宋体" pitchFamily="2" charset="-122"/>
                  </a:rPr>
                  <a:t> B</a:t>
                </a:r>
                <a:r>
                  <a:rPr lang="en-US" altLang="zh-CN" sz="2000" b="1" baseline="-18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28" name="Text Box 145"/>
              <p:cNvSpPr txBox="1">
                <a:spLocks noChangeArrowheads="1"/>
              </p:cNvSpPr>
              <p:nvPr/>
            </p:nvSpPr>
            <p:spPr bwMode="auto">
              <a:xfrm>
                <a:off x="4500563" y="5627836"/>
                <a:ext cx="1455738" cy="2000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dirty="0">
                    <a:latin typeface="宋体" pitchFamily="2" charset="-122"/>
                  </a:rPr>
                  <a:t>MSB</a:t>
                </a:r>
                <a:r>
                  <a:rPr lang="zh-CN" altLang="en-US" sz="1800" b="1" dirty="0">
                    <a:latin typeface="宋体" pitchFamily="2" charset="-122"/>
                  </a:rPr>
                  <a:t>      </a:t>
                </a:r>
                <a:r>
                  <a:rPr lang="en-US" altLang="zh-CN" sz="1800" b="1" dirty="0">
                    <a:latin typeface="宋体" pitchFamily="2" charset="-122"/>
                  </a:rPr>
                  <a:t>LSB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129" name="Line 146"/>
              <p:cNvSpPr>
                <a:spLocks noChangeShapeType="1"/>
              </p:cNvSpPr>
              <p:nvPr/>
            </p:nvSpPr>
            <p:spPr bwMode="auto">
              <a:xfrm>
                <a:off x="5045075" y="5743724"/>
                <a:ext cx="4318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7"/>
              <p:cNvSpPr>
                <a:spLocks noChangeShapeType="1"/>
              </p:cNvSpPr>
              <p:nvPr/>
            </p:nvSpPr>
            <p:spPr bwMode="auto">
              <a:xfrm>
                <a:off x="4929188" y="5196036"/>
                <a:ext cx="0" cy="36036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48"/>
              <p:cNvSpPr>
                <a:spLocks noChangeShapeType="1"/>
              </p:cNvSpPr>
              <p:nvPr/>
            </p:nvSpPr>
            <p:spPr bwMode="auto">
              <a:xfrm>
                <a:off x="5264150" y="5196036"/>
                <a:ext cx="0" cy="36036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49"/>
              <p:cNvSpPr>
                <a:spLocks noChangeShapeType="1"/>
              </p:cNvSpPr>
              <p:nvPr/>
            </p:nvSpPr>
            <p:spPr bwMode="auto">
              <a:xfrm>
                <a:off x="5553075" y="5196036"/>
                <a:ext cx="0" cy="36036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4282" y="2996952"/>
            <a:ext cx="8686800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、编址方式设计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编址方式指不同部件</a:t>
            </a:r>
            <a:r>
              <a:rPr lang="en-US" altLang="zh-CN" sz="2000" b="1" dirty="0">
                <a:latin typeface="+mn-ea"/>
                <a:ea typeface="+mn-ea"/>
              </a:rPr>
              <a:t>(REG/MEM/IO)</a:t>
            </a:r>
            <a:r>
              <a:rPr lang="zh-CN" altLang="en-US" b="1" dirty="0">
                <a:latin typeface="+mn-ea"/>
                <a:ea typeface="+mn-ea"/>
              </a:rPr>
              <a:t>地址的相互关系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→区分方法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*编址方式的类型：</a:t>
            </a:r>
            <a:r>
              <a:rPr lang="zh-CN" altLang="en-US" b="1" dirty="0">
                <a:latin typeface="宋体" pitchFamily="2" charset="-122"/>
              </a:rPr>
              <a:t>独立编址、统一编址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214282" y="4859134"/>
            <a:ext cx="88222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*编址方式的设计：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与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MEM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及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I/O—</a:t>
            </a:r>
            <a:r>
              <a:rPr lang="zh-CN" altLang="en-US" b="1" dirty="0">
                <a:latin typeface="+mn-ea"/>
                <a:ea typeface="+mn-ea"/>
              </a:rPr>
              <a:t>为</a:t>
            </a:r>
            <a:r>
              <a:rPr lang="zh-CN" altLang="en-US" b="1" u="sng" dirty="0">
                <a:latin typeface="+mn-ea"/>
                <a:ea typeface="+mn-ea"/>
              </a:rPr>
              <a:t>独立编址</a:t>
            </a:r>
            <a:r>
              <a:rPr lang="zh-CN" altLang="en-US" b="1" dirty="0">
                <a:latin typeface="+mn-ea"/>
                <a:ea typeface="+mn-ea"/>
              </a:rPr>
              <a:t>方式  </a:t>
            </a:r>
            <a:r>
              <a:rPr lang="zh-CN" altLang="en-US" sz="1800" b="1" dirty="0">
                <a:latin typeface="宋体" pitchFamily="2" charset="-122"/>
              </a:rPr>
              <a:t>←地址短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访问路径不冲突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MEM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I/O—</a:t>
            </a:r>
            <a:r>
              <a:rPr lang="zh-CN" altLang="en-US" b="1" dirty="0">
                <a:latin typeface="宋体" pitchFamily="2" charset="-122"/>
              </a:rPr>
              <a:t>常为</a:t>
            </a:r>
            <a:r>
              <a:rPr lang="zh-CN" altLang="en-US" b="1" u="sng" dirty="0">
                <a:latin typeface="宋体" pitchFamily="2" charset="-122"/>
              </a:rPr>
              <a:t>独立编址</a:t>
            </a:r>
            <a:r>
              <a:rPr lang="zh-CN" altLang="en-US" b="1" dirty="0"/>
              <a:t>方式          </a:t>
            </a:r>
            <a:r>
              <a:rPr lang="zh-CN" altLang="en-US" sz="1800" b="1" dirty="0">
                <a:latin typeface="宋体" pitchFamily="2" charset="-122"/>
              </a:rPr>
              <a:t>←可扩展性好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访问路径冲突</a:t>
            </a:r>
            <a:r>
              <a:rPr lang="en-US" altLang="zh-CN" sz="1800" b="1" dirty="0">
                <a:latin typeface="宋体" pitchFamily="2" charset="-122"/>
              </a:rPr>
              <a:t>) </a:t>
            </a:r>
            <a:endParaRPr lang="en-US" altLang="zh-CN" sz="18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4213702" cy="269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、其它部件的编址单位设计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*外设的编址单位：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+mn-ea"/>
              </a:rPr>
              <a:t>*</a:t>
            </a:r>
            <a:r>
              <a:rPr lang="en-US" altLang="zh-CN" b="1" spc="370" dirty="0">
                <a:solidFill>
                  <a:srgbClr val="C00000"/>
                </a:solidFill>
                <a:latin typeface="宋体" pitchFamily="2" charset="-122"/>
                <a:ea typeface="+mn-ea"/>
              </a:rPr>
              <a:t>REG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+mn-ea"/>
              </a:rPr>
              <a:t>的编址单位：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+mn-ea"/>
              </a:rPr>
              <a:t>*堆栈的编址单位：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86570" y="839119"/>
            <a:ext cx="581451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一致        </a:t>
            </a:r>
            <a:r>
              <a:rPr lang="zh-CN" altLang="en-US" sz="1800" b="1" dirty="0">
                <a:latin typeface="宋体" pitchFamily="2" charset="-122"/>
              </a:rPr>
              <a:t>←规整性好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均通过总线访问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→数据存放方式也一致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u="sng" dirty="0">
                <a:latin typeface="宋体" pitchFamily="2" charset="-122"/>
              </a:rPr>
              <a:t>OPD</a:t>
            </a:r>
            <a:r>
              <a:rPr lang="zh-CN" altLang="en-US" b="1" u="sng" dirty="0">
                <a:latin typeface="宋体" pitchFamily="2" charset="-122"/>
              </a:rPr>
              <a:t>长度</a:t>
            </a:r>
            <a:r>
              <a:rPr lang="zh-CN" altLang="en-US" b="1" dirty="0">
                <a:latin typeface="宋体" pitchFamily="2" charset="-122"/>
              </a:rPr>
              <a:t>对应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目标是暂存运算结果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常为机器字长     </a:t>
            </a:r>
            <a:r>
              <a:rPr lang="zh-CN" altLang="en-US" sz="1600" b="1" dirty="0">
                <a:latin typeface="宋体" pitchFamily="2" charset="-122"/>
              </a:rPr>
              <a:t>←降低实现复杂度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够用就行</a:t>
            </a:r>
            <a:r>
              <a:rPr lang="en-US" altLang="zh-CN" sz="1600" b="1" dirty="0">
                <a:latin typeface="宋体" pitchFamily="2" charset="-122"/>
              </a:rPr>
              <a:t>)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835696" y="2092786"/>
            <a:ext cx="662473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数据长度与操作数长度的</a:t>
            </a:r>
            <a:r>
              <a:rPr lang="zh-CN" altLang="en-US" sz="2000" b="1" spc="-100" dirty="0">
                <a:latin typeface="宋体" pitchFamily="2" charset="-122"/>
              </a:rPr>
              <a:t>取值依据？可否不同？</a:t>
            </a:r>
            <a:endParaRPr lang="en-US" altLang="zh-CN" sz="2000" b="1" spc="-100" dirty="0">
              <a:latin typeface="宋体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907704" y="4464254"/>
            <a:ext cx="583264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Times New Roman"/>
              </a:rPr>
              <a:t>不同编址方式对指令系统的要求</a:t>
            </a:r>
            <a:r>
              <a:rPr lang="zh-CN" altLang="en-US" sz="2000" b="1" dirty="0">
                <a:latin typeface="宋体" pitchFamily="2" charset="-122"/>
              </a:rPr>
              <a:t>是什么？</a:t>
            </a:r>
            <a:endParaRPr lang="en-US" altLang="zh-CN" sz="2000" b="1" spc="-1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14283" y="1917987"/>
            <a:ext cx="3709645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、寻址方式种类的确定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寻址种类：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常见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其他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选择依据：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228A-20DE-4B99-BBA3-5F7A79AB717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14282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二、寻址方式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942474" y="2794465"/>
            <a:ext cx="673398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立即，</a:t>
            </a:r>
            <a:r>
              <a:rPr lang="en-US" altLang="zh-CN" b="1" spc="-100" dirty="0">
                <a:latin typeface="宋体" pitchFamily="2" charset="-122"/>
              </a:rPr>
              <a:t>REG</a:t>
            </a:r>
            <a:r>
              <a:rPr lang="zh-CN" altLang="en-US" b="1" spc="-100" dirty="0">
                <a:latin typeface="宋体" pitchFamily="2" charset="-122"/>
              </a:rPr>
              <a:t>，直接、</a:t>
            </a:r>
            <a:r>
              <a:rPr lang="en-US" altLang="zh-CN" b="1" spc="-100" dirty="0">
                <a:latin typeface="宋体" pitchFamily="2" charset="-122"/>
              </a:rPr>
              <a:t>REG</a:t>
            </a:r>
            <a:r>
              <a:rPr lang="zh-CN" altLang="en-US" b="1" spc="-100" dirty="0">
                <a:latin typeface="宋体" pitchFamily="2" charset="-122"/>
              </a:rPr>
              <a:t>间接、基址、变址、相对等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14282" y="980728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已确定的指令集结构，需求程序</a:t>
            </a:r>
            <a:endParaRPr lang="en-US" altLang="zh-CN" b="1" dirty="0">
              <a:latin typeface="宋体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拟支持的</a:t>
            </a:r>
            <a:r>
              <a:rPr lang="zh-CN" altLang="en-US" b="1" u="sng" dirty="0">
                <a:latin typeface="宋体" pitchFamily="2" charset="-122"/>
              </a:rPr>
              <a:t>寻址方式</a:t>
            </a:r>
            <a:r>
              <a:rPr lang="zh-CN" altLang="en-US" b="1" dirty="0">
                <a:latin typeface="宋体" pitchFamily="2" charset="-122"/>
              </a:rPr>
              <a:t>及其</a:t>
            </a:r>
            <a:r>
              <a:rPr lang="zh-CN" altLang="en-US" b="1" u="sng" dirty="0">
                <a:latin typeface="宋体" pitchFamily="2" charset="-122"/>
              </a:rPr>
              <a:t>参数</a:t>
            </a:r>
            <a:endParaRPr lang="en-US" altLang="zh-CN" sz="2000" b="1" u="sng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31640" y="3297178"/>
            <a:ext cx="7690662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000" b="1" dirty="0" err="1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均是地址码参数，</a:t>
            </a:r>
            <a:r>
              <a:rPr lang="en-US" altLang="zh-CN" sz="2000" b="1" dirty="0">
                <a:latin typeface="宋体" pitchFamily="2" charset="-122"/>
              </a:rPr>
              <a:t>OPD=(</a:t>
            </a:r>
            <a:r>
              <a:rPr lang="en-US" altLang="zh-CN" sz="2000" b="1" dirty="0" err="1">
                <a:latin typeface="宋体" pitchFamily="2" charset="-122"/>
              </a:rPr>
              <a:t>i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spc="-100" dirty="0">
                <a:latin typeface="宋体" pitchFamily="2" charset="-122"/>
              </a:rPr>
              <a:t>M[(</a:t>
            </a:r>
            <a:r>
              <a:rPr lang="en-US" altLang="zh-CN" sz="2000" b="1" spc="-100" dirty="0" err="1">
                <a:latin typeface="宋体" pitchFamily="2" charset="-122"/>
              </a:rPr>
              <a:t>i</a:t>
            </a:r>
            <a:r>
              <a:rPr lang="en-US" altLang="zh-CN" sz="2000" b="1" spc="-100" dirty="0">
                <a:latin typeface="宋体" pitchFamily="2" charset="-122"/>
              </a:rPr>
              <a:t>)]</a:t>
            </a:r>
            <a:r>
              <a:rPr lang="zh-CN" altLang="en-US" sz="2000" b="1" spc="-100" dirty="0">
                <a:latin typeface="宋体" pitchFamily="2" charset="-122"/>
              </a:rPr>
              <a:t>、</a:t>
            </a:r>
            <a:r>
              <a:rPr lang="en-US" altLang="zh-CN" sz="2000" b="1" spc="-100" dirty="0">
                <a:latin typeface="宋体" pitchFamily="2" charset="-122"/>
              </a:rPr>
              <a:t>M[A]</a:t>
            </a:r>
            <a:r>
              <a:rPr lang="zh-CN" altLang="en-US" sz="2000" b="1" spc="-100" dirty="0">
                <a:latin typeface="宋体" pitchFamily="2" charset="-122"/>
              </a:rPr>
              <a:t>、</a:t>
            </a:r>
            <a:r>
              <a:rPr lang="en-US" altLang="zh-CN" sz="2000" b="1" spc="-100" dirty="0">
                <a:latin typeface="宋体" pitchFamily="2" charset="-122"/>
              </a:rPr>
              <a:t>M[(</a:t>
            </a:r>
            <a:r>
              <a:rPr lang="en-US" altLang="zh-CN" sz="2000" b="1" spc="-100" dirty="0" err="1">
                <a:latin typeface="宋体" pitchFamily="2" charset="-122"/>
              </a:rPr>
              <a:t>i</a:t>
            </a:r>
            <a:r>
              <a:rPr lang="en-US" altLang="zh-CN" sz="2000" b="1" spc="-100" dirty="0">
                <a:latin typeface="宋体" pitchFamily="2" charset="-122"/>
              </a:rPr>
              <a:t>)+A]</a:t>
            </a:r>
            <a:r>
              <a:rPr lang="zh-CN" altLang="en-US" sz="2000" b="1" spc="-100" dirty="0">
                <a:latin typeface="宋体" pitchFamily="2" charset="-122"/>
              </a:rPr>
              <a:t>、</a:t>
            </a:r>
            <a:r>
              <a:rPr lang="en-US" altLang="zh-CN" sz="2000" b="1" spc="-100" dirty="0">
                <a:latin typeface="宋体" pitchFamily="2" charset="-122"/>
              </a:rPr>
              <a:t>M[(PC)+A]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spc="-100" dirty="0">
                <a:latin typeface="宋体" pitchFamily="2" charset="-122"/>
              </a:rPr>
              <a:t>时的寻址方式各是什么？存放部件有哪几种？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31640" y="4037002"/>
            <a:ext cx="662473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基址寻址、编址寻址的区别是什么？适用场景？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942474" y="4869160"/>
            <a:ext cx="70798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索引</a:t>
            </a:r>
            <a:r>
              <a:rPr lang="en-US" altLang="zh-CN" sz="1800" b="1" spc="-100" dirty="0">
                <a:latin typeface="宋体" pitchFamily="2" charset="-122"/>
              </a:rPr>
              <a:t>(P33)</a:t>
            </a:r>
            <a:r>
              <a:rPr lang="zh-CN" altLang="en-US" b="1" spc="-100" dirty="0">
                <a:latin typeface="宋体" pitchFamily="2" charset="-122"/>
              </a:rPr>
              <a:t>、基址</a:t>
            </a:r>
            <a:r>
              <a:rPr lang="en-US" altLang="zh-CN" b="1" spc="-100" dirty="0">
                <a:latin typeface="宋体" pitchFamily="2" charset="-122"/>
              </a:rPr>
              <a:t>+</a:t>
            </a:r>
            <a:r>
              <a:rPr lang="zh-CN" altLang="en-US" b="1" spc="-100" dirty="0">
                <a:latin typeface="宋体" pitchFamily="2" charset="-122"/>
              </a:rPr>
              <a:t>变址，比例变址</a:t>
            </a:r>
            <a:r>
              <a:rPr lang="en-US" altLang="zh-CN" sz="1800" b="1" spc="-100" dirty="0">
                <a:latin typeface="宋体" pitchFamily="2" charset="-122"/>
              </a:rPr>
              <a:t>[(RB)+(RI)*S+A]</a:t>
            </a:r>
            <a:r>
              <a:rPr lang="zh-CN" altLang="en-US" b="1" spc="-100" dirty="0">
                <a:latin typeface="宋体" pitchFamily="2" charset="-122"/>
              </a:rPr>
              <a:t>等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31640" y="4469050"/>
            <a:ext cx="705678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思考③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为什么</a:t>
            </a:r>
            <a:r>
              <a:rPr lang="en-US" altLang="zh-CN" sz="2000" b="1" dirty="0">
                <a:latin typeface="宋体" pitchFamily="2" charset="-122"/>
              </a:rPr>
              <a:t>M_OPD</a:t>
            </a:r>
            <a:r>
              <a:rPr lang="zh-CN" altLang="en-US" sz="2000" b="1" dirty="0">
                <a:latin typeface="宋体" pitchFamily="2" charset="-122"/>
              </a:rPr>
              <a:t>有那么多寻址方式，而</a:t>
            </a:r>
            <a:r>
              <a:rPr lang="en-US" altLang="zh-CN" sz="2000" b="1" dirty="0">
                <a:latin typeface="宋体" pitchFamily="2" charset="-122"/>
              </a:rPr>
              <a:t>R_OPD</a:t>
            </a:r>
            <a:r>
              <a:rPr lang="zh-CN" altLang="en-US" sz="2000" b="1" dirty="0">
                <a:latin typeface="宋体" pitchFamily="2" charset="-122"/>
              </a:rPr>
              <a:t>只有一种？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244700" y="5323274"/>
            <a:ext cx="67055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>
                <a:latin typeface="宋体" pitchFamily="2" charset="-122"/>
              </a:rPr>
              <a:t>可</a:t>
            </a:r>
            <a:r>
              <a:rPr lang="zh-CN" altLang="en-US" b="1" u="sng" spc="-100" dirty="0">
                <a:latin typeface="宋体" pitchFamily="2" charset="-122"/>
              </a:rPr>
              <a:t>减少</a:t>
            </a:r>
            <a:r>
              <a:rPr lang="zh-CN" altLang="en-US" b="1" spc="-100" dirty="0">
                <a:latin typeface="宋体" pitchFamily="2" charset="-122"/>
              </a:rPr>
              <a:t>指令条数</a:t>
            </a:r>
            <a:r>
              <a:rPr lang="en-US" altLang="zh-CN" b="1" spc="-100" dirty="0">
                <a:latin typeface="宋体" pitchFamily="2" charset="-122"/>
              </a:rPr>
              <a:t>/</a:t>
            </a:r>
            <a:r>
              <a:rPr lang="zh-CN" altLang="en-US" b="1" spc="-100" dirty="0">
                <a:latin typeface="宋体" pitchFamily="2" charset="-122"/>
              </a:rPr>
              <a:t>指令长度、</a:t>
            </a:r>
            <a:r>
              <a:rPr lang="zh-CN" altLang="en-US" b="1" u="sng" spc="-100" dirty="0">
                <a:latin typeface="宋体" pitchFamily="2" charset="-122"/>
              </a:rPr>
              <a:t>增加</a:t>
            </a:r>
            <a:r>
              <a:rPr lang="zh-CN" altLang="en-US" b="1" spc="-100" dirty="0">
                <a:latin typeface="宋体" pitchFamily="2" charset="-122"/>
              </a:rPr>
              <a:t>指令</a:t>
            </a:r>
            <a:r>
              <a:rPr lang="en-US" altLang="zh-CN" b="1" spc="-100" dirty="0">
                <a:latin typeface="宋体" pitchFamily="2" charset="-122"/>
              </a:rPr>
              <a:t>CPI</a:t>
            </a:r>
          </a:p>
          <a:p>
            <a:pPr>
              <a:lnSpc>
                <a:spcPct val="125000"/>
              </a:lnSpc>
            </a:pP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选择</a:t>
            </a: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>
                <a:latin typeface="宋体" pitchFamily="2" charset="-122"/>
              </a:rPr>
              <a:t>代码效率与执行时间的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/>
          <a:p>
            <a:pPr algn="ctr"/>
            <a:fld id="{DF8DC8CB-55FE-4683-8D8D-2C7BB056A505}" type="slidenum">
              <a:rPr lang="en-US" altLang="zh-CN"/>
              <a:pPr algn="ctr"/>
              <a:t>3</a:t>
            </a:fld>
            <a:endParaRPr lang="en-US" altLang="zh-CN" dirty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928662" y="277833"/>
            <a:ext cx="7300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宋体" pitchFamily="2" charset="-122"/>
              </a:rPr>
              <a:t>第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节  指令系统概述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228600" y="1389531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黑体" pitchFamily="2" charset="-122"/>
              </a:rPr>
              <a:t>一、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指令系统的概念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907704" y="2348880"/>
            <a:ext cx="61174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>
                <a:latin typeface="宋体" pitchFamily="2" charset="-122"/>
              </a:rPr>
              <a:t>可直接识别和执行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实现功能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命令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u="sng" dirty="0">
                <a:latin typeface="宋体" pitchFamily="2" charset="-122"/>
              </a:rPr>
              <a:t>一定格式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指令格式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二进制编码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指所有机器指令的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集合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即</a:t>
            </a:r>
            <a:r>
              <a:rPr lang="zh-CN" altLang="en-US" b="1" u="sng" dirty="0">
                <a:latin typeface="宋体" pitchFamily="2" charset="-122"/>
              </a:rPr>
              <a:t>指令集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/>
              <a:t>Instruction Set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latin typeface="宋体" pitchFamily="2" charset="-122"/>
              </a:rPr>
              <a:t>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→可反映硬件</a:t>
            </a:r>
            <a:r>
              <a:rPr lang="zh-CN" altLang="en-US" sz="1800" b="1" u="sng" dirty="0">
                <a:latin typeface="宋体" pitchFamily="2" charset="-122"/>
              </a:rPr>
              <a:t>所有功能</a:t>
            </a:r>
            <a:r>
              <a:rPr lang="en-US" altLang="zh-CN" sz="1800" b="1" dirty="0">
                <a:latin typeface="宋体" pitchFamily="2" charset="-122"/>
              </a:rPr>
              <a:t>  </a:t>
            </a:r>
            <a:endParaRPr lang="zh-CN" altLang="en-US" sz="2000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102888" y="5084372"/>
            <a:ext cx="7429552" cy="1008924"/>
            <a:chOff x="1144116" y="4581128"/>
            <a:chExt cx="7429552" cy="1008924"/>
          </a:xfrm>
        </p:grpSpPr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执行</a:t>
              </a: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应用结果</a:t>
              </a:r>
            </a:p>
          </p:txBody>
        </p:sp>
        <p:cxnSp>
          <p:nvCxnSpPr>
            <p:cNvPr id="78" name="直接箭头连接符 77"/>
            <p:cNvCxnSpPr>
              <a:stCxn id="55" idx="3"/>
              <a:endCxn id="54" idx="1"/>
            </p:cNvCxnSpPr>
            <p:nvPr/>
          </p:nvCxnSpPr>
          <p:spPr bwMode="auto">
            <a:xfrm>
              <a:off x="2215678" y="4912488"/>
              <a:ext cx="85726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54" idx="3"/>
              <a:endCxn id="52" idx="1"/>
            </p:cNvCxnSpPr>
            <p:nvPr/>
          </p:nvCxnSpPr>
          <p:spPr bwMode="auto">
            <a:xfrm>
              <a:off x="4369929" y="4912488"/>
              <a:ext cx="989029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52" idx="3"/>
              <a:endCxn id="57" idx="1"/>
            </p:cNvCxnSpPr>
            <p:nvPr/>
          </p:nvCxnSpPr>
          <p:spPr bwMode="auto">
            <a:xfrm>
              <a:off x="6655945" y="4912488"/>
              <a:ext cx="846153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实现</a:t>
              </a:r>
            </a:p>
          </p:txBody>
        </p:sp>
        <p:sp>
          <p:nvSpPr>
            <p:cNvPr id="8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形成</a:t>
              </a:r>
            </a:p>
          </p:txBody>
        </p:sp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2483768" y="5229200"/>
              <a:ext cx="4752528" cy="3608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指令系统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指令格式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V="1">
              <a:off x="2699792" y="4941168"/>
              <a:ext cx="0" cy="2872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7020272" y="4941168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3112670" y="4531186"/>
            <a:ext cx="570780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指令功能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指令格式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硬件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软件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的约定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grpSp>
        <p:nvGrpSpPr>
          <p:cNvPr id="90" name="组合 89"/>
          <p:cNvGrpSpPr/>
          <p:nvPr/>
        </p:nvGrpSpPr>
        <p:grpSpPr>
          <a:xfrm>
            <a:off x="5796830" y="3379058"/>
            <a:ext cx="3095650" cy="928858"/>
            <a:chOff x="5148758" y="4365104"/>
            <a:chExt cx="3095650" cy="928858"/>
          </a:xfrm>
        </p:grpSpPr>
        <p:sp>
          <p:nvSpPr>
            <p:cNvPr id="91" name="Text Box 46"/>
            <p:cNvSpPr txBox="1">
              <a:spLocks noChangeArrowheads="1"/>
            </p:cNvSpPr>
            <p:nvPr/>
          </p:nvSpPr>
          <p:spPr bwMode="auto">
            <a:xfrm>
              <a:off x="5148758" y="4365104"/>
              <a:ext cx="1153839" cy="928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种格式：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k</a:t>
              </a:r>
              <a:r>
                <a:rPr lang="zh-CN" altLang="en-US" sz="1800" b="1" dirty="0">
                  <a:latin typeface="宋体" pitchFamily="2" charset="-122"/>
                </a:rPr>
                <a:t>种格式：</a:t>
              </a:r>
            </a:p>
          </p:txBody>
        </p:sp>
        <p:sp>
          <p:nvSpPr>
            <p:cNvPr id="92" name="Text Box 47"/>
            <p:cNvSpPr txBox="1">
              <a:spLocks noChangeArrowheads="1"/>
            </p:cNvSpPr>
            <p:nvPr/>
          </p:nvSpPr>
          <p:spPr bwMode="auto">
            <a:xfrm>
              <a:off x="7020321" y="4372600"/>
              <a:ext cx="1224087" cy="2805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93" name="Line 48"/>
            <p:cNvSpPr>
              <a:spLocks noChangeShapeType="1"/>
            </p:cNvSpPr>
            <p:nvPr/>
          </p:nvSpPr>
          <p:spPr bwMode="auto">
            <a:xfrm flipH="1">
              <a:off x="7667550" y="4372600"/>
              <a:ext cx="794" cy="2805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49"/>
            <p:cNvSpPr txBox="1">
              <a:spLocks noChangeArrowheads="1"/>
            </p:cNvSpPr>
            <p:nvPr/>
          </p:nvSpPr>
          <p:spPr bwMode="auto">
            <a:xfrm>
              <a:off x="6876256" y="4626843"/>
              <a:ext cx="3397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5" name="Text Box 50"/>
            <p:cNvSpPr txBox="1">
              <a:spLocks noChangeArrowheads="1"/>
            </p:cNvSpPr>
            <p:nvPr/>
          </p:nvSpPr>
          <p:spPr bwMode="auto">
            <a:xfrm>
              <a:off x="6301630" y="4372601"/>
              <a:ext cx="718691" cy="2805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baseline="-18000" dirty="0">
                  <a:latin typeface="+mn-lt"/>
                </a:rPr>
                <a:t>~</a:t>
              </a:r>
              <a:r>
                <a:rPr lang="en-US" altLang="zh-CN" sz="1800" b="1" baseline="-18000" dirty="0">
                  <a:latin typeface="宋体" pitchFamily="2" charset="-122"/>
                </a:rPr>
                <a:t>i</a:t>
              </a:r>
            </a:p>
          </p:txBody>
        </p:sp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7163071" y="5013177"/>
              <a:ext cx="752955" cy="28078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宋体" pitchFamily="2" charset="-122"/>
                </a:rPr>
                <a:t>A</a:t>
              </a:r>
              <a:endParaRPr lang="en-US" altLang="zh-CN" sz="2000" b="1" baseline="-18000">
                <a:latin typeface="宋体" pitchFamily="2" charset="-122"/>
              </a:endParaRP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6300192" y="5013176"/>
              <a:ext cx="862880" cy="28078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j</a:t>
              </a:r>
              <a:r>
                <a:rPr lang="en-US" altLang="zh-CN" sz="1800" b="1" baseline="-18000" dirty="0" err="1">
                  <a:latin typeface="+mn-lt"/>
                </a:rPr>
                <a:t>~</a:t>
              </a:r>
              <a:r>
                <a:rPr lang="en-US" altLang="zh-CN" sz="1800" b="1" baseline="-18000" dirty="0" err="1">
                  <a:latin typeface="宋体" pitchFamily="2" charset="-122"/>
                </a:rPr>
                <a:t>n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sp>
        <p:nvSpPr>
          <p:cNvPr id="31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200" b="1" u="none" dirty="0">
                <a:latin typeface="+mn-ea"/>
                <a:ea typeface="+mn-ea"/>
              </a:rPr>
              <a:t>IS</a:t>
            </a:r>
            <a:r>
              <a:rPr lang="zh-CN" altLang="en-US" sz="2200" b="1" u="none" dirty="0">
                <a:latin typeface="+mn-ea"/>
                <a:ea typeface="+mn-ea"/>
              </a:rPr>
              <a:t>所含内容，</a:t>
            </a:r>
            <a:r>
              <a:rPr lang="en-US" altLang="zh-CN" sz="2200" b="1" u="none" dirty="0">
                <a:latin typeface="+mn-ea"/>
                <a:ea typeface="+mn-ea"/>
              </a:rPr>
              <a:t>IS</a:t>
            </a:r>
            <a:r>
              <a:rPr lang="zh-CN" altLang="en-US" sz="2200" b="1" u="none" dirty="0">
                <a:latin typeface="+mn-ea"/>
                <a:ea typeface="+mn-ea"/>
              </a:rPr>
              <a:t>设计的目标、准则、过程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28600" y="1867758"/>
            <a:ext cx="319127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、指令系统的定义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*机器指令：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*指令系统：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*指令系统的实质：</a:t>
            </a:r>
            <a:endParaRPr lang="zh-CN" altLang="en-US" sz="2000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86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4283" y="486917"/>
            <a:ext cx="3709645" cy="323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设计结果：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+mn-ea"/>
                <a:ea typeface="+mn-ea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CISC—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+mn-ea"/>
                <a:ea typeface="+mn-ea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RISC—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56667" y="2204864"/>
            <a:ext cx="463155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高频率的定义不同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尽量多的寻址方式，增加灵活性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尽量少的寻址方式，简化硬件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30506" y="476672"/>
            <a:ext cx="6733982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u="sng" spc="-50" dirty="0">
                <a:solidFill>
                  <a:schemeClr val="accent2"/>
                </a:solidFill>
                <a:latin typeface="+mn-ea"/>
              </a:rPr>
              <a:t>形成</a:t>
            </a:r>
            <a:r>
              <a:rPr lang="zh-CN" altLang="en-US" b="1" spc="-50" dirty="0">
                <a:latin typeface="+mn-ea"/>
              </a:rPr>
              <a:t>需求程序中各基本操作的数据寻址方式，</a:t>
            </a:r>
            <a:endParaRPr lang="en-US" altLang="zh-CN" b="1" spc="-50" dirty="0"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  </a:t>
            </a:r>
            <a:r>
              <a:rPr lang="en-US" altLang="zh-CN" sz="1800" dirty="0">
                <a:latin typeface="宋体" pitchFamily="2" charset="-122"/>
              </a:rPr>
              <a:t>                         </a:t>
            </a:r>
            <a:r>
              <a:rPr lang="zh-CN" altLang="en-US" sz="1800" b="1" dirty="0">
                <a:latin typeface="宋体" pitchFamily="2" charset="-122"/>
              </a:rPr>
              <a:t>种类尽量多→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zh-CN" altLang="en-US" sz="1800" dirty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统计</a:t>
            </a:r>
            <a:r>
              <a:rPr lang="zh-CN" altLang="en-US" b="1" dirty="0">
                <a:latin typeface="宋体" pitchFamily="2" charset="-122"/>
              </a:rPr>
              <a:t>各种寻址方式的使用频率， 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选择</a:t>
            </a:r>
            <a:r>
              <a:rPr lang="zh-CN" altLang="en-US" b="1" u="sng" dirty="0">
                <a:latin typeface="宋体" pitchFamily="2" charset="-122"/>
              </a:rPr>
              <a:t>高频率</a:t>
            </a:r>
            <a:r>
              <a:rPr lang="zh-CN" altLang="en-US" b="1" dirty="0">
                <a:latin typeface="宋体" pitchFamily="2" charset="-122"/>
              </a:rPr>
              <a:t>的寻址方式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6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0DB3-BEF8-4C54-9139-F679F97E1D6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8601" y="460206"/>
            <a:ext cx="8663880" cy="8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VAX</a:t>
            </a:r>
            <a:r>
              <a:rPr lang="zh-CN" altLang="en-US" sz="2200" b="1" dirty="0">
                <a:latin typeface="宋体" pitchFamily="2" charset="-122"/>
              </a:rPr>
              <a:t>计算机中，运行</a:t>
            </a:r>
            <a:r>
              <a:rPr lang="en-US" altLang="zh-CN" sz="2200" b="1" dirty="0" err="1">
                <a:latin typeface="宋体" pitchFamily="2" charset="-122"/>
              </a:rPr>
              <a:t>gcc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Spice</a:t>
            </a:r>
            <a:r>
              <a:rPr lang="zh-CN" altLang="en-US" sz="2200" b="1" dirty="0">
                <a:latin typeface="宋体" pitchFamily="2" charset="-122"/>
              </a:rPr>
              <a:t>和</a:t>
            </a:r>
            <a:r>
              <a:rPr lang="en-US" altLang="zh-CN" sz="2200" b="1" dirty="0">
                <a:latin typeface="宋体" pitchFamily="2" charset="-122"/>
              </a:rPr>
              <a:t>Tex</a:t>
            </a:r>
            <a:r>
              <a:rPr lang="zh-CN" altLang="en-US" sz="2200" b="1" dirty="0">
                <a:latin typeface="宋体" pitchFamily="2" charset="-122"/>
              </a:rPr>
              <a:t>基准程序，各种寻址方式的分布如下，该支持哪些寻址方式？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/>
        </p:nvSpPr>
        <p:spPr bwMode="auto">
          <a:xfrm>
            <a:off x="304800" y="4399944"/>
            <a:ext cx="869635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选择结果：</a:t>
            </a:r>
          </a:p>
          <a:p>
            <a:pPr marL="2147888" indent="-2147888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①偏移、立即、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间接寻址方式，须支持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高频率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</a:t>
            </a:r>
            <a:r>
              <a:rPr lang="zh-CN" altLang="en-US" sz="2200" b="1" dirty="0">
                <a:latin typeface="宋体" pitchFamily="2" charset="-122"/>
              </a:rPr>
              <a:t>②其他寻址方式，依据</a:t>
            </a:r>
            <a:r>
              <a:rPr lang="en-US" altLang="zh-CN" sz="2200" b="1" dirty="0">
                <a:latin typeface="宋体" pitchFamily="2" charset="-122"/>
              </a:rPr>
              <a:t>CISC/RISC</a:t>
            </a:r>
            <a:r>
              <a:rPr lang="zh-CN" altLang="en-US" sz="2200" b="1" dirty="0">
                <a:latin typeface="宋体" pitchFamily="2" charset="-122"/>
              </a:rPr>
              <a:t>风格，再选择</a:t>
            </a:r>
            <a:endParaRPr lang="zh-CN" altLang="en-US" sz="2200" dirty="0">
              <a:latin typeface="宋体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43031" y="1313843"/>
            <a:ext cx="7500938" cy="3086101"/>
            <a:chOff x="1143031" y="1271593"/>
            <a:chExt cx="7500938" cy="3086101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571656" y="1458918"/>
              <a:ext cx="7072313" cy="2114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8161369" y="2292356"/>
              <a:ext cx="330200" cy="12811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7832756" y="1906593"/>
              <a:ext cx="328613" cy="16668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7502556" y="2547943"/>
              <a:ext cx="330200" cy="10255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6735794" y="2355856"/>
              <a:ext cx="328613" cy="12176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6405594" y="3124206"/>
              <a:ext cx="330200" cy="449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6076981" y="2227268"/>
              <a:ext cx="328613" cy="1346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5308631" y="3252793"/>
              <a:ext cx="328613" cy="320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4980019" y="3444881"/>
              <a:ext cx="328613" cy="128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4649819" y="2997206"/>
              <a:ext cx="330200" cy="5762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3881469" y="3381381"/>
              <a:ext cx="330200" cy="1920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3552856" y="3189293"/>
              <a:ext cx="328613" cy="3841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2455894" y="3509968"/>
              <a:ext cx="328613" cy="635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2127281" y="3381381"/>
              <a:ext cx="328613" cy="192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1797081" y="3509968"/>
              <a:ext cx="330200" cy="635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247806" y="3328993"/>
              <a:ext cx="23177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800" b="1">
                  <a:latin typeface="宋体" pitchFamily="2" charset="-122"/>
                </a:rPr>
                <a:t>0%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1143031" y="1271593"/>
              <a:ext cx="347663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70%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1143031" y="1538293"/>
              <a:ext cx="347663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800" b="1">
                  <a:latin typeface="宋体" pitchFamily="2" charset="-122"/>
                </a:rPr>
                <a:t>60%</a:t>
              </a:r>
            </a:p>
          </p:txBody>
        </p:sp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1143031" y="1843093"/>
              <a:ext cx="347663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800" b="1">
                  <a:latin typeface="宋体" pitchFamily="2" charset="-122"/>
                </a:rPr>
                <a:t>50%</a:t>
              </a:r>
            </a:p>
          </p:txBody>
        </p:sp>
        <p:sp>
          <p:nvSpPr>
            <p:cNvPr id="52247" name="Text Box 23"/>
            <p:cNvSpPr txBox="1">
              <a:spLocks noChangeArrowheads="1"/>
            </p:cNvSpPr>
            <p:nvPr/>
          </p:nvSpPr>
          <p:spPr bwMode="auto">
            <a:xfrm>
              <a:off x="1143031" y="2147893"/>
              <a:ext cx="347663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40%</a:t>
              </a:r>
            </a:p>
          </p:txBody>
        </p:sp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1143031" y="2452693"/>
              <a:ext cx="347663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30%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1143031" y="2757493"/>
              <a:ext cx="347663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800" b="1">
                  <a:latin typeface="宋体" pitchFamily="2" charset="-122"/>
                </a:rPr>
                <a:t>20%</a:t>
              </a:r>
            </a:p>
          </p:txBody>
        </p:sp>
        <p:sp>
          <p:nvSpPr>
            <p:cNvPr id="52250" name="Text Box 26"/>
            <p:cNvSpPr txBox="1">
              <a:spLocks noChangeArrowheads="1"/>
            </p:cNvSpPr>
            <p:nvPr/>
          </p:nvSpPr>
          <p:spPr bwMode="auto">
            <a:xfrm>
              <a:off x="1143031" y="3079756"/>
              <a:ext cx="347663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800" b="1">
                  <a:latin typeface="宋体" pitchFamily="2" charset="-122"/>
                </a:rPr>
                <a:t>10%</a:t>
              </a:r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2224119" y="3024193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6%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1843119" y="3176593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1%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2528919" y="3176593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1%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3240119" y="3252793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0%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3516344" y="2836868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16%</a:t>
              </a:r>
            </a:p>
          </p:txBody>
        </p:sp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3976719" y="3027368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6%</a:t>
              </a:r>
            </a:p>
          </p:txBody>
        </p:sp>
        <p:sp>
          <p:nvSpPr>
            <p:cNvPr id="52257" name="Text Box 33"/>
            <p:cNvSpPr txBox="1">
              <a:spLocks noChangeArrowheads="1"/>
            </p:cNvSpPr>
            <p:nvPr/>
          </p:nvSpPr>
          <p:spPr bwMode="auto">
            <a:xfrm>
              <a:off x="4613306" y="26431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24%</a:t>
              </a: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5043519" y="3092456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3%</a:t>
              </a:r>
            </a:p>
          </p:txBody>
        </p:sp>
        <p:sp>
          <p:nvSpPr>
            <p:cNvPr id="52259" name="Text Box 35"/>
            <p:cNvSpPr txBox="1">
              <a:spLocks noChangeArrowheads="1"/>
            </p:cNvSpPr>
            <p:nvPr/>
          </p:nvSpPr>
          <p:spPr bwMode="auto">
            <a:xfrm>
              <a:off x="5272119" y="2900368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11%</a:t>
              </a:r>
            </a:p>
          </p:txBody>
        </p:sp>
        <p:sp>
          <p:nvSpPr>
            <p:cNvPr id="52260" name="Text Box 36"/>
            <p:cNvSpPr txBox="1">
              <a:spLocks noChangeArrowheads="1"/>
            </p:cNvSpPr>
            <p:nvPr/>
          </p:nvSpPr>
          <p:spPr bwMode="auto">
            <a:xfrm>
              <a:off x="6034119" y="18811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43%</a:t>
              </a:r>
            </a:p>
          </p:txBody>
        </p:sp>
        <p:sp>
          <p:nvSpPr>
            <p:cNvPr id="52261" name="Text Box 37"/>
            <p:cNvSpPr txBox="1">
              <a:spLocks noChangeArrowheads="1"/>
            </p:cNvSpPr>
            <p:nvPr/>
          </p:nvSpPr>
          <p:spPr bwMode="auto">
            <a:xfrm>
              <a:off x="6415119" y="27955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17%</a:t>
              </a:r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6719919" y="2032006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39%</a:t>
              </a:r>
            </a:p>
          </p:txBody>
        </p:sp>
        <p:sp>
          <p:nvSpPr>
            <p:cNvPr id="52263" name="Text Box 39"/>
            <p:cNvSpPr txBox="1">
              <a:spLocks noChangeArrowheads="1"/>
            </p:cNvSpPr>
            <p:nvPr/>
          </p:nvSpPr>
          <p:spPr bwMode="auto">
            <a:xfrm>
              <a:off x="7481919" y="21859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32%</a:t>
              </a:r>
            </a:p>
          </p:txBody>
        </p:sp>
        <p:sp>
          <p:nvSpPr>
            <p:cNvPr id="52264" name="Text Box 40"/>
            <p:cNvSpPr txBox="1">
              <a:spLocks noChangeArrowheads="1"/>
            </p:cNvSpPr>
            <p:nvPr/>
          </p:nvSpPr>
          <p:spPr bwMode="auto">
            <a:xfrm>
              <a:off x="7786719" y="15763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55%</a:t>
              </a:r>
            </a:p>
          </p:txBody>
        </p:sp>
        <p:sp>
          <p:nvSpPr>
            <p:cNvPr id="52265" name="Text Box 41"/>
            <p:cNvSpPr txBox="1">
              <a:spLocks noChangeArrowheads="1"/>
            </p:cNvSpPr>
            <p:nvPr/>
          </p:nvSpPr>
          <p:spPr bwMode="auto">
            <a:xfrm>
              <a:off x="8243919" y="19573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itchFamily="2" charset="-122"/>
                </a:rPr>
                <a:t>40%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2100294" y="1689106"/>
              <a:ext cx="328613" cy="1920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3100419" y="1689106"/>
              <a:ext cx="328613" cy="192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205319" y="1689106"/>
              <a:ext cx="328613" cy="1920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2384456" y="1512893"/>
              <a:ext cx="615950" cy="47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dirty="0"/>
                <a:t>Tex</a:t>
              </a:r>
            </a:p>
          </p:txBody>
        </p:sp>
        <p:sp>
          <p:nvSpPr>
            <p:cNvPr id="52270" name="Text Box 46"/>
            <p:cNvSpPr txBox="1">
              <a:spLocks noChangeArrowheads="1"/>
            </p:cNvSpPr>
            <p:nvPr/>
          </p:nvSpPr>
          <p:spPr bwMode="auto">
            <a:xfrm>
              <a:off x="3395694" y="1557343"/>
              <a:ext cx="747713" cy="47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dirty="0"/>
                <a:t>Spice</a:t>
              </a:r>
            </a:p>
          </p:txBody>
        </p:sp>
        <p:sp>
          <p:nvSpPr>
            <p:cNvPr id="52271" name="Text Box 47"/>
            <p:cNvSpPr txBox="1">
              <a:spLocks noChangeArrowheads="1"/>
            </p:cNvSpPr>
            <p:nvPr/>
          </p:nvSpPr>
          <p:spPr bwMode="auto">
            <a:xfrm>
              <a:off x="4572031" y="1555756"/>
              <a:ext cx="536575" cy="47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/>
                <a:t>gcc</a:t>
              </a:r>
            </a:p>
          </p:txBody>
        </p:sp>
        <p:sp>
          <p:nvSpPr>
            <p:cNvPr id="52272" name="Text Box 48"/>
            <p:cNvSpPr txBox="1">
              <a:spLocks noChangeArrowheads="1"/>
            </p:cNvSpPr>
            <p:nvPr/>
          </p:nvSpPr>
          <p:spPr bwMode="auto">
            <a:xfrm>
              <a:off x="1358931" y="3573468"/>
              <a:ext cx="1778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MEM</a:t>
              </a:r>
              <a:r>
                <a:rPr lang="zh-CN" altLang="en-US" sz="1800" b="1" dirty="0">
                  <a:latin typeface="+mn-ea"/>
                  <a:ea typeface="+mn-ea"/>
                </a:rPr>
                <a:t>间接寻址</a:t>
              </a:r>
            </a:p>
          </p:txBody>
        </p:sp>
        <p:sp>
          <p:nvSpPr>
            <p:cNvPr id="52273" name="Text Box 49"/>
            <p:cNvSpPr txBox="1">
              <a:spLocks noChangeArrowheads="1"/>
            </p:cNvSpPr>
            <p:nvPr/>
          </p:nvSpPr>
          <p:spPr bwMode="auto">
            <a:xfrm>
              <a:off x="3262344" y="3605218"/>
              <a:ext cx="11049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/>
                <a:t>缩放寻址</a:t>
              </a:r>
            </a:p>
          </p:txBody>
        </p:sp>
        <p:sp>
          <p:nvSpPr>
            <p:cNvPr id="52274" name="Text Box 50"/>
            <p:cNvSpPr txBox="1">
              <a:spLocks noChangeArrowheads="1"/>
            </p:cNvSpPr>
            <p:nvPr/>
          </p:nvSpPr>
          <p:spPr bwMode="auto">
            <a:xfrm>
              <a:off x="4321206" y="3573468"/>
              <a:ext cx="1778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REG</a:t>
              </a:r>
              <a:r>
                <a:rPr lang="zh-CN" altLang="en-US" sz="1800" b="1" dirty="0">
                  <a:latin typeface="+mn-ea"/>
                  <a:ea typeface="+mn-ea"/>
                </a:rPr>
                <a:t>间接寻址</a:t>
              </a:r>
            </a:p>
          </p:txBody>
        </p:sp>
        <p:sp>
          <p:nvSpPr>
            <p:cNvPr id="52275" name="Text Box 51"/>
            <p:cNvSpPr txBox="1">
              <a:spLocks noChangeArrowheads="1"/>
            </p:cNvSpPr>
            <p:nvPr/>
          </p:nvSpPr>
          <p:spPr bwMode="auto">
            <a:xfrm>
              <a:off x="6034119" y="3573468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800" b="1"/>
                <a:t>立即寻址</a:t>
              </a:r>
            </a:p>
          </p:txBody>
        </p:sp>
        <p:sp>
          <p:nvSpPr>
            <p:cNvPr id="52276" name="Text Box 52"/>
            <p:cNvSpPr txBox="1">
              <a:spLocks noChangeArrowheads="1"/>
            </p:cNvSpPr>
            <p:nvPr/>
          </p:nvSpPr>
          <p:spPr bwMode="auto">
            <a:xfrm>
              <a:off x="7405719" y="3575056"/>
              <a:ext cx="12287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800" b="1"/>
                <a:t>偏移寻址</a:t>
              </a:r>
            </a:p>
          </p:txBody>
        </p:sp>
        <p:sp>
          <p:nvSpPr>
            <p:cNvPr id="56" name="Text Box 48"/>
            <p:cNvSpPr txBox="1">
              <a:spLocks noChangeArrowheads="1"/>
            </p:cNvSpPr>
            <p:nvPr/>
          </p:nvSpPr>
          <p:spPr bwMode="auto">
            <a:xfrm>
              <a:off x="1619672" y="3988362"/>
              <a:ext cx="6858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800" b="1" dirty="0"/>
                <a:t>注：偏移寻址</a:t>
              </a:r>
              <a:r>
                <a:rPr lang="en-US" altLang="zh-CN" sz="1800" b="1" dirty="0"/>
                <a:t>—</a:t>
              </a:r>
              <a:r>
                <a:rPr lang="zh-CN" altLang="en-US" sz="1800" b="1" dirty="0"/>
                <a:t>带偏移量的寻址方式，如基址、变址、相对寻址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5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A5A1-5331-4EB4-8796-8EF06AD621C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8600" y="357166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、寻址方式参数的确定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设计方法：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对每种寻址方式分别设计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统计</a:t>
            </a:r>
            <a:r>
              <a:rPr lang="zh-CN" altLang="en-US" b="1" dirty="0">
                <a:latin typeface="宋体" pitchFamily="2" charset="-122"/>
              </a:rPr>
              <a:t>每个参数不同取值的使用频率，       </a:t>
            </a:r>
            <a:r>
              <a:rPr lang="zh-CN" altLang="en-US" sz="1800" b="1" dirty="0">
                <a:latin typeface="宋体" pitchFamily="2" charset="-122"/>
              </a:rPr>
              <a:t>←即频带分析法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选择</a:t>
            </a:r>
            <a:r>
              <a:rPr lang="zh-CN" altLang="en-US" b="1" dirty="0">
                <a:latin typeface="宋体" pitchFamily="2" charset="-122"/>
              </a:rPr>
              <a:t>满足需求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≥</a:t>
            </a:r>
            <a:r>
              <a:rPr lang="en-US" altLang="zh-CN" sz="1800" b="1" dirty="0">
                <a:latin typeface="宋体" pitchFamily="2" charset="-122"/>
              </a:rPr>
              <a:t>m%)</a:t>
            </a:r>
            <a:r>
              <a:rPr lang="zh-CN" altLang="en-US" b="1" dirty="0">
                <a:latin typeface="宋体" pitchFamily="2" charset="-122"/>
              </a:rPr>
              <a:t>的参数值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可有几种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28600" y="2212938"/>
            <a:ext cx="8664575" cy="8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某</a:t>
            </a:r>
            <a:r>
              <a:rPr lang="en-US" altLang="zh-CN" sz="2200" b="1" dirty="0">
                <a:latin typeface="宋体" pitchFamily="2" charset="-122"/>
              </a:rPr>
              <a:t>R-R</a:t>
            </a:r>
            <a:r>
              <a:rPr lang="zh-CN" altLang="en-US" sz="2200" b="1" dirty="0">
                <a:latin typeface="宋体" pitchFamily="2" charset="-122"/>
              </a:rPr>
              <a:t>型机器上运行测试程序时，偏移寻址结果分布如下，要求长度应满足≥</a:t>
            </a:r>
            <a:r>
              <a:rPr lang="en-US" altLang="zh-CN" sz="2200" b="1" dirty="0">
                <a:latin typeface="宋体" pitchFamily="2" charset="-122"/>
              </a:rPr>
              <a:t>85%</a:t>
            </a:r>
            <a:r>
              <a:rPr lang="zh-CN" altLang="en-US" sz="2200" b="1" dirty="0">
                <a:latin typeface="宋体" pitchFamily="2" charset="-122"/>
              </a:rPr>
              <a:t>的访问，偏移长度该如何选择？</a:t>
            </a:r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228600" y="4797152"/>
            <a:ext cx="86868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511425" indent="-2511425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选择结果：</a:t>
            </a:r>
            <a:r>
              <a:rPr lang="zh-CN" altLang="en-US" sz="2200" b="1" dirty="0">
                <a:latin typeface="宋体" pitchFamily="2" charset="-122"/>
              </a:rPr>
              <a:t>长度仅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种时，为</a:t>
            </a:r>
            <a:r>
              <a:rPr lang="en-US" altLang="zh-CN" sz="2200" b="1" dirty="0">
                <a:latin typeface="宋体" pitchFamily="2" charset="-122"/>
              </a:rPr>
              <a:t>12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en-US" altLang="zh-CN" sz="2200" b="1" dirty="0">
                <a:latin typeface="宋体" pitchFamily="2" charset="-122"/>
              </a:rPr>
              <a:t>16</a:t>
            </a:r>
            <a:r>
              <a:rPr lang="zh-CN" altLang="en-US" sz="22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结合</a:t>
            </a:r>
            <a:r>
              <a:rPr lang="zh-CN" altLang="en-US" sz="2000" b="1" dirty="0">
                <a:latin typeface="宋体" pitchFamily="2" charset="-122"/>
              </a:rPr>
              <a:t>指令字长再确定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 marL="2511425" indent="-2511425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  </a:t>
            </a:r>
            <a:r>
              <a:rPr lang="zh-CN" altLang="en-US" sz="2200" b="1" dirty="0">
                <a:latin typeface="宋体" pitchFamily="2" charset="-122"/>
              </a:rPr>
              <a:t>长度有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种时，为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zh-CN" altLang="en-US" sz="2200" b="1" dirty="0">
                <a:latin typeface="宋体" pitchFamily="2" charset="-122"/>
              </a:rPr>
              <a:t>位、</a:t>
            </a:r>
            <a:r>
              <a:rPr lang="en-US" altLang="zh-CN" sz="2200" b="1" dirty="0">
                <a:latin typeface="宋体" pitchFamily="2" charset="-122"/>
              </a:rPr>
              <a:t>12</a:t>
            </a:r>
            <a:r>
              <a:rPr lang="zh-CN" altLang="en-US" sz="2200" b="1" dirty="0">
                <a:latin typeface="宋体" pitchFamily="2" charset="-122"/>
              </a:rPr>
              <a:t>位</a:t>
            </a: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利于缩短平均码长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3140968"/>
            <a:ext cx="8145213" cy="1695099"/>
            <a:chOff x="1328243" y="1878781"/>
            <a:chExt cx="8145213" cy="1695099"/>
          </a:xfrm>
        </p:grpSpPr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278038" y="1878781"/>
              <a:ext cx="0" cy="1380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278038" y="3259123"/>
              <a:ext cx="586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2278038" y="3008298"/>
              <a:ext cx="586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2278038" y="2759061"/>
              <a:ext cx="586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278038" y="2509823"/>
              <a:ext cx="586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2278038" y="2255034"/>
              <a:ext cx="2365400" cy="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278038" y="2011348"/>
              <a:ext cx="165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V="1">
              <a:off x="5245113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V="1">
              <a:off x="3714744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V="1">
              <a:off x="4459295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V="1">
              <a:off x="3000364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V="1">
              <a:off x="6745311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V="1">
              <a:off x="6030931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 flipV="1">
              <a:off x="7481912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 flipV="1">
              <a:off x="8143900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2124050" y="3235326"/>
              <a:ext cx="62341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0            2             4            6              8            10          12           14        16  </a:t>
              </a: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5432739" y="2080394"/>
              <a:ext cx="3600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60"/>
            <p:cNvSpPr txBox="1">
              <a:spLocks noChangeArrowheads="1"/>
            </p:cNvSpPr>
            <p:nvPr/>
          </p:nvSpPr>
          <p:spPr bwMode="auto">
            <a:xfrm>
              <a:off x="5816725" y="1896244"/>
              <a:ext cx="1200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SPECint92</a:t>
              </a: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232939" y="2080394"/>
              <a:ext cx="3600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62"/>
            <p:cNvSpPr txBox="1">
              <a:spLocks noChangeArrowheads="1"/>
            </p:cNvSpPr>
            <p:nvPr/>
          </p:nvSpPr>
          <p:spPr bwMode="auto">
            <a:xfrm>
              <a:off x="7595717" y="1878781"/>
              <a:ext cx="1149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SPECfp92</a:t>
              </a:r>
            </a:p>
          </p:txBody>
        </p:sp>
        <p:sp>
          <p:nvSpPr>
            <p:cNvPr id="59" name="Text Box 63"/>
            <p:cNvSpPr txBox="1">
              <a:spLocks noChangeArrowheads="1"/>
            </p:cNvSpPr>
            <p:nvPr/>
          </p:nvSpPr>
          <p:spPr bwMode="auto">
            <a:xfrm>
              <a:off x="1797034" y="3071810"/>
              <a:ext cx="488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0%</a:t>
              </a:r>
            </a:p>
          </p:txBody>
        </p:sp>
        <p:sp>
          <p:nvSpPr>
            <p:cNvPr id="60" name="Text Box 64"/>
            <p:cNvSpPr txBox="1">
              <a:spLocks noChangeArrowheads="1"/>
            </p:cNvSpPr>
            <p:nvPr/>
          </p:nvSpPr>
          <p:spPr bwMode="auto">
            <a:xfrm>
              <a:off x="1682734" y="2571744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10%</a:t>
              </a: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1714480" y="2071678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20%</a:t>
              </a:r>
            </a:p>
          </p:txBody>
        </p:sp>
        <p:sp>
          <p:nvSpPr>
            <p:cNvPr id="63" name="Text Box 67"/>
            <p:cNvSpPr txBox="1">
              <a:spLocks noChangeArrowheads="1"/>
            </p:cNvSpPr>
            <p:nvPr/>
          </p:nvSpPr>
          <p:spPr bwMode="auto">
            <a:xfrm>
              <a:off x="1328243" y="1902917"/>
              <a:ext cx="461665" cy="15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square">
              <a:spAutoFit/>
            </a:bodyPr>
            <a:lstStyle/>
            <a:p>
              <a:pPr algn="ctr"/>
              <a:r>
                <a:rPr lang="zh-CN" altLang="en-US" sz="1800" b="1" dirty="0"/>
                <a:t>所占百分比</a:t>
              </a:r>
            </a:p>
          </p:txBody>
        </p:sp>
        <p:sp>
          <p:nvSpPr>
            <p:cNvPr id="64" name="Text Box 68"/>
            <p:cNvSpPr txBox="1">
              <a:spLocks noChangeArrowheads="1"/>
            </p:cNvSpPr>
            <p:nvPr/>
          </p:nvSpPr>
          <p:spPr bwMode="auto">
            <a:xfrm>
              <a:off x="8126612" y="3055045"/>
              <a:ext cx="13468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偏移量位数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65" name="直接连接符 64"/>
            <p:cNvCxnSpPr>
              <a:stCxn id="44" idx="0"/>
            </p:cNvCxnSpPr>
            <p:nvPr/>
          </p:nvCxnSpPr>
          <p:spPr bwMode="auto">
            <a:xfrm>
              <a:off x="2278038" y="2011348"/>
              <a:ext cx="365136" cy="11319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2643174" y="3000372"/>
              <a:ext cx="357190" cy="1428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000364" y="2500306"/>
              <a:ext cx="785818" cy="50006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rot="16200000" flipH="1">
              <a:off x="3664734" y="2593172"/>
              <a:ext cx="501874" cy="31253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4071934" y="2857499"/>
              <a:ext cx="357190" cy="1428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4429124" y="2857496"/>
              <a:ext cx="428628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4857752" y="2928934"/>
              <a:ext cx="428628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5286380" y="2928934"/>
              <a:ext cx="357190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 flipH="1" flipV="1">
              <a:off x="5643570" y="2786058"/>
              <a:ext cx="357190" cy="3571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6000760" y="2786058"/>
              <a:ext cx="714380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6715140" y="3071810"/>
              <a:ext cx="785818" cy="714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7500958" y="2928934"/>
              <a:ext cx="64294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16200000" flipH="1">
              <a:off x="2285984" y="2857495"/>
              <a:ext cx="357193" cy="3571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2643174" y="2928934"/>
              <a:ext cx="357190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000364" y="2786058"/>
              <a:ext cx="428628" cy="1428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rot="16200000" flipH="1">
              <a:off x="3428992" y="2786058"/>
              <a:ext cx="285752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714744" y="2714620"/>
              <a:ext cx="428628" cy="3571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rot="16200000" flipH="1">
              <a:off x="4143372" y="2714620"/>
              <a:ext cx="357190" cy="3571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4500562" y="3071810"/>
              <a:ext cx="357190" cy="1428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4857752" y="2857496"/>
              <a:ext cx="428628" cy="3571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5286380" y="2714620"/>
              <a:ext cx="357190" cy="1428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5643570" y="2714620"/>
              <a:ext cx="357190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6000760" y="2714620"/>
              <a:ext cx="714380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715140" y="2714620"/>
              <a:ext cx="785818" cy="3571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7500958" y="2857496"/>
              <a:ext cx="64294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diamond" w="med" len="med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3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ED60-9F82-4493-9392-94CB6505253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itchFamily="2" charset="-122"/>
              </a:rPr>
              <a:t>第</a:t>
            </a:r>
            <a:r>
              <a:rPr lang="en-US" altLang="zh-CN" sz="2800" b="1" dirty="0">
                <a:latin typeface="宋体" pitchFamily="2" charset="-122"/>
              </a:rPr>
              <a:t>6</a:t>
            </a:r>
            <a:r>
              <a:rPr lang="zh-CN" altLang="en-US" sz="2800" b="1" dirty="0">
                <a:latin typeface="宋体" pitchFamily="2" charset="-122"/>
              </a:rPr>
              <a:t>节  指令格式设计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8600" y="1348606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一、操作码设计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50825" y="1834456"/>
            <a:ext cx="86645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</a:t>
            </a:r>
            <a:r>
              <a:rPr lang="zh-CN" altLang="en-US" b="1" dirty="0">
                <a:solidFill>
                  <a:schemeClr val="accent2"/>
                </a:solidFill>
              </a:rPr>
              <a:t>基础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已确定的操作类型、使用频率，需求程序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各指令的操作码编码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4282" y="2780928"/>
            <a:ext cx="873601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、操作码的设计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*设计步骤：</a:t>
            </a:r>
            <a:r>
              <a:rPr lang="zh-CN" altLang="en-US" b="1" spc="-100" dirty="0">
                <a:latin typeface="宋体" pitchFamily="2" charset="-122"/>
              </a:rPr>
              <a:t>确定需编码信息的种类，确定编码方法，进行编码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*需编码信息的种类：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*编码方法：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244699" y="5445224"/>
            <a:ext cx="667070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常采用</a:t>
            </a:r>
            <a:r>
              <a:rPr lang="zh-CN" altLang="en-US" b="1" u="sng" dirty="0">
                <a:latin typeface="宋体" pitchFamily="2" charset="-122"/>
              </a:rPr>
              <a:t>扩展编码</a:t>
            </a:r>
            <a:r>
              <a:rPr lang="zh-CN" altLang="en-US" b="1" dirty="0">
                <a:latin typeface="宋体" pitchFamily="2" charset="-122"/>
              </a:rPr>
              <a:t>方式</a:t>
            </a:r>
            <a:r>
              <a:rPr lang="en-US" altLang="zh-CN" sz="1800" b="1" dirty="0">
                <a:latin typeface="宋体" charset="-122"/>
              </a:rPr>
              <a:t>(</a:t>
            </a:r>
            <a:r>
              <a:rPr lang="zh-CN" altLang="en-US" sz="1800" b="1" dirty="0">
                <a:latin typeface="宋体" charset="-122"/>
              </a:rPr>
              <a:t>规整性较好、平均码长较短</a:t>
            </a:r>
            <a:r>
              <a:rPr lang="en-US" altLang="zh-CN" sz="1800" b="1" dirty="0">
                <a:latin typeface="宋体" charset="-122"/>
              </a:rPr>
              <a:t>)</a:t>
            </a:r>
          </a:p>
        </p:txBody>
      </p:sp>
      <p:sp>
        <p:nvSpPr>
          <p:cNvPr id="12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>
                <a:latin typeface="+mn-ea"/>
                <a:ea typeface="+mn-ea"/>
              </a:rPr>
              <a:t>操作码设计、指令格式设计及优化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321171" y="3717032"/>
            <a:ext cx="76291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</a:t>
            </a:r>
            <a:r>
              <a:rPr lang="zh-CN" altLang="en-US" sz="2000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en-US" altLang="zh-CN" sz="2200" b="1" dirty="0" err="1">
                <a:latin typeface="宋体" pitchFamily="2" charset="-122"/>
              </a:rPr>
              <a:t>i</a:t>
            </a:r>
            <a:r>
              <a:rPr lang="zh-CN" altLang="en-US" sz="2200" b="1" dirty="0">
                <a:latin typeface="宋体" pitchFamily="2" charset="-122"/>
              </a:rPr>
              <a:t>操作类型数*指令</a:t>
            </a:r>
            <a:r>
              <a:rPr lang="en-US" altLang="zh-CN" sz="2200" b="1" dirty="0" err="1">
                <a:latin typeface="宋体" pitchFamily="2" charset="-122"/>
              </a:rPr>
              <a:t>i</a:t>
            </a:r>
            <a:r>
              <a:rPr lang="zh-CN" altLang="en-US" sz="2200" b="1" dirty="0">
                <a:latin typeface="宋体" pitchFamily="2" charset="-122"/>
              </a:rPr>
              <a:t>格式信息数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 err="1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操作类型数＝操作功能*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长度数＝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长度数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 err="1">
                <a:latin typeface="宋体" pitchFamily="2" charset="-122"/>
              </a:rPr>
              <a:t>i</a:t>
            </a:r>
            <a:r>
              <a:rPr lang="zh-CN" altLang="en-US" sz="2000" b="1" dirty="0">
                <a:latin typeface="宋体" pitchFamily="2" charset="-122"/>
              </a:rPr>
              <a:t>格式信息数＝地址个数种类*目的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位置种数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≤地址码数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106889" y="5045114"/>
            <a:ext cx="7929607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spc="-100" dirty="0">
                <a:solidFill>
                  <a:srgbClr val="990099"/>
                </a:solidFill>
                <a:latin typeface="宋体" pitchFamily="2" charset="-122"/>
              </a:rPr>
              <a:t>思考①</a:t>
            </a:r>
            <a:r>
              <a:rPr lang="en-US" altLang="zh-CN" sz="2000" b="1" spc="-100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spc="-100" dirty="0">
                <a:latin typeface="宋体" pitchFamily="2" charset="-122"/>
              </a:rPr>
              <a:t>整数加指令支持</a:t>
            </a:r>
            <a:r>
              <a:rPr lang="en-US" altLang="zh-CN" sz="2000" b="1" spc="-100" dirty="0">
                <a:latin typeface="宋体" pitchFamily="2" charset="-122"/>
              </a:rPr>
              <a:t>8/16</a:t>
            </a:r>
            <a:r>
              <a:rPr lang="zh-CN" altLang="en-US" sz="2000" b="1" spc="-100" dirty="0">
                <a:latin typeface="宋体" pitchFamily="2" charset="-122"/>
              </a:rPr>
              <a:t>位</a:t>
            </a:r>
            <a:r>
              <a:rPr lang="en-US" altLang="zh-CN" sz="2000" b="1" spc="-100" dirty="0">
                <a:latin typeface="宋体" pitchFamily="2" charset="-122"/>
              </a:rPr>
              <a:t>OPD</a:t>
            </a:r>
            <a:r>
              <a:rPr lang="zh-CN" altLang="en-US" sz="2000" b="1" spc="-100" dirty="0">
                <a:latin typeface="宋体" pitchFamily="2" charset="-122"/>
              </a:rPr>
              <a:t>、单</a:t>
            </a:r>
            <a:r>
              <a:rPr lang="en-US" altLang="zh-CN" sz="2000" b="1" spc="-100" dirty="0">
                <a:latin typeface="宋体" pitchFamily="2" charset="-122"/>
              </a:rPr>
              <a:t>/</a:t>
            </a:r>
            <a:r>
              <a:rPr lang="zh-CN" altLang="en-US" sz="2000" b="1" spc="-100" dirty="0">
                <a:latin typeface="宋体" pitchFamily="2" charset="-122"/>
              </a:rPr>
              <a:t>双地址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目的</a:t>
            </a:r>
            <a:r>
              <a:rPr lang="en-US" altLang="zh-CN" sz="2000" b="1" spc="-100" dirty="0">
                <a:latin typeface="宋体" pitchFamily="2" charset="-122"/>
              </a:rPr>
              <a:t>OPD</a:t>
            </a:r>
            <a:r>
              <a:rPr lang="zh-CN" altLang="en-US" sz="2000" b="1" spc="-100" dirty="0">
                <a:latin typeface="宋体" pitchFamily="2" charset="-122"/>
              </a:rPr>
              <a:t>靠右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sz="2000" b="1" spc="-100" dirty="0">
                <a:latin typeface="宋体" pitchFamily="2" charset="-122"/>
              </a:rPr>
              <a:t>，编码数</a:t>
            </a:r>
            <a:r>
              <a:rPr lang="en-US" altLang="zh-CN" sz="2000" b="1" spc="-100" dirty="0">
                <a:latin typeface="宋体" pitchFamily="2" charset="-122"/>
              </a:rPr>
              <a:t>?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115616" y="5949280"/>
            <a:ext cx="633670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不同频率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sz="2000" b="1" spc="-100" dirty="0">
                <a:latin typeface="宋体" pitchFamily="2" charset="-122"/>
              </a:rPr>
              <a:t>的信息编码如何进行扩展</a:t>
            </a:r>
            <a:r>
              <a:rPr lang="en-US" altLang="zh-CN" sz="2000" b="1" spc="-100" dirty="0">
                <a:latin typeface="宋体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9" grpId="0"/>
      <p:bldP spid="10" grpId="0"/>
      <p:bldP spid="11" grpId="0"/>
      <p:bldP spid="17" grpId="0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227905" y="408721"/>
            <a:ext cx="405606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、操作码的编码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*扩展编码类型：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扩展方法：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9" name="Group 1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11229"/>
              </p:ext>
            </p:extLst>
          </p:nvPr>
        </p:nvGraphicFramePr>
        <p:xfrm>
          <a:off x="971600" y="1844824"/>
          <a:ext cx="7704856" cy="3024336"/>
        </p:xfrm>
        <a:graphic>
          <a:graphicData uri="http://schemas.openxmlformats.org/drawingml/2006/table">
            <a:tbl>
              <a:tblPr/>
              <a:tblGrid>
                <a:gridCol w="86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3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横向扩展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纵向扩展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混合扩展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扩展编码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扩展编码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扩展编码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…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11 1111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频率分布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1:1:1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频率分布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1:4:16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频率分布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1:2:5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2244699" y="5395282"/>
            <a:ext cx="57116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根据所有编码信息的频带进行扩展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" name="Text Box 1026"/>
          <p:cNvSpPr txBox="1">
            <a:spLocks noChangeArrowheads="1"/>
          </p:cNvSpPr>
          <p:nvPr/>
        </p:nvSpPr>
        <p:spPr bwMode="auto">
          <a:xfrm>
            <a:off x="2843808" y="883399"/>
            <a:ext cx="60493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扩展方向</a:t>
            </a:r>
            <a:r>
              <a:rPr lang="zh-CN" altLang="en-US" b="1" dirty="0">
                <a:latin typeface="宋体" pitchFamily="2" charset="-122"/>
              </a:rPr>
              <a:t>有横向、纵向、混合，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扩展长度</a:t>
            </a:r>
            <a:r>
              <a:rPr lang="zh-CN" altLang="en-US" b="1" dirty="0">
                <a:latin typeface="宋体" pitchFamily="2" charset="-122"/>
              </a:rPr>
              <a:t>有等长、不等长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47664" y="4941168"/>
            <a:ext cx="6408712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两个</a:t>
            </a:r>
            <a:r>
              <a:rPr lang="en-US" altLang="zh-CN" sz="2000" b="1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码分别为</a:t>
            </a:r>
            <a:r>
              <a:rPr lang="en-US" altLang="zh-CN" sz="2000" b="1" dirty="0">
                <a:latin typeface="宋体" pitchFamily="2" charset="-122"/>
              </a:rPr>
              <a:t>0100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dirty="0">
                <a:latin typeface="宋体" pitchFamily="2" charset="-122"/>
              </a:rPr>
              <a:t>01001001</a:t>
            </a:r>
            <a:r>
              <a:rPr lang="zh-CN" altLang="en-US" sz="2000" b="1" dirty="0">
                <a:latin typeface="宋体" pitchFamily="2" charset="-122"/>
              </a:rPr>
              <a:t>，编码正确吗</a:t>
            </a:r>
            <a:r>
              <a:rPr lang="en-US" altLang="zh-CN" sz="2000" b="1" spc="-100" dirty="0">
                <a:latin typeface="宋体" pitchFamily="2" charset="-122"/>
              </a:rPr>
              <a:t>?</a:t>
            </a:r>
          </a:p>
        </p:txBody>
      </p:sp>
      <p:sp>
        <p:nvSpPr>
          <p:cNvPr id="14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99913" y="5877272"/>
            <a:ext cx="8736583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spc="-100" dirty="0">
                <a:solidFill>
                  <a:srgbClr val="990099"/>
                </a:solidFill>
                <a:latin typeface="宋体" pitchFamily="2" charset="-122"/>
              </a:rPr>
              <a:t>思考②</a:t>
            </a:r>
            <a:r>
              <a:rPr lang="en-US" altLang="zh-CN" sz="2000" b="1" spc="-100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spc="-100" dirty="0">
                <a:latin typeface="宋体" pitchFamily="2" charset="-122"/>
              </a:rPr>
              <a:t>操作的使用频率为：</a:t>
            </a:r>
            <a:r>
              <a:rPr lang="en-US" altLang="zh-CN" sz="2000" b="1" spc="-100" dirty="0">
                <a:latin typeface="宋体" pitchFamily="2" charset="-122"/>
              </a:rPr>
              <a:t>4</a:t>
            </a:r>
            <a:r>
              <a:rPr lang="zh-CN" altLang="en-US" sz="2000" b="1" spc="-100" dirty="0">
                <a:latin typeface="宋体" pitchFamily="2" charset="-122"/>
              </a:rPr>
              <a:t>种≈</a:t>
            </a:r>
            <a:r>
              <a:rPr lang="en-US" altLang="zh-CN" sz="2000" b="1" spc="-100" dirty="0">
                <a:latin typeface="宋体" pitchFamily="2" charset="-122"/>
              </a:rPr>
              <a:t>0.12</a:t>
            </a:r>
            <a:r>
              <a:rPr lang="zh-CN" altLang="en-US" sz="2000" b="1" spc="-100" dirty="0">
                <a:latin typeface="宋体" pitchFamily="2" charset="-122"/>
              </a:rPr>
              <a:t>，</a:t>
            </a:r>
            <a:r>
              <a:rPr lang="en-US" altLang="zh-CN" sz="2000" b="1" spc="-100" dirty="0">
                <a:latin typeface="宋体" pitchFamily="2" charset="-122"/>
              </a:rPr>
              <a:t>15</a:t>
            </a:r>
            <a:r>
              <a:rPr lang="zh-CN" altLang="en-US" sz="2000" b="1" spc="-100" dirty="0">
                <a:latin typeface="宋体" pitchFamily="2" charset="-122"/>
              </a:rPr>
              <a:t>种≈</a:t>
            </a:r>
            <a:r>
              <a:rPr lang="en-US" altLang="zh-CN" sz="2000" b="1" spc="-100" dirty="0">
                <a:latin typeface="宋体" pitchFamily="2" charset="-122"/>
              </a:rPr>
              <a:t>0.02</a:t>
            </a:r>
            <a:r>
              <a:rPr lang="zh-CN" altLang="en-US" sz="2000" b="1" spc="-100" dirty="0">
                <a:latin typeface="宋体" pitchFamily="2" charset="-122"/>
              </a:rPr>
              <a:t>，</a:t>
            </a:r>
            <a:r>
              <a:rPr lang="en-US" altLang="zh-CN" sz="2000" b="1" spc="-100" dirty="0">
                <a:latin typeface="宋体" pitchFamily="2" charset="-122"/>
              </a:rPr>
              <a:t>55</a:t>
            </a:r>
            <a:r>
              <a:rPr lang="zh-CN" altLang="en-US" sz="2000" b="1" spc="-100" dirty="0">
                <a:latin typeface="宋体" pitchFamily="2" charset="-122"/>
              </a:rPr>
              <a:t>种≈</a:t>
            </a:r>
            <a:r>
              <a:rPr lang="en-US" altLang="zh-CN" sz="2000" b="1" spc="-100" dirty="0">
                <a:latin typeface="宋体" pitchFamily="2" charset="-122"/>
              </a:rPr>
              <a:t>0.004</a:t>
            </a:r>
            <a:r>
              <a:rPr lang="zh-CN" altLang="en-US" sz="2000" b="1" spc="-100" dirty="0">
                <a:latin typeface="宋体" pitchFamily="2" charset="-122"/>
              </a:rPr>
              <a:t>，如何编码？</a:t>
            </a:r>
          </a:p>
        </p:txBody>
      </p:sp>
      <p:sp>
        <p:nvSpPr>
          <p:cNvPr id="16" name="AutoShape 38"/>
          <p:cNvSpPr>
            <a:spLocks/>
          </p:cNvSpPr>
          <p:nvPr/>
        </p:nvSpPr>
        <p:spPr bwMode="auto">
          <a:xfrm>
            <a:off x="7653870" y="1391230"/>
            <a:ext cx="1310617" cy="295941"/>
          </a:xfrm>
          <a:prstGeom prst="borderCallout2">
            <a:avLst>
              <a:gd name="adj1" fmla="val 49573"/>
              <a:gd name="adj2" fmla="val 333"/>
              <a:gd name="adj3" fmla="val 49293"/>
              <a:gd name="adj4" fmla="val -22473"/>
              <a:gd name="adj5" fmla="val 588580"/>
              <a:gd name="adj6" fmla="val 29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不等长扩展</a:t>
            </a:r>
            <a:endParaRPr lang="en-US" altLang="zh-CN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9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BF97-84DB-4261-917B-0593F7851B7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二、指令格式设计及优化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228475" y="908720"/>
            <a:ext cx="86869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设计基础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已确定的指令集功能、操作码、寻址方式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各条指令的指令字格式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14282" y="4557752"/>
            <a:ext cx="8822214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①操作码在前、地址码在后    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←利于正交性 </a:t>
            </a:r>
            <a:r>
              <a:rPr lang="en-US" altLang="zh-CN" sz="16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rgbClr val="990099"/>
                </a:solidFill>
                <a:latin typeface="宋体" pitchFamily="2" charset="-122"/>
              </a:rPr>
              <a:t>取指时取首字</a:t>
            </a:r>
            <a:r>
              <a:rPr lang="en-US" altLang="zh-CN" sz="16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    ②地址码个数≤结构规定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否则用隐式寻址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    ③指令字长＝</a:t>
            </a:r>
            <a:r>
              <a:rPr lang="en-US" altLang="zh-CN" sz="2200" b="1" i="1" dirty="0">
                <a:latin typeface="+mn-lt"/>
              </a:rPr>
              <a:t>k</a:t>
            </a:r>
            <a:r>
              <a:rPr lang="zh-CN" altLang="en-US" sz="2200" b="1" dirty="0">
                <a:latin typeface="宋体" pitchFamily="2" charset="-122"/>
              </a:rPr>
              <a:t>*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>
                <a:latin typeface="宋体" pitchFamily="2" charset="-122"/>
              </a:rPr>
              <a:t>编址单位   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←利于指令寻址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    ④预留部分</a:t>
            </a:r>
            <a:r>
              <a:rPr lang="en-US" altLang="zh-CN" sz="2200" b="1" dirty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编码            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←利于兼容性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14282" y="1844824"/>
            <a:ext cx="87360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*指令格式的设计：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将每条指令的操作码、地址码组成指令字，并适当调整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4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403648" y="2852936"/>
            <a:ext cx="7056784" cy="1728193"/>
            <a:chOff x="1475657" y="2780928"/>
            <a:chExt cx="7056784" cy="1728193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763687" y="2793795"/>
              <a:ext cx="1800201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zh-CN" altLang="en-US" sz="1800" b="1" dirty="0">
                  <a:latin typeface="宋体" pitchFamily="2" charset="-122"/>
                </a:rPr>
                <a:t>种指令格式：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1763687" y="3207890"/>
              <a:ext cx="1800201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k</a:t>
              </a:r>
              <a:r>
                <a:rPr lang="zh-CN" altLang="en-US" sz="1800" b="1" dirty="0">
                  <a:latin typeface="宋体" pitchFamily="2" charset="-122"/>
                </a:rPr>
                <a:t>种指令格式：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1475657" y="3639939"/>
              <a:ext cx="7056784" cy="86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注：①每条指令中，操作码可有多个编码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如多种</a:t>
              </a:r>
              <a:r>
                <a:rPr lang="en-US" altLang="zh-CN" sz="1600" b="1" dirty="0">
                  <a:latin typeface="宋体" pitchFamily="2" charset="-122"/>
                </a:rPr>
                <a:t>OPD</a:t>
              </a:r>
              <a:r>
                <a:rPr lang="zh-CN" altLang="en-US" sz="1600" b="1" dirty="0">
                  <a:latin typeface="宋体" pitchFamily="2" charset="-122"/>
                </a:rPr>
                <a:t>长度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目的</a:t>
              </a:r>
              <a:r>
                <a:rPr lang="en-US" altLang="zh-CN" sz="1600" b="1" dirty="0">
                  <a:latin typeface="宋体" pitchFamily="2" charset="-122"/>
                </a:rPr>
                <a:t>OPD</a:t>
              </a:r>
              <a:r>
                <a:rPr lang="zh-CN" altLang="en-US" sz="1600" b="1" dirty="0">
                  <a:latin typeface="宋体" pitchFamily="2" charset="-122"/>
                </a:rPr>
                <a:t>位置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②每条指令中，寻址方式位</a:t>
              </a: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zh-CN" altLang="en-US" sz="1800" b="1" dirty="0">
                  <a:latin typeface="宋体" pitchFamily="2" charset="-122"/>
                </a:rPr>
                <a:t>仅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种取值时可缺省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通过</a:t>
              </a: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zh-CN" altLang="en-US" sz="1800" b="1" dirty="0">
                  <a:latin typeface="宋体" pitchFamily="2" charset="-122"/>
                </a:rPr>
                <a:t>指明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③不同指令中，地址码的个数、寻址方式可不同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563888" y="2782682"/>
              <a:ext cx="1080120" cy="3714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q-i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4644007" y="2782682"/>
              <a:ext cx="1224137" cy="3714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5076056" y="278268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5868144" y="2782682"/>
              <a:ext cx="1800200" cy="3714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  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5220072" y="3201540"/>
              <a:ext cx="1584176" cy="3714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AF     A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654697" y="3201540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3563888" y="3201540"/>
              <a:ext cx="1656184" cy="3714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j~n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6320582" y="2780928"/>
              <a:ext cx="0" cy="362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475" y="424696"/>
            <a:ext cx="8686925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若寄存器有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32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GPR (</a:t>
            </a:r>
            <a:r>
              <a:rPr lang="zh-CN" altLang="en-US" sz="2000" b="1" dirty="0">
                <a:latin typeface="宋体" pitchFamily="2" charset="-122"/>
              </a:rPr>
              <a:t>可用作</a:t>
            </a:r>
            <a:r>
              <a:rPr lang="en-US" altLang="zh-CN" sz="2000" b="1" dirty="0">
                <a:latin typeface="宋体" pitchFamily="2" charset="-122"/>
              </a:rPr>
              <a:t>16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GPR)</a:t>
            </a:r>
            <a:r>
              <a:rPr lang="zh-CN" altLang="en-US" sz="2000" b="1" dirty="0">
                <a:latin typeface="宋体" pitchFamily="2" charset="-122"/>
              </a:rPr>
              <a:t>和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32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FPR</a:t>
            </a:r>
            <a:r>
              <a:rPr lang="zh-CN" altLang="en-US" sz="2000" b="1" dirty="0">
                <a:latin typeface="宋体" pitchFamily="2" charset="-122"/>
              </a:rPr>
              <a:t>，存储器按字节编址、地址空间为</a:t>
            </a:r>
            <a:r>
              <a:rPr lang="en-US" altLang="zh-CN" sz="2000" b="1" dirty="0">
                <a:latin typeface="宋体" pitchFamily="2" charset="-122"/>
              </a:rPr>
              <a:t>32</a:t>
            </a:r>
            <a:r>
              <a:rPr lang="zh-CN" altLang="en-US" sz="2000" b="1" dirty="0">
                <a:latin typeface="宋体" pitchFamily="2" charset="-122"/>
              </a:rPr>
              <a:t>位，数据表示、寻址方式、指令集功能如下表所示，指令中显式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≤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个，请设计指令格式。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84821"/>
              </p:ext>
            </p:extLst>
          </p:nvPr>
        </p:nvGraphicFramePr>
        <p:xfrm>
          <a:off x="2267743" y="1556792"/>
          <a:ext cx="6696745" cy="204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指令名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寻址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频率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(/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操作类型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ADD/SUB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①②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①常数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AND/OR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①②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0.002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等移位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(R20)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②固定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0.002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FADD/FSUB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op (Fs)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OPD=S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OPD=8/16/32b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③④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OPD=8/16/32b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③④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1" y="3645024"/>
            <a:ext cx="2448271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操作码设计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指令格式设计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spcBef>
                <a:spcPts val="90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指令格式优化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67744" y="3645024"/>
            <a:ext cx="66476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扩展编码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横向扩展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+8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+13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字段仅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种取值时缺省，字长</a:t>
            </a:r>
            <a:r>
              <a:rPr lang="en-US" altLang="zh-CN" sz="2000" b="1" dirty="0">
                <a:latin typeface="宋体" pitchFamily="2" charset="-122"/>
              </a:rPr>
              <a:t>=</a:t>
            </a:r>
            <a:r>
              <a:rPr lang="en-US" altLang="zh-CN" sz="2000" i="1" dirty="0">
                <a:latin typeface="+mn-lt"/>
              </a:rPr>
              <a:t>k</a:t>
            </a:r>
            <a:r>
              <a:rPr lang="en-US" altLang="zh-CN" sz="2000" b="1" dirty="0">
                <a:latin typeface="宋体" pitchFamily="2" charset="-122"/>
              </a:rPr>
              <a:t>*8b</a:t>
            </a:r>
            <a:r>
              <a:rPr lang="zh-CN" altLang="en-US" sz="2000" b="1" dirty="0">
                <a:latin typeface="宋体" pitchFamily="2" charset="-122"/>
              </a:rPr>
              <a:t>，已预留扩展编码</a:t>
            </a: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58720"/>
              </p:ext>
            </p:extLst>
          </p:nvPr>
        </p:nvGraphicFramePr>
        <p:xfrm>
          <a:off x="539547" y="1556792"/>
          <a:ext cx="1656184" cy="204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数据表示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定点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(8/16/32b)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itchFamily="2" charset="-122"/>
                        </a:rPr>
                        <a:t>浮点</a:t>
                      </a:r>
                      <a:r>
                        <a:rPr lang="en-US" altLang="zh-CN" sz="1600" b="0" dirty="0">
                          <a:latin typeface="宋体" pitchFamily="2" charset="-122"/>
                        </a:rPr>
                        <a:t>(S/D)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寻址方式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itchFamily="2" charset="-122"/>
                        </a:rPr>
                        <a:t>①立即</a:t>
                      </a:r>
                      <a:r>
                        <a:rPr lang="en-US" altLang="zh-CN" sz="1600" b="0" dirty="0">
                          <a:latin typeface="宋体" pitchFamily="2" charset="-122"/>
                        </a:rPr>
                        <a:t>(8b)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itchFamily="2" charset="-122"/>
                        </a:rPr>
                        <a:t>②寄存器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itchFamily="2" charset="-122"/>
                        </a:rPr>
                        <a:t>③寄存器间接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itchFamily="2" charset="-122"/>
                        </a:rPr>
                        <a:t>④基址</a:t>
                      </a:r>
                      <a:r>
                        <a:rPr lang="en-US" altLang="zh-CN" sz="1600" b="0" dirty="0"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600" b="0" dirty="0">
                          <a:latin typeface="宋体" pitchFamily="2" charset="-122"/>
                        </a:rPr>
                        <a:t>偏移</a:t>
                      </a:r>
                      <a:r>
                        <a:rPr lang="en-US" altLang="zh-CN" sz="1600" b="0" dirty="0">
                          <a:latin typeface="宋体" pitchFamily="2" charset="-122"/>
                        </a:rPr>
                        <a:t>8b)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187620" y="4473142"/>
            <a:ext cx="7054511" cy="1514194"/>
            <a:chOff x="1187620" y="4473142"/>
            <a:chExt cx="7054511" cy="1514194"/>
          </a:xfrm>
        </p:grpSpPr>
        <p:sp>
          <p:nvSpPr>
            <p:cNvPr id="125" name="Text Box 11"/>
            <p:cNvSpPr txBox="1">
              <a:spLocks noChangeArrowheads="1"/>
            </p:cNvSpPr>
            <p:nvPr/>
          </p:nvSpPr>
          <p:spPr bwMode="auto">
            <a:xfrm>
              <a:off x="1187620" y="4473144"/>
              <a:ext cx="1224136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ADD/SUB</a:t>
              </a:r>
              <a:r>
                <a:rPr lang="zh-CN" altLang="en-US" sz="1600" b="1" dirty="0">
                  <a:latin typeface="宋体" pitchFamily="2" charset="-122"/>
                </a:rPr>
                <a:t>：</a:t>
              </a:r>
            </a:p>
          </p:txBody>
        </p:sp>
        <p:sp>
          <p:nvSpPr>
            <p:cNvPr id="126" name="Text Box 37"/>
            <p:cNvSpPr txBox="1">
              <a:spLocks noChangeArrowheads="1"/>
            </p:cNvSpPr>
            <p:nvPr/>
          </p:nvSpPr>
          <p:spPr bwMode="auto">
            <a:xfrm>
              <a:off x="2411760" y="4473144"/>
              <a:ext cx="573792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OP</a:t>
              </a:r>
              <a:r>
                <a:rPr lang="en-US" altLang="zh-CN" sz="1600" b="1" baseline="-18000" dirty="0">
                  <a:latin typeface="宋体" pitchFamily="2" charset="-122"/>
                </a:rPr>
                <a:t>0-3</a:t>
              </a:r>
            </a:p>
          </p:txBody>
        </p:sp>
        <p:sp>
          <p:nvSpPr>
            <p:cNvPr id="127" name="Text Box 40"/>
            <p:cNvSpPr txBox="1">
              <a:spLocks noChangeArrowheads="1"/>
            </p:cNvSpPr>
            <p:nvPr/>
          </p:nvSpPr>
          <p:spPr bwMode="auto">
            <a:xfrm>
              <a:off x="2985551" y="4473143"/>
              <a:ext cx="434321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28" name="Text Box 43"/>
            <p:cNvSpPr txBox="1">
              <a:spLocks noChangeArrowheads="1"/>
            </p:cNvSpPr>
            <p:nvPr/>
          </p:nvSpPr>
          <p:spPr bwMode="auto">
            <a:xfrm>
              <a:off x="3419874" y="4473143"/>
              <a:ext cx="5783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0</a:t>
              </a:r>
              <a:r>
                <a:rPr lang="en-US" altLang="zh-CN" sz="1200" dirty="0"/>
                <a:t>  </a:t>
              </a:r>
              <a:r>
                <a:rPr lang="en-US" altLang="zh-CN" dirty="0" err="1"/>
                <a:t>Rs</a:t>
              </a:r>
              <a:endParaRPr lang="en-US" altLang="zh-CN" dirty="0"/>
            </a:p>
          </p:txBody>
        </p:sp>
        <p:sp>
          <p:nvSpPr>
            <p:cNvPr id="129" name="Line 18"/>
            <p:cNvSpPr>
              <a:spLocks noChangeShapeType="1"/>
            </p:cNvSpPr>
            <p:nvPr/>
          </p:nvSpPr>
          <p:spPr bwMode="auto">
            <a:xfrm flipH="1">
              <a:off x="3563888" y="4473143"/>
              <a:ext cx="2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0" name="Text Box 43"/>
            <p:cNvSpPr txBox="1">
              <a:spLocks noChangeArrowheads="1"/>
            </p:cNvSpPr>
            <p:nvPr/>
          </p:nvSpPr>
          <p:spPr bwMode="auto">
            <a:xfrm>
              <a:off x="6084169" y="4473143"/>
              <a:ext cx="1008112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  </a:t>
              </a:r>
              <a:r>
                <a:rPr lang="en-US" altLang="zh-CN" sz="1600" b="1" dirty="0" err="1">
                  <a:latin typeface="宋体" pitchFamily="2" charset="-122"/>
                </a:rPr>
                <a:t>Imme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31" name="Line 18"/>
            <p:cNvSpPr>
              <a:spLocks noChangeShapeType="1"/>
            </p:cNvSpPr>
            <p:nvPr/>
          </p:nvSpPr>
          <p:spPr bwMode="auto">
            <a:xfrm>
              <a:off x="6228184" y="4473143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2" name="Text Box 37"/>
            <p:cNvSpPr txBox="1">
              <a:spLocks noChangeArrowheads="1"/>
            </p:cNvSpPr>
            <p:nvPr/>
          </p:nvSpPr>
          <p:spPr bwMode="auto">
            <a:xfrm>
              <a:off x="2411759" y="4797152"/>
              <a:ext cx="576065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OP</a:t>
              </a:r>
              <a:r>
                <a:rPr lang="en-US" altLang="zh-CN" sz="1600" b="1" baseline="-18000" dirty="0">
                  <a:latin typeface="宋体" pitchFamily="2" charset="-122"/>
                </a:rPr>
                <a:t>4-7</a:t>
              </a:r>
            </a:p>
          </p:txBody>
        </p:sp>
        <p:sp>
          <p:nvSpPr>
            <p:cNvPr id="133" name="Text Box 40"/>
            <p:cNvSpPr txBox="1">
              <a:spLocks noChangeArrowheads="1"/>
            </p:cNvSpPr>
            <p:nvPr/>
          </p:nvSpPr>
          <p:spPr bwMode="auto">
            <a:xfrm>
              <a:off x="2987825" y="4797152"/>
              <a:ext cx="43204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34" name="Text Box 43"/>
            <p:cNvSpPr txBox="1">
              <a:spLocks noChangeArrowheads="1"/>
            </p:cNvSpPr>
            <p:nvPr/>
          </p:nvSpPr>
          <p:spPr bwMode="auto">
            <a:xfrm>
              <a:off x="6660232" y="5085184"/>
              <a:ext cx="864096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35" name="Text Box 37"/>
            <p:cNvSpPr txBox="1">
              <a:spLocks noChangeArrowheads="1"/>
            </p:cNvSpPr>
            <p:nvPr/>
          </p:nvSpPr>
          <p:spPr bwMode="auto">
            <a:xfrm>
              <a:off x="2411758" y="5106088"/>
              <a:ext cx="576065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OP</a:t>
              </a:r>
              <a:r>
                <a:rPr lang="en-US" altLang="zh-CN" sz="1600" b="1" baseline="-18000" dirty="0">
                  <a:latin typeface="宋体" pitchFamily="2" charset="-122"/>
                </a:rPr>
                <a:t>8-13</a:t>
              </a:r>
            </a:p>
          </p:txBody>
        </p:sp>
        <p:sp>
          <p:nvSpPr>
            <p:cNvPr id="136" name="Text Box 40"/>
            <p:cNvSpPr txBox="1">
              <a:spLocks noChangeArrowheads="1"/>
            </p:cNvSpPr>
            <p:nvPr/>
          </p:nvSpPr>
          <p:spPr bwMode="auto">
            <a:xfrm>
              <a:off x="2987824" y="5106088"/>
              <a:ext cx="43205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37" name="Text Box 43"/>
            <p:cNvSpPr txBox="1">
              <a:spLocks noChangeArrowheads="1"/>
            </p:cNvSpPr>
            <p:nvPr/>
          </p:nvSpPr>
          <p:spPr bwMode="auto">
            <a:xfrm>
              <a:off x="3419873" y="5106088"/>
              <a:ext cx="5783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</a:t>
              </a:r>
              <a:r>
                <a:rPr lang="en-US" altLang="zh-CN" sz="1600" b="1" dirty="0" err="1">
                  <a:latin typeface="宋体" pitchFamily="2" charset="-122"/>
                </a:rPr>
                <a:t>Rs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38" name="Line 18"/>
            <p:cNvSpPr>
              <a:spLocks noChangeShapeType="1"/>
            </p:cNvSpPr>
            <p:nvPr/>
          </p:nvSpPr>
          <p:spPr bwMode="auto">
            <a:xfrm flipH="1">
              <a:off x="3563888" y="5106086"/>
              <a:ext cx="2274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39" name="Text Box 37"/>
            <p:cNvSpPr txBox="1">
              <a:spLocks noChangeArrowheads="1"/>
            </p:cNvSpPr>
            <p:nvPr/>
          </p:nvSpPr>
          <p:spPr bwMode="auto">
            <a:xfrm>
              <a:off x="2411758" y="5414745"/>
              <a:ext cx="115213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1111</a:t>
              </a:r>
              <a:r>
                <a:rPr lang="en-US" altLang="zh-CN" sz="1400" b="1" baseline="-18000" dirty="0">
                  <a:latin typeface="宋体" pitchFamily="2" charset="-122"/>
                </a:rPr>
                <a:t>  </a:t>
              </a:r>
              <a:r>
                <a:rPr lang="en-US" altLang="zh-CN" sz="1600" b="1" dirty="0">
                  <a:latin typeface="宋体" pitchFamily="2" charset="-122"/>
                </a:rPr>
                <a:t>OP</a:t>
              </a:r>
              <a:r>
                <a:rPr lang="en-US" altLang="zh-CN" sz="1600" b="1" baseline="-18000" dirty="0">
                  <a:latin typeface="宋体" pitchFamily="2" charset="-122"/>
                </a:rPr>
                <a:t>0-12</a:t>
              </a:r>
            </a:p>
          </p:txBody>
        </p:sp>
        <p:sp>
          <p:nvSpPr>
            <p:cNvPr id="140" name="Text Box 40"/>
            <p:cNvSpPr txBox="1">
              <a:spLocks noChangeArrowheads="1"/>
            </p:cNvSpPr>
            <p:nvPr/>
          </p:nvSpPr>
          <p:spPr bwMode="auto">
            <a:xfrm>
              <a:off x="3563889" y="5414745"/>
              <a:ext cx="434324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41" name="Text Box 40"/>
            <p:cNvSpPr txBox="1">
              <a:spLocks noChangeArrowheads="1"/>
            </p:cNvSpPr>
            <p:nvPr/>
          </p:nvSpPr>
          <p:spPr bwMode="auto">
            <a:xfrm>
              <a:off x="3995937" y="5414745"/>
              <a:ext cx="43204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Rs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2411757" y="5735336"/>
              <a:ext cx="1872211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宋体" pitchFamily="2" charset="-122"/>
                </a:defRPr>
              </a:lvl1pPr>
            </a:lstStyle>
            <a:p>
              <a:r>
                <a:rPr lang="en-US" altLang="zh-CN" dirty="0"/>
                <a:t>1111</a:t>
              </a:r>
              <a:r>
                <a:rPr lang="en-US" altLang="zh-CN" sz="1200" dirty="0"/>
                <a:t>  </a:t>
              </a:r>
              <a:r>
                <a:rPr lang="en-US" altLang="zh-CN" dirty="0"/>
                <a:t>1111</a:t>
              </a:r>
              <a:r>
                <a:rPr lang="en-US" altLang="zh-CN" sz="1400" dirty="0"/>
                <a:t>  </a:t>
              </a:r>
              <a:r>
                <a:rPr lang="en-US" altLang="zh-CN" dirty="0"/>
                <a:t>OP</a:t>
              </a:r>
              <a:r>
                <a:rPr lang="en-US" altLang="zh-CN" baseline="-18000" dirty="0"/>
                <a:t>0-19</a:t>
              </a:r>
            </a:p>
          </p:txBody>
        </p:sp>
        <p:sp>
          <p:nvSpPr>
            <p:cNvPr id="143" name="Text Box 11"/>
            <p:cNvSpPr txBox="1">
              <a:spLocks noChangeArrowheads="1"/>
            </p:cNvSpPr>
            <p:nvPr/>
          </p:nvSpPr>
          <p:spPr bwMode="auto">
            <a:xfrm>
              <a:off x="1187620" y="4797152"/>
              <a:ext cx="1224134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INC</a:t>
              </a:r>
              <a:r>
                <a:rPr lang="zh-CN" altLang="en-US" sz="1600" b="1" dirty="0">
                  <a:latin typeface="宋体" pitchFamily="2" charset="-122"/>
                </a:rPr>
                <a:t>等：</a:t>
              </a:r>
            </a:p>
          </p:txBody>
        </p:sp>
        <p:sp>
          <p:nvSpPr>
            <p:cNvPr id="144" name="Text Box 11"/>
            <p:cNvSpPr txBox="1">
              <a:spLocks noChangeArrowheads="1"/>
            </p:cNvSpPr>
            <p:nvPr/>
          </p:nvSpPr>
          <p:spPr bwMode="auto">
            <a:xfrm>
              <a:off x="1187620" y="5121160"/>
              <a:ext cx="122414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LD/ST</a:t>
              </a:r>
              <a:r>
                <a:rPr lang="zh-CN" altLang="en-US" sz="1600" b="1" dirty="0">
                  <a:latin typeface="宋体" pitchFamily="2" charset="-122"/>
                </a:rPr>
                <a:t>：</a:t>
              </a:r>
            </a:p>
          </p:txBody>
        </p:sp>
        <p:sp>
          <p:nvSpPr>
            <p:cNvPr id="145" name="Text Box 11"/>
            <p:cNvSpPr txBox="1">
              <a:spLocks noChangeArrowheads="1"/>
            </p:cNvSpPr>
            <p:nvPr/>
          </p:nvSpPr>
          <p:spPr bwMode="auto">
            <a:xfrm>
              <a:off x="1187620" y="5414744"/>
              <a:ext cx="1224138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FADD</a:t>
              </a:r>
              <a:r>
                <a:rPr lang="zh-CN" altLang="en-US" sz="1600" b="1" dirty="0">
                  <a:latin typeface="宋体" pitchFamily="2" charset="-122"/>
                </a:rPr>
                <a:t>等：</a:t>
              </a:r>
            </a:p>
          </p:txBody>
        </p:sp>
        <p:sp>
          <p:nvSpPr>
            <p:cNvPr id="146" name="Text Box 11"/>
            <p:cNvSpPr txBox="1">
              <a:spLocks noChangeArrowheads="1"/>
            </p:cNvSpPr>
            <p:nvPr/>
          </p:nvSpPr>
          <p:spPr bwMode="auto">
            <a:xfrm>
              <a:off x="1187620" y="5733256"/>
              <a:ext cx="1224138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AND/LSL</a:t>
              </a:r>
              <a:r>
                <a:rPr lang="zh-CN" altLang="en-US" sz="1600" b="1" dirty="0">
                  <a:latin typeface="宋体" pitchFamily="2" charset="-122"/>
                </a:rPr>
                <a:t>等：</a:t>
              </a:r>
            </a:p>
          </p:txBody>
        </p:sp>
        <p:sp>
          <p:nvSpPr>
            <p:cNvPr id="147" name="Line 18"/>
            <p:cNvSpPr>
              <a:spLocks noChangeShapeType="1"/>
            </p:cNvSpPr>
            <p:nvPr/>
          </p:nvSpPr>
          <p:spPr bwMode="auto">
            <a:xfrm flipH="1">
              <a:off x="2985550" y="5414744"/>
              <a:ext cx="2273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>
              <a:off x="2987824" y="5735335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>
              <a:off x="3563888" y="5735335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0" name="Text Box 11"/>
            <p:cNvSpPr txBox="1">
              <a:spLocks noChangeArrowheads="1"/>
            </p:cNvSpPr>
            <p:nvPr/>
          </p:nvSpPr>
          <p:spPr bwMode="auto">
            <a:xfrm>
              <a:off x="4760995" y="4473144"/>
              <a:ext cx="243054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及</a:t>
              </a:r>
            </a:p>
          </p:txBody>
        </p:sp>
        <p:sp>
          <p:nvSpPr>
            <p:cNvPr id="151" name="Text Box 11"/>
            <p:cNvSpPr txBox="1">
              <a:spLocks noChangeArrowheads="1"/>
            </p:cNvSpPr>
            <p:nvPr/>
          </p:nvSpPr>
          <p:spPr bwMode="auto">
            <a:xfrm>
              <a:off x="4788024" y="5085184"/>
              <a:ext cx="243054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及</a:t>
              </a:r>
            </a:p>
          </p:txBody>
        </p:sp>
        <p:sp>
          <p:nvSpPr>
            <p:cNvPr id="152" name="Text Box 40"/>
            <p:cNvSpPr txBox="1">
              <a:spLocks noChangeArrowheads="1"/>
            </p:cNvSpPr>
            <p:nvPr/>
          </p:nvSpPr>
          <p:spPr bwMode="auto">
            <a:xfrm>
              <a:off x="3999087" y="4473143"/>
              <a:ext cx="724892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空闲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3" name="Text Box 40"/>
            <p:cNvSpPr txBox="1">
              <a:spLocks noChangeArrowheads="1"/>
            </p:cNvSpPr>
            <p:nvPr/>
          </p:nvSpPr>
          <p:spPr bwMode="auto">
            <a:xfrm>
              <a:off x="4431930" y="5414744"/>
              <a:ext cx="292049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4" name="Text Box 40"/>
            <p:cNvSpPr txBox="1">
              <a:spLocks noChangeArrowheads="1"/>
            </p:cNvSpPr>
            <p:nvPr/>
          </p:nvSpPr>
          <p:spPr bwMode="auto">
            <a:xfrm>
              <a:off x="3998213" y="5106088"/>
              <a:ext cx="717803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55" name="Text Box 37"/>
            <p:cNvSpPr txBox="1">
              <a:spLocks noChangeArrowheads="1"/>
            </p:cNvSpPr>
            <p:nvPr/>
          </p:nvSpPr>
          <p:spPr bwMode="auto">
            <a:xfrm>
              <a:off x="5073779" y="5085184"/>
              <a:ext cx="576065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OP</a:t>
              </a:r>
              <a:r>
                <a:rPr lang="en-US" altLang="zh-CN" sz="1600" b="1" baseline="-18000" dirty="0">
                  <a:latin typeface="宋体" pitchFamily="2" charset="-122"/>
                </a:rPr>
                <a:t>8-13</a:t>
              </a:r>
            </a:p>
          </p:txBody>
        </p:sp>
        <p:sp>
          <p:nvSpPr>
            <p:cNvPr id="156" name="Text Box 40"/>
            <p:cNvSpPr txBox="1">
              <a:spLocks noChangeArrowheads="1"/>
            </p:cNvSpPr>
            <p:nvPr/>
          </p:nvSpPr>
          <p:spPr bwMode="auto">
            <a:xfrm>
              <a:off x="5649845" y="5085184"/>
              <a:ext cx="43205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57" name="Text Box 43"/>
            <p:cNvSpPr txBox="1">
              <a:spLocks noChangeArrowheads="1"/>
            </p:cNvSpPr>
            <p:nvPr/>
          </p:nvSpPr>
          <p:spPr bwMode="auto">
            <a:xfrm>
              <a:off x="6081894" y="5085184"/>
              <a:ext cx="5783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 </a:t>
              </a:r>
              <a:r>
                <a:rPr lang="en-US" altLang="zh-CN" sz="1600" b="1" dirty="0" err="1">
                  <a:latin typeface="宋体" pitchFamily="2" charset="-122"/>
                </a:rPr>
                <a:t>Rs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58" name="Line 18"/>
            <p:cNvSpPr>
              <a:spLocks noChangeShapeType="1"/>
            </p:cNvSpPr>
            <p:nvPr/>
          </p:nvSpPr>
          <p:spPr bwMode="auto">
            <a:xfrm>
              <a:off x="6228184" y="5085184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59" name="Text Box 37"/>
            <p:cNvSpPr txBox="1">
              <a:spLocks noChangeArrowheads="1"/>
            </p:cNvSpPr>
            <p:nvPr/>
          </p:nvSpPr>
          <p:spPr bwMode="auto">
            <a:xfrm>
              <a:off x="5076056" y="4473143"/>
              <a:ext cx="573792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OP</a:t>
              </a:r>
              <a:r>
                <a:rPr lang="en-US" altLang="zh-CN" sz="1600" b="1" baseline="-18000" dirty="0">
                  <a:latin typeface="宋体" pitchFamily="2" charset="-122"/>
                </a:rPr>
                <a:t>0-3</a:t>
              </a:r>
            </a:p>
          </p:txBody>
        </p:sp>
        <p:sp>
          <p:nvSpPr>
            <p:cNvPr id="160" name="Text Box 40"/>
            <p:cNvSpPr txBox="1">
              <a:spLocks noChangeArrowheads="1"/>
            </p:cNvSpPr>
            <p:nvPr/>
          </p:nvSpPr>
          <p:spPr bwMode="auto">
            <a:xfrm>
              <a:off x="5649847" y="4473142"/>
              <a:ext cx="434321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7524328" y="5085184"/>
              <a:ext cx="717803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62" name="Text Box 40"/>
            <p:cNvSpPr txBox="1">
              <a:spLocks noChangeArrowheads="1"/>
            </p:cNvSpPr>
            <p:nvPr/>
          </p:nvSpPr>
          <p:spPr bwMode="auto">
            <a:xfrm>
              <a:off x="4283968" y="5733256"/>
              <a:ext cx="434324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63" name="Text Box 40"/>
            <p:cNvSpPr txBox="1">
              <a:spLocks noChangeArrowheads="1"/>
            </p:cNvSpPr>
            <p:nvPr/>
          </p:nvSpPr>
          <p:spPr bwMode="auto">
            <a:xfrm>
              <a:off x="4716016" y="5733256"/>
              <a:ext cx="43204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Rs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164" name="Text Box 40"/>
            <p:cNvSpPr txBox="1">
              <a:spLocks noChangeArrowheads="1"/>
            </p:cNvSpPr>
            <p:nvPr/>
          </p:nvSpPr>
          <p:spPr bwMode="auto">
            <a:xfrm>
              <a:off x="5148064" y="5733256"/>
              <a:ext cx="717803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06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929240"/>
            <a:ext cx="87360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①操作码分开存放             </a:t>
            </a:r>
            <a:r>
              <a:rPr lang="zh-CN" altLang="en-US" sz="1800" b="1" dirty="0">
                <a:latin typeface="宋体" pitchFamily="2" charset="-122"/>
              </a:rPr>
              <a:t>←利于规整性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763688" y="1484784"/>
            <a:ext cx="6007150" cy="651493"/>
            <a:chOff x="1279494" y="3143248"/>
            <a:chExt cx="6007150" cy="651493"/>
          </a:xfrm>
        </p:grpSpPr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2000232" y="3143249"/>
              <a:ext cx="1643074" cy="288032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 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2416157" y="3143248"/>
              <a:ext cx="0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1285852" y="3143248"/>
              <a:ext cx="714380" cy="288033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571736" y="3503288"/>
              <a:ext cx="1071570" cy="291453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987661" y="3503288"/>
              <a:ext cx="0" cy="291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1279494" y="3503289"/>
              <a:ext cx="1292242" cy="291452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j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5643570" y="3143248"/>
              <a:ext cx="1643074" cy="288033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 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059495" y="3143248"/>
              <a:ext cx="0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4929190" y="3143248"/>
              <a:ext cx="714380" cy="288033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643570" y="3503288"/>
              <a:ext cx="1071570" cy="291453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 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6059495" y="3503288"/>
              <a:ext cx="0" cy="291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4922832" y="3503288"/>
              <a:ext cx="720738" cy="291453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j1</a:t>
              </a:r>
            </a:p>
          </p:txBody>
        </p:sp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6715140" y="3503288"/>
              <a:ext cx="571504" cy="291453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j2</a:t>
              </a:r>
              <a:endParaRPr lang="en-US" altLang="zh-CN" sz="1800" b="1" dirty="0">
                <a:latin typeface="+mn-lt"/>
              </a:endParaRPr>
            </a:p>
          </p:txBody>
        </p:sp>
        <p:sp>
          <p:nvSpPr>
            <p:cNvPr id="54" name="AutoShape 26"/>
            <p:cNvSpPr>
              <a:spLocks noChangeArrowheads="1"/>
            </p:cNvSpPr>
            <p:nvPr/>
          </p:nvSpPr>
          <p:spPr bwMode="auto">
            <a:xfrm>
              <a:off x="4015798" y="3286124"/>
              <a:ext cx="576262" cy="362890"/>
            </a:xfrm>
            <a:prstGeom prst="rightArrow">
              <a:avLst>
                <a:gd name="adj1" fmla="val 50000"/>
                <a:gd name="adj2" fmla="val 503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14282" y="2204864"/>
            <a:ext cx="87502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②隐含部分地址码             </a:t>
            </a:r>
            <a:r>
              <a:rPr lang="zh-CN" altLang="en-US" sz="1800" b="1" dirty="0">
                <a:latin typeface="宋体" pitchFamily="2" charset="-122"/>
              </a:rPr>
              <a:t>←利于规整性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码长、弊于编程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035058" y="2751834"/>
            <a:ext cx="7857422" cy="1029087"/>
            <a:chOff x="963050" y="2911229"/>
            <a:chExt cx="7857422" cy="1029087"/>
          </a:xfrm>
        </p:grpSpPr>
        <p:sp>
          <p:nvSpPr>
            <p:cNvPr id="58" name="Text Box 46"/>
            <p:cNvSpPr txBox="1">
              <a:spLocks noChangeArrowheads="1"/>
            </p:cNvSpPr>
            <p:nvPr/>
          </p:nvSpPr>
          <p:spPr bwMode="auto">
            <a:xfrm>
              <a:off x="2363780" y="2911229"/>
              <a:ext cx="1279526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 flipH="1">
              <a:off x="2773347" y="2914649"/>
              <a:ext cx="0" cy="296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649400" y="2914649"/>
              <a:ext cx="714380" cy="2966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61" name="Text Box 40"/>
            <p:cNvSpPr txBox="1">
              <a:spLocks noChangeArrowheads="1"/>
            </p:cNvSpPr>
            <p:nvPr/>
          </p:nvSpPr>
          <p:spPr bwMode="auto">
            <a:xfrm>
              <a:off x="3636948" y="3279854"/>
              <a:ext cx="500066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1643042" y="3279854"/>
              <a:ext cx="714380" cy="2966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j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71" name="AutoShape 26"/>
            <p:cNvSpPr>
              <a:spLocks noChangeArrowheads="1"/>
            </p:cNvSpPr>
            <p:nvPr/>
          </p:nvSpPr>
          <p:spPr bwMode="auto">
            <a:xfrm>
              <a:off x="4427984" y="3057525"/>
              <a:ext cx="576262" cy="370637"/>
            </a:xfrm>
            <a:prstGeom prst="rightArrow">
              <a:avLst>
                <a:gd name="adj1" fmla="val 50000"/>
                <a:gd name="adj2" fmla="val 503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2357422" y="3279854"/>
              <a:ext cx="1279526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3" name="Line 47"/>
            <p:cNvSpPr>
              <a:spLocks noChangeShapeType="1"/>
            </p:cNvSpPr>
            <p:nvPr/>
          </p:nvSpPr>
          <p:spPr bwMode="auto">
            <a:xfrm>
              <a:off x="2773347" y="3279854"/>
              <a:ext cx="0" cy="296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6007118" y="2914649"/>
              <a:ext cx="1120384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5" name="Line 47"/>
            <p:cNvSpPr>
              <a:spLocks noChangeShapeType="1"/>
            </p:cNvSpPr>
            <p:nvPr/>
          </p:nvSpPr>
          <p:spPr bwMode="auto">
            <a:xfrm flipH="1">
              <a:off x="6416685" y="2914649"/>
              <a:ext cx="0" cy="296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5292738" y="2914649"/>
              <a:ext cx="714380" cy="2966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i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5286380" y="3279854"/>
              <a:ext cx="714380" cy="2966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j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79" name="Text Box 46"/>
            <p:cNvSpPr txBox="1">
              <a:spLocks noChangeArrowheads="1"/>
            </p:cNvSpPr>
            <p:nvPr/>
          </p:nvSpPr>
          <p:spPr bwMode="auto">
            <a:xfrm>
              <a:off x="6000760" y="3279854"/>
              <a:ext cx="1126742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AF</a:t>
              </a:r>
              <a:r>
                <a:rPr lang="en-US" altLang="zh-CN" sz="1800" b="1" baseline="-20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6416685" y="3279854"/>
              <a:ext cx="0" cy="296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963050" y="3654564"/>
              <a:ext cx="267284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仅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寻址时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缺省</a:t>
              </a:r>
              <a:r>
                <a:rPr lang="zh-CN" altLang="en-US" sz="1800" b="1" dirty="0">
                  <a:latin typeface="宋体" pitchFamily="2" charset="-122"/>
                </a:rPr>
                <a:t>方式位</a:t>
              </a:r>
            </a:p>
          </p:txBody>
        </p:sp>
        <p:cxnSp>
          <p:nvCxnSpPr>
            <p:cNvPr id="82" name="直接箭头连接符 51"/>
            <p:cNvCxnSpPr/>
            <p:nvPr/>
          </p:nvCxnSpPr>
          <p:spPr bwMode="auto">
            <a:xfrm flipV="1">
              <a:off x="3635896" y="3583126"/>
              <a:ext cx="221725" cy="214314"/>
            </a:xfrm>
            <a:prstGeom prst="bentConnector3">
              <a:avLst>
                <a:gd name="adj1" fmla="val 9989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8" name="Text Box 32"/>
            <p:cNvSpPr txBox="1">
              <a:spLocks noChangeArrowheads="1"/>
            </p:cNvSpPr>
            <p:nvPr/>
          </p:nvSpPr>
          <p:spPr bwMode="auto">
            <a:xfrm>
              <a:off x="5929322" y="3654564"/>
              <a:ext cx="289115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约定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:</a:t>
              </a:r>
              <a:r>
                <a:rPr lang="en-US" altLang="zh-CN" sz="1800" b="1" dirty="0">
                  <a:latin typeface="宋体" pitchFamily="2" charset="-122"/>
                </a:rPr>
                <a:t>RA</a:t>
              </a:r>
              <a:r>
                <a:rPr lang="en-US" altLang="zh-CN" sz="1800" b="1" baseline="-14000" dirty="0">
                  <a:latin typeface="宋体" pitchFamily="2" charset="-122"/>
                </a:rPr>
                <a:t>2</a:t>
              </a:r>
              <a:r>
                <a:rPr lang="zh-CN" altLang="en-US" sz="1800" b="1" dirty="0">
                  <a:latin typeface="宋体" pitchFamily="2" charset="-122"/>
                </a:rPr>
                <a:t>为特定</a:t>
              </a:r>
              <a:r>
                <a:rPr lang="en-US" altLang="zh-CN" sz="1800" b="1" dirty="0">
                  <a:latin typeface="宋体" pitchFamily="2" charset="-122"/>
                </a:rPr>
                <a:t>REG(</a:t>
              </a:r>
              <a:r>
                <a:rPr lang="zh-CN" altLang="en-US" sz="1800" b="1" dirty="0">
                  <a:latin typeface="宋体" pitchFamily="2" charset="-122"/>
                </a:rPr>
                <a:t>如</a:t>
              </a:r>
              <a:r>
                <a:rPr lang="en-US" altLang="zh-CN" sz="1800" b="1" dirty="0">
                  <a:latin typeface="宋体" pitchFamily="2" charset="-122"/>
                </a:rPr>
                <a:t>R1)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9" name="直接箭头连接符 51"/>
            <p:cNvCxnSpPr>
              <a:stCxn id="88" idx="1"/>
            </p:cNvCxnSpPr>
            <p:nvPr/>
          </p:nvCxnSpPr>
          <p:spPr bwMode="auto">
            <a:xfrm rot="10800000">
              <a:off x="5643576" y="3583126"/>
              <a:ext cx="285747" cy="214314"/>
            </a:xfrm>
            <a:prstGeom prst="bentConnector3">
              <a:avLst>
                <a:gd name="adj1" fmla="val 99525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214282" y="3861048"/>
            <a:ext cx="87360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③隐含部分寻址方式位         </a:t>
            </a:r>
            <a:r>
              <a:rPr lang="zh-CN" altLang="en-US" sz="1800" b="1" dirty="0">
                <a:latin typeface="宋体" pitchFamily="2" charset="-122"/>
              </a:rPr>
              <a:t>←利于规整性、执行速度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214282" y="429174"/>
            <a:ext cx="87360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*指令格式的优化：</a:t>
            </a:r>
            <a:r>
              <a:rPr lang="zh-CN" altLang="en-US" b="1" dirty="0">
                <a:latin typeface="宋体" pitchFamily="2" charset="-122"/>
              </a:rPr>
              <a:t>归并格式，以优化性能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5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020272" y="2708920"/>
            <a:ext cx="2016224" cy="533150"/>
            <a:chOff x="6300198" y="2668168"/>
            <a:chExt cx="2016224" cy="533150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6657946" y="2668168"/>
              <a:ext cx="1658476" cy="533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约定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:</a:t>
              </a:r>
              <a:r>
                <a:rPr lang="en-US" altLang="zh-CN" sz="1800" b="1" dirty="0">
                  <a:latin typeface="宋体" pitchFamily="2" charset="-122"/>
                </a:rPr>
                <a:t>A1=k*4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endParaRPr lang="en-US" altLang="zh-CN" sz="1800" b="1" dirty="0">
                <a:latin typeface="宋体" pitchFamily="2" charset="-122"/>
              </a:endParaRPr>
            </a:p>
            <a:p>
              <a:r>
                <a:rPr lang="en-US" altLang="zh-CN" sz="1800" b="1" dirty="0">
                  <a:latin typeface="宋体" pitchFamily="2" charset="-122"/>
                </a:rPr>
                <a:t>     A=A1:00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4" name="直接箭头连接符 51"/>
            <p:cNvCxnSpPr/>
            <p:nvPr/>
          </p:nvCxnSpPr>
          <p:spPr bwMode="auto">
            <a:xfrm flipH="1">
              <a:off x="6300198" y="2830514"/>
              <a:ext cx="357748" cy="903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1476599" y="4365104"/>
            <a:ext cx="7395596" cy="1008112"/>
            <a:chOff x="1476599" y="4509120"/>
            <a:chExt cx="7395596" cy="1008112"/>
          </a:xfrm>
        </p:grpSpPr>
        <p:sp>
          <p:nvSpPr>
            <p:cNvPr id="96" name="Text Box 50"/>
            <p:cNvSpPr txBox="1">
              <a:spLocks noChangeArrowheads="1"/>
            </p:cNvSpPr>
            <p:nvPr/>
          </p:nvSpPr>
          <p:spPr bwMode="auto">
            <a:xfrm>
              <a:off x="1476599" y="4868267"/>
              <a:ext cx="719137" cy="288925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2000" b="1" baseline="-18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7" name="Text Box 51"/>
            <p:cNvSpPr txBox="1">
              <a:spLocks noChangeArrowheads="1"/>
            </p:cNvSpPr>
            <p:nvPr/>
          </p:nvSpPr>
          <p:spPr bwMode="auto">
            <a:xfrm>
              <a:off x="3059832" y="4868267"/>
              <a:ext cx="1150763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DF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baseline="-18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  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3491582" y="4868267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53"/>
            <p:cNvSpPr txBox="1">
              <a:spLocks noChangeArrowheads="1"/>
            </p:cNvSpPr>
            <p:nvPr/>
          </p:nvSpPr>
          <p:spPr bwMode="auto">
            <a:xfrm>
              <a:off x="1763688" y="4509120"/>
              <a:ext cx="2246333" cy="336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zh-CN" altLang="en-US" sz="1800" b="1" baseline="-14000" dirty="0">
                  <a:latin typeface="宋体" pitchFamily="2" charset="-122"/>
                </a:rPr>
                <a:t>寻址</a:t>
              </a:r>
              <a:r>
                <a:rPr lang="en-US" altLang="zh-CN" sz="1800" b="1" dirty="0">
                  <a:latin typeface="宋体" pitchFamily="2" charset="-122"/>
                </a:rPr>
                <a:t>=T</a:t>
              </a:r>
              <a:r>
                <a:rPr lang="en-US" altLang="zh-CN" sz="1800" b="1" baseline="-18000" dirty="0">
                  <a:latin typeface="宋体" pitchFamily="2" charset="-122"/>
                </a:rPr>
                <a:t>DF1</a:t>
              </a:r>
              <a:r>
                <a:rPr lang="en-US" altLang="zh-CN" sz="1800" b="1" dirty="0">
                  <a:latin typeface="宋体" pitchFamily="2" charset="-122"/>
                </a:rPr>
                <a:t>+T</a:t>
              </a:r>
              <a:r>
                <a:rPr lang="en-US" altLang="zh-CN" sz="1800" b="1" baseline="-18000" dirty="0">
                  <a:latin typeface="宋体" pitchFamily="2" charset="-122"/>
                </a:rPr>
                <a:t>A1</a:t>
              </a:r>
              <a:r>
                <a:rPr lang="en-US" altLang="zh-CN" sz="1800" b="1" dirty="0">
                  <a:latin typeface="宋体" pitchFamily="2" charset="-122"/>
                </a:rPr>
                <a:t>+T</a:t>
              </a:r>
              <a:r>
                <a:rPr lang="en-US" altLang="zh-CN" sz="1800" b="1" baseline="-18000" dirty="0">
                  <a:latin typeface="宋体" pitchFamily="2" charset="-122"/>
                </a:rPr>
                <a:t>DF2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+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A2</a:t>
              </a:r>
            </a:p>
          </p:txBody>
        </p:sp>
        <p:sp>
          <p:nvSpPr>
            <p:cNvPr id="103" name="Text Box 57"/>
            <p:cNvSpPr txBox="1">
              <a:spLocks noChangeArrowheads="1"/>
            </p:cNvSpPr>
            <p:nvPr/>
          </p:nvSpPr>
          <p:spPr bwMode="auto">
            <a:xfrm>
              <a:off x="5365031" y="4868267"/>
              <a:ext cx="719137" cy="288925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2000" b="1" baseline="-18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06" name="Text Box 60"/>
            <p:cNvSpPr txBox="1">
              <a:spLocks noChangeArrowheads="1"/>
            </p:cNvSpPr>
            <p:nvPr/>
          </p:nvSpPr>
          <p:spPr bwMode="auto">
            <a:xfrm>
              <a:off x="6084168" y="4868268"/>
              <a:ext cx="428686" cy="289818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7" name="AutoShape 61"/>
            <p:cNvSpPr>
              <a:spLocks noChangeArrowheads="1"/>
            </p:cNvSpPr>
            <p:nvPr/>
          </p:nvSpPr>
          <p:spPr bwMode="auto">
            <a:xfrm>
              <a:off x="4499992" y="4797152"/>
              <a:ext cx="576262" cy="360363"/>
            </a:xfrm>
            <a:prstGeom prst="rightArrow">
              <a:avLst>
                <a:gd name="adj1" fmla="val 50000"/>
                <a:gd name="adj2" fmla="val 503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62"/>
            <p:cNvSpPr txBox="1">
              <a:spLocks noChangeArrowheads="1"/>
            </p:cNvSpPr>
            <p:nvPr/>
          </p:nvSpPr>
          <p:spPr bwMode="auto">
            <a:xfrm>
              <a:off x="5364088" y="4532610"/>
              <a:ext cx="2352873" cy="336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zh-CN" altLang="en-US" sz="1800" b="1" baseline="-14000" dirty="0">
                  <a:latin typeface="宋体" pitchFamily="2" charset="-122"/>
                </a:rPr>
                <a:t>寻址</a:t>
              </a:r>
              <a:r>
                <a:rPr lang="en-US" altLang="zh-CN" sz="1800" b="1" dirty="0">
                  <a:latin typeface="宋体" pitchFamily="2" charset="-122"/>
                </a:rPr>
                <a:t>=T</a:t>
              </a:r>
              <a:r>
                <a:rPr lang="en-US" altLang="zh-CN" sz="1800" b="1" baseline="-18000" dirty="0">
                  <a:latin typeface="宋体" pitchFamily="2" charset="-122"/>
                </a:rPr>
                <a:t>DF2</a:t>
              </a:r>
              <a:r>
                <a:rPr lang="en-US" altLang="zh-CN" sz="1800" b="1" dirty="0">
                  <a:latin typeface="宋体" pitchFamily="2" charset="-122"/>
                </a:rPr>
                <a:t>+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max</a:t>
              </a:r>
              <a:r>
                <a:rPr lang="en-US" altLang="zh-CN" sz="1800" b="1" dirty="0">
                  <a:latin typeface="宋体" pitchFamily="2" charset="-122"/>
                </a:rPr>
                <a:t>{T</a:t>
              </a:r>
              <a:r>
                <a:rPr lang="en-US" altLang="zh-CN" sz="1800" b="1" baseline="-18000" dirty="0">
                  <a:latin typeface="宋体" pitchFamily="2" charset="-122"/>
                </a:rPr>
                <a:t>A1</a:t>
              </a:r>
              <a:r>
                <a:rPr lang="en-US" altLang="zh-CN" sz="1800" b="1" dirty="0">
                  <a:latin typeface="宋体" pitchFamily="2" charset="-122"/>
                </a:rPr>
                <a:t>,T</a:t>
              </a:r>
              <a:r>
                <a:rPr lang="en-US" altLang="zh-CN" sz="1800" b="1" baseline="-18000" dirty="0">
                  <a:latin typeface="宋体" pitchFamily="2" charset="-122"/>
                </a:rPr>
                <a:t>A2</a:t>
              </a:r>
              <a:r>
                <a:rPr lang="en-US" altLang="zh-CN" sz="1800" b="1" dirty="0">
                  <a:latin typeface="宋体" pitchFamily="2" charset="-122"/>
                </a:rPr>
                <a:t>}</a:t>
              </a:r>
            </a:p>
          </p:txBody>
        </p:sp>
        <p:sp>
          <p:nvSpPr>
            <p:cNvPr id="77" name="Text Box 60"/>
            <p:cNvSpPr txBox="1">
              <a:spLocks noChangeArrowheads="1"/>
            </p:cNvSpPr>
            <p:nvPr/>
          </p:nvSpPr>
          <p:spPr bwMode="auto">
            <a:xfrm>
              <a:off x="2195736" y="4868267"/>
              <a:ext cx="863898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DF</a:t>
              </a:r>
              <a:r>
                <a:rPr lang="en-US" altLang="zh-CN" sz="1800" b="1" baseline="-18000" dirty="0">
                  <a:latin typeface="宋体" pitchFamily="2" charset="-122"/>
                </a:rPr>
                <a:t>1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2627784" y="4869160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6512854" y="4869160"/>
              <a:ext cx="1150763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DF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baseline="-18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  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6944604" y="4868267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6660232" y="5231480"/>
              <a:ext cx="2211963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缺省</a:t>
              </a:r>
              <a:r>
                <a:rPr lang="zh-CN" altLang="en-US" sz="1800" b="1" dirty="0">
                  <a:latin typeface="宋体" pitchFamily="2" charset="-122"/>
                </a:rPr>
                <a:t>一个寻址方式位</a:t>
              </a:r>
            </a:p>
          </p:txBody>
        </p:sp>
        <p:cxnSp>
          <p:nvCxnSpPr>
            <p:cNvPr id="93" name="直接箭头连接符 51"/>
            <p:cNvCxnSpPr>
              <a:stCxn id="91" idx="1"/>
              <a:endCxn id="106" idx="2"/>
            </p:cNvCxnSpPr>
            <p:nvPr/>
          </p:nvCxnSpPr>
          <p:spPr bwMode="auto">
            <a:xfrm rot="10800000">
              <a:off x="6298512" y="5158086"/>
              <a:ext cx="361721" cy="21627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组合 36"/>
          <p:cNvGrpSpPr/>
          <p:nvPr/>
        </p:nvGrpSpPr>
        <p:grpSpPr>
          <a:xfrm>
            <a:off x="2713495" y="5087464"/>
            <a:ext cx="3298665" cy="1005832"/>
            <a:chOff x="2713495" y="5231480"/>
            <a:chExt cx="3298665" cy="1005832"/>
          </a:xfrm>
        </p:grpSpPr>
        <p:sp>
          <p:nvSpPr>
            <p:cNvPr id="115" name="Text Box 57"/>
            <p:cNvSpPr txBox="1">
              <a:spLocks noChangeArrowheads="1"/>
            </p:cNvSpPr>
            <p:nvPr/>
          </p:nvSpPr>
          <p:spPr bwMode="auto">
            <a:xfrm>
              <a:off x="2713495" y="5589240"/>
              <a:ext cx="657759" cy="288925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2000" b="1" baseline="-18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16" name="Text Box 60"/>
            <p:cNvSpPr txBox="1">
              <a:spLocks noChangeArrowheads="1"/>
            </p:cNvSpPr>
            <p:nvPr/>
          </p:nvSpPr>
          <p:spPr bwMode="auto">
            <a:xfrm>
              <a:off x="3374616" y="5589241"/>
              <a:ext cx="428686" cy="289818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17" name="Text Box 51"/>
            <p:cNvSpPr txBox="1">
              <a:spLocks noChangeArrowheads="1"/>
            </p:cNvSpPr>
            <p:nvPr/>
          </p:nvSpPr>
          <p:spPr bwMode="auto">
            <a:xfrm>
              <a:off x="3803302" y="5589240"/>
              <a:ext cx="694407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A</a:t>
              </a:r>
              <a:r>
                <a:rPr lang="en-US" altLang="zh-CN" sz="2000" b="1" baseline="-18000" dirty="0">
                  <a:latin typeface="宋体" pitchFamily="2" charset="-122"/>
                </a:rPr>
                <a:t>21</a:t>
              </a:r>
            </a:p>
          </p:txBody>
        </p:sp>
        <p:sp>
          <p:nvSpPr>
            <p:cNvPr id="119" name="Text Box 57"/>
            <p:cNvSpPr txBox="1">
              <a:spLocks noChangeArrowheads="1"/>
            </p:cNvSpPr>
            <p:nvPr/>
          </p:nvSpPr>
          <p:spPr bwMode="auto">
            <a:xfrm>
              <a:off x="2713495" y="5947494"/>
              <a:ext cx="662486" cy="288925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2000" b="1" baseline="-18000" dirty="0" err="1">
                  <a:latin typeface="宋体" pitchFamily="2" charset="-122"/>
                </a:rPr>
                <a:t>i</a:t>
              </a:r>
              <a:r>
                <a:rPr lang="en-US" altLang="zh-CN" sz="2000" b="1" dirty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0" name="Text Box 60"/>
            <p:cNvSpPr txBox="1">
              <a:spLocks noChangeArrowheads="1"/>
            </p:cNvSpPr>
            <p:nvPr/>
          </p:nvSpPr>
          <p:spPr bwMode="auto">
            <a:xfrm>
              <a:off x="3375981" y="5946601"/>
              <a:ext cx="428686" cy="289818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23" name="Text Box 51"/>
            <p:cNvSpPr txBox="1">
              <a:spLocks noChangeArrowheads="1"/>
            </p:cNvSpPr>
            <p:nvPr/>
          </p:nvSpPr>
          <p:spPr bwMode="auto">
            <a:xfrm>
              <a:off x="3803302" y="5948387"/>
              <a:ext cx="1128737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A</a:t>
              </a:r>
              <a:r>
                <a:rPr lang="en-US" altLang="zh-CN" sz="2000" b="1" baseline="-18000" dirty="0">
                  <a:latin typeface="宋体" pitchFamily="2" charset="-122"/>
                </a:rPr>
                <a:t>22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3114384" y="5231480"/>
              <a:ext cx="1817656" cy="357760"/>
              <a:chOff x="6246463" y="2636912"/>
              <a:chExt cx="1817656" cy="357760"/>
            </a:xfrm>
          </p:grpSpPr>
          <p:sp>
            <p:nvSpPr>
              <p:cNvPr id="126" name="Text Box 32"/>
              <p:cNvSpPr txBox="1">
                <a:spLocks noChangeArrowheads="1"/>
              </p:cNvSpPr>
              <p:nvPr/>
            </p:nvSpPr>
            <p:spPr bwMode="auto">
              <a:xfrm>
                <a:off x="6493647" y="2636912"/>
                <a:ext cx="1570472" cy="2857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r>
                  <a:rPr lang="zh-CN" altLang="en-US" sz="1800" b="1" dirty="0">
                    <a:latin typeface="宋体" pitchFamily="2" charset="-122"/>
                  </a:rPr>
                  <a:t>用操作码表示</a:t>
                </a:r>
              </a:p>
            </p:txBody>
          </p:sp>
          <p:cxnSp>
            <p:nvCxnSpPr>
              <p:cNvPr id="127" name="直接箭头连接符 51"/>
              <p:cNvCxnSpPr>
                <a:stCxn id="126" idx="1"/>
                <a:endCxn id="115" idx="0"/>
              </p:cNvCxnSpPr>
              <p:nvPr/>
            </p:nvCxnSpPr>
            <p:spPr bwMode="auto">
              <a:xfrm rot="10800000" flipV="1">
                <a:off x="6246463" y="2779788"/>
                <a:ext cx="247185" cy="214884"/>
              </a:xfrm>
              <a:prstGeom prst="bentConnector2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2" name="直角上箭头 31"/>
            <p:cNvSpPr/>
            <p:nvPr/>
          </p:nvSpPr>
          <p:spPr bwMode="auto">
            <a:xfrm>
              <a:off x="5360192" y="5374109"/>
              <a:ext cx="651968" cy="647179"/>
            </a:xfrm>
            <a:prstGeom prst="bentUp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6"/>
          <p:cNvSpPr txBox="1">
            <a:spLocks noChangeArrowheads="1"/>
          </p:cNvSpPr>
          <p:nvPr/>
        </p:nvSpPr>
        <p:spPr bwMode="auto">
          <a:xfrm>
            <a:off x="228600" y="920549"/>
            <a:ext cx="2975248" cy="508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、结构与功能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*指令集结构：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*数据表示：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*寻址方式：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编址单位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*指令集功能：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</a:t>
            </a:r>
            <a:r>
              <a:rPr lang="en-US" altLang="zh-CN" sz="2400" dirty="0"/>
              <a:t>MIPS</a:t>
            </a:r>
            <a:r>
              <a:rPr lang="zh-CN" altLang="en-US" sz="2400" dirty="0"/>
              <a:t>指令系统分析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9936" y="1397674"/>
            <a:ext cx="64054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R-R</a:t>
            </a:r>
            <a:r>
              <a:rPr lang="zh-CN" altLang="en-US" b="1" dirty="0">
                <a:latin typeface="宋体" pitchFamily="2" charset="-122"/>
              </a:rPr>
              <a:t>风格的</a:t>
            </a:r>
            <a:r>
              <a:rPr lang="en-US" altLang="zh-CN" b="1" dirty="0">
                <a:latin typeface="宋体" pitchFamily="2" charset="-122"/>
              </a:rPr>
              <a:t>GPR</a:t>
            </a:r>
            <a:r>
              <a:rPr lang="zh-CN" altLang="en-US" b="1" dirty="0">
                <a:latin typeface="宋体" pitchFamily="2" charset="-122"/>
              </a:rPr>
              <a:t>型，定长指令字</a:t>
            </a:r>
            <a:r>
              <a:rPr lang="en-US" altLang="zh-CN" sz="2000" b="1" dirty="0">
                <a:latin typeface="宋体" pitchFamily="2" charset="-122"/>
              </a:rPr>
              <a:t>(32b)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个，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GPR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30506" y="2295632"/>
            <a:ext cx="610883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整数</a:t>
            </a:r>
            <a:r>
              <a:rPr lang="en-US" altLang="zh-CN" sz="2000" b="1" dirty="0">
                <a:latin typeface="宋体" pitchFamily="2" charset="-122"/>
              </a:rPr>
              <a:t>(s/u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8/16/32b)</a:t>
            </a:r>
            <a:r>
              <a:rPr lang="zh-CN" altLang="en-US" b="1" dirty="0">
                <a:latin typeface="宋体" pitchFamily="2" charset="-122"/>
              </a:rPr>
              <a:t>，浮点数</a:t>
            </a:r>
            <a:r>
              <a:rPr lang="en-US" altLang="zh-CN" sz="2000" b="1" dirty="0">
                <a:latin typeface="宋体" pitchFamily="2" charset="-122"/>
              </a:rPr>
              <a:t>(S/D)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注</a:t>
            </a:r>
            <a:r>
              <a:rPr lang="en-US" altLang="zh-CN" sz="2000" b="1" dirty="0"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逻辑数包含在整数中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整数支持逻辑运算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546" y="3501008"/>
            <a:ext cx="64459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u="sng" dirty="0">
                <a:latin typeface="宋体" pitchFamily="2" charset="-122"/>
              </a:rPr>
              <a:t>字节</a:t>
            </a:r>
            <a:r>
              <a:rPr lang="zh-CN" altLang="en-US" b="1" dirty="0">
                <a:latin typeface="宋体" pitchFamily="2" charset="-122"/>
              </a:rPr>
              <a:t>编址，数据按大端、对齐方式存放；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统一编址；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en-US" altLang="zh-CN" b="1" u="sng" dirty="0">
                <a:latin typeface="宋体" pitchFamily="2" charset="-122"/>
              </a:rPr>
              <a:t>32</a:t>
            </a:r>
            <a:r>
              <a:rPr lang="zh-CN" altLang="en-US" b="1" u="sng" dirty="0">
                <a:latin typeface="宋体" pitchFamily="2" charset="-122"/>
              </a:rPr>
              <a:t>位</a:t>
            </a:r>
            <a:r>
              <a:rPr lang="zh-CN" altLang="en-US" b="1" dirty="0">
                <a:latin typeface="宋体" pitchFamily="2" charset="-122"/>
              </a:rPr>
              <a:t>编址</a:t>
            </a:r>
            <a:endParaRPr lang="en-US" altLang="zh-CN" b="1" dirty="0">
              <a:latin typeface="宋体" pitchFamily="2" charset="-122"/>
            </a:endParaRPr>
          </a:p>
          <a:p>
            <a:pPr marL="1885950" lvl="0" indent="-188595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立即、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、基址</a:t>
            </a:r>
            <a:endParaRPr lang="en-US" altLang="zh-CN" b="1" dirty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相对</a:t>
            </a:r>
            <a:r>
              <a:rPr lang="en-US" altLang="zh-CN" sz="2000" b="1" dirty="0">
                <a:latin typeface="宋体" pitchFamily="2" charset="-122"/>
              </a:rPr>
              <a:t>(16b)</a:t>
            </a:r>
            <a:r>
              <a:rPr lang="zh-CN" altLang="en-US" b="1" dirty="0">
                <a:latin typeface="宋体" pitchFamily="2" charset="-122"/>
              </a:rPr>
              <a:t>、伪直接</a:t>
            </a:r>
            <a:r>
              <a:rPr lang="en-US" altLang="zh-CN" sz="2000" b="1" dirty="0">
                <a:latin typeface="宋体" pitchFamily="2" charset="-122"/>
              </a:rPr>
              <a:t>(26b)</a:t>
            </a:r>
            <a:endParaRPr lang="en-US" altLang="zh-CN" sz="20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18538" y="5392465"/>
            <a:ext cx="639686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传送、算术、逻辑、移位、浮点、转移控制</a:t>
            </a:r>
            <a:endParaRPr lang="en-US" altLang="zh-CN" b="1" dirty="0">
              <a:latin typeface="宋体" pitchFamily="2" charset="-122"/>
            </a:endParaRPr>
          </a:p>
          <a:p>
            <a:pPr marL="2514600" indent="-2514600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定点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浮点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8"/>
          <p:cNvSpPr>
            <a:spLocks/>
          </p:cNvSpPr>
          <p:nvPr/>
        </p:nvSpPr>
        <p:spPr bwMode="auto">
          <a:xfrm>
            <a:off x="5724128" y="4645227"/>
            <a:ext cx="2808312" cy="295941"/>
          </a:xfrm>
          <a:prstGeom prst="borderCallout2">
            <a:avLst>
              <a:gd name="adj1" fmla="val 2031"/>
              <a:gd name="adj2" fmla="val 49830"/>
              <a:gd name="adj3" fmla="val -25054"/>
              <a:gd name="adj4" fmla="val 49727"/>
              <a:gd name="adj5" fmla="val -74480"/>
              <a:gd name="adj6" fmla="val 3421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OPD</a:t>
            </a:r>
            <a:r>
              <a:rPr lang="zh-CN" altLang="en-US" sz="1800" b="1" dirty="0">
                <a:latin typeface="宋体" pitchFamily="2" charset="-122"/>
              </a:rPr>
              <a:t>长度，可≠数据长度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6" name="Text Box 96"/>
          <p:cNvSpPr txBox="1">
            <a:spLocks noChangeArrowheads="1"/>
          </p:cNvSpPr>
          <p:nvPr/>
        </p:nvSpPr>
        <p:spPr bwMode="auto">
          <a:xfrm>
            <a:off x="214282" y="357166"/>
            <a:ext cx="861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共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种格式，每条指令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b="1" dirty="0">
                <a:latin typeface="+mn-lt"/>
              </a:rPr>
              <a:t>~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种格式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graphicFrame>
        <p:nvGraphicFramePr>
          <p:cNvPr id="11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49213"/>
              </p:ext>
            </p:extLst>
          </p:nvPr>
        </p:nvGraphicFramePr>
        <p:xfrm>
          <a:off x="1071539" y="1345720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 Box 189"/>
          <p:cNvSpPr txBox="1">
            <a:spLocks noChangeArrowheads="1"/>
          </p:cNvSpPr>
          <p:nvPr/>
        </p:nvSpPr>
        <p:spPr bwMode="auto">
          <a:xfrm>
            <a:off x="1547664" y="2708920"/>
            <a:ext cx="73448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1800" b="1" dirty="0">
                <a:latin typeface="+mn-ea"/>
                <a:ea typeface="+mn-ea"/>
              </a:rPr>
              <a:t>注：</a:t>
            </a:r>
            <a:r>
              <a:rPr kumimoji="0" lang="en-US" altLang="zh-CN" sz="1800" b="1" dirty="0">
                <a:latin typeface="+mn-ea"/>
                <a:ea typeface="+mn-ea"/>
              </a:rPr>
              <a:t>op</a:t>
            </a:r>
            <a:r>
              <a:rPr kumimoji="0" lang="zh-CN" altLang="en-US" sz="1800" b="1" dirty="0">
                <a:latin typeface="+mn-ea"/>
                <a:ea typeface="+mn-ea"/>
              </a:rPr>
              <a:t>及</a:t>
            </a:r>
            <a:r>
              <a:rPr kumimoji="0" lang="en-US" altLang="zh-CN" sz="1800" b="1" dirty="0" err="1">
                <a:latin typeface="+mn-ea"/>
                <a:ea typeface="+mn-ea"/>
              </a:rPr>
              <a:t>func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操作码，</a:t>
            </a:r>
            <a:r>
              <a:rPr kumimoji="0" lang="en-US" altLang="zh-CN" sz="1800" b="1" dirty="0" err="1">
                <a:latin typeface="+mn-ea"/>
                <a:ea typeface="+mn-ea"/>
              </a:rPr>
              <a:t>rs</a:t>
            </a:r>
            <a:r>
              <a:rPr kumimoji="0" lang="zh-CN" altLang="en-US" sz="1800" b="1" dirty="0">
                <a:latin typeface="+mn-ea"/>
                <a:ea typeface="+mn-ea"/>
              </a:rPr>
              <a:t>、</a:t>
            </a:r>
            <a:r>
              <a:rPr kumimoji="0" lang="en-US" altLang="zh-CN" sz="1800" b="1" dirty="0" err="1">
                <a:latin typeface="+mn-ea"/>
                <a:ea typeface="+mn-ea"/>
              </a:rPr>
              <a:t>rt</a:t>
            </a:r>
            <a:r>
              <a:rPr kumimoji="0" lang="zh-CN" altLang="en-US" sz="1800" b="1" dirty="0">
                <a:latin typeface="+mn-ea"/>
                <a:ea typeface="+mn-ea"/>
              </a:rPr>
              <a:t>及</a:t>
            </a:r>
            <a:r>
              <a:rPr kumimoji="0" lang="en-US" altLang="zh-CN" sz="1800" b="1" dirty="0" err="1">
                <a:latin typeface="+mn-ea"/>
                <a:ea typeface="+mn-ea"/>
              </a:rPr>
              <a:t>rd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寄存器号</a:t>
            </a:r>
            <a:r>
              <a:rPr kumimoji="0" lang="en-US" altLang="zh-CN" sz="1800" b="1" dirty="0">
                <a:latin typeface="+mn-ea"/>
                <a:ea typeface="+mn-ea"/>
              </a:rPr>
              <a:t>(</a:t>
            </a:r>
            <a:r>
              <a:rPr kumimoji="0" lang="zh-CN" altLang="en-US" sz="1800" b="1" dirty="0">
                <a:latin typeface="+mn-ea"/>
                <a:ea typeface="+mn-ea"/>
              </a:rPr>
              <a:t>源及目的</a:t>
            </a:r>
            <a:r>
              <a:rPr kumimoji="0" lang="en-US" altLang="zh-CN" sz="1800" b="1" dirty="0">
                <a:latin typeface="+mn-ea"/>
                <a:ea typeface="+mn-ea"/>
              </a:rPr>
              <a:t>OPD)</a:t>
            </a:r>
            <a:r>
              <a:rPr kumimoji="0" lang="zh-CN" altLang="en-US" sz="1800" b="1" dirty="0">
                <a:latin typeface="+mn-ea"/>
                <a:ea typeface="+mn-ea"/>
              </a:rPr>
              <a:t>，</a:t>
            </a:r>
            <a:endParaRPr kumimoji="0" lang="en-US" altLang="zh-CN" sz="1800" b="1" dirty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1800" b="1" dirty="0">
                <a:latin typeface="+mn-ea"/>
                <a:ea typeface="+mn-ea"/>
              </a:rPr>
              <a:t>    </a:t>
            </a:r>
            <a:r>
              <a:rPr kumimoji="0" lang="en-US" altLang="zh-CN" sz="1800" b="1" dirty="0" err="1">
                <a:latin typeface="+mn-ea"/>
                <a:ea typeface="+mn-ea"/>
              </a:rPr>
              <a:t>shamt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移位位数，</a:t>
            </a:r>
            <a:r>
              <a:rPr kumimoji="0" lang="en-US" altLang="zh-CN" sz="1800" b="1" dirty="0" err="1">
                <a:latin typeface="+mn-ea"/>
                <a:ea typeface="+mn-ea"/>
              </a:rPr>
              <a:t>imme</a:t>
            </a:r>
            <a:r>
              <a:rPr kumimoji="0" lang="en-US" altLang="zh-CN" sz="1800" b="1" dirty="0">
                <a:latin typeface="+mn-ea"/>
                <a:ea typeface="+mn-ea"/>
              </a:rPr>
              <a:t>/</a:t>
            </a:r>
            <a:r>
              <a:rPr kumimoji="0" lang="en-US" altLang="zh-CN" sz="1800" b="1" dirty="0" err="1">
                <a:latin typeface="+mn-ea"/>
                <a:ea typeface="+mn-ea"/>
              </a:rPr>
              <a:t>disp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立即数或偏移量，</a:t>
            </a:r>
            <a:r>
              <a:rPr kumimoji="0" lang="en-US" altLang="zh-CN" sz="1800" b="1" dirty="0" err="1">
                <a:latin typeface="+mn-ea"/>
                <a:ea typeface="+mn-ea"/>
              </a:rPr>
              <a:t>addr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形式地址</a:t>
            </a:r>
            <a:endParaRPr kumimoji="0" lang="zh-CN" altLang="en-US" sz="1800" b="1" dirty="0">
              <a:latin typeface="宋体" pitchFamily="2" charset="-122"/>
            </a:endParaRPr>
          </a:p>
        </p:txBody>
      </p:sp>
      <p:sp>
        <p:nvSpPr>
          <p:cNvPr id="1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操作码的编码特征：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采用扩展编码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b="1" dirty="0" err="1">
                <a:latin typeface="宋体" pitchFamily="2" charset="-122"/>
              </a:rPr>
              <a:t>op+func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，分开存放，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地址码个数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</a:t>
            </a:r>
            <a:r>
              <a:rPr lang="zh-CN" altLang="en-US" b="1" u="sng" dirty="0"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通过</a:t>
            </a:r>
            <a:r>
              <a:rPr lang="en-US" altLang="zh-CN" sz="2000" b="1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指明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20" name="Text Box 141"/>
          <p:cNvSpPr txBox="1">
            <a:spLocks noChangeArrowheads="1"/>
          </p:cNvSpPr>
          <p:nvPr/>
        </p:nvSpPr>
        <p:spPr bwMode="auto">
          <a:xfrm>
            <a:off x="179512" y="4799559"/>
            <a:ext cx="881221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地址码的编码特征：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寻址方式位</a:t>
            </a:r>
            <a:r>
              <a:rPr lang="zh-CN" altLang="en-US" b="1" u="sng" dirty="0"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表示，寻址参数分开存放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(</a:t>
            </a:r>
            <a:r>
              <a:rPr lang="zh-CN" altLang="en-US" sz="1800" b="1" dirty="0">
                <a:latin typeface="宋体" pitchFamily="2" charset="-122"/>
              </a:rPr>
              <a:t>通过</a:t>
            </a:r>
            <a:r>
              <a:rPr lang="en-US" altLang="zh-CN" sz="1800" b="1" dirty="0">
                <a:latin typeface="宋体" pitchFamily="2" charset="-122"/>
              </a:rPr>
              <a:t>op</a:t>
            </a:r>
            <a:r>
              <a:rPr lang="zh-CN" altLang="en-US" sz="1800" b="1" dirty="0">
                <a:latin typeface="宋体" pitchFamily="2" charset="-122"/>
              </a:rPr>
              <a:t>指明</a:t>
            </a:r>
            <a:r>
              <a:rPr lang="en-US" altLang="zh-CN" sz="1800" b="1" dirty="0">
                <a:latin typeface="宋体" pitchFamily="2" charset="-122"/>
              </a:rPr>
              <a:t>)              (</a:t>
            </a:r>
            <a:r>
              <a:rPr lang="zh-CN" altLang="en-US" sz="1800" b="1" dirty="0">
                <a:latin typeface="宋体" pitchFamily="2" charset="-122"/>
              </a:rPr>
              <a:t>如基址寻址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21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Text Box 204"/>
          <p:cNvSpPr txBox="1">
            <a:spLocks noChangeArrowheads="1"/>
          </p:cNvSpPr>
          <p:nvPr/>
        </p:nvSpPr>
        <p:spPr bwMode="auto">
          <a:xfrm>
            <a:off x="228600" y="348620"/>
            <a:ext cx="4658816" cy="365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、指令格式的组织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*指令功能所含信息：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*指令格式的组织：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操作码表示的信息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地址码表示的信息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指令格式的组织方法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204"/>
          <p:cNvSpPr txBox="1">
            <a:spLocks noChangeArrowheads="1"/>
          </p:cNvSpPr>
          <p:nvPr/>
        </p:nvSpPr>
        <p:spPr bwMode="auto">
          <a:xfrm>
            <a:off x="3419872" y="786770"/>
            <a:ext cx="54847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操作类型、源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、下条指令地址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957712" y="2132856"/>
            <a:ext cx="3695701" cy="7921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2200" b="1" dirty="0">
                <a:latin typeface="宋体" pitchFamily="2" charset="-122"/>
              </a:rPr>
              <a:t>i: A</a:t>
            </a:r>
            <a:r>
              <a:rPr lang="en-US" altLang="zh-CN" sz="2200" b="1" baseline="-18000" dirty="0">
                <a:latin typeface="宋体" pitchFamily="2" charset="-122"/>
              </a:rPr>
              <a:t>D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(A</a:t>
            </a:r>
            <a:r>
              <a:rPr lang="en-US" altLang="zh-CN" sz="2200" b="1" baseline="-18000" dirty="0">
                <a:latin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sym typeface="Symbol"/>
              </a:rPr>
              <a:t></a:t>
            </a:r>
            <a:r>
              <a:rPr lang="en-US" altLang="zh-CN" sz="2200" b="1" dirty="0">
                <a:latin typeface="宋体" pitchFamily="2" charset="-122"/>
              </a:rPr>
              <a:t>) OPER (A</a:t>
            </a:r>
            <a:r>
              <a:rPr lang="en-US" altLang="zh-CN" sz="2200" b="1" baseline="-18000" dirty="0">
                <a:latin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sym typeface="Symbol"/>
              </a:rPr>
              <a:t>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j: …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563888" y="2996952"/>
            <a:ext cx="511257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源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目的</a:t>
            </a:r>
            <a:r>
              <a:rPr lang="en-US" altLang="zh-CN" sz="2200" b="1" dirty="0">
                <a:latin typeface="宋体" pitchFamily="2" charset="-122"/>
              </a:rPr>
              <a:t>OPD(</a:t>
            </a:r>
            <a:r>
              <a:rPr lang="zh-CN" altLang="en-US" sz="2200" b="1" dirty="0">
                <a:latin typeface="宋体" pitchFamily="2" charset="-122"/>
              </a:rPr>
              <a:t>地址形式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、下条指令地址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03648" y="2323662"/>
            <a:ext cx="3168427" cy="601282"/>
            <a:chOff x="1043608" y="2996307"/>
            <a:chExt cx="3168427" cy="601282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62021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2843809" y="2996307"/>
              <a:ext cx="431353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3419872" y="3068315"/>
              <a:ext cx="792163" cy="130175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043608" y="3284339"/>
              <a:ext cx="2267818" cy="313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例：</a:t>
              </a:r>
              <a:r>
                <a:rPr lang="en-US" altLang="zh-CN" sz="1800" b="1" dirty="0">
                  <a:latin typeface="宋体" pitchFamily="2" charset="-122"/>
                </a:rPr>
                <a:t>0 0 1 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0 0 1 1 0</a:t>
              </a:r>
            </a:p>
          </p:txBody>
        </p:sp>
      </p:grp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528392" y="1700808"/>
            <a:ext cx="561560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操作类型、格式信息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地址码个数</a:t>
            </a:r>
            <a:r>
              <a:rPr lang="en-US" altLang="zh-CN" sz="1800" b="1" spc="-100" dirty="0">
                <a:latin typeface="宋体" pitchFamily="2" charset="-122"/>
              </a:rPr>
              <a:t>+</a:t>
            </a:r>
            <a:r>
              <a:rPr lang="zh-CN" altLang="en-US" sz="1800" b="1" spc="-100" dirty="0">
                <a:latin typeface="宋体" pitchFamily="2" charset="-122"/>
              </a:rPr>
              <a:t>目的</a:t>
            </a:r>
            <a:r>
              <a:rPr lang="en-US" altLang="zh-CN" sz="1800" b="1" spc="-100" dirty="0">
                <a:latin typeface="宋体" pitchFamily="2" charset="-122"/>
              </a:rPr>
              <a:t>OPD</a:t>
            </a:r>
            <a:r>
              <a:rPr lang="zh-CN" altLang="en-US" sz="1800" b="1" spc="-100" dirty="0">
                <a:latin typeface="宋体" pitchFamily="2" charset="-122"/>
              </a:rPr>
              <a:t>位置等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endParaRPr lang="en-US" altLang="zh-CN" b="1" spc="-100" dirty="0">
              <a:latin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7236" y="2492896"/>
            <a:ext cx="2459100" cy="582306"/>
            <a:chOff x="5137236" y="3278742"/>
            <a:chExt cx="2459100" cy="582306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V="1">
              <a:off x="5508104" y="3278742"/>
              <a:ext cx="0" cy="582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5508104" y="3278742"/>
              <a:ext cx="648766" cy="582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5508104" y="3278742"/>
              <a:ext cx="2088232" cy="582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 flipV="1">
              <a:off x="5137236" y="3645026"/>
              <a:ext cx="1955044" cy="2160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>
            <a:off x="3203847" y="2112092"/>
            <a:ext cx="3456385" cy="180020"/>
            <a:chOff x="3203847" y="2096852"/>
            <a:chExt cx="3456385" cy="180020"/>
          </a:xfrm>
        </p:grpSpPr>
        <p:cxnSp>
          <p:nvCxnSpPr>
            <p:cNvPr id="17" name="直接箭头连接符 16"/>
            <p:cNvCxnSpPr/>
            <p:nvPr/>
          </p:nvCxnSpPr>
          <p:spPr bwMode="auto">
            <a:xfrm>
              <a:off x="4427984" y="2096852"/>
              <a:ext cx="2232248" cy="1548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4427984" y="2096852"/>
              <a:ext cx="1585382" cy="180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H="1">
              <a:off x="3203847" y="2096852"/>
              <a:ext cx="1933390" cy="180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34" name="组合 33"/>
          <p:cNvGrpSpPr/>
          <p:nvPr/>
        </p:nvGrpSpPr>
        <p:grpSpPr>
          <a:xfrm>
            <a:off x="683568" y="4269954"/>
            <a:ext cx="8280920" cy="1679326"/>
            <a:chOff x="611560" y="3405858"/>
            <a:chExt cx="8280920" cy="1679326"/>
          </a:xfrm>
        </p:grpSpPr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419872" y="4509120"/>
              <a:ext cx="2520280" cy="288033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地址码个数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目的</a:t>
              </a:r>
              <a:r>
                <a:rPr lang="en-US" altLang="zh-CN" sz="1600" b="1" dirty="0">
                  <a:latin typeface="宋体" pitchFamily="2" charset="-122"/>
                </a:rPr>
                <a:t>OPD</a:t>
              </a:r>
              <a:r>
                <a:rPr lang="zh-CN" altLang="en-US" sz="1600" b="1" dirty="0">
                  <a:latin typeface="宋体" pitchFamily="2" charset="-122"/>
                </a:rPr>
                <a:t>位置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1547664" y="3482270"/>
              <a:ext cx="576064" cy="81082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功能所含信息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7236297" y="4724822"/>
              <a:ext cx="1656183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7668344" y="4724822"/>
              <a:ext cx="0" cy="36036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8532440" y="4724822"/>
              <a:ext cx="0" cy="36036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611560" y="4725144"/>
              <a:ext cx="1008112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2483768" y="3405858"/>
              <a:ext cx="792088" cy="92719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需约定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信息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2123728" y="3861048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619672" y="4987775"/>
              <a:ext cx="4464496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6114001" y="4725144"/>
              <a:ext cx="1122296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2339752" y="4509120"/>
              <a:ext cx="1083916" cy="26724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格式信息</a:t>
              </a: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2915816" y="4330468"/>
              <a:ext cx="0" cy="180000"/>
            </a:xfrm>
            <a:prstGeom prst="straightConnector1">
              <a:avLst/>
            </a:prstGeom>
            <a:ln w="19050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611560" y="3581634"/>
              <a:ext cx="576064" cy="6394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指令功能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1187624" y="3858846"/>
              <a:ext cx="360040" cy="2202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2915816" y="4771750"/>
              <a:ext cx="0" cy="216025"/>
            </a:xfrm>
            <a:prstGeom prst="straightConnector1">
              <a:avLst/>
            </a:prstGeom>
            <a:ln w="19050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040053" y="4797152"/>
            <a:ext cx="1908211" cy="864096"/>
            <a:chOff x="5040053" y="5157192"/>
            <a:chExt cx="1908211" cy="864096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6942157" y="5157192"/>
              <a:ext cx="1" cy="79200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5796135" y="5301208"/>
              <a:ext cx="1152129" cy="2160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itchFamily="2" charset="-122"/>
                </a:rPr>
                <a:t>操作码编码</a:t>
              </a:r>
              <a:endParaRPr lang="zh-CN" altLang="en-US" sz="14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6018348" y="5157192"/>
              <a:ext cx="899422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5040053" y="5445224"/>
              <a:ext cx="1332147" cy="576064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5868145" y="3933056"/>
            <a:ext cx="3024336" cy="645870"/>
            <a:chOff x="5796136" y="4365104"/>
            <a:chExt cx="3024336" cy="645870"/>
          </a:xfrm>
        </p:grpSpPr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6840760" y="4725144"/>
              <a:ext cx="1979712" cy="2858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指令地址</a:t>
              </a:r>
              <a:r>
                <a:rPr lang="en-US" altLang="zh-CN" sz="1800" b="1" dirty="0">
                  <a:latin typeface="宋体" pitchFamily="2" charset="-122"/>
                </a:rPr>
                <a:t>/OPD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6300192" y="4869160"/>
              <a:ext cx="545569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5796136" y="4365104"/>
              <a:ext cx="2592288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itchFamily="2" charset="-122"/>
                </a:rPr>
                <a:t>的存放</a:t>
              </a:r>
              <a:r>
                <a:rPr lang="en-US" altLang="zh-CN" sz="1600" b="1" dirty="0">
                  <a:latin typeface="宋体" pitchFamily="2" charset="-122"/>
                </a:rPr>
                <a:t>(GPRs/MEM/IR</a:t>
              </a:r>
              <a:r>
                <a:rPr lang="zh-CN" altLang="en-US" sz="1600" b="1" dirty="0">
                  <a:latin typeface="宋体" pitchFamily="2" charset="-122"/>
                </a:rPr>
                <a:t>等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6516216" y="4622690"/>
              <a:ext cx="0" cy="2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347864" y="4295298"/>
            <a:ext cx="3024337" cy="901846"/>
            <a:chOff x="3347864" y="4655338"/>
            <a:chExt cx="3024337" cy="901846"/>
          </a:xfrm>
        </p:grpSpPr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3707905" y="4655338"/>
              <a:ext cx="2664296" cy="26111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宋体" pitchFamily="2" charset="-122"/>
                </a:rPr>
                <a:t>显式的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  <a:r>
                <a:rPr lang="en-US" altLang="zh-CN" sz="1800" b="1" dirty="0">
                  <a:latin typeface="宋体" pitchFamily="2" charset="-122"/>
                </a:rPr>
                <a:t>/OPD</a:t>
              </a:r>
              <a:r>
                <a:rPr lang="zh-CN" altLang="en-US" sz="1800" b="1" dirty="0">
                  <a:latin typeface="宋体" pitchFamily="2" charset="-122"/>
                </a:rPr>
                <a:t>信息</a:t>
              </a:r>
            </a:p>
          </p:txBody>
        </p:sp>
        <p:sp>
          <p:nvSpPr>
            <p:cNvPr id="64" name="Text Box 22"/>
            <p:cNvSpPr txBox="1">
              <a:spLocks noChangeArrowheads="1"/>
            </p:cNvSpPr>
            <p:nvPr/>
          </p:nvSpPr>
          <p:spPr bwMode="auto">
            <a:xfrm>
              <a:off x="3707905" y="5009196"/>
              <a:ext cx="2304256" cy="23286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宋体" pitchFamily="2" charset="-122"/>
                </a:rPr>
                <a:t>显式的</a:t>
              </a:r>
              <a:r>
                <a:rPr lang="zh-CN" altLang="en-US" sz="1800" b="1" dirty="0">
                  <a:latin typeface="宋体" pitchFamily="2" charset="-122"/>
                </a:rPr>
                <a:t>操作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格式信息</a:t>
              </a: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3347866" y="4797152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3347866" y="5157192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3707904" y="5301208"/>
              <a:ext cx="1296144" cy="2559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宋体" pitchFamily="2" charset="-122"/>
                </a:rPr>
                <a:t>隐式的</a:t>
              </a:r>
              <a:r>
                <a:rPr lang="zh-CN" altLang="en-US" sz="1800" b="1" dirty="0">
                  <a:latin typeface="宋体" pitchFamily="2" charset="-122"/>
                </a:rPr>
                <a:t>信息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3347864" y="5445224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539552" y="3933056"/>
            <a:ext cx="4597685" cy="1813062"/>
            <a:chOff x="539552" y="4293096"/>
            <a:chExt cx="4597685" cy="1813062"/>
          </a:xfrm>
        </p:grpSpPr>
        <p:cxnSp>
          <p:nvCxnSpPr>
            <p:cNvPr id="70" name="直接箭头连接符 69"/>
            <p:cNvCxnSpPr/>
            <p:nvPr/>
          </p:nvCxnSpPr>
          <p:spPr>
            <a:xfrm>
              <a:off x="3491882" y="4578925"/>
              <a:ext cx="0" cy="216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3059835" y="4293096"/>
              <a:ext cx="2077402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表示方式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显式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隐式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539552" y="4437109"/>
              <a:ext cx="504056" cy="3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37"/>
            <p:cNvCxnSpPr/>
            <p:nvPr/>
          </p:nvCxnSpPr>
          <p:spPr>
            <a:xfrm rot="16200000" flipV="1">
              <a:off x="-222962" y="5199626"/>
              <a:ext cx="1669046" cy="144018"/>
            </a:xfrm>
            <a:prstGeom prst="bentConnector3">
              <a:avLst>
                <a:gd name="adj1" fmla="val -220"/>
              </a:avLst>
            </a:prstGeom>
            <a:ln w="12700">
              <a:solidFill>
                <a:srgbClr val="FF3399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2583630" y="4437109"/>
              <a:ext cx="476202" cy="3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1043608" y="4293096"/>
              <a:ext cx="1584175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指令字长尽量短</a:t>
              </a:r>
            </a:p>
          </p:txBody>
        </p:sp>
        <p:cxnSp>
          <p:nvCxnSpPr>
            <p:cNvPr id="76" name="直接箭头连接符 75"/>
            <p:cNvCxnSpPr/>
            <p:nvPr/>
          </p:nvCxnSpPr>
          <p:spPr>
            <a:xfrm>
              <a:off x="3491880" y="4797152"/>
              <a:ext cx="0" cy="37808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3491880" y="5163378"/>
              <a:ext cx="0" cy="281846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 Box 12"/>
          <p:cNvSpPr txBox="1">
            <a:spLocks noChangeArrowheads="1"/>
          </p:cNvSpPr>
          <p:nvPr/>
        </p:nvSpPr>
        <p:spPr bwMode="auto">
          <a:xfrm>
            <a:off x="1259632" y="6029181"/>
            <a:ext cx="606692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信息隐式表示的条件？哪些信息须显式表示？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7596211" y="4578926"/>
            <a:ext cx="1152253" cy="1010314"/>
            <a:chOff x="7596211" y="4578926"/>
            <a:chExt cx="1152253" cy="1010314"/>
          </a:xfrm>
        </p:grpSpPr>
        <p:cxnSp>
          <p:nvCxnSpPr>
            <p:cNvPr id="90" name="直接箭头连接符 89"/>
            <p:cNvCxnSpPr/>
            <p:nvPr/>
          </p:nvCxnSpPr>
          <p:spPr>
            <a:xfrm>
              <a:off x="7596336" y="4578926"/>
              <a:ext cx="0" cy="1010314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>
              <a:off x="7596211" y="4905163"/>
              <a:ext cx="1152253" cy="468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地址码编码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solidFill>
                    <a:srgbClr val="0033CC"/>
                  </a:solidFill>
                  <a:latin typeface="宋体" pitchFamily="2" charset="-122"/>
                </a:rPr>
                <a:t>寻址方式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79" name="AutoShape 38"/>
          <p:cNvSpPr>
            <a:spLocks/>
          </p:cNvSpPr>
          <p:nvPr/>
        </p:nvSpPr>
        <p:spPr bwMode="auto">
          <a:xfrm>
            <a:off x="3923928" y="1412808"/>
            <a:ext cx="2192731" cy="288000"/>
          </a:xfrm>
          <a:prstGeom prst="borderCallout2">
            <a:avLst>
              <a:gd name="adj1" fmla="val 52826"/>
              <a:gd name="adj2" fmla="val -6"/>
              <a:gd name="adj3" fmla="val 54330"/>
              <a:gd name="adj4" fmla="val -16413"/>
              <a:gd name="adj5" fmla="val 296348"/>
              <a:gd name="adj6" fmla="val -6843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spcBef>
                <a:spcPts val="0"/>
              </a:spcBef>
            </a:pPr>
            <a:r>
              <a:rPr lang="zh-CN" altLang="en-US" sz="1600" b="1" dirty="0">
                <a:latin typeface="宋体" pitchFamily="2" charset="-122"/>
              </a:rPr>
              <a:t>可标识</a:t>
            </a:r>
            <a:r>
              <a:rPr lang="zh-CN" altLang="en-US" sz="1600" b="1" dirty="0">
                <a:solidFill>
                  <a:srgbClr val="FF3399"/>
                </a:solidFill>
                <a:latin typeface="宋体" pitchFamily="2" charset="-122"/>
              </a:rPr>
              <a:t>不同的</a:t>
            </a:r>
            <a:r>
              <a:rPr lang="zh-CN" altLang="en-US" sz="1600" b="1" dirty="0">
                <a:latin typeface="宋体" pitchFamily="2" charset="-122"/>
              </a:rPr>
              <a:t>指令操作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80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3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78" grpId="0" animBg="1"/>
      <p:bldP spid="7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Text Box 96"/>
          <p:cNvSpPr txBox="1">
            <a:spLocks noChangeArrowheads="1"/>
          </p:cNvSpPr>
          <p:nvPr/>
        </p:nvSpPr>
        <p:spPr bwMode="auto">
          <a:xfrm>
            <a:off x="214282" y="357166"/>
            <a:ext cx="861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MIPS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优化分析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228600" y="2885873"/>
            <a:ext cx="8610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*从代码效率方面优化：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指令种类少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高频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通用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、功能简单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平衡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地址码个数多、长度短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代码效率高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214282" y="4260865"/>
            <a:ext cx="88222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*从执行效率方面优化：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指令格式少，地址码定长、寻址方式少；    </a:t>
            </a:r>
            <a:r>
              <a:rPr lang="zh-CN" altLang="en-US" sz="1800" b="1" dirty="0">
                <a:latin typeface="宋体" pitchFamily="2" charset="-122"/>
              </a:rPr>
              <a:t>←译码简单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操作数为</a:t>
            </a:r>
            <a:r>
              <a:rPr lang="en-US" altLang="zh-CN" b="1" dirty="0">
                <a:latin typeface="宋体" pitchFamily="2" charset="-122"/>
              </a:rPr>
              <a:t>R-R</a:t>
            </a:r>
            <a:r>
              <a:rPr lang="zh-CN" altLang="en-US" b="1" dirty="0">
                <a:latin typeface="宋体" pitchFamily="2" charset="-122"/>
              </a:rPr>
              <a:t>型</a:t>
            </a:r>
            <a:r>
              <a:rPr lang="en-US" altLang="zh-CN" sz="1800" b="1" dirty="0">
                <a:latin typeface="宋体" pitchFamily="2" charset="-122"/>
              </a:rPr>
              <a:t>(load/store</a:t>
            </a:r>
            <a:r>
              <a:rPr lang="zh-CN" altLang="en-US" sz="1800" b="1" dirty="0">
                <a:latin typeface="宋体" pitchFamily="2" charset="-122"/>
              </a:rPr>
              <a:t>指令除外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sz="1800" b="1" dirty="0">
                <a:latin typeface="宋体" pitchFamily="2" charset="-122"/>
              </a:rPr>
              <a:t>←执行速度快</a:t>
            </a:r>
            <a:endParaRPr lang="en-US" altLang="zh-CN" sz="1800" b="1" dirty="0">
              <a:latin typeface="宋体" pitchFamily="2" charset="-122"/>
            </a:endParaRPr>
          </a:p>
        </p:txBody>
      </p:sp>
      <p:graphicFrame>
        <p:nvGraphicFramePr>
          <p:cNvPr id="8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88207"/>
              </p:ext>
            </p:extLst>
          </p:nvPr>
        </p:nvGraphicFramePr>
        <p:xfrm>
          <a:off x="642910" y="928670"/>
          <a:ext cx="8215370" cy="1880784"/>
        </p:xfrm>
        <a:graphic>
          <a:graphicData uri="http://schemas.openxmlformats.org/drawingml/2006/table">
            <a:tbl>
              <a:tblPr/>
              <a:tblGrid>
                <a:gridCol w="112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000000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rs+rt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(000000)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000000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001000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rs+imme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其余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000100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PC+=4+disp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000010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(250)</a:t>
                      </a:r>
                      <a:r>
                        <a:rPr kumimoji="1" lang="en-US" altLang="zh-CN" sz="1800" b="1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PC[27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..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0]=250&lt;&lt;2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(00001*)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000011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(250)</a:t>
                      </a:r>
                      <a:r>
                        <a:rPr kumimoji="1" lang="en-US" altLang="zh-CN" sz="1800" b="1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$31=PC+4,PC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同上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28600" y="420839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</a:t>
            </a:r>
            <a:r>
              <a:rPr lang="en-US" altLang="zh-CN" sz="2400" dirty="0"/>
              <a:t>ARMv8 A64</a:t>
            </a:r>
            <a:r>
              <a:rPr lang="zh-CN" altLang="en-US" sz="2400" dirty="0"/>
              <a:t>指令系统分析</a:t>
            </a:r>
          </a:p>
        </p:txBody>
      </p:sp>
      <p:sp>
        <p:nvSpPr>
          <p:cNvPr id="26" name="Text Box 96"/>
          <p:cNvSpPr txBox="1">
            <a:spLocks noChangeArrowheads="1"/>
          </p:cNvSpPr>
          <p:nvPr/>
        </p:nvSpPr>
        <p:spPr bwMode="auto">
          <a:xfrm>
            <a:off x="228600" y="920549"/>
            <a:ext cx="2975248" cy="523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、结构与功能</a:t>
            </a:r>
            <a:endParaRPr lang="en-US" altLang="zh-CN" b="1" dirty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*指令集结构：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*数据表示：</a:t>
            </a:r>
            <a:endParaRPr lang="en-US" altLang="zh-CN" sz="16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*寻址方式：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编址单位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*指令集功能：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267744" y="1397674"/>
            <a:ext cx="6876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R-R</a:t>
            </a:r>
            <a:r>
              <a:rPr lang="zh-CN" altLang="en-US" b="1" dirty="0">
                <a:latin typeface="宋体" pitchFamily="2" charset="-122"/>
              </a:rPr>
              <a:t>风格的</a:t>
            </a:r>
            <a:r>
              <a:rPr lang="en-US" altLang="zh-CN" b="1" dirty="0">
                <a:latin typeface="宋体" pitchFamily="2" charset="-122"/>
              </a:rPr>
              <a:t>GPR</a:t>
            </a:r>
            <a:r>
              <a:rPr lang="zh-CN" altLang="en-US" b="1" dirty="0">
                <a:latin typeface="宋体" pitchFamily="2" charset="-122"/>
              </a:rPr>
              <a:t>型，定长指令字</a:t>
            </a:r>
            <a:r>
              <a:rPr lang="en-US" altLang="zh-CN" sz="2000" b="1" dirty="0">
                <a:latin typeface="宋体" pitchFamily="2" charset="-122"/>
              </a:rPr>
              <a:t>(32b)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显式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个，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GPR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整数</a:t>
            </a:r>
            <a:r>
              <a:rPr lang="en-US" altLang="zh-CN" sz="2000" b="1" spc="-100" dirty="0">
                <a:latin typeface="宋体" pitchFamily="2" charset="-122"/>
              </a:rPr>
              <a:t>(s/u</a:t>
            </a:r>
            <a:r>
              <a:rPr lang="zh-CN" altLang="en-US" sz="2000" b="1" spc="-100" dirty="0">
                <a:latin typeface="宋体" pitchFamily="2" charset="-122"/>
              </a:rPr>
              <a:t>、</a:t>
            </a:r>
            <a:r>
              <a:rPr lang="en-US" altLang="zh-CN" sz="2000" b="1" spc="-100" dirty="0">
                <a:latin typeface="宋体" pitchFamily="2" charset="-122"/>
              </a:rPr>
              <a:t>8/16/32/64b)</a:t>
            </a:r>
            <a:r>
              <a:rPr lang="zh-CN" altLang="en-US" b="1" dirty="0">
                <a:latin typeface="宋体" pitchFamily="2" charset="-122"/>
              </a:rPr>
              <a:t>，浮点数</a:t>
            </a:r>
            <a:r>
              <a:rPr lang="en-US" altLang="zh-CN" sz="2000" b="1" spc="-100" dirty="0">
                <a:latin typeface="宋体" pitchFamily="2" charset="-122"/>
              </a:rPr>
              <a:t>(H/S/D)</a:t>
            </a:r>
            <a:r>
              <a:rPr lang="zh-CN" altLang="en-US" b="1" dirty="0">
                <a:latin typeface="宋体" pitchFamily="2" charset="-122"/>
              </a:rPr>
              <a:t>，向量</a:t>
            </a:r>
            <a:r>
              <a:rPr lang="en-US" altLang="zh-CN" sz="2000" b="1" spc="-100" dirty="0">
                <a:latin typeface="宋体" pitchFamily="2" charset="-122"/>
              </a:rPr>
              <a:t>(64/128b)</a:t>
            </a:r>
            <a:endParaRPr lang="en-US" altLang="zh-CN" b="1" spc="-100" dirty="0">
              <a:latin typeface="宋体" pitchFamily="2" charset="-122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590546" y="3212976"/>
            <a:ext cx="64459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u="sng" dirty="0">
                <a:latin typeface="宋体" pitchFamily="2" charset="-122"/>
              </a:rPr>
              <a:t>字节</a:t>
            </a:r>
            <a:r>
              <a:rPr lang="zh-CN" altLang="en-US" b="1" dirty="0">
                <a:latin typeface="宋体" pitchFamily="2" charset="-122"/>
              </a:rPr>
              <a:t>编址，整数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实数按小端、对齐方式存放，向量可任意；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统一编址；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spc="-100" dirty="0">
                <a:latin typeface="宋体" pitchFamily="2" charset="-122"/>
              </a:rPr>
              <a:t>GPR</a:t>
            </a:r>
            <a:r>
              <a:rPr lang="zh-CN" altLang="en-US" b="1" spc="-100" dirty="0">
                <a:latin typeface="宋体" pitchFamily="2" charset="-122"/>
              </a:rPr>
              <a:t>按</a:t>
            </a:r>
            <a:r>
              <a:rPr lang="en-US" altLang="zh-CN" b="1" spc="-100" dirty="0">
                <a:latin typeface="宋体" pitchFamily="2" charset="-122"/>
              </a:rPr>
              <a:t>64b</a:t>
            </a:r>
            <a:r>
              <a:rPr lang="zh-CN" altLang="en-US" b="1" spc="-100" dirty="0">
                <a:latin typeface="宋体" pitchFamily="2" charset="-122"/>
              </a:rPr>
              <a:t>编址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可访问</a:t>
            </a:r>
            <a:r>
              <a:rPr lang="en-US" altLang="zh-CN" sz="2000" b="1" spc="-100" dirty="0">
                <a:latin typeface="宋体" pitchFamily="2" charset="-122"/>
              </a:rPr>
              <a:t>32b)</a:t>
            </a:r>
            <a:r>
              <a:rPr lang="zh-CN" altLang="en-US" b="1" spc="-100" dirty="0">
                <a:latin typeface="宋体" pitchFamily="2" charset="-122"/>
              </a:rPr>
              <a:t>，</a:t>
            </a:r>
            <a:r>
              <a:rPr lang="en-US" altLang="zh-CN" b="1" spc="-100" dirty="0">
                <a:latin typeface="宋体" pitchFamily="2" charset="-122"/>
              </a:rPr>
              <a:t>V</a:t>
            </a:r>
            <a:r>
              <a:rPr lang="zh-CN" altLang="en-US" b="1" spc="-100" dirty="0">
                <a:latin typeface="宋体" pitchFamily="2" charset="-122"/>
              </a:rPr>
              <a:t>按</a:t>
            </a:r>
            <a:r>
              <a:rPr lang="en-US" altLang="zh-CN" b="1" spc="-100" dirty="0">
                <a:latin typeface="宋体" pitchFamily="2" charset="-122"/>
              </a:rPr>
              <a:t>126b</a:t>
            </a:r>
            <a:r>
              <a:rPr lang="zh-CN" altLang="en-US" b="1" spc="-100" dirty="0">
                <a:latin typeface="宋体" pitchFamily="2" charset="-122"/>
              </a:rPr>
              <a:t>编址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可访问</a:t>
            </a:r>
            <a:r>
              <a:rPr lang="en-US" altLang="zh-CN" sz="2000" b="1" spc="-100" dirty="0">
                <a:latin typeface="宋体" pitchFamily="2" charset="-122"/>
              </a:rPr>
              <a:t>64b)</a:t>
            </a:r>
            <a:endParaRPr lang="en-US" altLang="zh-CN" b="1" spc="-100" dirty="0">
              <a:latin typeface="宋体" pitchFamily="2" charset="-122"/>
            </a:endParaRPr>
          </a:p>
          <a:p>
            <a:pPr marL="1885950" lvl="0" indent="-1885950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立即、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、基址</a:t>
            </a:r>
            <a:endParaRPr lang="en-US" altLang="zh-CN" b="1" dirty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相对</a:t>
            </a:r>
            <a:r>
              <a:rPr lang="en-US" altLang="zh-CN" sz="2000" b="1" dirty="0">
                <a:latin typeface="宋体" pitchFamily="2" charset="-122"/>
              </a:rPr>
              <a:t>(19/26b)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REG</a:t>
            </a:r>
            <a:endParaRPr lang="en-US" altLang="zh-CN" sz="20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518538" y="5517232"/>
            <a:ext cx="639686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传送、处理、分支、异常产生、系统操作</a:t>
            </a:r>
            <a:endParaRPr lang="en-US" altLang="zh-CN" b="1" dirty="0">
              <a:latin typeface="宋体" pitchFamily="2" charset="-122"/>
            </a:endParaRPr>
          </a:p>
          <a:p>
            <a:pPr marL="2514600" indent="-2514600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(</a:t>
            </a:r>
            <a:r>
              <a:rPr lang="zh-CN" altLang="en-US" sz="1800" b="1" dirty="0">
                <a:latin typeface="宋体" pitchFamily="2" charset="-122"/>
              </a:rPr>
              <a:t>定点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浮点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向量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3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4" name="Text Box 96"/>
          <p:cNvSpPr txBox="1">
            <a:spLocks noChangeArrowheads="1"/>
          </p:cNvSpPr>
          <p:nvPr/>
        </p:nvSpPr>
        <p:spPr bwMode="auto">
          <a:xfrm>
            <a:off x="214282" y="357166"/>
            <a:ext cx="861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共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种格式，每条指令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b="1" dirty="0">
                <a:latin typeface="+mn-lt"/>
              </a:rPr>
              <a:t>~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种格式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388" y="4615968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操作码编码特征：</a:t>
            </a:r>
            <a:r>
              <a:rPr lang="zh-CN" altLang="en-US" b="1" dirty="0">
                <a:latin typeface="宋体" pitchFamily="2" charset="-122"/>
              </a:rPr>
              <a:t>采用扩展编码，分开存放</a:t>
            </a:r>
            <a:r>
              <a:rPr lang="en-US" altLang="zh-CN" sz="2000" b="1" dirty="0">
                <a:latin typeface="宋体" pitchFamily="2" charset="-122"/>
              </a:rPr>
              <a:t>(D</a:t>
            </a:r>
            <a:r>
              <a:rPr lang="zh-CN" altLang="en-US" sz="2000" b="1" dirty="0">
                <a:latin typeface="宋体" pitchFamily="2" charset="-122"/>
              </a:rPr>
              <a:t>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</a:t>
            </a:r>
            <a:r>
              <a:rPr lang="zh-CN" altLang="en-US" b="1" dirty="0">
                <a:latin typeface="宋体" pitchFamily="2" charset="-122"/>
              </a:rPr>
              <a:t>地址码个数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</a:t>
            </a:r>
            <a:r>
              <a:rPr lang="zh-CN" altLang="en-US" b="1" u="sng" dirty="0"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141"/>
          <p:cNvSpPr txBox="1">
            <a:spLocks noChangeArrowheads="1"/>
          </p:cNvSpPr>
          <p:nvPr/>
        </p:nvSpPr>
        <p:spPr bwMode="auto">
          <a:xfrm>
            <a:off x="179512" y="5506864"/>
            <a:ext cx="881208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地址码编码特征：</a:t>
            </a:r>
            <a:r>
              <a:rPr lang="zh-CN" altLang="en-US" b="1" dirty="0">
                <a:latin typeface="宋体" pitchFamily="2" charset="-122"/>
              </a:rPr>
              <a:t>寻址方式位</a:t>
            </a:r>
            <a:r>
              <a:rPr lang="zh-CN" altLang="en-US" b="1" u="sng" dirty="0"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表示，可扩展基址寻址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(</a:t>
            </a:r>
            <a:r>
              <a:rPr lang="zh-CN" altLang="en-US" sz="1800" b="1" dirty="0">
                <a:latin typeface="宋体" pitchFamily="2" charset="-122"/>
              </a:rPr>
              <a:t>通过</a:t>
            </a:r>
            <a:r>
              <a:rPr lang="en-US" altLang="zh-CN" sz="1800" b="1" dirty="0">
                <a:latin typeface="宋体" pitchFamily="2" charset="-122"/>
              </a:rPr>
              <a:t>opcode</a:t>
            </a:r>
            <a:r>
              <a:rPr lang="zh-CN" altLang="en-US" sz="1800" b="1" dirty="0">
                <a:latin typeface="宋体" pitchFamily="2" charset="-122"/>
              </a:rPr>
              <a:t>指明</a:t>
            </a:r>
            <a:r>
              <a:rPr lang="en-US" altLang="zh-CN" sz="1800" b="1" dirty="0">
                <a:latin typeface="宋体" pitchFamily="2" charset="-122"/>
              </a:rPr>
              <a:t>)       (</a:t>
            </a:r>
            <a:r>
              <a:rPr lang="zh-CN" altLang="en-US" sz="1800" b="1" dirty="0">
                <a:latin typeface="宋体" pitchFamily="2" charset="-122"/>
              </a:rPr>
              <a:t>灵活性好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9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85735"/>
              </p:ext>
            </p:extLst>
          </p:nvPr>
        </p:nvGraphicFramePr>
        <p:xfrm>
          <a:off x="971598" y="1307624"/>
          <a:ext cx="7272810" cy="3273504"/>
        </p:xfrm>
        <a:graphic>
          <a:graphicData uri="http://schemas.openxmlformats.org/drawingml/2006/table">
            <a:tbl>
              <a:tblPr firstRow="1" firstCol="1" bandRow="1"/>
              <a:tblGrid>
                <a:gridCol w="86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5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9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31                   21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20     16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15      10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9     5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Rm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shamt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Rn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Rd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   </a:t>
                      </a:r>
                      <a:r>
                        <a:rPr lang="en-US" sz="1600" kern="100" baseline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22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21                   10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9     5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ALU_Imme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Rn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Rd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</a:t>
                      </a:r>
                      <a:r>
                        <a:rPr lang="en-US" sz="1600" kern="100" baseline="-250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    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20          12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en-US" sz="1600" kern="100" baseline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baseline="-250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9     5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DT_Addr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op2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Rn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31     26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25                                                0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BR_Addr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</a:t>
                      </a:r>
                      <a:r>
                        <a:rPr lang="en-US" sz="1600" kern="100" baseline="-250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24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23                                   5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CB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COND_BR </a:t>
                      </a: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Addr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31                   21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20                          5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IM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MOV_Imme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Rd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4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4" name="Text Box 96"/>
          <p:cNvSpPr txBox="1">
            <a:spLocks noChangeArrowheads="1"/>
          </p:cNvSpPr>
          <p:nvPr/>
        </p:nvSpPr>
        <p:spPr bwMode="auto">
          <a:xfrm>
            <a:off x="214282" y="357166"/>
            <a:ext cx="861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A64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优化分析</a:t>
            </a: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228600" y="2885873"/>
            <a:ext cx="87358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*从代码效率方面优化：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指令种类少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通用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、功能加单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平衡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，支持向量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操作效率高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地址码个数多、长度短、寻址功能强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代码效率高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214282" y="4260865"/>
            <a:ext cx="882221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*从执行效率方面优化：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指令格式少，地址码定长、寻址方式少；    </a:t>
            </a:r>
            <a:r>
              <a:rPr lang="zh-CN" altLang="en-US" sz="1800" b="1" dirty="0">
                <a:latin typeface="宋体" pitchFamily="2" charset="-122"/>
              </a:rPr>
              <a:t>←译码简单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操作数为</a:t>
            </a:r>
            <a:r>
              <a:rPr lang="en-US" altLang="zh-CN" b="1" dirty="0">
                <a:latin typeface="宋体" pitchFamily="2" charset="-122"/>
              </a:rPr>
              <a:t>R-R</a:t>
            </a:r>
            <a:r>
              <a:rPr lang="zh-CN" altLang="en-US" b="1" dirty="0">
                <a:latin typeface="宋体" pitchFamily="2" charset="-122"/>
              </a:rPr>
              <a:t>型</a:t>
            </a:r>
            <a:r>
              <a:rPr lang="en-US" altLang="zh-CN" sz="1800" b="1" dirty="0">
                <a:latin typeface="宋体" pitchFamily="2" charset="-122"/>
              </a:rPr>
              <a:t>(load/store</a:t>
            </a:r>
            <a:r>
              <a:rPr lang="zh-CN" altLang="en-US" sz="1800" b="1" dirty="0">
                <a:latin typeface="宋体" pitchFamily="2" charset="-122"/>
              </a:rPr>
              <a:t>指令除外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sz="1800" b="1" dirty="0">
                <a:latin typeface="宋体" pitchFamily="2" charset="-122"/>
              </a:rPr>
              <a:t>←执行速度快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8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2200"/>
              </p:ext>
            </p:extLst>
          </p:nvPr>
        </p:nvGraphicFramePr>
        <p:xfrm>
          <a:off x="611560" y="928670"/>
          <a:ext cx="8424936" cy="1880784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r>
                        <a:rPr lang="pt-BR" altLang="zh-CN" sz="1800" b="1" kern="1200" dirty="0"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Rm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(Rn)+(Rm)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pt-BR" altLang="zh-CN" sz="1800" b="1" kern="1200" dirty="0"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Imm12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&amp;Imm12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110</a:t>
                      </a:r>
                      <a:r>
                        <a:rPr lang="pt-BR" altLang="zh-CN" sz="1800" b="1" kern="1200" dirty="0"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101:hw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Imm16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Imm16&lt;&lt;(hw*16)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1111</a:t>
                      </a:r>
                      <a:r>
                        <a:rPr lang="pt-BR" altLang="zh-CN" sz="1800" b="1" kern="1200" dirty="0"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t-BR" altLang="zh-CN" sz="1800" b="1" kern="1200" dirty="0"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0010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Imm9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Rt</a:t>
                      </a:r>
                      <a:r>
                        <a:rPr lang="zh-CN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Mem[(Rn)+Imm9,64]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</a:t>
                      </a:r>
                      <a:r>
                        <a:rPr lang="pt-BR" altLang="zh-CN" sz="1800" b="1" kern="1200" dirty="0"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Imm26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(PC)+Imm26&lt;&lt;2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CB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</a:t>
                      </a:r>
                      <a:r>
                        <a:rPr lang="pt-BR" altLang="zh-CN" sz="1800" b="1" kern="1200" dirty="0">
                          <a:solidFill>
                            <a:srgbClr val="FF33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1800" b="1" i="0" u="none" strike="noStrike" cap="none" normalizeH="0" baseline="-14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Imm19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0:cond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if (cond) PC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(PC)+Imm19&lt;&lt;2</a:t>
                      </a:r>
                      <a:endParaRPr lang="zh-CN" altLang="zh-CN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42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6"/>
          <p:cNvSpPr txBox="1">
            <a:spLocks noChangeArrowheads="1"/>
          </p:cNvSpPr>
          <p:nvPr/>
        </p:nvSpPr>
        <p:spPr bwMode="auto">
          <a:xfrm>
            <a:off x="228599" y="908720"/>
            <a:ext cx="304725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、结构与功能</a:t>
            </a:r>
            <a:endParaRPr lang="en-US" altLang="zh-CN" b="1" dirty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*指令集结构：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*数据表示：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*寻址方式：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编址单位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*指令集功能：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420839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</a:t>
            </a:r>
            <a:r>
              <a:rPr lang="en-US" altLang="zh-CN" sz="2400" dirty="0"/>
              <a:t>x86</a:t>
            </a:r>
            <a:r>
              <a:rPr lang="zh-CN" altLang="en-US" sz="2400" dirty="0"/>
              <a:t>指令系统分析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89994" y="1340768"/>
            <a:ext cx="64024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R-M</a:t>
            </a:r>
            <a:r>
              <a:rPr lang="zh-CN" altLang="en-US" b="1" dirty="0">
                <a:latin typeface="宋体" pitchFamily="2" charset="-122"/>
              </a:rPr>
              <a:t>风格的</a:t>
            </a:r>
            <a:r>
              <a:rPr lang="en-US" altLang="zh-CN" b="1" dirty="0">
                <a:latin typeface="宋体" pitchFamily="2" charset="-122"/>
              </a:rPr>
              <a:t>GPR</a:t>
            </a:r>
            <a:r>
              <a:rPr lang="zh-CN" altLang="en-US" b="1" dirty="0">
                <a:latin typeface="宋体" pitchFamily="2" charset="-122"/>
              </a:rPr>
              <a:t>型，变长指令字，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(MEM</a:t>
            </a:r>
            <a:r>
              <a:rPr lang="zh-CN" altLang="en-US" b="1" dirty="0">
                <a:latin typeface="宋体" pitchFamily="2" charset="-122"/>
              </a:rPr>
              <a:t>型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GPR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95736" y="2277442"/>
            <a:ext cx="66967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整数</a:t>
            </a:r>
            <a:r>
              <a:rPr lang="en-US" altLang="zh-CN" b="1" dirty="0">
                <a:latin typeface="宋体" pitchFamily="2" charset="-122"/>
              </a:rPr>
              <a:t>(s/u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8/16/32b)</a:t>
            </a:r>
            <a:r>
              <a:rPr lang="zh-CN" altLang="en-US" b="1" dirty="0">
                <a:latin typeface="宋体" pitchFamily="2" charset="-122"/>
              </a:rPr>
              <a:t>、浮点数</a:t>
            </a:r>
            <a:r>
              <a:rPr lang="en-US" altLang="zh-CN" b="1" dirty="0">
                <a:latin typeface="宋体" pitchFamily="2" charset="-122"/>
              </a:rPr>
              <a:t>(S/D)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BCD</a:t>
            </a:r>
            <a:r>
              <a:rPr lang="zh-CN" altLang="en-US" b="1" dirty="0">
                <a:latin typeface="宋体" pitchFamily="2" charset="-122"/>
              </a:rPr>
              <a:t>数，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位域</a:t>
            </a:r>
            <a:r>
              <a:rPr lang="en-US" altLang="zh-CN" b="1" dirty="0">
                <a:latin typeface="宋体" pitchFamily="2" charset="-122"/>
              </a:rPr>
              <a:t>(8/16/32b)</a:t>
            </a:r>
            <a:r>
              <a:rPr lang="zh-CN" altLang="en-US" b="1" dirty="0">
                <a:latin typeface="宋体" pitchFamily="2" charset="-122"/>
              </a:rPr>
              <a:t>，指针</a:t>
            </a:r>
            <a:r>
              <a:rPr lang="en-US" altLang="zh-CN" b="1" dirty="0">
                <a:latin typeface="宋体" pitchFamily="2" charset="-122"/>
              </a:rPr>
              <a:t>(N/F)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0546" y="3506232"/>
            <a:ext cx="64459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按字节编址，数据按小端、对齐方式存放；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独立编址；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en-US" altLang="zh-CN" b="1" dirty="0">
                <a:latin typeface="宋体" pitchFamily="2" charset="-122"/>
              </a:rPr>
              <a:t>32b</a:t>
            </a:r>
            <a:r>
              <a:rPr lang="zh-CN" altLang="en-US" b="1" dirty="0">
                <a:latin typeface="宋体" pitchFamily="2" charset="-122"/>
              </a:rPr>
              <a:t>编址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可访问</a:t>
            </a:r>
            <a:r>
              <a:rPr lang="en-US" altLang="zh-CN" sz="1800" b="1" dirty="0">
                <a:latin typeface="宋体" pitchFamily="2" charset="-122"/>
              </a:rPr>
              <a:t>8/16</a:t>
            </a:r>
            <a:r>
              <a:rPr lang="zh-CN" altLang="en-US" sz="1800" b="1" dirty="0">
                <a:latin typeface="宋体" pitchFamily="2" charset="-122"/>
              </a:rPr>
              <a:t>位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1885950" lvl="0" indent="-188595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立即、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、直接</a:t>
            </a:r>
            <a:r>
              <a:rPr lang="en-US" altLang="zh-CN" b="1" dirty="0">
                <a:latin typeface="宋体" pitchFamily="2" charset="-122"/>
              </a:rPr>
              <a:t>/REG</a:t>
            </a:r>
            <a:r>
              <a:rPr lang="zh-CN" altLang="en-US" b="1" dirty="0">
                <a:latin typeface="宋体" pitchFamily="2" charset="-122"/>
              </a:rPr>
              <a:t>间接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基址</a:t>
            </a:r>
            <a:r>
              <a:rPr lang="en-US" altLang="zh-CN" b="1" dirty="0">
                <a:latin typeface="宋体" pitchFamily="2" charset="-122"/>
              </a:rPr>
              <a:t>+</a:t>
            </a:r>
            <a:r>
              <a:rPr lang="zh-CN" altLang="en-US" b="1" dirty="0">
                <a:latin typeface="宋体" pitchFamily="2" charset="-122"/>
              </a:rPr>
              <a:t>变址等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种</a:t>
            </a:r>
            <a:endParaRPr lang="en-US" altLang="zh-CN" b="1" dirty="0">
              <a:latin typeface="宋体" pitchFamily="2" charset="-122"/>
            </a:endParaRPr>
          </a:p>
          <a:p>
            <a:pPr marL="1885950" lvl="0" indent="-188595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相对、直接、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间接</a:t>
            </a:r>
            <a:endParaRPr lang="en-US" altLang="zh-CN" sz="2200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83768" y="5365665"/>
            <a:ext cx="64087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传送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含</a:t>
            </a:r>
            <a:r>
              <a:rPr lang="en-US" altLang="zh-CN" sz="2000" b="1" dirty="0">
                <a:latin typeface="宋体" pitchFamily="2" charset="-122"/>
              </a:rPr>
              <a:t>I/O)</a:t>
            </a:r>
            <a:r>
              <a:rPr lang="zh-CN" altLang="en-US" b="1" dirty="0">
                <a:latin typeface="宋体" pitchFamily="2" charset="-122"/>
              </a:rPr>
              <a:t>、算术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含</a:t>
            </a:r>
            <a:r>
              <a:rPr lang="en-US" altLang="zh-CN" sz="2000" b="1" dirty="0">
                <a:latin typeface="宋体" pitchFamily="2" charset="-122"/>
              </a:rPr>
              <a:t>BCD)</a:t>
            </a:r>
            <a:r>
              <a:rPr lang="zh-CN" altLang="en-US" b="1" dirty="0">
                <a:latin typeface="宋体" pitchFamily="2" charset="-122"/>
              </a:rPr>
              <a:t>、逻辑、移位、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浮点、串操作、转移控制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、系统控制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7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7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2" y="850889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r>
              <a:rPr lang="en-US" altLang="zh-CN" b="1" dirty="0">
                <a:latin typeface="宋体" pitchFamily="2" charset="-122"/>
              </a:rPr>
              <a:t>[{</a:t>
            </a:r>
            <a:r>
              <a:rPr lang="zh-CN" altLang="en-US" b="1" dirty="0">
                <a:latin typeface="宋体" pitchFamily="2" charset="-122"/>
              </a:rPr>
              <a:t>指令前缀</a:t>
            </a:r>
            <a:r>
              <a:rPr lang="en-US" altLang="zh-CN" b="1" dirty="0">
                <a:latin typeface="宋体" pitchFamily="2" charset="-122"/>
              </a:rPr>
              <a:t>}+]</a:t>
            </a:r>
            <a:r>
              <a:rPr lang="zh-CN" altLang="en-US" b="1" dirty="0">
                <a:latin typeface="宋体" pitchFamily="2" charset="-122"/>
              </a:rPr>
              <a:t>指令本身      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+mn-ea"/>
              </a:rPr>
              <a:t>[ ]</a:t>
            </a:r>
            <a:r>
              <a:rPr lang="zh-CN" altLang="en-US" sz="2000" b="1" dirty="0">
                <a:latin typeface="+mn-ea"/>
              </a:rPr>
              <a:t>表示</a:t>
            </a:r>
            <a:r>
              <a:rPr lang="zh-CN" altLang="en-US" sz="2000" b="1" dirty="0"/>
              <a:t>可以缺省</a:t>
            </a:r>
            <a:endParaRPr lang="zh-CN" altLang="en-US" sz="20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6" name="Text Box 96"/>
          <p:cNvSpPr txBox="1">
            <a:spLocks noChangeArrowheads="1"/>
          </p:cNvSpPr>
          <p:nvPr/>
        </p:nvSpPr>
        <p:spPr bwMode="auto">
          <a:xfrm>
            <a:off x="214282" y="357166"/>
            <a:ext cx="86106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1225"/>
              </p:ext>
            </p:extLst>
          </p:nvPr>
        </p:nvGraphicFramePr>
        <p:xfrm>
          <a:off x="971600" y="1357912"/>
          <a:ext cx="7128792" cy="624840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指令前缀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功能前缀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段前缀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操作数长度前缀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地址长度前缀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82672"/>
              </p:ext>
            </p:extLst>
          </p:nvPr>
        </p:nvGraphicFramePr>
        <p:xfrm>
          <a:off x="971426" y="1987624"/>
          <a:ext cx="7633022" cy="644208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1/2/4B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指令本身</a:t>
                      </a: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地址码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R_R/M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变参数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SIB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偏移量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Group 164"/>
          <p:cNvGrpSpPr>
            <a:grpSpLocks/>
          </p:cNvGrpSpPr>
          <p:nvPr/>
        </p:nvGrpSpPr>
        <p:grpSpPr bwMode="auto">
          <a:xfrm>
            <a:off x="2337023" y="2635696"/>
            <a:ext cx="4467225" cy="649288"/>
            <a:chOff x="1337" y="2308"/>
            <a:chExt cx="2814" cy="409"/>
          </a:xfrm>
        </p:grpSpPr>
        <p:sp>
          <p:nvSpPr>
            <p:cNvPr id="41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31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42" name="Text Box 148"/>
            <p:cNvSpPr txBox="1">
              <a:spLocks noChangeArrowheads="1"/>
            </p:cNvSpPr>
            <p:nvPr/>
          </p:nvSpPr>
          <p:spPr bwMode="auto">
            <a:xfrm>
              <a:off x="1655" y="2387"/>
              <a:ext cx="546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REG/OP</a:t>
              </a:r>
            </a:p>
          </p:txBody>
        </p:sp>
        <p:sp>
          <p:nvSpPr>
            <p:cNvPr id="43" name="Text Box 149"/>
            <p:cNvSpPr txBox="1">
              <a:spLocks noChangeArrowheads="1"/>
            </p:cNvSpPr>
            <p:nvPr/>
          </p:nvSpPr>
          <p:spPr bwMode="auto">
            <a:xfrm>
              <a:off x="2200" y="2387"/>
              <a:ext cx="454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44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45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54"/>
            <p:cNvSpPr>
              <a:spLocks noChangeShapeType="1"/>
            </p:cNvSpPr>
            <p:nvPr/>
          </p:nvSpPr>
          <p:spPr bwMode="auto">
            <a:xfrm flipH="1">
              <a:off x="2653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155"/>
            <p:cNvSpPr txBox="1">
              <a:spLocks noChangeArrowheads="1"/>
            </p:cNvSpPr>
            <p:nvPr/>
          </p:nvSpPr>
          <p:spPr bwMode="auto">
            <a:xfrm>
              <a:off x="1338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  3b  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  <p:sp>
          <p:nvSpPr>
            <p:cNvPr id="47" name="Text Box 156"/>
            <p:cNvSpPr txBox="1">
              <a:spLocks noChangeArrowheads="1"/>
            </p:cNvSpPr>
            <p:nvPr/>
          </p:nvSpPr>
          <p:spPr bwMode="auto">
            <a:xfrm>
              <a:off x="2926" y="2399"/>
              <a:ext cx="318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SS</a:t>
              </a:r>
            </a:p>
          </p:txBody>
        </p:sp>
        <p:sp>
          <p:nvSpPr>
            <p:cNvPr id="48" name="Text Box 157"/>
            <p:cNvSpPr txBox="1">
              <a:spLocks noChangeArrowheads="1"/>
            </p:cNvSpPr>
            <p:nvPr/>
          </p:nvSpPr>
          <p:spPr bwMode="auto">
            <a:xfrm>
              <a:off x="3244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INDEX</a:t>
              </a:r>
            </a:p>
          </p:txBody>
        </p:sp>
        <p:sp>
          <p:nvSpPr>
            <p:cNvPr id="49" name="Text Box 158"/>
            <p:cNvSpPr txBox="1">
              <a:spLocks noChangeArrowheads="1"/>
            </p:cNvSpPr>
            <p:nvPr/>
          </p:nvSpPr>
          <p:spPr bwMode="auto">
            <a:xfrm>
              <a:off x="3697" y="2399"/>
              <a:ext cx="45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BASE</a:t>
              </a:r>
            </a:p>
          </p:txBody>
        </p:sp>
        <p:sp>
          <p:nvSpPr>
            <p:cNvPr id="50" name="Line 159"/>
            <p:cNvSpPr>
              <a:spLocks noChangeShapeType="1"/>
            </p:cNvSpPr>
            <p:nvPr/>
          </p:nvSpPr>
          <p:spPr bwMode="auto">
            <a:xfrm>
              <a:off x="2745" y="2308"/>
              <a:ext cx="18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60"/>
            <p:cNvSpPr>
              <a:spLocks noChangeShapeType="1"/>
            </p:cNvSpPr>
            <p:nvPr/>
          </p:nvSpPr>
          <p:spPr bwMode="auto">
            <a:xfrm>
              <a:off x="3652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161"/>
            <p:cNvSpPr txBox="1">
              <a:spLocks noChangeArrowheads="1"/>
            </p:cNvSpPr>
            <p:nvPr/>
          </p:nvSpPr>
          <p:spPr bwMode="auto">
            <a:xfrm>
              <a:off x="2926" y="2581"/>
              <a:ext cx="1225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>
                  <a:latin typeface="宋体" pitchFamily="2" charset="-122"/>
                </a:rPr>
                <a:t> 2b    3b    </a:t>
              </a:r>
              <a:r>
                <a:rPr lang="en-US" altLang="zh-CN" sz="1800" dirty="0" err="1">
                  <a:latin typeface="宋体" pitchFamily="2" charset="-122"/>
                </a:rPr>
                <a:t>3b</a:t>
              </a:r>
              <a:endParaRPr lang="en-US" altLang="zh-CN" sz="1800" dirty="0">
                <a:latin typeface="宋体" pitchFamily="2" charset="-122"/>
              </a:endParaRPr>
            </a:p>
          </p:txBody>
        </p:sp>
      </p:grpSp>
      <p:sp>
        <p:nvSpPr>
          <p:cNvPr id="26" name="Text Box 134"/>
          <p:cNvSpPr txBox="1">
            <a:spLocks noChangeArrowheads="1"/>
          </p:cNvSpPr>
          <p:nvPr/>
        </p:nvSpPr>
        <p:spPr bwMode="auto">
          <a:xfrm>
            <a:off x="179388" y="3284984"/>
            <a:ext cx="8785225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指令前缀编码特征：                </a:t>
            </a:r>
            <a:r>
              <a:rPr lang="zh-CN" altLang="en-US" sz="1800" b="1" dirty="0">
                <a:latin typeface="宋体" pitchFamily="2" charset="-122"/>
              </a:rPr>
              <a:t>←保持</a:t>
            </a:r>
            <a:r>
              <a:rPr lang="zh-CN" altLang="en-US" sz="1800" b="1" dirty="0"/>
              <a:t>兼容性的常见方法</a:t>
            </a:r>
            <a:endParaRPr lang="en-US" altLang="zh-CN" sz="1800" b="1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显式指明指令本身的</a:t>
            </a:r>
            <a:r>
              <a:rPr lang="zh-CN" altLang="en-US" b="1" u="sng" dirty="0">
                <a:latin typeface="宋体" pitchFamily="2" charset="-122"/>
              </a:rPr>
              <a:t>功能特征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u="sng" dirty="0">
                <a:latin typeface="宋体" pitchFamily="2" charset="-122"/>
              </a:rPr>
              <a:t>参数类型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 如：</a:t>
            </a:r>
            <a:r>
              <a:rPr lang="zh-CN" altLang="en-US" sz="2000" b="1" dirty="0">
                <a:latin typeface="宋体" pitchFamily="2" charset="-122"/>
              </a:rPr>
              <a:t>功能前缀有</a:t>
            </a:r>
            <a:r>
              <a:rPr lang="en-US" altLang="zh-CN" sz="2000" b="1" spc="-100" dirty="0">
                <a:latin typeface="宋体" pitchFamily="2" charset="-122"/>
              </a:rPr>
              <a:t>LOCK</a:t>
            </a:r>
            <a:r>
              <a:rPr lang="zh-CN" altLang="en-US" sz="2000" b="1" spc="-100" dirty="0">
                <a:latin typeface="宋体" pitchFamily="2" charset="-122"/>
              </a:rPr>
              <a:t>、</a:t>
            </a:r>
            <a:r>
              <a:rPr lang="en-US" altLang="zh-CN" sz="2000" b="1" spc="-100" dirty="0">
                <a:latin typeface="宋体" pitchFamily="2" charset="-122"/>
              </a:rPr>
              <a:t>REP/REPZ/REPNZ</a:t>
            </a:r>
            <a:r>
              <a:rPr lang="zh-CN" altLang="en-US" sz="2000" b="1" spc="-100" dirty="0">
                <a:latin typeface="宋体" pitchFamily="2" charset="-122"/>
              </a:rPr>
              <a:t>，</a:t>
            </a:r>
            <a:endParaRPr lang="en-US" altLang="zh-CN" sz="2000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100" dirty="0">
                <a:latin typeface="宋体" pitchFamily="2" charset="-122"/>
              </a:rPr>
              <a:t>                   OPD</a:t>
            </a:r>
            <a:r>
              <a:rPr lang="zh-CN" altLang="en-US" sz="2000" b="1" spc="-100" dirty="0">
                <a:latin typeface="宋体" pitchFamily="2" charset="-122"/>
              </a:rPr>
              <a:t>长度前缀有</a:t>
            </a:r>
            <a:r>
              <a:rPr lang="en-US" altLang="zh-CN" sz="2000" b="1" dirty="0">
                <a:latin typeface="宋体" pitchFamily="2" charset="-122"/>
              </a:rPr>
              <a:t>8/16</a:t>
            </a:r>
            <a:r>
              <a:rPr lang="zh-CN" altLang="en-US" sz="2000" b="1" dirty="0">
                <a:latin typeface="宋体" pitchFamily="2" charset="-122"/>
              </a:rPr>
              <a:t>位、或</a:t>
            </a:r>
            <a:r>
              <a:rPr lang="en-US" altLang="zh-CN" sz="2000" b="1" dirty="0">
                <a:latin typeface="宋体" pitchFamily="2" charset="-122"/>
              </a:rPr>
              <a:t>8/32</a:t>
            </a:r>
            <a:r>
              <a:rPr lang="zh-CN" altLang="en-US" sz="2000" b="1" dirty="0">
                <a:latin typeface="宋体" pitchFamily="2" charset="-122"/>
              </a:rPr>
              <a:t>位，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VEX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前缀</a:t>
            </a:r>
            <a:r>
              <a:rPr lang="zh-CN" altLang="en-US" sz="2000" b="1" dirty="0">
                <a:latin typeface="宋体" pitchFamily="2" charset="-122"/>
              </a:rPr>
              <a:t>有</a:t>
            </a:r>
            <a:r>
              <a:rPr lang="en-US" altLang="zh-CN" sz="2000" b="1" dirty="0">
                <a:latin typeface="宋体" pitchFamily="2" charset="-122"/>
              </a:rPr>
              <a:t>C1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C5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与操作码的首字节互斥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无二义性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使用约定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7" name="Text Box 145"/>
          <p:cNvSpPr txBox="1">
            <a:spLocks noChangeArrowheads="1"/>
          </p:cNvSpPr>
          <p:nvPr/>
        </p:nvSpPr>
        <p:spPr bwMode="auto">
          <a:xfrm>
            <a:off x="2555527" y="5373216"/>
            <a:ext cx="634555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04975" indent="-1704975"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当前指令的操作数长度前缀、地址长度前缀，</a:t>
            </a:r>
            <a:endParaRPr lang="en-US" altLang="zh-CN" b="1" dirty="0">
              <a:latin typeface="+mn-ea"/>
              <a:ea typeface="+mn-ea"/>
            </a:endParaRPr>
          </a:p>
          <a:p>
            <a:pPr marL="1704975" indent="-1704975"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与上条指令相同</a:t>
            </a:r>
            <a:r>
              <a:rPr lang="zh-CN" altLang="en-US" b="1" dirty="0">
                <a:latin typeface="+mn-ea"/>
                <a:ea typeface="+mn-ea"/>
              </a:rPr>
              <a:t>时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可缺省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66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251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指令本身编码特征：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操作码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采用扩展编码，分开存放；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OPD</a:t>
            </a:r>
            <a:r>
              <a:rPr lang="zh-CN" altLang="en-US" b="1" dirty="0">
                <a:latin typeface="宋体" pitchFamily="2" charset="-122"/>
              </a:rPr>
              <a:t>长度、目的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位置显式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隐式表示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195736" y="1772816"/>
            <a:ext cx="6768752" cy="1258140"/>
            <a:chOff x="1907704" y="3184881"/>
            <a:chExt cx="6768752" cy="1258140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1907704" y="3429000"/>
              <a:ext cx="1949915" cy="28611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     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latin typeface="宋体" pitchFamily="2" charset="-122"/>
                </a:rPr>
                <a:t>      W</a:t>
              </a:r>
            </a:p>
          </p:txBody>
        </p:sp>
        <p:sp>
          <p:nvSpPr>
            <p:cNvPr id="73" name="Text Box 12"/>
            <p:cNvSpPr txBox="1">
              <a:spLocks noChangeArrowheads="1"/>
            </p:cNvSpPr>
            <p:nvPr/>
          </p:nvSpPr>
          <p:spPr bwMode="auto">
            <a:xfrm>
              <a:off x="1907704" y="4149081"/>
              <a:ext cx="1664164" cy="29394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k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1907704" y="3786552"/>
              <a:ext cx="1306973" cy="29052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j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75" name="Text Box 34"/>
            <p:cNvSpPr txBox="1">
              <a:spLocks noChangeArrowheads="1"/>
            </p:cNvSpPr>
            <p:nvPr/>
          </p:nvSpPr>
          <p:spPr bwMode="auto">
            <a:xfrm>
              <a:off x="2561476" y="3184881"/>
              <a:ext cx="2407540" cy="2418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1B/2B              1B</a:t>
              </a: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1907704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3857620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5580112" y="321310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4896128" y="3284983"/>
              <a:ext cx="68398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 flipH="1">
              <a:off x="3857618" y="3284983"/>
              <a:ext cx="71438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 flipV="1">
              <a:off x="3275856" y="3284985"/>
              <a:ext cx="5817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>
              <a:off x="1907704" y="3284984"/>
              <a:ext cx="6967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73"/>
            <p:cNvSpPr txBox="1">
              <a:spLocks noChangeArrowheads="1"/>
            </p:cNvSpPr>
            <p:nvPr/>
          </p:nvSpPr>
          <p:spPr bwMode="auto">
            <a:xfrm>
              <a:off x="3857620" y="4149080"/>
              <a:ext cx="426348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74"/>
            <p:cNvSpPr txBox="1">
              <a:spLocks noChangeArrowheads="1"/>
            </p:cNvSpPr>
            <p:nvPr/>
          </p:nvSpPr>
          <p:spPr bwMode="auto">
            <a:xfrm>
              <a:off x="4969016" y="4149080"/>
              <a:ext cx="611046" cy="293941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75"/>
            <p:cNvSpPr txBox="1">
              <a:spLocks noChangeArrowheads="1"/>
            </p:cNvSpPr>
            <p:nvPr/>
          </p:nvSpPr>
          <p:spPr bwMode="auto">
            <a:xfrm>
              <a:off x="4283968" y="4149080"/>
              <a:ext cx="683319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4000" dirty="0" err="1">
                  <a:latin typeface="宋体" pitchFamily="2" charset="-122"/>
                </a:rPr>
                <a:t>k</a:t>
              </a:r>
              <a:r>
                <a:rPr lang="en-US" altLang="zh-CN" sz="1800" b="1" dirty="0">
                  <a:latin typeface="Times New Roman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76"/>
            <p:cNvSpPr txBox="1">
              <a:spLocks noChangeArrowheads="1"/>
            </p:cNvSpPr>
            <p:nvPr/>
          </p:nvSpPr>
          <p:spPr bwMode="auto">
            <a:xfrm>
              <a:off x="3571868" y="4149080"/>
              <a:ext cx="285752" cy="29394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87" name="Text Box 76"/>
            <p:cNvSpPr txBox="1">
              <a:spLocks noChangeArrowheads="1"/>
            </p:cNvSpPr>
            <p:nvPr/>
          </p:nvSpPr>
          <p:spPr bwMode="auto">
            <a:xfrm>
              <a:off x="3214678" y="3786553"/>
              <a:ext cx="628667" cy="29051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88" name="Text Box 73"/>
            <p:cNvSpPr txBox="1">
              <a:spLocks noChangeArrowheads="1"/>
            </p:cNvSpPr>
            <p:nvPr/>
          </p:nvSpPr>
          <p:spPr bwMode="auto">
            <a:xfrm>
              <a:off x="3857620" y="3429000"/>
              <a:ext cx="426348" cy="2861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  <a:endParaRPr lang="zh-CN" altLang="zh-CN" sz="1800" b="1" dirty="0">
                <a:latin typeface="宋体" pitchFamily="2" charset="-122"/>
              </a:endParaRPr>
            </a:p>
          </p:txBody>
        </p:sp>
        <p:sp>
          <p:nvSpPr>
            <p:cNvPr id="89" name="Text Box 74"/>
            <p:cNvSpPr txBox="1">
              <a:spLocks noChangeArrowheads="1"/>
            </p:cNvSpPr>
            <p:nvPr/>
          </p:nvSpPr>
          <p:spPr bwMode="auto">
            <a:xfrm>
              <a:off x="4969016" y="3429000"/>
              <a:ext cx="611046" cy="28611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2000" b="1">
                <a:latin typeface="宋体" pitchFamily="2" charset="-122"/>
              </a:endParaRPr>
            </a:p>
          </p:txBody>
        </p:sp>
        <p:sp>
          <p:nvSpPr>
            <p:cNvPr id="90" name="Text Box 75"/>
            <p:cNvSpPr txBox="1">
              <a:spLocks noChangeArrowheads="1"/>
            </p:cNvSpPr>
            <p:nvPr/>
          </p:nvSpPr>
          <p:spPr bwMode="auto">
            <a:xfrm>
              <a:off x="4283968" y="3429000"/>
              <a:ext cx="685048" cy="28611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3571868" y="3429000"/>
              <a:ext cx="0" cy="2861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 Box 34"/>
            <p:cNvSpPr txBox="1">
              <a:spLocks noChangeArrowheads="1"/>
            </p:cNvSpPr>
            <p:nvPr/>
          </p:nvSpPr>
          <p:spPr bwMode="auto">
            <a:xfrm>
              <a:off x="5652120" y="3297848"/>
              <a:ext cx="3024336" cy="11111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tIns="108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—</a:t>
              </a:r>
              <a:r>
                <a:rPr lang="zh-CN" altLang="en-US" sz="1800" b="1" dirty="0">
                  <a:latin typeface="宋体" pitchFamily="2" charset="-122"/>
                </a:rPr>
                <a:t>表示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长度类型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—</a:t>
              </a:r>
              <a:r>
                <a:rPr lang="zh-CN" altLang="en-US" sz="1800" b="1" dirty="0">
                  <a:latin typeface="宋体" pitchFamily="2" charset="-122"/>
                </a:rPr>
                <a:t>表示目的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位置类型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en-US" altLang="zh-CN" sz="1800" b="1" dirty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只有一种取值时缺省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3" name="Text Box 101"/>
          <p:cNvSpPr txBox="1">
            <a:spLocks noChangeArrowheads="1"/>
          </p:cNvSpPr>
          <p:nvPr/>
        </p:nvSpPr>
        <p:spPr bwMode="auto">
          <a:xfrm>
            <a:off x="179388" y="3140968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①类型</a:t>
            </a:r>
            <a:r>
              <a:rPr lang="zh-CN" altLang="en-US" b="1" spc="-100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种，</a:t>
            </a:r>
            <a:r>
              <a:rPr lang="en-US" altLang="zh-CN" b="1" spc="-100" dirty="0">
                <a:latin typeface="宋体" pitchFamily="2" charset="-122"/>
              </a:rPr>
              <a:t>≤2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en-US" altLang="zh-CN" sz="1800" b="1" dirty="0">
                <a:latin typeface="宋体" pitchFamily="2" charset="-122"/>
              </a:rPr>
              <a:t>(IMM</a:t>
            </a:r>
            <a:r>
              <a:rPr lang="zh-CN" altLang="en-US" sz="1800" b="1" spc="-100" dirty="0">
                <a:latin typeface="宋体" pitchFamily="2" charset="-122"/>
              </a:rPr>
              <a:t>及</a:t>
            </a:r>
            <a:r>
              <a:rPr lang="en-US" altLang="zh-CN" sz="1800" b="1" spc="-100" dirty="0">
                <a:latin typeface="宋体" pitchFamily="2" charset="-122"/>
              </a:rPr>
              <a:t>MEM</a:t>
            </a:r>
            <a:r>
              <a:rPr lang="zh-CN" altLang="en-US" sz="1800" b="1" spc="-100" dirty="0">
                <a:latin typeface="宋体" pitchFamily="2" charset="-122"/>
              </a:rPr>
              <a:t>型各≤</a:t>
            </a:r>
            <a:r>
              <a:rPr lang="en-US" altLang="zh-CN" sz="1800" b="1" spc="-100" dirty="0">
                <a:latin typeface="宋体" pitchFamily="2" charset="-122"/>
              </a:rPr>
              <a:t>1</a:t>
            </a:r>
            <a:r>
              <a:rPr lang="zh-CN" altLang="en-US" sz="1800" b="1" spc="-100" dirty="0">
                <a:latin typeface="宋体" pitchFamily="2" charset="-122"/>
              </a:rPr>
              <a:t>个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9" name="Text Box 141"/>
          <p:cNvSpPr txBox="1">
            <a:spLocks noChangeArrowheads="1"/>
          </p:cNvSpPr>
          <p:nvPr/>
        </p:nvSpPr>
        <p:spPr bwMode="auto">
          <a:xfrm>
            <a:off x="179512" y="4365104"/>
            <a:ext cx="88120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latin typeface="宋体" pitchFamily="2" charset="-122"/>
              </a:rPr>
              <a:t>②</a:t>
            </a:r>
            <a:r>
              <a:rPr lang="zh-CN" altLang="en-US" b="1" spc="-100" dirty="0">
                <a:latin typeface="宋体" pitchFamily="2" charset="-122"/>
              </a:rPr>
              <a:t>仅</a:t>
            </a:r>
            <a:r>
              <a:rPr lang="en-US" altLang="zh-CN" b="1" spc="-100" dirty="0">
                <a:latin typeface="宋体" pitchFamily="2" charset="-122"/>
              </a:rPr>
              <a:t>R/M</a:t>
            </a:r>
            <a:r>
              <a:rPr lang="zh-CN" altLang="en-US" b="1" spc="-100" dirty="0">
                <a:latin typeface="宋体" pitchFamily="2" charset="-122"/>
              </a:rPr>
              <a:t>的寻址方式显式表示</a:t>
            </a:r>
            <a:r>
              <a:rPr lang="en-US" altLang="zh-CN" sz="2000" b="1" spc="-100" dirty="0">
                <a:latin typeface="宋体" pitchFamily="2" charset="-122"/>
              </a:rPr>
              <a:t>(MOD)</a:t>
            </a:r>
            <a:r>
              <a:rPr lang="zh-CN" altLang="en-US" b="1" spc="-100" dirty="0">
                <a:latin typeface="宋体" pitchFamily="2" charset="-122"/>
              </a:rPr>
              <a:t>，其余隐式表示</a:t>
            </a:r>
            <a:endParaRPr lang="en-US" altLang="zh-CN" sz="2000" b="1" spc="-100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3608" y="3717032"/>
            <a:ext cx="7848872" cy="576064"/>
            <a:chOff x="827584" y="3717032"/>
            <a:chExt cx="7848872" cy="576064"/>
          </a:xfrm>
        </p:grpSpPr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827584" y="3719021"/>
              <a:ext cx="719585" cy="2518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1540824" y="3719021"/>
              <a:ext cx="726920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827584" y="4039233"/>
              <a:ext cx="719585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8" name="Text Box 8"/>
            <p:cNvSpPr txBox="1">
              <a:spLocks noChangeArrowheads="1"/>
            </p:cNvSpPr>
            <p:nvPr/>
          </p:nvSpPr>
          <p:spPr bwMode="auto">
            <a:xfrm>
              <a:off x="1540824" y="4039233"/>
              <a:ext cx="726920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2370533" y="3719021"/>
              <a:ext cx="776203" cy="25187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3140391" y="3719021"/>
              <a:ext cx="741913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2370533" y="4043993"/>
              <a:ext cx="776203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2" name="Text Box 8"/>
            <p:cNvSpPr txBox="1">
              <a:spLocks noChangeArrowheads="1"/>
            </p:cNvSpPr>
            <p:nvPr/>
          </p:nvSpPr>
          <p:spPr bwMode="auto">
            <a:xfrm>
              <a:off x="3140391" y="4043993"/>
              <a:ext cx="741913" cy="24910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8"/>
            <p:cNvSpPr txBox="1">
              <a:spLocks noChangeArrowheads="1"/>
            </p:cNvSpPr>
            <p:nvPr/>
          </p:nvSpPr>
          <p:spPr bwMode="auto">
            <a:xfrm>
              <a:off x="3954709" y="3719021"/>
              <a:ext cx="750859" cy="2518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3954710" y="4039232"/>
              <a:ext cx="750860" cy="2538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右箭头 104"/>
            <p:cNvSpPr/>
            <p:nvPr/>
          </p:nvSpPr>
          <p:spPr bwMode="auto">
            <a:xfrm>
              <a:off x="5724128" y="3789040"/>
              <a:ext cx="360784" cy="432048"/>
            </a:xfrm>
            <a:prstGeom prst="rightArrow">
              <a:avLst>
                <a:gd name="adj1" fmla="val 50000"/>
                <a:gd name="adj2" fmla="val 5174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792088" cy="2538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8"/>
            <p:cNvSpPr txBox="1">
              <a:spLocks noChangeArrowheads="1"/>
            </p:cNvSpPr>
            <p:nvPr/>
          </p:nvSpPr>
          <p:spPr bwMode="auto">
            <a:xfrm>
              <a:off x="6948264" y="3717032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6156176" y="4043993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8"/>
            <p:cNvSpPr txBox="1">
              <a:spLocks noChangeArrowheads="1"/>
            </p:cNvSpPr>
            <p:nvPr/>
          </p:nvSpPr>
          <p:spPr bwMode="auto">
            <a:xfrm>
              <a:off x="6948264" y="4043994"/>
              <a:ext cx="792088" cy="2491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Text Box 7"/>
            <p:cNvSpPr txBox="1">
              <a:spLocks noChangeArrowheads="1"/>
            </p:cNvSpPr>
            <p:nvPr/>
          </p:nvSpPr>
          <p:spPr bwMode="auto">
            <a:xfrm>
              <a:off x="7884368" y="4043993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1" name="Text Box 8"/>
            <p:cNvSpPr txBox="1">
              <a:spLocks noChangeArrowheads="1"/>
            </p:cNvSpPr>
            <p:nvPr/>
          </p:nvSpPr>
          <p:spPr bwMode="auto">
            <a:xfrm>
              <a:off x="7884368" y="3717032"/>
              <a:ext cx="792088" cy="253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R/M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788024" y="3717032"/>
              <a:ext cx="792088" cy="24910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IMM</a:t>
              </a:r>
              <a:r>
                <a:rPr lang="zh-CN" altLang="en-US" sz="1800" b="1" dirty="0">
                  <a:latin typeface="宋体" pitchFamily="2" charset="-122"/>
                </a:rPr>
                <a:t>型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08722" y="4941168"/>
            <a:ext cx="6583758" cy="1152128"/>
            <a:chOff x="2308722" y="5013176"/>
            <a:chExt cx="6583758" cy="1152128"/>
          </a:xfrm>
        </p:grpSpPr>
        <p:sp>
          <p:nvSpPr>
            <p:cNvPr id="113" name="Text Box 6"/>
            <p:cNvSpPr txBox="1">
              <a:spLocks noChangeArrowheads="1"/>
            </p:cNvSpPr>
            <p:nvPr/>
          </p:nvSpPr>
          <p:spPr bwMode="auto">
            <a:xfrm>
              <a:off x="4212878" y="5013176"/>
              <a:ext cx="504825" cy="2857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114" name="Text Box 7"/>
            <p:cNvSpPr txBox="1">
              <a:spLocks noChangeArrowheads="1"/>
            </p:cNvSpPr>
            <p:nvPr/>
          </p:nvSpPr>
          <p:spPr bwMode="auto">
            <a:xfrm>
              <a:off x="4717703" y="5013176"/>
              <a:ext cx="720725" cy="2857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15" name="Text Box 8"/>
            <p:cNvSpPr txBox="1">
              <a:spLocks noChangeArrowheads="1"/>
            </p:cNvSpPr>
            <p:nvPr/>
          </p:nvSpPr>
          <p:spPr bwMode="auto">
            <a:xfrm>
              <a:off x="5436840" y="5013176"/>
              <a:ext cx="720725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16" name="Text Box 9"/>
            <p:cNvSpPr txBox="1">
              <a:spLocks noChangeArrowheads="1"/>
            </p:cNvSpPr>
            <p:nvPr/>
          </p:nvSpPr>
          <p:spPr bwMode="auto">
            <a:xfrm>
              <a:off x="6157565" y="5014765"/>
              <a:ext cx="1223963" cy="284162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17" name="Text Box 11"/>
            <p:cNvSpPr txBox="1">
              <a:spLocks noChangeArrowheads="1"/>
            </p:cNvSpPr>
            <p:nvPr/>
          </p:nvSpPr>
          <p:spPr bwMode="auto">
            <a:xfrm>
              <a:off x="4212878" y="5370934"/>
              <a:ext cx="504825" cy="2897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118" name="Text Box 12"/>
            <p:cNvSpPr txBox="1">
              <a:spLocks noChangeArrowheads="1"/>
            </p:cNvSpPr>
            <p:nvPr/>
          </p:nvSpPr>
          <p:spPr bwMode="auto">
            <a:xfrm>
              <a:off x="4717703" y="5370934"/>
              <a:ext cx="720725" cy="289765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auto">
            <a:xfrm>
              <a:off x="5436840" y="5370934"/>
              <a:ext cx="720725" cy="2897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R/M</a:t>
              </a:r>
            </a:p>
          </p:txBody>
        </p:sp>
        <p:sp>
          <p:nvSpPr>
            <p:cNvPr id="120" name="Text Box 14"/>
            <p:cNvSpPr txBox="1">
              <a:spLocks noChangeArrowheads="1"/>
            </p:cNvSpPr>
            <p:nvPr/>
          </p:nvSpPr>
          <p:spPr bwMode="auto">
            <a:xfrm>
              <a:off x="6157565" y="5370934"/>
              <a:ext cx="1223963" cy="289767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21" name="Text Box 16"/>
            <p:cNvSpPr txBox="1">
              <a:spLocks noChangeArrowheads="1"/>
            </p:cNvSpPr>
            <p:nvPr/>
          </p:nvSpPr>
          <p:spPr bwMode="auto">
            <a:xfrm>
              <a:off x="7381528" y="5370934"/>
              <a:ext cx="1510952" cy="289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IMM</a:t>
              </a:r>
            </a:p>
          </p:txBody>
        </p:sp>
        <p:sp>
          <p:nvSpPr>
            <p:cNvPr id="122" name="Text Box 17"/>
            <p:cNvSpPr txBox="1">
              <a:spLocks noChangeArrowheads="1"/>
            </p:cNvSpPr>
            <p:nvPr/>
          </p:nvSpPr>
          <p:spPr bwMode="auto">
            <a:xfrm>
              <a:off x="4212878" y="5732139"/>
              <a:ext cx="50482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MOD</a:t>
              </a:r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>
              <a:off x="4717703" y="5730550"/>
              <a:ext cx="720725" cy="288927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24" name="Text Box 19"/>
            <p:cNvSpPr txBox="1">
              <a:spLocks noChangeArrowheads="1"/>
            </p:cNvSpPr>
            <p:nvPr/>
          </p:nvSpPr>
          <p:spPr bwMode="auto">
            <a:xfrm>
              <a:off x="5436840" y="5732138"/>
              <a:ext cx="720725" cy="2873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25" name="Text Box 20"/>
            <p:cNvSpPr txBox="1">
              <a:spLocks noChangeArrowheads="1"/>
            </p:cNvSpPr>
            <p:nvPr/>
          </p:nvSpPr>
          <p:spPr bwMode="auto">
            <a:xfrm>
              <a:off x="6157565" y="5732138"/>
              <a:ext cx="1223963" cy="287339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26" name="Text Box 10"/>
            <p:cNvSpPr txBox="1">
              <a:spLocks noChangeArrowheads="1"/>
            </p:cNvSpPr>
            <p:nvPr/>
          </p:nvSpPr>
          <p:spPr bwMode="auto">
            <a:xfrm>
              <a:off x="2308722" y="5013177"/>
              <a:ext cx="1905744" cy="2857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27" name="Text Box 15"/>
            <p:cNvSpPr txBox="1">
              <a:spLocks noChangeArrowheads="1"/>
            </p:cNvSpPr>
            <p:nvPr/>
          </p:nvSpPr>
          <p:spPr bwMode="auto">
            <a:xfrm>
              <a:off x="2308722" y="5371629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IMME-REG/MEM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sp>
          <p:nvSpPr>
            <p:cNvPr id="128" name="Text Box 21"/>
            <p:cNvSpPr txBox="1">
              <a:spLocks noChangeArrowheads="1"/>
            </p:cNvSpPr>
            <p:nvPr/>
          </p:nvSpPr>
          <p:spPr bwMode="auto">
            <a:xfrm>
              <a:off x="2308722" y="5732138"/>
              <a:ext cx="1904155" cy="28733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800" b="1" dirty="0">
                  <a:latin typeface="宋体" pitchFamily="2" charset="-122"/>
                </a:rPr>
                <a:t>REG/MEM</a:t>
              </a:r>
              <a:r>
                <a:rPr lang="zh-CN" altLang="en-US" sz="1800" b="1" dirty="0">
                  <a:latin typeface="宋体" pitchFamily="2" charset="-122"/>
                </a:rPr>
                <a:t>型：</a:t>
              </a:r>
            </a:p>
          </p:txBody>
        </p:sp>
        <p:cxnSp>
          <p:nvCxnSpPr>
            <p:cNvPr id="8" name="直接连接符 7"/>
            <p:cNvCxnSpPr>
              <a:stCxn id="122" idx="2"/>
            </p:cNvCxnSpPr>
            <p:nvPr/>
          </p:nvCxnSpPr>
          <p:spPr bwMode="auto">
            <a:xfrm>
              <a:off x="4465291" y="6056386"/>
              <a:ext cx="106709" cy="1089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>
              <a:stCxn id="124" idx="2"/>
            </p:cNvCxnSpPr>
            <p:nvPr/>
          </p:nvCxnSpPr>
          <p:spPr bwMode="auto">
            <a:xfrm>
              <a:off x="5797203" y="6056386"/>
              <a:ext cx="0" cy="1089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>
              <a:stCxn id="125" idx="2"/>
            </p:cNvCxnSpPr>
            <p:nvPr/>
          </p:nvCxnSpPr>
          <p:spPr bwMode="auto">
            <a:xfrm flipH="1">
              <a:off x="6660232" y="6056386"/>
              <a:ext cx="109315" cy="1089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>
              <a:off x="4572000" y="6165304"/>
              <a:ext cx="20882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47</a:t>
            </a:fld>
            <a:endParaRPr lang="en-US" altLang="zh-CN"/>
          </a:p>
        </p:txBody>
      </p:sp>
      <p:graphicFrame>
        <p:nvGraphicFramePr>
          <p:cNvPr id="41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70744"/>
              </p:ext>
            </p:extLst>
          </p:nvPr>
        </p:nvGraphicFramePr>
        <p:xfrm>
          <a:off x="2339752" y="1412776"/>
          <a:ext cx="6457970" cy="2893338"/>
        </p:xfrm>
        <a:graphic>
          <a:graphicData uri="http://schemas.openxmlformats.org/drawingml/2006/table">
            <a:tbl>
              <a:tblPr/>
              <a:tblGrid>
                <a:gridCol w="69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R/M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MOD=11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MOD=00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W=0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W=1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MOD=00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MOD=01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MOD=10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BX+SI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BX+SI+DISP8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BX+SI+DISP16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CL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CX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BX+DI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BX+DI+DISP8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BX+DI+DISP16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DL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DX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BP+SI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BP+SI+DISP8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BP+SI+DISP16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BL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BX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BP+DI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BP+DI+DISP8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BP+DI+DISP16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SP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SI+DISP8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SI+DISP16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CH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BP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DI+DISP8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DI+DISP16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DH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SI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直接寻址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BP+DISP8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BP+DISP16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BH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DI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BX+DISP8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BX+DISP16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3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注：</a:t>
                      </a:r>
                      <a:r>
                        <a:rPr lang="zh-CN" altLang="en-US" sz="1800" b="1" dirty="0">
                          <a:latin typeface="宋体" pitchFamily="2" charset="-122"/>
                        </a:rPr>
                        <a:t>地址为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32</a:t>
                      </a:r>
                      <a:r>
                        <a:rPr lang="zh-CN" altLang="en-US" sz="1800" b="1" dirty="0">
                          <a:latin typeface="宋体" pitchFamily="2" charset="-122"/>
                        </a:rPr>
                        <a:t>位时，寄存器为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32</a:t>
                      </a:r>
                      <a:r>
                        <a:rPr lang="zh-CN" altLang="en-US" sz="1800" b="1" dirty="0">
                          <a:latin typeface="宋体" pitchFamily="2" charset="-122"/>
                        </a:rPr>
                        <a:t>位、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DISP16</a:t>
                      </a:r>
                      <a:r>
                        <a:rPr lang="zh-CN" altLang="en-US" sz="1800" b="1" dirty="0">
                          <a:latin typeface="宋体" pitchFamily="2" charset="-122"/>
                        </a:rPr>
                        <a:t>为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DISP32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 Box 100"/>
          <p:cNvSpPr txBox="1">
            <a:spLocks noChangeArrowheads="1"/>
          </p:cNvSpPr>
          <p:nvPr/>
        </p:nvSpPr>
        <p:spPr bwMode="auto">
          <a:xfrm>
            <a:off x="179388" y="417879"/>
            <a:ext cx="7993012" cy="44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③地址码的编码方法如下：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     R/M</a:t>
            </a:r>
            <a:r>
              <a:rPr lang="zh-CN" altLang="en-US" sz="2200" b="1" dirty="0">
                <a:latin typeface="宋体" pitchFamily="2" charset="-122"/>
              </a:rPr>
              <a:t>型地址码</a:t>
            </a:r>
            <a:r>
              <a:rPr lang="en-US" altLang="zh-CN" sz="2200" b="1" dirty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latin typeface="宋体" pitchFamily="2" charset="-122"/>
              </a:rPr>
              <a:t>                  REG</a:t>
            </a:r>
            <a:r>
              <a:rPr lang="zh-CN" altLang="en-US" sz="2200" b="1" dirty="0">
                <a:latin typeface="宋体" pitchFamily="2" charset="-122"/>
              </a:rPr>
              <a:t>型地址码</a:t>
            </a:r>
            <a:r>
              <a:rPr lang="en-US" altLang="zh-CN" sz="2200" b="1" dirty="0"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同</a:t>
            </a:r>
            <a:r>
              <a:rPr lang="en-US" altLang="zh-CN" sz="2200" b="1" dirty="0">
                <a:latin typeface="宋体" pitchFamily="2" charset="-122"/>
              </a:rPr>
              <a:t>MOD=11</a:t>
            </a:r>
            <a:r>
              <a:rPr lang="zh-CN" altLang="en-US" sz="2200" b="1" dirty="0">
                <a:latin typeface="宋体" pitchFamily="2" charset="-122"/>
              </a:rPr>
              <a:t>时的</a:t>
            </a:r>
            <a:r>
              <a:rPr lang="en-US" altLang="zh-CN" sz="2200" b="1" dirty="0">
                <a:latin typeface="宋体" pitchFamily="2" charset="-122"/>
              </a:rPr>
              <a:t>R/M</a:t>
            </a:r>
            <a:r>
              <a:rPr lang="zh-CN" altLang="en-US" sz="2200" b="1" dirty="0">
                <a:latin typeface="宋体" pitchFamily="2" charset="-122"/>
              </a:rPr>
              <a:t>地址码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2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96"/>
          <p:cNvSpPr txBox="1">
            <a:spLocks noChangeArrowheads="1"/>
          </p:cNvSpPr>
          <p:nvPr/>
        </p:nvSpPr>
        <p:spPr bwMode="auto">
          <a:xfrm>
            <a:off x="214282" y="357166"/>
            <a:ext cx="861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x86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优化分析</a:t>
            </a:r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214282" y="5111973"/>
            <a:ext cx="8686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*x86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指令格式参考文献：</a:t>
            </a:r>
            <a:r>
              <a:rPr lang="en-US" altLang="zh-CN" b="1" dirty="0">
                <a:latin typeface="宋体" pitchFamily="2" charset="-122"/>
              </a:rPr>
              <a:t>Intel8086ASMCode.doc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228600" y="2852936"/>
            <a:ext cx="8610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*从代码效率方面优化：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指令功能强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如指令前缀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，地址码个数少，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寻址方式多、寻址范围大                 </a:t>
            </a:r>
            <a:r>
              <a:rPr lang="zh-CN" altLang="en-US" sz="1800" b="1" dirty="0">
                <a:latin typeface="宋体" pitchFamily="2" charset="-122"/>
              </a:rPr>
              <a:t>←代码效率高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214282" y="4187910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*从执行效率方面优化：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MEM_OPD</a:t>
            </a:r>
            <a:r>
              <a:rPr lang="zh-CN" altLang="en-US" b="1" dirty="0">
                <a:latin typeface="宋体" pitchFamily="2" charset="-122"/>
              </a:rPr>
              <a:t>数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指令≤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               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访问效率高</a:t>
            </a:r>
            <a:endParaRPr lang="en-US" altLang="zh-CN" sz="1800" b="1" dirty="0">
              <a:latin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35987"/>
              </p:ext>
            </p:extLst>
          </p:nvPr>
        </p:nvGraphicFramePr>
        <p:xfrm>
          <a:off x="1000100" y="965518"/>
          <a:ext cx="6740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3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SHL R/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M,v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110100</a:t>
                      </a:r>
                      <a:r>
                        <a:rPr lang="en-US" sz="1800" b="1" kern="100" dirty="0">
                          <a:solidFill>
                            <a:srgbClr val="CC3300"/>
                          </a:solidFill>
                          <a:latin typeface="宋体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w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mod </a:t>
                      </a:r>
                      <a:r>
                        <a:rPr lang="en-US" sz="1800" b="1" kern="100" dirty="0">
                          <a:solidFill>
                            <a:srgbClr val="FF3399"/>
                          </a:solidFill>
                          <a:latin typeface="宋体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 r/m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(mod=01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时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2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SHR R/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M,</a:t>
                      </a:r>
                      <a:r>
                        <a:rPr lang="en-US" altLang="zh-CN" sz="18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110100</a:t>
                      </a:r>
                      <a:r>
                        <a:rPr lang="en-US" sz="1800" b="1" kern="100" dirty="0">
                          <a:solidFill>
                            <a:srgbClr val="CC3300"/>
                          </a:solidFill>
                          <a:latin typeface="宋体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w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mod </a:t>
                      </a:r>
                      <a:r>
                        <a:rPr lang="en-US" sz="1800" b="1" kern="100" dirty="0">
                          <a:solidFill>
                            <a:srgbClr val="FF3399"/>
                          </a:solidFill>
                          <a:latin typeface="宋体"/>
                          <a:ea typeface="宋体"/>
                          <a:cs typeface="Times New Roman"/>
                        </a:rPr>
                        <a:t>101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 r/m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 R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←→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R/M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10001</a:t>
                      </a:r>
                      <a:r>
                        <a:rPr lang="en-US" sz="1800" b="1" kern="100" dirty="0">
                          <a:solidFill>
                            <a:srgbClr val="CC3300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800" b="1" kern="100" dirty="0">
                          <a:solidFill>
                            <a:srgbClr val="7030A0"/>
                          </a:solidFill>
                          <a:latin typeface="宋体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w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宋体"/>
                          <a:ea typeface="宋体"/>
                          <a:cs typeface="Times New Roman"/>
                        </a:rPr>
                        <a:t>mod reg r/m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 R/M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10001</a:t>
                      </a:r>
                      <a:r>
                        <a:rPr lang="en-US" sz="1800" b="1" kern="100" dirty="0">
                          <a:solidFill>
                            <a:srgbClr val="CC33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1w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mod 000 r/m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Data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Data(w=1</a:t>
                      </a:r>
                      <a:r>
                        <a:rPr lang="zh-CN" alt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时</a:t>
                      </a:r>
                      <a:r>
                        <a:rPr lang="en-US" sz="1800" b="1" kern="100" dirty="0">
                          <a:latin typeface="宋体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INC 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01000</a:t>
                      </a:r>
                      <a:r>
                        <a:rPr lang="en-US" sz="1800" b="1" kern="1200" dirty="0">
                          <a:solidFill>
                            <a:srgbClr val="CC3300"/>
                          </a:solidFill>
                          <a:latin typeface="+mn-ea"/>
                          <a:ea typeface="+mn-ea"/>
                          <a:cs typeface="+mn-cs"/>
                        </a:rPr>
                        <a:t>reg</a:t>
                      </a:r>
                      <a:endParaRPr lang="zh-CN" altLang="en-US" sz="1800" b="1" dirty="0">
                        <a:solidFill>
                          <a:srgbClr val="CC33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AutoShape 163"/>
          <p:cNvSpPr>
            <a:spLocks noChangeArrowheads="1"/>
          </p:cNvSpPr>
          <p:nvPr/>
        </p:nvSpPr>
        <p:spPr bwMode="auto">
          <a:xfrm>
            <a:off x="7524328" y="1556792"/>
            <a:ext cx="1000100" cy="288924"/>
          </a:xfrm>
          <a:prstGeom prst="wedgeRectCallout">
            <a:avLst>
              <a:gd name="adj1" fmla="val -90656"/>
              <a:gd name="adj2" fmla="val -4714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latin typeface="+mn-ea"/>
                <a:ea typeface="+mn-ea"/>
              </a:rPr>
              <a:t>v=1</a:t>
            </a:r>
            <a:r>
              <a:rPr lang="zh-CN" altLang="en-US" sz="1800" b="1" dirty="0">
                <a:latin typeface="+mn-ea"/>
                <a:ea typeface="+mn-ea"/>
              </a:rPr>
              <a:t>或</a:t>
            </a:r>
            <a:r>
              <a:rPr lang="en-US" altLang="zh-CN" sz="1800" b="1" dirty="0">
                <a:latin typeface="+mn-ea"/>
                <a:ea typeface="+mn-ea"/>
              </a:rPr>
              <a:t>CL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755453" y="5847655"/>
            <a:ext cx="388855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P52—9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214282" y="404664"/>
            <a:ext cx="8686800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研讨题目：</a:t>
            </a:r>
            <a:r>
              <a:rPr lang="zh-CN" altLang="en-US" sz="2200" b="1" dirty="0">
                <a:latin typeface="宋体" pitchFamily="2" charset="-122"/>
              </a:rPr>
              <a:t>指令系统分析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研讨内容：</a:t>
            </a:r>
            <a:r>
              <a:rPr lang="zh-CN" altLang="en-US" sz="2200" b="1" dirty="0">
                <a:latin typeface="宋体" pitchFamily="2" charset="-122"/>
              </a:rPr>
              <a:t>介绍所选指令系统的组成、特点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相对其他</a:t>
            </a:r>
            <a:r>
              <a:rPr lang="en-US" altLang="zh-CN" sz="2200" b="1" dirty="0">
                <a:latin typeface="宋体" pitchFamily="2" charset="-122"/>
              </a:rPr>
              <a:t>ISA)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</a:t>
            </a:r>
            <a:r>
              <a:rPr lang="zh-CN" altLang="en-US" sz="2200" b="1" dirty="0">
                <a:latin typeface="宋体" pitchFamily="2" charset="-122"/>
              </a:rPr>
              <a:t>分析设计理由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设计原则，回答所提问题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组织方法：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990600" indent="-99060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①以组为单位介绍，每组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人、自由组合，各组代表为</a:t>
            </a:r>
            <a:r>
              <a:rPr lang="en-US" altLang="zh-CN" sz="2200" b="1" dirty="0">
                <a:latin typeface="宋体" pitchFamily="2" charset="-122"/>
              </a:rPr>
              <a:t>101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117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204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222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315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②第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</a:rPr>
              <a:t>组选</a:t>
            </a:r>
            <a:r>
              <a:rPr lang="en-US" altLang="zh-CN" sz="2200" b="1" dirty="0">
                <a:latin typeface="宋体" pitchFamily="2" charset="-122"/>
              </a:rPr>
              <a:t>MIPS32</a:t>
            </a:r>
            <a:r>
              <a:rPr lang="zh-CN" altLang="en-US" sz="2200" b="1" dirty="0">
                <a:latin typeface="宋体" pitchFamily="2" charset="-122"/>
              </a:rPr>
              <a:t>，第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组选</a:t>
            </a:r>
            <a:r>
              <a:rPr lang="en-US" altLang="zh-CN" sz="2200" b="1" dirty="0">
                <a:latin typeface="宋体" pitchFamily="2" charset="-122"/>
              </a:rPr>
              <a:t>ARMv8 A64</a:t>
            </a:r>
            <a:r>
              <a:rPr lang="zh-CN" altLang="en-US" sz="2200" b="1" dirty="0">
                <a:latin typeface="宋体" pitchFamily="2" charset="-122"/>
              </a:rPr>
              <a:t>，第</a:t>
            </a:r>
            <a:r>
              <a:rPr lang="en-US" altLang="zh-CN" sz="2200" b="1" dirty="0">
                <a:latin typeface="宋体" pitchFamily="2" charset="-122"/>
              </a:rPr>
              <a:t>5</a:t>
            </a:r>
            <a:r>
              <a:rPr lang="zh-CN" altLang="en-US" sz="2200" b="1" dirty="0">
                <a:latin typeface="宋体" pitchFamily="2" charset="-122"/>
              </a:rPr>
              <a:t>组选</a:t>
            </a:r>
            <a:r>
              <a:rPr lang="en-US" altLang="zh-CN" sz="2200" b="1" dirty="0">
                <a:latin typeface="宋体" pitchFamily="2" charset="-122"/>
              </a:rPr>
              <a:t>IA16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③提问者可为老师或其他组同学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考核方式：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marL="990600" indent="-99060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①各人成绩由小组分及个人分组成，小组分为介绍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分析得分，个人分为回答问题得分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②每组给其他组的介绍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分析评分</a:t>
            </a:r>
            <a:r>
              <a:rPr lang="en-US" altLang="zh-CN" sz="1800" b="1" dirty="0">
                <a:latin typeface="宋体" pitchFamily="2" charset="-122"/>
              </a:rPr>
              <a:t>(±</a:t>
            </a:r>
            <a:r>
              <a:rPr lang="en-US" altLang="zh-CN" sz="1800" b="1" i="1" dirty="0">
                <a:latin typeface="+mn-lt"/>
              </a:rPr>
              <a:t>x</a:t>
            </a:r>
            <a:r>
              <a:rPr lang="zh-CN" altLang="en-US" sz="1800" b="1" dirty="0">
                <a:latin typeface="宋体" pitchFamily="2" charset="-122"/>
              </a:rPr>
              <a:t>为相对于本组的百分制得分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③老师给每个组的介绍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分析评分，给回答问题的个人打分</a:t>
            </a:r>
            <a:endParaRPr lang="en-US" altLang="zh-CN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50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Text Box 234"/>
          <p:cNvSpPr txBox="1">
            <a:spLocks noChangeArrowheads="1"/>
          </p:cNvSpPr>
          <p:nvPr/>
        </p:nvSpPr>
        <p:spPr bwMode="auto">
          <a:xfrm>
            <a:off x="1619672" y="1268760"/>
            <a:ext cx="7272808" cy="269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指令集结构，指令字结构，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数量等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(OPD</a:t>
            </a:r>
            <a:r>
              <a:rPr lang="zh-CN" altLang="en-US" sz="1800" b="1" dirty="0">
                <a:latin typeface="宋体" pitchFamily="2" charset="-122"/>
              </a:rPr>
              <a:t>存放方法</a:t>
            </a:r>
            <a:r>
              <a:rPr lang="en-US" altLang="zh-CN" sz="1800" b="1" dirty="0">
                <a:latin typeface="宋体" pitchFamily="2" charset="-122"/>
              </a:rPr>
              <a:t>) (</a:t>
            </a:r>
            <a:r>
              <a:rPr lang="zh-CN" altLang="en-US" sz="1800" b="1" dirty="0">
                <a:latin typeface="宋体" pitchFamily="2" charset="-122"/>
              </a:rPr>
              <a:t>长度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地址码个数</a:t>
            </a:r>
            <a:r>
              <a:rPr lang="en-US" altLang="zh-CN" sz="1800" b="1" dirty="0">
                <a:latin typeface="宋体" pitchFamily="2" charset="-122"/>
              </a:rPr>
              <a:t>) (</a:t>
            </a:r>
            <a:r>
              <a:rPr lang="zh-CN" altLang="en-US" sz="1800" b="1" dirty="0">
                <a:latin typeface="宋体" pitchFamily="2" charset="-122"/>
              </a:rPr>
              <a:t>程序可见的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支持的数据类型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格式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参数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支持的操作类型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操作功能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>
                <a:latin typeface="宋体" pitchFamily="2" charset="-122"/>
              </a:rPr>
              <a:t>数据类型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支持的寻址单元及范围、地址形成规则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指令信息的表示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格式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编码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204"/>
          <p:cNvSpPr txBox="1">
            <a:spLocks noChangeArrowheads="1"/>
          </p:cNvSpPr>
          <p:nvPr/>
        </p:nvSpPr>
        <p:spPr bwMode="auto">
          <a:xfrm>
            <a:off x="228600" y="348620"/>
            <a:ext cx="3407296" cy="407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、指令系统所含内容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*所含内容：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数据表示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寻址方式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指令格式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*相关内容：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079610" y="4293096"/>
            <a:ext cx="752483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存储系统、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系统、中断系统，机器状态、信息保护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地址空间</a:t>
            </a:r>
            <a:r>
              <a:rPr lang="en-US" altLang="zh-CN" sz="1800" b="1" dirty="0">
                <a:latin typeface="宋体" pitchFamily="2" charset="-122"/>
              </a:rPr>
              <a:t>)    (IO</a:t>
            </a:r>
            <a:r>
              <a:rPr lang="zh-CN" altLang="en-US" sz="1800" b="1" dirty="0">
                <a:latin typeface="宋体" pitchFamily="2" charset="-122"/>
              </a:rPr>
              <a:t>方式</a:t>
            </a:r>
            <a:r>
              <a:rPr lang="en-US" altLang="zh-CN" sz="1800" b="1" dirty="0">
                <a:latin typeface="宋体" pitchFamily="2" charset="-122"/>
              </a:rPr>
              <a:t>)    (</a:t>
            </a:r>
            <a:r>
              <a:rPr lang="zh-CN" altLang="en-US" sz="1800" b="1" dirty="0">
                <a:latin typeface="宋体" pitchFamily="2" charset="-122"/>
              </a:rPr>
              <a:t>中断类型</a:t>
            </a:r>
            <a:r>
              <a:rPr lang="en-US" altLang="zh-CN" sz="1800" b="1" dirty="0">
                <a:latin typeface="宋体" pitchFamily="2" charset="-122"/>
              </a:rPr>
              <a:t>)                  (VMEM)</a:t>
            </a:r>
            <a:endParaRPr lang="en-US" altLang="zh-CN" b="1" dirty="0">
              <a:latin typeface="宋体" pitchFamily="2" charset="-122"/>
            </a:endParaRP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43422"/>
              </p:ext>
            </p:extLst>
          </p:nvPr>
        </p:nvGraphicFramePr>
        <p:xfrm>
          <a:off x="5364088" y="5208434"/>
          <a:ext cx="3456384" cy="110088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0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6b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5b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6b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1891"/>
              </p:ext>
            </p:extLst>
          </p:nvPr>
        </p:nvGraphicFramePr>
        <p:xfrm>
          <a:off x="251521" y="5157192"/>
          <a:ext cx="4896543" cy="807720"/>
        </p:xfrm>
        <a:graphic>
          <a:graphicData uri="http://schemas.openxmlformats.org/drawingml/2006/table">
            <a:tbl>
              <a:tblPr/>
              <a:tblGrid>
                <a:gridCol w="58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2B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1B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地址码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R_R/M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变参数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SIB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偏移量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Imme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Group 164"/>
          <p:cNvGrpSpPr>
            <a:grpSpLocks/>
          </p:cNvGrpSpPr>
          <p:nvPr/>
        </p:nvGrpSpPr>
        <p:grpSpPr bwMode="auto">
          <a:xfrm>
            <a:off x="827585" y="5949528"/>
            <a:ext cx="3563938" cy="431800"/>
            <a:chOff x="1337" y="2308"/>
            <a:chExt cx="2245" cy="272"/>
          </a:xfrm>
        </p:grpSpPr>
        <p:sp>
          <p:nvSpPr>
            <p:cNvPr id="12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22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MOD</a:t>
              </a:r>
            </a:p>
          </p:txBody>
        </p:sp>
        <p:sp>
          <p:nvSpPr>
            <p:cNvPr id="13" name="Text Box 148"/>
            <p:cNvSpPr txBox="1">
              <a:spLocks noChangeArrowheads="1"/>
            </p:cNvSpPr>
            <p:nvPr/>
          </p:nvSpPr>
          <p:spPr bwMode="auto">
            <a:xfrm>
              <a:off x="1566" y="2387"/>
              <a:ext cx="455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REG/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</a:p>
          </p:txBody>
        </p:sp>
        <p:sp>
          <p:nvSpPr>
            <p:cNvPr id="14" name="Text Box 149"/>
            <p:cNvSpPr txBox="1">
              <a:spLocks noChangeArrowheads="1"/>
            </p:cNvSpPr>
            <p:nvPr/>
          </p:nvSpPr>
          <p:spPr bwMode="auto">
            <a:xfrm>
              <a:off x="2019" y="2387"/>
              <a:ext cx="318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R/M</a:t>
              </a:r>
            </a:p>
          </p:txBody>
        </p:sp>
        <p:sp>
          <p:nvSpPr>
            <p:cNvPr id="15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589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Line 154"/>
            <p:cNvSpPr>
              <a:spLocks noChangeShapeType="1"/>
            </p:cNvSpPr>
            <p:nvPr/>
          </p:nvSpPr>
          <p:spPr bwMode="auto">
            <a:xfrm flipH="1">
              <a:off x="2337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Text Box 156"/>
            <p:cNvSpPr txBox="1">
              <a:spLocks noChangeArrowheads="1"/>
            </p:cNvSpPr>
            <p:nvPr/>
          </p:nvSpPr>
          <p:spPr bwMode="auto">
            <a:xfrm>
              <a:off x="2607" y="2399"/>
              <a:ext cx="227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SS</a:t>
              </a:r>
            </a:p>
          </p:txBody>
        </p:sp>
        <p:sp>
          <p:nvSpPr>
            <p:cNvPr id="19" name="Text Box 157"/>
            <p:cNvSpPr txBox="1">
              <a:spLocks noChangeArrowheads="1"/>
            </p:cNvSpPr>
            <p:nvPr/>
          </p:nvSpPr>
          <p:spPr bwMode="auto">
            <a:xfrm>
              <a:off x="2834" y="2399"/>
              <a:ext cx="386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INDEX</a:t>
              </a:r>
            </a:p>
          </p:txBody>
        </p:sp>
        <p:sp>
          <p:nvSpPr>
            <p:cNvPr id="20" name="Text Box 158"/>
            <p:cNvSpPr txBox="1">
              <a:spLocks noChangeArrowheads="1"/>
            </p:cNvSpPr>
            <p:nvPr/>
          </p:nvSpPr>
          <p:spPr bwMode="auto">
            <a:xfrm>
              <a:off x="3217" y="2399"/>
              <a:ext cx="36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BASE</a:t>
              </a: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>
              <a:off x="2429" y="2308"/>
              <a:ext cx="177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>
              <a:off x="3061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2168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1E28-889C-43ED-B952-191B2CD4D3F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28600" y="428604"/>
            <a:ext cx="8686800" cy="487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ctr">
              <a:lnSpc>
                <a:spcPct val="125000"/>
              </a:lnSpc>
              <a:spcAft>
                <a:spcPct val="25000"/>
              </a:spcAft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第二章 课后复习思考题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⑴指令系统包含哪些内容？设计目标是什么？设计过程是什么？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⑵指令集结构有哪些类型？与结构相关的指令格式参数有哪些？</a:t>
            </a:r>
            <a:r>
              <a:rPr lang="en-US" altLang="zh-CN" sz="2000" b="1" dirty="0">
                <a:latin typeface="宋体" pitchFamily="2" charset="-122"/>
              </a:rPr>
              <a:t>CISC/RISC</a:t>
            </a:r>
            <a:r>
              <a:rPr lang="zh-CN" altLang="en-US" sz="2000" b="1" dirty="0">
                <a:latin typeface="宋体" pitchFamily="2" charset="-122"/>
              </a:rPr>
              <a:t>风格对其有哪些影响？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⑶若指令操作码为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位，存储器按字节编址、地址为</a:t>
            </a:r>
            <a:r>
              <a:rPr lang="en-US" altLang="zh-CN" sz="2000" b="1" dirty="0">
                <a:latin typeface="宋体" pitchFamily="2" charset="-122"/>
              </a:rPr>
              <a:t>64</a:t>
            </a:r>
            <a:r>
              <a:rPr lang="zh-CN" altLang="en-US" sz="2000" b="1" dirty="0">
                <a:latin typeface="宋体" pitchFamily="2" charset="-122"/>
              </a:rPr>
              <a:t>位，寄存器地址为</a:t>
            </a:r>
            <a:r>
              <a:rPr lang="en-US" altLang="zh-CN" sz="2000" b="1" dirty="0">
                <a:latin typeface="宋体" pitchFamily="2" charset="-122"/>
              </a:rPr>
              <a:t>6</a:t>
            </a:r>
            <a:r>
              <a:rPr lang="zh-CN" altLang="en-US" sz="2000" b="1" dirty="0">
                <a:latin typeface="宋体" pitchFamily="2" charset="-122"/>
              </a:rPr>
              <a:t>位，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</a:t>
            </a:r>
            <a:r>
              <a:rPr lang="zh-CN" altLang="en-US" sz="2000" b="1" dirty="0">
                <a:latin typeface="宋体" pitchFamily="2" charset="-122"/>
              </a:rPr>
              <a:t>都是内存中的变量，针对堆栈型、累加器型、</a:t>
            </a:r>
            <a:r>
              <a:rPr lang="en-US" altLang="zh-CN" sz="2000" b="1" dirty="0">
                <a:latin typeface="宋体" pitchFamily="2" charset="-122"/>
              </a:rPr>
              <a:t>R-M</a:t>
            </a:r>
            <a:r>
              <a:rPr lang="zh-CN" altLang="en-US" sz="2000" b="1" dirty="0">
                <a:latin typeface="宋体" pitchFamily="2" charset="-122"/>
              </a:rPr>
              <a:t>风格</a:t>
            </a:r>
            <a:r>
              <a:rPr lang="en-US" altLang="zh-CN" sz="2000" b="1" dirty="0">
                <a:latin typeface="宋体" pitchFamily="2" charset="-122"/>
              </a:rPr>
              <a:t>GPR</a:t>
            </a:r>
            <a:r>
              <a:rPr lang="zh-CN" altLang="en-US" sz="2000" b="1" dirty="0">
                <a:latin typeface="宋体" pitchFamily="2" charset="-122"/>
              </a:rPr>
              <a:t>型、</a:t>
            </a:r>
            <a:r>
              <a:rPr lang="en-US" altLang="zh-CN" sz="2000" b="1" dirty="0">
                <a:latin typeface="宋体" pitchFamily="2" charset="-122"/>
              </a:rPr>
              <a:t>R-R</a:t>
            </a:r>
            <a:r>
              <a:rPr lang="zh-CN" altLang="en-US" sz="2000" b="1" dirty="0">
                <a:latin typeface="宋体" pitchFamily="2" charset="-122"/>
              </a:rPr>
              <a:t>风格</a:t>
            </a:r>
            <a:r>
              <a:rPr lang="en-US" altLang="zh-CN" sz="2000" b="1" dirty="0">
                <a:latin typeface="宋体" pitchFamily="2" charset="-122"/>
              </a:rPr>
              <a:t>GPR</a:t>
            </a:r>
            <a:r>
              <a:rPr lang="zh-CN" altLang="en-US" sz="2000" b="1" dirty="0">
                <a:latin typeface="宋体" pitchFamily="2" charset="-122"/>
              </a:rPr>
              <a:t>型指令系统，写出计算</a:t>
            </a:r>
            <a:r>
              <a:rPr lang="en-US" altLang="zh-CN" sz="2000" b="1" dirty="0">
                <a:latin typeface="宋体" pitchFamily="2" charset="-122"/>
              </a:rPr>
              <a:t>D=A+B-C</a:t>
            </a:r>
            <a:r>
              <a:rPr lang="zh-CN" altLang="en-US" sz="2000" b="1" dirty="0">
                <a:latin typeface="宋体" pitchFamily="2" charset="-122"/>
              </a:rPr>
              <a:t>的指令序列、代码大小。</a:t>
            </a:r>
            <a:endParaRPr lang="en-US" altLang="zh-CN" sz="2000" b="1" dirty="0">
              <a:latin typeface="宋体" pitchFamily="2" charset="-122"/>
            </a:endParaRPr>
          </a:p>
          <a:p>
            <a:pPr marL="363538" indent="-363538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⑷数据表示与数据结构的关系？数据表示设计的内容、目标、方法？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⑸指令系统功能设计的方法？</a:t>
            </a:r>
            <a:r>
              <a:rPr lang="en-US" altLang="zh-CN" sz="2000" b="1" dirty="0">
                <a:latin typeface="宋体" pitchFamily="2" charset="-122"/>
              </a:rPr>
              <a:t>CISC/RISC</a:t>
            </a:r>
            <a:r>
              <a:rPr lang="zh-CN" altLang="en-US" sz="2000" b="1" dirty="0">
                <a:latin typeface="宋体" pitchFamily="2" charset="-122"/>
              </a:rPr>
              <a:t>风格对功能设计及优化的影响？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⑹数据存储部件可有哪些？确定编址单位的方法？寻址方式设计的内容、目标、方法？</a:t>
            </a:r>
          </a:p>
          <a:p>
            <a:pPr marL="363538" indent="-363538"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⑺</a:t>
            </a:r>
            <a:r>
              <a:rPr lang="en-US" altLang="zh-CN" sz="2000" b="1" dirty="0">
                <a:latin typeface="宋体" pitchFamily="2" charset="-122"/>
              </a:rPr>
              <a:t>x86</a:t>
            </a:r>
            <a:r>
              <a:rPr lang="zh-CN" altLang="en-US" sz="2000" b="1" dirty="0">
                <a:latin typeface="宋体" pitchFamily="2" charset="-122"/>
              </a:rPr>
              <a:t>及</a:t>
            </a:r>
            <a:r>
              <a:rPr lang="en-US" altLang="zh-CN" sz="2000" b="1" dirty="0">
                <a:latin typeface="宋体" pitchFamily="2" charset="-122"/>
              </a:rPr>
              <a:t>MIPS</a:t>
            </a:r>
            <a:r>
              <a:rPr lang="zh-CN" altLang="en-US" sz="2000" b="1" dirty="0">
                <a:latin typeface="宋体" pitchFamily="2" charset="-122"/>
              </a:rPr>
              <a:t>指令系统的基本特征、指令格式的优化方法？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" name="Text Box 204"/>
          <p:cNvSpPr txBox="1">
            <a:spLocks noChangeArrowheads="1"/>
          </p:cNvSpPr>
          <p:nvPr/>
        </p:nvSpPr>
        <p:spPr bwMode="auto">
          <a:xfrm>
            <a:off x="228600" y="836712"/>
            <a:ext cx="859187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、设计目标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*设计目标：</a:t>
            </a:r>
            <a:r>
              <a:rPr lang="zh-CN" altLang="en-US" b="1" dirty="0">
                <a:latin typeface="宋体" pitchFamily="2" charset="-122"/>
              </a:rPr>
              <a:t>指令系统对软件、硬件的支持程度较好，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latin typeface="宋体" pitchFamily="2" charset="-122"/>
              </a:rPr>
              <a:t>即程序的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代码效率</a:t>
            </a:r>
            <a:r>
              <a:rPr lang="zh-CN" altLang="en-US" b="1" dirty="0">
                <a:latin typeface="宋体" pitchFamily="2" charset="-122"/>
              </a:rPr>
              <a:t>较高、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执行效率</a:t>
            </a:r>
            <a:r>
              <a:rPr lang="zh-CN" altLang="en-US" b="1" dirty="0">
                <a:latin typeface="宋体" pitchFamily="2" charset="-122"/>
              </a:rPr>
              <a:t>较高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14852" y="2276872"/>
            <a:ext cx="874988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*代码效率：</a:t>
            </a:r>
            <a:r>
              <a:rPr lang="zh-CN" altLang="en-US" b="1" dirty="0">
                <a:latin typeface="宋体" pitchFamily="2" charset="-122"/>
              </a:rPr>
              <a:t>指能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否减少</a:t>
            </a:r>
            <a:r>
              <a:rPr lang="zh-CN" altLang="en-US" b="1" u="sng" dirty="0">
                <a:latin typeface="宋体" pitchFamily="2" charset="-122"/>
              </a:rPr>
              <a:t>指令条数</a:t>
            </a:r>
            <a:r>
              <a:rPr lang="zh-CN" altLang="en-US" b="1" dirty="0">
                <a:latin typeface="宋体" pitchFamily="2" charset="-122"/>
              </a:rPr>
              <a:t>及缩短</a:t>
            </a:r>
            <a:r>
              <a:rPr lang="zh-CN" altLang="en-US" b="1" u="sng" dirty="0">
                <a:latin typeface="宋体" pitchFamily="2" charset="-122"/>
              </a:rPr>
              <a:t>指令字长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减少指令条数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缩短指令字长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3203848" y="2780928"/>
            <a:ext cx="56891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指令功能强、地址码个数多，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寻址方式多、寻址范围大、</a:t>
            </a:r>
            <a:r>
              <a:rPr lang="zh-CN" altLang="en-US" b="1" u="sng" dirty="0">
                <a:latin typeface="宋体" pitchFamily="2" charset="-122"/>
              </a:rPr>
              <a:t>对称性</a:t>
            </a:r>
            <a:r>
              <a:rPr lang="zh-CN" altLang="en-US" b="1" dirty="0">
                <a:latin typeface="宋体" pitchFamily="2" charset="-122"/>
              </a:rPr>
              <a:t>好等</a:t>
            </a:r>
          </a:p>
          <a:p>
            <a:pPr>
              <a:lnSpc>
                <a:spcPct val="125000"/>
              </a:lnSpc>
            </a:pPr>
            <a:r>
              <a:rPr lang="zh-CN" altLang="en-US" b="1" dirty="0"/>
              <a:t>地址码个数少、长度短，冗余空间小等</a:t>
            </a: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79512" y="42135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位运算频率较高时，若</a:t>
            </a:r>
            <a:r>
              <a:rPr lang="en-US" altLang="zh-CN" b="1" dirty="0">
                <a:latin typeface="宋体" pitchFamily="2" charset="-122"/>
              </a:rPr>
              <a:t>IS</a:t>
            </a:r>
            <a:r>
              <a:rPr lang="zh-CN" altLang="en-US" b="1" dirty="0">
                <a:latin typeface="宋体" pitchFamily="2" charset="-122"/>
              </a:rPr>
              <a:t>仅支持</a:t>
            </a:r>
            <a:r>
              <a:rPr lang="en-US" altLang="zh-CN" b="1" dirty="0">
                <a:latin typeface="宋体" pitchFamily="2" charset="-122"/>
              </a:rPr>
              <a:t>8/16</a:t>
            </a:r>
            <a:r>
              <a:rPr lang="zh-CN" altLang="en-US" b="1" dirty="0">
                <a:latin typeface="宋体" pitchFamily="2" charset="-122"/>
              </a:rPr>
              <a:t>位运算，则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位运算→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位运算指令，代码效率不高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指令条数多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179512" y="51571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数组操作频率较高时，若</a:t>
            </a:r>
            <a:r>
              <a:rPr lang="en-US" altLang="zh-CN" b="1" dirty="0">
                <a:latin typeface="宋体" pitchFamily="2" charset="-122"/>
              </a:rPr>
              <a:t>IS</a:t>
            </a:r>
            <a:r>
              <a:rPr lang="zh-CN" altLang="en-US" b="1" dirty="0">
                <a:latin typeface="宋体" pitchFamily="2" charset="-122"/>
              </a:rPr>
              <a:t>仅支持基址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变址寻址、不支持基址</a:t>
            </a:r>
            <a:r>
              <a:rPr lang="en-US" altLang="zh-CN" b="1" dirty="0">
                <a:latin typeface="宋体" pitchFamily="2" charset="-122"/>
              </a:rPr>
              <a:t>+</a:t>
            </a:r>
            <a:r>
              <a:rPr lang="zh-CN" altLang="en-US" b="1" dirty="0">
                <a:latin typeface="宋体" pitchFamily="2" charset="-122"/>
              </a:rPr>
              <a:t>变址寻址，则代码效率不高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地址码较长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0" name="AutoShape 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524451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8600" y="404664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二、指令系统的设计概述</a:t>
            </a:r>
          </a:p>
        </p:txBody>
      </p:sp>
    </p:spTree>
    <p:extLst>
      <p:ext uri="{BB962C8B-B14F-4D97-AF65-F5344CB8AC3E}">
        <p14:creationId xmlns:p14="http://schemas.microsoft.com/office/powerpoint/2010/main" val="14083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DD0-6F79-46FF-BFE2-7F2EBB156BE4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" y="457402"/>
            <a:ext cx="8812213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*执行效率：</a:t>
            </a:r>
            <a:r>
              <a:rPr lang="zh-CN" altLang="en-US" b="1" dirty="0">
                <a:latin typeface="宋体" pitchFamily="2" charset="-122"/>
              </a:rPr>
              <a:t>指能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否减少</a:t>
            </a:r>
            <a:r>
              <a:rPr lang="zh-CN" altLang="en-US" b="1" u="sng" dirty="0">
                <a:latin typeface="宋体" pitchFamily="2" charset="-122"/>
              </a:rPr>
              <a:t>译码时间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执行时间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减少译码时间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减少执行时间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3275856" y="898352"/>
            <a:ext cx="56167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指令格式规整、寻址方式并行识别等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指令功能弱、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访问速度快、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地址形成简单等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2266504"/>
            <a:ext cx="88122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指令格式不规整时，译码速度较慢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需多级译码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388" y="3706664"/>
            <a:ext cx="8812212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zh-CN" altLang="en-US" b="1" dirty="0">
                <a:latin typeface="宋体" pitchFamily="2" charset="-122"/>
              </a:rPr>
              <a:t>指令字中</a:t>
            </a:r>
            <a:r>
              <a:rPr lang="en-US" altLang="zh-CN" b="1" dirty="0">
                <a:latin typeface="宋体" pitchFamily="2" charset="-122"/>
              </a:rPr>
              <a:t>MEM_OPD</a:t>
            </a:r>
            <a:r>
              <a:rPr lang="zh-CN" altLang="en-US" b="1" dirty="0">
                <a:latin typeface="宋体" pitchFamily="2" charset="-122"/>
              </a:rPr>
              <a:t>较多时，执行时间长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需多次访问</a:t>
            </a:r>
            <a:r>
              <a:rPr lang="en-US" altLang="zh-CN" sz="2000" b="1" dirty="0">
                <a:latin typeface="宋体" pitchFamily="2" charset="-122"/>
              </a:rPr>
              <a:t>MEM)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971550" y="2852861"/>
            <a:ext cx="4411663" cy="792163"/>
            <a:chOff x="612" y="1933"/>
            <a:chExt cx="2779" cy="499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612" y="1933"/>
              <a:ext cx="11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 err="1">
                  <a:latin typeface="宋体" pitchFamily="2" charset="-122"/>
                </a:rPr>
                <a:t>i</a:t>
              </a:r>
              <a:r>
                <a:rPr lang="zh-CN" altLang="en-US" sz="1800" b="1" dirty="0">
                  <a:latin typeface="宋体" pitchFamily="2" charset="-122"/>
                </a:rPr>
                <a:t>种指令格式：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746" y="1933"/>
              <a:ext cx="1584" cy="2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(7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) </a:t>
              </a:r>
              <a:r>
                <a:rPr lang="en-US" altLang="zh-CN" sz="1800" b="1" dirty="0">
                  <a:latin typeface="宋体" pitchFamily="2" charset="-122"/>
                </a:rPr>
                <a:t>IMME(8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426" y="1933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24" y="2198"/>
              <a:ext cx="11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j</a:t>
              </a:r>
              <a:r>
                <a:rPr lang="zh-CN" altLang="en-US" sz="1800" b="1" dirty="0">
                  <a:latin typeface="宋体" pitchFamily="2" charset="-122"/>
                </a:rPr>
                <a:t>种指令格式：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746" y="2198"/>
              <a:ext cx="1645" cy="2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j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(8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  IMME(8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484" y="219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5580063" y="2841749"/>
            <a:ext cx="3240087" cy="803275"/>
            <a:chOff x="3515" y="2130"/>
            <a:chExt cx="2041" cy="506"/>
          </a:xfrm>
        </p:grpSpPr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3515" y="2266"/>
              <a:ext cx="227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911" y="2130"/>
              <a:ext cx="1645" cy="2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(8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  IMME(8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649" y="213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911" y="2402"/>
              <a:ext cx="1645" cy="2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j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(8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  IMME(8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649" y="240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54099" y="4227358"/>
            <a:ext cx="7810513" cy="785818"/>
            <a:chOff x="1154099" y="4714884"/>
            <a:chExt cx="7810513" cy="785818"/>
          </a:xfrm>
        </p:grpSpPr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1154099" y="4786322"/>
              <a:ext cx="1242994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指令格式：</a:t>
              </a: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2357422" y="4786322"/>
              <a:ext cx="2611438" cy="3714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err="1">
                  <a:latin typeface="宋体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latin typeface="宋体" pitchFamily="2" charset="-122"/>
                </a:rPr>
                <a:t>   DF</a:t>
              </a:r>
              <a:r>
                <a:rPr lang="en-US" altLang="zh-CN" sz="1800" b="1" baseline="-20000" dirty="0">
                  <a:latin typeface="宋体" pitchFamily="2" charset="-122"/>
                </a:rPr>
                <a:t>M</a:t>
              </a:r>
              <a:r>
                <a:rPr lang="en-US" altLang="zh-CN" sz="1800" b="1" dirty="0">
                  <a:latin typeface="宋体" pitchFamily="2" charset="-122"/>
                </a:rPr>
                <a:t>   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DF</a:t>
              </a:r>
              <a:r>
                <a:rPr lang="en-US" altLang="zh-CN" sz="1800" b="1" baseline="-20000" dirty="0">
                  <a:latin typeface="宋体" pitchFamily="2" charset="-122"/>
                </a:rPr>
                <a:t>R </a:t>
              </a:r>
              <a:r>
                <a:rPr lang="en-US" altLang="zh-CN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3097197" y="4786322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3540100" y="4786322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4183042" y="4799022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611670" y="4799022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148064" y="4714884"/>
              <a:ext cx="3816548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baseline="-16000" dirty="0">
                  <a:latin typeface="宋体" pitchFamily="2" charset="-122"/>
                </a:rPr>
                <a:t>1</a:t>
              </a:r>
              <a:r>
                <a:rPr lang="zh-CN" altLang="en-US" sz="2000" b="1" dirty="0">
                  <a:latin typeface="宋体" pitchFamily="2" charset="-122"/>
                </a:rPr>
                <a:t>为目的</a:t>
              </a:r>
              <a:r>
                <a:rPr lang="en-US" altLang="zh-CN" sz="2000" b="1" dirty="0">
                  <a:latin typeface="宋体" pitchFamily="2" charset="-122"/>
                </a:rPr>
                <a:t>OPD</a:t>
              </a:r>
              <a:r>
                <a:rPr lang="zh-CN" altLang="en-US" sz="2000" b="1" dirty="0">
                  <a:latin typeface="宋体" pitchFamily="2" charset="-122"/>
                </a:rPr>
                <a:t>时，</a:t>
              </a:r>
              <a:r>
                <a:rPr lang="en-US" altLang="zh-CN" sz="2000" b="1" dirty="0">
                  <a:latin typeface="宋体" pitchFamily="2" charset="-122"/>
                </a:rPr>
                <a:t>T</a:t>
              </a:r>
              <a:r>
                <a:rPr lang="zh-CN" altLang="en-US" sz="2000" b="1" dirty="0"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T</a:t>
              </a:r>
              <a:r>
                <a:rPr lang="en-US" altLang="zh-CN" sz="2000" b="1" baseline="-16000" dirty="0">
                  <a:latin typeface="宋体" pitchFamily="2" charset="-122"/>
                </a:rPr>
                <a:t>M</a:t>
              </a:r>
              <a:r>
                <a:rPr lang="en-US" altLang="zh-CN" sz="2000" b="1" dirty="0">
                  <a:latin typeface="宋体" pitchFamily="2" charset="-122"/>
                </a:rPr>
                <a:t>+T</a:t>
              </a:r>
              <a:r>
                <a:rPr lang="en-US" altLang="zh-CN" sz="2000" b="1" baseline="-16000" dirty="0">
                  <a:latin typeface="宋体" pitchFamily="2" charset="-122"/>
                </a:rPr>
                <a:t>R</a:t>
              </a:r>
              <a:r>
                <a:rPr lang="en-US" altLang="zh-CN" sz="2000" b="1" dirty="0">
                  <a:latin typeface="宋体" pitchFamily="2" charset="-122"/>
                </a:rPr>
                <a:t>+T</a:t>
              </a:r>
              <a:r>
                <a:rPr lang="en-US" altLang="zh-CN" sz="2000" b="1" baseline="-16000" dirty="0">
                  <a:latin typeface="宋体" pitchFamily="2" charset="-122"/>
                </a:rPr>
                <a:t>OP</a:t>
              </a:r>
              <a:r>
                <a:rPr lang="en-US" altLang="zh-CN" sz="2000" b="1" dirty="0">
                  <a:latin typeface="宋体" pitchFamily="2" charset="-122"/>
                </a:rPr>
                <a:t>+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T</a:t>
              </a:r>
              <a:r>
                <a:rPr lang="en-US" altLang="zh-CN" sz="2000" b="1" baseline="-16000" dirty="0">
                  <a:solidFill>
                    <a:srgbClr val="990099"/>
                  </a:solidFill>
                  <a:latin typeface="宋体" pitchFamily="2" charset="-122"/>
                </a:rPr>
                <a:t>M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baseline="-16000" dirty="0">
                  <a:latin typeface="宋体" pitchFamily="2" charset="-122"/>
                </a:rPr>
                <a:t>2</a:t>
              </a:r>
              <a:r>
                <a:rPr lang="zh-CN" altLang="en-US" sz="2000" b="1" dirty="0">
                  <a:latin typeface="宋体" pitchFamily="2" charset="-122"/>
                </a:rPr>
                <a:t>为目的</a:t>
              </a:r>
              <a:r>
                <a:rPr lang="en-US" altLang="zh-CN" sz="2000" b="1" dirty="0">
                  <a:latin typeface="宋体" pitchFamily="2" charset="-122"/>
                </a:rPr>
                <a:t>OPD</a:t>
              </a:r>
              <a:r>
                <a:rPr lang="zh-CN" altLang="en-US" sz="2000" b="1" dirty="0">
                  <a:latin typeface="宋体" pitchFamily="2" charset="-122"/>
                </a:rPr>
                <a:t>时，</a:t>
              </a:r>
              <a:r>
                <a:rPr lang="en-US" altLang="zh-CN" sz="2000" b="1" dirty="0">
                  <a:latin typeface="宋体" pitchFamily="2" charset="-122"/>
                </a:rPr>
                <a:t>T</a:t>
              </a:r>
              <a:r>
                <a:rPr lang="zh-CN" altLang="en-US" sz="2000" b="1" dirty="0"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T</a:t>
              </a:r>
              <a:r>
                <a:rPr lang="en-US" altLang="zh-CN" sz="2000" b="1" baseline="-16000" dirty="0">
                  <a:latin typeface="宋体" pitchFamily="2" charset="-122"/>
                </a:rPr>
                <a:t>M</a:t>
              </a:r>
              <a:r>
                <a:rPr lang="en-US" altLang="zh-CN" sz="2000" b="1" dirty="0">
                  <a:latin typeface="宋体" pitchFamily="2" charset="-122"/>
                </a:rPr>
                <a:t>+T</a:t>
              </a:r>
              <a:r>
                <a:rPr lang="en-US" altLang="zh-CN" sz="2000" b="1" baseline="-16000" dirty="0">
                  <a:latin typeface="宋体" pitchFamily="2" charset="-122"/>
                </a:rPr>
                <a:t>R</a:t>
              </a:r>
              <a:r>
                <a:rPr lang="en-US" altLang="zh-CN" sz="2000" b="1" dirty="0">
                  <a:latin typeface="宋体" pitchFamily="2" charset="-122"/>
                </a:rPr>
                <a:t>+T</a:t>
              </a:r>
              <a:r>
                <a:rPr lang="en-US" altLang="zh-CN" sz="2000" b="1" baseline="-16000" dirty="0">
                  <a:latin typeface="宋体" pitchFamily="2" charset="-122"/>
                </a:rPr>
                <a:t>OP</a:t>
              </a:r>
              <a:r>
                <a:rPr lang="en-US" altLang="zh-CN" sz="2000" b="1" dirty="0">
                  <a:latin typeface="宋体" pitchFamily="2" charset="-122"/>
                </a:rPr>
                <a:t>+</a:t>
              </a:r>
              <a:r>
                <a:rPr lang="en-US" altLang="zh-CN" sz="2000" b="1" dirty="0">
                  <a:solidFill>
                    <a:srgbClr val="C00000"/>
                  </a:solidFill>
                  <a:latin typeface="宋体" pitchFamily="2" charset="-122"/>
                </a:rPr>
                <a:t>T</a:t>
              </a:r>
              <a:r>
                <a:rPr lang="en-US" altLang="zh-CN" sz="2000" b="1" baseline="-16000" dirty="0">
                  <a:solidFill>
                    <a:srgbClr val="C00000"/>
                  </a:solidFill>
                  <a:latin typeface="宋体" pitchFamily="2" charset="-122"/>
                </a:rPr>
                <a:t>R</a:t>
              </a:r>
            </a:p>
            <a:p>
              <a:pPr>
                <a:lnSpc>
                  <a:spcPct val="125000"/>
                </a:lnSpc>
              </a:pP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29" name="Text Box 88"/>
          <p:cNvSpPr txBox="1">
            <a:spLocks noChangeArrowheads="1"/>
          </p:cNvSpPr>
          <p:nvPr/>
        </p:nvSpPr>
        <p:spPr bwMode="auto">
          <a:xfrm>
            <a:off x="152400" y="4933617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*代码效率与执行效率矛盾时的处理：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采用</a:t>
            </a:r>
            <a:r>
              <a:rPr lang="zh-CN" altLang="en-US" b="1" u="sng" dirty="0">
                <a:latin typeface="宋体" pitchFamily="2" charset="-122"/>
              </a:rPr>
              <a:t>折中</a:t>
            </a:r>
            <a:r>
              <a:rPr lang="zh-CN" altLang="en-US" b="1" dirty="0">
                <a:latin typeface="宋体" pitchFamily="2" charset="-122"/>
              </a:rPr>
              <a:t>方法处理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0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526038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BE0F-3639-4BA7-BE05-5C14A83F627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228600" y="2780928"/>
            <a:ext cx="405536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、设计的基本过程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结构设计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数据表示设计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功能设计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寻址方式设计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指令格式设计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14281" y="476672"/>
            <a:ext cx="637394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、设计的基本原则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关注对设计目标的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影响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完整性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规整性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正交性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兼容性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123728" y="3230974"/>
            <a:ext cx="676875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确定指令集结构，指令字结构、显式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个数、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数量等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确定支持的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类型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确定支持的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类型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确定部件的编址方式、支持的寻址方式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确定各条指令的格式及编码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" name="AutoShape 7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524450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172816" y="908720"/>
            <a:ext cx="67916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IS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功能齐全</a:t>
            </a:r>
            <a:r>
              <a:rPr lang="zh-CN" altLang="en-US" b="1" dirty="0">
                <a:latin typeface="宋体" pitchFamily="2" charset="-122"/>
              </a:rPr>
              <a:t>、使用</a:t>
            </a:r>
            <a:r>
              <a:rPr lang="zh-CN" altLang="en-US" b="1" u="sng" dirty="0">
                <a:latin typeface="宋体" pitchFamily="2" charset="-122"/>
              </a:rPr>
              <a:t>方便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en-US" altLang="zh-CN" sz="1800" dirty="0">
                <a:latin typeface="宋体" pitchFamily="2" charset="-122"/>
              </a:rPr>
              <a:t>(</a:t>
            </a:r>
            <a:r>
              <a:rPr lang="zh-CN" altLang="en-US" sz="1800" dirty="0">
                <a:latin typeface="宋体" pitchFamily="2" charset="-122"/>
              </a:rPr>
              <a:t>反例：有</a:t>
            </a:r>
            <a:r>
              <a:rPr lang="en-US" altLang="zh-CN" sz="1800" dirty="0">
                <a:latin typeface="宋体" pitchFamily="2" charset="-122"/>
              </a:rPr>
              <a:t>AND</a:t>
            </a:r>
            <a:r>
              <a:rPr lang="zh-CN" altLang="en-US" sz="1800" dirty="0">
                <a:latin typeface="宋体" pitchFamily="2" charset="-122"/>
              </a:rPr>
              <a:t>、无</a:t>
            </a:r>
            <a:r>
              <a:rPr lang="en-US" altLang="zh-CN" sz="1800" dirty="0">
                <a:latin typeface="宋体" pitchFamily="2" charset="-122"/>
              </a:rPr>
              <a:t>NOT</a:t>
            </a:r>
            <a:r>
              <a:rPr lang="zh-CN" altLang="en-US" sz="1800" dirty="0">
                <a:latin typeface="宋体" pitchFamily="2" charset="-122"/>
              </a:rPr>
              <a:t>操作</a:t>
            </a:r>
            <a:r>
              <a:rPr lang="en-US" altLang="zh-CN" sz="1800" dirty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相似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>
                <a:latin typeface="宋体" pitchFamily="2" charset="-122"/>
              </a:rPr>
              <a:t>等有</a:t>
            </a:r>
            <a:r>
              <a:rPr lang="zh-CN" altLang="en-US" b="1" u="sng" dirty="0">
                <a:latin typeface="宋体" pitchFamily="2" charset="-122"/>
              </a:rPr>
              <a:t>相同</a:t>
            </a:r>
            <a:r>
              <a:rPr lang="zh-CN" altLang="en-US" b="1" dirty="0">
                <a:latin typeface="宋体" pitchFamily="2" charset="-122"/>
              </a:rPr>
              <a:t>的约定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en-US" altLang="zh-CN" sz="1800" dirty="0">
                <a:latin typeface="宋体" pitchFamily="2" charset="-122"/>
              </a:rPr>
              <a:t>(</a:t>
            </a:r>
            <a:r>
              <a:rPr lang="zh-CN" altLang="en-US" sz="1800" dirty="0">
                <a:latin typeface="宋体" pitchFamily="2" charset="-122"/>
              </a:rPr>
              <a:t>如操作码编码、</a:t>
            </a:r>
            <a:r>
              <a:rPr lang="en-US" altLang="zh-CN" sz="1800" dirty="0">
                <a:latin typeface="宋体" pitchFamily="2" charset="-122"/>
              </a:rPr>
              <a:t>REG</a:t>
            </a:r>
            <a:r>
              <a:rPr lang="zh-CN" altLang="en-US" sz="1800" dirty="0">
                <a:latin typeface="宋体" pitchFamily="2" charset="-122"/>
              </a:rPr>
              <a:t>使用</a:t>
            </a:r>
            <a:r>
              <a:rPr lang="en-US" altLang="zh-CN" sz="1800" dirty="0">
                <a:latin typeface="宋体" pitchFamily="2" charset="-122"/>
              </a:rPr>
              <a:t>)</a:t>
            </a:r>
            <a:endParaRPr lang="en-US" altLang="zh-CN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指令字中不同含义字段</a:t>
            </a:r>
            <a:r>
              <a:rPr lang="zh-CN" altLang="en-US" b="1" u="sng" dirty="0">
                <a:latin typeface="宋体" pitchFamily="2" charset="-122"/>
              </a:rPr>
              <a:t>相互独立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en-US" altLang="zh-CN" sz="1800" dirty="0">
                <a:latin typeface="宋体" pitchFamily="2" charset="-122"/>
              </a:rPr>
              <a:t>(</a:t>
            </a:r>
            <a:r>
              <a:rPr lang="zh-CN" altLang="en-US" sz="1800" dirty="0">
                <a:latin typeface="宋体" pitchFamily="2" charset="-122"/>
              </a:rPr>
              <a:t>如</a:t>
            </a:r>
            <a:r>
              <a:rPr lang="en-US" altLang="zh-CN" sz="1800" dirty="0">
                <a:latin typeface="宋体" pitchFamily="2" charset="-122"/>
              </a:rPr>
              <a:t>OP/</a:t>
            </a:r>
            <a:r>
              <a:rPr lang="en-US" altLang="zh-CN" sz="1800" dirty="0" err="1">
                <a:latin typeface="宋体" pitchFamily="2" charset="-122"/>
              </a:rPr>
              <a:t>Addr</a:t>
            </a:r>
            <a:r>
              <a:rPr lang="zh-CN" altLang="en-US" sz="1800" dirty="0">
                <a:latin typeface="宋体" pitchFamily="2" charset="-122"/>
              </a:rPr>
              <a:t>字段</a:t>
            </a:r>
            <a:r>
              <a:rPr lang="en-US" altLang="zh-CN" sz="1800" dirty="0">
                <a:latin typeface="宋体" pitchFamily="2" charset="-122"/>
              </a:rPr>
              <a:t>)</a:t>
            </a:r>
            <a:endParaRPr lang="en-US" altLang="zh-CN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预留</a:t>
            </a:r>
            <a:r>
              <a:rPr lang="zh-CN" altLang="en-US" b="1" dirty="0">
                <a:latin typeface="宋体" pitchFamily="2" charset="-122"/>
              </a:rPr>
              <a:t>部分操作码，便于</a:t>
            </a:r>
            <a:r>
              <a:rPr lang="en-US" altLang="zh-CN" b="1" dirty="0">
                <a:latin typeface="宋体" pitchFamily="2" charset="-122"/>
              </a:rPr>
              <a:t>IS</a:t>
            </a:r>
            <a:r>
              <a:rPr lang="zh-CN" altLang="en-US" b="1" dirty="0">
                <a:latin typeface="宋体" pitchFamily="2" charset="-122"/>
              </a:rPr>
              <a:t>扩充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r>
              <a:rPr lang="en-US" altLang="zh-CN" sz="1800" dirty="0">
                <a:latin typeface="宋体" pitchFamily="2" charset="-122"/>
              </a:rPr>
              <a:t>(</a:t>
            </a:r>
            <a:r>
              <a:rPr lang="zh-CN" altLang="en-US" sz="1800" dirty="0">
                <a:latin typeface="宋体" pitchFamily="2" charset="-122"/>
              </a:rPr>
              <a:t>如系列机</a:t>
            </a:r>
            <a:r>
              <a:rPr lang="en-US" altLang="zh-CN" sz="1800" dirty="0">
                <a:latin typeface="宋体" pitchFamily="2" charset="-122"/>
              </a:rPr>
              <a:t>)</a:t>
            </a:r>
            <a:endParaRPr lang="zh-CN" altLang="en-US" sz="1800" dirty="0">
              <a:latin typeface="宋体" pitchFamily="2" charset="-122"/>
            </a:endParaRPr>
          </a:p>
        </p:txBody>
      </p:sp>
      <p:sp>
        <p:nvSpPr>
          <p:cNvPr id="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524996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9E55-1E4D-4C84-AFF1-B93A4C1C145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857224" y="277794"/>
            <a:ext cx="7372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宋体" pitchFamily="2" charset="-122"/>
              </a:rPr>
              <a:t>第</a:t>
            </a: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节  指令集结构设计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228600" y="1340768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一、指令集结构</a:t>
            </a:r>
            <a:r>
              <a:rPr lang="en-US" altLang="zh-CN" sz="2400" dirty="0">
                <a:latin typeface="+mn-ea"/>
                <a:ea typeface="+mn-ea"/>
              </a:rPr>
              <a:t>(ISA)</a:t>
            </a:r>
            <a:r>
              <a:rPr lang="zh-CN" altLang="en-US" sz="2400" dirty="0"/>
              <a:t>分类</a:t>
            </a:r>
          </a:p>
        </p:txBody>
      </p:sp>
      <p:sp>
        <p:nvSpPr>
          <p:cNvPr id="141338" name="Text Box 26"/>
          <p:cNvSpPr txBox="1">
            <a:spLocks noChangeArrowheads="1"/>
          </p:cNvSpPr>
          <p:nvPr/>
        </p:nvSpPr>
        <p:spPr bwMode="auto">
          <a:xfrm>
            <a:off x="179512" y="1844824"/>
            <a:ext cx="4127376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*分类方法：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结构类型：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堆栈型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累加器型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通用寄存器型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41339" name="Text Box 27"/>
          <p:cNvSpPr txBox="1">
            <a:spLocks noChangeArrowheads="1"/>
          </p:cNvSpPr>
          <p:nvPr/>
        </p:nvSpPr>
        <p:spPr bwMode="auto">
          <a:xfrm>
            <a:off x="1308720" y="1844824"/>
            <a:ext cx="7655768" cy="315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按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中操作数</a:t>
            </a:r>
            <a:r>
              <a:rPr lang="en-US" altLang="zh-CN" b="1" dirty="0">
                <a:latin typeface="宋体" pitchFamily="2" charset="-122"/>
              </a:rPr>
              <a:t>(OPD)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存放方法</a:t>
            </a:r>
            <a:r>
              <a:rPr lang="zh-CN" altLang="en-US" b="1" dirty="0">
                <a:latin typeface="宋体" pitchFamily="2" charset="-122"/>
              </a:rPr>
              <a:t>分类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趋势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—</a:t>
            </a:r>
            <a:r>
              <a:rPr lang="en-US" altLang="zh-CN" sz="2000" b="1" dirty="0">
                <a:latin typeface="宋体" pitchFamily="2" charset="-122"/>
              </a:rPr>
              <a:t>R-R</a:t>
            </a:r>
            <a:r>
              <a:rPr lang="zh-CN" altLang="en-US" sz="2000" b="1" dirty="0">
                <a:latin typeface="宋体" pitchFamily="2" charset="-122"/>
              </a:rPr>
              <a:t>风格的通用寄存器型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放在栈顶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次栈顶，指令字长短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代码效率低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放在</a:t>
            </a:r>
            <a:r>
              <a:rPr lang="en-US" altLang="zh-CN" sz="2200" b="1" dirty="0">
                <a:latin typeface="宋体" pitchFamily="2" charset="-122"/>
              </a:rPr>
              <a:t>AC/MEM</a:t>
            </a:r>
            <a:r>
              <a:rPr lang="zh-CN" altLang="en-US" sz="2200" b="1" dirty="0">
                <a:latin typeface="宋体" pitchFamily="2" charset="-122"/>
              </a:rPr>
              <a:t>中，指令字长长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访存频繁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dirty="0">
                <a:latin typeface="宋体" pitchFamily="2" charset="-122"/>
              </a:rPr>
              <a:t>放在</a:t>
            </a:r>
            <a:r>
              <a:rPr lang="en-US" altLang="zh-CN" sz="2200" b="1" dirty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中，指令字长较短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执行快</a:t>
            </a:r>
            <a:r>
              <a:rPr lang="en-US" altLang="zh-CN" sz="2200" b="1" dirty="0">
                <a:latin typeface="宋体" pitchFamily="2" charset="-122"/>
              </a:rPr>
              <a:t>/…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风格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R-M</a:t>
            </a:r>
            <a:r>
              <a:rPr lang="zh-CN" altLang="en-US" sz="2200" b="1" dirty="0">
                <a:latin typeface="宋体" pitchFamily="2" charset="-122"/>
              </a:rPr>
              <a:t>型</a:t>
            </a:r>
            <a:r>
              <a:rPr lang="en-US" altLang="zh-CN" sz="1800" b="1" dirty="0">
                <a:latin typeface="宋体" pitchFamily="2" charset="-122"/>
              </a:rPr>
              <a:t>(CISC)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R-R</a:t>
            </a:r>
            <a:r>
              <a:rPr lang="zh-CN" altLang="en-US" sz="2200" b="1" dirty="0">
                <a:latin typeface="宋体" pitchFamily="2" charset="-122"/>
              </a:rPr>
              <a:t>型</a:t>
            </a:r>
            <a:r>
              <a:rPr lang="en-US" altLang="zh-CN" sz="1800" b="1" dirty="0">
                <a:latin typeface="宋体" pitchFamily="2" charset="-122"/>
              </a:rPr>
              <a:t>(RISC)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M-M</a:t>
            </a:r>
            <a:r>
              <a:rPr lang="zh-CN" altLang="en-US" sz="2200" b="1" dirty="0">
                <a:latin typeface="宋体" pitchFamily="2" charset="-122"/>
              </a:rPr>
              <a:t>型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←指运算类指令的</a:t>
            </a:r>
            <a:r>
              <a:rPr lang="en-US" altLang="zh-CN" sz="1800" b="1" dirty="0">
                <a:latin typeface="宋体" pitchFamily="2" charset="-122"/>
              </a:rPr>
              <a:t>OPD</a:t>
            </a:r>
            <a:r>
              <a:rPr lang="zh-CN" altLang="en-US" sz="1800" b="1" dirty="0">
                <a:latin typeface="宋体" pitchFamily="2" charset="-122"/>
              </a:rPr>
              <a:t>组合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357136"/>
            <a:ext cx="873588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*相关联的指令格式参数：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指令字结构、显式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个数，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数量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SEU.CSE.RGL</a:t>
            </a:r>
            <a:endParaRPr lang="en-US" altLang="zh-CN" dirty="0"/>
          </a:p>
        </p:txBody>
      </p:sp>
      <p:sp>
        <p:nvSpPr>
          <p:cNvPr id="11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>
                <a:latin typeface="+mn-ea"/>
                <a:ea typeface="+mn-ea"/>
              </a:rPr>
              <a:t>结构分类、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结构及相关参数</a:t>
            </a:r>
            <a:r>
              <a:rPr lang="zh-CN" altLang="en-US" sz="2200" b="1" u="none" dirty="0">
                <a:latin typeface="+mn-ea"/>
                <a:ea typeface="+mn-ea"/>
              </a:rPr>
              <a:t>设计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936104" y="4973106"/>
            <a:ext cx="781236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2000" b="1" dirty="0">
                <a:latin typeface="宋体" pitchFamily="2" charset="-122"/>
              </a:rPr>
              <a:t>A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B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C</a:t>
            </a:r>
            <a:r>
              <a:rPr lang="zh-CN" altLang="en-US" sz="2000" b="1" dirty="0">
                <a:latin typeface="宋体" pitchFamily="2" charset="-122"/>
              </a:rPr>
              <a:t>为内存中变量，写出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种指令集计算</a:t>
            </a:r>
            <a:r>
              <a:rPr lang="en-US" altLang="zh-CN" sz="2000" b="1" dirty="0">
                <a:latin typeface="宋体" pitchFamily="2" charset="-122"/>
              </a:rPr>
              <a:t>C=A+B</a:t>
            </a:r>
            <a:r>
              <a:rPr lang="zh-CN" altLang="en-US" sz="2000" b="1" dirty="0">
                <a:latin typeface="宋体" pitchFamily="2" charset="-122"/>
              </a:rPr>
              <a:t>的指令序列</a:t>
            </a:r>
            <a:endParaRPr lang="en-US" altLang="zh-CN" sz="2000" b="1" spc="-1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1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1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1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1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1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1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1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7" grpId="0" animBg="1"/>
      <p:bldP spid="12" grpId="0"/>
      <p:bldP spid="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20362</TotalTime>
  <Words>9407</Words>
  <Application>Microsoft Office PowerPoint</Application>
  <PresentationFormat>全屏显示(4:3)</PresentationFormat>
  <Paragraphs>1709</Paragraphs>
  <Slides>50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 Unicode MS</vt:lpstr>
      <vt:lpstr>MS Gothic</vt:lpstr>
      <vt:lpstr>黑体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邹颖 曹</cp:lastModifiedBy>
  <cp:revision>529</cp:revision>
  <dcterms:created xsi:type="dcterms:W3CDTF">2002-02-06T09:43:38Z</dcterms:created>
  <dcterms:modified xsi:type="dcterms:W3CDTF">2021-03-18T15:20:21Z</dcterms:modified>
</cp:coreProperties>
</file>