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handoutMasterIdLst>
    <p:handoutMasterId r:id="rId41"/>
  </p:handoutMasterIdLst>
  <p:sldIdLst>
    <p:sldId id="256" r:id="rId3"/>
    <p:sldId id="567" r:id="rId4"/>
    <p:sldId id="507" r:id="rId5"/>
    <p:sldId id="508" r:id="rId6"/>
    <p:sldId id="570" r:id="rId7"/>
    <p:sldId id="509" r:id="rId8"/>
    <p:sldId id="510" r:id="rId9"/>
    <p:sldId id="511" r:id="rId10"/>
    <p:sldId id="386" r:id="rId11"/>
    <p:sldId id="536" r:id="rId12"/>
    <p:sldId id="571" r:id="rId13"/>
    <p:sldId id="512" r:id="rId14"/>
    <p:sldId id="513" r:id="rId15"/>
    <p:sldId id="572" r:id="rId16"/>
    <p:sldId id="573" r:id="rId17"/>
    <p:sldId id="514" r:id="rId18"/>
    <p:sldId id="574" r:id="rId19"/>
    <p:sldId id="515" r:id="rId20"/>
    <p:sldId id="576" r:id="rId21"/>
    <p:sldId id="577" r:id="rId22"/>
    <p:sldId id="542" r:id="rId23"/>
    <p:sldId id="578" r:id="rId24"/>
    <p:sldId id="579" r:id="rId25"/>
    <p:sldId id="580" r:id="rId26"/>
    <p:sldId id="518" r:id="rId27"/>
    <p:sldId id="566" r:id="rId28"/>
    <p:sldId id="582" r:id="rId29"/>
    <p:sldId id="584" r:id="rId30"/>
    <p:sldId id="586" r:id="rId31"/>
    <p:sldId id="587" r:id="rId32"/>
    <p:sldId id="540" r:id="rId33"/>
    <p:sldId id="588" r:id="rId34"/>
    <p:sldId id="593" r:id="rId35"/>
    <p:sldId id="592" r:id="rId36"/>
    <p:sldId id="543" r:id="rId37"/>
    <p:sldId id="590" r:id="rId38"/>
    <p:sldId id="501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rgbClr val="FF3399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rgbClr val="FF3399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rgbClr val="FF3399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rgbClr val="FF3399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rgbClr val="FF3399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FF3399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FF3399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FF3399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FF3399"/>
        </a:solidFill>
        <a:latin typeface="宋体" pitchFamily="2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CCFF"/>
    <a:srgbClr val="FFCC99"/>
    <a:srgbClr val="99CCFF"/>
    <a:srgbClr val="FF3399"/>
    <a:srgbClr val="CCFFFF"/>
    <a:srgbClr val="CC99FF"/>
    <a:srgbClr val="CCECFF"/>
    <a:srgbClr val="FFCC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96561" autoAdjust="0"/>
  </p:normalViewPr>
  <p:slideViewPr>
    <p:cSldViewPr>
      <p:cViewPr>
        <p:scale>
          <a:sx n="80" d="100"/>
          <a:sy n="80" d="100"/>
        </p:scale>
        <p:origin x="-379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45"/>
    </p:cViewPr>
  </p:sorterViewPr>
  <p:notesViewPr>
    <p:cSldViewPr>
      <p:cViewPr varScale="1">
        <p:scale>
          <a:sx n="68" d="100"/>
          <a:sy n="68" d="100"/>
        </p:scale>
        <p:origin x="-248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5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5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5E35C1D-24D8-4E6C-AF7B-3873E2046E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231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3848A93A-A777-4062-B7CF-B82DC7CFA0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4801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875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smtClean="0">
                <a:solidFill>
                  <a:srgbClr val="990099"/>
                </a:solidFill>
                <a:latin typeface="宋体" pitchFamily="2" charset="-122"/>
              </a:rPr>
              <a:t>P17-</a:t>
            </a:r>
            <a:r>
              <a:rPr lang="zh-CN" altLang="en-US" sz="1200" b="0" dirty="0" smtClean="0">
                <a:solidFill>
                  <a:srgbClr val="990099"/>
                </a:solidFill>
                <a:latin typeface="宋体" pitchFamily="2" charset="-122"/>
              </a:rPr>
              <a:t>看例</a:t>
            </a:r>
            <a:r>
              <a:rPr lang="en-US" altLang="zh-CN" sz="1200" b="0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1200" b="0" dirty="0" smtClean="0">
                <a:solidFill>
                  <a:srgbClr val="990099"/>
                </a:solidFill>
                <a:latin typeface="宋体" pitchFamily="2" charset="-122"/>
              </a:rPr>
              <a:t>题目       思考①：</a:t>
            </a:r>
            <a:r>
              <a:rPr lang="en-US" altLang="zh-CN" sz="1200" b="0" dirty="0" smtClean="0">
                <a:solidFill>
                  <a:srgbClr val="990099"/>
                </a:solidFill>
                <a:latin typeface="宋体" pitchFamily="2" charset="-122"/>
              </a:rPr>
              <a:t>13t</a:t>
            </a:r>
            <a:r>
              <a:rPr lang="zh-CN" altLang="en-US" sz="1200" b="0" dirty="0" smtClean="0">
                <a:solidFill>
                  <a:srgbClr val="990099"/>
                </a:solidFill>
                <a:latin typeface="宋体" pitchFamily="2" charset="-122"/>
              </a:rPr>
              <a:t>，思考②：</a:t>
            </a:r>
            <a:r>
              <a:rPr lang="en-US" altLang="zh-CN" sz="1200" b="0" dirty="0" smtClean="0">
                <a:solidFill>
                  <a:srgbClr val="990099"/>
                </a:solidFill>
                <a:latin typeface="宋体" pitchFamily="2" charset="-122"/>
              </a:rPr>
              <a:t>12t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323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练习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CN" baseline="0" dirty="0" smtClean="0">
                <a:sym typeface="Wingdings" panose="05000000000000000000" pitchFamily="2" charset="2"/>
              </a:rPr>
              <a:t>(1)</a:t>
            </a:r>
            <a:r>
              <a:rPr kumimoji="0" lang="en-US" altLang="zh-CN" sz="1200" dirty="0" smtClean="0">
                <a:solidFill>
                  <a:schemeClr val="tx1"/>
                </a:solidFill>
              </a:rPr>
              <a:t>I2-I1</a:t>
            </a:r>
            <a:r>
              <a:rPr kumimoji="0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sz="1200" dirty="0" smtClean="0">
                <a:solidFill>
                  <a:schemeClr val="tx1"/>
                </a:solidFill>
              </a:rPr>
              <a:t>I3-I1</a:t>
            </a:r>
            <a:r>
              <a:rPr kumimoji="0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sz="1200" dirty="0" smtClean="0">
                <a:solidFill>
                  <a:schemeClr val="tx1"/>
                </a:solidFill>
              </a:rPr>
              <a:t>I4-I1</a:t>
            </a:r>
            <a:r>
              <a:rPr kumimoji="0" lang="zh-CN" altLang="en-US" sz="1200" dirty="0" smtClean="0">
                <a:solidFill>
                  <a:schemeClr val="tx1"/>
                </a:solidFill>
              </a:rPr>
              <a:t>，</a:t>
            </a:r>
            <a:r>
              <a:rPr kumimoji="0" lang="en-US" altLang="zh-CN" sz="1200" dirty="0" smtClean="0">
                <a:solidFill>
                  <a:schemeClr val="tx1"/>
                </a:solidFill>
              </a:rPr>
              <a:t>I5-I3</a:t>
            </a:r>
            <a:r>
              <a:rPr kumimoji="0" lang="zh-CN" altLang="en-US" sz="1200" dirty="0" smtClean="0">
                <a:solidFill>
                  <a:schemeClr val="tx1"/>
                </a:solidFill>
              </a:rPr>
              <a:t>；</a:t>
            </a:r>
            <a:r>
              <a:rPr kumimoji="0" lang="zh-CN" altLang="en-US" sz="1200" baseline="0" dirty="0" smtClean="0">
                <a:solidFill>
                  <a:schemeClr val="tx1"/>
                </a:solidFill>
              </a:rPr>
              <a:t> </a:t>
            </a:r>
            <a:endParaRPr kumimoji="0" lang="en-US" altLang="zh-CN" sz="1200" baseline="0" dirty="0" smtClean="0">
              <a:solidFill>
                <a:schemeClr val="tx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aseline="0" dirty="0" smtClean="0">
                <a:solidFill>
                  <a:schemeClr val="tx1"/>
                </a:solidFill>
              </a:rPr>
              <a:t>      (2)</a:t>
            </a:r>
            <a:r>
              <a:rPr lang="en-US" altLang="zh-CN" sz="1200" dirty="0" smtClean="0">
                <a:solidFill>
                  <a:schemeClr val="tx1"/>
                </a:solidFill>
              </a:rPr>
              <a:t>I2-I1</a:t>
            </a:r>
            <a:r>
              <a:rPr lang="zh-CN" altLang="en-US" sz="1200" dirty="0" smtClean="0">
                <a:solidFill>
                  <a:schemeClr val="tx1"/>
                </a:solidFill>
              </a:rPr>
              <a:t>停</a:t>
            </a:r>
            <a:r>
              <a:rPr lang="en-US" altLang="zh-CN" sz="1200" dirty="0" smtClean="0">
                <a:solidFill>
                  <a:schemeClr val="tx1"/>
                </a:solidFill>
              </a:rPr>
              <a:t>3</a:t>
            </a:r>
            <a:r>
              <a:rPr lang="zh-CN" altLang="en-US" sz="1200" dirty="0" smtClean="0">
                <a:solidFill>
                  <a:schemeClr val="tx1"/>
                </a:solidFill>
              </a:rPr>
              <a:t>拍，</a:t>
            </a:r>
            <a:r>
              <a:rPr lang="en-US" altLang="zh-CN" sz="1200" dirty="0" smtClean="0">
                <a:solidFill>
                  <a:schemeClr val="tx1"/>
                </a:solidFill>
              </a:rPr>
              <a:t>I3-I1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</a:rPr>
              <a:t>I4-I1</a:t>
            </a:r>
            <a:r>
              <a:rPr lang="zh-CN" altLang="en-US" sz="1200" dirty="0" smtClean="0">
                <a:solidFill>
                  <a:schemeClr val="tx1"/>
                </a:solidFill>
              </a:rPr>
              <a:t>停</a:t>
            </a:r>
            <a:r>
              <a:rPr lang="en-US" altLang="zh-CN" sz="1200" dirty="0" smtClean="0">
                <a:solidFill>
                  <a:schemeClr val="tx1"/>
                </a:solidFill>
              </a:rPr>
              <a:t>0</a:t>
            </a:r>
            <a:r>
              <a:rPr lang="zh-CN" altLang="en-US" sz="1200" dirty="0" smtClean="0">
                <a:solidFill>
                  <a:schemeClr val="tx1"/>
                </a:solidFill>
              </a:rPr>
              <a:t>拍</a:t>
            </a:r>
            <a:r>
              <a:rPr kumimoji="0" lang="en-US" altLang="zh-CN" sz="1050" dirty="0" smtClean="0">
                <a:solidFill>
                  <a:schemeClr val="tx1"/>
                </a:solidFill>
              </a:rPr>
              <a:t>(</a:t>
            </a:r>
            <a:r>
              <a:rPr kumimoji="0" lang="zh-CN" altLang="en-US" sz="1050" dirty="0" smtClean="0">
                <a:solidFill>
                  <a:schemeClr val="tx1"/>
                </a:solidFill>
              </a:rPr>
              <a:t>随</a:t>
            </a:r>
            <a:r>
              <a:rPr kumimoji="0" lang="en-US" altLang="zh-CN" sz="1050" dirty="0" smtClean="0">
                <a:solidFill>
                  <a:schemeClr val="tx1"/>
                </a:solidFill>
              </a:rPr>
              <a:t>I2-I1</a:t>
            </a:r>
            <a:r>
              <a:rPr kumimoji="0" lang="zh-CN" altLang="en-US" sz="1050" dirty="0" smtClean="0">
                <a:solidFill>
                  <a:schemeClr val="tx1"/>
                </a:solidFill>
              </a:rPr>
              <a:t>消除</a:t>
            </a:r>
            <a:r>
              <a:rPr kumimoji="0" lang="en-US" altLang="zh-CN" sz="1050" dirty="0" smtClean="0">
                <a:solidFill>
                  <a:schemeClr val="tx1"/>
                </a:solidFill>
              </a:rPr>
              <a:t>)</a:t>
            </a:r>
            <a:r>
              <a:rPr kumimoji="0" lang="zh-CN" altLang="en-US" sz="1200" dirty="0" smtClean="0">
                <a:solidFill>
                  <a:schemeClr val="tx1"/>
                </a:solidFill>
              </a:rPr>
              <a:t>，</a:t>
            </a:r>
            <a:r>
              <a:rPr kumimoji="0" lang="en-US" altLang="zh-CN" sz="1200" dirty="0" smtClean="0">
                <a:solidFill>
                  <a:schemeClr val="tx1"/>
                </a:solidFill>
              </a:rPr>
              <a:t>I5-I3</a:t>
            </a:r>
            <a:r>
              <a:rPr kumimoji="0" lang="zh-CN" altLang="en-US" sz="1200" dirty="0" smtClean="0">
                <a:solidFill>
                  <a:schemeClr val="tx1"/>
                </a:solidFill>
              </a:rPr>
              <a:t>停</a:t>
            </a:r>
            <a:r>
              <a:rPr kumimoji="0" lang="en-US" altLang="zh-CN" sz="1200" dirty="0" smtClean="0">
                <a:solidFill>
                  <a:schemeClr val="tx1"/>
                </a:solidFill>
              </a:rPr>
              <a:t>2</a:t>
            </a:r>
            <a:r>
              <a:rPr kumimoji="0" lang="zh-CN" altLang="en-US" sz="1200" dirty="0" smtClean="0">
                <a:solidFill>
                  <a:schemeClr val="tx1"/>
                </a:solidFill>
              </a:rPr>
              <a:t>拍；</a:t>
            </a:r>
            <a:r>
              <a:rPr lang="en-US" altLang="zh-CN" sz="1200" dirty="0" smtClean="0">
                <a:solidFill>
                  <a:schemeClr val="tx1"/>
                </a:solidFill>
              </a:rPr>
              <a:t>T</a:t>
            </a:r>
            <a:r>
              <a:rPr lang="zh-CN" altLang="en-US" sz="1200" dirty="0" smtClean="0">
                <a:solidFill>
                  <a:schemeClr val="tx1"/>
                </a:solidFill>
              </a:rPr>
              <a:t>＝</a:t>
            </a:r>
            <a:r>
              <a:rPr kumimoji="0" lang="en-US" altLang="zh-CN" sz="1200" dirty="0" smtClean="0">
                <a:solidFill>
                  <a:schemeClr val="tx1"/>
                </a:solidFill>
              </a:rPr>
              <a:t>[5</a:t>
            </a:r>
            <a:r>
              <a:rPr lang="en-US" altLang="zh-CN" sz="1200" dirty="0" smtClean="0">
                <a:solidFill>
                  <a:schemeClr val="tx1"/>
                </a:solidFill>
              </a:rPr>
              <a:t>t+</a:t>
            </a:r>
            <a:r>
              <a:rPr kumimoji="0" lang="en-US" altLang="zh-CN" sz="1200" dirty="0" smtClean="0">
                <a:solidFill>
                  <a:schemeClr val="tx1"/>
                </a:solidFill>
              </a:rPr>
              <a:t>(5-1)</a:t>
            </a:r>
            <a:r>
              <a:rPr lang="en-US" altLang="zh-CN" sz="1200" dirty="0" smtClean="0">
                <a:solidFill>
                  <a:schemeClr val="tx1"/>
                </a:solidFill>
              </a:rPr>
              <a:t>t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</a:rPr>
              <a:t>]+</a:t>
            </a:r>
            <a:r>
              <a:rPr kumimoji="0" lang="en-US" altLang="zh-CN" sz="1200" dirty="0" smtClean="0">
                <a:solidFill>
                  <a:schemeClr val="tx1"/>
                </a:solidFill>
              </a:rPr>
              <a:t>(3+2)</a:t>
            </a:r>
            <a:r>
              <a:rPr lang="en-US" altLang="zh-CN" sz="1200" dirty="0" smtClean="0">
                <a:solidFill>
                  <a:schemeClr val="tx1"/>
                </a:solidFill>
              </a:rPr>
              <a:t>t</a:t>
            </a:r>
            <a:r>
              <a:rPr kumimoji="0" lang="zh-CN" altLang="en-US" sz="1200" dirty="0" smtClean="0">
                <a:solidFill>
                  <a:schemeClr val="tx1"/>
                </a:solidFill>
              </a:rPr>
              <a:t>＝</a:t>
            </a:r>
            <a:r>
              <a:rPr kumimoji="0" lang="en-US" altLang="zh-CN" sz="1200" dirty="0" smtClean="0">
                <a:solidFill>
                  <a:schemeClr val="tx1"/>
                </a:solidFill>
              </a:rPr>
              <a:t>14</a:t>
            </a:r>
            <a:r>
              <a:rPr lang="en-US" altLang="zh-CN" sz="1200" dirty="0" smtClean="0">
                <a:solidFill>
                  <a:schemeClr val="tx1"/>
                </a:solidFill>
              </a:rPr>
              <a:t>t</a:t>
            </a:r>
            <a:r>
              <a:rPr lang="zh-CN" altLang="en-US" sz="1200" dirty="0" smtClean="0">
                <a:solidFill>
                  <a:schemeClr val="tx1"/>
                </a:solidFill>
              </a:rPr>
              <a:t>；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dirty="0" smtClean="0">
                <a:solidFill>
                  <a:schemeClr val="tx1"/>
                </a:solidFill>
              </a:rPr>
              <a:t>      (3)</a:t>
            </a:r>
            <a:r>
              <a:rPr lang="en-US" altLang="zh-CN" sz="1200" dirty="0" smtClean="0">
                <a:solidFill>
                  <a:schemeClr val="tx1"/>
                </a:solidFill>
              </a:rPr>
              <a:t>I2-I1</a:t>
            </a:r>
            <a:r>
              <a:rPr lang="zh-CN" altLang="en-US" sz="1200" dirty="0" smtClean="0">
                <a:solidFill>
                  <a:schemeClr val="tx1"/>
                </a:solidFill>
              </a:rPr>
              <a:t>停</a:t>
            </a:r>
            <a:r>
              <a:rPr lang="en-US" altLang="zh-CN" sz="1200" dirty="0" smtClean="0">
                <a:solidFill>
                  <a:schemeClr val="tx1"/>
                </a:solidFill>
              </a:rPr>
              <a:t>0</a:t>
            </a:r>
            <a:r>
              <a:rPr lang="zh-CN" altLang="en-US" sz="1200" dirty="0" smtClean="0">
                <a:solidFill>
                  <a:schemeClr val="tx1"/>
                </a:solidFill>
              </a:rPr>
              <a:t>拍</a:t>
            </a:r>
            <a:r>
              <a:rPr lang="en-US" altLang="zh-CN" sz="1050" dirty="0" smtClean="0">
                <a:solidFill>
                  <a:schemeClr val="tx1"/>
                </a:solidFill>
              </a:rPr>
              <a:t>(EX-EX</a:t>
            </a:r>
            <a:r>
              <a:rPr lang="zh-CN" altLang="en-US" sz="1050" dirty="0" smtClean="0">
                <a:solidFill>
                  <a:schemeClr val="tx1"/>
                </a:solidFill>
              </a:rPr>
              <a:t>线路</a:t>
            </a:r>
            <a:r>
              <a:rPr lang="en-US" altLang="zh-CN" sz="1050" dirty="0" smtClean="0">
                <a:solidFill>
                  <a:schemeClr val="tx1"/>
                </a:solidFill>
              </a:rPr>
              <a:t>)</a:t>
            </a:r>
            <a:r>
              <a:rPr lang="zh-CN" altLang="en-US" sz="1200" dirty="0" smtClean="0">
                <a:solidFill>
                  <a:schemeClr val="tx1"/>
                </a:solidFill>
              </a:rPr>
              <a:t>，</a:t>
            </a:r>
            <a:r>
              <a:rPr lang="en-US" altLang="zh-CN" sz="1200" dirty="0" smtClean="0">
                <a:solidFill>
                  <a:schemeClr val="tx1"/>
                </a:solidFill>
              </a:rPr>
              <a:t>I3-I1</a:t>
            </a:r>
            <a:r>
              <a:rPr lang="zh-CN" altLang="en-US" sz="1200" dirty="0" smtClean="0">
                <a:solidFill>
                  <a:schemeClr val="tx1"/>
                </a:solidFill>
              </a:rPr>
              <a:t>停</a:t>
            </a:r>
            <a:r>
              <a:rPr lang="en-US" altLang="zh-CN" sz="1200" dirty="0" smtClean="0">
                <a:solidFill>
                  <a:schemeClr val="tx1"/>
                </a:solidFill>
              </a:rPr>
              <a:t>2</a:t>
            </a:r>
            <a:r>
              <a:rPr lang="zh-CN" altLang="en-US" sz="1200" dirty="0" smtClean="0">
                <a:solidFill>
                  <a:schemeClr val="tx1"/>
                </a:solidFill>
              </a:rPr>
              <a:t>拍，</a:t>
            </a:r>
            <a:r>
              <a:rPr lang="en-US" altLang="zh-CN" sz="1200" dirty="0" smtClean="0">
                <a:solidFill>
                  <a:schemeClr val="tx1"/>
                </a:solidFill>
              </a:rPr>
              <a:t>I4-I1</a:t>
            </a:r>
            <a:r>
              <a:rPr lang="zh-CN" altLang="en-US" sz="1200" dirty="0" smtClean="0">
                <a:solidFill>
                  <a:schemeClr val="tx1"/>
                </a:solidFill>
              </a:rPr>
              <a:t>停</a:t>
            </a:r>
            <a:r>
              <a:rPr lang="en-US" altLang="zh-CN" sz="1200" dirty="0" smtClean="0">
                <a:solidFill>
                  <a:schemeClr val="tx1"/>
                </a:solidFill>
              </a:rPr>
              <a:t>0</a:t>
            </a:r>
            <a:r>
              <a:rPr lang="zh-CN" altLang="en-US" sz="1200" dirty="0" smtClean="0">
                <a:solidFill>
                  <a:schemeClr val="tx1"/>
                </a:solidFill>
              </a:rPr>
              <a:t>拍</a:t>
            </a:r>
            <a:r>
              <a:rPr lang="en-US" altLang="zh-CN" sz="1050" dirty="0" smtClean="0">
                <a:solidFill>
                  <a:schemeClr val="tx1"/>
                </a:solidFill>
              </a:rPr>
              <a:t>(</a:t>
            </a:r>
            <a:r>
              <a:rPr lang="zh-CN" altLang="en-US" sz="1050" dirty="0" smtClean="0">
                <a:solidFill>
                  <a:schemeClr val="tx1"/>
                </a:solidFill>
              </a:rPr>
              <a:t>随</a:t>
            </a:r>
            <a:r>
              <a:rPr lang="en-US" altLang="zh-CN" sz="1050" dirty="0" smtClean="0">
                <a:solidFill>
                  <a:schemeClr val="tx1"/>
                </a:solidFill>
              </a:rPr>
              <a:t>I3-I1</a:t>
            </a:r>
            <a:r>
              <a:rPr lang="zh-CN" altLang="en-US" sz="1050" dirty="0" smtClean="0">
                <a:solidFill>
                  <a:schemeClr val="tx1"/>
                </a:solidFill>
              </a:rPr>
              <a:t>消除</a:t>
            </a:r>
            <a:r>
              <a:rPr lang="en-US" altLang="zh-CN" sz="1050" dirty="0" smtClean="0">
                <a:solidFill>
                  <a:schemeClr val="tx1"/>
                </a:solidFill>
              </a:rPr>
              <a:t>)</a:t>
            </a:r>
            <a:r>
              <a:rPr lang="zh-CN" altLang="en-US" sz="1200" dirty="0" smtClean="0">
                <a:solidFill>
                  <a:schemeClr val="tx1"/>
                </a:solidFill>
              </a:rPr>
              <a:t>，</a:t>
            </a:r>
            <a:r>
              <a:rPr kumimoji="0" lang="en-US" altLang="zh-CN" sz="1200" dirty="0" smtClean="0">
                <a:solidFill>
                  <a:schemeClr val="tx1"/>
                </a:solidFill>
              </a:rPr>
              <a:t>I5-I3</a:t>
            </a:r>
            <a:r>
              <a:rPr lang="zh-CN" altLang="en-US" sz="1200" dirty="0" smtClean="0">
                <a:solidFill>
                  <a:schemeClr val="tx1"/>
                </a:solidFill>
              </a:rPr>
              <a:t>停</a:t>
            </a:r>
            <a:r>
              <a:rPr lang="en-US" altLang="zh-CN" sz="1200" dirty="0" smtClean="0">
                <a:solidFill>
                  <a:schemeClr val="tx1"/>
                </a:solidFill>
              </a:rPr>
              <a:t>2</a:t>
            </a:r>
            <a:r>
              <a:rPr lang="zh-CN" altLang="en-US" sz="1200" dirty="0" smtClean="0">
                <a:solidFill>
                  <a:schemeClr val="tx1"/>
                </a:solidFill>
              </a:rPr>
              <a:t>拍；</a:t>
            </a:r>
            <a:r>
              <a:rPr lang="en-US" altLang="zh-CN" sz="1200" dirty="0" smtClean="0">
                <a:solidFill>
                  <a:schemeClr val="tx1"/>
                </a:solidFill>
              </a:rPr>
              <a:t>T</a:t>
            </a:r>
            <a:r>
              <a:rPr lang="zh-CN" altLang="en-US" sz="1200" dirty="0" smtClean="0">
                <a:solidFill>
                  <a:schemeClr val="tx1"/>
                </a:solidFill>
              </a:rPr>
              <a:t>＝</a:t>
            </a:r>
            <a:r>
              <a:rPr kumimoji="0" lang="en-US" altLang="zh-CN" sz="1200" dirty="0" smtClean="0">
                <a:solidFill>
                  <a:schemeClr val="tx1"/>
                </a:solidFill>
              </a:rPr>
              <a:t>[5</a:t>
            </a:r>
            <a:r>
              <a:rPr lang="en-US" altLang="zh-CN" sz="1200" dirty="0" smtClean="0">
                <a:solidFill>
                  <a:schemeClr val="tx1"/>
                </a:solidFill>
              </a:rPr>
              <a:t>t+</a:t>
            </a:r>
            <a:r>
              <a:rPr kumimoji="0" lang="en-US" altLang="zh-CN" sz="1200" dirty="0" smtClean="0">
                <a:solidFill>
                  <a:schemeClr val="tx1"/>
                </a:solidFill>
              </a:rPr>
              <a:t>(5-1)</a:t>
            </a:r>
            <a:r>
              <a:rPr lang="en-US" altLang="zh-CN" sz="1200" dirty="0" smtClean="0">
                <a:solidFill>
                  <a:schemeClr val="tx1"/>
                </a:solidFill>
              </a:rPr>
              <a:t>t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</a:rPr>
              <a:t>]+</a:t>
            </a:r>
            <a:r>
              <a:rPr kumimoji="0" lang="en-US" altLang="zh-CN" sz="1200" dirty="0" smtClean="0">
                <a:solidFill>
                  <a:schemeClr val="tx1"/>
                </a:solidFill>
              </a:rPr>
              <a:t>(2+2)</a:t>
            </a:r>
            <a:r>
              <a:rPr lang="en-US" altLang="zh-CN" sz="1200" dirty="0" smtClean="0">
                <a:solidFill>
                  <a:schemeClr val="tx1"/>
                </a:solidFill>
              </a:rPr>
              <a:t>t</a:t>
            </a:r>
            <a:r>
              <a:rPr kumimoji="0" lang="zh-CN" altLang="en-US" sz="1200" dirty="0" smtClean="0">
                <a:solidFill>
                  <a:schemeClr val="tx1"/>
                </a:solidFill>
              </a:rPr>
              <a:t>＝</a:t>
            </a:r>
            <a:r>
              <a:rPr kumimoji="0" lang="en-US" altLang="zh-CN" sz="1200" dirty="0" smtClean="0">
                <a:solidFill>
                  <a:schemeClr val="tx1"/>
                </a:solidFill>
              </a:rPr>
              <a:t>13</a:t>
            </a:r>
            <a:r>
              <a:rPr lang="en-US" altLang="zh-CN" sz="1200" dirty="0" smtClean="0">
                <a:solidFill>
                  <a:schemeClr val="tx1"/>
                </a:solidFill>
              </a:rPr>
              <a:t>t</a:t>
            </a:r>
            <a:r>
              <a:rPr lang="zh-CN" altLang="en-US" sz="1200" dirty="0" smtClean="0">
                <a:solidFill>
                  <a:schemeClr val="tx1"/>
                </a:solidFill>
              </a:rPr>
              <a:t>；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dirty="0" smtClean="0">
                <a:solidFill>
                  <a:schemeClr val="tx1"/>
                </a:solidFill>
              </a:rPr>
              <a:t>      </a:t>
            </a:r>
            <a:r>
              <a:rPr kumimoji="0" lang="zh-CN" altLang="en-US" sz="1200" dirty="0" smtClean="0">
                <a:solidFill>
                  <a:schemeClr val="tx1"/>
                </a:solidFill>
              </a:rPr>
              <a:t>⑷</a:t>
            </a:r>
            <a:r>
              <a:rPr lang="en-US" altLang="zh-CN" sz="1200" dirty="0" smtClean="0">
                <a:solidFill>
                  <a:schemeClr val="tx1"/>
                </a:solidFill>
              </a:rPr>
              <a:t>I2-I1</a:t>
            </a:r>
            <a:r>
              <a:rPr lang="zh-CN" altLang="en-US" sz="1200" dirty="0" smtClean="0">
                <a:solidFill>
                  <a:schemeClr val="tx1"/>
                </a:solidFill>
              </a:rPr>
              <a:t>停</a:t>
            </a:r>
            <a:r>
              <a:rPr lang="en-US" altLang="zh-CN" sz="1200" dirty="0" smtClean="0">
                <a:solidFill>
                  <a:schemeClr val="tx1"/>
                </a:solidFill>
              </a:rPr>
              <a:t>0</a:t>
            </a:r>
            <a:r>
              <a:rPr lang="zh-CN" altLang="en-US" sz="1200" dirty="0" smtClean="0">
                <a:solidFill>
                  <a:schemeClr val="tx1"/>
                </a:solidFill>
              </a:rPr>
              <a:t>拍，</a:t>
            </a:r>
            <a:r>
              <a:rPr lang="en-US" altLang="zh-CN" sz="1200" dirty="0" smtClean="0">
                <a:solidFill>
                  <a:schemeClr val="tx1"/>
                </a:solidFill>
              </a:rPr>
              <a:t>I3-I1</a:t>
            </a:r>
            <a:r>
              <a:rPr lang="zh-CN" altLang="en-US" sz="1200" dirty="0" smtClean="0">
                <a:solidFill>
                  <a:schemeClr val="tx1"/>
                </a:solidFill>
              </a:rPr>
              <a:t>停</a:t>
            </a:r>
            <a:r>
              <a:rPr lang="en-US" altLang="zh-CN" sz="1200" dirty="0" smtClean="0">
                <a:solidFill>
                  <a:schemeClr val="tx1"/>
                </a:solidFill>
              </a:rPr>
              <a:t>2</a:t>
            </a:r>
            <a:r>
              <a:rPr lang="zh-CN" altLang="en-US" sz="1200" dirty="0" smtClean="0">
                <a:solidFill>
                  <a:schemeClr val="tx1"/>
                </a:solidFill>
              </a:rPr>
              <a:t>拍，</a:t>
            </a:r>
            <a:r>
              <a:rPr lang="en-US" altLang="zh-CN" sz="1200" dirty="0" smtClean="0">
                <a:solidFill>
                  <a:schemeClr val="tx1"/>
                </a:solidFill>
              </a:rPr>
              <a:t>I4-I3</a:t>
            </a:r>
            <a:r>
              <a:rPr lang="zh-CN" altLang="en-US" sz="1200" dirty="0" smtClean="0">
                <a:solidFill>
                  <a:schemeClr val="tx1"/>
                </a:solidFill>
              </a:rPr>
              <a:t>停</a:t>
            </a:r>
            <a:r>
              <a:rPr lang="en-US" altLang="zh-CN" sz="1200" dirty="0" smtClean="0">
                <a:solidFill>
                  <a:schemeClr val="tx1"/>
                </a:solidFill>
              </a:rPr>
              <a:t>0</a:t>
            </a:r>
            <a:r>
              <a:rPr lang="zh-CN" altLang="en-US" sz="1200" dirty="0" smtClean="0">
                <a:solidFill>
                  <a:schemeClr val="tx1"/>
                </a:solidFill>
              </a:rPr>
              <a:t>拍，</a:t>
            </a:r>
            <a:r>
              <a:rPr lang="en-US" altLang="zh-CN" sz="1200" dirty="0" smtClean="0">
                <a:solidFill>
                  <a:schemeClr val="tx1"/>
                </a:solidFill>
              </a:rPr>
              <a:t>I5-I4</a:t>
            </a:r>
            <a:r>
              <a:rPr lang="zh-CN" altLang="en-US" sz="1200" dirty="0" smtClean="0">
                <a:solidFill>
                  <a:schemeClr val="tx1"/>
                </a:solidFill>
              </a:rPr>
              <a:t>停</a:t>
            </a:r>
            <a:r>
              <a:rPr lang="en-US" altLang="zh-CN" sz="1200" dirty="0" smtClean="0">
                <a:solidFill>
                  <a:schemeClr val="tx1"/>
                </a:solidFill>
              </a:rPr>
              <a:t>3</a:t>
            </a:r>
            <a:r>
              <a:rPr lang="zh-CN" altLang="en-US" sz="1200" dirty="0" smtClean="0">
                <a:solidFill>
                  <a:schemeClr val="tx1"/>
                </a:solidFill>
              </a:rPr>
              <a:t>拍，</a:t>
            </a:r>
            <a:r>
              <a:rPr lang="en-US" altLang="zh-CN" sz="1200" dirty="0" smtClean="0">
                <a:solidFill>
                  <a:schemeClr val="tx1"/>
                </a:solidFill>
              </a:rPr>
              <a:t>T</a:t>
            </a:r>
            <a:r>
              <a:rPr lang="zh-CN" altLang="en-US" sz="1200" dirty="0" smtClean="0">
                <a:solidFill>
                  <a:schemeClr val="tx1"/>
                </a:solidFill>
              </a:rPr>
              <a:t>＝</a:t>
            </a:r>
            <a:r>
              <a:rPr kumimoji="0" lang="en-US" altLang="zh-CN" sz="1200" dirty="0" smtClean="0">
                <a:solidFill>
                  <a:schemeClr val="tx1"/>
                </a:solidFill>
              </a:rPr>
              <a:t>[5</a:t>
            </a:r>
            <a:r>
              <a:rPr lang="en-US" altLang="zh-CN" sz="1200" dirty="0" smtClean="0">
                <a:solidFill>
                  <a:schemeClr val="tx1"/>
                </a:solidFill>
              </a:rPr>
              <a:t>t+</a:t>
            </a:r>
            <a:r>
              <a:rPr kumimoji="0" lang="en-US" altLang="zh-CN" sz="1200" dirty="0" smtClean="0">
                <a:solidFill>
                  <a:schemeClr val="tx1"/>
                </a:solidFill>
              </a:rPr>
              <a:t>(5-1)</a:t>
            </a:r>
            <a:r>
              <a:rPr lang="en-US" altLang="zh-CN" sz="1200" dirty="0" smtClean="0">
                <a:solidFill>
                  <a:schemeClr val="tx1"/>
                </a:solidFill>
              </a:rPr>
              <a:t>t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</a:rPr>
              <a:t>]+</a:t>
            </a:r>
            <a:r>
              <a:rPr kumimoji="0" lang="en-US" altLang="zh-CN" sz="1200" dirty="0" smtClean="0">
                <a:solidFill>
                  <a:schemeClr val="tx1"/>
                </a:solidFill>
              </a:rPr>
              <a:t>(2+3)</a:t>
            </a:r>
            <a:r>
              <a:rPr lang="en-US" altLang="zh-CN" sz="1200" dirty="0" smtClean="0">
                <a:solidFill>
                  <a:schemeClr val="tx1"/>
                </a:solidFill>
              </a:rPr>
              <a:t>t</a:t>
            </a:r>
            <a:r>
              <a:rPr kumimoji="0" lang="zh-CN" altLang="en-US" sz="1200" dirty="0" smtClean="0">
                <a:solidFill>
                  <a:schemeClr val="tx1"/>
                </a:solidFill>
              </a:rPr>
              <a:t>＝</a:t>
            </a:r>
            <a:r>
              <a:rPr kumimoji="0" lang="en-US" altLang="zh-CN" sz="1200" dirty="0" smtClean="0">
                <a:solidFill>
                  <a:schemeClr val="tx1"/>
                </a:solidFill>
              </a:rPr>
              <a:t>14</a:t>
            </a:r>
            <a:r>
              <a:rPr lang="en-US" altLang="zh-CN" sz="1200" dirty="0" smtClean="0">
                <a:solidFill>
                  <a:schemeClr val="tx1"/>
                </a:solidFill>
              </a:rPr>
              <a:t>t</a:t>
            </a:r>
            <a:r>
              <a:rPr lang="zh-CN" altLang="en-US" sz="1200" dirty="0" smtClean="0">
                <a:solidFill>
                  <a:schemeClr val="tx1"/>
                </a:solidFill>
              </a:rPr>
              <a:t>。</a:t>
            </a:r>
            <a:endParaRPr kumimoji="0"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404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P16-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RAW</a:t>
            </a:r>
            <a:r>
              <a:rPr lang="zh-CN" altLang="en-US" dirty="0" smtClean="0"/>
              <a:t>的阻塞法实现，</a:t>
            </a:r>
            <a:r>
              <a:rPr lang="en-US" altLang="zh-CN" dirty="0" smtClean="0"/>
              <a:t>P11-</a:t>
            </a:r>
            <a:r>
              <a:rPr lang="zh-CN" altLang="en-US" dirty="0" smtClean="0"/>
              <a:t>看</a:t>
            </a:r>
            <a:r>
              <a:rPr lang="en-US" altLang="zh-CN" dirty="0" err="1" smtClean="0"/>
              <a:t>bne</a:t>
            </a:r>
            <a:r>
              <a:rPr lang="zh-CN" altLang="en-US" dirty="0" smtClean="0"/>
              <a:t>指令的</a:t>
            </a:r>
            <a:r>
              <a:rPr lang="en-US" altLang="zh-CN" dirty="0" err="1" smtClean="0"/>
              <a:t>uOP</a:t>
            </a:r>
            <a:r>
              <a:rPr lang="zh-CN" altLang="en-US" dirty="0" smtClean="0"/>
              <a:t>组织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8923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951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P23-</a:t>
            </a:r>
            <a:r>
              <a:rPr lang="zh-CN" altLang="en-US" dirty="0" smtClean="0"/>
              <a:t>看阻塞法停顿拍数计算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6498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P11-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3</a:t>
            </a:r>
            <a:r>
              <a:rPr lang="zh-CN" altLang="en-US" dirty="0" smtClean="0"/>
              <a:t>类指令功能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660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P11-</a:t>
            </a:r>
            <a:r>
              <a:rPr lang="zh-CN" altLang="en-US" dirty="0" smtClean="0"/>
              <a:t>多周期的指令功能组织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8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P11-</a:t>
            </a:r>
            <a:r>
              <a:rPr lang="zh-CN" altLang="en-US" dirty="0" smtClean="0"/>
              <a:t>流水线的指令功能组织（与多周期的差别）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84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P18-</a:t>
            </a:r>
            <a:r>
              <a:rPr lang="zh-CN" altLang="en-US" dirty="0" smtClean="0"/>
              <a:t>看转发法的实现机制，</a:t>
            </a:r>
            <a:r>
              <a:rPr lang="en-US" altLang="zh-CN" dirty="0" smtClean="0"/>
              <a:t>P16-</a:t>
            </a:r>
            <a:r>
              <a:rPr lang="zh-CN" altLang="en-US" dirty="0" smtClean="0"/>
              <a:t>看阻塞法的实现机制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522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思考①：</a:t>
            </a:r>
            <a:r>
              <a:rPr lang="en-US" altLang="zh-CN" dirty="0" smtClean="0"/>
              <a:t>(OP=</a:t>
            </a:r>
            <a:r>
              <a:rPr lang="en-US" altLang="zh-CN" dirty="0" err="1" smtClean="0"/>
              <a:t>beq|ID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EX.PCWrB</a:t>
            </a:r>
            <a:r>
              <a:rPr lang="en-US" altLang="zh-CN" baseline="0" dirty="0" err="1" smtClean="0"/>
              <a:t>|EX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MEM.PCWrB</a:t>
            </a:r>
            <a:r>
              <a:rPr lang="en-US" altLang="zh-CN" dirty="0" smtClean="0"/>
              <a:t>)=1</a:t>
            </a:r>
            <a:r>
              <a:rPr lang="zh-CN" altLang="en-US" baseline="0" dirty="0" smtClean="0"/>
              <a:t>时暂停</a:t>
            </a:r>
            <a:r>
              <a:rPr lang="en-US" altLang="zh-CN" baseline="0" dirty="0" smtClean="0"/>
              <a:t>IF</a:t>
            </a:r>
            <a:r>
              <a:rPr lang="zh-CN" altLang="en-US" baseline="0" dirty="0" smtClean="0"/>
              <a:t>段，</a:t>
            </a:r>
            <a:r>
              <a:rPr lang="en-US" altLang="zh-CN" dirty="0" smtClean="0"/>
              <a:t>(ID/</a:t>
            </a:r>
            <a:r>
              <a:rPr lang="en-US" altLang="zh-CN" dirty="0" err="1" smtClean="0"/>
              <a:t>EX.PCWrB</a:t>
            </a:r>
            <a:r>
              <a:rPr lang="en-US" altLang="zh-CN" baseline="0" dirty="0" err="1" smtClean="0"/>
              <a:t>|EX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MEM.PCWrB|MEM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WB.PCWrB</a:t>
            </a:r>
            <a:r>
              <a:rPr lang="en-US" altLang="zh-CN" dirty="0" smtClean="0"/>
              <a:t>)=1</a:t>
            </a:r>
            <a:r>
              <a:rPr lang="zh-CN" altLang="en-US" dirty="0" smtClean="0"/>
              <a:t>产生气泡</a:t>
            </a:r>
            <a:endParaRPr lang="en-US" altLang="zh-CN" baseline="0" dirty="0" smtClean="0"/>
          </a:p>
          <a:p>
            <a:r>
              <a:rPr lang="zh-CN" altLang="en-US" dirty="0" smtClean="0"/>
              <a:t>思考②：可以；指令不转移时（</a:t>
            </a:r>
            <a:r>
              <a:rPr lang="en-US" altLang="zh-CN" dirty="0" smtClean="0"/>
              <a:t>ID</a:t>
            </a:r>
            <a:r>
              <a:rPr lang="zh-CN" altLang="en-US" dirty="0" smtClean="0"/>
              <a:t>段），</a:t>
            </a:r>
            <a:r>
              <a:rPr lang="en-US" altLang="zh-CN" dirty="0" smtClean="0"/>
              <a:t>IF</a:t>
            </a:r>
            <a:r>
              <a:rPr lang="zh-CN" altLang="en-US" dirty="0" smtClean="0"/>
              <a:t>段不停顿（取的是下条指令）；指令转移时，同阻塞法。原图中，指令不转移时（</a:t>
            </a:r>
            <a:r>
              <a:rPr lang="en-US" altLang="zh-CN" dirty="0" smtClean="0"/>
              <a:t>EX</a:t>
            </a:r>
            <a:r>
              <a:rPr lang="zh-CN" altLang="en-US" dirty="0" smtClean="0"/>
              <a:t>段 ），</a:t>
            </a:r>
            <a:r>
              <a:rPr lang="en-US" altLang="zh-CN" dirty="0" smtClean="0"/>
              <a:t>IF</a:t>
            </a:r>
            <a:r>
              <a:rPr lang="zh-CN" altLang="en-US" dirty="0" smtClean="0"/>
              <a:t>段停顿</a:t>
            </a:r>
            <a:r>
              <a:rPr lang="en-US" altLang="zh-CN" dirty="0" smtClean="0"/>
              <a:t>1</a:t>
            </a:r>
            <a:r>
              <a:rPr lang="zh-CN" altLang="en-US" dirty="0" smtClean="0"/>
              <a:t>拍（不写</a:t>
            </a:r>
            <a:r>
              <a:rPr lang="en-US" altLang="zh-CN" dirty="0" smtClean="0"/>
              <a:t>IF/ID</a:t>
            </a:r>
            <a:r>
              <a:rPr lang="zh-CN" altLang="en-US" dirty="0" smtClean="0"/>
              <a:t>、但写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停顿</a:t>
            </a:r>
            <a:r>
              <a:rPr lang="en-US" altLang="zh-CN" dirty="0" smtClean="0"/>
              <a:t>1</a:t>
            </a:r>
            <a:r>
              <a:rPr lang="zh-CN" altLang="en-US" dirty="0" smtClean="0"/>
              <a:t>拍（产生气泡）。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87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P6-</a:t>
            </a:r>
            <a:r>
              <a:rPr lang="zh-CN" altLang="en-US" dirty="0" smtClean="0"/>
              <a:t>看多功能流水线，</a:t>
            </a:r>
            <a:r>
              <a:rPr lang="en-US" altLang="zh-CN" dirty="0" smtClean="0"/>
              <a:t>P7-</a:t>
            </a:r>
            <a:r>
              <a:rPr lang="zh-CN" altLang="en-US" dirty="0" smtClean="0"/>
              <a:t>看吞吐率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6442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思考①</a:t>
            </a:r>
            <a:r>
              <a:rPr lang="en-US" altLang="zh-CN" dirty="0" smtClean="0"/>
              <a:t>—ID</a:t>
            </a:r>
            <a:r>
              <a:rPr lang="zh-CN" altLang="en-US" dirty="0" smtClean="0"/>
              <a:t>段拼接、写</a:t>
            </a:r>
            <a:r>
              <a:rPr lang="en-US" altLang="zh-CN" dirty="0" smtClean="0"/>
              <a:t>PC(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IF</a:t>
            </a:r>
            <a:r>
              <a:rPr lang="zh-CN" altLang="en-US" dirty="0" smtClean="0"/>
              <a:t>段合并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r>
              <a:rPr lang="zh-CN" altLang="en-US" sz="1200" dirty="0" smtClean="0">
                <a:solidFill>
                  <a:srgbClr val="990099"/>
                </a:solidFill>
              </a:rPr>
              <a:t>思考②</a:t>
            </a:r>
            <a:r>
              <a:rPr lang="en-US" altLang="zh-CN" sz="1200" dirty="0" smtClean="0">
                <a:solidFill>
                  <a:srgbClr val="990099"/>
                </a:solidFill>
              </a:rPr>
              <a:t>--</a:t>
            </a:r>
            <a:r>
              <a:rPr lang="zh-CN" altLang="en-US" sz="1200" dirty="0" smtClean="0">
                <a:solidFill>
                  <a:srgbClr val="990099"/>
                </a:solidFill>
              </a:rPr>
              <a:t>每个时钟都会</a:t>
            </a:r>
            <a:r>
              <a:rPr lang="zh-CN" altLang="en-US" sz="1200" dirty="0" smtClean="0">
                <a:solidFill>
                  <a:schemeClr val="tx1"/>
                </a:solidFill>
              </a:rPr>
              <a:t>写</a:t>
            </a:r>
            <a:r>
              <a:rPr lang="en-US" altLang="zh-CN" sz="1200" dirty="0" smtClean="0">
                <a:solidFill>
                  <a:schemeClr val="tx1"/>
                </a:solidFill>
              </a:rPr>
              <a:t>PC</a:t>
            </a:r>
            <a:r>
              <a:rPr lang="zh-CN" altLang="en-US" sz="1200" dirty="0" smtClean="0">
                <a:solidFill>
                  <a:schemeClr val="tx1"/>
                </a:solidFill>
              </a:rPr>
              <a:t>，控制信号由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beq</a:t>
            </a:r>
            <a:r>
              <a:rPr lang="zh-CN" altLang="en-US" sz="1200" dirty="0" smtClean="0">
                <a:solidFill>
                  <a:schemeClr val="tx1"/>
                </a:solidFill>
              </a:rPr>
              <a:t>条件</a:t>
            </a:r>
            <a:r>
              <a:rPr lang="en-US" altLang="zh-CN" sz="1200" dirty="0" smtClean="0">
                <a:solidFill>
                  <a:schemeClr val="tx1"/>
                </a:solidFill>
              </a:rPr>
              <a:t>C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</a:rPr>
              <a:t>j</a:t>
            </a:r>
            <a:r>
              <a:rPr lang="zh-CN" altLang="en-US" sz="1200" dirty="0" smtClean="0">
                <a:solidFill>
                  <a:schemeClr val="tx1"/>
                </a:solidFill>
              </a:rPr>
              <a:t>指令组成，</a:t>
            </a:r>
            <a:r>
              <a:rPr lang="en-US" altLang="zh-CN" sz="1200" dirty="0" smtClean="0">
                <a:solidFill>
                  <a:schemeClr val="tx1"/>
                </a:solidFill>
              </a:rPr>
              <a:t>IF</a:t>
            </a:r>
            <a:r>
              <a:rPr lang="zh-CN" altLang="en-US" sz="1200" dirty="0" smtClean="0">
                <a:solidFill>
                  <a:schemeClr val="tx1"/>
                </a:solidFill>
              </a:rPr>
              <a:t>段写要求</a:t>
            </a:r>
            <a:r>
              <a:rPr lang="en-US" altLang="zh-CN" sz="1200" dirty="0" smtClean="0">
                <a:solidFill>
                  <a:schemeClr val="tx1"/>
                </a:solidFill>
              </a:rPr>
              <a:t>C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</a:rPr>
              <a:t>j</a:t>
            </a:r>
            <a:r>
              <a:rPr lang="zh-CN" altLang="en-US" sz="1200" dirty="0" smtClean="0">
                <a:solidFill>
                  <a:schemeClr val="tx1"/>
                </a:solidFill>
              </a:rPr>
              <a:t>有初值</a:t>
            </a:r>
            <a:endParaRPr lang="en-US" altLang="zh-CN" sz="1200" dirty="0" smtClean="0">
              <a:solidFill>
                <a:srgbClr val="99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514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思考</a:t>
            </a:r>
            <a:r>
              <a:rPr lang="en-US" altLang="zh-CN" dirty="0" smtClean="0"/>
              <a:t>--ID</a:t>
            </a:r>
            <a:r>
              <a:rPr lang="zh-CN" altLang="en-US" dirty="0" smtClean="0"/>
              <a:t>段产生的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WB</a:t>
            </a:r>
            <a:r>
              <a:rPr lang="zh-CN" altLang="en-US" dirty="0" smtClean="0"/>
              <a:t>段是无效的（流水线一直流动）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286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Zext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Imme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Imme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Imme</a:t>
            </a:r>
            <a:r>
              <a:rPr lang="en-US" altLang="zh-CN" dirty="0" smtClean="0"/>
              <a:t>&lt;&lt;2)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：数据通路增加如</a:t>
            </a:r>
            <a:r>
              <a:rPr lang="en-US" altLang="zh-CN" dirty="0" smtClean="0"/>
              <a:t>PPT P35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PC+4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beq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bne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连接入端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，则</a:t>
            </a:r>
            <a:r>
              <a:rPr lang="en-US" altLang="zh-CN" dirty="0" err="1" smtClean="0"/>
              <a:t>sel</a:t>
            </a:r>
            <a:r>
              <a:rPr lang="en-US" altLang="zh-CN" dirty="0" smtClean="0"/>
              <a:t>[1]=(IF/ID.IR[op]=j)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sel</a:t>
            </a:r>
            <a:r>
              <a:rPr lang="en-US" altLang="zh-CN" dirty="0" smtClean="0"/>
              <a:t>[0]=(EX/MEM.IR[op]=branch)&amp;(EX/</a:t>
            </a:r>
            <a:r>
              <a:rPr lang="en-US" altLang="zh-CN" dirty="0" err="1" smtClean="0"/>
              <a:t>MEM.cond</a:t>
            </a:r>
            <a:r>
              <a:rPr lang="en-US" altLang="zh-CN" dirty="0" smtClean="0"/>
              <a:t>) </a:t>
            </a: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：统一在第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拍写结果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EX</a:t>
            </a:r>
            <a:r>
              <a:rPr lang="zh-CN" altLang="en-US" dirty="0" smtClean="0"/>
              <a:t>入端增加</a:t>
            </a:r>
            <a:r>
              <a:rPr lang="en-US" altLang="zh-CN" dirty="0" smtClean="0"/>
              <a:t>MUX</a:t>
            </a:r>
            <a:r>
              <a:rPr lang="zh-CN" altLang="en-US" dirty="0" smtClean="0"/>
              <a:t>，数据来自部件</a:t>
            </a:r>
            <a:r>
              <a:rPr lang="en-US" altLang="zh-CN" dirty="0" smtClean="0"/>
              <a:t>MOV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ADD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MUL</a:t>
            </a:r>
            <a:r>
              <a:rPr lang="zh-CN" altLang="en-US" dirty="0" smtClean="0"/>
              <a:t>的输出，注意部件完成操作后可立即转发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48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PC</a:t>
            </a:r>
            <a:r>
              <a:rPr lang="zh-CN" altLang="en-US" dirty="0" smtClean="0"/>
              <a:t>在</a:t>
            </a:r>
            <a:r>
              <a:rPr lang="en-US" altLang="zh-CN" dirty="0" smtClean="0"/>
              <a:t>EX</a:t>
            </a:r>
            <a:r>
              <a:rPr lang="zh-CN" altLang="en-US" dirty="0" smtClean="0"/>
              <a:t>段有效时，只能在</a:t>
            </a:r>
            <a:r>
              <a:rPr lang="en-US" altLang="zh-CN" dirty="0" smtClean="0"/>
              <a:t>MEM</a:t>
            </a:r>
            <a:r>
              <a:rPr lang="zh-CN" altLang="en-US" dirty="0" smtClean="0"/>
              <a:t>段写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，因为若在</a:t>
            </a:r>
            <a:r>
              <a:rPr lang="en-US" altLang="zh-CN" dirty="0" smtClean="0"/>
              <a:t>EX</a:t>
            </a:r>
            <a:r>
              <a:rPr lang="zh-CN" altLang="en-US" dirty="0" smtClean="0"/>
              <a:t>段写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，会增加</a:t>
            </a:r>
            <a:r>
              <a:rPr lang="en-US" altLang="zh-CN" dirty="0" smtClean="0"/>
              <a:t>EX</a:t>
            </a:r>
            <a:r>
              <a:rPr lang="zh-CN" altLang="en-US" dirty="0" smtClean="0"/>
              <a:t>段时延</a:t>
            </a:r>
            <a:r>
              <a:rPr lang="en-US" altLang="zh-CN" dirty="0" smtClean="0"/>
              <a:t>(IMEM</a:t>
            </a:r>
            <a:r>
              <a:rPr lang="zh-CN" altLang="en-US" dirty="0" smtClean="0"/>
              <a:t>为同步</a:t>
            </a:r>
            <a:r>
              <a:rPr lang="en-US" altLang="zh-CN" dirty="0" smtClean="0"/>
              <a:t>MEM</a:t>
            </a:r>
            <a:r>
              <a:rPr lang="zh-CN" altLang="en-US" dirty="0" smtClean="0"/>
              <a:t>时需</a:t>
            </a:r>
            <a:r>
              <a:rPr lang="en-US" altLang="zh-CN" dirty="0" smtClean="0"/>
              <a:t>P1</a:t>
            </a:r>
            <a:r>
              <a:rPr lang="zh-CN" altLang="en-US" dirty="0" smtClean="0"/>
              <a:t>时写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4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P5-</a:t>
            </a:r>
            <a:r>
              <a:rPr lang="zh-CN" altLang="en-US" dirty="0" smtClean="0"/>
              <a:t>看冒险示例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935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P11-</a:t>
            </a:r>
            <a:r>
              <a:rPr lang="zh-CN" altLang="en-US" dirty="0" smtClean="0"/>
              <a:t>看</a:t>
            </a:r>
            <a:r>
              <a:rPr lang="en-US" altLang="zh-CN" dirty="0" err="1" smtClean="0"/>
              <a:t>lw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add</a:t>
            </a:r>
            <a:r>
              <a:rPr lang="zh-CN" altLang="en-US" dirty="0" smtClean="0"/>
              <a:t>指令功能组织，</a:t>
            </a:r>
            <a:r>
              <a:rPr lang="en-US" altLang="zh-CN" dirty="0" smtClean="0"/>
              <a:t>P6-</a:t>
            </a:r>
            <a:r>
              <a:rPr lang="zh-CN" altLang="en-US" dirty="0" smtClean="0"/>
              <a:t>看非线性流水线概念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$--Cache</a:t>
            </a:r>
            <a:r>
              <a:rPr lang="zh-CN" altLang="en-US" dirty="0" smtClean="0"/>
              <a:t>的缩写，采用自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并行计算机体系结构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硬件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软件结合的设计与分析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David E. Culler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37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P11-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WB</a:t>
            </a:r>
            <a:r>
              <a:rPr lang="zh-CN" altLang="en-US" dirty="0" smtClean="0"/>
              <a:t>段功能组织，</a:t>
            </a:r>
            <a:r>
              <a:rPr lang="en-US" altLang="zh-CN" dirty="0" smtClean="0"/>
              <a:t>P12-</a:t>
            </a:r>
            <a:r>
              <a:rPr lang="zh-CN" altLang="en-US" dirty="0" smtClean="0"/>
              <a:t>看冒险</a:t>
            </a:r>
            <a:r>
              <a:rPr lang="en-US" altLang="zh-CN" dirty="0" smtClean="0"/>
              <a:t>-</a:t>
            </a:r>
            <a:r>
              <a:rPr lang="zh-CN" altLang="en-US" dirty="0" smtClean="0"/>
              <a:t>相关的关系</a:t>
            </a:r>
            <a:r>
              <a:rPr lang="en-US" altLang="zh-CN" dirty="0" smtClean="0"/>
              <a:t>(</a:t>
            </a:r>
            <a:r>
              <a:rPr lang="zh-CN" altLang="en-US" dirty="0" smtClean="0"/>
              <a:t>＞间隔不是冒险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945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P4-</a:t>
            </a:r>
            <a:r>
              <a:rPr lang="zh-CN" altLang="en-US" dirty="0" smtClean="0"/>
              <a:t>看各流水段的部件（气泡、暂停所需）         后推法停顿拍数由决定硬件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6F354-15FE-4646-AA38-E180A79177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C8879-AC7D-42E0-BA84-041DE519A3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B3922-F4BF-45BB-B808-6305BB5264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29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042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860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2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33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10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0740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64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3C223-DCA8-478E-82D1-D9986D93F6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952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485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500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873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0BD4C-1176-4656-9EAB-32BE84449B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753A-4370-469F-9503-CF25F48066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4E5AC-D9A9-467C-A53D-6B55471165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C6103-58E1-47B9-A774-BC745E01EC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113" y="6453336"/>
            <a:ext cx="1224136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/>
        </p:spPr>
        <p:txBody>
          <a:bodyPr lIns="18000" tIns="10800" rIns="18000" bIns="10800" anchor="ctr" anchorCtr="0"/>
          <a:lstStyle>
            <a:lvl1pPr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/>
        </p:spPr>
        <p:txBody>
          <a:bodyPr lIns="18000" tIns="10800" rIns="18000" bIns="10800" anchor="ctr" anchorCtr="0"/>
          <a:lstStyle>
            <a:lvl1pPr algn="ctr">
              <a:defRPr sz="1600" b="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6A8CB-009B-4045-B279-6B76241B9F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8CCFE-6BBC-49B0-992B-B7BF5DEC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FD02E1ED-09C8-40AC-AFC3-F53085EAC5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SEU.CSE.RGL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5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2.xml"/><Relationship Id="rId4" Type="http://schemas.openxmlformats.org/officeDocument/2006/relationships/slide" Target="slide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9502B-8668-4591-86AF-5427D7C4E5CE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827088" y="2205038"/>
            <a:ext cx="7602564" cy="1079500"/>
          </a:xfrm>
          <a:prstGeom prst="rect">
            <a:avLst/>
          </a:prstGeom>
          <a:solidFill>
            <a:srgbClr val="CC99FF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第三章  流水线技术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Box 35"/>
          <p:cNvSpPr txBox="1">
            <a:spLocks noChangeArrowheads="1"/>
          </p:cNvSpPr>
          <p:nvPr/>
        </p:nvSpPr>
        <p:spPr bwMode="auto">
          <a:xfrm>
            <a:off x="179389" y="1628800"/>
            <a:ext cx="3535355" cy="420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基于</a:t>
            </a:r>
            <a:r>
              <a:rPr lang="zh-CN" altLang="en-US" dirty="0" smtClean="0">
                <a:solidFill>
                  <a:srgbClr val="C00000"/>
                </a:solidFill>
              </a:rPr>
              <a:t>额外开销选择： </a:t>
            </a:r>
            <a:endParaRPr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 algn="l" eaLnBrk="0" hangingPunct="0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  <a:spcBef>
                <a:spcPts val="2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基于性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 smtClean="0">
                <a:solidFill>
                  <a:srgbClr val="C00000"/>
                </a:solidFill>
              </a:rPr>
              <a:t>价选择：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0" hangingPunct="0">
              <a:lnSpc>
                <a:spcPct val="125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    性能</a:t>
            </a:r>
            <a:r>
              <a:rPr lang="zh-CN" altLang="en-US" dirty="0">
                <a:solidFill>
                  <a:schemeClr val="accent2"/>
                </a:solidFill>
              </a:rPr>
              <a:t>分析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eaLnBrk="0" hangingPunct="0"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25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段数选择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" name="Text Box 33"/>
          <p:cNvSpPr txBox="1">
            <a:spLocks noChangeArrowheads="1"/>
          </p:cNvSpPr>
          <p:nvPr/>
        </p:nvSpPr>
        <p:spPr bwMode="auto">
          <a:xfrm>
            <a:off x="214282" y="332656"/>
            <a:ext cx="8715436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、流水</a:t>
            </a:r>
            <a:r>
              <a:rPr lang="zh-CN" altLang="en-US" dirty="0" smtClean="0"/>
              <a:t>线段数的选择</a:t>
            </a:r>
            <a:endParaRPr lang="en-US" altLang="zh-CN" dirty="0" smtClean="0"/>
          </a:p>
          <a:p>
            <a:pPr marL="990600" indent="-990600">
              <a:lnSpc>
                <a:spcPct val="125000"/>
              </a:lnSpc>
            </a:pPr>
            <a:r>
              <a:rPr lang="zh-CN" altLang="en-US" sz="2200" dirty="0" smtClean="0">
                <a:solidFill>
                  <a:schemeClr val="tx1"/>
                </a:solidFill>
              </a:rPr>
              <a:t>   设：功能总延迟为</a:t>
            </a:r>
            <a:r>
              <a:rPr lang="en-US" altLang="zh-CN" sz="2200" dirty="0" smtClean="0">
                <a:solidFill>
                  <a:schemeClr val="tx1"/>
                </a:solidFill>
              </a:rPr>
              <a:t>T</a:t>
            </a:r>
            <a:r>
              <a:rPr lang="zh-CN" altLang="en-US" sz="2200" dirty="0" smtClean="0">
                <a:solidFill>
                  <a:schemeClr val="tx1"/>
                </a:solidFill>
              </a:rPr>
              <a:t>、总价格为</a:t>
            </a:r>
            <a:r>
              <a:rPr lang="en-US" altLang="zh-CN" sz="2200" dirty="0" smtClean="0">
                <a:solidFill>
                  <a:schemeClr val="tx1"/>
                </a:solidFill>
              </a:rPr>
              <a:t>a</a:t>
            </a:r>
            <a:r>
              <a:rPr lang="zh-CN" altLang="en-US" sz="2200" dirty="0" smtClean="0">
                <a:solidFill>
                  <a:schemeClr val="tx1"/>
                </a:solidFill>
              </a:rPr>
              <a:t>，段间寄存器延迟为</a:t>
            </a:r>
            <a:r>
              <a:rPr lang="en-US" altLang="zh-CN" sz="2200" dirty="0" smtClean="0">
                <a:solidFill>
                  <a:schemeClr val="tx1"/>
                </a:solidFill>
              </a:rPr>
              <a:t>d</a:t>
            </a:r>
            <a:r>
              <a:rPr lang="zh-CN" altLang="en-US" sz="2200" dirty="0" smtClean="0">
                <a:solidFill>
                  <a:schemeClr val="tx1"/>
                </a:solidFill>
              </a:rPr>
              <a:t>、价格为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zh-CN" altLang="en-US" sz="2200" dirty="0" smtClean="0">
                <a:solidFill>
                  <a:schemeClr val="tx1"/>
                </a:solidFill>
              </a:rPr>
              <a:t>，流水线段数为</a:t>
            </a:r>
            <a:r>
              <a:rPr lang="en-US" altLang="zh-CN" sz="2200" dirty="0" smtClean="0">
                <a:solidFill>
                  <a:schemeClr val="tx1"/>
                </a:solidFill>
              </a:rPr>
              <a:t>m</a:t>
            </a:r>
            <a:r>
              <a:rPr lang="zh-CN" altLang="en-US" sz="2200" dirty="0" smtClean="0">
                <a:solidFill>
                  <a:schemeClr val="tx1"/>
                </a:solidFill>
              </a:rPr>
              <a:t>、段长为</a:t>
            </a:r>
            <a:r>
              <a:rPr lang="en-US" altLang="zh-CN" sz="2200" dirty="0" err="1" smtClean="0">
                <a:solidFill>
                  <a:schemeClr val="tx1"/>
                </a:solidFill>
                <a:latin typeface="+mn-lt"/>
              </a:rPr>
              <a:t>Δ</a:t>
            </a:r>
            <a:r>
              <a:rPr lang="en-US" altLang="zh-CN" sz="2200" dirty="0" err="1" smtClean="0">
                <a:solidFill>
                  <a:schemeClr val="tx1"/>
                </a:solidFill>
                <a:latin typeface="+mn-ea"/>
              </a:rPr>
              <a:t>t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＝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拍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时钟</a:t>
            </a:r>
            <a:r>
              <a:rPr lang="en-US" altLang="zh-CN" sz="2200" dirty="0" err="1" smtClean="0">
                <a:solidFill>
                  <a:schemeClr val="tx1"/>
                </a:solidFill>
                <a:latin typeface="+mn-ea"/>
              </a:rPr>
              <a:t>Clk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的时钟周期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)</a:t>
            </a:r>
            <a:endParaRPr lang="zh-CN" altLang="en-US" sz="2200" dirty="0"/>
          </a:p>
        </p:txBody>
      </p:sp>
      <p:sp>
        <p:nvSpPr>
          <p:cNvPr id="156" name="Text Box 33"/>
          <p:cNvSpPr txBox="1">
            <a:spLocks noChangeArrowheads="1"/>
          </p:cNvSpPr>
          <p:nvPr/>
        </p:nvSpPr>
        <p:spPr bwMode="auto">
          <a:xfrm>
            <a:off x="3347864" y="1628800"/>
            <a:ext cx="5605469" cy="1898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开销主要为</a:t>
            </a:r>
            <a:r>
              <a:rPr lang="zh-CN" altLang="en-US" u="sng" dirty="0" smtClean="0">
                <a:solidFill>
                  <a:schemeClr val="tx1"/>
                </a:solidFill>
              </a:rPr>
              <a:t>段间寄存器延迟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u="sng" dirty="0" smtClean="0">
                <a:solidFill>
                  <a:schemeClr val="tx1"/>
                </a:solidFill>
              </a:rPr>
              <a:t>时钟偏移</a:t>
            </a:r>
            <a:endParaRPr lang="en-US" altLang="zh-CN" u="sng" dirty="0" smtClean="0">
              <a:solidFill>
                <a:schemeClr val="tx1"/>
              </a:solidFill>
            </a:endParaRPr>
          </a:p>
          <a:p>
            <a:pPr eaLnBrk="0" hangingPunct="0"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accent2"/>
                </a:solidFill>
              </a:rPr>
              <a:t>  性能</a:t>
            </a:r>
            <a:r>
              <a:rPr lang="zh-CN" altLang="en-US" dirty="0">
                <a:solidFill>
                  <a:schemeClr val="accent2"/>
                </a:solidFill>
              </a:rPr>
              <a:t>分析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lnSpc>
                <a:spcPct val="114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 eaLnBrk="0" hangingPunct="0"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  段</a:t>
            </a:r>
            <a:r>
              <a:rPr lang="zh-CN" altLang="en-US" dirty="0">
                <a:solidFill>
                  <a:schemeClr val="accent2"/>
                </a:solidFill>
                <a:latin typeface="+mn-ea"/>
              </a:rPr>
              <a:t>数选择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</a:rPr>
              <a:t>—</a:t>
            </a:r>
            <a:endParaRPr lang="en-US" altLang="zh-CN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57" name="Text Box 37"/>
          <p:cNvSpPr txBox="1">
            <a:spLocks noChangeArrowheads="1"/>
          </p:cNvSpPr>
          <p:nvPr/>
        </p:nvSpPr>
        <p:spPr bwMode="auto">
          <a:xfrm>
            <a:off x="4788024" y="2060848"/>
            <a:ext cx="4141694" cy="1898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  <a:latin typeface="+mn-ea"/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有</a:t>
            </a:r>
            <a:r>
              <a:rPr lang="en-US" altLang="zh-CN" b="0" dirty="0" smtClean="0">
                <a:solidFill>
                  <a:schemeClr val="tx1"/>
                </a:solidFill>
                <a:latin typeface="+mn-lt"/>
              </a:rPr>
              <a:t>Δ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t-t3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T/</a:t>
            </a:r>
            <a:r>
              <a:rPr lang="en-US" altLang="zh-CN" dirty="0" err="1" smtClean="0">
                <a:solidFill>
                  <a:schemeClr val="tx1"/>
                </a:solidFill>
                <a:latin typeface="+mn-ea"/>
              </a:rPr>
              <a:t>m+d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，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即</a:t>
            </a:r>
            <a:r>
              <a:rPr lang="en-US" altLang="zh-CN" b="0" dirty="0" err="1" smtClean="0">
                <a:solidFill>
                  <a:schemeClr val="tx1"/>
                </a:solidFill>
                <a:latin typeface="+mn-lt"/>
              </a:rPr>
              <a:t>Δ</a:t>
            </a:r>
            <a:r>
              <a:rPr lang="en-US" altLang="zh-CN" dirty="0" err="1" smtClean="0">
                <a:solidFill>
                  <a:schemeClr val="tx1"/>
                </a:solidFill>
                <a:latin typeface="+mn-ea"/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-(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d+t3)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T/m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   应使</a:t>
            </a:r>
            <a:r>
              <a:rPr lang="en-US" altLang="zh-CN" b="0" dirty="0" err="1" smtClean="0">
                <a:solidFill>
                  <a:schemeClr val="tx1"/>
                </a:solidFill>
                <a:latin typeface="+mn-lt"/>
              </a:rPr>
              <a:t>Δ</a:t>
            </a:r>
            <a:r>
              <a:rPr lang="en-US" altLang="zh-CN" dirty="0" err="1" smtClean="0">
                <a:solidFill>
                  <a:schemeClr val="tx1"/>
                </a:solidFill>
                <a:latin typeface="+mn-ea"/>
              </a:rPr>
              <a:t>t</a:t>
            </a:r>
            <a:r>
              <a:rPr lang="en-US" altLang="zh-CN" dirty="0" smtClean="0">
                <a:latin typeface="+mn-ea"/>
              </a:rPr>
              <a:t>&gt;&gt;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(d+t3)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否则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的值无意义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指令周期长、功耗大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Text Box 33"/>
          <p:cNvSpPr txBox="1">
            <a:spLocks noChangeArrowheads="1"/>
          </p:cNvSpPr>
          <p:nvPr/>
        </p:nvSpPr>
        <p:spPr bwMode="auto">
          <a:xfrm>
            <a:off x="2517210" y="3895888"/>
            <a:ext cx="623125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 性能主要指</a:t>
            </a:r>
            <a:r>
              <a:rPr lang="zh-CN" altLang="en-US" u="sng" dirty="0" smtClean="0">
                <a:solidFill>
                  <a:schemeClr val="tx1"/>
                </a:solidFill>
              </a:rPr>
              <a:t>吞吐率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514600" indent="-2514600" eaLnBrk="0" hangingPunct="0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吞吐率</a:t>
            </a:r>
            <a:r>
              <a:rPr lang="en-US" altLang="zh-CN" dirty="0" smtClean="0">
                <a:solidFill>
                  <a:schemeClr val="tx1"/>
                </a:solidFill>
              </a:rPr>
              <a:t>TP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1/(T/</a:t>
            </a:r>
            <a:r>
              <a:rPr lang="en-US" altLang="zh-CN" dirty="0" err="1" smtClean="0">
                <a:solidFill>
                  <a:schemeClr val="tx1"/>
                </a:solidFill>
              </a:rPr>
              <a:t>m+d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，总价格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err="1" smtClean="0">
                <a:solidFill>
                  <a:schemeClr val="tx1"/>
                </a:solidFill>
              </a:rPr>
              <a:t>a+bm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333625" indent="-2333625" eaLnBrk="0" hangingPunct="0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性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价</a:t>
            </a:r>
            <a:r>
              <a:rPr lang="en-US" altLang="zh-CN" dirty="0" smtClean="0">
                <a:solidFill>
                  <a:schemeClr val="tx1"/>
                </a:solidFill>
              </a:rPr>
              <a:t>PCR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TP/C</a:t>
            </a:r>
          </a:p>
        </p:txBody>
      </p:sp>
      <p:grpSp>
        <p:nvGrpSpPr>
          <p:cNvPr id="171" name="组合 170"/>
          <p:cNvGrpSpPr/>
          <p:nvPr/>
        </p:nvGrpSpPr>
        <p:grpSpPr>
          <a:xfrm>
            <a:off x="7020272" y="4869160"/>
            <a:ext cx="1878024" cy="1480560"/>
            <a:chOff x="6072198" y="4354521"/>
            <a:chExt cx="1878024" cy="1480560"/>
          </a:xfrm>
        </p:grpSpPr>
        <p:sp>
          <p:nvSpPr>
            <p:cNvPr id="162" name="Line 41"/>
            <p:cNvSpPr>
              <a:spLocks noChangeShapeType="1"/>
            </p:cNvSpPr>
            <p:nvPr/>
          </p:nvSpPr>
          <p:spPr bwMode="auto">
            <a:xfrm>
              <a:off x="6246812" y="5500702"/>
              <a:ext cx="144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3" name="Line 42"/>
            <p:cNvSpPr>
              <a:spLocks noChangeShapeType="1"/>
            </p:cNvSpPr>
            <p:nvPr/>
          </p:nvSpPr>
          <p:spPr bwMode="auto">
            <a:xfrm flipV="1">
              <a:off x="6245224" y="4643446"/>
              <a:ext cx="0" cy="86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" name="Text Box 43"/>
            <p:cNvSpPr txBox="1">
              <a:spLocks noChangeArrowheads="1"/>
            </p:cNvSpPr>
            <p:nvPr/>
          </p:nvSpPr>
          <p:spPr bwMode="auto">
            <a:xfrm>
              <a:off x="6072198" y="4354521"/>
              <a:ext cx="431800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PCR</a:t>
              </a:r>
            </a:p>
          </p:txBody>
        </p:sp>
        <p:sp>
          <p:nvSpPr>
            <p:cNvPr id="165" name="Text Box 44"/>
            <p:cNvSpPr txBox="1">
              <a:spLocks noChangeArrowheads="1"/>
            </p:cNvSpPr>
            <p:nvPr/>
          </p:nvSpPr>
          <p:spPr bwMode="auto">
            <a:xfrm>
              <a:off x="7643834" y="5286388"/>
              <a:ext cx="306388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166" name="Text Box 45"/>
            <p:cNvSpPr txBox="1">
              <a:spLocks noChangeArrowheads="1"/>
            </p:cNvSpPr>
            <p:nvPr/>
          </p:nvSpPr>
          <p:spPr bwMode="auto">
            <a:xfrm>
              <a:off x="6811980" y="5429264"/>
              <a:ext cx="331788" cy="239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i="1" dirty="0">
                  <a:solidFill>
                    <a:schemeClr val="accent2"/>
                  </a:solidFill>
                </a:rPr>
                <a:t>m</a:t>
              </a:r>
              <a:r>
                <a:rPr lang="en-US" altLang="zh-CN" sz="2000" baseline="-16000" dirty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67" name="Line 46"/>
            <p:cNvSpPr>
              <a:spLocks noChangeShapeType="1"/>
            </p:cNvSpPr>
            <p:nvPr/>
          </p:nvSpPr>
          <p:spPr bwMode="auto">
            <a:xfrm>
              <a:off x="6246812" y="4791081"/>
              <a:ext cx="136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8" name="Line 47"/>
            <p:cNvSpPr>
              <a:spLocks noChangeShapeType="1"/>
            </p:cNvSpPr>
            <p:nvPr/>
          </p:nvSpPr>
          <p:spPr bwMode="auto">
            <a:xfrm>
              <a:off x="6929454" y="4791081"/>
              <a:ext cx="0" cy="684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9" name="Arc 48"/>
            <p:cNvSpPr>
              <a:spLocks/>
            </p:cNvSpPr>
            <p:nvPr/>
          </p:nvSpPr>
          <p:spPr bwMode="auto">
            <a:xfrm>
              <a:off x="6429388" y="4791081"/>
              <a:ext cx="1008000" cy="1044000"/>
            </a:xfrm>
            <a:custGeom>
              <a:avLst/>
              <a:gdLst>
                <a:gd name="T0" fmla="*/ 0 w 35190"/>
                <a:gd name="T1" fmla="*/ 1 h 21600"/>
                <a:gd name="T2" fmla="*/ 1 w 35190"/>
                <a:gd name="T3" fmla="*/ 0 h 21600"/>
                <a:gd name="T4" fmla="*/ 1 w 35190"/>
                <a:gd name="T5" fmla="*/ 1 h 21600"/>
                <a:gd name="T6" fmla="*/ 0 60000 65536"/>
                <a:gd name="T7" fmla="*/ 0 60000 65536"/>
                <a:gd name="T8" fmla="*/ 0 60000 65536"/>
                <a:gd name="T9" fmla="*/ 0 w 35190"/>
                <a:gd name="T10" fmla="*/ 0 h 21600"/>
                <a:gd name="T11" fmla="*/ 35190 w 3519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190" h="21600" fill="none" extrusionOk="0">
                  <a:moveTo>
                    <a:pt x="0" y="10442"/>
                  </a:moveTo>
                  <a:cubicBezTo>
                    <a:pt x="3909" y="3961"/>
                    <a:pt x="10926" y="-1"/>
                    <a:pt x="18495" y="0"/>
                  </a:cubicBezTo>
                  <a:cubicBezTo>
                    <a:pt x="24960" y="0"/>
                    <a:pt x="31086" y="2896"/>
                    <a:pt x="35189" y="7894"/>
                  </a:cubicBezTo>
                </a:path>
                <a:path w="35190" h="21600" stroke="0" extrusionOk="0">
                  <a:moveTo>
                    <a:pt x="0" y="10442"/>
                  </a:moveTo>
                  <a:cubicBezTo>
                    <a:pt x="3909" y="3961"/>
                    <a:pt x="10926" y="-1"/>
                    <a:pt x="18495" y="0"/>
                  </a:cubicBezTo>
                  <a:cubicBezTo>
                    <a:pt x="24960" y="0"/>
                    <a:pt x="31086" y="2896"/>
                    <a:pt x="35189" y="7894"/>
                  </a:cubicBezTo>
                  <a:lnTo>
                    <a:pt x="18495" y="21600"/>
                  </a:lnTo>
                  <a:close/>
                </a:path>
              </a:pathLst>
            </a:custGeom>
            <a:noFill/>
            <a:ln w="19050">
              <a:solidFill>
                <a:srgbClr val="CC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2555777" y="5268649"/>
            <a:ext cx="4392487" cy="1015663"/>
            <a:chOff x="214283" y="5518208"/>
            <a:chExt cx="4392487" cy="1015663"/>
          </a:xfrm>
        </p:grpSpPr>
        <p:sp>
          <p:nvSpPr>
            <p:cNvPr id="160" name="Text Box 37"/>
            <p:cNvSpPr txBox="1">
              <a:spLocks noChangeArrowheads="1"/>
            </p:cNvSpPr>
            <p:nvPr/>
          </p:nvSpPr>
          <p:spPr bwMode="auto">
            <a:xfrm>
              <a:off x="214283" y="5518208"/>
              <a:ext cx="4392487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>
                  <a:solidFill>
                    <a:schemeClr val="tx1"/>
                  </a:solidFill>
                </a:rPr>
                <a:t>对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PCR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m</a:t>
              </a:r>
              <a:r>
                <a:rPr lang="zh-CN" altLang="en-US" dirty="0">
                  <a:solidFill>
                    <a:schemeClr val="tx1"/>
                  </a:solidFill>
                </a:rPr>
                <a:t>求导，选择</a:t>
              </a:r>
              <a:r>
                <a:rPr lang="en-US" altLang="zh-CN" dirty="0" smtClean="0"/>
                <a:t>PCR</a:t>
              </a:r>
              <a:r>
                <a:rPr lang="zh-CN" altLang="en-US" dirty="0" smtClean="0"/>
                <a:t>最大值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时的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baseline="-14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＝√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T</a:t>
              </a:r>
              <a:r>
                <a:rPr lang="en-US" altLang="zh-CN" dirty="0" err="1" smtClean="0">
                  <a:solidFill>
                    <a:schemeClr val="tx1"/>
                  </a:solidFill>
                  <a:latin typeface="+mn-lt"/>
                </a:rPr>
                <a:t>·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a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)/(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d</a:t>
              </a:r>
              <a:r>
                <a:rPr lang="en-US" altLang="zh-CN" dirty="0" err="1" smtClean="0">
                  <a:solidFill>
                    <a:schemeClr val="tx1"/>
                  </a:solidFill>
                  <a:latin typeface="+mn-lt"/>
                </a:rPr>
                <a:t>·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b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)</a:t>
              </a:r>
              <a:endParaRPr lang="zh-CN" altLang="en-US" b="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直接连接符 172"/>
            <p:cNvCxnSpPr/>
            <p:nvPr/>
          </p:nvCxnSpPr>
          <p:spPr bwMode="auto">
            <a:xfrm>
              <a:off x="1764508" y="6070611"/>
              <a:ext cx="1604970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rot="5400000" flipH="1" flipV="1">
              <a:off x="1710561" y="6095606"/>
              <a:ext cx="72000" cy="252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grpSp>
        <p:nvGrpSpPr>
          <p:cNvPr id="159" name="组合 158"/>
          <p:cNvGrpSpPr/>
          <p:nvPr/>
        </p:nvGrpSpPr>
        <p:grpSpPr>
          <a:xfrm>
            <a:off x="395536" y="2196345"/>
            <a:ext cx="3235230" cy="1520687"/>
            <a:chOff x="758996" y="2423168"/>
            <a:chExt cx="3235230" cy="1520687"/>
          </a:xfrm>
        </p:grpSpPr>
        <p:sp>
          <p:nvSpPr>
            <p:cNvPr id="161" name="矩形 160"/>
            <p:cNvSpPr/>
            <p:nvPr/>
          </p:nvSpPr>
          <p:spPr bwMode="auto">
            <a:xfrm>
              <a:off x="2627784" y="3083300"/>
              <a:ext cx="642942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0" name="矩形 169"/>
            <p:cNvSpPr/>
            <p:nvPr/>
          </p:nvSpPr>
          <p:spPr bwMode="auto">
            <a:xfrm>
              <a:off x="1187624" y="3501008"/>
              <a:ext cx="1377842" cy="23660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1546870" y="3083300"/>
              <a:ext cx="1080914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2565466" y="3501008"/>
              <a:ext cx="1428760" cy="23660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5" name="矩形 174"/>
            <p:cNvSpPr/>
            <p:nvPr/>
          </p:nvSpPr>
          <p:spPr bwMode="auto">
            <a:xfrm>
              <a:off x="1187624" y="3083300"/>
              <a:ext cx="356050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6" name="Text Box 27"/>
            <p:cNvSpPr txBox="1">
              <a:spLocks noChangeArrowheads="1"/>
            </p:cNvSpPr>
            <p:nvPr/>
          </p:nvSpPr>
          <p:spPr bwMode="auto">
            <a:xfrm>
              <a:off x="758996" y="2707332"/>
              <a:ext cx="428627" cy="217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600" b="1" dirty="0" err="1" smtClean="0">
                  <a:solidFill>
                    <a:schemeClr val="tx1"/>
                  </a:solidFill>
                  <a:latin typeface="宋体" pitchFamily="2" charset="-122"/>
                </a:rPr>
                <a:t>Clk</a:t>
              </a:r>
              <a:endParaRPr lang="zh-CN" altLang="en-US" sz="1600" b="1" baseline="-20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178" name="直接连接符 177"/>
            <p:cNvCxnSpPr/>
            <p:nvPr/>
          </p:nvCxnSpPr>
          <p:spPr bwMode="auto">
            <a:xfrm>
              <a:off x="2987824" y="2707332"/>
              <a:ext cx="0" cy="21523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直接连接符 178"/>
            <p:cNvCxnSpPr/>
            <p:nvPr/>
          </p:nvCxnSpPr>
          <p:spPr bwMode="auto">
            <a:xfrm flipV="1">
              <a:off x="2143108" y="2708920"/>
              <a:ext cx="1588" cy="21523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>
              <a:off x="2143108" y="2707332"/>
              <a:ext cx="844716" cy="1588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2987824" y="2922562"/>
              <a:ext cx="785248" cy="2382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 flipV="1">
              <a:off x="3779912" y="2708920"/>
              <a:ext cx="1589" cy="21523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直接连接符 183"/>
            <p:cNvCxnSpPr/>
            <p:nvPr/>
          </p:nvCxnSpPr>
          <p:spPr bwMode="auto">
            <a:xfrm>
              <a:off x="3779912" y="2707332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5" name="Text Box 27"/>
            <p:cNvSpPr txBox="1">
              <a:spLocks noChangeArrowheads="1"/>
            </p:cNvSpPr>
            <p:nvPr/>
          </p:nvSpPr>
          <p:spPr bwMode="auto">
            <a:xfrm>
              <a:off x="758997" y="3083300"/>
              <a:ext cx="428627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D</a:t>
              </a:r>
              <a:endParaRPr lang="zh-CN" altLang="en-US" sz="1600" b="1" baseline="-20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86" name="Text Box 27"/>
            <p:cNvSpPr txBox="1">
              <a:spLocks noChangeArrowheads="1"/>
            </p:cNvSpPr>
            <p:nvPr/>
          </p:nvSpPr>
          <p:spPr bwMode="auto">
            <a:xfrm>
              <a:off x="758997" y="3501008"/>
              <a:ext cx="428627" cy="213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zh-CN" altLang="en-US" sz="1600" b="1" baseline="-20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187" name="直接连接符 186"/>
            <p:cNvCxnSpPr/>
            <p:nvPr/>
          </p:nvCxnSpPr>
          <p:spPr bwMode="auto">
            <a:xfrm>
              <a:off x="1187624" y="3299202"/>
              <a:ext cx="280660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直接连接符 187"/>
            <p:cNvCxnSpPr/>
            <p:nvPr/>
          </p:nvCxnSpPr>
          <p:spPr bwMode="auto">
            <a:xfrm>
              <a:off x="1547664" y="3083300"/>
              <a:ext cx="0" cy="21431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9" name="Text Box 27"/>
            <p:cNvSpPr txBox="1">
              <a:spLocks noChangeArrowheads="1"/>
            </p:cNvSpPr>
            <p:nvPr/>
          </p:nvSpPr>
          <p:spPr bwMode="auto">
            <a:xfrm>
              <a:off x="1552224" y="2996952"/>
              <a:ext cx="571504" cy="181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400" b="0" dirty="0" smtClean="0">
                  <a:solidFill>
                    <a:schemeClr val="accent2"/>
                  </a:solidFill>
                  <a:latin typeface="+mn-lt"/>
                </a:rPr>
                <a:t>Setup</a:t>
              </a:r>
              <a:endParaRPr lang="zh-CN" altLang="en-US" sz="1200" b="0" baseline="-20000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90" name="Text Box 27"/>
            <p:cNvSpPr txBox="1">
              <a:spLocks noChangeArrowheads="1"/>
            </p:cNvSpPr>
            <p:nvPr/>
          </p:nvSpPr>
          <p:spPr bwMode="auto">
            <a:xfrm>
              <a:off x="2143108" y="2996952"/>
              <a:ext cx="464347" cy="1810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400" b="0" dirty="0" smtClean="0">
                  <a:solidFill>
                    <a:schemeClr val="accent2"/>
                  </a:solidFill>
                  <a:latin typeface="+mn-lt"/>
                </a:rPr>
                <a:t>Hold</a:t>
              </a:r>
              <a:endParaRPr lang="zh-CN" altLang="en-US" sz="1200" b="0" baseline="-20000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191" name="直接连接符 190"/>
            <p:cNvCxnSpPr/>
            <p:nvPr/>
          </p:nvCxnSpPr>
          <p:spPr bwMode="auto">
            <a:xfrm>
              <a:off x="1546870" y="3211388"/>
              <a:ext cx="596238" cy="1588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>
              <a:off x="2144696" y="3211388"/>
              <a:ext cx="483088" cy="1588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 bwMode="auto">
            <a:xfrm>
              <a:off x="2626990" y="3083300"/>
              <a:ext cx="0" cy="21352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直接连接符 193"/>
            <p:cNvCxnSpPr/>
            <p:nvPr/>
          </p:nvCxnSpPr>
          <p:spPr bwMode="auto">
            <a:xfrm>
              <a:off x="1928794" y="3427412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95" name="直接连接符 194"/>
            <p:cNvCxnSpPr/>
            <p:nvPr/>
          </p:nvCxnSpPr>
          <p:spPr bwMode="auto">
            <a:xfrm>
              <a:off x="2555776" y="3299202"/>
              <a:ext cx="0" cy="27381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直接连接符 195"/>
            <p:cNvCxnSpPr/>
            <p:nvPr/>
          </p:nvCxnSpPr>
          <p:spPr bwMode="auto">
            <a:xfrm flipH="1">
              <a:off x="2555776" y="3427411"/>
              <a:ext cx="215230" cy="1589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197" name="Text Box 27"/>
            <p:cNvSpPr txBox="1">
              <a:spLocks noChangeArrowheads="1"/>
            </p:cNvSpPr>
            <p:nvPr/>
          </p:nvSpPr>
          <p:spPr bwMode="auto">
            <a:xfrm>
              <a:off x="2771800" y="3346762"/>
              <a:ext cx="864096" cy="203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400" b="0" dirty="0" smtClean="0">
                  <a:latin typeface="+mn-lt"/>
                </a:rPr>
                <a:t>Clock-to-Q</a:t>
              </a:r>
              <a:endParaRPr lang="zh-CN" altLang="en-US" sz="1200" b="0" baseline="-20000" dirty="0">
                <a:latin typeface="+mn-lt"/>
              </a:endParaRPr>
            </a:p>
          </p:txBody>
        </p:sp>
        <p:cxnSp>
          <p:nvCxnSpPr>
            <p:cNvPr id="198" name="直接连接符 197"/>
            <p:cNvCxnSpPr/>
            <p:nvPr/>
          </p:nvCxnSpPr>
          <p:spPr bwMode="auto">
            <a:xfrm>
              <a:off x="2146588" y="2934858"/>
              <a:ext cx="397" cy="79468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 flipH="1">
              <a:off x="3779912" y="2934858"/>
              <a:ext cx="794" cy="99636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1331640" y="2922562"/>
              <a:ext cx="811468" cy="2382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直接连接符 200"/>
            <p:cNvCxnSpPr/>
            <p:nvPr/>
          </p:nvCxnSpPr>
          <p:spPr bwMode="auto">
            <a:xfrm>
              <a:off x="1331640" y="2708920"/>
              <a:ext cx="0" cy="213642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直接连接符 201"/>
            <p:cNvCxnSpPr/>
            <p:nvPr/>
          </p:nvCxnSpPr>
          <p:spPr bwMode="auto">
            <a:xfrm>
              <a:off x="1187624" y="2708920"/>
              <a:ext cx="144016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>
              <a:off x="1187624" y="3737611"/>
              <a:ext cx="280660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直接连接符 203"/>
            <p:cNvCxnSpPr/>
            <p:nvPr/>
          </p:nvCxnSpPr>
          <p:spPr bwMode="auto">
            <a:xfrm>
              <a:off x="1547664" y="3297614"/>
              <a:ext cx="4560" cy="63544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直接连接符 204"/>
            <p:cNvCxnSpPr/>
            <p:nvPr/>
          </p:nvCxnSpPr>
          <p:spPr bwMode="auto">
            <a:xfrm>
              <a:off x="2628578" y="3284984"/>
              <a:ext cx="0" cy="64624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6" name="Text Box 27"/>
            <p:cNvSpPr txBox="1">
              <a:spLocks noChangeArrowheads="1"/>
            </p:cNvSpPr>
            <p:nvPr/>
          </p:nvSpPr>
          <p:spPr bwMode="auto">
            <a:xfrm>
              <a:off x="2051720" y="3729541"/>
              <a:ext cx="218406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600" b="0" dirty="0" smtClean="0">
                  <a:solidFill>
                    <a:schemeClr val="accent2"/>
                  </a:solidFill>
                  <a:latin typeface="+mn-lt"/>
                </a:rPr>
                <a:t>d</a:t>
              </a:r>
              <a:endParaRPr lang="zh-CN" altLang="en-US" sz="1600" b="0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207" name="直接连接符 206"/>
            <p:cNvCxnSpPr/>
            <p:nvPr/>
          </p:nvCxnSpPr>
          <p:spPr bwMode="auto">
            <a:xfrm flipV="1">
              <a:off x="2338164" y="2707332"/>
              <a:ext cx="1588" cy="216818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8" name="直接连接符 207"/>
            <p:cNvCxnSpPr/>
            <p:nvPr/>
          </p:nvCxnSpPr>
          <p:spPr bwMode="auto">
            <a:xfrm flipV="1">
              <a:off x="3921200" y="2708920"/>
              <a:ext cx="1589" cy="21523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9" name="直接连接符 208"/>
            <p:cNvCxnSpPr/>
            <p:nvPr/>
          </p:nvCxnSpPr>
          <p:spPr bwMode="auto">
            <a:xfrm rot="5400000">
              <a:off x="2035108" y="2600126"/>
              <a:ext cx="216000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0" name="直接连接符 209"/>
            <p:cNvCxnSpPr/>
            <p:nvPr/>
          </p:nvCxnSpPr>
          <p:spPr bwMode="auto">
            <a:xfrm rot="5400000">
              <a:off x="2230958" y="2600126"/>
              <a:ext cx="216000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直接连接符 210"/>
            <p:cNvCxnSpPr/>
            <p:nvPr/>
          </p:nvCxnSpPr>
          <p:spPr bwMode="auto">
            <a:xfrm>
              <a:off x="1928794" y="2564904"/>
              <a:ext cx="214314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12" name="Text Box 27"/>
            <p:cNvSpPr txBox="1">
              <a:spLocks noChangeArrowheads="1"/>
            </p:cNvSpPr>
            <p:nvPr/>
          </p:nvSpPr>
          <p:spPr bwMode="auto">
            <a:xfrm>
              <a:off x="899592" y="2423168"/>
              <a:ext cx="1063590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600" dirty="0" smtClean="0">
                  <a:solidFill>
                    <a:schemeClr val="accent2"/>
                  </a:solidFill>
                  <a:latin typeface="+mn-lt"/>
                </a:rPr>
                <a:t>时钟偏移</a:t>
              </a:r>
              <a:r>
                <a:rPr lang="en-US" altLang="zh-CN" sz="1600" b="0" dirty="0" smtClean="0">
                  <a:solidFill>
                    <a:schemeClr val="accent2"/>
                  </a:solidFill>
                  <a:latin typeface="+mn-lt"/>
                </a:rPr>
                <a:t>t3</a:t>
              </a:r>
              <a:endParaRPr lang="zh-CN" altLang="en-US" sz="1600" b="0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213" name="直接连接符 212"/>
            <p:cNvCxnSpPr/>
            <p:nvPr/>
          </p:nvCxnSpPr>
          <p:spPr bwMode="auto">
            <a:xfrm flipH="1">
              <a:off x="2338164" y="2852936"/>
              <a:ext cx="1443337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arrow" w="sm" len="sm"/>
              <a:tailEnd type="arrow" w="sm" len="sm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 flipH="1">
              <a:off x="2339752" y="2564904"/>
              <a:ext cx="18826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15" name="直接连接符 214"/>
            <p:cNvCxnSpPr/>
            <p:nvPr/>
          </p:nvCxnSpPr>
          <p:spPr bwMode="auto">
            <a:xfrm>
              <a:off x="2269454" y="3859460"/>
              <a:ext cx="359124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16" name="直接连接符 215"/>
            <p:cNvCxnSpPr/>
            <p:nvPr/>
          </p:nvCxnSpPr>
          <p:spPr bwMode="auto">
            <a:xfrm flipH="1">
              <a:off x="1543674" y="3859460"/>
              <a:ext cx="48028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0" y="328613"/>
            <a:ext cx="632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第</a:t>
            </a:r>
            <a:r>
              <a:rPr lang="en-US" altLang="zh-CN" sz="2800" dirty="0" smtClean="0">
                <a:solidFill>
                  <a:schemeClr val="tx1"/>
                </a:solidFill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</a:rPr>
              <a:t>节  流水线的冒险处理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+mn-ea"/>
                <a:ea typeface="+mn-ea"/>
              </a:rPr>
              <a:t>相关与冒险，结构冒险、数据冒险、控制冒险处理</a:t>
            </a:r>
            <a:endParaRPr lang="en-US" altLang="zh-CN" sz="2200" b="1" u="none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4283" y="1268760"/>
            <a:ext cx="5797877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流水线组成示例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(MIPS)</a:t>
            </a:r>
            <a:endParaRPr lang="en-US" altLang="zh-CN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*各段功能： 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基于多周期</a:t>
            </a:r>
            <a:r>
              <a:rPr lang="en-US" altLang="zh-CN" sz="1800" dirty="0" smtClean="0">
                <a:solidFill>
                  <a:schemeClr val="tx1"/>
                </a:solidFill>
              </a:rPr>
              <a:t>CPU[</a:t>
            </a:r>
            <a:r>
              <a:rPr lang="zh-CN" altLang="en-US" sz="1800" dirty="0" smtClean="0">
                <a:solidFill>
                  <a:schemeClr val="tx1"/>
                </a:solidFill>
              </a:rPr>
              <a:t>有多种方案</a:t>
            </a:r>
            <a:r>
              <a:rPr lang="en-US" altLang="zh-CN" sz="1800" dirty="0" smtClean="0">
                <a:solidFill>
                  <a:schemeClr val="tx1"/>
                </a:solidFill>
              </a:rPr>
              <a:t>])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组成：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1907704" y="5589240"/>
            <a:ext cx="6046962" cy="864096"/>
            <a:chOff x="1549374" y="4077072"/>
            <a:chExt cx="6046962" cy="864096"/>
          </a:xfrm>
        </p:grpSpPr>
        <p:sp>
          <p:nvSpPr>
            <p:cNvPr id="92" name="Text Box 140"/>
            <p:cNvSpPr txBox="1">
              <a:spLocks noChangeArrowheads="1"/>
            </p:cNvSpPr>
            <p:nvPr/>
          </p:nvSpPr>
          <p:spPr bwMode="auto">
            <a:xfrm>
              <a:off x="1619672" y="4077072"/>
              <a:ext cx="5966515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段       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段      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段      </a:t>
              </a:r>
              <a:r>
                <a:rPr lang="zh-CN" altLang="en-US" sz="1800" b="1" spc="400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段      </a:t>
              </a:r>
              <a:r>
                <a:rPr lang="zh-CN" altLang="en-US" sz="1800" b="1" spc="200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WB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段</a:t>
              </a:r>
              <a:endParaRPr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66" name="Rectangle 99"/>
            <p:cNvSpPr>
              <a:spLocks noChangeArrowheads="1"/>
            </p:cNvSpPr>
            <p:nvPr/>
          </p:nvSpPr>
          <p:spPr bwMode="auto">
            <a:xfrm>
              <a:off x="2928106" y="4365104"/>
              <a:ext cx="304407" cy="428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7" name="Rectangle 99"/>
            <p:cNvSpPr>
              <a:spLocks noChangeArrowheads="1"/>
            </p:cNvSpPr>
            <p:nvPr/>
          </p:nvSpPr>
          <p:spPr bwMode="auto">
            <a:xfrm>
              <a:off x="3237287" y="4379609"/>
              <a:ext cx="313491" cy="4284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2" name="Rectangle 99"/>
            <p:cNvSpPr>
              <a:spLocks noChangeArrowheads="1"/>
            </p:cNvSpPr>
            <p:nvPr/>
          </p:nvSpPr>
          <p:spPr bwMode="auto">
            <a:xfrm>
              <a:off x="2413470" y="4362792"/>
              <a:ext cx="214314" cy="57837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3" name="Text Box 322"/>
            <p:cNvSpPr txBox="1">
              <a:spLocks noChangeArrowheads="1"/>
            </p:cNvSpPr>
            <p:nvPr/>
          </p:nvSpPr>
          <p:spPr bwMode="auto">
            <a:xfrm>
              <a:off x="4211960" y="4369664"/>
              <a:ext cx="642942" cy="428628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ALU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4" name="Text Box 323"/>
            <p:cNvSpPr txBox="1">
              <a:spLocks noChangeArrowheads="1"/>
            </p:cNvSpPr>
            <p:nvPr/>
          </p:nvSpPr>
          <p:spPr bwMode="auto">
            <a:xfrm>
              <a:off x="2915816" y="4369664"/>
              <a:ext cx="642942" cy="42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GPRs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5" name="Text Box 365"/>
            <p:cNvSpPr txBox="1">
              <a:spLocks noChangeArrowheads="1"/>
            </p:cNvSpPr>
            <p:nvPr/>
          </p:nvSpPr>
          <p:spPr bwMode="auto">
            <a:xfrm>
              <a:off x="5585242" y="4365104"/>
              <a:ext cx="648072" cy="428628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DMEM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6" name="Text Box 365"/>
            <p:cNvSpPr txBox="1">
              <a:spLocks noChangeArrowheads="1"/>
            </p:cNvSpPr>
            <p:nvPr/>
          </p:nvSpPr>
          <p:spPr bwMode="auto">
            <a:xfrm>
              <a:off x="1549374" y="4369664"/>
              <a:ext cx="642942" cy="428628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IMEM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44" name="直接箭头连接符 69"/>
            <p:cNvCxnSpPr/>
            <p:nvPr/>
          </p:nvCxnSpPr>
          <p:spPr>
            <a:xfrm>
              <a:off x="6233314" y="4581128"/>
              <a:ext cx="28974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99"/>
            <p:cNvSpPr>
              <a:spLocks noChangeArrowheads="1"/>
            </p:cNvSpPr>
            <p:nvPr/>
          </p:nvSpPr>
          <p:spPr bwMode="auto">
            <a:xfrm>
              <a:off x="3779912" y="4362792"/>
              <a:ext cx="214314" cy="57837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chemeClr val="tx1"/>
                </a:solidFill>
              </a:endParaRPr>
            </a:p>
          </p:txBody>
        </p:sp>
        <p:cxnSp>
          <p:nvCxnSpPr>
            <p:cNvPr id="47" name="直接箭头连接符 69"/>
            <p:cNvCxnSpPr/>
            <p:nvPr/>
          </p:nvCxnSpPr>
          <p:spPr>
            <a:xfrm>
              <a:off x="2192316" y="4581128"/>
              <a:ext cx="2143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99"/>
            <p:cNvSpPr>
              <a:spLocks noChangeArrowheads="1"/>
            </p:cNvSpPr>
            <p:nvPr/>
          </p:nvSpPr>
          <p:spPr bwMode="auto">
            <a:xfrm>
              <a:off x="5153194" y="4362792"/>
              <a:ext cx="214314" cy="57837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chemeClr val="tx1"/>
                </a:solidFill>
              </a:endParaRPr>
            </a:p>
          </p:txBody>
        </p:sp>
        <p:cxnSp>
          <p:nvCxnSpPr>
            <p:cNvPr id="49" name="直接箭头连接符 69"/>
            <p:cNvCxnSpPr/>
            <p:nvPr/>
          </p:nvCxnSpPr>
          <p:spPr>
            <a:xfrm>
              <a:off x="5369218" y="4583978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99"/>
            <p:cNvSpPr>
              <a:spLocks noChangeArrowheads="1"/>
            </p:cNvSpPr>
            <p:nvPr/>
          </p:nvSpPr>
          <p:spPr bwMode="auto">
            <a:xfrm>
              <a:off x="6523056" y="4365104"/>
              <a:ext cx="214314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chemeClr val="tx1"/>
                </a:solidFill>
              </a:endParaRPr>
            </a:p>
          </p:txBody>
        </p:sp>
        <p:cxnSp>
          <p:nvCxnSpPr>
            <p:cNvPr id="52" name="直接箭头连接符 69"/>
            <p:cNvCxnSpPr/>
            <p:nvPr/>
          </p:nvCxnSpPr>
          <p:spPr>
            <a:xfrm rot="5400000" flipH="1" flipV="1">
              <a:off x="6380180" y="4726284"/>
              <a:ext cx="142876" cy="142876"/>
            </a:xfrm>
            <a:prstGeom prst="bentConnector3">
              <a:avLst>
                <a:gd name="adj1" fmla="val 102162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69"/>
            <p:cNvCxnSpPr/>
            <p:nvPr/>
          </p:nvCxnSpPr>
          <p:spPr>
            <a:xfrm>
              <a:off x="5479116" y="4583978"/>
              <a:ext cx="898214" cy="285182"/>
            </a:xfrm>
            <a:prstGeom prst="bentConnector3">
              <a:avLst>
                <a:gd name="adj1" fmla="val -422"/>
              </a:avLst>
            </a:prstGeom>
            <a:ln w="1905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69"/>
            <p:cNvCxnSpPr/>
            <p:nvPr/>
          </p:nvCxnSpPr>
          <p:spPr>
            <a:xfrm>
              <a:off x="3563888" y="4512540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69"/>
            <p:cNvCxnSpPr/>
            <p:nvPr/>
          </p:nvCxnSpPr>
          <p:spPr>
            <a:xfrm>
              <a:off x="3563888" y="4726854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9"/>
            <p:cNvCxnSpPr/>
            <p:nvPr/>
          </p:nvCxnSpPr>
          <p:spPr>
            <a:xfrm>
              <a:off x="2627784" y="4509120"/>
              <a:ext cx="2880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99"/>
            <p:cNvSpPr>
              <a:spLocks noChangeArrowheads="1"/>
            </p:cNvSpPr>
            <p:nvPr/>
          </p:nvSpPr>
          <p:spPr bwMode="auto">
            <a:xfrm>
              <a:off x="7281780" y="4362792"/>
              <a:ext cx="304407" cy="428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1" name="Rectangle 99"/>
            <p:cNvSpPr>
              <a:spLocks noChangeArrowheads="1"/>
            </p:cNvSpPr>
            <p:nvPr/>
          </p:nvSpPr>
          <p:spPr bwMode="auto">
            <a:xfrm>
              <a:off x="6962380" y="4372217"/>
              <a:ext cx="313491" cy="4284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2" name="Text Box 323"/>
            <p:cNvSpPr txBox="1">
              <a:spLocks noChangeArrowheads="1"/>
            </p:cNvSpPr>
            <p:nvPr/>
          </p:nvSpPr>
          <p:spPr bwMode="auto">
            <a:xfrm>
              <a:off x="6953394" y="4367352"/>
              <a:ext cx="642942" cy="42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GPRs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73" name="直接箭头连接符 69"/>
            <p:cNvCxnSpPr/>
            <p:nvPr/>
          </p:nvCxnSpPr>
          <p:spPr>
            <a:xfrm>
              <a:off x="3995936" y="4509120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69"/>
            <p:cNvCxnSpPr/>
            <p:nvPr/>
          </p:nvCxnSpPr>
          <p:spPr>
            <a:xfrm>
              <a:off x="3995936" y="4723434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 bwMode="auto">
            <a:xfrm>
              <a:off x="2520627" y="4143950"/>
              <a:ext cx="0" cy="22115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箭头连接符 69"/>
            <p:cNvCxnSpPr/>
            <p:nvPr/>
          </p:nvCxnSpPr>
          <p:spPr>
            <a:xfrm>
              <a:off x="6739080" y="4581128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 bwMode="auto">
            <a:xfrm flipH="1">
              <a:off x="3887069" y="4143950"/>
              <a:ext cx="180" cy="22115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5262452" y="4143950"/>
              <a:ext cx="0" cy="22115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H="1">
              <a:off x="6629572" y="4143950"/>
              <a:ext cx="180" cy="22115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箭头连接符 69"/>
            <p:cNvCxnSpPr/>
            <p:nvPr/>
          </p:nvCxnSpPr>
          <p:spPr>
            <a:xfrm rot="16200000" flipH="1">
              <a:off x="2735226" y="4545694"/>
              <a:ext cx="216024" cy="142876"/>
            </a:xfrm>
            <a:prstGeom prst="bentConnector3">
              <a:avLst>
                <a:gd name="adj1" fmla="val 101655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69"/>
            <p:cNvCxnSpPr/>
            <p:nvPr/>
          </p:nvCxnSpPr>
          <p:spPr>
            <a:xfrm>
              <a:off x="4858322" y="4581128"/>
              <a:ext cx="28974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69"/>
            <p:cNvCxnSpPr/>
            <p:nvPr/>
          </p:nvCxnSpPr>
          <p:spPr>
            <a:xfrm rot="5400000" flipH="1" flipV="1">
              <a:off x="5005188" y="4723434"/>
              <a:ext cx="142876" cy="142876"/>
            </a:xfrm>
            <a:prstGeom prst="bentConnector3">
              <a:avLst>
                <a:gd name="adj1" fmla="val 102162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69"/>
            <p:cNvCxnSpPr/>
            <p:nvPr/>
          </p:nvCxnSpPr>
          <p:spPr>
            <a:xfrm>
              <a:off x="4103093" y="4723434"/>
              <a:ext cx="899245" cy="142876"/>
            </a:xfrm>
            <a:prstGeom prst="bentConnector3">
              <a:avLst>
                <a:gd name="adj1" fmla="val 5"/>
              </a:avLst>
            </a:prstGeom>
            <a:ln w="1905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4" name="表格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85865"/>
              </p:ext>
            </p:extLst>
          </p:nvPr>
        </p:nvGraphicFramePr>
        <p:xfrm>
          <a:off x="611560" y="2312952"/>
          <a:ext cx="8352928" cy="32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504056"/>
                <a:gridCol w="2304256"/>
                <a:gridCol w="2448272"/>
                <a:gridCol w="2664296"/>
              </a:tblGrid>
              <a:tr h="344288">
                <a:tc gridSpan="2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指令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defTabSz="914400" rtl="0" eaLnBrk="1" latinLnBrk="0" hangingPunct="1">
                        <a:lnSpc>
                          <a:spcPct val="40000"/>
                        </a:lnSpc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段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算逻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</a:t>
                      </a:r>
                      <a:r>
                        <a:rPr lang="zh-CN" altLang="en-US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：</a:t>
                      </a:r>
                      <a:r>
                        <a:rPr lang="en-US" altLang="zh-CN" sz="16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altLang="zh-CN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6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)+(</a:t>
                      </a:r>
                      <a:r>
                        <a:rPr lang="en-US" altLang="zh-CN" sz="16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altLang="zh-CN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ori</a:t>
                      </a:r>
                      <a:r>
                        <a:rPr lang="zh-CN" altLang="en-US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：</a:t>
                      </a:r>
                      <a:r>
                        <a:rPr lang="en-US" altLang="zh-CN" sz="16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altLang="zh-CN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6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)|</a:t>
                      </a:r>
                      <a:r>
                        <a:rPr lang="en-US" altLang="zh-CN" sz="16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altLang="zh-CN" sz="16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存取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lw</a:t>
                      </a:r>
                      <a:r>
                        <a:rPr lang="zh-CN" altLang="en-US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：</a:t>
                      </a:r>
                      <a:r>
                        <a:rPr lang="en-US" altLang="zh-CN" sz="16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altLang="zh-CN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M[(</a:t>
                      </a:r>
                      <a:r>
                        <a:rPr lang="en-US" altLang="zh-CN" sz="16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)+</a:t>
                      </a:r>
                      <a:r>
                        <a:rPr lang="en-US" altLang="zh-CN" sz="16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altLang="zh-CN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sw</a:t>
                      </a:r>
                      <a:r>
                        <a:rPr lang="zh-CN" altLang="en-US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：</a:t>
                      </a:r>
                      <a:r>
                        <a:rPr lang="en-US" altLang="zh-CN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M[(</a:t>
                      </a:r>
                      <a:r>
                        <a:rPr lang="en-US" altLang="zh-CN" sz="16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)+</a:t>
                      </a:r>
                      <a:r>
                        <a:rPr lang="en-US" altLang="zh-CN" sz="16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altLang="zh-CN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]</a:t>
                      </a:r>
                      <a:r>
                        <a:rPr lang="zh-CN" altLang="zh-CN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6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altLang="zh-CN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altLang="zh-CN" sz="16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分支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暂不考虑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j)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beq</a:t>
                      </a:r>
                      <a:r>
                        <a:rPr lang="zh-CN" altLang="en-US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：</a:t>
                      </a:r>
                      <a:r>
                        <a:rPr lang="en-US" altLang="zh-CN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if((</a:t>
                      </a:r>
                      <a:r>
                        <a:rPr lang="en-US" altLang="zh-CN" sz="16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altLang="zh-CN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6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altLang="zh-CN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</a:t>
                      </a:r>
                      <a:r>
                        <a:rPr lang="en-US" altLang="zh-CN" sz="1600" b="1" kern="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     PC</a:t>
                      </a:r>
                      <a:r>
                        <a:rPr lang="zh-CN" altLang="zh-CN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6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(PC)+4+imme&lt;&lt;2</a:t>
                      </a:r>
                      <a:endParaRPr lang="zh-CN" altLang="zh-CN" sz="16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70000"/>
                      </a:srgbClr>
                    </a:solidFill>
                  </a:tcPr>
                </a:tc>
              </a:tr>
              <a:tr h="25956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IM[(PC)],NPC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(PC)+4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(NPC)</a:t>
                      </a: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168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型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altLang="en-US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8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B</a:t>
                      </a:r>
                      <a:r>
                        <a:rPr lang="zh-CN" altLang="en-US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8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altLang="en-US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8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B</a:t>
                      </a:r>
                      <a:r>
                        <a:rPr lang="zh-CN" altLang="en-US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8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Imm</a:t>
                      </a:r>
                      <a:r>
                        <a:rPr lang="zh-CN" altLang="en-US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imme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altLang="en-US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8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B</a:t>
                      </a:r>
                      <a:r>
                        <a:rPr lang="zh-CN" altLang="en-US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8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</a:t>
                      </a:r>
                    </a:p>
                    <a:p>
                      <a:r>
                        <a:rPr lang="en-US" altLang="zh-CN" sz="18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Imm</a:t>
                      </a:r>
                      <a:r>
                        <a:rPr lang="zh-CN" altLang="en-US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imme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792">
                <a:tc vMerge="1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型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altLang="en-US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8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</a:t>
                      </a:r>
                      <a:r>
                        <a:rPr lang="en-US" altLang="zh-CN" sz="18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Imm</a:t>
                      </a:r>
                      <a:r>
                        <a:rPr lang="zh-CN" altLang="en-US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imme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12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型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ALUO</a:t>
                      </a:r>
                      <a:r>
                        <a:rPr lang="zh-CN" altLang="en-US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(A) op (B)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ALUO</a:t>
                      </a:r>
                      <a:r>
                        <a:rPr lang="zh-CN" altLang="en-US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(A)+</a:t>
                      </a:r>
                      <a:r>
                        <a:rPr lang="en-US" altLang="zh-CN" sz="1800" b="1" spc="-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Imm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cond</a:t>
                      </a:r>
                      <a:r>
                        <a:rPr lang="zh-CN" altLang="en-US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beq</a:t>
                      </a: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((A)=(B))? 1:0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ALUO</a:t>
                      </a:r>
                      <a:r>
                        <a:rPr lang="zh-CN" altLang="en-US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(NPC)+</a:t>
                      </a:r>
                      <a:r>
                        <a:rPr lang="en-US" altLang="zh-CN" sz="1800" b="1" spc="-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Imm</a:t>
                      </a:r>
                      <a:r>
                        <a:rPr lang="en-US" altLang="zh-CN" sz="1800" b="1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&lt;&lt;2</a:t>
                      </a:r>
                      <a:endParaRPr lang="en-US" altLang="zh-CN" sz="1800" b="1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12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型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ALUO</a:t>
                      </a:r>
                      <a:r>
                        <a:rPr lang="zh-CN" altLang="en-US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(A) op</a:t>
                      </a:r>
                      <a:r>
                        <a:rPr lang="en-US" altLang="zh-CN" sz="1800" b="1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800" b="1" spc="-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Imm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空闲</a:t>
                      </a: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MDR</a:t>
                      </a:r>
                      <a:r>
                        <a:rPr lang="zh-CN" altLang="en-US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DM[ALUO] </a:t>
                      </a:r>
                      <a:r>
                        <a:rPr lang="zh-CN" altLang="en-US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或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DM[ALUO]</a:t>
                      </a:r>
                      <a:r>
                        <a:rPr lang="zh-CN" altLang="en-US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(B)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cond</a:t>
                      </a: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ALUO:NPC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WB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rd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zh-CN" altLang="en-US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ALUO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)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zh-CN" altLang="en-US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(MDR) </a:t>
                      </a:r>
                      <a:r>
                        <a:rPr lang="zh-CN" altLang="en-US" sz="18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或 空闲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5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utoShape 7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AutoShape 76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4283" y="332656"/>
            <a:ext cx="3853661" cy="495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 smtClean="0"/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、相关与冒险</a:t>
            </a:r>
          </a:p>
          <a:p>
            <a:pPr algn="l">
              <a:lnSpc>
                <a:spcPct val="125000"/>
              </a:lnSpc>
              <a:spcBef>
                <a:spcPts val="2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*相关</a:t>
            </a:r>
            <a:r>
              <a:rPr lang="en-US" altLang="zh-CN" sz="2000" dirty="0" smtClean="0">
                <a:solidFill>
                  <a:srgbClr val="C00000"/>
                </a:solidFill>
              </a:rPr>
              <a:t>(</a:t>
            </a:r>
            <a:r>
              <a:rPr lang="en-US" altLang="zh-CN" sz="2000" b="0" dirty="0" smtClean="0">
                <a:solidFill>
                  <a:srgbClr val="C00000"/>
                </a:solidFill>
                <a:latin typeface="+mn-lt"/>
              </a:rPr>
              <a:t>dependence</a:t>
            </a:r>
            <a:r>
              <a:rPr lang="en-US" altLang="zh-CN" sz="2000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相关</a:t>
            </a:r>
            <a:r>
              <a:rPr lang="zh-CN" altLang="en-US" dirty="0" smtClean="0">
                <a:solidFill>
                  <a:schemeClr val="accent2"/>
                </a:solidFill>
              </a:rPr>
              <a:t>类型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accent2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冒险</a:t>
            </a:r>
            <a:r>
              <a:rPr lang="en-US" altLang="zh-CN" sz="2000" dirty="0">
                <a:solidFill>
                  <a:srgbClr val="C00000"/>
                </a:solidFill>
              </a:rPr>
              <a:t>(</a:t>
            </a:r>
            <a:r>
              <a:rPr lang="en-US" altLang="zh-CN" sz="2000" b="0" dirty="0">
                <a:solidFill>
                  <a:srgbClr val="C00000"/>
                </a:solidFill>
                <a:latin typeface="+mn-lt"/>
              </a:rPr>
              <a:t>Hazard</a:t>
            </a:r>
            <a:r>
              <a:rPr lang="en-US" altLang="zh-CN" sz="2000" dirty="0">
                <a:solidFill>
                  <a:srgbClr val="C00000"/>
                </a:solidFill>
              </a:rPr>
              <a:t>,</a:t>
            </a:r>
            <a:r>
              <a:rPr lang="zh-CN" altLang="en-US" sz="2000" dirty="0">
                <a:solidFill>
                  <a:srgbClr val="C00000"/>
                </a:solidFill>
              </a:rPr>
              <a:t>冲突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冒险类型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55776" y="826344"/>
            <a:ext cx="4896544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 指令</a:t>
            </a:r>
            <a:r>
              <a:rPr lang="zh-CN" altLang="en-US" dirty="0">
                <a:solidFill>
                  <a:schemeClr val="tx1"/>
                </a:solidFill>
              </a:rPr>
              <a:t>间存在的依赖</a:t>
            </a:r>
            <a:r>
              <a:rPr lang="zh-CN" altLang="en-US" dirty="0" smtClean="0">
                <a:solidFill>
                  <a:schemeClr val="tx1"/>
                </a:solidFill>
              </a:rPr>
              <a:t>关系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数据相关、名相关、控制相关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(</a:t>
            </a:r>
            <a:r>
              <a:rPr lang="zh-CN" altLang="en-US" sz="1800" dirty="0">
                <a:solidFill>
                  <a:schemeClr val="tx1"/>
                </a:solidFill>
              </a:rPr>
              <a:t>正相关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en-US" altLang="zh-CN" sz="1800" dirty="0">
                <a:solidFill>
                  <a:schemeClr val="tx1"/>
                </a:solidFill>
              </a:rPr>
              <a:t> (</a:t>
            </a:r>
            <a:r>
              <a:rPr lang="zh-CN" altLang="en-US" sz="1800" dirty="0">
                <a:solidFill>
                  <a:schemeClr val="tx1"/>
                </a:solidFill>
              </a:rPr>
              <a:t>反相关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输出相关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sz="1800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699792" y="4221088"/>
            <a:ext cx="6264696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   因</a:t>
            </a:r>
            <a:r>
              <a:rPr lang="zh-CN" altLang="en-US" u="sng" dirty="0">
                <a:solidFill>
                  <a:schemeClr val="tx1"/>
                </a:solidFill>
              </a:rPr>
              <a:t>相关等原因</a:t>
            </a:r>
            <a:r>
              <a:rPr lang="zh-CN" altLang="en-US" dirty="0">
                <a:solidFill>
                  <a:schemeClr val="tx1"/>
                </a:solidFill>
              </a:rPr>
              <a:t>引起的</a:t>
            </a:r>
            <a:r>
              <a:rPr lang="zh-CN" altLang="en-US" u="sng" dirty="0">
                <a:solidFill>
                  <a:srgbClr val="990099"/>
                </a:solidFill>
              </a:rPr>
              <a:t>流水异常</a:t>
            </a:r>
            <a:r>
              <a:rPr lang="zh-CN" altLang="en-US" dirty="0">
                <a:solidFill>
                  <a:schemeClr val="tx1"/>
                </a:solidFill>
              </a:rPr>
              <a:t>的现象</a:t>
            </a:r>
          </a:p>
          <a:p>
            <a:pPr algn="l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结构冒险、数据冒险、控制冒险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                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└←</a:t>
            </a:r>
            <a:r>
              <a:rPr lang="zh-CN" altLang="en-US" sz="1800" dirty="0" smtClean="0">
                <a:solidFill>
                  <a:schemeClr val="tx1"/>
                </a:solidFill>
              </a:rPr>
              <a:t>相关≠冒险</a:t>
            </a: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zh-CN" altLang="en-US" sz="1600" dirty="0" smtClean="0">
                <a:solidFill>
                  <a:schemeClr val="tx1"/>
                </a:solidFill>
              </a:rPr>
              <a:t>相关间隔</a:t>
            </a:r>
            <a:r>
              <a:rPr lang="zh-CN" altLang="en-US" sz="1600" dirty="0" smtClean="0">
                <a:solidFill>
                  <a:srgbClr val="990099"/>
                </a:solidFill>
              </a:rPr>
              <a:t>＞</a:t>
            </a:r>
            <a:r>
              <a:rPr lang="zh-CN" altLang="en-US" sz="1600" dirty="0" smtClean="0">
                <a:solidFill>
                  <a:schemeClr val="tx1"/>
                </a:solidFill>
              </a:rPr>
              <a:t>读</a:t>
            </a:r>
            <a:r>
              <a:rPr lang="en-US" altLang="zh-CN" sz="1600" dirty="0" smtClean="0">
                <a:solidFill>
                  <a:schemeClr val="tx1"/>
                </a:solidFill>
              </a:rPr>
              <a:t>-</a:t>
            </a:r>
            <a:r>
              <a:rPr lang="zh-CN" altLang="en-US" sz="1600" dirty="0" smtClean="0">
                <a:solidFill>
                  <a:schemeClr val="tx1"/>
                </a:solidFill>
              </a:rPr>
              <a:t>写间隔</a:t>
            </a:r>
            <a:r>
              <a:rPr lang="zh-CN" altLang="en-US" sz="1600" dirty="0" smtClean="0">
                <a:solidFill>
                  <a:srgbClr val="990099"/>
                </a:solidFill>
              </a:rPr>
              <a:t>？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27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835696" y="2132856"/>
            <a:ext cx="6192688" cy="2016224"/>
            <a:chOff x="1403648" y="2348880"/>
            <a:chExt cx="6192688" cy="2016224"/>
          </a:xfrm>
        </p:grpSpPr>
        <p:sp>
          <p:nvSpPr>
            <p:cNvPr id="35" name="Text Box 112"/>
            <p:cNvSpPr txBox="1">
              <a:spLocks noChangeArrowheads="1"/>
            </p:cNvSpPr>
            <p:nvPr/>
          </p:nvSpPr>
          <p:spPr bwMode="auto">
            <a:xfrm>
              <a:off x="1403648" y="2348880"/>
              <a:ext cx="2088232" cy="2016224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lIns="36000" tIns="10800" rIns="36000" bIns="10800" anchor="t" anchorCtr="0"/>
            <a:lstStyle/>
            <a:p>
              <a:pPr eaLnBrk="0" hangingPunct="0"/>
              <a:r>
                <a:rPr kumimoji="0" lang="en-US" altLang="zh-CN" sz="1800" dirty="0" smtClean="0">
                  <a:solidFill>
                    <a:srgbClr val="990099"/>
                  </a:solidFill>
                  <a:latin typeface="+mn-ea"/>
                  <a:ea typeface="+mn-ea"/>
                </a:rPr>
                <a:t>I1: </a:t>
              </a:r>
              <a:r>
                <a:rPr kumimoji="0"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R0</a:t>
              </a:r>
              <a:r>
                <a:rPr kumimoji="0" lang="zh-CN" altLang="en-US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←</a:t>
              </a:r>
              <a:r>
                <a:rPr kumimoji="0"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[(R6)+20]</a:t>
              </a:r>
            </a:p>
            <a:p>
              <a:pPr eaLnBrk="0" hangingPunct="0">
                <a:spcBef>
                  <a:spcPts val="1200"/>
                </a:spcBef>
              </a:pPr>
              <a:r>
                <a:rPr kumimoji="0" lang="en-US" altLang="zh-CN" sz="1800" dirty="0" smtClean="0">
                  <a:solidFill>
                    <a:srgbClr val="990099"/>
                  </a:solidFill>
                  <a:latin typeface="+mn-ea"/>
                  <a:ea typeface="+mn-ea"/>
                </a:rPr>
                <a:t>I2: </a:t>
              </a:r>
              <a:r>
                <a:rPr kumimoji="0"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R2</a:t>
              </a:r>
              <a:r>
                <a:rPr kumimoji="0" lang="zh-CN" altLang="en-US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←</a:t>
              </a:r>
              <a:r>
                <a:rPr kumimoji="0" lang="en-US" altLang="zh-CN" sz="1800" dirty="0" smtClean="0">
                  <a:solidFill>
                    <a:schemeClr val="tx1"/>
                  </a:solidFill>
                  <a:latin typeface="+mn-ea"/>
                </a:rPr>
                <a:t>(R0)+(R1)</a:t>
              </a:r>
            </a:p>
            <a:p>
              <a:pPr eaLnBrk="0" hangingPunct="0">
                <a:spcBef>
                  <a:spcPts val="1200"/>
                </a:spcBef>
              </a:pPr>
              <a:r>
                <a:rPr kumimoji="0" lang="en-US" altLang="zh-CN" sz="1800" dirty="0" smtClean="0">
                  <a:solidFill>
                    <a:srgbClr val="990099"/>
                  </a:solidFill>
                  <a:latin typeface="+mn-ea"/>
                </a:rPr>
                <a:t>I3: </a:t>
              </a:r>
              <a:r>
                <a:rPr kumimoji="0" lang="en-US" altLang="zh-CN" sz="1800" dirty="0" smtClean="0">
                  <a:solidFill>
                    <a:schemeClr val="tx1"/>
                  </a:solidFill>
                  <a:latin typeface="+mn-ea"/>
                </a:rPr>
                <a:t>R3</a:t>
              </a:r>
              <a:r>
                <a:rPr kumimoji="0" lang="zh-CN" altLang="en-US" sz="1800" dirty="0" smtClean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kumimoji="0" lang="en-US" altLang="zh-CN" sz="1800" dirty="0" smtClean="0">
                  <a:solidFill>
                    <a:schemeClr val="tx1"/>
                  </a:solidFill>
                  <a:latin typeface="+mn-ea"/>
                </a:rPr>
                <a:t>(R2)+(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+mn-ea"/>
                </a:rPr>
                <a:t>R1)</a:t>
              </a:r>
            </a:p>
            <a:p>
              <a:pPr eaLnBrk="0" hangingPunct="0">
                <a:spcBef>
                  <a:spcPts val="1200"/>
                </a:spcBef>
              </a:pPr>
              <a:r>
                <a:rPr kumimoji="0" lang="en-US" altLang="zh-CN" sz="1800" dirty="0" smtClean="0">
                  <a:solidFill>
                    <a:srgbClr val="990099"/>
                  </a:solidFill>
                  <a:latin typeface="+mn-ea"/>
                </a:rPr>
                <a:t>I4: </a:t>
              </a:r>
              <a:r>
                <a:rPr kumimoji="0" lang="en-US" altLang="zh-CN" sz="1800" dirty="0" smtClean="0">
                  <a:solidFill>
                    <a:schemeClr val="tx1"/>
                  </a:solidFill>
                  <a:latin typeface="+mn-ea"/>
                </a:rPr>
                <a:t>R1</a:t>
              </a:r>
              <a:r>
                <a:rPr kumimoji="0" lang="zh-CN" altLang="en-US" sz="1800" dirty="0" smtClean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kumimoji="0" lang="en-US" altLang="zh-CN" sz="1800" dirty="0" smtClean="0">
                  <a:solidFill>
                    <a:schemeClr val="tx1"/>
                  </a:solidFill>
                  <a:latin typeface="+mn-ea"/>
                </a:rPr>
                <a:t>(R4)+25</a:t>
              </a:r>
            </a:p>
            <a:p>
              <a:pPr eaLnBrk="0" hangingPunct="0">
                <a:spcBef>
                  <a:spcPts val="1200"/>
                </a:spcBef>
              </a:pPr>
              <a:r>
                <a:rPr kumimoji="0" lang="en-US" altLang="zh-CN" sz="1800" dirty="0" smtClean="0">
                  <a:solidFill>
                    <a:srgbClr val="990099"/>
                  </a:solidFill>
                  <a:latin typeface="+mn-ea"/>
                </a:rPr>
                <a:t>I5: </a:t>
              </a:r>
              <a:r>
                <a:rPr kumimoji="0" lang="en-US" altLang="zh-CN" sz="1800" dirty="0" smtClean="0">
                  <a:solidFill>
                    <a:schemeClr val="tx1"/>
                  </a:solidFill>
                  <a:latin typeface="+mn-ea"/>
                </a:rPr>
                <a:t>R1</a:t>
              </a:r>
              <a:r>
                <a:rPr kumimoji="0" lang="zh-CN" altLang="en-US" sz="1800" dirty="0" smtClean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kumimoji="0" lang="en-US" altLang="zh-CN" sz="1800" dirty="0" smtClean="0">
                  <a:solidFill>
                    <a:schemeClr val="tx1"/>
                  </a:solidFill>
                  <a:latin typeface="+mn-ea"/>
                </a:rPr>
                <a:t>(R4)+20</a:t>
              </a:r>
            </a:p>
          </p:txBody>
        </p:sp>
        <p:sp>
          <p:nvSpPr>
            <p:cNvPr id="36" name="Text Box 112"/>
            <p:cNvSpPr txBox="1">
              <a:spLocks noChangeArrowheads="1"/>
            </p:cNvSpPr>
            <p:nvPr/>
          </p:nvSpPr>
          <p:spPr bwMode="auto">
            <a:xfrm>
              <a:off x="5652336" y="2348880"/>
              <a:ext cx="1944000" cy="2016224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lIns="36000" tIns="10800" rIns="36000" bIns="10800" anchor="t" anchorCtr="0"/>
            <a:lstStyle/>
            <a:p>
              <a:pPr eaLnBrk="0" hangingPunct="0"/>
              <a:r>
                <a:rPr kumimoji="0" lang="en-US" altLang="zh-CN" sz="1800" dirty="0" smtClean="0">
                  <a:solidFill>
                    <a:srgbClr val="990099"/>
                  </a:solidFill>
                  <a:latin typeface="+mn-ea"/>
                  <a:ea typeface="+mn-ea"/>
                </a:rPr>
                <a:t>I6:</a:t>
              </a:r>
              <a:r>
                <a:rPr kumimoji="0"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kumimoji="0" lang="en-US" altLang="zh-CN" sz="1800" dirty="0" smtClean="0">
                  <a:solidFill>
                    <a:schemeClr val="tx1"/>
                  </a:solidFill>
                  <a:latin typeface="+mn-ea"/>
                </a:rPr>
                <a:t>R0</a:t>
              </a:r>
              <a:r>
                <a:rPr kumimoji="0" lang="zh-CN" altLang="en-US" sz="1800" dirty="0" smtClean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kumimoji="0" lang="en-US" altLang="zh-CN" sz="1800" dirty="0" smtClean="0">
                  <a:solidFill>
                    <a:schemeClr val="tx1"/>
                  </a:solidFill>
                  <a:latin typeface="+mn-ea"/>
                </a:rPr>
                <a:t>(R1)-25</a:t>
              </a:r>
              <a:endParaRPr kumimoji="0" lang="en-US" altLang="zh-CN" sz="180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eaLnBrk="0" hangingPunct="0">
                <a:spcBef>
                  <a:spcPts val="1200"/>
                </a:spcBef>
              </a:pPr>
              <a:r>
                <a:rPr kumimoji="0" lang="en-US" altLang="zh-CN" sz="1800" dirty="0" smtClean="0">
                  <a:solidFill>
                    <a:srgbClr val="990099"/>
                  </a:solidFill>
                  <a:latin typeface="+mn-ea"/>
                  <a:ea typeface="+mn-ea"/>
                </a:rPr>
                <a:t>I7:</a:t>
              </a:r>
              <a:r>
                <a:rPr kumimoji="0"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 JNZ </a:t>
              </a:r>
              <a:r>
                <a:rPr kumimoji="0" lang="en-US" altLang="zh-CN" sz="1800" dirty="0" smtClean="0">
                  <a:solidFill>
                    <a:schemeClr val="tx1"/>
                  </a:solidFill>
                  <a:latin typeface="+mn-ea"/>
                </a:rPr>
                <a:t>I5</a:t>
              </a:r>
            </a:p>
            <a:p>
              <a:pPr eaLnBrk="0" hangingPunct="0">
                <a:spcBef>
                  <a:spcPts val="1800"/>
                </a:spcBef>
              </a:pPr>
              <a:r>
                <a:rPr kumimoji="0" lang="en-US" altLang="zh-CN" sz="1800" dirty="0" smtClean="0">
                  <a:solidFill>
                    <a:srgbClr val="990099"/>
                  </a:solidFill>
                  <a:latin typeface="+mn-ea"/>
                </a:rPr>
                <a:t>I8:</a:t>
              </a:r>
              <a:r>
                <a:rPr kumimoji="0" lang="en-US" altLang="zh-CN" sz="1800" dirty="0" smtClean="0">
                  <a:solidFill>
                    <a:schemeClr val="tx1"/>
                  </a:solidFill>
                  <a:latin typeface="+mn-ea"/>
                </a:rPr>
                <a:t> R1</a:t>
              </a:r>
              <a:r>
                <a:rPr kumimoji="0" lang="zh-CN" altLang="en-US" sz="1800" dirty="0" smtClean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kumimoji="0" lang="en-US" altLang="zh-CN" sz="1800" dirty="0" smtClean="0">
                  <a:solidFill>
                    <a:schemeClr val="tx1"/>
                  </a:solidFill>
                  <a:latin typeface="+mn-ea"/>
                </a:rPr>
                <a:t>(R1)+50</a:t>
              </a:r>
            </a:p>
            <a:p>
              <a:pPr eaLnBrk="0" hangingPunct="0">
                <a:spcBef>
                  <a:spcPts val="1800"/>
                </a:spcBef>
              </a:pPr>
              <a:r>
                <a:rPr kumimoji="0" lang="en-US" altLang="zh-CN" sz="1800" dirty="0" smtClean="0">
                  <a:solidFill>
                    <a:srgbClr val="990099"/>
                  </a:solidFill>
                  <a:latin typeface="+mn-ea"/>
                </a:rPr>
                <a:t>I9:</a:t>
              </a:r>
            </a:p>
          </p:txBody>
        </p:sp>
        <p:cxnSp>
          <p:nvCxnSpPr>
            <p:cNvPr id="38" name="直接箭头连接符 93"/>
            <p:cNvCxnSpPr/>
            <p:nvPr/>
          </p:nvCxnSpPr>
          <p:spPr bwMode="auto">
            <a:xfrm>
              <a:off x="2123728" y="2636912"/>
              <a:ext cx="483727" cy="178595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93"/>
            <p:cNvCxnSpPr/>
            <p:nvPr/>
          </p:nvCxnSpPr>
          <p:spPr bwMode="auto">
            <a:xfrm>
              <a:off x="2051720" y="3906033"/>
              <a:ext cx="0" cy="21600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93"/>
            <p:cNvCxnSpPr/>
            <p:nvPr/>
          </p:nvCxnSpPr>
          <p:spPr bwMode="auto">
            <a:xfrm flipH="1">
              <a:off x="2051720" y="3482976"/>
              <a:ext cx="1080120" cy="19800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93"/>
            <p:cNvCxnSpPr/>
            <p:nvPr/>
          </p:nvCxnSpPr>
          <p:spPr bwMode="auto">
            <a:xfrm rot="5400000">
              <a:off x="5671440" y="3195943"/>
              <a:ext cx="270000" cy="795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22"/>
            <p:cNvCxnSpPr/>
            <p:nvPr/>
          </p:nvCxnSpPr>
          <p:spPr bwMode="auto">
            <a:xfrm>
              <a:off x="5590042" y="3667884"/>
              <a:ext cx="216000" cy="180000"/>
            </a:xfrm>
            <a:prstGeom prst="bentConnector3">
              <a:avLst>
                <a:gd name="adj1" fmla="val 99661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接箭头连接符 22"/>
            <p:cNvCxnSpPr/>
            <p:nvPr/>
          </p:nvCxnSpPr>
          <p:spPr bwMode="auto">
            <a:xfrm rot="5400000">
              <a:off x="5446857" y="3312806"/>
              <a:ext cx="496436" cy="213720"/>
            </a:xfrm>
            <a:prstGeom prst="bentConnector3">
              <a:avLst>
                <a:gd name="adj1" fmla="val -114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45" name="直接箭头连接符 93"/>
            <p:cNvCxnSpPr/>
            <p:nvPr/>
          </p:nvCxnSpPr>
          <p:spPr bwMode="auto">
            <a:xfrm>
              <a:off x="2123728" y="3068960"/>
              <a:ext cx="483727" cy="178595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6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0" name="Text Box 112"/>
          <p:cNvSpPr txBox="1">
            <a:spLocks noChangeArrowheads="1"/>
          </p:cNvSpPr>
          <p:nvPr/>
        </p:nvSpPr>
        <p:spPr bwMode="auto">
          <a:xfrm>
            <a:off x="3995936" y="2447025"/>
            <a:ext cx="1944216" cy="1414023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noFill/>
            <a:miter lim="800000"/>
            <a:headEnd/>
            <a:tailEnd/>
          </a:ln>
        </p:spPr>
        <p:txBody>
          <a:bodyPr lIns="36000" tIns="10800" rIns="36000" bIns="10800" anchor="t" anchorCtr="0"/>
          <a:lstStyle/>
          <a:p>
            <a:pPr eaLnBrk="0" hangingPunct="0"/>
            <a:r>
              <a:rPr kumimoji="0" lang="zh-CN" altLang="en-US" sz="1800" dirty="0" smtClean="0">
                <a:solidFill>
                  <a:schemeClr val="accent2"/>
                </a:solidFill>
                <a:latin typeface="+mn-ea"/>
                <a:ea typeface="+mn-ea"/>
              </a:rPr>
              <a:t>正相关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—I2-I1,</a:t>
            </a:r>
          </a:p>
          <a:p>
            <a:pPr eaLnBrk="0" hangingPunct="0"/>
            <a:r>
              <a:rPr kumimoji="0"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       I3-I2</a:t>
            </a:r>
            <a:endParaRPr kumimoji="0" lang="en-US" altLang="zh-CN" sz="18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eaLnBrk="0" hangingPunct="0"/>
            <a:r>
              <a:rPr kumimoji="0" lang="zh-CN" altLang="en-US" sz="1800" dirty="0" smtClean="0">
                <a:solidFill>
                  <a:srgbClr val="990099"/>
                </a:solidFill>
                <a:latin typeface="+mn-ea"/>
                <a:ea typeface="+mn-ea"/>
              </a:rPr>
              <a:t>反 相 关</a:t>
            </a:r>
            <a:r>
              <a:rPr kumimoji="0" lang="en-US" altLang="zh-CN" sz="1800" dirty="0" smtClean="0">
                <a:solidFill>
                  <a:srgbClr val="990099"/>
                </a:solidFill>
                <a:latin typeface="+mn-ea"/>
                <a:ea typeface="+mn-ea"/>
              </a:rPr>
              <a:t>—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I3-I4</a:t>
            </a:r>
          </a:p>
          <a:p>
            <a:pPr eaLnBrk="0" hangingPunct="0"/>
            <a:r>
              <a:rPr kumimoji="0" lang="zh-CN" altLang="en-US" sz="1800" dirty="0" smtClean="0">
                <a:solidFill>
                  <a:srgbClr val="990099"/>
                </a:solidFill>
                <a:latin typeface="+mn-ea"/>
                <a:ea typeface="+mn-ea"/>
              </a:rPr>
              <a:t>输出相关</a:t>
            </a:r>
            <a:r>
              <a:rPr kumimoji="0" lang="en-US" altLang="zh-CN" sz="1800" dirty="0" smtClean="0">
                <a:solidFill>
                  <a:srgbClr val="990099"/>
                </a:solidFill>
                <a:latin typeface="+mn-ea"/>
                <a:ea typeface="+mn-ea"/>
              </a:rPr>
              <a:t>—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I4-I5</a:t>
            </a:r>
          </a:p>
          <a:p>
            <a:pPr eaLnBrk="0" hangingPunct="0"/>
            <a:r>
              <a:rPr kumimoji="0" lang="zh-CN" altLang="en-US" sz="1800" dirty="0" smtClean="0">
                <a:latin typeface="+mn-ea"/>
                <a:ea typeface="+mn-ea"/>
              </a:rPr>
              <a:t>控制相关</a:t>
            </a:r>
            <a:r>
              <a:rPr kumimoji="0" lang="en-US" altLang="zh-CN" sz="1800" dirty="0" smtClean="0">
                <a:latin typeface="+mn-ea"/>
                <a:ea typeface="+mn-ea"/>
              </a:rPr>
              <a:t>—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I8-I7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619672" y="5549170"/>
            <a:ext cx="5976664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上页流水线中，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寄存器的读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写间隔为几拍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？ </a:t>
            </a:r>
            <a:endParaRPr lang="en-US" altLang="zh-CN" sz="1800" b="1" dirty="0" smtClean="0">
              <a:solidFill>
                <a:schemeClr val="tx1"/>
              </a:solidFill>
            </a:endParaRPr>
          </a:p>
        </p:txBody>
      </p:sp>
      <p:sp>
        <p:nvSpPr>
          <p:cNvPr id="22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grpSp>
        <p:nvGrpSpPr>
          <p:cNvPr id="184" name="组合 183"/>
          <p:cNvGrpSpPr/>
          <p:nvPr/>
        </p:nvGrpSpPr>
        <p:grpSpPr>
          <a:xfrm>
            <a:off x="5713897" y="3207881"/>
            <a:ext cx="2602519" cy="509151"/>
            <a:chOff x="5837137" y="4504025"/>
            <a:chExt cx="2602519" cy="509151"/>
          </a:xfrm>
        </p:grpSpPr>
        <p:sp>
          <p:nvSpPr>
            <p:cNvPr id="108" name="Text Box 61"/>
            <p:cNvSpPr txBox="1">
              <a:spLocks noChangeArrowheads="1"/>
            </p:cNvSpPr>
            <p:nvPr/>
          </p:nvSpPr>
          <p:spPr bwMode="auto">
            <a:xfrm>
              <a:off x="6639496" y="4509096"/>
              <a:ext cx="360040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IF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09" name="Text Box 62"/>
            <p:cNvSpPr txBox="1">
              <a:spLocks noChangeArrowheads="1"/>
            </p:cNvSpPr>
            <p:nvPr/>
          </p:nvSpPr>
          <p:spPr bwMode="auto">
            <a:xfrm>
              <a:off x="5837137" y="4504025"/>
              <a:ext cx="831805" cy="50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t" anchorCtr="0">
              <a:noAutofit/>
            </a:bodyPr>
            <a:lstStyle/>
            <a:p>
              <a:pPr>
                <a:lnSpc>
                  <a:spcPct val="105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I1:l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w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I2:add</a:t>
              </a:r>
            </a:p>
          </p:txBody>
        </p:sp>
        <p:sp>
          <p:nvSpPr>
            <p:cNvPr id="111" name="Text Box 64"/>
            <p:cNvSpPr txBox="1">
              <a:spLocks noChangeArrowheads="1"/>
            </p:cNvSpPr>
            <p:nvPr/>
          </p:nvSpPr>
          <p:spPr bwMode="auto">
            <a:xfrm>
              <a:off x="6999536" y="4509120"/>
              <a:ext cx="36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ID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12" name="Text Box 65"/>
            <p:cNvSpPr txBox="1">
              <a:spLocks noChangeArrowheads="1"/>
            </p:cNvSpPr>
            <p:nvPr/>
          </p:nvSpPr>
          <p:spPr bwMode="auto">
            <a:xfrm>
              <a:off x="7359576" y="4509120"/>
              <a:ext cx="360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EX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13" name="Text Box 66"/>
            <p:cNvSpPr txBox="1">
              <a:spLocks noChangeArrowheads="1"/>
            </p:cNvSpPr>
            <p:nvPr/>
          </p:nvSpPr>
          <p:spPr bwMode="auto">
            <a:xfrm>
              <a:off x="7719616" y="4509120"/>
              <a:ext cx="360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MEM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14" name="Text Box 67"/>
            <p:cNvSpPr txBox="1">
              <a:spLocks noChangeArrowheads="1"/>
            </p:cNvSpPr>
            <p:nvPr/>
          </p:nvSpPr>
          <p:spPr bwMode="auto">
            <a:xfrm>
              <a:off x="8079656" y="4509120"/>
              <a:ext cx="360000" cy="2160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WB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69" name="Text Box 61"/>
            <p:cNvSpPr txBox="1">
              <a:spLocks noChangeArrowheads="1"/>
            </p:cNvSpPr>
            <p:nvPr/>
          </p:nvSpPr>
          <p:spPr bwMode="auto">
            <a:xfrm>
              <a:off x="6999536" y="4797152"/>
              <a:ext cx="360040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IF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70" name="Text Box 64"/>
            <p:cNvSpPr txBox="1">
              <a:spLocks noChangeArrowheads="1"/>
            </p:cNvSpPr>
            <p:nvPr/>
          </p:nvSpPr>
          <p:spPr bwMode="auto">
            <a:xfrm>
              <a:off x="7359576" y="4797176"/>
              <a:ext cx="36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ID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71" name="Text Box 65"/>
            <p:cNvSpPr txBox="1">
              <a:spLocks noChangeArrowheads="1"/>
            </p:cNvSpPr>
            <p:nvPr/>
          </p:nvSpPr>
          <p:spPr bwMode="auto">
            <a:xfrm>
              <a:off x="7719616" y="4797176"/>
              <a:ext cx="360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EX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72" name="Text Box 66"/>
            <p:cNvSpPr txBox="1">
              <a:spLocks noChangeArrowheads="1"/>
            </p:cNvSpPr>
            <p:nvPr/>
          </p:nvSpPr>
          <p:spPr bwMode="auto">
            <a:xfrm>
              <a:off x="8079656" y="4797176"/>
              <a:ext cx="360000" cy="21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</p:grpSp>
      <p:sp>
        <p:nvSpPr>
          <p:cNvPr id="173" name="Text Box 67"/>
          <p:cNvSpPr txBox="1">
            <a:spLocks noChangeArrowheads="1"/>
          </p:cNvSpPr>
          <p:nvPr/>
        </p:nvSpPr>
        <p:spPr bwMode="auto">
          <a:xfrm>
            <a:off x="7956416" y="3501008"/>
            <a:ext cx="360000" cy="2160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9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WB</a:t>
            </a:r>
            <a:endParaRPr lang="en-US" altLang="zh-CN" sz="1600" b="1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83" name="Text Box 6"/>
          <p:cNvSpPr txBox="1">
            <a:spLocks noChangeArrowheads="1"/>
          </p:cNvSpPr>
          <p:nvPr/>
        </p:nvSpPr>
        <p:spPr bwMode="auto">
          <a:xfrm>
            <a:off x="179511" y="2143016"/>
            <a:ext cx="8964489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     ①每个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部件只能使用一次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   如：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MEM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采用哈佛结构、增设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Adder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、部件互连采用专用结构</a:t>
            </a:r>
            <a:endParaRPr lang="en-US" altLang="zh-CN" sz="22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     ②每个部件使用时间固定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200" dirty="0" smtClean="0">
                <a:solidFill>
                  <a:srgbClr val="990099"/>
                </a:solidFill>
              </a:rPr>
              <a:t>          如：</a:t>
            </a:r>
            <a:r>
              <a:rPr lang="zh-CN" altLang="en-US" sz="2200" dirty="0" smtClean="0">
                <a:solidFill>
                  <a:schemeClr val="tx1"/>
                </a:solidFill>
              </a:rPr>
              <a:t>写</a:t>
            </a:r>
            <a:r>
              <a:rPr lang="en-US" altLang="zh-CN" sz="2200" dirty="0" smtClean="0">
                <a:solidFill>
                  <a:schemeClr val="tx1"/>
                </a:solidFill>
              </a:rPr>
              <a:t>GPRs</a:t>
            </a:r>
            <a:r>
              <a:rPr lang="zh-CN" altLang="en-US" sz="2200" dirty="0" smtClean="0">
                <a:solidFill>
                  <a:schemeClr val="tx1"/>
                </a:solidFill>
              </a:rPr>
              <a:t>只能安排在第</a:t>
            </a:r>
            <a:r>
              <a:rPr lang="en-US" altLang="zh-CN" sz="2200" dirty="0" smtClean="0">
                <a:solidFill>
                  <a:schemeClr val="tx1"/>
                </a:solidFill>
              </a:rPr>
              <a:t>5</a:t>
            </a:r>
            <a:r>
              <a:rPr lang="zh-CN" altLang="en-US" sz="2200" dirty="0" smtClean="0">
                <a:solidFill>
                  <a:schemeClr val="tx1"/>
                </a:solidFill>
              </a:rPr>
              <a:t>个段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200" dirty="0" smtClean="0">
                <a:solidFill>
                  <a:srgbClr val="990099"/>
                </a:solidFill>
              </a:rPr>
              <a:t>          流水方式的指令周期：</a:t>
            </a:r>
            <a:r>
              <a:rPr lang="zh-CN" altLang="en-US" sz="2200" dirty="0" smtClean="0">
                <a:solidFill>
                  <a:schemeClr val="tx1"/>
                </a:solidFill>
              </a:rPr>
              <a:t>取决于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最后一个操作</a:t>
            </a:r>
            <a:r>
              <a:rPr lang="zh-CN" altLang="en-US" sz="2200" u="sng" dirty="0">
                <a:solidFill>
                  <a:schemeClr val="tx1"/>
                </a:solidFill>
              </a:rPr>
              <a:t>所在段</a:t>
            </a:r>
            <a:r>
              <a:rPr lang="zh-CN" altLang="en-US" sz="2200" dirty="0">
                <a:solidFill>
                  <a:schemeClr val="tx1"/>
                </a:solidFill>
              </a:rPr>
              <a:t>的位置</a:t>
            </a:r>
            <a:endParaRPr lang="en-US" altLang="zh-CN" sz="2200" b="1" dirty="0">
              <a:solidFill>
                <a:schemeClr val="tx1"/>
              </a:solidFill>
            </a:endParaRPr>
          </a:p>
        </p:txBody>
      </p:sp>
      <p:sp>
        <p:nvSpPr>
          <p:cNvPr id="18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524997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86" name="线形标注 2 185"/>
          <p:cNvSpPr/>
          <p:nvPr/>
        </p:nvSpPr>
        <p:spPr bwMode="auto">
          <a:xfrm>
            <a:off x="5508104" y="2276904"/>
            <a:ext cx="2001174" cy="288000"/>
          </a:xfrm>
          <a:prstGeom prst="borderCallout2">
            <a:avLst>
              <a:gd name="adj1" fmla="val 46544"/>
              <a:gd name="adj2" fmla="val -757"/>
              <a:gd name="adj3" fmla="val 45734"/>
              <a:gd name="adj4" fmla="val -13577"/>
              <a:gd name="adj5" fmla="val 291532"/>
              <a:gd name="adj6" fmla="val -92408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指</a:t>
            </a:r>
            <a:r>
              <a:rPr lang="zh-CN" altLang="en-US" sz="1600" dirty="0">
                <a:solidFill>
                  <a:schemeClr val="tx1"/>
                </a:solidFill>
              </a:rPr>
              <a:t>流水线</a:t>
            </a:r>
            <a:r>
              <a:rPr lang="zh-CN" altLang="en-US" sz="1600" dirty="0" smtClean="0">
                <a:solidFill>
                  <a:schemeClr val="tx1"/>
                </a:solidFill>
              </a:rPr>
              <a:t>的第几个段</a:t>
            </a:r>
            <a:endParaRPr kumimoji="1" lang="zh-CN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7" name="Text Box 6"/>
          <p:cNvSpPr txBox="1">
            <a:spLocks noChangeArrowheads="1"/>
          </p:cNvSpPr>
          <p:nvPr/>
        </p:nvSpPr>
        <p:spPr bwMode="auto">
          <a:xfrm>
            <a:off x="971351" y="4861609"/>
            <a:ext cx="79931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①重复设置部件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性能好</a:t>
            </a: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正常流水</a:t>
            </a: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，适于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高频率</a:t>
            </a:r>
            <a:r>
              <a:rPr lang="zh-CN" altLang="en-US" b="1" dirty="0">
                <a:solidFill>
                  <a:schemeClr val="tx1"/>
                </a:solidFill>
                <a:latin typeface="宋体" pitchFamily="2" charset="-122"/>
              </a:rPr>
              <a:t>冲突</a:t>
            </a:r>
            <a:endParaRPr lang="en-US" altLang="zh-CN" b="1" dirty="0">
              <a:solidFill>
                <a:schemeClr val="tx1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②分时使用部件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成本低</a:t>
            </a: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流水有停顿</a:t>
            </a: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，适于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低频率</a:t>
            </a: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冲突</a:t>
            </a:r>
            <a:endParaRPr lang="en-US" altLang="zh-CN" b="1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88" name="Text Box 5"/>
          <p:cNvSpPr txBox="1">
            <a:spLocks noChangeArrowheads="1"/>
          </p:cNvSpPr>
          <p:nvPr/>
        </p:nvSpPr>
        <p:spPr bwMode="auto">
          <a:xfrm>
            <a:off x="179513" y="332656"/>
            <a:ext cx="2880320" cy="46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 smtClean="0"/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、结构冒险处理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*产生原因：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200" dirty="0" smtClean="0">
              <a:solidFill>
                <a:schemeClr val="tx1"/>
              </a:solidFill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  *结构要求：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 marL="2155825" indent="-2155825"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*处理策略： 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878218" y="764704"/>
            <a:ext cx="6870246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zh-CN" altLang="en-US" u="sng" dirty="0" smtClean="0">
                <a:solidFill>
                  <a:schemeClr val="tx1"/>
                </a:solidFill>
              </a:rPr>
              <a:t>争用</a:t>
            </a:r>
            <a:r>
              <a:rPr lang="zh-CN" altLang="en-US" dirty="0" smtClean="0">
                <a:solidFill>
                  <a:schemeClr val="tx1"/>
                </a:solidFill>
              </a:rPr>
              <a:t>硬件资源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部件或路径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sz="2200" dirty="0" smtClean="0">
                <a:solidFill>
                  <a:srgbClr val="990099"/>
                </a:solidFill>
              </a:rPr>
              <a:t>  如：</a:t>
            </a:r>
            <a:r>
              <a:rPr lang="zh-CN" altLang="en-US" sz="2200" dirty="0" smtClean="0">
                <a:solidFill>
                  <a:schemeClr val="tx1"/>
                </a:solidFill>
              </a:rPr>
              <a:t>采用冯</a:t>
            </a:r>
            <a:r>
              <a:rPr lang="en-US" altLang="zh-CN" sz="2200" dirty="0">
                <a:solidFill>
                  <a:schemeClr val="tx1"/>
                </a:solidFill>
                <a:latin typeface="+mn-lt"/>
              </a:rPr>
              <a:t>·</a:t>
            </a:r>
            <a:r>
              <a:rPr lang="zh-CN" altLang="en-US" sz="2200" dirty="0">
                <a:solidFill>
                  <a:schemeClr val="tx1"/>
                </a:solidFill>
              </a:rPr>
              <a:t>诺依曼结构</a:t>
            </a:r>
            <a:r>
              <a:rPr lang="en-US" altLang="zh-CN" sz="2200" dirty="0">
                <a:solidFill>
                  <a:schemeClr val="tx1"/>
                </a:solidFill>
              </a:rPr>
              <a:t>MEM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(PC)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4</a:t>
            </a:r>
            <a:r>
              <a:rPr lang="zh-CN" altLang="en-US" sz="2200" dirty="0">
                <a:solidFill>
                  <a:schemeClr val="tx1"/>
                </a:solidFill>
              </a:rPr>
              <a:t>用</a:t>
            </a:r>
            <a:r>
              <a:rPr lang="en-US" altLang="zh-CN" sz="2200" dirty="0">
                <a:solidFill>
                  <a:schemeClr val="tx1"/>
                </a:solidFill>
              </a:rPr>
              <a:t>ALU</a:t>
            </a:r>
            <a:r>
              <a:rPr lang="zh-CN" altLang="en-US" sz="2200" dirty="0">
                <a:solidFill>
                  <a:schemeClr val="tx1"/>
                </a:solidFill>
              </a:rPr>
              <a:t>实现</a:t>
            </a:r>
            <a:r>
              <a:rPr lang="zh-CN" altLang="en-US" sz="2200" dirty="0" smtClean="0">
                <a:solidFill>
                  <a:schemeClr val="tx1"/>
                </a:solidFill>
              </a:rPr>
              <a:t>等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    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不发生资源争用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89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6 0.00046 L 0.03976 0.0004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3" grpId="1" animBg="1"/>
      <p:bldP spid="186" grpId="0" animBg="1"/>
      <p:bldP spid="187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95" name="Text Box 159"/>
          <p:cNvSpPr txBox="1">
            <a:spLocks noChangeArrowheads="1"/>
          </p:cNvSpPr>
          <p:nvPr/>
        </p:nvSpPr>
        <p:spPr bwMode="auto">
          <a:xfrm>
            <a:off x="215932" y="332656"/>
            <a:ext cx="871378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*CISC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流水线访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存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冲突处理示例：   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(Intel PII</a:t>
            </a:r>
            <a:r>
              <a:rPr lang="zh-CN" altLang="en-US" sz="2000" dirty="0">
                <a:solidFill>
                  <a:schemeClr val="tx1"/>
                </a:solidFill>
              </a:rPr>
              <a:t>采用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  <a:endParaRPr lang="en-US" altLang="zh-CN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流水线组成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rgbClr val="990099"/>
                </a:solidFill>
              </a:rPr>
              <a:t>IF</a:t>
            </a:r>
            <a:r>
              <a:rPr lang="en-US" altLang="zh-CN" dirty="0" smtClean="0">
                <a:solidFill>
                  <a:schemeClr val="tx1"/>
                </a:solidFill>
              </a:rPr>
              <a:t>+ID+</a:t>
            </a:r>
            <a:r>
              <a:rPr lang="en-US" altLang="zh-CN" dirty="0" smtClean="0">
                <a:solidFill>
                  <a:srgbClr val="990099"/>
                </a:solidFill>
              </a:rPr>
              <a:t>OF</a:t>
            </a:r>
            <a:r>
              <a:rPr lang="en-US" altLang="zh-CN" dirty="0" smtClean="0">
                <a:solidFill>
                  <a:schemeClr val="tx1"/>
                </a:solidFill>
              </a:rPr>
              <a:t>+EX+</a:t>
            </a:r>
            <a:r>
              <a:rPr lang="en-US" altLang="zh-CN" dirty="0" smtClean="0">
                <a:solidFill>
                  <a:srgbClr val="990099"/>
                </a:solidFill>
              </a:rPr>
              <a:t>WB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     处理方案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990099"/>
                </a:solidFill>
              </a:rPr>
              <a:t>        ①</a:t>
            </a:r>
            <a:r>
              <a:rPr lang="zh-CN" altLang="en-US" dirty="0">
                <a:solidFill>
                  <a:schemeClr val="tx1"/>
                </a:solidFill>
              </a:rPr>
              <a:t>增设</a:t>
            </a:r>
            <a:r>
              <a:rPr lang="zh-CN" altLang="en-US" u="sng" dirty="0">
                <a:solidFill>
                  <a:schemeClr val="tx1"/>
                </a:solidFill>
              </a:rPr>
              <a:t>一个</a:t>
            </a:r>
            <a:r>
              <a:rPr lang="en-US" altLang="zh-CN" u="sng" dirty="0" smtClean="0">
                <a:solidFill>
                  <a:schemeClr val="tx1"/>
                </a:solidFill>
              </a:rPr>
              <a:t>MEM</a:t>
            </a:r>
            <a:r>
              <a:rPr lang="en-US" altLang="zh-CN" sz="1800" dirty="0" smtClean="0">
                <a:solidFill>
                  <a:schemeClr val="tx1"/>
                </a:solidFill>
              </a:rPr>
              <a:t>(IF-OF/WB</a:t>
            </a:r>
            <a:r>
              <a:rPr lang="zh-CN" altLang="en-US" sz="1800" dirty="0" smtClean="0">
                <a:solidFill>
                  <a:schemeClr val="tx1"/>
                </a:solidFill>
              </a:rPr>
              <a:t>冲突↓</a:t>
            </a:r>
            <a:r>
              <a:rPr lang="en-US" altLang="zh-CN" sz="1800" dirty="0" smtClean="0">
                <a:solidFill>
                  <a:schemeClr val="tx1"/>
                </a:solidFill>
              </a:rPr>
              <a:t>[L1-D$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L1-I$</a:t>
            </a:r>
            <a:r>
              <a:rPr lang="zh-CN" altLang="en-US" sz="1800" dirty="0" smtClean="0">
                <a:solidFill>
                  <a:schemeClr val="tx1"/>
                </a:solidFill>
              </a:rPr>
              <a:t>不同时缺失时</a:t>
            </a:r>
            <a:r>
              <a:rPr lang="en-US" altLang="zh-CN" sz="1800" dirty="0" smtClean="0">
                <a:solidFill>
                  <a:schemeClr val="tx1"/>
                </a:solidFill>
              </a:rPr>
              <a:t>])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990099"/>
                </a:solidFill>
              </a:rPr>
              <a:t>        ②</a:t>
            </a:r>
            <a:r>
              <a:rPr lang="zh-CN" altLang="en-US" dirty="0">
                <a:solidFill>
                  <a:schemeClr val="tx1"/>
                </a:solidFill>
              </a:rPr>
              <a:t>增设</a:t>
            </a:r>
            <a:r>
              <a:rPr lang="zh-CN" altLang="en-US" u="sng" dirty="0">
                <a:solidFill>
                  <a:schemeClr val="tx1"/>
                </a:solidFill>
              </a:rPr>
              <a:t>数据</a:t>
            </a:r>
            <a:r>
              <a:rPr lang="en-US" altLang="zh-CN" u="sng" dirty="0" smtClean="0">
                <a:solidFill>
                  <a:schemeClr val="tx1"/>
                </a:solidFill>
              </a:rPr>
              <a:t>MOB</a:t>
            </a:r>
            <a:r>
              <a:rPr lang="en-US" altLang="zh-CN" sz="1800" dirty="0" smtClean="0">
                <a:solidFill>
                  <a:schemeClr val="tx2"/>
                </a:solidFill>
              </a:rPr>
              <a:t>(OF-WB</a:t>
            </a:r>
            <a:r>
              <a:rPr lang="zh-CN" altLang="en-US" sz="1800" dirty="0" smtClean="0">
                <a:solidFill>
                  <a:schemeClr val="tx2"/>
                </a:solidFill>
              </a:rPr>
              <a:t>冲突↓</a:t>
            </a:r>
            <a:r>
              <a:rPr lang="en-US" altLang="zh-CN" sz="1800" dirty="0" smtClean="0">
                <a:solidFill>
                  <a:schemeClr val="tx2"/>
                </a:solidFill>
              </a:rPr>
              <a:t>[MOB</a:t>
            </a:r>
            <a:r>
              <a:rPr lang="zh-CN" altLang="en-US" sz="1800" dirty="0">
                <a:solidFill>
                  <a:schemeClr val="tx2"/>
                </a:solidFill>
              </a:rPr>
              <a:t>不满</a:t>
            </a:r>
            <a:r>
              <a:rPr lang="zh-CN" altLang="en-US" sz="1800" dirty="0" smtClean="0">
                <a:solidFill>
                  <a:schemeClr val="tx2"/>
                </a:solidFill>
              </a:rPr>
              <a:t>时</a:t>
            </a:r>
            <a:r>
              <a:rPr lang="zh-CN" altLang="en-US" sz="1800" dirty="0">
                <a:solidFill>
                  <a:schemeClr val="tx2"/>
                </a:solidFill>
              </a:rPr>
              <a:t>、</a:t>
            </a:r>
            <a:r>
              <a:rPr lang="en-US" altLang="zh-CN" sz="1800" dirty="0" smtClean="0">
                <a:solidFill>
                  <a:schemeClr val="tx2"/>
                </a:solidFill>
              </a:rPr>
              <a:t>MOB</a:t>
            </a:r>
            <a:r>
              <a:rPr lang="zh-CN" altLang="en-US" sz="1800" dirty="0" smtClean="0">
                <a:solidFill>
                  <a:schemeClr val="tx2"/>
                </a:solidFill>
              </a:rPr>
              <a:t>在</a:t>
            </a:r>
            <a:r>
              <a:rPr lang="en-US" altLang="zh-CN" sz="1800" dirty="0" smtClean="0">
                <a:solidFill>
                  <a:schemeClr val="tx2"/>
                </a:solidFill>
              </a:rPr>
              <a:t>L1-D$</a:t>
            </a:r>
            <a:r>
              <a:rPr lang="zh-CN" altLang="en-US" sz="1800" dirty="0" smtClean="0">
                <a:solidFill>
                  <a:schemeClr val="tx2"/>
                </a:solidFill>
              </a:rPr>
              <a:t>闲时写入</a:t>
            </a:r>
            <a:r>
              <a:rPr lang="en-US" altLang="zh-CN" sz="1800" dirty="0" smtClean="0">
                <a:solidFill>
                  <a:schemeClr val="tx2"/>
                </a:solidFill>
              </a:rPr>
              <a:t>])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990099"/>
                </a:solidFill>
              </a:rPr>
              <a:t>        ③</a:t>
            </a:r>
            <a:r>
              <a:rPr lang="zh-CN" altLang="en-US" dirty="0">
                <a:solidFill>
                  <a:schemeClr val="tx1"/>
                </a:solidFill>
              </a:rPr>
              <a:t>增设</a:t>
            </a:r>
            <a:r>
              <a:rPr lang="zh-CN" altLang="en-US" u="sng" dirty="0">
                <a:solidFill>
                  <a:schemeClr val="tx1"/>
                </a:solidFill>
              </a:rPr>
              <a:t>指令预取</a:t>
            </a:r>
            <a:r>
              <a:rPr lang="zh-CN" altLang="en-US" u="sng" dirty="0" smtClean="0">
                <a:solidFill>
                  <a:schemeClr val="tx1"/>
                </a:solidFill>
              </a:rPr>
              <a:t>缓冲器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L1-D$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</a:rPr>
              <a:t>L1-I</a:t>
            </a:r>
            <a:r>
              <a:rPr lang="en-US" altLang="zh-CN" sz="1800" dirty="0" smtClean="0">
                <a:solidFill>
                  <a:schemeClr val="tx1"/>
                </a:solidFill>
              </a:rPr>
              <a:t>$</a:t>
            </a:r>
            <a:r>
              <a:rPr lang="zh-CN" altLang="en-US" sz="1800" dirty="0" smtClean="0">
                <a:solidFill>
                  <a:schemeClr val="tx1"/>
                </a:solidFill>
              </a:rPr>
              <a:t>同时缺失冲突↓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990099"/>
                </a:solidFill>
              </a:rPr>
              <a:t>        ④</a:t>
            </a:r>
            <a:r>
              <a:rPr lang="zh-CN" altLang="en-US" u="sng" dirty="0">
                <a:solidFill>
                  <a:schemeClr val="tx1"/>
                </a:solidFill>
              </a:rPr>
              <a:t>串行访问</a:t>
            </a:r>
            <a:r>
              <a:rPr lang="zh-CN" altLang="en-US" dirty="0">
                <a:solidFill>
                  <a:schemeClr val="tx1"/>
                </a:solidFill>
              </a:rPr>
              <a:t>主存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终极手段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Text Box 39"/>
          <p:cNvSpPr txBox="1">
            <a:spLocks noChangeArrowheads="1"/>
          </p:cNvSpPr>
          <p:nvPr/>
        </p:nvSpPr>
        <p:spPr bwMode="auto">
          <a:xfrm>
            <a:off x="4856193" y="5875362"/>
            <a:ext cx="1870075" cy="361950"/>
          </a:xfrm>
          <a:prstGeom prst="rect">
            <a:avLst/>
          </a:prstGeom>
          <a:solidFill>
            <a:srgbClr val="FF99CC">
              <a:alpha val="80000"/>
            </a:srgb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 eaLnBrk="0" hangingPunct="0"/>
            <a:r>
              <a:rPr kumimoji="0" lang="zh-CN" altLang="en-US" sz="1800" b="1" dirty="0">
                <a:solidFill>
                  <a:schemeClr val="tx1"/>
                </a:solidFill>
                <a:latin typeface="宋体" pitchFamily="2" charset="-122"/>
              </a:rPr>
              <a:t>指令预取缓冲器</a:t>
            </a:r>
          </a:p>
        </p:txBody>
      </p:sp>
      <p:grpSp>
        <p:nvGrpSpPr>
          <p:cNvPr id="97" name="Group 190"/>
          <p:cNvGrpSpPr>
            <a:grpSpLocks/>
          </p:cNvGrpSpPr>
          <p:nvPr/>
        </p:nvGrpSpPr>
        <p:grpSpPr bwMode="auto">
          <a:xfrm>
            <a:off x="5216555" y="4587893"/>
            <a:ext cx="1944688" cy="792163"/>
            <a:chOff x="3016" y="1661"/>
            <a:chExt cx="1225" cy="499"/>
          </a:xfrm>
        </p:grpSpPr>
        <p:sp>
          <p:nvSpPr>
            <p:cNvPr id="98" name="Text Box 21"/>
            <p:cNvSpPr txBox="1">
              <a:spLocks noChangeArrowheads="1"/>
            </p:cNvSpPr>
            <p:nvPr/>
          </p:nvSpPr>
          <p:spPr bwMode="auto">
            <a:xfrm>
              <a:off x="3016" y="1661"/>
              <a:ext cx="862" cy="49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L1 I-Cache</a:t>
              </a:r>
            </a:p>
          </p:txBody>
        </p:sp>
        <p:sp>
          <p:nvSpPr>
            <p:cNvPr id="99" name="Line 27"/>
            <p:cNvSpPr>
              <a:spLocks noChangeShapeType="1"/>
            </p:cNvSpPr>
            <p:nvPr/>
          </p:nvSpPr>
          <p:spPr bwMode="auto">
            <a:xfrm flipH="1">
              <a:off x="3878" y="1933"/>
              <a:ext cx="3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Group 206"/>
          <p:cNvGrpSpPr>
            <a:grpSpLocks/>
          </p:cNvGrpSpPr>
          <p:nvPr/>
        </p:nvGrpSpPr>
        <p:grpSpPr bwMode="auto">
          <a:xfrm>
            <a:off x="679480" y="3502050"/>
            <a:ext cx="8250238" cy="2732088"/>
            <a:chOff x="158" y="983"/>
            <a:chExt cx="5197" cy="1721"/>
          </a:xfrm>
        </p:grpSpPr>
        <p:sp>
          <p:nvSpPr>
            <p:cNvPr id="101" name="Text Box 6"/>
            <p:cNvSpPr txBox="1">
              <a:spLocks noChangeArrowheads="1"/>
            </p:cNvSpPr>
            <p:nvPr/>
          </p:nvSpPr>
          <p:spPr bwMode="auto">
            <a:xfrm>
              <a:off x="340" y="2476"/>
              <a:ext cx="726" cy="22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zh-CN" altLang="en-US" sz="1800" b="1">
                  <a:solidFill>
                    <a:schemeClr val="tx1"/>
                  </a:solidFill>
                </a:rPr>
                <a:t>信号形成</a:t>
              </a:r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4241" y="1751"/>
              <a:ext cx="317" cy="36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1800" b="1">
                  <a:solidFill>
                    <a:schemeClr val="tx1"/>
                  </a:solidFill>
                  <a:latin typeface="宋体" pitchFamily="2" charset="-122"/>
                </a:rPr>
                <a:t>BIU</a:t>
              </a:r>
            </a:p>
          </p:txBody>
        </p:sp>
        <p:sp>
          <p:nvSpPr>
            <p:cNvPr id="103" name="Line 8"/>
            <p:cNvSpPr>
              <a:spLocks noChangeShapeType="1"/>
            </p:cNvSpPr>
            <p:nvPr/>
          </p:nvSpPr>
          <p:spPr bwMode="auto">
            <a:xfrm>
              <a:off x="4558" y="1932"/>
              <a:ext cx="47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Line 9"/>
            <p:cNvSpPr>
              <a:spLocks noChangeShapeType="1"/>
            </p:cNvSpPr>
            <p:nvPr/>
          </p:nvSpPr>
          <p:spPr bwMode="auto">
            <a:xfrm flipH="1" flipV="1">
              <a:off x="2563" y="2614"/>
              <a:ext cx="2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4635" y="1751"/>
              <a:ext cx="318" cy="36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zh-CN" altLang="en-US" sz="1600" b="1" dirty="0">
                  <a:solidFill>
                    <a:schemeClr val="tx1"/>
                  </a:solidFill>
                </a:rPr>
                <a:t>前端</a:t>
              </a:r>
            </a:p>
            <a:p>
              <a:pPr algn="ctr" eaLnBrk="0" hangingPunct="0">
                <a:lnSpc>
                  <a:spcPct val="140000"/>
                </a:lnSpc>
              </a:pPr>
              <a:r>
                <a:rPr kumimoji="0" lang="zh-CN" altLang="en-US" sz="1600" b="1" dirty="0">
                  <a:solidFill>
                    <a:schemeClr val="tx1"/>
                  </a:solidFill>
                </a:rPr>
                <a:t>总线</a:t>
              </a:r>
            </a:p>
          </p:txBody>
        </p:sp>
        <p:sp>
          <p:nvSpPr>
            <p:cNvPr id="106" name="Text Box 11"/>
            <p:cNvSpPr txBox="1">
              <a:spLocks noChangeArrowheads="1"/>
            </p:cNvSpPr>
            <p:nvPr/>
          </p:nvSpPr>
          <p:spPr bwMode="auto">
            <a:xfrm>
              <a:off x="1293" y="2476"/>
              <a:ext cx="543" cy="22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zh-CN" altLang="en-US" sz="1800" b="1">
                  <a:solidFill>
                    <a:schemeClr val="tx1"/>
                  </a:solidFill>
                </a:rPr>
                <a:t>译码器</a:t>
              </a:r>
            </a:p>
          </p:txBody>
        </p:sp>
        <p:sp>
          <p:nvSpPr>
            <p:cNvPr id="107" name="Line 12"/>
            <p:cNvSpPr>
              <a:spLocks noChangeShapeType="1"/>
            </p:cNvSpPr>
            <p:nvPr/>
          </p:nvSpPr>
          <p:spPr bwMode="auto">
            <a:xfrm flipH="1" flipV="1">
              <a:off x="1066" y="2614"/>
              <a:ext cx="2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flipH="1" flipV="1">
              <a:off x="455" y="2340"/>
              <a:ext cx="0" cy="13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Line 14"/>
            <p:cNvSpPr>
              <a:spLocks noChangeShapeType="1"/>
            </p:cNvSpPr>
            <p:nvPr/>
          </p:nvSpPr>
          <p:spPr bwMode="auto">
            <a:xfrm>
              <a:off x="3424" y="2159"/>
              <a:ext cx="0" cy="31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Line 16"/>
            <p:cNvSpPr>
              <a:spLocks noChangeShapeType="1"/>
            </p:cNvSpPr>
            <p:nvPr/>
          </p:nvSpPr>
          <p:spPr bwMode="auto">
            <a:xfrm>
              <a:off x="3424" y="1252"/>
              <a:ext cx="0" cy="40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Line 17"/>
            <p:cNvSpPr>
              <a:spLocks noChangeShapeType="1"/>
            </p:cNvSpPr>
            <p:nvPr/>
          </p:nvSpPr>
          <p:spPr bwMode="auto">
            <a:xfrm flipH="1" flipV="1">
              <a:off x="4377" y="1251"/>
              <a:ext cx="0" cy="49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Line 18"/>
            <p:cNvSpPr>
              <a:spLocks noChangeShapeType="1"/>
            </p:cNvSpPr>
            <p:nvPr/>
          </p:nvSpPr>
          <p:spPr bwMode="auto">
            <a:xfrm>
              <a:off x="385" y="1162"/>
              <a:ext cx="3266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Line 20"/>
            <p:cNvSpPr>
              <a:spLocks noChangeShapeType="1"/>
            </p:cNvSpPr>
            <p:nvPr/>
          </p:nvSpPr>
          <p:spPr bwMode="auto">
            <a:xfrm flipV="1">
              <a:off x="385" y="1253"/>
              <a:ext cx="3266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Text Box 23"/>
            <p:cNvSpPr txBox="1">
              <a:spLocks noChangeArrowheads="1"/>
            </p:cNvSpPr>
            <p:nvPr/>
          </p:nvSpPr>
          <p:spPr bwMode="auto">
            <a:xfrm>
              <a:off x="3865" y="983"/>
              <a:ext cx="725" cy="2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L2 Cache</a:t>
              </a:r>
            </a:p>
          </p:txBody>
        </p:sp>
        <p:sp>
          <p:nvSpPr>
            <p:cNvPr id="115" name="Text Box 24"/>
            <p:cNvSpPr txBox="1">
              <a:spLocks noChangeArrowheads="1"/>
            </p:cNvSpPr>
            <p:nvPr/>
          </p:nvSpPr>
          <p:spPr bwMode="auto">
            <a:xfrm>
              <a:off x="5037" y="1569"/>
              <a:ext cx="318" cy="6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主</a:t>
              </a:r>
              <a:endPara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 eaLnBrk="0" hangingPunct="0"/>
              <a:endPara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 eaLnBrk="0" hangingPunct="0"/>
              <a:r>
                <a:rPr kumimoji="0"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存</a:t>
              </a:r>
              <a:endParaRPr kumimoji="0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16" name="Line 29"/>
            <p:cNvSpPr>
              <a:spLocks noChangeShapeType="1"/>
            </p:cNvSpPr>
            <p:nvPr/>
          </p:nvSpPr>
          <p:spPr bwMode="auto">
            <a:xfrm>
              <a:off x="385" y="1071"/>
              <a:ext cx="3266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Text Box 30"/>
            <p:cNvSpPr txBox="1">
              <a:spLocks noChangeArrowheads="1"/>
            </p:cNvSpPr>
            <p:nvPr/>
          </p:nvSpPr>
          <p:spPr bwMode="auto">
            <a:xfrm>
              <a:off x="1428" y="1569"/>
              <a:ext cx="409" cy="4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zh-CN" altLang="en-US" sz="1800" b="1" dirty="0">
                  <a:solidFill>
                    <a:schemeClr val="tx1"/>
                  </a:solidFill>
                </a:rPr>
                <a:t>寄存器组</a:t>
              </a:r>
            </a:p>
          </p:txBody>
        </p:sp>
        <p:sp>
          <p:nvSpPr>
            <p:cNvPr id="118" name="Text Box 31"/>
            <p:cNvSpPr txBox="1">
              <a:spLocks noChangeArrowheads="1"/>
            </p:cNvSpPr>
            <p:nvPr/>
          </p:nvSpPr>
          <p:spPr bwMode="auto">
            <a:xfrm>
              <a:off x="1021" y="1479"/>
              <a:ext cx="227" cy="6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algn="ctr" eaLnBrk="0" hangingPunct="0"/>
              <a:r>
                <a:rPr kumimoji="0" lang="zh-CN" altLang="en-US" sz="1800" b="1">
                  <a:solidFill>
                    <a:schemeClr val="tx1"/>
                  </a:solidFill>
                  <a:latin typeface="宋体" pitchFamily="2" charset="-122"/>
                </a:rPr>
                <a:t>转移</a:t>
              </a:r>
              <a:r>
                <a:rPr kumimoji="0" lang="en-US" altLang="zh-CN" sz="1800" b="1">
                  <a:solidFill>
                    <a:schemeClr val="tx1"/>
                  </a:solidFill>
                  <a:latin typeface="宋体" pitchFamily="2" charset="-122"/>
                </a:rPr>
                <a:t>JEU</a:t>
              </a:r>
            </a:p>
          </p:txBody>
        </p:sp>
        <p:sp>
          <p:nvSpPr>
            <p:cNvPr id="119" name="Text Box 32"/>
            <p:cNvSpPr txBox="1">
              <a:spLocks noChangeArrowheads="1"/>
            </p:cNvSpPr>
            <p:nvPr/>
          </p:nvSpPr>
          <p:spPr bwMode="auto">
            <a:xfrm>
              <a:off x="385" y="1479"/>
              <a:ext cx="227" cy="6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algn="ctr" eaLnBrk="0" hangingPunct="0"/>
              <a:r>
                <a:rPr kumimoji="0" lang="zh-CN" altLang="en-US" sz="1800" b="1">
                  <a:solidFill>
                    <a:schemeClr val="tx1"/>
                  </a:solidFill>
                  <a:latin typeface="宋体" pitchFamily="2" charset="-122"/>
                </a:rPr>
                <a:t>定点</a:t>
              </a:r>
              <a:r>
                <a:rPr kumimoji="0" lang="en-US" altLang="zh-CN" sz="1800" b="1">
                  <a:solidFill>
                    <a:schemeClr val="tx1"/>
                  </a:solidFill>
                  <a:latin typeface="宋体" pitchFamily="2" charset="-122"/>
                </a:rPr>
                <a:t>ALU</a:t>
              </a:r>
            </a:p>
          </p:txBody>
        </p:sp>
        <p:sp>
          <p:nvSpPr>
            <p:cNvPr id="120" name="Line 34"/>
            <p:cNvSpPr>
              <a:spLocks noChangeShapeType="1"/>
            </p:cNvSpPr>
            <p:nvPr/>
          </p:nvSpPr>
          <p:spPr bwMode="auto">
            <a:xfrm>
              <a:off x="1564" y="1252"/>
              <a:ext cx="0" cy="3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Line 35"/>
            <p:cNvSpPr>
              <a:spLocks noChangeShapeType="1"/>
            </p:cNvSpPr>
            <p:nvPr/>
          </p:nvSpPr>
          <p:spPr bwMode="auto">
            <a:xfrm flipH="1" flipV="1">
              <a:off x="1700" y="1071"/>
              <a:ext cx="0" cy="49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Line 38"/>
            <p:cNvSpPr>
              <a:spLocks noChangeShapeType="1"/>
            </p:cNvSpPr>
            <p:nvPr/>
          </p:nvSpPr>
          <p:spPr bwMode="auto">
            <a:xfrm flipH="1">
              <a:off x="1610" y="1162"/>
              <a:ext cx="0" cy="40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Line 42"/>
            <p:cNvSpPr>
              <a:spLocks noChangeShapeType="1"/>
            </p:cNvSpPr>
            <p:nvPr/>
          </p:nvSpPr>
          <p:spPr bwMode="auto">
            <a:xfrm flipH="1" flipV="1">
              <a:off x="907" y="2340"/>
              <a:ext cx="0" cy="13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Text Box 43"/>
            <p:cNvSpPr txBox="1">
              <a:spLocks noChangeArrowheads="1"/>
            </p:cNvSpPr>
            <p:nvPr/>
          </p:nvSpPr>
          <p:spPr bwMode="auto">
            <a:xfrm>
              <a:off x="545" y="2313"/>
              <a:ext cx="316" cy="1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</a:rPr>
                <a:t>……</a:t>
              </a:r>
            </a:p>
          </p:txBody>
        </p:sp>
        <p:sp>
          <p:nvSpPr>
            <p:cNvPr id="125" name="Text Box 44"/>
            <p:cNvSpPr txBox="1">
              <a:spLocks noChangeArrowheads="1"/>
            </p:cNvSpPr>
            <p:nvPr/>
          </p:nvSpPr>
          <p:spPr bwMode="auto">
            <a:xfrm>
              <a:off x="703" y="1479"/>
              <a:ext cx="227" cy="6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algn="ctr" eaLnBrk="0" hangingPunct="0"/>
              <a:r>
                <a:rPr kumimoji="0" lang="zh-CN" altLang="en-US" sz="1800" b="1">
                  <a:solidFill>
                    <a:schemeClr val="tx1"/>
                  </a:solidFill>
                  <a:latin typeface="宋体" pitchFamily="2" charset="-122"/>
                </a:rPr>
                <a:t>浮点</a:t>
              </a:r>
              <a:r>
                <a:rPr kumimoji="0" lang="en-US" altLang="zh-CN" sz="1800" b="1">
                  <a:solidFill>
                    <a:schemeClr val="tx1"/>
                  </a:solidFill>
                  <a:latin typeface="宋体" pitchFamily="2" charset="-122"/>
                </a:rPr>
                <a:t>FPU</a:t>
              </a:r>
            </a:p>
          </p:txBody>
        </p:sp>
        <p:sp>
          <p:nvSpPr>
            <p:cNvPr id="126" name="Line 46"/>
            <p:cNvSpPr>
              <a:spLocks noChangeShapeType="1"/>
            </p:cNvSpPr>
            <p:nvPr/>
          </p:nvSpPr>
          <p:spPr bwMode="auto">
            <a:xfrm flipH="1" flipV="1">
              <a:off x="431" y="1252"/>
              <a:ext cx="0" cy="22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Line 47"/>
            <p:cNvSpPr>
              <a:spLocks noChangeShapeType="1"/>
            </p:cNvSpPr>
            <p:nvPr/>
          </p:nvSpPr>
          <p:spPr bwMode="auto">
            <a:xfrm flipH="1">
              <a:off x="566" y="1071"/>
              <a:ext cx="1" cy="40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Line 48"/>
            <p:cNvSpPr>
              <a:spLocks noChangeShapeType="1"/>
            </p:cNvSpPr>
            <p:nvPr/>
          </p:nvSpPr>
          <p:spPr bwMode="auto">
            <a:xfrm flipV="1">
              <a:off x="475" y="1162"/>
              <a:ext cx="1" cy="31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Text Box 49"/>
            <p:cNvSpPr txBox="1">
              <a:spLocks noChangeArrowheads="1"/>
            </p:cNvSpPr>
            <p:nvPr/>
          </p:nvSpPr>
          <p:spPr bwMode="auto">
            <a:xfrm>
              <a:off x="1745" y="1343"/>
              <a:ext cx="182" cy="1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en-US" altLang="zh-CN" sz="1800" b="1">
                  <a:latin typeface="宋体" pitchFamily="2" charset="-122"/>
                </a:rPr>
                <a:t>WB</a:t>
              </a:r>
            </a:p>
          </p:txBody>
        </p:sp>
        <p:sp>
          <p:nvSpPr>
            <p:cNvPr id="130" name="Text Box 50"/>
            <p:cNvSpPr txBox="1">
              <a:spLocks noChangeArrowheads="1"/>
            </p:cNvSpPr>
            <p:nvPr/>
          </p:nvSpPr>
          <p:spPr bwMode="auto">
            <a:xfrm>
              <a:off x="1338" y="1343"/>
              <a:ext cx="226" cy="1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en-US" altLang="zh-CN" sz="1800" b="1" dirty="0" smtClean="0">
                  <a:latin typeface="宋体" pitchFamily="2" charset="-122"/>
                </a:rPr>
                <a:t>OF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1" name="Text Box 52"/>
            <p:cNvSpPr txBox="1">
              <a:spLocks noChangeArrowheads="1"/>
            </p:cNvSpPr>
            <p:nvPr/>
          </p:nvSpPr>
          <p:spPr bwMode="auto">
            <a:xfrm>
              <a:off x="3197" y="1343"/>
              <a:ext cx="227" cy="1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en-US" altLang="zh-CN" sz="1800" b="1" dirty="0" smtClean="0">
                  <a:latin typeface="宋体" pitchFamily="2" charset="-122"/>
                </a:rPr>
                <a:t>OF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2" name="Text Box 53"/>
            <p:cNvSpPr txBox="1">
              <a:spLocks noChangeArrowheads="1"/>
            </p:cNvSpPr>
            <p:nvPr/>
          </p:nvSpPr>
          <p:spPr bwMode="auto">
            <a:xfrm>
              <a:off x="1474" y="2295"/>
              <a:ext cx="181" cy="18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en-US" altLang="zh-CN" sz="1800" b="1">
                  <a:latin typeface="宋体" pitchFamily="2" charset="-122"/>
                </a:rPr>
                <a:t>ID</a:t>
              </a:r>
            </a:p>
          </p:txBody>
        </p:sp>
        <p:sp>
          <p:nvSpPr>
            <p:cNvPr id="133" name="Text Box 54"/>
            <p:cNvSpPr txBox="1">
              <a:spLocks noChangeArrowheads="1"/>
            </p:cNvSpPr>
            <p:nvPr/>
          </p:nvSpPr>
          <p:spPr bwMode="auto">
            <a:xfrm>
              <a:off x="3197" y="2296"/>
              <a:ext cx="181" cy="1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en-US" altLang="zh-CN" sz="1800" b="1">
                  <a:latin typeface="宋体" pitchFamily="2" charset="-122"/>
                </a:rPr>
                <a:t>IF</a:t>
              </a:r>
            </a:p>
          </p:txBody>
        </p:sp>
        <p:sp>
          <p:nvSpPr>
            <p:cNvPr id="134" name="Text Box 55"/>
            <p:cNvSpPr txBox="1">
              <a:spLocks noChangeArrowheads="1"/>
            </p:cNvSpPr>
            <p:nvPr/>
          </p:nvSpPr>
          <p:spPr bwMode="auto">
            <a:xfrm>
              <a:off x="2064" y="2477"/>
              <a:ext cx="499" cy="22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1800" b="1">
                  <a:solidFill>
                    <a:schemeClr val="tx1"/>
                  </a:solidFill>
                </a:rPr>
                <a:t>IR</a:t>
              </a:r>
            </a:p>
          </p:txBody>
        </p:sp>
        <p:sp>
          <p:nvSpPr>
            <p:cNvPr id="135" name="Line 56"/>
            <p:cNvSpPr>
              <a:spLocks noChangeShapeType="1"/>
            </p:cNvSpPr>
            <p:nvPr/>
          </p:nvSpPr>
          <p:spPr bwMode="auto">
            <a:xfrm flipH="1" flipV="1">
              <a:off x="1837" y="2614"/>
              <a:ext cx="2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Text Box 57"/>
            <p:cNvSpPr txBox="1">
              <a:spLocks noChangeArrowheads="1"/>
            </p:cNvSpPr>
            <p:nvPr/>
          </p:nvSpPr>
          <p:spPr bwMode="auto">
            <a:xfrm>
              <a:off x="158" y="1706"/>
              <a:ext cx="181" cy="1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37" name="Text Box 58"/>
            <p:cNvSpPr txBox="1">
              <a:spLocks noChangeArrowheads="1"/>
            </p:cNvSpPr>
            <p:nvPr/>
          </p:nvSpPr>
          <p:spPr bwMode="auto">
            <a:xfrm>
              <a:off x="4164" y="1345"/>
              <a:ext cx="409" cy="27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vert="eaVert" lIns="18000" tIns="10800" rIns="18000" bIns="10800"/>
            <a:lstStyle/>
            <a:p>
              <a:pPr algn="ctr" eaLnBrk="0" hangingPunct="0">
                <a:lnSpc>
                  <a:spcPct val="110000"/>
                </a:lnSpc>
              </a:pPr>
              <a:r>
                <a:rPr kumimoji="0" lang="zh-CN" altLang="en-US" sz="1600" b="1" dirty="0">
                  <a:solidFill>
                    <a:schemeClr val="tx1"/>
                  </a:solidFill>
                </a:rPr>
                <a:t>后端</a:t>
              </a:r>
            </a:p>
            <a:p>
              <a:pPr algn="ctr" eaLnBrk="0" hangingPunct="0">
                <a:lnSpc>
                  <a:spcPct val="140000"/>
                </a:lnSpc>
              </a:pPr>
              <a:r>
                <a:rPr kumimoji="0" lang="zh-CN" altLang="en-US" sz="1600" b="1" dirty="0">
                  <a:solidFill>
                    <a:schemeClr val="tx1"/>
                  </a:solidFill>
                </a:rPr>
                <a:t>总线</a:t>
              </a:r>
            </a:p>
          </p:txBody>
        </p:sp>
        <p:sp>
          <p:nvSpPr>
            <p:cNvPr id="138" name="Line 161"/>
            <p:cNvSpPr>
              <a:spLocks noChangeShapeType="1"/>
            </p:cNvSpPr>
            <p:nvPr/>
          </p:nvSpPr>
          <p:spPr bwMode="auto">
            <a:xfrm flipH="1" flipV="1">
              <a:off x="749" y="1252"/>
              <a:ext cx="0" cy="22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Line 162"/>
            <p:cNvSpPr>
              <a:spLocks noChangeShapeType="1"/>
            </p:cNvSpPr>
            <p:nvPr/>
          </p:nvSpPr>
          <p:spPr bwMode="auto">
            <a:xfrm flipH="1">
              <a:off x="884" y="1071"/>
              <a:ext cx="1" cy="40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Line 163"/>
            <p:cNvSpPr>
              <a:spLocks noChangeShapeType="1"/>
            </p:cNvSpPr>
            <p:nvPr/>
          </p:nvSpPr>
          <p:spPr bwMode="auto">
            <a:xfrm flipV="1">
              <a:off x="793" y="1162"/>
              <a:ext cx="1" cy="31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Line 164"/>
            <p:cNvSpPr>
              <a:spLocks noChangeShapeType="1"/>
            </p:cNvSpPr>
            <p:nvPr/>
          </p:nvSpPr>
          <p:spPr bwMode="auto">
            <a:xfrm flipH="1" flipV="1">
              <a:off x="1066" y="1252"/>
              <a:ext cx="0" cy="22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Line 165"/>
            <p:cNvSpPr>
              <a:spLocks noChangeShapeType="1"/>
            </p:cNvSpPr>
            <p:nvPr/>
          </p:nvSpPr>
          <p:spPr bwMode="auto">
            <a:xfrm flipH="1">
              <a:off x="1201" y="1071"/>
              <a:ext cx="1" cy="40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Line 166"/>
            <p:cNvSpPr>
              <a:spLocks noChangeShapeType="1"/>
            </p:cNvSpPr>
            <p:nvPr/>
          </p:nvSpPr>
          <p:spPr bwMode="auto">
            <a:xfrm flipV="1">
              <a:off x="1110" y="1162"/>
              <a:ext cx="1" cy="31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Group 202"/>
          <p:cNvGrpSpPr>
            <a:grpSpLocks/>
          </p:cNvGrpSpPr>
          <p:nvPr/>
        </p:nvGrpSpPr>
        <p:grpSpPr bwMode="auto">
          <a:xfrm>
            <a:off x="4929218" y="4354544"/>
            <a:ext cx="1366837" cy="1223963"/>
            <a:chOff x="2835" y="1525"/>
            <a:chExt cx="861" cy="771"/>
          </a:xfrm>
        </p:grpSpPr>
        <p:sp>
          <p:nvSpPr>
            <p:cNvPr id="145" name="Rectangle 191"/>
            <p:cNvSpPr>
              <a:spLocks noChangeArrowheads="1"/>
            </p:cNvSpPr>
            <p:nvPr/>
          </p:nvSpPr>
          <p:spPr bwMode="auto">
            <a:xfrm>
              <a:off x="2835" y="1526"/>
              <a:ext cx="861" cy="90"/>
            </a:xfrm>
            <a:prstGeom prst="rect">
              <a:avLst/>
            </a:prstGeom>
            <a:solidFill>
              <a:srgbClr val="CC99FF">
                <a:alpha val="60001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Rectangle 192"/>
            <p:cNvSpPr>
              <a:spLocks noChangeArrowheads="1"/>
            </p:cNvSpPr>
            <p:nvPr/>
          </p:nvSpPr>
          <p:spPr bwMode="auto">
            <a:xfrm>
              <a:off x="2835" y="2206"/>
              <a:ext cx="861" cy="9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7" name="Rectangle 193"/>
            <p:cNvSpPr>
              <a:spLocks noChangeArrowheads="1"/>
            </p:cNvSpPr>
            <p:nvPr/>
          </p:nvSpPr>
          <p:spPr bwMode="auto">
            <a:xfrm>
              <a:off x="2835" y="1616"/>
              <a:ext cx="90" cy="5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Line 194"/>
            <p:cNvSpPr>
              <a:spLocks noChangeShapeType="1"/>
            </p:cNvSpPr>
            <p:nvPr/>
          </p:nvSpPr>
          <p:spPr bwMode="auto">
            <a:xfrm>
              <a:off x="2835" y="1525"/>
              <a:ext cx="861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Line 195"/>
            <p:cNvSpPr>
              <a:spLocks noChangeShapeType="1"/>
            </p:cNvSpPr>
            <p:nvPr/>
          </p:nvSpPr>
          <p:spPr bwMode="auto">
            <a:xfrm>
              <a:off x="2925" y="1616"/>
              <a:ext cx="771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Line 196"/>
            <p:cNvSpPr>
              <a:spLocks noChangeShapeType="1"/>
            </p:cNvSpPr>
            <p:nvPr/>
          </p:nvSpPr>
          <p:spPr bwMode="auto">
            <a:xfrm>
              <a:off x="3696" y="1525"/>
              <a:ext cx="0" cy="91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Line 197"/>
            <p:cNvSpPr>
              <a:spLocks noChangeShapeType="1"/>
            </p:cNvSpPr>
            <p:nvPr/>
          </p:nvSpPr>
          <p:spPr bwMode="auto">
            <a:xfrm>
              <a:off x="2835" y="2296"/>
              <a:ext cx="861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Line 198"/>
            <p:cNvSpPr>
              <a:spLocks noChangeShapeType="1"/>
            </p:cNvSpPr>
            <p:nvPr/>
          </p:nvSpPr>
          <p:spPr bwMode="auto">
            <a:xfrm>
              <a:off x="2925" y="2206"/>
              <a:ext cx="771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Line 199"/>
            <p:cNvSpPr>
              <a:spLocks noChangeShapeType="1"/>
            </p:cNvSpPr>
            <p:nvPr/>
          </p:nvSpPr>
          <p:spPr bwMode="auto">
            <a:xfrm>
              <a:off x="3696" y="2205"/>
              <a:ext cx="0" cy="91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Line 200"/>
            <p:cNvSpPr>
              <a:spLocks noChangeShapeType="1"/>
            </p:cNvSpPr>
            <p:nvPr/>
          </p:nvSpPr>
          <p:spPr bwMode="auto">
            <a:xfrm>
              <a:off x="2835" y="1526"/>
              <a:ext cx="0" cy="77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Line 201"/>
            <p:cNvSpPr>
              <a:spLocks noChangeShapeType="1"/>
            </p:cNvSpPr>
            <p:nvPr/>
          </p:nvSpPr>
          <p:spPr bwMode="auto">
            <a:xfrm>
              <a:off x="2925" y="1616"/>
              <a:ext cx="0" cy="589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6" name="Group 210"/>
          <p:cNvGrpSpPr>
            <a:grpSpLocks/>
          </p:cNvGrpSpPr>
          <p:nvPr/>
        </p:nvGrpSpPr>
        <p:grpSpPr bwMode="auto">
          <a:xfrm>
            <a:off x="4856193" y="5875362"/>
            <a:ext cx="1008062" cy="214312"/>
            <a:chOff x="2789" y="2478"/>
            <a:chExt cx="635" cy="135"/>
          </a:xfrm>
        </p:grpSpPr>
        <p:sp>
          <p:nvSpPr>
            <p:cNvPr id="157" name="Line 208"/>
            <p:cNvSpPr>
              <a:spLocks noChangeShapeType="1"/>
            </p:cNvSpPr>
            <p:nvPr/>
          </p:nvSpPr>
          <p:spPr bwMode="auto">
            <a:xfrm>
              <a:off x="2789" y="2613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8" name="Line 209"/>
            <p:cNvSpPr>
              <a:spLocks noChangeShapeType="1"/>
            </p:cNvSpPr>
            <p:nvPr/>
          </p:nvSpPr>
          <p:spPr bwMode="auto">
            <a:xfrm>
              <a:off x="3424" y="2478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9" name="Group 213"/>
          <p:cNvGrpSpPr>
            <a:grpSpLocks/>
          </p:cNvGrpSpPr>
          <p:nvPr/>
        </p:nvGrpSpPr>
        <p:grpSpPr bwMode="auto">
          <a:xfrm>
            <a:off x="6080155" y="3641749"/>
            <a:ext cx="349233" cy="936625"/>
            <a:chOff x="5651500" y="1026"/>
            <a:chExt cx="349233" cy="590"/>
          </a:xfrm>
        </p:grpSpPr>
        <p:sp>
          <p:nvSpPr>
            <p:cNvPr id="160" name="Line 214"/>
            <p:cNvSpPr>
              <a:spLocks noChangeShapeType="1"/>
            </p:cNvSpPr>
            <p:nvPr/>
          </p:nvSpPr>
          <p:spPr bwMode="auto">
            <a:xfrm flipH="1">
              <a:off x="5651500" y="1026"/>
              <a:ext cx="0" cy="59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Text Box 215"/>
            <p:cNvSpPr txBox="1">
              <a:spLocks noChangeArrowheads="1"/>
            </p:cNvSpPr>
            <p:nvPr/>
          </p:nvSpPr>
          <p:spPr bwMode="auto">
            <a:xfrm>
              <a:off x="5714800" y="1298"/>
              <a:ext cx="285933" cy="14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en-US" altLang="zh-CN" sz="1800" b="1" dirty="0" smtClean="0">
                  <a:latin typeface="宋体" pitchFamily="2" charset="-122"/>
                </a:rPr>
                <a:t>WB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162" name="Group 216"/>
          <p:cNvGrpSpPr>
            <a:grpSpLocks/>
          </p:cNvGrpSpPr>
          <p:nvPr/>
        </p:nvGrpSpPr>
        <p:grpSpPr bwMode="auto">
          <a:xfrm>
            <a:off x="5216555" y="4568858"/>
            <a:ext cx="1944688" cy="793750"/>
            <a:chOff x="3016" y="1660"/>
            <a:chExt cx="1225" cy="500"/>
          </a:xfrm>
        </p:grpSpPr>
        <p:sp>
          <p:nvSpPr>
            <p:cNvPr id="163" name="Text Box 217"/>
            <p:cNvSpPr txBox="1">
              <a:spLocks noChangeArrowheads="1"/>
            </p:cNvSpPr>
            <p:nvPr/>
          </p:nvSpPr>
          <p:spPr bwMode="auto">
            <a:xfrm>
              <a:off x="3016" y="1660"/>
              <a:ext cx="862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L1 D-Cache</a:t>
              </a:r>
            </a:p>
          </p:txBody>
        </p:sp>
        <p:sp>
          <p:nvSpPr>
            <p:cNvPr id="164" name="Text Box 218"/>
            <p:cNvSpPr txBox="1">
              <a:spLocks noChangeArrowheads="1"/>
            </p:cNvSpPr>
            <p:nvPr/>
          </p:nvSpPr>
          <p:spPr bwMode="auto">
            <a:xfrm>
              <a:off x="3016" y="1932"/>
              <a:ext cx="862" cy="2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L1 I-Cache</a:t>
              </a:r>
            </a:p>
          </p:txBody>
        </p:sp>
        <p:sp>
          <p:nvSpPr>
            <p:cNvPr id="165" name="Line 219"/>
            <p:cNvSpPr>
              <a:spLocks noChangeShapeType="1"/>
            </p:cNvSpPr>
            <p:nvPr/>
          </p:nvSpPr>
          <p:spPr bwMode="auto">
            <a:xfrm flipH="1">
              <a:off x="3878" y="1796"/>
              <a:ext cx="3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Line 220"/>
            <p:cNvSpPr>
              <a:spLocks noChangeShapeType="1"/>
            </p:cNvSpPr>
            <p:nvPr/>
          </p:nvSpPr>
          <p:spPr bwMode="auto">
            <a:xfrm flipH="1" flipV="1">
              <a:off x="3878" y="2068"/>
              <a:ext cx="3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7" name="Oval 222"/>
          <p:cNvSpPr>
            <a:spLocks noChangeArrowheads="1"/>
          </p:cNvSpPr>
          <p:nvPr/>
        </p:nvSpPr>
        <p:spPr bwMode="auto">
          <a:xfrm>
            <a:off x="5649943" y="4360887"/>
            <a:ext cx="719137" cy="144462"/>
          </a:xfrm>
          <a:prstGeom prst="ellipse">
            <a:avLst/>
          </a:prstGeom>
          <a:solidFill>
            <a:srgbClr val="CC99FF">
              <a:alpha val="80000"/>
            </a:srgbClr>
          </a:solidFill>
          <a:ln w="9525">
            <a:solidFill>
              <a:srgbClr val="FF3399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8" name="Oval 223"/>
          <p:cNvSpPr>
            <a:spLocks noChangeArrowheads="1"/>
          </p:cNvSpPr>
          <p:nvPr/>
        </p:nvSpPr>
        <p:spPr bwMode="auto">
          <a:xfrm>
            <a:off x="6800880" y="4649812"/>
            <a:ext cx="215900" cy="720725"/>
          </a:xfrm>
          <a:prstGeom prst="ellipse">
            <a:avLst/>
          </a:prstGeom>
          <a:solidFill>
            <a:srgbClr val="CC99FF">
              <a:alpha val="80000"/>
            </a:srgbClr>
          </a:solidFill>
          <a:ln w="9525">
            <a:solidFill>
              <a:srgbClr val="FF3399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69" name="Group 225"/>
          <p:cNvGrpSpPr>
            <a:grpSpLocks/>
          </p:cNvGrpSpPr>
          <p:nvPr/>
        </p:nvGrpSpPr>
        <p:grpSpPr bwMode="auto">
          <a:xfrm>
            <a:off x="3632230" y="3641749"/>
            <a:ext cx="1584325" cy="1441450"/>
            <a:chOff x="2018" y="1026"/>
            <a:chExt cx="998" cy="908"/>
          </a:xfrm>
        </p:grpSpPr>
        <p:sp>
          <p:nvSpPr>
            <p:cNvPr id="170" name="Text Box 226"/>
            <p:cNvSpPr txBox="1">
              <a:spLocks noChangeArrowheads="1"/>
            </p:cNvSpPr>
            <p:nvPr/>
          </p:nvSpPr>
          <p:spPr bwMode="auto">
            <a:xfrm>
              <a:off x="2018" y="1528"/>
              <a:ext cx="771" cy="40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zh-CN" altLang="en-US" sz="1800" b="1">
                  <a:solidFill>
                    <a:schemeClr val="tx1"/>
                  </a:solidFill>
                  <a:latin typeface="宋体" pitchFamily="2" charset="-122"/>
                </a:rPr>
                <a:t>存储顺序</a:t>
              </a:r>
            </a:p>
            <a:p>
              <a:pPr algn="ctr" eaLnBrk="0" hangingPunct="0"/>
              <a:r>
                <a:rPr kumimoji="0" lang="zh-CN" altLang="en-US" sz="1800" b="1">
                  <a:solidFill>
                    <a:schemeClr val="tx1"/>
                  </a:solidFill>
                  <a:latin typeface="宋体" pitchFamily="2" charset="-122"/>
                </a:rPr>
                <a:t>缓冲器</a:t>
              </a:r>
              <a:r>
                <a:rPr kumimoji="0" lang="en-US" altLang="zh-CN" sz="1800" b="1">
                  <a:solidFill>
                    <a:schemeClr val="tx1"/>
                  </a:solidFill>
                  <a:latin typeface="宋体" pitchFamily="2" charset="-122"/>
                </a:rPr>
                <a:t>MOB</a:t>
              </a:r>
            </a:p>
          </p:txBody>
        </p:sp>
        <p:sp>
          <p:nvSpPr>
            <p:cNvPr id="171" name="Line 227"/>
            <p:cNvSpPr>
              <a:spLocks noChangeShapeType="1"/>
            </p:cNvSpPr>
            <p:nvPr/>
          </p:nvSpPr>
          <p:spPr bwMode="auto">
            <a:xfrm flipH="1">
              <a:off x="2789" y="1707"/>
              <a:ext cx="22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2" name="Line 228"/>
            <p:cNvSpPr>
              <a:spLocks noChangeShapeType="1"/>
            </p:cNvSpPr>
            <p:nvPr/>
          </p:nvSpPr>
          <p:spPr bwMode="auto">
            <a:xfrm flipH="1" flipV="1">
              <a:off x="2381" y="1026"/>
              <a:ext cx="0" cy="49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Text Box 229"/>
            <p:cNvSpPr txBox="1">
              <a:spLocks noChangeArrowheads="1"/>
            </p:cNvSpPr>
            <p:nvPr/>
          </p:nvSpPr>
          <p:spPr bwMode="auto">
            <a:xfrm>
              <a:off x="2426" y="1298"/>
              <a:ext cx="181" cy="1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en-US" altLang="zh-CN" sz="1800" b="1" dirty="0" smtClean="0">
                  <a:latin typeface="宋体" pitchFamily="2" charset="-122"/>
                </a:rPr>
                <a:t>WB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174" name="Group 230"/>
          <p:cNvGrpSpPr>
            <a:grpSpLocks/>
          </p:cNvGrpSpPr>
          <p:nvPr/>
        </p:nvGrpSpPr>
        <p:grpSpPr bwMode="auto">
          <a:xfrm>
            <a:off x="5000655" y="4433912"/>
            <a:ext cx="1008063" cy="360362"/>
            <a:chOff x="2880" y="1570"/>
            <a:chExt cx="635" cy="227"/>
          </a:xfrm>
        </p:grpSpPr>
        <p:sp>
          <p:nvSpPr>
            <p:cNvPr id="175" name="Rectangle 231"/>
            <p:cNvSpPr>
              <a:spLocks noChangeArrowheads="1"/>
            </p:cNvSpPr>
            <p:nvPr/>
          </p:nvSpPr>
          <p:spPr bwMode="auto">
            <a:xfrm>
              <a:off x="2880" y="1571"/>
              <a:ext cx="635" cy="4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6" name="Rectangle 232"/>
            <p:cNvSpPr>
              <a:spLocks noChangeArrowheads="1"/>
            </p:cNvSpPr>
            <p:nvPr/>
          </p:nvSpPr>
          <p:spPr bwMode="auto">
            <a:xfrm>
              <a:off x="2880" y="1615"/>
              <a:ext cx="45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Line 233"/>
            <p:cNvSpPr>
              <a:spLocks noChangeShapeType="1"/>
            </p:cNvSpPr>
            <p:nvPr/>
          </p:nvSpPr>
          <p:spPr bwMode="auto">
            <a:xfrm>
              <a:off x="2880" y="1570"/>
              <a:ext cx="635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8" name="Line 234"/>
            <p:cNvSpPr>
              <a:spLocks noChangeShapeType="1"/>
            </p:cNvSpPr>
            <p:nvPr/>
          </p:nvSpPr>
          <p:spPr bwMode="auto">
            <a:xfrm>
              <a:off x="2926" y="1615"/>
              <a:ext cx="589" cy="1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Line 235"/>
            <p:cNvSpPr>
              <a:spLocks noChangeShapeType="1"/>
            </p:cNvSpPr>
            <p:nvPr/>
          </p:nvSpPr>
          <p:spPr bwMode="auto">
            <a:xfrm>
              <a:off x="3515" y="1570"/>
              <a:ext cx="0" cy="45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0" name="Line 236"/>
            <p:cNvSpPr>
              <a:spLocks noChangeShapeType="1"/>
            </p:cNvSpPr>
            <p:nvPr/>
          </p:nvSpPr>
          <p:spPr bwMode="auto">
            <a:xfrm>
              <a:off x="2880" y="1571"/>
              <a:ext cx="0" cy="226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1" name="Line 237"/>
            <p:cNvSpPr>
              <a:spLocks noChangeShapeType="1"/>
            </p:cNvSpPr>
            <p:nvPr/>
          </p:nvSpPr>
          <p:spPr bwMode="auto">
            <a:xfrm flipH="1">
              <a:off x="2925" y="1615"/>
              <a:ext cx="1" cy="182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Line 238"/>
            <p:cNvSpPr>
              <a:spLocks noChangeShapeType="1"/>
            </p:cNvSpPr>
            <p:nvPr/>
          </p:nvSpPr>
          <p:spPr bwMode="auto">
            <a:xfrm>
              <a:off x="2880" y="1797"/>
              <a:ext cx="45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3" name="Oval 240"/>
          <p:cNvSpPr>
            <a:spLocks noChangeArrowheads="1"/>
          </p:cNvSpPr>
          <p:nvPr/>
        </p:nvSpPr>
        <p:spPr bwMode="auto">
          <a:xfrm>
            <a:off x="6872318" y="4649812"/>
            <a:ext cx="73025" cy="720725"/>
          </a:xfrm>
          <a:prstGeom prst="ellipse">
            <a:avLst/>
          </a:prstGeom>
          <a:solidFill>
            <a:srgbClr val="CC99FF">
              <a:alpha val="80000"/>
            </a:srgbClr>
          </a:solidFill>
          <a:ln w="9525">
            <a:solidFill>
              <a:srgbClr val="FF3399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2627784" y="1309867"/>
            <a:ext cx="4022255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策略：</a:t>
            </a:r>
            <a:r>
              <a:rPr lang="zh-CN" altLang="en-US" sz="1800" u="sng" dirty="0" smtClean="0">
                <a:solidFill>
                  <a:schemeClr val="tx1"/>
                </a:solidFill>
              </a:rPr>
              <a:t>降低</a:t>
            </a:r>
            <a:r>
              <a:rPr lang="zh-CN" altLang="en-US" sz="1800" dirty="0">
                <a:solidFill>
                  <a:schemeClr val="tx1"/>
                </a:solidFill>
              </a:rPr>
              <a:t>冲突</a:t>
            </a:r>
            <a:r>
              <a:rPr lang="zh-CN" altLang="en-US" sz="1800" dirty="0" smtClean="0">
                <a:solidFill>
                  <a:schemeClr val="tx1"/>
                </a:solidFill>
              </a:rPr>
              <a:t>概率＋流水线</a:t>
            </a:r>
            <a:r>
              <a:rPr lang="zh-CN" altLang="en-US" sz="1800" u="sng" dirty="0">
                <a:solidFill>
                  <a:schemeClr val="tx1"/>
                </a:solidFill>
              </a:rPr>
              <a:t>停顿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1800" dirty="0">
              <a:solidFill>
                <a:schemeClr val="accent2"/>
              </a:solidFill>
            </a:endParaRPr>
          </a:p>
        </p:txBody>
      </p:sp>
      <p:sp>
        <p:nvSpPr>
          <p:cNvPr id="18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1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xit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7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xit" presetSubtype="4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50"/>
                            </p:stCondLst>
                            <p:childTnLst>
                              <p:par>
                                <p:cTn id="64" presetID="22" presetClass="exit" presetSubtype="4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7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167" grpId="0" animBg="1"/>
      <p:bldP spid="167" grpId="1" animBg="1"/>
      <p:bldP spid="168" grpId="0" animBg="1"/>
      <p:bldP spid="168" grpId="1" animBg="1"/>
      <p:bldP spid="183" grpId="0" animBg="1"/>
      <p:bldP spid="1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251520" y="332656"/>
            <a:ext cx="4972746" cy="405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 smtClean="0"/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dirty="0"/>
              <a:t>数据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冒险处理   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以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MIPS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为例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  <a:endParaRPr lang="zh-CN" altLang="en-US" b="1" dirty="0">
              <a:solidFill>
                <a:schemeClr val="tx1"/>
              </a:solidFill>
              <a:latin typeface="宋体" pitchFamily="2" charset="-122"/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*产生原因：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  *冒险类型：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200" dirty="0">
              <a:solidFill>
                <a:srgbClr val="C00000"/>
              </a:solidFill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000" dirty="0" smtClean="0">
              <a:solidFill>
                <a:srgbClr val="C00000"/>
              </a:solidFill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000" dirty="0">
              <a:solidFill>
                <a:srgbClr val="C00000"/>
              </a:solidFill>
            </a:endParaRPr>
          </a:p>
          <a:p>
            <a:pPr marL="2155825" indent="-2155825"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*处理方法： 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67494" y="786770"/>
            <a:ext cx="532884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因重叠执行，指令所需</a:t>
            </a:r>
            <a:r>
              <a:rPr lang="zh-CN" altLang="en-US" b="1" u="sng" dirty="0" smtClean="0">
                <a:solidFill>
                  <a:schemeClr val="tx1"/>
                </a:solidFill>
                <a:latin typeface="宋体" pitchFamily="2" charset="-122"/>
              </a:rPr>
              <a:t>数据不可用</a:t>
            </a:r>
            <a:endParaRPr lang="en-US" altLang="zh-CN" sz="18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写后读</a:t>
            </a:r>
            <a:r>
              <a:rPr kumimoji="0" lang="en-US" altLang="zh-CN" sz="2000" dirty="0">
                <a:solidFill>
                  <a:schemeClr val="tx1"/>
                </a:solidFill>
              </a:rPr>
              <a:t>(</a:t>
            </a:r>
            <a:r>
              <a:rPr kumimoji="0" lang="en-US" altLang="zh-CN" sz="2000" b="0" dirty="0">
                <a:solidFill>
                  <a:schemeClr val="tx1"/>
                </a:solidFill>
                <a:latin typeface="+mn-lt"/>
              </a:rPr>
              <a:t>Read After </a:t>
            </a:r>
            <a:r>
              <a:rPr kumimoji="0" lang="en-US" altLang="zh-CN" sz="2000" b="0" dirty="0" err="1" smtClean="0">
                <a:solidFill>
                  <a:schemeClr val="tx1"/>
                </a:solidFill>
                <a:latin typeface="+mn-lt"/>
              </a:rPr>
              <a:t>Write</a:t>
            </a:r>
            <a:r>
              <a:rPr kumimoji="0" lang="en-US" altLang="zh-CN" dirty="0" err="1" smtClean="0">
                <a:solidFill>
                  <a:schemeClr val="tx1"/>
                </a:solidFill>
                <a:latin typeface="+mn-ea"/>
              </a:rPr>
              <a:t>,RAW</a:t>
            </a:r>
            <a:r>
              <a:rPr kumimoji="0" lang="en-US" altLang="zh-CN" sz="2000" dirty="0">
                <a:solidFill>
                  <a:schemeClr val="tx1"/>
                </a:solidFill>
              </a:rPr>
              <a:t>)</a:t>
            </a:r>
            <a:r>
              <a:rPr kumimoji="0" lang="zh-CN" altLang="en-US" dirty="0" smtClean="0">
                <a:solidFill>
                  <a:schemeClr val="tx1"/>
                </a:solidFill>
              </a:rPr>
              <a:t>冒险</a:t>
            </a:r>
            <a:r>
              <a:rPr kumimoji="0" lang="zh-CN" altLang="en-US" dirty="0">
                <a:solidFill>
                  <a:schemeClr val="tx1"/>
                </a:solidFill>
              </a:rPr>
              <a:t>等</a:t>
            </a:r>
            <a:endParaRPr kumimoji="0" lang="en-US" altLang="zh-CN" dirty="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23728" y="1786353"/>
            <a:ext cx="6408712" cy="1944216"/>
            <a:chOff x="827584" y="3068960"/>
            <a:chExt cx="6408712" cy="1944216"/>
          </a:xfrm>
        </p:grpSpPr>
        <p:cxnSp>
          <p:nvCxnSpPr>
            <p:cNvPr id="10" name="直接箭头连接符 9"/>
            <p:cNvCxnSpPr/>
            <p:nvPr/>
          </p:nvCxnSpPr>
          <p:spPr bwMode="auto">
            <a:xfrm>
              <a:off x="2415430" y="3284984"/>
              <a:ext cx="45328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 Box 60"/>
            <p:cNvSpPr txBox="1">
              <a:spLocks noChangeArrowheads="1"/>
            </p:cNvSpPr>
            <p:nvPr/>
          </p:nvSpPr>
          <p:spPr bwMode="auto">
            <a:xfrm>
              <a:off x="6948264" y="3138487"/>
              <a:ext cx="28803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拍</a:t>
              </a:r>
              <a:endParaRPr lang="en-US" altLang="zh-CN" sz="1800" b="1" baseline="-20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2411760" y="3360142"/>
              <a:ext cx="504056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2915816" y="3360141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3419872" y="3360142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3923928" y="335699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4427984" y="335699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7" name="Text Box 57"/>
            <p:cNvSpPr txBox="1">
              <a:spLocks noChangeArrowheads="1"/>
            </p:cNvSpPr>
            <p:nvPr/>
          </p:nvSpPr>
          <p:spPr bwMode="auto">
            <a:xfrm>
              <a:off x="2627784" y="3068960"/>
              <a:ext cx="4248472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1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3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4    5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6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7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8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9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 Box 63"/>
            <p:cNvSpPr txBox="1">
              <a:spLocks noChangeArrowheads="1"/>
            </p:cNvSpPr>
            <p:nvPr/>
          </p:nvSpPr>
          <p:spPr bwMode="auto">
            <a:xfrm>
              <a:off x="827584" y="3284984"/>
              <a:ext cx="1584176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I1: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$4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$5+$6</a:t>
              </a:r>
            </a:p>
            <a:p>
              <a:pPr>
                <a:spcBef>
                  <a:spcPts val="700"/>
                </a:spcBef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I2:$7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-$6</a:t>
              </a:r>
            </a:p>
            <a:p>
              <a:pPr>
                <a:spcBef>
                  <a:spcPts val="700"/>
                </a:spcBef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I3:$8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|$6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>
                <a:spcBef>
                  <a:spcPts val="700"/>
                </a:spcBef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I4:$9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+$6</a:t>
              </a:r>
            </a:p>
            <a:p>
              <a:pPr>
                <a:spcBef>
                  <a:spcPts val="700"/>
                </a:spcBef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I5:$3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$4&amp;$6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>
                <a:lnSpc>
                  <a:spcPct val="145000"/>
                </a:lnSpc>
              </a:pP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 flipH="1">
              <a:off x="4927846" y="3212976"/>
              <a:ext cx="4194" cy="15841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 Box 61"/>
            <p:cNvSpPr txBox="1">
              <a:spLocks noChangeArrowheads="1"/>
            </p:cNvSpPr>
            <p:nvPr/>
          </p:nvSpPr>
          <p:spPr bwMode="auto">
            <a:xfrm>
              <a:off x="2920010" y="3720178"/>
              <a:ext cx="499862" cy="21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1" name="Text Box 61"/>
            <p:cNvSpPr txBox="1">
              <a:spLocks noChangeArrowheads="1"/>
            </p:cNvSpPr>
            <p:nvPr/>
          </p:nvSpPr>
          <p:spPr bwMode="auto">
            <a:xfrm>
              <a:off x="3419872" y="3720177"/>
              <a:ext cx="502221" cy="2160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2" name="Text Box 61"/>
            <p:cNvSpPr txBox="1">
              <a:spLocks noChangeArrowheads="1"/>
            </p:cNvSpPr>
            <p:nvPr/>
          </p:nvSpPr>
          <p:spPr bwMode="auto">
            <a:xfrm>
              <a:off x="3923928" y="3720178"/>
              <a:ext cx="499862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4427984" y="371702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4932040" y="371702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3424066" y="4080220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3923928" y="408021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4427984" y="408022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4932040" y="407707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5436096" y="407707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3928122" y="4440258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4427984" y="4440257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2" name="Text Box 61"/>
            <p:cNvSpPr txBox="1">
              <a:spLocks noChangeArrowheads="1"/>
            </p:cNvSpPr>
            <p:nvPr/>
          </p:nvSpPr>
          <p:spPr bwMode="auto">
            <a:xfrm>
              <a:off x="4932040" y="4440258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3" name="Text Box 61"/>
            <p:cNvSpPr txBox="1">
              <a:spLocks noChangeArrowheads="1"/>
            </p:cNvSpPr>
            <p:nvPr/>
          </p:nvSpPr>
          <p:spPr bwMode="auto">
            <a:xfrm>
              <a:off x="5436096" y="443710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4" name="Text Box 61"/>
            <p:cNvSpPr txBox="1">
              <a:spLocks noChangeArrowheads="1"/>
            </p:cNvSpPr>
            <p:nvPr/>
          </p:nvSpPr>
          <p:spPr bwMode="auto">
            <a:xfrm>
              <a:off x="5940152" y="443710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5" name="Text Box 61"/>
            <p:cNvSpPr txBox="1">
              <a:spLocks noChangeArrowheads="1"/>
            </p:cNvSpPr>
            <p:nvPr/>
          </p:nvSpPr>
          <p:spPr bwMode="auto">
            <a:xfrm>
              <a:off x="4432178" y="4800300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6" name="Text Box 61"/>
            <p:cNvSpPr txBox="1">
              <a:spLocks noChangeArrowheads="1"/>
            </p:cNvSpPr>
            <p:nvPr/>
          </p:nvSpPr>
          <p:spPr bwMode="auto">
            <a:xfrm>
              <a:off x="4932040" y="480029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7" name="Text Box 61"/>
            <p:cNvSpPr txBox="1">
              <a:spLocks noChangeArrowheads="1"/>
            </p:cNvSpPr>
            <p:nvPr/>
          </p:nvSpPr>
          <p:spPr bwMode="auto">
            <a:xfrm>
              <a:off x="5436096" y="480030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8" name="Text Box 61"/>
            <p:cNvSpPr txBox="1">
              <a:spLocks noChangeArrowheads="1"/>
            </p:cNvSpPr>
            <p:nvPr/>
          </p:nvSpPr>
          <p:spPr bwMode="auto">
            <a:xfrm>
              <a:off x="5940152" y="479715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9" name="Text Box 61"/>
            <p:cNvSpPr txBox="1">
              <a:spLocks noChangeArrowheads="1"/>
            </p:cNvSpPr>
            <p:nvPr/>
          </p:nvSpPr>
          <p:spPr bwMode="auto">
            <a:xfrm>
              <a:off x="6444208" y="479715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4940430" y="3429000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1" name="直接连接符 40"/>
            <p:cNvCxnSpPr>
              <a:stCxn id="16" idx="3"/>
              <a:endCxn id="21" idx="0"/>
            </p:cNvCxnSpPr>
            <p:nvPr/>
          </p:nvCxnSpPr>
          <p:spPr bwMode="auto">
            <a:xfrm flipH="1">
              <a:off x="3670983" y="3465004"/>
              <a:ext cx="1261057" cy="25517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42" name="直接连接符 41"/>
            <p:cNvCxnSpPr>
              <a:stCxn id="40" idx="3"/>
            </p:cNvCxnSpPr>
            <p:nvPr/>
          </p:nvCxnSpPr>
          <p:spPr bwMode="auto">
            <a:xfrm flipH="1">
              <a:off x="4173859" y="3490463"/>
              <a:ext cx="777115" cy="58660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43" name="直接连接符 42"/>
            <p:cNvCxnSpPr>
              <a:stCxn id="40" idx="4"/>
              <a:endCxn id="31" idx="0"/>
            </p:cNvCxnSpPr>
            <p:nvPr/>
          </p:nvCxnSpPr>
          <p:spPr bwMode="auto">
            <a:xfrm flipH="1">
              <a:off x="4679095" y="3501008"/>
              <a:ext cx="297335" cy="93924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44" name="直接连接符 43"/>
            <p:cNvCxnSpPr>
              <a:stCxn id="40" idx="5"/>
              <a:endCxn id="36" idx="0"/>
            </p:cNvCxnSpPr>
            <p:nvPr/>
          </p:nvCxnSpPr>
          <p:spPr bwMode="auto">
            <a:xfrm>
              <a:off x="5001886" y="3490463"/>
              <a:ext cx="181265" cy="130983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45" name="组合 44"/>
          <p:cNvGrpSpPr/>
          <p:nvPr/>
        </p:nvGrpSpPr>
        <p:grpSpPr>
          <a:xfrm>
            <a:off x="1331639" y="2501160"/>
            <a:ext cx="720081" cy="869367"/>
            <a:chOff x="971599" y="2415615"/>
            <a:chExt cx="720081" cy="869367"/>
          </a:xfrm>
        </p:grpSpPr>
        <p:sp>
          <p:nvSpPr>
            <p:cNvPr id="46" name="Text Box 60"/>
            <p:cNvSpPr txBox="1">
              <a:spLocks noChangeArrowheads="1"/>
            </p:cNvSpPr>
            <p:nvPr/>
          </p:nvSpPr>
          <p:spPr bwMode="auto">
            <a:xfrm>
              <a:off x="971599" y="2492896"/>
              <a:ext cx="667519" cy="61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宋体" pitchFamily="2" charset="-122"/>
                </a:rPr>
                <a:t>冲突指令</a:t>
              </a:r>
              <a:endParaRPr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7" name="左大括号 46"/>
            <p:cNvSpPr/>
            <p:nvPr/>
          </p:nvSpPr>
          <p:spPr bwMode="auto">
            <a:xfrm>
              <a:off x="1619672" y="2415615"/>
              <a:ext cx="72008" cy="869367"/>
            </a:xfrm>
            <a:prstGeom prst="leftBrace">
              <a:avLst>
                <a:gd name="adj1" fmla="val 32417"/>
                <a:gd name="adj2" fmla="val 50000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179512" y="4282931"/>
            <a:ext cx="8784976" cy="195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      场景</a:t>
            </a:r>
            <a:r>
              <a:rPr kumimoji="0"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kumimoji="0"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食堂排队打饭，甲蹲下系鞋带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到窗口前会完成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kumimoji="0"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，后面人咋办？</a:t>
            </a:r>
            <a:endParaRPr kumimoji="0" lang="en-US" altLang="zh-CN" sz="20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300"/>
              </a:spcBef>
            </a:pPr>
            <a:r>
              <a:rPr kumimoji="0"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               </a:t>
            </a:r>
            <a:r>
              <a:rPr kumimoji="0" lang="zh-CN" altLang="en-US" sz="1800" b="1" dirty="0" smtClean="0">
                <a:solidFill>
                  <a:srgbClr val="C00000"/>
                </a:solidFill>
                <a:latin typeface="宋体" pitchFamily="2" charset="-122"/>
              </a:rPr>
              <a:t>后面人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kumimoji="0" lang="zh-CN" altLang="en-US" sz="1800" b="1" dirty="0" smtClean="0">
                <a:solidFill>
                  <a:srgbClr val="C00000"/>
                </a:solidFill>
                <a:latin typeface="宋体" pitchFamily="2" charset="-122"/>
              </a:rPr>
              <a:t>甲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系好后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                   </a:t>
            </a:r>
            <a:r>
              <a:rPr kumimoji="0" lang="zh-CN" altLang="en-US" sz="1800" b="1" dirty="0" smtClean="0">
                <a:solidFill>
                  <a:srgbClr val="C00000"/>
                </a:solidFill>
                <a:latin typeface="宋体" pitchFamily="2" charset="-122"/>
              </a:rPr>
              <a:t>窗口</a:t>
            </a:r>
            <a:r>
              <a:rPr kumimoji="0" lang="zh-CN" altLang="en-US" sz="1800" dirty="0">
                <a:solidFill>
                  <a:srgbClr val="C00000"/>
                </a:solidFill>
              </a:rPr>
              <a:t>状态</a:t>
            </a:r>
            <a:endParaRPr kumimoji="0" lang="en-US" altLang="zh-CN" sz="18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r>
              <a:rPr kumimoji="0"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kumimoji="0"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处理</a:t>
            </a:r>
            <a:r>
              <a:rPr kumimoji="0"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kumimoji="0"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a)</a:t>
            </a:r>
            <a:r>
              <a:rPr kumimoji="0"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一起</a:t>
            </a:r>
            <a:r>
              <a:rPr kumimoji="0" lang="zh-CN" altLang="en-US" sz="2000" b="1" dirty="0" smtClean="0">
                <a:latin typeface="宋体" pitchFamily="2" charset="-122"/>
              </a:rPr>
              <a:t>等</a:t>
            </a:r>
            <a:r>
              <a:rPr kumimoji="0"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  带着大家走                有停顿</a:t>
            </a:r>
            <a:r>
              <a:rPr kumimoji="0"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kumimoji="0"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原次序</a:t>
            </a:r>
            <a:r>
              <a:rPr kumimoji="0"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000" b="1" dirty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kumimoji="0"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           b)</a:t>
            </a:r>
            <a:r>
              <a:rPr kumimoji="0"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绕着</a:t>
            </a:r>
            <a:r>
              <a:rPr kumimoji="0" lang="zh-CN" altLang="en-US" sz="2000" b="1" dirty="0" smtClean="0">
                <a:latin typeface="宋体" pitchFamily="2" charset="-122"/>
              </a:rPr>
              <a:t>走</a:t>
            </a:r>
            <a:r>
              <a:rPr kumimoji="0"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  站在窗口边</a:t>
            </a:r>
            <a:r>
              <a:rPr kumimoji="0"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kumimoji="0"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等着按序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打饭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)</a:t>
            </a:r>
            <a:r>
              <a:rPr kumimoji="0"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  无停顿</a:t>
            </a:r>
            <a:r>
              <a:rPr kumimoji="0"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kumimoji="0"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原次序</a:t>
            </a:r>
            <a:r>
              <a:rPr kumimoji="0"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000" b="1" dirty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kumimoji="0"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           c)</a:t>
            </a:r>
            <a:r>
              <a:rPr kumimoji="0"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绕</a:t>
            </a:r>
            <a:r>
              <a:rPr kumimoji="0" lang="zh-CN" altLang="en-US" sz="2000" b="1" dirty="0">
                <a:solidFill>
                  <a:schemeClr val="tx1"/>
                </a:solidFill>
                <a:latin typeface="宋体" pitchFamily="2" charset="-122"/>
              </a:rPr>
              <a:t>着</a:t>
            </a:r>
            <a:r>
              <a:rPr kumimoji="0" lang="zh-CN" altLang="en-US" sz="2000" b="1" dirty="0" smtClean="0">
                <a:latin typeface="宋体" pitchFamily="2" charset="-122"/>
              </a:rPr>
              <a:t>走</a:t>
            </a:r>
            <a:r>
              <a:rPr kumimoji="0"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  插到</a:t>
            </a:r>
            <a:r>
              <a:rPr kumimoji="0"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就近</a:t>
            </a:r>
            <a:r>
              <a:rPr kumimoji="0"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位置              无停顿</a:t>
            </a:r>
            <a:r>
              <a:rPr kumimoji="0"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kumimoji="0"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乱次序</a:t>
            </a:r>
            <a:r>
              <a:rPr kumimoji="0"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2267744" y="3789040"/>
            <a:ext cx="446449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阻塞法、转发法、乱序执行法</a:t>
            </a:r>
            <a:endParaRPr kumimoji="0" lang="en-US" altLang="zh-CN" sz="2000" b="1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5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524997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823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95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Text Box 88"/>
          <p:cNvSpPr txBox="1">
            <a:spLocks noChangeArrowheads="1"/>
          </p:cNvSpPr>
          <p:nvPr/>
        </p:nvSpPr>
        <p:spPr bwMode="auto">
          <a:xfrm>
            <a:off x="179388" y="784151"/>
            <a:ext cx="2547781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停顿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1800"/>
              </a:spcBef>
            </a:pPr>
            <a:endParaRPr kumimoji="0"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机制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spcBef>
                <a:spcPts val="900"/>
              </a:spcBef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停顿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kumimoji="0" lang="en-US" altLang="zh-CN" b="1" dirty="0" smtClean="0">
              <a:latin typeface="宋体" pitchFamily="2" charset="-122"/>
            </a:endParaRPr>
          </a:p>
        </p:txBody>
      </p:sp>
      <p:sp>
        <p:nvSpPr>
          <p:cNvPr id="97" name="Text Box 88"/>
          <p:cNvSpPr txBox="1">
            <a:spLocks noChangeArrowheads="1"/>
          </p:cNvSpPr>
          <p:nvPr/>
        </p:nvSpPr>
        <p:spPr bwMode="auto">
          <a:xfrm>
            <a:off x="179388" y="332656"/>
            <a:ext cx="87741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阻塞法：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冲突指令</a:t>
            </a:r>
            <a:r>
              <a:rPr kumimoji="0" lang="zh-CN" altLang="en-US" b="1" dirty="0" smtClean="0">
                <a:latin typeface="宋体" pitchFamily="2" charset="-122"/>
              </a:rPr>
              <a:t>及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后续指令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停顿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kumimoji="0" lang="zh-CN" altLang="en-US" b="1" u="sng" dirty="0" smtClean="0">
                <a:solidFill>
                  <a:schemeClr val="tx1"/>
                </a:solidFill>
                <a:latin typeface="宋体" pitchFamily="2" charset="-122"/>
              </a:rPr>
              <a:t>直到</a:t>
            </a:r>
            <a:r>
              <a:rPr kumimoji="0"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RAW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冒险</a:t>
            </a:r>
            <a:r>
              <a:rPr kumimoji="0" lang="zh-CN" altLang="en-US" b="1" u="sng" dirty="0" smtClean="0">
                <a:solidFill>
                  <a:schemeClr val="tx1"/>
                </a:solidFill>
                <a:latin typeface="宋体" pitchFamily="2" charset="-122"/>
              </a:rPr>
              <a:t>消除</a:t>
            </a:r>
            <a:endParaRPr kumimoji="0" lang="en-US" altLang="zh-CN" b="1" u="sng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98" name="Text Box 88"/>
          <p:cNvSpPr txBox="1">
            <a:spLocks noChangeArrowheads="1"/>
          </p:cNvSpPr>
          <p:nvPr/>
        </p:nvSpPr>
        <p:spPr bwMode="auto">
          <a:xfrm>
            <a:off x="2559970" y="777713"/>
            <a:ext cx="6393530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插入气泡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kumimoji="0" lang="en-US" altLang="zh-CN" sz="1800" u="sng" dirty="0" err="1">
                <a:solidFill>
                  <a:schemeClr val="tx1"/>
                </a:solidFill>
              </a:rPr>
              <a:t>nop</a:t>
            </a:r>
            <a:r>
              <a:rPr kumimoji="0" lang="zh-CN" altLang="en-US" sz="1800" u="sng" dirty="0" smtClean="0">
                <a:solidFill>
                  <a:schemeClr val="tx1"/>
                </a:solidFill>
              </a:rPr>
              <a:t>指令</a:t>
            </a:r>
            <a:r>
              <a:rPr kumimoji="0" lang="zh-CN" altLang="en-US" sz="1800" dirty="0">
                <a:solidFill>
                  <a:schemeClr val="tx1"/>
                </a:solidFill>
              </a:rPr>
              <a:t>的</a:t>
            </a:r>
            <a:r>
              <a:rPr kumimoji="0" lang="zh-CN" altLang="en-US" sz="1800" dirty="0">
                <a:solidFill>
                  <a:srgbClr val="990099"/>
                </a:solidFill>
              </a:rPr>
              <a:t>命令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kumimoji="0"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        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←流水线是不会停的</a:t>
            </a:r>
            <a:endParaRPr kumimoji="0" lang="en-US" altLang="zh-CN" sz="18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kumimoji="0" lang="en-US" altLang="zh-CN" sz="1800" dirty="0" smtClean="0">
                <a:solidFill>
                  <a:schemeClr val="tx1"/>
                </a:solidFill>
              </a:rPr>
              <a:t>              </a:t>
            </a:r>
            <a:r>
              <a:rPr kumimoji="0" lang="zh-CN" altLang="en-US" sz="1800" b="0" dirty="0" smtClean="0">
                <a:solidFill>
                  <a:schemeClr val="tx1"/>
                </a:solidFill>
              </a:rPr>
              <a:t>└</a:t>
            </a:r>
            <a:r>
              <a:rPr kumimoji="0" lang="zh-CN" altLang="en-US" sz="1800" dirty="0" smtClean="0">
                <a:solidFill>
                  <a:schemeClr val="tx1"/>
                </a:solidFill>
              </a:rPr>
              <a:t>←</a:t>
            </a:r>
            <a:r>
              <a:rPr kumimoji="0" lang="zh-CN" altLang="en-US" sz="1800" dirty="0" smtClean="0"/>
              <a:t>不改变</a:t>
            </a:r>
            <a:r>
              <a:rPr kumimoji="0" lang="en-US" altLang="zh-CN" sz="1800" dirty="0" smtClean="0">
                <a:solidFill>
                  <a:srgbClr val="0070C0"/>
                </a:solidFill>
              </a:rPr>
              <a:t>MEM/GPRs/PSR</a:t>
            </a:r>
            <a:r>
              <a:rPr kumimoji="0" lang="zh-CN" altLang="en-US" sz="1800" dirty="0" smtClean="0">
                <a:solidFill>
                  <a:schemeClr val="tx1"/>
                </a:solidFill>
              </a:rPr>
              <a:t>，如</a:t>
            </a:r>
            <a:r>
              <a:rPr kumimoji="0" lang="en-US" altLang="zh-CN" sz="1800" dirty="0" smtClean="0">
                <a:solidFill>
                  <a:srgbClr val="0070C0"/>
                </a:solidFill>
              </a:rPr>
              <a:t>$0</a:t>
            </a:r>
            <a:r>
              <a:rPr kumimoji="0" lang="zh-CN" altLang="en-US" sz="1800" dirty="0" smtClean="0">
                <a:solidFill>
                  <a:srgbClr val="0070C0"/>
                </a:solidFill>
              </a:rPr>
              <a:t>←</a:t>
            </a:r>
            <a:r>
              <a:rPr kumimoji="0" lang="en-US" altLang="zh-CN" sz="1800" dirty="0" smtClean="0">
                <a:solidFill>
                  <a:schemeClr val="tx1"/>
                </a:solidFill>
              </a:rPr>
              <a:t>$2|$3</a:t>
            </a:r>
            <a:endParaRPr kumimoji="0" lang="en-US" altLang="zh-CN" sz="1800" b="1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99" name="Text Box 88"/>
          <p:cNvSpPr txBox="1">
            <a:spLocks noChangeArrowheads="1"/>
          </p:cNvSpPr>
          <p:nvPr/>
        </p:nvSpPr>
        <p:spPr bwMode="auto">
          <a:xfrm>
            <a:off x="2562970" y="3573016"/>
            <a:ext cx="6473526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只要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检测到</a:t>
            </a:r>
            <a:r>
              <a:rPr kumimoji="0"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RAW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就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暂停</a:t>
            </a:r>
            <a:r>
              <a:rPr kumimoji="0"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IF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段、</a:t>
            </a:r>
            <a:r>
              <a:rPr kumimoji="0"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ID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段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产生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气泡</a:t>
            </a:r>
            <a:endParaRPr kumimoji="0" lang="en-US" altLang="zh-CN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r>
              <a:rPr kumimoji="0" lang="zh-CN" altLang="en-US" sz="1800" dirty="0" smtClean="0">
                <a:latin typeface="宋体" pitchFamily="2" charset="-122"/>
              </a:rPr>
              <a:t>   </a:t>
            </a:r>
            <a:r>
              <a:rPr kumimoji="0"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不写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PC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及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IF/ID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寄存器←</a:t>
            </a:r>
            <a:r>
              <a:rPr kumimoji="0" lang="zh-CN" altLang="en-US" sz="1800" b="0" dirty="0" smtClean="0">
                <a:solidFill>
                  <a:schemeClr val="tx1"/>
                </a:solidFill>
                <a:latin typeface="宋体" pitchFamily="2" charset="-122"/>
              </a:rPr>
              <a:t>┘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kumimoji="0"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写入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ID/EX</a:t>
            </a:r>
            <a:r>
              <a:rPr kumimoji="0" lang="zh-CN" altLang="en-US" sz="1800" dirty="0">
                <a:solidFill>
                  <a:schemeClr val="tx1"/>
                </a:solidFill>
              </a:rPr>
              <a:t>寄存器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←</a:t>
            </a:r>
            <a:r>
              <a:rPr kumimoji="0" lang="zh-CN" altLang="en-US" sz="1800" b="0" dirty="0" smtClean="0">
                <a:solidFill>
                  <a:schemeClr val="tx1"/>
                </a:solidFill>
                <a:latin typeface="宋体" pitchFamily="2" charset="-122"/>
              </a:rPr>
              <a:t>┘</a:t>
            </a:r>
            <a:endParaRPr kumimoji="0" lang="en-US" altLang="zh-CN" sz="1800" b="0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00" name="Text Box 88"/>
          <p:cNvSpPr txBox="1">
            <a:spLocks noChangeArrowheads="1"/>
          </p:cNvSpPr>
          <p:nvPr/>
        </p:nvSpPr>
        <p:spPr bwMode="auto">
          <a:xfrm>
            <a:off x="2555776" y="5962817"/>
            <a:ext cx="648072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数据</a:t>
            </a:r>
            <a:r>
              <a:rPr kumimoji="0" lang="zh-CN" altLang="en-US" b="1" dirty="0">
                <a:solidFill>
                  <a:schemeClr val="tx1"/>
                </a:solidFill>
                <a:latin typeface="宋体" pitchFamily="2" charset="-122"/>
              </a:rPr>
              <a:t>欲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读</a:t>
            </a:r>
            <a:r>
              <a:rPr kumimoji="0"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-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可读的</a:t>
            </a:r>
            <a:r>
              <a:rPr kumimoji="0" lang="zh-CN" altLang="en-US" b="1" u="sng" dirty="0" smtClean="0">
                <a:solidFill>
                  <a:schemeClr val="tx1"/>
                </a:solidFill>
                <a:latin typeface="宋体" pitchFamily="2" charset="-122"/>
              </a:rPr>
              <a:t>间隔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拍数    </a:t>
            </a:r>
            <a:r>
              <a:rPr kumimoji="0" lang="en-US" altLang="zh-CN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kumimoji="0" lang="zh-CN" alt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隔条冲突的结果？</a:t>
            </a:r>
            <a:r>
              <a:rPr kumimoji="0" lang="en-US" altLang="zh-CN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  <a:endParaRPr kumimoji="0" lang="en-US" altLang="zh-CN" sz="2000" b="0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5291733" y="1847974"/>
            <a:ext cx="3744763" cy="1583878"/>
            <a:chOff x="5291733" y="1618941"/>
            <a:chExt cx="3744763" cy="1583878"/>
          </a:xfrm>
        </p:grpSpPr>
        <p:cxnSp>
          <p:nvCxnSpPr>
            <p:cNvPr id="102" name="直接箭头连接符 101"/>
            <p:cNvCxnSpPr/>
            <p:nvPr/>
          </p:nvCxnSpPr>
          <p:spPr bwMode="auto">
            <a:xfrm>
              <a:off x="5724128" y="3199967"/>
              <a:ext cx="33123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 flipV="1">
              <a:off x="5724128" y="1618941"/>
              <a:ext cx="0" cy="15810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4" name="Text Box 61"/>
            <p:cNvSpPr txBox="1">
              <a:spLocks noChangeArrowheads="1"/>
            </p:cNvSpPr>
            <p:nvPr/>
          </p:nvSpPr>
          <p:spPr bwMode="auto">
            <a:xfrm>
              <a:off x="5724128" y="2911935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I1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6084168" y="2911935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I2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6444208" y="2911935"/>
              <a:ext cx="360040" cy="284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I2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07" name="Text Box 61"/>
            <p:cNvSpPr txBox="1">
              <a:spLocks noChangeArrowheads="1"/>
            </p:cNvSpPr>
            <p:nvPr/>
          </p:nvSpPr>
          <p:spPr bwMode="auto">
            <a:xfrm>
              <a:off x="6804248" y="2911935"/>
              <a:ext cx="360040" cy="284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I2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08" name="Text Box 61"/>
            <p:cNvSpPr txBox="1">
              <a:spLocks noChangeArrowheads="1"/>
            </p:cNvSpPr>
            <p:nvPr/>
          </p:nvSpPr>
          <p:spPr bwMode="auto">
            <a:xfrm>
              <a:off x="6084168" y="2627051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I1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09" name="Text Box 61"/>
            <p:cNvSpPr txBox="1">
              <a:spLocks noChangeArrowheads="1"/>
            </p:cNvSpPr>
            <p:nvPr/>
          </p:nvSpPr>
          <p:spPr bwMode="auto">
            <a:xfrm>
              <a:off x="644420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I2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10" name="Text Box 61"/>
            <p:cNvSpPr txBox="1">
              <a:spLocks noChangeArrowheads="1"/>
            </p:cNvSpPr>
            <p:nvPr/>
          </p:nvSpPr>
          <p:spPr bwMode="auto">
            <a:xfrm>
              <a:off x="680424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I2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11" name="Text Box 61"/>
            <p:cNvSpPr txBox="1">
              <a:spLocks noChangeArrowheads="1"/>
            </p:cNvSpPr>
            <p:nvPr/>
          </p:nvSpPr>
          <p:spPr bwMode="auto">
            <a:xfrm>
              <a:off x="716428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I2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12" name="Text Box 61"/>
            <p:cNvSpPr txBox="1">
              <a:spLocks noChangeArrowheads="1"/>
            </p:cNvSpPr>
            <p:nvPr/>
          </p:nvSpPr>
          <p:spPr bwMode="auto">
            <a:xfrm>
              <a:off x="6444208" y="2342167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I1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13" name="Text Box 61"/>
            <p:cNvSpPr txBox="1">
              <a:spLocks noChangeArrowheads="1"/>
            </p:cNvSpPr>
            <p:nvPr/>
          </p:nvSpPr>
          <p:spPr bwMode="auto">
            <a:xfrm>
              <a:off x="6804248" y="2342167"/>
              <a:ext cx="360040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bub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14" name="Text Box 61"/>
            <p:cNvSpPr txBox="1">
              <a:spLocks noChangeArrowheads="1"/>
            </p:cNvSpPr>
            <p:nvPr/>
          </p:nvSpPr>
          <p:spPr bwMode="auto">
            <a:xfrm>
              <a:off x="7884368" y="2335871"/>
              <a:ext cx="360040" cy="29118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I2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15" name="Text Box 61"/>
            <p:cNvSpPr txBox="1">
              <a:spLocks noChangeArrowheads="1"/>
            </p:cNvSpPr>
            <p:nvPr/>
          </p:nvSpPr>
          <p:spPr bwMode="auto">
            <a:xfrm>
              <a:off x="752432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I2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16" name="Text Box 61"/>
            <p:cNvSpPr txBox="1">
              <a:spLocks noChangeArrowheads="1"/>
            </p:cNvSpPr>
            <p:nvPr/>
          </p:nvSpPr>
          <p:spPr bwMode="auto">
            <a:xfrm>
              <a:off x="6804248" y="2050987"/>
              <a:ext cx="360040" cy="29118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I1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32" name="Text Box 61"/>
            <p:cNvSpPr txBox="1">
              <a:spLocks noChangeArrowheads="1"/>
            </p:cNvSpPr>
            <p:nvPr/>
          </p:nvSpPr>
          <p:spPr bwMode="auto">
            <a:xfrm>
              <a:off x="7164288" y="2050987"/>
              <a:ext cx="360040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bub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33" name="Text Box 61"/>
            <p:cNvSpPr txBox="1">
              <a:spLocks noChangeArrowheads="1"/>
            </p:cNvSpPr>
            <p:nvPr/>
          </p:nvSpPr>
          <p:spPr bwMode="auto">
            <a:xfrm>
              <a:off x="8244408" y="2050987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I2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34" name="Text Box 61"/>
            <p:cNvSpPr txBox="1">
              <a:spLocks noChangeArrowheads="1"/>
            </p:cNvSpPr>
            <p:nvPr/>
          </p:nvSpPr>
          <p:spPr bwMode="auto">
            <a:xfrm>
              <a:off x="7164288" y="1766103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I1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0" name="Text Box 61"/>
            <p:cNvSpPr txBox="1">
              <a:spLocks noChangeArrowheads="1"/>
            </p:cNvSpPr>
            <p:nvPr/>
          </p:nvSpPr>
          <p:spPr bwMode="auto">
            <a:xfrm>
              <a:off x="7524328" y="1766103"/>
              <a:ext cx="360040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bub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1" name="Text Box 61"/>
            <p:cNvSpPr txBox="1">
              <a:spLocks noChangeArrowheads="1"/>
            </p:cNvSpPr>
            <p:nvPr/>
          </p:nvSpPr>
          <p:spPr bwMode="auto">
            <a:xfrm>
              <a:off x="8604448" y="1762955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I2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2" name="Text Box 61"/>
            <p:cNvSpPr txBox="1">
              <a:spLocks noChangeArrowheads="1"/>
            </p:cNvSpPr>
            <p:nvPr/>
          </p:nvSpPr>
          <p:spPr bwMode="auto">
            <a:xfrm>
              <a:off x="7164288" y="2911935"/>
              <a:ext cx="360040" cy="284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I2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3" name="Text Box 61"/>
            <p:cNvSpPr txBox="1">
              <a:spLocks noChangeArrowheads="1"/>
            </p:cNvSpPr>
            <p:nvPr/>
          </p:nvSpPr>
          <p:spPr bwMode="auto">
            <a:xfrm>
              <a:off x="7164288" y="2335871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bub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4" name="Text Box 61"/>
            <p:cNvSpPr txBox="1">
              <a:spLocks noChangeArrowheads="1"/>
            </p:cNvSpPr>
            <p:nvPr/>
          </p:nvSpPr>
          <p:spPr bwMode="auto">
            <a:xfrm>
              <a:off x="7524328" y="2335871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bub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5" name="Text Box 61"/>
            <p:cNvSpPr txBox="1">
              <a:spLocks noChangeArrowheads="1"/>
            </p:cNvSpPr>
            <p:nvPr/>
          </p:nvSpPr>
          <p:spPr bwMode="auto">
            <a:xfrm>
              <a:off x="7524328" y="2047839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bub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6" name="Text Box 61"/>
            <p:cNvSpPr txBox="1">
              <a:spLocks noChangeArrowheads="1"/>
            </p:cNvSpPr>
            <p:nvPr/>
          </p:nvSpPr>
          <p:spPr bwMode="auto">
            <a:xfrm>
              <a:off x="7884368" y="2047839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bub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7" name="Text Box 61"/>
            <p:cNvSpPr txBox="1">
              <a:spLocks noChangeArrowheads="1"/>
            </p:cNvSpPr>
            <p:nvPr/>
          </p:nvSpPr>
          <p:spPr bwMode="auto">
            <a:xfrm>
              <a:off x="7884368" y="1759807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bub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8" name="Text Box 61"/>
            <p:cNvSpPr txBox="1">
              <a:spLocks noChangeArrowheads="1"/>
            </p:cNvSpPr>
            <p:nvPr/>
          </p:nvSpPr>
          <p:spPr bwMode="auto">
            <a:xfrm>
              <a:off x="8244408" y="1759807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bub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9" name="Text Box 63"/>
            <p:cNvSpPr txBox="1">
              <a:spLocks noChangeArrowheads="1"/>
            </p:cNvSpPr>
            <p:nvPr/>
          </p:nvSpPr>
          <p:spPr bwMode="auto">
            <a:xfrm>
              <a:off x="5291733" y="1759807"/>
              <a:ext cx="432395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WB</a:t>
              </a:r>
            </a:p>
            <a:p>
              <a:pPr algn="ctr">
                <a:lnSpc>
                  <a:spcPct val="105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</a:p>
            <a:p>
              <a:pPr algn="ctr">
                <a:lnSpc>
                  <a:spcPct val="105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105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105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0" name="Text Box 61"/>
            <p:cNvSpPr txBox="1">
              <a:spLocks noChangeArrowheads="1"/>
            </p:cNvSpPr>
            <p:nvPr/>
          </p:nvSpPr>
          <p:spPr bwMode="auto">
            <a:xfrm>
              <a:off x="7524328" y="2915419"/>
              <a:ext cx="360040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I3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07504" y="1556792"/>
            <a:ext cx="5112568" cy="1944216"/>
            <a:chOff x="107504" y="1327759"/>
            <a:chExt cx="5112568" cy="1944216"/>
          </a:xfrm>
        </p:grpSpPr>
        <p:cxnSp>
          <p:nvCxnSpPr>
            <p:cNvPr id="152" name="直接箭头连接符 151"/>
            <p:cNvCxnSpPr/>
            <p:nvPr/>
          </p:nvCxnSpPr>
          <p:spPr bwMode="auto">
            <a:xfrm>
              <a:off x="1691156" y="1543783"/>
              <a:ext cx="352891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3" name="Text Box 61"/>
            <p:cNvSpPr txBox="1">
              <a:spLocks noChangeArrowheads="1"/>
            </p:cNvSpPr>
            <p:nvPr/>
          </p:nvSpPr>
          <p:spPr bwMode="auto">
            <a:xfrm>
              <a:off x="1687486" y="1618941"/>
              <a:ext cx="504056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4" name="Text Box 61"/>
            <p:cNvSpPr txBox="1">
              <a:spLocks noChangeArrowheads="1"/>
            </p:cNvSpPr>
            <p:nvPr/>
          </p:nvSpPr>
          <p:spPr bwMode="auto">
            <a:xfrm>
              <a:off x="2191542" y="1618940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5" name="Text Box 61"/>
            <p:cNvSpPr txBox="1">
              <a:spLocks noChangeArrowheads="1"/>
            </p:cNvSpPr>
            <p:nvPr/>
          </p:nvSpPr>
          <p:spPr bwMode="auto">
            <a:xfrm>
              <a:off x="2691404" y="1618941"/>
              <a:ext cx="511920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6" name="Text Box 61"/>
            <p:cNvSpPr txBox="1">
              <a:spLocks noChangeArrowheads="1"/>
            </p:cNvSpPr>
            <p:nvPr/>
          </p:nvSpPr>
          <p:spPr bwMode="auto">
            <a:xfrm>
              <a:off x="3199654" y="1618939"/>
              <a:ext cx="504056" cy="21287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7" name="Text Box 61"/>
            <p:cNvSpPr txBox="1">
              <a:spLocks noChangeArrowheads="1"/>
            </p:cNvSpPr>
            <p:nvPr/>
          </p:nvSpPr>
          <p:spPr bwMode="auto">
            <a:xfrm>
              <a:off x="3703710" y="1618941"/>
              <a:ext cx="504056" cy="2128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8" name="Text Box 57"/>
            <p:cNvSpPr txBox="1">
              <a:spLocks noChangeArrowheads="1"/>
            </p:cNvSpPr>
            <p:nvPr/>
          </p:nvSpPr>
          <p:spPr bwMode="auto">
            <a:xfrm>
              <a:off x="1903510" y="1327759"/>
              <a:ext cx="3240360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1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3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4    5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6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7 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59" name="Text Box 63"/>
            <p:cNvSpPr txBox="1">
              <a:spLocks noChangeArrowheads="1"/>
            </p:cNvSpPr>
            <p:nvPr/>
          </p:nvSpPr>
          <p:spPr bwMode="auto">
            <a:xfrm>
              <a:off x="107504" y="1543783"/>
              <a:ext cx="1584176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ctr"/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I1: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$4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$5+</a:t>
              </a:r>
              <a:r>
                <a:rPr lang="en-US" altLang="zh-CN" sz="1800" dirty="0">
                  <a:solidFill>
                    <a:schemeClr val="tx1"/>
                  </a:solidFill>
                </a:rPr>
                <a:t>$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6</a:t>
              </a:r>
            </a:p>
            <a:p>
              <a:pPr algn="ctr"/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   stall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spcBef>
                  <a:spcPts val="100"/>
                </a:spcBef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   stall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spcBef>
                  <a:spcPts val="100"/>
                </a:spcBef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   stall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spcBef>
                  <a:spcPts val="100"/>
                </a:spcBef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I2:$7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-$6</a:t>
              </a:r>
            </a:p>
            <a:p>
              <a:pPr algn="ctr">
                <a:spcBef>
                  <a:spcPts val="100"/>
                </a:spcBef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I3:$8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|$6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145000"/>
                </a:lnSpc>
              </a:pP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60" name="Text Box 61"/>
            <p:cNvSpPr txBox="1">
              <a:spLocks noChangeArrowheads="1"/>
            </p:cNvSpPr>
            <p:nvPr/>
          </p:nvSpPr>
          <p:spPr bwMode="auto">
            <a:xfrm>
              <a:off x="2695598" y="3055951"/>
              <a:ext cx="499862" cy="212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61" name="Text Box 61"/>
            <p:cNvSpPr txBox="1">
              <a:spLocks noChangeArrowheads="1"/>
            </p:cNvSpPr>
            <p:nvPr/>
          </p:nvSpPr>
          <p:spPr bwMode="auto">
            <a:xfrm>
              <a:off x="4716016" y="3055952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62" name="Text Box 61"/>
            <p:cNvSpPr txBox="1">
              <a:spLocks noChangeArrowheads="1"/>
            </p:cNvSpPr>
            <p:nvPr/>
          </p:nvSpPr>
          <p:spPr bwMode="auto">
            <a:xfrm>
              <a:off x="2191542" y="2771069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63" name="Text Box 61"/>
            <p:cNvSpPr txBox="1">
              <a:spLocks noChangeArrowheads="1"/>
            </p:cNvSpPr>
            <p:nvPr/>
          </p:nvSpPr>
          <p:spPr bwMode="auto">
            <a:xfrm>
              <a:off x="2691404" y="2771068"/>
              <a:ext cx="504056" cy="212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64" name="Text Box 61"/>
            <p:cNvSpPr txBox="1">
              <a:spLocks noChangeArrowheads="1"/>
            </p:cNvSpPr>
            <p:nvPr/>
          </p:nvSpPr>
          <p:spPr bwMode="auto">
            <a:xfrm>
              <a:off x="4711822" y="2771069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65" name="Text Box 61"/>
            <p:cNvSpPr txBox="1">
              <a:spLocks noChangeArrowheads="1"/>
            </p:cNvSpPr>
            <p:nvPr/>
          </p:nvSpPr>
          <p:spPr bwMode="auto">
            <a:xfrm>
              <a:off x="3195460" y="2771069"/>
              <a:ext cx="506415" cy="212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66" name="Text Box 61"/>
            <p:cNvSpPr txBox="1">
              <a:spLocks noChangeArrowheads="1"/>
            </p:cNvSpPr>
            <p:nvPr/>
          </p:nvSpPr>
          <p:spPr bwMode="auto">
            <a:xfrm>
              <a:off x="3703711" y="2771069"/>
              <a:ext cx="499862" cy="21287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67" name="Text Box 61"/>
            <p:cNvSpPr txBox="1">
              <a:spLocks noChangeArrowheads="1"/>
            </p:cNvSpPr>
            <p:nvPr/>
          </p:nvSpPr>
          <p:spPr bwMode="auto">
            <a:xfrm>
              <a:off x="4203574" y="2771069"/>
              <a:ext cx="510608" cy="21287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68" name="Text Box 61"/>
            <p:cNvSpPr txBox="1">
              <a:spLocks noChangeArrowheads="1"/>
            </p:cNvSpPr>
            <p:nvPr/>
          </p:nvSpPr>
          <p:spPr bwMode="auto">
            <a:xfrm>
              <a:off x="3195460" y="3055951"/>
              <a:ext cx="504056" cy="212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69" name="Text Box 61"/>
            <p:cNvSpPr txBox="1">
              <a:spLocks noChangeArrowheads="1"/>
            </p:cNvSpPr>
            <p:nvPr/>
          </p:nvSpPr>
          <p:spPr bwMode="auto">
            <a:xfrm>
              <a:off x="3699516" y="3055951"/>
              <a:ext cx="508250" cy="212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70" name="Text Box 61"/>
            <p:cNvSpPr txBox="1">
              <a:spLocks noChangeArrowheads="1"/>
            </p:cNvSpPr>
            <p:nvPr/>
          </p:nvSpPr>
          <p:spPr bwMode="auto">
            <a:xfrm>
              <a:off x="4211960" y="3055951"/>
              <a:ext cx="508249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171" name="直接连接符 170"/>
            <p:cNvCxnSpPr/>
            <p:nvPr/>
          </p:nvCxnSpPr>
          <p:spPr bwMode="auto">
            <a:xfrm>
              <a:off x="4203572" y="1831817"/>
              <a:ext cx="0" cy="936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2" name="组合 171"/>
          <p:cNvGrpSpPr/>
          <p:nvPr/>
        </p:nvGrpSpPr>
        <p:grpSpPr>
          <a:xfrm>
            <a:off x="2943432" y="1929841"/>
            <a:ext cx="1515446" cy="1051012"/>
            <a:chOff x="2943432" y="1713817"/>
            <a:chExt cx="1515446" cy="1051012"/>
          </a:xfrm>
        </p:grpSpPr>
        <p:cxnSp>
          <p:nvCxnSpPr>
            <p:cNvPr id="173" name="直接连接符 172"/>
            <p:cNvCxnSpPr>
              <a:stCxn id="174" idx="3"/>
            </p:cNvCxnSpPr>
            <p:nvPr/>
          </p:nvCxnSpPr>
          <p:spPr bwMode="auto">
            <a:xfrm flipH="1">
              <a:off x="2943432" y="1775280"/>
              <a:ext cx="1279072" cy="24956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174" name="椭圆 173"/>
            <p:cNvSpPr/>
            <p:nvPr/>
          </p:nvSpPr>
          <p:spPr bwMode="auto">
            <a:xfrm>
              <a:off x="4211960" y="1713817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75" name="直接连接符 174"/>
            <p:cNvCxnSpPr>
              <a:stCxn id="174" idx="4"/>
              <a:endCxn id="167" idx="0"/>
            </p:cNvCxnSpPr>
            <p:nvPr/>
          </p:nvCxnSpPr>
          <p:spPr bwMode="auto">
            <a:xfrm>
              <a:off x="4247960" y="1785825"/>
              <a:ext cx="210918" cy="9790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176" name="组合 175"/>
          <p:cNvGrpSpPr/>
          <p:nvPr/>
        </p:nvGrpSpPr>
        <p:grpSpPr>
          <a:xfrm>
            <a:off x="2943433" y="2132856"/>
            <a:ext cx="2272445" cy="867246"/>
            <a:chOff x="2943433" y="1903823"/>
            <a:chExt cx="2272445" cy="867246"/>
          </a:xfrm>
        </p:grpSpPr>
        <p:cxnSp>
          <p:nvCxnSpPr>
            <p:cNvPr id="177" name="直接连接符 176"/>
            <p:cNvCxnSpPr/>
            <p:nvPr/>
          </p:nvCxnSpPr>
          <p:spPr bwMode="auto">
            <a:xfrm>
              <a:off x="3195460" y="1903823"/>
              <a:ext cx="0" cy="8640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8" name="云形 177"/>
            <p:cNvSpPr/>
            <p:nvPr/>
          </p:nvSpPr>
          <p:spPr bwMode="auto">
            <a:xfrm>
              <a:off x="3199654" y="1903823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79" name="云形 178"/>
            <p:cNvSpPr/>
            <p:nvPr/>
          </p:nvSpPr>
          <p:spPr bwMode="auto">
            <a:xfrm>
              <a:off x="3703710" y="2191855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80" name="云形 179"/>
            <p:cNvSpPr/>
            <p:nvPr/>
          </p:nvSpPr>
          <p:spPr bwMode="auto">
            <a:xfrm>
              <a:off x="4207766" y="2479887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cxnSp>
          <p:nvCxnSpPr>
            <p:cNvPr id="181" name="直接箭头连接符 167"/>
            <p:cNvCxnSpPr>
              <a:endCxn id="178" idx="2"/>
            </p:cNvCxnSpPr>
            <p:nvPr/>
          </p:nvCxnSpPr>
          <p:spPr bwMode="auto">
            <a:xfrm rot="5400000" flipH="1" flipV="1">
              <a:off x="2692709" y="2262559"/>
              <a:ext cx="759233" cy="257786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2" name="云形 181"/>
            <p:cNvSpPr/>
            <p:nvPr/>
          </p:nvSpPr>
          <p:spPr bwMode="auto">
            <a:xfrm>
              <a:off x="3703710" y="1903823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83" name="云形 182"/>
            <p:cNvSpPr/>
            <p:nvPr/>
          </p:nvSpPr>
          <p:spPr bwMode="auto">
            <a:xfrm>
              <a:off x="4207766" y="2191855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84" name="云形 183"/>
            <p:cNvSpPr/>
            <p:nvPr/>
          </p:nvSpPr>
          <p:spPr bwMode="auto">
            <a:xfrm>
              <a:off x="4711822" y="2479887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cxnSp>
          <p:nvCxnSpPr>
            <p:cNvPr id="185" name="直接连接符 184"/>
            <p:cNvCxnSpPr/>
            <p:nvPr/>
          </p:nvCxnSpPr>
          <p:spPr bwMode="auto">
            <a:xfrm flipH="1">
              <a:off x="3703710" y="2191855"/>
              <a:ext cx="4194" cy="5760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直接箭头连接符 167"/>
            <p:cNvCxnSpPr>
              <a:endCxn id="179" idx="2"/>
            </p:cNvCxnSpPr>
            <p:nvPr/>
          </p:nvCxnSpPr>
          <p:spPr bwMode="auto">
            <a:xfrm rot="5400000" flipH="1" flipV="1">
              <a:off x="3341370" y="2407165"/>
              <a:ext cx="471202" cy="256606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7" name="直接箭头连接符 167"/>
            <p:cNvCxnSpPr>
              <a:endCxn id="180" idx="2"/>
            </p:cNvCxnSpPr>
            <p:nvPr/>
          </p:nvCxnSpPr>
          <p:spPr bwMode="auto">
            <a:xfrm rot="5400000" flipH="1" flipV="1">
              <a:off x="3989901" y="2551640"/>
              <a:ext cx="183170" cy="255688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8" name="云形 187"/>
            <p:cNvSpPr/>
            <p:nvPr/>
          </p:nvSpPr>
          <p:spPr bwMode="auto">
            <a:xfrm>
              <a:off x="4207766" y="1903823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89" name="云形 188"/>
            <p:cNvSpPr/>
            <p:nvPr/>
          </p:nvSpPr>
          <p:spPr bwMode="auto">
            <a:xfrm>
              <a:off x="4711822" y="2191855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4133128" y="3068962"/>
            <a:ext cx="3126189" cy="581631"/>
            <a:chOff x="4133128" y="2780930"/>
            <a:chExt cx="3126189" cy="581631"/>
          </a:xfrm>
        </p:grpSpPr>
        <p:cxnSp>
          <p:nvCxnSpPr>
            <p:cNvPr id="194" name="直接箭头连接符 193"/>
            <p:cNvCxnSpPr/>
            <p:nvPr/>
          </p:nvCxnSpPr>
          <p:spPr bwMode="auto">
            <a:xfrm flipV="1">
              <a:off x="4133128" y="2810267"/>
              <a:ext cx="2414898" cy="5522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med"/>
            </a:ln>
            <a:effectLst/>
          </p:spPr>
        </p:cxnSp>
        <p:cxnSp>
          <p:nvCxnSpPr>
            <p:cNvPr id="195" name="直接箭头连接符 194"/>
            <p:cNvCxnSpPr/>
            <p:nvPr/>
          </p:nvCxnSpPr>
          <p:spPr bwMode="auto">
            <a:xfrm flipV="1">
              <a:off x="5904148" y="2780930"/>
              <a:ext cx="1016901" cy="2144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med"/>
            </a:ln>
            <a:effectLst/>
          </p:spPr>
        </p:cxnSp>
        <p:cxnSp>
          <p:nvCxnSpPr>
            <p:cNvPr id="196" name="直接箭头连接符 195"/>
            <p:cNvCxnSpPr/>
            <p:nvPr/>
          </p:nvCxnSpPr>
          <p:spPr bwMode="auto">
            <a:xfrm flipV="1">
              <a:off x="5688124" y="2813586"/>
              <a:ext cx="1571193" cy="18527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med"/>
            </a:ln>
            <a:effectLst/>
          </p:spPr>
        </p:cxnSp>
      </p:grpSp>
      <p:sp>
        <p:nvSpPr>
          <p:cNvPr id="238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904148" y="2856084"/>
            <a:ext cx="1836204" cy="794509"/>
            <a:chOff x="5904148" y="2581061"/>
            <a:chExt cx="1836204" cy="778191"/>
          </a:xfrm>
        </p:grpSpPr>
        <p:cxnSp>
          <p:nvCxnSpPr>
            <p:cNvPr id="191" name="直接箭头连接符 190"/>
            <p:cNvCxnSpPr/>
            <p:nvPr/>
          </p:nvCxnSpPr>
          <p:spPr bwMode="auto">
            <a:xfrm flipH="1" flipV="1">
              <a:off x="6747726" y="2641985"/>
              <a:ext cx="992626" cy="71726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med"/>
            </a:ln>
            <a:effectLst/>
          </p:spPr>
        </p:cxnSp>
        <p:cxnSp>
          <p:nvCxnSpPr>
            <p:cNvPr id="192" name="直接箭头连接符 191"/>
            <p:cNvCxnSpPr/>
            <p:nvPr/>
          </p:nvCxnSpPr>
          <p:spPr bwMode="auto">
            <a:xfrm flipV="1">
              <a:off x="5904148" y="2928220"/>
              <a:ext cx="638448" cy="4310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med"/>
            </a:ln>
            <a:effectLst/>
          </p:spPr>
        </p:cxnSp>
        <p:sp>
          <p:nvSpPr>
            <p:cNvPr id="129" name="Text Box 61"/>
            <p:cNvSpPr txBox="1">
              <a:spLocks noChangeArrowheads="1"/>
            </p:cNvSpPr>
            <p:nvPr/>
          </p:nvSpPr>
          <p:spPr bwMode="auto">
            <a:xfrm>
              <a:off x="6444208" y="2581061"/>
              <a:ext cx="360040" cy="45719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30" name="Text Box 61"/>
            <p:cNvSpPr txBox="1">
              <a:spLocks noChangeArrowheads="1"/>
            </p:cNvSpPr>
            <p:nvPr/>
          </p:nvSpPr>
          <p:spPr bwMode="auto">
            <a:xfrm>
              <a:off x="6444208" y="2871605"/>
              <a:ext cx="360040" cy="45719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</p:grpSp>
      <p:sp>
        <p:nvSpPr>
          <p:cNvPr id="131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2123728" y="4437112"/>
            <a:ext cx="6192688" cy="1499159"/>
            <a:chOff x="1351649" y="2276872"/>
            <a:chExt cx="6192688" cy="1499159"/>
          </a:xfrm>
        </p:grpSpPr>
        <p:cxnSp>
          <p:nvCxnSpPr>
            <p:cNvPr id="136" name="直接连接符 135"/>
            <p:cNvCxnSpPr/>
            <p:nvPr/>
          </p:nvCxnSpPr>
          <p:spPr bwMode="auto">
            <a:xfrm>
              <a:off x="2123728" y="3704023"/>
              <a:ext cx="511440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Text Box 61"/>
            <p:cNvSpPr txBox="1">
              <a:spLocks noChangeArrowheads="1"/>
            </p:cNvSpPr>
            <p:nvPr/>
          </p:nvSpPr>
          <p:spPr bwMode="auto">
            <a:xfrm>
              <a:off x="2259360" y="2276872"/>
              <a:ext cx="584448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38" name="Text Box 164"/>
            <p:cNvSpPr txBox="1">
              <a:spLocks noChangeArrowheads="1"/>
            </p:cNvSpPr>
            <p:nvPr/>
          </p:nvSpPr>
          <p:spPr bwMode="auto">
            <a:xfrm>
              <a:off x="2751791" y="2278756"/>
              <a:ext cx="92017" cy="358156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139" name="直接箭头连接符 138"/>
            <p:cNvCxnSpPr>
              <a:stCxn id="137" idx="3"/>
              <a:endCxn id="190" idx="1"/>
            </p:cNvCxnSpPr>
            <p:nvPr/>
          </p:nvCxnSpPr>
          <p:spPr bwMode="auto">
            <a:xfrm>
              <a:off x="2843808" y="2456892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0" name="Text Box 61"/>
            <p:cNvSpPr txBox="1">
              <a:spLocks noChangeArrowheads="1"/>
            </p:cNvSpPr>
            <p:nvPr/>
          </p:nvSpPr>
          <p:spPr bwMode="auto">
            <a:xfrm>
              <a:off x="3203848" y="2276872"/>
              <a:ext cx="1440160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39" name="Text Box 164"/>
            <p:cNvSpPr txBox="1">
              <a:spLocks noChangeArrowheads="1"/>
            </p:cNvSpPr>
            <p:nvPr/>
          </p:nvSpPr>
          <p:spPr bwMode="auto">
            <a:xfrm>
              <a:off x="4644008" y="2276872"/>
              <a:ext cx="92017" cy="360040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40" name="Text Box 61"/>
            <p:cNvSpPr txBox="1">
              <a:spLocks noChangeArrowheads="1"/>
            </p:cNvSpPr>
            <p:nvPr/>
          </p:nvSpPr>
          <p:spPr bwMode="auto">
            <a:xfrm>
              <a:off x="5096065" y="2276872"/>
              <a:ext cx="57606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41" name="Text Box 164"/>
            <p:cNvSpPr txBox="1">
              <a:spLocks noChangeArrowheads="1"/>
            </p:cNvSpPr>
            <p:nvPr/>
          </p:nvSpPr>
          <p:spPr bwMode="auto">
            <a:xfrm>
              <a:off x="5580112" y="2276872"/>
              <a:ext cx="92017" cy="360040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42" name="直接箭头连接符 241"/>
            <p:cNvCxnSpPr>
              <a:stCxn id="239" idx="3"/>
              <a:endCxn id="240" idx="1"/>
            </p:cNvCxnSpPr>
            <p:nvPr/>
          </p:nvCxnSpPr>
          <p:spPr bwMode="auto">
            <a:xfrm>
              <a:off x="4736025" y="2456892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3" name="直接箭头连接符 242"/>
            <p:cNvCxnSpPr>
              <a:stCxn id="240" idx="3"/>
              <a:endCxn id="244" idx="1"/>
            </p:cNvCxnSpPr>
            <p:nvPr/>
          </p:nvCxnSpPr>
          <p:spPr bwMode="auto">
            <a:xfrm flipV="1">
              <a:off x="5672129" y="2455614"/>
              <a:ext cx="360040" cy="12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4" name="Text Box 61"/>
            <p:cNvSpPr txBox="1">
              <a:spLocks noChangeArrowheads="1"/>
            </p:cNvSpPr>
            <p:nvPr/>
          </p:nvSpPr>
          <p:spPr bwMode="auto">
            <a:xfrm>
              <a:off x="6032169" y="2276872"/>
              <a:ext cx="576064" cy="3574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45" name="Text Box 164"/>
            <p:cNvSpPr txBox="1">
              <a:spLocks noChangeArrowheads="1"/>
            </p:cNvSpPr>
            <p:nvPr/>
          </p:nvSpPr>
          <p:spPr bwMode="auto">
            <a:xfrm>
              <a:off x="6516216" y="2276872"/>
              <a:ext cx="92017" cy="35748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46" name="直接箭头连接符 245"/>
            <p:cNvCxnSpPr>
              <a:stCxn id="244" idx="3"/>
              <a:endCxn id="247" idx="1"/>
            </p:cNvCxnSpPr>
            <p:nvPr/>
          </p:nvCxnSpPr>
          <p:spPr bwMode="auto">
            <a:xfrm>
              <a:off x="6608233" y="2455614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7" name="Text Box 61"/>
            <p:cNvSpPr txBox="1">
              <a:spLocks noChangeArrowheads="1"/>
            </p:cNvSpPr>
            <p:nvPr/>
          </p:nvSpPr>
          <p:spPr bwMode="auto">
            <a:xfrm>
              <a:off x="6968273" y="2276872"/>
              <a:ext cx="576064" cy="3574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48" name="直接箭头连接符 247"/>
            <p:cNvCxnSpPr/>
            <p:nvPr/>
          </p:nvCxnSpPr>
          <p:spPr bwMode="auto">
            <a:xfrm flipV="1">
              <a:off x="2797799" y="2634359"/>
              <a:ext cx="623" cy="10696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49" name="直接箭头连接符 229"/>
            <p:cNvCxnSpPr/>
            <p:nvPr/>
          </p:nvCxnSpPr>
          <p:spPr bwMode="auto">
            <a:xfrm rot="10800000">
              <a:off x="2510390" y="2639021"/>
              <a:ext cx="284222" cy="144016"/>
            </a:xfrm>
            <a:prstGeom prst="bentConnector3">
              <a:avLst>
                <a:gd name="adj1" fmla="val 101705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 flipV="1">
              <a:off x="6562224" y="2634359"/>
              <a:ext cx="6066" cy="10696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51" name="直接箭头连接符 250"/>
            <p:cNvCxnSpPr/>
            <p:nvPr/>
          </p:nvCxnSpPr>
          <p:spPr bwMode="auto">
            <a:xfrm flipV="1">
              <a:off x="4696082" y="2639023"/>
              <a:ext cx="0" cy="1065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 flipV="1">
              <a:off x="5632186" y="2639023"/>
              <a:ext cx="0" cy="1065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53" name="直接箭头连接符 252"/>
            <p:cNvCxnSpPr/>
            <p:nvPr/>
          </p:nvCxnSpPr>
          <p:spPr bwMode="auto">
            <a:xfrm flipV="1">
              <a:off x="7238134" y="2639023"/>
              <a:ext cx="0" cy="1065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254" name="Text Box 140"/>
            <p:cNvSpPr txBox="1">
              <a:spLocks noChangeArrowheads="1"/>
            </p:cNvSpPr>
            <p:nvPr/>
          </p:nvSpPr>
          <p:spPr bwMode="auto">
            <a:xfrm>
              <a:off x="1351649" y="3560031"/>
              <a:ext cx="792088" cy="216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拍时钟</a:t>
              </a:r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3491880" y="4794596"/>
            <a:ext cx="1924207" cy="986524"/>
            <a:chOff x="3491880" y="4962756"/>
            <a:chExt cx="1924207" cy="986524"/>
          </a:xfrm>
        </p:grpSpPr>
        <p:sp>
          <p:nvSpPr>
            <p:cNvPr id="256" name="Text Box 42"/>
            <p:cNvSpPr txBox="1">
              <a:spLocks noChangeArrowheads="1"/>
            </p:cNvSpPr>
            <p:nvPr/>
          </p:nvSpPr>
          <p:spPr bwMode="auto">
            <a:xfrm>
              <a:off x="3923927" y="5157192"/>
              <a:ext cx="1420151" cy="7920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vert="horz" lIns="0" tIns="10800" rIns="0" bIns="10800" anchor="b" anchorCtr="0"/>
            <a:lstStyle/>
            <a:p>
              <a:pPr algn="ctr">
                <a:lnSpc>
                  <a:spcPct val="80000"/>
                </a:lnSpc>
              </a:pPr>
              <a:endParaRPr lang="en-US" altLang="zh-CN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57" name="Text Box 140"/>
            <p:cNvSpPr txBox="1">
              <a:spLocks noChangeArrowheads="1"/>
            </p:cNvSpPr>
            <p:nvPr/>
          </p:nvSpPr>
          <p:spPr bwMode="auto">
            <a:xfrm>
              <a:off x="4459974" y="5229200"/>
              <a:ext cx="504056" cy="21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  <a:latin typeface="宋体" pitchFamily="2" charset="-122"/>
                </a:rPr>
                <a:t>指令</a:t>
              </a:r>
              <a:endParaRPr lang="en-US" altLang="zh-CN" sz="1600" b="1" dirty="0" smtClean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58" name="椭圆 257"/>
            <p:cNvSpPr/>
            <p:nvPr/>
          </p:nvSpPr>
          <p:spPr bwMode="auto">
            <a:xfrm>
              <a:off x="3681981" y="5384351"/>
              <a:ext cx="54000" cy="54000"/>
            </a:xfrm>
            <a:prstGeom prst="ellips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59" name="直接箭头连接符 235"/>
            <p:cNvCxnSpPr/>
            <p:nvPr/>
          </p:nvCxnSpPr>
          <p:spPr bwMode="auto">
            <a:xfrm flipV="1">
              <a:off x="3707904" y="5431595"/>
              <a:ext cx="0" cy="44567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60" name="直接箭头连接符 235"/>
            <p:cNvCxnSpPr/>
            <p:nvPr/>
          </p:nvCxnSpPr>
          <p:spPr bwMode="auto">
            <a:xfrm flipV="1">
              <a:off x="4964030" y="5312341"/>
              <a:ext cx="144016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61" name="直接箭头连接符 235"/>
            <p:cNvCxnSpPr/>
            <p:nvPr/>
          </p:nvCxnSpPr>
          <p:spPr bwMode="auto">
            <a:xfrm>
              <a:off x="4139952" y="5310114"/>
              <a:ext cx="327462" cy="222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62" name="直接箭头连接符 235"/>
            <p:cNvCxnSpPr/>
            <p:nvPr/>
          </p:nvCxnSpPr>
          <p:spPr bwMode="auto">
            <a:xfrm flipV="1">
              <a:off x="5200063" y="573325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63" name="Text Box 140"/>
            <p:cNvSpPr txBox="1">
              <a:spLocks noChangeArrowheads="1"/>
            </p:cNvSpPr>
            <p:nvPr/>
          </p:nvSpPr>
          <p:spPr bwMode="auto">
            <a:xfrm>
              <a:off x="4459974" y="5528391"/>
              <a:ext cx="504056" cy="21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  <a:latin typeface="宋体" pitchFamily="2" charset="-122"/>
                </a:rPr>
                <a:t>气泡</a:t>
              </a:r>
              <a:endParaRPr lang="en-US" altLang="zh-CN" sz="1600" b="1" dirty="0" smtClean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64" name="直接箭头连接符 235"/>
            <p:cNvCxnSpPr/>
            <p:nvPr/>
          </p:nvCxnSpPr>
          <p:spPr bwMode="auto">
            <a:xfrm flipV="1">
              <a:off x="4964030" y="5600374"/>
              <a:ext cx="144016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65" name="Text Box 42"/>
            <p:cNvSpPr txBox="1">
              <a:spLocks noChangeArrowheads="1"/>
            </p:cNvSpPr>
            <p:nvPr/>
          </p:nvSpPr>
          <p:spPr bwMode="auto">
            <a:xfrm>
              <a:off x="5108046" y="5229200"/>
              <a:ext cx="164025" cy="50816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0" bIns="10800" anchor="b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266" name="直接箭头连接符 235"/>
            <p:cNvCxnSpPr>
              <a:stCxn id="265" idx="3"/>
            </p:cNvCxnSpPr>
            <p:nvPr/>
          </p:nvCxnSpPr>
          <p:spPr bwMode="auto">
            <a:xfrm flipV="1">
              <a:off x="5272071" y="5024311"/>
              <a:ext cx="144016" cy="458969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67" name="直接箭头连接符 235"/>
            <p:cNvCxnSpPr/>
            <p:nvPr/>
          </p:nvCxnSpPr>
          <p:spPr bwMode="auto">
            <a:xfrm>
              <a:off x="3707904" y="5877272"/>
              <a:ext cx="1492159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268" name="Text Box 140"/>
            <p:cNvSpPr txBox="1">
              <a:spLocks noChangeArrowheads="1"/>
            </p:cNvSpPr>
            <p:nvPr/>
          </p:nvSpPr>
          <p:spPr bwMode="auto">
            <a:xfrm>
              <a:off x="3995936" y="5456383"/>
              <a:ext cx="351656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宋体" pitchFamily="2" charset="-122"/>
                </a:rPr>
                <a:t>CHK</a:t>
              </a:r>
            </a:p>
          </p:txBody>
        </p:sp>
        <p:cxnSp>
          <p:nvCxnSpPr>
            <p:cNvPr id="269" name="直接箭头连接符 235"/>
            <p:cNvCxnSpPr/>
            <p:nvPr/>
          </p:nvCxnSpPr>
          <p:spPr bwMode="auto">
            <a:xfrm>
              <a:off x="4139952" y="5672383"/>
              <a:ext cx="0" cy="20488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270" name="Text Box 42"/>
            <p:cNvSpPr txBox="1">
              <a:spLocks noChangeArrowheads="1"/>
            </p:cNvSpPr>
            <p:nvPr/>
          </p:nvSpPr>
          <p:spPr bwMode="auto">
            <a:xfrm>
              <a:off x="3491880" y="5240335"/>
              <a:ext cx="288032" cy="1440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0" tIns="10800" rIns="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宋体" pitchFamily="2" charset="-122"/>
                </a:rPr>
                <a:t>&amp;</a:t>
              </a:r>
              <a:endParaRPr lang="en-US" altLang="zh-CN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71" name="直接箭头连接符 235"/>
            <p:cNvCxnSpPr/>
            <p:nvPr/>
          </p:nvCxnSpPr>
          <p:spPr bwMode="auto">
            <a:xfrm>
              <a:off x="4139952" y="4962756"/>
              <a:ext cx="0" cy="49360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90500" y="404664"/>
            <a:ext cx="8701980" cy="400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kumimoji="0"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1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kumimoji="0"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MIPS</a:t>
            </a:r>
            <a:r>
              <a:rPr kumimoji="0"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流水线中，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写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GPRs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放</a:t>
            </a:r>
            <a:r>
              <a:rPr lang="zh-CN" altLang="zh-CN" dirty="0" smtClean="0">
                <a:solidFill>
                  <a:schemeClr val="tx1"/>
                </a:solidFill>
                <a:latin typeface="+mn-ea"/>
              </a:rPr>
              <a:t>在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后半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拍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完成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WB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zh-CN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下</a:t>
            </a:r>
            <a:r>
              <a:rPr lang="zh-CN" altLang="zh-CN" b="1" dirty="0">
                <a:solidFill>
                  <a:schemeClr val="tx1"/>
                </a:solidFill>
                <a:latin typeface="+mn-ea"/>
                <a:ea typeface="+mn-ea"/>
              </a:rPr>
              <a:t>一拍</a:t>
            </a:r>
            <a:r>
              <a:rPr lang="zh-CN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才能读出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所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写</a:t>
            </a:r>
            <a:r>
              <a:rPr lang="zh-CN" altLang="zh-CN" dirty="0" smtClean="0">
                <a:solidFill>
                  <a:schemeClr val="tx1"/>
                </a:solidFill>
                <a:latin typeface="+mn-ea"/>
                <a:ea typeface="+mn-ea"/>
              </a:rPr>
              <a:t>数据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zh-CN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lang="zh-CN" altLang="zh-CN" b="1" dirty="0">
                <a:solidFill>
                  <a:schemeClr val="tx1"/>
                </a:solidFill>
                <a:latin typeface="+mn-ea"/>
                <a:ea typeface="+mn-ea"/>
              </a:rPr>
              <a:t>现有如下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MIPS</a:t>
            </a:r>
            <a:r>
              <a:rPr lang="zh-CN" altLang="zh-CN" b="1" dirty="0">
                <a:solidFill>
                  <a:schemeClr val="tx1"/>
                </a:solidFill>
                <a:latin typeface="+mn-ea"/>
                <a:ea typeface="+mn-ea"/>
              </a:rPr>
              <a:t>指令序列</a:t>
            </a:r>
            <a:r>
              <a:rPr lang="zh-CN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endParaRPr lang="en-US" altLang="zh-CN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         I1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: add $4, $5, $6     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pt-BR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$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$5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  <a:ea typeface="+mn-ea"/>
              </a:rPr>
              <a:t>＋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$6</a:t>
            </a:r>
            <a:endParaRPr lang="zh-CN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         I2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: sub $7, $4, 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$6     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pt-BR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$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7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$4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  <a:ea typeface="+mn-ea"/>
              </a:rPr>
              <a:t>－</a:t>
            </a:r>
            <a:r>
              <a:rPr lang="pt-BR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$6</a:t>
            </a:r>
            <a:endParaRPr lang="zh-CN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         I3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or  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$8, $4, 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$6     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pt-BR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$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8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</a:t>
            </a:r>
            <a:r>
              <a:rPr lang="pt-BR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lang="zh-CN" altLang="en-US" sz="2000" b="0" dirty="0" smtClean="0">
                <a:solidFill>
                  <a:schemeClr val="tx1"/>
                </a:solidFill>
                <a:latin typeface="+mn-ea"/>
                <a:ea typeface="+mn-ea"/>
              </a:rPr>
              <a:t>│</a:t>
            </a:r>
            <a:r>
              <a:rPr lang="pt-BR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$6</a:t>
            </a:r>
            <a:endParaRPr lang="zh-CN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         I4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en-US" altLang="zh-CN" sz="2000" b="1" dirty="0" err="1">
                <a:solidFill>
                  <a:schemeClr val="tx1"/>
                </a:solidFill>
                <a:latin typeface="+mn-ea"/>
                <a:ea typeface="+mn-ea"/>
              </a:rPr>
              <a:t>sw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6, 20($4)    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M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$4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  <a:ea typeface="+mn-ea"/>
              </a:rPr>
              <a:t>＋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20]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$6</a:t>
            </a:r>
            <a:endParaRPr lang="zh-CN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spcAft>
                <a:spcPts val="300"/>
              </a:spcAft>
            </a:pP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         I5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en-US" altLang="zh-CN" sz="2000" b="1" dirty="0" err="1">
                <a:solidFill>
                  <a:schemeClr val="tx1"/>
                </a:solidFill>
                <a:latin typeface="+mn-ea"/>
                <a:ea typeface="+mn-ea"/>
              </a:rPr>
              <a:t>lw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9, 20($8)     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pt-BR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$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9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←M[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$8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  <a:ea typeface="+mn-ea"/>
              </a:rPr>
              <a:t>＋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20</a:t>
            </a:r>
            <a:r>
              <a:rPr lang="pt-BR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] 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    问：⑴</a:t>
            </a:r>
            <a:r>
              <a:rPr lang="zh-CN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哪些</a:t>
            </a:r>
            <a:r>
              <a:rPr lang="zh-CN" altLang="zh-CN" b="1" dirty="0">
                <a:solidFill>
                  <a:schemeClr val="tx1"/>
                </a:solidFill>
                <a:latin typeface="+mn-ea"/>
                <a:ea typeface="+mn-ea"/>
              </a:rPr>
              <a:t>指令之间存在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RAW</a:t>
            </a:r>
            <a:r>
              <a:rPr lang="zh-CN" altLang="zh-CN" b="1" dirty="0">
                <a:solidFill>
                  <a:schemeClr val="tx1"/>
                </a:solidFill>
                <a:latin typeface="+mn-ea"/>
                <a:ea typeface="+mn-ea"/>
              </a:rPr>
              <a:t>冒险</a:t>
            </a:r>
            <a:r>
              <a:rPr lang="zh-CN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？</a:t>
            </a:r>
            <a:endParaRPr lang="en-US" altLang="zh-CN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        ⑵</a:t>
            </a:r>
            <a:r>
              <a:rPr lang="zh-CN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采用</a:t>
            </a:r>
            <a:r>
              <a:rPr lang="zh-CN" altLang="zh-CN" b="1" dirty="0">
                <a:solidFill>
                  <a:schemeClr val="tx1"/>
                </a:solidFill>
                <a:latin typeface="+mn-ea"/>
                <a:ea typeface="+mn-ea"/>
              </a:rPr>
              <a:t>阻塞法处理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RAW</a:t>
            </a:r>
            <a:r>
              <a:rPr lang="zh-CN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冒险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时</a:t>
            </a:r>
            <a:r>
              <a:rPr lang="zh-CN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，指令序列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执行时间</a:t>
            </a:r>
            <a:r>
              <a:rPr lang="zh-CN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？</a:t>
            </a:r>
            <a:endParaRPr lang="en-US" altLang="zh-CN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kumimoji="0" lang="en-US" altLang="zh-CN" dirty="0">
                <a:solidFill>
                  <a:srgbClr val="990099"/>
                </a:solidFill>
              </a:rPr>
              <a:t> </a:t>
            </a:r>
            <a:r>
              <a:rPr kumimoji="0" lang="en-US" altLang="zh-CN" dirty="0" smtClean="0">
                <a:solidFill>
                  <a:srgbClr val="990099"/>
                </a:solidFill>
              </a:rPr>
              <a:t>   </a:t>
            </a:r>
            <a:r>
              <a:rPr kumimoji="0" lang="zh-CN" altLang="en-US" dirty="0" smtClean="0">
                <a:solidFill>
                  <a:srgbClr val="990099"/>
                </a:solidFill>
              </a:rPr>
              <a:t>解</a:t>
            </a:r>
            <a:r>
              <a:rPr kumimoji="0" lang="zh-CN" altLang="en-US" dirty="0">
                <a:solidFill>
                  <a:srgbClr val="990099"/>
                </a:solidFill>
              </a:rPr>
              <a:t>：</a:t>
            </a:r>
            <a:r>
              <a:rPr kumimoji="0" lang="zh-CN" altLang="en-US" dirty="0">
                <a:solidFill>
                  <a:schemeClr val="tx1"/>
                </a:solidFill>
              </a:rPr>
              <a:t>⑴</a:t>
            </a:r>
            <a:r>
              <a:rPr kumimoji="0" lang="en-US" altLang="zh-CN" dirty="0">
                <a:solidFill>
                  <a:schemeClr val="tx1"/>
                </a:solidFill>
              </a:rPr>
              <a:t>RAW</a:t>
            </a:r>
            <a:r>
              <a:rPr kumimoji="0" lang="zh-CN" altLang="en-US" dirty="0">
                <a:solidFill>
                  <a:schemeClr val="tx1"/>
                </a:solidFill>
              </a:rPr>
              <a:t>冒险有：</a:t>
            </a:r>
            <a:endParaRPr kumimoji="0" lang="en-US" altLang="zh-CN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 Box 88"/>
          <p:cNvSpPr txBox="1">
            <a:spLocks noChangeArrowheads="1"/>
          </p:cNvSpPr>
          <p:nvPr/>
        </p:nvSpPr>
        <p:spPr bwMode="auto">
          <a:xfrm>
            <a:off x="3347864" y="3789040"/>
            <a:ext cx="56166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I2-I1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、</a:t>
            </a:r>
            <a:r>
              <a:rPr kumimoji="0"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I3-I1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、</a:t>
            </a:r>
            <a:r>
              <a:rPr kumimoji="0"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I4-I1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kumimoji="0"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I5-I3</a:t>
            </a:r>
            <a:endParaRPr kumimoji="0" lang="en-US" altLang="zh-CN" sz="2000" b="1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7" name="Text Box 88"/>
          <p:cNvSpPr txBox="1">
            <a:spLocks noChangeArrowheads="1"/>
          </p:cNvSpPr>
          <p:nvPr/>
        </p:nvSpPr>
        <p:spPr bwMode="auto">
          <a:xfrm>
            <a:off x="179512" y="4293499"/>
            <a:ext cx="82089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    ⑵</a:t>
            </a:r>
            <a:r>
              <a:rPr kumimoji="0"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I2-I1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冒险需停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拍</a:t>
            </a:r>
            <a:r>
              <a:rPr kumimoji="0" lang="zh-CN" altLang="en-US" b="1" dirty="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kumimoji="0"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I3-I1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、</a:t>
            </a:r>
            <a:r>
              <a:rPr kumimoji="0"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I4-I1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冒险各需停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拍；</a:t>
            </a:r>
            <a:endParaRPr kumimoji="0" lang="en-US" altLang="zh-CN" b="1" dirty="0">
              <a:solidFill>
                <a:schemeClr val="tx1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kumimoji="0"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 I5-I3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冒险需停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拍；</a:t>
            </a:r>
            <a:endParaRPr kumimoji="0" lang="en-US" altLang="zh-CN" b="1" dirty="0">
              <a:solidFill>
                <a:schemeClr val="tx1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tx1"/>
                </a:solidFill>
                <a:latin typeface="宋体" pitchFamily="2" charset="-122"/>
              </a:rPr>
              <a:t>    </a:t>
            </a:r>
            <a:r>
              <a:rPr kumimoji="0"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执行时间</a:t>
            </a:r>
            <a:r>
              <a:rPr kumimoji="0" lang="zh-CN" altLang="en-US" b="1" dirty="0">
                <a:solidFill>
                  <a:schemeClr val="tx1"/>
                </a:solidFill>
                <a:latin typeface="宋体" pitchFamily="2" charset="-122"/>
              </a:rPr>
              <a:t>＝</a:t>
            </a:r>
            <a:endParaRPr kumimoji="0" lang="en-US" altLang="zh-CN" b="1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8" name="Text Box 88"/>
          <p:cNvSpPr txBox="1">
            <a:spLocks noChangeArrowheads="1"/>
          </p:cNvSpPr>
          <p:nvPr/>
        </p:nvSpPr>
        <p:spPr bwMode="auto">
          <a:xfrm>
            <a:off x="2627784" y="4293499"/>
            <a:ext cx="446449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kumimoji="0" lang="en-US" altLang="zh-CN" sz="1600" b="1" dirty="0" smtClean="0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kumimoji="0"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 3  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kumimoji="0" lang="en-US" altLang="zh-CN" sz="1600" b="1" dirty="0" smtClean="0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kumimoji="0"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 2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[5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kumimoji="0"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+(5-1)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t]</a:t>
            </a:r>
            <a:r>
              <a:rPr kumimoji="0"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+(3+2)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kumimoji="0"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kumimoji="0"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14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kumimoji="0"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endParaRPr kumimoji="0" lang="en-US" altLang="zh-CN" sz="20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Text Box 88"/>
          <p:cNvSpPr txBox="1">
            <a:spLocks noChangeArrowheads="1"/>
          </p:cNvSpPr>
          <p:nvPr/>
        </p:nvSpPr>
        <p:spPr bwMode="auto">
          <a:xfrm>
            <a:off x="7380312" y="4294262"/>
            <a:ext cx="36004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0</a:t>
            </a:r>
          </a:p>
        </p:txBody>
      </p:sp>
      <p:sp>
        <p:nvSpPr>
          <p:cNvPr id="10" name="线形标注 2 9"/>
          <p:cNvSpPr/>
          <p:nvPr/>
        </p:nvSpPr>
        <p:spPr bwMode="auto">
          <a:xfrm>
            <a:off x="5220072" y="4834723"/>
            <a:ext cx="1872208" cy="306000"/>
          </a:xfrm>
          <a:prstGeom prst="borderCallout2">
            <a:avLst>
              <a:gd name="adj1" fmla="val 49933"/>
              <a:gd name="adj2" fmla="val -854"/>
              <a:gd name="adj3" fmla="val 50102"/>
              <a:gd name="adj4" fmla="val -7618"/>
              <a:gd name="adj5" fmla="val -40091"/>
              <a:gd name="adj6" fmla="val -4002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kumimoji="0" lang="zh-CN" altLang="en-US" sz="1800" b="1" dirty="0">
                <a:solidFill>
                  <a:schemeClr val="tx1"/>
                </a:solidFill>
                <a:latin typeface="宋体" pitchFamily="2" charset="-122"/>
              </a:rPr>
              <a:t>随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I2-I1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自动</a:t>
            </a:r>
            <a:r>
              <a:rPr kumimoji="0" lang="zh-CN" altLang="en-US" sz="1800" b="1" dirty="0">
                <a:solidFill>
                  <a:schemeClr val="tx1"/>
                </a:solidFill>
                <a:latin typeface="宋体" pitchFamily="2" charset="-122"/>
              </a:rPr>
              <a:t>消除</a:t>
            </a:r>
            <a:endParaRPr lang="en-US" altLang="zh-CN" sz="1800" b="1" spc="-10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1" name="线形标注 2 10"/>
          <p:cNvSpPr/>
          <p:nvPr/>
        </p:nvSpPr>
        <p:spPr bwMode="auto">
          <a:xfrm>
            <a:off x="7164288" y="962760"/>
            <a:ext cx="792088" cy="306000"/>
          </a:xfrm>
          <a:prstGeom prst="borderCallout2">
            <a:avLst>
              <a:gd name="adj1" fmla="val 49933"/>
              <a:gd name="adj2" fmla="val -854"/>
              <a:gd name="adj3" fmla="val 46544"/>
              <a:gd name="adj4" fmla="val -35104"/>
              <a:gd name="adj5" fmla="val -36534"/>
              <a:gd name="adj6" fmla="val -14495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1800" b="1" spc="-100" dirty="0" smtClean="0">
                <a:solidFill>
                  <a:schemeClr val="tx1"/>
                </a:solidFill>
                <a:latin typeface="宋体" pitchFamily="2" charset="-122"/>
              </a:rPr>
              <a:t>P</a:t>
            </a:r>
            <a:r>
              <a:rPr lang="en-US" altLang="zh-CN" sz="1800" b="1" spc="-100" baseline="-18000" dirty="0" smtClean="0">
                <a:solidFill>
                  <a:schemeClr val="tx1"/>
                </a:solidFill>
                <a:latin typeface="宋体" pitchFamily="2" charset="-122"/>
              </a:rPr>
              <a:t>0</a:t>
            </a:r>
            <a:r>
              <a:rPr lang="zh-CN" altLang="en-US" sz="1800" b="1" spc="-100" dirty="0" smtClean="0">
                <a:solidFill>
                  <a:schemeClr val="tx1"/>
                </a:solidFill>
                <a:latin typeface="宋体" pitchFamily="2" charset="-122"/>
              </a:rPr>
              <a:t>时写</a:t>
            </a:r>
            <a:endParaRPr lang="en-US" altLang="zh-CN" sz="1800" b="1" spc="-10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3" name="线形标注 2 12"/>
          <p:cNvSpPr/>
          <p:nvPr/>
        </p:nvSpPr>
        <p:spPr bwMode="auto">
          <a:xfrm>
            <a:off x="6588224" y="2976052"/>
            <a:ext cx="1944216" cy="306000"/>
          </a:xfrm>
          <a:prstGeom prst="borderCallout2">
            <a:avLst>
              <a:gd name="adj1" fmla="val 49933"/>
              <a:gd name="adj2" fmla="val -854"/>
              <a:gd name="adj3" fmla="val 48808"/>
              <a:gd name="adj4" fmla="val -18023"/>
              <a:gd name="adj5" fmla="val 319208"/>
              <a:gd name="adj6" fmla="val -3845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spc="-100" dirty="0" smtClean="0">
                <a:solidFill>
                  <a:schemeClr val="tx1"/>
                </a:solidFill>
              </a:rPr>
              <a:t>写时</a:t>
            </a:r>
            <a:r>
              <a:rPr lang="zh-CN" altLang="en-US" sz="1800" b="1" spc="-100" dirty="0" smtClean="0">
                <a:solidFill>
                  <a:schemeClr val="tx1"/>
                </a:solidFill>
                <a:latin typeface="宋体" pitchFamily="2" charset="-122"/>
              </a:rPr>
              <a:t>冲突指令在前</a:t>
            </a:r>
            <a:endParaRPr lang="en-US" altLang="zh-CN" sz="1800" b="1" spc="-10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4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7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7020272" y="1412776"/>
            <a:ext cx="1656184" cy="983406"/>
            <a:chOff x="5940152" y="5541938"/>
            <a:chExt cx="1656184" cy="983406"/>
          </a:xfrm>
        </p:grpSpPr>
        <p:cxnSp>
          <p:nvCxnSpPr>
            <p:cNvPr id="17" name="直接连接符 16"/>
            <p:cNvCxnSpPr/>
            <p:nvPr/>
          </p:nvCxnSpPr>
          <p:spPr bwMode="auto">
            <a:xfrm flipV="1">
              <a:off x="5940152" y="6118003"/>
              <a:ext cx="144016" cy="30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6084168" y="5830589"/>
              <a:ext cx="0" cy="28772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6084232" y="5829970"/>
              <a:ext cx="576000" cy="61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6660232" y="5830589"/>
              <a:ext cx="0" cy="2849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6660296" y="6118312"/>
              <a:ext cx="576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7234559" y="5830589"/>
              <a:ext cx="0" cy="2849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V="1">
              <a:off x="7234559" y="5829970"/>
              <a:ext cx="360000" cy="6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7256305" y="6142435"/>
              <a:ext cx="0" cy="16688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25" name="Text Box 140"/>
            <p:cNvSpPr txBox="1">
              <a:spLocks noChangeArrowheads="1"/>
            </p:cNvSpPr>
            <p:nvPr/>
          </p:nvSpPr>
          <p:spPr bwMode="auto">
            <a:xfrm>
              <a:off x="6012160" y="6280869"/>
              <a:ext cx="1584176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P</a:t>
              </a:r>
              <a:r>
                <a:rPr lang="en-US" altLang="zh-CN" sz="1600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  P</a:t>
              </a:r>
              <a:r>
                <a:rPr lang="en-US" altLang="zh-CN" sz="1600" baseline="-18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  P</a:t>
              </a:r>
              <a:r>
                <a:rPr lang="en-US" altLang="zh-CN" sz="1600" baseline="-18000" dirty="0" smtClean="0">
                  <a:solidFill>
                    <a:schemeClr val="tx1"/>
                  </a:solidFill>
                </a:rPr>
                <a:t>0</a:t>
              </a:r>
              <a:endParaRPr lang="zh-CN" altLang="en-US" sz="16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>
              <a:off x="7234559" y="5541938"/>
              <a:ext cx="0" cy="26332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 Box 140"/>
            <p:cNvSpPr txBox="1">
              <a:spLocks noChangeArrowheads="1"/>
            </p:cNvSpPr>
            <p:nvPr/>
          </p:nvSpPr>
          <p:spPr bwMode="auto">
            <a:xfrm>
              <a:off x="7266776" y="5541938"/>
              <a:ext cx="288032" cy="244475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solidFill>
                    <a:schemeClr val="tx1"/>
                  </a:solidFill>
                  <a:latin typeface="宋体" pitchFamily="2" charset="-122"/>
                </a:rPr>
                <a:t>读</a:t>
              </a:r>
              <a:endParaRPr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 flipV="1">
              <a:off x="6084168" y="6165304"/>
              <a:ext cx="0" cy="16688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 flipV="1">
              <a:off x="6660232" y="6142435"/>
              <a:ext cx="0" cy="16688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36" name="Text Box 140"/>
            <p:cNvSpPr txBox="1">
              <a:spLocks noChangeArrowheads="1"/>
            </p:cNvSpPr>
            <p:nvPr/>
          </p:nvSpPr>
          <p:spPr bwMode="auto">
            <a:xfrm>
              <a:off x="6914356" y="5560789"/>
              <a:ext cx="288032" cy="2444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dirty="0">
                  <a:solidFill>
                    <a:schemeClr val="tx1"/>
                  </a:solidFill>
                </a:rPr>
                <a:t>写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18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28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Text Box 88"/>
          <p:cNvSpPr txBox="1">
            <a:spLocks noChangeArrowheads="1"/>
          </p:cNvSpPr>
          <p:nvPr/>
        </p:nvSpPr>
        <p:spPr bwMode="auto">
          <a:xfrm>
            <a:off x="179388" y="1104499"/>
            <a:ext cx="2592412" cy="5276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获取方法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spc="-200" dirty="0" smtClean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  <a:spcBef>
                <a:spcPts val="300"/>
              </a:spcBef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  <a:spcBef>
                <a:spcPts val="1300"/>
              </a:spcBef>
            </a:pP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机制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05000"/>
              </a:lnSpc>
            </a:pPr>
            <a:endParaRPr kumimoji="0" lang="en-US" altLang="zh-CN" b="1" spc="-200" dirty="0" smtClean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0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  <a:spcBef>
                <a:spcPts val="900"/>
              </a:spcBef>
            </a:pPr>
            <a:endParaRPr kumimoji="0" lang="en-US" altLang="zh-CN" b="1" spc="-200" dirty="0" smtClean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/>
            <a:r>
              <a:rPr kumimoji="0" lang="en-US" altLang="zh-CN" b="1" spc="-200" dirty="0">
                <a:solidFill>
                  <a:schemeClr val="accent2"/>
                </a:solidFill>
                <a:latin typeface="宋体" pitchFamily="2" charset="-122"/>
                <a:ea typeface="+mn-ea"/>
              </a:rPr>
              <a:t> </a:t>
            </a:r>
            <a:r>
              <a:rPr kumimoji="0" lang="en-US" altLang="zh-CN" b="1" spc="-200" dirty="0" smtClean="0">
                <a:solidFill>
                  <a:schemeClr val="accent2"/>
                </a:solidFill>
                <a:latin typeface="宋体" pitchFamily="2" charset="-122"/>
                <a:ea typeface="+mn-ea"/>
              </a:rPr>
              <a:t>     </a:t>
            </a:r>
            <a:r>
              <a:rPr kumimoji="0" lang="zh-CN" altLang="en-US" b="1" spc="-200" dirty="0" smtClean="0">
                <a:solidFill>
                  <a:schemeClr val="accent2"/>
                </a:solidFill>
                <a:latin typeface="宋体" pitchFamily="2" charset="-122"/>
                <a:ea typeface="+mn-ea"/>
              </a:rPr>
              <a:t>停顿拍数</a:t>
            </a:r>
            <a:r>
              <a:rPr kumimoji="0" lang="en-US" altLang="zh-CN" b="1" spc="-200" dirty="0" smtClean="0">
                <a:solidFill>
                  <a:schemeClr val="accent2"/>
                </a:solidFill>
                <a:latin typeface="宋体" pitchFamily="2" charset="-122"/>
                <a:ea typeface="+mn-ea"/>
              </a:rPr>
              <a:t>—</a:t>
            </a:r>
          </a:p>
        </p:txBody>
      </p:sp>
      <p:grpSp>
        <p:nvGrpSpPr>
          <p:cNvPr id="135" name="组合 134"/>
          <p:cNvGrpSpPr/>
          <p:nvPr/>
        </p:nvGrpSpPr>
        <p:grpSpPr>
          <a:xfrm>
            <a:off x="1223628" y="1570059"/>
            <a:ext cx="7308812" cy="1960646"/>
            <a:chOff x="1511660" y="1612370"/>
            <a:chExt cx="7308812" cy="1960646"/>
          </a:xfrm>
        </p:grpSpPr>
        <p:sp>
          <p:nvSpPr>
            <p:cNvPr id="136" name="Text Box 164"/>
            <p:cNvSpPr txBox="1">
              <a:spLocks noChangeArrowheads="1"/>
            </p:cNvSpPr>
            <p:nvPr/>
          </p:nvSpPr>
          <p:spPr bwMode="auto">
            <a:xfrm>
              <a:off x="6316097" y="2996952"/>
              <a:ext cx="200120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37" name="Text Box 164"/>
            <p:cNvSpPr txBox="1">
              <a:spLocks noChangeArrowheads="1"/>
            </p:cNvSpPr>
            <p:nvPr/>
          </p:nvSpPr>
          <p:spPr bwMode="auto">
            <a:xfrm>
              <a:off x="6084168" y="2996952"/>
              <a:ext cx="231928" cy="216024"/>
            </a:xfrm>
            <a:prstGeom prst="rect">
              <a:avLst/>
            </a:prstGeom>
            <a:solidFill>
              <a:srgbClr val="CCCCFF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38" name="Text Box 164"/>
            <p:cNvSpPr txBox="1">
              <a:spLocks noChangeArrowheads="1"/>
            </p:cNvSpPr>
            <p:nvPr/>
          </p:nvSpPr>
          <p:spPr bwMode="auto">
            <a:xfrm>
              <a:off x="6086935" y="1917278"/>
              <a:ext cx="213257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139" name="直接箭头连接符 138"/>
            <p:cNvCxnSpPr/>
            <p:nvPr/>
          </p:nvCxnSpPr>
          <p:spPr bwMode="auto">
            <a:xfrm>
              <a:off x="3203848" y="1844824"/>
              <a:ext cx="56166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0" name="Text Box 61"/>
            <p:cNvSpPr txBox="1">
              <a:spLocks noChangeArrowheads="1"/>
            </p:cNvSpPr>
            <p:nvPr/>
          </p:nvSpPr>
          <p:spPr bwMode="auto">
            <a:xfrm>
              <a:off x="3203848" y="191683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1" name="Text Box 61"/>
            <p:cNvSpPr txBox="1">
              <a:spLocks noChangeArrowheads="1"/>
            </p:cNvSpPr>
            <p:nvPr/>
          </p:nvSpPr>
          <p:spPr bwMode="auto">
            <a:xfrm>
              <a:off x="3923928" y="191683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2" name="Text Box 61"/>
            <p:cNvSpPr txBox="1">
              <a:spLocks noChangeArrowheads="1"/>
            </p:cNvSpPr>
            <p:nvPr/>
          </p:nvSpPr>
          <p:spPr bwMode="auto">
            <a:xfrm>
              <a:off x="4644009" y="191683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3" name="Text Box 61"/>
            <p:cNvSpPr txBox="1">
              <a:spLocks noChangeArrowheads="1"/>
            </p:cNvSpPr>
            <p:nvPr/>
          </p:nvSpPr>
          <p:spPr bwMode="auto">
            <a:xfrm>
              <a:off x="5364088" y="191683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4" name="Text Box 61"/>
            <p:cNvSpPr txBox="1">
              <a:spLocks noChangeArrowheads="1"/>
            </p:cNvSpPr>
            <p:nvPr/>
          </p:nvSpPr>
          <p:spPr bwMode="auto">
            <a:xfrm>
              <a:off x="6084168" y="191683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5" name="Text Box 57"/>
            <p:cNvSpPr txBox="1">
              <a:spLocks noChangeArrowheads="1"/>
            </p:cNvSpPr>
            <p:nvPr/>
          </p:nvSpPr>
          <p:spPr bwMode="auto">
            <a:xfrm>
              <a:off x="3635896" y="1612370"/>
              <a:ext cx="511256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1  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  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3  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4      5  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6  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7  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8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46" name="Text Box 63"/>
            <p:cNvSpPr txBox="1">
              <a:spLocks noChangeArrowheads="1"/>
            </p:cNvSpPr>
            <p:nvPr/>
          </p:nvSpPr>
          <p:spPr bwMode="auto">
            <a:xfrm>
              <a:off x="1655676" y="1828394"/>
              <a:ext cx="1548172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r>
                <a:rPr lang="en-US" altLang="zh-CN" sz="1800" dirty="0">
                  <a:solidFill>
                    <a:schemeClr val="tx1"/>
                  </a:solidFill>
                </a:rPr>
                <a:t>I1:</a:t>
              </a:r>
              <a:r>
                <a:rPr lang="en-US" altLang="zh-CN" sz="1800" dirty="0">
                  <a:solidFill>
                    <a:srgbClr val="990099"/>
                  </a:solidFill>
                </a:rPr>
                <a:t>$4</a:t>
              </a:r>
              <a:r>
                <a:rPr lang="zh-CN" altLang="en-US" sz="1800" dirty="0">
                  <a:solidFill>
                    <a:schemeClr val="tx1"/>
                  </a:solidFill>
                </a:rPr>
                <a:t>←</a:t>
              </a:r>
              <a:r>
                <a:rPr lang="en-US" altLang="zh-CN" sz="1800" dirty="0">
                  <a:solidFill>
                    <a:schemeClr val="tx1"/>
                  </a:solidFill>
                </a:rPr>
                <a:t>$5+$6</a:t>
              </a:r>
            </a:p>
            <a:p>
              <a:pPr>
                <a:spcBef>
                  <a:spcPts val="70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I2:$7</a:t>
              </a:r>
              <a:r>
                <a:rPr lang="zh-CN" altLang="en-US" sz="1800" dirty="0">
                  <a:solidFill>
                    <a:schemeClr val="tx1"/>
                  </a:solidFill>
                </a:rPr>
                <a:t>←</a:t>
              </a:r>
              <a:r>
                <a:rPr lang="en-US" altLang="zh-CN" sz="1800" dirty="0">
                  <a:solidFill>
                    <a:srgbClr val="990099"/>
                  </a:solidFill>
                </a:rPr>
                <a:t>$4</a:t>
              </a:r>
              <a:r>
                <a:rPr lang="en-US" altLang="zh-CN" sz="1800" dirty="0">
                  <a:solidFill>
                    <a:schemeClr val="tx1"/>
                  </a:solidFill>
                </a:rPr>
                <a:t>-$6</a:t>
              </a:r>
            </a:p>
            <a:p>
              <a:pPr>
                <a:spcBef>
                  <a:spcPts val="70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I3:$8</a:t>
              </a:r>
              <a:r>
                <a:rPr lang="zh-CN" altLang="en-US" sz="1800" dirty="0">
                  <a:solidFill>
                    <a:schemeClr val="tx1"/>
                  </a:solidFill>
                </a:rPr>
                <a:t>←</a:t>
              </a:r>
              <a:r>
                <a:rPr lang="en-US" altLang="zh-CN" sz="1800" dirty="0">
                  <a:solidFill>
                    <a:srgbClr val="990099"/>
                  </a:solidFill>
                </a:rPr>
                <a:t>$4</a:t>
              </a:r>
              <a:r>
                <a:rPr lang="en-US" altLang="zh-CN" sz="1800" dirty="0">
                  <a:solidFill>
                    <a:schemeClr val="tx1"/>
                  </a:solidFill>
                </a:rPr>
                <a:t>|$6</a:t>
              </a:r>
            </a:p>
            <a:p>
              <a:pPr>
                <a:spcBef>
                  <a:spcPts val="70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I4:$9</a:t>
              </a:r>
              <a:r>
                <a:rPr lang="zh-CN" altLang="en-US" sz="1800" dirty="0">
                  <a:solidFill>
                    <a:schemeClr val="tx1"/>
                  </a:solidFill>
                </a:rPr>
                <a:t>←</a:t>
              </a:r>
              <a:r>
                <a:rPr lang="en-US" altLang="zh-CN" sz="1800" dirty="0">
                  <a:solidFill>
                    <a:srgbClr val="990099"/>
                  </a:solidFill>
                </a:rPr>
                <a:t>$4</a:t>
              </a:r>
              <a:r>
                <a:rPr lang="en-US" altLang="zh-CN" sz="1800" dirty="0">
                  <a:solidFill>
                    <a:schemeClr val="tx1"/>
                  </a:solidFill>
                </a:rPr>
                <a:t>+$6</a:t>
              </a:r>
            </a:p>
            <a:p>
              <a:pPr>
                <a:spcBef>
                  <a:spcPts val="70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I5:$3</a:t>
              </a:r>
              <a:r>
                <a:rPr lang="zh-CN" altLang="en-US" sz="1800" dirty="0">
                  <a:solidFill>
                    <a:schemeClr val="tx1"/>
                  </a:solidFill>
                </a:rPr>
                <a:t>←</a:t>
              </a:r>
              <a:r>
                <a:rPr lang="en-US" altLang="zh-CN" sz="1800" dirty="0">
                  <a:solidFill>
                    <a:schemeClr val="tx1"/>
                  </a:solidFill>
                </a:rPr>
                <a:t>$4&amp;$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6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 Box 164"/>
            <p:cNvSpPr txBox="1">
              <a:spLocks noChangeArrowheads="1"/>
            </p:cNvSpPr>
            <p:nvPr/>
          </p:nvSpPr>
          <p:spPr bwMode="auto">
            <a:xfrm>
              <a:off x="3615887" y="191683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8" name="Text Box 164"/>
            <p:cNvSpPr txBox="1">
              <a:spLocks noChangeArrowheads="1"/>
            </p:cNvSpPr>
            <p:nvPr/>
          </p:nvSpPr>
          <p:spPr bwMode="auto">
            <a:xfrm>
              <a:off x="4335967" y="191683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9" name="Text Box 164"/>
            <p:cNvSpPr txBox="1">
              <a:spLocks noChangeArrowheads="1"/>
            </p:cNvSpPr>
            <p:nvPr/>
          </p:nvSpPr>
          <p:spPr bwMode="auto">
            <a:xfrm>
              <a:off x="5056047" y="191683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0" name="Text Box 164"/>
            <p:cNvSpPr txBox="1">
              <a:spLocks noChangeArrowheads="1"/>
            </p:cNvSpPr>
            <p:nvPr/>
          </p:nvSpPr>
          <p:spPr bwMode="auto">
            <a:xfrm>
              <a:off x="5776127" y="191683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151" name="直接箭头连接符 150"/>
            <p:cNvCxnSpPr>
              <a:stCxn id="140" idx="3"/>
              <a:endCxn id="141" idx="1"/>
            </p:cNvCxnSpPr>
            <p:nvPr/>
          </p:nvCxnSpPr>
          <p:spPr bwMode="auto">
            <a:xfrm>
              <a:off x="3707904" y="202484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2" name="直接箭头连接符 151"/>
            <p:cNvCxnSpPr>
              <a:stCxn id="141" idx="3"/>
              <a:endCxn id="142" idx="1"/>
            </p:cNvCxnSpPr>
            <p:nvPr/>
          </p:nvCxnSpPr>
          <p:spPr bwMode="auto">
            <a:xfrm>
              <a:off x="4426149" y="202484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直接箭头连接符 152"/>
            <p:cNvCxnSpPr>
              <a:stCxn id="142" idx="3"/>
              <a:endCxn id="143" idx="1"/>
            </p:cNvCxnSpPr>
            <p:nvPr/>
          </p:nvCxnSpPr>
          <p:spPr bwMode="auto">
            <a:xfrm flipV="1">
              <a:off x="5148065" y="202484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4" name="直接箭头连接符 153"/>
            <p:cNvCxnSpPr>
              <a:stCxn id="143" idx="3"/>
              <a:endCxn id="144" idx="1"/>
            </p:cNvCxnSpPr>
            <p:nvPr/>
          </p:nvCxnSpPr>
          <p:spPr bwMode="auto">
            <a:xfrm>
              <a:off x="5868144" y="202484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5" name="Text Box 61"/>
            <p:cNvSpPr txBox="1">
              <a:spLocks noChangeArrowheads="1"/>
            </p:cNvSpPr>
            <p:nvPr/>
          </p:nvSpPr>
          <p:spPr bwMode="auto">
            <a:xfrm>
              <a:off x="3923928" y="2276870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6" name="Text Box 61"/>
            <p:cNvSpPr txBox="1">
              <a:spLocks noChangeArrowheads="1"/>
            </p:cNvSpPr>
            <p:nvPr/>
          </p:nvSpPr>
          <p:spPr bwMode="auto">
            <a:xfrm>
              <a:off x="4644008" y="2276871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7" name="Text Box 61"/>
            <p:cNvSpPr txBox="1">
              <a:spLocks noChangeArrowheads="1"/>
            </p:cNvSpPr>
            <p:nvPr/>
          </p:nvSpPr>
          <p:spPr bwMode="auto">
            <a:xfrm>
              <a:off x="5364089" y="2276870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8" name="Text Box 61"/>
            <p:cNvSpPr txBox="1">
              <a:spLocks noChangeArrowheads="1"/>
            </p:cNvSpPr>
            <p:nvPr/>
          </p:nvSpPr>
          <p:spPr bwMode="auto">
            <a:xfrm>
              <a:off x="6084168" y="227687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9" name="Text Box 61"/>
            <p:cNvSpPr txBox="1">
              <a:spLocks noChangeArrowheads="1"/>
            </p:cNvSpPr>
            <p:nvPr/>
          </p:nvSpPr>
          <p:spPr bwMode="auto">
            <a:xfrm>
              <a:off x="6804248" y="227687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60" name="Text Box 164"/>
            <p:cNvSpPr txBox="1">
              <a:spLocks noChangeArrowheads="1"/>
            </p:cNvSpPr>
            <p:nvPr/>
          </p:nvSpPr>
          <p:spPr bwMode="auto">
            <a:xfrm>
              <a:off x="4335967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61" name="Text Box 164"/>
            <p:cNvSpPr txBox="1">
              <a:spLocks noChangeArrowheads="1"/>
            </p:cNvSpPr>
            <p:nvPr/>
          </p:nvSpPr>
          <p:spPr bwMode="auto">
            <a:xfrm>
              <a:off x="5056047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62" name="Text Box 164"/>
            <p:cNvSpPr txBox="1">
              <a:spLocks noChangeArrowheads="1"/>
            </p:cNvSpPr>
            <p:nvPr/>
          </p:nvSpPr>
          <p:spPr bwMode="auto">
            <a:xfrm>
              <a:off x="5776127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63" name="Text Box 164"/>
            <p:cNvSpPr txBox="1">
              <a:spLocks noChangeArrowheads="1"/>
            </p:cNvSpPr>
            <p:nvPr/>
          </p:nvSpPr>
          <p:spPr bwMode="auto">
            <a:xfrm>
              <a:off x="6496207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164" name="直接箭头连接符 163"/>
            <p:cNvCxnSpPr>
              <a:stCxn id="155" idx="3"/>
              <a:endCxn id="156" idx="1"/>
            </p:cNvCxnSpPr>
            <p:nvPr/>
          </p:nvCxnSpPr>
          <p:spPr bwMode="auto">
            <a:xfrm>
              <a:off x="4427984" y="238488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5" name="直接箭头连接符 164"/>
            <p:cNvCxnSpPr>
              <a:stCxn id="156" idx="3"/>
              <a:endCxn id="157" idx="1"/>
            </p:cNvCxnSpPr>
            <p:nvPr/>
          </p:nvCxnSpPr>
          <p:spPr bwMode="auto">
            <a:xfrm>
              <a:off x="5146229" y="2384883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6" name="直接箭头连接符 165"/>
            <p:cNvCxnSpPr>
              <a:stCxn id="157" idx="3"/>
              <a:endCxn id="158" idx="1"/>
            </p:cNvCxnSpPr>
            <p:nvPr/>
          </p:nvCxnSpPr>
          <p:spPr bwMode="auto">
            <a:xfrm flipV="1">
              <a:off x="5868145" y="2384882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7" name="直接箭头连接符 166"/>
            <p:cNvCxnSpPr>
              <a:stCxn id="158" idx="3"/>
              <a:endCxn id="159" idx="1"/>
            </p:cNvCxnSpPr>
            <p:nvPr/>
          </p:nvCxnSpPr>
          <p:spPr bwMode="auto">
            <a:xfrm>
              <a:off x="6588224" y="2384882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8" name="Text Box 61"/>
            <p:cNvSpPr txBox="1">
              <a:spLocks noChangeArrowheads="1"/>
            </p:cNvSpPr>
            <p:nvPr/>
          </p:nvSpPr>
          <p:spPr bwMode="auto">
            <a:xfrm>
              <a:off x="4644008" y="2636910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69" name="Text Box 61"/>
            <p:cNvSpPr txBox="1">
              <a:spLocks noChangeArrowheads="1"/>
            </p:cNvSpPr>
            <p:nvPr/>
          </p:nvSpPr>
          <p:spPr bwMode="auto">
            <a:xfrm>
              <a:off x="5364088" y="2636911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70" name="Text Box 61"/>
            <p:cNvSpPr txBox="1">
              <a:spLocks noChangeArrowheads="1"/>
            </p:cNvSpPr>
            <p:nvPr/>
          </p:nvSpPr>
          <p:spPr bwMode="auto">
            <a:xfrm>
              <a:off x="6084169" y="2636910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71" name="Text Box 61"/>
            <p:cNvSpPr txBox="1">
              <a:spLocks noChangeArrowheads="1"/>
            </p:cNvSpPr>
            <p:nvPr/>
          </p:nvSpPr>
          <p:spPr bwMode="auto">
            <a:xfrm>
              <a:off x="6804248" y="263691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72" name="Text Box 61"/>
            <p:cNvSpPr txBox="1">
              <a:spLocks noChangeArrowheads="1"/>
            </p:cNvSpPr>
            <p:nvPr/>
          </p:nvSpPr>
          <p:spPr bwMode="auto">
            <a:xfrm>
              <a:off x="7524328" y="263691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73" name="Text Box 164"/>
            <p:cNvSpPr txBox="1">
              <a:spLocks noChangeArrowheads="1"/>
            </p:cNvSpPr>
            <p:nvPr/>
          </p:nvSpPr>
          <p:spPr bwMode="auto">
            <a:xfrm>
              <a:off x="5056047" y="263691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74" name="Text Box 164"/>
            <p:cNvSpPr txBox="1">
              <a:spLocks noChangeArrowheads="1"/>
            </p:cNvSpPr>
            <p:nvPr/>
          </p:nvSpPr>
          <p:spPr bwMode="auto">
            <a:xfrm>
              <a:off x="5776127" y="263691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75" name="Text Box 164"/>
            <p:cNvSpPr txBox="1">
              <a:spLocks noChangeArrowheads="1"/>
            </p:cNvSpPr>
            <p:nvPr/>
          </p:nvSpPr>
          <p:spPr bwMode="auto">
            <a:xfrm>
              <a:off x="6496207" y="263691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76" name="Text Box 164"/>
            <p:cNvSpPr txBox="1">
              <a:spLocks noChangeArrowheads="1"/>
            </p:cNvSpPr>
            <p:nvPr/>
          </p:nvSpPr>
          <p:spPr bwMode="auto">
            <a:xfrm>
              <a:off x="7216287" y="263691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177" name="直接箭头连接符 176"/>
            <p:cNvCxnSpPr>
              <a:stCxn id="168" idx="3"/>
              <a:endCxn id="169" idx="1"/>
            </p:cNvCxnSpPr>
            <p:nvPr/>
          </p:nvCxnSpPr>
          <p:spPr bwMode="auto">
            <a:xfrm>
              <a:off x="5148064" y="274492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8" name="直接箭头连接符 177"/>
            <p:cNvCxnSpPr>
              <a:stCxn id="169" idx="3"/>
              <a:endCxn id="170" idx="1"/>
            </p:cNvCxnSpPr>
            <p:nvPr/>
          </p:nvCxnSpPr>
          <p:spPr bwMode="auto">
            <a:xfrm>
              <a:off x="5866309" y="2744923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9" name="直接箭头连接符 178"/>
            <p:cNvCxnSpPr>
              <a:stCxn id="170" idx="3"/>
              <a:endCxn id="171" idx="1"/>
            </p:cNvCxnSpPr>
            <p:nvPr/>
          </p:nvCxnSpPr>
          <p:spPr bwMode="auto">
            <a:xfrm flipV="1">
              <a:off x="6588225" y="2744922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0" name="直接箭头连接符 179"/>
            <p:cNvCxnSpPr>
              <a:stCxn id="171" idx="3"/>
              <a:endCxn id="172" idx="1"/>
            </p:cNvCxnSpPr>
            <p:nvPr/>
          </p:nvCxnSpPr>
          <p:spPr bwMode="auto">
            <a:xfrm>
              <a:off x="7308304" y="2744922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1" name="Text Box 61"/>
            <p:cNvSpPr txBox="1">
              <a:spLocks noChangeArrowheads="1"/>
            </p:cNvSpPr>
            <p:nvPr/>
          </p:nvSpPr>
          <p:spPr bwMode="auto">
            <a:xfrm>
              <a:off x="5364088" y="299695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82" name="Text Box 61"/>
            <p:cNvSpPr txBox="1">
              <a:spLocks noChangeArrowheads="1"/>
            </p:cNvSpPr>
            <p:nvPr/>
          </p:nvSpPr>
          <p:spPr bwMode="auto">
            <a:xfrm>
              <a:off x="6084168" y="2996953"/>
              <a:ext cx="502221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83" name="Text Box 61"/>
            <p:cNvSpPr txBox="1">
              <a:spLocks noChangeArrowheads="1"/>
            </p:cNvSpPr>
            <p:nvPr/>
          </p:nvSpPr>
          <p:spPr bwMode="auto">
            <a:xfrm>
              <a:off x="6804249" y="299695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84" name="Text Box 61"/>
            <p:cNvSpPr txBox="1">
              <a:spLocks noChangeArrowheads="1"/>
            </p:cNvSpPr>
            <p:nvPr/>
          </p:nvSpPr>
          <p:spPr bwMode="auto">
            <a:xfrm>
              <a:off x="7524328" y="299695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85" name="Text Box 61"/>
            <p:cNvSpPr txBox="1">
              <a:spLocks noChangeArrowheads="1"/>
            </p:cNvSpPr>
            <p:nvPr/>
          </p:nvSpPr>
          <p:spPr bwMode="auto">
            <a:xfrm>
              <a:off x="8244408" y="299695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86" name="Text Box 164"/>
            <p:cNvSpPr txBox="1">
              <a:spLocks noChangeArrowheads="1"/>
            </p:cNvSpPr>
            <p:nvPr/>
          </p:nvSpPr>
          <p:spPr bwMode="auto">
            <a:xfrm>
              <a:off x="5776127" y="29969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87" name="Text Box 164"/>
            <p:cNvSpPr txBox="1">
              <a:spLocks noChangeArrowheads="1"/>
            </p:cNvSpPr>
            <p:nvPr/>
          </p:nvSpPr>
          <p:spPr bwMode="auto">
            <a:xfrm>
              <a:off x="6496207" y="29969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88" name="Text Box 164"/>
            <p:cNvSpPr txBox="1">
              <a:spLocks noChangeArrowheads="1"/>
            </p:cNvSpPr>
            <p:nvPr/>
          </p:nvSpPr>
          <p:spPr bwMode="auto">
            <a:xfrm>
              <a:off x="7216287" y="29969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89" name="Text Box 164"/>
            <p:cNvSpPr txBox="1">
              <a:spLocks noChangeArrowheads="1"/>
            </p:cNvSpPr>
            <p:nvPr/>
          </p:nvSpPr>
          <p:spPr bwMode="auto">
            <a:xfrm>
              <a:off x="7936367" y="29969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190" name="直接箭头连接符 189"/>
            <p:cNvCxnSpPr>
              <a:stCxn id="181" idx="3"/>
              <a:endCxn id="182" idx="1"/>
            </p:cNvCxnSpPr>
            <p:nvPr/>
          </p:nvCxnSpPr>
          <p:spPr bwMode="auto">
            <a:xfrm>
              <a:off x="5868144" y="310496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1" name="直接箭头连接符 190"/>
            <p:cNvCxnSpPr>
              <a:stCxn id="182" idx="3"/>
              <a:endCxn id="183" idx="1"/>
            </p:cNvCxnSpPr>
            <p:nvPr/>
          </p:nvCxnSpPr>
          <p:spPr bwMode="auto">
            <a:xfrm>
              <a:off x="6586389" y="310496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2" name="直接箭头连接符 191"/>
            <p:cNvCxnSpPr>
              <a:stCxn id="183" idx="3"/>
              <a:endCxn id="184" idx="1"/>
            </p:cNvCxnSpPr>
            <p:nvPr/>
          </p:nvCxnSpPr>
          <p:spPr bwMode="auto">
            <a:xfrm flipV="1">
              <a:off x="7308305" y="310496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3" name="直接箭头连接符 192"/>
            <p:cNvCxnSpPr>
              <a:stCxn id="184" idx="3"/>
              <a:endCxn id="185" idx="1"/>
            </p:cNvCxnSpPr>
            <p:nvPr/>
          </p:nvCxnSpPr>
          <p:spPr bwMode="auto">
            <a:xfrm>
              <a:off x="8028384" y="310496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4" name="Text Box 61"/>
            <p:cNvSpPr txBox="1">
              <a:spLocks noChangeArrowheads="1"/>
            </p:cNvSpPr>
            <p:nvPr/>
          </p:nvSpPr>
          <p:spPr bwMode="auto">
            <a:xfrm>
              <a:off x="6084168" y="3356990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95" name="Text Box 61"/>
            <p:cNvSpPr txBox="1">
              <a:spLocks noChangeArrowheads="1"/>
            </p:cNvSpPr>
            <p:nvPr/>
          </p:nvSpPr>
          <p:spPr bwMode="auto">
            <a:xfrm>
              <a:off x="6804248" y="3356991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96" name="Text Box 61"/>
            <p:cNvSpPr txBox="1">
              <a:spLocks noChangeArrowheads="1"/>
            </p:cNvSpPr>
            <p:nvPr/>
          </p:nvSpPr>
          <p:spPr bwMode="auto">
            <a:xfrm>
              <a:off x="7524329" y="3356990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97" name="Text Box 61"/>
            <p:cNvSpPr txBox="1">
              <a:spLocks noChangeArrowheads="1"/>
            </p:cNvSpPr>
            <p:nvPr/>
          </p:nvSpPr>
          <p:spPr bwMode="auto">
            <a:xfrm>
              <a:off x="8244408" y="335699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98" name="Text Box 164"/>
            <p:cNvSpPr txBox="1">
              <a:spLocks noChangeArrowheads="1"/>
            </p:cNvSpPr>
            <p:nvPr/>
          </p:nvSpPr>
          <p:spPr bwMode="auto">
            <a:xfrm>
              <a:off x="6496207" y="335699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99" name="Text Box 164"/>
            <p:cNvSpPr txBox="1">
              <a:spLocks noChangeArrowheads="1"/>
            </p:cNvSpPr>
            <p:nvPr/>
          </p:nvSpPr>
          <p:spPr bwMode="auto">
            <a:xfrm>
              <a:off x="7216287" y="335699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00" name="Text Box 164"/>
            <p:cNvSpPr txBox="1">
              <a:spLocks noChangeArrowheads="1"/>
            </p:cNvSpPr>
            <p:nvPr/>
          </p:nvSpPr>
          <p:spPr bwMode="auto">
            <a:xfrm>
              <a:off x="7936367" y="335699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01" name="Text Box 164"/>
            <p:cNvSpPr txBox="1">
              <a:spLocks noChangeArrowheads="1"/>
            </p:cNvSpPr>
            <p:nvPr/>
          </p:nvSpPr>
          <p:spPr bwMode="auto">
            <a:xfrm>
              <a:off x="8656447" y="335699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02" name="直接箭头连接符 201"/>
            <p:cNvCxnSpPr>
              <a:stCxn id="194" idx="3"/>
              <a:endCxn id="195" idx="1"/>
            </p:cNvCxnSpPr>
            <p:nvPr/>
          </p:nvCxnSpPr>
          <p:spPr bwMode="auto">
            <a:xfrm>
              <a:off x="6588224" y="346500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3" name="直接箭头连接符 202"/>
            <p:cNvCxnSpPr>
              <a:stCxn id="195" idx="3"/>
              <a:endCxn id="196" idx="1"/>
            </p:cNvCxnSpPr>
            <p:nvPr/>
          </p:nvCxnSpPr>
          <p:spPr bwMode="auto">
            <a:xfrm>
              <a:off x="7306469" y="3465003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4" name="直接箭头连接符 203"/>
            <p:cNvCxnSpPr>
              <a:stCxn id="196" idx="3"/>
              <a:endCxn id="197" idx="1"/>
            </p:cNvCxnSpPr>
            <p:nvPr/>
          </p:nvCxnSpPr>
          <p:spPr bwMode="auto">
            <a:xfrm flipV="1">
              <a:off x="8028385" y="3465002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5" name="左大括号 204"/>
            <p:cNvSpPr/>
            <p:nvPr/>
          </p:nvSpPr>
          <p:spPr bwMode="auto">
            <a:xfrm>
              <a:off x="1511660" y="2348880"/>
              <a:ext cx="72008" cy="869367"/>
            </a:xfrm>
            <a:prstGeom prst="leftBrace">
              <a:avLst>
                <a:gd name="adj1" fmla="val 32417"/>
                <a:gd name="adj2" fmla="val 50000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06" name="Text Box 88"/>
          <p:cNvSpPr txBox="1">
            <a:spLocks noChangeArrowheads="1"/>
          </p:cNvSpPr>
          <p:nvPr/>
        </p:nvSpPr>
        <p:spPr bwMode="auto">
          <a:xfrm>
            <a:off x="179388" y="332656"/>
            <a:ext cx="87741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转发法：</a:t>
            </a:r>
            <a:r>
              <a:rPr lang="zh-CN" altLang="zh-CN" b="1" spc="-200" dirty="0" smtClean="0">
                <a:solidFill>
                  <a:schemeClr val="tx1"/>
                </a:solidFill>
                <a:latin typeface="+mn-ea"/>
                <a:ea typeface="+mn-ea"/>
              </a:rPr>
              <a:t>冲突</a:t>
            </a:r>
            <a:r>
              <a:rPr lang="zh-CN" altLang="zh-CN" b="1" spc="-200" dirty="0">
                <a:solidFill>
                  <a:schemeClr val="tx1"/>
                </a:solidFill>
                <a:latin typeface="+mn-ea"/>
                <a:ea typeface="+mn-ea"/>
              </a:rPr>
              <a:t>指令</a:t>
            </a:r>
            <a:r>
              <a:rPr lang="zh-CN" altLang="zh-CN" b="1" spc="-200" dirty="0" smtClean="0">
                <a:solidFill>
                  <a:schemeClr val="tx1"/>
                </a:solidFill>
                <a:latin typeface="+mn-ea"/>
                <a:ea typeface="+mn-ea"/>
              </a:rPr>
              <a:t>可从</a:t>
            </a:r>
            <a:r>
              <a:rPr lang="zh-CN" altLang="zh-CN" b="1" u="sng" spc="-200" dirty="0" smtClean="0">
                <a:solidFill>
                  <a:schemeClr val="tx1"/>
                </a:solidFill>
                <a:latin typeface="+mn-ea"/>
                <a:ea typeface="+mn-ea"/>
              </a:rPr>
              <a:t>数据产生段</a:t>
            </a:r>
            <a:r>
              <a:rPr lang="zh-CN" altLang="zh-CN" b="1" u="sng" spc="-200" dirty="0" smtClean="0">
                <a:solidFill>
                  <a:srgbClr val="990099"/>
                </a:solidFill>
                <a:latin typeface="+mn-ea"/>
                <a:ea typeface="+mn-ea"/>
              </a:rPr>
              <a:t>获取</a:t>
            </a:r>
            <a:r>
              <a:rPr lang="zh-CN" altLang="zh-CN" b="1" spc="-200" dirty="0" smtClean="0">
                <a:solidFill>
                  <a:schemeClr val="tx1"/>
                </a:solidFill>
                <a:latin typeface="+mn-ea"/>
                <a:ea typeface="+mn-ea"/>
              </a:rPr>
              <a:t>数据</a:t>
            </a:r>
            <a:r>
              <a:rPr lang="zh-CN" altLang="en-US" b="1" spc="-200" dirty="0" smtClean="0">
                <a:solidFill>
                  <a:schemeClr val="tx1"/>
                </a:solidFill>
                <a:latin typeface="+mn-ea"/>
                <a:ea typeface="+mn-ea"/>
              </a:rPr>
              <a:t>，来消除冒险</a:t>
            </a:r>
            <a:endParaRPr lang="en-US" altLang="zh-CN" b="1" spc="-2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7" name="Text Box 88"/>
          <p:cNvSpPr txBox="1">
            <a:spLocks noChangeArrowheads="1"/>
          </p:cNvSpPr>
          <p:nvPr/>
        </p:nvSpPr>
        <p:spPr bwMode="auto">
          <a:xfrm>
            <a:off x="2555776" y="3586553"/>
            <a:ext cx="50138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增</a:t>
            </a:r>
            <a:r>
              <a:rPr kumimoji="0" lang="zh-CN" altLang="en-US" dirty="0">
                <a:solidFill>
                  <a:srgbClr val="990099"/>
                </a:solidFill>
              </a:rPr>
              <a:t>设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转发线路，同一拍中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提前</a:t>
            </a:r>
            <a:r>
              <a:rPr kumimoji="0" lang="zh-CN" altLang="en-US" b="1" dirty="0" smtClean="0">
                <a:solidFill>
                  <a:schemeClr val="tx1"/>
                </a:solidFill>
              </a:rPr>
              <a:t>写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5962063" y="4222632"/>
            <a:ext cx="3002425" cy="1396603"/>
            <a:chOff x="5818047" y="3976613"/>
            <a:chExt cx="3002425" cy="1396603"/>
          </a:xfrm>
        </p:grpSpPr>
        <p:cxnSp>
          <p:nvCxnSpPr>
            <p:cNvPr id="209" name="直接连接符 208"/>
            <p:cNvCxnSpPr/>
            <p:nvPr/>
          </p:nvCxnSpPr>
          <p:spPr bwMode="auto">
            <a:xfrm flipV="1">
              <a:off x="6588224" y="4552678"/>
              <a:ext cx="144016" cy="30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0" name="直接连接符 209"/>
            <p:cNvCxnSpPr/>
            <p:nvPr/>
          </p:nvCxnSpPr>
          <p:spPr bwMode="auto">
            <a:xfrm>
              <a:off x="6732240" y="4265264"/>
              <a:ext cx="0" cy="28772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直接连接符 210"/>
            <p:cNvCxnSpPr/>
            <p:nvPr/>
          </p:nvCxnSpPr>
          <p:spPr bwMode="auto">
            <a:xfrm>
              <a:off x="6732240" y="4264645"/>
              <a:ext cx="864096" cy="61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>
              <a:off x="7596336" y="4265264"/>
              <a:ext cx="0" cy="2849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3" name="直接连接符 212"/>
            <p:cNvCxnSpPr/>
            <p:nvPr/>
          </p:nvCxnSpPr>
          <p:spPr bwMode="auto">
            <a:xfrm>
              <a:off x="7596335" y="4552987"/>
              <a:ext cx="864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>
              <a:off x="8460432" y="4265264"/>
              <a:ext cx="0" cy="2849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直接连接符 214"/>
            <p:cNvCxnSpPr/>
            <p:nvPr/>
          </p:nvCxnSpPr>
          <p:spPr bwMode="auto">
            <a:xfrm flipV="1">
              <a:off x="8460432" y="4264645"/>
              <a:ext cx="144016" cy="6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V="1">
              <a:off x="7596336" y="4601816"/>
              <a:ext cx="0" cy="1668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217" name="Text Box 140"/>
            <p:cNvSpPr txBox="1">
              <a:spLocks noChangeArrowheads="1"/>
            </p:cNvSpPr>
            <p:nvPr/>
          </p:nvSpPr>
          <p:spPr bwMode="auto">
            <a:xfrm>
              <a:off x="6444208" y="4768701"/>
              <a:ext cx="156416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(WB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段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写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GPRs</a:t>
              </a:r>
              <a:endParaRPr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23" name="直接箭头连接符 222"/>
            <p:cNvCxnSpPr/>
            <p:nvPr/>
          </p:nvCxnSpPr>
          <p:spPr bwMode="auto">
            <a:xfrm flipV="1">
              <a:off x="8460432" y="4601817"/>
              <a:ext cx="0" cy="50325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cxnSp>
          <p:nvCxnSpPr>
            <p:cNvPr id="225" name="直接连接符 224"/>
            <p:cNvCxnSpPr/>
            <p:nvPr/>
          </p:nvCxnSpPr>
          <p:spPr bwMode="auto">
            <a:xfrm>
              <a:off x="7596336" y="4005064"/>
              <a:ext cx="0" cy="1659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6" name="Text Box 140"/>
            <p:cNvSpPr txBox="1">
              <a:spLocks noChangeArrowheads="1"/>
            </p:cNvSpPr>
            <p:nvPr/>
          </p:nvSpPr>
          <p:spPr bwMode="auto">
            <a:xfrm>
              <a:off x="7256305" y="5128741"/>
              <a:ext cx="156416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(ID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段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写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ID/EX</a:t>
              </a:r>
              <a:endParaRPr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27" name="直接连接符 226"/>
            <p:cNvCxnSpPr/>
            <p:nvPr/>
          </p:nvCxnSpPr>
          <p:spPr bwMode="auto">
            <a:xfrm>
              <a:off x="8460432" y="4005064"/>
              <a:ext cx="0" cy="1659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8" name="Text Box 140"/>
            <p:cNvSpPr txBox="1">
              <a:spLocks noChangeArrowheads="1"/>
            </p:cNvSpPr>
            <p:nvPr/>
          </p:nvSpPr>
          <p:spPr bwMode="auto">
            <a:xfrm>
              <a:off x="7649094" y="3976613"/>
              <a:ext cx="769642" cy="244475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读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GPRs</a:t>
              </a:r>
              <a:endParaRPr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29" name="直接箭头连接符 228"/>
            <p:cNvCxnSpPr/>
            <p:nvPr/>
          </p:nvCxnSpPr>
          <p:spPr bwMode="auto">
            <a:xfrm>
              <a:off x="7450583" y="4077071"/>
              <a:ext cx="145753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cxnSp>
          <p:nvCxnSpPr>
            <p:cNvPr id="230" name="直接箭头连接符 229"/>
            <p:cNvCxnSpPr/>
            <p:nvPr/>
          </p:nvCxnSpPr>
          <p:spPr bwMode="auto">
            <a:xfrm flipH="1">
              <a:off x="8460432" y="4077071"/>
              <a:ext cx="144016" cy="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233" name="Text Box 140"/>
            <p:cNvSpPr txBox="1">
              <a:spLocks noChangeArrowheads="1"/>
            </p:cNvSpPr>
            <p:nvPr/>
          </p:nvSpPr>
          <p:spPr bwMode="auto">
            <a:xfrm>
              <a:off x="5818047" y="4264645"/>
              <a:ext cx="841650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拍时钟</a:t>
              </a:r>
              <a:endParaRPr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</p:grpSp>
      <p:sp>
        <p:nvSpPr>
          <p:cNvPr id="234" name="Text Box 88"/>
          <p:cNvSpPr txBox="1">
            <a:spLocks noChangeArrowheads="1"/>
          </p:cNvSpPr>
          <p:nvPr/>
        </p:nvSpPr>
        <p:spPr bwMode="auto">
          <a:xfrm>
            <a:off x="2411760" y="5805264"/>
            <a:ext cx="571054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能转发时为</a:t>
            </a:r>
            <a:r>
              <a:rPr kumimoji="0"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0</a:t>
            </a:r>
            <a:r>
              <a:rPr kumimoji="0" lang="zh-CN" altLang="en-US" b="1" dirty="0" smtClean="0">
                <a:solidFill>
                  <a:schemeClr val="tx1"/>
                </a:solidFill>
              </a:rPr>
              <a:t>拍，否则为阻塞法停顿拍数</a:t>
            </a:r>
            <a:endParaRPr lang="en-US" altLang="zh-CN" sz="1800" b="1" dirty="0">
              <a:solidFill>
                <a:schemeClr val="tx1"/>
              </a:solidFill>
            </a:endParaRPr>
          </a:p>
        </p:txBody>
      </p:sp>
      <p:grpSp>
        <p:nvGrpSpPr>
          <p:cNvPr id="235" name="组合 234"/>
          <p:cNvGrpSpPr/>
          <p:nvPr/>
        </p:nvGrpSpPr>
        <p:grpSpPr>
          <a:xfrm>
            <a:off x="342110" y="4107067"/>
            <a:ext cx="5526034" cy="1698197"/>
            <a:chOff x="126086" y="3803929"/>
            <a:chExt cx="5526034" cy="1698197"/>
          </a:xfrm>
        </p:grpSpPr>
        <p:cxnSp>
          <p:nvCxnSpPr>
            <p:cNvPr id="236" name="直接连接符 235"/>
            <p:cNvCxnSpPr/>
            <p:nvPr/>
          </p:nvCxnSpPr>
          <p:spPr bwMode="auto">
            <a:xfrm>
              <a:off x="891208" y="5185643"/>
              <a:ext cx="445470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7" name="Text Box 42"/>
            <p:cNvSpPr txBox="1">
              <a:spLocks noChangeArrowheads="1"/>
            </p:cNvSpPr>
            <p:nvPr/>
          </p:nvSpPr>
          <p:spPr bwMode="auto">
            <a:xfrm>
              <a:off x="2771800" y="4019953"/>
              <a:ext cx="261829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36000" tIns="10800" rIns="0" bIns="10800" anchor="b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MUX</a:t>
              </a:r>
            </a:p>
          </p:txBody>
        </p:sp>
        <p:sp>
          <p:nvSpPr>
            <p:cNvPr id="244" name="Text Box 61"/>
            <p:cNvSpPr txBox="1">
              <a:spLocks noChangeArrowheads="1"/>
            </p:cNvSpPr>
            <p:nvPr/>
          </p:nvSpPr>
          <p:spPr bwMode="auto">
            <a:xfrm>
              <a:off x="891208" y="4307985"/>
              <a:ext cx="584448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46" name="Text Box 164"/>
            <p:cNvSpPr txBox="1">
              <a:spLocks noChangeArrowheads="1"/>
            </p:cNvSpPr>
            <p:nvPr/>
          </p:nvSpPr>
          <p:spPr bwMode="auto">
            <a:xfrm>
              <a:off x="1383639" y="4309869"/>
              <a:ext cx="92017" cy="358156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49" name="直接箭头连接符 248"/>
            <p:cNvCxnSpPr>
              <a:stCxn id="244" idx="3"/>
              <a:endCxn id="271" idx="1"/>
            </p:cNvCxnSpPr>
            <p:nvPr/>
          </p:nvCxnSpPr>
          <p:spPr bwMode="auto">
            <a:xfrm>
              <a:off x="1475656" y="4488005"/>
              <a:ext cx="360040" cy="12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1" name="Text Box 61"/>
            <p:cNvSpPr txBox="1">
              <a:spLocks noChangeArrowheads="1"/>
            </p:cNvSpPr>
            <p:nvPr/>
          </p:nvSpPr>
          <p:spPr bwMode="auto">
            <a:xfrm>
              <a:off x="1835696" y="4310541"/>
              <a:ext cx="576064" cy="3574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72" name="Text Box 164"/>
            <p:cNvSpPr txBox="1">
              <a:spLocks noChangeArrowheads="1"/>
            </p:cNvSpPr>
            <p:nvPr/>
          </p:nvSpPr>
          <p:spPr bwMode="auto">
            <a:xfrm>
              <a:off x="2319743" y="4310541"/>
              <a:ext cx="92017" cy="35748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73" name="直接箭头连接符 272"/>
            <p:cNvCxnSpPr/>
            <p:nvPr/>
          </p:nvCxnSpPr>
          <p:spPr bwMode="auto">
            <a:xfrm>
              <a:off x="2411760" y="4596017"/>
              <a:ext cx="792088" cy="61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4" name="Text Box 61"/>
            <p:cNvSpPr txBox="1">
              <a:spLocks noChangeArrowheads="1"/>
            </p:cNvSpPr>
            <p:nvPr/>
          </p:nvSpPr>
          <p:spPr bwMode="auto">
            <a:xfrm>
              <a:off x="3203848" y="4307985"/>
              <a:ext cx="57606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81" name="Text Box 164"/>
            <p:cNvSpPr txBox="1">
              <a:spLocks noChangeArrowheads="1"/>
            </p:cNvSpPr>
            <p:nvPr/>
          </p:nvSpPr>
          <p:spPr bwMode="auto">
            <a:xfrm>
              <a:off x="3687895" y="4307985"/>
              <a:ext cx="92017" cy="360040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83" name="直接箭头连接符 282"/>
            <p:cNvCxnSpPr/>
            <p:nvPr/>
          </p:nvCxnSpPr>
          <p:spPr bwMode="auto">
            <a:xfrm>
              <a:off x="3033629" y="4379993"/>
              <a:ext cx="170219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4" name="直接箭头连接符 283"/>
            <p:cNvCxnSpPr/>
            <p:nvPr/>
          </p:nvCxnSpPr>
          <p:spPr bwMode="auto">
            <a:xfrm>
              <a:off x="2411760" y="437999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5" name="直接箭头连接符 195"/>
            <p:cNvCxnSpPr/>
            <p:nvPr/>
          </p:nvCxnSpPr>
          <p:spPr bwMode="auto">
            <a:xfrm rot="16200000" flipH="1">
              <a:off x="2627784" y="3947945"/>
              <a:ext cx="144016" cy="144016"/>
            </a:xfrm>
            <a:prstGeom prst="bentConnector3">
              <a:avLst>
                <a:gd name="adj1" fmla="val 100265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6" name="直接箭头连接符 196"/>
            <p:cNvCxnSpPr/>
            <p:nvPr/>
          </p:nvCxnSpPr>
          <p:spPr bwMode="auto">
            <a:xfrm rot="16200000" flipH="1">
              <a:off x="2447764" y="3911941"/>
              <a:ext cx="432048" cy="216024"/>
            </a:xfrm>
            <a:prstGeom prst="bentConnector3">
              <a:avLst>
                <a:gd name="adj1" fmla="val 100265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7" name="直接箭头连接符 286"/>
            <p:cNvCxnSpPr>
              <a:stCxn id="274" idx="3"/>
              <a:endCxn id="288" idx="1"/>
            </p:cNvCxnSpPr>
            <p:nvPr/>
          </p:nvCxnSpPr>
          <p:spPr bwMode="auto">
            <a:xfrm flipV="1">
              <a:off x="3779912" y="4486727"/>
              <a:ext cx="360040" cy="12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8" name="Text Box 61"/>
            <p:cNvSpPr txBox="1">
              <a:spLocks noChangeArrowheads="1"/>
            </p:cNvSpPr>
            <p:nvPr/>
          </p:nvSpPr>
          <p:spPr bwMode="auto">
            <a:xfrm>
              <a:off x="4139952" y="4307985"/>
              <a:ext cx="576064" cy="3574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91" name="Text Box 164"/>
            <p:cNvSpPr txBox="1">
              <a:spLocks noChangeArrowheads="1"/>
            </p:cNvSpPr>
            <p:nvPr/>
          </p:nvSpPr>
          <p:spPr bwMode="auto">
            <a:xfrm>
              <a:off x="4623999" y="4307985"/>
              <a:ext cx="92017" cy="35748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93" name="直接箭头连接符 292"/>
            <p:cNvCxnSpPr>
              <a:stCxn id="288" idx="3"/>
              <a:endCxn id="337" idx="1"/>
            </p:cNvCxnSpPr>
            <p:nvPr/>
          </p:nvCxnSpPr>
          <p:spPr bwMode="auto">
            <a:xfrm>
              <a:off x="4716016" y="448672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37" name="Text Box 61"/>
            <p:cNvSpPr txBox="1">
              <a:spLocks noChangeArrowheads="1"/>
            </p:cNvSpPr>
            <p:nvPr/>
          </p:nvSpPr>
          <p:spPr bwMode="auto">
            <a:xfrm>
              <a:off x="5076056" y="4307985"/>
              <a:ext cx="576064" cy="3574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340" name="直接箭头连接符 339"/>
            <p:cNvCxnSpPr/>
            <p:nvPr/>
          </p:nvCxnSpPr>
          <p:spPr bwMode="auto">
            <a:xfrm flipV="1">
              <a:off x="3923928" y="3947945"/>
              <a:ext cx="0" cy="5413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341" name="直接箭头连接符 340"/>
            <p:cNvCxnSpPr/>
            <p:nvPr/>
          </p:nvCxnSpPr>
          <p:spPr bwMode="auto">
            <a:xfrm flipH="1">
              <a:off x="2627784" y="3947945"/>
              <a:ext cx="12961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2" name="直接箭头连接符 341"/>
            <p:cNvCxnSpPr/>
            <p:nvPr/>
          </p:nvCxnSpPr>
          <p:spPr bwMode="auto">
            <a:xfrm flipH="1">
              <a:off x="2555776" y="3803929"/>
              <a:ext cx="23042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3" name="直接箭头连接符 342"/>
            <p:cNvCxnSpPr/>
            <p:nvPr/>
          </p:nvCxnSpPr>
          <p:spPr bwMode="auto">
            <a:xfrm flipV="1">
              <a:off x="4860032" y="3803929"/>
              <a:ext cx="0" cy="6853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344" name="直接箭头连接符 343"/>
            <p:cNvCxnSpPr/>
            <p:nvPr/>
          </p:nvCxnSpPr>
          <p:spPr bwMode="auto">
            <a:xfrm flipV="1">
              <a:off x="1426461" y="4665470"/>
              <a:ext cx="3809" cy="52017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345" name="直接箭头连接符 229"/>
            <p:cNvCxnSpPr/>
            <p:nvPr/>
          </p:nvCxnSpPr>
          <p:spPr bwMode="auto">
            <a:xfrm rot="10800000">
              <a:off x="1142238" y="4670134"/>
              <a:ext cx="284222" cy="144016"/>
            </a:xfrm>
            <a:prstGeom prst="bentConnector3">
              <a:avLst>
                <a:gd name="adj1" fmla="val 101705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346" name="直接箭头连接符 345"/>
            <p:cNvCxnSpPr/>
            <p:nvPr/>
          </p:nvCxnSpPr>
          <p:spPr bwMode="auto">
            <a:xfrm flipV="1">
              <a:off x="4676073" y="4665472"/>
              <a:ext cx="0" cy="52017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347" name="直接箭头连接符 346"/>
            <p:cNvCxnSpPr/>
            <p:nvPr/>
          </p:nvCxnSpPr>
          <p:spPr bwMode="auto">
            <a:xfrm flipV="1">
              <a:off x="2365751" y="4670135"/>
              <a:ext cx="6066" cy="51550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348" name="直接箭头连接符 347"/>
            <p:cNvCxnSpPr/>
            <p:nvPr/>
          </p:nvCxnSpPr>
          <p:spPr bwMode="auto">
            <a:xfrm flipV="1">
              <a:off x="3733903" y="4670134"/>
              <a:ext cx="6066" cy="51550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349" name="直接箭头连接符 348"/>
            <p:cNvCxnSpPr/>
            <p:nvPr/>
          </p:nvCxnSpPr>
          <p:spPr bwMode="auto">
            <a:xfrm flipV="1">
              <a:off x="5345917" y="4670134"/>
              <a:ext cx="0" cy="51550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350" name="Text Box 140"/>
            <p:cNvSpPr txBox="1">
              <a:spLocks noChangeArrowheads="1"/>
            </p:cNvSpPr>
            <p:nvPr/>
          </p:nvSpPr>
          <p:spPr bwMode="auto">
            <a:xfrm>
              <a:off x="126086" y="5013176"/>
              <a:ext cx="792088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拍时钟</a:t>
              </a:r>
            </a:p>
          </p:txBody>
        </p:sp>
        <p:cxnSp>
          <p:nvCxnSpPr>
            <p:cNvPr id="351" name="直接箭头连接符 235"/>
            <p:cNvCxnSpPr>
              <a:endCxn id="237" idx="2"/>
            </p:cNvCxnSpPr>
            <p:nvPr/>
          </p:nvCxnSpPr>
          <p:spPr bwMode="auto">
            <a:xfrm flipV="1">
              <a:off x="2902715" y="4452001"/>
              <a:ext cx="0" cy="80565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352" name="Text Box 140"/>
            <p:cNvSpPr txBox="1">
              <a:spLocks noChangeArrowheads="1"/>
            </p:cNvSpPr>
            <p:nvPr/>
          </p:nvSpPr>
          <p:spPr bwMode="auto">
            <a:xfrm>
              <a:off x="2636573" y="5257651"/>
              <a:ext cx="85530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 err="1" smtClean="0">
                  <a:solidFill>
                    <a:schemeClr val="tx1"/>
                  </a:solidFill>
                  <a:latin typeface="宋体" pitchFamily="2" charset="-122"/>
                </a:rPr>
                <a:t>ALUBsrc</a:t>
              </a:r>
              <a:endParaRPr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53" name="矩形 352"/>
            <p:cNvSpPr/>
            <p:nvPr/>
          </p:nvSpPr>
          <p:spPr bwMode="auto">
            <a:xfrm>
              <a:off x="2771800" y="434522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4" name="矩形 353"/>
            <p:cNvSpPr/>
            <p:nvPr/>
          </p:nvSpPr>
          <p:spPr bwMode="auto">
            <a:xfrm>
              <a:off x="2771800" y="4041512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55" name="组合 354"/>
          <p:cNvGrpSpPr/>
          <p:nvPr/>
        </p:nvGrpSpPr>
        <p:grpSpPr>
          <a:xfrm>
            <a:off x="4932040" y="1982534"/>
            <a:ext cx="1198046" cy="972107"/>
            <a:chOff x="5002087" y="1664805"/>
            <a:chExt cx="1198046" cy="972107"/>
          </a:xfrm>
        </p:grpSpPr>
        <p:cxnSp>
          <p:nvCxnSpPr>
            <p:cNvPr id="356" name="直接连接符 355"/>
            <p:cNvCxnSpPr/>
            <p:nvPr/>
          </p:nvCxnSpPr>
          <p:spPr bwMode="auto">
            <a:xfrm flipH="1">
              <a:off x="5724128" y="1665250"/>
              <a:ext cx="2" cy="7196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57" name="直接连接符 356"/>
            <p:cNvCxnSpPr/>
            <p:nvPr/>
          </p:nvCxnSpPr>
          <p:spPr bwMode="auto">
            <a:xfrm flipH="1">
              <a:off x="5002087" y="1664805"/>
              <a:ext cx="1" cy="3600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58" name="直接连接符 357"/>
            <p:cNvCxnSpPr/>
            <p:nvPr/>
          </p:nvCxnSpPr>
          <p:spPr bwMode="auto">
            <a:xfrm>
              <a:off x="6012160" y="1772816"/>
              <a:ext cx="187973" cy="864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359" name="组合 358"/>
          <p:cNvGrpSpPr/>
          <p:nvPr/>
        </p:nvGrpSpPr>
        <p:grpSpPr>
          <a:xfrm>
            <a:off x="4211960" y="1946529"/>
            <a:ext cx="1835287" cy="961463"/>
            <a:chOff x="4283968" y="1628800"/>
            <a:chExt cx="1835287" cy="961463"/>
          </a:xfrm>
        </p:grpSpPr>
        <p:sp>
          <p:nvSpPr>
            <p:cNvPr id="360" name="椭圆 359"/>
            <p:cNvSpPr/>
            <p:nvPr/>
          </p:nvSpPr>
          <p:spPr bwMode="auto">
            <a:xfrm>
              <a:off x="4977350" y="1628800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61" name="直接连接符 360"/>
            <p:cNvCxnSpPr>
              <a:stCxn id="360" idx="3"/>
            </p:cNvCxnSpPr>
            <p:nvPr/>
          </p:nvCxnSpPr>
          <p:spPr bwMode="auto">
            <a:xfrm flipH="1">
              <a:off x="4283968" y="1690263"/>
              <a:ext cx="703926" cy="3345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362" name="直接连接符 361"/>
            <p:cNvCxnSpPr>
              <a:stCxn id="360" idx="4"/>
              <a:endCxn id="169" idx="0"/>
            </p:cNvCxnSpPr>
            <p:nvPr/>
          </p:nvCxnSpPr>
          <p:spPr bwMode="auto">
            <a:xfrm>
              <a:off x="5013350" y="1700808"/>
              <a:ext cx="385825" cy="54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363" name="直接连接符 362"/>
            <p:cNvCxnSpPr>
              <a:stCxn id="360" idx="5"/>
              <a:endCxn id="182" idx="0"/>
            </p:cNvCxnSpPr>
            <p:nvPr/>
          </p:nvCxnSpPr>
          <p:spPr bwMode="auto">
            <a:xfrm>
              <a:off x="5038806" y="1690263"/>
              <a:ext cx="1080449" cy="90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364" name="线形标注 2 363"/>
          <p:cNvSpPr/>
          <p:nvPr/>
        </p:nvSpPr>
        <p:spPr bwMode="auto">
          <a:xfrm>
            <a:off x="5148063" y="836744"/>
            <a:ext cx="2376265" cy="288000"/>
          </a:xfrm>
          <a:prstGeom prst="borderCallout2">
            <a:avLst>
              <a:gd name="adj1" fmla="val 49933"/>
              <a:gd name="adj2" fmla="val -61"/>
              <a:gd name="adj3" fmla="val 50102"/>
              <a:gd name="adj4" fmla="val -5498"/>
              <a:gd name="adj5" fmla="val -19261"/>
              <a:gd name="adj6" fmla="val -21110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600" spc="-100" dirty="0" smtClean="0">
                <a:solidFill>
                  <a:schemeClr val="tx1"/>
                </a:solidFill>
              </a:rPr>
              <a:t>写入</a:t>
            </a:r>
            <a:r>
              <a:rPr lang="en-US" altLang="zh-CN" sz="1600" spc="-100" dirty="0" smtClean="0">
                <a:solidFill>
                  <a:schemeClr val="tx1"/>
                </a:solidFill>
              </a:rPr>
              <a:t>GPRs</a:t>
            </a:r>
            <a:r>
              <a:rPr lang="zh-CN" altLang="en-US" sz="1600" spc="-100" dirty="0" smtClean="0">
                <a:solidFill>
                  <a:schemeClr val="tx1"/>
                </a:solidFill>
              </a:rPr>
              <a:t>的源</a:t>
            </a:r>
            <a:r>
              <a:rPr lang="zh-CN" altLang="en-US" sz="1600" b="1" spc="-100" dirty="0" smtClean="0">
                <a:solidFill>
                  <a:schemeClr val="tx1"/>
                </a:solidFill>
              </a:rPr>
              <a:t>数据段</a:t>
            </a:r>
            <a:r>
              <a:rPr lang="en-US" altLang="zh-CN" sz="1600" b="1" spc="-100" dirty="0" smtClean="0">
                <a:solidFill>
                  <a:schemeClr val="tx1"/>
                </a:solidFill>
              </a:rPr>
              <a:t>(</a:t>
            </a:r>
            <a:r>
              <a:rPr lang="zh-CN" altLang="en-US" sz="1600" b="1" spc="-100" dirty="0" smtClean="0">
                <a:solidFill>
                  <a:schemeClr val="tx1"/>
                </a:solidFill>
              </a:rPr>
              <a:t>如</a:t>
            </a:r>
            <a:r>
              <a:rPr lang="en-US" altLang="zh-CN" sz="1600" b="1" spc="-100" dirty="0" smtClean="0">
                <a:solidFill>
                  <a:schemeClr val="tx1"/>
                </a:solidFill>
              </a:rPr>
              <a:t>EX)</a:t>
            </a:r>
            <a:endParaRPr lang="en-US" altLang="zh-CN" sz="1600" b="1" spc="-100" dirty="0">
              <a:solidFill>
                <a:schemeClr val="tx1"/>
              </a:solidFill>
            </a:endParaRPr>
          </a:p>
        </p:txBody>
      </p:sp>
      <p:sp>
        <p:nvSpPr>
          <p:cNvPr id="365" name="Text Box 88"/>
          <p:cNvSpPr txBox="1">
            <a:spLocks noChangeArrowheads="1"/>
          </p:cNvSpPr>
          <p:nvPr/>
        </p:nvSpPr>
        <p:spPr bwMode="auto">
          <a:xfrm>
            <a:off x="2555777" y="1104499"/>
            <a:ext cx="63367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在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使用时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如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EX)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获取，以简化实现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无需暂存</a:t>
            </a:r>
            <a:r>
              <a:rPr kumimoji="0" lang="en-US" altLang="zh-CN" sz="1800" b="1" dirty="0" smtClean="0">
                <a:solidFill>
                  <a:schemeClr val="tx1"/>
                </a:solidFill>
              </a:rPr>
              <a:t>)</a:t>
            </a:r>
            <a:endParaRPr lang="en-US" altLang="zh-CN" sz="1800" b="1" dirty="0">
              <a:solidFill>
                <a:schemeClr val="tx1"/>
              </a:solidFill>
            </a:endParaRPr>
          </a:p>
        </p:txBody>
      </p:sp>
      <p:grpSp>
        <p:nvGrpSpPr>
          <p:cNvPr id="366" name="组合 365"/>
          <p:cNvGrpSpPr/>
          <p:nvPr/>
        </p:nvGrpSpPr>
        <p:grpSpPr>
          <a:xfrm>
            <a:off x="4644008" y="1943384"/>
            <a:ext cx="1701487" cy="1011257"/>
            <a:chOff x="4932040" y="1625655"/>
            <a:chExt cx="1701487" cy="1011257"/>
          </a:xfrm>
        </p:grpSpPr>
        <p:sp>
          <p:nvSpPr>
            <p:cNvPr id="367" name="椭圆 366"/>
            <p:cNvSpPr/>
            <p:nvPr/>
          </p:nvSpPr>
          <p:spPr bwMode="auto">
            <a:xfrm>
              <a:off x="6561527" y="1625655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68" name="直接连接符 367"/>
            <p:cNvCxnSpPr/>
            <p:nvPr/>
          </p:nvCxnSpPr>
          <p:spPr bwMode="auto">
            <a:xfrm flipH="1">
              <a:off x="4932040" y="1661659"/>
              <a:ext cx="1621098" cy="25202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369" name="直接连接符 368"/>
            <p:cNvCxnSpPr>
              <a:stCxn id="367" idx="3"/>
            </p:cNvCxnSpPr>
            <p:nvPr/>
          </p:nvCxnSpPr>
          <p:spPr bwMode="auto">
            <a:xfrm flipH="1">
              <a:off x="5615199" y="1687118"/>
              <a:ext cx="956872" cy="5866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370" name="直接连接符 369"/>
            <p:cNvCxnSpPr>
              <a:stCxn id="367" idx="4"/>
            </p:cNvCxnSpPr>
            <p:nvPr/>
          </p:nvCxnSpPr>
          <p:spPr bwMode="auto">
            <a:xfrm flipH="1">
              <a:off x="6300192" y="1697663"/>
              <a:ext cx="297335" cy="93924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371" name="组合 370"/>
          <p:cNvGrpSpPr/>
          <p:nvPr/>
        </p:nvGrpSpPr>
        <p:grpSpPr>
          <a:xfrm>
            <a:off x="4211960" y="1946529"/>
            <a:ext cx="1907295" cy="1008113"/>
            <a:chOff x="4283968" y="1628800"/>
            <a:chExt cx="1907295" cy="1008113"/>
          </a:xfrm>
        </p:grpSpPr>
        <p:sp>
          <p:nvSpPr>
            <p:cNvPr id="372" name="椭圆 371"/>
            <p:cNvSpPr/>
            <p:nvPr/>
          </p:nvSpPr>
          <p:spPr bwMode="auto">
            <a:xfrm>
              <a:off x="4977350" y="1628800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73" name="直接连接符 372"/>
            <p:cNvCxnSpPr>
              <a:stCxn id="372" idx="3"/>
            </p:cNvCxnSpPr>
            <p:nvPr/>
          </p:nvCxnSpPr>
          <p:spPr bwMode="auto">
            <a:xfrm flipH="1">
              <a:off x="4283968" y="1690263"/>
              <a:ext cx="703926" cy="3345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374" name="直接连接符 373"/>
            <p:cNvCxnSpPr>
              <a:stCxn id="372" idx="4"/>
            </p:cNvCxnSpPr>
            <p:nvPr/>
          </p:nvCxnSpPr>
          <p:spPr bwMode="auto">
            <a:xfrm>
              <a:off x="5013350" y="1700808"/>
              <a:ext cx="457833" cy="57606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375" name="直接连接符 374"/>
            <p:cNvCxnSpPr>
              <a:stCxn id="372" idx="5"/>
            </p:cNvCxnSpPr>
            <p:nvPr/>
          </p:nvCxnSpPr>
          <p:spPr bwMode="auto">
            <a:xfrm>
              <a:off x="5038806" y="1690263"/>
              <a:ext cx="1152457" cy="9466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376" name="组合 375"/>
          <p:cNvGrpSpPr/>
          <p:nvPr/>
        </p:nvGrpSpPr>
        <p:grpSpPr>
          <a:xfrm>
            <a:off x="1403648" y="5200749"/>
            <a:ext cx="1358770" cy="604515"/>
            <a:chOff x="1403648" y="5242762"/>
            <a:chExt cx="1358770" cy="604515"/>
          </a:xfrm>
        </p:grpSpPr>
        <p:sp>
          <p:nvSpPr>
            <p:cNvPr id="377" name="椭圆 376"/>
            <p:cNvSpPr/>
            <p:nvPr/>
          </p:nvSpPr>
          <p:spPr bwMode="auto">
            <a:xfrm>
              <a:off x="1737018" y="5386778"/>
              <a:ext cx="54000" cy="54000"/>
            </a:xfrm>
            <a:prstGeom prst="ellips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78" name="直接箭头连接符 235"/>
            <p:cNvCxnSpPr/>
            <p:nvPr/>
          </p:nvCxnSpPr>
          <p:spPr bwMode="auto">
            <a:xfrm flipH="1" flipV="1">
              <a:off x="1759770" y="5434022"/>
              <a:ext cx="0" cy="21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379" name="Text Box 42"/>
            <p:cNvSpPr txBox="1">
              <a:spLocks noChangeArrowheads="1"/>
            </p:cNvSpPr>
            <p:nvPr/>
          </p:nvSpPr>
          <p:spPr bwMode="auto">
            <a:xfrm>
              <a:off x="1547664" y="5242762"/>
              <a:ext cx="288032" cy="1440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0" tIns="10800" rIns="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宋体" pitchFamily="2" charset="-122"/>
                </a:rPr>
                <a:t>&amp;</a:t>
              </a:r>
              <a:endParaRPr lang="en-US" altLang="zh-CN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80" name="Text Box 140"/>
            <p:cNvSpPr txBox="1">
              <a:spLocks noChangeArrowheads="1"/>
            </p:cNvSpPr>
            <p:nvPr/>
          </p:nvSpPr>
          <p:spPr bwMode="auto">
            <a:xfrm>
              <a:off x="1403648" y="5602802"/>
              <a:ext cx="1358770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dirty="0" err="1" smtClean="0">
                  <a:solidFill>
                    <a:schemeClr val="tx1"/>
                  </a:solidFill>
                  <a:latin typeface="宋体" pitchFamily="2" charset="-122"/>
                </a:rPr>
                <a:t>Ifstall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宋体" pitchFamily="2" charset="-122"/>
                </a:rPr>
                <a:t>气泡</a:t>
              </a:r>
              <a:endParaRPr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381" name="直接箭头连接符 235"/>
            <p:cNvCxnSpPr/>
            <p:nvPr/>
          </p:nvCxnSpPr>
          <p:spPr bwMode="auto">
            <a:xfrm flipV="1">
              <a:off x="2522321" y="5314770"/>
              <a:ext cx="0" cy="31045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382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  <p:bldP spid="234" grpId="0"/>
      <p:bldP spid="3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90500" y="404664"/>
            <a:ext cx="8845996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kumimoji="0"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kumimoji="0"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2</a:t>
            </a:r>
            <a:r>
              <a:rPr kumimoji="0"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kumimoji="0"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续例</a:t>
            </a:r>
            <a:r>
              <a:rPr kumimoji="0"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kumimoji="0"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RAW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冒险采用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</a:rPr>
              <a:t>转发</a:t>
            </a:r>
            <a:r>
              <a:rPr lang="zh-CN" altLang="zh-CN" sz="2200" b="1" dirty="0" smtClean="0">
                <a:solidFill>
                  <a:schemeClr val="tx1"/>
                </a:solidFill>
                <a:latin typeface="+mn-ea"/>
              </a:rPr>
              <a:t>法处理，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</a:rPr>
              <a:t>写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</a:rPr>
              <a:t>GPRs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放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</a:rPr>
              <a:t>在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前半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</a:rPr>
              <a:t>拍完成，下列情况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下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zh-CN" sz="2200" dirty="0" smtClean="0">
                <a:solidFill>
                  <a:schemeClr val="tx1"/>
                </a:solidFill>
                <a:latin typeface="+mn-ea"/>
              </a:rPr>
              <a:t>指令序列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执行时间分别是多少？</a:t>
            </a:r>
            <a:endParaRPr lang="en-US" altLang="zh-CN" sz="22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     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⑴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</a:rPr>
              <a:t>有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</a:rPr>
              <a:t>EX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</a:rPr>
              <a:t>→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</a:rPr>
              <a:t>EX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</a:rPr>
              <a:t>MEM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</a:rPr>
              <a:t>→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</a:rPr>
              <a:t>EX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</a:rPr>
              <a:t>转发线路  ⑵仅有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</a:rPr>
              <a:t>EX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</a:rPr>
              <a:t>EX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</a:rPr>
              <a:t>转发线路</a:t>
            </a:r>
            <a:endParaRPr lang="en-US" altLang="zh-CN" sz="22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kumimoji="0" lang="zh-CN" altLang="en-US" sz="2200" dirty="0" smtClean="0">
                <a:solidFill>
                  <a:srgbClr val="990099"/>
                </a:solidFill>
              </a:rPr>
              <a:t>解</a:t>
            </a:r>
            <a:r>
              <a:rPr kumimoji="0" lang="zh-CN" altLang="en-US" sz="2200" dirty="0">
                <a:solidFill>
                  <a:srgbClr val="990099"/>
                </a:solidFill>
              </a:rPr>
              <a:t>：</a:t>
            </a:r>
            <a:r>
              <a:rPr kumimoji="0" lang="en-US" altLang="zh-CN" sz="2200" dirty="0">
                <a:solidFill>
                  <a:schemeClr val="tx1"/>
                </a:solidFill>
              </a:rPr>
              <a:t>RAW</a:t>
            </a:r>
            <a:r>
              <a:rPr kumimoji="0" lang="zh-CN" altLang="en-US" sz="2200" dirty="0">
                <a:solidFill>
                  <a:schemeClr val="tx1"/>
                </a:solidFill>
              </a:rPr>
              <a:t>冒险有：</a:t>
            </a:r>
            <a:endParaRPr kumimoji="0" lang="en-US" altLang="zh-CN" sz="2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 Box 88"/>
          <p:cNvSpPr txBox="1">
            <a:spLocks noChangeArrowheads="1"/>
          </p:cNvSpPr>
          <p:nvPr/>
        </p:nvSpPr>
        <p:spPr bwMode="auto">
          <a:xfrm>
            <a:off x="179512" y="2131612"/>
            <a:ext cx="8784976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0"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     ⑴</a:t>
            </a:r>
            <a:r>
              <a:rPr kumimoji="0"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I2-I1</a:t>
            </a:r>
            <a:r>
              <a:rPr kumimoji="0"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冒险停顿  拍；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I3-I1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冒险停顿  拍；</a:t>
            </a:r>
            <a:endParaRPr lang="en-US" altLang="zh-CN" sz="22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0" hangingPunct="0"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  <a:ea typeface="+mn-ea"/>
              </a:rPr>
              <a:t>      I4-I1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冒险停顿  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ea typeface="+mn-ea"/>
              </a:rPr>
              <a:t>拍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I5-I3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冒险停顿  拍；</a:t>
            </a:r>
            <a:endParaRPr lang="en-US" altLang="zh-CN" sz="22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       执行时间＝</a:t>
            </a:r>
            <a:endParaRPr kumimoji="0"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Text Box 88"/>
          <p:cNvSpPr txBox="1">
            <a:spLocks noChangeArrowheads="1"/>
          </p:cNvSpPr>
          <p:nvPr/>
        </p:nvSpPr>
        <p:spPr bwMode="auto">
          <a:xfrm>
            <a:off x="2627784" y="2131612"/>
            <a:ext cx="288032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sz="1800" b="1" dirty="0" smtClean="0">
                <a:solidFill>
                  <a:schemeClr val="tx1"/>
                </a:solidFill>
              </a:rPr>
              <a:t>    </a:t>
            </a:r>
            <a:r>
              <a:rPr kumimoji="0" lang="en-US" altLang="zh-CN" sz="2200" b="1" dirty="0" smtClean="0">
                <a:solidFill>
                  <a:schemeClr val="tx1"/>
                </a:solidFill>
              </a:rPr>
              <a:t>0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1800" b="1" dirty="0" smtClean="0">
                <a:solidFill>
                  <a:schemeClr val="tx1"/>
                </a:solidFill>
              </a:rPr>
              <a:t>    </a:t>
            </a:r>
            <a:r>
              <a:rPr kumimoji="0" lang="en-US" altLang="zh-CN" sz="2200" b="1" dirty="0" smtClean="0">
                <a:solidFill>
                  <a:schemeClr val="tx1"/>
                </a:solidFill>
              </a:rPr>
              <a:t>0</a:t>
            </a:r>
          </a:p>
          <a:p>
            <a:pPr eaLnBrk="0" hangingPunct="0">
              <a:lnSpc>
                <a:spcPct val="125000"/>
              </a:lnSpc>
            </a:pPr>
            <a:r>
              <a:rPr kumimoji="0" lang="en-US" altLang="zh-CN" sz="2200" dirty="0">
                <a:solidFill>
                  <a:schemeClr val="tx1"/>
                </a:solidFill>
                <a:latin typeface="+mn-ea"/>
              </a:rPr>
              <a:t>[5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t</a:t>
            </a:r>
            <a:r>
              <a:rPr kumimoji="0" lang="en-US" altLang="zh-CN" sz="2200" dirty="0">
                <a:solidFill>
                  <a:schemeClr val="tx1"/>
                </a:solidFill>
                <a:latin typeface="+mn-ea"/>
              </a:rPr>
              <a:t>+(5-1)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t]</a:t>
            </a:r>
            <a:r>
              <a:rPr kumimoji="0" lang="en-US" altLang="zh-CN" sz="2200" dirty="0">
                <a:solidFill>
                  <a:schemeClr val="tx1"/>
                </a:solidFill>
                <a:latin typeface="+mn-ea"/>
              </a:rPr>
              <a:t>+0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t</a:t>
            </a:r>
            <a:r>
              <a:rPr kumimoji="0" lang="zh-CN" altLang="en-US" sz="2200" dirty="0">
                <a:solidFill>
                  <a:schemeClr val="tx1"/>
                </a:solidFill>
                <a:latin typeface="+mn-ea"/>
              </a:rPr>
              <a:t>＝</a:t>
            </a:r>
            <a:r>
              <a:rPr kumimoji="0" lang="en-US" altLang="zh-CN" sz="2200" dirty="0" smtClean="0">
                <a:solidFill>
                  <a:schemeClr val="tx1"/>
                </a:solidFill>
                <a:latin typeface="+mn-ea"/>
              </a:rPr>
              <a:t>9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t</a:t>
            </a:r>
            <a:endParaRPr kumimoji="0" lang="en-US" altLang="zh-CN" sz="2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线形标注 2 8"/>
          <p:cNvSpPr/>
          <p:nvPr/>
        </p:nvSpPr>
        <p:spPr bwMode="auto">
          <a:xfrm>
            <a:off x="6732240" y="889508"/>
            <a:ext cx="792088" cy="306000"/>
          </a:xfrm>
          <a:prstGeom prst="borderCallout2">
            <a:avLst>
              <a:gd name="adj1" fmla="val 48543"/>
              <a:gd name="adj2" fmla="val 98480"/>
              <a:gd name="adj3" fmla="val 47934"/>
              <a:gd name="adj4" fmla="val 112017"/>
              <a:gd name="adj5" fmla="val -32199"/>
              <a:gd name="adj6" fmla="val 131821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1800" b="1" spc="-100" dirty="0" smtClean="0">
                <a:solidFill>
                  <a:schemeClr val="tx1"/>
                </a:solidFill>
                <a:latin typeface="宋体" pitchFamily="2" charset="-122"/>
              </a:rPr>
              <a:t>P</a:t>
            </a:r>
            <a:r>
              <a:rPr lang="en-US" altLang="zh-CN" sz="1800" b="1" spc="-100" baseline="-18000" dirty="0" smtClean="0">
                <a:solidFill>
                  <a:schemeClr val="tx1"/>
                </a:solidFill>
                <a:latin typeface="宋体" pitchFamily="2" charset="-122"/>
              </a:rPr>
              <a:t>1</a:t>
            </a:r>
            <a:r>
              <a:rPr lang="zh-CN" altLang="en-US" sz="1800" b="1" spc="-100" dirty="0" smtClean="0">
                <a:solidFill>
                  <a:schemeClr val="tx1"/>
                </a:solidFill>
                <a:latin typeface="宋体" pitchFamily="2" charset="-122"/>
              </a:rPr>
              <a:t>时写</a:t>
            </a:r>
            <a:endParaRPr lang="en-US" altLang="zh-CN" sz="1800" b="1" spc="-10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0" name="Text Box 88"/>
          <p:cNvSpPr txBox="1">
            <a:spLocks noChangeArrowheads="1"/>
          </p:cNvSpPr>
          <p:nvPr/>
        </p:nvSpPr>
        <p:spPr bwMode="auto">
          <a:xfrm>
            <a:off x="144016" y="3427756"/>
            <a:ext cx="8999984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     ⑵</a:t>
            </a:r>
            <a:r>
              <a:rPr kumimoji="0"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I2-I1</a:t>
            </a:r>
            <a:r>
              <a:rPr kumimoji="0"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冒险停顿  拍；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I3-I1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冒险停顿  拍；</a:t>
            </a:r>
            <a:endParaRPr lang="en-US" altLang="zh-CN" sz="22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0" hangingPunct="0"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I4-I1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冒险停顿  拍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  <a:ea typeface="+mn-ea"/>
              </a:rPr>
              <a:t>I5-I3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冒险停顿  拍；</a:t>
            </a:r>
            <a:endParaRPr lang="en-US" altLang="zh-CN" sz="22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       执行时间＝</a:t>
            </a:r>
            <a:endParaRPr kumimoji="0" lang="en-US" altLang="zh-CN" sz="2200" b="1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1" name="Text Box 88"/>
          <p:cNvSpPr txBox="1">
            <a:spLocks noChangeArrowheads="1"/>
          </p:cNvSpPr>
          <p:nvPr/>
        </p:nvSpPr>
        <p:spPr bwMode="auto">
          <a:xfrm>
            <a:off x="2555776" y="3433997"/>
            <a:ext cx="352839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kumimoji="0"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0 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kumimoji="0"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0</a:t>
            </a:r>
          </a:p>
          <a:p>
            <a:pPr eaLnBrk="0" hangingPunct="0">
              <a:lnSpc>
                <a:spcPct val="125000"/>
              </a:lnSpc>
            </a:pPr>
            <a:r>
              <a:rPr kumimoji="0"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[5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kumimoji="0"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+(5-1)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t]</a:t>
            </a:r>
            <a:r>
              <a:rPr kumimoji="0"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+(1+1)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kumimoji="0"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kumimoji="0" lang="en-US" altLang="zh-CN" sz="2200" dirty="0" smtClean="0">
                <a:solidFill>
                  <a:schemeClr val="tx1"/>
                </a:solidFill>
                <a:latin typeface="+mn-ea"/>
                <a:ea typeface="+mn-ea"/>
              </a:rPr>
              <a:t>11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endParaRPr kumimoji="0" lang="en-US" altLang="zh-CN" sz="2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Text Box 88"/>
          <p:cNvSpPr txBox="1">
            <a:spLocks noChangeArrowheads="1"/>
          </p:cNvSpPr>
          <p:nvPr/>
        </p:nvSpPr>
        <p:spPr bwMode="auto">
          <a:xfrm>
            <a:off x="5778134" y="2131612"/>
            <a:ext cx="30603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0" lang="en-US" altLang="zh-CN" sz="2200" b="1" dirty="0" smtClean="0">
                <a:solidFill>
                  <a:schemeClr val="tx1"/>
                </a:solidFill>
              </a:rPr>
              <a:t>0</a:t>
            </a:r>
          </a:p>
          <a:p>
            <a:pPr eaLnBrk="0" hangingPunct="0">
              <a:lnSpc>
                <a:spcPct val="125000"/>
              </a:lnSpc>
            </a:pPr>
            <a:r>
              <a:rPr kumimoji="0" lang="en-US" altLang="zh-CN" sz="2200" dirty="0" smtClean="0">
                <a:solidFill>
                  <a:schemeClr val="tx1"/>
                </a:solidFill>
                <a:latin typeface="+mn-ea"/>
              </a:rPr>
              <a:t>0</a:t>
            </a:r>
            <a:endParaRPr kumimoji="0" lang="en-US" altLang="zh-CN" sz="2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 Box 88"/>
          <p:cNvSpPr txBox="1">
            <a:spLocks noChangeArrowheads="1"/>
          </p:cNvSpPr>
          <p:nvPr/>
        </p:nvSpPr>
        <p:spPr bwMode="auto">
          <a:xfrm>
            <a:off x="5724128" y="3427756"/>
            <a:ext cx="331236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1     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(ID</a:t>
            </a:r>
            <a:r>
              <a:rPr kumimoji="0"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段可读</a:t>
            </a:r>
            <a:r>
              <a:rPr kumimoji="0"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I1</a:t>
            </a:r>
            <a:r>
              <a:rPr kumimoji="0"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kumimoji="0"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WB</a:t>
            </a:r>
            <a:r>
              <a:rPr kumimoji="0"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段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endParaRPr kumimoji="0" lang="en-US" altLang="zh-CN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en-US" altLang="zh-CN" sz="2200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同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I3-I1)</a:t>
            </a:r>
            <a:endParaRPr kumimoji="0" lang="en-US" altLang="zh-CN" sz="2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11560" y="4827846"/>
            <a:ext cx="5796644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思考①：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写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GPRs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放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在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后半拍时，小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题⑵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结果如何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？ </a:t>
            </a:r>
            <a:endParaRPr lang="en-US" altLang="zh-CN" sz="1800" b="1" dirty="0" smtClean="0">
              <a:solidFill>
                <a:schemeClr val="tx1"/>
              </a:solidFill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11560" y="5475918"/>
            <a:ext cx="5796644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思考②：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I3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为</a:t>
            </a:r>
            <a:r>
              <a:rPr lang="pt-BR" altLang="zh-CN" sz="2000" dirty="0">
                <a:solidFill>
                  <a:schemeClr val="tx1"/>
                </a:solidFill>
                <a:latin typeface="+mn-ea"/>
              </a:rPr>
              <a:t>$8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pt-BR" altLang="zh-CN" sz="2000" dirty="0">
                <a:solidFill>
                  <a:schemeClr val="tx1"/>
                </a:solidFill>
                <a:latin typeface="+mn-ea"/>
              </a:rPr>
              <a:t>$4</a:t>
            </a:r>
            <a:r>
              <a:rPr lang="pt-BR" altLang="zh-CN" sz="2000" baseline="-25000" dirty="0">
                <a:solidFill>
                  <a:schemeClr val="tx1"/>
                </a:solidFill>
                <a:latin typeface="+mn-ea"/>
              </a:rPr>
              <a:t> </a:t>
            </a:r>
            <a:r>
              <a:rPr lang="pt-BR" altLang="zh-CN" sz="2000" dirty="0">
                <a:solidFill>
                  <a:schemeClr val="tx1"/>
                </a:solidFill>
                <a:latin typeface="+mn-ea"/>
              </a:rPr>
              <a:t>|</a:t>
            </a:r>
            <a:r>
              <a:rPr lang="pt-BR" altLang="zh-CN" sz="2000" baseline="-25000" dirty="0">
                <a:solidFill>
                  <a:schemeClr val="tx1"/>
                </a:solidFill>
                <a:latin typeface="+mn-ea"/>
              </a:rPr>
              <a:t> </a:t>
            </a:r>
            <a:r>
              <a:rPr lang="pt-BR" altLang="zh-CN" sz="2000" dirty="0">
                <a:solidFill>
                  <a:schemeClr val="tx1"/>
                </a:solidFill>
                <a:latin typeface="+mn-ea"/>
              </a:rPr>
              <a:t>$7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时，小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题⑵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结果</a:t>
            </a:r>
            <a:r>
              <a:rPr kumimoji="0" lang="zh-CN" altLang="en-US" sz="2000" dirty="0">
                <a:solidFill>
                  <a:schemeClr val="tx1"/>
                </a:solidFill>
              </a:rPr>
              <a:t>如何？ </a:t>
            </a:r>
            <a:endParaRPr lang="en-US" altLang="zh-CN" sz="1800" b="1" dirty="0" smtClean="0">
              <a:solidFill>
                <a:schemeClr val="tx1"/>
              </a:solidFill>
            </a:endParaRPr>
          </a:p>
        </p:txBody>
      </p:sp>
      <p:sp>
        <p:nvSpPr>
          <p:cNvPr id="17" name="Text Box 88"/>
          <p:cNvSpPr txBox="1">
            <a:spLocks noChangeArrowheads="1"/>
          </p:cNvSpPr>
          <p:nvPr/>
        </p:nvSpPr>
        <p:spPr bwMode="auto">
          <a:xfrm>
            <a:off x="2987824" y="1688094"/>
            <a:ext cx="396044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I2-I1</a:t>
            </a:r>
            <a:r>
              <a:rPr kumimoji="0"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、</a:t>
            </a:r>
            <a:r>
              <a:rPr kumimoji="0"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I3-I1</a:t>
            </a:r>
            <a:r>
              <a:rPr kumimoji="0"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、</a:t>
            </a:r>
            <a:r>
              <a:rPr kumimoji="0"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I4-I1</a:t>
            </a:r>
            <a:r>
              <a:rPr kumimoji="0"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kumimoji="0"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I5-I3</a:t>
            </a:r>
            <a:endParaRPr kumimoji="0" lang="en-US" altLang="zh-CN" sz="2000" b="1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516216" y="4579884"/>
            <a:ext cx="2520280" cy="1368152"/>
            <a:chOff x="2555776" y="3501008"/>
            <a:chExt cx="2520280" cy="1368152"/>
          </a:xfrm>
        </p:grpSpPr>
        <p:sp>
          <p:nvSpPr>
            <p:cNvPr id="40" name="Text Box 61"/>
            <p:cNvSpPr txBox="1">
              <a:spLocks noChangeArrowheads="1"/>
            </p:cNvSpPr>
            <p:nvPr/>
          </p:nvSpPr>
          <p:spPr bwMode="auto">
            <a:xfrm>
              <a:off x="2555776" y="4221088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1" name="Text Box 63"/>
            <p:cNvSpPr txBox="1">
              <a:spLocks noChangeArrowheads="1"/>
            </p:cNvSpPr>
            <p:nvPr/>
          </p:nvSpPr>
          <p:spPr bwMode="auto">
            <a:xfrm>
              <a:off x="2555776" y="3501008"/>
              <a:ext cx="1399961" cy="64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 smtClean="0">
                  <a:solidFill>
                    <a:schemeClr val="tx1"/>
                  </a:solidFill>
                </a:rPr>
                <a:t>I1:</a:t>
              </a:r>
              <a:r>
                <a:rPr lang="en-US" altLang="zh-CN" sz="1600" b="1" dirty="0" smtClean="0">
                  <a:solidFill>
                    <a:srgbClr val="990099"/>
                  </a:solidFill>
                </a:rPr>
                <a:t>$4</a:t>
              </a:r>
              <a:r>
                <a:rPr lang="zh-CN" altLang="en-US" sz="1600" b="1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600" b="1" dirty="0" smtClean="0">
                  <a:solidFill>
                    <a:schemeClr val="tx1"/>
                  </a:solidFill>
                </a:rPr>
                <a:t>$5+</a:t>
              </a:r>
              <a:r>
                <a:rPr lang="en-US" altLang="zh-CN" sz="1600" dirty="0">
                  <a:solidFill>
                    <a:schemeClr val="tx1"/>
                  </a:solidFill>
                </a:rPr>
                <a:t>$</a:t>
              </a:r>
              <a:r>
                <a:rPr lang="en-US" altLang="zh-CN" sz="1600" b="1" dirty="0" smtClean="0">
                  <a:solidFill>
                    <a:schemeClr val="tx1"/>
                  </a:solidFill>
                </a:rPr>
                <a:t>6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 smtClean="0">
                  <a:solidFill>
                    <a:schemeClr val="tx1"/>
                  </a:solidFill>
                </a:rPr>
                <a:t>I2:</a:t>
              </a:r>
              <a:r>
                <a:rPr lang="en-US" altLang="zh-CN" sz="1600" b="1" dirty="0" smtClean="0">
                  <a:solidFill>
                    <a:srgbClr val="0070C0"/>
                  </a:solidFill>
                </a:rPr>
                <a:t>$7</a:t>
              </a:r>
              <a:r>
                <a:rPr lang="zh-CN" altLang="en-US" sz="1600" b="1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600" b="1" dirty="0" smtClean="0">
                  <a:solidFill>
                    <a:srgbClr val="990099"/>
                  </a:solidFill>
                </a:rPr>
                <a:t>$4</a:t>
              </a:r>
              <a:r>
                <a:rPr lang="en-US" altLang="zh-CN" sz="1600" b="1" dirty="0" smtClean="0">
                  <a:solidFill>
                    <a:schemeClr val="tx1"/>
                  </a:solidFill>
                </a:rPr>
                <a:t>-$6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 smtClean="0">
                  <a:solidFill>
                    <a:schemeClr val="tx1"/>
                  </a:solidFill>
                </a:rPr>
                <a:t>I3:$8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600" b="1" dirty="0" smtClean="0">
                  <a:solidFill>
                    <a:srgbClr val="990099"/>
                  </a:solidFill>
                </a:rPr>
                <a:t>$4</a:t>
              </a:r>
              <a:r>
                <a:rPr lang="en-US" altLang="zh-CN" sz="1600" b="1" dirty="0" smtClean="0">
                  <a:solidFill>
                    <a:schemeClr val="tx1"/>
                  </a:solidFill>
                </a:rPr>
                <a:t>|</a:t>
              </a:r>
              <a:r>
                <a:rPr lang="en-US" altLang="zh-CN" sz="1600" b="1" dirty="0" smtClean="0">
                  <a:solidFill>
                    <a:srgbClr val="0070C0"/>
                  </a:solidFill>
                </a:rPr>
                <a:t>$7</a:t>
              </a:r>
              <a:endParaRPr lang="en-US" altLang="zh-CN" sz="1600" b="1" dirty="0">
                <a:solidFill>
                  <a:srgbClr val="0070C0"/>
                </a:solidFill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endParaRPr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ext Box 61"/>
            <p:cNvSpPr txBox="1">
              <a:spLocks noChangeArrowheads="1"/>
            </p:cNvSpPr>
            <p:nvPr/>
          </p:nvSpPr>
          <p:spPr bwMode="auto">
            <a:xfrm>
              <a:off x="2915816" y="4221088"/>
              <a:ext cx="360040" cy="21602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3275856" y="4221088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EX</a:t>
              </a:r>
              <a:endParaRPr lang="en-US" altLang="zh-CN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4" name="Text Box 61"/>
            <p:cNvSpPr txBox="1">
              <a:spLocks noChangeArrowheads="1"/>
            </p:cNvSpPr>
            <p:nvPr/>
          </p:nvSpPr>
          <p:spPr bwMode="auto">
            <a:xfrm>
              <a:off x="3635896" y="4221088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5" name="Text Box 61"/>
            <p:cNvSpPr txBox="1">
              <a:spLocks noChangeArrowheads="1"/>
            </p:cNvSpPr>
            <p:nvPr/>
          </p:nvSpPr>
          <p:spPr bwMode="auto">
            <a:xfrm>
              <a:off x="3995936" y="4221088"/>
              <a:ext cx="360040" cy="216024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WB</a:t>
              </a:r>
              <a:endParaRPr lang="en-US" altLang="zh-CN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2915816" y="4437112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7" name="Text Box 61"/>
            <p:cNvSpPr txBox="1">
              <a:spLocks noChangeArrowheads="1"/>
            </p:cNvSpPr>
            <p:nvPr/>
          </p:nvSpPr>
          <p:spPr bwMode="auto">
            <a:xfrm>
              <a:off x="3275856" y="4437112"/>
              <a:ext cx="360040" cy="21602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8" name="Text Box 61"/>
            <p:cNvSpPr txBox="1">
              <a:spLocks noChangeArrowheads="1"/>
            </p:cNvSpPr>
            <p:nvPr/>
          </p:nvSpPr>
          <p:spPr bwMode="auto">
            <a:xfrm>
              <a:off x="3635896" y="4437112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EX</a:t>
              </a:r>
              <a:endParaRPr lang="en-US" altLang="zh-CN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3995936" y="4437112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4355976" y="4437112"/>
              <a:ext cx="360040" cy="216024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WB</a:t>
              </a:r>
              <a:endParaRPr lang="en-US" altLang="zh-CN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3275856" y="4653136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3635896" y="4653136"/>
              <a:ext cx="360040" cy="216024"/>
            </a:xfrm>
            <a:prstGeom prst="rect">
              <a:avLst/>
            </a:prstGeom>
            <a:solidFill>
              <a:schemeClr val="bg1">
                <a:lumMod val="65000"/>
                <a:alpha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4716016" y="4653136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EX</a:t>
              </a:r>
              <a:endParaRPr lang="en-US" altLang="zh-CN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4355976" y="4653136"/>
              <a:ext cx="360040" cy="21602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3995936" y="4653136"/>
              <a:ext cx="360040" cy="216024"/>
            </a:xfrm>
            <a:prstGeom prst="rect">
              <a:avLst/>
            </a:prstGeom>
            <a:solidFill>
              <a:schemeClr val="bg1">
                <a:lumMod val="65000"/>
                <a:alpha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4031940" y="4365104"/>
              <a:ext cx="108012" cy="39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4463988" y="4581152"/>
              <a:ext cx="108012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5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9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97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5" grpId="0" animBg="1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821644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本章主要内容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⑴ </a:t>
            </a:r>
            <a:r>
              <a:rPr lang="zh-CN" altLang="en-US" sz="2200" dirty="0" smtClean="0">
                <a:solidFill>
                  <a:srgbClr val="C00000"/>
                </a:solidFill>
              </a:rPr>
              <a:t>流水线的概念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工作原理，组成要求，分类，性能指标</a:t>
            </a:r>
            <a:endParaRPr lang="en-US" altLang="zh-CN" sz="22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dirty="0">
                <a:solidFill>
                  <a:srgbClr val="C00000"/>
                </a:solidFill>
              </a:rPr>
              <a:t> </a:t>
            </a:r>
            <a:r>
              <a:rPr lang="zh-CN" altLang="en-US" sz="2200" dirty="0" smtClean="0">
                <a:solidFill>
                  <a:srgbClr val="C00000"/>
                </a:solidFill>
              </a:rPr>
              <a:t>  ⑵ 流水线的冒险处理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chemeClr val="tx1"/>
                </a:solidFill>
              </a:rPr>
              <a:t>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相关与冒险，结构冒险处理，数据冒险处理，控制冒险处理</a:t>
            </a:r>
            <a:endParaRPr lang="en-US" altLang="zh-CN" sz="22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⑶ 流水线的实现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</a:rPr>
              <a:t>     </a:t>
            </a:r>
            <a:r>
              <a:rPr lang="en-US" altLang="zh-CN" sz="2200" dirty="0" smtClean="0">
                <a:solidFill>
                  <a:schemeClr val="tx1"/>
                </a:solidFill>
              </a:rPr>
              <a:t>MIPS</a:t>
            </a:r>
            <a:r>
              <a:rPr lang="zh-CN" altLang="en-US" sz="2200" dirty="0" smtClean="0">
                <a:solidFill>
                  <a:schemeClr val="tx1"/>
                </a:solidFill>
              </a:rPr>
              <a:t>多周期数据通路实现，</a:t>
            </a:r>
            <a:r>
              <a:rPr lang="en-US" altLang="zh-CN" sz="2200" dirty="0" smtClean="0">
                <a:solidFill>
                  <a:schemeClr val="tx1"/>
                </a:solidFill>
              </a:rPr>
              <a:t>MIPS</a:t>
            </a:r>
            <a:r>
              <a:rPr lang="zh-CN" altLang="en-US" sz="2200" dirty="0" smtClean="0">
                <a:solidFill>
                  <a:schemeClr val="tx1"/>
                </a:solidFill>
              </a:rPr>
              <a:t>流水线数据通路实现，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dirty="0" smtClean="0">
                <a:solidFill>
                  <a:schemeClr val="tx1"/>
                </a:solidFill>
              </a:rPr>
              <a:t>      MIPS</a:t>
            </a:r>
            <a:r>
              <a:rPr lang="zh-CN" altLang="en-US" sz="2200" dirty="0" smtClean="0">
                <a:solidFill>
                  <a:schemeClr val="tx1"/>
                </a:solidFill>
              </a:rPr>
              <a:t>流水线控制器基本结构</a:t>
            </a:r>
            <a:endParaRPr lang="en-US" altLang="zh-CN" sz="22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总体要求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271463" indent="-271463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</a:rPr>
              <a:t>    </a:t>
            </a:r>
            <a:r>
              <a:rPr lang="zh-CN" altLang="en-US" sz="2200" b="1" u="sng" dirty="0" smtClean="0">
                <a:solidFill>
                  <a:schemeClr val="accent2"/>
                </a:solidFill>
                <a:latin typeface="+mn-ea"/>
              </a:rPr>
              <a:t>理解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</a:rPr>
              <a:t>指令流水线组成原理，</a:t>
            </a:r>
            <a:r>
              <a:rPr lang="zh-CN" altLang="en-US" sz="2200" b="1" u="sng" dirty="0" smtClean="0">
                <a:solidFill>
                  <a:schemeClr val="accent2"/>
                </a:solidFill>
                <a:latin typeface="+mn-ea"/>
              </a:rPr>
              <a:t>掌握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流水线冒险处理技术</a:t>
            </a:r>
            <a:endParaRPr lang="en-US" altLang="zh-CN" sz="22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12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" name="Text Box 88"/>
          <p:cNvSpPr txBox="1">
            <a:spLocks noChangeArrowheads="1"/>
          </p:cNvSpPr>
          <p:nvPr/>
        </p:nvSpPr>
        <p:spPr bwMode="auto">
          <a:xfrm>
            <a:off x="179512" y="332656"/>
            <a:ext cx="882615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kumimoji="0"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load-use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冒险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en-US" altLang="zh-CN" b="1" dirty="0" err="1" smtClean="0">
                <a:solidFill>
                  <a:schemeClr val="tx1"/>
                </a:solidFill>
                <a:latin typeface="宋体" pitchFamily="2" charset="-122"/>
              </a:rPr>
              <a:t>lw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指令引起、</a:t>
            </a:r>
            <a:r>
              <a:rPr kumimoji="0" lang="zh-CN" altLang="en-US" dirty="0" smtClean="0">
                <a:solidFill>
                  <a:schemeClr val="tx1"/>
                </a:solidFill>
              </a:rPr>
              <a:t>无法用转发法处理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的</a:t>
            </a:r>
            <a:r>
              <a:rPr kumimoji="0" lang="en-US" altLang="zh-CN" b="1" dirty="0">
                <a:solidFill>
                  <a:schemeClr val="tx1"/>
                </a:solidFill>
                <a:latin typeface="宋体" pitchFamily="2" charset="-122"/>
              </a:rPr>
              <a:t>RAW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冒险</a:t>
            </a:r>
            <a:endParaRPr kumimoji="0" lang="en-US" altLang="zh-CN" b="1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87624" y="820280"/>
            <a:ext cx="7488832" cy="1600608"/>
            <a:chOff x="1115616" y="820282"/>
            <a:chExt cx="7488832" cy="1600608"/>
          </a:xfrm>
        </p:grpSpPr>
        <p:sp>
          <p:nvSpPr>
            <p:cNvPr id="9" name="Text Box 164"/>
            <p:cNvSpPr txBox="1">
              <a:spLocks noChangeArrowheads="1"/>
            </p:cNvSpPr>
            <p:nvPr/>
          </p:nvSpPr>
          <p:spPr bwMode="auto">
            <a:xfrm>
              <a:off x="6100073" y="2204864"/>
              <a:ext cx="200120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0" name="Text Box 164"/>
            <p:cNvSpPr txBox="1">
              <a:spLocks noChangeArrowheads="1"/>
            </p:cNvSpPr>
            <p:nvPr/>
          </p:nvSpPr>
          <p:spPr bwMode="auto">
            <a:xfrm>
              <a:off x="5868144" y="2204864"/>
              <a:ext cx="231928" cy="216024"/>
            </a:xfrm>
            <a:prstGeom prst="rect">
              <a:avLst/>
            </a:prstGeom>
            <a:solidFill>
              <a:srgbClr val="CCCCFF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1" name="Text Box 164"/>
            <p:cNvSpPr txBox="1">
              <a:spLocks noChangeArrowheads="1"/>
            </p:cNvSpPr>
            <p:nvPr/>
          </p:nvSpPr>
          <p:spPr bwMode="auto">
            <a:xfrm>
              <a:off x="5870911" y="1125190"/>
              <a:ext cx="213257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2987824" y="1052736"/>
              <a:ext cx="56166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2987824" y="112474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3707904" y="1124745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4427985" y="112474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5148064" y="112474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7" name="Text Box 61"/>
            <p:cNvSpPr txBox="1">
              <a:spLocks noChangeArrowheads="1"/>
            </p:cNvSpPr>
            <p:nvPr/>
          </p:nvSpPr>
          <p:spPr bwMode="auto">
            <a:xfrm>
              <a:off x="5868144" y="112474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8" name="Text Box 57"/>
            <p:cNvSpPr txBox="1">
              <a:spLocks noChangeArrowheads="1"/>
            </p:cNvSpPr>
            <p:nvPr/>
          </p:nvSpPr>
          <p:spPr bwMode="auto">
            <a:xfrm>
              <a:off x="3419872" y="820282"/>
              <a:ext cx="511256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1  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  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3  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4      5  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6  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7  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8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1115616" y="1036306"/>
              <a:ext cx="1872208" cy="1384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I1: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$4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M[$5+20]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I2:$7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-$6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I3:$8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|$6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I4:$9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-$6</a:t>
              </a:r>
            </a:p>
          </p:txBody>
        </p:sp>
        <p:sp>
          <p:nvSpPr>
            <p:cNvPr id="20" name="Text Box 164"/>
            <p:cNvSpPr txBox="1">
              <a:spLocks noChangeArrowheads="1"/>
            </p:cNvSpPr>
            <p:nvPr/>
          </p:nvSpPr>
          <p:spPr bwMode="auto">
            <a:xfrm>
              <a:off x="339986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1" name="Text Box 164"/>
            <p:cNvSpPr txBox="1">
              <a:spLocks noChangeArrowheads="1"/>
            </p:cNvSpPr>
            <p:nvPr/>
          </p:nvSpPr>
          <p:spPr bwMode="auto">
            <a:xfrm>
              <a:off x="411994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2" name="Text Box 164"/>
            <p:cNvSpPr txBox="1">
              <a:spLocks noChangeArrowheads="1"/>
            </p:cNvSpPr>
            <p:nvPr/>
          </p:nvSpPr>
          <p:spPr bwMode="auto">
            <a:xfrm>
              <a:off x="484002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3" name="Text Box 164"/>
            <p:cNvSpPr txBox="1">
              <a:spLocks noChangeArrowheads="1"/>
            </p:cNvSpPr>
            <p:nvPr/>
          </p:nvSpPr>
          <p:spPr bwMode="auto">
            <a:xfrm>
              <a:off x="556010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4" name="直接箭头连接符 23"/>
            <p:cNvCxnSpPr>
              <a:stCxn id="13" idx="3"/>
              <a:endCxn id="14" idx="1"/>
            </p:cNvCxnSpPr>
            <p:nvPr/>
          </p:nvCxnSpPr>
          <p:spPr bwMode="auto">
            <a:xfrm>
              <a:off x="3491880" y="123275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>
              <a:stCxn id="14" idx="3"/>
              <a:endCxn id="15" idx="1"/>
            </p:cNvCxnSpPr>
            <p:nvPr/>
          </p:nvCxnSpPr>
          <p:spPr bwMode="auto">
            <a:xfrm>
              <a:off x="4210125" y="123275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>
              <a:stCxn id="15" idx="3"/>
              <a:endCxn id="16" idx="1"/>
            </p:cNvCxnSpPr>
            <p:nvPr/>
          </p:nvCxnSpPr>
          <p:spPr bwMode="auto">
            <a:xfrm flipV="1">
              <a:off x="4932041" y="123275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接箭头连接符 26"/>
            <p:cNvCxnSpPr>
              <a:stCxn id="16" idx="3"/>
              <a:endCxn id="17" idx="1"/>
            </p:cNvCxnSpPr>
            <p:nvPr/>
          </p:nvCxnSpPr>
          <p:spPr bwMode="auto">
            <a:xfrm>
              <a:off x="5652120" y="123275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3707904" y="148478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4427984" y="148478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5148065" y="148478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5868144" y="148478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2" name="Text Box 61"/>
            <p:cNvSpPr txBox="1">
              <a:spLocks noChangeArrowheads="1"/>
            </p:cNvSpPr>
            <p:nvPr/>
          </p:nvSpPr>
          <p:spPr bwMode="auto">
            <a:xfrm>
              <a:off x="6588224" y="148478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3" name="Text Box 164"/>
            <p:cNvSpPr txBox="1">
              <a:spLocks noChangeArrowheads="1"/>
            </p:cNvSpPr>
            <p:nvPr/>
          </p:nvSpPr>
          <p:spPr bwMode="auto">
            <a:xfrm>
              <a:off x="411994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4" name="Text Box 164"/>
            <p:cNvSpPr txBox="1">
              <a:spLocks noChangeArrowheads="1"/>
            </p:cNvSpPr>
            <p:nvPr/>
          </p:nvSpPr>
          <p:spPr bwMode="auto">
            <a:xfrm>
              <a:off x="484002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5" name="Text Box 164"/>
            <p:cNvSpPr txBox="1">
              <a:spLocks noChangeArrowheads="1"/>
            </p:cNvSpPr>
            <p:nvPr/>
          </p:nvSpPr>
          <p:spPr bwMode="auto">
            <a:xfrm>
              <a:off x="556010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6" name="Text Box 164"/>
            <p:cNvSpPr txBox="1">
              <a:spLocks noChangeArrowheads="1"/>
            </p:cNvSpPr>
            <p:nvPr/>
          </p:nvSpPr>
          <p:spPr bwMode="auto">
            <a:xfrm>
              <a:off x="628018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37" name="直接箭头连接符 36"/>
            <p:cNvCxnSpPr>
              <a:stCxn id="28" idx="3"/>
              <a:endCxn id="29" idx="1"/>
            </p:cNvCxnSpPr>
            <p:nvPr/>
          </p:nvCxnSpPr>
          <p:spPr bwMode="auto">
            <a:xfrm>
              <a:off x="4211960" y="159279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>
              <a:stCxn id="29" idx="3"/>
              <a:endCxn id="30" idx="1"/>
            </p:cNvCxnSpPr>
            <p:nvPr/>
          </p:nvCxnSpPr>
          <p:spPr bwMode="auto">
            <a:xfrm>
              <a:off x="4930205" y="159279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30" idx="3"/>
              <a:endCxn id="31" idx="1"/>
            </p:cNvCxnSpPr>
            <p:nvPr/>
          </p:nvCxnSpPr>
          <p:spPr bwMode="auto">
            <a:xfrm flipV="1">
              <a:off x="5652121" y="159279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>
              <a:stCxn id="31" idx="3"/>
              <a:endCxn id="32" idx="1"/>
            </p:cNvCxnSpPr>
            <p:nvPr/>
          </p:nvCxnSpPr>
          <p:spPr bwMode="auto">
            <a:xfrm>
              <a:off x="6372200" y="159279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 Box 61"/>
            <p:cNvSpPr txBox="1">
              <a:spLocks noChangeArrowheads="1"/>
            </p:cNvSpPr>
            <p:nvPr/>
          </p:nvSpPr>
          <p:spPr bwMode="auto">
            <a:xfrm>
              <a:off x="4427984" y="184482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2" name="Text Box 61"/>
            <p:cNvSpPr txBox="1">
              <a:spLocks noChangeArrowheads="1"/>
            </p:cNvSpPr>
            <p:nvPr/>
          </p:nvSpPr>
          <p:spPr bwMode="auto">
            <a:xfrm>
              <a:off x="5148064" y="184482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5868145" y="184482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4" name="Text Box 61"/>
            <p:cNvSpPr txBox="1">
              <a:spLocks noChangeArrowheads="1"/>
            </p:cNvSpPr>
            <p:nvPr/>
          </p:nvSpPr>
          <p:spPr bwMode="auto">
            <a:xfrm>
              <a:off x="6588224" y="184482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5" name="Text Box 61"/>
            <p:cNvSpPr txBox="1">
              <a:spLocks noChangeArrowheads="1"/>
            </p:cNvSpPr>
            <p:nvPr/>
          </p:nvSpPr>
          <p:spPr bwMode="auto">
            <a:xfrm>
              <a:off x="7308304" y="184482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6" name="Text Box 164"/>
            <p:cNvSpPr txBox="1">
              <a:spLocks noChangeArrowheads="1"/>
            </p:cNvSpPr>
            <p:nvPr/>
          </p:nvSpPr>
          <p:spPr bwMode="auto">
            <a:xfrm>
              <a:off x="484002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7" name="Text Box 164"/>
            <p:cNvSpPr txBox="1">
              <a:spLocks noChangeArrowheads="1"/>
            </p:cNvSpPr>
            <p:nvPr/>
          </p:nvSpPr>
          <p:spPr bwMode="auto">
            <a:xfrm>
              <a:off x="556010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8" name="Text Box 164"/>
            <p:cNvSpPr txBox="1">
              <a:spLocks noChangeArrowheads="1"/>
            </p:cNvSpPr>
            <p:nvPr/>
          </p:nvSpPr>
          <p:spPr bwMode="auto">
            <a:xfrm>
              <a:off x="628018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9" name="Text Box 164"/>
            <p:cNvSpPr txBox="1">
              <a:spLocks noChangeArrowheads="1"/>
            </p:cNvSpPr>
            <p:nvPr/>
          </p:nvSpPr>
          <p:spPr bwMode="auto">
            <a:xfrm>
              <a:off x="700026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50" name="直接箭头连接符 49"/>
            <p:cNvCxnSpPr>
              <a:stCxn id="41" idx="3"/>
              <a:endCxn id="42" idx="1"/>
            </p:cNvCxnSpPr>
            <p:nvPr/>
          </p:nvCxnSpPr>
          <p:spPr bwMode="auto">
            <a:xfrm>
              <a:off x="4932040" y="195283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>
              <a:stCxn id="42" idx="3"/>
              <a:endCxn id="43" idx="1"/>
            </p:cNvCxnSpPr>
            <p:nvPr/>
          </p:nvCxnSpPr>
          <p:spPr bwMode="auto">
            <a:xfrm>
              <a:off x="5650285" y="195283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>
              <a:stCxn id="43" idx="3"/>
              <a:endCxn id="44" idx="1"/>
            </p:cNvCxnSpPr>
            <p:nvPr/>
          </p:nvCxnSpPr>
          <p:spPr bwMode="auto">
            <a:xfrm flipV="1">
              <a:off x="6372201" y="195283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>
              <a:stCxn id="44" idx="3"/>
              <a:endCxn id="45" idx="1"/>
            </p:cNvCxnSpPr>
            <p:nvPr/>
          </p:nvCxnSpPr>
          <p:spPr bwMode="auto">
            <a:xfrm>
              <a:off x="7092280" y="195283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5148064" y="220486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5868144" y="2204865"/>
              <a:ext cx="502221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6588225" y="220486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7308304" y="220486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8" name="Text Box 61"/>
            <p:cNvSpPr txBox="1">
              <a:spLocks noChangeArrowheads="1"/>
            </p:cNvSpPr>
            <p:nvPr/>
          </p:nvSpPr>
          <p:spPr bwMode="auto">
            <a:xfrm>
              <a:off x="8028384" y="220486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9" name="Text Box 164"/>
            <p:cNvSpPr txBox="1">
              <a:spLocks noChangeArrowheads="1"/>
            </p:cNvSpPr>
            <p:nvPr/>
          </p:nvSpPr>
          <p:spPr bwMode="auto">
            <a:xfrm>
              <a:off x="556010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60" name="Text Box 164"/>
            <p:cNvSpPr txBox="1">
              <a:spLocks noChangeArrowheads="1"/>
            </p:cNvSpPr>
            <p:nvPr/>
          </p:nvSpPr>
          <p:spPr bwMode="auto">
            <a:xfrm>
              <a:off x="628018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61" name="Text Box 164"/>
            <p:cNvSpPr txBox="1">
              <a:spLocks noChangeArrowheads="1"/>
            </p:cNvSpPr>
            <p:nvPr/>
          </p:nvSpPr>
          <p:spPr bwMode="auto">
            <a:xfrm>
              <a:off x="700026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62" name="Text Box 164"/>
            <p:cNvSpPr txBox="1">
              <a:spLocks noChangeArrowheads="1"/>
            </p:cNvSpPr>
            <p:nvPr/>
          </p:nvSpPr>
          <p:spPr bwMode="auto">
            <a:xfrm>
              <a:off x="772034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63" name="直接箭头连接符 62"/>
            <p:cNvCxnSpPr>
              <a:stCxn id="54" idx="3"/>
              <a:endCxn id="55" idx="1"/>
            </p:cNvCxnSpPr>
            <p:nvPr/>
          </p:nvCxnSpPr>
          <p:spPr bwMode="auto">
            <a:xfrm>
              <a:off x="5652120" y="231287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直接箭头连接符 63"/>
            <p:cNvCxnSpPr>
              <a:stCxn id="55" idx="3"/>
              <a:endCxn id="56" idx="1"/>
            </p:cNvCxnSpPr>
            <p:nvPr/>
          </p:nvCxnSpPr>
          <p:spPr bwMode="auto">
            <a:xfrm>
              <a:off x="6370365" y="231287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>
              <a:stCxn id="56" idx="3"/>
              <a:endCxn id="57" idx="1"/>
            </p:cNvCxnSpPr>
            <p:nvPr/>
          </p:nvCxnSpPr>
          <p:spPr bwMode="auto">
            <a:xfrm flipV="1">
              <a:off x="7092281" y="231287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直接箭头连接符 65"/>
            <p:cNvCxnSpPr>
              <a:stCxn id="57" idx="3"/>
              <a:endCxn id="58" idx="1"/>
            </p:cNvCxnSpPr>
            <p:nvPr/>
          </p:nvCxnSpPr>
          <p:spPr bwMode="auto">
            <a:xfrm>
              <a:off x="7812360" y="231287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35" name="Text Box 88"/>
          <p:cNvSpPr txBox="1">
            <a:spLocks noChangeArrowheads="1"/>
          </p:cNvSpPr>
          <p:nvPr/>
        </p:nvSpPr>
        <p:spPr bwMode="auto">
          <a:xfrm>
            <a:off x="179512" y="2485345"/>
            <a:ext cx="87741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处理方法：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阻塞法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kumimoji="0" lang="zh-CN" altLang="en-US" sz="1800" dirty="0">
                <a:solidFill>
                  <a:schemeClr val="tx1"/>
                </a:solidFill>
              </a:rPr>
              <a:t>插入气泡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，或软件方法</a:t>
            </a:r>
            <a:r>
              <a:rPr kumimoji="0" lang="en-US" altLang="zh-CN" sz="1800" b="1" dirty="0" smtClean="0">
                <a:solidFill>
                  <a:schemeClr val="tx1"/>
                </a:solidFill>
              </a:rPr>
              <a:t>(</a:t>
            </a:r>
            <a:r>
              <a:rPr kumimoji="0" lang="zh-CN" altLang="en-US" sz="1800" b="1" dirty="0" smtClean="0">
                <a:solidFill>
                  <a:schemeClr val="tx1"/>
                </a:solidFill>
              </a:rPr>
              <a:t>插入</a:t>
            </a:r>
            <a:r>
              <a:rPr kumimoji="0" lang="en-US" altLang="zh-CN" sz="1800" b="1" dirty="0" err="1" smtClean="0">
                <a:solidFill>
                  <a:schemeClr val="tx1"/>
                </a:solidFill>
              </a:rPr>
              <a:t>nop</a:t>
            </a:r>
            <a:r>
              <a:rPr kumimoji="0" lang="zh-CN" altLang="en-US" sz="1800" b="1" dirty="0" smtClean="0">
                <a:solidFill>
                  <a:schemeClr val="tx1"/>
                </a:solidFill>
              </a:rPr>
              <a:t>指令</a:t>
            </a:r>
            <a:r>
              <a:rPr kumimoji="0" lang="en-US" altLang="zh-CN" sz="1800" b="1" dirty="0" smtClean="0">
                <a:solidFill>
                  <a:schemeClr val="tx1"/>
                </a:solidFill>
              </a:rPr>
              <a:t>)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36" name="线形标注 2 135"/>
          <p:cNvSpPr/>
          <p:nvPr/>
        </p:nvSpPr>
        <p:spPr bwMode="auto">
          <a:xfrm>
            <a:off x="7452321" y="1196752"/>
            <a:ext cx="1296143" cy="306000"/>
          </a:xfrm>
          <a:prstGeom prst="borderCallout2">
            <a:avLst>
              <a:gd name="adj1" fmla="val 49933"/>
              <a:gd name="adj2" fmla="val -61"/>
              <a:gd name="adj3" fmla="val 67773"/>
              <a:gd name="adj4" fmla="val -15443"/>
              <a:gd name="adj5" fmla="val 66376"/>
              <a:gd name="adj6" fmla="val -14815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b="1" spc="-100" dirty="0" smtClean="0">
                <a:solidFill>
                  <a:schemeClr val="tx1"/>
                </a:solidFill>
                <a:latin typeface="宋体" pitchFamily="2" charset="-122"/>
              </a:rPr>
              <a:t>Load-use</a:t>
            </a:r>
            <a:r>
              <a:rPr lang="zh-CN" altLang="en-US" sz="1600" b="1" spc="-100" dirty="0" smtClean="0">
                <a:solidFill>
                  <a:schemeClr val="tx1"/>
                </a:solidFill>
                <a:latin typeface="宋体" pitchFamily="2" charset="-122"/>
              </a:rPr>
              <a:t>冒险</a:t>
            </a:r>
            <a:endParaRPr lang="en-US" altLang="zh-CN" sz="1600" b="1" spc="-100" dirty="0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141" name="组合 140"/>
          <p:cNvGrpSpPr/>
          <p:nvPr/>
        </p:nvGrpSpPr>
        <p:grpSpPr>
          <a:xfrm>
            <a:off x="4716016" y="1196752"/>
            <a:ext cx="1738408" cy="1008113"/>
            <a:chOff x="5047519" y="1714650"/>
            <a:chExt cx="1738408" cy="1008113"/>
          </a:xfrm>
        </p:grpSpPr>
        <p:sp>
          <p:nvSpPr>
            <p:cNvPr id="137" name="椭圆 136"/>
            <p:cNvSpPr/>
            <p:nvPr/>
          </p:nvSpPr>
          <p:spPr bwMode="auto">
            <a:xfrm>
              <a:off x="6713927" y="1714650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 bwMode="auto">
            <a:xfrm flipH="1">
              <a:off x="5047519" y="1750654"/>
              <a:ext cx="1658019" cy="25202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39" name="直接连接符 138"/>
            <p:cNvCxnSpPr>
              <a:stCxn id="137" idx="3"/>
            </p:cNvCxnSpPr>
            <p:nvPr/>
          </p:nvCxnSpPr>
          <p:spPr bwMode="auto">
            <a:xfrm flipH="1">
              <a:off x="5767599" y="1776113"/>
              <a:ext cx="956872" cy="5866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40" name="直接连接符 139"/>
            <p:cNvCxnSpPr>
              <a:stCxn id="137" idx="4"/>
            </p:cNvCxnSpPr>
            <p:nvPr/>
          </p:nvCxnSpPr>
          <p:spPr bwMode="auto">
            <a:xfrm flipH="1">
              <a:off x="6487679" y="1786658"/>
              <a:ext cx="262248" cy="93610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147" name="组合 146"/>
          <p:cNvGrpSpPr/>
          <p:nvPr/>
        </p:nvGrpSpPr>
        <p:grpSpPr>
          <a:xfrm>
            <a:off x="5076056" y="1226484"/>
            <a:ext cx="1198045" cy="978380"/>
            <a:chOff x="5218112" y="3386724"/>
            <a:chExt cx="1198045" cy="978380"/>
          </a:xfrm>
        </p:grpSpPr>
        <p:cxnSp>
          <p:nvCxnSpPr>
            <p:cNvPr id="142" name="直接连接符 141"/>
            <p:cNvCxnSpPr/>
            <p:nvPr/>
          </p:nvCxnSpPr>
          <p:spPr bwMode="auto">
            <a:xfrm>
              <a:off x="6228184" y="3501008"/>
              <a:ext cx="187973" cy="864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flipH="1">
              <a:off x="5218112" y="3386724"/>
              <a:ext cx="722040" cy="3600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flipH="1">
              <a:off x="5940152" y="3387472"/>
              <a:ext cx="2" cy="7196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flipH="1">
              <a:off x="5579132" y="3513343"/>
              <a:ext cx="36987" cy="901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5544109" y="3542375"/>
              <a:ext cx="108011" cy="36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9" name="Text Box 5"/>
          <p:cNvSpPr txBox="1">
            <a:spLocks noChangeArrowheads="1"/>
          </p:cNvSpPr>
          <p:nvPr/>
        </p:nvSpPr>
        <p:spPr bwMode="auto">
          <a:xfrm>
            <a:off x="214282" y="3020030"/>
            <a:ext cx="8715436" cy="339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 smtClean="0">
                <a:solidFill>
                  <a:srgbClr val="990099"/>
                </a:solidFill>
              </a:rPr>
              <a:t>   </a:t>
            </a:r>
            <a:r>
              <a:rPr lang="zh-CN" altLang="en-US" sz="2200" dirty="0">
                <a:solidFill>
                  <a:srgbClr val="990099"/>
                </a:solidFill>
              </a:rPr>
              <a:t>练习</a:t>
            </a:r>
            <a:r>
              <a:rPr lang="zh-CN" altLang="en-US" sz="2200" dirty="0" smtClean="0">
                <a:solidFill>
                  <a:srgbClr val="990099"/>
                </a:solidFill>
              </a:rPr>
              <a:t>：</a:t>
            </a:r>
            <a:r>
              <a:rPr lang="en-US" altLang="zh-CN" sz="2200" dirty="0" smtClean="0">
                <a:solidFill>
                  <a:schemeClr val="tx1"/>
                </a:solidFill>
              </a:rPr>
              <a:t>MIPS</a:t>
            </a:r>
            <a:r>
              <a:rPr lang="zh-CN" altLang="en-US" sz="2200" dirty="0" smtClean="0">
                <a:solidFill>
                  <a:schemeClr val="tx1"/>
                </a:solidFill>
              </a:rPr>
              <a:t>流水线中，写</a:t>
            </a:r>
            <a:r>
              <a:rPr lang="en-US" altLang="zh-CN" sz="2200" dirty="0" smtClean="0">
                <a:solidFill>
                  <a:schemeClr val="tx1"/>
                </a:solidFill>
              </a:rPr>
              <a:t>GPRs</a:t>
            </a:r>
            <a:r>
              <a:rPr lang="zh-CN" altLang="en-US" sz="2200" dirty="0" smtClean="0">
                <a:solidFill>
                  <a:schemeClr val="tx1"/>
                </a:solidFill>
              </a:rPr>
              <a:t>放在后半拍实现，执行下列代码时：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           I1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: add $4, $5, $6     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；</a:t>
            </a:r>
            <a:r>
              <a:rPr lang="pt-BR" altLang="zh-CN" sz="1800" dirty="0">
                <a:solidFill>
                  <a:schemeClr val="tx1"/>
                </a:solidFill>
                <a:latin typeface="+mn-ea"/>
              </a:rPr>
              <a:t>$4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pt-BR" altLang="zh-CN" sz="1800" dirty="0">
                <a:solidFill>
                  <a:schemeClr val="tx1"/>
                </a:solidFill>
                <a:latin typeface="+mn-ea"/>
              </a:rPr>
              <a:t>$5</a:t>
            </a:r>
            <a:r>
              <a:rPr lang="zh-CN" altLang="zh-CN" sz="1800" dirty="0">
                <a:solidFill>
                  <a:schemeClr val="tx1"/>
                </a:solidFill>
                <a:latin typeface="+mn-ea"/>
              </a:rPr>
              <a:t>＋</a:t>
            </a:r>
            <a:r>
              <a:rPr lang="pt-BR" altLang="zh-CN" sz="1800" dirty="0">
                <a:solidFill>
                  <a:schemeClr val="tx1"/>
                </a:solidFill>
                <a:latin typeface="+mn-ea"/>
              </a:rPr>
              <a:t>$6</a:t>
            </a:r>
            <a:endParaRPr lang="zh-CN" altLang="zh-CN" sz="1800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I2: sub $7, $4, 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$6     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；</a:t>
            </a:r>
            <a:r>
              <a:rPr lang="pt-BR" altLang="zh-CN" sz="1800" dirty="0">
                <a:solidFill>
                  <a:schemeClr val="tx1"/>
                </a:solidFill>
                <a:latin typeface="+mn-ea"/>
              </a:rPr>
              <a:t>$7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pt-BR" altLang="zh-CN" sz="1800" dirty="0">
                <a:solidFill>
                  <a:schemeClr val="tx1"/>
                </a:solidFill>
                <a:latin typeface="+mn-ea"/>
              </a:rPr>
              <a:t>$4</a:t>
            </a:r>
            <a:r>
              <a:rPr lang="zh-CN" altLang="zh-CN" sz="1800" dirty="0">
                <a:solidFill>
                  <a:schemeClr val="tx1"/>
                </a:solidFill>
                <a:latin typeface="+mn-ea"/>
              </a:rPr>
              <a:t>－</a:t>
            </a:r>
            <a:r>
              <a:rPr lang="pt-BR" altLang="zh-CN" sz="1800" dirty="0" smtClean="0">
                <a:solidFill>
                  <a:schemeClr val="tx1"/>
                </a:solidFill>
                <a:latin typeface="+mn-ea"/>
              </a:rPr>
              <a:t>$6</a:t>
            </a:r>
            <a:endParaRPr lang="zh-CN" altLang="zh-CN" sz="1800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         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I3: or  $8, $4, 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$6     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；</a:t>
            </a:r>
            <a:r>
              <a:rPr lang="pt-BR" altLang="zh-CN" sz="1800" dirty="0">
                <a:solidFill>
                  <a:schemeClr val="tx1"/>
                </a:solidFill>
                <a:latin typeface="+mn-ea"/>
              </a:rPr>
              <a:t>$8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pt-BR" altLang="zh-CN" sz="1800" dirty="0">
                <a:solidFill>
                  <a:schemeClr val="tx1"/>
                </a:solidFill>
                <a:latin typeface="+mn-ea"/>
              </a:rPr>
              <a:t>$4 | </a:t>
            </a:r>
            <a:r>
              <a:rPr lang="pt-BR" altLang="zh-CN" sz="1800" dirty="0" smtClean="0">
                <a:solidFill>
                  <a:schemeClr val="tx1"/>
                </a:solidFill>
                <a:latin typeface="+mn-ea"/>
              </a:rPr>
              <a:t>$6</a:t>
            </a:r>
            <a:endParaRPr lang="zh-CN" altLang="zh-CN" sz="1800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I4: 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sw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  $6, 20($4)     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；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M[</a:t>
            </a:r>
            <a:r>
              <a:rPr lang="pt-BR" altLang="zh-CN" sz="1800" dirty="0">
                <a:solidFill>
                  <a:schemeClr val="tx1"/>
                </a:solidFill>
                <a:latin typeface="+mn-ea"/>
              </a:rPr>
              <a:t>$4</a:t>
            </a:r>
            <a:r>
              <a:rPr lang="zh-CN" altLang="zh-CN" sz="1800" dirty="0">
                <a:solidFill>
                  <a:schemeClr val="tx1"/>
                </a:solidFill>
                <a:latin typeface="+mn-ea"/>
              </a:rPr>
              <a:t>＋</a:t>
            </a:r>
            <a:r>
              <a:rPr lang="pt-BR" altLang="zh-CN" sz="1800" dirty="0">
                <a:solidFill>
                  <a:schemeClr val="tx1"/>
                </a:solidFill>
                <a:latin typeface="+mn-ea"/>
              </a:rPr>
              <a:t>20]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pt-BR" altLang="zh-CN" sz="1800" dirty="0">
                <a:solidFill>
                  <a:schemeClr val="tx1"/>
                </a:solidFill>
                <a:latin typeface="+mn-ea"/>
              </a:rPr>
              <a:t>$6</a:t>
            </a:r>
            <a:endParaRPr lang="zh-CN" altLang="zh-CN" sz="1800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I5: 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lw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  $9, 20($8)     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；</a:t>
            </a:r>
            <a:r>
              <a:rPr lang="pt-BR" altLang="zh-CN" sz="1800" dirty="0" smtClean="0">
                <a:solidFill>
                  <a:schemeClr val="tx1"/>
                </a:solidFill>
                <a:latin typeface="+mn-ea"/>
              </a:rPr>
              <a:t>$6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M[</a:t>
            </a:r>
            <a:r>
              <a:rPr lang="pt-BR" altLang="zh-CN" sz="1800" dirty="0">
                <a:solidFill>
                  <a:schemeClr val="tx1"/>
                </a:solidFill>
                <a:latin typeface="+mn-ea"/>
              </a:rPr>
              <a:t>$8</a:t>
            </a:r>
            <a:r>
              <a:rPr lang="zh-CN" altLang="zh-CN" sz="1800" dirty="0">
                <a:solidFill>
                  <a:schemeClr val="tx1"/>
                </a:solidFill>
                <a:latin typeface="+mn-ea"/>
              </a:rPr>
              <a:t>＋</a:t>
            </a:r>
            <a:r>
              <a:rPr lang="pt-BR" altLang="zh-CN" sz="1800" dirty="0">
                <a:solidFill>
                  <a:schemeClr val="tx1"/>
                </a:solidFill>
                <a:latin typeface="+mn-ea"/>
              </a:rPr>
              <a:t>20] </a:t>
            </a:r>
          </a:p>
          <a:p>
            <a:pPr>
              <a:lnSpc>
                <a:spcPct val="125000"/>
              </a:lnSpc>
            </a:pP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  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(1)</a:t>
            </a:r>
            <a:r>
              <a:rPr lang="zh-CN" altLang="zh-CN" sz="2200" dirty="0" smtClean="0">
                <a:solidFill>
                  <a:schemeClr val="tx1"/>
                </a:solidFill>
                <a:latin typeface="+mn-ea"/>
              </a:rPr>
              <a:t>哪些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指令之间存在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RAW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冒险？</a:t>
            </a:r>
            <a:endParaRPr lang="en-US" altLang="zh-CN" sz="2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4000"/>
              </a:lnSpc>
            </a:pP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(2)RAW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冒险用阻塞法</a:t>
            </a:r>
            <a:r>
              <a:rPr lang="zh-CN" altLang="zh-CN" sz="2200" dirty="0" smtClean="0">
                <a:solidFill>
                  <a:schemeClr val="tx1"/>
                </a:solidFill>
                <a:latin typeface="+mn-ea"/>
              </a:rPr>
              <a:t>处理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时</a:t>
            </a:r>
            <a:r>
              <a:rPr lang="zh-CN" altLang="zh-CN" sz="2200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代码的</a:t>
            </a:r>
            <a:r>
              <a:rPr lang="zh-CN" altLang="zh-CN" sz="2200" dirty="0" smtClean="0">
                <a:solidFill>
                  <a:schemeClr val="tx1"/>
                </a:solidFill>
                <a:latin typeface="+mn-ea"/>
              </a:rPr>
              <a:t>执行时间？</a:t>
            </a:r>
            <a:endParaRPr lang="en-US" altLang="zh-CN" sz="22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    (3)RAW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冒险用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转发</a:t>
            </a:r>
            <a:r>
              <a:rPr lang="zh-CN" altLang="zh-CN" sz="2200" dirty="0" smtClean="0">
                <a:solidFill>
                  <a:schemeClr val="tx1"/>
                </a:solidFill>
                <a:latin typeface="+mn-ea"/>
              </a:rPr>
              <a:t>法处理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线路为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EX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→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EX)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时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代码的</a:t>
            </a:r>
            <a:r>
              <a:rPr lang="zh-CN" altLang="zh-CN" sz="2200" dirty="0" smtClean="0">
                <a:solidFill>
                  <a:schemeClr val="tx1"/>
                </a:solidFill>
                <a:latin typeface="+mn-ea"/>
              </a:rPr>
              <a:t>执行时间？</a:t>
            </a:r>
            <a:endParaRPr lang="en-US" altLang="zh-CN" sz="22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    (4)I4</a:t>
            </a:r>
            <a:r>
              <a:rPr lang="zh-CN" altLang="en-US" sz="2200" dirty="0" smtClean="0">
                <a:solidFill>
                  <a:schemeClr val="tx1"/>
                </a:solidFill>
              </a:rPr>
              <a:t>和</a:t>
            </a:r>
            <a:r>
              <a:rPr lang="en-US" altLang="zh-CN" sz="2200" dirty="0" smtClean="0">
                <a:solidFill>
                  <a:schemeClr val="tx1"/>
                </a:solidFill>
              </a:rPr>
              <a:t>I5</a:t>
            </a:r>
            <a:r>
              <a:rPr lang="zh-CN" altLang="en-US" sz="2200" dirty="0" smtClean="0">
                <a:solidFill>
                  <a:schemeClr val="tx1"/>
                </a:solidFill>
              </a:rPr>
              <a:t>对调后，</a:t>
            </a:r>
            <a:r>
              <a:rPr lang="en-US" altLang="zh-CN" sz="2200" dirty="0" smtClean="0">
                <a:solidFill>
                  <a:schemeClr val="tx1"/>
                </a:solidFill>
              </a:rPr>
              <a:t>(3)</a:t>
            </a:r>
            <a:r>
              <a:rPr lang="zh-CN" altLang="en-US" sz="2200" dirty="0" smtClean="0">
                <a:solidFill>
                  <a:schemeClr val="tx1"/>
                </a:solidFill>
              </a:rPr>
              <a:t>的结果？</a:t>
            </a:r>
            <a:endParaRPr lang="en-US" altLang="zh-CN" sz="22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779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 animBg="1"/>
      <p:bldP spid="1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88"/>
          <p:cNvSpPr txBox="1">
            <a:spLocks noChangeArrowheads="1"/>
          </p:cNvSpPr>
          <p:nvPr/>
        </p:nvSpPr>
        <p:spPr bwMode="auto">
          <a:xfrm>
            <a:off x="179512" y="2132856"/>
            <a:ext cx="3168352" cy="383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     实现</a:t>
            </a:r>
            <a:r>
              <a:rPr lang="zh-CN" altLang="en-US" dirty="0">
                <a:solidFill>
                  <a:schemeClr val="accent2"/>
                </a:solidFill>
                <a:latin typeface="+mn-ea"/>
              </a:rPr>
              <a:t>机制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eaLnBrk="0" hangingPunct="0">
              <a:lnSpc>
                <a:spcPct val="105000"/>
              </a:lnSpc>
            </a:pPr>
            <a:endParaRPr lang="en-US" altLang="zh-CN" sz="1800" b="1" dirty="0" smtClean="0">
              <a:solidFill>
                <a:schemeClr val="accent2"/>
              </a:solidFill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</a:rPr>
              <a:t>     停顿拍数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pPr eaLnBrk="0" hangingPunct="0">
              <a:lnSpc>
                <a:spcPct val="125000"/>
              </a:lnSpc>
            </a:pPr>
            <a:r>
              <a:rPr kumimoji="0" lang="en-US" altLang="zh-CN" dirty="0">
                <a:solidFill>
                  <a:schemeClr val="accent2"/>
                </a:solidFill>
                <a:latin typeface="+mn-ea"/>
              </a:rPr>
              <a:t> </a:t>
            </a:r>
            <a:r>
              <a:rPr kumimoji="0" lang="en-US" altLang="zh-CN" dirty="0" smtClean="0">
                <a:solidFill>
                  <a:schemeClr val="accent2"/>
                </a:solidFill>
                <a:latin typeface="+mn-ea"/>
              </a:rPr>
              <a:t>    </a:t>
            </a:r>
            <a:r>
              <a:rPr kumimoji="0" lang="zh-CN" altLang="en-US" dirty="0" smtClean="0">
                <a:solidFill>
                  <a:schemeClr val="accent2"/>
                </a:solidFill>
                <a:latin typeface="+mn-ea"/>
              </a:rPr>
              <a:t>新增</a:t>
            </a:r>
            <a:r>
              <a:rPr kumimoji="0" lang="zh-CN" altLang="en-US" dirty="0">
                <a:solidFill>
                  <a:schemeClr val="accent2"/>
                </a:solidFill>
                <a:latin typeface="+mn-ea"/>
              </a:rPr>
              <a:t>冒险类型</a:t>
            </a:r>
            <a:r>
              <a:rPr kumimoji="0" lang="en-US" altLang="zh-CN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eaLnBrk="0" hangingPunct="0">
              <a:lnSpc>
                <a:spcPct val="125000"/>
              </a:lnSpc>
            </a:pPr>
            <a:endParaRPr kumimoji="0" lang="en-US" altLang="zh-CN" b="1" dirty="0">
              <a:solidFill>
                <a:schemeClr val="accent2"/>
              </a:solidFill>
              <a:latin typeface="+mn-ea"/>
            </a:endParaRPr>
          </a:p>
          <a:p>
            <a:pPr eaLnBrk="0" hangingPunct="0">
              <a:lnSpc>
                <a:spcPct val="125000"/>
              </a:lnSpc>
            </a:pPr>
            <a:endParaRPr kumimoji="0" lang="en-US" altLang="zh-CN" b="1" dirty="0" smtClean="0">
              <a:solidFill>
                <a:schemeClr val="accent2"/>
              </a:solidFill>
              <a:latin typeface="+mn-ea"/>
            </a:endParaRPr>
          </a:p>
          <a:p>
            <a:pPr eaLnBrk="0" hangingPunct="0">
              <a:lnSpc>
                <a:spcPct val="125000"/>
              </a:lnSpc>
            </a:pPr>
            <a:endParaRPr kumimoji="0" lang="en-US" altLang="zh-CN" sz="2000" b="1" dirty="0">
              <a:solidFill>
                <a:schemeClr val="accent2"/>
              </a:solidFill>
              <a:latin typeface="+mn-ea"/>
            </a:endParaRPr>
          </a:p>
          <a:p>
            <a:pPr eaLnBrk="0" hangingPunct="0">
              <a:lnSpc>
                <a:spcPct val="125000"/>
              </a:lnSpc>
            </a:pPr>
            <a:endParaRPr kumimoji="0" lang="en-US" altLang="zh-CN" sz="2000" dirty="0" smtClean="0">
              <a:solidFill>
                <a:schemeClr val="accent2"/>
              </a:solidFill>
              <a:latin typeface="+mn-ea"/>
            </a:endParaRPr>
          </a:p>
          <a:p>
            <a:pPr eaLnBrk="0" hangingPunct="0"/>
            <a:r>
              <a:rPr kumimoji="0" lang="en-US" altLang="zh-CN" b="1" dirty="0">
                <a:solidFill>
                  <a:srgbClr val="990099"/>
                </a:solidFill>
                <a:latin typeface="+mn-ea"/>
              </a:rPr>
              <a:t> </a:t>
            </a:r>
            <a:r>
              <a:rPr kumimoji="0" lang="en-US" altLang="zh-CN" b="1" dirty="0" smtClean="0">
                <a:solidFill>
                  <a:srgbClr val="990099"/>
                </a:solidFill>
                <a:latin typeface="+mn-ea"/>
              </a:rPr>
              <a:t> 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</a:rPr>
              <a:t>处理方法：</a:t>
            </a:r>
            <a:endParaRPr lang="en-US" altLang="zh-CN" b="1" dirty="0" smtClean="0">
              <a:solidFill>
                <a:srgbClr val="990099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" name="Text Box 74"/>
          <p:cNvSpPr txBox="1">
            <a:spLocks noChangeArrowheads="1"/>
          </p:cNvSpPr>
          <p:nvPr/>
        </p:nvSpPr>
        <p:spPr bwMode="auto">
          <a:xfrm>
            <a:off x="179388" y="332656"/>
            <a:ext cx="8750330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kumimoji="0" lang="en-US" altLang="zh-CN" dirty="0">
                <a:solidFill>
                  <a:srgbClr val="C00000"/>
                </a:solidFill>
              </a:rPr>
              <a:t> </a:t>
            </a:r>
            <a:r>
              <a:rPr kumimoji="0" lang="en-US" altLang="zh-CN" dirty="0" smtClean="0">
                <a:solidFill>
                  <a:srgbClr val="C00000"/>
                </a:solidFill>
              </a:rPr>
              <a:t> </a:t>
            </a:r>
            <a:r>
              <a:rPr kumimoji="0" lang="zh-CN" altLang="en-US" dirty="0" smtClean="0">
                <a:solidFill>
                  <a:srgbClr val="C00000"/>
                </a:solidFill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乱序执行法：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只停顿</a:t>
            </a:r>
            <a:r>
              <a:rPr lang="zh-CN" altLang="zh-CN" spc="-180" dirty="0" smtClean="0">
                <a:solidFill>
                  <a:schemeClr val="tx1"/>
                </a:solidFill>
                <a:latin typeface="+mn-ea"/>
              </a:rPr>
              <a:t>冲突指令</a:t>
            </a:r>
            <a:r>
              <a:rPr lang="zh-CN" altLang="en-US" spc="-180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pc="-180" dirty="0">
                <a:solidFill>
                  <a:schemeClr val="tx1"/>
                </a:solidFill>
                <a:latin typeface="+mn-ea"/>
              </a:rPr>
              <a:t>后续无</a:t>
            </a:r>
            <a:r>
              <a:rPr lang="en-US" altLang="zh-CN" spc="-180" dirty="0">
                <a:solidFill>
                  <a:schemeClr val="tx1"/>
                </a:solidFill>
                <a:latin typeface="+mn-ea"/>
              </a:rPr>
              <a:t>RAW</a:t>
            </a:r>
            <a:r>
              <a:rPr lang="zh-CN" altLang="en-US" spc="-180" dirty="0">
                <a:solidFill>
                  <a:schemeClr val="tx1"/>
                </a:solidFill>
                <a:latin typeface="+mn-ea"/>
              </a:rPr>
              <a:t>冒险的指令可</a:t>
            </a:r>
            <a:r>
              <a:rPr lang="zh-CN" altLang="en-US" u="sng" spc="-180" dirty="0">
                <a:solidFill>
                  <a:schemeClr val="tx1"/>
                </a:solidFill>
                <a:latin typeface="+mn-ea"/>
              </a:rPr>
              <a:t>先</a:t>
            </a:r>
            <a:r>
              <a:rPr lang="zh-CN" altLang="en-US" u="sng" spc="-180" dirty="0" smtClean="0">
                <a:solidFill>
                  <a:schemeClr val="tx1"/>
                </a:solidFill>
                <a:latin typeface="+mn-ea"/>
              </a:rPr>
              <a:t>执行</a:t>
            </a:r>
            <a:r>
              <a:rPr lang="zh-CN" altLang="en-US" spc="-18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zh-CN" spc="-18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2843808" y="3320697"/>
            <a:ext cx="4968552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0" lang="zh-CN" altLang="en-US" dirty="0" smtClean="0">
                <a:solidFill>
                  <a:schemeClr val="tx1"/>
                </a:solidFill>
                <a:latin typeface="+mn-ea"/>
              </a:rPr>
              <a:t>  读</a:t>
            </a:r>
            <a:r>
              <a:rPr kumimoji="0" lang="zh-CN" altLang="en-US" dirty="0">
                <a:solidFill>
                  <a:schemeClr val="tx1"/>
                </a:solidFill>
                <a:latin typeface="+mn-ea"/>
              </a:rPr>
              <a:t>后写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en-US" altLang="zh-CN" sz="2000" b="0" dirty="0">
                <a:solidFill>
                  <a:schemeClr val="tx1"/>
                </a:solidFill>
                <a:latin typeface="+mn-lt"/>
              </a:rPr>
              <a:t>Write After </a:t>
            </a:r>
            <a:r>
              <a:rPr kumimoji="0" lang="en-US" altLang="zh-CN" sz="2000" b="0" dirty="0" err="1">
                <a:solidFill>
                  <a:schemeClr val="tx1"/>
                </a:solidFill>
                <a:latin typeface="+mn-lt"/>
              </a:rPr>
              <a:t>Read</a:t>
            </a:r>
            <a:r>
              <a:rPr kumimoji="0" lang="en-US" altLang="zh-CN" sz="2000" dirty="0" err="1">
                <a:solidFill>
                  <a:schemeClr val="tx1"/>
                </a:solidFill>
                <a:latin typeface="+mn-ea"/>
              </a:rPr>
              <a:t>,WAR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zh-CN" altLang="en-US" dirty="0">
                <a:solidFill>
                  <a:schemeClr val="tx1"/>
                </a:solidFill>
                <a:latin typeface="+mn-ea"/>
              </a:rPr>
              <a:t>冒险</a:t>
            </a:r>
            <a:r>
              <a:rPr kumimoji="0" lang="zh-CN" altLang="en-US" dirty="0" smtClean="0">
                <a:solidFill>
                  <a:schemeClr val="tx1"/>
                </a:solidFill>
                <a:latin typeface="+mn-ea"/>
              </a:rPr>
              <a:t>、</a:t>
            </a:r>
            <a:endParaRPr kumimoji="0" lang="en-US" altLang="zh-CN" dirty="0" smtClean="0">
              <a:solidFill>
                <a:schemeClr val="tx1"/>
              </a:solidFill>
              <a:latin typeface="+mn-ea"/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zh-CN" altLang="en-US" dirty="0" smtClean="0">
                <a:solidFill>
                  <a:schemeClr val="tx1"/>
                </a:solidFill>
                <a:latin typeface="+mn-ea"/>
              </a:rPr>
              <a:t>  写</a:t>
            </a:r>
            <a:r>
              <a:rPr kumimoji="0" lang="zh-CN" altLang="en-US" dirty="0">
                <a:solidFill>
                  <a:schemeClr val="tx1"/>
                </a:solidFill>
                <a:latin typeface="+mn-ea"/>
              </a:rPr>
              <a:t>后写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en-US" altLang="zh-CN" sz="2000" b="0" dirty="0">
                <a:solidFill>
                  <a:schemeClr val="tx1"/>
                </a:solidFill>
                <a:latin typeface="+mn-lt"/>
              </a:rPr>
              <a:t>Write After </a:t>
            </a:r>
            <a:r>
              <a:rPr kumimoji="0" lang="en-US" altLang="zh-CN" sz="2000" b="0" dirty="0" err="1">
                <a:solidFill>
                  <a:schemeClr val="tx1"/>
                </a:solidFill>
                <a:latin typeface="+mn-lt"/>
              </a:rPr>
              <a:t>Write</a:t>
            </a:r>
            <a:r>
              <a:rPr kumimoji="0" lang="en-US" altLang="zh-CN" sz="2000" dirty="0" err="1">
                <a:solidFill>
                  <a:schemeClr val="tx1"/>
                </a:solidFill>
                <a:latin typeface="+mn-ea"/>
              </a:rPr>
              <a:t>,WAW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冒险</a:t>
            </a:r>
            <a:endParaRPr kumimoji="0"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0" hangingPunct="0">
              <a:lnSpc>
                <a:spcPct val="125000"/>
              </a:lnSpc>
            </a:pPr>
            <a:endParaRPr kumimoji="0"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0" hangingPunct="0">
              <a:lnSpc>
                <a:spcPct val="125000"/>
              </a:lnSpc>
            </a:pPr>
            <a:endParaRPr kumimoji="0" lang="en-US" altLang="zh-CN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0" hangingPunct="0">
              <a:lnSpc>
                <a:spcPct val="125000"/>
              </a:lnSpc>
            </a:pPr>
            <a:endParaRPr kumimoji="0"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0" hangingPunct="0"/>
            <a:r>
              <a:rPr kumimoji="0"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动态调度方法  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第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章讨论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en-US" altLang="zh-CN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页脚占位符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grpSp>
        <p:nvGrpSpPr>
          <p:cNvPr id="35" name="Group 88"/>
          <p:cNvGrpSpPr>
            <a:grpSpLocks/>
          </p:cNvGrpSpPr>
          <p:nvPr/>
        </p:nvGrpSpPr>
        <p:grpSpPr bwMode="auto">
          <a:xfrm>
            <a:off x="1331093" y="836712"/>
            <a:ext cx="6840538" cy="1296988"/>
            <a:chOff x="748" y="1570"/>
            <a:chExt cx="4309" cy="817"/>
          </a:xfrm>
        </p:grpSpPr>
        <p:sp>
          <p:nvSpPr>
            <p:cNvPr id="36" name="Text Box 89"/>
            <p:cNvSpPr txBox="1">
              <a:spLocks noChangeArrowheads="1"/>
            </p:cNvSpPr>
            <p:nvPr/>
          </p:nvSpPr>
          <p:spPr bwMode="auto">
            <a:xfrm>
              <a:off x="748" y="1570"/>
              <a:ext cx="1452" cy="81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流入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顺序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  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I1: </a:t>
              </a:r>
              <a:r>
                <a:rPr lang="en-US" altLang="zh-CN" sz="1800" b="1" dirty="0" smtClean="0">
                  <a:latin typeface="宋体" pitchFamily="2" charset="-122"/>
                </a:rPr>
                <a:t>R3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(R1)+(R2)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 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I2: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R4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(R3)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+(R1)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 I3: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R5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(R1)*(R2)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 I4: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R6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(R2)+(R7)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7" name="Text Box 90"/>
            <p:cNvSpPr txBox="1">
              <a:spLocks noChangeArrowheads="1"/>
            </p:cNvSpPr>
            <p:nvPr/>
          </p:nvSpPr>
          <p:spPr bwMode="auto">
            <a:xfrm>
              <a:off x="3606" y="1570"/>
              <a:ext cx="1451" cy="8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流出顺序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乱序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 I1: </a:t>
              </a:r>
              <a:r>
                <a:rPr lang="en-US" altLang="zh-CN" sz="1800" b="1" dirty="0" smtClean="0">
                  <a:latin typeface="宋体" pitchFamily="2" charset="-122"/>
                </a:rPr>
                <a:t>R3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(R1)+(R2)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 I3: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R5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(R1)*(R2)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 I4: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R6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(R2)+(R7)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 I2: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R4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(R3)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+(R1)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8" name="Text Box 91"/>
            <p:cNvSpPr txBox="1">
              <a:spLocks noChangeArrowheads="1"/>
            </p:cNvSpPr>
            <p:nvPr/>
          </p:nvSpPr>
          <p:spPr bwMode="auto">
            <a:xfrm>
              <a:off x="2427" y="1797"/>
              <a:ext cx="952" cy="45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5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支持乱序流动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的流水线</a:t>
              </a:r>
            </a:p>
          </p:txBody>
        </p:sp>
        <p:sp>
          <p:nvSpPr>
            <p:cNvPr id="39" name="AutoShape 92"/>
            <p:cNvSpPr>
              <a:spLocks noChangeArrowheads="1"/>
            </p:cNvSpPr>
            <p:nvPr/>
          </p:nvSpPr>
          <p:spPr bwMode="auto">
            <a:xfrm>
              <a:off x="2200" y="1826"/>
              <a:ext cx="227" cy="424"/>
            </a:xfrm>
            <a:prstGeom prst="rightArrow">
              <a:avLst>
                <a:gd name="adj1" fmla="val 49861"/>
                <a:gd name="adj2" fmla="val 51542"/>
              </a:avLst>
            </a:prstGeom>
            <a:solidFill>
              <a:srgbClr val="FFCC99">
                <a:alpha val="39999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AutoShape 93"/>
            <p:cNvSpPr>
              <a:spLocks noChangeArrowheads="1"/>
            </p:cNvSpPr>
            <p:nvPr/>
          </p:nvSpPr>
          <p:spPr bwMode="auto">
            <a:xfrm>
              <a:off x="3379" y="1826"/>
              <a:ext cx="227" cy="424"/>
            </a:xfrm>
            <a:prstGeom prst="rightArrow">
              <a:avLst>
                <a:gd name="adj1" fmla="val 49861"/>
                <a:gd name="adj2" fmla="val 51542"/>
              </a:avLst>
            </a:prstGeom>
            <a:solidFill>
              <a:srgbClr val="FFCC99">
                <a:alpha val="39999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 Box 88"/>
          <p:cNvSpPr txBox="1">
            <a:spLocks noChangeArrowheads="1"/>
          </p:cNvSpPr>
          <p:nvPr/>
        </p:nvSpPr>
        <p:spPr bwMode="auto">
          <a:xfrm>
            <a:off x="2555776" y="2133090"/>
            <a:ext cx="4896544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增设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指令窗口、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采用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动态调度方法</a:t>
            </a:r>
            <a:endParaRPr kumimoji="0" lang="en-US" altLang="zh-CN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r>
              <a:rPr kumimoji="0" lang="en-US" altLang="zh-CN" sz="1800" b="1" dirty="0" smtClean="0"/>
              <a:t> </a:t>
            </a:r>
            <a:r>
              <a:rPr kumimoji="0" lang="en-US" altLang="zh-CN" sz="1800" b="1" dirty="0" smtClean="0">
                <a:solidFill>
                  <a:schemeClr val="tx1"/>
                </a:solidFill>
              </a:rPr>
              <a:t>(</a:t>
            </a:r>
            <a:r>
              <a:rPr kumimoji="0" lang="zh-CN" altLang="en-US" sz="1800" b="1" dirty="0" smtClean="0">
                <a:solidFill>
                  <a:schemeClr val="tx1"/>
                </a:solidFill>
              </a:rPr>
              <a:t>提供选择平台</a:t>
            </a:r>
            <a:r>
              <a:rPr kumimoji="0" lang="en-US" altLang="zh-CN" sz="1800" b="1" dirty="0" smtClean="0">
                <a:solidFill>
                  <a:schemeClr val="tx1"/>
                </a:solidFill>
              </a:rPr>
              <a:t>)         (OPD</a:t>
            </a:r>
            <a:r>
              <a:rPr kumimoji="0" lang="zh-CN" altLang="en-US" sz="1800" b="1" dirty="0" smtClean="0">
                <a:solidFill>
                  <a:schemeClr val="tx1"/>
                </a:solidFill>
              </a:rPr>
              <a:t>就绪时流动</a:t>
            </a:r>
            <a:r>
              <a:rPr kumimoji="0" lang="en-US" altLang="zh-CN" sz="1800" b="1" dirty="0" smtClean="0">
                <a:solidFill>
                  <a:schemeClr val="tx1"/>
                </a:solidFill>
              </a:rPr>
              <a:t>)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0</a:t>
            </a:r>
            <a:r>
              <a:rPr kumimoji="0" lang="zh-CN" altLang="en-US" dirty="0" smtClean="0">
                <a:solidFill>
                  <a:schemeClr val="tx1"/>
                </a:solidFill>
              </a:rPr>
              <a:t>拍</a:t>
            </a:r>
            <a:endParaRPr lang="en-US" altLang="zh-CN" sz="1800" b="1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084167" y="5157192"/>
            <a:ext cx="1728193" cy="288032"/>
            <a:chOff x="5724127" y="6165304"/>
            <a:chExt cx="1728193" cy="288032"/>
          </a:xfrm>
        </p:grpSpPr>
        <p:sp>
          <p:nvSpPr>
            <p:cNvPr id="20" name="椭圆 19"/>
            <p:cNvSpPr/>
            <p:nvPr/>
          </p:nvSpPr>
          <p:spPr bwMode="auto">
            <a:xfrm>
              <a:off x="5724127" y="6165304"/>
              <a:ext cx="290091" cy="288032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6948264" y="6165304"/>
              <a:ext cx="504056" cy="252883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051720" y="4293096"/>
            <a:ext cx="5904656" cy="1152129"/>
            <a:chOff x="1835696" y="5013176"/>
            <a:chExt cx="5904656" cy="1152129"/>
          </a:xfrm>
        </p:grpSpPr>
        <p:sp>
          <p:nvSpPr>
            <p:cNvPr id="23" name="Text Box 94"/>
            <p:cNvSpPr txBox="1">
              <a:spLocks noChangeArrowheads="1"/>
            </p:cNvSpPr>
            <p:nvPr/>
          </p:nvSpPr>
          <p:spPr bwMode="auto">
            <a:xfrm>
              <a:off x="1835696" y="5013339"/>
              <a:ext cx="2520280" cy="11519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20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solidFill>
                    <a:srgbClr val="CC3300"/>
                  </a:solidFill>
                  <a:latin typeface="宋体" pitchFamily="2" charset="-122"/>
                </a:rPr>
                <a:t>I1</a:t>
              </a:r>
              <a:r>
                <a:rPr lang="en-US" altLang="zh-CN" sz="2000" b="1" dirty="0">
                  <a:solidFill>
                    <a:schemeClr val="tx1"/>
                  </a:solidFill>
                  <a:latin typeface="宋体" pitchFamily="2" charset="-122"/>
                </a:rPr>
                <a:t>: </a:t>
              </a:r>
              <a:r>
                <a:rPr lang="en-US" altLang="zh-CN" sz="2000" b="1" dirty="0" smtClean="0">
                  <a:latin typeface="宋体" pitchFamily="2" charset="-122"/>
                </a:rPr>
                <a:t>R3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宋体" pitchFamily="2" charset="-122"/>
                </a:rPr>
                <a:t>(R1)+(R2)</a:t>
              </a:r>
              <a:endParaRPr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000" b="1" dirty="0">
                  <a:solidFill>
                    <a:srgbClr val="CC3300"/>
                  </a:solidFill>
                  <a:latin typeface="宋体" pitchFamily="2" charset="-122"/>
                </a:rPr>
                <a:t>I2</a:t>
              </a:r>
              <a:r>
                <a:rPr lang="en-US" altLang="zh-CN" sz="2000" b="1" dirty="0">
                  <a:solidFill>
                    <a:schemeClr val="tx1"/>
                  </a:solidFill>
                  <a:latin typeface="宋体" pitchFamily="2" charset="-122"/>
                </a:rPr>
                <a:t>: </a:t>
              </a: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R4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(R3)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宋体" pitchFamily="2" charset="-122"/>
                </a:rPr>
                <a:t>+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(R5)</a:t>
              </a:r>
              <a:endParaRPr lang="en-US" altLang="zh-CN" sz="20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宋体" pitchFamily="2" charset="-122"/>
                </a:rPr>
                <a:t> I3: 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R5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宋体" pitchFamily="2" charset="-122"/>
                </a:rPr>
                <a:t>(R1)*(R2)</a:t>
              </a:r>
              <a:endParaRPr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宋体" pitchFamily="2" charset="-122"/>
                </a:rPr>
                <a:t> I4: </a:t>
              </a: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R4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宋体" pitchFamily="2" charset="-122"/>
                </a:rPr>
                <a:t>(R2)+(R6)</a:t>
              </a:r>
              <a:endParaRPr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4" name="Text Box 94"/>
            <p:cNvSpPr txBox="1">
              <a:spLocks noChangeArrowheads="1"/>
            </p:cNvSpPr>
            <p:nvPr/>
          </p:nvSpPr>
          <p:spPr bwMode="auto">
            <a:xfrm>
              <a:off x="5220072" y="5013176"/>
              <a:ext cx="2520280" cy="115212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20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solidFill>
                    <a:srgbClr val="CC3300"/>
                  </a:solidFill>
                  <a:latin typeface="宋体" pitchFamily="2" charset="-122"/>
                </a:rPr>
                <a:t>I1</a:t>
              </a:r>
              <a:r>
                <a:rPr lang="en-US" altLang="zh-CN" sz="2000" b="1" dirty="0">
                  <a:solidFill>
                    <a:schemeClr val="tx1"/>
                  </a:solidFill>
                  <a:latin typeface="宋体" pitchFamily="2" charset="-122"/>
                </a:rPr>
                <a:t>: </a:t>
              </a:r>
              <a:r>
                <a:rPr lang="en-US" altLang="zh-CN" sz="2000" b="1" dirty="0" smtClean="0">
                  <a:latin typeface="宋体" pitchFamily="2" charset="-122"/>
                </a:rPr>
                <a:t>R3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宋体" pitchFamily="2" charset="-122"/>
                </a:rPr>
                <a:t>(R1)+(R2)</a:t>
              </a:r>
              <a:endParaRPr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chemeClr val="tx1"/>
                  </a:solidFill>
                  <a:latin typeface="宋体" pitchFamily="2" charset="-122"/>
                </a:rPr>
                <a:t> I3</a:t>
              </a:r>
              <a:r>
                <a:rPr lang="en-US" altLang="zh-CN" sz="2000" b="1" dirty="0">
                  <a:solidFill>
                    <a:schemeClr val="tx1"/>
                  </a:solidFill>
                  <a:latin typeface="宋体" pitchFamily="2" charset="-122"/>
                </a:rPr>
                <a:t>: 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R5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宋体" pitchFamily="2" charset="-122"/>
                </a:rPr>
                <a:t>(R1)*(R2)</a:t>
              </a:r>
              <a:endParaRPr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宋体" pitchFamily="2" charset="-122"/>
                </a:rPr>
                <a:t> I4: </a:t>
              </a: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R4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宋体" pitchFamily="2" charset="-122"/>
                </a:rPr>
                <a:t>(R2)+(R6)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000" b="1" dirty="0">
                  <a:solidFill>
                    <a:srgbClr val="CC3300"/>
                  </a:solidFill>
                  <a:latin typeface="宋体" pitchFamily="2" charset="-122"/>
                </a:rPr>
                <a:t>I2</a:t>
              </a:r>
              <a:r>
                <a:rPr lang="en-US" altLang="zh-CN" sz="2000" b="1" dirty="0">
                  <a:solidFill>
                    <a:schemeClr val="tx1"/>
                  </a:solidFill>
                  <a:latin typeface="宋体" pitchFamily="2" charset="-122"/>
                </a:rPr>
                <a:t>: 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R4</a:t>
              </a:r>
              <a:r>
                <a:rPr lang="zh-CN" altLang="en-US" sz="2000" b="1" dirty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(R3)</a:t>
              </a:r>
              <a:r>
                <a:rPr lang="en-US" altLang="zh-CN" sz="2000" b="1" dirty="0">
                  <a:solidFill>
                    <a:schemeClr val="tx1"/>
                  </a:solidFill>
                  <a:latin typeface="宋体" pitchFamily="2" charset="-122"/>
                </a:rPr>
                <a:t>+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(R5)</a:t>
              </a:r>
            </a:p>
            <a:p>
              <a:pPr algn="l">
                <a:lnSpc>
                  <a:spcPct val="90000"/>
                </a:lnSpc>
              </a:pPr>
              <a:endParaRPr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5" name="AutoShape 92"/>
            <p:cNvSpPr>
              <a:spLocks noChangeArrowheads="1"/>
            </p:cNvSpPr>
            <p:nvPr/>
          </p:nvSpPr>
          <p:spPr bwMode="auto">
            <a:xfrm>
              <a:off x="4427984" y="5292552"/>
              <a:ext cx="720080" cy="593574"/>
            </a:xfrm>
            <a:prstGeom prst="rightArrow">
              <a:avLst>
                <a:gd name="adj1" fmla="val 49861"/>
                <a:gd name="adj2" fmla="val 36871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>
              <a:noAutofit/>
            </a:bodyPr>
            <a:lstStyle/>
            <a:p>
              <a:r>
                <a:rPr lang="zh-CN" altLang="en-US" sz="1800" b="1" dirty="0" smtClean="0">
                  <a:solidFill>
                    <a:schemeClr val="tx1"/>
                  </a:solidFill>
                </a:rPr>
                <a:t>乱序</a:t>
              </a: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755454" y="5981218"/>
            <a:ext cx="4176586" cy="43088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zh-CN" altLang="en-US" sz="2200" b="1" dirty="0" smtClean="0">
                <a:solidFill>
                  <a:srgbClr val="C00000"/>
                </a:solidFill>
              </a:rPr>
              <a:t>作业</a:t>
            </a:r>
            <a:r>
              <a:rPr lang="en-US" altLang="zh-CN" sz="2200" dirty="0">
                <a:solidFill>
                  <a:srgbClr val="C00000"/>
                </a:solidFill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：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P91—5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、</a:t>
            </a:r>
            <a:r>
              <a:rPr lang="en-US" altLang="zh-CN" sz="2200" dirty="0" smtClean="0">
                <a:solidFill>
                  <a:schemeClr val="tx1"/>
                </a:solidFill>
              </a:rPr>
              <a:t>6</a:t>
            </a:r>
            <a:r>
              <a:rPr lang="zh-CN" altLang="en-US" sz="220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11</a:t>
            </a:r>
            <a:r>
              <a:rPr lang="zh-CN" altLang="en-US" sz="2200" dirty="0">
                <a:solidFill>
                  <a:schemeClr val="tx1"/>
                </a:solidFill>
              </a:rPr>
              <a:t>⑴⑵、</a:t>
            </a:r>
            <a:r>
              <a:rPr lang="en-US" altLang="zh-CN" sz="2200" dirty="0" smtClean="0">
                <a:solidFill>
                  <a:schemeClr val="tx1"/>
                </a:solidFill>
              </a:rPr>
              <a:t>12</a:t>
            </a:r>
            <a:endParaRPr lang="en-US" altLang="zh-CN" sz="2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5932" y="332656"/>
            <a:ext cx="2843900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</a:rPr>
              <a:t>、控制冒险处理</a:t>
            </a:r>
            <a:endParaRPr lang="zh-CN" altLang="en-US" b="1" dirty="0">
              <a:solidFill>
                <a:srgbClr val="FF3399"/>
              </a:solidFill>
            </a:endParaRPr>
          </a:p>
          <a:p>
            <a:pPr marL="2155825" indent="-2155825" eaLnBrk="0" hangingPunct="0"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  *产生原因：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2155825" indent="-2155825" eaLnBrk="0" hangingPunct="0">
              <a:lnSpc>
                <a:spcPct val="125000"/>
              </a:lnSpc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 marL="2155825" indent="-2155825" eaLnBrk="0" hangingPunct="0"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 marL="2155825" indent="-2155825" eaLnBrk="0" hangingPunct="0">
              <a:lnSpc>
                <a:spcPct val="125000"/>
              </a:lnSpc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 marL="2155825" indent="-2155825" eaLnBrk="0" hangingPunct="0">
              <a:lnSpc>
                <a:spcPct val="125000"/>
              </a:lnSpc>
            </a:pPr>
            <a:endParaRPr lang="en-US" altLang="zh-CN" sz="2000" dirty="0">
              <a:solidFill>
                <a:srgbClr val="C00000"/>
              </a:solidFill>
            </a:endParaRPr>
          </a:p>
          <a:p>
            <a:pPr marL="2155825" indent="-2155825" eaLnBrk="0" hangingPunct="0"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*处理方法：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9" name="Text Box 88"/>
          <p:cNvSpPr txBox="1">
            <a:spLocks noChangeArrowheads="1"/>
          </p:cNvSpPr>
          <p:nvPr/>
        </p:nvSpPr>
        <p:spPr bwMode="auto">
          <a:xfrm>
            <a:off x="2267744" y="2996952"/>
            <a:ext cx="50046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4600" indent="-2514600"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chemeClr val="tx1"/>
                </a:solidFill>
              </a:rPr>
              <a:t>阻塞法、分支预测法、延迟分支法</a:t>
            </a:r>
            <a:endParaRPr lang="en-US" altLang="zh-CN" b="1" spc="-2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11560" y="1628800"/>
            <a:ext cx="5542519" cy="1224136"/>
            <a:chOff x="1514674" y="1700808"/>
            <a:chExt cx="5542519" cy="1224136"/>
          </a:xfrm>
        </p:grpSpPr>
        <p:cxnSp>
          <p:nvCxnSpPr>
            <p:cNvPr id="7" name="直接箭头连接符 6"/>
            <p:cNvCxnSpPr/>
            <p:nvPr/>
          </p:nvCxnSpPr>
          <p:spPr bwMode="auto">
            <a:xfrm>
              <a:off x="3462560" y="1916832"/>
              <a:ext cx="359463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 Box 61"/>
            <p:cNvSpPr txBox="1">
              <a:spLocks noChangeArrowheads="1"/>
            </p:cNvSpPr>
            <p:nvPr/>
          </p:nvSpPr>
          <p:spPr bwMode="auto">
            <a:xfrm>
              <a:off x="3458890" y="1991990"/>
              <a:ext cx="504056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3962946" y="199198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0" name="Text Box 61"/>
            <p:cNvSpPr txBox="1">
              <a:spLocks noChangeArrowheads="1"/>
            </p:cNvSpPr>
            <p:nvPr/>
          </p:nvSpPr>
          <p:spPr bwMode="auto">
            <a:xfrm>
              <a:off x="4467002" y="199199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4971058" y="198884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5475114" y="198884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3" name="Text Box 57"/>
            <p:cNvSpPr txBox="1">
              <a:spLocks noChangeArrowheads="1"/>
            </p:cNvSpPr>
            <p:nvPr/>
          </p:nvSpPr>
          <p:spPr bwMode="auto">
            <a:xfrm>
              <a:off x="3674914" y="1700808"/>
              <a:ext cx="3238263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1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3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4    5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6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7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Text Box 63"/>
            <p:cNvSpPr txBox="1">
              <a:spLocks noChangeArrowheads="1"/>
            </p:cNvSpPr>
            <p:nvPr/>
          </p:nvSpPr>
          <p:spPr bwMode="auto">
            <a:xfrm>
              <a:off x="1514674" y="1916832"/>
              <a:ext cx="2016224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I1:$4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$5+$6</a:t>
              </a:r>
            </a:p>
            <a:p>
              <a:pPr>
                <a:spcBef>
                  <a:spcPts val="700"/>
                </a:spcBef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I2:$5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+mn-lt"/>
                </a:rPr>
                <a:t>≠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$6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时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L1</a:t>
              </a:r>
            </a:p>
            <a:p>
              <a:pPr>
                <a:spcBef>
                  <a:spcPts val="700"/>
                </a:spcBef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I3:$8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$7|$6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15" name="直接连接符 14"/>
            <p:cNvCxnSpPr>
              <a:endCxn id="24" idx="1"/>
            </p:cNvCxnSpPr>
            <p:nvPr/>
          </p:nvCxnSpPr>
          <p:spPr bwMode="auto">
            <a:xfrm>
              <a:off x="5979170" y="1844824"/>
              <a:ext cx="0" cy="9721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3967140" y="2352026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7" name="Text Box 61"/>
            <p:cNvSpPr txBox="1">
              <a:spLocks noChangeArrowheads="1"/>
            </p:cNvSpPr>
            <p:nvPr/>
          </p:nvSpPr>
          <p:spPr bwMode="auto">
            <a:xfrm>
              <a:off x="4467002" y="2348877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8" name="Text Box 61"/>
            <p:cNvSpPr txBox="1">
              <a:spLocks noChangeArrowheads="1"/>
            </p:cNvSpPr>
            <p:nvPr/>
          </p:nvSpPr>
          <p:spPr bwMode="auto">
            <a:xfrm>
              <a:off x="4971058" y="2348876"/>
              <a:ext cx="499862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9" name="Text Box 61"/>
            <p:cNvSpPr txBox="1">
              <a:spLocks noChangeArrowheads="1"/>
            </p:cNvSpPr>
            <p:nvPr/>
          </p:nvSpPr>
          <p:spPr bwMode="auto">
            <a:xfrm>
              <a:off x="5475114" y="2348876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0" name="Text Box 61"/>
            <p:cNvSpPr txBox="1">
              <a:spLocks noChangeArrowheads="1"/>
            </p:cNvSpPr>
            <p:nvPr/>
          </p:nvSpPr>
          <p:spPr bwMode="auto">
            <a:xfrm>
              <a:off x="5979170" y="2348876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1" name="Text Box 61"/>
            <p:cNvSpPr txBox="1">
              <a:spLocks noChangeArrowheads="1"/>
            </p:cNvSpPr>
            <p:nvPr/>
          </p:nvSpPr>
          <p:spPr bwMode="auto">
            <a:xfrm>
              <a:off x="4471196" y="2708918"/>
              <a:ext cx="499862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2" name="Text Box 61"/>
            <p:cNvSpPr txBox="1">
              <a:spLocks noChangeArrowheads="1"/>
            </p:cNvSpPr>
            <p:nvPr/>
          </p:nvSpPr>
          <p:spPr bwMode="auto">
            <a:xfrm>
              <a:off x="4971058" y="2708919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5475114" y="2708918"/>
              <a:ext cx="499862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5979170" y="270891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6483226" y="270891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5987560" y="2492898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7" name="直接连接符 26"/>
            <p:cNvCxnSpPr>
              <a:stCxn id="26" idx="3"/>
              <a:endCxn id="21" idx="0"/>
            </p:cNvCxnSpPr>
            <p:nvPr/>
          </p:nvCxnSpPr>
          <p:spPr bwMode="auto">
            <a:xfrm flipH="1">
              <a:off x="4721127" y="2554361"/>
              <a:ext cx="1276977" cy="15455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195736" y="797803"/>
            <a:ext cx="59766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因指令</a:t>
            </a:r>
            <a:r>
              <a:rPr lang="zh-CN" altLang="en-US" u="sng" dirty="0">
                <a:solidFill>
                  <a:schemeClr val="tx1"/>
                </a:solidFill>
              </a:rPr>
              <a:t>执行顺序改变</a:t>
            </a:r>
            <a:r>
              <a:rPr lang="zh-CN" altLang="en-US" dirty="0" smtClean="0">
                <a:solidFill>
                  <a:schemeClr val="tx1"/>
                </a:solidFill>
              </a:rPr>
              <a:t>，引起</a:t>
            </a:r>
            <a:r>
              <a:rPr lang="zh-CN" altLang="en-US" dirty="0">
                <a:solidFill>
                  <a:schemeClr val="tx1"/>
                </a:solidFill>
              </a:rPr>
              <a:t>流水线</a:t>
            </a:r>
            <a:r>
              <a:rPr lang="zh-CN" altLang="en-US" dirty="0" smtClean="0">
                <a:solidFill>
                  <a:schemeClr val="tx1"/>
                </a:solidFill>
              </a:rPr>
              <a:t>停顿</a:t>
            </a:r>
            <a:endParaRPr lang="en-US" altLang="zh-CN" dirty="0">
              <a:solidFill>
                <a:schemeClr val="tx1"/>
              </a:solidFill>
            </a:endParaRPr>
          </a:p>
          <a:p>
            <a:pPr marL="2155825" indent="-2155825" eaLnBrk="0" hangingPunct="0"/>
            <a:r>
              <a:rPr lang="en-US" altLang="zh-CN" sz="1800" dirty="0">
                <a:solidFill>
                  <a:schemeClr val="tx1"/>
                </a:solidFill>
              </a:rPr>
              <a:t>  </a:t>
            </a:r>
            <a:r>
              <a:rPr lang="en-US" altLang="zh-CN" sz="1800" dirty="0" smtClean="0">
                <a:solidFill>
                  <a:schemeClr val="tx1"/>
                </a:solidFill>
              </a:rPr>
              <a:t>             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←下条指令地址≠</a:t>
            </a:r>
            <a:r>
              <a:rPr lang="en-US" altLang="zh-CN" sz="1800" dirty="0">
                <a:solidFill>
                  <a:schemeClr val="tx1"/>
                </a:solidFill>
              </a:rPr>
              <a:t>(PC)</a:t>
            </a:r>
            <a:r>
              <a:rPr lang="zh-CN" altLang="en-US" sz="1800" dirty="0">
                <a:solidFill>
                  <a:schemeClr val="tx1"/>
                </a:solidFill>
              </a:rPr>
              <a:t>＋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endParaRPr lang="en-US" altLang="zh-CN" sz="18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295688"/>
              </p:ext>
            </p:extLst>
          </p:nvPr>
        </p:nvGraphicFramePr>
        <p:xfrm>
          <a:off x="6300192" y="1700808"/>
          <a:ext cx="2736304" cy="120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72"/>
                <a:gridCol w="2309532"/>
              </a:tblGrid>
              <a:tr h="1120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IM[(PC)],NPC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(PC)+4</a:t>
                      </a: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7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zh-CN" altLang="en-US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4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altLang="en-US" sz="14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4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4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altLang="zh-CN" sz="14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B</a:t>
                      </a:r>
                      <a:r>
                        <a:rPr lang="zh-CN" altLang="en-US" sz="14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4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4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altLang="zh-CN" sz="14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</a:t>
                      </a:r>
                      <a:r>
                        <a:rPr lang="en-US" altLang="zh-CN" sz="14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Imm</a:t>
                      </a:r>
                      <a:r>
                        <a:rPr lang="zh-CN" altLang="en-US" sz="14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4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imme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1549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cond</a:t>
                      </a:r>
                      <a:r>
                        <a:rPr lang="zh-CN" altLang="en-US" sz="14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4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beq</a:t>
                      </a:r>
                      <a:r>
                        <a:rPr lang="en-US" altLang="zh-CN" sz="1400" b="1" spc="-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en-US" altLang="zh-CN" sz="14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((A)=(B))? 1:0</a:t>
                      </a:r>
                      <a:endParaRPr lang="en-US" altLang="zh-CN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ALUO</a:t>
                      </a:r>
                      <a:r>
                        <a:rPr lang="zh-CN" altLang="en-US" sz="14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4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(NPC)+</a:t>
                      </a:r>
                      <a:r>
                        <a:rPr lang="en-US" altLang="zh-CN" sz="1400" b="1" spc="-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Imm</a:t>
                      </a:r>
                      <a:r>
                        <a:rPr lang="en-US" altLang="zh-CN" sz="1400" b="1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&lt;&lt;2</a:t>
                      </a:r>
                      <a:endParaRPr lang="en-US" altLang="zh-CN" sz="1400" b="1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70000"/>
                      </a:srgbClr>
                    </a:solidFill>
                  </a:tcPr>
                </a:tc>
              </a:tr>
              <a:tr h="941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endParaRPr lang="zh-CN" altLang="en-US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zh-CN" altLang="en-US" sz="14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cond</a:t>
                      </a:r>
                      <a:r>
                        <a:rPr lang="en-US" altLang="zh-CN" sz="14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ALUO:NPC</a:t>
                      </a:r>
                      <a:endParaRPr lang="en-US" altLang="zh-CN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34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5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88"/>
          <p:cNvSpPr txBox="1">
            <a:spLocks noChangeArrowheads="1"/>
          </p:cNvSpPr>
          <p:nvPr/>
        </p:nvSpPr>
        <p:spPr bwMode="auto">
          <a:xfrm>
            <a:off x="179512" y="1124744"/>
            <a:ext cx="3528392" cy="438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停顿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200"/>
              </a:spcBef>
            </a:pP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机制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endParaRPr kumimoji="0" lang="en-US" altLang="zh-CN" sz="18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endParaRPr kumimoji="0" lang="en-US" altLang="zh-CN" sz="18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spcBef>
                <a:spcPts val="600"/>
              </a:spcBef>
            </a:pP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停顿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拍数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eaLnBrk="0" hangingPunct="0">
              <a:spcBef>
                <a:spcPts val="600"/>
              </a:spcBef>
            </a:pPr>
            <a:r>
              <a:rPr kumimoji="0" lang="zh-CN" altLang="en-US" dirty="0">
                <a:solidFill>
                  <a:srgbClr val="990099"/>
                </a:solidFill>
              </a:rPr>
              <a:t> </a:t>
            </a:r>
            <a:r>
              <a:rPr kumimoji="0" lang="zh-CN" altLang="en-US" dirty="0" smtClean="0">
                <a:solidFill>
                  <a:srgbClr val="990099"/>
                </a:solidFill>
              </a:rPr>
              <a:t>       性能优化：</a:t>
            </a:r>
            <a:endParaRPr kumimoji="0" lang="en-US" altLang="zh-CN" b="1" dirty="0" smtClean="0">
              <a:solidFill>
                <a:srgbClr val="990099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90376" y="332656"/>
            <a:ext cx="8774112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阻塞法：</a:t>
            </a:r>
            <a:r>
              <a:rPr lang="zh-CN" altLang="zh-CN" b="1" dirty="0" smtClean="0">
                <a:solidFill>
                  <a:schemeClr val="tx1"/>
                </a:solidFill>
              </a:rPr>
              <a:t>分支指令</a:t>
            </a:r>
            <a:r>
              <a:rPr lang="zh-CN" altLang="zh-CN" b="1" u="sng" dirty="0">
                <a:solidFill>
                  <a:schemeClr val="tx1"/>
                </a:solidFill>
              </a:rPr>
              <a:t>之后的</a:t>
            </a:r>
            <a:r>
              <a:rPr lang="zh-CN" altLang="zh-CN" b="1" u="sng" dirty="0" smtClean="0">
                <a:solidFill>
                  <a:schemeClr val="tx1"/>
                </a:solidFill>
              </a:rPr>
              <a:t>指令</a:t>
            </a:r>
            <a:r>
              <a:rPr lang="zh-CN" altLang="en-US" b="1" dirty="0" smtClean="0">
                <a:solidFill>
                  <a:schemeClr val="tx1"/>
                </a:solidFill>
              </a:rPr>
              <a:t>停顿</a:t>
            </a:r>
            <a:r>
              <a:rPr lang="zh-CN" altLang="zh-CN" b="1" dirty="0" smtClean="0">
                <a:solidFill>
                  <a:schemeClr val="tx1"/>
                </a:solidFill>
              </a:rPr>
              <a:t>，直到冒险</a:t>
            </a:r>
            <a:r>
              <a:rPr lang="zh-CN" altLang="zh-CN" b="1" u="sng" dirty="0" smtClean="0">
                <a:solidFill>
                  <a:schemeClr val="tx1"/>
                </a:solidFill>
              </a:rPr>
              <a:t>消除</a:t>
            </a:r>
            <a:endParaRPr lang="en-US" altLang="zh-CN" b="1" u="sng" dirty="0" smtClean="0">
              <a:solidFill>
                <a:schemeClr val="tx1"/>
              </a:solidFill>
            </a:endParaRPr>
          </a:p>
          <a:p>
            <a:pPr marL="2514600" indent="-2514600" algn="l" eaLnBrk="0" hangingPunct="0">
              <a:lnSpc>
                <a:spcPct val="105000"/>
              </a:lnSpc>
            </a:pPr>
            <a:r>
              <a:rPr kumimoji="0" lang="en-US" altLang="zh-CN" sz="1800" b="1" dirty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                </a:t>
            </a:r>
            <a:r>
              <a:rPr kumimoji="0" lang="en-US" altLang="zh-CN" sz="1800" dirty="0">
                <a:solidFill>
                  <a:schemeClr val="tx1"/>
                </a:solidFill>
              </a:rPr>
              <a:t> </a:t>
            </a:r>
            <a:r>
              <a:rPr kumimoji="0" lang="en-US" altLang="zh-CN" sz="1800" dirty="0" smtClean="0">
                <a:solidFill>
                  <a:schemeClr val="tx1"/>
                </a:solidFill>
              </a:rPr>
              <a:t>  (</a:t>
            </a:r>
            <a:r>
              <a:rPr kumimoji="0" lang="zh-CN" altLang="en-US" sz="1800" dirty="0" smtClean="0">
                <a:solidFill>
                  <a:schemeClr val="tx1"/>
                </a:solidFill>
              </a:rPr>
              <a:t>分支指令不停顿</a:t>
            </a:r>
            <a:r>
              <a:rPr kumimoji="0" lang="en-US" altLang="zh-CN" sz="1800" dirty="0" smtClean="0">
                <a:solidFill>
                  <a:schemeClr val="tx1"/>
                </a:solidFill>
              </a:rPr>
              <a:t>)         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      (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指令执行完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1763688" y="1628800"/>
            <a:ext cx="4392488" cy="1224136"/>
            <a:chOff x="1763688" y="1916832"/>
            <a:chExt cx="4392488" cy="1224136"/>
          </a:xfrm>
        </p:grpSpPr>
        <p:cxnSp>
          <p:nvCxnSpPr>
            <p:cNvPr id="6" name="直接箭头连接符 5"/>
            <p:cNvCxnSpPr/>
            <p:nvPr/>
          </p:nvCxnSpPr>
          <p:spPr bwMode="auto">
            <a:xfrm>
              <a:off x="2195736" y="3140968"/>
              <a:ext cx="39604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直接箭头连接符 6"/>
            <p:cNvCxnSpPr/>
            <p:nvPr/>
          </p:nvCxnSpPr>
          <p:spPr bwMode="auto">
            <a:xfrm flipV="1">
              <a:off x="2191542" y="1916832"/>
              <a:ext cx="0" cy="122411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 Box 61"/>
            <p:cNvSpPr txBox="1">
              <a:spLocks noChangeArrowheads="1"/>
            </p:cNvSpPr>
            <p:nvPr/>
          </p:nvSpPr>
          <p:spPr bwMode="auto">
            <a:xfrm>
              <a:off x="2195736" y="2924968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9" name="Text Box 63"/>
            <p:cNvSpPr txBox="1">
              <a:spLocks noChangeArrowheads="1"/>
            </p:cNvSpPr>
            <p:nvPr/>
          </p:nvSpPr>
          <p:spPr bwMode="auto">
            <a:xfrm>
              <a:off x="1763688" y="2057996"/>
              <a:ext cx="432048" cy="1082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WB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MEM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EX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ID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IF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" name="Text Box 61"/>
            <p:cNvSpPr txBox="1">
              <a:spLocks noChangeArrowheads="1"/>
            </p:cNvSpPr>
            <p:nvPr/>
          </p:nvSpPr>
          <p:spPr bwMode="auto">
            <a:xfrm>
              <a:off x="2627784" y="2924944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3059832" y="2924944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2627784" y="2708942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3059832" y="2708944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3491880" y="2708944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3059832" y="2492942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3491880" y="2492944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Text Box 61"/>
            <p:cNvSpPr txBox="1">
              <a:spLocks noChangeArrowheads="1"/>
            </p:cNvSpPr>
            <p:nvPr/>
          </p:nvSpPr>
          <p:spPr bwMode="auto">
            <a:xfrm>
              <a:off x="4355976" y="2924944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or</a:t>
              </a:r>
            </a:p>
          </p:txBody>
        </p:sp>
        <p:sp>
          <p:nvSpPr>
            <p:cNvPr id="18" name="Text Box 61"/>
            <p:cNvSpPr txBox="1">
              <a:spLocks noChangeArrowheads="1"/>
            </p:cNvSpPr>
            <p:nvPr/>
          </p:nvSpPr>
          <p:spPr bwMode="auto">
            <a:xfrm>
              <a:off x="3491880" y="2924944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Text Box 61"/>
            <p:cNvSpPr txBox="1">
              <a:spLocks noChangeArrowheads="1"/>
            </p:cNvSpPr>
            <p:nvPr/>
          </p:nvSpPr>
          <p:spPr bwMode="auto">
            <a:xfrm>
              <a:off x="3923928" y="2492942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20" name="Text Box 61"/>
            <p:cNvSpPr txBox="1">
              <a:spLocks noChangeArrowheads="1"/>
            </p:cNvSpPr>
            <p:nvPr/>
          </p:nvSpPr>
          <p:spPr bwMode="auto">
            <a:xfrm>
              <a:off x="3491880" y="2276940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21" name="Text Box 61"/>
            <p:cNvSpPr txBox="1">
              <a:spLocks noChangeArrowheads="1"/>
            </p:cNvSpPr>
            <p:nvPr/>
          </p:nvSpPr>
          <p:spPr bwMode="auto">
            <a:xfrm>
              <a:off x="3923928" y="2276942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 Box 61"/>
            <p:cNvSpPr txBox="1">
              <a:spLocks noChangeArrowheads="1"/>
            </p:cNvSpPr>
            <p:nvPr/>
          </p:nvSpPr>
          <p:spPr bwMode="auto">
            <a:xfrm>
              <a:off x="4355976" y="2276940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3923928" y="2060942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4788024" y="2060942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4355976" y="2492942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4788024" y="2276940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5220072" y="2060942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3923928" y="2708944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3923928" y="2924944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4355976" y="2708944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+mn-ea"/>
                  <a:ea typeface="+mn-ea"/>
                </a:rPr>
                <a:t>b</a:t>
              </a:r>
              <a:r>
                <a:rPr lang="en-US" altLang="zh-CN" sz="160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ne</a:t>
              </a:r>
              <a:endParaRPr lang="en-US" altLang="zh-CN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4788024" y="2492942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32" name="Text Box 61"/>
            <p:cNvSpPr txBox="1">
              <a:spLocks noChangeArrowheads="1"/>
            </p:cNvSpPr>
            <p:nvPr/>
          </p:nvSpPr>
          <p:spPr bwMode="auto">
            <a:xfrm>
              <a:off x="5220072" y="2276940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33" name="Text Box 61"/>
            <p:cNvSpPr txBox="1">
              <a:spLocks noChangeArrowheads="1"/>
            </p:cNvSpPr>
            <p:nvPr/>
          </p:nvSpPr>
          <p:spPr bwMode="auto">
            <a:xfrm>
              <a:off x="5652120" y="2060942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34" name="Text Box 61"/>
            <p:cNvSpPr txBox="1">
              <a:spLocks noChangeArrowheads="1"/>
            </p:cNvSpPr>
            <p:nvPr/>
          </p:nvSpPr>
          <p:spPr bwMode="auto">
            <a:xfrm>
              <a:off x="4788024" y="2708944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or</a:t>
              </a:r>
            </a:p>
          </p:txBody>
        </p:sp>
        <p:sp>
          <p:nvSpPr>
            <p:cNvPr id="35" name="Text Box 61"/>
            <p:cNvSpPr txBox="1">
              <a:spLocks noChangeArrowheads="1"/>
            </p:cNvSpPr>
            <p:nvPr/>
          </p:nvSpPr>
          <p:spPr bwMode="auto">
            <a:xfrm>
              <a:off x="5220072" y="2492942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or</a:t>
              </a:r>
            </a:p>
          </p:txBody>
        </p:sp>
        <p:sp>
          <p:nvSpPr>
            <p:cNvPr id="36" name="Text Box 61"/>
            <p:cNvSpPr txBox="1">
              <a:spLocks noChangeArrowheads="1"/>
            </p:cNvSpPr>
            <p:nvPr/>
          </p:nvSpPr>
          <p:spPr bwMode="auto">
            <a:xfrm>
              <a:off x="5652120" y="2276942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or</a:t>
              </a:r>
            </a:p>
          </p:txBody>
        </p:sp>
      </p:grpSp>
      <p:sp>
        <p:nvSpPr>
          <p:cNvPr id="37" name="Text Box 88"/>
          <p:cNvSpPr txBox="1">
            <a:spLocks noChangeArrowheads="1"/>
          </p:cNvSpPr>
          <p:nvPr/>
        </p:nvSpPr>
        <p:spPr bwMode="auto">
          <a:xfrm>
            <a:off x="2555776" y="2996952"/>
            <a:ext cx="6408712" cy="159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一旦</a:t>
            </a:r>
            <a:r>
              <a:rPr kumimoji="0"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(ID</a:t>
            </a:r>
            <a:r>
              <a:rPr kumimoji="0"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段</a:t>
            </a:r>
            <a:r>
              <a:rPr kumimoji="0"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检测到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控制冒险，</a:t>
            </a:r>
            <a:endParaRPr kumimoji="0" lang="en-US" altLang="zh-CN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就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立即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暂停</a:t>
            </a:r>
            <a:r>
              <a:rPr kumimoji="0"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IF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段、</a:t>
            </a:r>
            <a:r>
              <a:rPr kumimoji="0"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ID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段</a:t>
            </a:r>
            <a:r>
              <a:rPr kumimoji="0" lang="zh-CN" altLang="en-US" b="1" u="sng" dirty="0">
                <a:solidFill>
                  <a:schemeClr val="tx1"/>
                </a:solidFill>
                <a:latin typeface="宋体" pitchFamily="2" charset="-122"/>
              </a:rPr>
              <a:t>下拍</a:t>
            </a:r>
            <a:r>
              <a:rPr kumimoji="0" lang="zh-CN" altLang="en-US" b="1" u="sng" dirty="0" smtClean="0">
                <a:solidFill>
                  <a:schemeClr val="tx1"/>
                </a:solidFill>
                <a:latin typeface="宋体" pitchFamily="2" charset="-122"/>
              </a:rPr>
              <a:t>起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产生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气泡</a:t>
            </a:r>
            <a:endParaRPr kumimoji="0" lang="en-US" altLang="zh-CN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kumimoji="0"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          </a:t>
            </a:r>
            <a:r>
              <a:rPr kumimoji="0" lang="zh-CN" altLang="en-US" sz="1800" b="0" dirty="0" smtClean="0">
                <a:solidFill>
                  <a:schemeClr val="tx1"/>
                </a:solidFill>
                <a:latin typeface="宋体" pitchFamily="2" charset="-122"/>
              </a:rPr>
              <a:t>├</a:t>
            </a:r>
            <a:r>
              <a:rPr kumimoji="0" lang="zh-CN" altLang="en-US" sz="1800" dirty="0" smtClean="0">
                <a:solidFill>
                  <a:schemeClr val="tx1"/>
                </a:solidFill>
              </a:rPr>
              <a:t>←</a:t>
            </a:r>
            <a:r>
              <a:rPr kumimoji="0" lang="zh-CN" altLang="en-US" sz="1800" dirty="0">
                <a:solidFill>
                  <a:schemeClr val="tx1"/>
                </a:solidFill>
              </a:rPr>
              <a:t>不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写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IF/ID       </a:t>
            </a:r>
            <a:r>
              <a:rPr kumimoji="0" lang="zh-CN" altLang="en-US" sz="1800" b="0" dirty="0" smtClean="0">
                <a:solidFill>
                  <a:schemeClr val="tx1"/>
                </a:solidFill>
                <a:latin typeface="宋体" pitchFamily="2" charset="-122"/>
              </a:rPr>
              <a:t>└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←等待</a:t>
            </a:r>
            <a:r>
              <a:rPr kumimoji="0" lang="en-US" altLang="zh-CN" sz="1800" b="1" dirty="0" err="1" smtClean="0">
                <a:solidFill>
                  <a:schemeClr val="tx1"/>
                </a:solidFill>
                <a:latin typeface="宋体" pitchFamily="2" charset="-122"/>
              </a:rPr>
              <a:t>bne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指令通过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ID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段</a:t>
            </a:r>
            <a:endParaRPr kumimoji="0" lang="en-US" altLang="zh-CN" sz="18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          </a:t>
            </a:r>
            <a:r>
              <a:rPr kumimoji="0" lang="zh-CN" altLang="en-US" sz="1800" b="0" dirty="0" smtClean="0">
                <a:solidFill>
                  <a:schemeClr val="tx1"/>
                </a:solidFill>
                <a:latin typeface="宋体" pitchFamily="2" charset="-122"/>
              </a:rPr>
              <a:t>└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←不影响写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PC(PC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增量及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MEM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段重写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PC</a:t>
            </a:r>
            <a:r>
              <a:rPr kumimoji="0" lang="zh-CN" altLang="en-US" sz="1800" dirty="0">
                <a:solidFill>
                  <a:schemeClr val="tx1"/>
                </a:solidFill>
              </a:rPr>
              <a:t>统一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实现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38" name="Text Box 88"/>
          <p:cNvSpPr txBox="1">
            <a:spLocks noChangeArrowheads="1"/>
          </p:cNvSpPr>
          <p:nvPr/>
        </p:nvSpPr>
        <p:spPr bwMode="auto">
          <a:xfrm>
            <a:off x="2627784" y="4522657"/>
            <a:ext cx="632571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从</a:t>
            </a:r>
            <a:r>
              <a:rPr kumimoji="0"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ID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段到</a:t>
            </a:r>
            <a:r>
              <a:rPr kumimoji="0"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PC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可用的间隔拍数</a:t>
            </a:r>
            <a:endParaRPr kumimoji="0" lang="en-US" altLang="zh-CN" sz="2000" b="1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39" name="Text Box 88"/>
          <p:cNvSpPr txBox="1">
            <a:spLocks noChangeArrowheads="1"/>
          </p:cNvSpPr>
          <p:nvPr/>
        </p:nvSpPr>
        <p:spPr bwMode="auto">
          <a:xfrm>
            <a:off x="2921310" y="4997096"/>
            <a:ext cx="611518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①尽早</a:t>
            </a:r>
            <a:r>
              <a:rPr kumimoji="0" lang="zh-CN" altLang="en-US" b="1" u="sng" dirty="0" smtClean="0">
                <a:solidFill>
                  <a:schemeClr val="tx1"/>
                </a:solidFill>
                <a:latin typeface="宋体" pitchFamily="2" charset="-122"/>
              </a:rPr>
              <a:t>判断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是否转移       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←如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ID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段比较</a:t>
            </a:r>
            <a:endParaRPr kumimoji="0" lang="en-US" altLang="zh-CN" sz="18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②尽早</a:t>
            </a:r>
            <a:r>
              <a:rPr kumimoji="0" lang="zh-CN" altLang="en-US" b="1" u="sng" dirty="0" smtClean="0">
                <a:solidFill>
                  <a:schemeClr val="tx1"/>
                </a:solidFill>
                <a:latin typeface="宋体" pitchFamily="2" charset="-122"/>
              </a:rPr>
              <a:t>计算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转移目标地址   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←如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ID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段增设加法器</a:t>
            </a:r>
            <a:endParaRPr kumimoji="0" lang="en-US" altLang="zh-CN" sz="1800" b="1" dirty="0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059832" y="2492896"/>
            <a:ext cx="2952328" cy="1080120"/>
            <a:chOff x="3059832" y="2636912"/>
            <a:chExt cx="2952328" cy="1080120"/>
          </a:xfrm>
        </p:grpSpPr>
        <p:cxnSp>
          <p:nvCxnSpPr>
            <p:cNvPr id="41" name="直接箭头连接符 40"/>
            <p:cNvCxnSpPr/>
            <p:nvPr/>
          </p:nvCxnSpPr>
          <p:spPr bwMode="auto">
            <a:xfrm flipH="1" flipV="1">
              <a:off x="3851920" y="2636912"/>
              <a:ext cx="2160240" cy="10801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V="1">
              <a:off x="3059832" y="2708920"/>
              <a:ext cx="293526" cy="5760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 flipH="1" flipV="1">
              <a:off x="3419872" y="2816920"/>
              <a:ext cx="504056" cy="9001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6" name="Text Box 88"/>
          <p:cNvSpPr txBox="1">
            <a:spLocks noChangeArrowheads="1"/>
          </p:cNvSpPr>
          <p:nvPr/>
        </p:nvSpPr>
        <p:spPr bwMode="auto">
          <a:xfrm>
            <a:off x="2552904" y="1124744"/>
            <a:ext cx="22351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插入气泡</a:t>
            </a:r>
            <a:endParaRPr kumimoji="0" lang="en-US" altLang="zh-CN" sz="1800" b="1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4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9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7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08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90500" y="332656"/>
            <a:ext cx="8763000" cy="405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0"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kumimoji="0"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kumimoji="0"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3</a:t>
            </a:r>
            <a:r>
              <a:rPr kumimoji="0"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kumimoji="0"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MIPS</a:t>
            </a:r>
            <a:r>
              <a:rPr kumimoji="0"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流水线中，有</a:t>
            </a:r>
            <a:r>
              <a:rPr kumimoji="0"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EX</a:t>
            </a:r>
            <a:r>
              <a:rPr kumimoji="0"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→</a:t>
            </a:r>
            <a:r>
              <a:rPr kumimoji="0"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EX</a:t>
            </a:r>
            <a:r>
              <a:rPr kumimoji="0"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kumimoji="0"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转发线路</a:t>
            </a:r>
            <a:r>
              <a:rPr lang="zh-CN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分支指令在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MEM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段写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PC</a:t>
            </a:r>
            <a:r>
              <a:rPr lang="zh-CN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现有</a:t>
            </a:r>
            <a:r>
              <a:rPr lang="zh-CN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如下指令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序列</a:t>
            </a:r>
            <a:r>
              <a:rPr lang="zh-CN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endParaRPr lang="en-US" altLang="zh-CN" sz="22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    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+mn-ea"/>
                <a:ea typeface="+mn-ea"/>
              </a:rPr>
              <a:t>addi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4, $5, 100      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I1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$4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$5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  <a:ea typeface="+mn-ea"/>
              </a:rPr>
              <a:t>＋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100</a:t>
            </a:r>
            <a:endParaRPr lang="zh-CN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     L1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:  add  $8, $6, $7    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I2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$8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$6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  <a:ea typeface="+mn-ea"/>
              </a:rPr>
              <a:t>＋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$7</a:t>
            </a:r>
            <a:endParaRPr lang="zh-CN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    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+mn-ea"/>
                <a:ea typeface="+mn-ea"/>
              </a:rPr>
              <a:t>sw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$8, 20($6)     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 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I3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: M[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$6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  <a:ea typeface="+mn-ea"/>
              </a:rPr>
              <a:t>＋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20]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pt-BR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$8</a:t>
            </a:r>
            <a:endParaRPr lang="zh-CN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    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+mn-ea"/>
                <a:ea typeface="+mn-ea"/>
              </a:rPr>
              <a:t>addi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5, $5, 1       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I4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$5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$5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  <a:ea typeface="+mn-ea"/>
              </a:rPr>
              <a:t>＋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lang="zh-CN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    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+mn-ea"/>
                <a:ea typeface="+mn-ea"/>
              </a:rPr>
              <a:t>bne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$5, $4, L1     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I5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$5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  <a:ea typeface="+mn-ea"/>
              </a:rPr>
              <a:t>≠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$4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  <a:ea typeface="+mn-ea"/>
              </a:rPr>
              <a:t>时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PC←L1</a:t>
            </a:r>
            <a:endParaRPr lang="zh-CN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    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+mn-ea"/>
                <a:ea typeface="+mn-ea"/>
              </a:rPr>
              <a:t>addi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9, $9, 10      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I6: 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$9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$9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  <a:ea typeface="+mn-ea"/>
              </a:rPr>
              <a:t>＋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10</a:t>
            </a:r>
            <a:endParaRPr lang="zh-CN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(1)</a:t>
            </a:r>
            <a:r>
              <a:rPr lang="zh-CN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哪些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指令之间存在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RAW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冒险</a:t>
            </a:r>
            <a:r>
              <a:rPr lang="zh-CN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？</a:t>
            </a:r>
            <a:endParaRPr lang="en-US" altLang="zh-CN" sz="22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(2)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控制</a:t>
            </a:r>
            <a:r>
              <a:rPr lang="zh-CN" altLang="zh-CN" sz="2200" dirty="0">
                <a:solidFill>
                  <a:schemeClr val="tx1"/>
                </a:solidFill>
                <a:latin typeface="+mn-ea"/>
                <a:ea typeface="+mn-ea"/>
              </a:rPr>
              <a:t>冒险采用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阻塞法</a:t>
            </a:r>
            <a:r>
              <a:rPr lang="zh-CN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处理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时</a:t>
            </a:r>
            <a:r>
              <a:rPr lang="zh-CN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指令序列的</a:t>
            </a:r>
            <a:r>
              <a:rPr lang="zh-CN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执行时间？</a:t>
            </a:r>
            <a:endParaRPr lang="en-US" altLang="zh-CN" sz="22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kumimoji="0" lang="en-US" altLang="zh-CN" sz="2200" dirty="0">
                <a:solidFill>
                  <a:srgbClr val="990099"/>
                </a:solidFill>
              </a:rPr>
              <a:t> </a:t>
            </a:r>
            <a:r>
              <a:rPr kumimoji="0" lang="en-US" altLang="zh-CN" sz="2200" dirty="0" smtClean="0">
                <a:solidFill>
                  <a:srgbClr val="990099"/>
                </a:solidFill>
              </a:rPr>
              <a:t>    </a:t>
            </a:r>
            <a:r>
              <a:rPr kumimoji="0" lang="zh-CN" altLang="en-US" sz="2200" dirty="0" smtClean="0">
                <a:solidFill>
                  <a:srgbClr val="990099"/>
                </a:solidFill>
              </a:rPr>
              <a:t>解</a:t>
            </a:r>
            <a:r>
              <a:rPr kumimoji="0" lang="zh-CN" altLang="en-US" sz="2200" dirty="0">
                <a:solidFill>
                  <a:srgbClr val="990099"/>
                </a:solidFill>
              </a:rPr>
              <a:t>：</a:t>
            </a:r>
            <a:r>
              <a:rPr kumimoji="0" lang="en-US" altLang="zh-CN" sz="2200" dirty="0">
                <a:solidFill>
                  <a:schemeClr val="tx1"/>
                </a:solidFill>
              </a:rPr>
              <a:t>(1)RAW</a:t>
            </a:r>
            <a:r>
              <a:rPr kumimoji="0" lang="zh-CN" altLang="en-US" sz="2200" dirty="0">
                <a:solidFill>
                  <a:schemeClr val="tx1"/>
                </a:solidFill>
              </a:rPr>
              <a:t>冒险有</a:t>
            </a:r>
            <a:r>
              <a:rPr kumimoji="0" lang="zh-CN" altLang="en-US" sz="2200" dirty="0" smtClean="0">
                <a:solidFill>
                  <a:schemeClr val="tx1"/>
                </a:solidFill>
              </a:rPr>
              <a:t>：</a:t>
            </a:r>
            <a:endParaRPr kumimoji="0" lang="en-US" altLang="zh-CN" sz="2200" dirty="0" smtClean="0">
              <a:solidFill>
                <a:schemeClr val="tx1"/>
              </a:solidFill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3419872" y="3849578"/>
            <a:ext cx="547260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I3-I2</a:t>
            </a:r>
            <a:r>
              <a:rPr kumimoji="0"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、</a:t>
            </a:r>
            <a:r>
              <a:rPr kumimoji="0"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I5-I4  </a:t>
            </a:r>
            <a:r>
              <a:rPr kumimoji="0"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(I5-I1</a:t>
            </a:r>
            <a:r>
              <a:rPr kumimoji="0"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有相关、无冒险</a:t>
            </a:r>
            <a:r>
              <a:rPr kumimoji="0"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6" name="Text Box 88"/>
          <p:cNvSpPr txBox="1">
            <a:spLocks noChangeArrowheads="1"/>
          </p:cNvSpPr>
          <p:nvPr/>
        </p:nvSpPr>
        <p:spPr bwMode="auto">
          <a:xfrm>
            <a:off x="179512" y="4293096"/>
            <a:ext cx="8712968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0"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kumimoji="0"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kumimoji="0" lang="en-US" altLang="zh-CN" sz="2200" dirty="0" smtClean="0">
                <a:solidFill>
                  <a:schemeClr val="tx1"/>
                </a:solidFill>
              </a:rPr>
              <a:t>2)I3-I2</a:t>
            </a:r>
            <a:r>
              <a:rPr kumimoji="0"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冒险停顿</a:t>
            </a:r>
            <a:r>
              <a:rPr kumimoji="0"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kumimoji="0"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拍，</a:t>
            </a:r>
            <a:r>
              <a:rPr kumimoji="0" lang="en-US" altLang="zh-CN" sz="2200" dirty="0" smtClean="0">
                <a:solidFill>
                  <a:schemeClr val="tx1"/>
                </a:solidFill>
              </a:rPr>
              <a:t>I5-I4</a:t>
            </a:r>
            <a:r>
              <a:rPr kumimoji="0" lang="zh-CN" altLang="en-US" sz="2200" dirty="0" smtClean="0">
                <a:solidFill>
                  <a:schemeClr val="tx1"/>
                </a:solidFill>
              </a:rPr>
              <a:t>冒险</a:t>
            </a:r>
            <a:r>
              <a:rPr kumimoji="0" lang="zh-CN" altLang="en-US" sz="2200" dirty="0">
                <a:solidFill>
                  <a:schemeClr val="tx1"/>
                </a:solidFill>
              </a:rPr>
              <a:t>停顿</a:t>
            </a:r>
            <a:r>
              <a:rPr kumimoji="0" lang="en-US" altLang="zh-CN" sz="2200" dirty="0">
                <a:solidFill>
                  <a:schemeClr val="tx1"/>
                </a:solidFill>
              </a:rPr>
              <a:t>  </a:t>
            </a:r>
            <a:r>
              <a:rPr kumimoji="0" lang="zh-CN" altLang="en-US" sz="2200" dirty="0" smtClean="0">
                <a:solidFill>
                  <a:schemeClr val="tx1"/>
                </a:solidFill>
              </a:rPr>
              <a:t>拍；</a:t>
            </a:r>
            <a:endParaRPr kumimoji="0" lang="en-US" altLang="zh-CN" sz="22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        控制冒险用阻塞法处理时，</a:t>
            </a:r>
            <a:r>
              <a:rPr kumimoji="0"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I5</a:t>
            </a:r>
            <a:r>
              <a:rPr kumimoji="0"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每次使流水线停</a:t>
            </a:r>
            <a:r>
              <a:rPr kumimoji="0"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kumimoji="0"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拍，</a:t>
            </a:r>
            <a:endParaRPr kumimoji="0" lang="en-US" altLang="zh-CN" sz="2200" b="1" dirty="0">
              <a:solidFill>
                <a:schemeClr val="tx1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        </a:t>
            </a:r>
            <a:r>
              <a:rPr kumimoji="0"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执行时间＝</a:t>
            </a:r>
            <a:endParaRPr kumimoji="0" lang="en-US" altLang="zh-CN" sz="2200" b="1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7" name="Text Box 88"/>
          <p:cNvSpPr txBox="1">
            <a:spLocks noChangeArrowheads="1"/>
          </p:cNvSpPr>
          <p:nvPr/>
        </p:nvSpPr>
        <p:spPr bwMode="auto">
          <a:xfrm>
            <a:off x="2710780" y="4285485"/>
            <a:ext cx="4957564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kumimoji="0"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0                  0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                           </a:t>
            </a:r>
            <a:r>
              <a:rPr kumimoji="0"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kumimoji="0"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endParaRPr kumimoji="0"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[5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t+</a:t>
            </a:r>
            <a:r>
              <a:rPr kumimoji="0"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(402-1)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t]+</a:t>
            </a:r>
            <a:r>
              <a:rPr kumimoji="0"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*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100</a:t>
            </a:r>
            <a:r>
              <a:rPr kumimoji="0"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kumimoji="0"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706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endParaRPr kumimoji="0" lang="en-US" altLang="zh-CN" sz="22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58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29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 Box 88"/>
          <p:cNvSpPr txBox="1">
            <a:spLocks noChangeArrowheads="1"/>
          </p:cNvSpPr>
          <p:nvPr/>
        </p:nvSpPr>
        <p:spPr bwMode="auto">
          <a:xfrm>
            <a:off x="190376" y="332656"/>
            <a:ext cx="87741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预测法：</a:t>
            </a:r>
            <a:r>
              <a:rPr lang="zh-CN" altLang="zh-CN" b="1" u="sng" dirty="0" smtClean="0">
                <a:solidFill>
                  <a:schemeClr val="tx1"/>
                </a:solidFill>
              </a:rPr>
              <a:t>预测</a:t>
            </a:r>
            <a:r>
              <a:rPr lang="zh-CN" altLang="zh-CN" b="1" dirty="0" smtClean="0">
                <a:solidFill>
                  <a:schemeClr val="tx1"/>
                </a:solidFill>
              </a:rPr>
              <a:t>转移</a:t>
            </a:r>
            <a:r>
              <a:rPr lang="zh-CN" altLang="zh-CN" b="1" dirty="0">
                <a:solidFill>
                  <a:schemeClr val="tx1"/>
                </a:solidFill>
              </a:rPr>
              <a:t>方向，并</a:t>
            </a:r>
            <a:r>
              <a:rPr lang="zh-CN" altLang="zh-CN" b="1" u="sng" dirty="0">
                <a:solidFill>
                  <a:schemeClr val="tx1"/>
                </a:solidFill>
              </a:rPr>
              <a:t>执行</a:t>
            </a:r>
            <a:r>
              <a:rPr lang="zh-CN" altLang="zh-CN" b="1" dirty="0">
                <a:solidFill>
                  <a:schemeClr val="tx1"/>
                </a:solidFill>
              </a:rPr>
              <a:t>该方向的</a:t>
            </a:r>
            <a:r>
              <a:rPr lang="zh-CN" altLang="zh-CN" b="1" dirty="0" smtClean="0">
                <a:solidFill>
                  <a:schemeClr val="tx1"/>
                </a:solidFill>
              </a:rPr>
              <a:t>指令</a:t>
            </a:r>
            <a:r>
              <a:rPr lang="zh-CN" altLang="en-US" b="1" dirty="0" smtClean="0">
                <a:solidFill>
                  <a:schemeClr val="tx1"/>
                </a:solidFill>
              </a:rPr>
              <a:t>；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          </a:t>
            </a:r>
            <a:r>
              <a:rPr lang="zh-CN" altLang="en-US" b="1" dirty="0" smtClean="0">
                <a:solidFill>
                  <a:schemeClr val="tx1"/>
                </a:solidFill>
              </a:rPr>
              <a:t>猜对</a:t>
            </a:r>
            <a:r>
              <a:rPr lang="zh-CN" altLang="zh-CN" b="1" dirty="0" smtClean="0">
                <a:solidFill>
                  <a:schemeClr val="tx1"/>
                </a:solidFill>
              </a:rPr>
              <a:t>时</a:t>
            </a:r>
            <a:r>
              <a:rPr lang="zh-CN" altLang="zh-CN" b="1" u="sng" dirty="0">
                <a:solidFill>
                  <a:schemeClr val="tx1"/>
                </a:solidFill>
              </a:rPr>
              <a:t>继续</a:t>
            </a:r>
            <a:r>
              <a:rPr lang="zh-CN" altLang="zh-CN" b="1" u="sng" dirty="0" smtClean="0">
                <a:solidFill>
                  <a:schemeClr val="tx1"/>
                </a:solidFill>
              </a:rPr>
              <a:t>执行</a:t>
            </a:r>
            <a:r>
              <a:rPr lang="zh-CN" altLang="en-US" b="1" dirty="0" smtClean="0">
                <a:solidFill>
                  <a:schemeClr val="tx1"/>
                </a:solidFill>
              </a:rPr>
              <a:t>后续</a:t>
            </a:r>
            <a:r>
              <a:rPr lang="zh-CN" altLang="zh-CN" b="1" dirty="0" smtClean="0">
                <a:solidFill>
                  <a:schemeClr val="tx1"/>
                </a:solidFill>
              </a:rPr>
              <a:t>指令，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          </a:t>
            </a:r>
            <a:r>
              <a:rPr lang="zh-CN" altLang="en-US" b="1" dirty="0" smtClean="0">
                <a:solidFill>
                  <a:schemeClr val="tx1"/>
                </a:solidFill>
              </a:rPr>
              <a:t>猜错</a:t>
            </a:r>
            <a:r>
              <a:rPr lang="zh-CN" altLang="zh-CN" b="1" dirty="0" smtClean="0">
                <a:solidFill>
                  <a:schemeClr val="tx1"/>
                </a:solidFill>
              </a:rPr>
              <a:t>时</a:t>
            </a:r>
            <a:r>
              <a:rPr lang="zh-CN" altLang="zh-CN" b="1" u="sng" dirty="0">
                <a:solidFill>
                  <a:schemeClr val="tx1"/>
                </a:solidFill>
              </a:rPr>
              <a:t>回头执行</a:t>
            </a:r>
            <a:r>
              <a:rPr lang="zh-CN" altLang="zh-CN" b="1" dirty="0">
                <a:solidFill>
                  <a:schemeClr val="tx1"/>
                </a:solidFill>
              </a:rPr>
              <a:t>另一方向上的</a:t>
            </a:r>
            <a:r>
              <a:rPr lang="zh-CN" altLang="zh-CN" b="1" dirty="0" smtClean="0">
                <a:solidFill>
                  <a:schemeClr val="tx1"/>
                </a:solidFill>
              </a:rPr>
              <a:t>指令</a:t>
            </a:r>
            <a:endParaRPr lang="en-US" altLang="zh-CN" b="1" spc="-2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539552" y="1772824"/>
            <a:ext cx="3960440" cy="1600520"/>
            <a:chOff x="539552" y="2205000"/>
            <a:chExt cx="3960440" cy="1600520"/>
          </a:xfrm>
        </p:grpSpPr>
        <p:cxnSp>
          <p:nvCxnSpPr>
            <p:cNvPr id="135" name="直接箭头连接符 134"/>
            <p:cNvCxnSpPr/>
            <p:nvPr/>
          </p:nvCxnSpPr>
          <p:spPr bwMode="auto">
            <a:xfrm>
              <a:off x="967406" y="3356992"/>
              <a:ext cx="353258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 flipH="1" flipV="1">
              <a:off x="967406" y="2205000"/>
              <a:ext cx="4194" cy="115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7" name="Text Box 61"/>
            <p:cNvSpPr txBox="1">
              <a:spLocks noChangeArrowheads="1"/>
            </p:cNvSpPr>
            <p:nvPr/>
          </p:nvSpPr>
          <p:spPr bwMode="auto">
            <a:xfrm>
              <a:off x="967406" y="3140992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add</a:t>
              </a:r>
            </a:p>
          </p:txBody>
        </p:sp>
        <p:sp>
          <p:nvSpPr>
            <p:cNvPr id="138" name="Text Box 63"/>
            <p:cNvSpPr txBox="1">
              <a:spLocks noChangeArrowheads="1"/>
            </p:cNvSpPr>
            <p:nvPr/>
          </p:nvSpPr>
          <p:spPr bwMode="auto">
            <a:xfrm>
              <a:off x="539552" y="2276872"/>
              <a:ext cx="432048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WB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39" name="Text Box 61"/>
            <p:cNvSpPr txBox="1">
              <a:spLocks noChangeArrowheads="1"/>
            </p:cNvSpPr>
            <p:nvPr/>
          </p:nvSpPr>
          <p:spPr bwMode="auto">
            <a:xfrm>
              <a:off x="1403648" y="3140968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40" name="Text Box 61"/>
            <p:cNvSpPr txBox="1">
              <a:spLocks noChangeArrowheads="1"/>
            </p:cNvSpPr>
            <p:nvPr/>
          </p:nvSpPr>
          <p:spPr bwMode="auto">
            <a:xfrm>
              <a:off x="1835696" y="3140968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I3</a:t>
              </a:r>
            </a:p>
          </p:txBody>
        </p:sp>
        <p:sp>
          <p:nvSpPr>
            <p:cNvPr id="141" name="Text Box 61"/>
            <p:cNvSpPr txBox="1">
              <a:spLocks noChangeArrowheads="1"/>
            </p:cNvSpPr>
            <p:nvPr/>
          </p:nvSpPr>
          <p:spPr bwMode="auto">
            <a:xfrm>
              <a:off x="1403648" y="2924966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42" name="Text Box 61"/>
            <p:cNvSpPr txBox="1">
              <a:spLocks noChangeArrowheads="1"/>
            </p:cNvSpPr>
            <p:nvPr/>
          </p:nvSpPr>
          <p:spPr bwMode="auto">
            <a:xfrm>
              <a:off x="1835696" y="2924968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43" name="Text Box 61"/>
            <p:cNvSpPr txBox="1">
              <a:spLocks noChangeArrowheads="1"/>
            </p:cNvSpPr>
            <p:nvPr/>
          </p:nvSpPr>
          <p:spPr bwMode="auto">
            <a:xfrm>
              <a:off x="2267744" y="2924968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I3</a:t>
              </a:r>
            </a:p>
          </p:txBody>
        </p:sp>
        <p:sp>
          <p:nvSpPr>
            <p:cNvPr id="144" name="Text Box 61"/>
            <p:cNvSpPr txBox="1">
              <a:spLocks noChangeArrowheads="1"/>
            </p:cNvSpPr>
            <p:nvPr/>
          </p:nvSpPr>
          <p:spPr bwMode="auto">
            <a:xfrm>
              <a:off x="1835696" y="2708942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45" name="Text Box 61"/>
            <p:cNvSpPr txBox="1">
              <a:spLocks noChangeArrowheads="1"/>
            </p:cNvSpPr>
            <p:nvPr/>
          </p:nvSpPr>
          <p:spPr bwMode="auto">
            <a:xfrm>
              <a:off x="2267744" y="2708944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46" name="Text Box 61"/>
            <p:cNvSpPr txBox="1">
              <a:spLocks noChangeArrowheads="1"/>
            </p:cNvSpPr>
            <p:nvPr/>
          </p:nvSpPr>
          <p:spPr bwMode="auto">
            <a:xfrm>
              <a:off x="3131840" y="3138214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147" name="Text Box 61"/>
            <p:cNvSpPr txBox="1">
              <a:spLocks noChangeArrowheads="1"/>
            </p:cNvSpPr>
            <p:nvPr/>
          </p:nvSpPr>
          <p:spPr bwMode="auto">
            <a:xfrm>
              <a:off x="2267744" y="3140968"/>
              <a:ext cx="432048" cy="216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I4</a:t>
              </a:r>
            </a:p>
          </p:txBody>
        </p:sp>
        <p:sp>
          <p:nvSpPr>
            <p:cNvPr id="148" name="Text Box 61"/>
            <p:cNvSpPr txBox="1">
              <a:spLocks noChangeArrowheads="1"/>
            </p:cNvSpPr>
            <p:nvPr/>
          </p:nvSpPr>
          <p:spPr bwMode="auto">
            <a:xfrm>
              <a:off x="2699792" y="2708942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I3</a:t>
              </a:r>
            </a:p>
          </p:txBody>
        </p:sp>
        <p:sp>
          <p:nvSpPr>
            <p:cNvPr id="149" name="Text Box 61"/>
            <p:cNvSpPr txBox="1">
              <a:spLocks noChangeArrowheads="1"/>
            </p:cNvSpPr>
            <p:nvPr/>
          </p:nvSpPr>
          <p:spPr bwMode="auto">
            <a:xfrm>
              <a:off x="2267744" y="2492918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50" name="Text Box 61"/>
            <p:cNvSpPr txBox="1">
              <a:spLocks noChangeArrowheads="1"/>
            </p:cNvSpPr>
            <p:nvPr/>
          </p:nvSpPr>
          <p:spPr bwMode="auto">
            <a:xfrm>
              <a:off x="2699792" y="2492920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51" name="Text Box 61"/>
            <p:cNvSpPr txBox="1">
              <a:spLocks noChangeArrowheads="1"/>
            </p:cNvSpPr>
            <p:nvPr/>
          </p:nvSpPr>
          <p:spPr bwMode="auto">
            <a:xfrm>
              <a:off x="3131840" y="2492918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I3</a:t>
              </a:r>
            </a:p>
          </p:txBody>
        </p:sp>
        <p:sp>
          <p:nvSpPr>
            <p:cNvPr id="152" name="Text Box 61"/>
            <p:cNvSpPr txBox="1">
              <a:spLocks noChangeArrowheads="1"/>
            </p:cNvSpPr>
            <p:nvPr/>
          </p:nvSpPr>
          <p:spPr bwMode="auto">
            <a:xfrm>
              <a:off x="2699792" y="2276896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53" name="Text Box 61"/>
            <p:cNvSpPr txBox="1">
              <a:spLocks noChangeArrowheads="1"/>
            </p:cNvSpPr>
            <p:nvPr/>
          </p:nvSpPr>
          <p:spPr bwMode="auto">
            <a:xfrm>
              <a:off x="3563888" y="2276896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I3</a:t>
              </a:r>
            </a:p>
          </p:txBody>
        </p:sp>
        <p:sp>
          <p:nvSpPr>
            <p:cNvPr id="154" name="Text Box 61"/>
            <p:cNvSpPr txBox="1">
              <a:spLocks noChangeArrowheads="1"/>
            </p:cNvSpPr>
            <p:nvPr/>
          </p:nvSpPr>
          <p:spPr bwMode="auto">
            <a:xfrm>
              <a:off x="3131840" y="2708942"/>
              <a:ext cx="432048" cy="216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I4</a:t>
              </a:r>
            </a:p>
          </p:txBody>
        </p:sp>
        <p:sp>
          <p:nvSpPr>
            <p:cNvPr id="155" name="Text Box 61"/>
            <p:cNvSpPr txBox="1">
              <a:spLocks noChangeArrowheads="1"/>
            </p:cNvSpPr>
            <p:nvPr/>
          </p:nvSpPr>
          <p:spPr bwMode="auto">
            <a:xfrm>
              <a:off x="3563888" y="2492918"/>
              <a:ext cx="432048" cy="216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I4</a:t>
              </a:r>
            </a:p>
          </p:txBody>
        </p:sp>
        <p:sp>
          <p:nvSpPr>
            <p:cNvPr id="156" name="Text Box 61"/>
            <p:cNvSpPr txBox="1">
              <a:spLocks noChangeArrowheads="1"/>
            </p:cNvSpPr>
            <p:nvPr/>
          </p:nvSpPr>
          <p:spPr bwMode="auto">
            <a:xfrm>
              <a:off x="3995936" y="2276896"/>
              <a:ext cx="432048" cy="216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I4</a:t>
              </a:r>
            </a:p>
          </p:txBody>
        </p:sp>
        <p:sp>
          <p:nvSpPr>
            <p:cNvPr id="157" name="Text Box 61"/>
            <p:cNvSpPr txBox="1">
              <a:spLocks noChangeArrowheads="1"/>
            </p:cNvSpPr>
            <p:nvPr/>
          </p:nvSpPr>
          <p:spPr bwMode="auto">
            <a:xfrm>
              <a:off x="2699792" y="2924968"/>
              <a:ext cx="432048" cy="216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I4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58" name="Text Box 61"/>
            <p:cNvSpPr txBox="1">
              <a:spLocks noChangeArrowheads="1"/>
            </p:cNvSpPr>
            <p:nvPr/>
          </p:nvSpPr>
          <p:spPr bwMode="auto">
            <a:xfrm>
              <a:off x="2699792" y="3138214"/>
              <a:ext cx="432048" cy="216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I5</a:t>
              </a:r>
            </a:p>
          </p:txBody>
        </p:sp>
        <p:sp>
          <p:nvSpPr>
            <p:cNvPr id="159" name="Text Box 61"/>
            <p:cNvSpPr txBox="1">
              <a:spLocks noChangeArrowheads="1"/>
            </p:cNvSpPr>
            <p:nvPr/>
          </p:nvSpPr>
          <p:spPr bwMode="auto">
            <a:xfrm>
              <a:off x="3131840" y="2924968"/>
              <a:ext cx="432048" cy="216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I5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60" name="Text Box 61"/>
            <p:cNvSpPr txBox="1">
              <a:spLocks noChangeArrowheads="1"/>
            </p:cNvSpPr>
            <p:nvPr/>
          </p:nvSpPr>
          <p:spPr bwMode="auto">
            <a:xfrm>
              <a:off x="3563888" y="2708942"/>
              <a:ext cx="432048" cy="216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I5</a:t>
              </a:r>
            </a:p>
          </p:txBody>
        </p:sp>
        <p:sp>
          <p:nvSpPr>
            <p:cNvPr id="161" name="Text Box 61"/>
            <p:cNvSpPr txBox="1">
              <a:spLocks noChangeArrowheads="1"/>
            </p:cNvSpPr>
            <p:nvPr/>
          </p:nvSpPr>
          <p:spPr bwMode="auto">
            <a:xfrm>
              <a:off x="3995936" y="2492918"/>
              <a:ext cx="432048" cy="216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I5</a:t>
              </a:r>
            </a:p>
          </p:txBody>
        </p:sp>
        <p:sp>
          <p:nvSpPr>
            <p:cNvPr id="162" name="Text Box 61"/>
            <p:cNvSpPr txBox="1">
              <a:spLocks noChangeArrowheads="1"/>
            </p:cNvSpPr>
            <p:nvPr/>
          </p:nvSpPr>
          <p:spPr bwMode="auto">
            <a:xfrm>
              <a:off x="3563888" y="2924968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163" name="Text Box 61"/>
            <p:cNvSpPr txBox="1">
              <a:spLocks noChangeArrowheads="1"/>
            </p:cNvSpPr>
            <p:nvPr/>
          </p:nvSpPr>
          <p:spPr bwMode="auto">
            <a:xfrm>
              <a:off x="3995936" y="2708942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I6</a:t>
              </a:r>
            </a:p>
          </p:txBody>
        </p:sp>
        <p:cxnSp>
          <p:nvCxnSpPr>
            <p:cNvPr id="164" name="直接箭头连接符 163"/>
            <p:cNvCxnSpPr/>
            <p:nvPr/>
          </p:nvCxnSpPr>
          <p:spPr bwMode="auto">
            <a:xfrm flipV="1">
              <a:off x="1655676" y="3356992"/>
              <a:ext cx="0" cy="180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5" name="Text Box 60"/>
            <p:cNvSpPr txBox="1">
              <a:spLocks noChangeArrowheads="1"/>
            </p:cNvSpPr>
            <p:nvPr/>
          </p:nvSpPr>
          <p:spPr bwMode="auto">
            <a:xfrm>
              <a:off x="1403648" y="3501008"/>
              <a:ext cx="576064" cy="304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预测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endParaRPr lang="en-US" altLang="zh-CN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166" name="直接箭头连接符 165"/>
            <p:cNvCxnSpPr/>
            <p:nvPr/>
          </p:nvCxnSpPr>
          <p:spPr bwMode="auto">
            <a:xfrm flipV="1">
              <a:off x="3311860" y="3356992"/>
              <a:ext cx="0" cy="180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7" name="Text Box 60"/>
            <p:cNvSpPr txBox="1">
              <a:spLocks noChangeArrowheads="1"/>
            </p:cNvSpPr>
            <p:nvPr/>
          </p:nvSpPr>
          <p:spPr bwMode="auto">
            <a:xfrm>
              <a:off x="3095836" y="3501008"/>
              <a:ext cx="540060" cy="304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猜对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endParaRPr lang="en-US" altLang="zh-CN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sp>
        <p:nvSpPr>
          <p:cNvPr id="168" name="Text Box 88"/>
          <p:cNvSpPr txBox="1">
            <a:spLocks noChangeArrowheads="1"/>
          </p:cNvSpPr>
          <p:nvPr/>
        </p:nvSpPr>
        <p:spPr bwMode="auto">
          <a:xfrm>
            <a:off x="190376" y="3346390"/>
            <a:ext cx="26534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  <a:spcBef>
                <a:spcPts val="1800"/>
              </a:spcBef>
            </a:pP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实现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机制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endParaRPr kumimoji="0" lang="en-US" altLang="zh-CN" b="1" spc="-200" dirty="0" smtClean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en-US" altLang="zh-CN" dirty="0" smtClean="0">
                <a:solidFill>
                  <a:schemeClr val="accent2"/>
                </a:solidFill>
              </a:rPr>
              <a:t>     </a:t>
            </a:r>
            <a:r>
              <a:rPr kumimoji="0" lang="zh-CN" altLang="en-US" dirty="0">
                <a:solidFill>
                  <a:schemeClr val="accent2"/>
                </a:solidFill>
              </a:rPr>
              <a:t>停顿拍数</a:t>
            </a:r>
            <a:r>
              <a:rPr kumimoji="0"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eaLnBrk="0" hangingPunct="0">
              <a:lnSpc>
                <a:spcPct val="125000"/>
              </a:lnSpc>
            </a:pPr>
            <a:r>
              <a:rPr kumimoji="0" lang="en-US" altLang="zh-CN" dirty="0" smtClean="0">
                <a:solidFill>
                  <a:schemeClr val="accent2"/>
                </a:solidFill>
              </a:rPr>
              <a:t> 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预测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1800" spc="-200" dirty="0" smtClean="0">
                <a:solidFill>
                  <a:schemeClr val="tx1"/>
                </a:solidFill>
                <a:ea typeface="+mn-ea"/>
              </a:rPr>
              <a:t>         (</a:t>
            </a:r>
            <a:r>
              <a:rPr kumimoji="0" lang="zh-CN" altLang="en-US" sz="1800" spc="-200" dirty="0" smtClean="0">
                <a:solidFill>
                  <a:schemeClr val="tx1"/>
                </a:solidFill>
                <a:ea typeface="+mn-ea"/>
              </a:rPr>
              <a:t>第</a:t>
            </a:r>
            <a:r>
              <a:rPr kumimoji="0" lang="en-US" altLang="zh-CN" sz="1800" spc="-200" dirty="0" smtClean="0">
                <a:solidFill>
                  <a:schemeClr val="tx1"/>
                </a:solidFill>
                <a:ea typeface="+mn-ea"/>
              </a:rPr>
              <a:t>4</a:t>
            </a:r>
            <a:r>
              <a:rPr kumimoji="0" lang="zh-CN" altLang="en-US" sz="1800" spc="-200" dirty="0" smtClean="0">
                <a:solidFill>
                  <a:schemeClr val="tx1"/>
                </a:solidFill>
                <a:ea typeface="+mn-ea"/>
              </a:rPr>
              <a:t>章讨论</a:t>
            </a:r>
            <a:r>
              <a:rPr kumimoji="0" lang="en-US" altLang="zh-CN" sz="1800" spc="-200" dirty="0" smtClean="0">
                <a:solidFill>
                  <a:schemeClr val="tx1"/>
                </a:solidFill>
                <a:ea typeface="+mn-ea"/>
              </a:rPr>
              <a:t>)</a:t>
            </a:r>
            <a:endParaRPr lang="en-US" altLang="zh-CN" b="1" spc="-2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9" name="Text Box 88"/>
          <p:cNvSpPr txBox="1">
            <a:spLocks noChangeArrowheads="1"/>
          </p:cNvSpPr>
          <p:nvPr/>
        </p:nvSpPr>
        <p:spPr bwMode="auto">
          <a:xfrm>
            <a:off x="2555776" y="3356992"/>
            <a:ext cx="6408712" cy="315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IF</a:t>
            </a:r>
            <a:r>
              <a:rPr kumimoji="0" lang="zh-CN" altLang="en-US" dirty="0">
                <a:solidFill>
                  <a:schemeClr val="tx1"/>
                </a:solidFill>
              </a:rPr>
              <a:t>段</a:t>
            </a:r>
            <a:r>
              <a:rPr kumimoji="0" lang="zh-CN" altLang="en-US" dirty="0">
                <a:solidFill>
                  <a:srgbClr val="990099"/>
                </a:solidFill>
              </a:rPr>
              <a:t>或</a:t>
            </a:r>
            <a:r>
              <a:rPr kumimoji="0" lang="en-US" altLang="zh-CN" dirty="0">
                <a:solidFill>
                  <a:schemeClr val="tx1"/>
                </a:solidFill>
              </a:rPr>
              <a:t>ID</a:t>
            </a:r>
            <a:r>
              <a:rPr kumimoji="0" lang="zh-CN" altLang="en-US" dirty="0">
                <a:solidFill>
                  <a:schemeClr val="tx1"/>
                </a:solidFill>
              </a:rPr>
              <a:t>段</a:t>
            </a:r>
            <a:r>
              <a:rPr kumimoji="0" lang="zh-CN" altLang="en-US" dirty="0" smtClean="0">
                <a:solidFill>
                  <a:schemeClr val="tx1"/>
                </a:solidFill>
              </a:rPr>
              <a:t>预测</a:t>
            </a:r>
            <a:r>
              <a:rPr kumimoji="0" lang="en-US" altLang="zh-CN" sz="1800" dirty="0" smtClean="0">
                <a:solidFill>
                  <a:schemeClr val="tx1"/>
                </a:solidFill>
              </a:rPr>
              <a:t>(</a:t>
            </a:r>
            <a:r>
              <a:rPr kumimoji="0" lang="zh-CN" altLang="en-US" sz="1800" dirty="0" smtClean="0">
                <a:solidFill>
                  <a:schemeClr val="tx1"/>
                </a:solidFill>
              </a:rPr>
              <a:t>转移方向＋该方向指令地址</a:t>
            </a:r>
            <a:r>
              <a:rPr kumimoji="0" lang="en-US" altLang="zh-CN" sz="1800" dirty="0" smtClean="0">
                <a:solidFill>
                  <a:schemeClr val="tx1"/>
                </a:solidFill>
              </a:rPr>
              <a:t>)</a:t>
            </a:r>
            <a:r>
              <a:rPr kumimoji="0" lang="zh-CN" altLang="en-US" dirty="0" smtClean="0">
                <a:solidFill>
                  <a:schemeClr val="tx1"/>
                </a:solidFill>
              </a:rPr>
              <a:t>；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en-US" u="sng" dirty="0" smtClean="0">
                <a:solidFill>
                  <a:schemeClr val="tx1"/>
                </a:solidFill>
                <a:latin typeface="+mn-ea"/>
              </a:rPr>
              <a:t>猜</a:t>
            </a:r>
            <a:r>
              <a:rPr lang="zh-CN" altLang="en-US" u="sng" dirty="0">
                <a:solidFill>
                  <a:schemeClr val="tx1"/>
                </a:solidFill>
                <a:latin typeface="+mn-ea"/>
              </a:rPr>
              <a:t>对时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不写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PC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，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en-US" u="sng" dirty="0" smtClean="0">
                <a:solidFill>
                  <a:schemeClr val="tx1"/>
                </a:solidFill>
                <a:latin typeface="+mn-ea"/>
              </a:rPr>
              <a:t>猜错</a:t>
            </a:r>
            <a:r>
              <a:rPr lang="zh-CN" altLang="en-US" u="sng" dirty="0">
                <a:solidFill>
                  <a:schemeClr val="tx1"/>
                </a:solidFill>
                <a:latin typeface="+mn-ea"/>
              </a:rPr>
              <a:t>时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清空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流水线、重写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PC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反方向指令地址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zh-CN" sz="1800" dirty="0" smtClean="0">
              <a:solidFill>
                <a:schemeClr val="tx1"/>
              </a:solidFill>
              <a:latin typeface="+mn-ea"/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猜对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时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≥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拍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(ID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时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=1)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，猜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错时</a:t>
            </a:r>
            <a:r>
              <a:rPr lang="zh-CN" altLang="en-US" dirty="0">
                <a:solidFill>
                  <a:srgbClr val="990099"/>
                </a:solidFill>
                <a:latin typeface="+mn-ea"/>
              </a:rPr>
              <a:t>≥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阻塞法</a:t>
            </a:r>
            <a:endParaRPr kumimoji="0" lang="en-US" altLang="zh-CN" dirty="0">
              <a:solidFill>
                <a:schemeClr val="tx1"/>
              </a:solidFill>
              <a:latin typeface="+mn-ea"/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静态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预测、动态预测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根据该指令的转移历史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  <a:p>
            <a:pPr eaLnBrk="0" hangingPunct="0">
              <a:lnSpc>
                <a:spcPct val="105000"/>
              </a:lnSpc>
            </a:pP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+mn-ea"/>
              </a:rPr>
              <a:t>方向固定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+mn-ea"/>
              </a:rPr>
              <a:t>       </a:t>
            </a:r>
            <a:r>
              <a:rPr kumimoji="0" lang="zh-CN" altLang="en-US" sz="1800" b="0" dirty="0">
                <a:solidFill>
                  <a:schemeClr val="tx1"/>
                </a:solidFill>
                <a:latin typeface="+mn-ea"/>
              </a:rPr>
              <a:t>└</a:t>
            </a:r>
            <a:r>
              <a:rPr kumimoji="0" lang="zh-CN" altLang="en-US" sz="1800" dirty="0">
                <a:solidFill>
                  <a:schemeClr val="tx1"/>
                </a:solidFill>
                <a:latin typeface="+mn-ea"/>
              </a:rPr>
              <a:t>→所需硬件：</a:t>
            </a:r>
            <a:r>
              <a:rPr kumimoji="0" lang="en-US" altLang="zh-CN" sz="1800" dirty="0">
                <a:solidFill>
                  <a:schemeClr val="tx1"/>
                </a:solidFill>
                <a:latin typeface="+mn-ea"/>
              </a:rPr>
              <a:t>BTB</a:t>
            </a:r>
            <a:r>
              <a:rPr kumimoji="0" lang="zh-CN" altLang="en-US" sz="1800" dirty="0">
                <a:solidFill>
                  <a:schemeClr val="tx1"/>
                </a:solidFill>
                <a:latin typeface="+mn-ea"/>
              </a:rPr>
              <a:t>、更新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+mn-ea"/>
              </a:rPr>
              <a:t>逻辑</a:t>
            </a:r>
            <a:endParaRPr kumimoji="0" lang="en-US" altLang="zh-CN" sz="1800" dirty="0" smtClean="0">
              <a:solidFill>
                <a:schemeClr val="tx1"/>
              </a:solidFill>
              <a:latin typeface="+mn-ea"/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zh-CN" altLang="en-US" dirty="0" smtClean="0">
                <a:solidFill>
                  <a:srgbClr val="990099"/>
                </a:solidFill>
              </a:rPr>
              <a:t>应用</a:t>
            </a:r>
            <a:r>
              <a:rPr kumimoji="0" lang="zh-CN" altLang="en-US" dirty="0">
                <a:solidFill>
                  <a:srgbClr val="990099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动态预测＋静态预测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首次执行时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)</a:t>
            </a:r>
            <a:endParaRPr kumimoji="0" lang="en-US" altLang="zh-CN" sz="2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1" name="直接箭头连接符 170"/>
          <p:cNvCxnSpPr/>
          <p:nvPr/>
        </p:nvCxnSpPr>
        <p:spPr bwMode="auto">
          <a:xfrm flipH="1" flipV="1">
            <a:off x="3059832" y="2240871"/>
            <a:ext cx="936104" cy="16921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sm"/>
          </a:ln>
          <a:effectLst/>
        </p:spPr>
      </p:cxnSp>
      <p:grpSp>
        <p:nvGrpSpPr>
          <p:cNvPr id="173" name="组合 172"/>
          <p:cNvGrpSpPr/>
          <p:nvPr/>
        </p:nvGrpSpPr>
        <p:grpSpPr>
          <a:xfrm>
            <a:off x="4716016" y="1772816"/>
            <a:ext cx="3960440" cy="1600528"/>
            <a:chOff x="4716016" y="2204992"/>
            <a:chExt cx="3960440" cy="1600528"/>
          </a:xfrm>
        </p:grpSpPr>
        <p:sp>
          <p:nvSpPr>
            <p:cNvPr id="174" name="Text Box 61"/>
            <p:cNvSpPr txBox="1">
              <a:spLocks noChangeArrowheads="1"/>
            </p:cNvSpPr>
            <p:nvPr/>
          </p:nvSpPr>
          <p:spPr bwMode="auto">
            <a:xfrm>
              <a:off x="7740352" y="3140944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9</a:t>
              </a:r>
            </a:p>
          </p:txBody>
        </p:sp>
        <p:sp>
          <p:nvSpPr>
            <p:cNvPr id="175" name="Text Box 61"/>
            <p:cNvSpPr txBox="1">
              <a:spLocks noChangeArrowheads="1"/>
            </p:cNvSpPr>
            <p:nvPr/>
          </p:nvSpPr>
          <p:spPr bwMode="auto">
            <a:xfrm>
              <a:off x="7308304" y="2492896"/>
              <a:ext cx="432048" cy="216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176" name="Text Box 61"/>
            <p:cNvSpPr txBox="1">
              <a:spLocks noChangeArrowheads="1"/>
            </p:cNvSpPr>
            <p:nvPr/>
          </p:nvSpPr>
          <p:spPr bwMode="auto">
            <a:xfrm>
              <a:off x="7740352" y="2276872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177" name="Text Box 61"/>
            <p:cNvSpPr txBox="1">
              <a:spLocks noChangeArrowheads="1"/>
            </p:cNvSpPr>
            <p:nvPr/>
          </p:nvSpPr>
          <p:spPr bwMode="auto">
            <a:xfrm>
              <a:off x="7308304" y="2708920"/>
              <a:ext cx="432048" cy="216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178" name="Text Box 61"/>
            <p:cNvSpPr txBox="1">
              <a:spLocks noChangeArrowheads="1"/>
            </p:cNvSpPr>
            <p:nvPr/>
          </p:nvSpPr>
          <p:spPr bwMode="auto">
            <a:xfrm>
              <a:off x="7740352" y="2492896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179" name="Text Box 61"/>
            <p:cNvSpPr txBox="1">
              <a:spLocks noChangeArrowheads="1"/>
            </p:cNvSpPr>
            <p:nvPr/>
          </p:nvSpPr>
          <p:spPr bwMode="auto">
            <a:xfrm>
              <a:off x="8172400" y="2276872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180" name="Text Box 61"/>
            <p:cNvSpPr txBox="1">
              <a:spLocks noChangeArrowheads="1"/>
            </p:cNvSpPr>
            <p:nvPr/>
          </p:nvSpPr>
          <p:spPr bwMode="auto">
            <a:xfrm>
              <a:off x="7740352" y="2708920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181" name="Text Box 61"/>
            <p:cNvSpPr txBox="1">
              <a:spLocks noChangeArrowheads="1"/>
            </p:cNvSpPr>
            <p:nvPr/>
          </p:nvSpPr>
          <p:spPr bwMode="auto">
            <a:xfrm>
              <a:off x="8172400" y="2492896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182" name="Text Box 61"/>
            <p:cNvSpPr txBox="1">
              <a:spLocks noChangeArrowheads="1"/>
            </p:cNvSpPr>
            <p:nvPr/>
          </p:nvSpPr>
          <p:spPr bwMode="auto">
            <a:xfrm>
              <a:off x="7308304" y="2924944"/>
              <a:ext cx="432048" cy="216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183" name="Text Box 61"/>
            <p:cNvSpPr txBox="1">
              <a:spLocks noChangeArrowheads="1"/>
            </p:cNvSpPr>
            <p:nvPr/>
          </p:nvSpPr>
          <p:spPr bwMode="auto">
            <a:xfrm>
              <a:off x="7740352" y="2924944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184" name="Text Box 61"/>
            <p:cNvSpPr txBox="1">
              <a:spLocks noChangeArrowheads="1"/>
            </p:cNvSpPr>
            <p:nvPr/>
          </p:nvSpPr>
          <p:spPr bwMode="auto">
            <a:xfrm>
              <a:off x="8172400" y="2924944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9</a:t>
              </a:r>
            </a:p>
          </p:txBody>
        </p:sp>
        <p:sp>
          <p:nvSpPr>
            <p:cNvPr id="185" name="Text Box 61"/>
            <p:cNvSpPr txBox="1">
              <a:spLocks noChangeArrowheads="1"/>
            </p:cNvSpPr>
            <p:nvPr/>
          </p:nvSpPr>
          <p:spPr bwMode="auto">
            <a:xfrm>
              <a:off x="8172400" y="2708896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186" name="Text Box 61"/>
            <p:cNvSpPr txBox="1">
              <a:spLocks noChangeArrowheads="1"/>
            </p:cNvSpPr>
            <p:nvPr/>
          </p:nvSpPr>
          <p:spPr bwMode="auto">
            <a:xfrm>
              <a:off x="7308304" y="3140944"/>
              <a:ext cx="432048" cy="216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  <a:endParaRPr lang="en-US" altLang="zh-CN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87" name="直接箭头连接符 186"/>
            <p:cNvCxnSpPr/>
            <p:nvPr/>
          </p:nvCxnSpPr>
          <p:spPr bwMode="auto">
            <a:xfrm>
              <a:off x="5143870" y="3356992"/>
              <a:ext cx="353258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8" name="直接箭头连接符 187"/>
            <p:cNvCxnSpPr/>
            <p:nvPr/>
          </p:nvCxnSpPr>
          <p:spPr bwMode="auto">
            <a:xfrm flipH="1" flipV="1">
              <a:off x="5143870" y="2204992"/>
              <a:ext cx="4194" cy="115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9" name="Text Box 61"/>
            <p:cNvSpPr txBox="1">
              <a:spLocks noChangeArrowheads="1"/>
            </p:cNvSpPr>
            <p:nvPr/>
          </p:nvSpPr>
          <p:spPr bwMode="auto">
            <a:xfrm>
              <a:off x="5143870" y="3140968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add</a:t>
              </a:r>
            </a:p>
          </p:txBody>
        </p:sp>
        <p:sp>
          <p:nvSpPr>
            <p:cNvPr id="190" name="Text Box 63"/>
            <p:cNvSpPr txBox="1">
              <a:spLocks noChangeArrowheads="1"/>
            </p:cNvSpPr>
            <p:nvPr/>
          </p:nvSpPr>
          <p:spPr bwMode="auto">
            <a:xfrm>
              <a:off x="4716016" y="2273722"/>
              <a:ext cx="432048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WB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91" name="Text Box 61"/>
            <p:cNvSpPr txBox="1">
              <a:spLocks noChangeArrowheads="1"/>
            </p:cNvSpPr>
            <p:nvPr/>
          </p:nvSpPr>
          <p:spPr bwMode="auto">
            <a:xfrm>
              <a:off x="5580112" y="3140944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92" name="Text Box 61"/>
            <p:cNvSpPr txBox="1">
              <a:spLocks noChangeArrowheads="1"/>
            </p:cNvSpPr>
            <p:nvPr/>
          </p:nvSpPr>
          <p:spPr bwMode="auto">
            <a:xfrm>
              <a:off x="6012160" y="3140944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I3</a:t>
              </a:r>
            </a:p>
          </p:txBody>
        </p:sp>
        <p:sp>
          <p:nvSpPr>
            <p:cNvPr id="193" name="Text Box 61"/>
            <p:cNvSpPr txBox="1">
              <a:spLocks noChangeArrowheads="1"/>
            </p:cNvSpPr>
            <p:nvPr/>
          </p:nvSpPr>
          <p:spPr bwMode="auto">
            <a:xfrm>
              <a:off x="5580112" y="2924942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94" name="Text Box 61"/>
            <p:cNvSpPr txBox="1">
              <a:spLocks noChangeArrowheads="1"/>
            </p:cNvSpPr>
            <p:nvPr/>
          </p:nvSpPr>
          <p:spPr bwMode="auto">
            <a:xfrm>
              <a:off x="6012160" y="2924944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95" name="Text Box 61"/>
            <p:cNvSpPr txBox="1">
              <a:spLocks noChangeArrowheads="1"/>
            </p:cNvSpPr>
            <p:nvPr/>
          </p:nvSpPr>
          <p:spPr bwMode="auto">
            <a:xfrm>
              <a:off x="6444208" y="2924944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I3</a:t>
              </a:r>
            </a:p>
          </p:txBody>
        </p:sp>
        <p:sp>
          <p:nvSpPr>
            <p:cNvPr id="196" name="Text Box 61"/>
            <p:cNvSpPr txBox="1">
              <a:spLocks noChangeArrowheads="1"/>
            </p:cNvSpPr>
            <p:nvPr/>
          </p:nvSpPr>
          <p:spPr bwMode="auto">
            <a:xfrm>
              <a:off x="6012160" y="2708918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97" name="Text Box 61"/>
            <p:cNvSpPr txBox="1">
              <a:spLocks noChangeArrowheads="1"/>
            </p:cNvSpPr>
            <p:nvPr/>
          </p:nvSpPr>
          <p:spPr bwMode="auto">
            <a:xfrm>
              <a:off x="6444208" y="2708920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98" name="Text Box 61"/>
            <p:cNvSpPr txBox="1">
              <a:spLocks noChangeArrowheads="1"/>
            </p:cNvSpPr>
            <p:nvPr/>
          </p:nvSpPr>
          <p:spPr bwMode="auto">
            <a:xfrm>
              <a:off x="6444208" y="3140944"/>
              <a:ext cx="432048" cy="216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I4</a:t>
              </a:r>
            </a:p>
          </p:txBody>
        </p:sp>
        <p:sp>
          <p:nvSpPr>
            <p:cNvPr id="199" name="Text Box 61"/>
            <p:cNvSpPr txBox="1">
              <a:spLocks noChangeArrowheads="1"/>
            </p:cNvSpPr>
            <p:nvPr/>
          </p:nvSpPr>
          <p:spPr bwMode="auto">
            <a:xfrm>
              <a:off x="6876256" y="2708918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I3</a:t>
              </a:r>
            </a:p>
          </p:txBody>
        </p:sp>
        <p:sp>
          <p:nvSpPr>
            <p:cNvPr id="200" name="Text Box 61"/>
            <p:cNvSpPr txBox="1">
              <a:spLocks noChangeArrowheads="1"/>
            </p:cNvSpPr>
            <p:nvPr/>
          </p:nvSpPr>
          <p:spPr bwMode="auto">
            <a:xfrm>
              <a:off x="6444208" y="2492894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201" name="Text Box 61"/>
            <p:cNvSpPr txBox="1">
              <a:spLocks noChangeArrowheads="1"/>
            </p:cNvSpPr>
            <p:nvPr/>
          </p:nvSpPr>
          <p:spPr bwMode="auto">
            <a:xfrm>
              <a:off x="6876256" y="2492896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02" name="Text Box 61"/>
            <p:cNvSpPr txBox="1">
              <a:spLocks noChangeArrowheads="1"/>
            </p:cNvSpPr>
            <p:nvPr/>
          </p:nvSpPr>
          <p:spPr bwMode="auto">
            <a:xfrm>
              <a:off x="6876256" y="2276872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203" name="Text Box 61"/>
            <p:cNvSpPr txBox="1">
              <a:spLocks noChangeArrowheads="1"/>
            </p:cNvSpPr>
            <p:nvPr/>
          </p:nvSpPr>
          <p:spPr bwMode="auto">
            <a:xfrm>
              <a:off x="6876256" y="2924944"/>
              <a:ext cx="432048" cy="216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I4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04" name="Text Box 61"/>
            <p:cNvSpPr txBox="1">
              <a:spLocks noChangeArrowheads="1"/>
            </p:cNvSpPr>
            <p:nvPr/>
          </p:nvSpPr>
          <p:spPr bwMode="auto">
            <a:xfrm>
              <a:off x="6876256" y="3140968"/>
              <a:ext cx="432048" cy="216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I5</a:t>
              </a:r>
            </a:p>
          </p:txBody>
        </p:sp>
        <p:cxnSp>
          <p:nvCxnSpPr>
            <p:cNvPr id="205" name="直接箭头连接符 204"/>
            <p:cNvCxnSpPr/>
            <p:nvPr/>
          </p:nvCxnSpPr>
          <p:spPr bwMode="auto">
            <a:xfrm flipV="1">
              <a:off x="5832140" y="3353842"/>
              <a:ext cx="0" cy="180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6" name="Text Box 60"/>
            <p:cNvSpPr txBox="1">
              <a:spLocks noChangeArrowheads="1"/>
            </p:cNvSpPr>
            <p:nvPr/>
          </p:nvSpPr>
          <p:spPr bwMode="auto">
            <a:xfrm>
              <a:off x="5580112" y="3501008"/>
              <a:ext cx="576064" cy="304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预测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endParaRPr lang="en-US" altLang="zh-CN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207" name="直接箭头连接符 206"/>
            <p:cNvCxnSpPr/>
            <p:nvPr/>
          </p:nvCxnSpPr>
          <p:spPr bwMode="auto">
            <a:xfrm flipV="1">
              <a:off x="7488324" y="3353818"/>
              <a:ext cx="0" cy="180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8" name="Text Box 60"/>
            <p:cNvSpPr txBox="1">
              <a:spLocks noChangeArrowheads="1"/>
            </p:cNvSpPr>
            <p:nvPr/>
          </p:nvSpPr>
          <p:spPr bwMode="auto">
            <a:xfrm>
              <a:off x="7272300" y="3501008"/>
              <a:ext cx="1116124" cy="304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猜</a:t>
              </a:r>
              <a:r>
                <a:rPr lang="zh-CN" altLang="en-US" sz="1600" dirty="0" smtClean="0">
                  <a:solidFill>
                    <a:srgbClr val="990099"/>
                  </a:solidFill>
                </a:rPr>
                <a:t>错</a:t>
              </a:r>
              <a:r>
                <a:rPr lang="en-US" altLang="zh-CN" sz="1600" dirty="0" smtClean="0">
                  <a:solidFill>
                    <a:srgbClr val="990099"/>
                  </a:solidFill>
                </a:rPr>
                <a:t>(</a:t>
              </a:r>
              <a:r>
                <a:rPr lang="zh-CN" altLang="en-US" sz="1600" dirty="0" smtClean="0">
                  <a:solidFill>
                    <a:srgbClr val="990099"/>
                  </a:solidFill>
                </a:rPr>
                <a:t>回头</a:t>
              </a:r>
              <a:r>
                <a:rPr lang="en-US" altLang="zh-CN" sz="1600" dirty="0" smtClean="0">
                  <a:solidFill>
                    <a:srgbClr val="990099"/>
                  </a:solidFill>
                </a:rPr>
                <a:t>)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endParaRPr lang="en-US" altLang="zh-CN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sp>
        <p:nvSpPr>
          <p:cNvPr id="90" name="线形标注 2 89"/>
          <p:cNvSpPr/>
          <p:nvPr/>
        </p:nvSpPr>
        <p:spPr bwMode="auto">
          <a:xfrm>
            <a:off x="6732240" y="3987096"/>
            <a:ext cx="2304256" cy="306000"/>
          </a:xfrm>
          <a:prstGeom prst="borderCallout2">
            <a:avLst>
              <a:gd name="adj1" fmla="val 51567"/>
              <a:gd name="adj2" fmla="val -316"/>
              <a:gd name="adj3" fmla="val 49454"/>
              <a:gd name="adj4" fmla="val -7129"/>
              <a:gd name="adj5" fmla="val 160495"/>
              <a:gd name="adj6" fmla="val -81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需计算</a:t>
            </a:r>
            <a:r>
              <a:rPr lang="zh-CN" altLang="en-US" sz="1600" dirty="0" smtClean="0">
                <a:solidFill>
                  <a:schemeClr val="tx1"/>
                </a:solidFill>
              </a:rPr>
              <a:t>时回头时延为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</a:rPr>
              <a:t>拍</a:t>
            </a:r>
            <a:endParaRPr lang="en-US" altLang="zh-CN" sz="1600" dirty="0">
              <a:solidFill>
                <a:srgbClr val="990099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491880" y="3789040"/>
            <a:ext cx="3600401" cy="72008"/>
            <a:chOff x="3491880" y="3789040"/>
            <a:chExt cx="3600401" cy="72008"/>
          </a:xfrm>
        </p:grpSpPr>
        <p:cxnSp>
          <p:nvCxnSpPr>
            <p:cNvPr id="172" name="直接箭头连接符 171"/>
            <p:cNvCxnSpPr/>
            <p:nvPr/>
          </p:nvCxnSpPr>
          <p:spPr bwMode="auto">
            <a:xfrm flipH="1" flipV="1">
              <a:off x="3491880" y="3789040"/>
              <a:ext cx="144016" cy="7200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 flipH="1">
              <a:off x="3644281" y="3861048"/>
              <a:ext cx="3375991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98" name="直接箭头连接符 97"/>
            <p:cNvCxnSpPr/>
            <p:nvPr/>
          </p:nvCxnSpPr>
          <p:spPr bwMode="auto">
            <a:xfrm flipH="1">
              <a:off x="7020272" y="3789040"/>
              <a:ext cx="72009" cy="7200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sm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90500" y="404664"/>
            <a:ext cx="8773988" cy="398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0"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  </a:t>
            </a:r>
            <a:r>
              <a:rPr kumimoji="0"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kumimoji="0"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kumimoji="0"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3</a:t>
            </a:r>
            <a:r>
              <a:rPr kumimoji="0"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kumimoji="0"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MIPS</a:t>
            </a:r>
            <a:r>
              <a:rPr kumimoji="0"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流水线有</a:t>
            </a:r>
            <a:r>
              <a:rPr kumimoji="0"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EX</a:t>
            </a:r>
            <a:r>
              <a:rPr kumimoji="0"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段→</a:t>
            </a:r>
            <a:r>
              <a:rPr kumimoji="0"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EX</a:t>
            </a:r>
            <a:r>
              <a:rPr kumimoji="0"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段转发线路</a:t>
            </a:r>
            <a:r>
              <a:rPr lang="zh-CN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200" b="1" dirty="0" err="1" smtClean="0">
                <a:solidFill>
                  <a:schemeClr val="tx1"/>
                </a:solidFill>
                <a:latin typeface="+mn-ea"/>
                <a:ea typeface="+mn-ea"/>
              </a:rPr>
              <a:t>bne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指令在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段计算分支目标地址、在</a:t>
            </a:r>
            <a:r>
              <a:rPr lang="en-US" altLang="zh-CN" sz="2200" b="1" u="sng" dirty="0" smtClean="0">
                <a:solidFill>
                  <a:schemeClr val="tx1"/>
                </a:solidFill>
                <a:latin typeface="+mn-ea"/>
                <a:ea typeface="+mn-ea"/>
              </a:rPr>
              <a:t>MEM</a:t>
            </a:r>
            <a:r>
              <a:rPr lang="zh-CN" altLang="en-US" sz="2200" b="1" u="sng" dirty="0" smtClean="0">
                <a:solidFill>
                  <a:schemeClr val="tx1"/>
                </a:solidFill>
                <a:latin typeface="+mn-ea"/>
                <a:ea typeface="+mn-ea"/>
              </a:rPr>
              <a:t>段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写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PC</a:t>
            </a:r>
            <a:r>
              <a:rPr lang="zh-CN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现有</a:t>
            </a:r>
            <a:r>
              <a:rPr lang="zh-CN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如下指令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序列</a:t>
            </a:r>
            <a:r>
              <a:rPr lang="zh-CN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endParaRPr lang="en-US" altLang="zh-CN" sz="22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                         //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假设</a:t>
            </a:r>
            <a:r>
              <a:rPr lang="pt-BR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$4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pt-BR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100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pt-BR" altLang="zh-CN" sz="1800" dirty="0" smtClean="0">
                <a:solidFill>
                  <a:schemeClr val="tx1"/>
                </a:solidFill>
                <a:latin typeface="+mn-ea"/>
              </a:rPr>
              <a:t>$5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＝</a:t>
            </a:r>
            <a:r>
              <a:rPr lang="pt-BR" altLang="zh-CN" sz="1800" dirty="0" smtClean="0">
                <a:solidFill>
                  <a:schemeClr val="tx1"/>
                </a:solidFill>
                <a:latin typeface="+mn-ea"/>
              </a:rPr>
              <a:t>0</a:t>
            </a:r>
            <a:endParaRPr lang="zh-CN" altLang="zh-CN" sz="18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                 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L1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:  add  $8, $6, $7  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I2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$8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$6</a:t>
            </a:r>
            <a:r>
              <a:rPr lang="zh-CN" altLang="zh-CN" sz="1800" b="1" dirty="0">
                <a:solidFill>
                  <a:schemeClr val="tx1"/>
                </a:solidFill>
                <a:latin typeface="+mn-ea"/>
                <a:ea typeface="+mn-ea"/>
              </a:rPr>
              <a:t>＋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$7</a:t>
            </a:r>
            <a:endParaRPr lang="zh-CN" altLang="zh-CN" sz="18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       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                  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+mn-ea"/>
                <a:ea typeface="+mn-ea"/>
              </a:rPr>
              <a:t>sw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$8, 20($6)  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 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I3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: M[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$6</a:t>
            </a:r>
            <a:r>
              <a:rPr lang="zh-CN" altLang="zh-CN" sz="1800" b="1" dirty="0">
                <a:solidFill>
                  <a:schemeClr val="tx1"/>
                </a:solidFill>
                <a:latin typeface="+mn-ea"/>
                <a:ea typeface="+mn-ea"/>
              </a:rPr>
              <a:t>＋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20]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pt-BR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$8</a:t>
            </a:r>
            <a:endParaRPr lang="zh-CN" altLang="zh-CN" sz="18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       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                  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+mn-ea"/>
                <a:ea typeface="+mn-ea"/>
              </a:rPr>
              <a:t>addi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 $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5, $5, 1   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I4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$5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$5</a:t>
            </a:r>
            <a:r>
              <a:rPr lang="zh-CN" altLang="zh-CN" sz="1800" b="1" dirty="0">
                <a:solidFill>
                  <a:schemeClr val="tx1"/>
                </a:solidFill>
                <a:latin typeface="+mn-ea"/>
                <a:ea typeface="+mn-ea"/>
              </a:rPr>
              <a:t>＋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lang="zh-CN" altLang="zh-CN" sz="18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                   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+mn-ea"/>
                <a:ea typeface="+mn-ea"/>
              </a:rPr>
              <a:t>bne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$5, $4, 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L1     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I5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$5</a:t>
            </a:r>
            <a:r>
              <a:rPr lang="zh-CN" altLang="zh-CN" sz="1800" b="1" dirty="0">
                <a:solidFill>
                  <a:schemeClr val="tx1"/>
                </a:solidFill>
                <a:latin typeface="+mn-ea"/>
                <a:ea typeface="+mn-ea"/>
              </a:rPr>
              <a:t>≠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$4</a:t>
            </a:r>
            <a:r>
              <a:rPr lang="zh-CN" altLang="zh-CN" sz="1800" b="1" dirty="0">
                <a:solidFill>
                  <a:schemeClr val="tx1"/>
                </a:solidFill>
                <a:latin typeface="+mn-ea"/>
                <a:ea typeface="+mn-ea"/>
              </a:rPr>
              <a:t>时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PC←L1</a:t>
            </a:r>
            <a:endParaRPr lang="zh-CN" altLang="zh-CN" sz="18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                   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+mn-ea"/>
                <a:ea typeface="+mn-ea"/>
              </a:rPr>
              <a:t>addi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 $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9, $9, 10 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I6: 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$9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$9</a:t>
            </a:r>
            <a:r>
              <a:rPr lang="zh-CN" altLang="zh-CN" sz="1800" b="1" dirty="0">
                <a:solidFill>
                  <a:schemeClr val="tx1"/>
                </a:solidFill>
                <a:latin typeface="+mn-ea"/>
                <a:ea typeface="+mn-ea"/>
              </a:rPr>
              <a:t>＋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10</a:t>
            </a:r>
            <a:endParaRPr lang="zh-CN" altLang="zh-CN" sz="18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ea typeface="+mn-ea"/>
              </a:rPr>
              <a:t>  ⑴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控制</a:t>
            </a:r>
            <a:r>
              <a:rPr lang="zh-CN" altLang="zh-CN" sz="2200" dirty="0">
                <a:solidFill>
                  <a:schemeClr val="tx1"/>
                </a:solidFill>
                <a:latin typeface="+mn-ea"/>
                <a:ea typeface="+mn-ea"/>
              </a:rPr>
              <a:t>冒险用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阻塞法</a:t>
            </a:r>
            <a:r>
              <a:rPr lang="zh-CN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处理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时</a:t>
            </a:r>
            <a:r>
              <a:rPr lang="zh-CN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代码</a:t>
            </a:r>
            <a:r>
              <a:rPr lang="zh-CN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执行时间？</a:t>
            </a:r>
            <a:endParaRPr lang="en-US" altLang="zh-CN" sz="22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en-US" altLang="zh-CN" sz="2200" dirty="0" smtClean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kumimoji="0" lang="zh-CN" altLang="en-US" sz="2200" dirty="0" smtClean="0">
                <a:solidFill>
                  <a:schemeClr val="tx1"/>
                </a:solidFill>
                <a:latin typeface="+mn-ea"/>
                <a:ea typeface="+mn-ea"/>
              </a:rPr>
              <a:t>⑵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控制</a:t>
            </a:r>
            <a:r>
              <a:rPr lang="zh-CN" altLang="zh-CN" sz="2200" dirty="0" smtClean="0">
                <a:solidFill>
                  <a:schemeClr val="tx1"/>
                </a:solidFill>
                <a:latin typeface="+mn-ea"/>
              </a:rPr>
              <a:t>冒险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在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IF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段</a:t>
            </a:r>
            <a:r>
              <a:rPr kumimoji="0" lang="zh-CN" altLang="en-US" sz="2200" dirty="0" smtClean="0">
                <a:solidFill>
                  <a:schemeClr val="tx1"/>
                </a:solidFill>
                <a:latin typeface="+mn-ea"/>
                <a:ea typeface="+mn-ea"/>
              </a:rPr>
              <a:t>预测</a:t>
            </a:r>
            <a:r>
              <a:rPr lang="zh-CN" altLang="en-US" sz="2200" dirty="0" smtClean="0">
                <a:solidFill>
                  <a:schemeClr val="tx1"/>
                </a:solidFill>
              </a:rPr>
              <a:t>、</a:t>
            </a:r>
            <a:r>
              <a:rPr lang="zh-CN" altLang="en-US" sz="2200" dirty="0" smtClean="0">
                <a:solidFill>
                  <a:schemeClr val="tx1"/>
                </a:solidFill>
              </a:rPr>
              <a:t>预测</a:t>
            </a:r>
            <a:r>
              <a:rPr lang="zh-CN" altLang="en-US" sz="2200" dirty="0" smtClean="0">
                <a:solidFill>
                  <a:schemeClr val="tx1"/>
                </a:solidFill>
              </a:rPr>
              <a:t>方向为不转移，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代码</a:t>
            </a:r>
            <a:r>
              <a:rPr lang="zh-CN" altLang="zh-CN" sz="2200" dirty="0" smtClean="0">
                <a:solidFill>
                  <a:schemeClr val="tx1"/>
                </a:solidFill>
                <a:latin typeface="+mn-ea"/>
              </a:rPr>
              <a:t>执行时间</a:t>
            </a:r>
            <a:r>
              <a:rPr lang="zh-CN" altLang="zh-CN" sz="2200" dirty="0" smtClean="0">
                <a:solidFill>
                  <a:schemeClr val="tx1"/>
                </a:solidFill>
                <a:latin typeface="+mn-ea"/>
              </a:rPr>
              <a:t>？</a:t>
            </a:r>
            <a:endParaRPr lang="en-US" altLang="zh-CN" sz="22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⑶若在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ID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段</a:t>
            </a:r>
            <a:r>
              <a:rPr kumimoji="0" lang="zh-CN" altLang="en-US" sz="2200" dirty="0">
                <a:solidFill>
                  <a:schemeClr val="tx1"/>
                </a:solidFill>
                <a:latin typeface="+mn-ea"/>
              </a:rPr>
              <a:t>预测</a:t>
            </a:r>
            <a:r>
              <a:rPr lang="zh-CN" altLang="en-US" sz="2200" dirty="0">
                <a:solidFill>
                  <a:schemeClr val="tx1"/>
                </a:solidFill>
              </a:rPr>
              <a:t>、预测</a:t>
            </a:r>
            <a:r>
              <a:rPr lang="zh-CN" altLang="en-US" sz="2200" dirty="0" smtClean="0">
                <a:solidFill>
                  <a:schemeClr val="tx1"/>
                </a:solidFill>
              </a:rPr>
              <a:t>方向为转移，则预测的停顿时间</a:t>
            </a:r>
            <a:r>
              <a:rPr lang="zh-CN" altLang="zh-CN" sz="2200" dirty="0" smtClean="0">
                <a:solidFill>
                  <a:schemeClr val="tx1"/>
                </a:solidFill>
                <a:latin typeface="+mn-ea"/>
              </a:rPr>
              <a:t>？</a:t>
            </a:r>
            <a:endParaRPr lang="en-US" altLang="zh-CN" sz="2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90500" y="4149080"/>
            <a:ext cx="877398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kumimoji="0"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kumimoji="0"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kumimoji="0"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kumimoji="0"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RAW</a:t>
            </a:r>
            <a:r>
              <a:rPr kumimoji="0"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冒险有</a:t>
            </a:r>
            <a:r>
              <a:rPr kumimoji="0"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I3-I2</a:t>
            </a:r>
            <a:r>
              <a:rPr kumimoji="0"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、</a:t>
            </a:r>
            <a:r>
              <a:rPr kumimoji="0" lang="en-US" altLang="zh-CN" sz="2200" b="1" dirty="0" smtClean="0">
                <a:solidFill>
                  <a:schemeClr val="tx1"/>
                </a:solidFill>
              </a:rPr>
              <a:t>I5-I4</a:t>
            </a:r>
            <a:r>
              <a:rPr kumimoji="0" lang="zh-CN" altLang="en-US" sz="2200" b="1" dirty="0" smtClean="0">
                <a:solidFill>
                  <a:schemeClr val="tx1"/>
                </a:solidFill>
              </a:rPr>
              <a:t>，冒险</a:t>
            </a:r>
            <a:r>
              <a:rPr kumimoji="0" lang="zh-CN" altLang="en-US" sz="2200" dirty="0" smtClean="0">
                <a:solidFill>
                  <a:schemeClr val="tx1"/>
                </a:solidFill>
              </a:rPr>
              <a:t>需停顿</a:t>
            </a:r>
            <a:r>
              <a:rPr kumimoji="0" lang="en-US" altLang="zh-CN" sz="2200" dirty="0" smtClean="0">
                <a:solidFill>
                  <a:schemeClr val="tx1"/>
                </a:solidFill>
              </a:rPr>
              <a:t>0</a:t>
            </a:r>
            <a:r>
              <a:rPr kumimoji="0" lang="zh-CN" altLang="en-US" sz="2200" dirty="0" smtClean="0">
                <a:solidFill>
                  <a:schemeClr val="tx1"/>
                </a:solidFill>
              </a:rPr>
              <a:t>拍</a:t>
            </a:r>
            <a:r>
              <a:rPr kumimoji="0" lang="en-US" altLang="zh-CN" sz="2200" dirty="0" smtClean="0">
                <a:solidFill>
                  <a:schemeClr val="tx1"/>
                </a:solidFill>
              </a:rPr>
              <a:t>(</a:t>
            </a:r>
            <a:r>
              <a:rPr kumimoji="0" lang="zh-CN" altLang="en-US" sz="2200" dirty="0" smtClean="0">
                <a:solidFill>
                  <a:schemeClr val="tx1"/>
                </a:solidFill>
              </a:rPr>
              <a:t>可转发</a:t>
            </a:r>
            <a:r>
              <a:rPr kumimoji="0" lang="en-US" altLang="zh-CN" sz="2200" dirty="0" smtClean="0">
                <a:solidFill>
                  <a:schemeClr val="tx1"/>
                </a:solidFill>
              </a:rPr>
              <a:t>)</a:t>
            </a:r>
            <a:r>
              <a:rPr kumimoji="0" lang="zh-CN" altLang="en-US" sz="2200" dirty="0" smtClean="0">
                <a:solidFill>
                  <a:schemeClr val="tx1"/>
                </a:solidFill>
              </a:rPr>
              <a:t>；</a:t>
            </a:r>
            <a:endParaRPr kumimoji="0" lang="en-US" altLang="zh-CN" sz="2200" b="1" dirty="0" smtClean="0">
              <a:solidFill>
                <a:schemeClr val="tx1"/>
              </a:solidFill>
            </a:endParaRPr>
          </a:p>
        </p:txBody>
      </p:sp>
      <p:sp>
        <p:nvSpPr>
          <p:cNvPr id="8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18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 Box 88"/>
          <p:cNvSpPr txBox="1">
            <a:spLocks noChangeArrowheads="1"/>
          </p:cNvSpPr>
          <p:nvPr/>
        </p:nvSpPr>
        <p:spPr bwMode="auto">
          <a:xfrm>
            <a:off x="179512" y="4596224"/>
            <a:ext cx="871296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0" lang="zh-CN" altLang="en-US" sz="2200" b="1" dirty="0" smtClean="0">
                <a:solidFill>
                  <a:schemeClr val="tx1"/>
                </a:solidFill>
              </a:rPr>
              <a:t>    </a:t>
            </a:r>
            <a:r>
              <a:rPr kumimoji="0" lang="zh-CN" altLang="en-US" sz="2200" b="1" dirty="0" smtClean="0">
                <a:solidFill>
                  <a:schemeClr val="tx1"/>
                </a:solidFill>
              </a:rPr>
              <a:t>⑴每次冒险暂停  </a:t>
            </a:r>
            <a:r>
              <a:rPr kumimoji="0" lang="zh-CN" altLang="en-US" sz="2200" b="1" dirty="0" smtClean="0">
                <a:solidFill>
                  <a:schemeClr val="tx1"/>
                </a:solidFill>
              </a:rPr>
              <a:t>拍</a:t>
            </a:r>
            <a:r>
              <a:rPr kumimoji="0" lang="zh-CN" altLang="en-US" sz="2200" b="1" dirty="0" smtClean="0">
                <a:solidFill>
                  <a:schemeClr val="tx1"/>
                </a:solidFill>
              </a:rPr>
              <a:t>；</a:t>
            </a:r>
            <a:r>
              <a:rPr kumimoji="0" lang="en-US" altLang="zh-CN" sz="2200" b="1" dirty="0" smtClean="0">
                <a:solidFill>
                  <a:schemeClr val="tx1"/>
                </a:solidFill>
              </a:rPr>
              <a:t>T</a:t>
            </a:r>
            <a:r>
              <a:rPr kumimoji="0" lang="zh-CN" altLang="en-US" sz="2200" b="1" dirty="0" smtClean="0">
                <a:solidFill>
                  <a:schemeClr val="tx1"/>
                </a:solidFill>
              </a:rPr>
              <a:t>＝</a:t>
            </a:r>
            <a:endParaRPr kumimoji="0" lang="en-US" altLang="zh-CN" sz="2200" b="1" dirty="0" smtClean="0">
              <a:solidFill>
                <a:schemeClr val="tx1"/>
              </a:solidFill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zh-CN" altLang="en-US" sz="2200" dirty="0" smtClean="0">
                <a:solidFill>
                  <a:schemeClr val="tx1"/>
                </a:solidFill>
              </a:rPr>
              <a:t>    ⑵</a:t>
            </a:r>
            <a:r>
              <a:rPr kumimoji="0" lang="en-US" altLang="zh-CN" sz="2200" dirty="0">
                <a:solidFill>
                  <a:schemeClr val="tx1"/>
                </a:solidFill>
              </a:rPr>
              <a:t>I5</a:t>
            </a:r>
            <a:r>
              <a:rPr kumimoji="0" lang="zh-CN" altLang="en-US" sz="2200" dirty="0">
                <a:solidFill>
                  <a:schemeClr val="tx1"/>
                </a:solidFill>
              </a:rPr>
              <a:t>预测正确   次</a:t>
            </a:r>
            <a:r>
              <a:rPr kumimoji="0" lang="en-US" altLang="zh-CN" sz="2200" dirty="0">
                <a:solidFill>
                  <a:schemeClr val="tx1"/>
                </a:solidFill>
              </a:rPr>
              <a:t>(</a:t>
            </a:r>
            <a:r>
              <a:rPr kumimoji="0" lang="zh-CN" altLang="en-US" sz="2200" dirty="0">
                <a:solidFill>
                  <a:schemeClr val="tx1"/>
                </a:solidFill>
              </a:rPr>
              <a:t>停</a:t>
            </a:r>
            <a:r>
              <a:rPr kumimoji="0" lang="en-US" altLang="zh-CN" sz="2200" dirty="0">
                <a:solidFill>
                  <a:schemeClr val="tx1"/>
                </a:solidFill>
              </a:rPr>
              <a:t>  </a:t>
            </a:r>
            <a:r>
              <a:rPr kumimoji="0" lang="zh-CN" altLang="en-US" sz="2200" dirty="0">
                <a:solidFill>
                  <a:schemeClr val="tx1"/>
                </a:solidFill>
              </a:rPr>
              <a:t>拍</a:t>
            </a:r>
            <a:r>
              <a:rPr kumimoji="0" lang="en-US" altLang="zh-CN" sz="2200" dirty="0">
                <a:solidFill>
                  <a:schemeClr val="tx1"/>
                </a:solidFill>
              </a:rPr>
              <a:t>/</a:t>
            </a:r>
            <a:r>
              <a:rPr kumimoji="0" lang="zh-CN" altLang="en-US" sz="2200" dirty="0">
                <a:solidFill>
                  <a:schemeClr val="tx1"/>
                </a:solidFill>
              </a:rPr>
              <a:t>次</a:t>
            </a:r>
            <a:r>
              <a:rPr kumimoji="0" lang="en-US" altLang="zh-CN" sz="2200" dirty="0">
                <a:solidFill>
                  <a:schemeClr val="tx1"/>
                </a:solidFill>
              </a:rPr>
              <a:t>)</a:t>
            </a:r>
            <a:r>
              <a:rPr kumimoji="0" lang="zh-CN" altLang="en-US" sz="2200" dirty="0" smtClean="0">
                <a:solidFill>
                  <a:schemeClr val="tx1"/>
                </a:solidFill>
              </a:rPr>
              <a:t>、预测错误   </a:t>
            </a:r>
            <a:r>
              <a:rPr kumimoji="0" lang="zh-CN" altLang="en-US" sz="2200" dirty="0">
                <a:solidFill>
                  <a:schemeClr val="tx1"/>
                </a:solidFill>
              </a:rPr>
              <a:t>次</a:t>
            </a:r>
            <a:r>
              <a:rPr kumimoji="0" lang="en-US" altLang="zh-CN" sz="2200" dirty="0">
                <a:solidFill>
                  <a:schemeClr val="tx1"/>
                </a:solidFill>
              </a:rPr>
              <a:t>(</a:t>
            </a:r>
            <a:r>
              <a:rPr kumimoji="0" lang="zh-CN" altLang="en-US" sz="2200" dirty="0">
                <a:solidFill>
                  <a:schemeClr val="tx1"/>
                </a:solidFill>
              </a:rPr>
              <a:t>停</a:t>
            </a:r>
            <a:r>
              <a:rPr kumimoji="0" lang="en-US" altLang="zh-CN" sz="2200" dirty="0">
                <a:solidFill>
                  <a:schemeClr val="tx1"/>
                </a:solidFill>
              </a:rPr>
              <a:t>  </a:t>
            </a:r>
            <a:r>
              <a:rPr kumimoji="0" lang="zh-CN" altLang="en-US" sz="2200" dirty="0">
                <a:solidFill>
                  <a:schemeClr val="tx1"/>
                </a:solidFill>
              </a:rPr>
              <a:t>拍</a:t>
            </a:r>
            <a:r>
              <a:rPr kumimoji="0" lang="en-US" altLang="zh-CN" sz="2200" dirty="0">
                <a:solidFill>
                  <a:schemeClr val="tx1"/>
                </a:solidFill>
              </a:rPr>
              <a:t>/</a:t>
            </a:r>
            <a:r>
              <a:rPr kumimoji="0" lang="zh-CN" altLang="en-US" sz="2200" dirty="0">
                <a:solidFill>
                  <a:schemeClr val="tx1"/>
                </a:solidFill>
              </a:rPr>
              <a:t>次</a:t>
            </a:r>
            <a:r>
              <a:rPr kumimoji="0" lang="en-US" altLang="zh-CN" sz="2200" dirty="0">
                <a:solidFill>
                  <a:schemeClr val="tx1"/>
                </a:solidFill>
              </a:rPr>
              <a:t>)</a:t>
            </a:r>
            <a:r>
              <a:rPr kumimoji="0" lang="zh-CN" altLang="en-US" sz="2200" dirty="0">
                <a:solidFill>
                  <a:schemeClr val="tx1"/>
                </a:solidFill>
              </a:rPr>
              <a:t>；</a:t>
            </a:r>
            <a:endParaRPr kumimoji="0" lang="en-US" altLang="zh-CN" sz="2200" dirty="0">
              <a:solidFill>
                <a:schemeClr val="tx1"/>
              </a:solidFill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en-US" altLang="zh-CN" sz="2200" dirty="0">
                <a:solidFill>
                  <a:schemeClr val="tx1"/>
                </a:solidFill>
              </a:rPr>
              <a:t>       </a:t>
            </a:r>
            <a:r>
              <a:rPr kumimoji="0" lang="en-US" altLang="zh-CN" sz="2200" dirty="0" smtClean="0">
                <a:solidFill>
                  <a:schemeClr val="tx1"/>
                </a:solidFill>
              </a:rPr>
              <a:t>T</a:t>
            </a:r>
            <a:r>
              <a:rPr kumimoji="0" lang="zh-CN" altLang="en-US" sz="2200" dirty="0" smtClean="0">
                <a:solidFill>
                  <a:schemeClr val="tx1"/>
                </a:solidFill>
              </a:rPr>
              <a:t>＝</a:t>
            </a:r>
            <a:endParaRPr kumimoji="0" lang="en-US" altLang="zh-CN" sz="2200" dirty="0" smtClean="0">
              <a:solidFill>
                <a:schemeClr val="tx1"/>
              </a:solidFill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zh-CN" altLang="en-US" sz="2200" dirty="0">
                <a:solidFill>
                  <a:schemeClr val="tx1"/>
                </a:solidFill>
              </a:rPr>
              <a:t> </a:t>
            </a:r>
            <a:r>
              <a:rPr kumimoji="0" lang="zh-CN" altLang="en-US" sz="2200" dirty="0" smtClean="0">
                <a:solidFill>
                  <a:schemeClr val="tx1"/>
                </a:solidFill>
              </a:rPr>
              <a:t>   ⑶</a:t>
            </a:r>
            <a:r>
              <a:rPr kumimoji="0" lang="en-US" altLang="zh-CN" sz="2200" dirty="0" smtClean="0">
                <a:solidFill>
                  <a:schemeClr val="tx1"/>
                </a:solidFill>
              </a:rPr>
              <a:t>I5</a:t>
            </a:r>
            <a:r>
              <a:rPr kumimoji="0" lang="zh-CN" altLang="en-US" sz="2200" dirty="0">
                <a:solidFill>
                  <a:schemeClr val="tx1"/>
                </a:solidFill>
              </a:rPr>
              <a:t>预测</a:t>
            </a:r>
            <a:r>
              <a:rPr kumimoji="0" lang="zh-CN" altLang="en-US" sz="2200" dirty="0" smtClean="0">
                <a:solidFill>
                  <a:schemeClr val="tx1"/>
                </a:solidFill>
              </a:rPr>
              <a:t>正确时停</a:t>
            </a:r>
            <a:r>
              <a:rPr kumimoji="0" lang="en-US" altLang="zh-CN" sz="2200" dirty="0" smtClean="0">
                <a:solidFill>
                  <a:schemeClr val="tx1"/>
                </a:solidFill>
              </a:rPr>
              <a:t>  </a:t>
            </a:r>
            <a:r>
              <a:rPr kumimoji="0" lang="zh-CN" altLang="en-US" sz="2200" dirty="0">
                <a:solidFill>
                  <a:schemeClr val="tx1"/>
                </a:solidFill>
              </a:rPr>
              <a:t>拍</a:t>
            </a:r>
            <a:r>
              <a:rPr kumimoji="0" lang="en-US" altLang="zh-CN" sz="2200" dirty="0">
                <a:solidFill>
                  <a:schemeClr val="tx1"/>
                </a:solidFill>
              </a:rPr>
              <a:t>/</a:t>
            </a:r>
            <a:r>
              <a:rPr kumimoji="0" lang="zh-CN" altLang="en-US" sz="2200" dirty="0" smtClean="0">
                <a:solidFill>
                  <a:schemeClr val="tx1"/>
                </a:solidFill>
              </a:rPr>
              <a:t>次、错误时停</a:t>
            </a:r>
            <a:r>
              <a:rPr kumimoji="0" lang="en-US" altLang="zh-CN" sz="2200" dirty="0" smtClean="0">
                <a:solidFill>
                  <a:schemeClr val="tx1"/>
                </a:solidFill>
              </a:rPr>
              <a:t>  </a:t>
            </a:r>
            <a:r>
              <a:rPr kumimoji="0" lang="zh-CN" altLang="en-US" sz="2200" dirty="0">
                <a:solidFill>
                  <a:schemeClr val="tx1"/>
                </a:solidFill>
              </a:rPr>
              <a:t>拍</a:t>
            </a:r>
            <a:r>
              <a:rPr kumimoji="0" lang="en-US" altLang="zh-CN" sz="2200" dirty="0">
                <a:solidFill>
                  <a:schemeClr val="tx1"/>
                </a:solidFill>
              </a:rPr>
              <a:t>/</a:t>
            </a:r>
            <a:r>
              <a:rPr kumimoji="0" lang="zh-CN" altLang="en-US" sz="2200" dirty="0" smtClean="0">
                <a:solidFill>
                  <a:schemeClr val="tx1"/>
                </a:solidFill>
              </a:rPr>
              <a:t>次</a:t>
            </a:r>
            <a:endParaRPr kumimoji="0" lang="en-US" altLang="zh-CN" sz="22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 Box 88"/>
          <p:cNvSpPr txBox="1">
            <a:spLocks noChangeArrowheads="1"/>
          </p:cNvSpPr>
          <p:nvPr/>
        </p:nvSpPr>
        <p:spPr bwMode="auto">
          <a:xfrm>
            <a:off x="1547664" y="4596224"/>
            <a:ext cx="7344816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0" lang="en-US" altLang="zh-CN" sz="2200" dirty="0" smtClean="0">
                <a:solidFill>
                  <a:schemeClr val="tx1"/>
                </a:solidFill>
              </a:rPr>
              <a:t>         3 </a:t>
            </a:r>
            <a:r>
              <a:rPr kumimoji="0" lang="en-US" altLang="zh-CN" sz="2200" b="1" dirty="0" smtClean="0">
                <a:solidFill>
                  <a:schemeClr val="tx1"/>
                </a:solidFill>
              </a:rPr>
              <a:t>      </a:t>
            </a:r>
            <a:r>
              <a:rPr kumimoji="0" lang="en-US" altLang="zh-CN" sz="2200" b="1" dirty="0" smtClean="0">
                <a:solidFill>
                  <a:schemeClr val="tx1"/>
                </a:solidFill>
              </a:rPr>
              <a:t>[5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t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+</a:t>
            </a:r>
            <a:r>
              <a:rPr kumimoji="0" lang="en-US" altLang="zh-CN" sz="2200" b="1" dirty="0" smtClean="0">
                <a:solidFill>
                  <a:schemeClr val="tx1"/>
                </a:solidFill>
              </a:rPr>
              <a:t>(</a:t>
            </a:r>
            <a:r>
              <a:rPr kumimoji="0" lang="en-US" altLang="zh-CN" sz="2200" dirty="0" smtClean="0">
                <a:solidFill>
                  <a:schemeClr val="tx1"/>
                </a:solidFill>
              </a:rPr>
              <a:t>100</a:t>
            </a:r>
            <a:r>
              <a:rPr kumimoji="0" lang="zh-CN" altLang="en-US" sz="2200" dirty="0" smtClean="0">
                <a:solidFill>
                  <a:schemeClr val="tx1"/>
                </a:solidFill>
              </a:rPr>
              <a:t>*</a:t>
            </a:r>
            <a:r>
              <a:rPr kumimoji="0" lang="en-US" altLang="zh-CN" sz="2200" dirty="0" smtClean="0">
                <a:solidFill>
                  <a:schemeClr val="tx1"/>
                </a:solidFill>
              </a:rPr>
              <a:t>4+1-</a:t>
            </a:r>
            <a:r>
              <a:rPr kumimoji="0" lang="en-US" altLang="zh-CN" sz="2200" b="1" dirty="0" smtClean="0">
                <a:solidFill>
                  <a:schemeClr val="tx1"/>
                </a:solidFill>
              </a:rPr>
              <a:t>1)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t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]+</a:t>
            </a:r>
            <a:r>
              <a:rPr kumimoji="0" lang="en-US" altLang="zh-CN" sz="2200" b="1" dirty="0" smtClean="0">
                <a:solidFill>
                  <a:schemeClr val="tx1"/>
                </a:solidFill>
              </a:rPr>
              <a:t>3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t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*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100</a:t>
            </a:r>
            <a:r>
              <a:rPr kumimoji="0" lang="zh-CN" altLang="en-US" sz="2200" b="1" dirty="0" smtClean="0">
                <a:solidFill>
                  <a:schemeClr val="tx1"/>
                </a:solidFill>
              </a:rPr>
              <a:t>＝</a:t>
            </a:r>
            <a:r>
              <a:rPr kumimoji="0" lang="en-US" altLang="zh-CN" sz="2200" b="1" dirty="0" smtClean="0">
                <a:solidFill>
                  <a:schemeClr val="tx1"/>
                </a:solidFill>
              </a:rPr>
              <a:t>705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t</a:t>
            </a:r>
          </a:p>
          <a:p>
            <a:pPr eaLnBrk="0" hangingPunct="0">
              <a:lnSpc>
                <a:spcPct val="125000"/>
              </a:lnSpc>
            </a:pPr>
            <a:r>
              <a:rPr kumimoji="0" lang="en-US" altLang="zh-CN" sz="2200" dirty="0" smtClean="0">
                <a:solidFill>
                  <a:schemeClr val="tx1"/>
                </a:solidFill>
              </a:rPr>
              <a:t>       1       </a:t>
            </a:r>
            <a:r>
              <a:rPr kumimoji="0" lang="en-US" altLang="zh-CN" sz="2200" dirty="0">
                <a:solidFill>
                  <a:schemeClr val="tx1"/>
                </a:solidFill>
              </a:rPr>
              <a:t>0      </a:t>
            </a:r>
            <a:r>
              <a:rPr kumimoji="0" lang="en-US" altLang="zh-CN" sz="2000" dirty="0">
                <a:solidFill>
                  <a:schemeClr val="tx1"/>
                </a:solidFill>
              </a:rPr>
              <a:t>  </a:t>
            </a:r>
            <a:r>
              <a:rPr kumimoji="0" lang="en-US" altLang="zh-CN" sz="1800" dirty="0">
                <a:solidFill>
                  <a:schemeClr val="tx1"/>
                </a:solidFill>
              </a:rPr>
              <a:t>    </a:t>
            </a:r>
            <a:r>
              <a:rPr kumimoji="0" lang="en-US" altLang="zh-CN" sz="1800" dirty="0" smtClean="0">
                <a:solidFill>
                  <a:schemeClr val="tx1"/>
                </a:solidFill>
              </a:rPr>
              <a:t> 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   </a:t>
            </a:r>
            <a:r>
              <a:rPr kumimoji="0" lang="en-US" altLang="zh-CN" sz="2200" dirty="0" smtClean="0">
                <a:solidFill>
                  <a:schemeClr val="tx1"/>
                </a:solidFill>
              </a:rPr>
              <a:t>99      </a:t>
            </a:r>
            <a:r>
              <a:rPr kumimoji="0" lang="en-US" altLang="zh-CN" sz="2200" dirty="0">
                <a:solidFill>
                  <a:schemeClr val="tx1"/>
                </a:solidFill>
              </a:rPr>
              <a:t>3</a:t>
            </a:r>
          </a:p>
          <a:p>
            <a:pPr eaLnBrk="0" hangingPunct="0">
              <a:lnSpc>
                <a:spcPct val="125000"/>
              </a:lnSpc>
            </a:pPr>
            <a:r>
              <a:rPr kumimoji="0" lang="en-US" altLang="zh-CN" sz="2200" dirty="0" smtClean="0">
                <a:solidFill>
                  <a:schemeClr val="tx1"/>
                </a:solidFill>
              </a:rPr>
              <a:t>[</a:t>
            </a:r>
            <a:r>
              <a:rPr kumimoji="0" lang="en-US" altLang="zh-CN" sz="2200" dirty="0">
                <a:solidFill>
                  <a:schemeClr val="tx1"/>
                </a:solidFill>
              </a:rPr>
              <a:t>5</a:t>
            </a:r>
            <a:r>
              <a:rPr lang="en-US" altLang="zh-CN" sz="2200" dirty="0">
                <a:solidFill>
                  <a:schemeClr val="tx1"/>
                </a:solidFill>
              </a:rPr>
              <a:t>t</a:t>
            </a:r>
            <a:r>
              <a:rPr lang="en-US" altLang="zh-CN" sz="2200" dirty="0" smtClean="0">
                <a:solidFill>
                  <a:schemeClr val="tx1"/>
                </a:solidFill>
              </a:rPr>
              <a:t>+</a:t>
            </a:r>
            <a:r>
              <a:rPr kumimoji="0" lang="en-US" altLang="zh-CN" sz="2200" dirty="0" smtClean="0">
                <a:solidFill>
                  <a:schemeClr val="tx1"/>
                </a:solidFill>
              </a:rPr>
              <a:t>(100</a:t>
            </a:r>
            <a:r>
              <a:rPr kumimoji="0" lang="zh-CN" altLang="en-US" sz="2200" dirty="0">
                <a:solidFill>
                  <a:schemeClr val="tx1"/>
                </a:solidFill>
              </a:rPr>
              <a:t>*</a:t>
            </a:r>
            <a:r>
              <a:rPr kumimoji="0" lang="en-US" altLang="zh-CN" sz="2200" dirty="0">
                <a:solidFill>
                  <a:schemeClr val="tx1"/>
                </a:solidFill>
              </a:rPr>
              <a:t>4+1-1)</a:t>
            </a:r>
            <a:r>
              <a:rPr lang="en-US" altLang="zh-CN" sz="2200" dirty="0">
                <a:solidFill>
                  <a:schemeClr val="tx1"/>
                </a:solidFill>
              </a:rPr>
              <a:t>t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]+</a:t>
            </a:r>
            <a:r>
              <a:rPr kumimoji="0" lang="en-US" altLang="zh-CN" sz="2200" dirty="0" smtClean="0">
                <a:solidFill>
                  <a:schemeClr val="tx1"/>
                </a:solidFill>
              </a:rPr>
              <a:t>3</a:t>
            </a:r>
            <a:r>
              <a:rPr lang="en-US" altLang="zh-CN" sz="2200" dirty="0" smtClean="0">
                <a:solidFill>
                  <a:schemeClr val="tx1"/>
                </a:solidFill>
              </a:rPr>
              <a:t>t</a:t>
            </a:r>
            <a:r>
              <a:rPr lang="zh-CN" altLang="en-US" sz="2200" dirty="0" smtClean="0">
                <a:solidFill>
                  <a:schemeClr val="tx1"/>
                </a:solidFill>
              </a:rPr>
              <a:t>*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99</a:t>
            </a:r>
            <a:r>
              <a:rPr kumimoji="0" lang="zh-CN" altLang="en-US" sz="2200" dirty="0" smtClean="0">
                <a:solidFill>
                  <a:schemeClr val="tx1"/>
                </a:solidFill>
              </a:rPr>
              <a:t>＝</a:t>
            </a:r>
            <a:r>
              <a:rPr kumimoji="0" lang="en-US" altLang="zh-CN" sz="2200" dirty="0" smtClean="0">
                <a:solidFill>
                  <a:schemeClr val="tx1"/>
                </a:solidFill>
              </a:rPr>
              <a:t>702</a:t>
            </a:r>
            <a:r>
              <a:rPr lang="en-US" altLang="zh-CN" sz="2200" dirty="0" smtClean="0">
                <a:solidFill>
                  <a:schemeClr val="tx1"/>
                </a:solidFill>
              </a:rPr>
              <a:t>t</a:t>
            </a:r>
          </a:p>
          <a:p>
            <a:pPr eaLnBrk="0" hangingPunct="0">
              <a:lnSpc>
                <a:spcPct val="125000"/>
              </a:lnSpc>
            </a:pPr>
            <a:r>
              <a:rPr kumimoji="0" lang="en-US" altLang="zh-CN" sz="2200" dirty="0" smtClean="0">
                <a:solidFill>
                  <a:schemeClr val="tx1"/>
                </a:solidFill>
              </a:rPr>
              <a:t>  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  </a:t>
            </a:r>
            <a:r>
              <a:rPr kumimoji="0" lang="en-US" altLang="zh-CN" sz="2200" dirty="0" smtClean="0">
                <a:solidFill>
                  <a:schemeClr val="tx1"/>
                </a:solidFill>
              </a:rPr>
              <a:t>     1       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        4       </a:t>
            </a:r>
            <a:r>
              <a:rPr kumimoji="0" lang="en-US" altLang="zh-CN" sz="1600" dirty="0" smtClean="0">
                <a:solidFill>
                  <a:schemeClr val="tx1"/>
                </a:solidFill>
              </a:rPr>
              <a:t>(</a:t>
            </a:r>
            <a:r>
              <a:rPr kumimoji="0" lang="zh-CN" altLang="en-US" sz="1600" dirty="0" smtClean="0">
                <a:solidFill>
                  <a:schemeClr val="tx1"/>
                </a:solidFill>
              </a:rPr>
              <a:t>回头占</a:t>
            </a:r>
            <a:r>
              <a:rPr kumimoji="0" lang="en-US" altLang="zh-CN" sz="1600" dirty="0" smtClean="0">
                <a:solidFill>
                  <a:schemeClr val="tx1"/>
                </a:solidFill>
              </a:rPr>
              <a:t>1</a:t>
            </a:r>
            <a:r>
              <a:rPr kumimoji="0" lang="zh-CN" altLang="en-US" sz="1600" dirty="0" smtClean="0">
                <a:solidFill>
                  <a:schemeClr val="tx1"/>
                </a:solidFill>
              </a:rPr>
              <a:t>拍</a:t>
            </a:r>
            <a:r>
              <a:rPr kumimoji="0" lang="en-US" altLang="zh-CN" sz="1600" dirty="0" smtClean="0">
                <a:solidFill>
                  <a:schemeClr val="tx1"/>
                </a:solidFill>
              </a:rPr>
              <a:t>[</a:t>
            </a:r>
            <a:r>
              <a:rPr kumimoji="0" lang="zh-CN" altLang="en-US" sz="1600" dirty="0" smtClean="0">
                <a:solidFill>
                  <a:schemeClr val="tx1"/>
                </a:solidFill>
              </a:rPr>
              <a:t>计算地址</a:t>
            </a:r>
            <a:r>
              <a:rPr kumimoji="0" lang="en-US" altLang="zh-CN" sz="1600" dirty="0" smtClean="0">
                <a:solidFill>
                  <a:schemeClr val="tx1"/>
                </a:solidFill>
              </a:rPr>
              <a:t>])</a:t>
            </a:r>
            <a:endParaRPr kumimoji="0"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10" name="线形标注 2 9"/>
          <p:cNvSpPr/>
          <p:nvPr/>
        </p:nvSpPr>
        <p:spPr bwMode="auto">
          <a:xfrm>
            <a:off x="6660232" y="5589240"/>
            <a:ext cx="2088232" cy="263902"/>
          </a:xfrm>
          <a:prstGeom prst="borderCallout2">
            <a:avLst>
              <a:gd name="adj1" fmla="val -2081"/>
              <a:gd name="adj2" fmla="val 33298"/>
              <a:gd name="adj3" fmla="val -44335"/>
              <a:gd name="adj4" fmla="val 33522"/>
              <a:gd name="adj5" fmla="val -92248"/>
              <a:gd name="adj6" fmla="val 3422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b="1" spc="-100" dirty="0" smtClean="0">
                <a:solidFill>
                  <a:schemeClr val="tx1"/>
                </a:solidFill>
                <a:latin typeface="宋体" pitchFamily="2" charset="-122"/>
              </a:rPr>
              <a:t>回头占</a:t>
            </a:r>
            <a:r>
              <a:rPr lang="en-US" altLang="zh-CN" sz="1600" b="1" spc="-100" dirty="0" smtClean="0">
                <a:solidFill>
                  <a:schemeClr val="tx1"/>
                </a:solidFill>
                <a:latin typeface="宋体" pitchFamily="2" charset="-122"/>
              </a:rPr>
              <a:t>0</a:t>
            </a:r>
            <a:r>
              <a:rPr lang="zh-CN" altLang="en-US" sz="1600" b="1" spc="-100" dirty="0" smtClean="0">
                <a:solidFill>
                  <a:schemeClr val="tx1"/>
                </a:solidFill>
                <a:latin typeface="宋体" pitchFamily="2" charset="-122"/>
              </a:rPr>
              <a:t>拍</a:t>
            </a:r>
            <a:r>
              <a:rPr lang="en-US" altLang="zh-CN" sz="1600" b="1" spc="-100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1600" b="1" spc="-100" dirty="0" smtClean="0">
                <a:solidFill>
                  <a:schemeClr val="tx1"/>
                </a:solidFill>
                <a:latin typeface="宋体" pitchFamily="2" charset="-122"/>
              </a:rPr>
              <a:t>用</a:t>
            </a:r>
            <a:r>
              <a:rPr lang="en-US" altLang="zh-CN" sz="1600" b="1" spc="-100" dirty="0" smtClean="0">
                <a:solidFill>
                  <a:schemeClr val="tx1"/>
                </a:solidFill>
                <a:latin typeface="宋体" pitchFamily="2" charset="-122"/>
              </a:rPr>
              <a:t>EX/MEM</a:t>
            </a:r>
            <a:r>
              <a:rPr lang="zh-CN" altLang="en-US" sz="1600" b="1" spc="-100" dirty="0" smtClean="0">
                <a:solidFill>
                  <a:schemeClr val="tx1"/>
                </a:solidFill>
                <a:latin typeface="宋体" pitchFamily="2" charset="-122"/>
              </a:rPr>
              <a:t>读</a:t>
            </a:r>
            <a:r>
              <a:rPr lang="en-US" altLang="zh-CN" sz="1600" b="1" spc="-100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  <a:endParaRPr lang="en-US" altLang="zh-CN" sz="1600" b="1" spc="-100" dirty="0">
              <a:solidFill>
                <a:schemeClr val="tx1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16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5931" y="359222"/>
            <a:ext cx="2555869" cy="579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延迟分支法：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kumimoji="0" lang="en-US" altLang="zh-CN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25000"/>
              </a:lnSpc>
              <a:spcBef>
                <a:spcPts val="200"/>
              </a:spcBef>
            </a:pPr>
            <a:r>
              <a:rPr kumimoji="0" lang="en-US" altLang="zh-CN" dirty="0" smtClean="0">
                <a:solidFill>
                  <a:schemeClr val="accent2"/>
                </a:solidFill>
              </a:rPr>
              <a:t>     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延迟槽</a:t>
            </a:r>
            <a:r>
              <a:rPr kumimoji="0"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spc="-100" dirty="0" smtClean="0">
              <a:solidFill>
                <a:schemeClr val="accent2"/>
              </a:solidFill>
            </a:endParaRPr>
          </a:p>
          <a:p>
            <a:pPr eaLnBrk="0" hangingPunct="0">
              <a:lnSpc>
                <a:spcPct val="125000"/>
              </a:lnSpc>
            </a:pPr>
            <a:endParaRPr kumimoji="0" lang="en-US" altLang="zh-CN" dirty="0" smtClean="0">
              <a:solidFill>
                <a:schemeClr val="accent2"/>
              </a:solidFill>
            </a:endParaRPr>
          </a:p>
          <a:p>
            <a:pPr eaLnBrk="0" hangingPunct="0">
              <a:lnSpc>
                <a:spcPct val="125000"/>
              </a:lnSpc>
            </a:pPr>
            <a:endParaRPr kumimoji="0" lang="en-US" altLang="zh-CN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25000"/>
              </a:lnSpc>
            </a:pPr>
            <a:endParaRPr kumimoji="0" lang="en-US" altLang="zh-CN" dirty="0" smtClean="0">
              <a:solidFill>
                <a:schemeClr val="accent2"/>
              </a:solidFill>
            </a:endParaRPr>
          </a:p>
          <a:p>
            <a:pPr eaLnBrk="0" hangingPunct="0">
              <a:lnSpc>
                <a:spcPct val="125000"/>
              </a:lnSpc>
              <a:spcBef>
                <a:spcPts val="600"/>
              </a:spcBef>
            </a:pPr>
            <a:r>
              <a:rPr kumimoji="0" lang="zh-CN" altLang="en-US" dirty="0" smtClean="0">
                <a:solidFill>
                  <a:schemeClr val="accent2"/>
                </a:solidFill>
              </a:rPr>
              <a:t>     停顿</a:t>
            </a:r>
            <a:r>
              <a:rPr kumimoji="0" lang="zh-CN" altLang="en-US" dirty="0">
                <a:solidFill>
                  <a:schemeClr val="accent2"/>
                </a:solidFill>
              </a:rPr>
              <a:t>拍数</a:t>
            </a:r>
            <a:r>
              <a:rPr kumimoji="0" lang="en-US" altLang="zh-CN" dirty="0">
                <a:solidFill>
                  <a:schemeClr val="accent2"/>
                </a:solidFill>
              </a:rPr>
              <a:t>—</a:t>
            </a:r>
          </a:p>
          <a:p>
            <a:pPr eaLnBrk="0" hangingPunct="0">
              <a:lnSpc>
                <a:spcPct val="125000"/>
              </a:lnSpc>
            </a:pPr>
            <a:endParaRPr kumimoji="0" lang="en-US" altLang="zh-CN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en-US" altLang="zh-CN" dirty="0">
                <a:solidFill>
                  <a:schemeClr val="accent2"/>
                </a:solidFill>
              </a:rPr>
              <a:t>     </a:t>
            </a:r>
            <a:r>
              <a:rPr kumimoji="0" lang="zh-CN" altLang="en-US" dirty="0">
                <a:solidFill>
                  <a:schemeClr val="accent2"/>
                </a:solidFill>
              </a:rPr>
              <a:t>实现机制</a:t>
            </a:r>
            <a:r>
              <a:rPr kumimoji="0" lang="en-US" altLang="zh-CN" dirty="0">
                <a:solidFill>
                  <a:schemeClr val="accent2"/>
                </a:solidFill>
              </a:rPr>
              <a:t>—</a:t>
            </a:r>
          </a:p>
          <a:p>
            <a:pPr eaLnBrk="0" hangingPunct="0">
              <a:lnSpc>
                <a:spcPct val="125000"/>
              </a:lnSpc>
            </a:pPr>
            <a:endParaRPr kumimoji="0" lang="en-US" altLang="zh-CN" dirty="0" smtClean="0">
              <a:solidFill>
                <a:schemeClr val="accent2"/>
              </a:solidFill>
            </a:endParaRPr>
          </a:p>
          <a:p>
            <a:pPr eaLnBrk="0" hangingPunct="0">
              <a:lnSpc>
                <a:spcPct val="125000"/>
              </a:lnSpc>
            </a:pPr>
            <a:endParaRPr kumimoji="0" lang="en-US" altLang="zh-CN" dirty="0">
              <a:solidFill>
                <a:schemeClr val="accent2"/>
              </a:solidFill>
            </a:endParaRPr>
          </a:p>
          <a:p>
            <a:pPr eaLnBrk="0" hangingPunct="0">
              <a:spcBef>
                <a:spcPts val="1500"/>
              </a:spcBef>
            </a:pPr>
            <a:r>
              <a:rPr kumimoji="0" lang="en-US" altLang="zh-CN" dirty="0">
                <a:solidFill>
                  <a:schemeClr val="accent2"/>
                </a:solidFill>
              </a:rPr>
              <a:t>     </a:t>
            </a:r>
            <a:r>
              <a:rPr kumimoji="0" lang="zh-CN" altLang="en-US" dirty="0">
                <a:solidFill>
                  <a:schemeClr val="accent2"/>
                </a:solidFill>
              </a:rPr>
              <a:t>适用场合</a:t>
            </a:r>
            <a:r>
              <a:rPr kumimoji="0" lang="en-US" altLang="zh-CN" dirty="0">
                <a:solidFill>
                  <a:schemeClr val="accent2"/>
                </a:solidFill>
              </a:rPr>
              <a:t>—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67745" y="368648"/>
            <a:ext cx="6768752" cy="150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1463" indent="-271463" eaLnBrk="0" hangingPunct="0"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zh-CN" altLang="zh-CN" dirty="0" smtClean="0">
                <a:solidFill>
                  <a:schemeClr val="tx1"/>
                </a:solidFill>
              </a:rPr>
              <a:t>延迟</a:t>
            </a:r>
            <a:r>
              <a:rPr lang="zh-CN" altLang="zh-CN" dirty="0">
                <a:solidFill>
                  <a:schemeClr val="tx1"/>
                </a:solidFill>
              </a:rPr>
              <a:t>槽中指令</a:t>
            </a:r>
            <a:r>
              <a:rPr lang="zh-CN" altLang="zh-CN" u="sng" dirty="0">
                <a:solidFill>
                  <a:schemeClr val="tx1"/>
                </a:solidFill>
              </a:rPr>
              <a:t>总是被</a:t>
            </a:r>
            <a:r>
              <a:rPr lang="zh-CN" altLang="zh-CN" u="sng" dirty="0" smtClean="0">
                <a:solidFill>
                  <a:schemeClr val="tx1"/>
                </a:solidFill>
              </a:rPr>
              <a:t>执行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1463" indent="-271463" eaLnBrk="0" hangingPunct="0"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使延迟</a:t>
            </a:r>
            <a:r>
              <a:rPr lang="zh-CN" altLang="en-US" dirty="0">
                <a:solidFill>
                  <a:schemeClr val="tx1"/>
                </a:solidFill>
              </a:rPr>
              <a:t>槽中</a:t>
            </a:r>
            <a:r>
              <a:rPr lang="zh-CN" altLang="en-US" u="sng" dirty="0">
                <a:solidFill>
                  <a:schemeClr val="tx1"/>
                </a:solidFill>
              </a:rPr>
              <a:t>为有用</a:t>
            </a:r>
            <a:r>
              <a:rPr lang="zh-CN" altLang="en-US" u="sng" dirty="0" smtClean="0">
                <a:solidFill>
                  <a:schemeClr val="tx1"/>
                </a:solidFill>
              </a:rPr>
              <a:t>指令</a:t>
            </a:r>
            <a:endParaRPr lang="en-US" altLang="zh-CN" u="sng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zh-CN" spc="-100" dirty="0" smtClean="0">
                <a:solidFill>
                  <a:schemeClr val="tx1"/>
                </a:solidFill>
              </a:rPr>
              <a:t>分支指令</a:t>
            </a:r>
            <a:r>
              <a:rPr lang="zh-CN" altLang="zh-CN" spc="-100" dirty="0">
                <a:solidFill>
                  <a:schemeClr val="tx1"/>
                </a:solidFill>
              </a:rPr>
              <a:t>执行</a:t>
            </a:r>
            <a:r>
              <a:rPr lang="zh-CN" altLang="en-US" spc="-100" dirty="0">
                <a:solidFill>
                  <a:schemeClr val="tx1"/>
                </a:solidFill>
              </a:rPr>
              <a:t>完</a:t>
            </a:r>
            <a:r>
              <a:rPr lang="zh-CN" altLang="zh-CN" spc="-100" dirty="0">
                <a:solidFill>
                  <a:schemeClr val="tx1"/>
                </a:solidFill>
              </a:rPr>
              <a:t>前，</a:t>
            </a:r>
            <a:r>
              <a:rPr lang="zh-CN" altLang="en-US" spc="-100" dirty="0">
                <a:solidFill>
                  <a:schemeClr val="tx1"/>
                </a:solidFill>
              </a:rPr>
              <a:t>可</a:t>
            </a:r>
            <a:r>
              <a:rPr lang="zh-CN" altLang="zh-CN" spc="-100" dirty="0">
                <a:solidFill>
                  <a:schemeClr val="tx1"/>
                </a:solidFill>
              </a:rPr>
              <a:t>流入流水线的指令</a:t>
            </a:r>
            <a:r>
              <a:rPr lang="zh-CN" altLang="zh-CN" spc="-100" dirty="0" smtClean="0">
                <a:solidFill>
                  <a:schemeClr val="tx1"/>
                </a:solidFill>
              </a:rPr>
              <a:t>位置</a:t>
            </a:r>
            <a:endParaRPr lang="en-US" altLang="zh-CN" spc="-100" dirty="0" smtClean="0">
              <a:solidFill>
                <a:schemeClr val="tx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835696" y="1772816"/>
            <a:ext cx="4968552" cy="1492329"/>
            <a:chOff x="1835696" y="1916960"/>
            <a:chExt cx="4968552" cy="1492329"/>
          </a:xfrm>
        </p:grpSpPr>
        <p:cxnSp>
          <p:nvCxnSpPr>
            <p:cNvPr id="8" name="直接箭头连接符 7"/>
            <p:cNvCxnSpPr/>
            <p:nvPr/>
          </p:nvCxnSpPr>
          <p:spPr bwMode="auto">
            <a:xfrm>
              <a:off x="2263550" y="3068960"/>
              <a:ext cx="45406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 flipH="1" flipV="1">
              <a:off x="2263550" y="1916960"/>
              <a:ext cx="4195" cy="116223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Text Box 61"/>
            <p:cNvSpPr txBox="1">
              <a:spLocks noChangeArrowheads="1"/>
            </p:cNvSpPr>
            <p:nvPr/>
          </p:nvSpPr>
          <p:spPr bwMode="auto">
            <a:xfrm>
              <a:off x="2263550" y="2855714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add</a:t>
              </a:r>
            </a:p>
          </p:txBody>
        </p:sp>
        <p:sp>
          <p:nvSpPr>
            <p:cNvPr id="11" name="Text Box 63"/>
            <p:cNvSpPr txBox="1">
              <a:spLocks noChangeArrowheads="1"/>
            </p:cNvSpPr>
            <p:nvPr/>
          </p:nvSpPr>
          <p:spPr bwMode="auto">
            <a:xfrm>
              <a:off x="1835696" y="1988840"/>
              <a:ext cx="432048" cy="1080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WB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2699792" y="2852936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3131840" y="2852936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2699792" y="2636912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3131840" y="2636914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3563888" y="2636914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Text Box 61"/>
            <p:cNvSpPr txBox="1">
              <a:spLocks noChangeArrowheads="1"/>
            </p:cNvSpPr>
            <p:nvPr/>
          </p:nvSpPr>
          <p:spPr bwMode="auto">
            <a:xfrm>
              <a:off x="3131840" y="2420888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8" name="Text Box 61"/>
            <p:cNvSpPr txBox="1">
              <a:spLocks noChangeArrowheads="1"/>
            </p:cNvSpPr>
            <p:nvPr/>
          </p:nvSpPr>
          <p:spPr bwMode="auto">
            <a:xfrm>
              <a:off x="3563888" y="2420890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Text Box 61"/>
            <p:cNvSpPr txBox="1">
              <a:spLocks noChangeArrowheads="1"/>
            </p:cNvSpPr>
            <p:nvPr/>
          </p:nvSpPr>
          <p:spPr bwMode="auto">
            <a:xfrm>
              <a:off x="4427984" y="2852936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20" name="Text Box 61"/>
            <p:cNvSpPr txBox="1">
              <a:spLocks noChangeArrowheads="1"/>
            </p:cNvSpPr>
            <p:nvPr/>
          </p:nvSpPr>
          <p:spPr bwMode="auto">
            <a:xfrm>
              <a:off x="3563888" y="2852936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Text Box 61"/>
            <p:cNvSpPr txBox="1">
              <a:spLocks noChangeArrowheads="1"/>
            </p:cNvSpPr>
            <p:nvPr/>
          </p:nvSpPr>
          <p:spPr bwMode="auto">
            <a:xfrm>
              <a:off x="3995936" y="2420888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 Box 61"/>
            <p:cNvSpPr txBox="1">
              <a:spLocks noChangeArrowheads="1"/>
            </p:cNvSpPr>
            <p:nvPr/>
          </p:nvSpPr>
          <p:spPr bwMode="auto">
            <a:xfrm>
              <a:off x="3563888" y="2210790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3995936" y="2210792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4427984" y="2210790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3995936" y="1994768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4860032" y="1988992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4427984" y="2420888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4860032" y="2205016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5292080" y="1988992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3995936" y="2636914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3995936" y="2852936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Text Box 61"/>
            <p:cNvSpPr txBox="1">
              <a:spLocks noChangeArrowheads="1"/>
            </p:cNvSpPr>
            <p:nvPr/>
          </p:nvSpPr>
          <p:spPr bwMode="auto">
            <a:xfrm>
              <a:off x="4427984" y="2636914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Text Box 61"/>
            <p:cNvSpPr txBox="1">
              <a:spLocks noChangeArrowheads="1"/>
            </p:cNvSpPr>
            <p:nvPr/>
          </p:nvSpPr>
          <p:spPr bwMode="auto">
            <a:xfrm>
              <a:off x="4860032" y="2420888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Text Box 61"/>
            <p:cNvSpPr txBox="1">
              <a:spLocks noChangeArrowheads="1"/>
            </p:cNvSpPr>
            <p:nvPr/>
          </p:nvSpPr>
          <p:spPr bwMode="auto">
            <a:xfrm>
              <a:off x="5292080" y="2205016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5" name="Text Box 61"/>
            <p:cNvSpPr txBox="1">
              <a:spLocks noChangeArrowheads="1"/>
            </p:cNvSpPr>
            <p:nvPr/>
          </p:nvSpPr>
          <p:spPr bwMode="auto">
            <a:xfrm>
              <a:off x="4860032" y="2636914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6" name="Text Box 61"/>
            <p:cNvSpPr txBox="1">
              <a:spLocks noChangeArrowheads="1"/>
            </p:cNvSpPr>
            <p:nvPr/>
          </p:nvSpPr>
          <p:spPr bwMode="auto">
            <a:xfrm>
              <a:off x="5292080" y="2420888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7" name="Text Box 60"/>
            <p:cNvSpPr txBox="1">
              <a:spLocks noChangeArrowheads="1"/>
            </p:cNvSpPr>
            <p:nvPr/>
          </p:nvSpPr>
          <p:spPr bwMode="auto">
            <a:xfrm>
              <a:off x="3257854" y="3141096"/>
              <a:ext cx="1044116" cy="268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延迟槽</a:t>
              </a:r>
              <a:endParaRPr lang="en-US" altLang="zh-CN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8" name="Text Box 61"/>
            <p:cNvSpPr txBox="1">
              <a:spLocks noChangeArrowheads="1"/>
            </p:cNvSpPr>
            <p:nvPr/>
          </p:nvSpPr>
          <p:spPr bwMode="auto">
            <a:xfrm>
              <a:off x="5724128" y="1988840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9" name="Text Box 61"/>
            <p:cNvSpPr txBox="1">
              <a:spLocks noChangeArrowheads="1"/>
            </p:cNvSpPr>
            <p:nvPr/>
          </p:nvSpPr>
          <p:spPr bwMode="auto">
            <a:xfrm>
              <a:off x="5724128" y="2204864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40" name="Text Box 61"/>
            <p:cNvSpPr txBox="1">
              <a:spLocks noChangeArrowheads="1"/>
            </p:cNvSpPr>
            <p:nvPr/>
          </p:nvSpPr>
          <p:spPr bwMode="auto">
            <a:xfrm>
              <a:off x="6156176" y="1988840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41" name="右大括号 40"/>
            <p:cNvSpPr/>
            <p:nvPr/>
          </p:nvSpPr>
          <p:spPr bwMode="auto">
            <a:xfrm rot="5400000">
              <a:off x="3740370" y="2460557"/>
              <a:ext cx="79081" cy="1296144"/>
            </a:xfrm>
            <a:prstGeom prst="rightBrace">
              <a:avLst>
                <a:gd name="adj1" fmla="val 29497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2" name="Text Box 60"/>
          <p:cNvSpPr txBox="1">
            <a:spLocks noChangeArrowheads="1"/>
          </p:cNvSpPr>
          <p:nvPr/>
        </p:nvSpPr>
        <p:spPr bwMode="auto">
          <a:xfrm>
            <a:off x="6396161" y="2204864"/>
            <a:ext cx="232486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T</a:t>
            </a:r>
            <a:r>
              <a:rPr lang="zh-CN" altLang="en-US" sz="1800" baseline="-18000" dirty="0" smtClean="0">
                <a:solidFill>
                  <a:schemeClr val="tx1"/>
                </a:solidFill>
                <a:latin typeface="+mn-ea"/>
              </a:rPr>
              <a:t>延迟</a:t>
            </a:r>
            <a:r>
              <a:rPr lang="zh-CN" altLang="en-US" sz="1800" baseline="-16000" dirty="0" smtClean="0">
                <a:solidFill>
                  <a:schemeClr val="tx1"/>
                </a:solidFill>
                <a:latin typeface="+mn-ea"/>
              </a:rPr>
              <a:t>分支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＝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T</a:t>
            </a:r>
            <a:r>
              <a:rPr lang="zh-CN" altLang="en-US" sz="1800" baseline="-18000" dirty="0" smtClean="0">
                <a:solidFill>
                  <a:schemeClr val="tx1"/>
                </a:solidFill>
              </a:rPr>
              <a:t>分支</a:t>
            </a:r>
            <a:r>
              <a:rPr lang="zh-CN" altLang="en-US" sz="1800" dirty="0" smtClean="0">
                <a:solidFill>
                  <a:schemeClr val="tx1"/>
                </a:solidFill>
              </a:rPr>
              <a:t>＋</a:t>
            </a:r>
            <a:r>
              <a:rPr lang="en-US" altLang="zh-CN" sz="1800" dirty="0" smtClean="0">
                <a:solidFill>
                  <a:schemeClr val="tx1"/>
                </a:solidFill>
              </a:rPr>
              <a:t>S</a:t>
            </a:r>
            <a:r>
              <a:rPr lang="zh-CN" altLang="en-US" sz="1800" baseline="-18000" dirty="0" smtClean="0">
                <a:solidFill>
                  <a:schemeClr val="tx1"/>
                </a:solidFill>
              </a:rPr>
              <a:t>延迟槽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800" b="1" dirty="0">
                <a:solidFill>
                  <a:schemeClr val="tx1"/>
                </a:solidFill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    </a:t>
            </a:r>
            <a:r>
              <a:rPr lang="en-US" altLang="zh-CN" sz="1800" b="1" spc="300" dirty="0" smtClean="0">
                <a:solidFill>
                  <a:schemeClr val="tx1"/>
                </a:solidFill>
              </a:rPr>
              <a:t> 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</a:rPr>
              <a:t>7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拍</a:t>
            </a:r>
            <a:endParaRPr lang="en-US" altLang="zh-CN" sz="1800" b="1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46" name="Text Box 88"/>
          <p:cNvSpPr txBox="1">
            <a:spLocks noChangeArrowheads="1"/>
          </p:cNvSpPr>
          <p:nvPr/>
        </p:nvSpPr>
        <p:spPr bwMode="auto">
          <a:xfrm>
            <a:off x="2555776" y="3212976"/>
            <a:ext cx="633670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延迟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槽中指令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均为</a:t>
            </a:r>
            <a:r>
              <a:rPr lang="en-US" altLang="zh-CN" b="1" dirty="0" err="1" smtClean="0">
                <a:solidFill>
                  <a:srgbClr val="990099"/>
                </a:solidFill>
                <a:latin typeface="+mn-ea"/>
                <a:ea typeface="+mn-ea"/>
              </a:rPr>
              <a:t>nop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指令</a:t>
            </a:r>
            <a:r>
              <a:rPr lang="zh-CN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时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，＝阻塞法；</a:t>
            </a:r>
            <a:endParaRPr lang="en-US" altLang="zh-CN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延迟槽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中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指令</a:t>
            </a:r>
            <a:r>
              <a:rPr lang="zh-CN" altLang="en-US" b="1" spc="250" dirty="0" smtClean="0">
                <a:solidFill>
                  <a:srgbClr val="990099"/>
                </a:solidFill>
                <a:latin typeface="+mn-ea"/>
              </a:rPr>
              <a:t>含有用指令</a:t>
            </a:r>
            <a:r>
              <a:rPr lang="zh-CN" altLang="zh-CN" b="1" dirty="0" smtClean="0">
                <a:solidFill>
                  <a:schemeClr val="tx1"/>
                </a:solidFill>
                <a:latin typeface="+mn-ea"/>
              </a:rPr>
              <a:t>时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，＜阻塞法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软件实现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编译时</a:t>
            </a:r>
            <a:r>
              <a:rPr lang="zh-CN" altLang="en-US" sz="1800" u="sng" dirty="0">
                <a:solidFill>
                  <a:srgbClr val="990099"/>
                </a:solidFill>
                <a:latin typeface="+mn-ea"/>
              </a:rPr>
              <a:t>重排序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指令序列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zh-CN" sz="1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线形标注 2 47"/>
          <p:cNvSpPr/>
          <p:nvPr/>
        </p:nvSpPr>
        <p:spPr bwMode="auto">
          <a:xfrm>
            <a:off x="6732240" y="692696"/>
            <a:ext cx="1854019" cy="576064"/>
          </a:xfrm>
          <a:prstGeom prst="borderCallout2">
            <a:avLst>
              <a:gd name="adj1" fmla="val 49933"/>
              <a:gd name="adj2" fmla="val 78"/>
              <a:gd name="adj3" fmla="val 49450"/>
              <a:gd name="adj4" fmla="val -23264"/>
              <a:gd name="adj5" fmla="val 25479"/>
              <a:gd name="adj6" fmla="val -41878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kumimoji="0" lang="zh-CN" altLang="en-US" sz="1800" dirty="0" smtClean="0">
                <a:solidFill>
                  <a:schemeClr val="tx1"/>
                </a:solidFill>
                <a:latin typeface="+mn-ea"/>
              </a:rPr>
              <a:t>逻辑上延长了分支指令执行时间</a:t>
            </a:r>
            <a:endParaRPr kumimoji="0" lang="en-US" altLang="zh-CN" sz="1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411760" y="4653136"/>
            <a:ext cx="6408712" cy="1008509"/>
            <a:chOff x="2699792" y="4725144"/>
            <a:chExt cx="6408712" cy="1008509"/>
          </a:xfrm>
        </p:grpSpPr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4788024" y="5229596"/>
              <a:ext cx="4320479" cy="25200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2" name="Text Box 53"/>
            <p:cNvSpPr txBox="1">
              <a:spLocks noChangeArrowheads="1"/>
            </p:cNvSpPr>
            <p:nvPr/>
          </p:nvSpPr>
          <p:spPr bwMode="auto">
            <a:xfrm>
              <a:off x="4788024" y="4725144"/>
              <a:ext cx="4320480" cy="100850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600" b="1" dirty="0">
                  <a:solidFill>
                    <a:schemeClr val="tx1"/>
                  </a:solidFill>
                  <a:latin typeface="宋体" pitchFamily="2" charset="-122"/>
                </a:rPr>
                <a:t>顺序指令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itchFamily="2" charset="-122"/>
                </a:rPr>
                <a:t>I1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～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itchFamily="2" charset="-122"/>
                </a:rPr>
                <a:t>I5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中</a:t>
              </a:r>
              <a:r>
                <a:rPr lang="zh-CN" altLang="en-US" sz="1600" b="1" u="sng" dirty="0">
                  <a:solidFill>
                    <a:srgbClr val="990099"/>
                  </a:solidFill>
                  <a:latin typeface="宋体" pitchFamily="2" charset="-122"/>
                </a:rPr>
                <a:t>与</a:t>
              </a:r>
              <a:r>
                <a:rPr lang="en-US" altLang="zh-CN" sz="1600" b="1" u="sng" dirty="0" smtClean="0">
                  <a:solidFill>
                    <a:srgbClr val="990099"/>
                  </a:solidFill>
                  <a:latin typeface="宋体" pitchFamily="2" charset="-122"/>
                </a:rPr>
                <a:t>I6</a:t>
              </a:r>
              <a:r>
                <a:rPr lang="zh-CN" altLang="en-US" sz="1600" b="1" u="sng" dirty="0" smtClean="0">
                  <a:solidFill>
                    <a:srgbClr val="990099"/>
                  </a:solidFill>
                  <a:latin typeface="宋体" pitchFamily="2" charset="-122"/>
                </a:rPr>
                <a:t>有相关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的指令</a:t>
              </a:r>
            </a:p>
            <a:p>
              <a:pPr algn="l"/>
              <a:r>
                <a:rPr lang="zh-CN" altLang="en-US" sz="1600" b="1" dirty="0">
                  <a:solidFill>
                    <a:schemeClr val="tx1"/>
                  </a:solidFill>
                  <a:latin typeface="宋体" pitchFamily="2" charset="-122"/>
                </a:rPr>
                <a:t>转移指令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I6</a:t>
              </a:r>
            </a:p>
            <a:p>
              <a:pPr algn="l"/>
              <a:r>
                <a:rPr lang="zh-CN" altLang="en-US" sz="1600" b="1" dirty="0">
                  <a:solidFill>
                    <a:schemeClr val="tx1"/>
                  </a:solidFill>
                  <a:latin typeface="宋体" pitchFamily="2" charset="-122"/>
                </a:rPr>
                <a:t>延迟槽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(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I1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～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I5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中</a:t>
              </a:r>
              <a:r>
                <a:rPr lang="zh-CN" altLang="en-US" sz="1600" b="1" u="sng" dirty="0" smtClean="0">
                  <a:solidFill>
                    <a:srgbClr val="990099"/>
                  </a:solidFill>
                  <a:latin typeface="宋体" pitchFamily="2" charset="-122"/>
                </a:rPr>
                <a:t>与</a:t>
              </a:r>
              <a:r>
                <a:rPr lang="en-US" altLang="zh-CN" sz="1600" b="1" u="sng" dirty="0">
                  <a:solidFill>
                    <a:srgbClr val="990099"/>
                  </a:solidFill>
                  <a:latin typeface="宋体" pitchFamily="2" charset="-122"/>
                </a:rPr>
                <a:t>I6</a:t>
              </a:r>
              <a:r>
                <a:rPr lang="zh-CN" altLang="en-US" sz="1600" b="1" u="sng" dirty="0" smtClean="0">
                  <a:solidFill>
                    <a:srgbClr val="990099"/>
                  </a:solidFill>
                  <a:latin typeface="宋体" pitchFamily="2" charset="-122"/>
                </a:rPr>
                <a:t>无相关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的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指令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宋体" pitchFamily="2" charset="-122"/>
                </a:rPr>
                <a:t>或</a:t>
              </a:r>
              <a:r>
                <a:rPr lang="en-US" altLang="zh-CN" sz="1600" b="1" dirty="0" err="1" smtClean="0">
                  <a:solidFill>
                    <a:schemeClr val="accent2"/>
                  </a:solidFill>
                  <a:latin typeface="宋体" pitchFamily="2" charset="-122"/>
                </a:rPr>
                <a:t>nop</a:t>
              </a:r>
              <a:r>
                <a:rPr lang="zh-CN" altLang="en-US" sz="1600" b="1" dirty="0" smtClean="0">
                  <a:solidFill>
                    <a:schemeClr val="accent2"/>
                  </a:solidFill>
                  <a:latin typeface="宋体" pitchFamily="2" charset="-122"/>
                </a:rPr>
                <a:t>指令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)</a:t>
              </a:r>
            </a:p>
            <a:p>
              <a:pPr algn="l"/>
              <a:r>
                <a:rPr lang="zh-CN" altLang="en-US" sz="1600" b="1" dirty="0">
                  <a:solidFill>
                    <a:schemeClr val="tx1"/>
                  </a:solidFill>
                  <a:latin typeface="宋体" pitchFamily="2" charset="-122"/>
                </a:rPr>
                <a:t>顺序指令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I7</a:t>
              </a:r>
              <a:r>
                <a:rPr lang="zh-CN" altLang="en-US" sz="1600" b="1" dirty="0">
                  <a:solidFill>
                    <a:schemeClr val="tx1"/>
                  </a:solidFill>
                  <a:latin typeface="宋体" pitchFamily="2" charset="-122"/>
                </a:rPr>
                <a:t>～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I9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2699792" y="4725144"/>
              <a:ext cx="1622076" cy="100850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600" b="1" dirty="0">
                  <a:solidFill>
                    <a:schemeClr val="tx1"/>
                  </a:solidFill>
                  <a:latin typeface="宋体" pitchFamily="2" charset="-122"/>
                </a:rPr>
                <a:t>顺序指令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itchFamily="2" charset="-122"/>
                </a:rPr>
                <a:t>I1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～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itchFamily="2" charset="-122"/>
                </a:rPr>
                <a:t>I5</a:t>
              </a:r>
            </a:p>
            <a:p>
              <a:pPr algn="l"/>
              <a:r>
                <a:rPr lang="zh-CN" altLang="en-US" sz="1600" b="1" dirty="0">
                  <a:solidFill>
                    <a:schemeClr val="tx1"/>
                  </a:solidFill>
                  <a:latin typeface="宋体" pitchFamily="2" charset="-122"/>
                </a:rPr>
                <a:t>转移指令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I6</a:t>
              </a:r>
            </a:p>
            <a:p>
              <a:pPr algn="l"/>
              <a:r>
                <a:rPr lang="zh-CN" altLang="en-US" sz="1600" b="1" dirty="0">
                  <a:solidFill>
                    <a:schemeClr val="tx1"/>
                  </a:solidFill>
                  <a:latin typeface="宋体" pitchFamily="2" charset="-122"/>
                </a:rPr>
                <a:t>顺序指令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I7</a:t>
              </a:r>
              <a:r>
                <a:rPr lang="zh-CN" altLang="en-US" sz="1600" b="1" dirty="0">
                  <a:solidFill>
                    <a:schemeClr val="tx1"/>
                  </a:solidFill>
                  <a:latin typeface="宋体" pitchFamily="2" charset="-122"/>
                </a:rPr>
                <a:t>～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I9</a:t>
              </a:r>
            </a:p>
          </p:txBody>
        </p:sp>
        <p:sp>
          <p:nvSpPr>
            <p:cNvPr id="53" name="右箭头 52"/>
            <p:cNvSpPr/>
            <p:nvPr/>
          </p:nvSpPr>
          <p:spPr bwMode="auto">
            <a:xfrm>
              <a:off x="4390901" y="5085581"/>
              <a:ext cx="325115" cy="34719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56" name="Text Box 88"/>
          <p:cNvSpPr txBox="1">
            <a:spLocks noChangeArrowheads="1"/>
          </p:cNvSpPr>
          <p:nvPr/>
        </p:nvSpPr>
        <p:spPr bwMode="auto">
          <a:xfrm>
            <a:off x="2555776" y="5661248"/>
            <a:ext cx="6336704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延迟槽大小＝</a:t>
            </a:r>
            <a:r>
              <a:rPr kumimoji="0"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1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条指令时，否则用</a:t>
            </a:r>
            <a:r>
              <a:rPr kumimoji="0" lang="zh-CN" altLang="en-US" b="1" u="sng" dirty="0" smtClean="0">
                <a:solidFill>
                  <a:schemeClr val="tx1"/>
                </a:solidFill>
                <a:latin typeface="宋体" pitchFamily="2" charset="-122"/>
              </a:rPr>
              <a:t>分支预测</a:t>
            </a:r>
            <a:r>
              <a:rPr kumimoji="0"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法</a:t>
            </a:r>
            <a:endParaRPr kumimoji="0" lang="en-US" altLang="zh-CN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kumimoji="0"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        (</a:t>
            </a:r>
            <a:r>
              <a:rPr kumimoji="0" lang="zh-CN" altLang="en-US" sz="1800" dirty="0">
                <a:solidFill>
                  <a:schemeClr val="tx1"/>
                </a:solidFill>
              </a:rPr>
              <a:t>性能损失</a:t>
            </a:r>
            <a:r>
              <a:rPr kumimoji="0" lang="zh-CN" altLang="en-US" sz="1800" dirty="0" smtClean="0">
                <a:solidFill>
                  <a:schemeClr val="tx1"/>
                </a:solidFill>
              </a:rPr>
              <a:t>小</a:t>
            </a:r>
            <a:r>
              <a:rPr kumimoji="0"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)          </a:t>
            </a:r>
            <a:r>
              <a:rPr kumimoji="0"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→两者不兼容←</a:t>
            </a:r>
            <a:r>
              <a:rPr kumimoji="0" lang="zh-CN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┘</a:t>
            </a:r>
            <a:endParaRPr kumimoji="0" lang="en-US" altLang="zh-CN" sz="18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7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 animBg="1"/>
      <p:bldP spid="5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14283" y="1286758"/>
            <a:ext cx="3997677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、多周期数据通路的实现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*单周期数据通路：</a:t>
            </a:r>
            <a:endParaRPr lang="en-US" altLang="zh-CN" u="sng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工作周期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部件组织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互连组织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操作时序组织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55776" y="2197313"/>
            <a:ext cx="64089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个时钟周期，</a:t>
            </a:r>
            <a:r>
              <a:rPr lang="en-US" altLang="zh-CN" i="1" dirty="0" smtClean="0">
                <a:solidFill>
                  <a:schemeClr val="tx1"/>
                </a:solidFill>
              </a:rPr>
              <a:t>T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C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max{</a:t>
            </a:r>
            <a:r>
              <a:rPr lang="zh-CN" altLang="en-US" sz="2200" dirty="0" smtClean="0">
                <a:solidFill>
                  <a:schemeClr val="tx1"/>
                </a:solidFill>
              </a:rPr>
              <a:t>所有指令周期</a:t>
            </a:r>
            <a:r>
              <a:rPr lang="en-US" altLang="zh-CN" dirty="0" smtClean="0">
                <a:solidFill>
                  <a:srgbClr val="990099"/>
                </a:solidFill>
              </a:rPr>
              <a:t>}</a:t>
            </a:r>
          </a:p>
          <a:p>
            <a:pPr algn="l">
              <a:lnSpc>
                <a:spcPct val="125000"/>
              </a:lnSpc>
            </a:pPr>
            <a:r>
              <a:rPr lang="zh-CN" altLang="en-US" u="sng" spc="-50" dirty="0" smtClean="0">
                <a:solidFill>
                  <a:schemeClr val="tx1"/>
                </a:solidFill>
              </a:rPr>
              <a:t>不能</a:t>
            </a:r>
            <a:r>
              <a:rPr lang="zh-CN" altLang="en-US" spc="-50" dirty="0" smtClean="0">
                <a:solidFill>
                  <a:schemeClr val="tx1"/>
                </a:solidFill>
              </a:rPr>
              <a:t>复用部件</a:t>
            </a:r>
            <a:r>
              <a:rPr lang="en-US" altLang="zh-CN" sz="1800" spc="-50" dirty="0" smtClean="0">
                <a:solidFill>
                  <a:schemeClr val="tx1"/>
                </a:solidFill>
              </a:rPr>
              <a:t>(ACU</a:t>
            </a:r>
            <a:r>
              <a:rPr lang="zh-CN" altLang="en-US" sz="1800" spc="-50" dirty="0" smtClean="0">
                <a:solidFill>
                  <a:schemeClr val="tx1"/>
                </a:solidFill>
              </a:rPr>
              <a:t>等</a:t>
            </a:r>
            <a:r>
              <a:rPr lang="en-US" altLang="zh-CN" sz="1800" spc="-50" dirty="0" smtClean="0">
                <a:solidFill>
                  <a:schemeClr val="tx1"/>
                </a:solidFill>
              </a:rPr>
              <a:t>)</a:t>
            </a:r>
            <a:r>
              <a:rPr lang="zh-CN" altLang="en-US" spc="-50" dirty="0" smtClean="0">
                <a:solidFill>
                  <a:schemeClr val="tx1"/>
                </a:solidFill>
              </a:rPr>
              <a:t>、</a:t>
            </a:r>
            <a:r>
              <a:rPr lang="zh-CN" altLang="en-US" u="sng" spc="-50" dirty="0" smtClean="0">
                <a:solidFill>
                  <a:schemeClr val="tx1"/>
                </a:solidFill>
              </a:rPr>
              <a:t>减少</a:t>
            </a:r>
            <a:r>
              <a:rPr lang="zh-CN" altLang="en-US" spc="-50" dirty="0" smtClean="0">
                <a:solidFill>
                  <a:schemeClr val="tx1"/>
                </a:solidFill>
              </a:rPr>
              <a:t>时序逻辑操作</a:t>
            </a:r>
            <a:r>
              <a:rPr lang="en-US" altLang="zh-CN" sz="1800" spc="-50" dirty="0" smtClean="0">
                <a:solidFill>
                  <a:schemeClr val="tx1"/>
                </a:solidFill>
              </a:rPr>
              <a:t>(</a:t>
            </a:r>
            <a:r>
              <a:rPr lang="zh-CN" altLang="en-US" sz="1800" spc="-50" dirty="0">
                <a:solidFill>
                  <a:schemeClr val="tx1"/>
                </a:solidFill>
              </a:rPr>
              <a:t>缺</a:t>
            </a:r>
            <a:r>
              <a:rPr lang="en-US" altLang="zh-CN" sz="1800" spc="-50" dirty="0" smtClean="0">
                <a:solidFill>
                  <a:schemeClr val="tx1"/>
                </a:solidFill>
              </a:rPr>
              <a:t>IR</a:t>
            </a:r>
            <a:r>
              <a:rPr lang="zh-CN" altLang="en-US" sz="1800" spc="-50" dirty="0" smtClean="0">
                <a:solidFill>
                  <a:schemeClr val="tx1"/>
                </a:solidFill>
              </a:rPr>
              <a:t>等</a:t>
            </a:r>
            <a:r>
              <a:rPr lang="en-US" altLang="zh-CN" sz="1800" spc="-5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基于部件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指令功能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3320435" y="5517232"/>
            <a:ext cx="5572045" cy="792088"/>
            <a:chOff x="2375620" y="4293096"/>
            <a:chExt cx="5572045" cy="792088"/>
          </a:xfrm>
        </p:grpSpPr>
        <p:sp>
          <p:nvSpPr>
            <p:cNvPr id="76" name="TextBox 75"/>
            <p:cNvSpPr txBox="1"/>
            <p:nvPr/>
          </p:nvSpPr>
          <p:spPr>
            <a:xfrm>
              <a:off x="2375620" y="4293096"/>
              <a:ext cx="381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 smtClean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5220072" y="4581128"/>
              <a:ext cx="223224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220072" y="429786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2980234" y="4293096"/>
              <a:ext cx="223983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2986236" y="4297866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2818706" y="4581128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7452320" y="4293096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7452321" y="4293096"/>
              <a:ext cx="36763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3851920" y="4509120"/>
              <a:ext cx="0" cy="243597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981826" y="4437112"/>
              <a:ext cx="870094" cy="199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T</a:t>
              </a:r>
              <a:r>
                <a:rPr lang="zh-CN" altLang="en-US" sz="1600" b="1" baseline="-18000" dirty="0" smtClean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取指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+T</a:t>
              </a:r>
              <a:r>
                <a:rPr lang="en-US" altLang="zh-CN" sz="1600" b="1" baseline="-18000" dirty="0" smtClean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CU</a:t>
              </a:r>
              <a:endParaRPr lang="zh-CN" altLang="en-US" sz="1600" b="1" baseline="-18000" dirty="0" smtClean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4499992" y="4481547"/>
              <a:ext cx="0" cy="243597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890030" y="4437112"/>
              <a:ext cx="537954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T</a:t>
              </a:r>
              <a:r>
                <a:rPr lang="en-US" altLang="zh-CN" sz="1600" b="1" baseline="-18000" dirty="0" smtClean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GPR</a:t>
              </a:r>
              <a:r>
                <a:rPr lang="zh-CN" altLang="en-US" sz="1600" b="1" baseline="-18000" dirty="0" smtClean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读</a:t>
              </a: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3851920" y="4651063"/>
              <a:ext cx="648072" cy="2073"/>
            </a:xfrm>
            <a:prstGeom prst="line">
              <a:avLst/>
            </a:prstGeom>
            <a:ln w="9525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5076056" y="4509120"/>
              <a:ext cx="1" cy="21602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4572000" y="4437112"/>
              <a:ext cx="384813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T</a:t>
              </a:r>
              <a:r>
                <a:rPr lang="en-US" altLang="zh-CN" sz="1600" b="1" baseline="-18000" dirty="0" smtClean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ALU</a:t>
              </a:r>
              <a:endParaRPr lang="zh-CN" altLang="en-US" sz="1600" b="1" baseline="-18000" dirty="0" smtClean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4499992" y="4658386"/>
              <a:ext cx="576064" cy="0"/>
            </a:xfrm>
            <a:prstGeom prst="line">
              <a:avLst/>
            </a:prstGeom>
            <a:ln w="9525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V="1">
              <a:off x="2980234" y="4652307"/>
              <a:ext cx="871686" cy="829"/>
            </a:xfrm>
            <a:prstGeom prst="line">
              <a:avLst/>
            </a:prstGeom>
            <a:ln w="9525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164288" y="4800328"/>
              <a:ext cx="783377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GPRs</a:t>
              </a:r>
              <a:endParaRPr lang="zh-CN" altLang="en-US" sz="1800" b="1" dirty="0" smtClean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 flipV="1">
              <a:off x="7452320" y="4615036"/>
              <a:ext cx="1" cy="216000"/>
            </a:xfrm>
            <a:prstGeom prst="line">
              <a:avLst/>
            </a:prstGeom>
            <a:ln w="15875">
              <a:solidFill>
                <a:srgbClr val="FF3399"/>
              </a:solidFill>
              <a:headEnd type="none" w="med" len="sm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V="1">
              <a:off x="5220072" y="4608704"/>
              <a:ext cx="0" cy="216000"/>
            </a:xfrm>
            <a:prstGeom prst="line">
              <a:avLst/>
            </a:prstGeom>
            <a:ln w="15875">
              <a:solidFill>
                <a:srgbClr val="FF3399"/>
              </a:solidFill>
              <a:headEnd type="none" w="med" len="sm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4644008" y="4800328"/>
              <a:ext cx="1872208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DMEM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>
            <a:xfrm>
              <a:off x="7819950" y="4509120"/>
              <a:ext cx="0" cy="16941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V="1">
              <a:off x="7452320" y="4607318"/>
              <a:ext cx="367630" cy="1"/>
            </a:xfrm>
            <a:prstGeom prst="line">
              <a:avLst/>
            </a:prstGeom>
            <a:ln w="9525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2987824" y="4571405"/>
              <a:ext cx="0" cy="153739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2627784" y="4797152"/>
              <a:ext cx="783377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IMEM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01" name="直接连接符 100"/>
            <p:cNvCxnSpPr/>
            <p:nvPr/>
          </p:nvCxnSpPr>
          <p:spPr>
            <a:xfrm flipH="1">
              <a:off x="3347863" y="4503949"/>
              <a:ext cx="1" cy="144000"/>
            </a:xfrm>
            <a:prstGeom prst="line">
              <a:avLst/>
            </a:prstGeom>
            <a:ln w="9525">
              <a:solidFill>
                <a:srgbClr val="9900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V="1">
              <a:off x="2987824" y="4615060"/>
              <a:ext cx="0" cy="216000"/>
            </a:xfrm>
            <a:prstGeom prst="line">
              <a:avLst/>
            </a:prstGeom>
            <a:ln w="15875">
              <a:solidFill>
                <a:srgbClr val="FF3399"/>
              </a:solidFill>
              <a:headEnd type="none" w="med" len="sm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 Box 2"/>
          <p:cNvSpPr txBox="1">
            <a:spLocks noChangeArrowheads="1"/>
          </p:cNvSpPr>
          <p:nvPr/>
        </p:nvSpPr>
        <p:spPr bwMode="auto">
          <a:xfrm>
            <a:off x="1524000" y="328613"/>
            <a:ext cx="632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第</a:t>
            </a:r>
            <a:r>
              <a:rPr lang="en-US" altLang="zh-CN" sz="2800" dirty="0" smtClean="0">
                <a:solidFill>
                  <a:schemeClr val="tx1"/>
                </a:solidFill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</a:rPr>
              <a:t>节  流水线的</a:t>
            </a:r>
            <a:r>
              <a:rPr lang="zh-CN" altLang="en-US" sz="2800" dirty="0">
                <a:solidFill>
                  <a:schemeClr val="tx1"/>
                </a:solidFill>
              </a:rPr>
              <a:t>实现</a:t>
            </a:r>
          </a:p>
        </p:txBody>
      </p:sp>
      <p:sp>
        <p:nvSpPr>
          <p:cNvPr id="104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多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ea typeface="+mn-ea"/>
              </a:rPr>
              <a:t>周期数据通路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+mn-ea"/>
                <a:ea typeface="+mn-ea"/>
              </a:rPr>
              <a:t>，流水线数据通路，冒险处理</a:t>
            </a:r>
            <a:endParaRPr lang="en-US" altLang="zh-CN" sz="2200" b="1" u="none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3423862" y="3718742"/>
            <a:ext cx="5413547" cy="1628824"/>
            <a:chOff x="2166341" y="3442680"/>
            <a:chExt cx="5413547" cy="1628824"/>
          </a:xfrm>
        </p:grpSpPr>
        <p:cxnSp>
          <p:nvCxnSpPr>
            <p:cNvPr id="117" name="直接箭头连接符 69"/>
            <p:cNvCxnSpPr/>
            <p:nvPr/>
          </p:nvCxnSpPr>
          <p:spPr>
            <a:xfrm>
              <a:off x="6679800" y="4296068"/>
              <a:ext cx="216000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69"/>
            <p:cNvCxnSpPr/>
            <p:nvPr/>
          </p:nvCxnSpPr>
          <p:spPr>
            <a:xfrm>
              <a:off x="2720053" y="4077072"/>
              <a:ext cx="343199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69"/>
            <p:cNvCxnSpPr/>
            <p:nvPr/>
          </p:nvCxnSpPr>
          <p:spPr>
            <a:xfrm rot="10800000" flipH="1">
              <a:off x="2166341" y="4061279"/>
              <a:ext cx="61663" cy="504749"/>
            </a:xfrm>
            <a:prstGeom prst="bentConnector3">
              <a:avLst>
                <a:gd name="adj1" fmla="val -247150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69"/>
            <p:cNvCxnSpPr/>
            <p:nvPr/>
          </p:nvCxnSpPr>
          <p:spPr>
            <a:xfrm>
              <a:off x="4193720" y="4153192"/>
              <a:ext cx="642942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69"/>
            <p:cNvCxnSpPr/>
            <p:nvPr/>
          </p:nvCxnSpPr>
          <p:spPr>
            <a:xfrm>
              <a:off x="4193720" y="4367506"/>
              <a:ext cx="642942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69"/>
            <p:cNvCxnSpPr/>
            <p:nvPr/>
          </p:nvCxnSpPr>
          <p:spPr>
            <a:xfrm>
              <a:off x="5472764" y="4154780"/>
              <a:ext cx="43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69"/>
            <p:cNvCxnSpPr/>
            <p:nvPr/>
          </p:nvCxnSpPr>
          <p:spPr>
            <a:xfrm>
              <a:off x="5472764" y="4367506"/>
              <a:ext cx="43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69"/>
            <p:cNvCxnSpPr/>
            <p:nvPr/>
          </p:nvCxnSpPr>
          <p:spPr>
            <a:xfrm flipV="1">
              <a:off x="6535784" y="3726154"/>
              <a:ext cx="144000" cy="57150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69"/>
            <p:cNvCxnSpPr/>
            <p:nvPr/>
          </p:nvCxnSpPr>
          <p:spPr>
            <a:xfrm flipV="1">
              <a:off x="5599680" y="4583408"/>
              <a:ext cx="1296000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69"/>
            <p:cNvCxnSpPr/>
            <p:nvPr/>
          </p:nvCxnSpPr>
          <p:spPr>
            <a:xfrm rot="10800000" flipV="1">
              <a:off x="5307382" y="3717032"/>
              <a:ext cx="2268000" cy="285752"/>
            </a:xfrm>
            <a:prstGeom prst="bentConnector3">
              <a:avLst>
                <a:gd name="adj1" fmla="val 10002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69"/>
            <p:cNvCxnSpPr/>
            <p:nvPr/>
          </p:nvCxnSpPr>
          <p:spPr>
            <a:xfrm rot="5400000">
              <a:off x="4836662" y="3869028"/>
              <a:ext cx="285752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69"/>
            <p:cNvCxnSpPr/>
            <p:nvPr/>
          </p:nvCxnSpPr>
          <p:spPr>
            <a:xfrm flipV="1">
              <a:off x="4193720" y="3726152"/>
              <a:ext cx="785818" cy="214314"/>
            </a:xfrm>
            <a:prstGeom prst="bentConnector3">
              <a:avLst>
                <a:gd name="adj1" fmla="val 43365"/>
              </a:avLst>
            </a:prstGeom>
            <a:ln w="19050">
              <a:solidFill>
                <a:srgbClr val="CC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69"/>
            <p:cNvCxnSpPr/>
            <p:nvPr/>
          </p:nvCxnSpPr>
          <p:spPr>
            <a:xfrm rot="5400000">
              <a:off x="5493317" y="4475457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69"/>
            <p:cNvCxnSpPr/>
            <p:nvPr/>
          </p:nvCxnSpPr>
          <p:spPr>
            <a:xfrm rot="10800000">
              <a:off x="2395800" y="4725136"/>
              <a:ext cx="4284000" cy="288000"/>
            </a:xfrm>
            <a:prstGeom prst="bentConnector3">
              <a:avLst>
                <a:gd name="adj1" fmla="val 99953"/>
              </a:avLst>
            </a:prstGeom>
            <a:ln w="15875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69"/>
            <p:cNvCxnSpPr/>
            <p:nvPr/>
          </p:nvCxnSpPr>
          <p:spPr>
            <a:xfrm rot="16200000" flipH="1">
              <a:off x="6319784" y="4653113"/>
              <a:ext cx="576000" cy="144000"/>
            </a:xfrm>
            <a:prstGeom prst="bentConnector3">
              <a:avLst>
                <a:gd name="adj1" fmla="val 618"/>
              </a:avLst>
            </a:prstGeom>
            <a:ln w="15875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69"/>
            <p:cNvCxnSpPr/>
            <p:nvPr/>
          </p:nvCxnSpPr>
          <p:spPr>
            <a:xfrm flipV="1">
              <a:off x="5455664" y="4369094"/>
              <a:ext cx="288000" cy="34522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69"/>
            <p:cNvCxnSpPr/>
            <p:nvPr/>
          </p:nvCxnSpPr>
          <p:spPr>
            <a:xfrm>
              <a:off x="4193720" y="4726284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69"/>
            <p:cNvCxnSpPr/>
            <p:nvPr/>
          </p:nvCxnSpPr>
          <p:spPr>
            <a:xfrm rot="5400000" flipH="1" flipV="1">
              <a:off x="4449262" y="3940466"/>
              <a:ext cx="427834" cy="794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69"/>
            <p:cNvCxnSpPr/>
            <p:nvPr/>
          </p:nvCxnSpPr>
          <p:spPr>
            <a:xfrm>
              <a:off x="3622216" y="4077072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69"/>
            <p:cNvCxnSpPr/>
            <p:nvPr/>
          </p:nvCxnSpPr>
          <p:spPr>
            <a:xfrm>
              <a:off x="2863376" y="4075484"/>
              <a:ext cx="0" cy="329329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 Box 323"/>
            <p:cNvSpPr txBox="1">
              <a:spLocks noChangeArrowheads="1"/>
            </p:cNvSpPr>
            <p:nvPr/>
          </p:nvSpPr>
          <p:spPr bwMode="auto">
            <a:xfrm>
              <a:off x="4193720" y="3726152"/>
              <a:ext cx="357190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rd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 smtClean="0">
                  <a:solidFill>
                    <a:schemeClr val="tx1"/>
                  </a:solidFill>
                  <a:latin typeface="宋体" pitchFamily="2" charset="-122"/>
                </a:rPr>
                <a:t>rt</a:t>
              </a:r>
              <a:endParaRPr kumimoji="1" lang="en-US" altLang="zh-CN" sz="1600" b="1" dirty="0" smtClean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dirty="0" err="1" smtClean="0">
                  <a:solidFill>
                    <a:schemeClr val="tx1"/>
                  </a:solidFill>
                </a:rPr>
                <a:t>rs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39" name="Text Box 323"/>
            <p:cNvSpPr txBox="1">
              <a:spLocks noChangeArrowheads="1"/>
            </p:cNvSpPr>
            <p:nvPr/>
          </p:nvSpPr>
          <p:spPr bwMode="auto">
            <a:xfrm>
              <a:off x="4193720" y="4511970"/>
              <a:ext cx="500066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 smtClean="0">
                  <a:solidFill>
                    <a:schemeClr val="tx1"/>
                  </a:solidFill>
                  <a:latin typeface="宋体" pitchFamily="2" charset="-122"/>
                </a:rPr>
                <a:t>imme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140" name="直接箭头连接符 69"/>
            <p:cNvCxnSpPr/>
            <p:nvPr/>
          </p:nvCxnSpPr>
          <p:spPr>
            <a:xfrm flipV="1">
              <a:off x="7471888" y="3726155"/>
              <a:ext cx="108000" cy="678658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323"/>
            <p:cNvSpPr txBox="1">
              <a:spLocks noChangeArrowheads="1"/>
            </p:cNvSpPr>
            <p:nvPr/>
          </p:nvSpPr>
          <p:spPr bwMode="auto">
            <a:xfrm>
              <a:off x="6698855" y="4857190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ZF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142" name="直接箭头连接符 69"/>
            <p:cNvCxnSpPr/>
            <p:nvPr/>
          </p:nvCxnSpPr>
          <p:spPr>
            <a:xfrm rot="10800000">
              <a:off x="2735321" y="4725136"/>
              <a:ext cx="1708433" cy="144000"/>
            </a:xfrm>
            <a:prstGeom prst="bentConnector3">
              <a:avLst>
                <a:gd name="adj1" fmla="val 9995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69"/>
            <p:cNvCxnSpPr/>
            <p:nvPr/>
          </p:nvCxnSpPr>
          <p:spPr>
            <a:xfrm rot="5400000">
              <a:off x="4369146" y="4792720"/>
              <a:ext cx="1584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69"/>
            <p:cNvCxnSpPr/>
            <p:nvPr/>
          </p:nvCxnSpPr>
          <p:spPr>
            <a:xfrm>
              <a:off x="4192132" y="3655406"/>
              <a:ext cx="428628" cy="1588"/>
            </a:xfrm>
            <a:prstGeom prst="straightConnector1">
              <a:avLst/>
            </a:prstGeom>
            <a:ln w="1905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 Box 323"/>
            <p:cNvSpPr txBox="1">
              <a:spLocks noChangeArrowheads="1"/>
            </p:cNvSpPr>
            <p:nvPr/>
          </p:nvSpPr>
          <p:spPr bwMode="auto">
            <a:xfrm>
              <a:off x="4263570" y="3442680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OP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3419872" y="3703922"/>
            <a:ext cx="5304977" cy="1429330"/>
            <a:chOff x="2091483" y="3715892"/>
            <a:chExt cx="5304977" cy="1429330"/>
          </a:xfrm>
        </p:grpSpPr>
        <p:sp>
          <p:nvSpPr>
            <p:cNvPr id="147" name="Text Box 322"/>
            <p:cNvSpPr txBox="1">
              <a:spLocks noChangeArrowheads="1"/>
            </p:cNvSpPr>
            <p:nvPr/>
          </p:nvSpPr>
          <p:spPr bwMode="auto">
            <a:xfrm>
              <a:off x="5816844" y="4359404"/>
              <a:ext cx="641386" cy="428628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ALU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8" name="Text Box 323"/>
            <p:cNvSpPr txBox="1">
              <a:spLocks noChangeArrowheads="1"/>
            </p:cNvSpPr>
            <p:nvPr/>
          </p:nvSpPr>
          <p:spPr bwMode="auto">
            <a:xfrm>
              <a:off x="4764654" y="4287966"/>
              <a:ext cx="637242" cy="457200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GPRs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9" name="Text Box 365"/>
            <p:cNvSpPr txBox="1">
              <a:spLocks noChangeArrowheads="1"/>
            </p:cNvSpPr>
            <p:nvPr/>
          </p:nvSpPr>
          <p:spPr bwMode="auto">
            <a:xfrm>
              <a:off x="6824956" y="4287966"/>
              <a:ext cx="571504" cy="785818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DBIU/</a:t>
              </a: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DMEM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0" name="Text Box 323"/>
            <p:cNvSpPr txBox="1">
              <a:spLocks noChangeArrowheads="1"/>
            </p:cNvSpPr>
            <p:nvPr/>
          </p:nvSpPr>
          <p:spPr bwMode="auto">
            <a:xfrm>
              <a:off x="2153146" y="4196910"/>
              <a:ext cx="495345" cy="304800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PC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1" name="Text Box 323"/>
            <p:cNvSpPr txBox="1">
              <a:spLocks noChangeArrowheads="1"/>
            </p:cNvSpPr>
            <p:nvPr/>
          </p:nvSpPr>
          <p:spPr bwMode="auto">
            <a:xfrm>
              <a:off x="2091483" y="4692214"/>
              <a:ext cx="773033" cy="323690"/>
            </a:xfrm>
            <a:prstGeom prst="rect">
              <a:avLst/>
            </a:prstGeom>
            <a:solidFill>
              <a:srgbClr val="FFCCFF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ACU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2" name="Text Box 322"/>
            <p:cNvSpPr txBox="1">
              <a:spLocks noChangeArrowheads="1"/>
            </p:cNvSpPr>
            <p:nvPr/>
          </p:nvSpPr>
          <p:spPr bwMode="auto">
            <a:xfrm>
              <a:off x="4836092" y="4859470"/>
              <a:ext cx="548704" cy="285752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EXT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3" name="Text Box 323"/>
            <p:cNvSpPr txBox="1">
              <a:spLocks noChangeArrowheads="1"/>
            </p:cNvSpPr>
            <p:nvPr/>
          </p:nvSpPr>
          <p:spPr bwMode="auto">
            <a:xfrm>
              <a:off x="3764522" y="3715892"/>
              <a:ext cx="352420" cy="1357322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译码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4" name="Text Box 365"/>
            <p:cNvSpPr txBox="1">
              <a:spLocks noChangeArrowheads="1"/>
            </p:cNvSpPr>
            <p:nvPr/>
          </p:nvSpPr>
          <p:spPr bwMode="auto">
            <a:xfrm>
              <a:off x="2992384" y="4002336"/>
              <a:ext cx="571504" cy="722808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</a:rPr>
                <a:t>IBIU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/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IMEM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</p:grpSp>
      <p:sp>
        <p:nvSpPr>
          <p:cNvPr id="156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7323"/>
              </p:ext>
            </p:extLst>
          </p:nvPr>
        </p:nvGraphicFramePr>
        <p:xfrm>
          <a:off x="107504" y="3789040"/>
          <a:ext cx="2952328" cy="1346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2048"/>
                <a:gridCol w="2334277"/>
                <a:gridCol w="186003"/>
              </a:tblGrid>
              <a:tr h="21602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4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rd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4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zh-CN" sz="14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4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4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zh-CN" sz="1400" b="1" kern="1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endParaRPr lang="zh-CN" altLang="zh-CN" sz="1400" b="1" kern="1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4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4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4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zh-CN" sz="14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|</a:t>
                      </a:r>
                      <a:r>
                        <a:rPr lang="en-US" altLang="zh-CN" sz="14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</a:t>
                      </a:r>
                      <a:r>
                        <a:rPr lang="en-US" sz="14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</a:t>
                      </a:r>
                      <a:r>
                        <a:rPr lang="en-US" sz="14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386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sz="14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altLang="zh-CN" sz="1400" b="1" kern="1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rt←M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[(</a:t>
                      </a: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4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sz="14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4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sz="14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)]</a:t>
                      </a: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48592"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4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4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M[(</a:t>
                      </a:r>
                      <a:r>
                        <a:rPr lang="en-US" altLang="zh-CN" sz="14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altLang="zh-CN" sz="14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zh-CN" sz="14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4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altLang="zh-CN" sz="14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4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altLang="zh-CN" sz="14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)]←(</a:t>
                      </a:r>
                      <a:r>
                        <a:rPr lang="en-US" altLang="zh-CN" sz="14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altLang="zh-CN" sz="14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02824"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4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altLang="zh-CN" sz="14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if ((</a:t>
                      </a:r>
                      <a:r>
                        <a:rPr lang="en-US" altLang="zh-CN" sz="14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altLang="zh-CN" sz="14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)=(</a:t>
                      </a:r>
                      <a:r>
                        <a:rPr lang="en-US" altLang="zh-CN" sz="14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altLang="zh-CN" sz="14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)) </a:t>
                      </a: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2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altLang="zh-CN" sz="14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PC←(PC)</a:t>
                      </a:r>
                      <a:r>
                        <a:rPr lang="en-US" altLang="zh-CN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+</a:t>
                      </a:r>
                      <a:r>
                        <a:rPr lang="en-US" altLang="zh-CN" sz="14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en-US" altLang="zh-CN" sz="14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CN" sz="14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SExt(</a:t>
                      </a:r>
                      <a:r>
                        <a:rPr lang="en-US" altLang="zh-CN" sz="1400" b="1" kern="1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altLang="zh-CN" sz="1400" b="1" kern="1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)&lt;&lt;2</a:t>
                      </a:r>
                      <a:endParaRPr lang="zh-CN" altLang="zh-CN" sz="1400" b="1" kern="1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45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14283" y="407417"/>
            <a:ext cx="3935738" cy="444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  *多周期数据通路：</a:t>
            </a:r>
            <a:endParaRPr lang="en-US" altLang="zh-CN" u="sng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工作周期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1800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部件</a:t>
            </a:r>
            <a:r>
              <a:rPr lang="zh-CN" altLang="en-US" dirty="0" smtClean="0">
                <a:solidFill>
                  <a:schemeClr val="accent2"/>
                </a:solidFill>
              </a:rPr>
              <a:t>组织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互连组织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指令执行过程组织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90546" y="836712"/>
            <a:ext cx="6445950" cy="17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个时钟周期，</a:t>
            </a:r>
            <a:r>
              <a:rPr lang="en-US" altLang="zh-CN" i="1" dirty="0" smtClean="0">
                <a:solidFill>
                  <a:schemeClr val="tx1"/>
                </a:solidFill>
              </a:rPr>
              <a:t>T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C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max{</a:t>
            </a:r>
            <a:r>
              <a:rPr lang="zh-CN" altLang="en-US" sz="2200" dirty="0" smtClean="0">
                <a:solidFill>
                  <a:schemeClr val="tx1"/>
                </a:solidFill>
              </a:rPr>
              <a:t>各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基本操作</a:t>
            </a:r>
            <a:r>
              <a:rPr lang="zh-CN" altLang="en-US" sz="2200" dirty="0" smtClean="0">
                <a:solidFill>
                  <a:schemeClr val="tx1"/>
                </a:solidFill>
              </a:rPr>
              <a:t>时长</a:t>
            </a:r>
            <a:r>
              <a:rPr lang="en-US" altLang="zh-CN" dirty="0" smtClean="0">
                <a:solidFill>
                  <a:srgbClr val="990099"/>
                </a:solidFill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           访问</a:t>
            </a:r>
            <a:r>
              <a:rPr lang="en-US" altLang="zh-CN" sz="1800" dirty="0" smtClean="0">
                <a:solidFill>
                  <a:schemeClr val="tx1"/>
                </a:solidFill>
              </a:rPr>
              <a:t>MEM/ALU</a:t>
            </a:r>
            <a:r>
              <a:rPr lang="zh-CN" altLang="en-US" sz="1800" dirty="0" smtClean="0">
                <a:solidFill>
                  <a:schemeClr val="tx1"/>
                </a:solidFill>
              </a:rPr>
              <a:t>操作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访问</a:t>
            </a:r>
            <a:r>
              <a:rPr lang="en-US" altLang="zh-CN" sz="1800" dirty="0" smtClean="0">
                <a:solidFill>
                  <a:schemeClr val="tx1"/>
                </a:solidFill>
              </a:rPr>
              <a:t>GPRs</a:t>
            </a:r>
            <a:r>
              <a:rPr lang="zh-CN" altLang="en-US" sz="1800" dirty="0" smtClean="0">
                <a:solidFill>
                  <a:schemeClr val="tx1"/>
                </a:solidFill>
              </a:rPr>
              <a:t>→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┘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基于指令功能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执行过程，可</a:t>
            </a:r>
            <a:r>
              <a:rPr lang="zh-CN" altLang="en-US" u="sng" dirty="0" smtClean="0">
                <a:solidFill>
                  <a:schemeClr val="tx1"/>
                </a:solidFill>
              </a:rPr>
              <a:t>复用</a:t>
            </a:r>
            <a:r>
              <a:rPr lang="zh-CN" altLang="en-US" dirty="0" smtClean="0">
                <a:solidFill>
                  <a:schemeClr val="tx1"/>
                </a:solidFill>
              </a:rPr>
              <a:t>部件</a:t>
            </a:r>
            <a:r>
              <a:rPr lang="en-US" altLang="zh-CN" sz="1800" dirty="0" smtClean="0">
                <a:solidFill>
                  <a:schemeClr val="tx1"/>
                </a:solidFill>
              </a:rPr>
              <a:t>(ALU</a:t>
            </a:r>
            <a:r>
              <a:rPr lang="zh-CN" altLang="en-US" sz="1800" dirty="0" smtClean="0">
                <a:solidFill>
                  <a:schemeClr val="tx1"/>
                </a:solidFill>
              </a:rPr>
              <a:t>等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基于</a:t>
            </a:r>
            <a:r>
              <a:rPr lang="zh-CN" altLang="en-US" dirty="0" smtClean="0">
                <a:solidFill>
                  <a:schemeClr val="tx1"/>
                </a:solidFill>
              </a:rPr>
              <a:t>部件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指令功能，</a:t>
            </a:r>
            <a:r>
              <a:rPr lang="zh-CN" altLang="en-US" u="sng" dirty="0" smtClean="0">
                <a:solidFill>
                  <a:schemeClr val="tx1"/>
                </a:solidFill>
              </a:rPr>
              <a:t>增设</a:t>
            </a:r>
            <a:r>
              <a:rPr lang="zh-CN" altLang="en-US" dirty="0">
                <a:solidFill>
                  <a:schemeClr val="tx1"/>
                </a:solidFill>
              </a:rPr>
              <a:t>附加</a:t>
            </a:r>
            <a:r>
              <a:rPr lang="en-US" altLang="zh-CN" dirty="0" smtClean="0">
                <a:solidFill>
                  <a:schemeClr val="tx1"/>
                </a:solidFill>
              </a:rPr>
              <a:t>REG</a:t>
            </a:r>
            <a:r>
              <a:rPr lang="en-US" altLang="zh-CN" sz="1800" dirty="0" smtClean="0">
                <a:solidFill>
                  <a:schemeClr val="tx1"/>
                </a:solidFill>
              </a:rPr>
              <a:t>(IR/T</a:t>
            </a:r>
            <a:r>
              <a:rPr lang="zh-CN" altLang="en-US" sz="1800" dirty="0" smtClean="0">
                <a:solidFill>
                  <a:schemeClr val="tx1"/>
                </a:solidFill>
              </a:rPr>
              <a:t>等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9" name="Text Box 79"/>
          <p:cNvSpPr txBox="1">
            <a:spLocks noChangeArrowheads="1"/>
          </p:cNvSpPr>
          <p:nvPr/>
        </p:nvSpPr>
        <p:spPr bwMode="auto">
          <a:xfrm>
            <a:off x="879454" y="4269142"/>
            <a:ext cx="7234236" cy="175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300"/>
              </a:spcAft>
            </a:pPr>
            <a:r>
              <a:rPr kumimoji="1"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  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可有多种方案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  <a:r>
              <a:rPr kumimoji="1" lang="en-US" altLang="zh-CN" b="1" dirty="0" smtClean="0">
                <a:solidFill>
                  <a:srgbClr val="990099"/>
                </a:solidFill>
              </a:rPr>
              <a:t>  </a:t>
            </a:r>
            <a:r>
              <a:rPr lang="en-US" altLang="zh-CN" dirty="0" smtClean="0">
                <a:solidFill>
                  <a:srgbClr val="990099"/>
                </a:solidFill>
              </a:rPr>
              <a:t>R</a:t>
            </a:r>
            <a:r>
              <a:rPr lang="zh-CN" altLang="en-US" dirty="0" smtClean="0">
                <a:solidFill>
                  <a:srgbClr val="990099"/>
                </a:solidFill>
              </a:rPr>
              <a:t>型</a:t>
            </a:r>
            <a:r>
              <a:rPr lang="en-US" altLang="zh-CN" dirty="0" smtClean="0">
                <a:solidFill>
                  <a:srgbClr val="990099"/>
                </a:solidFill>
              </a:rPr>
              <a:t>/I</a:t>
            </a:r>
            <a:r>
              <a:rPr lang="zh-CN" altLang="en-US" dirty="0" smtClean="0">
                <a:solidFill>
                  <a:srgbClr val="990099"/>
                </a:solidFill>
              </a:rPr>
              <a:t>型</a:t>
            </a:r>
            <a:r>
              <a:rPr lang="en-US" altLang="zh-CN" dirty="0" smtClean="0">
                <a:solidFill>
                  <a:srgbClr val="990099"/>
                </a:solidFill>
              </a:rPr>
              <a:t>(</a:t>
            </a:r>
            <a:r>
              <a:rPr lang="zh-CN" altLang="en-US" dirty="0" smtClean="0">
                <a:solidFill>
                  <a:srgbClr val="990099"/>
                </a:solidFill>
              </a:rPr>
              <a:t>运算</a:t>
            </a:r>
            <a:r>
              <a:rPr lang="en-US" altLang="zh-CN" dirty="0" smtClean="0">
                <a:solidFill>
                  <a:srgbClr val="990099"/>
                </a:solidFill>
              </a:rPr>
              <a:t>)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IF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ID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EX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WB </a:t>
            </a:r>
          </a:p>
          <a:p>
            <a:r>
              <a:rPr lang="en-US" altLang="zh-CN" dirty="0" smtClean="0">
                <a:solidFill>
                  <a:srgbClr val="990099"/>
                </a:solidFill>
              </a:rPr>
              <a:t>    I</a:t>
            </a:r>
            <a:r>
              <a:rPr lang="zh-CN" altLang="en-US" dirty="0" smtClean="0">
                <a:solidFill>
                  <a:srgbClr val="990099"/>
                </a:solidFill>
              </a:rPr>
              <a:t>型</a:t>
            </a:r>
            <a:r>
              <a:rPr lang="en-US" altLang="zh-CN" dirty="0" smtClean="0">
                <a:solidFill>
                  <a:srgbClr val="990099"/>
                </a:solidFill>
              </a:rPr>
              <a:t>(</a:t>
            </a:r>
            <a:r>
              <a:rPr lang="en-US" altLang="zh-CN" dirty="0" err="1" smtClean="0">
                <a:solidFill>
                  <a:srgbClr val="990099"/>
                </a:solidFill>
              </a:rPr>
              <a:t>lw</a:t>
            </a:r>
            <a:r>
              <a:rPr lang="en-US" altLang="zh-CN" dirty="0" smtClean="0">
                <a:solidFill>
                  <a:srgbClr val="990099"/>
                </a:solidFill>
              </a:rPr>
              <a:t>)</a:t>
            </a:r>
            <a:r>
              <a:rPr lang="zh-CN" altLang="en-US" dirty="0" smtClean="0">
                <a:solidFill>
                  <a:srgbClr val="990099"/>
                </a:solidFill>
              </a:rPr>
              <a:t>：      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IF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ID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EX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MEM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WB</a:t>
            </a:r>
          </a:p>
          <a:p>
            <a:r>
              <a:rPr lang="en-US" altLang="zh-CN" dirty="0" smtClean="0">
                <a:solidFill>
                  <a:srgbClr val="990099"/>
                </a:solidFill>
              </a:rPr>
              <a:t>    I</a:t>
            </a:r>
            <a:r>
              <a:rPr lang="zh-CN" altLang="en-US" dirty="0" smtClean="0">
                <a:solidFill>
                  <a:srgbClr val="990099"/>
                </a:solidFill>
              </a:rPr>
              <a:t>型</a:t>
            </a:r>
            <a:r>
              <a:rPr lang="en-US" altLang="zh-CN" dirty="0" smtClean="0">
                <a:solidFill>
                  <a:srgbClr val="990099"/>
                </a:solidFill>
              </a:rPr>
              <a:t>(</a:t>
            </a:r>
            <a:r>
              <a:rPr lang="en-US" altLang="zh-CN" dirty="0" err="1" smtClean="0">
                <a:solidFill>
                  <a:srgbClr val="990099"/>
                </a:solidFill>
              </a:rPr>
              <a:t>sw</a:t>
            </a:r>
            <a:r>
              <a:rPr lang="en-US" altLang="zh-CN" dirty="0" smtClean="0">
                <a:solidFill>
                  <a:srgbClr val="990099"/>
                </a:solidFill>
              </a:rPr>
              <a:t>/</a:t>
            </a:r>
            <a:r>
              <a:rPr lang="en-US" altLang="zh-CN" dirty="0" err="1" smtClean="0">
                <a:solidFill>
                  <a:srgbClr val="990099"/>
                </a:solidFill>
              </a:rPr>
              <a:t>beq</a:t>
            </a:r>
            <a:r>
              <a:rPr lang="en-US" altLang="zh-CN" dirty="0" smtClean="0">
                <a:solidFill>
                  <a:srgbClr val="990099"/>
                </a:solidFill>
              </a:rPr>
              <a:t>)</a:t>
            </a:r>
            <a:r>
              <a:rPr lang="zh-CN" altLang="en-US" dirty="0" smtClean="0">
                <a:solidFill>
                  <a:srgbClr val="990099"/>
                </a:solidFill>
              </a:rPr>
              <a:t>：  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IF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ID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EX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MEM</a:t>
            </a:r>
          </a:p>
        </p:txBody>
      </p:sp>
      <p:sp>
        <p:nvSpPr>
          <p:cNvPr id="19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99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1" name="组合 200"/>
          <p:cNvGrpSpPr/>
          <p:nvPr/>
        </p:nvGrpSpPr>
        <p:grpSpPr>
          <a:xfrm>
            <a:off x="755576" y="2779218"/>
            <a:ext cx="7358114" cy="1285884"/>
            <a:chOff x="755576" y="474962"/>
            <a:chExt cx="7358114" cy="1285884"/>
          </a:xfrm>
        </p:grpSpPr>
        <p:sp>
          <p:nvSpPr>
            <p:cNvPr id="202" name="Text Box 322"/>
            <p:cNvSpPr txBox="1">
              <a:spLocks noChangeArrowheads="1"/>
            </p:cNvSpPr>
            <p:nvPr/>
          </p:nvSpPr>
          <p:spPr bwMode="auto">
            <a:xfrm>
              <a:off x="5756236" y="689276"/>
              <a:ext cx="687972" cy="57150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ALU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03" name="Text Box 323"/>
            <p:cNvSpPr txBox="1">
              <a:spLocks noChangeArrowheads="1"/>
            </p:cNvSpPr>
            <p:nvPr/>
          </p:nvSpPr>
          <p:spPr bwMode="auto">
            <a:xfrm>
              <a:off x="4041724" y="760714"/>
              <a:ext cx="714380" cy="457200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GPRs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04" name="Text Box 365"/>
            <p:cNvSpPr txBox="1">
              <a:spLocks noChangeArrowheads="1"/>
            </p:cNvSpPr>
            <p:nvPr/>
          </p:nvSpPr>
          <p:spPr bwMode="auto">
            <a:xfrm>
              <a:off x="7542186" y="760714"/>
              <a:ext cx="571504" cy="785818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DMEM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05" name="Text Box 365"/>
            <p:cNvSpPr txBox="1">
              <a:spLocks noChangeArrowheads="1"/>
            </p:cNvSpPr>
            <p:nvPr/>
          </p:nvSpPr>
          <p:spPr bwMode="auto">
            <a:xfrm>
              <a:off x="1396890" y="546400"/>
              <a:ext cx="571504" cy="571504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IMEM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06" name="Text Box 323"/>
            <p:cNvSpPr txBox="1">
              <a:spLocks noChangeArrowheads="1"/>
            </p:cNvSpPr>
            <p:nvPr/>
          </p:nvSpPr>
          <p:spPr bwMode="auto">
            <a:xfrm>
              <a:off x="755576" y="670228"/>
              <a:ext cx="357190" cy="304800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PC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07" name="Text Box 322"/>
            <p:cNvSpPr txBox="1">
              <a:spLocks noChangeArrowheads="1"/>
            </p:cNvSpPr>
            <p:nvPr/>
          </p:nvSpPr>
          <p:spPr bwMode="auto">
            <a:xfrm>
              <a:off x="4041724" y="1332218"/>
              <a:ext cx="714380" cy="285752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EXT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08" name="Text Box 323"/>
            <p:cNvSpPr txBox="1">
              <a:spLocks noChangeArrowheads="1"/>
            </p:cNvSpPr>
            <p:nvPr/>
          </p:nvSpPr>
          <p:spPr bwMode="auto">
            <a:xfrm>
              <a:off x="2970154" y="474962"/>
              <a:ext cx="352420" cy="1285884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译码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09" name="Text Box 323"/>
            <p:cNvSpPr txBox="1">
              <a:spLocks noChangeArrowheads="1"/>
            </p:cNvSpPr>
            <p:nvPr/>
          </p:nvSpPr>
          <p:spPr bwMode="auto">
            <a:xfrm>
              <a:off x="2327212" y="689276"/>
              <a:ext cx="357190" cy="3048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IR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755577" y="2564904"/>
            <a:ext cx="8072493" cy="1656184"/>
            <a:chOff x="755577" y="260648"/>
            <a:chExt cx="8072493" cy="1656184"/>
          </a:xfrm>
        </p:grpSpPr>
        <p:cxnSp>
          <p:nvCxnSpPr>
            <p:cNvPr id="211" name="直接箭头连接符 69"/>
            <p:cNvCxnSpPr/>
            <p:nvPr/>
          </p:nvCxnSpPr>
          <p:spPr>
            <a:xfrm>
              <a:off x="7256434" y="975028"/>
              <a:ext cx="285752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箭头连接符 69"/>
            <p:cNvCxnSpPr/>
            <p:nvPr/>
          </p:nvCxnSpPr>
          <p:spPr>
            <a:xfrm rot="5400000" flipH="1" flipV="1">
              <a:off x="1153337" y="390791"/>
              <a:ext cx="507399" cy="375324"/>
            </a:xfrm>
            <a:prstGeom prst="bentConnector3">
              <a:avLst>
                <a:gd name="adj1" fmla="val 99559"/>
              </a:avLst>
            </a:prstGeom>
            <a:ln w="19050">
              <a:solidFill>
                <a:srgbClr val="CC33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69"/>
            <p:cNvCxnSpPr/>
            <p:nvPr/>
          </p:nvCxnSpPr>
          <p:spPr>
            <a:xfrm>
              <a:off x="3327344" y="902002"/>
              <a:ext cx="714380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/>
            <p:cNvCxnSpPr/>
            <p:nvPr/>
          </p:nvCxnSpPr>
          <p:spPr>
            <a:xfrm>
              <a:off x="3327344" y="1117904"/>
              <a:ext cx="714380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69"/>
            <p:cNvCxnSpPr/>
            <p:nvPr/>
          </p:nvCxnSpPr>
          <p:spPr>
            <a:xfrm>
              <a:off x="4756104" y="832152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69"/>
            <p:cNvCxnSpPr/>
            <p:nvPr/>
          </p:nvCxnSpPr>
          <p:spPr>
            <a:xfrm>
              <a:off x="4756104" y="1187754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69"/>
            <p:cNvCxnSpPr/>
            <p:nvPr/>
          </p:nvCxnSpPr>
          <p:spPr>
            <a:xfrm flipV="1">
              <a:off x="6970682" y="617838"/>
              <a:ext cx="1857388" cy="357188"/>
            </a:xfrm>
            <a:prstGeom prst="bentConnector3">
              <a:avLst>
                <a:gd name="adj1" fmla="val 1531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箭头连接符 69"/>
            <p:cNvCxnSpPr/>
            <p:nvPr/>
          </p:nvCxnSpPr>
          <p:spPr>
            <a:xfrm flipV="1">
              <a:off x="5470484" y="1332218"/>
              <a:ext cx="2071702" cy="285752"/>
            </a:xfrm>
            <a:prstGeom prst="bentConnector3">
              <a:avLst>
                <a:gd name="adj1" fmla="val 92298"/>
              </a:avLst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箭头连接符 69"/>
            <p:cNvCxnSpPr/>
            <p:nvPr/>
          </p:nvCxnSpPr>
          <p:spPr>
            <a:xfrm rot="10800000" flipV="1">
              <a:off x="4541790" y="474962"/>
              <a:ext cx="4286280" cy="285752"/>
            </a:xfrm>
            <a:prstGeom prst="bentConnector3">
              <a:avLst>
                <a:gd name="adj1" fmla="val 10010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69"/>
            <p:cNvCxnSpPr/>
            <p:nvPr/>
          </p:nvCxnSpPr>
          <p:spPr>
            <a:xfrm rot="5400000">
              <a:off x="3970286" y="617838"/>
              <a:ext cx="285752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箭头连接符 69"/>
            <p:cNvCxnSpPr/>
            <p:nvPr/>
          </p:nvCxnSpPr>
          <p:spPr>
            <a:xfrm flipV="1">
              <a:off x="3327344" y="474962"/>
              <a:ext cx="785818" cy="214314"/>
            </a:xfrm>
            <a:prstGeom prst="bentConnector3">
              <a:avLst>
                <a:gd name="adj1" fmla="val 57102"/>
              </a:avLst>
            </a:prstGeom>
            <a:ln w="19050">
              <a:solidFill>
                <a:srgbClr val="CC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69"/>
            <p:cNvCxnSpPr/>
            <p:nvPr/>
          </p:nvCxnSpPr>
          <p:spPr>
            <a:xfrm rot="5400000">
              <a:off x="5256964" y="1402862"/>
              <a:ext cx="4286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箭头连接符 69"/>
            <p:cNvCxnSpPr>
              <a:stCxn id="207" idx="3"/>
            </p:cNvCxnSpPr>
            <p:nvPr/>
          </p:nvCxnSpPr>
          <p:spPr>
            <a:xfrm flipV="1">
              <a:off x="4756104" y="1189342"/>
              <a:ext cx="857256" cy="285752"/>
            </a:xfrm>
            <a:prstGeom prst="bentConnector3">
              <a:avLst>
                <a:gd name="adj1" fmla="val 9991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69"/>
            <p:cNvCxnSpPr/>
            <p:nvPr/>
          </p:nvCxnSpPr>
          <p:spPr>
            <a:xfrm>
              <a:off x="3327344" y="1475094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箭头连接符 69"/>
            <p:cNvCxnSpPr/>
            <p:nvPr/>
          </p:nvCxnSpPr>
          <p:spPr>
            <a:xfrm rot="5400000" flipH="1" flipV="1">
              <a:off x="3684534" y="689276"/>
              <a:ext cx="427834" cy="794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箭头连接符 69"/>
            <p:cNvCxnSpPr/>
            <p:nvPr/>
          </p:nvCxnSpPr>
          <p:spPr>
            <a:xfrm>
              <a:off x="1968394" y="830564"/>
              <a:ext cx="35881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箭头连接符 69"/>
            <p:cNvCxnSpPr/>
            <p:nvPr/>
          </p:nvCxnSpPr>
          <p:spPr>
            <a:xfrm>
              <a:off x="1111138" y="832152"/>
              <a:ext cx="285752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 Box 323"/>
            <p:cNvSpPr txBox="1">
              <a:spLocks noChangeArrowheads="1"/>
            </p:cNvSpPr>
            <p:nvPr/>
          </p:nvSpPr>
          <p:spPr bwMode="auto">
            <a:xfrm>
              <a:off x="3327344" y="474962"/>
              <a:ext cx="357190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rd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 smtClean="0">
                  <a:solidFill>
                    <a:schemeClr val="tx1"/>
                  </a:solidFill>
                  <a:latin typeface="宋体" pitchFamily="2" charset="-122"/>
                </a:rPr>
                <a:t>rt</a:t>
              </a:r>
              <a:endParaRPr kumimoji="1" lang="en-US" altLang="zh-CN" sz="1600" b="1" dirty="0" smtClean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dirty="0" err="1" smtClean="0">
                  <a:solidFill>
                    <a:schemeClr val="tx1"/>
                  </a:solidFill>
                </a:rPr>
                <a:t>rs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29" name="Text Box 323"/>
            <p:cNvSpPr txBox="1">
              <a:spLocks noChangeArrowheads="1"/>
            </p:cNvSpPr>
            <p:nvPr/>
          </p:nvSpPr>
          <p:spPr bwMode="auto">
            <a:xfrm>
              <a:off x="3327344" y="1260780"/>
              <a:ext cx="500066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 smtClean="0">
                  <a:solidFill>
                    <a:schemeClr val="tx1"/>
                  </a:solidFill>
                  <a:latin typeface="宋体" pitchFamily="2" charset="-122"/>
                </a:rPr>
                <a:t>imme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30" name="直接箭头连接符 69"/>
            <p:cNvCxnSpPr/>
            <p:nvPr/>
          </p:nvCxnSpPr>
          <p:spPr>
            <a:xfrm flipV="1">
              <a:off x="8613756" y="491326"/>
              <a:ext cx="214314" cy="633418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 Box 323"/>
            <p:cNvSpPr txBox="1">
              <a:spLocks noChangeArrowheads="1"/>
            </p:cNvSpPr>
            <p:nvPr/>
          </p:nvSpPr>
          <p:spPr bwMode="auto">
            <a:xfrm>
              <a:off x="6327740" y="1342478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ZF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32" name="直接箭头连接符 69"/>
            <p:cNvCxnSpPr/>
            <p:nvPr/>
          </p:nvCxnSpPr>
          <p:spPr>
            <a:xfrm rot="10800000" flipV="1">
              <a:off x="2112898" y="975028"/>
              <a:ext cx="5143536" cy="857256"/>
            </a:xfrm>
            <a:prstGeom prst="bentConnector3">
              <a:avLst>
                <a:gd name="adj1" fmla="val 120"/>
              </a:avLst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69"/>
            <p:cNvCxnSpPr/>
            <p:nvPr/>
          </p:nvCxnSpPr>
          <p:spPr>
            <a:xfrm>
              <a:off x="3327344" y="1690996"/>
              <a:ext cx="357190" cy="1588"/>
            </a:xfrm>
            <a:prstGeom prst="straightConnector1">
              <a:avLst/>
            </a:prstGeom>
            <a:ln w="1905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 Box 323"/>
            <p:cNvSpPr txBox="1">
              <a:spLocks noChangeArrowheads="1"/>
            </p:cNvSpPr>
            <p:nvPr/>
          </p:nvSpPr>
          <p:spPr bwMode="auto">
            <a:xfrm>
              <a:off x="3327344" y="1475094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OP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35" name="直接箭头连接符 234"/>
            <p:cNvCxnSpPr/>
            <p:nvPr/>
          </p:nvCxnSpPr>
          <p:spPr>
            <a:xfrm flipH="1">
              <a:off x="5612566" y="1082185"/>
              <a:ext cx="1588" cy="976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 Box 323"/>
            <p:cNvSpPr txBox="1">
              <a:spLocks noChangeArrowheads="1"/>
            </p:cNvSpPr>
            <p:nvPr/>
          </p:nvSpPr>
          <p:spPr bwMode="auto">
            <a:xfrm>
              <a:off x="5510552" y="888658"/>
              <a:ext cx="214314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4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37" name="直接箭头连接符 69"/>
            <p:cNvCxnSpPr/>
            <p:nvPr/>
          </p:nvCxnSpPr>
          <p:spPr>
            <a:xfrm>
              <a:off x="2684362" y="830564"/>
              <a:ext cx="28579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 Box 323"/>
            <p:cNvSpPr txBox="1">
              <a:spLocks noChangeArrowheads="1"/>
            </p:cNvSpPr>
            <p:nvPr/>
          </p:nvSpPr>
          <p:spPr bwMode="auto">
            <a:xfrm>
              <a:off x="4970418" y="670228"/>
              <a:ext cx="285752" cy="3048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A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39" name="Text Box 323"/>
            <p:cNvSpPr txBox="1">
              <a:spLocks noChangeArrowheads="1"/>
            </p:cNvSpPr>
            <p:nvPr/>
          </p:nvSpPr>
          <p:spPr bwMode="auto">
            <a:xfrm>
              <a:off x="4970418" y="1027418"/>
              <a:ext cx="285752" cy="3048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B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40" name="直接箭头连接符 69"/>
            <p:cNvCxnSpPr/>
            <p:nvPr/>
          </p:nvCxnSpPr>
          <p:spPr>
            <a:xfrm>
              <a:off x="5256170" y="832152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69"/>
            <p:cNvCxnSpPr/>
            <p:nvPr/>
          </p:nvCxnSpPr>
          <p:spPr>
            <a:xfrm>
              <a:off x="5256170" y="1187754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 Box 323"/>
            <p:cNvSpPr txBox="1">
              <a:spLocks noChangeArrowheads="1"/>
            </p:cNvSpPr>
            <p:nvPr/>
          </p:nvSpPr>
          <p:spPr bwMode="auto">
            <a:xfrm>
              <a:off x="6684930" y="813104"/>
              <a:ext cx="285752" cy="3048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T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43" name="直接箭头连接符 69"/>
            <p:cNvCxnSpPr/>
            <p:nvPr/>
          </p:nvCxnSpPr>
          <p:spPr>
            <a:xfrm>
              <a:off x="6448844" y="973440"/>
              <a:ext cx="2304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69"/>
            <p:cNvCxnSpPr/>
            <p:nvPr/>
          </p:nvCxnSpPr>
          <p:spPr>
            <a:xfrm>
              <a:off x="1594699" y="324753"/>
              <a:ext cx="4018661" cy="733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69"/>
            <p:cNvCxnSpPr/>
            <p:nvPr/>
          </p:nvCxnSpPr>
          <p:spPr>
            <a:xfrm rot="5400000">
              <a:off x="5363327" y="582119"/>
              <a:ext cx="500066" cy="15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69"/>
            <p:cNvCxnSpPr/>
            <p:nvPr/>
          </p:nvCxnSpPr>
          <p:spPr>
            <a:xfrm flipH="1">
              <a:off x="2770192" y="260648"/>
              <a:ext cx="1608" cy="1656184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69"/>
            <p:cNvCxnSpPr/>
            <p:nvPr/>
          </p:nvCxnSpPr>
          <p:spPr>
            <a:xfrm flipH="1">
              <a:off x="5399046" y="260648"/>
              <a:ext cx="1588" cy="1656184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69"/>
            <p:cNvCxnSpPr/>
            <p:nvPr/>
          </p:nvCxnSpPr>
          <p:spPr>
            <a:xfrm>
              <a:off x="7102288" y="260648"/>
              <a:ext cx="0" cy="1656184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69"/>
            <p:cNvCxnSpPr/>
            <p:nvPr/>
          </p:nvCxnSpPr>
          <p:spPr>
            <a:xfrm>
              <a:off x="8679685" y="274898"/>
              <a:ext cx="1" cy="1641934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 Box 323"/>
            <p:cNvSpPr txBox="1">
              <a:spLocks noChangeArrowheads="1"/>
            </p:cNvSpPr>
            <p:nvPr/>
          </p:nvSpPr>
          <p:spPr bwMode="auto">
            <a:xfrm>
              <a:off x="8328004" y="955980"/>
              <a:ext cx="285752" cy="3048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51" name="直接箭头连接符 69"/>
            <p:cNvCxnSpPr/>
            <p:nvPr/>
          </p:nvCxnSpPr>
          <p:spPr>
            <a:xfrm>
              <a:off x="8113690" y="1117904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箭头连接符 69"/>
            <p:cNvCxnSpPr/>
            <p:nvPr/>
          </p:nvCxnSpPr>
          <p:spPr>
            <a:xfrm>
              <a:off x="6536049" y="973440"/>
              <a:ext cx="720385" cy="180730"/>
            </a:xfrm>
            <a:prstGeom prst="bentConnector3">
              <a:avLst>
                <a:gd name="adj1" fmla="val -448"/>
              </a:avLst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箭头连接符 69"/>
            <p:cNvCxnSpPr/>
            <p:nvPr/>
          </p:nvCxnSpPr>
          <p:spPr>
            <a:xfrm rot="10800000">
              <a:off x="755577" y="820916"/>
              <a:ext cx="1389161" cy="1023907"/>
            </a:xfrm>
            <a:prstGeom prst="bentConnector3">
              <a:avLst>
                <a:gd name="adj1" fmla="val 116456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箭头连接符 69"/>
            <p:cNvCxnSpPr/>
            <p:nvPr/>
          </p:nvCxnSpPr>
          <p:spPr>
            <a:xfrm>
              <a:off x="6444208" y="1217914"/>
              <a:ext cx="218183" cy="12285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 Box 323"/>
            <p:cNvSpPr txBox="1">
              <a:spLocks noChangeArrowheads="1"/>
            </p:cNvSpPr>
            <p:nvPr/>
          </p:nvSpPr>
          <p:spPr bwMode="auto">
            <a:xfrm>
              <a:off x="6662391" y="1186824"/>
              <a:ext cx="285752" cy="3048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C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57" name="直接箭头连接符 69"/>
            <p:cNvCxnSpPr/>
            <p:nvPr/>
          </p:nvCxnSpPr>
          <p:spPr>
            <a:xfrm>
              <a:off x="6948143" y="1340768"/>
              <a:ext cx="308291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611560" y="6021288"/>
            <a:ext cx="8002196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(PC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＋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何时实现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?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</a:rPr>
              <a:t>l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+mn-ea"/>
              </a:rPr>
              <a:t>w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指令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</a:rPr>
              <a:t>EX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阶段的功能？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</a:rPr>
              <a:t>b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+mn-ea"/>
              </a:rPr>
              <a:t>eq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指令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的功能组织？</a:t>
            </a:r>
            <a:endParaRPr lang="en-US" altLang="zh-CN" sz="1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0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 Box 3"/>
          <p:cNvSpPr txBox="1">
            <a:spLocks noChangeArrowheads="1"/>
          </p:cNvSpPr>
          <p:nvPr/>
        </p:nvSpPr>
        <p:spPr bwMode="auto">
          <a:xfrm>
            <a:off x="228475" y="1772816"/>
            <a:ext cx="89155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  *基本思想：</a:t>
            </a:r>
            <a:r>
              <a:rPr lang="zh-CN" altLang="en-US" spc="-130" dirty="0" smtClean="0">
                <a:solidFill>
                  <a:schemeClr val="tx1"/>
                </a:solidFill>
              </a:rPr>
              <a:t>指令执行过程分为</a:t>
            </a:r>
            <a:r>
              <a:rPr lang="zh-CN" altLang="en-US" u="sng" spc="-130" dirty="0" smtClean="0">
                <a:solidFill>
                  <a:schemeClr val="tx1"/>
                </a:solidFill>
              </a:rPr>
              <a:t>多个阶段</a:t>
            </a:r>
            <a:r>
              <a:rPr lang="zh-CN" altLang="en-US" spc="-130" dirty="0" smtClean="0">
                <a:solidFill>
                  <a:schemeClr val="tx1"/>
                </a:solidFill>
              </a:rPr>
              <a:t>，各阶段可</a:t>
            </a:r>
            <a:r>
              <a:rPr lang="zh-CN" altLang="en-US" u="sng" spc="-130" dirty="0" smtClean="0">
                <a:solidFill>
                  <a:srgbClr val="990099"/>
                </a:solidFill>
              </a:rPr>
              <a:t>同时处理</a:t>
            </a:r>
            <a:r>
              <a:rPr lang="zh-CN" altLang="en-US" spc="-130" dirty="0" smtClean="0">
                <a:solidFill>
                  <a:schemeClr val="tx1"/>
                </a:solidFill>
              </a:rPr>
              <a:t>操作</a:t>
            </a:r>
            <a:endParaRPr lang="zh-CN" altLang="en-US" spc="-130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24000" y="328613"/>
            <a:ext cx="632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第</a:t>
            </a:r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</a:rPr>
              <a:t>节  流水线的概念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2276872"/>
            <a:ext cx="8736013" cy="513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  *基本</a:t>
            </a:r>
            <a:r>
              <a:rPr lang="zh-CN" altLang="en-US" dirty="0">
                <a:solidFill>
                  <a:srgbClr val="C00000"/>
                </a:solidFill>
              </a:rPr>
              <a:t>组成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多个段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功能段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按序组成</a:t>
            </a:r>
          </a:p>
        </p:txBody>
      </p:sp>
      <p:sp>
        <p:nvSpPr>
          <p:cNvPr id="46" name="Text Box 116"/>
          <p:cNvSpPr txBox="1">
            <a:spLocks noChangeArrowheads="1"/>
          </p:cNvSpPr>
          <p:nvPr/>
        </p:nvSpPr>
        <p:spPr bwMode="auto">
          <a:xfrm>
            <a:off x="215931" y="3573016"/>
            <a:ext cx="8928069" cy="513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工作原理：</a:t>
            </a:r>
            <a:r>
              <a:rPr lang="zh-CN" altLang="en-US" dirty="0">
                <a:solidFill>
                  <a:schemeClr val="tx1"/>
                </a:solidFill>
              </a:rPr>
              <a:t>每条指令</a:t>
            </a:r>
            <a:r>
              <a:rPr lang="zh-CN" altLang="en-US" u="sng" dirty="0">
                <a:solidFill>
                  <a:srgbClr val="990099"/>
                </a:solidFill>
              </a:rPr>
              <a:t>按序通过</a:t>
            </a:r>
            <a:r>
              <a:rPr lang="zh-CN" altLang="en-US" dirty="0">
                <a:solidFill>
                  <a:schemeClr val="tx1"/>
                </a:solidFill>
              </a:rPr>
              <a:t>各段，不同</a:t>
            </a:r>
            <a:r>
              <a:rPr lang="zh-CN" altLang="en-US" dirty="0" smtClean="0">
                <a:solidFill>
                  <a:schemeClr val="tx1"/>
                </a:solidFill>
              </a:rPr>
              <a:t>指令的执行</a:t>
            </a:r>
            <a:r>
              <a:rPr lang="zh-CN" altLang="en-US" dirty="0">
                <a:solidFill>
                  <a:schemeClr val="tx1"/>
                </a:solidFill>
              </a:rPr>
              <a:t>过程</a:t>
            </a:r>
            <a:r>
              <a:rPr lang="zh-CN" altLang="en-US" u="sng" dirty="0">
                <a:solidFill>
                  <a:srgbClr val="990099"/>
                </a:solidFill>
              </a:rPr>
              <a:t>重叠</a:t>
            </a:r>
          </a:p>
        </p:txBody>
      </p:sp>
      <p:sp>
        <p:nvSpPr>
          <p:cNvPr id="107" name="Text Box 152"/>
          <p:cNvSpPr txBox="1">
            <a:spLocks noChangeArrowheads="1"/>
          </p:cNvSpPr>
          <p:nvPr/>
        </p:nvSpPr>
        <p:spPr bwMode="auto">
          <a:xfrm>
            <a:off x="179388" y="5836620"/>
            <a:ext cx="546418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程序执行时间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i="1" dirty="0" smtClean="0">
                <a:solidFill>
                  <a:schemeClr val="tx1"/>
                </a:solidFill>
                <a:latin typeface="+mn-lt"/>
              </a:rPr>
              <a:t>T</a:t>
            </a:r>
            <a:r>
              <a:rPr lang="zh-CN" altLang="en-US" b="1" baseline="-14000" dirty="0">
                <a:solidFill>
                  <a:schemeClr val="tx1"/>
                </a:solidFill>
                <a:latin typeface="+mn-lt"/>
              </a:rPr>
              <a:t>串行</a:t>
            </a:r>
            <a:r>
              <a:rPr lang="zh-CN" altLang="en-US" b="1" dirty="0">
                <a:solidFill>
                  <a:schemeClr val="tx1"/>
                </a:solidFill>
                <a:latin typeface="+mn-lt"/>
              </a:rPr>
              <a:t>＝</a:t>
            </a:r>
            <a:r>
              <a:rPr lang="en-US" altLang="zh-CN" b="1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altLang="zh-CN" b="1" dirty="0">
                <a:solidFill>
                  <a:schemeClr val="tx1"/>
                </a:solidFill>
                <a:latin typeface="+mn-lt"/>
              </a:rPr>
              <a:t>·(</a:t>
            </a:r>
            <a:r>
              <a:rPr lang="en-US" altLang="zh-CN" b="1" i="1" dirty="0" err="1">
                <a:solidFill>
                  <a:schemeClr val="tx1"/>
                </a:solidFill>
                <a:latin typeface="+mn-lt"/>
              </a:rPr>
              <a:t>mΔt</a:t>
            </a:r>
            <a:r>
              <a:rPr lang="en-US" altLang="zh-CN" b="1" dirty="0">
                <a:solidFill>
                  <a:schemeClr val="tx1"/>
                </a:solidFill>
                <a:latin typeface="+mn-lt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+mn-lt"/>
              </a:rPr>
              <a:t>，</a:t>
            </a:r>
            <a:endParaRPr lang="zh-CN" altLang="en-US" b="1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8" name="Text Box 155"/>
          <p:cNvSpPr txBox="1">
            <a:spLocks noChangeArrowheads="1"/>
          </p:cNvSpPr>
          <p:nvPr/>
        </p:nvSpPr>
        <p:spPr bwMode="auto">
          <a:xfrm>
            <a:off x="5548340" y="5908058"/>
            <a:ext cx="3167064" cy="461665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b="1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zh-CN" altLang="en-US" b="1" baseline="-20000" dirty="0">
                <a:solidFill>
                  <a:schemeClr val="tx1"/>
                </a:solidFill>
                <a:latin typeface="+mn-lt"/>
              </a:rPr>
              <a:t>流水</a:t>
            </a:r>
            <a:r>
              <a:rPr lang="zh-CN" altLang="en-US" b="1" dirty="0">
                <a:solidFill>
                  <a:schemeClr val="tx1"/>
                </a:solidFill>
                <a:latin typeface="+mn-lt"/>
              </a:rPr>
              <a:t>＝</a:t>
            </a:r>
            <a:r>
              <a:rPr lang="en-US" altLang="zh-CN" b="1" i="1" dirty="0" err="1" smtClean="0">
                <a:solidFill>
                  <a:schemeClr val="tx1"/>
                </a:solidFill>
                <a:latin typeface="+mn-lt"/>
              </a:rPr>
              <a:t>mΔt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</a:rPr>
              <a:t>＋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zh-CN" b="1" i="1" dirty="0" smtClean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b="1" i="1" dirty="0" smtClean="0">
                <a:solidFill>
                  <a:schemeClr val="tx1"/>
                </a:solidFill>
                <a:latin typeface="+mn-lt"/>
              </a:rPr>
              <a:t>－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</a:rPr>
              <a:t>1)</a:t>
            </a:r>
            <a:r>
              <a:rPr lang="en-US" altLang="zh-CN" b="1" i="1" dirty="0" err="1" smtClean="0">
                <a:solidFill>
                  <a:schemeClr val="tx1"/>
                </a:solidFill>
                <a:latin typeface="+mn-lt"/>
              </a:rPr>
              <a:t>Δt</a:t>
            </a:r>
            <a:endParaRPr lang="en-US" altLang="zh-CN" b="1" i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86" name="组合 185"/>
          <p:cNvGrpSpPr/>
          <p:nvPr/>
        </p:nvGrpSpPr>
        <p:grpSpPr>
          <a:xfrm>
            <a:off x="2087704" y="4086362"/>
            <a:ext cx="5364616" cy="325125"/>
            <a:chOff x="2289194" y="3536470"/>
            <a:chExt cx="5364616" cy="325125"/>
          </a:xfrm>
        </p:grpSpPr>
        <p:sp>
          <p:nvSpPr>
            <p:cNvPr id="187" name="Text Box 137"/>
            <p:cNvSpPr txBox="1">
              <a:spLocks noChangeArrowheads="1"/>
            </p:cNvSpPr>
            <p:nvPr/>
          </p:nvSpPr>
          <p:spPr bwMode="auto">
            <a:xfrm>
              <a:off x="2757266" y="3536470"/>
              <a:ext cx="50475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CC3300"/>
                  </a:solidFill>
                  <a:latin typeface="Times New Roman" pitchFamily="18" charset="0"/>
                </a:rPr>
                <a:t>填入</a:t>
              </a:r>
              <a:endParaRPr lang="zh-CN" altLang="en-US" sz="1600" baseline="-20000" dirty="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188" name="AutoShape 138"/>
            <p:cNvSpPr>
              <a:spLocks/>
            </p:cNvSpPr>
            <p:nvPr/>
          </p:nvSpPr>
          <p:spPr bwMode="auto">
            <a:xfrm rot="5400000">
              <a:off x="2955475" y="3123876"/>
              <a:ext cx="71438" cy="1404000"/>
            </a:xfrm>
            <a:prstGeom prst="leftBrace">
              <a:avLst>
                <a:gd name="adj1" fmla="val 201481"/>
                <a:gd name="adj2" fmla="val 50000"/>
              </a:avLst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" name="Text Box 139"/>
            <p:cNvSpPr txBox="1">
              <a:spLocks noChangeArrowheads="1"/>
            </p:cNvSpPr>
            <p:nvPr/>
          </p:nvSpPr>
          <p:spPr bwMode="auto">
            <a:xfrm>
              <a:off x="4701482" y="3536470"/>
              <a:ext cx="504056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CC3300"/>
                  </a:solidFill>
                  <a:latin typeface="Times New Roman" pitchFamily="18" charset="0"/>
                </a:rPr>
                <a:t>流水</a:t>
              </a:r>
              <a:endParaRPr lang="zh-CN" altLang="en-US" sz="1600" baseline="-20000" dirty="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190" name="AutoShape 140"/>
            <p:cNvSpPr>
              <a:spLocks/>
            </p:cNvSpPr>
            <p:nvPr/>
          </p:nvSpPr>
          <p:spPr bwMode="auto">
            <a:xfrm rot="5400000">
              <a:off x="4918453" y="2598703"/>
              <a:ext cx="69850" cy="2448000"/>
            </a:xfrm>
            <a:prstGeom prst="leftBrace">
              <a:avLst>
                <a:gd name="adj1" fmla="val 309091"/>
                <a:gd name="adj2" fmla="val 50000"/>
              </a:avLst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" name="Text Box 141"/>
            <p:cNvSpPr txBox="1">
              <a:spLocks noChangeArrowheads="1"/>
            </p:cNvSpPr>
            <p:nvPr/>
          </p:nvSpPr>
          <p:spPr bwMode="auto">
            <a:xfrm>
              <a:off x="6717706" y="3536470"/>
              <a:ext cx="456012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CC3300"/>
                  </a:solidFill>
                  <a:latin typeface="Times New Roman" pitchFamily="18" charset="0"/>
                </a:rPr>
                <a:t>排空</a:t>
              </a:r>
              <a:endParaRPr lang="zh-CN" altLang="en-US" sz="1600" baseline="-20000" dirty="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192" name="AutoShape 142"/>
            <p:cNvSpPr>
              <a:spLocks/>
            </p:cNvSpPr>
            <p:nvPr/>
          </p:nvSpPr>
          <p:spPr bwMode="auto">
            <a:xfrm rot="5400000">
              <a:off x="6916885" y="3121494"/>
              <a:ext cx="69850" cy="1404000"/>
            </a:xfrm>
            <a:prstGeom prst="leftBrace">
              <a:avLst>
                <a:gd name="adj1" fmla="val 257765"/>
                <a:gd name="adj2" fmla="val 50000"/>
              </a:avLst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97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3557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dirty="0">
                <a:solidFill>
                  <a:schemeClr val="tx1"/>
                </a:solidFill>
              </a:rPr>
              <a:t>工作原理，组成要求，分类，性能指标，段数选择</a:t>
            </a:r>
            <a:endParaRPr lang="en-US" altLang="zh-CN" sz="2200" b="1" u="none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21805" y="2780928"/>
            <a:ext cx="7366619" cy="720080"/>
            <a:chOff x="1021805" y="2420566"/>
            <a:chExt cx="7366619" cy="720080"/>
          </a:xfrm>
        </p:grpSpPr>
        <p:sp>
          <p:nvSpPr>
            <p:cNvPr id="105" name="Text Box 45"/>
            <p:cNvSpPr txBox="1">
              <a:spLocks noChangeArrowheads="1"/>
            </p:cNvSpPr>
            <p:nvPr/>
          </p:nvSpPr>
          <p:spPr bwMode="auto">
            <a:xfrm>
              <a:off x="7381949" y="2816646"/>
              <a:ext cx="1006475" cy="32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写回</a:t>
              </a:r>
              <a:r>
                <a:rPr kumimoji="0"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(WB)</a:t>
              </a:r>
            </a:p>
          </p:txBody>
        </p:sp>
        <p:sp>
          <p:nvSpPr>
            <p:cNvPr id="117" name="Text Box 45"/>
            <p:cNvSpPr txBox="1">
              <a:spLocks noChangeArrowheads="1"/>
            </p:cNvSpPr>
            <p:nvPr/>
          </p:nvSpPr>
          <p:spPr bwMode="auto">
            <a:xfrm>
              <a:off x="7884368" y="2420566"/>
              <a:ext cx="503237" cy="32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18" name="Text Box 45"/>
            <p:cNvSpPr txBox="1">
              <a:spLocks noChangeArrowheads="1"/>
            </p:cNvSpPr>
            <p:nvPr/>
          </p:nvSpPr>
          <p:spPr bwMode="auto">
            <a:xfrm>
              <a:off x="7381131" y="2420566"/>
              <a:ext cx="503237" cy="32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7" name="Text Box 40"/>
            <p:cNvSpPr txBox="1">
              <a:spLocks noChangeArrowheads="1"/>
            </p:cNvSpPr>
            <p:nvPr/>
          </p:nvSpPr>
          <p:spPr bwMode="auto">
            <a:xfrm>
              <a:off x="3397325" y="2422153"/>
              <a:ext cx="1008062" cy="32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译码</a:t>
              </a:r>
              <a:r>
                <a:rPr kumimoji="0"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(ID)</a:t>
              </a:r>
            </a:p>
          </p:txBody>
        </p:sp>
        <p:sp>
          <p:nvSpPr>
            <p:cNvPr id="28" name="Text Box 42"/>
            <p:cNvSpPr txBox="1">
              <a:spLocks noChangeArrowheads="1"/>
            </p:cNvSpPr>
            <p:nvPr/>
          </p:nvSpPr>
          <p:spPr bwMode="auto">
            <a:xfrm>
              <a:off x="2101925" y="2420566"/>
              <a:ext cx="1008062" cy="32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取指</a:t>
              </a:r>
              <a:r>
                <a:rPr kumimoji="0"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(IF)</a:t>
              </a:r>
            </a:p>
          </p:txBody>
        </p:sp>
        <p:sp>
          <p:nvSpPr>
            <p:cNvPr id="29" name="Text Box 43"/>
            <p:cNvSpPr txBox="1">
              <a:spLocks noChangeArrowheads="1"/>
            </p:cNvSpPr>
            <p:nvPr/>
          </p:nvSpPr>
          <p:spPr bwMode="auto">
            <a:xfrm>
              <a:off x="5989712" y="2420566"/>
              <a:ext cx="1112837" cy="324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dirty="0">
                  <a:solidFill>
                    <a:schemeClr val="tx1"/>
                  </a:solidFill>
                </a:rPr>
                <a:t>执行</a:t>
              </a:r>
              <a:r>
                <a:rPr kumimoji="0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(EX)</a:t>
              </a:r>
              <a:endParaRPr kumimoji="0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0" name="Text Box 44"/>
            <p:cNvSpPr txBox="1">
              <a:spLocks noChangeArrowheads="1"/>
            </p:cNvSpPr>
            <p:nvPr/>
          </p:nvSpPr>
          <p:spPr bwMode="auto">
            <a:xfrm>
              <a:off x="4694312" y="2420566"/>
              <a:ext cx="1008062" cy="32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取数</a:t>
              </a:r>
              <a:r>
                <a:rPr kumimoji="0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(OF)</a:t>
              </a:r>
              <a:endParaRPr kumimoji="0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1" name="Text Box 45"/>
            <p:cNvSpPr txBox="1">
              <a:spLocks noChangeArrowheads="1"/>
            </p:cNvSpPr>
            <p:nvPr/>
          </p:nvSpPr>
          <p:spPr bwMode="auto">
            <a:xfrm>
              <a:off x="7381949" y="2420566"/>
              <a:ext cx="1006475" cy="324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写回</a:t>
              </a:r>
              <a:r>
                <a:rPr kumimoji="0"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(WB)</a:t>
              </a:r>
            </a:p>
          </p:txBody>
        </p:sp>
        <p:sp>
          <p:nvSpPr>
            <p:cNvPr id="32" name="Line 46"/>
            <p:cNvSpPr>
              <a:spLocks noChangeShapeType="1"/>
            </p:cNvSpPr>
            <p:nvPr/>
          </p:nvSpPr>
          <p:spPr bwMode="auto">
            <a:xfrm flipV="1">
              <a:off x="7093024" y="2609375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Line 47"/>
            <p:cNvSpPr>
              <a:spLocks noChangeShapeType="1"/>
            </p:cNvSpPr>
            <p:nvPr/>
          </p:nvSpPr>
          <p:spPr bwMode="auto">
            <a:xfrm flipV="1">
              <a:off x="5702374" y="2609375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Line 48"/>
            <p:cNvSpPr>
              <a:spLocks noChangeShapeType="1"/>
            </p:cNvSpPr>
            <p:nvPr/>
          </p:nvSpPr>
          <p:spPr bwMode="auto">
            <a:xfrm flipV="1">
              <a:off x="4406975" y="2609375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Line 49"/>
            <p:cNvSpPr>
              <a:spLocks noChangeShapeType="1"/>
            </p:cNvSpPr>
            <p:nvPr/>
          </p:nvSpPr>
          <p:spPr bwMode="auto">
            <a:xfrm flipV="1">
              <a:off x="3109987" y="2609375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Text Box 40"/>
            <p:cNvSpPr txBox="1">
              <a:spLocks noChangeArrowheads="1"/>
            </p:cNvSpPr>
            <p:nvPr/>
          </p:nvSpPr>
          <p:spPr bwMode="auto">
            <a:xfrm>
              <a:off x="3397325" y="2816646"/>
              <a:ext cx="1008062" cy="32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>
                  <a:solidFill>
                    <a:schemeClr val="tx1"/>
                  </a:solidFill>
                  <a:latin typeface="宋体" pitchFamily="2" charset="-122"/>
                </a:rPr>
                <a:t>译码</a:t>
              </a:r>
              <a:r>
                <a:rPr kumimoji="0" lang="en-US" altLang="zh-CN" sz="1800" b="1">
                  <a:solidFill>
                    <a:schemeClr val="tx1"/>
                  </a:solidFill>
                  <a:latin typeface="宋体" pitchFamily="2" charset="-122"/>
                </a:rPr>
                <a:t>(ID)</a:t>
              </a:r>
            </a:p>
          </p:txBody>
        </p:sp>
        <p:sp>
          <p:nvSpPr>
            <p:cNvPr id="102" name="Text Box 42"/>
            <p:cNvSpPr txBox="1">
              <a:spLocks noChangeArrowheads="1"/>
            </p:cNvSpPr>
            <p:nvPr/>
          </p:nvSpPr>
          <p:spPr bwMode="auto">
            <a:xfrm>
              <a:off x="2101925" y="2815059"/>
              <a:ext cx="1008062" cy="32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取指</a:t>
              </a:r>
              <a:r>
                <a:rPr kumimoji="0"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(IF)</a:t>
              </a:r>
            </a:p>
          </p:txBody>
        </p:sp>
        <p:sp>
          <p:nvSpPr>
            <p:cNvPr id="103" name="Text Box 43"/>
            <p:cNvSpPr txBox="1">
              <a:spLocks noChangeArrowheads="1"/>
            </p:cNvSpPr>
            <p:nvPr/>
          </p:nvSpPr>
          <p:spPr bwMode="auto">
            <a:xfrm>
              <a:off x="5989712" y="2816646"/>
              <a:ext cx="1112837" cy="32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访存</a:t>
              </a:r>
              <a:r>
                <a:rPr kumimoji="0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(MEM)</a:t>
              </a:r>
              <a:endParaRPr kumimoji="0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4694312" y="2815059"/>
              <a:ext cx="1008062" cy="324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执行</a:t>
              </a:r>
              <a:r>
                <a:rPr kumimoji="0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(EX)</a:t>
              </a:r>
              <a:endParaRPr kumimoji="0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06" name="Line 46"/>
            <p:cNvSpPr>
              <a:spLocks noChangeShapeType="1"/>
            </p:cNvSpPr>
            <p:nvPr/>
          </p:nvSpPr>
          <p:spPr bwMode="auto">
            <a:xfrm flipV="1">
              <a:off x="7093024" y="2980301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Line 47"/>
            <p:cNvSpPr>
              <a:spLocks noChangeShapeType="1"/>
            </p:cNvSpPr>
            <p:nvPr/>
          </p:nvSpPr>
          <p:spPr bwMode="auto">
            <a:xfrm flipV="1">
              <a:off x="5702374" y="2980301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Line 48"/>
            <p:cNvSpPr>
              <a:spLocks noChangeShapeType="1"/>
            </p:cNvSpPr>
            <p:nvPr/>
          </p:nvSpPr>
          <p:spPr bwMode="auto">
            <a:xfrm flipV="1">
              <a:off x="4406975" y="2980301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Line 49"/>
            <p:cNvSpPr>
              <a:spLocks noChangeShapeType="1"/>
            </p:cNvSpPr>
            <p:nvPr/>
          </p:nvSpPr>
          <p:spPr bwMode="auto">
            <a:xfrm flipV="1">
              <a:off x="3109987" y="2980301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Text Box 42"/>
            <p:cNvSpPr txBox="1">
              <a:spLocks noChangeArrowheads="1"/>
            </p:cNvSpPr>
            <p:nvPr/>
          </p:nvSpPr>
          <p:spPr bwMode="auto">
            <a:xfrm>
              <a:off x="1021805" y="2420566"/>
              <a:ext cx="1080120" cy="324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CISC</a:t>
              </a:r>
              <a:r>
                <a:rPr kumimoji="0"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示例</a:t>
              </a:r>
              <a:endParaRPr kumimoji="0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16" name="Text Box 42"/>
            <p:cNvSpPr txBox="1">
              <a:spLocks noChangeArrowheads="1"/>
            </p:cNvSpPr>
            <p:nvPr/>
          </p:nvSpPr>
          <p:spPr bwMode="auto">
            <a:xfrm>
              <a:off x="1021805" y="2816324"/>
              <a:ext cx="1080120" cy="324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RISC</a:t>
              </a:r>
              <a:r>
                <a:rPr kumimoji="0"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示例</a:t>
              </a:r>
              <a:endParaRPr kumimoji="0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1187624" y="4014354"/>
            <a:ext cx="6768752" cy="1800200"/>
            <a:chOff x="1115616" y="3717032"/>
            <a:chExt cx="6768752" cy="1800200"/>
          </a:xfrm>
        </p:grpSpPr>
        <p:sp>
          <p:nvSpPr>
            <p:cNvPr id="195" name="Text Box 57"/>
            <p:cNvSpPr txBox="1">
              <a:spLocks noChangeArrowheads="1"/>
            </p:cNvSpPr>
            <p:nvPr/>
          </p:nvSpPr>
          <p:spPr bwMode="auto">
            <a:xfrm>
              <a:off x="1907704" y="5301208"/>
              <a:ext cx="56886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8800" tIns="10800" rIns="18000" bIns="10800"/>
            <a:lstStyle/>
            <a:p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400" b="1" spc="3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1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2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3  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4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5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6                  </a:t>
              </a:r>
              <a:r>
                <a:rPr lang="en-US" altLang="zh-CN" sz="1400" b="1" spc="3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n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           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n+4</a:t>
              </a:r>
            </a:p>
          </p:txBody>
        </p:sp>
        <p:sp>
          <p:nvSpPr>
            <p:cNvPr id="196" name="Line 58"/>
            <p:cNvSpPr>
              <a:spLocks noChangeShapeType="1"/>
            </p:cNvSpPr>
            <p:nvPr/>
          </p:nvSpPr>
          <p:spPr bwMode="auto">
            <a:xfrm>
              <a:off x="1979712" y="5301208"/>
              <a:ext cx="561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7" name="Line 59"/>
            <p:cNvSpPr>
              <a:spLocks noChangeShapeType="1"/>
            </p:cNvSpPr>
            <p:nvPr/>
          </p:nvSpPr>
          <p:spPr bwMode="auto">
            <a:xfrm flipV="1">
              <a:off x="1979712" y="4005064"/>
              <a:ext cx="0" cy="12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8" name="Text Box 60"/>
            <p:cNvSpPr txBox="1">
              <a:spLocks noChangeArrowheads="1"/>
            </p:cNvSpPr>
            <p:nvPr/>
          </p:nvSpPr>
          <p:spPr bwMode="auto">
            <a:xfrm>
              <a:off x="7596336" y="5155111"/>
              <a:ext cx="288032" cy="290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拍</a:t>
              </a:r>
              <a:endParaRPr lang="en-US" altLang="zh-CN" sz="1600" b="1" baseline="-20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99" name="Text Box 61"/>
            <p:cNvSpPr txBox="1">
              <a:spLocks noChangeArrowheads="1"/>
            </p:cNvSpPr>
            <p:nvPr/>
          </p:nvSpPr>
          <p:spPr bwMode="auto">
            <a:xfrm>
              <a:off x="1979712" y="5085184"/>
              <a:ext cx="360040" cy="21602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I1</a:t>
              </a:r>
            </a:p>
          </p:txBody>
        </p:sp>
        <p:sp>
          <p:nvSpPr>
            <p:cNvPr id="200" name="Text Box 62"/>
            <p:cNvSpPr txBox="1">
              <a:spLocks noChangeArrowheads="1"/>
            </p:cNvSpPr>
            <p:nvPr/>
          </p:nvSpPr>
          <p:spPr bwMode="auto">
            <a:xfrm>
              <a:off x="1691680" y="3717032"/>
              <a:ext cx="786226" cy="356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段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级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)</a:t>
              </a:r>
              <a:endParaRPr lang="en-US" altLang="zh-CN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01" name="Text Box 63"/>
            <p:cNvSpPr txBox="1">
              <a:spLocks noChangeArrowheads="1"/>
            </p:cNvSpPr>
            <p:nvPr/>
          </p:nvSpPr>
          <p:spPr bwMode="auto">
            <a:xfrm>
              <a:off x="1115616" y="4221088"/>
              <a:ext cx="865188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宋体" pitchFamily="2" charset="-122"/>
                </a:rPr>
                <a:t>写回 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WB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  <a:latin typeface="宋体" pitchFamily="2" charset="-122"/>
                </a:rPr>
                <a:t>访存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  <a:latin typeface="宋体" pitchFamily="2" charset="-122"/>
                </a:rPr>
                <a:t>执行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宋体" pitchFamily="2" charset="-122"/>
                </a:rPr>
                <a:t>译码 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宋体" pitchFamily="2" charset="-122"/>
                </a:rPr>
                <a:t>取指 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</a:p>
          </p:txBody>
        </p:sp>
        <p:sp>
          <p:nvSpPr>
            <p:cNvPr id="202" name="Text Box 64"/>
            <p:cNvSpPr txBox="1">
              <a:spLocks noChangeArrowheads="1"/>
            </p:cNvSpPr>
            <p:nvPr/>
          </p:nvSpPr>
          <p:spPr bwMode="auto">
            <a:xfrm>
              <a:off x="2339752" y="5085208"/>
              <a:ext cx="360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I2</a:t>
              </a:r>
            </a:p>
          </p:txBody>
        </p:sp>
        <p:sp>
          <p:nvSpPr>
            <p:cNvPr id="203" name="Text Box 65"/>
            <p:cNvSpPr txBox="1">
              <a:spLocks noChangeArrowheads="1"/>
            </p:cNvSpPr>
            <p:nvPr/>
          </p:nvSpPr>
          <p:spPr bwMode="auto">
            <a:xfrm>
              <a:off x="2699792" y="5085208"/>
              <a:ext cx="360000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itchFamily="2" charset="-122"/>
                </a:rPr>
                <a:t>I3</a:t>
              </a:r>
            </a:p>
          </p:txBody>
        </p:sp>
        <p:sp>
          <p:nvSpPr>
            <p:cNvPr id="204" name="Text Box 66"/>
            <p:cNvSpPr txBox="1">
              <a:spLocks noChangeArrowheads="1"/>
            </p:cNvSpPr>
            <p:nvPr/>
          </p:nvSpPr>
          <p:spPr bwMode="auto">
            <a:xfrm>
              <a:off x="3059832" y="5085208"/>
              <a:ext cx="360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itchFamily="2" charset="-122"/>
                </a:rPr>
                <a:t>I4</a:t>
              </a:r>
            </a:p>
          </p:txBody>
        </p:sp>
        <p:sp>
          <p:nvSpPr>
            <p:cNvPr id="205" name="Text Box 67"/>
            <p:cNvSpPr txBox="1">
              <a:spLocks noChangeArrowheads="1"/>
            </p:cNvSpPr>
            <p:nvPr/>
          </p:nvSpPr>
          <p:spPr bwMode="auto">
            <a:xfrm>
              <a:off x="3419872" y="5085208"/>
              <a:ext cx="360000" cy="21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itchFamily="2" charset="-122"/>
                </a:rPr>
                <a:t>I5</a:t>
              </a:r>
            </a:p>
          </p:txBody>
        </p:sp>
        <p:sp>
          <p:nvSpPr>
            <p:cNvPr id="206" name="Line 68"/>
            <p:cNvSpPr>
              <a:spLocks noChangeShapeType="1"/>
            </p:cNvSpPr>
            <p:nvPr/>
          </p:nvSpPr>
          <p:spPr bwMode="auto">
            <a:xfrm>
              <a:off x="2339752" y="5301208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Text Box 78"/>
            <p:cNvSpPr txBox="1">
              <a:spLocks noChangeArrowheads="1"/>
            </p:cNvSpPr>
            <p:nvPr/>
          </p:nvSpPr>
          <p:spPr bwMode="auto">
            <a:xfrm>
              <a:off x="2339752" y="4869184"/>
              <a:ext cx="360000" cy="216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I1</a:t>
              </a:r>
            </a:p>
          </p:txBody>
        </p:sp>
        <p:sp>
          <p:nvSpPr>
            <p:cNvPr id="208" name="Text Box 82"/>
            <p:cNvSpPr txBox="1">
              <a:spLocks noChangeArrowheads="1"/>
            </p:cNvSpPr>
            <p:nvPr/>
          </p:nvSpPr>
          <p:spPr bwMode="auto">
            <a:xfrm>
              <a:off x="2699792" y="4869184"/>
              <a:ext cx="360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I2</a:t>
              </a:r>
            </a:p>
          </p:txBody>
        </p:sp>
        <p:sp>
          <p:nvSpPr>
            <p:cNvPr id="209" name="Text Box 86"/>
            <p:cNvSpPr txBox="1">
              <a:spLocks noChangeArrowheads="1"/>
            </p:cNvSpPr>
            <p:nvPr/>
          </p:nvSpPr>
          <p:spPr bwMode="auto">
            <a:xfrm>
              <a:off x="3059832" y="4869184"/>
              <a:ext cx="360000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itchFamily="2" charset="-122"/>
                </a:rPr>
                <a:t>I3</a:t>
              </a:r>
            </a:p>
          </p:txBody>
        </p:sp>
        <p:sp>
          <p:nvSpPr>
            <p:cNvPr id="210" name="Text Box 90"/>
            <p:cNvSpPr txBox="1">
              <a:spLocks noChangeArrowheads="1"/>
            </p:cNvSpPr>
            <p:nvPr/>
          </p:nvSpPr>
          <p:spPr bwMode="auto">
            <a:xfrm>
              <a:off x="3419872" y="4869184"/>
              <a:ext cx="360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itchFamily="2" charset="-122"/>
                </a:rPr>
                <a:t>I4</a:t>
              </a:r>
            </a:p>
          </p:txBody>
        </p:sp>
        <p:sp>
          <p:nvSpPr>
            <p:cNvPr id="211" name="Text Box 94"/>
            <p:cNvSpPr txBox="1">
              <a:spLocks noChangeArrowheads="1"/>
            </p:cNvSpPr>
            <p:nvPr/>
          </p:nvSpPr>
          <p:spPr bwMode="auto">
            <a:xfrm>
              <a:off x="3779912" y="4869184"/>
              <a:ext cx="360000" cy="21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itchFamily="2" charset="-122"/>
                </a:rPr>
                <a:t>I5</a:t>
              </a:r>
            </a:p>
          </p:txBody>
        </p:sp>
        <p:sp>
          <p:nvSpPr>
            <p:cNvPr id="212" name="Line 98"/>
            <p:cNvSpPr>
              <a:spLocks noChangeShapeType="1"/>
            </p:cNvSpPr>
            <p:nvPr/>
          </p:nvSpPr>
          <p:spPr bwMode="auto">
            <a:xfrm flipH="1" flipV="1">
              <a:off x="3624037" y="4076625"/>
              <a:ext cx="1588" cy="14128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3" name="Line 99"/>
            <p:cNvSpPr>
              <a:spLocks noChangeShapeType="1"/>
            </p:cNvSpPr>
            <p:nvPr/>
          </p:nvSpPr>
          <p:spPr bwMode="auto">
            <a:xfrm flipV="1">
              <a:off x="3995936" y="4076625"/>
              <a:ext cx="0" cy="14287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4" name="Line 100"/>
            <p:cNvSpPr>
              <a:spLocks noChangeShapeType="1"/>
            </p:cNvSpPr>
            <p:nvPr/>
          </p:nvSpPr>
          <p:spPr bwMode="auto">
            <a:xfrm flipV="1">
              <a:off x="4355976" y="4076625"/>
              <a:ext cx="0" cy="14128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5" name="Line 101"/>
            <p:cNvSpPr>
              <a:spLocks noChangeShapeType="1"/>
            </p:cNvSpPr>
            <p:nvPr/>
          </p:nvSpPr>
          <p:spPr bwMode="auto">
            <a:xfrm flipV="1">
              <a:off x="4716016" y="4076625"/>
              <a:ext cx="0" cy="14128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6" name="Line 102"/>
            <p:cNvSpPr>
              <a:spLocks noChangeShapeType="1"/>
            </p:cNvSpPr>
            <p:nvPr/>
          </p:nvSpPr>
          <p:spPr bwMode="auto">
            <a:xfrm flipV="1">
              <a:off x="5076056" y="4076625"/>
              <a:ext cx="0" cy="14128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7" name="Text Box 103"/>
            <p:cNvSpPr txBox="1">
              <a:spLocks noChangeArrowheads="1"/>
            </p:cNvSpPr>
            <p:nvPr/>
          </p:nvSpPr>
          <p:spPr bwMode="auto">
            <a:xfrm>
              <a:off x="5580112" y="5085208"/>
              <a:ext cx="36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In</a:t>
              </a:r>
            </a:p>
          </p:txBody>
        </p:sp>
        <p:sp>
          <p:nvSpPr>
            <p:cNvPr id="218" name="Text Box 104"/>
            <p:cNvSpPr txBox="1">
              <a:spLocks noChangeArrowheads="1"/>
            </p:cNvSpPr>
            <p:nvPr/>
          </p:nvSpPr>
          <p:spPr bwMode="auto">
            <a:xfrm>
              <a:off x="5940152" y="4869184"/>
              <a:ext cx="36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In</a:t>
              </a:r>
            </a:p>
          </p:txBody>
        </p:sp>
        <p:sp>
          <p:nvSpPr>
            <p:cNvPr id="219" name="Text Box 105"/>
            <p:cNvSpPr txBox="1">
              <a:spLocks noChangeArrowheads="1"/>
            </p:cNvSpPr>
            <p:nvPr/>
          </p:nvSpPr>
          <p:spPr bwMode="auto">
            <a:xfrm>
              <a:off x="6300192" y="4653160"/>
              <a:ext cx="36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itchFamily="2" charset="-122"/>
                </a:rPr>
                <a:t>In</a:t>
              </a:r>
            </a:p>
          </p:txBody>
        </p:sp>
        <p:sp>
          <p:nvSpPr>
            <p:cNvPr id="220" name="Text Box 106"/>
            <p:cNvSpPr txBox="1">
              <a:spLocks noChangeArrowheads="1"/>
            </p:cNvSpPr>
            <p:nvPr/>
          </p:nvSpPr>
          <p:spPr bwMode="auto">
            <a:xfrm>
              <a:off x="6660232" y="4437136"/>
              <a:ext cx="36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In</a:t>
              </a:r>
            </a:p>
          </p:txBody>
        </p:sp>
        <p:sp>
          <p:nvSpPr>
            <p:cNvPr id="221" name="Text Box 107"/>
            <p:cNvSpPr txBox="1">
              <a:spLocks noChangeArrowheads="1"/>
            </p:cNvSpPr>
            <p:nvPr/>
          </p:nvSpPr>
          <p:spPr bwMode="auto">
            <a:xfrm>
              <a:off x="7020272" y="4221112"/>
              <a:ext cx="36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itchFamily="2" charset="-122"/>
                </a:rPr>
                <a:t>In</a:t>
              </a:r>
            </a:p>
          </p:txBody>
        </p:sp>
        <p:sp>
          <p:nvSpPr>
            <p:cNvPr id="222" name="Line 108"/>
            <p:cNvSpPr>
              <a:spLocks noChangeShapeType="1"/>
            </p:cNvSpPr>
            <p:nvPr/>
          </p:nvSpPr>
          <p:spPr bwMode="auto">
            <a:xfrm flipV="1">
              <a:off x="7236296" y="4076625"/>
              <a:ext cx="0" cy="14446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3" name="Text Box 111"/>
            <p:cNvSpPr txBox="1">
              <a:spLocks noChangeArrowheads="1"/>
            </p:cNvSpPr>
            <p:nvPr/>
          </p:nvSpPr>
          <p:spPr bwMode="auto">
            <a:xfrm>
              <a:off x="4139952" y="5085208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24" name="Text Box 112"/>
            <p:cNvSpPr txBox="1">
              <a:spLocks noChangeArrowheads="1"/>
            </p:cNvSpPr>
            <p:nvPr/>
          </p:nvSpPr>
          <p:spPr bwMode="auto">
            <a:xfrm>
              <a:off x="4500032" y="4869184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25" name="Line 119"/>
            <p:cNvSpPr>
              <a:spLocks noChangeShapeType="1"/>
            </p:cNvSpPr>
            <p:nvPr/>
          </p:nvSpPr>
          <p:spPr bwMode="auto">
            <a:xfrm>
              <a:off x="2699792" y="5304383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6" name="Line 120"/>
            <p:cNvSpPr>
              <a:spLocks noChangeShapeType="1"/>
            </p:cNvSpPr>
            <p:nvPr/>
          </p:nvSpPr>
          <p:spPr bwMode="auto">
            <a:xfrm>
              <a:off x="3059832" y="5304383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7" name="Line 121"/>
            <p:cNvSpPr>
              <a:spLocks noChangeShapeType="1"/>
            </p:cNvSpPr>
            <p:nvPr/>
          </p:nvSpPr>
          <p:spPr bwMode="auto">
            <a:xfrm>
              <a:off x="3419872" y="5307558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8" name="Line 122"/>
            <p:cNvSpPr>
              <a:spLocks noChangeShapeType="1"/>
            </p:cNvSpPr>
            <p:nvPr/>
          </p:nvSpPr>
          <p:spPr bwMode="auto">
            <a:xfrm>
              <a:off x="3779912" y="5304383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9" name="Line 123"/>
            <p:cNvSpPr>
              <a:spLocks noChangeShapeType="1"/>
            </p:cNvSpPr>
            <p:nvPr/>
          </p:nvSpPr>
          <p:spPr bwMode="auto">
            <a:xfrm>
              <a:off x="1979712" y="5304383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0" name="Line 124"/>
            <p:cNvSpPr>
              <a:spLocks noChangeShapeType="1"/>
            </p:cNvSpPr>
            <p:nvPr/>
          </p:nvSpPr>
          <p:spPr bwMode="auto">
            <a:xfrm>
              <a:off x="5940152" y="5298603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1" name="Line 125"/>
            <p:cNvSpPr>
              <a:spLocks noChangeShapeType="1"/>
            </p:cNvSpPr>
            <p:nvPr/>
          </p:nvSpPr>
          <p:spPr bwMode="auto">
            <a:xfrm>
              <a:off x="6300192" y="5301208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2" name="Line 126"/>
            <p:cNvSpPr>
              <a:spLocks noChangeShapeType="1"/>
            </p:cNvSpPr>
            <p:nvPr/>
          </p:nvSpPr>
          <p:spPr bwMode="auto">
            <a:xfrm>
              <a:off x="6660232" y="5301208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3" name="Line 127"/>
            <p:cNvSpPr>
              <a:spLocks noChangeShapeType="1"/>
            </p:cNvSpPr>
            <p:nvPr/>
          </p:nvSpPr>
          <p:spPr bwMode="auto">
            <a:xfrm>
              <a:off x="7020272" y="5301208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4" name="Line 128"/>
            <p:cNvSpPr>
              <a:spLocks noChangeShapeType="1"/>
            </p:cNvSpPr>
            <p:nvPr/>
          </p:nvSpPr>
          <p:spPr bwMode="auto">
            <a:xfrm>
              <a:off x="7380312" y="5301208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5" name="Line 129"/>
            <p:cNvSpPr>
              <a:spLocks noChangeShapeType="1"/>
            </p:cNvSpPr>
            <p:nvPr/>
          </p:nvSpPr>
          <p:spPr bwMode="auto">
            <a:xfrm>
              <a:off x="5580112" y="5301208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6" name="Text Box 61"/>
            <p:cNvSpPr txBox="1">
              <a:spLocks noChangeArrowheads="1"/>
            </p:cNvSpPr>
            <p:nvPr/>
          </p:nvSpPr>
          <p:spPr bwMode="auto">
            <a:xfrm>
              <a:off x="2699792" y="4653160"/>
              <a:ext cx="360000" cy="216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I1</a:t>
              </a:r>
            </a:p>
          </p:txBody>
        </p:sp>
        <p:sp>
          <p:nvSpPr>
            <p:cNvPr id="237" name="Text Box 64"/>
            <p:cNvSpPr txBox="1">
              <a:spLocks noChangeArrowheads="1"/>
            </p:cNvSpPr>
            <p:nvPr/>
          </p:nvSpPr>
          <p:spPr bwMode="auto">
            <a:xfrm>
              <a:off x="3059832" y="4653160"/>
              <a:ext cx="360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I2</a:t>
              </a:r>
            </a:p>
          </p:txBody>
        </p:sp>
        <p:sp>
          <p:nvSpPr>
            <p:cNvPr id="238" name="Text Box 65"/>
            <p:cNvSpPr txBox="1">
              <a:spLocks noChangeArrowheads="1"/>
            </p:cNvSpPr>
            <p:nvPr/>
          </p:nvSpPr>
          <p:spPr bwMode="auto">
            <a:xfrm>
              <a:off x="3419872" y="4653160"/>
              <a:ext cx="360000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itchFamily="2" charset="-122"/>
                </a:rPr>
                <a:t>I3</a:t>
              </a:r>
            </a:p>
          </p:txBody>
        </p:sp>
        <p:sp>
          <p:nvSpPr>
            <p:cNvPr id="239" name="Text Box 66"/>
            <p:cNvSpPr txBox="1">
              <a:spLocks noChangeArrowheads="1"/>
            </p:cNvSpPr>
            <p:nvPr/>
          </p:nvSpPr>
          <p:spPr bwMode="auto">
            <a:xfrm>
              <a:off x="3779912" y="4653160"/>
              <a:ext cx="360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itchFamily="2" charset="-122"/>
                </a:rPr>
                <a:t>I4</a:t>
              </a:r>
            </a:p>
          </p:txBody>
        </p:sp>
        <p:sp>
          <p:nvSpPr>
            <p:cNvPr id="240" name="Text Box 67"/>
            <p:cNvSpPr txBox="1">
              <a:spLocks noChangeArrowheads="1"/>
            </p:cNvSpPr>
            <p:nvPr/>
          </p:nvSpPr>
          <p:spPr bwMode="auto">
            <a:xfrm>
              <a:off x="4139952" y="4653160"/>
              <a:ext cx="360000" cy="21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itchFamily="2" charset="-122"/>
                </a:rPr>
                <a:t>I5</a:t>
              </a:r>
            </a:p>
          </p:txBody>
        </p:sp>
        <p:sp>
          <p:nvSpPr>
            <p:cNvPr id="241" name="Text Box 78"/>
            <p:cNvSpPr txBox="1">
              <a:spLocks noChangeArrowheads="1"/>
            </p:cNvSpPr>
            <p:nvPr/>
          </p:nvSpPr>
          <p:spPr bwMode="auto">
            <a:xfrm>
              <a:off x="3059832" y="4437112"/>
              <a:ext cx="360000" cy="216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I1</a:t>
              </a:r>
            </a:p>
          </p:txBody>
        </p:sp>
        <p:sp>
          <p:nvSpPr>
            <p:cNvPr id="242" name="Text Box 82"/>
            <p:cNvSpPr txBox="1">
              <a:spLocks noChangeArrowheads="1"/>
            </p:cNvSpPr>
            <p:nvPr/>
          </p:nvSpPr>
          <p:spPr bwMode="auto">
            <a:xfrm>
              <a:off x="3419872" y="4437112"/>
              <a:ext cx="360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I2</a:t>
              </a:r>
            </a:p>
          </p:txBody>
        </p:sp>
        <p:sp>
          <p:nvSpPr>
            <p:cNvPr id="243" name="Text Box 86"/>
            <p:cNvSpPr txBox="1">
              <a:spLocks noChangeArrowheads="1"/>
            </p:cNvSpPr>
            <p:nvPr/>
          </p:nvSpPr>
          <p:spPr bwMode="auto">
            <a:xfrm>
              <a:off x="3779912" y="4437112"/>
              <a:ext cx="360000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itchFamily="2" charset="-122"/>
                </a:rPr>
                <a:t>I3</a:t>
              </a:r>
            </a:p>
          </p:txBody>
        </p:sp>
        <p:sp>
          <p:nvSpPr>
            <p:cNvPr id="244" name="Text Box 90"/>
            <p:cNvSpPr txBox="1">
              <a:spLocks noChangeArrowheads="1"/>
            </p:cNvSpPr>
            <p:nvPr/>
          </p:nvSpPr>
          <p:spPr bwMode="auto">
            <a:xfrm>
              <a:off x="4139952" y="4437112"/>
              <a:ext cx="360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itchFamily="2" charset="-122"/>
                </a:rPr>
                <a:t>I4</a:t>
              </a:r>
            </a:p>
          </p:txBody>
        </p:sp>
        <p:sp>
          <p:nvSpPr>
            <p:cNvPr id="245" name="Text Box 94"/>
            <p:cNvSpPr txBox="1">
              <a:spLocks noChangeArrowheads="1"/>
            </p:cNvSpPr>
            <p:nvPr/>
          </p:nvSpPr>
          <p:spPr bwMode="auto">
            <a:xfrm>
              <a:off x="4499992" y="4437112"/>
              <a:ext cx="360000" cy="21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itchFamily="2" charset="-122"/>
                </a:rPr>
                <a:t>I5</a:t>
              </a:r>
            </a:p>
          </p:txBody>
        </p:sp>
        <p:sp>
          <p:nvSpPr>
            <p:cNvPr id="246" name="Text Box 111"/>
            <p:cNvSpPr txBox="1">
              <a:spLocks noChangeArrowheads="1"/>
            </p:cNvSpPr>
            <p:nvPr/>
          </p:nvSpPr>
          <p:spPr bwMode="auto">
            <a:xfrm>
              <a:off x="4860032" y="4653160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47" name="Text Box 112"/>
            <p:cNvSpPr txBox="1">
              <a:spLocks noChangeArrowheads="1"/>
            </p:cNvSpPr>
            <p:nvPr/>
          </p:nvSpPr>
          <p:spPr bwMode="auto">
            <a:xfrm>
              <a:off x="5220072" y="4455088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48" name="Text Box 78"/>
            <p:cNvSpPr txBox="1">
              <a:spLocks noChangeArrowheads="1"/>
            </p:cNvSpPr>
            <p:nvPr/>
          </p:nvSpPr>
          <p:spPr bwMode="auto">
            <a:xfrm>
              <a:off x="3419872" y="4221088"/>
              <a:ext cx="360000" cy="216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I1</a:t>
              </a:r>
            </a:p>
          </p:txBody>
        </p:sp>
        <p:sp>
          <p:nvSpPr>
            <p:cNvPr id="249" name="Text Box 82"/>
            <p:cNvSpPr txBox="1">
              <a:spLocks noChangeArrowheads="1"/>
            </p:cNvSpPr>
            <p:nvPr/>
          </p:nvSpPr>
          <p:spPr bwMode="auto">
            <a:xfrm>
              <a:off x="3779912" y="4221088"/>
              <a:ext cx="360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I2</a:t>
              </a:r>
            </a:p>
          </p:txBody>
        </p:sp>
        <p:sp>
          <p:nvSpPr>
            <p:cNvPr id="250" name="Text Box 86"/>
            <p:cNvSpPr txBox="1">
              <a:spLocks noChangeArrowheads="1"/>
            </p:cNvSpPr>
            <p:nvPr/>
          </p:nvSpPr>
          <p:spPr bwMode="auto">
            <a:xfrm>
              <a:off x="4139952" y="4221088"/>
              <a:ext cx="360000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itchFamily="2" charset="-122"/>
                </a:rPr>
                <a:t>I3</a:t>
              </a:r>
            </a:p>
          </p:txBody>
        </p:sp>
        <p:sp>
          <p:nvSpPr>
            <p:cNvPr id="251" name="Text Box 90"/>
            <p:cNvSpPr txBox="1">
              <a:spLocks noChangeArrowheads="1"/>
            </p:cNvSpPr>
            <p:nvPr/>
          </p:nvSpPr>
          <p:spPr bwMode="auto">
            <a:xfrm>
              <a:off x="4499992" y="4221088"/>
              <a:ext cx="360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itchFamily="2" charset="-122"/>
                </a:rPr>
                <a:t>I4</a:t>
              </a:r>
            </a:p>
          </p:txBody>
        </p:sp>
        <p:sp>
          <p:nvSpPr>
            <p:cNvPr id="252" name="Text Box 94"/>
            <p:cNvSpPr txBox="1">
              <a:spLocks noChangeArrowheads="1"/>
            </p:cNvSpPr>
            <p:nvPr/>
          </p:nvSpPr>
          <p:spPr bwMode="auto">
            <a:xfrm>
              <a:off x="4860032" y="4221088"/>
              <a:ext cx="360000" cy="21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itchFamily="2" charset="-122"/>
                </a:rPr>
                <a:t>I5</a:t>
              </a:r>
            </a:p>
          </p:txBody>
        </p:sp>
        <p:sp>
          <p:nvSpPr>
            <p:cNvPr id="253" name="Text Box 112"/>
            <p:cNvSpPr txBox="1">
              <a:spLocks noChangeArrowheads="1"/>
            </p:cNvSpPr>
            <p:nvPr/>
          </p:nvSpPr>
          <p:spPr bwMode="auto">
            <a:xfrm>
              <a:off x="5580112" y="4239064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4" name="Line 119"/>
            <p:cNvSpPr>
              <a:spLocks noChangeShapeType="1"/>
            </p:cNvSpPr>
            <p:nvPr/>
          </p:nvSpPr>
          <p:spPr bwMode="auto">
            <a:xfrm>
              <a:off x="4139952" y="5301208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5" name="Text Box 111"/>
            <p:cNvSpPr txBox="1">
              <a:spLocks noChangeArrowheads="1"/>
            </p:cNvSpPr>
            <p:nvPr/>
          </p:nvSpPr>
          <p:spPr bwMode="auto">
            <a:xfrm>
              <a:off x="4860032" y="5085208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6" name="Text Box 112"/>
            <p:cNvSpPr txBox="1">
              <a:spLocks noChangeArrowheads="1"/>
            </p:cNvSpPr>
            <p:nvPr/>
          </p:nvSpPr>
          <p:spPr bwMode="auto">
            <a:xfrm>
              <a:off x="5220112" y="4869184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7" name="Text Box 111"/>
            <p:cNvSpPr txBox="1">
              <a:spLocks noChangeArrowheads="1"/>
            </p:cNvSpPr>
            <p:nvPr/>
          </p:nvSpPr>
          <p:spPr bwMode="auto">
            <a:xfrm>
              <a:off x="5580112" y="4653160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8" name="Text Box 112"/>
            <p:cNvSpPr txBox="1">
              <a:spLocks noChangeArrowheads="1"/>
            </p:cNvSpPr>
            <p:nvPr/>
          </p:nvSpPr>
          <p:spPr bwMode="auto">
            <a:xfrm>
              <a:off x="5940152" y="4455088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9" name="Text Box 112"/>
            <p:cNvSpPr txBox="1">
              <a:spLocks noChangeArrowheads="1"/>
            </p:cNvSpPr>
            <p:nvPr/>
          </p:nvSpPr>
          <p:spPr bwMode="auto">
            <a:xfrm>
              <a:off x="6300192" y="4239064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290" name="Text Box 4"/>
          <p:cNvSpPr txBox="1">
            <a:spLocks noChangeArrowheads="1"/>
          </p:cNvSpPr>
          <p:nvPr/>
        </p:nvSpPr>
        <p:spPr bwMode="auto">
          <a:xfrm>
            <a:off x="179263" y="134076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、流水线的工作原理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/>
      <p:bldP spid="5" grpId="0"/>
      <p:bldP spid="46" grpId="0"/>
      <p:bldP spid="107" grpId="0"/>
      <p:bldP spid="108" grpId="0" animBg="1"/>
      <p:bldP spid="29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907704" y="4150964"/>
            <a:ext cx="6763052" cy="2089375"/>
            <a:chOff x="1907704" y="4150964"/>
            <a:chExt cx="6763052" cy="2089375"/>
          </a:xfrm>
        </p:grpSpPr>
        <p:sp>
          <p:nvSpPr>
            <p:cNvPr id="693" name="Rectangle 99"/>
            <p:cNvSpPr>
              <a:spLocks noChangeArrowheads="1"/>
            </p:cNvSpPr>
            <p:nvPr/>
          </p:nvSpPr>
          <p:spPr bwMode="auto">
            <a:xfrm>
              <a:off x="2123728" y="4366988"/>
              <a:ext cx="356620" cy="187335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4" name="Rectangle 99"/>
            <p:cNvSpPr>
              <a:spLocks noChangeArrowheads="1"/>
            </p:cNvSpPr>
            <p:nvPr/>
          </p:nvSpPr>
          <p:spPr bwMode="auto">
            <a:xfrm>
              <a:off x="4716016" y="4367439"/>
              <a:ext cx="360040" cy="18729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5" name="Rectangle 99"/>
            <p:cNvSpPr>
              <a:spLocks noChangeArrowheads="1"/>
            </p:cNvSpPr>
            <p:nvPr/>
          </p:nvSpPr>
          <p:spPr bwMode="auto">
            <a:xfrm>
              <a:off x="6516216" y="4366988"/>
              <a:ext cx="370048" cy="187335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6" name="Rectangle 99"/>
            <p:cNvSpPr>
              <a:spLocks noChangeArrowheads="1"/>
            </p:cNvSpPr>
            <p:nvPr/>
          </p:nvSpPr>
          <p:spPr bwMode="auto">
            <a:xfrm>
              <a:off x="8172400" y="4367439"/>
              <a:ext cx="362894" cy="18729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7" name="Text Box 323"/>
            <p:cNvSpPr txBox="1">
              <a:spLocks noChangeArrowheads="1"/>
            </p:cNvSpPr>
            <p:nvPr/>
          </p:nvSpPr>
          <p:spPr bwMode="auto">
            <a:xfrm>
              <a:off x="2123728" y="5662562"/>
              <a:ext cx="35662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NPC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698" name="Text Box 323"/>
            <p:cNvSpPr txBox="1">
              <a:spLocks noChangeArrowheads="1"/>
            </p:cNvSpPr>
            <p:nvPr/>
          </p:nvSpPr>
          <p:spPr bwMode="auto">
            <a:xfrm>
              <a:off x="4716016" y="5662562"/>
              <a:ext cx="35662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NPC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699" name="Text Box 323"/>
            <p:cNvSpPr txBox="1">
              <a:spLocks noChangeArrowheads="1"/>
            </p:cNvSpPr>
            <p:nvPr/>
          </p:nvSpPr>
          <p:spPr bwMode="auto">
            <a:xfrm>
              <a:off x="4716016" y="4400326"/>
              <a:ext cx="35662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 smtClean="0">
                  <a:solidFill>
                    <a:schemeClr val="tx1"/>
                  </a:solidFill>
                  <a:latin typeface="宋体" pitchFamily="2" charset="-122"/>
                </a:rPr>
                <a:t>rtd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700" name="Text Box 323"/>
            <p:cNvSpPr txBox="1">
              <a:spLocks noChangeArrowheads="1"/>
            </p:cNvSpPr>
            <p:nvPr/>
          </p:nvSpPr>
          <p:spPr bwMode="auto">
            <a:xfrm>
              <a:off x="6516216" y="5228804"/>
              <a:ext cx="370048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B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701" name="Text Box 323"/>
            <p:cNvSpPr txBox="1">
              <a:spLocks noChangeArrowheads="1"/>
            </p:cNvSpPr>
            <p:nvPr/>
          </p:nvSpPr>
          <p:spPr bwMode="auto">
            <a:xfrm>
              <a:off x="6516216" y="4398616"/>
              <a:ext cx="370048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 smtClean="0">
                  <a:solidFill>
                    <a:schemeClr val="tx1"/>
                  </a:solidFill>
                  <a:latin typeface="宋体" pitchFamily="2" charset="-122"/>
                </a:rPr>
                <a:t>rtd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702" name="Text Box 323"/>
            <p:cNvSpPr txBox="1">
              <a:spLocks noChangeArrowheads="1"/>
            </p:cNvSpPr>
            <p:nvPr/>
          </p:nvSpPr>
          <p:spPr bwMode="auto">
            <a:xfrm>
              <a:off x="8172400" y="4760568"/>
              <a:ext cx="36004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T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703" name="Text Box 323"/>
            <p:cNvSpPr txBox="1">
              <a:spLocks noChangeArrowheads="1"/>
            </p:cNvSpPr>
            <p:nvPr/>
          </p:nvSpPr>
          <p:spPr bwMode="auto">
            <a:xfrm>
              <a:off x="8172400" y="4408141"/>
              <a:ext cx="36004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 smtClean="0">
                  <a:solidFill>
                    <a:schemeClr val="tx1"/>
                  </a:solidFill>
                  <a:latin typeface="宋体" pitchFamily="2" charset="-122"/>
                </a:rPr>
                <a:t>rtd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704" name="Text Box 323"/>
            <p:cNvSpPr txBox="1">
              <a:spLocks noChangeArrowheads="1"/>
            </p:cNvSpPr>
            <p:nvPr/>
          </p:nvSpPr>
          <p:spPr bwMode="auto">
            <a:xfrm>
              <a:off x="1907704" y="4150964"/>
              <a:ext cx="71438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IF/ID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705" name="Text Box 323"/>
            <p:cNvSpPr txBox="1">
              <a:spLocks noChangeArrowheads="1"/>
            </p:cNvSpPr>
            <p:nvPr/>
          </p:nvSpPr>
          <p:spPr bwMode="auto">
            <a:xfrm>
              <a:off x="4499992" y="4150964"/>
              <a:ext cx="71438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ID/EX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706" name="Text Box 323"/>
            <p:cNvSpPr txBox="1">
              <a:spLocks noChangeArrowheads="1"/>
            </p:cNvSpPr>
            <p:nvPr/>
          </p:nvSpPr>
          <p:spPr bwMode="auto">
            <a:xfrm>
              <a:off x="6300192" y="4150964"/>
              <a:ext cx="71438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EX</a:t>
              </a: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/MEM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707" name="Text Box 323"/>
            <p:cNvSpPr txBox="1">
              <a:spLocks noChangeArrowheads="1"/>
            </p:cNvSpPr>
            <p:nvPr/>
          </p:nvSpPr>
          <p:spPr bwMode="auto">
            <a:xfrm>
              <a:off x="7956376" y="4150964"/>
              <a:ext cx="71438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MEM/WB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873" name="Text Box 323"/>
            <p:cNvSpPr txBox="1">
              <a:spLocks noChangeArrowheads="1"/>
            </p:cNvSpPr>
            <p:nvPr/>
          </p:nvSpPr>
          <p:spPr bwMode="auto">
            <a:xfrm>
              <a:off x="4716016" y="5952307"/>
              <a:ext cx="36004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err="1" smtClean="0">
                  <a:solidFill>
                    <a:schemeClr val="tx1"/>
                  </a:solidFill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74" name="Text Box 323"/>
            <p:cNvSpPr txBox="1">
              <a:spLocks noChangeArrowheads="1"/>
            </p:cNvSpPr>
            <p:nvPr/>
          </p:nvSpPr>
          <p:spPr bwMode="auto">
            <a:xfrm>
              <a:off x="6516216" y="5952307"/>
              <a:ext cx="36004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err="1" smtClean="0">
                  <a:solidFill>
                    <a:schemeClr val="tx1"/>
                  </a:solidFill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75" name="Text Box 323"/>
            <p:cNvSpPr txBox="1">
              <a:spLocks noChangeArrowheads="1"/>
            </p:cNvSpPr>
            <p:nvPr/>
          </p:nvSpPr>
          <p:spPr bwMode="auto">
            <a:xfrm>
              <a:off x="8172400" y="5952307"/>
              <a:ext cx="36004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err="1" smtClean="0">
                  <a:solidFill>
                    <a:schemeClr val="tx1"/>
                  </a:solidFill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1" name="直接箭头连接符 69"/>
            <p:cNvCxnSpPr/>
            <p:nvPr/>
          </p:nvCxnSpPr>
          <p:spPr>
            <a:xfrm>
              <a:off x="5083883" y="6093295"/>
              <a:ext cx="1427616" cy="1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直接箭头连接符 69"/>
            <p:cNvCxnSpPr/>
            <p:nvPr/>
          </p:nvCxnSpPr>
          <p:spPr>
            <a:xfrm flipV="1">
              <a:off x="6890101" y="6093296"/>
              <a:ext cx="1282299" cy="7218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 Box 323"/>
            <p:cNvSpPr txBox="1">
              <a:spLocks noChangeArrowheads="1"/>
            </p:cNvSpPr>
            <p:nvPr/>
          </p:nvSpPr>
          <p:spPr bwMode="auto">
            <a:xfrm>
              <a:off x="4719853" y="5374926"/>
              <a:ext cx="35662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276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08" name="Text Box 5"/>
          <p:cNvSpPr txBox="1">
            <a:spLocks noChangeArrowheads="1"/>
          </p:cNvSpPr>
          <p:nvPr/>
        </p:nvSpPr>
        <p:spPr bwMode="auto">
          <a:xfrm>
            <a:off x="179512" y="285728"/>
            <a:ext cx="3888432" cy="39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、流水线数据通路的实现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*结构冒险处理：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1800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1800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 *</a:t>
            </a:r>
            <a:r>
              <a:rPr lang="zh-CN" altLang="en-US" dirty="0">
                <a:solidFill>
                  <a:srgbClr val="C00000"/>
                </a:solidFill>
              </a:rPr>
              <a:t>操作分离组织：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grpSp>
        <p:nvGrpSpPr>
          <p:cNvPr id="709" name="组合 708"/>
          <p:cNvGrpSpPr/>
          <p:nvPr/>
        </p:nvGrpSpPr>
        <p:grpSpPr>
          <a:xfrm>
            <a:off x="463707" y="1627211"/>
            <a:ext cx="8363359" cy="1945805"/>
            <a:chOff x="463707" y="1699219"/>
            <a:chExt cx="8363359" cy="1945805"/>
          </a:xfrm>
        </p:grpSpPr>
        <p:cxnSp>
          <p:nvCxnSpPr>
            <p:cNvPr id="710" name="直接箭头连接符 69"/>
            <p:cNvCxnSpPr/>
            <p:nvPr/>
          </p:nvCxnSpPr>
          <p:spPr>
            <a:xfrm flipH="1">
              <a:off x="2482160" y="1844824"/>
              <a:ext cx="0" cy="1656184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直接箭头连接符 69"/>
            <p:cNvCxnSpPr/>
            <p:nvPr/>
          </p:nvCxnSpPr>
          <p:spPr>
            <a:xfrm flipH="1">
              <a:off x="5076056" y="1844824"/>
              <a:ext cx="0" cy="1656184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直接箭头连接符 69"/>
            <p:cNvCxnSpPr/>
            <p:nvPr/>
          </p:nvCxnSpPr>
          <p:spPr>
            <a:xfrm>
              <a:off x="6876256" y="1855205"/>
              <a:ext cx="0" cy="1645803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直接箭头连接符 69"/>
            <p:cNvCxnSpPr/>
            <p:nvPr/>
          </p:nvCxnSpPr>
          <p:spPr>
            <a:xfrm flipH="1">
              <a:off x="8526931" y="1844824"/>
              <a:ext cx="5509" cy="1260580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直接箭头连接符 69"/>
            <p:cNvCxnSpPr/>
            <p:nvPr/>
          </p:nvCxnSpPr>
          <p:spPr>
            <a:xfrm>
              <a:off x="7091536" y="2635473"/>
              <a:ext cx="221328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5" name="Text Box 322"/>
            <p:cNvSpPr txBox="1">
              <a:spLocks noChangeArrowheads="1"/>
            </p:cNvSpPr>
            <p:nvPr/>
          </p:nvSpPr>
          <p:spPr bwMode="auto">
            <a:xfrm>
              <a:off x="5580112" y="2130272"/>
              <a:ext cx="648072" cy="57150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ALU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716" name="Text Box 323"/>
            <p:cNvSpPr txBox="1">
              <a:spLocks noChangeArrowheads="1"/>
            </p:cNvSpPr>
            <p:nvPr/>
          </p:nvSpPr>
          <p:spPr bwMode="auto">
            <a:xfrm>
              <a:off x="3851920" y="2203420"/>
              <a:ext cx="648072" cy="500066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GPRs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717" name="Text Box 365"/>
            <p:cNvSpPr txBox="1">
              <a:spLocks noChangeArrowheads="1"/>
            </p:cNvSpPr>
            <p:nvPr/>
          </p:nvSpPr>
          <p:spPr bwMode="auto">
            <a:xfrm>
              <a:off x="7312864" y="2566310"/>
              <a:ext cx="571504" cy="357190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DMEM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718" name="Text Box 365"/>
            <p:cNvSpPr txBox="1">
              <a:spLocks noChangeArrowheads="1"/>
            </p:cNvSpPr>
            <p:nvPr/>
          </p:nvSpPr>
          <p:spPr bwMode="auto">
            <a:xfrm>
              <a:off x="1334573" y="2072513"/>
              <a:ext cx="571504" cy="428628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IMEM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719" name="Text Box 323"/>
            <p:cNvSpPr txBox="1">
              <a:spLocks noChangeArrowheads="1"/>
            </p:cNvSpPr>
            <p:nvPr/>
          </p:nvSpPr>
          <p:spPr bwMode="auto">
            <a:xfrm>
              <a:off x="621821" y="2143949"/>
              <a:ext cx="428628" cy="285752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PC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720" name="直接箭头连接符 69"/>
            <p:cNvCxnSpPr/>
            <p:nvPr/>
          </p:nvCxnSpPr>
          <p:spPr>
            <a:xfrm rot="16200000" flipH="1">
              <a:off x="853719" y="2590162"/>
              <a:ext cx="785820" cy="179145"/>
            </a:xfrm>
            <a:prstGeom prst="bentConnector3">
              <a:avLst>
                <a:gd name="adj1" fmla="val 99976"/>
              </a:avLst>
            </a:prstGeom>
            <a:ln w="19050">
              <a:solidFill>
                <a:srgbClr val="CC33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直接箭头连接符 69"/>
            <p:cNvCxnSpPr/>
            <p:nvPr/>
          </p:nvCxnSpPr>
          <p:spPr>
            <a:xfrm>
              <a:off x="3131840" y="2347436"/>
              <a:ext cx="714380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直接箭头连接符 721"/>
            <p:cNvCxnSpPr/>
            <p:nvPr/>
          </p:nvCxnSpPr>
          <p:spPr>
            <a:xfrm>
              <a:off x="3131840" y="2563460"/>
              <a:ext cx="714380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直接箭头连接符 69"/>
            <p:cNvCxnSpPr/>
            <p:nvPr/>
          </p:nvCxnSpPr>
          <p:spPr>
            <a:xfrm>
              <a:off x="4499992" y="2275428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直接箭头连接符 69"/>
            <p:cNvCxnSpPr/>
            <p:nvPr/>
          </p:nvCxnSpPr>
          <p:spPr>
            <a:xfrm>
              <a:off x="4499992" y="2633885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直接箭头连接符 69"/>
            <p:cNvCxnSpPr/>
            <p:nvPr/>
          </p:nvCxnSpPr>
          <p:spPr>
            <a:xfrm>
              <a:off x="6876256" y="2347438"/>
              <a:ext cx="1296144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直接箭头连接符 69"/>
            <p:cNvCxnSpPr/>
            <p:nvPr/>
          </p:nvCxnSpPr>
          <p:spPr>
            <a:xfrm>
              <a:off x="6871696" y="2851497"/>
              <a:ext cx="4366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直接箭头连接符 69"/>
            <p:cNvCxnSpPr/>
            <p:nvPr/>
          </p:nvCxnSpPr>
          <p:spPr>
            <a:xfrm flipV="1">
              <a:off x="3131840" y="1989111"/>
              <a:ext cx="1588013" cy="141162"/>
            </a:xfrm>
            <a:prstGeom prst="bentConnector3">
              <a:avLst>
                <a:gd name="adj1" fmla="val 23129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直接箭头连接符 69"/>
            <p:cNvCxnSpPr/>
            <p:nvPr/>
          </p:nvCxnSpPr>
          <p:spPr>
            <a:xfrm>
              <a:off x="5218484" y="2641847"/>
              <a:ext cx="1292562" cy="209645"/>
            </a:xfrm>
            <a:prstGeom prst="bentConnector3">
              <a:avLst>
                <a:gd name="adj1" fmla="val -478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9" name="Text Box 322"/>
            <p:cNvSpPr txBox="1">
              <a:spLocks noChangeArrowheads="1"/>
            </p:cNvSpPr>
            <p:nvPr/>
          </p:nvSpPr>
          <p:spPr bwMode="auto">
            <a:xfrm>
              <a:off x="3851920" y="2779484"/>
              <a:ext cx="648072" cy="285752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EXT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730" name="直接箭头连接符 69"/>
            <p:cNvCxnSpPr>
              <a:stCxn id="729" idx="3"/>
            </p:cNvCxnSpPr>
            <p:nvPr/>
          </p:nvCxnSpPr>
          <p:spPr>
            <a:xfrm flipV="1">
              <a:off x="4499992" y="2635505"/>
              <a:ext cx="801119" cy="286855"/>
            </a:xfrm>
            <a:prstGeom prst="bentConnector3">
              <a:avLst>
                <a:gd name="adj1" fmla="val 100729"/>
              </a:avLst>
            </a:prstGeom>
            <a:ln w="190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接箭头连接符 69"/>
            <p:cNvCxnSpPr/>
            <p:nvPr/>
          </p:nvCxnSpPr>
          <p:spPr>
            <a:xfrm>
              <a:off x="3131840" y="292350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直接箭头连接符 69"/>
            <p:cNvCxnSpPr/>
            <p:nvPr/>
          </p:nvCxnSpPr>
          <p:spPr>
            <a:xfrm rot="5400000" flipH="1" flipV="1">
              <a:off x="3451998" y="2165594"/>
              <a:ext cx="357190" cy="794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3" name="Text Box 323"/>
            <p:cNvSpPr txBox="1">
              <a:spLocks noChangeArrowheads="1"/>
            </p:cNvSpPr>
            <p:nvPr/>
          </p:nvSpPr>
          <p:spPr bwMode="auto">
            <a:xfrm>
              <a:off x="2779420" y="1914394"/>
              <a:ext cx="352420" cy="128382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译码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734" name="直接箭头连接符 69"/>
            <p:cNvCxnSpPr/>
            <p:nvPr/>
          </p:nvCxnSpPr>
          <p:spPr>
            <a:xfrm>
              <a:off x="1909984" y="2305913"/>
              <a:ext cx="216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直接箭头连接符 69"/>
            <p:cNvCxnSpPr/>
            <p:nvPr/>
          </p:nvCxnSpPr>
          <p:spPr>
            <a:xfrm>
              <a:off x="1048821" y="2286825"/>
              <a:ext cx="285752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6" name="Text Box 323"/>
            <p:cNvSpPr txBox="1">
              <a:spLocks noChangeArrowheads="1"/>
            </p:cNvSpPr>
            <p:nvPr/>
          </p:nvSpPr>
          <p:spPr bwMode="auto">
            <a:xfrm>
              <a:off x="3131840" y="1915388"/>
              <a:ext cx="357190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rd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 smtClean="0">
                  <a:solidFill>
                    <a:schemeClr val="tx1"/>
                  </a:solidFill>
                  <a:latin typeface="宋体" pitchFamily="2" charset="-122"/>
                </a:rPr>
                <a:t>rt</a:t>
              </a:r>
              <a:endParaRPr kumimoji="1" lang="en-US" altLang="zh-CN" sz="1600" b="1" dirty="0" smtClean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dirty="0" err="1" smtClean="0">
                  <a:solidFill>
                    <a:schemeClr val="tx1"/>
                  </a:solidFill>
                </a:rPr>
                <a:t>rs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737" name="Text Box 323"/>
            <p:cNvSpPr txBox="1">
              <a:spLocks noChangeArrowheads="1"/>
            </p:cNvSpPr>
            <p:nvPr/>
          </p:nvSpPr>
          <p:spPr bwMode="auto">
            <a:xfrm>
              <a:off x="3131840" y="2690053"/>
              <a:ext cx="500066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 smtClean="0">
                  <a:solidFill>
                    <a:schemeClr val="tx1"/>
                  </a:solidFill>
                  <a:latin typeface="宋体" pitchFamily="2" charset="-122"/>
                </a:rPr>
                <a:t>imme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738" name="直接箭头连接符 69"/>
            <p:cNvCxnSpPr/>
            <p:nvPr/>
          </p:nvCxnSpPr>
          <p:spPr>
            <a:xfrm flipV="1">
              <a:off x="3130700" y="3136677"/>
              <a:ext cx="435813" cy="2852"/>
            </a:xfrm>
            <a:prstGeom prst="straightConnector1">
              <a:avLst/>
            </a:prstGeom>
            <a:ln w="1905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Text Box 323"/>
            <p:cNvSpPr txBox="1">
              <a:spLocks noChangeArrowheads="1"/>
            </p:cNvSpPr>
            <p:nvPr/>
          </p:nvSpPr>
          <p:spPr bwMode="auto">
            <a:xfrm>
              <a:off x="3206128" y="2923505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OP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740" name="Text Box 323"/>
            <p:cNvSpPr txBox="1">
              <a:spLocks noChangeArrowheads="1"/>
            </p:cNvSpPr>
            <p:nvPr/>
          </p:nvSpPr>
          <p:spPr bwMode="auto">
            <a:xfrm>
              <a:off x="2123728" y="2200147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IR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741" name="直接箭头连接符 69"/>
            <p:cNvCxnSpPr/>
            <p:nvPr/>
          </p:nvCxnSpPr>
          <p:spPr>
            <a:xfrm flipV="1">
              <a:off x="2483768" y="2309722"/>
              <a:ext cx="29565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" name="Text Box 323"/>
            <p:cNvSpPr txBox="1">
              <a:spLocks noChangeArrowheads="1"/>
            </p:cNvSpPr>
            <p:nvPr/>
          </p:nvSpPr>
          <p:spPr bwMode="auto">
            <a:xfrm>
              <a:off x="4716016" y="2176750"/>
              <a:ext cx="35662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A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743" name="Text Box 323"/>
            <p:cNvSpPr txBox="1">
              <a:spLocks noChangeArrowheads="1"/>
            </p:cNvSpPr>
            <p:nvPr/>
          </p:nvSpPr>
          <p:spPr bwMode="auto">
            <a:xfrm>
              <a:off x="4716016" y="2534690"/>
              <a:ext cx="35662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B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744" name="直接箭头连接符 69"/>
            <p:cNvCxnSpPr/>
            <p:nvPr/>
          </p:nvCxnSpPr>
          <p:spPr>
            <a:xfrm>
              <a:off x="5080046" y="2633885"/>
              <a:ext cx="5017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" name="Text Box 323"/>
            <p:cNvSpPr txBox="1">
              <a:spLocks noChangeArrowheads="1"/>
            </p:cNvSpPr>
            <p:nvPr/>
          </p:nvSpPr>
          <p:spPr bwMode="auto">
            <a:xfrm>
              <a:off x="6516216" y="2241520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T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746" name="直接箭头连接符 69"/>
            <p:cNvCxnSpPr/>
            <p:nvPr/>
          </p:nvCxnSpPr>
          <p:spPr>
            <a:xfrm>
              <a:off x="6228184" y="2347441"/>
              <a:ext cx="288032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直接箭头连接符 69"/>
            <p:cNvCxnSpPr/>
            <p:nvPr/>
          </p:nvCxnSpPr>
          <p:spPr>
            <a:xfrm>
              <a:off x="7886078" y="2739400"/>
              <a:ext cx="286322" cy="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直接箭头连接符 69"/>
            <p:cNvCxnSpPr/>
            <p:nvPr/>
          </p:nvCxnSpPr>
          <p:spPr>
            <a:xfrm>
              <a:off x="1824378" y="3139529"/>
              <a:ext cx="30160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直接箭头连接符 69"/>
            <p:cNvCxnSpPr/>
            <p:nvPr/>
          </p:nvCxnSpPr>
          <p:spPr>
            <a:xfrm>
              <a:off x="2483768" y="3278083"/>
              <a:ext cx="2304256" cy="5457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直接箭头连接符 69"/>
            <p:cNvCxnSpPr/>
            <p:nvPr/>
          </p:nvCxnSpPr>
          <p:spPr>
            <a:xfrm flipV="1">
              <a:off x="5076056" y="1985691"/>
              <a:ext cx="1440160" cy="171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直接箭头连接符 69"/>
            <p:cNvCxnSpPr/>
            <p:nvPr/>
          </p:nvCxnSpPr>
          <p:spPr>
            <a:xfrm rot="5400000" flipH="1" flipV="1">
              <a:off x="8356230" y="1884878"/>
              <a:ext cx="649805" cy="278490"/>
            </a:xfrm>
            <a:prstGeom prst="bentConnector3">
              <a:avLst>
                <a:gd name="adj1" fmla="val -117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直接箭头连接符 69"/>
            <p:cNvCxnSpPr/>
            <p:nvPr/>
          </p:nvCxnSpPr>
          <p:spPr>
            <a:xfrm>
              <a:off x="6886264" y="1987401"/>
              <a:ext cx="1286136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直接箭头连接符 69"/>
            <p:cNvCxnSpPr/>
            <p:nvPr/>
          </p:nvCxnSpPr>
          <p:spPr>
            <a:xfrm rot="5400000" flipH="1" flipV="1">
              <a:off x="8494070" y="1805678"/>
              <a:ext cx="216294" cy="150572"/>
            </a:xfrm>
            <a:prstGeom prst="bentConnector3">
              <a:avLst>
                <a:gd name="adj1" fmla="val -1244"/>
              </a:avLst>
            </a:prstGeom>
            <a:ln w="19050">
              <a:solidFill>
                <a:srgbClr val="CC33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直接箭头连接符 69"/>
            <p:cNvCxnSpPr/>
            <p:nvPr/>
          </p:nvCxnSpPr>
          <p:spPr>
            <a:xfrm>
              <a:off x="7095700" y="2349024"/>
              <a:ext cx="0" cy="129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7" name="Text Box 323"/>
            <p:cNvSpPr txBox="1">
              <a:spLocks noChangeArrowheads="1"/>
            </p:cNvSpPr>
            <p:nvPr/>
          </p:nvSpPr>
          <p:spPr bwMode="auto">
            <a:xfrm>
              <a:off x="8172400" y="2637178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758" name="直接箭头连接符 69"/>
            <p:cNvCxnSpPr/>
            <p:nvPr/>
          </p:nvCxnSpPr>
          <p:spPr>
            <a:xfrm rot="5400000" flipH="1" flipV="1">
              <a:off x="8502552" y="2384522"/>
              <a:ext cx="356173" cy="285180"/>
            </a:xfrm>
            <a:prstGeom prst="bentConnector3">
              <a:avLst>
                <a:gd name="adj1" fmla="val -81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直接箭头连接符 69"/>
            <p:cNvCxnSpPr/>
            <p:nvPr/>
          </p:nvCxnSpPr>
          <p:spPr>
            <a:xfrm rot="5400000" flipH="1" flipV="1">
              <a:off x="-23840" y="2774372"/>
              <a:ext cx="1133208" cy="158114"/>
            </a:xfrm>
            <a:prstGeom prst="bentConnector2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直接箭头连接符 69"/>
            <p:cNvCxnSpPr/>
            <p:nvPr/>
          </p:nvCxnSpPr>
          <p:spPr>
            <a:xfrm rot="10800000">
              <a:off x="467544" y="3427561"/>
              <a:ext cx="6624000" cy="214317"/>
            </a:xfrm>
            <a:prstGeom prst="bentConnector3">
              <a:avLst>
                <a:gd name="adj1" fmla="val 9998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接箭头连接符 69"/>
            <p:cNvCxnSpPr/>
            <p:nvPr/>
          </p:nvCxnSpPr>
          <p:spPr>
            <a:xfrm rot="10800000" flipV="1">
              <a:off x="4283969" y="1785621"/>
              <a:ext cx="4395837" cy="416963"/>
            </a:xfrm>
            <a:prstGeom prst="bentConnector3">
              <a:avLst>
                <a:gd name="adj1" fmla="val 99955"/>
              </a:avLst>
            </a:prstGeom>
            <a:ln w="19050">
              <a:solidFill>
                <a:srgbClr val="CC33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直接箭头连接符 69"/>
            <p:cNvCxnSpPr/>
            <p:nvPr/>
          </p:nvCxnSpPr>
          <p:spPr>
            <a:xfrm rot="10800000" flipV="1">
              <a:off x="4034126" y="1699219"/>
              <a:ext cx="4792940" cy="500515"/>
            </a:xfrm>
            <a:prstGeom prst="bentConnector3">
              <a:avLst>
                <a:gd name="adj1" fmla="val 10015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直接箭头连接符 69"/>
            <p:cNvCxnSpPr/>
            <p:nvPr/>
          </p:nvCxnSpPr>
          <p:spPr>
            <a:xfrm rot="5400000" flipH="1" flipV="1">
              <a:off x="4726998" y="2628481"/>
              <a:ext cx="1008000" cy="301904"/>
            </a:xfrm>
            <a:prstGeom prst="bentConnector3">
              <a:avLst>
                <a:gd name="adj1" fmla="val -6"/>
              </a:avLst>
            </a:prstGeom>
            <a:ln w="19050">
              <a:solidFill>
                <a:srgbClr val="C00000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直接箭头连接符 69"/>
            <p:cNvCxnSpPr/>
            <p:nvPr/>
          </p:nvCxnSpPr>
          <p:spPr>
            <a:xfrm>
              <a:off x="6876256" y="3139529"/>
              <a:ext cx="109722" cy="432000"/>
            </a:xfrm>
            <a:prstGeom prst="bentConnector2">
              <a:avLst/>
            </a:prstGeom>
            <a:ln w="19050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接箭头连接符 69"/>
            <p:cNvCxnSpPr/>
            <p:nvPr/>
          </p:nvCxnSpPr>
          <p:spPr>
            <a:xfrm flipH="1" flipV="1">
              <a:off x="507814" y="3473435"/>
              <a:ext cx="174504" cy="90522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直接箭头连接符 69"/>
            <p:cNvCxnSpPr/>
            <p:nvPr/>
          </p:nvCxnSpPr>
          <p:spPr>
            <a:xfrm flipH="1">
              <a:off x="683568" y="3571577"/>
              <a:ext cx="6300000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直接箭头连接符 69"/>
            <p:cNvCxnSpPr/>
            <p:nvPr/>
          </p:nvCxnSpPr>
          <p:spPr>
            <a:xfrm>
              <a:off x="5076056" y="2272699"/>
              <a:ext cx="505766" cy="2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直接箭头连接符 69"/>
            <p:cNvCxnSpPr/>
            <p:nvPr/>
          </p:nvCxnSpPr>
          <p:spPr>
            <a:xfrm>
              <a:off x="4714306" y="1985691"/>
              <a:ext cx="36175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直接箭头连接符 69"/>
            <p:cNvCxnSpPr/>
            <p:nvPr/>
          </p:nvCxnSpPr>
          <p:spPr>
            <a:xfrm>
              <a:off x="6511046" y="1987401"/>
              <a:ext cx="375218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接箭头连接符 69"/>
            <p:cNvCxnSpPr/>
            <p:nvPr/>
          </p:nvCxnSpPr>
          <p:spPr>
            <a:xfrm>
              <a:off x="8172400" y="1987401"/>
              <a:ext cx="354531" cy="17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接箭头连接符 770"/>
            <p:cNvCxnSpPr/>
            <p:nvPr/>
          </p:nvCxnSpPr>
          <p:spPr>
            <a:xfrm>
              <a:off x="8172400" y="2347440"/>
              <a:ext cx="36289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接箭头连接符 771"/>
            <p:cNvCxnSpPr/>
            <p:nvPr/>
          </p:nvCxnSpPr>
          <p:spPr>
            <a:xfrm>
              <a:off x="4716016" y="3283544"/>
              <a:ext cx="36289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接箭头连接符 772"/>
            <p:cNvCxnSpPr/>
            <p:nvPr/>
          </p:nvCxnSpPr>
          <p:spPr>
            <a:xfrm>
              <a:off x="6516216" y="2851496"/>
              <a:ext cx="36289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接箭头连接符 773"/>
            <p:cNvCxnSpPr/>
            <p:nvPr/>
          </p:nvCxnSpPr>
          <p:spPr>
            <a:xfrm>
              <a:off x="2123728" y="3143287"/>
              <a:ext cx="362894" cy="14025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Text Box 323"/>
            <p:cNvSpPr txBox="1">
              <a:spLocks noChangeArrowheads="1"/>
            </p:cNvSpPr>
            <p:nvPr/>
          </p:nvSpPr>
          <p:spPr bwMode="auto">
            <a:xfrm>
              <a:off x="6516216" y="3027432"/>
              <a:ext cx="36004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C</a:t>
              </a:r>
              <a:endParaRPr kumimoji="1" lang="zh-CN" altLang="en-US" sz="1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76" name="直接箭头连接符 69"/>
            <p:cNvCxnSpPr/>
            <p:nvPr/>
          </p:nvCxnSpPr>
          <p:spPr>
            <a:xfrm>
              <a:off x="6372200" y="3139529"/>
              <a:ext cx="144016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2" name="Text Box 5"/>
          <p:cNvSpPr txBox="1">
            <a:spLocks noChangeArrowheads="1"/>
          </p:cNvSpPr>
          <p:nvPr/>
        </p:nvSpPr>
        <p:spPr bwMode="auto">
          <a:xfrm>
            <a:off x="2806570" y="3573016"/>
            <a:ext cx="47958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设置</a:t>
            </a:r>
            <a:r>
              <a:rPr lang="zh-CN" altLang="en-US" dirty="0">
                <a:solidFill>
                  <a:schemeClr val="tx1"/>
                </a:solidFill>
              </a:rPr>
              <a:t>段间</a:t>
            </a:r>
            <a:r>
              <a:rPr lang="zh-CN" altLang="en-US" dirty="0" smtClean="0">
                <a:solidFill>
                  <a:schemeClr val="tx1"/>
                </a:solidFill>
              </a:rPr>
              <a:t>寄存器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暂存数据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地址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/>
              <a:t>命令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783" name="Text Box 5"/>
          <p:cNvSpPr txBox="1">
            <a:spLocks noChangeArrowheads="1"/>
          </p:cNvSpPr>
          <p:nvPr/>
        </p:nvSpPr>
        <p:spPr bwMode="auto">
          <a:xfrm>
            <a:off x="2697324" y="764704"/>
            <a:ext cx="6123148" cy="82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部件</a:t>
            </a:r>
            <a:r>
              <a:rPr lang="zh-CN" altLang="en-US" u="sng" dirty="0">
                <a:solidFill>
                  <a:schemeClr val="tx1"/>
                </a:solidFill>
              </a:rPr>
              <a:t>不复用</a:t>
            </a:r>
            <a:r>
              <a:rPr lang="zh-CN" altLang="en-US" dirty="0">
                <a:solidFill>
                  <a:schemeClr val="tx1"/>
                </a:solidFill>
              </a:rPr>
              <a:t>、使用</a:t>
            </a:r>
            <a:r>
              <a:rPr lang="zh-CN" altLang="en-US" u="sng" dirty="0">
                <a:solidFill>
                  <a:schemeClr val="tx1"/>
                </a:solidFill>
              </a:rPr>
              <a:t>时间固定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在同一个段使用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2800" u="sng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└</a:t>
            </a:r>
            <a:r>
              <a:rPr lang="zh-CN" altLang="en-US" sz="1800" dirty="0" smtClean="0">
                <a:solidFill>
                  <a:schemeClr val="tx1"/>
                </a:solidFill>
              </a:rPr>
              <a:t>→</a:t>
            </a:r>
            <a:r>
              <a:rPr lang="en-US" altLang="zh-CN" sz="1800" dirty="0" smtClean="0">
                <a:solidFill>
                  <a:schemeClr val="tx1"/>
                </a:solidFill>
              </a:rPr>
              <a:t>PC+4</a:t>
            </a:r>
            <a:r>
              <a:rPr lang="zh-CN" altLang="en-US" sz="1800" dirty="0" smtClean="0">
                <a:solidFill>
                  <a:schemeClr val="tx1"/>
                </a:solidFill>
              </a:rPr>
              <a:t>、比较</a:t>
            </a:r>
            <a:r>
              <a:rPr lang="en-US" altLang="zh-CN" sz="1800" dirty="0" smtClean="0">
                <a:solidFill>
                  <a:schemeClr val="tx1"/>
                </a:solidFill>
              </a:rPr>
              <a:t>    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</a:rPr>
              <a:t>WB</a:t>
            </a:r>
            <a:r>
              <a:rPr lang="zh-CN" altLang="en-US" sz="1800" dirty="0">
                <a:solidFill>
                  <a:schemeClr val="tx1"/>
                </a:solidFill>
              </a:rPr>
              <a:t>段写</a:t>
            </a:r>
            <a:r>
              <a:rPr lang="en-US" altLang="zh-CN" sz="1800" dirty="0">
                <a:solidFill>
                  <a:schemeClr val="tx1"/>
                </a:solidFill>
              </a:rPr>
              <a:t>GPRs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</a:rPr>
              <a:t>IF</a:t>
            </a:r>
            <a:r>
              <a:rPr lang="zh-CN" altLang="en-US" sz="1800" dirty="0">
                <a:solidFill>
                  <a:schemeClr val="tx1"/>
                </a:solidFill>
              </a:rPr>
              <a:t>段写</a:t>
            </a:r>
            <a:r>
              <a:rPr lang="en-US" altLang="zh-CN" sz="1800" dirty="0" smtClean="0">
                <a:solidFill>
                  <a:schemeClr val="tx1"/>
                </a:solidFill>
              </a:rPr>
              <a:t>PC</a:t>
            </a:r>
            <a:endParaRPr lang="en-US" altLang="zh-CN" sz="1800" b="0" dirty="0">
              <a:solidFill>
                <a:schemeClr val="tx1"/>
              </a:solidFill>
            </a:endParaRPr>
          </a:p>
        </p:txBody>
      </p:sp>
      <p:grpSp>
        <p:nvGrpSpPr>
          <p:cNvPr id="784" name="组合 783"/>
          <p:cNvGrpSpPr/>
          <p:nvPr/>
        </p:nvGrpSpPr>
        <p:grpSpPr>
          <a:xfrm>
            <a:off x="465957" y="2204864"/>
            <a:ext cx="5908283" cy="1153720"/>
            <a:chOff x="465957" y="908720"/>
            <a:chExt cx="5908283" cy="1153720"/>
          </a:xfrm>
        </p:grpSpPr>
        <p:sp>
          <p:nvSpPr>
            <p:cNvPr id="785" name="Text Box 323"/>
            <p:cNvSpPr txBox="1">
              <a:spLocks noChangeArrowheads="1"/>
            </p:cNvSpPr>
            <p:nvPr/>
          </p:nvSpPr>
          <p:spPr bwMode="auto">
            <a:xfrm>
              <a:off x="5801266" y="1625948"/>
              <a:ext cx="426918" cy="277202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=?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786" name="Text Box 323"/>
            <p:cNvSpPr txBox="1">
              <a:spLocks noChangeArrowheads="1"/>
            </p:cNvSpPr>
            <p:nvPr/>
          </p:nvSpPr>
          <p:spPr bwMode="auto">
            <a:xfrm>
              <a:off x="1336201" y="1632904"/>
              <a:ext cx="499496" cy="28734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ADD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787" name="直接箭头连接符 69"/>
            <p:cNvCxnSpPr/>
            <p:nvPr/>
          </p:nvCxnSpPr>
          <p:spPr>
            <a:xfrm flipH="1" flipV="1">
              <a:off x="465957" y="2060848"/>
              <a:ext cx="1513755" cy="1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直接箭头连接符 69"/>
            <p:cNvCxnSpPr/>
            <p:nvPr/>
          </p:nvCxnSpPr>
          <p:spPr>
            <a:xfrm>
              <a:off x="6228184" y="1772816"/>
              <a:ext cx="146056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直接箭头连接符 788"/>
            <p:cNvCxnSpPr/>
            <p:nvPr/>
          </p:nvCxnSpPr>
          <p:spPr>
            <a:xfrm>
              <a:off x="1121886" y="1844824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" name="Text Box 323"/>
            <p:cNvSpPr txBox="1">
              <a:spLocks noChangeArrowheads="1"/>
            </p:cNvSpPr>
            <p:nvPr/>
          </p:nvSpPr>
          <p:spPr bwMode="auto">
            <a:xfrm>
              <a:off x="907572" y="1728806"/>
              <a:ext cx="214314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4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791" name="直接箭头连接符 69"/>
            <p:cNvCxnSpPr/>
            <p:nvPr/>
          </p:nvCxnSpPr>
          <p:spPr>
            <a:xfrm rot="16200000" flipH="1">
              <a:off x="5170604" y="1200843"/>
              <a:ext cx="922785" cy="338539"/>
            </a:xfrm>
            <a:prstGeom prst="bentConnector3">
              <a:avLst>
                <a:gd name="adj1" fmla="val 100371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接箭头连接符 69"/>
            <p:cNvCxnSpPr/>
            <p:nvPr/>
          </p:nvCxnSpPr>
          <p:spPr>
            <a:xfrm>
              <a:off x="1979712" y="1772816"/>
              <a:ext cx="0" cy="28530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接箭头连接符 69"/>
            <p:cNvCxnSpPr/>
            <p:nvPr/>
          </p:nvCxnSpPr>
          <p:spPr>
            <a:xfrm>
              <a:off x="5580114" y="1486718"/>
              <a:ext cx="221151" cy="201276"/>
            </a:xfrm>
            <a:prstGeom prst="bentConnector3">
              <a:avLst>
                <a:gd name="adj1" fmla="val -1684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4" name="组合 793"/>
          <p:cNvGrpSpPr/>
          <p:nvPr/>
        </p:nvGrpSpPr>
        <p:grpSpPr>
          <a:xfrm>
            <a:off x="463707" y="4077072"/>
            <a:ext cx="8363359" cy="2307977"/>
            <a:chOff x="463707" y="4218061"/>
            <a:chExt cx="8363359" cy="2307977"/>
          </a:xfrm>
        </p:grpSpPr>
        <p:cxnSp>
          <p:nvCxnSpPr>
            <p:cNvPr id="795" name="直接箭头连接符 69"/>
            <p:cNvCxnSpPr/>
            <p:nvPr/>
          </p:nvCxnSpPr>
          <p:spPr>
            <a:xfrm>
              <a:off x="7095373" y="5299769"/>
              <a:ext cx="221328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6" name="Text Box 322"/>
            <p:cNvSpPr txBox="1">
              <a:spLocks noChangeArrowheads="1"/>
            </p:cNvSpPr>
            <p:nvPr/>
          </p:nvSpPr>
          <p:spPr bwMode="auto">
            <a:xfrm>
              <a:off x="5583949" y="4794568"/>
              <a:ext cx="648072" cy="57150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ALU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797" name="Text Box 323"/>
            <p:cNvSpPr txBox="1">
              <a:spLocks noChangeArrowheads="1"/>
            </p:cNvSpPr>
            <p:nvPr/>
          </p:nvSpPr>
          <p:spPr bwMode="auto">
            <a:xfrm>
              <a:off x="3855757" y="4867716"/>
              <a:ext cx="648072" cy="500066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GPRs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798" name="Text Box 365"/>
            <p:cNvSpPr txBox="1">
              <a:spLocks noChangeArrowheads="1"/>
            </p:cNvSpPr>
            <p:nvPr/>
          </p:nvSpPr>
          <p:spPr bwMode="auto">
            <a:xfrm>
              <a:off x="7316701" y="5230606"/>
              <a:ext cx="571504" cy="357190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DMEM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799" name="Text Box 365"/>
            <p:cNvSpPr txBox="1">
              <a:spLocks noChangeArrowheads="1"/>
            </p:cNvSpPr>
            <p:nvPr/>
          </p:nvSpPr>
          <p:spPr bwMode="auto">
            <a:xfrm>
              <a:off x="1338410" y="4736809"/>
              <a:ext cx="571504" cy="428628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IMEM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800" name="Text Box 323"/>
            <p:cNvSpPr txBox="1">
              <a:spLocks noChangeArrowheads="1"/>
            </p:cNvSpPr>
            <p:nvPr/>
          </p:nvSpPr>
          <p:spPr bwMode="auto">
            <a:xfrm>
              <a:off x="625658" y="4808245"/>
              <a:ext cx="428628" cy="285752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PC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801" name="直接箭头连接符 69"/>
            <p:cNvCxnSpPr/>
            <p:nvPr/>
          </p:nvCxnSpPr>
          <p:spPr>
            <a:xfrm rot="16200000" flipH="1">
              <a:off x="857556" y="5254458"/>
              <a:ext cx="785820" cy="179145"/>
            </a:xfrm>
            <a:prstGeom prst="bentConnector3">
              <a:avLst>
                <a:gd name="adj1" fmla="val 99976"/>
              </a:avLst>
            </a:prstGeom>
            <a:ln w="19050">
              <a:solidFill>
                <a:srgbClr val="CC33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直接箭头连接符 69"/>
            <p:cNvCxnSpPr/>
            <p:nvPr/>
          </p:nvCxnSpPr>
          <p:spPr>
            <a:xfrm>
              <a:off x="3135677" y="5011732"/>
              <a:ext cx="714380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直接箭头连接符 802"/>
            <p:cNvCxnSpPr/>
            <p:nvPr/>
          </p:nvCxnSpPr>
          <p:spPr>
            <a:xfrm>
              <a:off x="3135677" y="5227756"/>
              <a:ext cx="714380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直接箭头连接符 69"/>
            <p:cNvCxnSpPr/>
            <p:nvPr/>
          </p:nvCxnSpPr>
          <p:spPr>
            <a:xfrm>
              <a:off x="4503829" y="4939724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直接箭头连接符 69"/>
            <p:cNvCxnSpPr/>
            <p:nvPr/>
          </p:nvCxnSpPr>
          <p:spPr>
            <a:xfrm>
              <a:off x="4503829" y="5298181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直接箭头连接符 69"/>
            <p:cNvCxnSpPr/>
            <p:nvPr/>
          </p:nvCxnSpPr>
          <p:spPr>
            <a:xfrm>
              <a:off x="6880093" y="5011734"/>
              <a:ext cx="1296144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直接箭头连接符 69"/>
            <p:cNvCxnSpPr/>
            <p:nvPr/>
          </p:nvCxnSpPr>
          <p:spPr>
            <a:xfrm>
              <a:off x="6875533" y="5515793"/>
              <a:ext cx="4366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直接箭头连接符 69"/>
            <p:cNvCxnSpPr/>
            <p:nvPr/>
          </p:nvCxnSpPr>
          <p:spPr>
            <a:xfrm flipV="1">
              <a:off x="3135677" y="4648472"/>
              <a:ext cx="1580339" cy="146097"/>
            </a:xfrm>
            <a:prstGeom prst="bentConnector3">
              <a:avLst>
                <a:gd name="adj1" fmla="val 23239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接箭头连接符 69"/>
            <p:cNvCxnSpPr/>
            <p:nvPr/>
          </p:nvCxnSpPr>
          <p:spPr>
            <a:xfrm>
              <a:off x="5222321" y="5306143"/>
              <a:ext cx="1292562" cy="209645"/>
            </a:xfrm>
            <a:prstGeom prst="bentConnector3">
              <a:avLst>
                <a:gd name="adj1" fmla="val -478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0" name="Text Box 322"/>
            <p:cNvSpPr txBox="1">
              <a:spLocks noChangeArrowheads="1"/>
            </p:cNvSpPr>
            <p:nvPr/>
          </p:nvSpPr>
          <p:spPr bwMode="auto">
            <a:xfrm>
              <a:off x="3855757" y="5443780"/>
              <a:ext cx="648072" cy="285752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EXT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811" name="直接箭头连接符 69"/>
            <p:cNvCxnSpPr/>
            <p:nvPr/>
          </p:nvCxnSpPr>
          <p:spPr>
            <a:xfrm flipV="1">
              <a:off x="5076473" y="5299801"/>
              <a:ext cx="228475" cy="288000"/>
            </a:xfrm>
            <a:prstGeom prst="bentConnector2">
              <a:avLst/>
            </a:prstGeom>
            <a:ln w="190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直接箭头连接符 69"/>
            <p:cNvCxnSpPr/>
            <p:nvPr/>
          </p:nvCxnSpPr>
          <p:spPr>
            <a:xfrm>
              <a:off x="3135677" y="5587796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接箭头连接符 69"/>
            <p:cNvCxnSpPr/>
            <p:nvPr/>
          </p:nvCxnSpPr>
          <p:spPr>
            <a:xfrm rot="5400000" flipH="1" flipV="1">
              <a:off x="3455835" y="4829890"/>
              <a:ext cx="357190" cy="794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4" name="Text Box 323"/>
            <p:cNvSpPr txBox="1">
              <a:spLocks noChangeArrowheads="1"/>
            </p:cNvSpPr>
            <p:nvPr/>
          </p:nvSpPr>
          <p:spPr bwMode="auto">
            <a:xfrm>
              <a:off x="2783257" y="4578690"/>
              <a:ext cx="352420" cy="128382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译码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815" name="直接箭头连接符 69"/>
            <p:cNvCxnSpPr/>
            <p:nvPr/>
          </p:nvCxnSpPr>
          <p:spPr>
            <a:xfrm>
              <a:off x="1913821" y="4970209"/>
              <a:ext cx="216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直接箭头连接符 69"/>
            <p:cNvCxnSpPr/>
            <p:nvPr/>
          </p:nvCxnSpPr>
          <p:spPr>
            <a:xfrm>
              <a:off x="1052658" y="4951121"/>
              <a:ext cx="285752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7" name="Text Box 323"/>
            <p:cNvSpPr txBox="1">
              <a:spLocks noChangeArrowheads="1"/>
            </p:cNvSpPr>
            <p:nvPr/>
          </p:nvSpPr>
          <p:spPr bwMode="auto">
            <a:xfrm>
              <a:off x="3135677" y="4579684"/>
              <a:ext cx="357190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rd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 smtClean="0">
                  <a:solidFill>
                    <a:schemeClr val="tx1"/>
                  </a:solidFill>
                  <a:latin typeface="宋体" pitchFamily="2" charset="-122"/>
                </a:rPr>
                <a:t>rt</a:t>
              </a:r>
              <a:endParaRPr kumimoji="1" lang="en-US" altLang="zh-CN" sz="1600" b="1" dirty="0" smtClean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dirty="0" err="1" smtClean="0">
                  <a:solidFill>
                    <a:schemeClr val="tx1"/>
                  </a:solidFill>
                </a:rPr>
                <a:t>rs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818" name="Text Box 323"/>
            <p:cNvSpPr txBox="1">
              <a:spLocks noChangeArrowheads="1"/>
            </p:cNvSpPr>
            <p:nvPr/>
          </p:nvSpPr>
          <p:spPr bwMode="auto">
            <a:xfrm>
              <a:off x="3135677" y="5354349"/>
              <a:ext cx="500066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 smtClean="0">
                  <a:solidFill>
                    <a:schemeClr val="tx1"/>
                  </a:solidFill>
                  <a:latin typeface="宋体" pitchFamily="2" charset="-122"/>
                </a:rPr>
                <a:t>imme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819" name="直接箭头连接符 69"/>
            <p:cNvCxnSpPr/>
            <p:nvPr/>
          </p:nvCxnSpPr>
          <p:spPr>
            <a:xfrm flipV="1">
              <a:off x="3134537" y="5800973"/>
              <a:ext cx="435813" cy="2852"/>
            </a:xfrm>
            <a:prstGeom prst="straightConnector1">
              <a:avLst/>
            </a:prstGeom>
            <a:ln w="1905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" name="Text Box 323"/>
            <p:cNvSpPr txBox="1">
              <a:spLocks noChangeArrowheads="1"/>
            </p:cNvSpPr>
            <p:nvPr/>
          </p:nvSpPr>
          <p:spPr bwMode="auto">
            <a:xfrm>
              <a:off x="3209965" y="5587801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OP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821" name="Text Box 323"/>
            <p:cNvSpPr txBox="1">
              <a:spLocks noChangeArrowheads="1"/>
            </p:cNvSpPr>
            <p:nvPr/>
          </p:nvSpPr>
          <p:spPr bwMode="auto">
            <a:xfrm>
              <a:off x="2127565" y="4864443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IR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822" name="直接箭头连接符 69"/>
            <p:cNvCxnSpPr/>
            <p:nvPr/>
          </p:nvCxnSpPr>
          <p:spPr>
            <a:xfrm flipV="1">
              <a:off x="2487605" y="4974018"/>
              <a:ext cx="29565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3" name="Text Box 323"/>
            <p:cNvSpPr txBox="1">
              <a:spLocks noChangeArrowheads="1"/>
            </p:cNvSpPr>
            <p:nvPr/>
          </p:nvSpPr>
          <p:spPr bwMode="auto">
            <a:xfrm>
              <a:off x="4719853" y="4841046"/>
              <a:ext cx="35662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A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824" name="Text Box 323"/>
            <p:cNvSpPr txBox="1">
              <a:spLocks noChangeArrowheads="1"/>
            </p:cNvSpPr>
            <p:nvPr/>
          </p:nvSpPr>
          <p:spPr bwMode="auto">
            <a:xfrm>
              <a:off x="4719853" y="5198986"/>
              <a:ext cx="35662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B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825" name="直接箭头连接符 69"/>
            <p:cNvCxnSpPr/>
            <p:nvPr/>
          </p:nvCxnSpPr>
          <p:spPr>
            <a:xfrm>
              <a:off x="5083883" y="5298181"/>
              <a:ext cx="5017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" name="Text Box 323"/>
            <p:cNvSpPr txBox="1">
              <a:spLocks noChangeArrowheads="1"/>
            </p:cNvSpPr>
            <p:nvPr/>
          </p:nvSpPr>
          <p:spPr bwMode="auto">
            <a:xfrm>
              <a:off x="6520053" y="4905816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T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827" name="直接箭头连接符 69"/>
            <p:cNvCxnSpPr/>
            <p:nvPr/>
          </p:nvCxnSpPr>
          <p:spPr>
            <a:xfrm>
              <a:off x="6232021" y="5011737"/>
              <a:ext cx="288032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接箭头连接符 69"/>
            <p:cNvCxnSpPr/>
            <p:nvPr/>
          </p:nvCxnSpPr>
          <p:spPr>
            <a:xfrm>
              <a:off x="7889915" y="5402257"/>
              <a:ext cx="286322" cy="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直接箭头连接符 69"/>
            <p:cNvCxnSpPr/>
            <p:nvPr/>
          </p:nvCxnSpPr>
          <p:spPr>
            <a:xfrm>
              <a:off x="4503829" y="5586213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直接箭头连接符 69"/>
            <p:cNvCxnSpPr/>
            <p:nvPr/>
          </p:nvCxnSpPr>
          <p:spPr>
            <a:xfrm>
              <a:off x="1828215" y="5803825"/>
              <a:ext cx="3016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直接箭头连接符 69"/>
            <p:cNvCxnSpPr/>
            <p:nvPr/>
          </p:nvCxnSpPr>
          <p:spPr>
            <a:xfrm>
              <a:off x="2487605" y="5949280"/>
              <a:ext cx="2226701" cy="78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直接箭头连接符 69"/>
            <p:cNvCxnSpPr/>
            <p:nvPr/>
          </p:nvCxnSpPr>
          <p:spPr>
            <a:xfrm flipV="1">
              <a:off x="5079893" y="4649987"/>
              <a:ext cx="1440160" cy="171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直接箭头连接符 69"/>
            <p:cNvCxnSpPr/>
            <p:nvPr/>
          </p:nvCxnSpPr>
          <p:spPr>
            <a:xfrm rot="5400000" flipH="1" flipV="1">
              <a:off x="8283408" y="4470930"/>
              <a:ext cx="793676" cy="287937"/>
            </a:xfrm>
            <a:prstGeom prst="bentConnector3">
              <a:avLst>
                <a:gd name="adj1" fmla="val -100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直接箭头连接符 69"/>
            <p:cNvCxnSpPr/>
            <p:nvPr/>
          </p:nvCxnSpPr>
          <p:spPr>
            <a:xfrm>
              <a:off x="6890101" y="4651697"/>
              <a:ext cx="1286136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直接箭头连接符 69"/>
            <p:cNvCxnSpPr/>
            <p:nvPr/>
          </p:nvCxnSpPr>
          <p:spPr>
            <a:xfrm rot="5400000" flipH="1" flipV="1">
              <a:off x="8425895" y="4396252"/>
              <a:ext cx="371437" cy="139453"/>
            </a:xfrm>
            <a:prstGeom prst="bentConnector3">
              <a:avLst>
                <a:gd name="adj1" fmla="val -5"/>
              </a:avLst>
            </a:prstGeom>
            <a:ln w="19050">
              <a:solidFill>
                <a:srgbClr val="CC33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直接箭头连接符 69"/>
            <p:cNvCxnSpPr/>
            <p:nvPr/>
          </p:nvCxnSpPr>
          <p:spPr>
            <a:xfrm>
              <a:off x="7099537" y="5013320"/>
              <a:ext cx="0" cy="15127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8" name="Text Box 323"/>
            <p:cNvSpPr txBox="1">
              <a:spLocks noChangeArrowheads="1"/>
            </p:cNvSpPr>
            <p:nvPr/>
          </p:nvSpPr>
          <p:spPr bwMode="auto">
            <a:xfrm>
              <a:off x="8176237" y="5301474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839" name="直接箭头连接符 69"/>
            <p:cNvCxnSpPr/>
            <p:nvPr/>
          </p:nvCxnSpPr>
          <p:spPr>
            <a:xfrm rot="5400000" flipH="1" flipV="1">
              <a:off x="8506389" y="5048818"/>
              <a:ext cx="356173" cy="285180"/>
            </a:xfrm>
            <a:prstGeom prst="bentConnector3">
              <a:avLst>
                <a:gd name="adj1" fmla="val -81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直接箭头连接符 69"/>
            <p:cNvCxnSpPr/>
            <p:nvPr/>
          </p:nvCxnSpPr>
          <p:spPr>
            <a:xfrm rot="5400000" flipH="1" flipV="1">
              <a:off x="-20003" y="5438668"/>
              <a:ext cx="1133208" cy="158114"/>
            </a:xfrm>
            <a:prstGeom prst="bentConnector2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直接箭头连接符 69"/>
            <p:cNvCxnSpPr/>
            <p:nvPr/>
          </p:nvCxnSpPr>
          <p:spPr>
            <a:xfrm rot="10800000">
              <a:off x="463707" y="6095722"/>
              <a:ext cx="6631674" cy="429623"/>
            </a:xfrm>
            <a:prstGeom prst="bentConnector3">
              <a:avLst>
                <a:gd name="adj1" fmla="val 9998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直接箭头连接符 69"/>
            <p:cNvCxnSpPr/>
            <p:nvPr/>
          </p:nvCxnSpPr>
          <p:spPr>
            <a:xfrm rot="10800000" flipV="1">
              <a:off x="4287805" y="4293932"/>
              <a:ext cx="4392000" cy="573784"/>
            </a:xfrm>
            <a:prstGeom prst="bentConnector3">
              <a:avLst>
                <a:gd name="adj1" fmla="val 99992"/>
              </a:avLst>
            </a:prstGeom>
            <a:ln w="19050">
              <a:solidFill>
                <a:srgbClr val="CC33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直接箭头连接符 69"/>
            <p:cNvCxnSpPr/>
            <p:nvPr/>
          </p:nvCxnSpPr>
          <p:spPr>
            <a:xfrm rot="10800000" flipV="1">
              <a:off x="4037963" y="4224778"/>
              <a:ext cx="4786346" cy="642942"/>
            </a:xfrm>
            <a:prstGeom prst="bentConnector3">
              <a:avLst>
                <a:gd name="adj1" fmla="val 10001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直接箭头连接符 69"/>
            <p:cNvCxnSpPr/>
            <p:nvPr/>
          </p:nvCxnSpPr>
          <p:spPr>
            <a:xfrm rot="5400000" flipH="1" flipV="1">
              <a:off x="4730835" y="5292777"/>
              <a:ext cx="1008000" cy="301904"/>
            </a:xfrm>
            <a:prstGeom prst="bentConnector3">
              <a:avLst>
                <a:gd name="adj1" fmla="val -6"/>
              </a:avLst>
            </a:prstGeom>
            <a:ln w="190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直接箭头连接符 69"/>
            <p:cNvCxnSpPr/>
            <p:nvPr/>
          </p:nvCxnSpPr>
          <p:spPr>
            <a:xfrm rot="16200000" flipH="1">
              <a:off x="6606222" y="6077695"/>
              <a:ext cx="651217" cy="103475"/>
            </a:xfrm>
            <a:prstGeom prst="bentConnector3">
              <a:avLst>
                <a:gd name="adj1" fmla="val -315"/>
              </a:avLst>
            </a:prstGeom>
            <a:ln w="19050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直接箭头连接符 69"/>
            <p:cNvCxnSpPr/>
            <p:nvPr/>
          </p:nvCxnSpPr>
          <p:spPr>
            <a:xfrm flipH="1" flipV="1">
              <a:off x="511651" y="6137731"/>
              <a:ext cx="175754" cy="31731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直接箭头连接符 69"/>
            <p:cNvCxnSpPr/>
            <p:nvPr/>
          </p:nvCxnSpPr>
          <p:spPr>
            <a:xfrm flipH="1">
              <a:off x="687405" y="6455042"/>
              <a:ext cx="6300000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直接箭头连接符 69"/>
            <p:cNvCxnSpPr/>
            <p:nvPr/>
          </p:nvCxnSpPr>
          <p:spPr>
            <a:xfrm>
              <a:off x="5079893" y="4936995"/>
              <a:ext cx="505766" cy="2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9" name="Text Box 323"/>
            <p:cNvSpPr txBox="1">
              <a:spLocks noChangeArrowheads="1"/>
            </p:cNvSpPr>
            <p:nvPr/>
          </p:nvSpPr>
          <p:spPr bwMode="auto">
            <a:xfrm>
              <a:off x="6520053" y="5681141"/>
              <a:ext cx="36004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C</a:t>
              </a:r>
              <a:endParaRPr kumimoji="1" lang="zh-CN" altLang="en-US" sz="1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50" name="直接箭头连接符 69"/>
            <p:cNvCxnSpPr/>
            <p:nvPr/>
          </p:nvCxnSpPr>
          <p:spPr>
            <a:xfrm>
              <a:off x="6376037" y="5803825"/>
              <a:ext cx="144016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1" name="Text Box 323"/>
            <p:cNvSpPr txBox="1">
              <a:spLocks noChangeArrowheads="1"/>
            </p:cNvSpPr>
            <p:nvPr/>
          </p:nvSpPr>
          <p:spPr bwMode="auto">
            <a:xfrm>
              <a:off x="5802853" y="5656804"/>
              <a:ext cx="426918" cy="277202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=?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852" name="Text Box 323"/>
            <p:cNvSpPr txBox="1">
              <a:spLocks noChangeArrowheads="1"/>
            </p:cNvSpPr>
            <p:nvPr/>
          </p:nvSpPr>
          <p:spPr bwMode="auto">
            <a:xfrm>
              <a:off x="1337788" y="5663760"/>
              <a:ext cx="499496" cy="28734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ADD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853" name="直接箭头连接符 69"/>
            <p:cNvCxnSpPr/>
            <p:nvPr/>
          </p:nvCxnSpPr>
          <p:spPr>
            <a:xfrm flipH="1" flipV="1">
              <a:off x="467544" y="6091704"/>
              <a:ext cx="1513755" cy="1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直接箭头连接符 69"/>
            <p:cNvCxnSpPr/>
            <p:nvPr/>
          </p:nvCxnSpPr>
          <p:spPr>
            <a:xfrm>
              <a:off x="6229771" y="5803672"/>
              <a:ext cx="146056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直接箭头连接符 854"/>
            <p:cNvCxnSpPr/>
            <p:nvPr/>
          </p:nvCxnSpPr>
          <p:spPr>
            <a:xfrm>
              <a:off x="1123473" y="5875680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6" name="Text Box 323"/>
            <p:cNvSpPr txBox="1">
              <a:spLocks noChangeArrowheads="1"/>
            </p:cNvSpPr>
            <p:nvPr/>
          </p:nvSpPr>
          <p:spPr bwMode="auto">
            <a:xfrm>
              <a:off x="909159" y="5759662"/>
              <a:ext cx="214314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4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857" name="直接箭头连接符 69"/>
            <p:cNvCxnSpPr/>
            <p:nvPr/>
          </p:nvCxnSpPr>
          <p:spPr>
            <a:xfrm rot="16200000" flipH="1">
              <a:off x="5172191" y="5231699"/>
              <a:ext cx="922785" cy="338539"/>
            </a:xfrm>
            <a:prstGeom prst="bentConnector3">
              <a:avLst>
                <a:gd name="adj1" fmla="val 100371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接箭头连接符 69"/>
            <p:cNvCxnSpPr/>
            <p:nvPr/>
          </p:nvCxnSpPr>
          <p:spPr>
            <a:xfrm>
              <a:off x="1981299" y="5803672"/>
              <a:ext cx="0" cy="28530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接箭头连接符 69"/>
            <p:cNvCxnSpPr/>
            <p:nvPr/>
          </p:nvCxnSpPr>
          <p:spPr>
            <a:xfrm>
              <a:off x="5581701" y="5517574"/>
              <a:ext cx="221151" cy="201276"/>
            </a:xfrm>
            <a:prstGeom prst="bentConnector3">
              <a:avLst>
                <a:gd name="adj1" fmla="val -1684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1331640" y="2275433"/>
            <a:ext cx="5758360" cy="795846"/>
            <a:chOff x="1331640" y="2275433"/>
            <a:chExt cx="5758360" cy="795846"/>
          </a:xfrm>
        </p:grpSpPr>
        <p:cxnSp>
          <p:nvCxnSpPr>
            <p:cNvPr id="778" name="直接箭头连接符 69"/>
            <p:cNvCxnSpPr/>
            <p:nvPr/>
          </p:nvCxnSpPr>
          <p:spPr>
            <a:xfrm rot="16200000" flipH="1">
              <a:off x="6051505" y="2738557"/>
              <a:ext cx="497374" cy="144017"/>
            </a:xfrm>
            <a:prstGeom prst="bentConnector3">
              <a:avLst>
                <a:gd name="adj1" fmla="val 634"/>
              </a:avLst>
            </a:prstGeom>
            <a:ln w="19050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直接箭头连接符 778"/>
            <p:cNvCxnSpPr/>
            <p:nvPr/>
          </p:nvCxnSpPr>
          <p:spPr>
            <a:xfrm>
              <a:off x="1331640" y="2995513"/>
              <a:ext cx="504057" cy="757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直接箭头连接符 779"/>
            <p:cNvCxnSpPr/>
            <p:nvPr/>
          </p:nvCxnSpPr>
          <p:spPr>
            <a:xfrm flipH="1">
              <a:off x="5322086" y="2468960"/>
              <a:ext cx="1588" cy="976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1" name="Text Box 323"/>
            <p:cNvSpPr txBox="1">
              <a:spLocks noChangeArrowheads="1"/>
            </p:cNvSpPr>
            <p:nvPr/>
          </p:nvSpPr>
          <p:spPr bwMode="auto">
            <a:xfrm>
              <a:off x="5220072" y="2275433"/>
              <a:ext cx="214314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4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05" name="直接箭头连接符 69"/>
            <p:cNvCxnSpPr/>
            <p:nvPr/>
          </p:nvCxnSpPr>
          <p:spPr>
            <a:xfrm>
              <a:off x="6372200" y="2277018"/>
              <a:ext cx="717800" cy="212729"/>
            </a:xfrm>
            <a:prstGeom prst="bentConnector3">
              <a:avLst>
                <a:gd name="adj1" fmla="val -720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2127565" y="4289227"/>
            <a:ext cx="6411566" cy="1660053"/>
            <a:chOff x="2127565" y="4289227"/>
            <a:chExt cx="6411566" cy="1660053"/>
          </a:xfrm>
        </p:grpSpPr>
        <p:cxnSp>
          <p:nvCxnSpPr>
            <p:cNvPr id="861" name="直接箭头连接符 69"/>
            <p:cNvCxnSpPr/>
            <p:nvPr/>
          </p:nvCxnSpPr>
          <p:spPr>
            <a:xfrm flipH="1">
              <a:off x="2485997" y="4289227"/>
              <a:ext cx="0" cy="1656184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直接箭头连接符 69"/>
            <p:cNvCxnSpPr/>
            <p:nvPr/>
          </p:nvCxnSpPr>
          <p:spPr>
            <a:xfrm flipH="1">
              <a:off x="5079893" y="4289227"/>
              <a:ext cx="0" cy="1656184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直接箭头连接符 69"/>
            <p:cNvCxnSpPr/>
            <p:nvPr/>
          </p:nvCxnSpPr>
          <p:spPr>
            <a:xfrm>
              <a:off x="6880093" y="4303477"/>
              <a:ext cx="0" cy="1645803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直接箭头连接符 69"/>
            <p:cNvCxnSpPr/>
            <p:nvPr/>
          </p:nvCxnSpPr>
          <p:spPr>
            <a:xfrm flipH="1">
              <a:off x="8536277" y="4289227"/>
              <a:ext cx="0" cy="1656184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直接箭头连接符 69"/>
            <p:cNvCxnSpPr/>
            <p:nvPr/>
          </p:nvCxnSpPr>
          <p:spPr>
            <a:xfrm>
              <a:off x="4718143" y="4503546"/>
              <a:ext cx="3617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直接箭头连接符 69"/>
            <p:cNvCxnSpPr/>
            <p:nvPr/>
          </p:nvCxnSpPr>
          <p:spPr>
            <a:xfrm>
              <a:off x="6514883" y="4505256"/>
              <a:ext cx="3752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直接箭头连接符 69"/>
            <p:cNvCxnSpPr/>
            <p:nvPr/>
          </p:nvCxnSpPr>
          <p:spPr>
            <a:xfrm>
              <a:off x="8176237" y="4505256"/>
              <a:ext cx="354531" cy="17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直接箭头连接符 867"/>
            <p:cNvCxnSpPr/>
            <p:nvPr/>
          </p:nvCxnSpPr>
          <p:spPr>
            <a:xfrm>
              <a:off x="8176237" y="4865295"/>
              <a:ext cx="36289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直接箭头连接符 868"/>
            <p:cNvCxnSpPr/>
            <p:nvPr/>
          </p:nvCxnSpPr>
          <p:spPr>
            <a:xfrm>
              <a:off x="4719853" y="5801399"/>
              <a:ext cx="36289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直接箭头连接符 869"/>
            <p:cNvCxnSpPr/>
            <p:nvPr/>
          </p:nvCxnSpPr>
          <p:spPr>
            <a:xfrm>
              <a:off x="6520053" y="5369351"/>
              <a:ext cx="36289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接箭头连接符 870"/>
            <p:cNvCxnSpPr/>
            <p:nvPr/>
          </p:nvCxnSpPr>
          <p:spPr>
            <a:xfrm>
              <a:off x="2127565" y="5661142"/>
              <a:ext cx="362894" cy="1402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207"/>
            <p:cNvCxnSpPr/>
            <p:nvPr/>
          </p:nvCxnSpPr>
          <p:spPr>
            <a:xfrm>
              <a:off x="4716016" y="5445224"/>
              <a:ext cx="36289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70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" grpId="0"/>
      <p:bldP spid="78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6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68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82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5321500" cy="377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  *数据冒险处理：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冲突</a:t>
            </a:r>
            <a:r>
              <a:rPr lang="zh-CN" altLang="en-US" dirty="0">
                <a:solidFill>
                  <a:schemeClr val="accent2"/>
                </a:solidFill>
              </a:rPr>
              <a:t>检测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转发法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用于非</a:t>
            </a:r>
            <a:r>
              <a:rPr lang="en-US" altLang="zh-CN" dirty="0">
                <a:solidFill>
                  <a:schemeClr val="tx1"/>
                </a:solidFill>
              </a:rPr>
              <a:t>load-use</a:t>
            </a:r>
            <a:r>
              <a:rPr lang="zh-CN" altLang="en-US" dirty="0">
                <a:solidFill>
                  <a:schemeClr val="tx1"/>
                </a:solidFill>
              </a:rPr>
              <a:t>冒险，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阻塞法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用于</a:t>
            </a:r>
            <a:r>
              <a:rPr lang="en-US" altLang="zh-CN" dirty="0" smtClean="0">
                <a:solidFill>
                  <a:schemeClr val="tx1"/>
                </a:solidFill>
              </a:rPr>
              <a:t>load-use</a:t>
            </a:r>
            <a:r>
              <a:rPr lang="zh-CN" altLang="en-US" dirty="0">
                <a:solidFill>
                  <a:schemeClr val="tx1"/>
                </a:solidFill>
              </a:rPr>
              <a:t>冒险，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83" name="Text Box 5"/>
          <p:cNvSpPr txBox="1">
            <a:spLocks noChangeArrowheads="1"/>
          </p:cNvSpPr>
          <p:nvPr/>
        </p:nvSpPr>
        <p:spPr bwMode="auto">
          <a:xfrm>
            <a:off x="5306900" y="1268760"/>
            <a:ext cx="362509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增设转发线路</a:t>
            </a: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zh-CN" altLang="en-US" sz="1600" dirty="0" smtClean="0">
                <a:solidFill>
                  <a:schemeClr val="tx1"/>
                </a:solidFill>
              </a:rPr>
              <a:t>代替读</a:t>
            </a:r>
            <a:r>
              <a:rPr lang="en-US" altLang="zh-CN" sz="1600" dirty="0" smtClean="0">
                <a:solidFill>
                  <a:schemeClr val="tx1"/>
                </a:solidFill>
              </a:rPr>
              <a:t>GPRs)</a:t>
            </a:r>
            <a:endParaRPr lang="en-US" altLang="zh-CN" sz="1800" dirty="0" smtClean="0">
              <a:solidFill>
                <a:srgbClr val="CC3300"/>
              </a:solidFill>
            </a:endParaRPr>
          </a:p>
        </p:txBody>
      </p:sp>
      <p:sp>
        <p:nvSpPr>
          <p:cNvPr id="349" name="Text Box 5"/>
          <p:cNvSpPr txBox="1">
            <a:spLocks noChangeArrowheads="1"/>
          </p:cNvSpPr>
          <p:nvPr/>
        </p:nvSpPr>
        <p:spPr bwMode="auto">
          <a:xfrm>
            <a:off x="4932040" y="3573016"/>
            <a:ext cx="4104456" cy="113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IF</a:t>
            </a:r>
            <a:r>
              <a:rPr lang="zh-CN" altLang="en-US" dirty="0" smtClean="0">
                <a:solidFill>
                  <a:schemeClr val="tx1"/>
                </a:solidFill>
              </a:rPr>
              <a:t>段及</a:t>
            </a:r>
            <a:r>
              <a:rPr lang="en-US" altLang="zh-CN" dirty="0" smtClean="0">
                <a:solidFill>
                  <a:schemeClr val="tx1"/>
                </a:solidFill>
              </a:rPr>
              <a:t>ID</a:t>
            </a:r>
            <a:r>
              <a:rPr lang="zh-CN" altLang="en-US" dirty="0" smtClean="0">
                <a:solidFill>
                  <a:schemeClr val="tx1"/>
                </a:solidFill>
              </a:rPr>
              <a:t>段</a:t>
            </a:r>
            <a:r>
              <a:rPr lang="zh-CN" altLang="en-US" u="sng" dirty="0" smtClean="0">
                <a:solidFill>
                  <a:schemeClr val="tx1"/>
                </a:solidFill>
              </a:rPr>
              <a:t>停顿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拍</a:t>
            </a: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zh-CN" altLang="en-US" sz="1600" dirty="0" smtClean="0">
                <a:solidFill>
                  <a:schemeClr val="tx1"/>
                </a:solidFill>
              </a:rPr>
              <a:t>写</a:t>
            </a:r>
            <a:r>
              <a:rPr lang="en-US" altLang="zh-CN" sz="1600" dirty="0" smtClean="0">
                <a:solidFill>
                  <a:schemeClr val="tx1"/>
                </a:solidFill>
              </a:rPr>
              <a:t>ID/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EX.Cmd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b="0" dirty="0" smtClean="0">
                <a:solidFill>
                  <a:schemeClr val="tx1"/>
                </a:solidFill>
              </a:rPr>
              <a:t> │      └</a:t>
            </a:r>
            <a:r>
              <a:rPr lang="zh-CN" altLang="en-US" sz="1800" dirty="0" smtClean="0">
                <a:solidFill>
                  <a:schemeClr val="tx1"/>
                </a:solidFill>
              </a:rPr>
              <a:t>→插入气泡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b="0" dirty="0" smtClean="0">
                <a:solidFill>
                  <a:schemeClr val="tx1"/>
                </a:solidFill>
              </a:rPr>
              <a:t> └</a:t>
            </a:r>
            <a:r>
              <a:rPr lang="zh-CN" altLang="en-US" sz="1800" dirty="0" smtClean="0">
                <a:solidFill>
                  <a:schemeClr val="tx1"/>
                </a:solidFill>
              </a:rPr>
              <a:t>→不写</a:t>
            </a:r>
            <a:r>
              <a:rPr lang="en-US" altLang="zh-CN" sz="1800" dirty="0" smtClean="0">
                <a:solidFill>
                  <a:schemeClr val="tx1"/>
                </a:solidFill>
              </a:rPr>
              <a:t>PC</a:t>
            </a:r>
            <a:r>
              <a:rPr lang="zh-CN" altLang="en-US" sz="1800" dirty="0" smtClean="0">
                <a:solidFill>
                  <a:schemeClr val="tx1"/>
                </a:solidFill>
              </a:rPr>
              <a:t>及</a:t>
            </a:r>
            <a:r>
              <a:rPr lang="en-US" altLang="zh-CN" sz="1800" dirty="0" smtClean="0">
                <a:solidFill>
                  <a:schemeClr val="tx1"/>
                </a:solidFill>
              </a:rPr>
              <a:t>IF/ID</a:t>
            </a: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zh-CN" altLang="en-US" sz="1600" dirty="0" smtClean="0">
                <a:solidFill>
                  <a:schemeClr val="tx1"/>
                </a:solidFill>
              </a:rPr>
              <a:t>依然为</a:t>
            </a:r>
            <a:r>
              <a:rPr lang="en-US" altLang="zh-CN" sz="1600" dirty="0" smtClean="0">
                <a:solidFill>
                  <a:schemeClr val="tx1"/>
                </a:solidFill>
              </a:rPr>
              <a:t>I2)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512" name="Text Box 5"/>
          <p:cNvSpPr txBox="1">
            <a:spLocks noChangeArrowheads="1"/>
          </p:cNvSpPr>
          <p:nvPr/>
        </p:nvSpPr>
        <p:spPr bwMode="auto">
          <a:xfrm>
            <a:off x="2555776" y="825242"/>
            <a:ext cx="597875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en-US" altLang="zh-CN" sz="2200" dirty="0" err="1">
                <a:solidFill>
                  <a:schemeClr val="tx1"/>
                </a:solidFill>
              </a:rPr>
              <a:t>rs</a:t>
            </a:r>
            <a:r>
              <a:rPr lang="zh-CN" altLang="en-US" sz="2200" dirty="0">
                <a:solidFill>
                  <a:schemeClr val="tx1"/>
                </a:solidFill>
              </a:rPr>
              <a:t>或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rt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ID/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EX.rtd</a:t>
            </a:r>
            <a:r>
              <a:rPr lang="en-US" altLang="zh-CN" sz="2200" dirty="0" smtClean="0">
                <a:solidFill>
                  <a:schemeClr val="tx1"/>
                </a:solidFill>
              </a:rPr>
              <a:t>)|(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rs</a:t>
            </a:r>
            <a:r>
              <a:rPr lang="zh-CN" altLang="en-US" sz="2200" dirty="0">
                <a:solidFill>
                  <a:schemeClr val="tx1"/>
                </a:solidFill>
              </a:rPr>
              <a:t>或</a:t>
            </a:r>
            <a:r>
              <a:rPr lang="en-US" altLang="zh-CN" sz="2200" dirty="0" err="1">
                <a:solidFill>
                  <a:schemeClr val="tx1"/>
                </a:solidFill>
              </a:rPr>
              <a:t>rt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EX/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MEM.rtd</a:t>
            </a:r>
            <a:r>
              <a:rPr lang="en-US" altLang="zh-CN" sz="2200" dirty="0">
                <a:solidFill>
                  <a:schemeClr val="tx1"/>
                </a:solidFill>
              </a:rPr>
              <a:t>) </a:t>
            </a:r>
            <a:endParaRPr lang="en-US" altLang="zh-CN" sz="2200" dirty="0" smtClean="0">
              <a:solidFill>
                <a:schemeClr val="tx1"/>
              </a:solidFill>
            </a:endParaRPr>
          </a:p>
        </p:txBody>
      </p:sp>
      <p:grpSp>
        <p:nvGrpSpPr>
          <p:cNvPr id="525" name="组合 524"/>
          <p:cNvGrpSpPr/>
          <p:nvPr/>
        </p:nvGrpSpPr>
        <p:grpSpPr>
          <a:xfrm>
            <a:off x="899592" y="1988840"/>
            <a:ext cx="7992888" cy="1584176"/>
            <a:chOff x="467544" y="1268760"/>
            <a:chExt cx="7992888" cy="1584176"/>
          </a:xfrm>
        </p:grpSpPr>
        <p:sp>
          <p:nvSpPr>
            <p:cNvPr id="526" name="Rectangle 99"/>
            <p:cNvSpPr>
              <a:spLocks noChangeArrowheads="1"/>
            </p:cNvSpPr>
            <p:nvPr/>
          </p:nvSpPr>
          <p:spPr bwMode="auto">
            <a:xfrm>
              <a:off x="3023828" y="1700808"/>
              <a:ext cx="324036" cy="4284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7" name="Text Box 322"/>
            <p:cNvSpPr txBox="1">
              <a:spLocks noChangeArrowheads="1"/>
            </p:cNvSpPr>
            <p:nvPr/>
          </p:nvSpPr>
          <p:spPr bwMode="auto">
            <a:xfrm>
              <a:off x="4572000" y="1700808"/>
              <a:ext cx="642942" cy="428628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ALU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28" name="Text Box 365"/>
            <p:cNvSpPr txBox="1">
              <a:spLocks noChangeArrowheads="1"/>
            </p:cNvSpPr>
            <p:nvPr/>
          </p:nvSpPr>
          <p:spPr bwMode="auto">
            <a:xfrm>
              <a:off x="6300192" y="1988840"/>
              <a:ext cx="648072" cy="428628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DMEM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29" name="Text Box 365"/>
            <p:cNvSpPr txBox="1">
              <a:spLocks noChangeArrowheads="1"/>
            </p:cNvSpPr>
            <p:nvPr/>
          </p:nvSpPr>
          <p:spPr bwMode="auto">
            <a:xfrm>
              <a:off x="467544" y="1848244"/>
              <a:ext cx="642942" cy="428628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IMEM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530" name="直接箭头连接符 69"/>
            <p:cNvCxnSpPr/>
            <p:nvPr/>
          </p:nvCxnSpPr>
          <p:spPr>
            <a:xfrm>
              <a:off x="6948264" y="2204864"/>
              <a:ext cx="2207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Rectangle 99"/>
            <p:cNvSpPr>
              <a:spLocks noChangeArrowheads="1"/>
            </p:cNvSpPr>
            <p:nvPr/>
          </p:nvSpPr>
          <p:spPr bwMode="auto">
            <a:xfrm>
              <a:off x="3568604" y="1487221"/>
              <a:ext cx="355323" cy="135849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chemeClr val="tx1"/>
                </a:solidFill>
              </a:endParaRPr>
            </a:p>
          </p:txBody>
        </p:sp>
        <p:cxnSp>
          <p:nvCxnSpPr>
            <p:cNvPr id="532" name="直接箭头连接符 69"/>
            <p:cNvCxnSpPr/>
            <p:nvPr/>
          </p:nvCxnSpPr>
          <p:spPr>
            <a:xfrm>
              <a:off x="1115616" y="2059708"/>
              <a:ext cx="2143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直接箭头连接符 69"/>
            <p:cNvCxnSpPr/>
            <p:nvPr/>
          </p:nvCxnSpPr>
          <p:spPr>
            <a:xfrm>
              <a:off x="5868144" y="1914612"/>
              <a:ext cx="129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直接箭头连接符 69"/>
            <p:cNvCxnSpPr/>
            <p:nvPr/>
          </p:nvCxnSpPr>
          <p:spPr>
            <a:xfrm>
              <a:off x="3338066" y="1844824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直接箭头连接符 69"/>
            <p:cNvCxnSpPr/>
            <p:nvPr/>
          </p:nvCxnSpPr>
          <p:spPr>
            <a:xfrm>
              <a:off x="3338066" y="2060848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6" name="Rectangle 99"/>
            <p:cNvSpPr>
              <a:spLocks noChangeArrowheads="1"/>
            </p:cNvSpPr>
            <p:nvPr/>
          </p:nvSpPr>
          <p:spPr bwMode="auto">
            <a:xfrm>
              <a:off x="7898485" y="1844824"/>
              <a:ext cx="273916" cy="4284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37" name="Text Box 323"/>
            <p:cNvSpPr txBox="1">
              <a:spLocks noChangeArrowheads="1"/>
            </p:cNvSpPr>
            <p:nvPr/>
          </p:nvSpPr>
          <p:spPr bwMode="auto">
            <a:xfrm>
              <a:off x="7889498" y="1848244"/>
              <a:ext cx="570934" cy="42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GPRs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538" name="直接箭头连接符 69"/>
            <p:cNvCxnSpPr/>
            <p:nvPr/>
          </p:nvCxnSpPr>
          <p:spPr>
            <a:xfrm flipV="1">
              <a:off x="3923928" y="2069999"/>
              <a:ext cx="646362" cy="11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接箭头连接符 69"/>
            <p:cNvCxnSpPr/>
            <p:nvPr/>
          </p:nvCxnSpPr>
          <p:spPr>
            <a:xfrm>
              <a:off x="7524328" y="1925567"/>
              <a:ext cx="35833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接箭头连接符 69"/>
            <p:cNvCxnSpPr/>
            <p:nvPr/>
          </p:nvCxnSpPr>
          <p:spPr>
            <a:xfrm>
              <a:off x="5218362" y="1927155"/>
              <a:ext cx="28974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接箭头连接符 69"/>
            <p:cNvCxnSpPr/>
            <p:nvPr/>
          </p:nvCxnSpPr>
          <p:spPr>
            <a:xfrm>
              <a:off x="4499992" y="2074469"/>
              <a:ext cx="1008112" cy="202403"/>
            </a:xfrm>
            <a:prstGeom prst="bentConnector3">
              <a:avLst>
                <a:gd name="adj1" fmla="val -211"/>
              </a:avLst>
            </a:prstGeom>
            <a:ln w="1905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" name="Text Box 323"/>
            <p:cNvSpPr txBox="1">
              <a:spLocks noChangeArrowheads="1"/>
            </p:cNvSpPr>
            <p:nvPr/>
          </p:nvSpPr>
          <p:spPr bwMode="auto">
            <a:xfrm>
              <a:off x="3570865" y="1783139"/>
              <a:ext cx="351353" cy="131983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400" b="1" dirty="0" smtClean="0">
                  <a:solidFill>
                    <a:schemeClr val="tx1"/>
                  </a:solidFill>
                  <a:latin typeface="宋体" pitchFamily="2" charset="-122"/>
                </a:rPr>
                <a:t>A</a:t>
              </a:r>
              <a:endParaRPr kumimoji="1" lang="zh-CN" altLang="en-US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543" name="直接箭头连接符 69"/>
            <p:cNvCxnSpPr/>
            <p:nvPr/>
          </p:nvCxnSpPr>
          <p:spPr>
            <a:xfrm flipV="1">
              <a:off x="3922218" y="1842997"/>
              <a:ext cx="649782" cy="18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接箭头连接符 69"/>
            <p:cNvCxnSpPr/>
            <p:nvPr/>
          </p:nvCxnSpPr>
          <p:spPr>
            <a:xfrm rot="5400000" flipH="1" flipV="1">
              <a:off x="7502351" y="1941405"/>
              <a:ext cx="283726" cy="243193"/>
            </a:xfrm>
            <a:prstGeom prst="bentConnector3">
              <a:avLst>
                <a:gd name="adj1" fmla="val 165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5" name="Text Box 323"/>
            <p:cNvSpPr txBox="1">
              <a:spLocks noChangeArrowheads="1"/>
            </p:cNvSpPr>
            <p:nvPr/>
          </p:nvSpPr>
          <p:spPr bwMode="auto">
            <a:xfrm>
              <a:off x="2699792" y="1700808"/>
              <a:ext cx="648072" cy="42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GPRs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546" name="直接箭头连接符 69"/>
            <p:cNvCxnSpPr/>
            <p:nvPr/>
          </p:nvCxnSpPr>
          <p:spPr>
            <a:xfrm>
              <a:off x="2264894" y="1841974"/>
              <a:ext cx="434898" cy="4439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箭头连接符 546"/>
            <p:cNvCxnSpPr/>
            <p:nvPr/>
          </p:nvCxnSpPr>
          <p:spPr>
            <a:xfrm>
              <a:off x="2264894" y="2060848"/>
              <a:ext cx="434898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箭头连接符 69"/>
            <p:cNvCxnSpPr/>
            <p:nvPr/>
          </p:nvCxnSpPr>
          <p:spPr>
            <a:xfrm>
              <a:off x="2264894" y="2346600"/>
              <a:ext cx="434898" cy="22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接箭头连接符 69"/>
            <p:cNvCxnSpPr/>
            <p:nvPr/>
          </p:nvCxnSpPr>
          <p:spPr>
            <a:xfrm flipV="1">
              <a:off x="2555776" y="1620590"/>
              <a:ext cx="0" cy="224234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Text Box 323"/>
            <p:cNvSpPr txBox="1">
              <a:spLocks noChangeArrowheads="1"/>
            </p:cNvSpPr>
            <p:nvPr/>
          </p:nvSpPr>
          <p:spPr bwMode="auto">
            <a:xfrm>
              <a:off x="1907704" y="1499791"/>
              <a:ext cx="352420" cy="92523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译码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51" name="Text Box 323"/>
            <p:cNvSpPr txBox="1">
              <a:spLocks noChangeArrowheads="1"/>
            </p:cNvSpPr>
            <p:nvPr/>
          </p:nvSpPr>
          <p:spPr bwMode="auto">
            <a:xfrm>
              <a:off x="2198586" y="1412776"/>
              <a:ext cx="357190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rd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 smtClean="0">
                  <a:solidFill>
                    <a:schemeClr val="tx1"/>
                  </a:solidFill>
                  <a:latin typeface="宋体" pitchFamily="2" charset="-122"/>
                </a:rPr>
                <a:t>rt</a:t>
              </a:r>
              <a:endParaRPr kumimoji="1" lang="en-US" altLang="zh-CN" sz="1600" b="1" dirty="0" smtClean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dirty="0" err="1" smtClean="0">
                  <a:solidFill>
                    <a:schemeClr val="tx1"/>
                  </a:solidFill>
                </a:rPr>
                <a:t>rs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52" name="Text Box 322"/>
            <p:cNvSpPr txBox="1">
              <a:spLocks noChangeArrowheads="1"/>
            </p:cNvSpPr>
            <p:nvPr/>
          </p:nvSpPr>
          <p:spPr bwMode="auto">
            <a:xfrm>
              <a:off x="2699792" y="2204864"/>
              <a:ext cx="648072" cy="218092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EXT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53" name="Text Box 323"/>
            <p:cNvSpPr txBox="1">
              <a:spLocks noChangeArrowheads="1"/>
            </p:cNvSpPr>
            <p:nvPr/>
          </p:nvSpPr>
          <p:spPr bwMode="auto">
            <a:xfrm>
              <a:off x="3570864" y="1553011"/>
              <a:ext cx="351353" cy="155807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400" b="1" dirty="0" err="1" smtClean="0">
                  <a:solidFill>
                    <a:schemeClr val="tx1"/>
                  </a:solidFill>
                  <a:latin typeface="宋体" pitchFamily="2" charset="-122"/>
                </a:rPr>
                <a:t>rtd</a:t>
              </a:r>
              <a:endParaRPr kumimoji="1" lang="zh-CN" altLang="en-US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54" name="Text Box 323"/>
            <p:cNvSpPr txBox="1">
              <a:spLocks noChangeArrowheads="1"/>
            </p:cNvSpPr>
            <p:nvPr/>
          </p:nvSpPr>
          <p:spPr bwMode="auto">
            <a:xfrm>
              <a:off x="3570864" y="1992975"/>
              <a:ext cx="351353" cy="147923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B</a:t>
              </a:r>
              <a:endParaRPr kumimoji="1" lang="zh-CN" altLang="en-US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55" name="Text Box 323"/>
            <p:cNvSpPr txBox="1">
              <a:spLocks noChangeArrowheads="1"/>
            </p:cNvSpPr>
            <p:nvPr/>
          </p:nvSpPr>
          <p:spPr bwMode="auto">
            <a:xfrm>
              <a:off x="3570864" y="2276872"/>
              <a:ext cx="353063" cy="139880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E</a:t>
              </a:r>
              <a:endParaRPr kumimoji="1" lang="zh-CN" altLang="en-US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56" name="Text Box 323"/>
            <p:cNvSpPr txBox="1">
              <a:spLocks noChangeArrowheads="1"/>
            </p:cNvSpPr>
            <p:nvPr/>
          </p:nvSpPr>
          <p:spPr bwMode="auto">
            <a:xfrm>
              <a:off x="3570864" y="2495334"/>
              <a:ext cx="353063" cy="137442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NPC</a:t>
              </a:r>
              <a:endParaRPr kumimoji="1" lang="zh-CN" altLang="en-US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57" name="Rectangle 99"/>
            <p:cNvSpPr>
              <a:spLocks noChangeArrowheads="1"/>
            </p:cNvSpPr>
            <p:nvPr/>
          </p:nvSpPr>
          <p:spPr bwMode="auto">
            <a:xfrm>
              <a:off x="1329930" y="1499791"/>
              <a:ext cx="361750" cy="120912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58" name="Text Box 323"/>
            <p:cNvSpPr txBox="1">
              <a:spLocks noChangeArrowheads="1"/>
            </p:cNvSpPr>
            <p:nvPr/>
          </p:nvSpPr>
          <p:spPr bwMode="auto">
            <a:xfrm>
              <a:off x="1331640" y="1990537"/>
              <a:ext cx="360040" cy="150361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IR</a:t>
              </a:r>
              <a:endParaRPr kumimoji="1" lang="zh-CN" altLang="en-US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59" name="Text Box 323"/>
            <p:cNvSpPr txBox="1">
              <a:spLocks noChangeArrowheads="1"/>
            </p:cNvSpPr>
            <p:nvPr/>
          </p:nvSpPr>
          <p:spPr bwMode="auto">
            <a:xfrm>
              <a:off x="1329931" y="2492896"/>
              <a:ext cx="361750" cy="139880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NPC</a:t>
              </a:r>
              <a:endParaRPr kumimoji="1" lang="zh-CN" altLang="en-US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560" name="直接箭头连接符 69"/>
            <p:cNvCxnSpPr/>
            <p:nvPr/>
          </p:nvCxnSpPr>
          <p:spPr>
            <a:xfrm>
              <a:off x="1691681" y="2060848"/>
              <a:ext cx="2236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Rectangle 99"/>
            <p:cNvSpPr>
              <a:spLocks noChangeArrowheads="1"/>
            </p:cNvSpPr>
            <p:nvPr/>
          </p:nvSpPr>
          <p:spPr bwMode="auto">
            <a:xfrm>
              <a:off x="5512820" y="1484784"/>
              <a:ext cx="355323" cy="136815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62" name="Text Box 323"/>
            <p:cNvSpPr txBox="1">
              <a:spLocks noChangeArrowheads="1"/>
            </p:cNvSpPr>
            <p:nvPr/>
          </p:nvSpPr>
          <p:spPr bwMode="auto">
            <a:xfrm>
              <a:off x="5512820" y="1855147"/>
              <a:ext cx="353614" cy="131983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T</a:t>
              </a:r>
              <a:endParaRPr kumimoji="1" lang="zh-CN" altLang="en-US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63" name="Text Box 323"/>
            <p:cNvSpPr txBox="1">
              <a:spLocks noChangeArrowheads="1"/>
            </p:cNvSpPr>
            <p:nvPr/>
          </p:nvSpPr>
          <p:spPr bwMode="auto">
            <a:xfrm>
              <a:off x="5512820" y="1550573"/>
              <a:ext cx="353614" cy="155807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400" b="1" dirty="0" err="1" smtClean="0">
                  <a:solidFill>
                    <a:schemeClr val="tx1"/>
                  </a:solidFill>
                  <a:latin typeface="宋体" pitchFamily="2" charset="-122"/>
                </a:rPr>
                <a:t>rtd</a:t>
              </a:r>
              <a:endParaRPr kumimoji="1" lang="zh-CN" altLang="en-US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64" name="Text Box 323"/>
            <p:cNvSpPr txBox="1">
              <a:spLocks noChangeArrowheads="1"/>
            </p:cNvSpPr>
            <p:nvPr/>
          </p:nvSpPr>
          <p:spPr bwMode="auto">
            <a:xfrm>
              <a:off x="5512820" y="2200957"/>
              <a:ext cx="353613" cy="147923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B</a:t>
              </a:r>
              <a:endParaRPr kumimoji="1" lang="zh-CN" altLang="en-US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65" name="Text Box 323"/>
            <p:cNvSpPr txBox="1">
              <a:spLocks noChangeArrowheads="1"/>
            </p:cNvSpPr>
            <p:nvPr/>
          </p:nvSpPr>
          <p:spPr bwMode="auto">
            <a:xfrm>
              <a:off x="5512820" y="2425024"/>
              <a:ext cx="355324" cy="139880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C</a:t>
              </a:r>
              <a:endParaRPr kumimoji="1" lang="zh-CN" altLang="en-US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566" name="直接箭头连接符 69"/>
            <p:cNvCxnSpPr/>
            <p:nvPr/>
          </p:nvCxnSpPr>
          <p:spPr>
            <a:xfrm>
              <a:off x="3347864" y="2348880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箭头连接符 69"/>
            <p:cNvCxnSpPr/>
            <p:nvPr/>
          </p:nvCxnSpPr>
          <p:spPr>
            <a:xfrm>
              <a:off x="1691680" y="2563206"/>
              <a:ext cx="18607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8" name="Text Box 323"/>
            <p:cNvSpPr txBox="1">
              <a:spLocks noChangeArrowheads="1"/>
            </p:cNvSpPr>
            <p:nvPr/>
          </p:nvSpPr>
          <p:spPr bwMode="auto">
            <a:xfrm>
              <a:off x="4809909" y="2348880"/>
              <a:ext cx="408453" cy="21602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=?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569" name="直接箭头连接符 69"/>
            <p:cNvCxnSpPr/>
            <p:nvPr/>
          </p:nvCxnSpPr>
          <p:spPr>
            <a:xfrm>
              <a:off x="5220072" y="2492896"/>
              <a:ext cx="2880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箭头连接符 69"/>
            <p:cNvCxnSpPr/>
            <p:nvPr/>
          </p:nvCxnSpPr>
          <p:spPr>
            <a:xfrm>
              <a:off x="4644008" y="2279225"/>
              <a:ext cx="165901" cy="141663"/>
            </a:xfrm>
            <a:prstGeom prst="bentConnector3">
              <a:avLst>
                <a:gd name="adj1" fmla="val -524"/>
              </a:avLst>
            </a:prstGeom>
            <a:ln w="1905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箭头连接符 69"/>
            <p:cNvCxnSpPr/>
            <p:nvPr/>
          </p:nvCxnSpPr>
          <p:spPr>
            <a:xfrm rot="16200000" flipH="1">
              <a:off x="4300902" y="1969626"/>
              <a:ext cx="633808" cy="384205"/>
            </a:xfrm>
            <a:prstGeom prst="bentConnector3">
              <a:avLst>
                <a:gd name="adj1" fmla="val 99894"/>
              </a:avLst>
            </a:prstGeom>
            <a:ln w="1905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箭头连接符 69"/>
            <p:cNvCxnSpPr/>
            <p:nvPr/>
          </p:nvCxnSpPr>
          <p:spPr>
            <a:xfrm>
              <a:off x="5868143" y="2276872"/>
              <a:ext cx="4346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箭头连接符 69"/>
            <p:cNvCxnSpPr/>
            <p:nvPr/>
          </p:nvCxnSpPr>
          <p:spPr>
            <a:xfrm>
              <a:off x="6016312" y="2129208"/>
              <a:ext cx="28388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Rectangle 99"/>
            <p:cNvSpPr>
              <a:spLocks noChangeArrowheads="1"/>
            </p:cNvSpPr>
            <p:nvPr/>
          </p:nvSpPr>
          <p:spPr bwMode="auto">
            <a:xfrm>
              <a:off x="7169005" y="1484784"/>
              <a:ext cx="355323" cy="136815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75" name="Text Box 323"/>
            <p:cNvSpPr txBox="1">
              <a:spLocks noChangeArrowheads="1"/>
            </p:cNvSpPr>
            <p:nvPr/>
          </p:nvSpPr>
          <p:spPr bwMode="auto">
            <a:xfrm>
              <a:off x="7169005" y="1855147"/>
              <a:ext cx="353614" cy="131983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T</a:t>
              </a:r>
              <a:endParaRPr kumimoji="1" lang="zh-CN" altLang="en-US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76" name="Text Box 323"/>
            <p:cNvSpPr txBox="1">
              <a:spLocks noChangeArrowheads="1"/>
            </p:cNvSpPr>
            <p:nvPr/>
          </p:nvSpPr>
          <p:spPr bwMode="auto">
            <a:xfrm>
              <a:off x="7169005" y="1550573"/>
              <a:ext cx="353614" cy="155807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400" b="1" dirty="0" err="1" smtClean="0">
                  <a:solidFill>
                    <a:schemeClr val="tx1"/>
                  </a:solidFill>
                  <a:latin typeface="宋体" pitchFamily="2" charset="-122"/>
                </a:rPr>
                <a:t>rtd</a:t>
              </a:r>
              <a:endParaRPr kumimoji="1" lang="zh-CN" altLang="en-US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77" name="Text Box 323"/>
            <p:cNvSpPr txBox="1">
              <a:spLocks noChangeArrowheads="1"/>
            </p:cNvSpPr>
            <p:nvPr/>
          </p:nvSpPr>
          <p:spPr bwMode="auto">
            <a:xfrm>
              <a:off x="7169005" y="2132856"/>
              <a:ext cx="353613" cy="147923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M</a:t>
              </a:r>
              <a:endParaRPr kumimoji="1" lang="zh-CN" altLang="en-US" sz="1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78" name="Text Box 323"/>
            <p:cNvSpPr txBox="1">
              <a:spLocks noChangeArrowheads="1"/>
            </p:cNvSpPr>
            <p:nvPr/>
          </p:nvSpPr>
          <p:spPr bwMode="auto">
            <a:xfrm>
              <a:off x="1115616" y="1268760"/>
              <a:ext cx="71438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IF/ID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79" name="Text Box 323"/>
            <p:cNvSpPr txBox="1">
              <a:spLocks noChangeArrowheads="1"/>
            </p:cNvSpPr>
            <p:nvPr/>
          </p:nvSpPr>
          <p:spPr bwMode="auto">
            <a:xfrm>
              <a:off x="3419872" y="1268760"/>
              <a:ext cx="71438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ID/EX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80" name="Text Box 323"/>
            <p:cNvSpPr txBox="1">
              <a:spLocks noChangeArrowheads="1"/>
            </p:cNvSpPr>
            <p:nvPr/>
          </p:nvSpPr>
          <p:spPr bwMode="auto">
            <a:xfrm>
              <a:off x="5292080" y="1268760"/>
              <a:ext cx="71438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EX</a:t>
              </a: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/MEM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81" name="Text Box 323"/>
            <p:cNvSpPr txBox="1">
              <a:spLocks noChangeArrowheads="1"/>
            </p:cNvSpPr>
            <p:nvPr/>
          </p:nvSpPr>
          <p:spPr bwMode="auto">
            <a:xfrm>
              <a:off x="6948264" y="1268760"/>
              <a:ext cx="71438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MEM/WB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582" name="直接箭头连接符 69"/>
            <p:cNvCxnSpPr/>
            <p:nvPr/>
          </p:nvCxnSpPr>
          <p:spPr>
            <a:xfrm flipV="1">
              <a:off x="3923928" y="1627090"/>
              <a:ext cx="1584176" cy="17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箭头连接符 69"/>
            <p:cNvCxnSpPr/>
            <p:nvPr/>
          </p:nvCxnSpPr>
          <p:spPr>
            <a:xfrm>
              <a:off x="5868143" y="1628800"/>
              <a:ext cx="130086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箭头连接符 69"/>
            <p:cNvCxnSpPr/>
            <p:nvPr/>
          </p:nvCxnSpPr>
          <p:spPr>
            <a:xfrm>
              <a:off x="7524328" y="1618477"/>
              <a:ext cx="508748" cy="225433"/>
            </a:xfrm>
            <a:prstGeom prst="bentConnector3">
              <a:avLst>
                <a:gd name="adj1" fmla="val 100925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箭头连接符 69"/>
            <p:cNvCxnSpPr/>
            <p:nvPr/>
          </p:nvCxnSpPr>
          <p:spPr>
            <a:xfrm>
              <a:off x="2260124" y="1628800"/>
              <a:ext cx="1308480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6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9" name="Text Box 323"/>
          <p:cNvSpPr txBox="1">
            <a:spLocks noChangeArrowheads="1"/>
          </p:cNvSpPr>
          <p:nvPr/>
        </p:nvSpPr>
        <p:spPr bwMode="auto">
          <a:xfrm>
            <a:off x="4002913" y="3389607"/>
            <a:ext cx="353062" cy="136800"/>
          </a:xfrm>
          <a:prstGeom prst="rect">
            <a:avLst/>
          </a:prstGeom>
          <a:solidFill>
            <a:srgbClr val="FFCCFF">
              <a:alpha val="80000"/>
            </a:srgbClr>
          </a:solidFill>
          <a:ln w="1587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 err="1" smtClean="0">
                <a:solidFill>
                  <a:schemeClr val="tx1"/>
                </a:solidFill>
              </a:rPr>
              <a:t>Cmd</a:t>
            </a:r>
            <a:endParaRPr kumimoji="1"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90" name="Text Box 323"/>
          <p:cNvSpPr txBox="1">
            <a:spLocks noChangeArrowheads="1"/>
          </p:cNvSpPr>
          <p:nvPr/>
        </p:nvSpPr>
        <p:spPr bwMode="auto">
          <a:xfrm>
            <a:off x="5944868" y="3389607"/>
            <a:ext cx="355324" cy="136800"/>
          </a:xfrm>
          <a:prstGeom prst="rect">
            <a:avLst/>
          </a:prstGeom>
          <a:solidFill>
            <a:srgbClr val="FFCCFF">
              <a:alpha val="80000"/>
            </a:srgbClr>
          </a:solidFill>
          <a:ln w="1587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 err="1" smtClean="0">
                <a:solidFill>
                  <a:schemeClr val="tx1"/>
                </a:solidFill>
              </a:rPr>
              <a:t>Cmd</a:t>
            </a:r>
            <a:endParaRPr kumimoji="1"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91" name="Text Box 323"/>
          <p:cNvSpPr txBox="1">
            <a:spLocks noChangeArrowheads="1"/>
          </p:cNvSpPr>
          <p:nvPr/>
        </p:nvSpPr>
        <p:spPr bwMode="auto">
          <a:xfrm>
            <a:off x="7601052" y="3382391"/>
            <a:ext cx="355323" cy="136800"/>
          </a:xfrm>
          <a:prstGeom prst="rect">
            <a:avLst/>
          </a:prstGeom>
          <a:solidFill>
            <a:srgbClr val="FFCCFF">
              <a:alpha val="80000"/>
            </a:srgbClr>
          </a:solidFill>
          <a:ln w="1587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 err="1" smtClean="0">
                <a:solidFill>
                  <a:schemeClr val="tx1"/>
                </a:solidFill>
              </a:rPr>
              <a:t>Cmd</a:t>
            </a:r>
            <a:endParaRPr kumimoji="1"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92" name="直接箭头连接符 69"/>
          <p:cNvCxnSpPr/>
          <p:nvPr/>
        </p:nvCxnSpPr>
        <p:spPr>
          <a:xfrm flipV="1">
            <a:off x="4355976" y="3465447"/>
            <a:ext cx="1584176" cy="1"/>
          </a:xfrm>
          <a:prstGeom prst="straightConnector1">
            <a:avLst/>
          </a:prstGeom>
          <a:ln w="15875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箭头连接符 69"/>
          <p:cNvCxnSpPr/>
          <p:nvPr/>
        </p:nvCxnSpPr>
        <p:spPr>
          <a:xfrm flipV="1">
            <a:off x="6300192" y="3465447"/>
            <a:ext cx="1300861" cy="7219"/>
          </a:xfrm>
          <a:prstGeom prst="straightConnector1">
            <a:avLst/>
          </a:prstGeom>
          <a:ln w="15875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555776" y="4509418"/>
            <a:ext cx="3744763" cy="1583878"/>
            <a:chOff x="2555776" y="4797450"/>
            <a:chExt cx="3744763" cy="1583878"/>
          </a:xfrm>
        </p:grpSpPr>
        <p:cxnSp>
          <p:nvCxnSpPr>
            <p:cNvPr id="459" name="直接箭头连接符 458"/>
            <p:cNvCxnSpPr/>
            <p:nvPr/>
          </p:nvCxnSpPr>
          <p:spPr bwMode="auto">
            <a:xfrm>
              <a:off x="2988171" y="6378476"/>
              <a:ext cx="33123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0" name="直接箭头连接符 459"/>
            <p:cNvCxnSpPr/>
            <p:nvPr/>
          </p:nvCxnSpPr>
          <p:spPr bwMode="auto">
            <a:xfrm flipV="1">
              <a:off x="2988171" y="4797450"/>
              <a:ext cx="0" cy="15810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1" name="Text Box 61"/>
            <p:cNvSpPr txBox="1">
              <a:spLocks noChangeArrowheads="1"/>
            </p:cNvSpPr>
            <p:nvPr/>
          </p:nvSpPr>
          <p:spPr bwMode="auto">
            <a:xfrm>
              <a:off x="2988171" y="6090444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I1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62" name="Text Box 61"/>
            <p:cNvSpPr txBox="1">
              <a:spLocks noChangeArrowheads="1"/>
            </p:cNvSpPr>
            <p:nvPr/>
          </p:nvSpPr>
          <p:spPr bwMode="auto">
            <a:xfrm>
              <a:off x="3348211" y="6090444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I2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63" name="Text Box 61"/>
            <p:cNvSpPr txBox="1">
              <a:spLocks noChangeArrowheads="1"/>
            </p:cNvSpPr>
            <p:nvPr/>
          </p:nvSpPr>
          <p:spPr bwMode="auto">
            <a:xfrm>
              <a:off x="3708251" y="6090444"/>
              <a:ext cx="360040" cy="284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I2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64" name="Text Box 61"/>
            <p:cNvSpPr txBox="1">
              <a:spLocks noChangeArrowheads="1"/>
            </p:cNvSpPr>
            <p:nvPr/>
          </p:nvSpPr>
          <p:spPr bwMode="auto">
            <a:xfrm>
              <a:off x="4068291" y="6090444"/>
              <a:ext cx="360040" cy="284884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I3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65" name="Text Box 61"/>
            <p:cNvSpPr txBox="1">
              <a:spLocks noChangeArrowheads="1"/>
            </p:cNvSpPr>
            <p:nvPr/>
          </p:nvSpPr>
          <p:spPr bwMode="auto">
            <a:xfrm>
              <a:off x="3348211" y="5805560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I1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66" name="Text Box 61"/>
            <p:cNvSpPr txBox="1">
              <a:spLocks noChangeArrowheads="1"/>
            </p:cNvSpPr>
            <p:nvPr/>
          </p:nvSpPr>
          <p:spPr bwMode="auto">
            <a:xfrm>
              <a:off x="3708251" y="5805560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I2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67" name="Text Box 61"/>
            <p:cNvSpPr txBox="1">
              <a:spLocks noChangeArrowheads="1"/>
            </p:cNvSpPr>
            <p:nvPr/>
          </p:nvSpPr>
          <p:spPr bwMode="auto">
            <a:xfrm>
              <a:off x="4068291" y="5805560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I2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68" name="Text Box 61"/>
            <p:cNvSpPr txBox="1">
              <a:spLocks noChangeArrowheads="1"/>
            </p:cNvSpPr>
            <p:nvPr/>
          </p:nvSpPr>
          <p:spPr bwMode="auto">
            <a:xfrm>
              <a:off x="4428331" y="5805560"/>
              <a:ext cx="360040" cy="284884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I3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69" name="Text Box 61"/>
            <p:cNvSpPr txBox="1">
              <a:spLocks noChangeArrowheads="1"/>
            </p:cNvSpPr>
            <p:nvPr/>
          </p:nvSpPr>
          <p:spPr bwMode="auto">
            <a:xfrm>
              <a:off x="3708251" y="5520676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I1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70" name="Text Box 61"/>
            <p:cNvSpPr txBox="1">
              <a:spLocks noChangeArrowheads="1"/>
            </p:cNvSpPr>
            <p:nvPr/>
          </p:nvSpPr>
          <p:spPr bwMode="auto">
            <a:xfrm>
              <a:off x="4068291" y="5520676"/>
              <a:ext cx="360040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bub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71" name="Text Box 61"/>
            <p:cNvSpPr txBox="1">
              <a:spLocks noChangeArrowheads="1"/>
            </p:cNvSpPr>
            <p:nvPr/>
          </p:nvSpPr>
          <p:spPr bwMode="auto">
            <a:xfrm>
              <a:off x="5148411" y="5514380"/>
              <a:ext cx="360040" cy="29118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I4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72" name="Text Box 61"/>
            <p:cNvSpPr txBox="1">
              <a:spLocks noChangeArrowheads="1"/>
            </p:cNvSpPr>
            <p:nvPr/>
          </p:nvSpPr>
          <p:spPr bwMode="auto">
            <a:xfrm>
              <a:off x="4788371" y="5805560"/>
              <a:ext cx="360040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I4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73" name="Text Box 61"/>
            <p:cNvSpPr txBox="1">
              <a:spLocks noChangeArrowheads="1"/>
            </p:cNvSpPr>
            <p:nvPr/>
          </p:nvSpPr>
          <p:spPr bwMode="auto">
            <a:xfrm>
              <a:off x="4068291" y="5229496"/>
              <a:ext cx="360040" cy="29118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I1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74" name="Text Box 61"/>
            <p:cNvSpPr txBox="1">
              <a:spLocks noChangeArrowheads="1"/>
            </p:cNvSpPr>
            <p:nvPr/>
          </p:nvSpPr>
          <p:spPr bwMode="auto">
            <a:xfrm>
              <a:off x="4428331" y="5229496"/>
              <a:ext cx="360040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bub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75" name="Text Box 61"/>
            <p:cNvSpPr txBox="1">
              <a:spLocks noChangeArrowheads="1"/>
            </p:cNvSpPr>
            <p:nvPr/>
          </p:nvSpPr>
          <p:spPr bwMode="auto">
            <a:xfrm>
              <a:off x="5508451" y="5229496"/>
              <a:ext cx="360040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I4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76" name="Text Box 61"/>
            <p:cNvSpPr txBox="1">
              <a:spLocks noChangeArrowheads="1"/>
            </p:cNvSpPr>
            <p:nvPr/>
          </p:nvSpPr>
          <p:spPr bwMode="auto">
            <a:xfrm>
              <a:off x="4428331" y="4944612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I1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77" name="Text Box 61"/>
            <p:cNvSpPr txBox="1">
              <a:spLocks noChangeArrowheads="1"/>
            </p:cNvSpPr>
            <p:nvPr/>
          </p:nvSpPr>
          <p:spPr bwMode="auto">
            <a:xfrm>
              <a:off x="4788371" y="4944612"/>
              <a:ext cx="360040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bub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78" name="Text Box 61"/>
            <p:cNvSpPr txBox="1">
              <a:spLocks noChangeArrowheads="1"/>
            </p:cNvSpPr>
            <p:nvPr/>
          </p:nvSpPr>
          <p:spPr bwMode="auto">
            <a:xfrm>
              <a:off x="5868491" y="4941464"/>
              <a:ext cx="360040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I4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79" name="Text Box 61"/>
            <p:cNvSpPr txBox="1">
              <a:spLocks noChangeArrowheads="1"/>
            </p:cNvSpPr>
            <p:nvPr/>
          </p:nvSpPr>
          <p:spPr bwMode="auto">
            <a:xfrm>
              <a:off x="4428331" y="6090444"/>
              <a:ext cx="360040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I4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80" name="Text Box 61"/>
            <p:cNvSpPr txBox="1">
              <a:spLocks noChangeArrowheads="1"/>
            </p:cNvSpPr>
            <p:nvPr/>
          </p:nvSpPr>
          <p:spPr bwMode="auto">
            <a:xfrm>
              <a:off x="4428331" y="5514380"/>
              <a:ext cx="360040" cy="29118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I2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81" name="Text Box 61"/>
            <p:cNvSpPr txBox="1">
              <a:spLocks noChangeArrowheads="1"/>
            </p:cNvSpPr>
            <p:nvPr/>
          </p:nvSpPr>
          <p:spPr bwMode="auto">
            <a:xfrm>
              <a:off x="4788371" y="5514380"/>
              <a:ext cx="360040" cy="291180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I3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82" name="Text Box 61"/>
            <p:cNvSpPr txBox="1">
              <a:spLocks noChangeArrowheads="1"/>
            </p:cNvSpPr>
            <p:nvPr/>
          </p:nvSpPr>
          <p:spPr bwMode="auto">
            <a:xfrm>
              <a:off x="4788371" y="5226348"/>
              <a:ext cx="360040" cy="29118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I2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83" name="Text Box 61"/>
            <p:cNvSpPr txBox="1">
              <a:spLocks noChangeArrowheads="1"/>
            </p:cNvSpPr>
            <p:nvPr/>
          </p:nvSpPr>
          <p:spPr bwMode="auto">
            <a:xfrm>
              <a:off x="5148411" y="5226348"/>
              <a:ext cx="360040" cy="291180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I3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84" name="Text Box 61"/>
            <p:cNvSpPr txBox="1">
              <a:spLocks noChangeArrowheads="1"/>
            </p:cNvSpPr>
            <p:nvPr/>
          </p:nvSpPr>
          <p:spPr bwMode="auto">
            <a:xfrm>
              <a:off x="5148411" y="4938316"/>
              <a:ext cx="360040" cy="29118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I2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85" name="Text Box 61"/>
            <p:cNvSpPr txBox="1">
              <a:spLocks noChangeArrowheads="1"/>
            </p:cNvSpPr>
            <p:nvPr/>
          </p:nvSpPr>
          <p:spPr bwMode="auto">
            <a:xfrm>
              <a:off x="5508451" y="4938316"/>
              <a:ext cx="360040" cy="291180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I3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86" name="Text Box 63"/>
            <p:cNvSpPr txBox="1">
              <a:spLocks noChangeArrowheads="1"/>
            </p:cNvSpPr>
            <p:nvPr/>
          </p:nvSpPr>
          <p:spPr bwMode="auto">
            <a:xfrm>
              <a:off x="2555776" y="4938316"/>
              <a:ext cx="432395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WB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87" name="Rectangle 99"/>
            <p:cNvSpPr>
              <a:spLocks noChangeArrowheads="1"/>
            </p:cNvSpPr>
            <p:nvPr/>
          </p:nvSpPr>
          <p:spPr bwMode="auto">
            <a:xfrm>
              <a:off x="3708251" y="5805560"/>
              <a:ext cx="360040" cy="5145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>
              <a:off x="3707904" y="6098607"/>
              <a:ext cx="360040" cy="51457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780261" y="4149080"/>
            <a:ext cx="1051092" cy="1705140"/>
            <a:chOff x="3419874" y="2852936"/>
            <a:chExt cx="1051092" cy="1705140"/>
          </a:xfrm>
        </p:grpSpPr>
        <p:cxnSp>
          <p:nvCxnSpPr>
            <p:cNvPr id="8" name="直接箭头连接符 7"/>
            <p:cNvCxnSpPr/>
            <p:nvPr/>
          </p:nvCxnSpPr>
          <p:spPr bwMode="auto">
            <a:xfrm flipH="1">
              <a:off x="3419874" y="2852936"/>
              <a:ext cx="222651" cy="1404537"/>
            </a:xfrm>
            <a:prstGeom prst="straightConnector1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488" name="直接箭头连接符 487"/>
            <p:cNvCxnSpPr/>
            <p:nvPr/>
          </p:nvCxnSpPr>
          <p:spPr bwMode="auto">
            <a:xfrm flipH="1">
              <a:off x="3552362" y="3068960"/>
              <a:ext cx="180326" cy="1489116"/>
            </a:xfrm>
            <a:prstGeom prst="straightConnector1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489" name="直接箭头连接符 488"/>
            <p:cNvCxnSpPr/>
            <p:nvPr/>
          </p:nvCxnSpPr>
          <p:spPr bwMode="auto">
            <a:xfrm flipH="1">
              <a:off x="3642526" y="2852936"/>
              <a:ext cx="82800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490" name="直接箭头连接符 489"/>
            <p:cNvCxnSpPr/>
            <p:nvPr/>
          </p:nvCxnSpPr>
          <p:spPr bwMode="auto">
            <a:xfrm flipH="1">
              <a:off x="3750966" y="3068960"/>
              <a:ext cx="72000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>
            <a:off x="4499994" y="1844823"/>
            <a:ext cx="3594698" cy="1152129"/>
            <a:chOff x="4499994" y="1916832"/>
            <a:chExt cx="3594698" cy="1152129"/>
          </a:xfrm>
        </p:grpSpPr>
        <p:cxnSp>
          <p:nvCxnSpPr>
            <p:cNvPr id="520" name="直接箭头连接符 69"/>
            <p:cNvCxnSpPr/>
            <p:nvPr/>
          </p:nvCxnSpPr>
          <p:spPr>
            <a:xfrm rot="16200000" flipH="1">
              <a:off x="4210310" y="2206519"/>
              <a:ext cx="793683" cy="214309"/>
            </a:xfrm>
            <a:prstGeom prst="bentConnector3">
              <a:avLst>
                <a:gd name="adj1" fmla="val 99924"/>
              </a:avLst>
            </a:prstGeom>
            <a:ln w="1905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1" name="Rectangle 99"/>
            <p:cNvSpPr>
              <a:spLocks noChangeArrowheads="1"/>
            </p:cNvSpPr>
            <p:nvPr/>
          </p:nvSpPr>
          <p:spPr bwMode="auto">
            <a:xfrm>
              <a:off x="4716016" y="2495177"/>
              <a:ext cx="71438" cy="285752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vert270" wrap="none" anchor="ctr"/>
            <a:lstStyle/>
            <a:p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522" name="直接箭头连接符 69"/>
            <p:cNvCxnSpPr/>
            <p:nvPr/>
          </p:nvCxnSpPr>
          <p:spPr>
            <a:xfrm rot="16200000" flipH="1">
              <a:off x="4354838" y="2207146"/>
              <a:ext cx="577773" cy="141164"/>
            </a:xfrm>
            <a:prstGeom prst="bentConnector3">
              <a:avLst>
                <a:gd name="adj1" fmla="val 100117"/>
              </a:avLst>
            </a:prstGeom>
            <a:ln w="1905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箭头连接符 69"/>
            <p:cNvCxnSpPr/>
            <p:nvPr/>
          </p:nvCxnSpPr>
          <p:spPr>
            <a:xfrm rot="10800000">
              <a:off x="4573142" y="1988843"/>
              <a:ext cx="1875218" cy="715942"/>
            </a:xfrm>
            <a:prstGeom prst="bentConnector3">
              <a:avLst>
                <a:gd name="adj1" fmla="val -388"/>
              </a:avLst>
            </a:prstGeom>
            <a:ln w="19050">
              <a:solidFill>
                <a:srgbClr val="3333FF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箭头连接符 69"/>
            <p:cNvCxnSpPr/>
            <p:nvPr/>
          </p:nvCxnSpPr>
          <p:spPr>
            <a:xfrm rot="10800000">
              <a:off x="4499994" y="1916834"/>
              <a:ext cx="3594698" cy="802410"/>
            </a:xfrm>
            <a:prstGeom prst="bentConnector3">
              <a:avLst>
                <a:gd name="adj1" fmla="val -239"/>
              </a:avLst>
            </a:prstGeom>
            <a:ln w="19050">
              <a:solidFill>
                <a:srgbClr val="3333FF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Rectangle 99"/>
            <p:cNvSpPr>
              <a:spLocks noChangeArrowheads="1"/>
            </p:cNvSpPr>
            <p:nvPr/>
          </p:nvSpPr>
          <p:spPr bwMode="auto">
            <a:xfrm>
              <a:off x="4714301" y="2811408"/>
              <a:ext cx="73153" cy="257553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vert270" wrap="none" anchor="ctr"/>
            <a:lstStyle/>
            <a:p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直接箭头连接符 69"/>
            <p:cNvCxnSpPr/>
            <p:nvPr/>
          </p:nvCxnSpPr>
          <p:spPr>
            <a:xfrm rot="16200000" flipH="1">
              <a:off x="4463133" y="2747379"/>
              <a:ext cx="288032" cy="214304"/>
            </a:xfrm>
            <a:prstGeom prst="bentConnector3">
              <a:avLst>
                <a:gd name="adj1" fmla="val 101021"/>
              </a:avLst>
            </a:prstGeom>
            <a:ln w="19050">
              <a:solidFill>
                <a:srgbClr val="3333FF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69"/>
            <p:cNvCxnSpPr/>
            <p:nvPr/>
          </p:nvCxnSpPr>
          <p:spPr>
            <a:xfrm rot="16200000" flipH="1">
              <a:off x="4464502" y="2675257"/>
              <a:ext cx="358441" cy="141160"/>
            </a:xfrm>
            <a:prstGeom prst="bentConnector3">
              <a:avLst>
                <a:gd name="adj1" fmla="val 100110"/>
              </a:avLst>
            </a:prstGeom>
            <a:ln w="19050">
              <a:solidFill>
                <a:srgbClr val="3333FF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349" grpId="0"/>
      <p:bldP spid="5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14282" y="388977"/>
            <a:ext cx="2954702" cy="617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  *控制冒险处理：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冲突检测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阻塞法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dirty="0" smtClean="0">
              <a:solidFill>
                <a:srgbClr val="990099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990099"/>
                </a:solidFill>
              </a:rPr>
              <a:t>        优化：</a:t>
            </a:r>
            <a:endParaRPr lang="en-US" altLang="zh-CN" dirty="0">
              <a:solidFill>
                <a:srgbClr val="990099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05000"/>
              </a:lnSpc>
            </a:pPr>
            <a:endParaRPr lang="en-US" altLang="zh-CN" sz="2000" dirty="0" smtClean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     预测法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38890" y="826344"/>
            <a:ext cx="5429454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op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beq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 err="1">
                <a:solidFill>
                  <a:schemeClr val="tx1"/>
                </a:solidFill>
              </a:rPr>
              <a:t>bne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j 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IF</a:t>
            </a:r>
            <a:r>
              <a:rPr lang="zh-CN" altLang="en-US" dirty="0" smtClean="0">
                <a:solidFill>
                  <a:schemeClr val="tx1"/>
                </a:solidFill>
              </a:rPr>
              <a:t>段</a:t>
            </a:r>
            <a:r>
              <a:rPr lang="zh-CN" altLang="en-US" u="sng" dirty="0" smtClean="0">
                <a:solidFill>
                  <a:schemeClr val="tx1"/>
                </a:solidFill>
              </a:rPr>
              <a:t>立即停顿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拍、</a:t>
            </a:r>
            <a:r>
              <a:rPr lang="en-US" altLang="zh-CN" dirty="0" smtClean="0">
                <a:solidFill>
                  <a:schemeClr val="tx1"/>
                </a:solidFill>
              </a:rPr>
              <a:t>ID</a:t>
            </a:r>
            <a:r>
              <a:rPr lang="zh-CN" altLang="en-US" dirty="0" smtClean="0">
                <a:solidFill>
                  <a:schemeClr val="tx1"/>
                </a:solidFill>
              </a:rPr>
              <a:t>段</a:t>
            </a:r>
            <a:r>
              <a:rPr lang="zh-CN" altLang="en-US" u="sng" dirty="0" smtClean="0">
                <a:solidFill>
                  <a:schemeClr val="tx1"/>
                </a:solidFill>
              </a:rPr>
              <a:t>下拍起停顿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拍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    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不写</a:t>
            </a:r>
            <a:r>
              <a:rPr lang="en-US" altLang="zh-CN" sz="1800" dirty="0" smtClean="0">
                <a:solidFill>
                  <a:schemeClr val="tx1"/>
                </a:solidFill>
              </a:rPr>
              <a:t>PC</a:t>
            </a:r>
            <a:r>
              <a:rPr lang="zh-CN" altLang="en-US" sz="1800" dirty="0" smtClean="0">
                <a:solidFill>
                  <a:schemeClr val="tx1"/>
                </a:solidFill>
              </a:rPr>
              <a:t>及</a:t>
            </a:r>
            <a:r>
              <a:rPr lang="en-US" altLang="zh-CN" sz="1800" dirty="0" smtClean="0">
                <a:solidFill>
                  <a:schemeClr val="tx1"/>
                </a:solidFill>
              </a:rPr>
              <a:t>IF/ID)          (</a:t>
            </a:r>
            <a:r>
              <a:rPr lang="zh-CN" altLang="en-US" sz="1800" dirty="0" smtClean="0">
                <a:solidFill>
                  <a:schemeClr val="tx1"/>
                </a:solidFill>
              </a:rPr>
              <a:t>插入气泡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467544" y="2132856"/>
            <a:ext cx="8359522" cy="2304257"/>
            <a:chOff x="467544" y="4218061"/>
            <a:chExt cx="8359522" cy="2304257"/>
          </a:xfrm>
        </p:grpSpPr>
        <p:sp>
          <p:nvSpPr>
            <p:cNvPr id="8" name="Rectangle 99"/>
            <p:cNvSpPr>
              <a:spLocks noChangeArrowheads="1"/>
            </p:cNvSpPr>
            <p:nvPr/>
          </p:nvSpPr>
          <p:spPr bwMode="auto">
            <a:xfrm>
              <a:off x="2123728" y="4507977"/>
              <a:ext cx="356620" cy="165573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99"/>
            <p:cNvSpPr>
              <a:spLocks noChangeArrowheads="1"/>
            </p:cNvSpPr>
            <p:nvPr/>
          </p:nvSpPr>
          <p:spPr bwMode="auto">
            <a:xfrm>
              <a:off x="4716016" y="4508428"/>
              <a:ext cx="360040" cy="186987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9"/>
            <p:cNvSpPr>
              <a:spLocks noChangeArrowheads="1"/>
            </p:cNvSpPr>
            <p:nvPr/>
          </p:nvSpPr>
          <p:spPr bwMode="auto">
            <a:xfrm>
              <a:off x="6516216" y="4507977"/>
              <a:ext cx="370048" cy="187032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99"/>
            <p:cNvSpPr>
              <a:spLocks noChangeArrowheads="1"/>
            </p:cNvSpPr>
            <p:nvPr/>
          </p:nvSpPr>
          <p:spPr bwMode="auto">
            <a:xfrm>
              <a:off x="8172400" y="4508428"/>
              <a:ext cx="362894" cy="186987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 Box 323"/>
            <p:cNvSpPr txBox="1">
              <a:spLocks noChangeArrowheads="1"/>
            </p:cNvSpPr>
            <p:nvPr/>
          </p:nvSpPr>
          <p:spPr bwMode="auto">
            <a:xfrm>
              <a:off x="2123728" y="5803551"/>
              <a:ext cx="35662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NPC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3" name="Text Box 323"/>
            <p:cNvSpPr txBox="1">
              <a:spLocks noChangeArrowheads="1"/>
            </p:cNvSpPr>
            <p:nvPr/>
          </p:nvSpPr>
          <p:spPr bwMode="auto">
            <a:xfrm>
              <a:off x="4716016" y="5803551"/>
              <a:ext cx="35662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NPC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" name="Text Box 323"/>
            <p:cNvSpPr txBox="1">
              <a:spLocks noChangeArrowheads="1"/>
            </p:cNvSpPr>
            <p:nvPr/>
          </p:nvSpPr>
          <p:spPr bwMode="auto">
            <a:xfrm>
              <a:off x="4716016" y="4541315"/>
              <a:ext cx="35662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 smtClean="0">
                  <a:solidFill>
                    <a:schemeClr val="tx1"/>
                  </a:solidFill>
                  <a:latin typeface="宋体" pitchFamily="2" charset="-122"/>
                </a:rPr>
                <a:t>rtd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" name="Text Box 323"/>
            <p:cNvSpPr txBox="1">
              <a:spLocks noChangeArrowheads="1"/>
            </p:cNvSpPr>
            <p:nvPr/>
          </p:nvSpPr>
          <p:spPr bwMode="auto">
            <a:xfrm>
              <a:off x="6516216" y="5369793"/>
              <a:ext cx="370048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B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6" name="Text Box 323"/>
            <p:cNvSpPr txBox="1">
              <a:spLocks noChangeArrowheads="1"/>
            </p:cNvSpPr>
            <p:nvPr/>
          </p:nvSpPr>
          <p:spPr bwMode="auto">
            <a:xfrm>
              <a:off x="6516216" y="4539605"/>
              <a:ext cx="370048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 smtClean="0">
                  <a:solidFill>
                    <a:schemeClr val="tx1"/>
                  </a:solidFill>
                  <a:latin typeface="宋体" pitchFamily="2" charset="-122"/>
                </a:rPr>
                <a:t>rtd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7" name="Text Box 323"/>
            <p:cNvSpPr txBox="1">
              <a:spLocks noChangeArrowheads="1"/>
            </p:cNvSpPr>
            <p:nvPr/>
          </p:nvSpPr>
          <p:spPr bwMode="auto">
            <a:xfrm>
              <a:off x="8172400" y="4901557"/>
              <a:ext cx="36004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T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8" name="Text Box 323"/>
            <p:cNvSpPr txBox="1">
              <a:spLocks noChangeArrowheads="1"/>
            </p:cNvSpPr>
            <p:nvPr/>
          </p:nvSpPr>
          <p:spPr bwMode="auto">
            <a:xfrm>
              <a:off x="8172400" y="4549130"/>
              <a:ext cx="36004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 smtClean="0">
                  <a:solidFill>
                    <a:schemeClr val="tx1"/>
                  </a:solidFill>
                  <a:latin typeface="宋体" pitchFamily="2" charset="-122"/>
                </a:rPr>
                <a:t>rtd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9" name="Text Box 323"/>
            <p:cNvSpPr txBox="1">
              <a:spLocks noChangeArrowheads="1"/>
            </p:cNvSpPr>
            <p:nvPr/>
          </p:nvSpPr>
          <p:spPr bwMode="auto">
            <a:xfrm>
              <a:off x="1907704" y="4291953"/>
              <a:ext cx="71438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IF/ID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0" name="Text Box 323"/>
            <p:cNvSpPr txBox="1">
              <a:spLocks noChangeArrowheads="1"/>
            </p:cNvSpPr>
            <p:nvPr/>
          </p:nvSpPr>
          <p:spPr bwMode="auto">
            <a:xfrm>
              <a:off x="4499992" y="4291953"/>
              <a:ext cx="71438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ID/EX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1" name="Text Box 323"/>
            <p:cNvSpPr txBox="1">
              <a:spLocks noChangeArrowheads="1"/>
            </p:cNvSpPr>
            <p:nvPr/>
          </p:nvSpPr>
          <p:spPr bwMode="auto">
            <a:xfrm>
              <a:off x="6300192" y="4291953"/>
              <a:ext cx="71438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EX</a:t>
              </a: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/MEM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2" name="Text Box 323"/>
            <p:cNvSpPr txBox="1">
              <a:spLocks noChangeArrowheads="1"/>
            </p:cNvSpPr>
            <p:nvPr/>
          </p:nvSpPr>
          <p:spPr bwMode="auto">
            <a:xfrm>
              <a:off x="7956376" y="4291953"/>
              <a:ext cx="71438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MEM/WB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4" name="直接箭头连接符 69"/>
            <p:cNvCxnSpPr/>
            <p:nvPr/>
          </p:nvCxnSpPr>
          <p:spPr>
            <a:xfrm>
              <a:off x="7095373" y="5299769"/>
              <a:ext cx="221328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322"/>
            <p:cNvSpPr txBox="1">
              <a:spLocks noChangeArrowheads="1"/>
            </p:cNvSpPr>
            <p:nvPr/>
          </p:nvSpPr>
          <p:spPr bwMode="auto">
            <a:xfrm>
              <a:off x="5583949" y="4794568"/>
              <a:ext cx="648072" cy="57150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ALU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6" name="Text Box 323"/>
            <p:cNvSpPr txBox="1">
              <a:spLocks noChangeArrowheads="1"/>
            </p:cNvSpPr>
            <p:nvPr/>
          </p:nvSpPr>
          <p:spPr bwMode="auto">
            <a:xfrm>
              <a:off x="3855757" y="4867716"/>
              <a:ext cx="648072" cy="500066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GPRs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7" name="Text Box 365"/>
            <p:cNvSpPr txBox="1">
              <a:spLocks noChangeArrowheads="1"/>
            </p:cNvSpPr>
            <p:nvPr/>
          </p:nvSpPr>
          <p:spPr bwMode="auto">
            <a:xfrm>
              <a:off x="7316701" y="5230606"/>
              <a:ext cx="571504" cy="357190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DMEM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8" name="Text Box 365"/>
            <p:cNvSpPr txBox="1">
              <a:spLocks noChangeArrowheads="1"/>
            </p:cNvSpPr>
            <p:nvPr/>
          </p:nvSpPr>
          <p:spPr bwMode="auto">
            <a:xfrm>
              <a:off x="1338410" y="4736809"/>
              <a:ext cx="571504" cy="428628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IMEM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9" name="Text Box 323"/>
            <p:cNvSpPr txBox="1">
              <a:spLocks noChangeArrowheads="1"/>
            </p:cNvSpPr>
            <p:nvPr/>
          </p:nvSpPr>
          <p:spPr bwMode="auto">
            <a:xfrm>
              <a:off x="625658" y="4808245"/>
              <a:ext cx="428628" cy="285752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PC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30" name="直接箭头连接符 69"/>
            <p:cNvCxnSpPr/>
            <p:nvPr/>
          </p:nvCxnSpPr>
          <p:spPr>
            <a:xfrm rot="16200000" flipH="1">
              <a:off x="857556" y="5254458"/>
              <a:ext cx="785820" cy="179145"/>
            </a:xfrm>
            <a:prstGeom prst="bentConnector3">
              <a:avLst>
                <a:gd name="adj1" fmla="val 99976"/>
              </a:avLst>
            </a:prstGeom>
            <a:ln w="19050">
              <a:solidFill>
                <a:srgbClr val="CC33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69"/>
            <p:cNvCxnSpPr/>
            <p:nvPr/>
          </p:nvCxnSpPr>
          <p:spPr>
            <a:xfrm>
              <a:off x="3135677" y="5011732"/>
              <a:ext cx="714380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3135677" y="5227756"/>
              <a:ext cx="714380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69"/>
            <p:cNvCxnSpPr/>
            <p:nvPr/>
          </p:nvCxnSpPr>
          <p:spPr>
            <a:xfrm>
              <a:off x="4503829" y="4939724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69"/>
            <p:cNvCxnSpPr/>
            <p:nvPr/>
          </p:nvCxnSpPr>
          <p:spPr>
            <a:xfrm>
              <a:off x="4503829" y="5298181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69"/>
            <p:cNvCxnSpPr/>
            <p:nvPr/>
          </p:nvCxnSpPr>
          <p:spPr>
            <a:xfrm>
              <a:off x="6880093" y="5011734"/>
              <a:ext cx="1296144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69"/>
            <p:cNvCxnSpPr/>
            <p:nvPr/>
          </p:nvCxnSpPr>
          <p:spPr>
            <a:xfrm>
              <a:off x="6875533" y="5515793"/>
              <a:ext cx="4366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69"/>
            <p:cNvCxnSpPr/>
            <p:nvPr/>
          </p:nvCxnSpPr>
          <p:spPr>
            <a:xfrm flipV="1">
              <a:off x="3135677" y="4648472"/>
              <a:ext cx="1580339" cy="146097"/>
            </a:xfrm>
            <a:prstGeom prst="bentConnector3">
              <a:avLst>
                <a:gd name="adj1" fmla="val 23239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69"/>
            <p:cNvCxnSpPr/>
            <p:nvPr/>
          </p:nvCxnSpPr>
          <p:spPr>
            <a:xfrm>
              <a:off x="5222321" y="5306143"/>
              <a:ext cx="1292562" cy="209645"/>
            </a:xfrm>
            <a:prstGeom prst="bentConnector3">
              <a:avLst>
                <a:gd name="adj1" fmla="val -478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 Box 322"/>
            <p:cNvSpPr txBox="1">
              <a:spLocks noChangeArrowheads="1"/>
            </p:cNvSpPr>
            <p:nvPr/>
          </p:nvSpPr>
          <p:spPr bwMode="auto">
            <a:xfrm>
              <a:off x="3855757" y="5443780"/>
              <a:ext cx="648072" cy="285752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EXT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40" name="直接箭头连接符 69"/>
            <p:cNvCxnSpPr/>
            <p:nvPr/>
          </p:nvCxnSpPr>
          <p:spPr>
            <a:xfrm flipV="1">
              <a:off x="5076473" y="5299801"/>
              <a:ext cx="228475" cy="288000"/>
            </a:xfrm>
            <a:prstGeom prst="bentConnector2">
              <a:avLst/>
            </a:prstGeom>
            <a:ln w="190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69"/>
            <p:cNvCxnSpPr/>
            <p:nvPr/>
          </p:nvCxnSpPr>
          <p:spPr>
            <a:xfrm>
              <a:off x="3135677" y="5587796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69"/>
            <p:cNvCxnSpPr/>
            <p:nvPr/>
          </p:nvCxnSpPr>
          <p:spPr>
            <a:xfrm rot="5400000" flipH="1" flipV="1">
              <a:off x="3456904" y="4829890"/>
              <a:ext cx="357190" cy="794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 Box 323"/>
            <p:cNvSpPr txBox="1">
              <a:spLocks noChangeArrowheads="1"/>
            </p:cNvSpPr>
            <p:nvPr/>
          </p:nvSpPr>
          <p:spPr bwMode="auto">
            <a:xfrm>
              <a:off x="2783257" y="4578690"/>
              <a:ext cx="352420" cy="128382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译码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44" name="直接箭头连接符 69"/>
            <p:cNvCxnSpPr/>
            <p:nvPr/>
          </p:nvCxnSpPr>
          <p:spPr>
            <a:xfrm>
              <a:off x="1913821" y="4970209"/>
              <a:ext cx="216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69"/>
            <p:cNvCxnSpPr/>
            <p:nvPr/>
          </p:nvCxnSpPr>
          <p:spPr>
            <a:xfrm>
              <a:off x="1052658" y="4951121"/>
              <a:ext cx="285752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 Box 323"/>
            <p:cNvSpPr txBox="1">
              <a:spLocks noChangeArrowheads="1"/>
            </p:cNvSpPr>
            <p:nvPr/>
          </p:nvSpPr>
          <p:spPr bwMode="auto">
            <a:xfrm>
              <a:off x="3135677" y="4579684"/>
              <a:ext cx="357190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rd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 smtClean="0">
                  <a:solidFill>
                    <a:schemeClr val="tx1"/>
                  </a:solidFill>
                  <a:latin typeface="宋体" pitchFamily="2" charset="-122"/>
                </a:rPr>
                <a:t>rt</a:t>
              </a:r>
              <a:endParaRPr kumimoji="1" lang="en-US" altLang="zh-CN" sz="1600" b="1" dirty="0" smtClean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dirty="0" err="1" smtClean="0">
                  <a:solidFill>
                    <a:schemeClr val="tx1"/>
                  </a:solidFill>
                </a:rPr>
                <a:t>rs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7" name="Text Box 323"/>
            <p:cNvSpPr txBox="1">
              <a:spLocks noChangeArrowheads="1"/>
            </p:cNvSpPr>
            <p:nvPr/>
          </p:nvSpPr>
          <p:spPr bwMode="auto">
            <a:xfrm>
              <a:off x="3135677" y="5354349"/>
              <a:ext cx="500066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 smtClean="0">
                  <a:solidFill>
                    <a:schemeClr val="tx1"/>
                  </a:solidFill>
                  <a:latin typeface="宋体" pitchFamily="2" charset="-122"/>
                </a:rPr>
                <a:t>imme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48" name="直接箭头连接符 69"/>
            <p:cNvCxnSpPr/>
            <p:nvPr/>
          </p:nvCxnSpPr>
          <p:spPr>
            <a:xfrm>
              <a:off x="2987824" y="5862513"/>
              <a:ext cx="0" cy="230783"/>
            </a:xfrm>
            <a:prstGeom prst="straightConnector1">
              <a:avLst/>
            </a:prstGeom>
            <a:ln w="1905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 Box 323"/>
            <p:cNvSpPr txBox="1">
              <a:spLocks noChangeArrowheads="1"/>
            </p:cNvSpPr>
            <p:nvPr/>
          </p:nvSpPr>
          <p:spPr bwMode="auto">
            <a:xfrm>
              <a:off x="2127565" y="4864443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IR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51" name="直接箭头连接符 69"/>
            <p:cNvCxnSpPr/>
            <p:nvPr/>
          </p:nvCxnSpPr>
          <p:spPr>
            <a:xfrm flipV="1">
              <a:off x="2487605" y="4974018"/>
              <a:ext cx="29565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 Box 323"/>
            <p:cNvSpPr txBox="1">
              <a:spLocks noChangeArrowheads="1"/>
            </p:cNvSpPr>
            <p:nvPr/>
          </p:nvSpPr>
          <p:spPr bwMode="auto">
            <a:xfrm>
              <a:off x="4719853" y="4841046"/>
              <a:ext cx="35662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A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53" name="Text Box 323"/>
            <p:cNvSpPr txBox="1">
              <a:spLocks noChangeArrowheads="1"/>
            </p:cNvSpPr>
            <p:nvPr/>
          </p:nvSpPr>
          <p:spPr bwMode="auto">
            <a:xfrm>
              <a:off x="4719853" y="5198986"/>
              <a:ext cx="35662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B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54" name="直接箭头连接符 69"/>
            <p:cNvCxnSpPr/>
            <p:nvPr/>
          </p:nvCxnSpPr>
          <p:spPr>
            <a:xfrm>
              <a:off x="5083883" y="5298181"/>
              <a:ext cx="5017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 Box 323"/>
            <p:cNvSpPr txBox="1">
              <a:spLocks noChangeArrowheads="1"/>
            </p:cNvSpPr>
            <p:nvPr/>
          </p:nvSpPr>
          <p:spPr bwMode="auto">
            <a:xfrm>
              <a:off x="6520053" y="4905816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T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56" name="直接箭头连接符 69"/>
            <p:cNvCxnSpPr/>
            <p:nvPr/>
          </p:nvCxnSpPr>
          <p:spPr>
            <a:xfrm>
              <a:off x="6232021" y="5011737"/>
              <a:ext cx="288032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69"/>
            <p:cNvCxnSpPr/>
            <p:nvPr/>
          </p:nvCxnSpPr>
          <p:spPr>
            <a:xfrm>
              <a:off x="7889915" y="5402257"/>
              <a:ext cx="2863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23"/>
            <p:cNvSpPr txBox="1">
              <a:spLocks noChangeArrowheads="1"/>
            </p:cNvSpPr>
            <p:nvPr/>
          </p:nvSpPr>
          <p:spPr bwMode="auto">
            <a:xfrm>
              <a:off x="4719853" y="5494638"/>
              <a:ext cx="35662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59" name="直接箭头连接符 69"/>
            <p:cNvCxnSpPr/>
            <p:nvPr/>
          </p:nvCxnSpPr>
          <p:spPr>
            <a:xfrm>
              <a:off x="4503829" y="5586213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69"/>
            <p:cNvCxnSpPr/>
            <p:nvPr/>
          </p:nvCxnSpPr>
          <p:spPr>
            <a:xfrm>
              <a:off x="1828215" y="5803825"/>
              <a:ext cx="3016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9"/>
            <p:cNvCxnSpPr/>
            <p:nvPr/>
          </p:nvCxnSpPr>
          <p:spPr>
            <a:xfrm>
              <a:off x="2487605" y="5949280"/>
              <a:ext cx="2226701" cy="78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9"/>
            <p:cNvCxnSpPr/>
            <p:nvPr/>
          </p:nvCxnSpPr>
          <p:spPr>
            <a:xfrm flipV="1">
              <a:off x="5079893" y="4649987"/>
              <a:ext cx="1440160" cy="171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9"/>
            <p:cNvCxnSpPr/>
            <p:nvPr/>
          </p:nvCxnSpPr>
          <p:spPr>
            <a:xfrm rot="5400000" flipH="1" flipV="1">
              <a:off x="8283408" y="4470930"/>
              <a:ext cx="793676" cy="287937"/>
            </a:xfrm>
            <a:prstGeom prst="bentConnector3">
              <a:avLst>
                <a:gd name="adj1" fmla="val -100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9"/>
            <p:cNvCxnSpPr/>
            <p:nvPr/>
          </p:nvCxnSpPr>
          <p:spPr>
            <a:xfrm>
              <a:off x="6890101" y="4651697"/>
              <a:ext cx="1286136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9"/>
            <p:cNvCxnSpPr/>
            <p:nvPr/>
          </p:nvCxnSpPr>
          <p:spPr>
            <a:xfrm rot="5400000" flipH="1" flipV="1">
              <a:off x="8425895" y="4396252"/>
              <a:ext cx="371437" cy="139453"/>
            </a:xfrm>
            <a:prstGeom prst="bentConnector3">
              <a:avLst>
                <a:gd name="adj1" fmla="val -5"/>
              </a:avLst>
            </a:prstGeom>
            <a:ln w="19050">
              <a:solidFill>
                <a:srgbClr val="CC33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9"/>
            <p:cNvCxnSpPr/>
            <p:nvPr/>
          </p:nvCxnSpPr>
          <p:spPr>
            <a:xfrm>
              <a:off x="7099537" y="5013320"/>
              <a:ext cx="0" cy="150899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 Box 323"/>
            <p:cNvSpPr txBox="1">
              <a:spLocks noChangeArrowheads="1"/>
            </p:cNvSpPr>
            <p:nvPr/>
          </p:nvSpPr>
          <p:spPr bwMode="auto">
            <a:xfrm>
              <a:off x="8176237" y="5301474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68" name="直接箭头连接符 69"/>
            <p:cNvCxnSpPr/>
            <p:nvPr/>
          </p:nvCxnSpPr>
          <p:spPr>
            <a:xfrm rot="5400000" flipH="1" flipV="1">
              <a:off x="8506389" y="5048818"/>
              <a:ext cx="356173" cy="285180"/>
            </a:xfrm>
            <a:prstGeom prst="bentConnector3">
              <a:avLst>
                <a:gd name="adj1" fmla="val -81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9"/>
            <p:cNvCxnSpPr/>
            <p:nvPr/>
          </p:nvCxnSpPr>
          <p:spPr>
            <a:xfrm rot="5400000" flipH="1" flipV="1">
              <a:off x="-20003" y="5438668"/>
              <a:ext cx="1133208" cy="158114"/>
            </a:xfrm>
            <a:prstGeom prst="bentConnector2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rot="10800000">
              <a:off x="471381" y="6093297"/>
              <a:ext cx="6624001" cy="429021"/>
            </a:xfrm>
            <a:prstGeom prst="bentConnector3">
              <a:avLst>
                <a:gd name="adj1" fmla="val 10004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69"/>
            <p:cNvCxnSpPr/>
            <p:nvPr/>
          </p:nvCxnSpPr>
          <p:spPr>
            <a:xfrm rot="10800000" flipV="1">
              <a:off x="4287805" y="4293932"/>
              <a:ext cx="4392000" cy="573784"/>
            </a:xfrm>
            <a:prstGeom prst="bentConnector3">
              <a:avLst>
                <a:gd name="adj1" fmla="val 99992"/>
              </a:avLst>
            </a:prstGeom>
            <a:ln w="19050">
              <a:solidFill>
                <a:srgbClr val="CC33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69"/>
            <p:cNvCxnSpPr/>
            <p:nvPr/>
          </p:nvCxnSpPr>
          <p:spPr>
            <a:xfrm rot="10800000" flipV="1">
              <a:off x="4037963" y="4224778"/>
              <a:ext cx="4786346" cy="642942"/>
            </a:xfrm>
            <a:prstGeom prst="bentConnector3">
              <a:avLst>
                <a:gd name="adj1" fmla="val 10001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69"/>
            <p:cNvCxnSpPr/>
            <p:nvPr/>
          </p:nvCxnSpPr>
          <p:spPr>
            <a:xfrm rot="5400000" flipH="1" flipV="1">
              <a:off x="4730835" y="5292777"/>
              <a:ext cx="1008000" cy="301904"/>
            </a:xfrm>
            <a:prstGeom prst="bentConnector3">
              <a:avLst>
                <a:gd name="adj1" fmla="val -6"/>
              </a:avLst>
            </a:prstGeom>
            <a:ln w="190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69"/>
            <p:cNvCxnSpPr/>
            <p:nvPr/>
          </p:nvCxnSpPr>
          <p:spPr>
            <a:xfrm rot="16200000" flipH="1">
              <a:off x="6611712" y="6072206"/>
              <a:ext cx="646484" cy="109722"/>
            </a:xfrm>
            <a:prstGeom prst="bentConnector3">
              <a:avLst>
                <a:gd name="adj1" fmla="val -94"/>
              </a:avLst>
            </a:prstGeom>
            <a:ln w="19050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69"/>
            <p:cNvCxnSpPr/>
            <p:nvPr/>
          </p:nvCxnSpPr>
          <p:spPr>
            <a:xfrm flipH="1" flipV="1">
              <a:off x="511651" y="6137731"/>
              <a:ext cx="175754" cy="312578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69"/>
            <p:cNvCxnSpPr/>
            <p:nvPr/>
          </p:nvCxnSpPr>
          <p:spPr>
            <a:xfrm flipH="1">
              <a:off x="687405" y="6450309"/>
              <a:ext cx="6300000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69"/>
            <p:cNvCxnSpPr/>
            <p:nvPr/>
          </p:nvCxnSpPr>
          <p:spPr>
            <a:xfrm>
              <a:off x="5079893" y="4936995"/>
              <a:ext cx="505766" cy="2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323"/>
            <p:cNvSpPr txBox="1">
              <a:spLocks noChangeArrowheads="1"/>
            </p:cNvSpPr>
            <p:nvPr/>
          </p:nvSpPr>
          <p:spPr bwMode="auto">
            <a:xfrm>
              <a:off x="6520053" y="5681141"/>
              <a:ext cx="36004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C</a:t>
              </a:r>
              <a:endParaRPr kumimoji="1" lang="zh-CN" altLang="en-US" sz="1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直接箭头连接符 69"/>
            <p:cNvCxnSpPr/>
            <p:nvPr/>
          </p:nvCxnSpPr>
          <p:spPr>
            <a:xfrm>
              <a:off x="6376037" y="5803825"/>
              <a:ext cx="144016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 Box 323"/>
            <p:cNvSpPr txBox="1">
              <a:spLocks noChangeArrowheads="1"/>
            </p:cNvSpPr>
            <p:nvPr/>
          </p:nvSpPr>
          <p:spPr bwMode="auto">
            <a:xfrm>
              <a:off x="5802853" y="5656804"/>
              <a:ext cx="426918" cy="277202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=?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81" name="Text Box 323"/>
            <p:cNvSpPr txBox="1">
              <a:spLocks noChangeArrowheads="1"/>
            </p:cNvSpPr>
            <p:nvPr/>
          </p:nvSpPr>
          <p:spPr bwMode="auto">
            <a:xfrm>
              <a:off x="1337788" y="5663760"/>
              <a:ext cx="499496" cy="28734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ADD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82" name="直接箭头连接符 69"/>
            <p:cNvCxnSpPr/>
            <p:nvPr/>
          </p:nvCxnSpPr>
          <p:spPr>
            <a:xfrm flipH="1" flipV="1">
              <a:off x="467544" y="6091704"/>
              <a:ext cx="1513755" cy="1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69"/>
            <p:cNvCxnSpPr/>
            <p:nvPr/>
          </p:nvCxnSpPr>
          <p:spPr>
            <a:xfrm>
              <a:off x="6229771" y="5803672"/>
              <a:ext cx="146056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1123473" y="5875680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323"/>
            <p:cNvSpPr txBox="1">
              <a:spLocks noChangeArrowheads="1"/>
            </p:cNvSpPr>
            <p:nvPr/>
          </p:nvSpPr>
          <p:spPr bwMode="auto">
            <a:xfrm>
              <a:off x="909159" y="5759662"/>
              <a:ext cx="214314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4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86" name="直接箭头连接符 69"/>
            <p:cNvCxnSpPr/>
            <p:nvPr/>
          </p:nvCxnSpPr>
          <p:spPr>
            <a:xfrm rot="16200000" flipH="1">
              <a:off x="5172191" y="5231699"/>
              <a:ext cx="922785" cy="338539"/>
            </a:xfrm>
            <a:prstGeom prst="bentConnector3">
              <a:avLst>
                <a:gd name="adj1" fmla="val 100371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69"/>
            <p:cNvCxnSpPr/>
            <p:nvPr/>
          </p:nvCxnSpPr>
          <p:spPr>
            <a:xfrm>
              <a:off x="1981299" y="5803672"/>
              <a:ext cx="0" cy="285301"/>
            </a:xfrm>
            <a:prstGeom prst="straightConnector1">
              <a:avLst/>
            </a:prstGeom>
            <a:ln w="19050">
              <a:solidFill>
                <a:srgbClr val="3333FF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69"/>
            <p:cNvCxnSpPr/>
            <p:nvPr/>
          </p:nvCxnSpPr>
          <p:spPr>
            <a:xfrm>
              <a:off x="5581701" y="5517574"/>
              <a:ext cx="221151" cy="201276"/>
            </a:xfrm>
            <a:prstGeom prst="bentConnector3">
              <a:avLst>
                <a:gd name="adj1" fmla="val -1684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 Box 5"/>
          <p:cNvSpPr txBox="1">
            <a:spLocks noChangeArrowheads="1"/>
          </p:cNvSpPr>
          <p:nvPr/>
        </p:nvSpPr>
        <p:spPr bwMode="auto">
          <a:xfrm>
            <a:off x="2366998" y="4889192"/>
            <a:ext cx="6777002" cy="163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EX</a:t>
            </a:r>
            <a:r>
              <a:rPr lang="zh-CN" altLang="en-US" dirty="0" smtClean="0">
                <a:solidFill>
                  <a:schemeClr val="tx1"/>
                </a:solidFill>
              </a:rPr>
              <a:t>段写</a:t>
            </a:r>
            <a:r>
              <a:rPr lang="en-US" altLang="zh-CN" dirty="0" smtClean="0">
                <a:solidFill>
                  <a:schemeClr val="tx1"/>
                </a:solidFill>
              </a:rPr>
              <a:t>PC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停</a:t>
            </a: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拍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，需</a:t>
            </a:r>
            <a:r>
              <a:rPr lang="en-US" altLang="zh-CN" dirty="0" smtClean="0">
                <a:solidFill>
                  <a:schemeClr val="tx1"/>
                </a:solidFill>
              </a:rPr>
              <a:t>IMEM</a:t>
            </a:r>
            <a:r>
              <a:rPr lang="zh-CN" altLang="en-US" dirty="0" smtClean="0">
                <a:solidFill>
                  <a:schemeClr val="tx1"/>
                </a:solidFill>
              </a:rPr>
              <a:t>为异步</a:t>
            </a:r>
            <a:r>
              <a:rPr lang="en-US" altLang="zh-CN" dirty="0" smtClean="0">
                <a:solidFill>
                  <a:schemeClr val="tx1"/>
                </a:solidFill>
              </a:rPr>
              <a:t>RAM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或</a:t>
            </a:r>
            <a:r>
              <a:rPr lang="zh-CN" altLang="en-US" sz="1800" dirty="0" smtClean="0">
                <a:solidFill>
                  <a:schemeClr val="tx1"/>
                </a:solidFill>
              </a:rPr>
              <a:t>时延</a:t>
            </a:r>
            <a:r>
              <a:rPr lang="zh-CN" altLang="en-US" sz="1800" dirty="0">
                <a:solidFill>
                  <a:schemeClr val="tx1"/>
                </a:solidFill>
              </a:rPr>
              <a:t>＜</a:t>
            </a:r>
            <a:r>
              <a:rPr lang="en-US" altLang="zh-CN" sz="1800" dirty="0" smtClean="0">
                <a:solidFill>
                  <a:schemeClr val="tx1"/>
                </a:solidFill>
              </a:rPr>
              <a:t>0.5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T</a:t>
            </a:r>
            <a:r>
              <a:rPr lang="en-US" altLang="zh-CN" sz="1800" baseline="-18000" dirty="0" smtClean="0">
                <a:solidFill>
                  <a:schemeClr val="tx1"/>
                </a:solidFill>
              </a:rPr>
              <a:t>C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ID</a:t>
            </a:r>
            <a:r>
              <a:rPr lang="zh-CN" altLang="en-US" dirty="0" smtClean="0">
                <a:solidFill>
                  <a:schemeClr val="tx1"/>
                </a:solidFill>
              </a:rPr>
              <a:t>段写</a:t>
            </a:r>
            <a:r>
              <a:rPr lang="en-US" altLang="zh-CN" dirty="0" smtClean="0">
                <a:solidFill>
                  <a:schemeClr val="tx1"/>
                </a:solidFill>
              </a:rPr>
              <a:t>PC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停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拍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，需增设加法器、移动比较器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2000" b="0" dirty="0" smtClean="0">
                <a:solidFill>
                  <a:schemeClr val="tx1"/>
                </a:solidFill>
              </a:rPr>
              <a:t>            └</a:t>
            </a:r>
            <a:r>
              <a:rPr lang="zh-CN" altLang="en-US" sz="2000" dirty="0" smtClean="0">
                <a:solidFill>
                  <a:schemeClr val="tx1"/>
                </a:solidFill>
              </a:rPr>
              <a:t>→可采用</a:t>
            </a:r>
            <a:r>
              <a:rPr lang="zh-CN" altLang="en-US" sz="2000" dirty="0" smtClean="0">
                <a:solidFill>
                  <a:schemeClr val="accent2"/>
                </a:solidFill>
              </a:rPr>
              <a:t>延迟分支法</a:t>
            </a:r>
            <a:endParaRPr lang="en-US" altLang="zh-CN" sz="2000" dirty="0" smtClean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第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章讨论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51" name="Text Box 5"/>
          <p:cNvSpPr txBox="1">
            <a:spLocks noChangeArrowheads="1"/>
          </p:cNvSpPr>
          <p:nvPr/>
        </p:nvSpPr>
        <p:spPr bwMode="auto">
          <a:xfrm>
            <a:off x="1944215" y="4509120"/>
            <a:ext cx="6012161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990099"/>
                </a:solidFill>
              </a:rPr>
              <a:t>思考②：</a:t>
            </a:r>
            <a:r>
              <a:rPr lang="zh-CN" altLang="en-US" sz="1800" dirty="0" smtClean="0">
                <a:solidFill>
                  <a:schemeClr val="tx1"/>
                </a:solidFill>
              </a:rPr>
              <a:t>将比较器移至</a:t>
            </a:r>
            <a:r>
              <a:rPr lang="en-US" altLang="zh-CN" sz="1800" dirty="0" smtClean="0">
                <a:solidFill>
                  <a:schemeClr val="tx1"/>
                </a:solidFill>
              </a:rPr>
              <a:t>ID</a:t>
            </a:r>
            <a:r>
              <a:rPr lang="zh-CN" altLang="en-US" sz="1800" dirty="0" smtClean="0">
                <a:solidFill>
                  <a:schemeClr val="tx1"/>
                </a:solidFill>
              </a:rPr>
              <a:t>段，可提高性能吗？实现方法？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153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 Box 323"/>
          <p:cNvSpPr txBox="1">
            <a:spLocks noChangeArrowheads="1"/>
          </p:cNvSpPr>
          <p:nvPr/>
        </p:nvSpPr>
        <p:spPr bwMode="auto">
          <a:xfrm>
            <a:off x="4716016" y="4005088"/>
            <a:ext cx="360040" cy="216000"/>
          </a:xfrm>
          <a:prstGeom prst="rect">
            <a:avLst/>
          </a:prstGeom>
          <a:solidFill>
            <a:srgbClr val="FFCCFF">
              <a:alpha val="80000"/>
            </a:srgbClr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en-US" altLang="zh-CN" sz="1600" dirty="0" err="1" smtClean="0">
                <a:solidFill>
                  <a:schemeClr val="tx1"/>
                </a:solidFill>
              </a:rPr>
              <a:t>Cmd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55" name="Text Box 323"/>
          <p:cNvSpPr txBox="1">
            <a:spLocks noChangeArrowheads="1"/>
          </p:cNvSpPr>
          <p:nvPr/>
        </p:nvSpPr>
        <p:spPr bwMode="auto">
          <a:xfrm>
            <a:off x="6516216" y="4005088"/>
            <a:ext cx="360040" cy="216000"/>
          </a:xfrm>
          <a:prstGeom prst="rect">
            <a:avLst/>
          </a:prstGeom>
          <a:solidFill>
            <a:srgbClr val="FFCCFF">
              <a:alpha val="80000"/>
            </a:srgbClr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en-US" altLang="zh-CN" sz="1600" dirty="0" err="1" smtClean="0">
                <a:solidFill>
                  <a:schemeClr val="tx1"/>
                </a:solidFill>
              </a:rPr>
              <a:t>Cmd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56" name="Text Box 323"/>
          <p:cNvSpPr txBox="1">
            <a:spLocks noChangeArrowheads="1"/>
          </p:cNvSpPr>
          <p:nvPr/>
        </p:nvSpPr>
        <p:spPr bwMode="auto">
          <a:xfrm>
            <a:off x="8172400" y="4005088"/>
            <a:ext cx="360040" cy="216000"/>
          </a:xfrm>
          <a:prstGeom prst="rect">
            <a:avLst/>
          </a:prstGeom>
          <a:solidFill>
            <a:srgbClr val="FFCCFF">
              <a:alpha val="80000"/>
            </a:srgbClr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en-US" altLang="zh-CN" sz="1600" dirty="0" err="1" smtClean="0">
                <a:solidFill>
                  <a:schemeClr val="tx1"/>
                </a:solidFill>
              </a:rPr>
              <a:t>Cmd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57" name="直接箭头连接符 69"/>
          <p:cNvCxnSpPr/>
          <p:nvPr/>
        </p:nvCxnSpPr>
        <p:spPr>
          <a:xfrm>
            <a:off x="5083883" y="4146076"/>
            <a:ext cx="1427616" cy="1"/>
          </a:xfrm>
          <a:prstGeom prst="straightConnector1">
            <a:avLst/>
          </a:prstGeom>
          <a:ln w="15875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69"/>
          <p:cNvCxnSpPr/>
          <p:nvPr/>
        </p:nvCxnSpPr>
        <p:spPr>
          <a:xfrm flipV="1">
            <a:off x="6890101" y="4146077"/>
            <a:ext cx="1282299" cy="0"/>
          </a:xfrm>
          <a:prstGeom prst="straightConnector1">
            <a:avLst/>
          </a:prstGeom>
          <a:ln w="15875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线形标注 2 95"/>
          <p:cNvSpPr/>
          <p:nvPr/>
        </p:nvSpPr>
        <p:spPr bwMode="auto">
          <a:xfrm>
            <a:off x="5908997" y="980728"/>
            <a:ext cx="2047379" cy="306000"/>
          </a:xfrm>
          <a:prstGeom prst="borderCallout2">
            <a:avLst>
              <a:gd name="adj1" fmla="val 49933"/>
              <a:gd name="adj2" fmla="val -854"/>
              <a:gd name="adj3" fmla="val 46544"/>
              <a:gd name="adj4" fmla="val -15540"/>
              <a:gd name="adj5" fmla="val 152010"/>
              <a:gd name="adj6" fmla="val -69375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spc="-100" dirty="0" smtClean="0">
                <a:solidFill>
                  <a:srgbClr val="990099"/>
                </a:solidFill>
                <a:latin typeface="宋体" pitchFamily="2" charset="-122"/>
              </a:rPr>
              <a:t>思考①：</a:t>
            </a:r>
            <a:r>
              <a:rPr lang="zh-CN" altLang="en-US" sz="1800" b="1" spc="-100" dirty="0" smtClean="0">
                <a:solidFill>
                  <a:schemeClr val="tx1"/>
                </a:solidFill>
                <a:latin typeface="宋体" pitchFamily="2" charset="-122"/>
              </a:rPr>
              <a:t>如何实现？</a:t>
            </a:r>
            <a:endParaRPr lang="en-US" altLang="zh-CN" sz="1800" b="1" spc="-100" dirty="0">
              <a:solidFill>
                <a:schemeClr val="tx1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79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9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17282"/>
              </p:ext>
            </p:extLst>
          </p:nvPr>
        </p:nvGraphicFramePr>
        <p:xfrm>
          <a:off x="395536" y="1484784"/>
          <a:ext cx="8496944" cy="48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232248"/>
                <a:gridCol w="504056"/>
                <a:gridCol w="648072"/>
                <a:gridCol w="648072"/>
                <a:gridCol w="648072"/>
                <a:gridCol w="648072"/>
                <a:gridCol w="648072"/>
                <a:gridCol w="720080"/>
                <a:gridCol w="720080"/>
                <a:gridCol w="648072"/>
              </a:tblGrid>
              <a:tr h="208995"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初始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08995">
                <a:tc row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IM[PC]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PC+4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EX/MEM.C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EX/MEM.T: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PC+4</a:t>
                      </a:r>
                      <a:endParaRPr lang="zh-CN" altLang="en-US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v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NPC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rowSpan="6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rtd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IR.op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IR.rd:IR.rt</a:t>
                      </a:r>
                      <a:endParaRPr lang="en-US" altLang="zh-CN" sz="1600" b="1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R[IR.rs]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IR.rt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IR.imme</a:t>
                      </a:r>
                      <a:endParaRPr lang="en-US" altLang="zh-CN" sz="1600" b="1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NPC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IF/ID.NPC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Cmd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Hazd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nop:IR.op</a:t>
                      </a:r>
                      <a:endParaRPr lang="zh-CN" altLang="en-US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rtd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NPC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Cmd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rowSpan="5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rtd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ID/</a:t>
                      </a: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EX.rtd</a:t>
                      </a:r>
                      <a:endParaRPr lang="en-US" altLang="zh-CN" sz="1600" b="1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A/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转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/NPC op B/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转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ID/EX.B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beq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(A=B)? 1:0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Cmd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ID/</a:t>
                      </a: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EX.Cmd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子集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rtd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Cmd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rowSpan="4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rtd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EX/</a:t>
                      </a: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MEM.rtd</a:t>
                      </a:r>
                      <a:endParaRPr lang="en-US" altLang="zh-CN" sz="1600" b="1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EX/MEM.T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DM[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EX/MEM.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Cmd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EX/</a:t>
                      </a: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MEM.Cmd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子集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rtd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232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Cmd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R[E/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M.rtd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E/M.T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1520" y="376788"/>
            <a:ext cx="68035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990099"/>
                </a:solidFill>
              </a:rPr>
              <a:t>  例：</a:t>
            </a:r>
            <a:r>
              <a:rPr lang="en-US" altLang="zh-CN" sz="2000" dirty="0" smtClean="0">
                <a:solidFill>
                  <a:schemeClr val="tx1"/>
                </a:solidFill>
              </a:rPr>
              <a:t>MIPS</a:t>
            </a:r>
            <a:r>
              <a:rPr lang="zh-CN" altLang="en-US" sz="2000" dirty="0" smtClean="0">
                <a:solidFill>
                  <a:schemeClr val="tx1"/>
                </a:solidFill>
              </a:rPr>
              <a:t>流水线的</a:t>
            </a:r>
            <a:r>
              <a:rPr lang="en-US" altLang="zh-CN" sz="2000" dirty="0" smtClean="0">
                <a:solidFill>
                  <a:schemeClr val="tx1"/>
                </a:solidFill>
              </a:rPr>
              <a:t>GPRs</a:t>
            </a:r>
            <a:r>
              <a:rPr lang="zh-CN" altLang="en-US" sz="2000" dirty="0">
                <a:solidFill>
                  <a:schemeClr val="tx1"/>
                </a:solidFill>
              </a:rPr>
              <a:t>在前半拍</a:t>
            </a:r>
            <a:r>
              <a:rPr lang="zh-CN" altLang="en-US" sz="2000" dirty="0" smtClean="0">
                <a:solidFill>
                  <a:schemeClr val="tx1"/>
                </a:solidFill>
              </a:rPr>
              <a:t>写，</a:t>
            </a:r>
            <a:r>
              <a:rPr lang="en-US" altLang="zh-CN" sz="2000" dirty="0" smtClean="0">
                <a:solidFill>
                  <a:schemeClr val="tx1"/>
                </a:solidFill>
              </a:rPr>
              <a:t>RAW</a:t>
            </a:r>
            <a:r>
              <a:rPr lang="zh-CN" altLang="en-US" sz="2000" dirty="0" smtClean="0">
                <a:solidFill>
                  <a:schemeClr val="tx1"/>
                </a:solidFill>
              </a:rPr>
              <a:t>冒险用转发法、控制冒险用阻塞法处理，写出下列代码执行时的流水状态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6" name="Text Box 63"/>
          <p:cNvSpPr txBox="1">
            <a:spLocks noChangeArrowheads="1"/>
          </p:cNvSpPr>
          <p:nvPr/>
        </p:nvSpPr>
        <p:spPr bwMode="auto">
          <a:xfrm>
            <a:off x="7055074" y="262081"/>
            <a:ext cx="1872208" cy="122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28800" rIns="18000" bIns="10800"/>
          <a:lstStyle/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altLang="zh-CN" sz="1600" b="1" dirty="0" smtClean="0">
                <a:solidFill>
                  <a:schemeClr val="tx1"/>
                </a:solidFill>
                <a:latin typeface="宋体" pitchFamily="2" charset="-122"/>
              </a:rPr>
              <a:t>I1:$1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itchFamily="2" charset="-122"/>
              </a:rPr>
              <a:t>←</a:t>
            </a:r>
            <a:r>
              <a:rPr lang="en-US" altLang="zh-CN" sz="1600" b="1" dirty="0" smtClean="0">
                <a:solidFill>
                  <a:schemeClr val="tx1"/>
                </a:solidFill>
                <a:latin typeface="宋体" pitchFamily="2" charset="-122"/>
              </a:rPr>
              <a:t>$</a:t>
            </a:r>
            <a:r>
              <a:rPr lang="en-US" altLang="zh-CN" sz="1600" dirty="0" smtClean="0">
                <a:solidFill>
                  <a:schemeClr val="tx1"/>
                </a:solidFill>
              </a:rPr>
              <a:t>0</a:t>
            </a:r>
            <a:r>
              <a:rPr lang="en-US" altLang="zh-CN" sz="1600" b="1" dirty="0" smtClean="0">
                <a:solidFill>
                  <a:schemeClr val="tx1"/>
                </a:solidFill>
                <a:latin typeface="宋体" pitchFamily="2" charset="-122"/>
              </a:rPr>
              <a:t>+40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altLang="zh-CN" sz="1600" b="1" dirty="0" smtClean="0">
                <a:solidFill>
                  <a:schemeClr val="tx1"/>
                </a:solidFill>
                <a:latin typeface="宋体" pitchFamily="2" charset="-122"/>
              </a:rPr>
              <a:t>I2:$2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itchFamily="2" charset="-122"/>
              </a:rPr>
              <a:t>←</a:t>
            </a:r>
            <a:r>
              <a:rPr lang="en-US" altLang="zh-CN" sz="1600" dirty="0" smtClean="0">
                <a:solidFill>
                  <a:schemeClr val="tx1"/>
                </a:solidFill>
              </a:rPr>
              <a:t>M[$0+4] </a:t>
            </a:r>
            <a:r>
              <a:rPr lang="en-US" altLang="zh-CN" sz="1600" dirty="0">
                <a:solidFill>
                  <a:schemeClr val="tx1"/>
                </a:solidFill>
              </a:rPr>
              <a:t>I3</a:t>
            </a:r>
            <a:r>
              <a:rPr lang="en-US" altLang="zh-CN" sz="1600" b="1" dirty="0" smtClean="0">
                <a:solidFill>
                  <a:schemeClr val="tx1"/>
                </a:solidFill>
                <a:latin typeface="宋体" pitchFamily="2" charset="-122"/>
              </a:rPr>
              <a:t>:$3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itchFamily="2" charset="-122"/>
              </a:rPr>
              <a:t>←</a:t>
            </a:r>
            <a:r>
              <a:rPr lang="en-US" altLang="zh-CN" sz="1600" b="1" dirty="0" smtClean="0">
                <a:solidFill>
                  <a:schemeClr val="tx1"/>
                </a:solidFill>
                <a:latin typeface="宋体" pitchFamily="2" charset="-122"/>
              </a:rPr>
              <a:t>$1-$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en-US" altLang="zh-CN" sz="1600" b="1" dirty="0">
              <a:solidFill>
                <a:schemeClr val="tx1"/>
              </a:solidFill>
              <a:latin typeface="宋体" pitchFamily="2" charset="-122"/>
            </a:endParaRPr>
          </a:p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altLang="zh-CN" sz="1600" b="1" dirty="0" smtClean="0">
                <a:solidFill>
                  <a:schemeClr val="tx1"/>
                </a:solidFill>
                <a:latin typeface="宋体" pitchFamily="2" charset="-122"/>
              </a:rPr>
              <a:t>I4:$4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itchFamily="2" charset="-122"/>
              </a:rPr>
              <a:t>←</a:t>
            </a:r>
            <a:r>
              <a:rPr lang="en-US" altLang="zh-CN" sz="1600" b="1" dirty="0" smtClean="0">
                <a:solidFill>
                  <a:schemeClr val="tx1"/>
                </a:solidFill>
                <a:latin typeface="宋体" pitchFamily="2" charset="-122"/>
              </a:rPr>
              <a:t>$1+$3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pt-BR" altLang="zh-CN" sz="1600" dirty="0" smtClean="0">
                <a:solidFill>
                  <a:schemeClr val="tx1"/>
                </a:solidFill>
                <a:latin typeface="+mn-ea"/>
              </a:rPr>
              <a:t>I5:$3</a:t>
            </a:r>
            <a:r>
              <a:rPr lang="zh-CN" altLang="zh-CN" sz="1600" dirty="0" smtClean="0">
                <a:solidFill>
                  <a:schemeClr val="tx1"/>
                </a:solidFill>
                <a:latin typeface="+mn-ea"/>
              </a:rPr>
              <a:t>≠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$0</a:t>
            </a:r>
            <a:r>
              <a:rPr lang="zh-CN" altLang="zh-CN" sz="1600" dirty="0" smtClean="0">
                <a:solidFill>
                  <a:schemeClr val="tx1"/>
                </a:solidFill>
                <a:latin typeface="+mn-ea"/>
              </a:rPr>
              <a:t>时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PC←I2</a:t>
            </a:r>
            <a:endParaRPr lang="en-US" altLang="zh-CN" sz="1600" b="1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680841"/>
              </p:ext>
            </p:extLst>
          </p:nvPr>
        </p:nvGraphicFramePr>
        <p:xfrm>
          <a:off x="3563888" y="1484784"/>
          <a:ext cx="2592288" cy="48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648072"/>
                <a:gridCol w="648072"/>
              </a:tblGrid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923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028648"/>
              </p:ext>
            </p:extLst>
          </p:nvPr>
        </p:nvGraphicFramePr>
        <p:xfrm>
          <a:off x="5508104" y="1484784"/>
          <a:ext cx="648072" cy="36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00*22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LW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ADDI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35830"/>
              </p:ext>
            </p:extLst>
          </p:nvPr>
        </p:nvGraphicFramePr>
        <p:xfrm>
          <a:off x="6156176" y="1484784"/>
          <a:ext cx="648072" cy="458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00*22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??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??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LW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</a:tr>
              <a:tr h="13923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ADDI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875518"/>
              </p:ext>
            </p:extLst>
          </p:nvPr>
        </p:nvGraphicFramePr>
        <p:xfrm>
          <a:off x="6804248" y="1484784"/>
          <a:ext cx="720080" cy="48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</a:tblGrid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00*22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转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13923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LW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$1=40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01841"/>
              </p:ext>
            </p:extLst>
          </p:nvPr>
        </p:nvGraphicFramePr>
        <p:xfrm>
          <a:off x="7524328" y="1484784"/>
          <a:ext cx="720080" cy="48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</a:tblGrid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??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转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3923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$2=22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87235"/>
              </p:ext>
            </p:extLst>
          </p:nvPr>
        </p:nvGraphicFramePr>
        <p:xfrm>
          <a:off x="4211960" y="1484784"/>
          <a:ext cx="1296144" cy="24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</a:tblGrid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ADDI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65474"/>
              </p:ext>
            </p:extLst>
          </p:nvPr>
        </p:nvGraphicFramePr>
        <p:xfrm>
          <a:off x="8244408" y="1484784"/>
          <a:ext cx="648072" cy="48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FC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FFFC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BNE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转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58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/>
                    </a:solidFill>
                  </a:tcPr>
                </a:tc>
              </a:tr>
              <a:tr h="13923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14" name="Text Box 63"/>
          <p:cNvSpPr txBox="1">
            <a:spLocks noChangeArrowheads="1"/>
          </p:cNvSpPr>
          <p:nvPr/>
        </p:nvSpPr>
        <p:spPr bwMode="auto">
          <a:xfrm>
            <a:off x="611560" y="1089109"/>
            <a:ext cx="6408712" cy="32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28800" rIns="18000" bIns="10800"/>
          <a:lstStyle/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zh-CN" altLang="en-US" sz="1600" b="1" dirty="0" smtClean="0">
                <a:solidFill>
                  <a:schemeClr val="tx1"/>
                </a:solidFill>
                <a:latin typeface="宋体" pitchFamily="2" charset="-122"/>
              </a:rPr>
              <a:t>①</a:t>
            </a:r>
            <a:r>
              <a:rPr lang="en-US" altLang="zh-CN" sz="1600" b="1" dirty="0" smtClean="0">
                <a:solidFill>
                  <a:schemeClr val="tx1"/>
                </a:solidFill>
                <a:latin typeface="宋体" pitchFamily="2" charset="-122"/>
              </a:rPr>
              <a:t>RAW</a:t>
            </a:r>
            <a:r>
              <a:rPr lang="zh-CN" altLang="en-US" sz="1600" dirty="0">
                <a:solidFill>
                  <a:schemeClr val="tx1"/>
                </a:solidFill>
              </a:rPr>
              <a:t>可</a:t>
            </a:r>
            <a:r>
              <a:rPr lang="zh-CN" altLang="en-US" sz="1600" dirty="0" smtClean="0">
                <a:solidFill>
                  <a:schemeClr val="tx1"/>
                </a:solidFill>
              </a:rPr>
              <a:t>转发 ②</a:t>
            </a:r>
            <a:r>
              <a:rPr lang="en-US" altLang="zh-CN" sz="1600" b="1" dirty="0" smtClean="0">
                <a:solidFill>
                  <a:schemeClr val="tx1"/>
                </a:solidFill>
                <a:latin typeface="宋体" pitchFamily="2" charset="-122"/>
              </a:rPr>
              <a:t>load-use 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itchFamily="2" charset="-122"/>
              </a:rPr>
              <a:t>③</a:t>
            </a:r>
            <a:r>
              <a:rPr lang="zh-CN" altLang="en-US" sz="1600" dirty="0">
                <a:solidFill>
                  <a:schemeClr val="tx1"/>
                </a:solidFill>
              </a:rPr>
              <a:t>同一</a:t>
            </a:r>
            <a:r>
              <a:rPr lang="zh-CN" altLang="en-US" sz="1600" dirty="0" smtClean="0">
                <a:solidFill>
                  <a:schemeClr val="tx1"/>
                </a:solidFill>
              </a:rPr>
              <a:t>拍先写后读 ④</a:t>
            </a:r>
            <a:r>
              <a:rPr lang="en-US" altLang="zh-CN" sz="1600" dirty="0" smtClean="0">
                <a:solidFill>
                  <a:schemeClr val="tx1"/>
                </a:solidFill>
              </a:rPr>
              <a:t>ID/EX</a:t>
            </a:r>
            <a:r>
              <a:rPr lang="en-US" altLang="zh-CN" sz="1600" dirty="0">
                <a:solidFill>
                  <a:schemeClr val="tx1"/>
                </a:solidFill>
              </a:rPr>
              <a:t>.</a:t>
            </a:r>
            <a:r>
              <a:rPr lang="en-US" altLang="zh-CN" sz="1600" dirty="0" smtClean="0">
                <a:solidFill>
                  <a:schemeClr val="tx1"/>
                </a:solidFill>
              </a:rPr>
              <a:t>A-</a:t>
            </a:r>
            <a:r>
              <a:rPr lang="en-US" altLang="zh-CN" sz="1600" dirty="0" smtClean="0">
                <a:solidFill>
                  <a:srgbClr val="990099"/>
                </a:solidFill>
              </a:rPr>
              <a:t>MEM/WB</a:t>
            </a:r>
            <a:r>
              <a:rPr lang="en-US" altLang="zh-CN" sz="1600" dirty="0" smtClean="0">
                <a:solidFill>
                  <a:schemeClr val="tx1"/>
                </a:solidFill>
              </a:rPr>
              <a:t>.M</a:t>
            </a:r>
          </a:p>
        </p:txBody>
      </p:sp>
      <p:sp>
        <p:nvSpPr>
          <p:cNvPr id="15" name="Text Box 63"/>
          <p:cNvSpPr txBox="1">
            <a:spLocks noChangeArrowheads="1"/>
          </p:cNvSpPr>
          <p:nvPr/>
        </p:nvSpPr>
        <p:spPr bwMode="auto">
          <a:xfrm>
            <a:off x="4860032" y="6345693"/>
            <a:ext cx="3240360" cy="32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28800" rIns="18000" bIns="10800"/>
          <a:lstStyle/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tx1"/>
                </a:solidFill>
              </a:rPr>
              <a:t>⑤</a:t>
            </a:r>
            <a:r>
              <a:rPr lang="en-US" altLang="zh-CN" sz="1600" dirty="0" smtClean="0">
                <a:solidFill>
                  <a:schemeClr val="tx1"/>
                </a:solidFill>
              </a:rPr>
              <a:t>RAW</a:t>
            </a:r>
            <a:r>
              <a:rPr lang="zh-CN" altLang="en-US" sz="1600" dirty="0" smtClean="0">
                <a:solidFill>
                  <a:schemeClr val="tx1"/>
                </a:solidFill>
              </a:rPr>
              <a:t>可转发 ⑥</a:t>
            </a:r>
            <a:r>
              <a:rPr lang="en-US" altLang="zh-CN" sz="1600" dirty="0" smtClean="0">
                <a:solidFill>
                  <a:schemeClr val="tx1"/>
                </a:solidFill>
              </a:rPr>
              <a:t>ID/EX.A+</a:t>
            </a:r>
            <a:r>
              <a:rPr lang="en-US" altLang="zh-CN" sz="1600" dirty="0" smtClean="0">
                <a:solidFill>
                  <a:srgbClr val="990099"/>
                </a:solidFill>
              </a:rPr>
              <a:t>EX/MEM</a:t>
            </a:r>
            <a:r>
              <a:rPr lang="en-US" altLang="zh-CN" sz="1600" dirty="0" smtClean="0">
                <a:solidFill>
                  <a:schemeClr val="tx1"/>
                </a:solidFill>
              </a:rPr>
              <a:t>.T</a:t>
            </a:r>
          </a:p>
        </p:txBody>
      </p:sp>
      <p:sp>
        <p:nvSpPr>
          <p:cNvPr id="16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525344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267744" y="5469031"/>
            <a:ext cx="6624736" cy="111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990099"/>
                </a:solidFill>
              </a:rPr>
              <a:t>流水过程：</a:t>
            </a:r>
            <a:r>
              <a:rPr lang="zh-CN" altLang="en-US" sz="1800" dirty="0" smtClean="0">
                <a:solidFill>
                  <a:schemeClr val="tx1"/>
                </a:solidFill>
              </a:rPr>
              <a:t>⑴每个段都</a:t>
            </a:r>
            <a:r>
              <a:rPr lang="zh-CN" altLang="en-US" sz="1800" u="sng" dirty="0" smtClean="0">
                <a:solidFill>
                  <a:schemeClr val="tx1"/>
                </a:solidFill>
              </a:rPr>
              <a:t>依据段间</a:t>
            </a:r>
            <a:r>
              <a:rPr lang="en-US" altLang="zh-CN" sz="1800" u="sng" dirty="0" smtClean="0">
                <a:solidFill>
                  <a:schemeClr val="tx1"/>
                </a:solidFill>
              </a:rPr>
              <a:t>REG</a:t>
            </a:r>
            <a:r>
              <a:rPr lang="zh-CN" altLang="en-US" sz="1800" dirty="0" smtClean="0">
                <a:solidFill>
                  <a:schemeClr val="tx1"/>
                </a:solidFill>
              </a:rPr>
              <a:t>进行操作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 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⑵气泡为</a:t>
            </a:r>
            <a:r>
              <a:rPr lang="en-US" altLang="zh-CN" sz="1800" u="sng" dirty="0" err="1" smtClean="0">
                <a:solidFill>
                  <a:schemeClr val="tx1"/>
                </a:solidFill>
              </a:rPr>
              <a:t>rdt</a:t>
            </a:r>
            <a:r>
              <a:rPr lang="en-US" altLang="zh-CN" sz="1800" u="sng" dirty="0" smtClean="0">
                <a:solidFill>
                  <a:schemeClr val="tx1"/>
                </a:solidFill>
              </a:rPr>
              <a:t>=0</a:t>
            </a:r>
            <a:r>
              <a:rPr lang="zh-CN" altLang="en-US" sz="1800" u="sng" dirty="0" smtClean="0">
                <a:solidFill>
                  <a:schemeClr val="tx1"/>
                </a:solidFill>
              </a:rPr>
              <a:t>的</a:t>
            </a:r>
            <a:r>
              <a:rPr lang="en-US" altLang="zh-CN" sz="1800" u="sng" dirty="0" smtClean="0">
                <a:solidFill>
                  <a:schemeClr val="tx1"/>
                </a:solidFill>
              </a:rPr>
              <a:t>R</a:t>
            </a:r>
            <a:r>
              <a:rPr lang="zh-CN" altLang="en-US" sz="1800" u="sng" dirty="0" smtClean="0">
                <a:solidFill>
                  <a:schemeClr val="tx1"/>
                </a:solidFill>
              </a:rPr>
              <a:t>型指令</a:t>
            </a:r>
            <a:r>
              <a:rPr lang="zh-CN" altLang="en-US" sz="1800" dirty="0" smtClean="0">
                <a:solidFill>
                  <a:schemeClr val="tx1"/>
                </a:solidFill>
              </a:rPr>
              <a:t>，在</a:t>
            </a:r>
            <a:r>
              <a:rPr lang="en-US" altLang="zh-CN" sz="1800" dirty="0" smtClean="0">
                <a:solidFill>
                  <a:schemeClr val="tx1"/>
                </a:solidFill>
              </a:rPr>
              <a:t>ID</a:t>
            </a:r>
            <a:r>
              <a:rPr lang="zh-CN" altLang="en-US" sz="1800" dirty="0" smtClean="0">
                <a:solidFill>
                  <a:schemeClr val="tx1"/>
                </a:solidFill>
              </a:rPr>
              <a:t>段产生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写</a:t>
            </a:r>
            <a:r>
              <a:rPr lang="en-US" altLang="zh-CN" sz="1800" dirty="0" smtClean="0">
                <a:solidFill>
                  <a:schemeClr val="tx1"/>
                </a:solidFill>
              </a:rPr>
              <a:t>ID/EX)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          ⑶</a:t>
            </a:r>
            <a:r>
              <a:rPr lang="zh-CN" altLang="en-US" sz="1800" dirty="0">
                <a:solidFill>
                  <a:schemeClr val="tx1"/>
                </a:solidFill>
              </a:rPr>
              <a:t>转发</a:t>
            </a:r>
            <a:r>
              <a:rPr lang="zh-CN" altLang="en-US" sz="1800" dirty="0" smtClean="0">
                <a:solidFill>
                  <a:schemeClr val="tx1"/>
                </a:solidFill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</a:rPr>
              <a:t>ID</a:t>
            </a:r>
            <a:r>
              <a:rPr lang="zh-CN" altLang="en-US" sz="1800" dirty="0" smtClean="0">
                <a:solidFill>
                  <a:schemeClr val="tx1"/>
                </a:solidFill>
              </a:rPr>
              <a:t>段判断、产生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Cmd</a:t>
            </a:r>
            <a:r>
              <a:rPr lang="zh-CN" altLang="en-US" sz="1800" dirty="0" smtClean="0">
                <a:solidFill>
                  <a:schemeClr val="tx1"/>
                </a:solidFill>
              </a:rPr>
              <a:t>，在</a:t>
            </a:r>
            <a:r>
              <a:rPr lang="en-US" altLang="zh-CN" sz="1800" dirty="0" smtClean="0">
                <a:solidFill>
                  <a:schemeClr val="tx1"/>
                </a:solidFill>
              </a:rPr>
              <a:t>EX</a:t>
            </a:r>
            <a:r>
              <a:rPr lang="zh-CN" altLang="en-US" sz="1800" dirty="0" smtClean="0">
                <a:solidFill>
                  <a:schemeClr val="tx1"/>
                </a:solidFill>
              </a:rPr>
              <a:t>段实现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          ⑷</a:t>
            </a:r>
            <a:r>
              <a:rPr lang="en-US" altLang="zh-CN" sz="1800" dirty="0" smtClean="0">
                <a:solidFill>
                  <a:schemeClr val="tx1"/>
                </a:solidFill>
              </a:rPr>
              <a:t>IF</a:t>
            </a:r>
            <a:r>
              <a:rPr lang="zh-CN" altLang="en-US" sz="1800" dirty="0" smtClean="0">
                <a:solidFill>
                  <a:schemeClr val="tx1"/>
                </a:solidFill>
              </a:rPr>
              <a:t>段因控制冒险阻塞时，最后一拍允许写</a:t>
            </a:r>
            <a:r>
              <a:rPr lang="en-US" altLang="zh-CN" sz="1800" dirty="0" smtClean="0">
                <a:solidFill>
                  <a:schemeClr val="tx1"/>
                </a:solidFill>
              </a:rPr>
              <a:t>PC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461839"/>
              </p:ext>
            </p:extLst>
          </p:nvPr>
        </p:nvGraphicFramePr>
        <p:xfrm>
          <a:off x="395536" y="404664"/>
          <a:ext cx="8496944" cy="48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232248"/>
                <a:gridCol w="504056"/>
                <a:gridCol w="648072"/>
                <a:gridCol w="648072"/>
                <a:gridCol w="648072"/>
                <a:gridCol w="648072"/>
                <a:gridCol w="648072"/>
                <a:gridCol w="720080"/>
                <a:gridCol w="720080"/>
                <a:gridCol w="648072"/>
              </a:tblGrid>
              <a:tr h="208995"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重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08995">
                <a:tc row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IM[PC]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PC+4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EX/MEM.C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EX/MEM.T: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PC+4</a:t>
                      </a:r>
                      <a:endParaRPr lang="zh-CN" altLang="en-US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v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NPC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rowSpan="6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rtd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IR.op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IR.rd:IR.rt</a:t>
                      </a:r>
                      <a:endParaRPr lang="en-US" altLang="zh-CN" sz="1600" b="1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R[IR.rs]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IR.rt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IR.imme</a:t>
                      </a:r>
                      <a:endParaRPr lang="en-US" altLang="zh-CN" sz="1600" b="1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NPC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IF/ID.NPC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Cmd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Hazd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nop:IR.op</a:t>
                      </a:r>
                      <a:endParaRPr lang="zh-CN" altLang="en-US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rtd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??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FFFC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NPC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Cmd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BNE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转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rowSpan="5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rtd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ID/</a:t>
                      </a: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EX.rtd</a:t>
                      </a:r>
                      <a:endParaRPr lang="en-US" altLang="zh-CN" sz="1600" b="1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NPC op B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ID/EX.B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beq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(A=B)? 1:0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Cmd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ID/</a:t>
                      </a: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EX.Cmd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子集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rtd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Cmd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rowSpan="4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rtd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EX/</a:t>
                      </a: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MEM.rtd</a:t>
                      </a:r>
                      <a:endParaRPr lang="en-US" altLang="zh-CN" sz="1600" b="1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EX/MEM.T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DM[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EX/MEM.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Cmd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EX/</a:t>
                      </a:r>
                      <a:r>
                        <a:rPr lang="en-US" altLang="zh-CN" sz="1600" b="1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MEM.Cmd</a:t>
                      </a:r>
                      <a:r>
                        <a:rPr lang="zh-CN" altLang="en-US" sz="16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子集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rtd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232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Cmd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R[E/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M.rtd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E/M.T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 Box 63"/>
          <p:cNvSpPr txBox="1">
            <a:spLocks noChangeArrowheads="1"/>
          </p:cNvSpPr>
          <p:nvPr/>
        </p:nvSpPr>
        <p:spPr bwMode="auto">
          <a:xfrm>
            <a:off x="323528" y="5230633"/>
            <a:ext cx="1872208" cy="122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28800" rIns="18000" bIns="10800"/>
          <a:lstStyle/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altLang="zh-CN" sz="1600" b="1" dirty="0" smtClean="0">
                <a:solidFill>
                  <a:schemeClr val="tx1"/>
                </a:solidFill>
                <a:latin typeface="宋体" pitchFamily="2" charset="-122"/>
              </a:rPr>
              <a:t>I1:$1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itchFamily="2" charset="-122"/>
              </a:rPr>
              <a:t>←</a:t>
            </a:r>
            <a:r>
              <a:rPr lang="en-US" altLang="zh-CN" sz="1600" b="1" dirty="0" smtClean="0">
                <a:solidFill>
                  <a:schemeClr val="tx1"/>
                </a:solidFill>
                <a:latin typeface="宋体" pitchFamily="2" charset="-122"/>
              </a:rPr>
              <a:t>$</a:t>
            </a:r>
            <a:r>
              <a:rPr lang="en-US" altLang="zh-CN" sz="1600" dirty="0" smtClean="0">
                <a:solidFill>
                  <a:schemeClr val="tx1"/>
                </a:solidFill>
              </a:rPr>
              <a:t>0</a:t>
            </a:r>
            <a:r>
              <a:rPr lang="en-US" altLang="zh-CN" sz="1600" b="1" dirty="0" smtClean="0">
                <a:solidFill>
                  <a:schemeClr val="tx1"/>
                </a:solidFill>
                <a:latin typeface="宋体" pitchFamily="2" charset="-122"/>
              </a:rPr>
              <a:t>+10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altLang="zh-CN" sz="1600" b="1" dirty="0" smtClean="0">
                <a:solidFill>
                  <a:schemeClr val="tx1"/>
                </a:solidFill>
                <a:latin typeface="宋体" pitchFamily="2" charset="-122"/>
              </a:rPr>
              <a:t>I2:$2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itchFamily="2" charset="-122"/>
              </a:rPr>
              <a:t>←</a:t>
            </a:r>
            <a:r>
              <a:rPr lang="en-US" altLang="zh-CN" sz="1600" dirty="0" smtClean="0">
                <a:solidFill>
                  <a:schemeClr val="tx1"/>
                </a:solidFill>
              </a:rPr>
              <a:t>M[$0+4] </a:t>
            </a:r>
            <a:r>
              <a:rPr lang="en-US" altLang="zh-CN" sz="1600" dirty="0">
                <a:solidFill>
                  <a:schemeClr val="tx1"/>
                </a:solidFill>
              </a:rPr>
              <a:t>I3</a:t>
            </a:r>
            <a:r>
              <a:rPr lang="en-US" altLang="zh-CN" sz="1600" b="1" dirty="0" smtClean="0">
                <a:solidFill>
                  <a:schemeClr val="tx1"/>
                </a:solidFill>
                <a:latin typeface="宋体" pitchFamily="2" charset="-122"/>
              </a:rPr>
              <a:t>:$3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itchFamily="2" charset="-122"/>
              </a:rPr>
              <a:t>←</a:t>
            </a:r>
            <a:r>
              <a:rPr lang="en-US" altLang="zh-CN" sz="1600" b="1" dirty="0" smtClean="0">
                <a:solidFill>
                  <a:schemeClr val="tx1"/>
                </a:solidFill>
                <a:latin typeface="宋体" pitchFamily="2" charset="-122"/>
              </a:rPr>
              <a:t>$1-$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en-US" altLang="zh-CN" sz="1600" b="1" dirty="0">
              <a:solidFill>
                <a:schemeClr val="tx1"/>
              </a:solidFill>
              <a:latin typeface="宋体" pitchFamily="2" charset="-122"/>
            </a:endParaRPr>
          </a:p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altLang="zh-CN" sz="1600" b="1" dirty="0" smtClean="0">
                <a:solidFill>
                  <a:schemeClr val="tx1"/>
                </a:solidFill>
                <a:latin typeface="宋体" pitchFamily="2" charset="-122"/>
              </a:rPr>
              <a:t>I4:$4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itchFamily="2" charset="-122"/>
              </a:rPr>
              <a:t>←</a:t>
            </a:r>
            <a:r>
              <a:rPr lang="en-US" altLang="zh-CN" sz="1600" b="1" dirty="0" smtClean="0">
                <a:solidFill>
                  <a:schemeClr val="tx1"/>
                </a:solidFill>
                <a:latin typeface="宋体" pitchFamily="2" charset="-122"/>
              </a:rPr>
              <a:t>$1+$3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pt-BR" altLang="zh-CN" sz="1600" dirty="0" smtClean="0">
                <a:solidFill>
                  <a:schemeClr val="tx1"/>
                </a:solidFill>
                <a:latin typeface="+mn-ea"/>
              </a:rPr>
              <a:t>I5:$3</a:t>
            </a:r>
            <a:r>
              <a:rPr lang="zh-CN" altLang="zh-CN" sz="1600" dirty="0" smtClean="0">
                <a:solidFill>
                  <a:schemeClr val="tx1"/>
                </a:solidFill>
                <a:latin typeface="+mn-ea"/>
              </a:rPr>
              <a:t>≠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$0</a:t>
            </a:r>
            <a:r>
              <a:rPr lang="zh-CN" altLang="zh-CN" sz="1600" dirty="0" smtClean="0">
                <a:solidFill>
                  <a:schemeClr val="tx1"/>
                </a:solidFill>
                <a:latin typeface="+mn-ea"/>
              </a:rPr>
              <a:t>时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PC←I2</a:t>
            </a:r>
            <a:endParaRPr lang="en-US" altLang="zh-CN" sz="1600" b="1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281119"/>
              </p:ext>
            </p:extLst>
          </p:nvPr>
        </p:nvGraphicFramePr>
        <p:xfrm>
          <a:off x="4211960" y="404664"/>
          <a:ext cx="1944216" cy="48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648072"/>
              </a:tblGrid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80*04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FFFC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FFFC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FFFC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BNE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3923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BNE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$3=18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$4=58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7" name="Text Box 63"/>
          <p:cNvSpPr txBox="1">
            <a:spLocks noChangeArrowheads="1"/>
          </p:cNvSpPr>
          <p:nvPr/>
        </p:nvSpPr>
        <p:spPr bwMode="auto">
          <a:xfrm>
            <a:off x="2123728" y="5229200"/>
            <a:ext cx="6768752" cy="32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28800" rIns="18000" bIns="10800"/>
          <a:lstStyle/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zh-CN" altLang="en-US" sz="1600" b="1" dirty="0" smtClean="0">
                <a:solidFill>
                  <a:schemeClr val="tx1"/>
                </a:solidFill>
                <a:latin typeface="宋体" pitchFamily="2" charset="-122"/>
              </a:rPr>
              <a:t>①控制冒险 </a:t>
            </a:r>
            <a:r>
              <a:rPr lang="zh-CN" altLang="en-US" sz="1600" dirty="0" smtClean="0">
                <a:solidFill>
                  <a:schemeClr val="tx1"/>
                </a:solidFill>
              </a:rPr>
              <a:t>②</a:t>
            </a:r>
            <a:r>
              <a:rPr lang="en-US" altLang="zh-CN" sz="1600" dirty="0" smtClean="0">
                <a:solidFill>
                  <a:schemeClr val="tx1"/>
                </a:solidFill>
              </a:rPr>
              <a:t>RAW</a:t>
            </a:r>
            <a:r>
              <a:rPr lang="zh-CN" altLang="en-US" sz="1600" dirty="0" smtClean="0">
                <a:solidFill>
                  <a:schemeClr val="tx1"/>
                </a:solidFill>
              </a:rPr>
              <a:t>可转发</a:t>
            </a:r>
            <a:r>
              <a:rPr lang="en-US" altLang="zh-CN" sz="1600" b="1" dirty="0" smtClean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itchFamily="2" charset="-122"/>
              </a:rPr>
              <a:t>③</a:t>
            </a:r>
            <a:r>
              <a:rPr lang="en-US" altLang="zh-CN" sz="1600" b="1" dirty="0" smtClean="0">
                <a:solidFill>
                  <a:srgbClr val="990099"/>
                </a:solidFill>
                <a:latin typeface="宋体" pitchFamily="2" charset="-122"/>
              </a:rPr>
              <a:t>EX/MEM.T</a:t>
            </a:r>
            <a:r>
              <a:rPr lang="en-US" altLang="zh-CN" sz="1600" b="1" dirty="0" smtClean="0">
                <a:solidFill>
                  <a:schemeClr val="tx1"/>
                </a:solidFill>
                <a:latin typeface="宋体" pitchFamily="2" charset="-122"/>
              </a:rPr>
              <a:t>-ID/EX.B </a:t>
            </a:r>
            <a:r>
              <a:rPr lang="zh-CN" altLang="en-US" sz="1600" dirty="0" smtClean="0">
                <a:solidFill>
                  <a:schemeClr val="tx1"/>
                </a:solidFill>
              </a:rPr>
              <a:t>④允许</a:t>
            </a:r>
            <a:r>
              <a:rPr lang="zh-CN" altLang="en-US" sz="1600" dirty="0">
                <a:solidFill>
                  <a:schemeClr val="tx1"/>
                </a:solidFill>
              </a:rPr>
              <a:t>写</a:t>
            </a:r>
            <a:r>
              <a:rPr lang="en-US" altLang="zh-CN" sz="1600" dirty="0">
                <a:solidFill>
                  <a:schemeClr val="tx1"/>
                </a:solidFill>
              </a:rPr>
              <a:t>PC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⑤</a:t>
            </a:r>
            <a:r>
              <a:rPr lang="en-US" altLang="zh-CN" sz="1600" dirty="0" smtClean="0">
                <a:solidFill>
                  <a:schemeClr val="tx1"/>
                </a:solidFill>
              </a:rPr>
              <a:t>RAW</a:t>
            </a:r>
            <a:r>
              <a:rPr lang="zh-CN" altLang="en-US" sz="1600" dirty="0" smtClean="0">
                <a:solidFill>
                  <a:schemeClr val="tx1"/>
                </a:solidFill>
              </a:rPr>
              <a:t>可转发</a:t>
            </a:r>
            <a:endParaRPr lang="en-US" altLang="zh-CN" sz="1600" b="1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709122"/>
              </p:ext>
            </p:extLst>
          </p:nvPr>
        </p:nvGraphicFramePr>
        <p:xfrm>
          <a:off x="6156176" y="404664"/>
          <a:ext cx="2736304" cy="48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720080"/>
                <a:gridCol w="720080"/>
                <a:gridCol w="648072"/>
              </a:tblGrid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00*22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00*22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00*22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??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??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⑦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LW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转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转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LW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3923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LW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$2=22</a:t>
                      </a:r>
                      <a:endParaRPr lang="zh-CN" altLang="en-US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12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060526" y="6525344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91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108" name="Text Box 5"/>
          <p:cNvSpPr txBox="1">
            <a:spLocks noChangeArrowheads="1"/>
          </p:cNvSpPr>
          <p:nvPr/>
        </p:nvSpPr>
        <p:spPr bwMode="auto">
          <a:xfrm>
            <a:off x="214282" y="367496"/>
            <a:ext cx="601646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dirty="0" smtClean="0">
                <a:solidFill>
                  <a:srgbClr val="CC3300"/>
                </a:solidFill>
              </a:rPr>
              <a:t>  *</a:t>
            </a:r>
            <a:r>
              <a:rPr lang="en-US" altLang="zh-CN" dirty="0" smtClean="0">
                <a:solidFill>
                  <a:srgbClr val="CC3300"/>
                </a:solidFill>
              </a:rPr>
              <a:t>MIPS</a:t>
            </a:r>
            <a:r>
              <a:rPr lang="zh-CN" altLang="en-US" dirty="0" smtClean="0">
                <a:solidFill>
                  <a:srgbClr val="CC3300"/>
                </a:solidFill>
              </a:rPr>
              <a:t>流水线数据通路小结： 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有多种方案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功能</a:t>
            </a:r>
            <a:r>
              <a:rPr lang="zh-CN" altLang="en-US" dirty="0" smtClean="0">
                <a:solidFill>
                  <a:schemeClr val="accent2"/>
                </a:solidFill>
              </a:rPr>
              <a:t>段组织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 RAW</a:t>
            </a:r>
            <a:r>
              <a:rPr lang="zh-CN" altLang="en-US" dirty="0" smtClean="0">
                <a:solidFill>
                  <a:schemeClr val="accent2"/>
                </a:solidFill>
              </a:rPr>
              <a:t>冒险处理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控制冒险处理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35" name="Text Box 5"/>
          <p:cNvSpPr txBox="1">
            <a:spLocks noChangeArrowheads="1"/>
          </p:cNvSpPr>
          <p:nvPr/>
        </p:nvSpPr>
        <p:spPr bwMode="auto">
          <a:xfrm>
            <a:off x="1403648" y="4941168"/>
            <a:ext cx="4387361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990099"/>
                </a:solidFill>
              </a:rPr>
              <a:t>思考①：</a:t>
            </a:r>
            <a:r>
              <a:rPr lang="zh-CN" altLang="en-US" sz="2000" dirty="0" smtClean="0">
                <a:solidFill>
                  <a:schemeClr val="tx1"/>
                </a:solidFill>
              </a:rPr>
              <a:t>如何增加</a:t>
            </a:r>
            <a:r>
              <a:rPr lang="en-US" altLang="zh-CN" sz="2000" dirty="0" smtClean="0">
                <a:solidFill>
                  <a:schemeClr val="tx1"/>
                </a:solidFill>
              </a:rPr>
              <a:t>j</a:t>
            </a:r>
            <a:r>
              <a:rPr lang="zh-CN" altLang="en-US" sz="2000" dirty="0" smtClean="0">
                <a:solidFill>
                  <a:schemeClr val="tx1"/>
                </a:solidFill>
              </a:rPr>
              <a:t>指令的数据通路？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225774" y="2276872"/>
            <a:ext cx="3666706" cy="1296145"/>
            <a:chOff x="5225774" y="1988840"/>
            <a:chExt cx="3666706" cy="1296145"/>
          </a:xfrm>
        </p:grpSpPr>
        <p:cxnSp>
          <p:nvCxnSpPr>
            <p:cNvPr id="224" name="直接箭头连接符 69"/>
            <p:cNvCxnSpPr/>
            <p:nvPr/>
          </p:nvCxnSpPr>
          <p:spPr>
            <a:xfrm rot="16200000" flipH="1">
              <a:off x="4936090" y="2278527"/>
              <a:ext cx="793683" cy="214309"/>
            </a:xfrm>
            <a:prstGeom prst="bentConnector3">
              <a:avLst>
                <a:gd name="adj1" fmla="val 99924"/>
              </a:avLst>
            </a:prstGeom>
            <a:ln w="1905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 99"/>
            <p:cNvSpPr>
              <a:spLocks noChangeArrowheads="1"/>
            </p:cNvSpPr>
            <p:nvPr/>
          </p:nvSpPr>
          <p:spPr bwMode="auto">
            <a:xfrm>
              <a:off x="5441796" y="2636912"/>
              <a:ext cx="71438" cy="285752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vert270" wrap="none" anchor="ctr"/>
            <a:lstStyle/>
            <a:p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26" name="直接箭头连接符 69"/>
            <p:cNvCxnSpPr/>
            <p:nvPr/>
          </p:nvCxnSpPr>
          <p:spPr>
            <a:xfrm rot="16200000" flipH="1">
              <a:off x="5045473" y="2314304"/>
              <a:ext cx="648067" cy="141162"/>
            </a:xfrm>
            <a:prstGeom prst="bentConnector3">
              <a:avLst>
                <a:gd name="adj1" fmla="val 99384"/>
              </a:avLst>
            </a:prstGeom>
            <a:ln w="1905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箭头连接符 69"/>
            <p:cNvCxnSpPr/>
            <p:nvPr/>
          </p:nvCxnSpPr>
          <p:spPr>
            <a:xfrm rot="10800000">
              <a:off x="5298923" y="2060851"/>
              <a:ext cx="1932337" cy="867386"/>
            </a:xfrm>
            <a:prstGeom prst="bentConnector3">
              <a:avLst>
                <a:gd name="adj1" fmla="val -81"/>
              </a:avLst>
            </a:prstGeom>
            <a:ln w="19050">
              <a:solidFill>
                <a:srgbClr val="3333FF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69"/>
            <p:cNvCxnSpPr/>
            <p:nvPr/>
          </p:nvCxnSpPr>
          <p:spPr>
            <a:xfrm rot="10800000">
              <a:off x="5225774" y="1988843"/>
              <a:ext cx="3666706" cy="937685"/>
            </a:xfrm>
            <a:prstGeom prst="bentConnector3">
              <a:avLst>
                <a:gd name="adj1" fmla="val 20"/>
              </a:avLst>
            </a:prstGeom>
            <a:ln w="19050">
              <a:solidFill>
                <a:srgbClr val="3333FF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tangle 99"/>
            <p:cNvSpPr>
              <a:spLocks noChangeArrowheads="1"/>
            </p:cNvSpPr>
            <p:nvPr/>
          </p:nvSpPr>
          <p:spPr bwMode="auto">
            <a:xfrm>
              <a:off x="5437236" y="3008793"/>
              <a:ext cx="70868" cy="276192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vert270" wrap="none" anchor="ctr"/>
            <a:lstStyle/>
            <a:p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84" name="直接箭头连接符 69"/>
            <p:cNvCxnSpPr/>
            <p:nvPr/>
          </p:nvCxnSpPr>
          <p:spPr>
            <a:xfrm rot="16200000" flipH="1">
              <a:off x="5152159" y="2857030"/>
              <a:ext cx="358445" cy="209430"/>
            </a:xfrm>
            <a:prstGeom prst="bentConnector3">
              <a:avLst>
                <a:gd name="adj1" fmla="val 98895"/>
              </a:avLst>
            </a:prstGeom>
            <a:ln w="19050">
              <a:solidFill>
                <a:srgbClr val="3333FF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箭头连接符 69"/>
            <p:cNvCxnSpPr/>
            <p:nvPr/>
          </p:nvCxnSpPr>
          <p:spPr>
            <a:xfrm rot="16200000" flipH="1">
              <a:off x="5184192" y="2823651"/>
              <a:ext cx="360042" cy="130577"/>
            </a:xfrm>
            <a:prstGeom prst="bentConnector3">
              <a:avLst>
                <a:gd name="adj1" fmla="val 98678"/>
              </a:avLst>
            </a:prstGeom>
            <a:ln w="19050">
              <a:solidFill>
                <a:srgbClr val="3333FF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" name="Text Box 5"/>
          <p:cNvSpPr txBox="1">
            <a:spLocks noChangeArrowheads="1"/>
          </p:cNvSpPr>
          <p:nvPr/>
        </p:nvSpPr>
        <p:spPr bwMode="auto">
          <a:xfrm>
            <a:off x="2878578" y="799544"/>
            <a:ext cx="601390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个段，分支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sw</a:t>
            </a:r>
            <a:r>
              <a:rPr lang="zh-CN" altLang="en-US" dirty="0" smtClean="0">
                <a:solidFill>
                  <a:schemeClr val="tx1"/>
                </a:solidFill>
              </a:rPr>
              <a:t>指令周期为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拍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其余</a:t>
            </a:r>
            <a:r>
              <a:rPr lang="zh-CN" altLang="en-US" sz="1800" dirty="0">
                <a:solidFill>
                  <a:schemeClr val="tx1"/>
                </a:solidFill>
              </a:rPr>
              <a:t>为</a:t>
            </a:r>
            <a:r>
              <a:rPr lang="en-US" altLang="zh-CN" sz="1800" dirty="0" smtClean="0">
                <a:solidFill>
                  <a:schemeClr val="tx1"/>
                </a:solidFill>
              </a:rPr>
              <a:t>5</a:t>
            </a:r>
            <a:r>
              <a:rPr lang="zh-CN" altLang="en-US" sz="1800" dirty="0" smtClean="0">
                <a:solidFill>
                  <a:schemeClr val="tx1"/>
                </a:solidFill>
              </a:rPr>
              <a:t>拍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转发法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不停顿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＋阻塞法</a:t>
            </a:r>
            <a:r>
              <a:rPr lang="en-US" altLang="zh-CN" sz="1800" dirty="0" smtClean="0">
                <a:solidFill>
                  <a:schemeClr val="tx1"/>
                </a:solidFill>
              </a:rPr>
              <a:t>(load-use</a:t>
            </a:r>
            <a:r>
              <a:rPr lang="zh-CN" altLang="en-US" sz="1800" dirty="0" smtClean="0">
                <a:solidFill>
                  <a:schemeClr val="tx1"/>
                </a:solidFill>
              </a:rPr>
              <a:t>停顿</a:t>
            </a:r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拍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阻塞法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停顿</a:t>
            </a:r>
            <a:r>
              <a:rPr lang="en-US" altLang="zh-CN" sz="1800" dirty="0" smtClean="0">
                <a:solidFill>
                  <a:schemeClr val="tx1"/>
                </a:solidFill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</a:rPr>
              <a:t>拍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51520" y="3217657"/>
            <a:ext cx="3238080" cy="1579496"/>
            <a:chOff x="251520" y="3217657"/>
            <a:chExt cx="3238080" cy="1579496"/>
          </a:xfrm>
        </p:grpSpPr>
        <p:cxnSp>
          <p:nvCxnSpPr>
            <p:cNvPr id="319" name="直接箭头连接符 69"/>
            <p:cNvCxnSpPr/>
            <p:nvPr/>
          </p:nvCxnSpPr>
          <p:spPr>
            <a:xfrm>
              <a:off x="3203848" y="4003476"/>
              <a:ext cx="285752" cy="158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箭头连接符 69"/>
            <p:cNvCxnSpPr/>
            <p:nvPr/>
          </p:nvCxnSpPr>
          <p:spPr>
            <a:xfrm rot="10800000">
              <a:off x="251520" y="4660419"/>
              <a:ext cx="3097932" cy="136733"/>
            </a:xfrm>
            <a:prstGeom prst="bentConnector3">
              <a:avLst>
                <a:gd name="adj1" fmla="val 100009"/>
              </a:avLst>
            </a:prstGeom>
            <a:ln w="19050">
              <a:solidFill>
                <a:srgbClr val="0070C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箭头连接符 69"/>
            <p:cNvCxnSpPr/>
            <p:nvPr/>
          </p:nvCxnSpPr>
          <p:spPr>
            <a:xfrm flipH="1">
              <a:off x="3345930" y="4011904"/>
              <a:ext cx="3522" cy="7852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箭头连接符 69"/>
            <p:cNvCxnSpPr/>
            <p:nvPr/>
          </p:nvCxnSpPr>
          <p:spPr>
            <a:xfrm rot="16200000" flipH="1">
              <a:off x="3060972" y="3717723"/>
              <a:ext cx="570710" cy="794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箭头连接符 69"/>
            <p:cNvCxnSpPr/>
            <p:nvPr/>
          </p:nvCxnSpPr>
          <p:spPr>
            <a:xfrm rot="5400000">
              <a:off x="3026048" y="3609771"/>
              <a:ext cx="785818" cy="159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箭头连接符 69"/>
            <p:cNvCxnSpPr/>
            <p:nvPr/>
          </p:nvCxnSpPr>
          <p:spPr>
            <a:xfrm rot="16200000" flipH="1">
              <a:off x="3168129" y="3896318"/>
              <a:ext cx="213520" cy="794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251520" y="2420888"/>
            <a:ext cx="8712968" cy="2232248"/>
            <a:chOff x="251520" y="2420888"/>
            <a:chExt cx="8712968" cy="2232248"/>
          </a:xfrm>
        </p:grpSpPr>
        <p:sp>
          <p:nvSpPr>
            <p:cNvPr id="138" name="Rectangle 99"/>
            <p:cNvSpPr>
              <a:spLocks noChangeArrowheads="1"/>
            </p:cNvSpPr>
            <p:nvPr/>
          </p:nvSpPr>
          <p:spPr bwMode="auto">
            <a:xfrm>
              <a:off x="1911124" y="2710804"/>
              <a:ext cx="356620" cy="158531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Rectangle 99"/>
            <p:cNvSpPr>
              <a:spLocks noChangeArrowheads="1"/>
            </p:cNvSpPr>
            <p:nvPr/>
          </p:nvSpPr>
          <p:spPr bwMode="auto">
            <a:xfrm>
              <a:off x="4499992" y="2711255"/>
              <a:ext cx="360040" cy="183208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Rectangle 99"/>
            <p:cNvSpPr>
              <a:spLocks noChangeArrowheads="1"/>
            </p:cNvSpPr>
            <p:nvPr/>
          </p:nvSpPr>
          <p:spPr bwMode="auto">
            <a:xfrm>
              <a:off x="6653638" y="2710804"/>
              <a:ext cx="370048" cy="18325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Rectangle 99"/>
            <p:cNvSpPr>
              <a:spLocks noChangeArrowheads="1"/>
            </p:cNvSpPr>
            <p:nvPr/>
          </p:nvSpPr>
          <p:spPr bwMode="auto">
            <a:xfrm>
              <a:off x="8309822" y="2711255"/>
              <a:ext cx="362894" cy="18320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Text Box 323"/>
            <p:cNvSpPr txBox="1">
              <a:spLocks noChangeArrowheads="1"/>
            </p:cNvSpPr>
            <p:nvPr/>
          </p:nvSpPr>
          <p:spPr bwMode="auto">
            <a:xfrm>
              <a:off x="1907704" y="4006378"/>
              <a:ext cx="35662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NPC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3" name="Text Box 323"/>
            <p:cNvSpPr txBox="1">
              <a:spLocks noChangeArrowheads="1"/>
            </p:cNvSpPr>
            <p:nvPr/>
          </p:nvSpPr>
          <p:spPr bwMode="auto">
            <a:xfrm>
              <a:off x="4499992" y="4006378"/>
              <a:ext cx="35662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NPC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4" name="Text Box 323"/>
            <p:cNvSpPr txBox="1">
              <a:spLocks noChangeArrowheads="1"/>
            </p:cNvSpPr>
            <p:nvPr/>
          </p:nvSpPr>
          <p:spPr bwMode="auto">
            <a:xfrm>
              <a:off x="4499992" y="2744142"/>
              <a:ext cx="35662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 smtClean="0">
                  <a:solidFill>
                    <a:schemeClr val="tx1"/>
                  </a:solidFill>
                  <a:latin typeface="宋体" pitchFamily="2" charset="-122"/>
                </a:rPr>
                <a:t>rtd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5" name="Text Box 323"/>
            <p:cNvSpPr txBox="1">
              <a:spLocks noChangeArrowheads="1"/>
            </p:cNvSpPr>
            <p:nvPr/>
          </p:nvSpPr>
          <p:spPr bwMode="auto">
            <a:xfrm>
              <a:off x="6653638" y="3572620"/>
              <a:ext cx="370048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B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6" name="Text Box 323"/>
            <p:cNvSpPr txBox="1">
              <a:spLocks noChangeArrowheads="1"/>
            </p:cNvSpPr>
            <p:nvPr/>
          </p:nvSpPr>
          <p:spPr bwMode="auto">
            <a:xfrm>
              <a:off x="6653638" y="2742432"/>
              <a:ext cx="370048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 smtClean="0">
                  <a:solidFill>
                    <a:schemeClr val="tx1"/>
                  </a:solidFill>
                  <a:latin typeface="宋体" pitchFamily="2" charset="-122"/>
                </a:rPr>
                <a:t>rtd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7" name="Text Box 323"/>
            <p:cNvSpPr txBox="1">
              <a:spLocks noChangeArrowheads="1"/>
            </p:cNvSpPr>
            <p:nvPr/>
          </p:nvSpPr>
          <p:spPr bwMode="auto">
            <a:xfrm>
              <a:off x="8309822" y="3104384"/>
              <a:ext cx="36004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T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8" name="Text Box 323"/>
            <p:cNvSpPr txBox="1">
              <a:spLocks noChangeArrowheads="1"/>
            </p:cNvSpPr>
            <p:nvPr/>
          </p:nvSpPr>
          <p:spPr bwMode="auto">
            <a:xfrm>
              <a:off x="8309822" y="2751957"/>
              <a:ext cx="36004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 smtClean="0">
                  <a:solidFill>
                    <a:schemeClr val="tx1"/>
                  </a:solidFill>
                  <a:latin typeface="宋体" pitchFamily="2" charset="-122"/>
                </a:rPr>
                <a:t>rtd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9" name="Text Box 323"/>
            <p:cNvSpPr txBox="1">
              <a:spLocks noChangeArrowheads="1"/>
            </p:cNvSpPr>
            <p:nvPr/>
          </p:nvSpPr>
          <p:spPr bwMode="auto">
            <a:xfrm>
              <a:off x="1691680" y="2494780"/>
              <a:ext cx="71438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IF/ID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0" name="Text Box 323"/>
            <p:cNvSpPr txBox="1">
              <a:spLocks noChangeArrowheads="1"/>
            </p:cNvSpPr>
            <p:nvPr/>
          </p:nvSpPr>
          <p:spPr bwMode="auto">
            <a:xfrm>
              <a:off x="4283968" y="2494780"/>
              <a:ext cx="71438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ID/EX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1" name="Text Box 323"/>
            <p:cNvSpPr txBox="1">
              <a:spLocks noChangeArrowheads="1"/>
            </p:cNvSpPr>
            <p:nvPr/>
          </p:nvSpPr>
          <p:spPr bwMode="auto">
            <a:xfrm>
              <a:off x="6437614" y="2494780"/>
              <a:ext cx="71438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EX</a:t>
              </a: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/MEM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2" name="Text Box 323"/>
            <p:cNvSpPr txBox="1">
              <a:spLocks noChangeArrowheads="1"/>
            </p:cNvSpPr>
            <p:nvPr/>
          </p:nvSpPr>
          <p:spPr bwMode="auto">
            <a:xfrm>
              <a:off x="8093798" y="2494780"/>
              <a:ext cx="71438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MEM/WB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153" name="直接箭头连接符 69"/>
            <p:cNvCxnSpPr/>
            <p:nvPr/>
          </p:nvCxnSpPr>
          <p:spPr>
            <a:xfrm>
              <a:off x="7232795" y="3502596"/>
              <a:ext cx="221328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 Box 322"/>
            <p:cNvSpPr txBox="1">
              <a:spLocks noChangeArrowheads="1"/>
            </p:cNvSpPr>
            <p:nvPr/>
          </p:nvSpPr>
          <p:spPr bwMode="auto">
            <a:xfrm>
              <a:off x="5796136" y="2997395"/>
              <a:ext cx="648072" cy="57150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ALU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5" name="Text Box 323"/>
            <p:cNvSpPr txBox="1">
              <a:spLocks noChangeArrowheads="1"/>
            </p:cNvSpPr>
            <p:nvPr/>
          </p:nvSpPr>
          <p:spPr bwMode="auto">
            <a:xfrm>
              <a:off x="3639733" y="3070543"/>
              <a:ext cx="648072" cy="500066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GPRs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6" name="Text Box 365"/>
            <p:cNvSpPr txBox="1">
              <a:spLocks noChangeArrowheads="1"/>
            </p:cNvSpPr>
            <p:nvPr/>
          </p:nvSpPr>
          <p:spPr bwMode="auto">
            <a:xfrm>
              <a:off x="7454123" y="3433433"/>
              <a:ext cx="571504" cy="357190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DMEM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7" name="Text Box 365"/>
            <p:cNvSpPr txBox="1">
              <a:spLocks noChangeArrowheads="1"/>
            </p:cNvSpPr>
            <p:nvPr/>
          </p:nvSpPr>
          <p:spPr bwMode="auto">
            <a:xfrm>
              <a:off x="1122386" y="2939636"/>
              <a:ext cx="571504" cy="428628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IMEM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8" name="Text Box 323"/>
            <p:cNvSpPr txBox="1">
              <a:spLocks noChangeArrowheads="1"/>
            </p:cNvSpPr>
            <p:nvPr/>
          </p:nvSpPr>
          <p:spPr bwMode="auto">
            <a:xfrm>
              <a:off x="409634" y="3011072"/>
              <a:ext cx="428628" cy="285752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PC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159" name="直接箭头连接符 69"/>
            <p:cNvCxnSpPr/>
            <p:nvPr/>
          </p:nvCxnSpPr>
          <p:spPr>
            <a:xfrm rot="16200000" flipH="1">
              <a:off x="641532" y="3457285"/>
              <a:ext cx="785820" cy="179145"/>
            </a:xfrm>
            <a:prstGeom prst="bentConnector3">
              <a:avLst>
                <a:gd name="adj1" fmla="val 99976"/>
              </a:avLst>
            </a:prstGeom>
            <a:ln w="19050">
              <a:solidFill>
                <a:srgbClr val="CC33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69"/>
            <p:cNvCxnSpPr/>
            <p:nvPr/>
          </p:nvCxnSpPr>
          <p:spPr>
            <a:xfrm>
              <a:off x="2915896" y="3214559"/>
              <a:ext cx="720000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2915896" y="3430583"/>
              <a:ext cx="720000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69"/>
            <p:cNvCxnSpPr/>
            <p:nvPr/>
          </p:nvCxnSpPr>
          <p:spPr>
            <a:xfrm>
              <a:off x="4287805" y="3142551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69"/>
            <p:cNvCxnSpPr/>
            <p:nvPr/>
          </p:nvCxnSpPr>
          <p:spPr>
            <a:xfrm>
              <a:off x="4287805" y="3501008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69"/>
            <p:cNvCxnSpPr/>
            <p:nvPr/>
          </p:nvCxnSpPr>
          <p:spPr>
            <a:xfrm>
              <a:off x="7017515" y="3214561"/>
              <a:ext cx="1296144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69"/>
            <p:cNvCxnSpPr/>
            <p:nvPr/>
          </p:nvCxnSpPr>
          <p:spPr>
            <a:xfrm>
              <a:off x="7012955" y="3718620"/>
              <a:ext cx="4366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69"/>
            <p:cNvCxnSpPr/>
            <p:nvPr/>
          </p:nvCxnSpPr>
          <p:spPr>
            <a:xfrm flipV="1">
              <a:off x="2912392" y="2851299"/>
              <a:ext cx="1587600" cy="146097"/>
            </a:xfrm>
            <a:prstGeom prst="bentConnector3">
              <a:avLst>
                <a:gd name="adj1" fmla="val 23239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69"/>
            <p:cNvCxnSpPr/>
            <p:nvPr/>
          </p:nvCxnSpPr>
          <p:spPr>
            <a:xfrm>
              <a:off x="5652120" y="3508970"/>
              <a:ext cx="1001518" cy="211582"/>
            </a:xfrm>
            <a:prstGeom prst="bentConnector3">
              <a:avLst>
                <a:gd name="adj1" fmla="val -216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 Box 322"/>
            <p:cNvSpPr txBox="1">
              <a:spLocks noChangeArrowheads="1"/>
            </p:cNvSpPr>
            <p:nvPr/>
          </p:nvSpPr>
          <p:spPr bwMode="auto">
            <a:xfrm>
              <a:off x="3639733" y="3646607"/>
              <a:ext cx="648072" cy="285752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EXT</a:t>
              </a:r>
              <a:endParaRPr kumimoji="1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169" name="直接箭头连接符 69"/>
            <p:cNvCxnSpPr/>
            <p:nvPr/>
          </p:nvCxnSpPr>
          <p:spPr>
            <a:xfrm flipV="1">
              <a:off x="4860032" y="3502628"/>
              <a:ext cx="200367" cy="301994"/>
            </a:xfrm>
            <a:prstGeom prst="bentConnector2">
              <a:avLst/>
            </a:prstGeom>
            <a:ln w="190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69"/>
            <p:cNvCxnSpPr/>
            <p:nvPr/>
          </p:nvCxnSpPr>
          <p:spPr>
            <a:xfrm>
              <a:off x="2915816" y="3790623"/>
              <a:ext cx="720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69"/>
            <p:cNvCxnSpPr/>
            <p:nvPr/>
          </p:nvCxnSpPr>
          <p:spPr>
            <a:xfrm rot="5400000" flipH="1" flipV="1">
              <a:off x="3240880" y="3032717"/>
              <a:ext cx="357190" cy="794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 Box 323"/>
            <p:cNvSpPr txBox="1">
              <a:spLocks noChangeArrowheads="1"/>
            </p:cNvSpPr>
            <p:nvPr/>
          </p:nvSpPr>
          <p:spPr bwMode="auto">
            <a:xfrm>
              <a:off x="2555776" y="2781517"/>
              <a:ext cx="352420" cy="128382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译码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173" name="直接箭头连接符 69"/>
            <p:cNvCxnSpPr/>
            <p:nvPr/>
          </p:nvCxnSpPr>
          <p:spPr>
            <a:xfrm>
              <a:off x="1697797" y="3173036"/>
              <a:ext cx="216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69"/>
            <p:cNvCxnSpPr/>
            <p:nvPr/>
          </p:nvCxnSpPr>
          <p:spPr>
            <a:xfrm>
              <a:off x="836634" y="3153948"/>
              <a:ext cx="285752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 Box 323"/>
            <p:cNvSpPr txBox="1">
              <a:spLocks noChangeArrowheads="1"/>
            </p:cNvSpPr>
            <p:nvPr/>
          </p:nvSpPr>
          <p:spPr bwMode="auto">
            <a:xfrm>
              <a:off x="2919653" y="2782511"/>
              <a:ext cx="357190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rd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 smtClean="0">
                  <a:solidFill>
                    <a:schemeClr val="tx1"/>
                  </a:solidFill>
                  <a:latin typeface="宋体" pitchFamily="2" charset="-122"/>
                </a:rPr>
                <a:t>rt</a:t>
              </a:r>
              <a:endParaRPr kumimoji="1" lang="en-US" altLang="zh-CN" sz="1600" b="1" dirty="0" smtClean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dirty="0" err="1" smtClean="0">
                  <a:solidFill>
                    <a:schemeClr val="tx1"/>
                  </a:solidFill>
                </a:rPr>
                <a:t>rs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76" name="Text Box 323"/>
            <p:cNvSpPr txBox="1">
              <a:spLocks noChangeArrowheads="1"/>
            </p:cNvSpPr>
            <p:nvPr/>
          </p:nvSpPr>
          <p:spPr bwMode="auto">
            <a:xfrm>
              <a:off x="2919653" y="3557176"/>
              <a:ext cx="500066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 smtClean="0">
                  <a:solidFill>
                    <a:schemeClr val="tx1"/>
                  </a:solidFill>
                  <a:latin typeface="宋体" pitchFamily="2" charset="-122"/>
                </a:rPr>
                <a:t>imme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177" name="直接箭头连接符 69"/>
            <p:cNvCxnSpPr/>
            <p:nvPr/>
          </p:nvCxnSpPr>
          <p:spPr>
            <a:xfrm>
              <a:off x="2771800" y="4065340"/>
              <a:ext cx="0" cy="230783"/>
            </a:xfrm>
            <a:prstGeom prst="straightConnector1">
              <a:avLst/>
            </a:prstGeom>
            <a:ln w="1905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 Box 323"/>
            <p:cNvSpPr txBox="1">
              <a:spLocks noChangeArrowheads="1"/>
            </p:cNvSpPr>
            <p:nvPr/>
          </p:nvSpPr>
          <p:spPr bwMode="auto">
            <a:xfrm>
              <a:off x="1911541" y="3067270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IR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179" name="直接箭头连接符 69"/>
            <p:cNvCxnSpPr/>
            <p:nvPr/>
          </p:nvCxnSpPr>
          <p:spPr>
            <a:xfrm flipV="1">
              <a:off x="2271581" y="3176845"/>
              <a:ext cx="29565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 Box 323"/>
            <p:cNvSpPr txBox="1">
              <a:spLocks noChangeArrowheads="1"/>
            </p:cNvSpPr>
            <p:nvPr/>
          </p:nvSpPr>
          <p:spPr bwMode="auto">
            <a:xfrm>
              <a:off x="4503829" y="3043873"/>
              <a:ext cx="35662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A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81" name="Text Box 323"/>
            <p:cNvSpPr txBox="1">
              <a:spLocks noChangeArrowheads="1"/>
            </p:cNvSpPr>
            <p:nvPr/>
          </p:nvSpPr>
          <p:spPr bwMode="auto">
            <a:xfrm>
              <a:off x="4503829" y="3401813"/>
              <a:ext cx="35662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B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182" name="直接箭头连接符 69"/>
            <p:cNvCxnSpPr/>
            <p:nvPr/>
          </p:nvCxnSpPr>
          <p:spPr>
            <a:xfrm>
              <a:off x="4867859" y="3501008"/>
              <a:ext cx="923150" cy="79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 Box 323"/>
            <p:cNvSpPr txBox="1">
              <a:spLocks noChangeArrowheads="1"/>
            </p:cNvSpPr>
            <p:nvPr/>
          </p:nvSpPr>
          <p:spPr bwMode="auto">
            <a:xfrm>
              <a:off x="6657475" y="3108643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T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184" name="直接箭头连接符 69"/>
            <p:cNvCxnSpPr/>
            <p:nvPr/>
          </p:nvCxnSpPr>
          <p:spPr>
            <a:xfrm>
              <a:off x="6437614" y="3210518"/>
              <a:ext cx="216024" cy="2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69"/>
            <p:cNvCxnSpPr/>
            <p:nvPr/>
          </p:nvCxnSpPr>
          <p:spPr>
            <a:xfrm>
              <a:off x="8027337" y="3573016"/>
              <a:ext cx="286322" cy="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 Box 323"/>
            <p:cNvSpPr txBox="1">
              <a:spLocks noChangeArrowheads="1"/>
            </p:cNvSpPr>
            <p:nvPr/>
          </p:nvSpPr>
          <p:spPr bwMode="auto">
            <a:xfrm>
              <a:off x="4503829" y="3697465"/>
              <a:ext cx="35662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E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187" name="直接箭头连接符 69"/>
            <p:cNvCxnSpPr/>
            <p:nvPr/>
          </p:nvCxnSpPr>
          <p:spPr>
            <a:xfrm>
              <a:off x="4287805" y="3789040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69"/>
            <p:cNvCxnSpPr/>
            <p:nvPr/>
          </p:nvCxnSpPr>
          <p:spPr>
            <a:xfrm>
              <a:off x="1612191" y="4006652"/>
              <a:ext cx="3016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69"/>
            <p:cNvCxnSpPr/>
            <p:nvPr/>
          </p:nvCxnSpPr>
          <p:spPr>
            <a:xfrm>
              <a:off x="2271581" y="4152107"/>
              <a:ext cx="2226701" cy="78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69"/>
            <p:cNvCxnSpPr/>
            <p:nvPr/>
          </p:nvCxnSpPr>
          <p:spPr>
            <a:xfrm>
              <a:off x="4863869" y="2852936"/>
              <a:ext cx="178976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69"/>
            <p:cNvCxnSpPr/>
            <p:nvPr/>
          </p:nvCxnSpPr>
          <p:spPr>
            <a:xfrm rot="5400000" flipH="1" flipV="1">
              <a:off x="8420830" y="2673757"/>
              <a:ext cx="793676" cy="287937"/>
            </a:xfrm>
            <a:prstGeom prst="bentConnector3">
              <a:avLst>
                <a:gd name="adj1" fmla="val -100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69"/>
            <p:cNvCxnSpPr/>
            <p:nvPr/>
          </p:nvCxnSpPr>
          <p:spPr>
            <a:xfrm>
              <a:off x="7027523" y="2854524"/>
              <a:ext cx="1286136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69"/>
            <p:cNvCxnSpPr/>
            <p:nvPr/>
          </p:nvCxnSpPr>
          <p:spPr>
            <a:xfrm rot="5400000" flipH="1" flipV="1">
              <a:off x="8563317" y="2599079"/>
              <a:ext cx="371437" cy="139453"/>
            </a:xfrm>
            <a:prstGeom prst="bentConnector3">
              <a:avLst>
                <a:gd name="adj1" fmla="val -5"/>
              </a:avLst>
            </a:prstGeom>
            <a:ln w="19050">
              <a:solidFill>
                <a:srgbClr val="CC33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69"/>
            <p:cNvCxnSpPr/>
            <p:nvPr/>
          </p:nvCxnSpPr>
          <p:spPr>
            <a:xfrm>
              <a:off x="7236959" y="3216147"/>
              <a:ext cx="1" cy="14369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 Box 323"/>
            <p:cNvSpPr txBox="1">
              <a:spLocks noChangeArrowheads="1"/>
            </p:cNvSpPr>
            <p:nvPr/>
          </p:nvSpPr>
          <p:spPr bwMode="auto">
            <a:xfrm>
              <a:off x="8313659" y="3504301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196" name="直接箭头连接符 69"/>
            <p:cNvCxnSpPr/>
            <p:nvPr/>
          </p:nvCxnSpPr>
          <p:spPr>
            <a:xfrm rot="5400000" flipH="1" flipV="1">
              <a:off x="8643811" y="3251645"/>
              <a:ext cx="356173" cy="285180"/>
            </a:xfrm>
            <a:prstGeom prst="bentConnector3">
              <a:avLst>
                <a:gd name="adj1" fmla="val -81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69"/>
            <p:cNvCxnSpPr/>
            <p:nvPr/>
          </p:nvCxnSpPr>
          <p:spPr>
            <a:xfrm rot="5400000" flipH="1" flipV="1">
              <a:off x="-236027" y="3641495"/>
              <a:ext cx="1133208" cy="158114"/>
            </a:xfrm>
            <a:prstGeom prst="bentConnector2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69"/>
            <p:cNvCxnSpPr/>
            <p:nvPr/>
          </p:nvCxnSpPr>
          <p:spPr>
            <a:xfrm rot="10800000">
              <a:off x="251521" y="4296123"/>
              <a:ext cx="6985439" cy="357012"/>
            </a:xfrm>
            <a:prstGeom prst="bentConnector3">
              <a:avLst>
                <a:gd name="adj1" fmla="val 9996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69"/>
            <p:cNvCxnSpPr/>
            <p:nvPr/>
          </p:nvCxnSpPr>
          <p:spPr>
            <a:xfrm rot="10800000" flipV="1">
              <a:off x="4071781" y="2496757"/>
              <a:ext cx="4750116" cy="573785"/>
            </a:xfrm>
            <a:prstGeom prst="bentConnector3">
              <a:avLst>
                <a:gd name="adj1" fmla="val 100050"/>
              </a:avLst>
            </a:prstGeom>
            <a:ln w="19050">
              <a:solidFill>
                <a:srgbClr val="CC33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69"/>
            <p:cNvCxnSpPr/>
            <p:nvPr/>
          </p:nvCxnSpPr>
          <p:spPr>
            <a:xfrm rot="10800000" flipV="1">
              <a:off x="3821939" y="2427603"/>
              <a:ext cx="5139698" cy="642943"/>
            </a:xfrm>
            <a:prstGeom prst="bentConnector3">
              <a:avLst>
                <a:gd name="adj1" fmla="val 10003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69"/>
            <p:cNvCxnSpPr/>
            <p:nvPr/>
          </p:nvCxnSpPr>
          <p:spPr>
            <a:xfrm rot="5400000" flipH="1" flipV="1">
              <a:off x="4517191" y="3482663"/>
              <a:ext cx="973714" cy="288032"/>
            </a:xfrm>
            <a:prstGeom prst="bentConnector3">
              <a:avLst>
                <a:gd name="adj1" fmla="val -85"/>
              </a:avLst>
            </a:prstGeom>
            <a:ln w="190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69"/>
            <p:cNvCxnSpPr/>
            <p:nvPr/>
          </p:nvCxnSpPr>
          <p:spPr>
            <a:xfrm rot="16200000" flipH="1">
              <a:off x="6786784" y="4237383"/>
              <a:ext cx="571184" cy="109722"/>
            </a:xfrm>
            <a:prstGeom prst="bentConnector3">
              <a:avLst>
                <a:gd name="adj1" fmla="val -695"/>
              </a:avLst>
            </a:prstGeom>
            <a:ln w="19050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69"/>
            <p:cNvCxnSpPr/>
            <p:nvPr/>
          </p:nvCxnSpPr>
          <p:spPr>
            <a:xfrm flipH="1" flipV="1">
              <a:off x="295627" y="4340558"/>
              <a:ext cx="175754" cy="237278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69"/>
            <p:cNvCxnSpPr/>
            <p:nvPr/>
          </p:nvCxnSpPr>
          <p:spPr>
            <a:xfrm flipH="1">
              <a:off x="471381" y="4581128"/>
              <a:ext cx="6655856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69"/>
            <p:cNvCxnSpPr/>
            <p:nvPr/>
          </p:nvCxnSpPr>
          <p:spPr>
            <a:xfrm>
              <a:off x="4863869" y="3139822"/>
              <a:ext cx="927140" cy="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 Box 323"/>
            <p:cNvSpPr txBox="1">
              <a:spLocks noChangeArrowheads="1"/>
            </p:cNvSpPr>
            <p:nvPr/>
          </p:nvSpPr>
          <p:spPr bwMode="auto">
            <a:xfrm>
              <a:off x="6657475" y="3883968"/>
              <a:ext cx="36004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C</a:t>
              </a:r>
              <a:endParaRPr kumimoji="1" lang="zh-CN" altLang="en-US" sz="1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7" name="直接箭头连接符 69"/>
            <p:cNvCxnSpPr/>
            <p:nvPr/>
          </p:nvCxnSpPr>
          <p:spPr>
            <a:xfrm>
              <a:off x="6444560" y="4006652"/>
              <a:ext cx="212915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 Box 323"/>
            <p:cNvSpPr txBox="1">
              <a:spLocks noChangeArrowheads="1"/>
            </p:cNvSpPr>
            <p:nvPr/>
          </p:nvSpPr>
          <p:spPr bwMode="auto">
            <a:xfrm>
              <a:off x="6017290" y="3859631"/>
              <a:ext cx="426918" cy="277202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=?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09" name="Text Box 323"/>
            <p:cNvSpPr txBox="1">
              <a:spLocks noChangeArrowheads="1"/>
            </p:cNvSpPr>
            <p:nvPr/>
          </p:nvSpPr>
          <p:spPr bwMode="auto">
            <a:xfrm>
              <a:off x="1121764" y="3866587"/>
              <a:ext cx="499496" cy="28734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ADD</a:t>
              </a:r>
              <a:endParaRPr kumimoji="1"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10" name="直接箭头连接符 69"/>
            <p:cNvCxnSpPr/>
            <p:nvPr/>
          </p:nvCxnSpPr>
          <p:spPr>
            <a:xfrm flipH="1" flipV="1">
              <a:off x="251520" y="4294531"/>
              <a:ext cx="1513755" cy="1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箭头连接符 211"/>
            <p:cNvCxnSpPr/>
            <p:nvPr/>
          </p:nvCxnSpPr>
          <p:spPr>
            <a:xfrm>
              <a:off x="907449" y="4078507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 Box 323"/>
            <p:cNvSpPr txBox="1">
              <a:spLocks noChangeArrowheads="1"/>
            </p:cNvSpPr>
            <p:nvPr/>
          </p:nvSpPr>
          <p:spPr bwMode="auto">
            <a:xfrm>
              <a:off x="693135" y="3962489"/>
              <a:ext cx="214314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4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14" name="直接箭头连接符 69"/>
            <p:cNvCxnSpPr/>
            <p:nvPr/>
          </p:nvCxnSpPr>
          <p:spPr>
            <a:xfrm rot="16200000" flipH="1">
              <a:off x="5347182" y="3398696"/>
              <a:ext cx="924664" cy="415553"/>
            </a:xfrm>
            <a:prstGeom prst="bentConnector3">
              <a:avLst>
                <a:gd name="adj1" fmla="val 100269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69"/>
            <p:cNvCxnSpPr/>
            <p:nvPr/>
          </p:nvCxnSpPr>
          <p:spPr>
            <a:xfrm>
              <a:off x="1765275" y="4006499"/>
              <a:ext cx="0" cy="28530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69"/>
            <p:cNvCxnSpPr/>
            <p:nvPr/>
          </p:nvCxnSpPr>
          <p:spPr>
            <a:xfrm>
              <a:off x="5791009" y="3720401"/>
              <a:ext cx="221151" cy="201276"/>
            </a:xfrm>
            <a:prstGeom prst="bentConnector3">
              <a:avLst>
                <a:gd name="adj1" fmla="val -1684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 Box 323"/>
            <p:cNvSpPr txBox="1">
              <a:spLocks noChangeArrowheads="1"/>
            </p:cNvSpPr>
            <p:nvPr/>
          </p:nvSpPr>
          <p:spPr bwMode="auto">
            <a:xfrm>
              <a:off x="4499992" y="4293120"/>
              <a:ext cx="36004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err="1" smtClean="0">
                  <a:solidFill>
                    <a:schemeClr val="tx1"/>
                  </a:solidFill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27" name="Text Box 323"/>
            <p:cNvSpPr txBox="1">
              <a:spLocks noChangeArrowheads="1"/>
            </p:cNvSpPr>
            <p:nvPr/>
          </p:nvSpPr>
          <p:spPr bwMode="auto">
            <a:xfrm>
              <a:off x="6660232" y="4293120"/>
              <a:ext cx="36004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err="1" smtClean="0">
                  <a:solidFill>
                    <a:schemeClr val="tx1"/>
                  </a:solidFill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28" name="Text Box 323"/>
            <p:cNvSpPr txBox="1">
              <a:spLocks noChangeArrowheads="1"/>
            </p:cNvSpPr>
            <p:nvPr/>
          </p:nvSpPr>
          <p:spPr bwMode="auto">
            <a:xfrm>
              <a:off x="8316416" y="4293120"/>
              <a:ext cx="36004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err="1" smtClean="0">
                  <a:solidFill>
                    <a:schemeClr val="tx1"/>
                  </a:solidFill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9" name="直接箭头连接符 69"/>
            <p:cNvCxnSpPr/>
            <p:nvPr/>
          </p:nvCxnSpPr>
          <p:spPr>
            <a:xfrm>
              <a:off x="4867859" y="4437112"/>
              <a:ext cx="1785779" cy="3992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箭头连接符 69"/>
            <p:cNvCxnSpPr/>
            <p:nvPr/>
          </p:nvCxnSpPr>
          <p:spPr>
            <a:xfrm flipV="1">
              <a:off x="7034117" y="4434109"/>
              <a:ext cx="1282299" cy="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1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 Box 5"/>
          <p:cNvSpPr txBox="1">
            <a:spLocks noChangeArrowheads="1"/>
          </p:cNvSpPr>
          <p:nvPr/>
        </p:nvSpPr>
        <p:spPr bwMode="auto">
          <a:xfrm>
            <a:off x="1403648" y="5405154"/>
            <a:ext cx="3594700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990099"/>
                </a:solidFill>
              </a:rPr>
              <a:t>思考②：</a:t>
            </a:r>
            <a:r>
              <a:rPr lang="zh-CN" altLang="en-US" sz="2000" dirty="0" smtClean="0">
                <a:solidFill>
                  <a:schemeClr val="tx1"/>
                </a:solidFill>
              </a:rPr>
              <a:t>如何实现</a:t>
            </a:r>
            <a:r>
              <a:rPr lang="en-US" altLang="zh-CN" sz="2000" dirty="0" smtClean="0">
                <a:solidFill>
                  <a:schemeClr val="tx1"/>
                </a:solidFill>
              </a:rPr>
              <a:t>IF</a:t>
            </a:r>
            <a:r>
              <a:rPr lang="zh-CN" altLang="en-US" sz="2000" dirty="0" smtClean="0">
                <a:solidFill>
                  <a:schemeClr val="tx1"/>
                </a:solidFill>
              </a:rPr>
              <a:t>段写</a:t>
            </a:r>
            <a:r>
              <a:rPr lang="en-US" altLang="zh-CN" sz="2000" dirty="0" smtClean="0">
                <a:solidFill>
                  <a:schemeClr val="tx1"/>
                </a:solidFill>
              </a:rPr>
              <a:t>PC</a:t>
            </a:r>
            <a:r>
              <a:rPr lang="zh-CN" altLang="en-US" sz="2000" dirty="0" smtClean="0">
                <a:solidFill>
                  <a:schemeClr val="tx1"/>
                </a:solidFill>
              </a:rPr>
              <a:t>？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组合 571"/>
          <p:cNvGrpSpPr/>
          <p:nvPr/>
        </p:nvGrpSpPr>
        <p:grpSpPr>
          <a:xfrm>
            <a:off x="4266032" y="4697606"/>
            <a:ext cx="3258296" cy="1504557"/>
            <a:chOff x="3978000" y="4337566"/>
            <a:chExt cx="3258296" cy="1504557"/>
          </a:xfrm>
        </p:grpSpPr>
        <p:sp>
          <p:nvSpPr>
            <p:cNvPr id="567" name="椭圆 566"/>
            <p:cNvSpPr/>
            <p:nvPr/>
          </p:nvSpPr>
          <p:spPr bwMode="auto">
            <a:xfrm>
              <a:off x="3978000" y="5474463"/>
              <a:ext cx="126000" cy="367660"/>
            </a:xfrm>
            <a:prstGeom prst="ellipse">
              <a:avLst/>
            </a:prstGeom>
            <a:solidFill>
              <a:srgbClr val="CC99FF">
                <a:alpha val="7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68" name="椭圆 567"/>
            <p:cNvSpPr/>
            <p:nvPr/>
          </p:nvSpPr>
          <p:spPr bwMode="auto">
            <a:xfrm>
              <a:off x="5868144" y="4337566"/>
              <a:ext cx="107880" cy="603602"/>
            </a:xfrm>
            <a:prstGeom prst="ellipse">
              <a:avLst/>
            </a:prstGeom>
            <a:solidFill>
              <a:srgbClr val="CC99FF">
                <a:alpha val="7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69" name="椭圆 568"/>
            <p:cNvSpPr/>
            <p:nvPr/>
          </p:nvSpPr>
          <p:spPr bwMode="auto">
            <a:xfrm>
              <a:off x="5868144" y="4977174"/>
              <a:ext cx="107880" cy="586872"/>
            </a:xfrm>
            <a:prstGeom prst="ellipse">
              <a:avLst/>
            </a:prstGeom>
            <a:solidFill>
              <a:srgbClr val="FFCC99">
                <a:alpha val="8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70" name="椭圆 569"/>
            <p:cNvSpPr/>
            <p:nvPr/>
          </p:nvSpPr>
          <p:spPr bwMode="auto">
            <a:xfrm>
              <a:off x="7128416" y="4941168"/>
              <a:ext cx="107880" cy="252027"/>
            </a:xfrm>
            <a:prstGeom prst="ellipse">
              <a:avLst/>
            </a:prstGeom>
            <a:solidFill>
              <a:srgbClr val="CC99FF">
                <a:alpha val="7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71" name="椭圆 570"/>
            <p:cNvSpPr/>
            <p:nvPr/>
          </p:nvSpPr>
          <p:spPr bwMode="auto">
            <a:xfrm>
              <a:off x="7128416" y="5229200"/>
              <a:ext cx="107880" cy="334845"/>
            </a:xfrm>
            <a:prstGeom prst="ellipse">
              <a:avLst/>
            </a:prstGeom>
            <a:solidFill>
              <a:srgbClr val="FFCC99">
                <a:alpha val="8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4283" y="367496"/>
            <a:ext cx="4213702" cy="361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流水线</a:t>
            </a:r>
            <a:r>
              <a:rPr lang="zh-CN" altLang="en-US" dirty="0"/>
              <a:t>控制</a:t>
            </a:r>
            <a:r>
              <a:rPr lang="zh-CN" altLang="en-US" dirty="0" smtClean="0"/>
              <a:t>器的实现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*控制信号的产生：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05000"/>
              </a:lnSpc>
            </a:pPr>
            <a:endParaRPr lang="en-US" altLang="zh-CN" sz="1800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*重叠执行的实现：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*冒险的检测与处理：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RAW</a:t>
            </a:r>
            <a:r>
              <a:rPr lang="zh-CN" altLang="en-US" dirty="0" smtClean="0">
                <a:solidFill>
                  <a:schemeClr val="accent2"/>
                </a:solidFill>
              </a:rPr>
              <a:t>冒险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控制冒险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131840" y="836712"/>
            <a:ext cx="5832648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ID</a:t>
            </a:r>
            <a:r>
              <a:rPr lang="zh-CN" altLang="en-US" dirty="0" smtClean="0">
                <a:solidFill>
                  <a:schemeClr val="tx1"/>
                </a:solidFill>
              </a:rPr>
              <a:t>段产生当前指令</a:t>
            </a:r>
            <a:r>
              <a:rPr lang="zh-CN" altLang="en-US" u="sng" dirty="0">
                <a:solidFill>
                  <a:schemeClr val="tx1"/>
                </a:solidFill>
              </a:rPr>
              <a:t>所</a:t>
            </a:r>
            <a:r>
              <a:rPr lang="zh-CN" altLang="en-US" u="sng" dirty="0" smtClean="0">
                <a:solidFill>
                  <a:schemeClr val="tx1"/>
                </a:solidFill>
              </a:rPr>
              <a:t>需</a:t>
            </a:r>
            <a:r>
              <a:rPr lang="en-US" altLang="zh-CN" b="0" dirty="0" err="1" smtClean="0">
                <a:solidFill>
                  <a:schemeClr val="tx1"/>
                </a:solidFill>
                <a:latin typeface="+mn-lt"/>
              </a:rPr>
              <a:t>μ</a:t>
            </a:r>
            <a:r>
              <a:rPr lang="en-US" altLang="zh-CN" dirty="0" err="1" smtClean="0">
                <a:solidFill>
                  <a:schemeClr val="tx1"/>
                </a:solidFill>
              </a:rPr>
              <a:t>OPCmd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放</a:t>
            </a:r>
            <a:r>
              <a:rPr lang="zh-CN" altLang="en-US" sz="1800" dirty="0">
                <a:solidFill>
                  <a:schemeClr val="tx1"/>
                </a:solidFill>
              </a:rPr>
              <a:t>入</a:t>
            </a:r>
            <a:r>
              <a:rPr lang="en-US" altLang="zh-CN" sz="1800" dirty="0" smtClean="0">
                <a:solidFill>
                  <a:schemeClr val="tx1"/>
                </a:solidFill>
              </a:rPr>
              <a:t>ID/EX)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600" dirty="0" smtClean="0">
                <a:solidFill>
                  <a:schemeClr val="tx1"/>
                </a:solidFill>
              </a:rPr>
              <a:t>                          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└</a:t>
            </a:r>
            <a:r>
              <a:rPr lang="zh-CN" altLang="en-US" sz="1600" dirty="0" smtClean="0">
                <a:solidFill>
                  <a:schemeClr val="tx1"/>
                </a:solidFill>
              </a:rPr>
              <a:t>←已进行冒险处理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各段</a:t>
            </a:r>
            <a:r>
              <a:rPr lang="zh-CN" altLang="en-US" u="sng" dirty="0" smtClean="0">
                <a:solidFill>
                  <a:schemeClr val="tx1"/>
                </a:solidFill>
              </a:rPr>
              <a:t>使用</a:t>
            </a:r>
            <a:r>
              <a:rPr lang="zh-CN" altLang="en-US" dirty="0" smtClean="0">
                <a:solidFill>
                  <a:schemeClr val="tx1"/>
                </a:solidFill>
              </a:rPr>
              <a:t>并</a:t>
            </a:r>
            <a:r>
              <a:rPr lang="zh-CN" altLang="en-US" u="sng" dirty="0" smtClean="0">
                <a:solidFill>
                  <a:schemeClr val="tx1"/>
                </a:solidFill>
              </a:rPr>
              <a:t>向后传递</a:t>
            </a:r>
            <a:r>
              <a:rPr lang="en-US" altLang="zh-CN" dirty="0" err="1" smtClean="0">
                <a:solidFill>
                  <a:schemeClr val="tx1"/>
                </a:solidFill>
              </a:rPr>
              <a:t>Cmd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段</a:t>
            </a:r>
            <a:r>
              <a:rPr lang="zh-CN" altLang="en-US" sz="1800" dirty="0">
                <a:solidFill>
                  <a:schemeClr val="tx1"/>
                </a:solidFill>
              </a:rPr>
              <a:t>间</a:t>
            </a:r>
            <a:r>
              <a:rPr lang="zh-CN" altLang="en-US" sz="1800" dirty="0" smtClean="0">
                <a:solidFill>
                  <a:schemeClr val="tx1"/>
                </a:solidFill>
              </a:rPr>
              <a:t>寄存器中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455" name="Text Box 5"/>
          <p:cNvSpPr txBox="1">
            <a:spLocks noChangeArrowheads="1"/>
          </p:cNvSpPr>
          <p:nvPr/>
        </p:nvSpPr>
        <p:spPr bwMode="auto">
          <a:xfrm>
            <a:off x="2481680" y="2924944"/>
            <a:ext cx="5906744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 err="1" smtClean="0">
                <a:solidFill>
                  <a:schemeClr val="tx1"/>
                </a:solidFill>
              </a:rPr>
              <a:t>rs</a:t>
            </a:r>
            <a:r>
              <a:rPr lang="zh-CN" altLang="en-US" sz="2200" dirty="0">
                <a:solidFill>
                  <a:schemeClr val="tx1"/>
                </a:solidFill>
              </a:rPr>
              <a:t>或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rt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ID/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EX.rtd</a:t>
            </a:r>
            <a:r>
              <a:rPr lang="zh-CN" altLang="en-US" sz="2200" dirty="0" smtClean="0">
                <a:solidFill>
                  <a:schemeClr val="tx1"/>
                </a:solidFill>
              </a:rPr>
              <a:t>或＝</a:t>
            </a:r>
            <a:r>
              <a:rPr lang="en-US" altLang="zh-CN" sz="2200" dirty="0" smtClean="0">
                <a:solidFill>
                  <a:schemeClr val="tx1"/>
                </a:solidFill>
              </a:rPr>
              <a:t>EX/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MEM.rtd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op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beq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 err="1">
                <a:solidFill>
                  <a:schemeClr val="tx1"/>
                </a:solidFill>
              </a:rPr>
              <a:t>bne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j </a:t>
            </a:r>
          </a:p>
        </p:txBody>
      </p:sp>
      <p:grpSp>
        <p:nvGrpSpPr>
          <p:cNvPr id="547" name="组合 546"/>
          <p:cNvGrpSpPr/>
          <p:nvPr/>
        </p:nvGrpSpPr>
        <p:grpSpPr>
          <a:xfrm>
            <a:off x="1979712" y="5157192"/>
            <a:ext cx="1584176" cy="534104"/>
            <a:chOff x="1691680" y="5000060"/>
            <a:chExt cx="1584176" cy="534104"/>
          </a:xfrm>
        </p:grpSpPr>
        <p:sp>
          <p:nvSpPr>
            <p:cNvPr id="492" name="Text Box 323"/>
            <p:cNvSpPr txBox="1">
              <a:spLocks noChangeArrowheads="1"/>
            </p:cNvSpPr>
            <p:nvPr/>
          </p:nvSpPr>
          <p:spPr bwMode="auto">
            <a:xfrm>
              <a:off x="1691680" y="5229200"/>
              <a:ext cx="1296144" cy="30496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600" b="1" dirty="0" smtClean="0">
                  <a:solidFill>
                    <a:schemeClr val="tx1"/>
                  </a:solidFill>
                  <a:latin typeface="宋体" pitchFamily="2" charset="-122"/>
                </a:rPr>
                <a:t>控制冒险检测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504" name="直接箭头连接符 69"/>
            <p:cNvCxnSpPr/>
            <p:nvPr/>
          </p:nvCxnSpPr>
          <p:spPr>
            <a:xfrm flipH="1">
              <a:off x="2987824" y="5373216"/>
              <a:ext cx="28803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接箭头连接符 69"/>
            <p:cNvCxnSpPr/>
            <p:nvPr/>
          </p:nvCxnSpPr>
          <p:spPr>
            <a:xfrm flipV="1">
              <a:off x="2483768" y="5000060"/>
              <a:ext cx="0" cy="22914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组合 549"/>
          <p:cNvGrpSpPr/>
          <p:nvPr/>
        </p:nvGrpSpPr>
        <p:grpSpPr>
          <a:xfrm>
            <a:off x="1115616" y="3933056"/>
            <a:ext cx="7776864" cy="2376264"/>
            <a:chOff x="827584" y="3789040"/>
            <a:chExt cx="7776864" cy="2376264"/>
          </a:xfrm>
        </p:grpSpPr>
        <p:sp>
          <p:nvSpPr>
            <p:cNvPr id="9" name="Rectangle 99"/>
            <p:cNvSpPr>
              <a:spLocks noChangeArrowheads="1"/>
            </p:cNvSpPr>
            <p:nvPr/>
          </p:nvSpPr>
          <p:spPr bwMode="auto">
            <a:xfrm>
              <a:off x="4932224" y="4005065"/>
              <a:ext cx="360040" cy="194421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9"/>
            <p:cNvSpPr>
              <a:spLocks noChangeArrowheads="1"/>
            </p:cNvSpPr>
            <p:nvPr/>
          </p:nvSpPr>
          <p:spPr bwMode="auto">
            <a:xfrm>
              <a:off x="6228264" y="4005063"/>
              <a:ext cx="370048" cy="194421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99"/>
            <p:cNvSpPr>
              <a:spLocks noChangeArrowheads="1"/>
            </p:cNvSpPr>
            <p:nvPr/>
          </p:nvSpPr>
          <p:spPr bwMode="auto">
            <a:xfrm>
              <a:off x="7524408" y="4005062"/>
              <a:ext cx="362894" cy="194421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 Box 323"/>
            <p:cNvSpPr txBox="1">
              <a:spLocks noChangeArrowheads="1"/>
            </p:cNvSpPr>
            <p:nvPr/>
          </p:nvSpPr>
          <p:spPr bwMode="auto">
            <a:xfrm>
              <a:off x="4935644" y="4099079"/>
              <a:ext cx="356620" cy="194017"/>
            </a:xfrm>
            <a:prstGeom prst="rect">
              <a:avLst/>
            </a:prstGeom>
            <a:pattFill prst="pct5">
              <a:fgClr>
                <a:schemeClr val="tx1">
                  <a:lumMod val="50000"/>
                  <a:lumOff val="50000"/>
                </a:schemeClr>
              </a:fgClr>
              <a:bgClr>
                <a:srgbClr val="FFCC99"/>
              </a:bgClr>
            </a:patt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9" name="Text Box 323"/>
            <p:cNvSpPr txBox="1">
              <a:spLocks noChangeArrowheads="1"/>
            </p:cNvSpPr>
            <p:nvPr/>
          </p:nvSpPr>
          <p:spPr bwMode="auto">
            <a:xfrm>
              <a:off x="827584" y="5949280"/>
              <a:ext cx="71438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IF/ID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0" name="Text Box 323"/>
            <p:cNvSpPr txBox="1">
              <a:spLocks noChangeArrowheads="1"/>
            </p:cNvSpPr>
            <p:nvPr/>
          </p:nvSpPr>
          <p:spPr bwMode="auto">
            <a:xfrm>
              <a:off x="4788208" y="5950990"/>
              <a:ext cx="71438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ID/EX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1" name="Text Box 323"/>
            <p:cNvSpPr txBox="1">
              <a:spLocks noChangeArrowheads="1"/>
            </p:cNvSpPr>
            <p:nvPr/>
          </p:nvSpPr>
          <p:spPr bwMode="auto">
            <a:xfrm>
              <a:off x="6084248" y="5950990"/>
              <a:ext cx="71438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EX</a:t>
              </a: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/MEM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2" name="Text Box 323"/>
            <p:cNvSpPr txBox="1">
              <a:spLocks noChangeArrowheads="1"/>
            </p:cNvSpPr>
            <p:nvPr/>
          </p:nvSpPr>
          <p:spPr bwMode="auto">
            <a:xfrm>
              <a:off x="7386092" y="5950990"/>
              <a:ext cx="71438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MEM/WB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2" name="Text Box 323"/>
            <p:cNvSpPr txBox="1">
              <a:spLocks noChangeArrowheads="1"/>
            </p:cNvSpPr>
            <p:nvPr/>
          </p:nvSpPr>
          <p:spPr bwMode="auto">
            <a:xfrm>
              <a:off x="2267824" y="5662958"/>
              <a:ext cx="882714" cy="286322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600" b="1" dirty="0" smtClean="0">
                  <a:solidFill>
                    <a:schemeClr val="tx1"/>
                  </a:solidFill>
                  <a:latin typeface="宋体" pitchFamily="2" charset="-122"/>
                </a:rPr>
                <a:t>译码器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49" name="直接箭头连接符 69"/>
            <p:cNvCxnSpPr/>
            <p:nvPr/>
          </p:nvCxnSpPr>
          <p:spPr>
            <a:xfrm>
              <a:off x="3150538" y="5805264"/>
              <a:ext cx="41343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 Box 323"/>
            <p:cNvSpPr txBox="1">
              <a:spLocks noChangeArrowheads="1"/>
            </p:cNvSpPr>
            <p:nvPr/>
          </p:nvSpPr>
          <p:spPr bwMode="auto">
            <a:xfrm>
              <a:off x="4932224" y="4577768"/>
              <a:ext cx="360040" cy="115548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err="1" smtClean="0">
                  <a:solidFill>
                    <a:schemeClr val="tx1"/>
                  </a:solidFill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Text Box 323"/>
            <p:cNvSpPr txBox="1">
              <a:spLocks noChangeArrowheads="1"/>
            </p:cNvSpPr>
            <p:nvPr/>
          </p:nvSpPr>
          <p:spPr bwMode="auto">
            <a:xfrm>
              <a:off x="6234858" y="5157192"/>
              <a:ext cx="360040" cy="57606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err="1" smtClean="0">
                  <a:solidFill>
                    <a:schemeClr val="tx1"/>
                  </a:solidFill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Text Box 323"/>
            <p:cNvSpPr txBox="1">
              <a:spLocks noChangeArrowheads="1"/>
            </p:cNvSpPr>
            <p:nvPr/>
          </p:nvSpPr>
          <p:spPr bwMode="auto">
            <a:xfrm>
              <a:off x="7524408" y="5445224"/>
              <a:ext cx="36289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err="1" smtClean="0">
                  <a:solidFill>
                    <a:schemeClr val="tx1"/>
                  </a:solidFill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直接箭头连接符 69"/>
            <p:cNvCxnSpPr/>
            <p:nvPr/>
          </p:nvCxnSpPr>
          <p:spPr>
            <a:xfrm flipV="1">
              <a:off x="6588304" y="5661248"/>
              <a:ext cx="936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323"/>
            <p:cNvSpPr txBox="1">
              <a:spLocks noChangeArrowheads="1"/>
            </p:cNvSpPr>
            <p:nvPr/>
          </p:nvSpPr>
          <p:spPr bwMode="auto">
            <a:xfrm>
              <a:off x="7956456" y="5357172"/>
              <a:ext cx="57606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lang="en-US" altLang="zh-CN" sz="1200" dirty="0" err="1" smtClean="0">
                  <a:solidFill>
                    <a:schemeClr val="tx1"/>
                  </a:solidFill>
                </a:rPr>
                <a:t>RegDsrc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1200" b="1" dirty="0" err="1" smtClean="0">
                  <a:solidFill>
                    <a:schemeClr val="tx1"/>
                  </a:solidFill>
                </a:rPr>
                <a:t>RegWr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直接箭头连接符 69"/>
            <p:cNvCxnSpPr/>
            <p:nvPr/>
          </p:nvCxnSpPr>
          <p:spPr>
            <a:xfrm flipV="1">
              <a:off x="6588304" y="5517232"/>
              <a:ext cx="936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 Box 323"/>
            <p:cNvSpPr txBox="1">
              <a:spLocks noChangeArrowheads="1"/>
            </p:cNvSpPr>
            <p:nvPr/>
          </p:nvSpPr>
          <p:spPr bwMode="auto">
            <a:xfrm>
              <a:off x="6660312" y="5081205"/>
              <a:ext cx="468052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lang="en-US" altLang="zh-CN" sz="1200" dirty="0" err="1" smtClean="0">
                  <a:solidFill>
                    <a:schemeClr val="tx1"/>
                  </a:solidFill>
                </a:rPr>
                <a:t>MemRd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200" dirty="0" err="1">
                  <a:solidFill>
                    <a:schemeClr val="tx1"/>
                  </a:solidFill>
                </a:rPr>
                <a:t>Mem</a:t>
              </a:r>
              <a:r>
                <a:rPr kumimoji="1" lang="en-US" altLang="zh-CN" sz="1200" b="1" dirty="0" err="1" smtClean="0">
                  <a:solidFill>
                    <a:schemeClr val="tx1"/>
                  </a:solidFill>
                </a:rPr>
                <a:t>Wr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直接箭头连接符 69"/>
            <p:cNvCxnSpPr/>
            <p:nvPr/>
          </p:nvCxnSpPr>
          <p:spPr>
            <a:xfrm flipV="1">
              <a:off x="6588304" y="5373216"/>
              <a:ext cx="684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69"/>
            <p:cNvCxnSpPr/>
            <p:nvPr/>
          </p:nvCxnSpPr>
          <p:spPr>
            <a:xfrm flipV="1">
              <a:off x="6588304" y="5229200"/>
              <a:ext cx="684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69"/>
            <p:cNvCxnSpPr/>
            <p:nvPr/>
          </p:nvCxnSpPr>
          <p:spPr>
            <a:xfrm flipV="1">
              <a:off x="7884448" y="5661248"/>
              <a:ext cx="720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69"/>
            <p:cNvCxnSpPr/>
            <p:nvPr/>
          </p:nvCxnSpPr>
          <p:spPr>
            <a:xfrm flipV="1">
              <a:off x="7884448" y="5517232"/>
              <a:ext cx="720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23"/>
            <p:cNvSpPr txBox="1">
              <a:spLocks noChangeArrowheads="1"/>
            </p:cNvSpPr>
            <p:nvPr/>
          </p:nvSpPr>
          <p:spPr bwMode="auto">
            <a:xfrm>
              <a:off x="5349032" y="4495122"/>
              <a:ext cx="591304" cy="59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lang="en-US" altLang="zh-CN" sz="1200" dirty="0" err="1" smtClean="0">
                  <a:solidFill>
                    <a:schemeClr val="tx1"/>
                  </a:solidFill>
                </a:rPr>
                <a:t>ALUAsrc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1200" b="1" dirty="0" err="1" smtClean="0">
                  <a:solidFill>
                    <a:schemeClr val="tx1"/>
                  </a:solidFill>
                </a:rPr>
                <a:t>ALUBsrc</a:t>
              </a:r>
              <a:endParaRPr kumimoji="1" lang="en-US" altLang="zh-CN" sz="1200" b="1" dirty="0" smtClean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200" dirty="0" err="1" smtClean="0">
                  <a:solidFill>
                    <a:schemeClr val="tx1"/>
                  </a:solidFill>
                </a:rPr>
                <a:t>ALUctr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1200" b="1" dirty="0" err="1" smtClean="0">
                  <a:solidFill>
                    <a:schemeClr val="tx1"/>
                  </a:solidFill>
                </a:rPr>
                <a:t>PCWrB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直接箭头连接符 69"/>
            <p:cNvCxnSpPr/>
            <p:nvPr/>
          </p:nvCxnSpPr>
          <p:spPr>
            <a:xfrm flipV="1">
              <a:off x="5292264" y="5085184"/>
              <a:ext cx="684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69"/>
            <p:cNvCxnSpPr/>
            <p:nvPr/>
          </p:nvCxnSpPr>
          <p:spPr>
            <a:xfrm flipV="1">
              <a:off x="5292264" y="4941168"/>
              <a:ext cx="684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69"/>
            <p:cNvCxnSpPr/>
            <p:nvPr/>
          </p:nvCxnSpPr>
          <p:spPr>
            <a:xfrm flipV="1">
              <a:off x="5292264" y="5661248"/>
              <a:ext cx="936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69"/>
            <p:cNvCxnSpPr/>
            <p:nvPr/>
          </p:nvCxnSpPr>
          <p:spPr>
            <a:xfrm flipV="1">
              <a:off x="5292264" y="5517232"/>
              <a:ext cx="936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69"/>
            <p:cNvCxnSpPr/>
            <p:nvPr/>
          </p:nvCxnSpPr>
          <p:spPr>
            <a:xfrm flipV="1">
              <a:off x="5292264" y="5373216"/>
              <a:ext cx="936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69"/>
            <p:cNvCxnSpPr/>
            <p:nvPr/>
          </p:nvCxnSpPr>
          <p:spPr>
            <a:xfrm flipV="1">
              <a:off x="5292264" y="5229200"/>
              <a:ext cx="936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69"/>
            <p:cNvCxnSpPr/>
            <p:nvPr/>
          </p:nvCxnSpPr>
          <p:spPr>
            <a:xfrm flipV="1">
              <a:off x="5292264" y="4797152"/>
              <a:ext cx="684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69"/>
            <p:cNvCxnSpPr/>
            <p:nvPr/>
          </p:nvCxnSpPr>
          <p:spPr>
            <a:xfrm flipV="1">
              <a:off x="5292264" y="4653136"/>
              <a:ext cx="684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 Box 323"/>
            <p:cNvSpPr txBox="1">
              <a:spLocks noChangeArrowheads="1"/>
            </p:cNvSpPr>
            <p:nvPr/>
          </p:nvSpPr>
          <p:spPr bwMode="auto">
            <a:xfrm>
              <a:off x="6235884" y="4099079"/>
              <a:ext cx="356620" cy="194017"/>
            </a:xfrm>
            <a:prstGeom prst="rect">
              <a:avLst/>
            </a:prstGeom>
            <a:pattFill prst="pct5">
              <a:fgClr>
                <a:schemeClr val="tx1">
                  <a:lumMod val="50000"/>
                  <a:lumOff val="50000"/>
                </a:schemeClr>
              </a:fgClr>
              <a:bgClr>
                <a:srgbClr val="FFCC99"/>
              </a:bgClr>
            </a:patt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33" name="Text Box 323"/>
            <p:cNvSpPr txBox="1">
              <a:spLocks noChangeArrowheads="1"/>
            </p:cNvSpPr>
            <p:nvPr/>
          </p:nvSpPr>
          <p:spPr bwMode="auto">
            <a:xfrm>
              <a:off x="7527828" y="4099079"/>
              <a:ext cx="356620" cy="194017"/>
            </a:xfrm>
            <a:prstGeom prst="rect">
              <a:avLst/>
            </a:prstGeom>
            <a:pattFill prst="pct5">
              <a:fgClr>
                <a:schemeClr val="tx1">
                  <a:lumMod val="50000"/>
                  <a:lumOff val="50000"/>
                </a:schemeClr>
              </a:fgClr>
              <a:bgClr>
                <a:srgbClr val="FFCC99"/>
              </a:bgClr>
            </a:patt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134" name="直接箭头连接符 69"/>
            <p:cNvCxnSpPr/>
            <p:nvPr/>
          </p:nvCxnSpPr>
          <p:spPr>
            <a:xfrm>
              <a:off x="4214336" y="5085184"/>
              <a:ext cx="71796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69"/>
            <p:cNvCxnSpPr/>
            <p:nvPr/>
          </p:nvCxnSpPr>
          <p:spPr>
            <a:xfrm>
              <a:off x="3852000" y="4797152"/>
              <a:ext cx="572883" cy="1997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69"/>
            <p:cNvCxnSpPr/>
            <p:nvPr/>
          </p:nvCxnSpPr>
          <p:spPr>
            <a:xfrm>
              <a:off x="3852000" y="4653136"/>
              <a:ext cx="572883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69"/>
            <p:cNvCxnSpPr/>
            <p:nvPr/>
          </p:nvCxnSpPr>
          <p:spPr>
            <a:xfrm flipV="1">
              <a:off x="3852000" y="5085184"/>
              <a:ext cx="360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69"/>
            <p:cNvCxnSpPr/>
            <p:nvPr/>
          </p:nvCxnSpPr>
          <p:spPr>
            <a:xfrm flipV="1">
              <a:off x="4212040" y="5661248"/>
              <a:ext cx="720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69"/>
            <p:cNvCxnSpPr/>
            <p:nvPr/>
          </p:nvCxnSpPr>
          <p:spPr>
            <a:xfrm>
              <a:off x="3852000" y="5517232"/>
              <a:ext cx="1083644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69"/>
            <p:cNvCxnSpPr/>
            <p:nvPr/>
          </p:nvCxnSpPr>
          <p:spPr>
            <a:xfrm flipV="1">
              <a:off x="4212040" y="5373216"/>
              <a:ext cx="720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69"/>
            <p:cNvCxnSpPr/>
            <p:nvPr/>
          </p:nvCxnSpPr>
          <p:spPr>
            <a:xfrm flipV="1">
              <a:off x="4212040" y="5229200"/>
              <a:ext cx="720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69"/>
            <p:cNvCxnSpPr/>
            <p:nvPr/>
          </p:nvCxnSpPr>
          <p:spPr>
            <a:xfrm flipV="1">
              <a:off x="3852000" y="5949280"/>
              <a:ext cx="252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69"/>
            <p:cNvCxnSpPr/>
            <p:nvPr/>
          </p:nvCxnSpPr>
          <p:spPr>
            <a:xfrm flipV="1">
              <a:off x="3852000" y="5805264"/>
              <a:ext cx="252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69"/>
            <p:cNvCxnSpPr/>
            <p:nvPr/>
          </p:nvCxnSpPr>
          <p:spPr>
            <a:xfrm flipV="1">
              <a:off x="3852000" y="4941168"/>
              <a:ext cx="572883" cy="904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69"/>
            <p:cNvCxnSpPr/>
            <p:nvPr/>
          </p:nvCxnSpPr>
          <p:spPr>
            <a:xfrm flipV="1">
              <a:off x="3852000" y="5661248"/>
              <a:ext cx="360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69"/>
            <p:cNvCxnSpPr/>
            <p:nvPr/>
          </p:nvCxnSpPr>
          <p:spPr>
            <a:xfrm flipV="1">
              <a:off x="3852000" y="5373216"/>
              <a:ext cx="360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69"/>
            <p:cNvCxnSpPr/>
            <p:nvPr/>
          </p:nvCxnSpPr>
          <p:spPr>
            <a:xfrm flipV="1">
              <a:off x="3852000" y="5229200"/>
              <a:ext cx="360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69"/>
            <p:cNvCxnSpPr/>
            <p:nvPr/>
          </p:nvCxnSpPr>
          <p:spPr>
            <a:xfrm>
              <a:off x="4424883" y="4941168"/>
              <a:ext cx="507317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69"/>
            <p:cNvCxnSpPr/>
            <p:nvPr/>
          </p:nvCxnSpPr>
          <p:spPr>
            <a:xfrm flipV="1">
              <a:off x="4428065" y="4797152"/>
              <a:ext cx="504135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69"/>
            <p:cNvCxnSpPr/>
            <p:nvPr/>
          </p:nvCxnSpPr>
          <p:spPr>
            <a:xfrm>
              <a:off x="4424883" y="4653136"/>
              <a:ext cx="507317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箭头连接符 69"/>
            <p:cNvCxnSpPr/>
            <p:nvPr/>
          </p:nvCxnSpPr>
          <p:spPr>
            <a:xfrm>
              <a:off x="1331640" y="5805263"/>
              <a:ext cx="936184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箭头连接符 69"/>
            <p:cNvCxnSpPr/>
            <p:nvPr/>
          </p:nvCxnSpPr>
          <p:spPr>
            <a:xfrm flipH="1">
              <a:off x="2987824" y="4365104"/>
              <a:ext cx="28803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接连接符 449"/>
            <p:cNvCxnSpPr/>
            <p:nvPr/>
          </p:nvCxnSpPr>
          <p:spPr bwMode="auto">
            <a:xfrm flipV="1">
              <a:off x="3275856" y="4365104"/>
              <a:ext cx="0" cy="144015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sp>
          <p:nvSpPr>
            <p:cNvPr id="91" name="Text Box 322"/>
            <p:cNvSpPr txBox="1">
              <a:spLocks noChangeArrowheads="1"/>
            </p:cNvSpPr>
            <p:nvPr/>
          </p:nvSpPr>
          <p:spPr bwMode="auto">
            <a:xfrm>
              <a:off x="3563968" y="4437112"/>
              <a:ext cx="288032" cy="1584176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0" dirty="0" err="1" smtClean="0">
                  <a:solidFill>
                    <a:schemeClr val="tx1"/>
                  </a:solidFill>
                  <a:latin typeface="+mn-lt"/>
                </a:rPr>
                <a:t>μ</a:t>
              </a:r>
              <a:r>
                <a:rPr lang="en-US" altLang="zh-CN" sz="1600" dirty="0" err="1" smtClean="0">
                  <a:solidFill>
                    <a:schemeClr val="tx1"/>
                  </a:solidFill>
                </a:rPr>
                <a:t>OPCmd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形成电路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53" name="Rectangle 99"/>
            <p:cNvSpPr>
              <a:spLocks noChangeArrowheads="1"/>
            </p:cNvSpPr>
            <p:nvPr/>
          </p:nvSpPr>
          <p:spPr bwMode="auto">
            <a:xfrm>
              <a:off x="971600" y="5157192"/>
              <a:ext cx="360040" cy="7920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536" name="直接箭头连接符 69"/>
            <p:cNvCxnSpPr/>
            <p:nvPr/>
          </p:nvCxnSpPr>
          <p:spPr>
            <a:xfrm flipV="1">
              <a:off x="1547664" y="4005064"/>
              <a:ext cx="288032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接连接符 536"/>
            <p:cNvCxnSpPr/>
            <p:nvPr/>
          </p:nvCxnSpPr>
          <p:spPr bwMode="auto">
            <a:xfrm flipV="1">
              <a:off x="1547664" y="4005068"/>
              <a:ext cx="0" cy="165617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8" name="Text Box 323"/>
            <p:cNvSpPr txBox="1">
              <a:spLocks noChangeArrowheads="1"/>
            </p:cNvSpPr>
            <p:nvPr/>
          </p:nvSpPr>
          <p:spPr bwMode="auto">
            <a:xfrm>
              <a:off x="1547664" y="3789040"/>
              <a:ext cx="621762" cy="195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err="1" smtClean="0">
                  <a:solidFill>
                    <a:schemeClr val="tx1"/>
                  </a:solidFill>
                </a:rPr>
                <a:t>rs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及</a:t>
              </a:r>
              <a:r>
                <a:rPr lang="en-US" altLang="zh-CN" sz="1400" dirty="0" err="1" smtClean="0">
                  <a:solidFill>
                    <a:schemeClr val="tx1"/>
                  </a:solidFill>
                </a:rPr>
                <a:t>rt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39" name="直接箭头连接符 69"/>
            <p:cNvCxnSpPr/>
            <p:nvPr/>
          </p:nvCxnSpPr>
          <p:spPr>
            <a:xfrm>
              <a:off x="1331640" y="5661247"/>
              <a:ext cx="2160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1" name="组合 550"/>
          <p:cNvGrpSpPr/>
          <p:nvPr/>
        </p:nvGrpSpPr>
        <p:grpSpPr>
          <a:xfrm>
            <a:off x="1439652" y="4852228"/>
            <a:ext cx="2268252" cy="448980"/>
            <a:chOff x="1151620" y="4708212"/>
            <a:chExt cx="2268252" cy="448980"/>
          </a:xfrm>
        </p:grpSpPr>
        <p:sp>
          <p:nvSpPr>
            <p:cNvPr id="491" name="Text Box 323"/>
            <p:cNvSpPr txBox="1">
              <a:spLocks noChangeArrowheads="1"/>
            </p:cNvSpPr>
            <p:nvPr/>
          </p:nvSpPr>
          <p:spPr bwMode="auto">
            <a:xfrm>
              <a:off x="1835696" y="4708212"/>
              <a:ext cx="1017421" cy="304964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>
                  <a:solidFill>
                    <a:schemeClr val="tx1"/>
                  </a:solidFill>
                </a:rPr>
                <a:t>阻塞</a:t>
              </a:r>
              <a:r>
                <a:rPr kumimoji="1" lang="zh-CN" altLang="en-US" sz="1600" b="1" dirty="0" smtClean="0">
                  <a:solidFill>
                    <a:schemeClr val="tx1"/>
                  </a:solidFill>
                  <a:latin typeface="宋体" pitchFamily="2" charset="-122"/>
                </a:rPr>
                <a:t>处理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499" name="直接箭头连接符 69"/>
            <p:cNvCxnSpPr/>
            <p:nvPr/>
          </p:nvCxnSpPr>
          <p:spPr>
            <a:xfrm>
              <a:off x="2843808" y="4869160"/>
              <a:ext cx="57606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箭头连接符 69"/>
            <p:cNvCxnSpPr/>
            <p:nvPr/>
          </p:nvCxnSpPr>
          <p:spPr>
            <a:xfrm rot="10800000" flipV="1">
              <a:off x="1151620" y="4869160"/>
              <a:ext cx="684076" cy="288032"/>
            </a:xfrm>
            <a:prstGeom prst="bentConnector2">
              <a:avLst/>
            </a:prstGeom>
            <a:ln w="12700">
              <a:solidFill>
                <a:srgbClr val="FF3399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6" name="组合 565"/>
          <p:cNvGrpSpPr/>
          <p:nvPr/>
        </p:nvGrpSpPr>
        <p:grpSpPr>
          <a:xfrm>
            <a:off x="1907704" y="3861048"/>
            <a:ext cx="5400104" cy="995345"/>
            <a:chOff x="1619672" y="3501008"/>
            <a:chExt cx="5400104" cy="995345"/>
          </a:xfrm>
        </p:grpSpPr>
        <p:sp>
          <p:nvSpPr>
            <p:cNvPr id="457" name="Text Box 323"/>
            <p:cNvSpPr txBox="1">
              <a:spLocks noChangeArrowheads="1"/>
            </p:cNvSpPr>
            <p:nvPr/>
          </p:nvSpPr>
          <p:spPr bwMode="auto">
            <a:xfrm>
              <a:off x="1691680" y="3933056"/>
              <a:ext cx="1296144" cy="28803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RAW</a:t>
              </a:r>
              <a:r>
                <a:rPr kumimoji="1" lang="zh-CN" altLang="en-US" sz="1600" b="1" dirty="0" smtClean="0">
                  <a:solidFill>
                    <a:schemeClr val="tx1"/>
                  </a:solidFill>
                  <a:latin typeface="宋体" pitchFamily="2" charset="-122"/>
                </a:rPr>
                <a:t>冒险检测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59" name="Text Box 323"/>
            <p:cNvSpPr txBox="1">
              <a:spLocks noChangeArrowheads="1"/>
            </p:cNvSpPr>
            <p:nvPr/>
          </p:nvSpPr>
          <p:spPr bwMode="auto">
            <a:xfrm>
              <a:off x="1619672" y="4238020"/>
              <a:ext cx="864096" cy="199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l</a:t>
              </a:r>
              <a:r>
                <a:rPr kumimoji="1" lang="en-US" altLang="zh-CN" sz="1400" b="1" dirty="0" smtClean="0">
                  <a:solidFill>
                    <a:schemeClr val="tx1"/>
                  </a:solidFill>
                </a:rPr>
                <a:t>oad-use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60" name="直接箭头连接符 69"/>
            <p:cNvCxnSpPr/>
            <p:nvPr/>
          </p:nvCxnSpPr>
          <p:spPr>
            <a:xfrm>
              <a:off x="2051720" y="3789038"/>
              <a:ext cx="0" cy="1440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接箭头连接符 69"/>
            <p:cNvCxnSpPr/>
            <p:nvPr/>
          </p:nvCxnSpPr>
          <p:spPr>
            <a:xfrm flipH="1">
              <a:off x="2555776" y="3501008"/>
              <a:ext cx="44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接箭头连接符 69"/>
            <p:cNvCxnSpPr/>
            <p:nvPr/>
          </p:nvCxnSpPr>
          <p:spPr>
            <a:xfrm flipV="1">
              <a:off x="5292080" y="3573016"/>
              <a:ext cx="431712" cy="360040"/>
            </a:xfrm>
            <a:prstGeom prst="bentConnector3">
              <a:avLst>
                <a:gd name="adj1" fmla="val 99422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接箭头连接符 69"/>
            <p:cNvCxnSpPr/>
            <p:nvPr/>
          </p:nvCxnSpPr>
          <p:spPr>
            <a:xfrm rot="5400000" flipH="1" flipV="1">
              <a:off x="6551972" y="3537260"/>
              <a:ext cx="504056" cy="431552"/>
            </a:xfrm>
            <a:prstGeom prst="bentConnector3">
              <a:avLst>
                <a:gd name="adj1" fmla="val -1399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Text Box 323"/>
            <p:cNvSpPr txBox="1">
              <a:spLocks noChangeArrowheads="1"/>
            </p:cNvSpPr>
            <p:nvPr/>
          </p:nvSpPr>
          <p:spPr bwMode="auto">
            <a:xfrm>
              <a:off x="4832462" y="3573348"/>
              <a:ext cx="2187314" cy="215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ID/</a:t>
              </a:r>
              <a:r>
                <a:rPr lang="en-US" altLang="zh-CN" sz="1400" dirty="0" err="1" smtClean="0">
                  <a:solidFill>
                    <a:schemeClr val="tx1"/>
                  </a:solidFill>
                </a:rPr>
                <a:t>EX.rtd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EX/</a:t>
              </a:r>
              <a:r>
                <a:rPr lang="en-US" altLang="zh-CN" sz="1400" dirty="0" err="1" smtClean="0">
                  <a:solidFill>
                    <a:schemeClr val="tx1"/>
                  </a:solidFill>
                </a:rPr>
                <a:t>MEM.rtd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68" name="直接箭头连接符 69"/>
            <p:cNvCxnSpPr/>
            <p:nvPr/>
          </p:nvCxnSpPr>
          <p:spPr>
            <a:xfrm>
              <a:off x="2555776" y="3501008"/>
              <a:ext cx="0" cy="4358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箭头连接符 69"/>
            <p:cNvCxnSpPr/>
            <p:nvPr/>
          </p:nvCxnSpPr>
          <p:spPr>
            <a:xfrm>
              <a:off x="2699792" y="3573348"/>
              <a:ext cx="0" cy="3597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箭头连接符 69"/>
            <p:cNvCxnSpPr/>
            <p:nvPr/>
          </p:nvCxnSpPr>
          <p:spPr>
            <a:xfrm flipH="1">
              <a:off x="2699792" y="3573016"/>
              <a:ext cx="3024000" cy="3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箭头连接符 69"/>
            <p:cNvCxnSpPr/>
            <p:nvPr/>
          </p:nvCxnSpPr>
          <p:spPr>
            <a:xfrm>
              <a:off x="2483768" y="4227135"/>
              <a:ext cx="0" cy="2692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箭头连接符 69"/>
            <p:cNvCxnSpPr/>
            <p:nvPr/>
          </p:nvCxnSpPr>
          <p:spPr>
            <a:xfrm>
              <a:off x="3154658" y="4005064"/>
              <a:ext cx="12775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接箭头连接符 69"/>
            <p:cNvCxnSpPr/>
            <p:nvPr/>
          </p:nvCxnSpPr>
          <p:spPr>
            <a:xfrm flipV="1">
              <a:off x="2771799" y="4005064"/>
              <a:ext cx="378739" cy="360042"/>
            </a:xfrm>
            <a:prstGeom prst="bentConnector3">
              <a:avLst>
                <a:gd name="adj1" fmla="val 100299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箭头连接符 69"/>
            <p:cNvCxnSpPr/>
            <p:nvPr/>
          </p:nvCxnSpPr>
          <p:spPr>
            <a:xfrm>
              <a:off x="2776000" y="4221088"/>
              <a:ext cx="0" cy="144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0" name="Text Box 323"/>
            <p:cNvSpPr txBox="1">
              <a:spLocks noChangeArrowheads="1"/>
            </p:cNvSpPr>
            <p:nvPr/>
          </p:nvSpPr>
          <p:spPr bwMode="auto">
            <a:xfrm>
              <a:off x="3203848" y="3805972"/>
              <a:ext cx="774152" cy="199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kumimoji="1" lang="zh-CN" altLang="en-US" sz="1400" b="1" dirty="0" smtClean="0">
                  <a:solidFill>
                    <a:schemeClr val="tx1"/>
                  </a:solidFill>
                </a:rPr>
                <a:t>其他</a:t>
              </a:r>
              <a:r>
                <a:rPr kumimoji="1" lang="en-US" altLang="zh-CN" sz="1400" b="1" dirty="0" smtClean="0">
                  <a:solidFill>
                    <a:schemeClr val="tx1"/>
                  </a:solidFill>
                </a:rPr>
                <a:t>RAW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5" name="组合 564"/>
          <p:cNvGrpSpPr/>
          <p:nvPr/>
        </p:nvGrpSpPr>
        <p:grpSpPr>
          <a:xfrm>
            <a:off x="4716016" y="3861048"/>
            <a:ext cx="288032" cy="1258002"/>
            <a:chOff x="4427984" y="3501008"/>
            <a:chExt cx="288032" cy="1258002"/>
          </a:xfrm>
        </p:grpSpPr>
        <p:sp>
          <p:nvSpPr>
            <p:cNvPr id="437" name="Text Box 323"/>
            <p:cNvSpPr txBox="1">
              <a:spLocks noChangeArrowheads="1"/>
            </p:cNvSpPr>
            <p:nvPr/>
          </p:nvSpPr>
          <p:spPr bwMode="auto">
            <a:xfrm>
              <a:off x="4427984" y="3717032"/>
              <a:ext cx="288032" cy="1041978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600" b="1" dirty="0" smtClean="0">
                  <a:solidFill>
                    <a:schemeClr val="tx1"/>
                  </a:solidFill>
                  <a:latin typeface="宋体" pitchFamily="2" charset="-122"/>
                </a:rPr>
                <a:t>转发逻辑</a:t>
              </a: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563" name="直接箭头连接符 69"/>
            <p:cNvCxnSpPr/>
            <p:nvPr/>
          </p:nvCxnSpPr>
          <p:spPr>
            <a:xfrm>
              <a:off x="4499936" y="3501008"/>
              <a:ext cx="56" cy="21602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接箭头连接符 69"/>
            <p:cNvCxnSpPr/>
            <p:nvPr/>
          </p:nvCxnSpPr>
          <p:spPr>
            <a:xfrm>
              <a:off x="4642238" y="3573016"/>
              <a:ext cx="1770" cy="1440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3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2" name="组合 511"/>
          <p:cNvGrpSpPr/>
          <p:nvPr/>
        </p:nvGrpSpPr>
        <p:grpSpPr>
          <a:xfrm>
            <a:off x="3707904" y="4509120"/>
            <a:ext cx="1296144" cy="1512168"/>
            <a:chOff x="3419872" y="4365104"/>
            <a:chExt cx="1296144" cy="1512168"/>
          </a:xfrm>
        </p:grpSpPr>
        <p:sp>
          <p:nvSpPr>
            <p:cNvPr id="420" name="Text Box 323"/>
            <p:cNvSpPr txBox="1">
              <a:spLocks noChangeArrowheads="1"/>
            </p:cNvSpPr>
            <p:nvPr/>
          </p:nvSpPr>
          <p:spPr bwMode="auto">
            <a:xfrm>
              <a:off x="4214256" y="4975076"/>
              <a:ext cx="501760" cy="90219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21" name="Text Box 323"/>
            <p:cNvSpPr txBox="1">
              <a:spLocks noChangeArrowheads="1"/>
            </p:cNvSpPr>
            <p:nvPr/>
          </p:nvSpPr>
          <p:spPr bwMode="auto">
            <a:xfrm>
              <a:off x="4501762" y="5288092"/>
              <a:ext cx="142246" cy="1080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 smtClean="0">
                  <a:solidFill>
                    <a:schemeClr val="tx1"/>
                  </a:solidFill>
                  <a:latin typeface="宋体" pitchFamily="2" charset="-122"/>
                </a:rPr>
                <a:t>&amp;</a:t>
              </a:r>
              <a:endParaRPr kumimoji="1" lang="zh-CN" altLang="en-US" sz="12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22" name="Text Box 323"/>
            <p:cNvSpPr txBox="1">
              <a:spLocks noChangeArrowheads="1"/>
            </p:cNvSpPr>
            <p:nvPr/>
          </p:nvSpPr>
          <p:spPr bwMode="auto">
            <a:xfrm>
              <a:off x="4499992" y="5576108"/>
              <a:ext cx="142246" cy="1080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 smtClean="0">
                  <a:solidFill>
                    <a:schemeClr val="tx1"/>
                  </a:solidFill>
                  <a:latin typeface="宋体" pitchFamily="2" charset="-122"/>
                </a:rPr>
                <a:t>&amp;</a:t>
              </a:r>
              <a:endParaRPr kumimoji="1" lang="zh-CN" altLang="en-US" sz="12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423" name="直接连接符 422"/>
            <p:cNvCxnSpPr/>
            <p:nvPr/>
          </p:nvCxnSpPr>
          <p:spPr bwMode="auto">
            <a:xfrm>
              <a:off x="4283968" y="5600670"/>
              <a:ext cx="21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424" name="Text Box 323"/>
            <p:cNvSpPr txBox="1">
              <a:spLocks noChangeArrowheads="1"/>
            </p:cNvSpPr>
            <p:nvPr/>
          </p:nvSpPr>
          <p:spPr bwMode="auto">
            <a:xfrm>
              <a:off x="4499992" y="5144076"/>
              <a:ext cx="142246" cy="1080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 smtClean="0">
                  <a:solidFill>
                    <a:schemeClr val="tx1"/>
                  </a:solidFill>
                  <a:latin typeface="宋体" pitchFamily="2" charset="-122"/>
                </a:rPr>
                <a:t>&amp;</a:t>
              </a:r>
              <a:endParaRPr kumimoji="1" lang="zh-CN" altLang="en-US" sz="12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25" name="Text Box 323"/>
            <p:cNvSpPr txBox="1">
              <a:spLocks noChangeArrowheads="1"/>
            </p:cNvSpPr>
            <p:nvPr/>
          </p:nvSpPr>
          <p:spPr bwMode="auto">
            <a:xfrm>
              <a:off x="4499992" y="5000060"/>
              <a:ext cx="142246" cy="1080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 smtClean="0">
                  <a:solidFill>
                    <a:schemeClr val="tx1"/>
                  </a:solidFill>
                  <a:latin typeface="宋体" pitchFamily="2" charset="-122"/>
                </a:rPr>
                <a:t>&amp;</a:t>
              </a:r>
              <a:endParaRPr kumimoji="1" lang="zh-CN" altLang="en-US" sz="12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426" name="直接连接符 425"/>
            <p:cNvCxnSpPr/>
            <p:nvPr/>
          </p:nvCxnSpPr>
          <p:spPr bwMode="auto">
            <a:xfrm>
              <a:off x="4283968" y="5312638"/>
              <a:ext cx="21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27" name="直接连接符 426"/>
            <p:cNvCxnSpPr/>
            <p:nvPr/>
          </p:nvCxnSpPr>
          <p:spPr bwMode="auto">
            <a:xfrm>
              <a:off x="4283968" y="5168622"/>
              <a:ext cx="21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28" name="直接连接符 427"/>
            <p:cNvCxnSpPr/>
            <p:nvPr/>
          </p:nvCxnSpPr>
          <p:spPr bwMode="auto">
            <a:xfrm>
              <a:off x="4283968" y="5024606"/>
              <a:ext cx="21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429" name="Text Box 323"/>
            <p:cNvSpPr txBox="1">
              <a:spLocks noChangeArrowheads="1"/>
            </p:cNvSpPr>
            <p:nvPr/>
          </p:nvSpPr>
          <p:spPr bwMode="auto">
            <a:xfrm>
              <a:off x="4283968" y="5690487"/>
              <a:ext cx="393270" cy="179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dirty="0">
                  <a:solidFill>
                    <a:schemeClr val="tx1"/>
                  </a:solidFill>
                </a:rPr>
                <a:t>气泡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30" name="直接连接符 429"/>
            <p:cNvCxnSpPr/>
            <p:nvPr/>
          </p:nvCxnSpPr>
          <p:spPr bwMode="auto">
            <a:xfrm>
              <a:off x="4283968" y="4366987"/>
              <a:ext cx="0" cy="123368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5" name="直接箭头连接符 69"/>
            <p:cNvCxnSpPr/>
            <p:nvPr/>
          </p:nvCxnSpPr>
          <p:spPr>
            <a:xfrm flipV="1">
              <a:off x="3419872" y="4365104"/>
              <a:ext cx="864096" cy="188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接连接符 485"/>
            <p:cNvCxnSpPr/>
            <p:nvPr/>
          </p:nvCxnSpPr>
          <p:spPr bwMode="auto">
            <a:xfrm flipV="1">
              <a:off x="3419872" y="4365104"/>
              <a:ext cx="0" cy="50405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8" name="Text Box 5"/>
          <p:cNvSpPr txBox="1">
            <a:spLocks noChangeArrowheads="1"/>
          </p:cNvSpPr>
          <p:nvPr/>
        </p:nvSpPr>
        <p:spPr bwMode="auto">
          <a:xfrm>
            <a:off x="1405858" y="2092786"/>
            <a:ext cx="7486621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1463" indent="-271463"/>
            <a:r>
              <a:rPr lang="zh-CN" altLang="en-US" sz="2000" dirty="0" smtClean="0">
                <a:solidFill>
                  <a:srgbClr val="990099"/>
                </a:solidFill>
              </a:rPr>
              <a:t>思考：</a:t>
            </a:r>
            <a:r>
              <a:rPr lang="zh-CN" altLang="en-US" sz="2000" dirty="0" smtClean="0">
                <a:solidFill>
                  <a:schemeClr val="tx1"/>
                </a:solidFill>
              </a:rPr>
              <a:t>指令周期＜</a:t>
            </a:r>
            <a:r>
              <a:rPr lang="en-US" altLang="zh-CN" sz="2000" dirty="0" smtClean="0">
                <a:solidFill>
                  <a:schemeClr val="tx1"/>
                </a:solidFill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</a:rPr>
              <a:t>时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如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sw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CU</a:t>
            </a:r>
            <a:r>
              <a:rPr lang="zh-CN" altLang="en-US" sz="2000" dirty="0" smtClean="0">
                <a:solidFill>
                  <a:schemeClr val="tx1"/>
                </a:solidFill>
              </a:rPr>
              <a:t>如何使后续段不产生误操作？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38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E5B388-4357-4B81-BE05-2CE54CDF10A0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228600" y="220075"/>
            <a:ext cx="8686800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ctr">
              <a:lnSpc>
                <a:spcPct val="125000"/>
              </a:lnSpc>
            </a:pPr>
            <a:r>
              <a:rPr lang="zh-CN" altLang="en-US" dirty="0" smtClean="0">
                <a:solidFill>
                  <a:srgbClr val="CC3300"/>
                </a:solidFill>
              </a:rPr>
              <a:t>第三章</a:t>
            </a:r>
            <a:r>
              <a:rPr lang="zh-CN" altLang="en-US" dirty="0">
                <a:solidFill>
                  <a:srgbClr val="CC3300"/>
                </a:solidFill>
              </a:rPr>
              <a:t>课后复习思考题</a:t>
            </a:r>
          </a:p>
          <a:p>
            <a:pPr marL="363538" indent="-363538"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、流水线的工作</a:t>
            </a:r>
            <a:r>
              <a:rPr lang="zh-CN" altLang="en-US" sz="2200" dirty="0" smtClean="0">
                <a:solidFill>
                  <a:schemeClr val="tx1"/>
                </a:solidFill>
              </a:rPr>
              <a:t>原理、组成</a:t>
            </a:r>
            <a:r>
              <a:rPr lang="zh-CN" altLang="en-US" sz="2200" dirty="0">
                <a:solidFill>
                  <a:schemeClr val="tx1"/>
                </a:solidFill>
              </a:rPr>
              <a:t>基本要求</a:t>
            </a:r>
            <a:r>
              <a:rPr lang="zh-CN" altLang="en-US" sz="2200" dirty="0" smtClean="0">
                <a:solidFill>
                  <a:schemeClr val="tx1"/>
                </a:solidFill>
              </a:rPr>
              <a:t>？有</a:t>
            </a:r>
            <a:r>
              <a:rPr lang="zh-CN" altLang="en-US" sz="2200" dirty="0">
                <a:solidFill>
                  <a:schemeClr val="tx1"/>
                </a:solidFill>
              </a:rPr>
              <a:t>哪些</a:t>
            </a:r>
            <a:r>
              <a:rPr lang="zh-CN" altLang="en-US" sz="2200" dirty="0" smtClean="0">
                <a:solidFill>
                  <a:schemeClr val="tx1"/>
                </a:solidFill>
              </a:rPr>
              <a:t>分类？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363538" indent="-363538"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zh-CN" altLang="en-US" sz="2200" dirty="0" smtClean="0">
                <a:solidFill>
                  <a:schemeClr val="tx1"/>
                </a:solidFill>
              </a:rPr>
              <a:t>流水线的性能指标</a:t>
            </a:r>
            <a:r>
              <a:rPr lang="zh-CN" altLang="en-US" sz="2200" dirty="0">
                <a:solidFill>
                  <a:schemeClr val="tx1"/>
                </a:solidFill>
              </a:rPr>
              <a:t>？</a:t>
            </a:r>
            <a:r>
              <a:rPr lang="zh-CN" altLang="en-US" sz="2200" dirty="0" smtClean="0">
                <a:solidFill>
                  <a:schemeClr val="tx1"/>
                </a:solidFill>
              </a:rPr>
              <a:t>提高性能</a:t>
            </a:r>
            <a:r>
              <a:rPr lang="zh-CN" altLang="en-US" sz="2200" dirty="0">
                <a:solidFill>
                  <a:schemeClr val="tx1"/>
                </a:solidFill>
              </a:rPr>
              <a:t>指标的方法是什么？</a:t>
            </a:r>
          </a:p>
          <a:p>
            <a:pPr marL="363538" indent="-363538"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3</a:t>
            </a:r>
            <a:r>
              <a:rPr lang="zh-CN" altLang="en-US" sz="2200" dirty="0">
                <a:solidFill>
                  <a:schemeClr val="tx1"/>
                </a:solidFill>
              </a:rPr>
              <a:t>、流水线有哪</a:t>
            </a:r>
            <a:r>
              <a:rPr lang="zh-CN" altLang="en-US" sz="2200" dirty="0" smtClean="0">
                <a:solidFill>
                  <a:schemeClr val="tx1"/>
                </a:solidFill>
              </a:rPr>
              <a:t>几种冒险？产生原因？</a:t>
            </a:r>
            <a:r>
              <a:rPr lang="zh-CN" altLang="en-US" sz="2200" dirty="0">
                <a:solidFill>
                  <a:schemeClr val="tx1"/>
                </a:solidFill>
              </a:rPr>
              <a:t>有哪些解决方法？</a:t>
            </a:r>
          </a:p>
          <a:p>
            <a:pPr marL="363538" indent="-363538">
              <a:lnSpc>
                <a:spcPct val="125000"/>
              </a:lnSpc>
            </a:pPr>
            <a:r>
              <a:rPr lang="en-US" altLang="zh-CN" sz="2200" dirty="0" smtClean="0">
                <a:solidFill>
                  <a:schemeClr val="tx1"/>
                </a:solidFill>
              </a:rPr>
              <a:t>4</a:t>
            </a:r>
            <a:r>
              <a:rPr lang="zh-CN" altLang="en-US" sz="2200" dirty="0" smtClean="0">
                <a:solidFill>
                  <a:schemeClr val="tx1"/>
                </a:solidFill>
              </a:rPr>
              <a:t>、图</a:t>
            </a:r>
            <a:r>
              <a:rPr lang="en-US" altLang="zh-CN" sz="2200" dirty="0" smtClean="0">
                <a:solidFill>
                  <a:schemeClr val="tx1"/>
                </a:solidFill>
              </a:rPr>
              <a:t>3.32</a:t>
            </a:r>
            <a:r>
              <a:rPr lang="zh-CN" altLang="en-US" sz="2200" dirty="0" smtClean="0">
                <a:solidFill>
                  <a:schemeClr val="tx1"/>
                </a:solidFill>
              </a:rPr>
              <a:t>的</a:t>
            </a:r>
            <a:r>
              <a:rPr lang="en-US" altLang="zh-CN" sz="2200" dirty="0" smtClean="0">
                <a:solidFill>
                  <a:schemeClr val="tx1"/>
                </a:solidFill>
              </a:rPr>
              <a:t>MIPS</a:t>
            </a:r>
            <a:r>
              <a:rPr lang="zh-CN" altLang="en-US" sz="2200" dirty="0" smtClean="0">
                <a:solidFill>
                  <a:schemeClr val="tx1"/>
                </a:solidFill>
              </a:rPr>
              <a:t>流水线中，</a:t>
            </a:r>
            <a:r>
              <a:rPr lang="en-US" altLang="zh-CN" sz="2200" dirty="0" smtClean="0">
                <a:solidFill>
                  <a:schemeClr val="tx1"/>
                </a:solidFill>
              </a:rPr>
              <a:t>EXT</a:t>
            </a:r>
            <a:r>
              <a:rPr lang="zh-CN" altLang="en-US" sz="2200" dirty="0" smtClean="0">
                <a:solidFill>
                  <a:schemeClr val="tx1"/>
                </a:solidFill>
              </a:rPr>
              <a:t>的功能有哪些？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marL="363538" indent="-363538">
              <a:lnSpc>
                <a:spcPct val="125000"/>
              </a:lnSpc>
            </a:pPr>
            <a:r>
              <a:rPr lang="en-US" altLang="zh-CN" sz="2200" dirty="0" smtClean="0">
                <a:solidFill>
                  <a:schemeClr val="tx1"/>
                </a:solidFill>
              </a:rPr>
              <a:t>5</a:t>
            </a:r>
            <a:r>
              <a:rPr lang="zh-CN" altLang="en-US" sz="2200" dirty="0" smtClean="0">
                <a:solidFill>
                  <a:schemeClr val="tx1"/>
                </a:solidFill>
              </a:rPr>
              <a:t>、基于图</a:t>
            </a:r>
            <a:r>
              <a:rPr lang="en-US" altLang="zh-CN" sz="2200" dirty="0" smtClean="0">
                <a:solidFill>
                  <a:schemeClr val="tx1"/>
                </a:solidFill>
              </a:rPr>
              <a:t>3.32</a:t>
            </a:r>
            <a:r>
              <a:rPr lang="zh-CN" altLang="en-US" sz="2200" dirty="0" smtClean="0">
                <a:solidFill>
                  <a:schemeClr val="tx1"/>
                </a:solidFill>
              </a:rPr>
              <a:t>，增加</a:t>
            </a:r>
            <a:r>
              <a:rPr lang="en-US" altLang="zh-CN" sz="2200" dirty="0" smtClean="0">
                <a:solidFill>
                  <a:schemeClr val="tx1"/>
                </a:solidFill>
              </a:rPr>
              <a:t>j</a:t>
            </a:r>
            <a:r>
              <a:rPr lang="zh-CN" altLang="en-US" sz="2200" dirty="0" smtClean="0">
                <a:solidFill>
                  <a:schemeClr val="tx1"/>
                </a:solidFill>
              </a:rPr>
              <a:t>指令的数据通路，写出</a:t>
            </a:r>
            <a:r>
              <a:rPr lang="en-US" altLang="zh-CN" sz="2200" dirty="0" smtClean="0">
                <a:solidFill>
                  <a:schemeClr val="tx1"/>
                </a:solidFill>
              </a:rPr>
              <a:t>IF</a:t>
            </a:r>
            <a:r>
              <a:rPr lang="zh-CN" altLang="en-US" sz="2200" dirty="0" smtClean="0">
                <a:solidFill>
                  <a:schemeClr val="tx1"/>
                </a:solidFill>
              </a:rPr>
              <a:t>段</a:t>
            </a:r>
            <a:r>
              <a:rPr lang="en-US" altLang="zh-CN" sz="2200" dirty="0" smtClean="0">
                <a:solidFill>
                  <a:schemeClr val="tx1"/>
                </a:solidFill>
              </a:rPr>
              <a:t>MUX</a:t>
            </a:r>
            <a:r>
              <a:rPr lang="zh-CN" altLang="en-US" sz="2200" dirty="0" smtClean="0">
                <a:solidFill>
                  <a:schemeClr val="tx1"/>
                </a:solidFill>
              </a:rPr>
              <a:t>的控制逻辑。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marL="363538" indent="-363538">
              <a:lnSpc>
                <a:spcPct val="125000"/>
              </a:lnSpc>
            </a:pPr>
            <a:r>
              <a:rPr lang="en-US" altLang="zh-CN" sz="2200" dirty="0" smtClean="0">
                <a:solidFill>
                  <a:schemeClr val="tx1"/>
                </a:solidFill>
              </a:rPr>
              <a:t>6</a:t>
            </a:r>
            <a:r>
              <a:rPr lang="zh-CN" altLang="en-US" sz="220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dirty="0" smtClean="0">
                <a:solidFill>
                  <a:schemeClr val="tx1"/>
                </a:solidFill>
              </a:rPr>
              <a:t>P91</a:t>
            </a:r>
            <a:r>
              <a:rPr lang="zh-CN" altLang="en-US" sz="2200" dirty="0" smtClean="0">
                <a:solidFill>
                  <a:schemeClr val="tx1"/>
                </a:solidFill>
              </a:rPr>
              <a:t>第</a:t>
            </a:r>
            <a:r>
              <a:rPr lang="en-US" altLang="zh-CN" sz="2200" dirty="0" smtClean="0">
                <a:solidFill>
                  <a:schemeClr val="tx1"/>
                </a:solidFill>
              </a:rPr>
              <a:t>3.5</a:t>
            </a:r>
            <a:r>
              <a:rPr lang="zh-CN" altLang="en-US" sz="2200" dirty="0" smtClean="0">
                <a:solidFill>
                  <a:schemeClr val="tx1"/>
                </a:solidFill>
              </a:rPr>
              <a:t>题的流水线存在结构冒险，画出消除结构冒险后的流水线简图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每个段一个</a:t>
            </a:r>
            <a:r>
              <a:rPr lang="zh-CN" altLang="en-US" sz="2200" dirty="0" smtClean="0">
                <a:solidFill>
                  <a:schemeClr val="tx1"/>
                </a:solidFill>
              </a:rPr>
              <a:t>方框、标明段的延迟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。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marL="363538" indent="-363538">
              <a:lnSpc>
                <a:spcPct val="125000"/>
              </a:lnSpc>
            </a:pPr>
            <a:r>
              <a:rPr lang="en-US" altLang="zh-CN" sz="2200" dirty="0" smtClean="0">
                <a:solidFill>
                  <a:schemeClr val="tx1"/>
                </a:solidFill>
              </a:rPr>
              <a:t>7</a:t>
            </a:r>
            <a:r>
              <a:rPr lang="zh-CN" altLang="en-US" sz="2200" dirty="0" smtClean="0">
                <a:solidFill>
                  <a:schemeClr val="tx1"/>
                </a:solidFill>
              </a:rPr>
              <a:t>、若第</a:t>
            </a:r>
            <a:r>
              <a:rPr lang="en-US" altLang="zh-CN" sz="2200" dirty="0" smtClean="0">
                <a:solidFill>
                  <a:schemeClr val="tx1"/>
                </a:solidFill>
              </a:rPr>
              <a:t>6</a:t>
            </a:r>
            <a:r>
              <a:rPr lang="zh-CN" altLang="en-US" sz="2200" dirty="0" smtClean="0">
                <a:solidFill>
                  <a:schemeClr val="tx1"/>
                </a:solidFill>
              </a:rPr>
              <a:t>题的</a:t>
            </a:r>
            <a:r>
              <a:rPr lang="zh-CN" altLang="en-US" sz="2200" dirty="0">
                <a:solidFill>
                  <a:schemeClr val="tx1"/>
                </a:solidFill>
              </a:rPr>
              <a:t>流水线采用转发</a:t>
            </a:r>
            <a:r>
              <a:rPr lang="zh-CN" altLang="en-US" sz="2200" dirty="0" smtClean="0">
                <a:solidFill>
                  <a:schemeClr val="tx1"/>
                </a:solidFill>
              </a:rPr>
              <a:t>法</a:t>
            </a:r>
            <a:r>
              <a:rPr lang="zh-CN" altLang="en-US" sz="2200" dirty="0">
                <a:solidFill>
                  <a:schemeClr val="tx1"/>
                </a:solidFill>
              </a:rPr>
              <a:t>处理</a:t>
            </a:r>
            <a:r>
              <a:rPr lang="zh-CN" altLang="en-US" sz="2200" dirty="0" smtClean="0">
                <a:solidFill>
                  <a:schemeClr val="tx1"/>
                </a:solidFill>
              </a:rPr>
              <a:t>数据冒险，画出其流水线简图。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755453" y="5878433"/>
            <a:ext cx="4896667" cy="43088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zh-CN" altLang="en-US" sz="2200" b="1" dirty="0" smtClean="0">
                <a:solidFill>
                  <a:srgbClr val="C00000"/>
                </a:solidFill>
              </a:rPr>
              <a:t>作业</a:t>
            </a:r>
            <a:r>
              <a:rPr lang="en-US" altLang="zh-CN" sz="2200" dirty="0" smtClean="0">
                <a:solidFill>
                  <a:srgbClr val="C00000"/>
                </a:solidFill>
              </a:rPr>
              <a:t>2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：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PPT—</a:t>
            </a:r>
            <a:r>
              <a:rPr lang="en-US" altLang="zh-CN" sz="2200" dirty="0" smtClean="0">
                <a:solidFill>
                  <a:schemeClr val="tx1"/>
                </a:solidFill>
              </a:rPr>
              <a:t>4</a:t>
            </a:r>
            <a:r>
              <a:rPr lang="zh-CN" altLang="en-US" sz="220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dirty="0" smtClean="0">
                <a:solidFill>
                  <a:schemeClr val="tx1"/>
                </a:solidFill>
              </a:rPr>
              <a:t>6</a:t>
            </a:r>
            <a:r>
              <a:rPr lang="zh-CN" altLang="en-US" sz="220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dirty="0" smtClean="0">
                <a:solidFill>
                  <a:schemeClr val="tx1"/>
                </a:solidFill>
              </a:rPr>
              <a:t>7</a:t>
            </a:r>
            <a:endParaRPr lang="en-US" altLang="zh-CN" sz="2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15931" y="881172"/>
            <a:ext cx="875033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*要求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各个段</a:t>
            </a:r>
            <a:r>
              <a:rPr lang="zh-CN" altLang="en-US" b="1" dirty="0">
                <a:solidFill>
                  <a:schemeClr val="tx1"/>
                </a:solidFill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chemeClr val="tx1"/>
                </a:solidFill>
                <a:latin typeface="宋体" pitchFamily="2" charset="-122"/>
              </a:rPr>
              <a:t>操作</a:t>
            </a:r>
            <a:r>
              <a:rPr lang="zh-CN" altLang="en-US" b="1" u="sng" dirty="0" smtClean="0">
                <a:solidFill>
                  <a:srgbClr val="FF3300"/>
                </a:solidFill>
                <a:latin typeface="宋体" pitchFamily="2" charset="-122"/>
              </a:rPr>
              <a:t>相互独立</a:t>
            </a: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←</a:t>
            </a:r>
            <a:r>
              <a:rPr lang="zh-CN" altLang="en-US" sz="1800" dirty="0">
                <a:solidFill>
                  <a:schemeClr val="tx1"/>
                </a:solidFill>
              </a:rPr>
              <a:t>可以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重叠所需</a:t>
            </a:r>
            <a:endParaRPr lang="en-US" altLang="zh-CN" sz="1800" b="1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实现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sz="2200" b="1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1942349" y="1333217"/>
            <a:ext cx="702391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>
              <a:lnSpc>
                <a:spcPct val="125000"/>
              </a:lnSpc>
            </a:pPr>
            <a:r>
              <a:rPr lang="zh-CN" altLang="en-US" kern="0" spc="-100" dirty="0">
                <a:solidFill>
                  <a:schemeClr val="tx1"/>
                </a:solidFill>
              </a:rPr>
              <a:t>各个段的</a:t>
            </a:r>
            <a:r>
              <a:rPr lang="zh-CN" altLang="en-US" u="sng" kern="0" spc="-100" dirty="0">
                <a:solidFill>
                  <a:schemeClr val="tx1"/>
                </a:solidFill>
              </a:rPr>
              <a:t>源数据</a:t>
            </a:r>
            <a:r>
              <a:rPr lang="zh-CN" altLang="en-US" kern="0" spc="-100" dirty="0">
                <a:solidFill>
                  <a:schemeClr val="tx1"/>
                </a:solidFill>
              </a:rPr>
              <a:t>来自时序部件、</a:t>
            </a:r>
            <a:r>
              <a:rPr lang="zh-CN" altLang="en-US" u="sng" kern="0" spc="-100" dirty="0">
                <a:solidFill>
                  <a:schemeClr val="tx1"/>
                </a:solidFill>
              </a:rPr>
              <a:t>结果</a:t>
            </a:r>
            <a:r>
              <a:rPr lang="zh-CN" altLang="en-US" kern="0" spc="-100" dirty="0">
                <a:solidFill>
                  <a:schemeClr val="tx1"/>
                </a:solidFill>
              </a:rPr>
              <a:t>存到时序部件</a:t>
            </a:r>
          </a:p>
          <a:p>
            <a:pPr marL="3860800" indent="-3860800">
              <a:lnSpc>
                <a:spcPct val="125000"/>
              </a:lnSpc>
            </a:pPr>
            <a:r>
              <a:rPr lang="zh-CN" altLang="en-US" b="1" dirty="0" smtClean="0">
                <a:solidFill>
                  <a:schemeClr val="tx1"/>
                </a:solidFill>
              </a:rPr>
              <a:t>增设</a:t>
            </a:r>
            <a:r>
              <a:rPr lang="zh-CN" altLang="en-US" b="1" u="sng" dirty="0" smtClean="0">
                <a:solidFill>
                  <a:srgbClr val="990099"/>
                </a:solidFill>
              </a:rPr>
              <a:t>段间寄存器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79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8" name="组合 137"/>
          <p:cNvGrpSpPr/>
          <p:nvPr/>
        </p:nvGrpSpPr>
        <p:grpSpPr>
          <a:xfrm>
            <a:off x="1835573" y="3415463"/>
            <a:ext cx="6192811" cy="2232248"/>
            <a:chOff x="1835573" y="3861048"/>
            <a:chExt cx="6192811" cy="2232248"/>
          </a:xfrm>
          <a:solidFill>
            <a:srgbClr val="CCFFFF">
              <a:alpha val="80000"/>
            </a:srgbClr>
          </a:solidFill>
        </p:grpSpPr>
        <p:grpSp>
          <p:nvGrpSpPr>
            <p:cNvPr id="139" name="组合 138"/>
            <p:cNvGrpSpPr/>
            <p:nvPr/>
          </p:nvGrpSpPr>
          <p:grpSpPr>
            <a:xfrm>
              <a:off x="1835573" y="3861048"/>
              <a:ext cx="4753443" cy="1080120"/>
              <a:chOff x="1835573" y="3861048"/>
              <a:chExt cx="4753443" cy="1080120"/>
            </a:xfrm>
            <a:grpFill/>
          </p:grpSpPr>
          <p:sp>
            <p:nvSpPr>
              <p:cNvPr id="145" name="Rectangle 99"/>
              <p:cNvSpPr>
                <a:spLocks noChangeArrowheads="1"/>
              </p:cNvSpPr>
              <p:nvPr/>
            </p:nvSpPr>
            <p:spPr bwMode="auto">
              <a:xfrm>
                <a:off x="1835573" y="3861048"/>
                <a:ext cx="432966" cy="1080120"/>
              </a:xfrm>
              <a:prstGeom prst="rect">
                <a:avLst/>
              </a:prstGeom>
              <a:grp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99"/>
              <p:cNvSpPr>
                <a:spLocks noChangeArrowheads="1"/>
              </p:cNvSpPr>
              <p:nvPr/>
            </p:nvSpPr>
            <p:spPr bwMode="auto">
              <a:xfrm>
                <a:off x="3275857" y="3861048"/>
                <a:ext cx="428628" cy="1080120"/>
              </a:xfrm>
              <a:prstGeom prst="rect">
                <a:avLst/>
              </a:prstGeom>
              <a:grp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Rectangle 99"/>
              <p:cNvSpPr>
                <a:spLocks noChangeArrowheads="1"/>
              </p:cNvSpPr>
              <p:nvPr/>
            </p:nvSpPr>
            <p:spPr bwMode="auto">
              <a:xfrm>
                <a:off x="4715223" y="3861048"/>
                <a:ext cx="433634" cy="1080120"/>
              </a:xfrm>
              <a:prstGeom prst="rect">
                <a:avLst/>
              </a:prstGeom>
              <a:grp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99"/>
              <p:cNvSpPr>
                <a:spLocks noChangeArrowheads="1"/>
              </p:cNvSpPr>
              <p:nvPr/>
            </p:nvSpPr>
            <p:spPr bwMode="auto">
              <a:xfrm>
                <a:off x="6155382" y="3861048"/>
                <a:ext cx="433634" cy="1080120"/>
              </a:xfrm>
              <a:prstGeom prst="rect">
                <a:avLst/>
              </a:prstGeom>
              <a:grp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3275857" y="5013176"/>
              <a:ext cx="4752527" cy="1080120"/>
              <a:chOff x="1836489" y="3861048"/>
              <a:chExt cx="4752527" cy="1080120"/>
            </a:xfrm>
            <a:grpFill/>
          </p:grpSpPr>
          <p:sp>
            <p:nvSpPr>
              <p:cNvPr id="141" name="Rectangle 99"/>
              <p:cNvSpPr>
                <a:spLocks noChangeArrowheads="1"/>
              </p:cNvSpPr>
              <p:nvPr/>
            </p:nvSpPr>
            <p:spPr bwMode="auto">
              <a:xfrm>
                <a:off x="1836489" y="3861048"/>
                <a:ext cx="432050" cy="1080120"/>
              </a:xfrm>
              <a:prstGeom prst="rect">
                <a:avLst/>
              </a:prstGeom>
              <a:grp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99"/>
              <p:cNvSpPr>
                <a:spLocks noChangeArrowheads="1"/>
              </p:cNvSpPr>
              <p:nvPr/>
            </p:nvSpPr>
            <p:spPr bwMode="auto">
              <a:xfrm>
                <a:off x="3275857" y="3861048"/>
                <a:ext cx="428628" cy="1080120"/>
              </a:xfrm>
              <a:prstGeom prst="rect">
                <a:avLst/>
              </a:prstGeom>
              <a:grp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99"/>
              <p:cNvSpPr>
                <a:spLocks noChangeArrowheads="1"/>
              </p:cNvSpPr>
              <p:nvPr/>
            </p:nvSpPr>
            <p:spPr bwMode="auto">
              <a:xfrm>
                <a:off x="4715223" y="3861048"/>
                <a:ext cx="433634" cy="1080120"/>
              </a:xfrm>
              <a:prstGeom prst="rect">
                <a:avLst/>
              </a:prstGeom>
              <a:grp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99"/>
              <p:cNvSpPr>
                <a:spLocks noChangeArrowheads="1"/>
              </p:cNvSpPr>
              <p:nvPr/>
            </p:nvSpPr>
            <p:spPr bwMode="auto">
              <a:xfrm>
                <a:off x="6155382" y="3861048"/>
                <a:ext cx="433634" cy="1080120"/>
              </a:xfrm>
              <a:prstGeom prst="rect">
                <a:avLst/>
              </a:prstGeom>
              <a:grp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3275856" y="3487471"/>
            <a:ext cx="4752528" cy="2016224"/>
            <a:chOff x="3275856" y="2492896"/>
            <a:chExt cx="4752528" cy="2016224"/>
          </a:xfrm>
        </p:grpSpPr>
        <p:grpSp>
          <p:nvGrpSpPr>
            <p:cNvPr id="150" name="组合 149"/>
            <p:cNvGrpSpPr/>
            <p:nvPr/>
          </p:nvGrpSpPr>
          <p:grpSpPr>
            <a:xfrm>
              <a:off x="3275856" y="2492896"/>
              <a:ext cx="3312368" cy="864096"/>
              <a:chOff x="3275856" y="4005064"/>
              <a:chExt cx="3312368" cy="864096"/>
            </a:xfrm>
          </p:grpSpPr>
          <p:cxnSp>
            <p:nvCxnSpPr>
              <p:cNvPr id="161" name="直接箭头连接符 160"/>
              <p:cNvCxnSpPr/>
              <p:nvPr/>
            </p:nvCxnSpPr>
            <p:spPr bwMode="auto">
              <a:xfrm>
                <a:off x="3275857" y="486916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直接箭头连接符 161"/>
              <p:cNvCxnSpPr/>
              <p:nvPr/>
            </p:nvCxnSpPr>
            <p:spPr bwMode="auto">
              <a:xfrm>
                <a:off x="327585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3" name="直接箭头连接符 162"/>
              <p:cNvCxnSpPr/>
              <p:nvPr/>
            </p:nvCxnSpPr>
            <p:spPr bwMode="auto">
              <a:xfrm>
                <a:off x="4716017" y="486916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4" name="直接箭头连接符 163"/>
              <p:cNvCxnSpPr/>
              <p:nvPr/>
            </p:nvCxnSpPr>
            <p:spPr bwMode="auto">
              <a:xfrm>
                <a:off x="471601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5" name="直接箭头连接符 164"/>
              <p:cNvCxnSpPr/>
              <p:nvPr/>
            </p:nvCxnSpPr>
            <p:spPr bwMode="auto">
              <a:xfrm>
                <a:off x="6156177" y="486916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6" name="直接箭头连接符 165"/>
              <p:cNvCxnSpPr/>
              <p:nvPr/>
            </p:nvCxnSpPr>
            <p:spPr bwMode="auto">
              <a:xfrm>
                <a:off x="615617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7" name="直接箭头连接符 166"/>
              <p:cNvCxnSpPr/>
              <p:nvPr/>
            </p:nvCxnSpPr>
            <p:spPr bwMode="auto">
              <a:xfrm>
                <a:off x="6156176" y="450912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8" name="直接箭头连接符 167"/>
              <p:cNvCxnSpPr/>
              <p:nvPr/>
            </p:nvCxnSpPr>
            <p:spPr bwMode="auto">
              <a:xfrm>
                <a:off x="6156176" y="414908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9" name="直接箭头连接符 168"/>
              <p:cNvCxnSpPr/>
              <p:nvPr/>
            </p:nvCxnSpPr>
            <p:spPr bwMode="auto">
              <a:xfrm>
                <a:off x="4716016" y="4581128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51" name="组合 150"/>
            <p:cNvGrpSpPr/>
            <p:nvPr/>
          </p:nvGrpSpPr>
          <p:grpSpPr>
            <a:xfrm>
              <a:off x="4716016" y="3645024"/>
              <a:ext cx="3312368" cy="864096"/>
              <a:chOff x="3275856" y="4005064"/>
              <a:chExt cx="3312368" cy="864096"/>
            </a:xfrm>
          </p:grpSpPr>
          <p:cxnSp>
            <p:nvCxnSpPr>
              <p:cNvPr id="152" name="直接箭头连接符 151"/>
              <p:cNvCxnSpPr/>
              <p:nvPr/>
            </p:nvCxnSpPr>
            <p:spPr bwMode="auto">
              <a:xfrm>
                <a:off x="3275857" y="486916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3" name="直接箭头连接符 152"/>
              <p:cNvCxnSpPr/>
              <p:nvPr/>
            </p:nvCxnSpPr>
            <p:spPr bwMode="auto">
              <a:xfrm>
                <a:off x="327585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4" name="直接箭头连接符 153"/>
              <p:cNvCxnSpPr/>
              <p:nvPr/>
            </p:nvCxnSpPr>
            <p:spPr bwMode="auto">
              <a:xfrm>
                <a:off x="4716017" y="486916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5" name="直接箭头连接符 154"/>
              <p:cNvCxnSpPr/>
              <p:nvPr/>
            </p:nvCxnSpPr>
            <p:spPr bwMode="auto">
              <a:xfrm>
                <a:off x="471601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6" name="直接箭头连接符 155"/>
              <p:cNvCxnSpPr/>
              <p:nvPr/>
            </p:nvCxnSpPr>
            <p:spPr bwMode="auto">
              <a:xfrm>
                <a:off x="6156177" y="486916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7" name="直接箭头连接符 156"/>
              <p:cNvCxnSpPr/>
              <p:nvPr/>
            </p:nvCxnSpPr>
            <p:spPr bwMode="auto">
              <a:xfrm>
                <a:off x="615617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8" name="直接箭头连接符 157"/>
              <p:cNvCxnSpPr/>
              <p:nvPr/>
            </p:nvCxnSpPr>
            <p:spPr bwMode="auto">
              <a:xfrm>
                <a:off x="6156176" y="450912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9" name="直接箭头连接符 158"/>
              <p:cNvCxnSpPr/>
              <p:nvPr/>
            </p:nvCxnSpPr>
            <p:spPr bwMode="auto">
              <a:xfrm>
                <a:off x="6156176" y="414908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0" name="直接箭头连接符 159"/>
              <p:cNvCxnSpPr/>
              <p:nvPr/>
            </p:nvCxnSpPr>
            <p:spPr bwMode="auto">
              <a:xfrm>
                <a:off x="4716016" y="4581128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grpSp>
        <p:nvGrpSpPr>
          <p:cNvPr id="170" name="组合 169"/>
          <p:cNvGrpSpPr/>
          <p:nvPr/>
        </p:nvGrpSpPr>
        <p:grpSpPr>
          <a:xfrm>
            <a:off x="251520" y="3343455"/>
            <a:ext cx="8785869" cy="2520280"/>
            <a:chOff x="251520" y="2348880"/>
            <a:chExt cx="8785869" cy="2520280"/>
          </a:xfrm>
        </p:grpSpPr>
        <p:grpSp>
          <p:nvGrpSpPr>
            <p:cNvPr id="171" name="组合 170"/>
            <p:cNvGrpSpPr/>
            <p:nvPr/>
          </p:nvGrpSpPr>
          <p:grpSpPr>
            <a:xfrm>
              <a:off x="827584" y="2420888"/>
              <a:ext cx="6408711" cy="1008112"/>
              <a:chOff x="827584" y="3933056"/>
              <a:chExt cx="6408711" cy="1008112"/>
            </a:xfrm>
          </p:grpSpPr>
          <p:sp>
            <p:nvSpPr>
              <p:cNvPr id="233" name="Text Box 161"/>
              <p:cNvSpPr txBox="1">
                <a:spLocks noChangeArrowheads="1"/>
              </p:cNvSpPr>
              <p:nvPr/>
            </p:nvSpPr>
            <p:spPr bwMode="auto">
              <a:xfrm>
                <a:off x="3923928" y="4149080"/>
                <a:ext cx="501529" cy="36004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solidFill>
                      <a:schemeClr val="tx1"/>
                    </a:solidFill>
                    <a:latin typeface="宋体" pitchFamily="2" charset="-122"/>
                  </a:rPr>
                  <a:t>ALU</a:t>
                </a:r>
                <a:endParaRPr kumimoji="0" lang="en-US" altLang="zh-CN" sz="2000" b="1" dirty="0">
                  <a:solidFill>
                    <a:schemeClr val="tx1"/>
                  </a:solidFill>
                  <a:latin typeface="宋体" pitchFamily="2" charset="-122"/>
                </a:endParaRPr>
              </a:p>
            </p:txBody>
          </p:sp>
          <p:sp>
            <p:nvSpPr>
              <p:cNvPr id="234" name="Text Box 166"/>
              <p:cNvSpPr txBox="1">
                <a:spLocks noChangeArrowheads="1"/>
              </p:cNvSpPr>
              <p:nvPr/>
            </p:nvSpPr>
            <p:spPr bwMode="auto">
              <a:xfrm>
                <a:off x="2843810" y="4117351"/>
                <a:ext cx="287237" cy="535785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solidFill>
                      <a:schemeClr val="tx1"/>
                    </a:solidFill>
                    <a:latin typeface="宋体" pitchFamily="2" charset="-122"/>
                  </a:rPr>
                  <a:t>GPRs</a:t>
                </a:r>
              </a:p>
            </p:txBody>
          </p:sp>
          <p:sp>
            <p:nvSpPr>
              <p:cNvPr id="235" name="Text Box 177"/>
              <p:cNvSpPr txBox="1">
                <a:spLocks noChangeArrowheads="1"/>
              </p:cNvSpPr>
              <p:nvPr/>
            </p:nvSpPr>
            <p:spPr bwMode="auto">
              <a:xfrm>
                <a:off x="2411761" y="3933056"/>
                <a:ext cx="288032" cy="1008112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algn="ctr" eaLnBrk="0" hangingPunct="0"/>
                <a:r>
                  <a:rPr kumimoji="0" lang="en-US" altLang="zh-CN" sz="2000" b="1" dirty="0">
                    <a:solidFill>
                      <a:schemeClr val="tx1"/>
                    </a:solidFill>
                    <a:latin typeface="宋体" pitchFamily="2" charset="-122"/>
                  </a:rPr>
                  <a:t>ID</a:t>
                </a:r>
              </a:p>
            </p:txBody>
          </p:sp>
          <p:cxnSp>
            <p:nvCxnSpPr>
              <p:cNvPr id="236" name="直接箭头连接符 235"/>
              <p:cNvCxnSpPr>
                <a:stCxn id="237" idx="3"/>
              </p:cNvCxnSpPr>
              <p:nvPr/>
            </p:nvCxnSpPr>
            <p:spPr bwMode="auto">
              <a:xfrm>
                <a:off x="1618878" y="4726284"/>
                <a:ext cx="21669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37" name="Text Box 177"/>
              <p:cNvSpPr txBox="1">
                <a:spLocks noChangeArrowheads="1"/>
              </p:cNvSpPr>
              <p:nvPr/>
            </p:nvSpPr>
            <p:spPr bwMode="auto">
              <a:xfrm>
                <a:off x="1071538" y="4583408"/>
                <a:ext cx="547340" cy="28575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solidFill>
                      <a:schemeClr val="tx1"/>
                    </a:solidFill>
                    <a:latin typeface="宋体" pitchFamily="2" charset="-122"/>
                  </a:rPr>
                  <a:t>IMEM</a:t>
                </a:r>
                <a:endParaRPr kumimoji="0" lang="en-US" altLang="zh-CN" sz="1800" b="1" dirty="0">
                  <a:solidFill>
                    <a:schemeClr val="tx1"/>
                  </a:solidFill>
                  <a:latin typeface="宋体" pitchFamily="2" charset="-122"/>
                </a:endParaRPr>
              </a:p>
            </p:txBody>
          </p:sp>
          <p:sp>
            <p:nvSpPr>
              <p:cNvPr id="238" name="Text Box 185"/>
              <p:cNvSpPr txBox="1">
                <a:spLocks noChangeArrowheads="1"/>
              </p:cNvSpPr>
              <p:nvPr/>
            </p:nvSpPr>
            <p:spPr bwMode="auto">
              <a:xfrm>
                <a:off x="1186830" y="4150790"/>
                <a:ext cx="43204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solidFill>
                      <a:schemeClr val="tx1"/>
                    </a:solidFill>
                    <a:latin typeface="宋体" pitchFamily="2" charset="-122"/>
                  </a:rPr>
                  <a:t>PC</a:t>
                </a:r>
                <a:endParaRPr kumimoji="0" lang="en-US" altLang="zh-CN" sz="1800" b="1" dirty="0">
                  <a:solidFill>
                    <a:schemeClr val="tx1"/>
                  </a:solidFill>
                  <a:latin typeface="宋体" pitchFamily="2" charset="-122"/>
                </a:endParaRPr>
              </a:p>
            </p:txBody>
          </p:sp>
          <p:cxnSp>
            <p:nvCxnSpPr>
              <p:cNvPr id="239" name="直接箭头连接符 238"/>
              <p:cNvCxnSpPr/>
              <p:nvPr/>
            </p:nvCxnSpPr>
            <p:spPr bwMode="auto">
              <a:xfrm>
                <a:off x="2267744" y="4725144"/>
                <a:ext cx="14230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0" name="直接箭头连接符 239"/>
              <p:cNvCxnSpPr/>
              <p:nvPr/>
            </p:nvCxnSpPr>
            <p:spPr bwMode="auto">
              <a:xfrm>
                <a:off x="1403648" y="4373796"/>
                <a:ext cx="0" cy="2073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1" name="直接箭头连接符 240"/>
              <p:cNvCxnSpPr/>
              <p:nvPr/>
            </p:nvCxnSpPr>
            <p:spPr bwMode="auto">
              <a:xfrm>
                <a:off x="2699793" y="4221088"/>
                <a:ext cx="14481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2" name="直接箭头连接符 241"/>
              <p:cNvCxnSpPr/>
              <p:nvPr/>
            </p:nvCxnSpPr>
            <p:spPr bwMode="auto">
              <a:xfrm>
                <a:off x="2699793" y="4869160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3" name="直接箭头连接符 242"/>
              <p:cNvCxnSpPr/>
              <p:nvPr/>
            </p:nvCxnSpPr>
            <p:spPr bwMode="auto">
              <a:xfrm>
                <a:off x="2699793" y="4434788"/>
                <a:ext cx="144810" cy="232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4" name="直接箭头连接符 243"/>
              <p:cNvCxnSpPr/>
              <p:nvPr/>
            </p:nvCxnSpPr>
            <p:spPr bwMode="auto">
              <a:xfrm>
                <a:off x="2699793" y="400506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5" name="直接箭头连接符 244"/>
              <p:cNvCxnSpPr/>
              <p:nvPr/>
            </p:nvCxnSpPr>
            <p:spPr bwMode="auto">
              <a:xfrm>
                <a:off x="3131841" y="4221088"/>
                <a:ext cx="144016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6" name="直接箭头连接符 245"/>
              <p:cNvCxnSpPr/>
              <p:nvPr/>
            </p:nvCxnSpPr>
            <p:spPr bwMode="auto">
              <a:xfrm>
                <a:off x="3132635" y="4437112"/>
                <a:ext cx="1432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7" name="直接箭头连接符 246"/>
              <p:cNvCxnSpPr/>
              <p:nvPr/>
            </p:nvCxnSpPr>
            <p:spPr bwMode="auto">
              <a:xfrm>
                <a:off x="3710283" y="4219379"/>
                <a:ext cx="213645" cy="170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8" name="直接箭头连接符 247"/>
              <p:cNvCxnSpPr/>
              <p:nvPr/>
            </p:nvCxnSpPr>
            <p:spPr bwMode="auto">
              <a:xfrm>
                <a:off x="3710283" y="4435524"/>
                <a:ext cx="21364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9" name="直接箭头连接符 121"/>
              <p:cNvCxnSpPr/>
              <p:nvPr/>
            </p:nvCxnSpPr>
            <p:spPr bwMode="auto">
              <a:xfrm>
                <a:off x="4185766" y="4005634"/>
                <a:ext cx="0" cy="14344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0" name="直接箭头连接符 249"/>
              <p:cNvCxnSpPr/>
              <p:nvPr/>
            </p:nvCxnSpPr>
            <p:spPr bwMode="auto">
              <a:xfrm>
                <a:off x="4427984" y="4365104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51" name="Rectangle 100"/>
              <p:cNvSpPr>
                <a:spLocks noChangeArrowheads="1"/>
              </p:cNvSpPr>
              <p:nvPr/>
            </p:nvSpPr>
            <p:spPr bwMode="auto">
              <a:xfrm>
                <a:off x="827584" y="3933056"/>
                <a:ext cx="287238" cy="55799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vert" wrap="none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ALU</a:t>
                </a:r>
                <a:endPara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252" name="直接箭头连接符 251"/>
              <p:cNvCxnSpPr/>
              <p:nvPr/>
            </p:nvCxnSpPr>
            <p:spPr bwMode="auto">
              <a:xfrm flipH="1">
                <a:off x="1114825" y="4452136"/>
                <a:ext cx="28882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253" name="直接箭头连接符 123"/>
              <p:cNvCxnSpPr/>
              <p:nvPr/>
            </p:nvCxnSpPr>
            <p:spPr bwMode="auto">
              <a:xfrm>
                <a:off x="1114822" y="4006204"/>
                <a:ext cx="288826" cy="142876"/>
              </a:xfrm>
              <a:prstGeom prst="bentConnector3">
                <a:avLst>
                  <a:gd name="adj1" fmla="val 9899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4" name="直接箭头连接符 253"/>
              <p:cNvCxnSpPr/>
              <p:nvPr/>
            </p:nvCxnSpPr>
            <p:spPr bwMode="auto">
              <a:xfrm>
                <a:off x="3707904" y="4005064"/>
                <a:ext cx="1007319" cy="114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5" name="直接箭头连接符 254"/>
              <p:cNvCxnSpPr/>
              <p:nvPr/>
            </p:nvCxnSpPr>
            <p:spPr bwMode="auto">
              <a:xfrm>
                <a:off x="3710283" y="4869160"/>
                <a:ext cx="100494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56" name="Text Box 161"/>
              <p:cNvSpPr txBox="1">
                <a:spLocks noChangeArrowheads="1"/>
              </p:cNvSpPr>
              <p:nvPr/>
            </p:nvSpPr>
            <p:spPr bwMode="auto">
              <a:xfrm>
                <a:off x="5366615" y="4293096"/>
                <a:ext cx="573537" cy="36004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solidFill>
                      <a:schemeClr val="tx1"/>
                    </a:solidFill>
                    <a:latin typeface="宋体" pitchFamily="2" charset="-122"/>
                  </a:rPr>
                  <a:t>DMEM</a:t>
                </a:r>
                <a:endParaRPr kumimoji="0" lang="en-US" altLang="zh-CN" sz="2000" b="1" dirty="0">
                  <a:solidFill>
                    <a:schemeClr val="tx1"/>
                  </a:solidFill>
                  <a:latin typeface="宋体" pitchFamily="2" charset="-122"/>
                </a:endParaRPr>
              </a:p>
            </p:txBody>
          </p:sp>
          <p:cxnSp>
            <p:nvCxnSpPr>
              <p:cNvPr id="257" name="直接箭头连接符 157"/>
              <p:cNvCxnSpPr/>
              <p:nvPr/>
            </p:nvCxnSpPr>
            <p:spPr bwMode="auto">
              <a:xfrm>
                <a:off x="3779912" y="4437114"/>
                <a:ext cx="935311" cy="146294"/>
              </a:xfrm>
              <a:prstGeom prst="bentConnector3">
                <a:avLst>
                  <a:gd name="adj1" fmla="val -135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258" name="直接箭头连接符 257"/>
              <p:cNvCxnSpPr/>
              <p:nvPr/>
            </p:nvCxnSpPr>
            <p:spPr bwMode="auto">
              <a:xfrm>
                <a:off x="5152947" y="4363516"/>
                <a:ext cx="211141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9" name="直接箭头连接符 258"/>
              <p:cNvCxnSpPr/>
              <p:nvPr/>
            </p:nvCxnSpPr>
            <p:spPr bwMode="auto">
              <a:xfrm>
                <a:off x="5148064" y="457954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2" name="直接箭头连接符 261"/>
              <p:cNvCxnSpPr/>
              <p:nvPr/>
            </p:nvCxnSpPr>
            <p:spPr bwMode="auto">
              <a:xfrm>
                <a:off x="5937625" y="450912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3" name="直接箭头连接符 262"/>
              <p:cNvCxnSpPr/>
              <p:nvPr/>
            </p:nvCxnSpPr>
            <p:spPr bwMode="auto">
              <a:xfrm>
                <a:off x="5148064" y="4869160"/>
                <a:ext cx="100811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4" name="直接箭头连接符 177"/>
              <p:cNvCxnSpPr/>
              <p:nvPr/>
            </p:nvCxnSpPr>
            <p:spPr bwMode="auto">
              <a:xfrm rot="5400000" flipH="1" flipV="1">
                <a:off x="6480409" y="4256893"/>
                <a:ext cx="360040" cy="144413"/>
              </a:xfrm>
              <a:prstGeom prst="bentConnector3">
                <a:avLst>
                  <a:gd name="adj1" fmla="val -2097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5" name="直接箭头连接符 157"/>
              <p:cNvCxnSpPr/>
              <p:nvPr/>
            </p:nvCxnSpPr>
            <p:spPr bwMode="auto">
              <a:xfrm flipV="1">
                <a:off x="5220072" y="4150914"/>
                <a:ext cx="935310" cy="214191"/>
              </a:xfrm>
              <a:prstGeom prst="bentConnector3">
                <a:avLst>
                  <a:gd name="adj1" fmla="val -13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266" name="直接箭头连接符 265"/>
              <p:cNvCxnSpPr/>
              <p:nvPr/>
            </p:nvCxnSpPr>
            <p:spPr bwMode="auto">
              <a:xfrm>
                <a:off x="5148064" y="4005064"/>
                <a:ext cx="100731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7" name="直接箭头连接符 121"/>
              <p:cNvCxnSpPr/>
              <p:nvPr/>
            </p:nvCxnSpPr>
            <p:spPr bwMode="auto">
              <a:xfrm>
                <a:off x="5652119" y="4005064"/>
                <a:ext cx="0" cy="28815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8" name="直接箭头连接符 267"/>
              <p:cNvCxnSpPr/>
              <p:nvPr/>
            </p:nvCxnSpPr>
            <p:spPr bwMode="auto">
              <a:xfrm flipV="1">
                <a:off x="6589016" y="4005064"/>
                <a:ext cx="287240" cy="57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9" name="直接箭头连接符 268"/>
              <p:cNvCxnSpPr/>
              <p:nvPr/>
            </p:nvCxnSpPr>
            <p:spPr bwMode="auto">
              <a:xfrm>
                <a:off x="6589016" y="4868366"/>
                <a:ext cx="287240" cy="79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70" name="Text Box 166"/>
              <p:cNvSpPr txBox="1">
                <a:spLocks noChangeArrowheads="1"/>
              </p:cNvSpPr>
              <p:nvPr/>
            </p:nvSpPr>
            <p:spPr bwMode="auto">
              <a:xfrm>
                <a:off x="6876256" y="3937330"/>
                <a:ext cx="360039" cy="93183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solidFill>
                      <a:schemeClr val="tx1"/>
                    </a:solidFill>
                    <a:latin typeface="宋体" pitchFamily="2" charset="-122"/>
                  </a:rPr>
                  <a:t>GPRs</a:t>
                </a:r>
              </a:p>
            </p:txBody>
          </p:sp>
          <p:cxnSp>
            <p:nvCxnSpPr>
              <p:cNvPr id="271" name="直接箭头连接符 270"/>
              <p:cNvCxnSpPr/>
              <p:nvPr/>
            </p:nvCxnSpPr>
            <p:spPr bwMode="auto">
              <a:xfrm flipV="1">
                <a:off x="6589016" y="4149080"/>
                <a:ext cx="287240" cy="171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2" name="直接箭头连接符 271"/>
              <p:cNvCxnSpPr/>
              <p:nvPr/>
            </p:nvCxnSpPr>
            <p:spPr bwMode="auto">
              <a:xfrm flipV="1">
                <a:off x="4554406" y="4197276"/>
                <a:ext cx="0" cy="16782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sp>
            <p:nvSpPr>
              <p:cNvPr id="273" name="Text Box 164"/>
              <p:cNvSpPr txBox="1">
                <a:spLocks noChangeArrowheads="1"/>
              </p:cNvSpPr>
              <p:nvPr/>
            </p:nvSpPr>
            <p:spPr bwMode="auto">
              <a:xfrm>
                <a:off x="3275857" y="4366814"/>
                <a:ext cx="42862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kumimoji="0" lang="en-US" altLang="zh-CN" sz="1600" b="1" dirty="0" smtClean="0">
                    <a:solidFill>
                      <a:schemeClr val="tx1"/>
                    </a:solidFill>
                    <a:latin typeface="宋体" pitchFamily="2" charset="-122"/>
                  </a:rPr>
                  <a:t>B</a:t>
                </a:r>
                <a:endParaRPr kumimoji="0" lang="en-US" altLang="zh-CN" sz="1600" b="1" dirty="0">
                  <a:solidFill>
                    <a:schemeClr val="tx1"/>
                  </a:solidFill>
                  <a:latin typeface="宋体" pitchFamily="2" charset="-122"/>
                </a:endParaRPr>
              </a:p>
            </p:txBody>
          </p:sp>
          <p:sp>
            <p:nvSpPr>
              <p:cNvPr id="274" name="Text Box 165"/>
              <p:cNvSpPr txBox="1">
                <a:spLocks noChangeArrowheads="1"/>
              </p:cNvSpPr>
              <p:nvPr/>
            </p:nvSpPr>
            <p:spPr bwMode="auto">
              <a:xfrm>
                <a:off x="3275857" y="4150914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kumimoji="0" lang="en-US" altLang="zh-CN" sz="1600" b="1" dirty="0" smtClean="0">
                    <a:solidFill>
                      <a:schemeClr val="tx1"/>
                    </a:solidFill>
                    <a:latin typeface="宋体" pitchFamily="2" charset="-122"/>
                  </a:rPr>
                  <a:t>A</a:t>
                </a:r>
                <a:endParaRPr kumimoji="0" lang="en-US" altLang="zh-CN" sz="1600" b="1" dirty="0">
                  <a:solidFill>
                    <a:schemeClr val="tx1"/>
                  </a:solidFill>
                  <a:latin typeface="宋体" pitchFamily="2" charset="-122"/>
                </a:endParaRPr>
              </a:p>
            </p:txBody>
          </p:sp>
          <p:sp>
            <p:nvSpPr>
              <p:cNvPr id="275" name="Text Box 165"/>
              <p:cNvSpPr txBox="1">
                <a:spLocks noChangeArrowheads="1"/>
              </p:cNvSpPr>
              <p:nvPr/>
            </p:nvSpPr>
            <p:spPr bwMode="auto">
              <a:xfrm>
                <a:off x="4716016" y="4293220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kumimoji="0" lang="en-US" altLang="zh-CN" sz="1600" b="1" spc="-150" dirty="0" smtClean="0">
                    <a:solidFill>
                      <a:schemeClr val="tx1"/>
                    </a:solidFill>
                    <a:latin typeface="宋体" pitchFamily="2" charset="-122"/>
                  </a:rPr>
                  <a:t>ALUO</a:t>
                </a:r>
                <a:endParaRPr kumimoji="0" lang="en-US" altLang="zh-CN" sz="1600" b="1" spc="-150" dirty="0">
                  <a:solidFill>
                    <a:schemeClr val="tx1"/>
                  </a:solidFill>
                  <a:latin typeface="宋体" pitchFamily="2" charset="-122"/>
                </a:endParaRPr>
              </a:p>
            </p:txBody>
          </p:sp>
          <p:sp>
            <p:nvSpPr>
              <p:cNvPr id="276" name="Text Box 185"/>
              <p:cNvSpPr txBox="1">
                <a:spLocks noChangeArrowheads="1"/>
              </p:cNvSpPr>
              <p:nvPr/>
            </p:nvSpPr>
            <p:spPr bwMode="auto">
              <a:xfrm>
                <a:off x="1835572" y="4581128"/>
                <a:ext cx="432965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solidFill>
                      <a:schemeClr val="tx1"/>
                    </a:solidFill>
                    <a:latin typeface="宋体" pitchFamily="2" charset="-122"/>
                  </a:rPr>
                  <a:t>IR</a:t>
                </a:r>
                <a:endParaRPr kumimoji="0" lang="en-US" altLang="zh-CN" sz="1800" b="1" dirty="0">
                  <a:solidFill>
                    <a:schemeClr val="tx1"/>
                  </a:solidFill>
                  <a:latin typeface="宋体" pitchFamily="2" charset="-122"/>
                </a:endParaRPr>
              </a:p>
            </p:txBody>
          </p:sp>
        </p:grpSp>
        <p:sp>
          <p:nvSpPr>
            <p:cNvPr id="172" name="Text Box 104"/>
            <p:cNvSpPr txBox="1">
              <a:spLocks noChangeArrowheads="1"/>
            </p:cNvSpPr>
            <p:nvPr/>
          </p:nvSpPr>
          <p:spPr bwMode="auto">
            <a:xfrm>
              <a:off x="251520" y="2585301"/>
              <a:ext cx="498417" cy="49847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algn="ctr" eaLnBrk="0" hangingPunct="0"/>
              <a:r>
                <a:rPr kumimoji="0"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指令</a:t>
              </a:r>
              <a:endPara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k</a:t>
              </a:r>
              <a:endParaRPr kumimoji="0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73" name="Text Box 104"/>
            <p:cNvSpPr txBox="1">
              <a:spLocks noChangeArrowheads="1"/>
            </p:cNvSpPr>
            <p:nvPr/>
          </p:nvSpPr>
          <p:spPr bwMode="auto">
            <a:xfrm>
              <a:off x="251520" y="3728309"/>
              <a:ext cx="498417" cy="49847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algn="ctr" eaLnBrk="0" hangingPunct="0"/>
              <a:r>
                <a:rPr kumimoji="0"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指令</a:t>
              </a:r>
              <a:endParaRPr kumimoji="0" lang="en-US" altLang="zh-CN" sz="1800" b="1" dirty="0" smtClean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k+1</a:t>
              </a:r>
              <a:endParaRPr kumimoji="0"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grpSp>
          <p:nvGrpSpPr>
            <p:cNvPr id="174" name="组合 173"/>
            <p:cNvGrpSpPr/>
            <p:nvPr/>
          </p:nvGrpSpPr>
          <p:grpSpPr>
            <a:xfrm>
              <a:off x="2267745" y="3573016"/>
              <a:ext cx="6408711" cy="1009822"/>
              <a:chOff x="827584" y="3933056"/>
              <a:chExt cx="6408711" cy="1009822"/>
            </a:xfrm>
          </p:grpSpPr>
          <p:sp>
            <p:nvSpPr>
              <p:cNvPr id="191" name="Text Box 161"/>
              <p:cNvSpPr txBox="1">
                <a:spLocks noChangeArrowheads="1"/>
              </p:cNvSpPr>
              <p:nvPr/>
            </p:nvSpPr>
            <p:spPr bwMode="auto">
              <a:xfrm>
                <a:off x="3923928" y="4149080"/>
                <a:ext cx="501529" cy="36004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solidFill>
                      <a:schemeClr val="tx1"/>
                    </a:solidFill>
                    <a:latin typeface="宋体" pitchFamily="2" charset="-122"/>
                  </a:rPr>
                  <a:t>ALU</a:t>
                </a:r>
                <a:endParaRPr kumimoji="0" lang="en-US" altLang="zh-CN" sz="2000" b="1" dirty="0">
                  <a:solidFill>
                    <a:schemeClr val="tx1"/>
                  </a:solidFill>
                  <a:latin typeface="宋体" pitchFamily="2" charset="-122"/>
                </a:endParaRPr>
              </a:p>
            </p:txBody>
          </p:sp>
          <p:sp>
            <p:nvSpPr>
              <p:cNvPr id="192" name="Text Box 166"/>
              <p:cNvSpPr txBox="1">
                <a:spLocks noChangeArrowheads="1"/>
              </p:cNvSpPr>
              <p:nvPr/>
            </p:nvSpPr>
            <p:spPr bwMode="auto">
              <a:xfrm>
                <a:off x="2843810" y="4117351"/>
                <a:ext cx="287237" cy="535785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solidFill>
                      <a:schemeClr val="tx1"/>
                    </a:solidFill>
                    <a:latin typeface="宋体" pitchFamily="2" charset="-122"/>
                  </a:rPr>
                  <a:t>GPRs</a:t>
                </a:r>
              </a:p>
            </p:txBody>
          </p:sp>
          <p:sp>
            <p:nvSpPr>
              <p:cNvPr id="193" name="Text Box 177"/>
              <p:cNvSpPr txBox="1">
                <a:spLocks noChangeArrowheads="1"/>
              </p:cNvSpPr>
              <p:nvPr/>
            </p:nvSpPr>
            <p:spPr bwMode="auto">
              <a:xfrm>
                <a:off x="2411761" y="3933056"/>
                <a:ext cx="288032" cy="1009822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algn="ctr" eaLnBrk="0" hangingPunct="0"/>
                <a:r>
                  <a:rPr kumimoji="0" lang="en-US" altLang="zh-CN" sz="2000" b="1" dirty="0">
                    <a:solidFill>
                      <a:schemeClr val="tx1"/>
                    </a:solidFill>
                    <a:latin typeface="宋体" pitchFamily="2" charset="-122"/>
                  </a:rPr>
                  <a:t>ID</a:t>
                </a:r>
              </a:p>
            </p:txBody>
          </p:sp>
          <p:cxnSp>
            <p:nvCxnSpPr>
              <p:cNvPr id="194" name="直接箭头连接符 193"/>
              <p:cNvCxnSpPr>
                <a:stCxn id="195" idx="3"/>
              </p:cNvCxnSpPr>
              <p:nvPr/>
            </p:nvCxnSpPr>
            <p:spPr bwMode="auto">
              <a:xfrm>
                <a:off x="1618878" y="4726284"/>
                <a:ext cx="21669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95" name="Text Box 177"/>
              <p:cNvSpPr txBox="1">
                <a:spLocks noChangeArrowheads="1"/>
              </p:cNvSpPr>
              <p:nvPr/>
            </p:nvSpPr>
            <p:spPr bwMode="auto">
              <a:xfrm>
                <a:off x="1071538" y="4583408"/>
                <a:ext cx="547340" cy="28575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solidFill>
                      <a:schemeClr val="tx1"/>
                    </a:solidFill>
                    <a:latin typeface="宋体" pitchFamily="2" charset="-122"/>
                  </a:rPr>
                  <a:t>IMEM</a:t>
                </a:r>
                <a:endParaRPr kumimoji="0" lang="en-US" altLang="zh-CN" sz="1800" b="1" dirty="0">
                  <a:solidFill>
                    <a:schemeClr val="tx1"/>
                  </a:solidFill>
                  <a:latin typeface="宋体" pitchFamily="2" charset="-122"/>
                </a:endParaRPr>
              </a:p>
            </p:txBody>
          </p:sp>
          <p:sp>
            <p:nvSpPr>
              <p:cNvPr id="196" name="Text Box 185"/>
              <p:cNvSpPr txBox="1">
                <a:spLocks noChangeArrowheads="1"/>
              </p:cNvSpPr>
              <p:nvPr/>
            </p:nvSpPr>
            <p:spPr bwMode="auto">
              <a:xfrm>
                <a:off x="1186830" y="4150790"/>
                <a:ext cx="43204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solidFill>
                      <a:schemeClr val="tx1"/>
                    </a:solidFill>
                    <a:latin typeface="宋体" pitchFamily="2" charset="-122"/>
                  </a:rPr>
                  <a:t>PC</a:t>
                </a:r>
                <a:endParaRPr kumimoji="0" lang="en-US" altLang="zh-CN" sz="1800" b="1" dirty="0">
                  <a:solidFill>
                    <a:schemeClr val="tx1"/>
                  </a:solidFill>
                  <a:latin typeface="宋体" pitchFamily="2" charset="-122"/>
                </a:endParaRPr>
              </a:p>
            </p:txBody>
          </p:sp>
          <p:cxnSp>
            <p:nvCxnSpPr>
              <p:cNvPr id="197" name="直接箭头连接符 196"/>
              <p:cNvCxnSpPr/>
              <p:nvPr/>
            </p:nvCxnSpPr>
            <p:spPr bwMode="auto">
              <a:xfrm>
                <a:off x="2267744" y="4725144"/>
                <a:ext cx="14230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8" name="直接箭头连接符 197"/>
              <p:cNvCxnSpPr/>
              <p:nvPr/>
            </p:nvCxnSpPr>
            <p:spPr bwMode="auto">
              <a:xfrm>
                <a:off x="1403648" y="4373796"/>
                <a:ext cx="0" cy="2073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9" name="直接箭头连接符 198"/>
              <p:cNvCxnSpPr/>
              <p:nvPr/>
            </p:nvCxnSpPr>
            <p:spPr bwMode="auto">
              <a:xfrm>
                <a:off x="2699793" y="4221088"/>
                <a:ext cx="14481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0" name="直接箭头连接符 199"/>
              <p:cNvCxnSpPr/>
              <p:nvPr/>
            </p:nvCxnSpPr>
            <p:spPr bwMode="auto">
              <a:xfrm>
                <a:off x="2699793" y="4869160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1" name="直接箭头连接符 200"/>
              <p:cNvCxnSpPr/>
              <p:nvPr/>
            </p:nvCxnSpPr>
            <p:spPr bwMode="auto">
              <a:xfrm>
                <a:off x="2699793" y="4434788"/>
                <a:ext cx="144810" cy="232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2" name="直接箭头连接符 201"/>
              <p:cNvCxnSpPr/>
              <p:nvPr/>
            </p:nvCxnSpPr>
            <p:spPr bwMode="auto">
              <a:xfrm>
                <a:off x="2699793" y="400506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3" name="直接箭头连接符 202"/>
              <p:cNvCxnSpPr/>
              <p:nvPr/>
            </p:nvCxnSpPr>
            <p:spPr bwMode="auto">
              <a:xfrm>
                <a:off x="3131841" y="4221088"/>
                <a:ext cx="144016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4" name="直接箭头连接符 203"/>
              <p:cNvCxnSpPr/>
              <p:nvPr/>
            </p:nvCxnSpPr>
            <p:spPr bwMode="auto">
              <a:xfrm>
                <a:off x="3132635" y="4437112"/>
                <a:ext cx="1432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5" name="直接箭头连接符 204"/>
              <p:cNvCxnSpPr/>
              <p:nvPr/>
            </p:nvCxnSpPr>
            <p:spPr bwMode="auto">
              <a:xfrm>
                <a:off x="3710283" y="4219379"/>
                <a:ext cx="213645" cy="170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6" name="直接箭头连接符 205"/>
              <p:cNvCxnSpPr/>
              <p:nvPr/>
            </p:nvCxnSpPr>
            <p:spPr bwMode="auto">
              <a:xfrm>
                <a:off x="3710283" y="4435524"/>
                <a:ext cx="21364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7" name="直接箭头连接符 121"/>
              <p:cNvCxnSpPr/>
              <p:nvPr/>
            </p:nvCxnSpPr>
            <p:spPr bwMode="auto">
              <a:xfrm>
                <a:off x="4185766" y="4005634"/>
                <a:ext cx="0" cy="14344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8" name="直接箭头连接符 207"/>
              <p:cNvCxnSpPr/>
              <p:nvPr/>
            </p:nvCxnSpPr>
            <p:spPr bwMode="auto">
              <a:xfrm>
                <a:off x="4427984" y="4365104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09" name="Rectangle 100"/>
              <p:cNvSpPr>
                <a:spLocks noChangeArrowheads="1"/>
              </p:cNvSpPr>
              <p:nvPr/>
            </p:nvSpPr>
            <p:spPr bwMode="auto">
              <a:xfrm>
                <a:off x="827584" y="3933056"/>
                <a:ext cx="287238" cy="55799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vert" wrap="none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ALU</a:t>
                </a:r>
                <a:endPara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210" name="直接箭头连接符 209"/>
              <p:cNvCxnSpPr/>
              <p:nvPr/>
            </p:nvCxnSpPr>
            <p:spPr bwMode="auto">
              <a:xfrm flipH="1">
                <a:off x="1114825" y="4452136"/>
                <a:ext cx="28882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211" name="直接箭头连接符 123"/>
              <p:cNvCxnSpPr/>
              <p:nvPr/>
            </p:nvCxnSpPr>
            <p:spPr bwMode="auto">
              <a:xfrm>
                <a:off x="1114822" y="4006204"/>
                <a:ext cx="288826" cy="142876"/>
              </a:xfrm>
              <a:prstGeom prst="bentConnector3">
                <a:avLst>
                  <a:gd name="adj1" fmla="val 9899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12" name="直接箭头连接符 211"/>
              <p:cNvCxnSpPr/>
              <p:nvPr/>
            </p:nvCxnSpPr>
            <p:spPr bwMode="auto">
              <a:xfrm>
                <a:off x="3707904" y="4005064"/>
                <a:ext cx="1007319" cy="114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13" name="直接箭头连接符 212"/>
              <p:cNvCxnSpPr/>
              <p:nvPr/>
            </p:nvCxnSpPr>
            <p:spPr bwMode="auto">
              <a:xfrm>
                <a:off x="3710283" y="4869160"/>
                <a:ext cx="100494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14" name="Text Box 161"/>
              <p:cNvSpPr txBox="1">
                <a:spLocks noChangeArrowheads="1"/>
              </p:cNvSpPr>
              <p:nvPr/>
            </p:nvSpPr>
            <p:spPr bwMode="auto">
              <a:xfrm>
                <a:off x="5366615" y="4293096"/>
                <a:ext cx="573537" cy="36004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solidFill>
                      <a:schemeClr val="tx1"/>
                    </a:solidFill>
                    <a:latin typeface="宋体" pitchFamily="2" charset="-122"/>
                  </a:rPr>
                  <a:t>DMEM</a:t>
                </a:r>
                <a:endParaRPr kumimoji="0" lang="en-US" altLang="zh-CN" sz="2000" b="1" dirty="0">
                  <a:solidFill>
                    <a:schemeClr val="tx1"/>
                  </a:solidFill>
                  <a:latin typeface="宋体" pitchFamily="2" charset="-122"/>
                </a:endParaRPr>
              </a:p>
            </p:txBody>
          </p:sp>
          <p:cxnSp>
            <p:nvCxnSpPr>
              <p:cNvPr id="215" name="直接箭头连接符 157"/>
              <p:cNvCxnSpPr/>
              <p:nvPr/>
            </p:nvCxnSpPr>
            <p:spPr bwMode="auto">
              <a:xfrm>
                <a:off x="3779912" y="4437114"/>
                <a:ext cx="935311" cy="146294"/>
              </a:xfrm>
              <a:prstGeom prst="bentConnector3">
                <a:avLst>
                  <a:gd name="adj1" fmla="val -135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216" name="直接箭头连接符 215"/>
              <p:cNvCxnSpPr/>
              <p:nvPr/>
            </p:nvCxnSpPr>
            <p:spPr bwMode="auto">
              <a:xfrm>
                <a:off x="5152947" y="4363516"/>
                <a:ext cx="211141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17" name="直接箭头连接符 216"/>
              <p:cNvCxnSpPr/>
              <p:nvPr/>
            </p:nvCxnSpPr>
            <p:spPr bwMode="auto">
              <a:xfrm>
                <a:off x="5148064" y="457954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18" name="直接箭头连接符 217"/>
              <p:cNvCxnSpPr/>
              <p:nvPr/>
            </p:nvCxnSpPr>
            <p:spPr bwMode="auto">
              <a:xfrm>
                <a:off x="5937625" y="450912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19" name="直接箭头连接符 218"/>
              <p:cNvCxnSpPr/>
              <p:nvPr/>
            </p:nvCxnSpPr>
            <p:spPr bwMode="auto">
              <a:xfrm>
                <a:off x="5148064" y="4869160"/>
                <a:ext cx="100811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0" name="直接箭头连接符 177"/>
              <p:cNvCxnSpPr/>
              <p:nvPr/>
            </p:nvCxnSpPr>
            <p:spPr bwMode="auto">
              <a:xfrm rot="5400000" flipH="1" flipV="1">
                <a:off x="6480409" y="4256893"/>
                <a:ext cx="360040" cy="144413"/>
              </a:xfrm>
              <a:prstGeom prst="bentConnector3">
                <a:avLst>
                  <a:gd name="adj1" fmla="val -2097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1" name="直接箭头连接符 157"/>
              <p:cNvCxnSpPr/>
              <p:nvPr/>
            </p:nvCxnSpPr>
            <p:spPr bwMode="auto">
              <a:xfrm flipV="1">
                <a:off x="5220072" y="4150914"/>
                <a:ext cx="935310" cy="214191"/>
              </a:xfrm>
              <a:prstGeom prst="bentConnector3">
                <a:avLst>
                  <a:gd name="adj1" fmla="val -13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222" name="直接箭头连接符 221"/>
              <p:cNvCxnSpPr/>
              <p:nvPr/>
            </p:nvCxnSpPr>
            <p:spPr bwMode="auto">
              <a:xfrm>
                <a:off x="5148064" y="4005064"/>
                <a:ext cx="100731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3" name="直接箭头连接符 121"/>
              <p:cNvCxnSpPr/>
              <p:nvPr/>
            </p:nvCxnSpPr>
            <p:spPr bwMode="auto">
              <a:xfrm>
                <a:off x="5652119" y="4005064"/>
                <a:ext cx="0" cy="28815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4" name="直接箭头连接符 223"/>
              <p:cNvCxnSpPr/>
              <p:nvPr/>
            </p:nvCxnSpPr>
            <p:spPr bwMode="auto">
              <a:xfrm flipV="1">
                <a:off x="6589016" y="4005064"/>
                <a:ext cx="287240" cy="57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5" name="直接箭头连接符 224"/>
              <p:cNvCxnSpPr/>
              <p:nvPr/>
            </p:nvCxnSpPr>
            <p:spPr bwMode="auto">
              <a:xfrm>
                <a:off x="6589016" y="4868366"/>
                <a:ext cx="287240" cy="79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26" name="Text Box 166"/>
              <p:cNvSpPr txBox="1">
                <a:spLocks noChangeArrowheads="1"/>
              </p:cNvSpPr>
              <p:nvPr/>
            </p:nvSpPr>
            <p:spPr bwMode="auto">
              <a:xfrm>
                <a:off x="6876256" y="3937330"/>
                <a:ext cx="360039" cy="93183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solidFill>
                      <a:schemeClr val="tx1"/>
                    </a:solidFill>
                    <a:latin typeface="宋体" pitchFamily="2" charset="-122"/>
                  </a:rPr>
                  <a:t>GPRs</a:t>
                </a:r>
              </a:p>
            </p:txBody>
          </p:sp>
          <p:cxnSp>
            <p:nvCxnSpPr>
              <p:cNvPr id="227" name="直接箭头连接符 226"/>
              <p:cNvCxnSpPr/>
              <p:nvPr/>
            </p:nvCxnSpPr>
            <p:spPr bwMode="auto">
              <a:xfrm flipV="1">
                <a:off x="6589016" y="4149080"/>
                <a:ext cx="287240" cy="171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8" name="直接箭头连接符 227"/>
              <p:cNvCxnSpPr/>
              <p:nvPr/>
            </p:nvCxnSpPr>
            <p:spPr bwMode="auto">
              <a:xfrm flipV="1">
                <a:off x="4554406" y="4197276"/>
                <a:ext cx="0" cy="16782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sp>
            <p:nvSpPr>
              <p:cNvPr id="229" name="Text Box 164"/>
              <p:cNvSpPr txBox="1">
                <a:spLocks noChangeArrowheads="1"/>
              </p:cNvSpPr>
              <p:nvPr/>
            </p:nvSpPr>
            <p:spPr bwMode="auto">
              <a:xfrm>
                <a:off x="3275857" y="4366814"/>
                <a:ext cx="42862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kumimoji="0" lang="en-US" altLang="zh-CN" sz="1600" b="1" dirty="0" smtClean="0">
                    <a:solidFill>
                      <a:schemeClr val="tx1"/>
                    </a:solidFill>
                    <a:latin typeface="宋体" pitchFamily="2" charset="-122"/>
                  </a:rPr>
                  <a:t>B</a:t>
                </a:r>
                <a:endParaRPr kumimoji="0" lang="en-US" altLang="zh-CN" sz="1600" b="1" dirty="0">
                  <a:solidFill>
                    <a:schemeClr val="tx1"/>
                  </a:solidFill>
                  <a:latin typeface="宋体" pitchFamily="2" charset="-122"/>
                </a:endParaRPr>
              </a:p>
            </p:txBody>
          </p:sp>
          <p:sp>
            <p:nvSpPr>
              <p:cNvPr id="230" name="Text Box 165"/>
              <p:cNvSpPr txBox="1">
                <a:spLocks noChangeArrowheads="1"/>
              </p:cNvSpPr>
              <p:nvPr/>
            </p:nvSpPr>
            <p:spPr bwMode="auto">
              <a:xfrm>
                <a:off x="3275857" y="4150914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kumimoji="0" lang="en-US" altLang="zh-CN" sz="1600" b="1" dirty="0" smtClean="0">
                    <a:solidFill>
                      <a:schemeClr val="tx1"/>
                    </a:solidFill>
                    <a:latin typeface="宋体" pitchFamily="2" charset="-122"/>
                  </a:rPr>
                  <a:t>A</a:t>
                </a:r>
                <a:endParaRPr kumimoji="0" lang="en-US" altLang="zh-CN" sz="1600" b="1" dirty="0">
                  <a:solidFill>
                    <a:schemeClr val="tx1"/>
                  </a:solidFill>
                  <a:latin typeface="宋体" pitchFamily="2" charset="-122"/>
                </a:endParaRPr>
              </a:p>
            </p:txBody>
          </p:sp>
          <p:sp>
            <p:nvSpPr>
              <p:cNvPr id="231" name="Text Box 165"/>
              <p:cNvSpPr txBox="1">
                <a:spLocks noChangeArrowheads="1"/>
              </p:cNvSpPr>
              <p:nvPr/>
            </p:nvSpPr>
            <p:spPr bwMode="auto">
              <a:xfrm>
                <a:off x="4716016" y="4293220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kumimoji="0" lang="en-US" altLang="zh-CN" sz="1600" b="1" spc="-150" dirty="0" smtClean="0">
                    <a:solidFill>
                      <a:schemeClr val="tx1"/>
                    </a:solidFill>
                    <a:latin typeface="宋体" pitchFamily="2" charset="-122"/>
                  </a:rPr>
                  <a:t>ALUO</a:t>
                </a:r>
                <a:endParaRPr kumimoji="0" lang="en-US" altLang="zh-CN" sz="1600" b="1" spc="-150" dirty="0">
                  <a:solidFill>
                    <a:schemeClr val="tx1"/>
                  </a:solidFill>
                  <a:latin typeface="宋体" pitchFamily="2" charset="-122"/>
                </a:endParaRPr>
              </a:p>
            </p:txBody>
          </p:sp>
          <p:sp>
            <p:nvSpPr>
              <p:cNvPr id="232" name="Text Box 185"/>
              <p:cNvSpPr txBox="1">
                <a:spLocks noChangeArrowheads="1"/>
              </p:cNvSpPr>
              <p:nvPr/>
            </p:nvSpPr>
            <p:spPr bwMode="auto">
              <a:xfrm>
                <a:off x="1835574" y="4581128"/>
                <a:ext cx="432964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solidFill>
                      <a:schemeClr val="tx1"/>
                    </a:solidFill>
                    <a:latin typeface="宋体" pitchFamily="2" charset="-122"/>
                  </a:rPr>
                  <a:t>IR</a:t>
                </a:r>
                <a:endParaRPr kumimoji="0" lang="en-US" altLang="zh-CN" sz="1800" b="1" dirty="0">
                  <a:solidFill>
                    <a:schemeClr val="tx1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712440" y="2348880"/>
              <a:ext cx="8324949" cy="2520280"/>
              <a:chOff x="712440" y="3861048"/>
              <a:chExt cx="8324949" cy="2520280"/>
            </a:xfrm>
          </p:grpSpPr>
          <p:sp>
            <p:nvSpPr>
              <p:cNvPr id="176" name="Text Box 51"/>
              <p:cNvSpPr txBox="1">
                <a:spLocks noChangeArrowheads="1"/>
              </p:cNvSpPr>
              <p:nvPr/>
            </p:nvSpPr>
            <p:spPr bwMode="auto">
              <a:xfrm>
                <a:off x="1403745" y="6165428"/>
                <a:ext cx="7387855" cy="21590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kumimoji="0" lang="en-US" altLang="zh-CN" sz="1600" b="1" dirty="0">
                    <a:solidFill>
                      <a:schemeClr val="tx1"/>
                    </a:solidFill>
                    <a:latin typeface="宋体" pitchFamily="2" charset="-122"/>
                  </a:rPr>
                  <a:t>1          </a:t>
                </a:r>
                <a:r>
                  <a:rPr kumimoji="0" lang="en-US" altLang="zh-CN" sz="1600" b="1" dirty="0" smtClean="0">
                    <a:solidFill>
                      <a:schemeClr val="tx1"/>
                    </a:solidFill>
                    <a:latin typeface="宋体" pitchFamily="2" charset="-122"/>
                  </a:rPr>
                  <a:t>    2            </a:t>
                </a:r>
                <a:r>
                  <a:rPr kumimoji="0" lang="en-US" altLang="zh-CN" sz="1600" b="1" dirty="0">
                    <a:solidFill>
                      <a:schemeClr val="tx1"/>
                    </a:solidFill>
                    <a:latin typeface="宋体" pitchFamily="2" charset="-122"/>
                  </a:rPr>
                  <a:t>3        </a:t>
                </a:r>
                <a:r>
                  <a:rPr kumimoji="0" lang="en-US" altLang="zh-CN" sz="1600" b="1" dirty="0" smtClean="0">
                    <a:solidFill>
                      <a:schemeClr val="tx1"/>
                    </a:solidFill>
                    <a:latin typeface="宋体" pitchFamily="2" charset="-122"/>
                  </a:rPr>
                  <a:t>     </a:t>
                </a:r>
                <a:r>
                  <a:rPr kumimoji="0" lang="en-US" altLang="zh-CN" sz="1600" b="1" dirty="0">
                    <a:solidFill>
                      <a:schemeClr val="tx1"/>
                    </a:solidFill>
                    <a:latin typeface="宋体" pitchFamily="2" charset="-122"/>
                  </a:rPr>
                  <a:t>4          </a:t>
                </a:r>
                <a:r>
                  <a:rPr kumimoji="0" lang="en-US" altLang="zh-CN" sz="1600" b="1" dirty="0" smtClean="0">
                    <a:solidFill>
                      <a:schemeClr val="tx1"/>
                    </a:solidFill>
                    <a:latin typeface="宋体" pitchFamily="2" charset="-122"/>
                  </a:rPr>
                  <a:t>  5             6</a:t>
                </a:r>
                <a:endParaRPr kumimoji="0" lang="en-US" altLang="zh-CN" sz="1600" b="1" dirty="0">
                  <a:solidFill>
                    <a:schemeClr val="tx1"/>
                  </a:solidFill>
                  <a:latin typeface="宋体" pitchFamily="2" charset="-122"/>
                </a:endParaRPr>
              </a:p>
            </p:txBody>
          </p:sp>
          <p:sp>
            <p:nvSpPr>
              <p:cNvPr id="177" name="Text Box 188"/>
              <p:cNvSpPr txBox="1">
                <a:spLocks noChangeArrowheads="1"/>
              </p:cNvSpPr>
              <p:nvPr/>
            </p:nvSpPr>
            <p:spPr bwMode="auto">
              <a:xfrm>
                <a:off x="8748464" y="6021983"/>
                <a:ext cx="288925" cy="287337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ctr" eaLnBrk="0" hangingPunct="0"/>
                <a:r>
                  <a:rPr kumimoji="0" lang="zh-CN" altLang="en-US" sz="1800" b="1" dirty="0">
                    <a:solidFill>
                      <a:schemeClr val="tx1"/>
                    </a:solidFill>
                    <a:latin typeface="宋体" pitchFamily="2" charset="-122"/>
                  </a:rPr>
                  <a:t>拍</a:t>
                </a:r>
              </a:p>
            </p:txBody>
          </p:sp>
          <p:cxnSp>
            <p:nvCxnSpPr>
              <p:cNvPr id="178" name="直接箭头连接符 177"/>
              <p:cNvCxnSpPr/>
              <p:nvPr/>
            </p:nvCxnSpPr>
            <p:spPr bwMode="auto">
              <a:xfrm flipV="1">
                <a:off x="712440" y="6164956"/>
                <a:ext cx="8036024" cy="34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9" name="直接连接符 178"/>
              <p:cNvCxnSpPr/>
              <p:nvPr/>
            </p:nvCxnSpPr>
            <p:spPr bwMode="auto">
              <a:xfrm rot="5400000">
                <a:off x="2197100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直接连接符 179"/>
              <p:cNvCxnSpPr/>
              <p:nvPr/>
            </p:nvCxnSpPr>
            <p:spPr bwMode="auto">
              <a:xfrm rot="5400000">
                <a:off x="75535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1" name="直接连接符 180"/>
              <p:cNvCxnSpPr/>
              <p:nvPr/>
            </p:nvCxnSpPr>
            <p:spPr bwMode="auto">
              <a:xfrm rot="5400000">
                <a:off x="507583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2" name="直接连接符 181"/>
              <p:cNvCxnSpPr/>
              <p:nvPr/>
            </p:nvCxnSpPr>
            <p:spPr bwMode="auto">
              <a:xfrm rot="5400000">
                <a:off x="363567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3" name="直接连接符 182"/>
              <p:cNvCxnSpPr/>
              <p:nvPr/>
            </p:nvCxnSpPr>
            <p:spPr bwMode="auto">
              <a:xfrm rot="5400000">
                <a:off x="7956151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4" name="直接连接符 183"/>
              <p:cNvCxnSpPr/>
              <p:nvPr/>
            </p:nvCxnSpPr>
            <p:spPr bwMode="auto">
              <a:xfrm rot="5400000">
                <a:off x="651599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5" name="直接箭头连接符 184"/>
              <p:cNvCxnSpPr/>
              <p:nvPr/>
            </p:nvCxnSpPr>
            <p:spPr bwMode="auto">
              <a:xfrm flipH="1" flipV="1">
                <a:off x="2261029" y="3861049"/>
                <a:ext cx="8303" cy="230390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86" name="直接箭头连接符 185"/>
              <p:cNvCxnSpPr/>
              <p:nvPr/>
            </p:nvCxnSpPr>
            <p:spPr bwMode="auto">
              <a:xfrm flipH="1" flipV="1">
                <a:off x="8026796" y="3861048"/>
                <a:ext cx="2381" cy="230390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87" name="直接箭头连接符 186"/>
              <p:cNvCxnSpPr/>
              <p:nvPr/>
            </p:nvCxnSpPr>
            <p:spPr bwMode="auto">
              <a:xfrm flipH="1" flipV="1">
                <a:off x="6584804" y="3861048"/>
                <a:ext cx="2626" cy="230539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88" name="直接箭头连接符 187"/>
              <p:cNvCxnSpPr/>
              <p:nvPr/>
            </p:nvCxnSpPr>
            <p:spPr bwMode="auto">
              <a:xfrm flipH="1" flipV="1">
                <a:off x="5143853" y="3861049"/>
                <a:ext cx="9095" cy="230425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89" name="直接箭头连接符 188"/>
              <p:cNvCxnSpPr/>
              <p:nvPr/>
            </p:nvCxnSpPr>
            <p:spPr bwMode="auto">
              <a:xfrm flipH="1" flipV="1">
                <a:off x="3707904" y="3861048"/>
                <a:ext cx="3420" cy="230390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90" name="直接箭头连接符 189"/>
              <p:cNvCxnSpPr/>
              <p:nvPr/>
            </p:nvCxnSpPr>
            <p:spPr bwMode="auto">
              <a:xfrm flipH="1" flipV="1">
                <a:off x="820868" y="3861049"/>
                <a:ext cx="6716" cy="230390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</p:grpSp>
      </p:grpSp>
      <p:grpSp>
        <p:nvGrpSpPr>
          <p:cNvPr id="291" name="组合 290"/>
          <p:cNvGrpSpPr/>
          <p:nvPr/>
        </p:nvGrpSpPr>
        <p:grpSpPr>
          <a:xfrm>
            <a:off x="3280066" y="3415463"/>
            <a:ext cx="4748318" cy="2232248"/>
            <a:chOff x="3280066" y="3501008"/>
            <a:chExt cx="4748318" cy="2232248"/>
          </a:xfrm>
        </p:grpSpPr>
        <p:sp>
          <p:nvSpPr>
            <p:cNvPr id="353" name="Text Box 186"/>
            <p:cNvSpPr txBox="1">
              <a:spLocks noChangeArrowheads="1"/>
            </p:cNvSpPr>
            <p:nvPr/>
          </p:nvSpPr>
          <p:spPr bwMode="auto">
            <a:xfrm>
              <a:off x="328006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RD1</a:t>
              </a:r>
              <a:endParaRPr kumimoji="0"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54" name="Text Box 186"/>
            <p:cNvSpPr txBox="1">
              <a:spLocks noChangeArrowheads="1"/>
            </p:cNvSpPr>
            <p:nvPr/>
          </p:nvSpPr>
          <p:spPr bwMode="auto">
            <a:xfrm>
              <a:off x="328006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OP1</a:t>
              </a:r>
              <a:endParaRPr kumimoji="0"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55" name="Text Box 186"/>
            <p:cNvSpPr txBox="1">
              <a:spLocks noChangeArrowheads="1"/>
            </p:cNvSpPr>
            <p:nvPr/>
          </p:nvSpPr>
          <p:spPr bwMode="auto">
            <a:xfrm>
              <a:off x="472022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RD1</a:t>
              </a:r>
              <a:endParaRPr kumimoji="0"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56" name="Text Box 186"/>
            <p:cNvSpPr txBox="1">
              <a:spLocks noChangeArrowheads="1"/>
            </p:cNvSpPr>
            <p:nvPr/>
          </p:nvSpPr>
          <p:spPr bwMode="auto">
            <a:xfrm>
              <a:off x="472022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OP1</a:t>
              </a:r>
              <a:endParaRPr kumimoji="0"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57" name="Text Box 186"/>
            <p:cNvSpPr txBox="1">
              <a:spLocks noChangeArrowheads="1"/>
            </p:cNvSpPr>
            <p:nvPr/>
          </p:nvSpPr>
          <p:spPr bwMode="auto">
            <a:xfrm>
              <a:off x="472022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RD2</a:t>
              </a:r>
              <a:endParaRPr kumimoji="0"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58" name="Text Box 186"/>
            <p:cNvSpPr txBox="1">
              <a:spLocks noChangeArrowheads="1"/>
            </p:cNvSpPr>
            <p:nvPr/>
          </p:nvSpPr>
          <p:spPr bwMode="auto">
            <a:xfrm>
              <a:off x="472022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OP2</a:t>
              </a:r>
              <a:endParaRPr kumimoji="0"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59" name="Text Box 186"/>
            <p:cNvSpPr txBox="1">
              <a:spLocks noChangeArrowheads="1"/>
            </p:cNvSpPr>
            <p:nvPr/>
          </p:nvSpPr>
          <p:spPr bwMode="auto">
            <a:xfrm>
              <a:off x="616038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RD2</a:t>
              </a:r>
              <a:endParaRPr kumimoji="0"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60" name="Text Box 186"/>
            <p:cNvSpPr txBox="1">
              <a:spLocks noChangeArrowheads="1"/>
            </p:cNvSpPr>
            <p:nvPr/>
          </p:nvSpPr>
          <p:spPr bwMode="auto">
            <a:xfrm>
              <a:off x="616038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OP2</a:t>
              </a:r>
              <a:endParaRPr kumimoji="0"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61" name="Text Box 186"/>
            <p:cNvSpPr txBox="1">
              <a:spLocks noChangeArrowheads="1"/>
            </p:cNvSpPr>
            <p:nvPr/>
          </p:nvSpPr>
          <p:spPr bwMode="auto">
            <a:xfrm>
              <a:off x="4716016" y="408376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B</a:t>
              </a:r>
              <a:r>
                <a:rPr kumimoji="0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2</a:t>
              </a:r>
              <a:endParaRPr kumimoji="0"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62" name="Text Box 186"/>
            <p:cNvSpPr txBox="1">
              <a:spLocks noChangeArrowheads="1"/>
            </p:cNvSpPr>
            <p:nvPr/>
          </p:nvSpPr>
          <p:spPr bwMode="auto">
            <a:xfrm>
              <a:off x="6160386" y="523760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B</a:t>
              </a:r>
              <a:r>
                <a:rPr kumimoji="0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2</a:t>
              </a:r>
              <a:endParaRPr kumimoji="0"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63" name="Text Box 186"/>
            <p:cNvSpPr txBox="1">
              <a:spLocks noChangeArrowheads="1"/>
            </p:cNvSpPr>
            <p:nvPr/>
          </p:nvSpPr>
          <p:spPr bwMode="auto">
            <a:xfrm>
              <a:off x="616038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RD3</a:t>
              </a:r>
              <a:endParaRPr kumimoji="0"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64" name="Text Box 186"/>
            <p:cNvSpPr txBox="1">
              <a:spLocks noChangeArrowheads="1"/>
            </p:cNvSpPr>
            <p:nvPr/>
          </p:nvSpPr>
          <p:spPr bwMode="auto">
            <a:xfrm>
              <a:off x="616038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OP3</a:t>
              </a:r>
              <a:endParaRPr kumimoji="0"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65" name="Text Box 186"/>
            <p:cNvSpPr txBox="1">
              <a:spLocks noChangeArrowheads="1"/>
            </p:cNvSpPr>
            <p:nvPr/>
          </p:nvSpPr>
          <p:spPr bwMode="auto">
            <a:xfrm>
              <a:off x="6156176" y="3980808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MDR</a:t>
              </a:r>
              <a:endParaRPr kumimoji="0"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66" name="Text Box 186"/>
            <p:cNvSpPr txBox="1">
              <a:spLocks noChangeArrowheads="1"/>
            </p:cNvSpPr>
            <p:nvPr/>
          </p:nvSpPr>
          <p:spPr bwMode="auto">
            <a:xfrm>
              <a:off x="6156176" y="371703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RDR</a:t>
              </a:r>
              <a:endParaRPr kumimoji="0"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67" name="Text Box 186"/>
            <p:cNvSpPr txBox="1">
              <a:spLocks noChangeArrowheads="1"/>
            </p:cNvSpPr>
            <p:nvPr/>
          </p:nvSpPr>
          <p:spPr bwMode="auto">
            <a:xfrm>
              <a:off x="760054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RD3</a:t>
              </a:r>
              <a:endParaRPr kumimoji="0"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68" name="Text Box 186"/>
            <p:cNvSpPr txBox="1">
              <a:spLocks noChangeArrowheads="1"/>
            </p:cNvSpPr>
            <p:nvPr/>
          </p:nvSpPr>
          <p:spPr bwMode="auto">
            <a:xfrm>
              <a:off x="760054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OP3</a:t>
              </a:r>
              <a:endParaRPr kumimoji="0"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69" name="Text Box 186"/>
            <p:cNvSpPr txBox="1">
              <a:spLocks noChangeArrowheads="1"/>
            </p:cNvSpPr>
            <p:nvPr/>
          </p:nvSpPr>
          <p:spPr bwMode="auto">
            <a:xfrm>
              <a:off x="7596336" y="5132936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MDR</a:t>
              </a:r>
              <a:endParaRPr kumimoji="0"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70" name="Text Box 186"/>
            <p:cNvSpPr txBox="1">
              <a:spLocks noChangeArrowheads="1"/>
            </p:cNvSpPr>
            <p:nvPr/>
          </p:nvSpPr>
          <p:spPr bwMode="auto">
            <a:xfrm>
              <a:off x="7596336" y="4869160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RDR</a:t>
              </a:r>
              <a:endParaRPr kumimoji="0"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</p:grpSp>
      <p:sp>
        <p:nvSpPr>
          <p:cNvPr id="371" name="Text Box 217"/>
          <p:cNvSpPr txBox="1">
            <a:spLocks noChangeArrowheads="1"/>
          </p:cNvSpPr>
          <p:nvPr/>
        </p:nvSpPr>
        <p:spPr bwMode="auto">
          <a:xfrm>
            <a:off x="179512" y="278092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示例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基于</a:t>
            </a:r>
            <a:r>
              <a:rPr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7</a:t>
            </a: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条</a:t>
            </a:r>
            <a:r>
              <a:rPr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MIPS</a:t>
            </a: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指令的多周期数据通路</a:t>
            </a:r>
            <a:endParaRPr lang="zh-CN" altLang="en-US" b="1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39952" y="1907540"/>
            <a:ext cx="4897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∑段</a:t>
            </a:r>
            <a:r>
              <a:rPr lang="en-US" altLang="zh-CN" sz="1800" baseline="-18000" dirty="0" err="1" smtClean="0">
                <a:solidFill>
                  <a:schemeClr val="tx1"/>
                </a:solidFill>
              </a:rPr>
              <a:t>i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zh-CN" altLang="en-US" sz="1800" u="sng" dirty="0">
                <a:solidFill>
                  <a:schemeClr val="tx1"/>
                </a:solidFill>
              </a:rPr>
              <a:t>∑</a:t>
            </a:r>
            <a:r>
              <a:rPr lang="zh-CN" altLang="en-US" sz="1800" u="sng" dirty="0" smtClean="0">
                <a:solidFill>
                  <a:schemeClr val="tx1"/>
                </a:solidFill>
              </a:rPr>
              <a:t>后续段</a:t>
            </a:r>
            <a:r>
              <a:rPr lang="en-US" altLang="zh-CN" sz="1800" u="sng" baseline="-18000" dirty="0">
                <a:solidFill>
                  <a:schemeClr val="tx1"/>
                </a:solidFill>
              </a:rPr>
              <a:t>j</a:t>
            </a:r>
            <a:r>
              <a:rPr lang="zh-CN" altLang="en-US" sz="1800" dirty="0" smtClean="0">
                <a:solidFill>
                  <a:schemeClr val="tx1"/>
                </a:solidFill>
              </a:rPr>
              <a:t>需要的数据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地址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命令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72" name="Text Box 8"/>
          <p:cNvSpPr txBox="1">
            <a:spLocks noChangeArrowheads="1"/>
          </p:cNvSpPr>
          <p:nvPr/>
        </p:nvSpPr>
        <p:spPr bwMode="auto">
          <a:xfrm>
            <a:off x="1619672" y="2348880"/>
            <a:ext cx="4054858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段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间寄存器的设置规则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？ </a:t>
            </a:r>
            <a:endParaRPr lang="en-US" altLang="zh-CN" sz="1800" b="1" dirty="0" smtClean="0">
              <a:solidFill>
                <a:schemeClr val="tx1"/>
              </a:solidFill>
            </a:endParaRPr>
          </a:p>
        </p:txBody>
      </p:sp>
      <p:sp>
        <p:nvSpPr>
          <p:cNvPr id="373" name="线形标注 2 372"/>
          <p:cNvSpPr/>
          <p:nvPr/>
        </p:nvSpPr>
        <p:spPr bwMode="auto">
          <a:xfrm>
            <a:off x="6516216" y="2348879"/>
            <a:ext cx="1584374" cy="288000"/>
          </a:xfrm>
          <a:prstGeom prst="borderCallout2">
            <a:avLst>
              <a:gd name="adj1" fmla="val 46544"/>
              <a:gd name="adj2" fmla="val -757"/>
              <a:gd name="adj3" fmla="val 45734"/>
              <a:gd name="adj4" fmla="val -13577"/>
              <a:gd name="adj5" fmla="val -33527"/>
              <a:gd name="adj6" fmla="val -4453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指所有的后续段</a:t>
            </a:r>
            <a:endParaRPr kumimoji="1" lang="zh-CN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211960" y="4242700"/>
            <a:ext cx="2592289" cy="1837059"/>
            <a:chOff x="4211960" y="4242700"/>
            <a:chExt cx="2592289" cy="1837059"/>
          </a:xfrm>
        </p:grpSpPr>
        <p:sp>
          <p:nvSpPr>
            <p:cNvPr id="278" name="椭圆 277"/>
            <p:cNvSpPr/>
            <p:nvPr/>
          </p:nvSpPr>
          <p:spPr bwMode="auto">
            <a:xfrm>
              <a:off x="4211960" y="4242700"/>
              <a:ext cx="71241" cy="1808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9" name="Text Box 188"/>
            <p:cNvSpPr txBox="1">
              <a:spLocks noChangeArrowheads="1"/>
            </p:cNvSpPr>
            <p:nvPr/>
          </p:nvSpPr>
          <p:spPr bwMode="auto">
            <a:xfrm>
              <a:off x="4788024" y="5794007"/>
              <a:ext cx="782968" cy="2857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algn="l" eaLnBrk="0" hangingPunct="0"/>
              <a:r>
                <a:rPr kumimoji="0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k</a:t>
              </a:r>
              <a:r>
                <a:rPr kumimoji="0"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→</a:t>
              </a:r>
              <a:r>
                <a:rPr kumimoji="0"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k+1</a:t>
              </a:r>
              <a:endParaRPr kumimoji="0"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286" name="直接箭头连接符 285"/>
            <p:cNvCxnSpPr>
              <a:endCxn id="278" idx="5"/>
            </p:cNvCxnSpPr>
            <p:nvPr/>
          </p:nvCxnSpPr>
          <p:spPr bwMode="auto">
            <a:xfrm flipH="1" flipV="1">
              <a:off x="4272768" y="4397086"/>
              <a:ext cx="803288" cy="146664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87" name="椭圆 286"/>
            <p:cNvSpPr/>
            <p:nvPr/>
          </p:nvSpPr>
          <p:spPr bwMode="auto">
            <a:xfrm>
              <a:off x="4211960" y="5394828"/>
              <a:ext cx="71240" cy="1808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88" name="直接箭头连接符 287"/>
            <p:cNvCxnSpPr>
              <a:endCxn id="287" idx="5"/>
            </p:cNvCxnSpPr>
            <p:nvPr/>
          </p:nvCxnSpPr>
          <p:spPr bwMode="auto">
            <a:xfrm flipH="1" flipV="1">
              <a:off x="4272767" y="5549214"/>
              <a:ext cx="803289" cy="31452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74" name="直接箭头连接符 373"/>
            <p:cNvCxnSpPr/>
            <p:nvPr/>
          </p:nvCxnSpPr>
          <p:spPr bwMode="auto">
            <a:xfrm flipV="1">
              <a:off x="5364088" y="4423576"/>
              <a:ext cx="1440161" cy="14401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sm"/>
            </a:ln>
            <a:effectLst/>
          </p:spPr>
        </p:cxnSp>
      </p:grpSp>
      <p:sp>
        <p:nvSpPr>
          <p:cNvPr id="375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" name="Text Box 4"/>
          <p:cNvSpPr txBox="1">
            <a:spLocks noChangeArrowheads="1"/>
          </p:cNvSpPr>
          <p:nvPr/>
        </p:nvSpPr>
        <p:spPr bwMode="auto">
          <a:xfrm>
            <a:off x="215931" y="34619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dirty="0"/>
              <a:t>流水线组成</a:t>
            </a:r>
            <a:r>
              <a:rPr lang="zh-CN" altLang="en-US" dirty="0" smtClean="0"/>
              <a:t>的基本要求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60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7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71" grpId="0"/>
      <p:bldP spid="9" grpId="0"/>
      <p:bldP spid="372" grpId="0" animBg="1"/>
      <p:bldP spid="3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pSp>
        <p:nvGrpSpPr>
          <p:cNvPr id="162" name="组合 161"/>
          <p:cNvGrpSpPr/>
          <p:nvPr/>
        </p:nvGrpSpPr>
        <p:grpSpPr>
          <a:xfrm>
            <a:off x="2000232" y="2452679"/>
            <a:ext cx="5429818" cy="288925"/>
            <a:chOff x="2000232" y="5997595"/>
            <a:chExt cx="5429818" cy="288925"/>
          </a:xfrm>
        </p:grpSpPr>
        <p:sp>
          <p:nvSpPr>
            <p:cNvPr id="163" name="Line 139"/>
            <p:cNvSpPr>
              <a:spLocks noChangeShapeType="1"/>
            </p:cNvSpPr>
            <p:nvPr/>
          </p:nvSpPr>
          <p:spPr bwMode="auto">
            <a:xfrm flipV="1">
              <a:off x="2786050" y="6207152"/>
              <a:ext cx="46440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4" name="Text Box 140"/>
            <p:cNvSpPr txBox="1">
              <a:spLocks noChangeArrowheads="1"/>
            </p:cNvSpPr>
            <p:nvPr/>
          </p:nvSpPr>
          <p:spPr bwMode="auto">
            <a:xfrm>
              <a:off x="2000232" y="6042045"/>
              <a:ext cx="790575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拍时钟</a:t>
              </a:r>
            </a:p>
          </p:txBody>
        </p:sp>
        <p:sp>
          <p:nvSpPr>
            <p:cNvPr id="165" name="Line 141"/>
            <p:cNvSpPr>
              <a:spLocks noChangeShapeType="1"/>
            </p:cNvSpPr>
            <p:nvPr/>
          </p:nvSpPr>
          <p:spPr bwMode="auto">
            <a:xfrm flipH="1" flipV="1">
              <a:off x="3340105" y="5997595"/>
              <a:ext cx="0" cy="19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Line 145"/>
            <p:cNvSpPr>
              <a:spLocks noChangeShapeType="1"/>
            </p:cNvSpPr>
            <p:nvPr/>
          </p:nvSpPr>
          <p:spPr bwMode="auto">
            <a:xfrm flipH="1" flipV="1">
              <a:off x="7429520" y="5997595"/>
              <a:ext cx="0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Line 150"/>
            <p:cNvSpPr>
              <a:spLocks noChangeShapeType="1"/>
            </p:cNvSpPr>
            <p:nvPr/>
          </p:nvSpPr>
          <p:spPr bwMode="auto">
            <a:xfrm flipH="1" flipV="1">
              <a:off x="4718049" y="5999183"/>
              <a:ext cx="0" cy="19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8" name="Line 151"/>
            <p:cNvSpPr>
              <a:spLocks noChangeShapeType="1"/>
            </p:cNvSpPr>
            <p:nvPr/>
          </p:nvSpPr>
          <p:spPr bwMode="auto">
            <a:xfrm flipH="1" flipV="1">
              <a:off x="6072198" y="5999183"/>
              <a:ext cx="0" cy="19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2339752" y="1665968"/>
            <a:ext cx="6072230" cy="790575"/>
            <a:chOff x="2357422" y="1922209"/>
            <a:chExt cx="6072230" cy="790575"/>
          </a:xfrm>
        </p:grpSpPr>
        <p:sp>
          <p:nvSpPr>
            <p:cNvPr id="170" name="Text Box 121"/>
            <p:cNvSpPr txBox="1">
              <a:spLocks noChangeArrowheads="1"/>
            </p:cNvSpPr>
            <p:nvPr/>
          </p:nvSpPr>
          <p:spPr bwMode="auto">
            <a:xfrm>
              <a:off x="3230540" y="1993647"/>
              <a:ext cx="269890" cy="71913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IF/ID</a:t>
              </a:r>
              <a:endParaRPr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71" name="Text Box 123"/>
            <p:cNvSpPr txBox="1">
              <a:spLocks noChangeArrowheads="1"/>
            </p:cNvSpPr>
            <p:nvPr/>
          </p:nvSpPr>
          <p:spPr bwMode="auto">
            <a:xfrm>
              <a:off x="4572001" y="1993647"/>
              <a:ext cx="290511" cy="71913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ID/EX</a:t>
              </a:r>
              <a:endParaRPr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72" name="Text Box 125"/>
            <p:cNvSpPr txBox="1">
              <a:spLocks noChangeArrowheads="1"/>
            </p:cNvSpPr>
            <p:nvPr/>
          </p:nvSpPr>
          <p:spPr bwMode="auto">
            <a:xfrm>
              <a:off x="5929322" y="1993647"/>
              <a:ext cx="285748" cy="71913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EX/MEM</a:t>
              </a:r>
              <a:endParaRPr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73" name="Text Box 127"/>
            <p:cNvSpPr txBox="1">
              <a:spLocks noChangeArrowheads="1"/>
            </p:cNvSpPr>
            <p:nvPr/>
          </p:nvSpPr>
          <p:spPr bwMode="auto">
            <a:xfrm>
              <a:off x="7286644" y="1988888"/>
              <a:ext cx="285752" cy="72389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MEM/WB</a:t>
              </a:r>
            </a:p>
          </p:txBody>
        </p:sp>
        <p:sp>
          <p:nvSpPr>
            <p:cNvPr id="175" name="Text Box 120"/>
            <p:cNvSpPr txBox="1">
              <a:spLocks noChangeArrowheads="1"/>
            </p:cNvSpPr>
            <p:nvPr/>
          </p:nvSpPr>
          <p:spPr bwMode="auto">
            <a:xfrm>
              <a:off x="2357422" y="2279399"/>
              <a:ext cx="669909" cy="428628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</a:p>
          </p:txBody>
        </p:sp>
        <p:sp>
          <p:nvSpPr>
            <p:cNvPr id="176" name="Text Box 122"/>
            <p:cNvSpPr txBox="1">
              <a:spLocks noChangeArrowheads="1"/>
            </p:cNvSpPr>
            <p:nvPr/>
          </p:nvSpPr>
          <p:spPr bwMode="auto">
            <a:xfrm>
              <a:off x="3708398" y="2279399"/>
              <a:ext cx="649288" cy="428628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  <a:latin typeface="宋体" pitchFamily="2" charset="-122"/>
                </a:rPr>
                <a:t>ID</a:t>
              </a:r>
            </a:p>
          </p:txBody>
        </p:sp>
        <p:sp>
          <p:nvSpPr>
            <p:cNvPr id="177" name="Text Box 124"/>
            <p:cNvSpPr txBox="1">
              <a:spLocks noChangeArrowheads="1"/>
            </p:cNvSpPr>
            <p:nvPr/>
          </p:nvSpPr>
          <p:spPr bwMode="auto">
            <a:xfrm>
              <a:off x="5072066" y="2279399"/>
              <a:ext cx="649288" cy="428628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78" name="Text Box 126"/>
            <p:cNvSpPr txBox="1">
              <a:spLocks noChangeArrowheads="1"/>
            </p:cNvSpPr>
            <p:nvPr/>
          </p:nvSpPr>
          <p:spPr bwMode="auto">
            <a:xfrm>
              <a:off x="6423042" y="2279399"/>
              <a:ext cx="649288" cy="428628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79" name="Text Box 128"/>
            <p:cNvSpPr txBox="1">
              <a:spLocks noChangeArrowheads="1"/>
            </p:cNvSpPr>
            <p:nvPr/>
          </p:nvSpPr>
          <p:spPr bwMode="auto">
            <a:xfrm>
              <a:off x="7780364" y="2279399"/>
              <a:ext cx="649288" cy="428628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  <a:latin typeface="宋体" pitchFamily="2" charset="-122"/>
                </a:rPr>
                <a:t>WB</a:t>
              </a:r>
            </a:p>
          </p:txBody>
        </p:sp>
        <p:sp>
          <p:nvSpPr>
            <p:cNvPr id="180" name="Line 130"/>
            <p:cNvSpPr>
              <a:spLocks noChangeShapeType="1"/>
            </p:cNvSpPr>
            <p:nvPr/>
          </p:nvSpPr>
          <p:spPr bwMode="auto">
            <a:xfrm>
              <a:off x="3022942" y="249371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1" name="Line 131"/>
            <p:cNvSpPr>
              <a:spLocks noChangeShapeType="1"/>
            </p:cNvSpPr>
            <p:nvPr/>
          </p:nvSpPr>
          <p:spPr bwMode="auto">
            <a:xfrm>
              <a:off x="3498744" y="249371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Line 132"/>
            <p:cNvSpPr>
              <a:spLocks noChangeShapeType="1"/>
            </p:cNvSpPr>
            <p:nvPr/>
          </p:nvSpPr>
          <p:spPr bwMode="auto">
            <a:xfrm>
              <a:off x="4357686" y="249371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Line 133"/>
            <p:cNvSpPr>
              <a:spLocks noChangeShapeType="1"/>
            </p:cNvSpPr>
            <p:nvPr/>
          </p:nvSpPr>
          <p:spPr bwMode="auto">
            <a:xfrm>
              <a:off x="4862512" y="249371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Line 134"/>
            <p:cNvSpPr>
              <a:spLocks noChangeShapeType="1"/>
            </p:cNvSpPr>
            <p:nvPr/>
          </p:nvSpPr>
          <p:spPr bwMode="auto">
            <a:xfrm>
              <a:off x="5715008" y="249371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Line 135"/>
            <p:cNvSpPr>
              <a:spLocks noChangeShapeType="1"/>
            </p:cNvSpPr>
            <p:nvPr/>
          </p:nvSpPr>
          <p:spPr bwMode="auto">
            <a:xfrm>
              <a:off x="7070742" y="249371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Line 136"/>
            <p:cNvSpPr>
              <a:spLocks noChangeShapeType="1"/>
            </p:cNvSpPr>
            <p:nvPr/>
          </p:nvSpPr>
          <p:spPr bwMode="auto">
            <a:xfrm>
              <a:off x="6216658" y="249371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Line 138"/>
            <p:cNvSpPr>
              <a:spLocks noChangeShapeType="1"/>
            </p:cNvSpPr>
            <p:nvPr/>
          </p:nvSpPr>
          <p:spPr bwMode="auto">
            <a:xfrm>
              <a:off x="7572396" y="249371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8" name="Text Box 231"/>
            <p:cNvSpPr txBox="1">
              <a:spLocks noChangeArrowheads="1"/>
            </p:cNvSpPr>
            <p:nvPr/>
          </p:nvSpPr>
          <p:spPr bwMode="auto">
            <a:xfrm>
              <a:off x="2357422" y="1922209"/>
              <a:ext cx="714380" cy="28575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PC,</a:t>
              </a:r>
              <a:r>
                <a:rPr kumimoji="0"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IM</a:t>
              </a:r>
              <a:endParaRPr kumimoji="0" lang="en-US" altLang="zh-CN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89" name="Text Box 233"/>
            <p:cNvSpPr txBox="1">
              <a:spLocks noChangeArrowheads="1"/>
            </p:cNvSpPr>
            <p:nvPr/>
          </p:nvSpPr>
          <p:spPr bwMode="auto">
            <a:xfrm>
              <a:off x="3643306" y="1922209"/>
              <a:ext cx="785818" cy="28575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ID,</a:t>
              </a:r>
              <a:r>
                <a:rPr kumimoji="0"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REG</a:t>
              </a:r>
              <a:endParaRPr kumimoji="0"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90" name="Text Box 234"/>
            <p:cNvSpPr txBox="1">
              <a:spLocks noChangeArrowheads="1"/>
            </p:cNvSpPr>
            <p:nvPr/>
          </p:nvSpPr>
          <p:spPr bwMode="auto">
            <a:xfrm>
              <a:off x="5072066" y="1988888"/>
              <a:ext cx="571504" cy="219073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ALU</a:t>
              </a:r>
              <a:endParaRPr kumimoji="0"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91" name="Text Box 235"/>
            <p:cNvSpPr txBox="1">
              <a:spLocks noChangeArrowheads="1"/>
            </p:cNvSpPr>
            <p:nvPr/>
          </p:nvSpPr>
          <p:spPr bwMode="auto">
            <a:xfrm>
              <a:off x="6429388" y="1993647"/>
              <a:ext cx="571504" cy="214314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DM</a:t>
              </a:r>
              <a:endParaRPr kumimoji="0" lang="en-US" altLang="zh-CN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92" name="Text Box 235"/>
            <p:cNvSpPr txBox="1">
              <a:spLocks noChangeArrowheads="1"/>
            </p:cNvSpPr>
            <p:nvPr/>
          </p:nvSpPr>
          <p:spPr bwMode="auto">
            <a:xfrm>
              <a:off x="7786710" y="1993647"/>
              <a:ext cx="571504" cy="214314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REG</a:t>
              </a:r>
              <a:endParaRPr kumimoji="0"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  <p:sp>
        <p:nvSpPr>
          <p:cNvPr id="194" name="Text Box 6"/>
          <p:cNvSpPr txBox="1">
            <a:spLocks noChangeArrowheads="1"/>
          </p:cNvSpPr>
          <p:nvPr/>
        </p:nvSpPr>
        <p:spPr bwMode="auto">
          <a:xfrm>
            <a:off x="215932" y="404664"/>
            <a:ext cx="875033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*要求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各流水段</a:t>
            </a:r>
            <a:r>
              <a:rPr lang="zh-CN" altLang="en-US" b="1" dirty="0">
                <a:solidFill>
                  <a:schemeClr val="tx1"/>
                </a:solidFill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chemeClr val="tx1"/>
                </a:solidFill>
                <a:latin typeface="宋体" pitchFamily="2" charset="-122"/>
              </a:rPr>
              <a:t>操作</a:t>
            </a:r>
            <a:r>
              <a:rPr lang="zh-CN" altLang="en-US" b="1" u="sng" dirty="0" smtClean="0">
                <a:solidFill>
                  <a:srgbClr val="FF3300"/>
                </a:solidFill>
                <a:latin typeface="宋体" pitchFamily="2" charset="-122"/>
              </a:rPr>
              <a:t>同步</a:t>
            </a:r>
            <a:r>
              <a:rPr lang="zh-CN" altLang="en-US" b="1" dirty="0" smtClean="0">
                <a:solidFill>
                  <a:srgbClr val="FF3300"/>
                </a:solidFill>
                <a:latin typeface="宋体" pitchFamily="2" charset="-122"/>
              </a:rPr>
              <a:t>  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</a:t>
            </a:r>
            <a:r>
              <a:rPr lang="zh-CN" altLang="en-US" sz="1800" dirty="0">
                <a:solidFill>
                  <a:schemeClr val="tx1"/>
                </a:solidFill>
              </a:rPr>
              <a:t>连续</a:t>
            </a:r>
            <a:r>
              <a:rPr lang="zh-CN" altLang="en-US" sz="1800" dirty="0" smtClean="0">
                <a:solidFill>
                  <a:schemeClr val="tx1"/>
                </a:solidFill>
              </a:rPr>
              <a:t>重叠</a:t>
            </a:r>
            <a:r>
              <a:rPr lang="zh-CN" altLang="en-US" sz="1800" dirty="0">
                <a:solidFill>
                  <a:schemeClr val="tx1"/>
                </a:solidFill>
              </a:rPr>
              <a:t>所需</a:t>
            </a:r>
            <a:endParaRPr lang="en-US" altLang="zh-CN" sz="1800" b="1" u="sng" dirty="0" smtClean="0">
              <a:solidFill>
                <a:srgbClr val="FF330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     实现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zh-CN" altLang="en-US" b="1" u="sng" dirty="0">
              <a:solidFill>
                <a:srgbClr val="FF3300"/>
              </a:solidFill>
              <a:latin typeface="宋体" pitchFamily="2" charset="-122"/>
            </a:endParaRPr>
          </a:p>
        </p:txBody>
      </p:sp>
      <p:sp>
        <p:nvSpPr>
          <p:cNvPr id="195" name="Text Box 153"/>
          <p:cNvSpPr txBox="1">
            <a:spLocks noChangeArrowheads="1"/>
          </p:cNvSpPr>
          <p:nvPr/>
        </p:nvSpPr>
        <p:spPr bwMode="auto">
          <a:xfrm>
            <a:off x="1979712" y="893129"/>
            <a:ext cx="6986550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>
              <a:lnSpc>
                <a:spcPct val="125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设置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公共</a:t>
            </a:r>
            <a:r>
              <a:rPr lang="zh-CN" altLang="en-US" u="sng" dirty="0" smtClean="0">
                <a:solidFill>
                  <a:srgbClr val="990099"/>
                </a:solidFill>
              </a:rPr>
              <a:t>时钟</a:t>
            </a:r>
            <a:r>
              <a:rPr lang="zh-CN" altLang="en-US" dirty="0" smtClean="0">
                <a:solidFill>
                  <a:schemeClr val="tx1"/>
                </a:solidFill>
              </a:rPr>
              <a:t>，拍时钟周期＝</a:t>
            </a:r>
            <a:r>
              <a:rPr lang="en-US" altLang="zh-CN" dirty="0" smtClean="0">
                <a:solidFill>
                  <a:schemeClr val="tx1"/>
                </a:solidFill>
              </a:rPr>
              <a:t>max{</a:t>
            </a:r>
            <a:r>
              <a:rPr lang="zh-CN" altLang="en-US" sz="2200" dirty="0" smtClean="0">
                <a:solidFill>
                  <a:schemeClr val="tx1"/>
                </a:solidFill>
              </a:rPr>
              <a:t>段</a:t>
            </a:r>
            <a:r>
              <a:rPr lang="en-US" altLang="zh-CN" sz="2200" baseline="-14000" dirty="0" err="1" smtClean="0">
                <a:solidFill>
                  <a:schemeClr val="tx1"/>
                </a:solidFill>
              </a:rPr>
              <a:t>i</a:t>
            </a:r>
            <a:r>
              <a:rPr lang="zh-CN" altLang="en-US" sz="2200" dirty="0" smtClean="0">
                <a:solidFill>
                  <a:schemeClr val="tx1"/>
                </a:solidFill>
              </a:rPr>
              <a:t>时长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  <a:p>
            <a:pPr marL="3860800" indent="-3860800"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       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└</a:t>
            </a:r>
            <a:r>
              <a:rPr lang="zh-CN" altLang="en-US" sz="1800" dirty="0" smtClean="0">
                <a:solidFill>
                  <a:schemeClr val="tx1"/>
                </a:solidFill>
              </a:rPr>
              <a:t>←</a:t>
            </a:r>
            <a:r>
              <a:rPr lang="zh-CN" altLang="en-US" sz="1800" dirty="0">
                <a:solidFill>
                  <a:schemeClr val="tx1"/>
                </a:solidFill>
              </a:rPr>
              <a:t>同时写</a:t>
            </a:r>
            <a:r>
              <a:rPr lang="zh-CN" altLang="en-US" sz="1800" dirty="0" smtClean="0">
                <a:solidFill>
                  <a:schemeClr val="tx1"/>
                </a:solidFill>
              </a:rPr>
              <a:t>段</a:t>
            </a:r>
            <a:r>
              <a:rPr lang="zh-CN" altLang="en-US" sz="1800" dirty="0">
                <a:solidFill>
                  <a:schemeClr val="tx1"/>
                </a:solidFill>
              </a:rPr>
              <a:t>间</a:t>
            </a:r>
            <a:r>
              <a:rPr lang="zh-CN" altLang="en-US" sz="1800" dirty="0" smtClean="0">
                <a:solidFill>
                  <a:schemeClr val="tx1"/>
                </a:solidFill>
              </a:rPr>
              <a:t>寄存器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≈操作同步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b="1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97" name="Text Box 5"/>
          <p:cNvSpPr txBox="1">
            <a:spLocks noChangeArrowheads="1"/>
          </p:cNvSpPr>
          <p:nvPr/>
        </p:nvSpPr>
        <p:spPr bwMode="auto">
          <a:xfrm>
            <a:off x="214282" y="2778953"/>
            <a:ext cx="8751980" cy="227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要求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各流水段的</a:t>
            </a:r>
            <a:r>
              <a:rPr lang="zh-CN" altLang="en-US" u="sng" dirty="0" smtClean="0">
                <a:solidFill>
                  <a:schemeClr val="tx1"/>
                </a:solidFill>
              </a:rPr>
              <a:t>操作</a:t>
            </a:r>
            <a:r>
              <a:rPr lang="zh-CN" altLang="en-US" u="sng" dirty="0" smtClean="0">
                <a:solidFill>
                  <a:srgbClr val="FF3300"/>
                </a:solidFill>
              </a:rPr>
              <a:t>无冲突</a:t>
            </a:r>
            <a:r>
              <a:rPr lang="zh-CN" altLang="en-US" dirty="0" smtClean="0">
                <a:solidFill>
                  <a:srgbClr val="FF3300"/>
                </a:solidFill>
              </a:rPr>
              <a:t>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←保证结果正确</a:t>
            </a:r>
            <a:endParaRPr lang="en-US" altLang="zh-CN" u="sng" dirty="0" smtClean="0">
              <a:solidFill>
                <a:srgbClr val="FF330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    冒险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指流水线因</a:t>
            </a:r>
            <a:r>
              <a:rPr lang="zh-CN" altLang="zh-CN" dirty="0">
                <a:solidFill>
                  <a:srgbClr val="990099"/>
                </a:solidFill>
                <a:latin typeface="+mn-ea"/>
              </a:rPr>
              <a:t>某些</a:t>
            </a:r>
            <a:r>
              <a:rPr lang="zh-CN" altLang="en-US" dirty="0">
                <a:solidFill>
                  <a:srgbClr val="990099"/>
                </a:solidFill>
                <a:latin typeface="+mn-ea"/>
              </a:rPr>
              <a:t>原因</a:t>
            </a:r>
            <a:r>
              <a:rPr lang="zh-CN" altLang="zh-CN" u="sng" dirty="0">
                <a:solidFill>
                  <a:schemeClr val="tx1"/>
                </a:solidFill>
                <a:latin typeface="+mn-ea"/>
              </a:rPr>
              <a:t>无法正确执行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后续指令的</a:t>
            </a:r>
            <a:r>
              <a:rPr lang="zh-CN" altLang="zh-CN" dirty="0" smtClean="0">
                <a:solidFill>
                  <a:schemeClr val="tx1"/>
                </a:solidFill>
                <a:latin typeface="+mn-ea"/>
              </a:rPr>
              <a:t>现象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+mn-ea"/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冒险的种类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latin typeface="+mn-ea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     实现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7" name="Text Box 6"/>
          <p:cNvSpPr txBox="1">
            <a:spLocks noChangeArrowheads="1"/>
          </p:cNvSpPr>
          <p:nvPr/>
        </p:nvSpPr>
        <p:spPr bwMode="auto">
          <a:xfrm>
            <a:off x="2267744" y="3682192"/>
            <a:ext cx="5233214" cy="8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    结构冒险、</a:t>
            </a:r>
            <a:r>
              <a:rPr lang="zh-CN" altLang="en-US" b="1" dirty="0" smtClean="0">
                <a:solidFill>
                  <a:schemeClr val="tx1"/>
                </a:solidFill>
              </a:rPr>
              <a:t>数据冒险、控制冒险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     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部件复用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源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目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</a:rPr>
              <a:t>OPD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相关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分支指令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8" name="Text Box 5"/>
          <p:cNvSpPr txBox="1">
            <a:spLocks noChangeArrowheads="1"/>
          </p:cNvSpPr>
          <p:nvPr/>
        </p:nvSpPr>
        <p:spPr bwMode="auto">
          <a:xfrm>
            <a:off x="1957416" y="4402272"/>
            <a:ext cx="68630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增设</a:t>
            </a:r>
            <a:r>
              <a:rPr lang="zh-CN" altLang="en-US" u="sng" dirty="0" smtClean="0">
                <a:solidFill>
                  <a:srgbClr val="990099"/>
                </a:solidFill>
              </a:rPr>
              <a:t>部件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zh-CN" altLang="en-US" u="sng" dirty="0" smtClean="0">
                <a:solidFill>
                  <a:srgbClr val="990099"/>
                </a:solidFill>
              </a:rPr>
              <a:t>控制器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解决</a:t>
            </a:r>
            <a:r>
              <a:rPr lang="zh-CN" altLang="en-US" dirty="0" smtClean="0">
                <a:solidFill>
                  <a:schemeClr val="tx1"/>
                </a:solidFill>
              </a:rPr>
              <a:t>结构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数据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控制冒险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01" name="组合 300"/>
          <p:cNvGrpSpPr/>
          <p:nvPr/>
        </p:nvGrpSpPr>
        <p:grpSpPr>
          <a:xfrm>
            <a:off x="1434428" y="4921718"/>
            <a:ext cx="6665964" cy="1165759"/>
            <a:chOff x="1763688" y="5028566"/>
            <a:chExt cx="6665964" cy="1165759"/>
          </a:xfrm>
        </p:grpSpPr>
        <p:sp>
          <p:nvSpPr>
            <p:cNvPr id="240" name="Text Box 120"/>
            <p:cNvSpPr txBox="1">
              <a:spLocks noChangeArrowheads="1"/>
            </p:cNvSpPr>
            <p:nvPr/>
          </p:nvSpPr>
          <p:spPr bwMode="auto">
            <a:xfrm>
              <a:off x="2357422" y="5028566"/>
              <a:ext cx="669909" cy="428628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</a:p>
          </p:txBody>
        </p:sp>
        <p:sp>
          <p:nvSpPr>
            <p:cNvPr id="241" name="Text Box 121"/>
            <p:cNvSpPr txBox="1">
              <a:spLocks noChangeArrowheads="1"/>
            </p:cNvSpPr>
            <p:nvPr/>
          </p:nvSpPr>
          <p:spPr bwMode="auto">
            <a:xfrm>
              <a:off x="3230540" y="5028566"/>
              <a:ext cx="269890" cy="70697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IF/ID</a:t>
              </a:r>
              <a:endParaRPr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42" name="Text Box 122"/>
            <p:cNvSpPr txBox="1">
              <a:spLocks noChangeArrowheads="1"/>
            </p:cNvSpPr>
            <p:nvPr/>
          </p:nvSpPr>
          <p:spPr bwMode="auto">
            <a:xfrm>
              <a:off x="3708398" y="5028566"/>
              <a:ext cx="649288" cy="428628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</a:p>
          </p:txBody>
        </p:sp>
        <p:sp>
          <p:nvSpPr>
            <p:cNvPr id="243" name="Text Box 123"/>
            <p:cNvSpPr txBox="1">
              <a:spLocks noChangeArrowheads="1"/>
            </p:cNvSpPr>
            <p:nvPr/>
          </p:nvSpPr>
          <p:spPr bwMode="auto">
            <a:xfrm>
              <a:off x="4572001" y="5028566"/>
              <a:ext cx="290511" cy="70697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ID/EX</a:t>
              </a:r>
              <a:endParaRPr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44" name="Text Box 124"/>
            <p:cNvSpPr txBox="1">
              <a:spLocks noChangeArrowheads="1"/>
            </p:cNvSpPr>
            <p:nvPr/>
          </p:nvSpPr>
          <p:spPr bwMode="auto">
            <a:xfrm>
              <a:off x="5072066" y="5028566"/>
              <a:ext cx="649288" cy="428628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45" name="Text Box 125"/>
            <p:cNvSpPr txBox="1">
              <a:spLocks noChangeArrowheads="1"/>
            </p:cNvSpPr>
            <p:nvPr/>
          </p:nvSpPr>
          <p:spPr bwMode="auto">
            <a:xfrm>
              <a:off x="5929322" y="5028566"/>
              <a:ext cx="285748" cy="70697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EX/MEM</a:t>
              </a:r>
              <a:endParaRPr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46" name="Text Box 126"/>
            <p:cNvSpPr txBox="1">
              <a:spLocks noChangeArrowheads="1"/>
            </p:cNvSpPr>
            <p:nvPr/>
          </p:nvSpPr>
          <p:spPr bwMode="auto">
            <a:xfrm>
              <a:off x="6423042" y="5028566"/>
              <a:ext cx="649288" cy="428628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47" name="Text Box 127"/>
            <p:cNvSpPr txBox="1">
              <a:spLocks noChangeArrowheads="1"/>
            </p:cNvSpPr>
            <p:nvPr/>
          </p:nvSpPr>
          <p:spPr bwMode="auto">
            <a:xfrm>
              <a:off x="7286644" y="5028567"/>
              <a:ext cx="285752" cy="70697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MEM/WB</a:t>
              </a:r>
            </a:p>
          </p:txBody>
        </p:sp>
        <p:sp>
          <p:nvSpPr>
            <p:cNvPr id="248" name="Text Box 128"/>
            <p:cNvSpPr txBox="1">
              <a:spLocks noChangeArrowheads="1"/>
            </p:cNvSpPr>
            <p:nvPr/>
          </p:nvSpPr>
          <p:spPr bwMode="auto">
            <a:xfrm>
              <a:off x="7780364" y="5028566"/>
              <a:ext cx="649288" cy="428628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  <a:latin typeface="宋体" pitchFamily="2" charset="-122"/>
                </a:rPr>
                <a:t>WB</a:t>
              </a:r>
            </a:p>
          </p:txBody>
        </p:sp>
        <p:sp>
          <p:nvSpPr>
            <p:cNvPr id="249" name="Line 130"/>
            <p:cNvSpPr>
              <a:spLocks noChangeShapeType="1"/>
            </p:cNvSpPr>
            <p:nvPr/>
          </p:nvSpPr>
          <p:spPr bwMode="auto">
            <a:xfrm>
              <a:off x="3022942" y="5242880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0" name="Line 131"/>
            <p:cNvSpPr>
              <a:spLocks noChangeShapeType="1"/>
            </p:cNvSpPr>
            <p:nvPr/>
          </p:nvSpPr>
          <p:spPr bwMode="auto">
            <a:xfrm>
              <a:off x="3498744" y="5242880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1" name="Line 132"/>
            <p:cNvSpPr>
              <a:spLocks noChangeShapeType="1"/>
            </p:cNvSpPr>
            <p:nvPr/>
          </p:nvSpPr>
          <p:spPr bwMode="auto">
            <a:xfrm>
              <a:off x="4357686" y="5242880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2" name="Line 133"/>
            <p:cNvSpPr>
              <a:spLocks noChangeShapeType="1"/>
            </p:cNvSpPr>
            <p:nvPr/>
          </p:nvSpPr>
          <p:spPr bwMode="auto">
            <a:xfrm>
              <a:off x="4862512" y="5242880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3" name="Line 134"/>
            <p:cNvSpPr>
              <a:spLocks noChangeShapeType="1"/>
            </p:cNvSpPr>
            <p:nvPr/>
          </p:nvSpPr>
          <p:spPr bwMode="auto">
            <a:xfrm>
              <a:off x="5715008" y="5242880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4" name="Line 135"/>
            <p:cNvSpPr>
              <a:spLocks noChangeShapeType="1"/>
            </p:cNvSpPr>
            <p:nvPr/>
          </p:nvSpPr>
          <p:spPr bwMode="auto">
            <a:xfrm>
              <a:off x="7070742" y="5242880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5" name="Line 136"/>
            <p:cNvSpPr>
              <a:spLocks noChangeShapeType="1"/>
            </p:cNvSpPr>
            <p:nvPr/>
          </p:nvSpPr>
          <p:spPr bwMode="auto">
            <a:xfrm>
              <a:off x="6216658" y="5242880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6" name="Line 138"/>
            <p:cNvSpPr>
              <a:spLocks noChangeShapeType="1"/>
            </p:cNvSpPr>
            <p:nvPr/>
          </p:nvSpPr>
          <p:spPr bwMode="auto">
            <a:xfrm>
              <a:off x="7572396" y="5242880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7" name="Line 139"/>
            <p:cNvSpPr>
              <a:spLocks noChangeShapeType="1"/>
            </p:cNvSpPr>
            <p:nvPr/>
          </p:nvSpPr>
          <p:spPr bwMode="auto">
            <a:xfrm flipV="1">
              <a:off x="2588434" y="6092726"/>
              <a:ext cx="48600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8" name="Text Box 140"/>
            <p:cNvSpPr txBox="1">
              <a:spLocks noChangeArrowheads="1"/>
            </p:cNvSpPr>
            <p:nvPr/>
          </p:nvSpPr>
          <p:spPr bwMode="auto">
            <a:xfrm>
              <a:off x="1763688" y="5949850"/>
              <a:ext cx="790575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拍时钟</a:t>
              </a:r>
            </a:p>
          </p:txBody>
        </p:sp>
        <p:cxnSp>
          <p:nvCxnSpPr>
            <p:cNvPr id="259" name="直接箭头连接符 258"/>
            <p:cNvCxnSpPr/>
            <p:nvPr/>
          </p:nvCxnSpPr>
          <p:spPr bwMode="auto">
            <a:xfrm rot="5400000" flipH="1" flipV="1">
              <a:off x="3179753" y="5913337"/>
              <a:ext cx="357190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60" name="直接箭头连接符 259"/>
            <p:cNvCxnSpPr/>
            <p:nvPr/>
          </p:nvCxnSpPr>
          <p:spPr bwMode="auto">
            <a:xfrm rot="5400000" flipH="1" flipV="1">
              <a:off x="4537075" y="5913337"/>
              <a:ext cx="357190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61" name="直接箭头连接符 260"/>
            <p:cNvCxnSpPr/>
            <p:nvPr/>
          </p:nvCxnSpPr>
          <p:spPr bwMode="auto">
            <a:xfrm rot="5400000" flipH="1" flipV="1">
              <a:off x="5894397" y="5913337"/>
              <a:ext cx="357190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62" name="直接箭头连接符 261"/>
            <p:cNvCxnSpPr/>
            <p:nvPr/>
          </p:nvCxnSpPr>
          <p:spPr bwMode="auto">
            <a:xfrm rot="5400000" flipH="1" flipV="1">
              <a:off x="7251719" y="5913337"/>
              <a:ext cx="357190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263" name="组合 262"/>
          <p:cNvGrpSpPr/>
          <p:nvPr/>
        </p:nvGrpSpPr>
        <p:grpSpPr>
          <a:xfrm>
            <a:off x="2298524" y="5340744"/>
            <a:ext cx="5769802" cy="1077752"/>
            <a:chOff x="2627784" y="5229288"/>
            <a:chExt cx="5769802" cy="1077752"/>
          </a:xfrm>
        </p:grpSpPr>
        <p:sp>
          <p:nvSpPr>
            <p:cNvPr id="264" name="Text Box 50"/>
            <p:cNvSpPr txBox="1">
              <a:spLocks noChangeArrowheads="1"/>
            </p:cNvSpPr>
            <p:nvPr/>
          </p:nvSpPr>
          <p:spPr bwMode="auto">
            <a:xfrm>
              <a:off x="2627784" y="6021288"/>
              <a:ext cx="5087488" cy="2857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流水线控制器</a:t>
              </a:r>
            </a:p>
          </p:txBody>
        </p:sp>
        <p:sp>
          <p:nvSpPr>
            <p:cNvPr id="265" name="Text Box 73"/>
            <p:cNvSpPr txBox="1">
              <a:spLocks noChangeArrowheads="1"/>
            </p:cNvSpPr>
            <p:nvPr/>
          </p:nvSpPr>
          <p:spPr bwMode="auto">
            <a:xfrm>
              <a:off x="3978358" y="5312094"/>
              <a:ext cx="468000" cy="43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>
                  <a:solidFill>
                    <a:schemeClr val="tx1"/>
                  </a:solidFill>
                </a:rPr>
                <a:t>指令状态</a:t>
              </a:r>
            </a:p>
          </p:txBody>
        </p:sp>
        <p:cxnSp>
          <p:nvCxnSpPr>
            <p:cNvPr id="266" name="直接箭头连接符 178"/>
            <p:cNvCxnSpPr>
              <a:cxnSpLocks noChangeShapeType="1"/>
            </p:cNvCxnSpPr>
            <p:nvPr/>
          </p:nvCxnSpPr>
          <p:spPr bwMode="auto">
            <a:xfrm rot="16200000" flipH="1">
              <a:off x="3527929" y="5625287"/>
              <a:ext cx="792000" cy="2"/>
            </a:xfrm>
            <a:prstGeom prst="straightConnector1">
              <a:avLst/>
            </a:prstGeom>
            <a:noFill/>
            <a:ln w="19050" algn="ctr">
              <a:solidFill>
                <a:srgbClr val="990099"/>
              </a:solidFill>
              <a:round/>
              <a:headEnd/>
              <a:tailEnd type="triangle" w="med" len="med"/>
            </a:ln>
          </p:spPr>
        </p:cxnSp>
        <p:sp>
          <p:nvSpPr>
            <p:cNvPr id="267" name="Oval 204"/>
            <p:cNvSpPr>
              <a:spLocks noChangeArrowheads="1"/>
            </p:cNvSpPr>
            <p:nvPr/>
          </p:nvSpPr>
          <p:spPr bwMode="auto">
            <a:xfrm>
              <a:off x="3286116" y="5660108"/>
              <a:ext cx="142876" cy="12219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8" name="Oval 204"/>
            <p:cNvSpPr>
              <a:spLocks noChangeArrowheads="1"/>
            </p:cNvSpPr>
            <p:nvPr/>
          </p:nvSpPr>
          <p:spPr bwMode="auto">
            <a:xfrm>
              <a:off x="4643438" y="5660108"/>
              <a:ext cx="142876" cy="12219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9" name="Oval 204"/>
            <p:cNvSpPr>
              <a:spLocks noChangeArrowheads="1"/>
            </p:cNvSpPr>
            <p:nvPr/>
          </p:nvSpPr>
          <p:spPr bwMode="auto">
            <a:xfrm>
              <a:off x="6000760" y="5660108"/>
              <a:ext cx="142876" cy="12219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0" name="Oval 204"/>
            <p:cNvSpPr>
              <a:spLocks noChangeArrowheads="1"/>
            </p:cNvSpPr>
            <p:nvPr/>
          </p:nvSpPr>
          <p:spPr bwMode="auto">
            <a:xfrm>
              <a:off x="7358082" y="5660108"/>
              <a:ext cx="142876" cy="12219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1" name="直接箭头连接符 82"/>
            <p:cNvCxnSpPr/>
            <p:nvPr/>
          </p:nvCxnSpPr>
          <p:spPr bwMode="auto">
            <a:xfrm rot="16200000" flipV="1">
              <a:off x="7425590" y="5803043"/>
              <a:ext cx="295200" cy="141288"/>
            </a:xfrm>
            <a:prstGeom prst="bentConnector3">
              <a:avLst>
                <a:gd name="adj1" fmla="val 99230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72" name="直接箭头连接符 82"/>
            <p:cNvCxnSpPr/>
            <p:nvPr/>
          </p:nvCxnSpPr>
          <p:spPr bwMode="auto">
            <a:xfrm rot="16200000" flipV="1">
              <a:off x="6066680" y="5803044"/>
              <a:ext cx="295200" cy="141288"/>
            </a:xfrm>
            <a:prstGeom prst="bentConnector3">
              <a:avLst>
                <a:gd name="adj1" fmla="val 99230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73" name="直接箭头连接符 82"/>
            <p:cNvCxnSpPr/>
            <p:nvPr/>
          </p:nvCxnSpPr>
          <p:spPr bwMode="auto">
            <a:xfrm rot="16200000" flipV="1">
              <a:off x="4709358" y="5803044"/>
              <a:ext cx="295200" cy="141288"/>
            </a:xfrm>
            <a:prstGeom prst="bentConnector3">
              <a:avLst>
                <a:gd name="adj1" fmla="val 99230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74" name="直接箭头连接符 82"/>
            <p:cNvCxnSpPr/>
            <p:nvPr/>
          </p:nvCxnSpPr>
          <p:spPr bwMode="auto">
            <a:xfrm rot="16200000" flipV="1">
              <a:off x="3352036" y="5803044"/>
              <a:ext cx="295200" cy="141288"/>
            </a:xfrm>
            <a:prstGeom prst="bentConnector3">
              <a:avLst>
                <a:gd name="adj1" fmla="val 99230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275" name="Text Box 73"/>
            <p:cNvSpPr txBox="1">
              <a:spLocks noChangeArrowheads="1"/>
            </p:cNvSpPr>
            <p:nvPr/>
          </p:nvSpPr>
          <p:spPr bwMode="auto">
            <a:xfrm>
              <a:off x="7929586" y="5733256"/>
              <a:ext cx="468000" cy="4286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硬件状态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76" name="直接箭头连接符 178"/>
            <p:cNvCxnSpPr>
              <a:cxnSpLocks noChangeShapeType="1"/>
              <a:stCxn id="275" idx="1"/>
              <a:endCxn id="264" idx="3"/>
            </p:cNvCxnSpPr>
            <p:nvPr/>
          </p:nvCxnSpPr>
          <p:spPr bwMode="auto">
            <a:xfrm flipH="1">
              <a:off x="7715272" y="5947570"/>
              <a:ext cx="214314" cy="216594"/>
            </a:xfrm>
            <a:prstGeom prst="straightConnector1">
              <a:avLst/>
            </a:prstGeom>
            <a:noFill/>
            <a:ln w="19050" algn="ctr">
              <a:solidFill>
                <a:srgbClr val="990099"/>
              </a:solidFill>
              <a:round/>
              <a:headEnd/>
              <a:tailEnd type="triangle" w="med" len="med"/>
            </a:ln>
          </p:spPr>
        </p:cxnSp>
      </p:grpSp>
      <p:sp>
        <p:nvSpPr>
          <p:cNvPr id="328" name="Text Box 63"/>
          <p:cNvSpPr txBox="1">
            <a:spLocks noChangeArrowheads="1"/>
          </p:cNvSpPr>
          <p:nvPr/>
        </p:nvSpPr>
        <p:spPr bwMode="auto">
          <a:xfrm>
            <a:off x="7450546" y="3754200"/>
            <a:ext cx="1657958" cy="648072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0" rIns="18000" bIns="10800"/>
          <a:lstStyle/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zh-CN" sz="1600" b="1" spc="-100" dirty="0" smtClean="0">
                <a:solidFill>
                  <a:schemeClr val="tx1"/>
                </a:solidFill>
              </a:rPr>
              <a:t>I1</a:t>
            </a:r>
            <a:r>
              <a:rPr lang="en-US" altLang="zh-CN" sz="1600" spc="-100" dirty="0" smtClean="0">
                <a:solidFill>
                  <a:schemeClr val="tx1"/>
                </a:solidFill>
              </a:rPr>
              <a:t>: </a:t>
            </a:r>
            <a:r>
              <a:rPr lang="en-US" altLang="zh-CN" sz="1600" b="1" spc="-100" dirty="0" smtClean="0">
                <a:solidFill>
                  <a:srgbClr val="990099"/>
                </a:solidFill>
              </a:rPr>
              <a:t>R2</a:t>
            </a:r>
            <a:r>
              <a:rPr lang="zh-CN" altLang="en-US" sz="1600" b="1" spc="-100" dirty="0" smtClean="0">
                <a:solidFill>
                  <a:schemeClr val="tx1"/>
                </a:solidFill>
              </a:rPr>
              <a:t>←</a:t>
            </a:r>
            <a:r>
              <a:rPr lang="en-US" altLang="zh-CN" sz="1600" b="1" spc="-100" dirty="0" smtClean="0">
                <a:solidFill>
                  <a:schemeClr val="tx1"/>
                </a:solidFill>
              </a:rPr>
              <a:t>(R1)+5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600" spc="-100" dirty="0" smtClean="0">
                <a:solidFill>
                  <a:schemeClr val="tx1"/>
                </a:solidFill>
              </a:rPr>
              <a:t>I2:(</a:t>
            </a:r>
            <a:r>
              <a:rPr lang="en-US" altLang="zh-CN" sz="1600" spc="-100" dirty="0" smtClean="0">
                <a:solidFill>
                  <a:srgbClr val="990099"/>
                </a:solidFill>
              </a:rPr>
              <a:t>R2</a:t>
            </a:r>
            <a:r>
              <a:rPr lang="en-US" altLang="zh-CN" sz="1600" spc="-100" dirty="0" smtClean="0">
                <a:solidFill>
                  <a:schemeClr val="tx1"/>
                </a:solidFill>
              </a:rPr>
              <a:t>)=6</a:t>
            </a:r>
            <a:r>
              <a:rPr lang="zh-CN" altLang="en-US" sz="1600" spc="-100" dirty="0" smtClean="0">
                <a:solidFill>
                  <a:schemeClr val="tx1"/>
                </a:solidFill>
              </a:rPr>
              <a:t>时</a:t>
            </a:r>
            <a:r>
              <a:rPr lang="en-US" altLang="zh-CN" sz="1600" spc="-100" dirty="0" smtClean="0">
                <a:solidFill>
                  <a:schemeClr val="tx1"/>
                </a:solidFill>
              </a:rPr>
              <a:t>PC</a:t>
            </a:r>
            <a:r>
              <a:rPr lang="zh-CN" altLang="en-US" sz="1600" spc="-100" dirty="0" smtClean="0">
                <a:solidFill>
                  <a:schemeClr val="tx1"/>
                </a:solidFill>
              </a:rPr>
              <a:t>←</a:t>
            </a:r>
            <a:r>
              <a:rPr lang="en-US" altLang="zh-CN" sz="1600" spc="-100" dirty="0" smtClean="0"/>
              <a:t>I1</a:t>
            </a:r>
            <a:endParaRPr lang="en-US" altLang="zh-CN" sz="1600" b="1" spc="-100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600" b="1" spc="-100" dirty="0" smtClean="0"/>
              <a:t>I3</a:t>
            </a:r>
            <a:r>
              <a:rPr lang="en-US" altLang="zh-CN" sz="1600" b="1" spc="-100" dirty="0" smtClean="0">
                <a:solidFill>
                  <a:schemeClr val="tx1"/>
                </a:solidFill>
              </a:rPr>
              <a:t>: </a:t>
            </a:r>
            <a:r>
              <a:rPr lang="en-US" altLang="zh-CN" sz="1600" spc="-100" dirty="0" smtClean="0">
                <a:solidFill>
                  <a:schemeClr val="tx1"/>
                </a:solidFill>
              </a:rPr>
              <a:t>R3</a:t>
            </a:r>
            <a:r>
              <a:rPr lang="zh-CN" altLang="en-US" sz="1600" spc="-100" dirty="0" smtClean="0">
                <a:solidFill>
                  <a:schemeClr val="tx1"/>
                </a:solidFill>
              </a:rPr>
              <a:t>←</a:t>
            </a:r>
            <a:r>
              <a:rPr lang="en-US" altLang="zh-CN" sz="1600" spc="-100" dirty="0">
                <a:solidFill>
                  <a:schemeClr val="tx1"/>
                </a:solidFill>
              </a:rPr>
              <a:t>(R1)+</a:t>
            </a:r>
            <a:r>
              <a:rPr lang="en-US" altLang="zh-CN" sz="1600" spc="-100" dirty="0" smtClean="0">
                <a:solidFill>
                  <a:schemeClr val="tx1"/>
                </a:solidFill>
              </a:rPr>
              <a:t>5</a:t>
            </a:r>
            <a:endParaRPr lang="en-US" altLang="zh-CN" sz="1600" spc="-100" dirty="0">
              <a:solidFill>
                <a:schemeClr val="tx1"/>
              </a:solidFill>
            </a:endParaRPr>
          </a:p>
        </p:txBody>
      </p:sp>
      <p:sp>
        <p:nvSpPr>
          <p:cNvPr id="329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1" name="AutoShape 7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076057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4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197" grpId="0"/>
      <p:bldP spid="237" grpId="0"/>
      <p:bldP spid="238" grpId="0"/>
      <p:bldP spid="3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99" name="AutoShape 7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Text Box 156"/>
          <p:cNvSpPr txBox="1">
            <a:spLocks noChangeArrowheads="1"/>
          </p:cNvSpPr>
          <p:nvPr/>
        </p:nvSpPr>
        <p:spPr bwMode="auto">
          <a:xfrm>
            <a:off x="179513" y="394493"/>
            <a:ext cx="5257676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/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、流水线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分类 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dirty="0" smtClean="0">
                <a:latin typeface="宋体" pitchFamily="2" charset="-122"/>
              </a:rPr>
              <a:t>即属性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*按处理级别分类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*按功能分类：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*按工作方式分类：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*按结构分类：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10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*按流入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流出次序分类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101" name="Text Box 157"/>
          <p:cNvSpPr txBox="1">
            <a:spLocks noChangeArrowheads="1"/>
          </p:cNvSpPr>
          <p:nvPr/>
        </p:nvSpPr>
        <p:spPr bwMode="auto">
          <a:xfrm>
            <a:off x="2495394" y="836712"/>
            <a:ext cx="589303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  操作</a:t>
            </a:r>
            <a:r>
              <a:rPr lang="zh-CN" altLang="en-US" dirty="0">
                <a:solidFill>
                  <a:schemeClr val="tx1"/>
                </a:solidFill>
              </a:rPr>
              <a:t>级、指令级、处理机级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宏流水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tx1"/>
                </a:solidFill>
              </a:rPr>
              <a:t>单功能流水线、多功能流水线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4" name="Text Box 158"/>
          <p:cNvSpPr txBox="1">
            <a:spLocks noChangeArrowheads="1"/>
          </p:cNvSpPr>
          <p:nvPr/>
        </p:nvSpPr>
        <p:spPr bwMode="auto">
          <a:xfrm>
            <a:off x="3059832" y="2506433"/>
            <a:ext cx="378194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静态流水线</a:t>
            </a:r>
            <a:r>
              <a:rPr lang="zh-CN" altLang="en-US" b="1" dirty="0">
                <a:solidFill>
                  <a:schemeClr val="tx1"/>
                </a:solidFill>
                <a:latin typeface="宋体" pitchFamily="2" charset="-122"/>
              </a:rPr>
              <a:t>、动态流水线</a:t>
            </a:r>
          </a:p>
        </p:txBody>
      </p:sp>
      <p:sp>
        <p:nvSpPr>
          <p:cNvPr id="106" name="Text Box 281"/>
          <p:cNvSpPr txBox="1">
            <a:spLocks noChangeArrowheads="1"/>
          </p:cNvSpPr>
          <p:nvPr/>
        </p:nvSpPr>
        <p:spPr bwMode="auto">
          <a:xfrm>
            <a:off x="2483768" y="4509120"/>
            <a:ext cx="64087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tx1"/>
                </a:solidFill>
              </a:rPr>
              <a:t>线性流水线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zh-CN" altLang="en-US" b="1" dirty="0" smtClean="0">
                <a:solidFill>
                  <a:schemeClr val="tx1"/>
                </a:solidFill>
              </a:rPr>
              <a:t>非线性流水线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复用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部件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1763688" y="1844824"/>
            <a:ext cx="4613642" cy="576064"/>
            <a:chOff x="1763688" y="1339876"/>
            <a:chExt cx="4613642" cy="576064"/>
          </a:xfrm>
        </p:grpSpPr>
        <p:sp>
          <p:nvSpPr>
            <p:cNvPr id="108" name="Text Box 164"/>
            <p:cNvSpPr txBox="1">
              <a:spLocks noChangeArrowheads="1"/>
            </p:cNvSpPr>
            <p:nvPr/>
          </p:nvSpPr>
          <p:spPr bwMode="auto">
            <a:xfrm>
              <a:off x="1763688" y="1339876"/>
              <a:ext cx="642943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2000" b="1" dirty="0">
                  <a:solidFill>
                    <a:schemeClr val="tx1"/>
                  </a:solidFill>
                  <a:latin typeface="宋体" pitchFamily="2" charset="-122"/>
                </a:rPr>
                <a:t>S1</a:t>
              </a:r>
            </a:p>
          </p:txBody>
        </p:sp>
        <p:sp>
          <p:nvSpPr>
            <p:cNvPr id="109" name="Text Box 185"/>
            <p:cNvSpPr txBox="1">
              <a:spLocks noChangeArrowheads="1"/>
            </p:cNvSpPr>
            <p:nvPr/>
          </p:nvSpPr>
          <p:spPr bwMode="auto">
            <a:xfrm>
              <a:off x="2987823" y="1339876"/>
              <a:ext cx="642943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2000" b="1" dirty="0">
                  <a:solidFill>
                    <a:schemeClr val="tx1"/>
                  </a:solidFill>
                  <a:latin typeface="宋体" pitchFamily="2" charset="-122"/>
                </a:rPr>
                <a:t>S2</a:t>
              </a:r>
            </a:p>
          </p:txBody>
        </p:sp>
        <p:sp>
          <p:nvSpPr>
            <p:cNvPr id="110" name="Text Box 186"/>
            <p:cNvSpPr txBox="1">
              <a:spLocks noChangeArrowheads="1"/>
            </p:cNvSpPr>
            <p:nvPr/>
          </p:nvSpPr>
          <p:spPr bwMode="auto">
            <a:xfrm>
              <a:off x="4211960" y="1339876"/>
              <a:ext cx="642942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2000" b="1" dirty="0">
                  <a:solidFill>
                    <a:schemeClr val="tx1"/>
                  </a:solidFill>
                  <a:latin typeface="宋体" pitchFamily="2" charset="-122"/>
                </a:rPr>
                <a:t>S3</a:t>
              </a:r>
            </a:p>
          </p:txBody>
        </p:sp>
        <p:sp>
          <p:nvSpPr>
            <p:cNvPr id="111" name="Text Box 188"/>
            <p:cNvSpPr txBox="1">
              <a:spLocks noChangeArrowheads="1"/>
            </p:cNvSpPr>
            <p:nvPr/>
          </p:nvSpPr>
          <p:spPr bwMode="auto">
            <a:xfrm>
              <a:off x="3639442" y="1663940"/>
              <a:ext cx="644526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2000" b="1" dirty="0" smtClean="0">
                  <a:solidFill>
                    <a:schemeClr val="tx1"/>
                  </a:solidFill>
                  <a:latin typeface="宋体" pitchFamily="2" charset="-122"/>
                </a:rPr>
                <a:t>S4</a:t>
              </a:r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28" name="Text Box 189"/>
            <p:cNvSpPr txBox="1">
              <a:spLocks noChangeArrowheads="1"/>
            </p:cNvSpPr>
            <p:nvPr/>
          </p:nvSpPr>
          <p:spPr bwMode="auto">
            <a:xfrm>
              <a:off x="5729258" y="1339876"/>
              <a:ext cx="648072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2000" b="1" dirty="0" smtClean="0">
                  <a:solidFill>
                    <a:schemeClr val="tx1"/>
                  </a:solidFill>
                  <a:latin typeface="宋体" pitchFamily="2" charset="-122"/>
                </a:rPr>
                <a:t>S5</a:t>
              </a:r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29" name="Text Box 190"/>
            <p:cNvSpPr txBox="1">
              <a:spLocks noChangeArrowheads="1"/>
            </p:cNvSpPr>
            <p:nvPr/>
          </p:nvSpPr>
          <p:spPr bwMode="auto">
            <a:xfrm>
              <a:off x="5153194" y="1356405"/>
              <a:ext cx="290538" cy="55953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130" name="直接箭头连接符 25"/>
            <p:cNvCxnSpPr>
              <a:endCxn id="111" idx="1"/>
            </p:cNvCxnSpPr>
            <p:nvPr/>
          </p:nvCxnSpPr>
          <p:spPr bwMode="auto">
            <a:xfrm>
              <a:off x="2690799" y="1465876"/>
              <a:ext cx="948643" cy="324064"/>
            </a:xfrm>
            <a:prstGeom prst="bentConnector3">
              <a:avLst>
                <a:gd name="adj1" fmla="val -605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31" name="直接箭头连接符 25"/>
            <p:cNvCxnSpPr>
              <a:stCxn id="108" idx="3"/>
            </p:cNvCxnSpPr>
            <p:nvPr/>
          </p:nvCxnSpPr>
          <p:spPr bwMode="auto">
            <a:xfrm>
              <a:off x="2406631" y="1465876"/>
              <a:ext cx="2841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2" name="直接箭头连接符 25"/>
            <p:cNvCxnSpPr>
              <a:endCxn id="109" idx="1"/>
            </p:cNvCxnSpPr>
            <p:nvPr/>
          </p:nvCxnSpPr>
          <p:spPr bwMode="auto">
            <a:xfrm flipV="1">
              <a:off x="2690799" y="1465876"/>
              <a:ext cx="297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25"/>
            <p:cNvCxnSpPr>
              <a:stCxn id="109" idx="3"/>
              <a:endCxn id="110" idx="1"/>
            </p:cNvCxnSpPr>
            <p:nvPr/>
          </p:nvCxnSpPr>
          <p:spPr bwMode="auto">
            <a:xfrm>
              <a:off x="3630766" y="1465876"/>
              <a:ext cx="58119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直接箭头连接符 25"/>
            <p:cNvCxnSpPr>
              <a:stCxn id="110" idx="3"/>
            </p:cNvCxnSpPr>
            <p:nvPr/>
          </p:nvCxnSpPr>
          <p:spPr bwMode="auto">
            <a:xfrm>
              <a:off x="4854902" y="1465876"/>
              <a:ext cx="29316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直接箭头连接符 25"/>
            <p:cNvCxnSpPr>
              <a:stCxn id="111" idx="3"/>
            </p:cNvCxnSpPr>
            <p:nvPr/>
          </p:nvCxnSpPr>
          <p:spPr bwMode="auto">
            <a:xfrm>
              <a:off x="4283968" y="1789940"/>
              <a:ext cx="86922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25"/>
            <p:cNvCxnSpPr/>
            <p:nvPr/>
          </p:nvCxnSpPr>
          <p:spPr bwMode="auto">
            <a:xfrm>
              <a:off x="5445090" y="1482752"/>
              <a:ext cx="28416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7" name="组合 136"/>
          <p:cNvGrpSpPr/>
          <p:nvPr/>
        </p:nvGrpSpPr>
        <p:grpSpPr>
          <a:xfrm>
            <a:off x="1043609" y="2957602"/>
            <a:ext cx="7596007" cy="1551518"/>
            <a:chOff x="1043609" y="2668875"/>
            <a:chExt cx="7596007" cy="1551518"/>
          </a:xfrm>
        </p:grpSpPr>
        <p:sp>
          <p:nvSpPr>
            <p:cNvPr id="138" name="Text Box 196"/>
            <p:cNvSpPr txBox="1">
              <a:spLocks noChangeArrowheads="1"/>
            </p:cNvSpPr>
            <p:nvPr/>
          </p:nvSpPr>
          <p:spPr bwMode="auto">
            <a:xfrm>
              <a:off x="4787131" y="3933056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拍</a:t>
              </a:r>
            </a:p>
          </p:txBody>
        </p:sp>
        <p:sp>
          <p:nvSpPr>
            <p:cNvPr id="139" name="Text Box 197"/>
            <p:cNvSpPr txBox="1">
              <a:spLocks noChangeArrowheads="1"/>
            </p:cNvSpPr>
            <p:nvPr/>
          </p:nvSpPr>
          <p:spPr bwMode="auto">
            <a:xfrm>
              <a:off x="1331640" y="3934764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140" name="Text Box 198"/>
            <p:cNvSpPr txBox="1">
              <a:spLocks noChangeArrowheads="1"/>
            </p:cNvSpPr>
            <p:nvPr/>
          </p:nvSpPr>
          <p:spPr bwMode="auto">
            <a:xfrm>
              <a:off x="1211241" y="2668875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段</a:t>
              </a:r>
            </a:p>
          </p:txBody>
        </p:sp>
        <p:sp>
          <p:nvSpPr>
            <p:cNvPr id="141" name="Text Box 199"/>
            <p:cNvSpPr txBox="1">
              <a:spLocks noChangeArrowheads="1"/>
            </p:cNvSpPr>
            <p:nvPr/>
          </p:nvSpPr>
          <p:spPr bwMode="auto">
            <a:xfrm>
              <a:off x="1043609" y="3068960"/>
              <a:ext cx="288032" cy="1098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S5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S4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S3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S2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S1</a:t>
              </a:r>
            </a:p>
          </p:txBody>
        </p:sp>
        <p:sp>
          <p:nvSpPr>
            <p:cNvPr id="142" name="Text Box 200"/>
            <p:cNvSpPr txBox="1">
              <a:spLocks noChangeArrowheads="1"/>
            </p:cNvSpPr>
            <p:nvPr/>
          </p:nvSpPr>
          <p:spPr bwMode="auto">
            <a:xfrm>
              <a:off x="1621952" y="3934764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143" name="Text Box 201"/>
            <p:cNvSpPr txBox="1">
              <a:spLocks noChangeArrowheads="1"/>
            </p:cNvSpPr>
            <p:nvPr/>
          </p:nvSpPr>
          <p:spPr bwMode="auto">
            <a:xfrm>
              <a:off x="2198017" y="3934764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144" name="Text Box 208"/>
            <p:cNvSpPr txBox="1">
              <a:spLocks noChangeArrowheads="1"/>
            </p:cNvSpPr>
            <p:nvPr/>
          </p:nvSpPr>
          <p:spPr bwMode="auto">
            <a:xfrm>
              <a:off x="1903144" y="3929636"/>
              <a:ext cx="285752" cy="219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45" name="Text Box 212"/>
            <p:cNvSpPr txBox="1">
              <a:spLocks noChangeArrowheads="1"/>
            </p:cNvSpPr>
            <p:nvPr/>
          </p:nvSpPr>
          <p:spPr bwMode="auto">
            <a:xfrm>
              <a:off x="3347864" y="393476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solidFill>
                    <a:schemeClr val="tx1"/>
                  </a:solidFill>
                  <a:latin typeface="+mn-ea"/>
                  <a:ea typeface="+mn-ea"/>
                </a:rPr>
                <a:t>①</a:t>
              </a:r>
            </a:p>
          </p:txBody>
        </p:sp>
        <p:sp>
          <p:nvSpPr>
            <p:cNvPr id="146" name="Text Box 215"/>
            <p:cNvSpPr txBox="1">
              <a:spLocks noChangeArrowheads="1"/>
            </p:cNvSpPr>
            <p:nvPr/>
          </p:nvSpPr>
          <p:spPr bwMode="auto">
            <a:xfrm>
              <a:off x="3633616" y="393476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157" name="Text Box 218"/>
            <p:cNvSpPr txBox="1">
              <a:spLocks noChangeArrowheads="1"/>
            </p:cNvSpPr>
            <p:nvPr/>
          </p:nvSpPr>
          <p:spPr bwMode="auto">
            <a:xfrm>
              <a:off x="3919368" y="3929636"/>
              <a:ext cx="285752" cy="21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92" name="直接箭头连接符 191"/>
            <p:cNvCxnSpPr/>
            <p:nvPr/>
          </p:nvCxnSpPr>
          <p:spPr bwMode="auto">
            <a:xfrm flipV="1">
              <a:off x="1331640" y="2955125"/>
              <a:ext cx="3967" cy="119395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直接箭头连接符 217"/>
            <p:cNvCxnSpPr/>
            <p:nvPr/>
          </p:nvCxnSpPr>
          <p:spPr bwMode="auto">
            <a:xfrm flipV="1">
              <a:off x="1357290" y="4149078"/>
              <a:ext cx="3421614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9" name="直接连接符 218"/>
            <p:cNvCxnSpPr/>
            <p:nvPr/>
          </p:nvCxnSpPr>
          <p:spPr bwMode="auto">
            <a:xfrm rot="16200000" flipH="1">
              <a:off x="2919238" y="3506135"/>
              <a:ext cx="857255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1" name="Text Box 197"/>
            <p:cNvSpPr txBox="1">
              <a:spLocks noChangeArrowheads="1"/>
            </p:cNvSpPr>
            <p:nvPr/>
          </p:nvSpPr>
          <p:spPr bwMode="auto">
            <a:xfrm>
              <a:off x="1621952" y="3715322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22" name="Text Box 200"/>
            <p:cNvSpPr txBox="1">
              <a:spLocks noChangeArrowheads="1"/>
            </p:cNvSpPr>
            <p:nvPr/>
          </p:nvSpPr>
          <p:spPr bwMode="auto">
            <a:xfrm>
              <a:off x="1909984" y="3715322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23" name="Text Box 201"/>
            <p:cNvSpPr txBox="1">
              <a:spLocks noChangeArrowheads="1"/>
            </p:cNvSpPr>
            <p:nvPr/>
          </p:nvSpPr>
          <p:spPr bwMode="auto">
            <a:xfrm>
              <a:off x="2486049" y="3715322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25" name="Text Box 208"/>
            <p:cNvSpPr txBox="1">
              <a:spLocks noChangeArrowheads="1"/>
            </p:cNvSpPr>
            <p:nvPr/>
          </p:nvSpPr>
          <p:spPr bwMode="auto">
            <a:xfrm>
              <a:off x="2188897" y="3715322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26" name="Text Box 197"/>
            <p:cNvSpPr txBox="1">
              <a:spLocks noChangeArrowheads="1"/>
            </p:cNvSpPr>
            <p:nvPr/>
          </p:nvSpPr>
          <p:spPr bwMode="auto">
            <a:xfrm>
              <a:off x="1909984" y="3501008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27" name="Text Box 200"/>
            <p:cNvSpPr txBox="1">
              <a:spLocks noChangeArrowheads="1"/>
            </p:cNvSpPr>
            <p:nvPr/>
          </p:nvSpPr>
          <p:spPr bwMode="auto">
            <a:xfrm>
              <a:off x="2198016" y="3501008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28" name="Text Box 201"/>
            <p:cNvSpPr txBox="1">
              <a:spLocks noChangeArrowheads="1"/>
            </p:cNvSpPr>
            <p:nvPr/>
          </p:nvSpPr>
          <p:spPr bwMode="auto">
            <a:xfrm>
              <a:off x="2774081" y="3501008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29" name="Text Box 208"/>
            <p:cNvSpPr txBox="1">
              <a:spLocks noChangeArrowheads="1"/>
            </p:cNvSpPr>
            <p:nvPr/>
          </p:nvSpPr>
          <p:spPr bwMode="auto">
            <a:xfrm>
              <a:off x="2474648" y="3501008"/>
              <a:ext cx="285752" cy="21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1" name="Text Box 197"/>
            <p:cNvSpPr txBox="1">
              <a:spLocks noChangeArrowheads="1"/>
            </p:cNvSpPr>
            <p:nvPr/>
          </p:nvSpPr>
          <p:spPr bwMode="auto">
            <a:xfrm>
              <a:off x="2195736" y="3070670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32" name="Text Box 200"/>
            <p:cNvSpPr txBox="1">
              <a:spLocks noChangeArrowheads="1"/>
            </p:cNvSpPr>
            <p:nvPr/>
          </p:nvSpPr>
          <p:spPr bwMode="auto">
            <a:xfrm>
              <a:off x="2481488" y="3070670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33" name="Text Box 201"/>
            <p:cNvSpPr txBox="1">
              <a:spLocks noChangeArrowheads="1"/>
            </p:cNvSpPr>
            <p:nvPr/>
          </p:nvSpPr>
          <p:spPr bwMode="auto">
            <a:xfrm>
              <a:off x="3062113" y="3070670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34" name="Text Box 208"/>
            <p:cNvSpPr txBox="1">
              <a:spLocks noChangeArrowheads="1"/>
            </p:cNvSpPr>
            <p:nvPr/>
          </p:nvSpPr>
          <p:spPr bwMode="auto">
            <a:xfrm>
              <a:off x="2767240" y="3068960"/>
              <a:ext cx="28575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5" name="Text Box 212"/>
            <p:cNvSpPr txBox="1">
              <a:spLocks noChangeArrowheads="1"/>
            </p:cNvSpPr>
            <p:nvPr/>
          </p:nvSpPr>
          <p:spPr bwMode="auto">
            <a:xfrm>
              <a:off x="3635896" y="328669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39" name="Text Box 215"/>
            <p:cNvSpPr txBox="1">
              <a:spLocks noChangeArrowheads="1"/>
            </p:cNvSpPr>
            <p:nvPr/>
          </p:nvSpPr>
          <p:spPr bwMode="auto">
            <a:xfrm>
              <a:off x="3921648" y="328669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40" name="Text Box 218"/>
            <p:cNvSpPr txBox="1">
              <a:spLocks noChangeArrowheads="1"/>
            </p:cNvSpPr>
            <p:nvPr/>
          </p:nvSpPr>
          <p:spPr bwMode="auto">
            <a:xfrm>
              <a:off x="4207400" y="3286694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41" name="Text Box 212"/>
            <p:cNvSpPr txBox="1">
              <a:spLocks noChangeArrowheads="1"/>
            </p:cNvSpPr>
            <p:nvPr/>
          </p:nvSpPr>
          <p:spPr bwMode="auto">
            <a:xfrm>
              <a:off x="3921648" y="3070670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42" name="Text Box 215"/>
            <p:cNvSpPr txBox="1">
              <a:spLocks noChangeArrowheads="1"/>
            </p:cNvSpPr>
            <p:nvPr/>
          </p:nvSpPr>
          <p:spPr bwMode="auto">
            <a:xfrm>
              <a:off x="4207400" y="3070670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43" name="Text Box 218"/>
            <p:cNvSpPr txBox="1">
              <a:spLocks noChangeArrowheads="1"/>
            </p:cNvSpPr>
            <p:nvPr/>
          </p:nvSpPr>
          <p:spPr bwMode="auto">
            <a:xfrm>
              <a:off x="4493152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44" name="Text Box 196"/>
            <p:cNvSpPr txBox="1">
              <a:spLocks noChangeArrowheads="1"/>
            </p:cNvSpPr>
            <p:nvPr/>
          </p:nvSpPr>
          <p:spPr bwMode="auto">
            <a:xfrm>
              <a:off x="8350691" y="3933056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拍</a:t>
              </a:r>
            </a:p>
          </p:txBody>
        </p:sp>
        <p:sp>
          <p:nvSpPr>
            <p:cNvPr id="245" name="Text Box 197"/>
            <p:cNvSpPr txBox="1">
              <a:spLocks noChangeArrowheads="1"/>
            </p:cNvSpPr>
            <p:nvPr/>
          </p:nvSpPr>
          <p:spPr bwMode="auto">
            <a:xfrm>
              <a:off x="5429713" y="3934766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46" name="Text Box 198"/>
            <p:cNvSpPr txBox="1">
              <a:spLocks noChangeArrowheads="1"/>
            </p:cNvSpPr>
            <p:nvPr/>
          </p:nvSpPr>
          <p:spPr bwMode="auto">
            <a:xfrm>
              <a:off x="5284804" y="2668875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段</a:t>
              </a:r>
            </a:p>
          </p:txBody>
        </p:sp>
        <p:sp>
          <p:nvSpPr>
            <p:cNvPr id="247" name="Text Box 200"/>
            <p:cNvSpPr txBox="1">
              <a:spLocks noChangeArrowheads="1"/>
            </p:cNvSpPr>
            <p:nvPr/>
          </p:nvSpPr>
          <p:spPr bwMode="auto">
            <a:xfrm>
              <a:off x="5720025" y="3934766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48" name="Text Box 201"/>
            <p:cNvSpPr txBox="1">
              <a:spLocks noChangeArrowheads="1"/>
            </p:cNvSpPr>
            <p:nvPr/>
          </p:nvSpPr>
          <p:spPr bwMode="auto">
            <a:xfrm>
              <a:off x="6296090" y="3934766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49" name="Text Box 212"/>
            <p:cNvSpPr txBox="1">
              <a:spLocks noChangeArrowheads="1"/>
            </p:cNvSpPr>
            <p:nvPr/>
          </p:nvSpPr>
          <p:spPr bwMode="auto">
            <a:xfrm>
              <a:off x="7162465" y="393476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50" name="Text Box 215"/>
            <p:cNvSpPr txBox="1">
              <a:spLocks noChangeArrowheads="1"/>
            </p:cNvSpPr>
            <p:nvPr/>
          </p:nvSpPr>
          <p:spPr bwMode="auto">
            <a:xfrm>
              <a:off x="7448217" y="393476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</a:rPr>
                <a:t>②</a:t>
              </a:r>
            </a:p>
          </p:txBody>
        </p:sp>
        <p:cxnSp>
          <p:nvCxnSpPr>
            <p:cNvPr id="251" name="直接箭头连接符 250"/>
            <p:cNvCxnSpPr/>
            <p:nvPr/>
          </p:nvCxnSpPr>
          <p:spPr bwMode="auto">
            <a:xfrm flipV="1">
              <a:off x="5428919" y="2955125"/>
              <a:ext cx="7856" cy="11939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 flipV="1">
              <a:off x="5421733" y="4148286"/>
              <a:ext cx="2928958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3" name="Text Box 197"/>
            <p:cNvSpPr txBox="1">
              <a:spLocks noChangeArrowheads="1"/>
            </p:cNvSpPr>
            <p:nvPr/>
          </p:nvSpPr>
          <p:spPr bwMode="auto">
            <a:xfrm>
              <a:off x="5720025" y="3715322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54" name="Text Box 200"/>
            <p:cNvSpPr txBox="1">
              <a:spLocks noChangeArrowheads="1"/>
            </p:cNvSpPr>
            <p:nvPr/>
          </p:nvSpPr>
          <p:spPr bwMode="auto">
            <a:xfrm>
              <a:off x="6008057" y="3715322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55" name="Text Box 201"/>
            <p:cNvSpPr txBox="1">
              <a:spLocks noChangeArrowheads="1"/>
            </p:cNvSpPr>
            <p:nvPr/>
          </p:nvSpPr>
          <p:spPr bwMode="auto">
            <a:xfrm>
              <a:off x="6584122" y="3715322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56" name="Text Box 197"/>
            <p:cNvSpPr txBox="1">
              <a:spLocks noChangeArrowheads="1"/>
            </p:cNvSpPr>
            <p:nvPr/>
          </p:nvSpPr>
          <p:spPr bwMode="auto">
            <a:xfrm>
              <a:off x="6008057" y="3501008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57" name="Text Box 200"/>
            <p:cNvSpPr txBox="1">
              <a:spLocks noChangeArrowheads="1"/>
            </p:cNvSpPr>
            <p:nvPr/>
          </p:nvSpPr>
          <p:spPr bwMode="auto">
            <a:xfrm>
              <a:off x="6296089" y="3501008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58" name="Text Box 201"/>
            <p:cNvSpPr txBox="1">
              <a:spLocks noChangeArrowheads="1"/>
            </p:cNvSpPr>
            <p:nvPr/>
          </p:nvSpPr>
          <p:spPr bwMode="auto">
            <a:xfrm>
              <a:off x="6872154" y="3501008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59" name="Text Box 197"/>
            <p:cNvSpPr txBox="1">
              <a:spLocks noChangeArrowheads="1"/>
            </p:cNvSpPr>
            <p:nvPr/>
          </p:nvSpPr>
          <p:spPr bwMode="auto">
            <a:xfrm>
              <a:off x="6581841" y="3070670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60" name="Text Box 200"/>
            <p:cNvSpPr txBox="1">
              <a:spLocks noChangeArrowheads="1"/>
            </p:cNvSpPr>
            <p:nvPr/>
          </p:nvSpPr>
          <p:spPr bwMode="auto">
            <a:xfrm>
              <a:off x="6872153" y="3070670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61" name="Text Box 201"/>
            <p:cNvSpPr txBox="1">
              <a:spLocks noChangeArrowheads="1"/>
            </p:cNvSpPr>
            <p:nvPr/>
          </p:nvSpPr>
          <p:spPr bwMode="auto">
            <a:xfrm>
              <a:off x="7452777" y="3070795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62" name="Text Box 212"/>
            <p:cNvSpPr txBox="1">
              <a:spLocks noChangeArrowheads="1"/>
            </p:cNvSpPr>
            <p:nvPr/>
          </p:nvSpPr>
          <p:spPr bwMode="auto">
            <a:xfrm>
              <a:off x="7452777" y="328669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63" name="Text Box 215"/>
            <p:cNvSpPr txBox="1">
              <a:spLocks noChangeArrowheads="1"/>
            </p:cNvSpPr>
            <p:nvPr/>
          </p:nvSpPr>
          <p:spPr bwMode="auto">
            <a:xfrm>
              <a:off x="7738529" y="328669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lt"/>
                  <a:ea typeface="+mn-ea"/>
                </a:rPr>
                <a:t>I</a:t>
              </a:r>
              <a:r>
                <a:rPr lang="en-US" altLang="zh-CN" sz="1200" b="1" dirty="0">
                  <a:solidFill>
                    <a:schemeClr val="tx1"/>
                  </a:solidFill>
                  <a:latin typeface="+mn-ea"/>
                  <a:ea typeface="+mn-ea"/>
                </a:rPr>
                <a:t>②</a:t>
              </a:r>
            </a:p>
          </p:txBody>
        </p:sp>
        <p:sp>
          <p:nvSpPr>
            <p:cNvPr id="264" name="Text Box 212"/>
            <p:cNvSpPr txBox="1">
              <a:spLocks noChangeArrowheads="1"/>
            </p:cNvSpPr>
            <p:nvPr/>
          </p:nvSpPr>
          <p:spPr bwMode="auto">
            <a:xfrm>
              <a:off x="7738529" y="3072380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65" name="Text Box 215"/>
            <p:cNvSpPr txBox="1">
              <a:spLocks noChangeArrowheads="1"/>
            </p:cNvSpPr>
            <p:nvPr/>
          </p:nvSpPr>
          <p:spPr bwMode="auto">
            <a:xfrm>
              <a:off x="8024281" y="3072380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66" name="Text Box 218"/>
            <p:cNvSpPr txBox="1">
              <a:spLocks noChangeArrowheads="1"/>
            </p:cNvSpPr>
            <p:nvPr/>
          </p:nvSpPr>
          <p:spPr bwMode="auto">
            <a:xfrm>
              <a:off x="6010337" y="3934766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67" name="Text Box 218"/>
            <p:cNvSpPr txBox="1">
              <a:spLocks noChangeArrowheads="1"/>
            </p:cNvSpPr>
            <p:nvPr/>
          </p:nvSpPr>
          <p:spPr bwMode="auto">
            <a:xfrm>
              <a:off x="6296089" y="3717032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68" name="Text Box 218"/>
            <p:cNvSpPr txBox="1">
              <a:spLocks noChangeArrowheads="1"/>
            </p:cNvSpPr>
            <p:nvPr/>
          </p:nvSpPr>
          <p:spPr bwMode="auto">
            <a:xfrm>
              <a:off x="6586401" y="3502718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69" name="Text Box 218"/>
            <p:cNvSpPr txBox="1">
              <a:spLocks noChangeArrowheads="1"/>
            </p:cNvSpPr>
            <p:nvPr/>
          </p:nvSpPr>
          <p:spPr bwMode="auto">
            <a:xfrm>
              <a:off x="7160185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70" name="Text Box 218"/>
            <p:cNvSpPr txBox="1">
              <a:spLocks noChangeArrowheads="1"/>
            </p:cNvSpPr>
            <p:nvPr/>
          </p:nvSpPr>
          <p:spPr bwMode="auto">
            <a:xfrm>
              <a:off x="7738529" y="3934766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71" name="Text Box 218"/>
            <p:cNvSpPr txBox="1">
              <a:spLocks noChangeArrowheads="1"/>
            </p:cNvSpPr>
            <p:nvPr/>
          </p:nvSpPr>
          <p:spPr bwMode="auto">
            <a:xfrm>
              <a:off x="8022001" y="3284984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72" name="Text Box 218"/>
            <p:cNvSpPr txBox="1">
              <a:spLocks noChangeArrowheads="1"/>
            </p:cNvSpPr>
            <p:nvPr/>
          </p:nvSpPr>
          <p:spPr bwMode="auto">
            <a:xfrm>
              <a:off x="8310033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73" name="Text Box 199"/>
            <p:cNvSpPr txBox="1">
              <a:spLocks noChangeArrowheads="1"/>
            </p:cNvSpPr>
            <p:nvPr/>
          </p:nvSpPr>
          <p:spPr bwMode="auto">
            <a:xfrm>
              <a:off x="5148064" y="3068960"/>
              <a:ext cx="281649" cy="1098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S5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S4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S3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S2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S1</a:t>
              </a:r>
            </a:p>
          </p:txBody>
        </p:sp>
      </p:grpSp>
      <p:grpSp>
        <p:nvGrpSpPr>
          <p:cNvPr id="274" name="组合 273"/>
          <p:cNvGrpSpPr/>
          <p:nvPr/>
        </p:nvGrpSpPr>
        <p:grpSpPr>
          <a:xfrm>
            <a:off x="1981373" y="5084986"/>
            <a:ext cx="5542955" cy="360238"/>
            <a:chOff x="1403350" y="4869160"/>
            <a:chExt cx="5542955" cy="360238"/>
          </a:xfrm>
        </p:grpSpPr>
        <p:sp>
          <p:nvSpPr>
            <p:cNvPr id="275" name="Text Box 284"/>
            <p:cNvSpPr txBox="1">
              <a:spLocks noChangeArrowheads="1"/>
            </p:cNvSpPr>
            <p:nvPr/>
          </p:nvSpPr>
          <p:spPr bwMode="auto">
            <a:xfrm>
              <a:off x="2483768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2000" b="1" dirty="0">
                  <a:solidFill>
                    <a:schemeClr val="tx1"/>
                  </a:solidFill>
                  <a:latin typeface="宋体" pitchFamily="2" charset="-122"/>
                </a:rPr>
                <a:t>ID</a:t>
              </a:r>
            </a:p>
          </p:txBody>
        </p:sp>
        <p:sp>
          <p:nvSpPr>
            <p:cNvPr id="276" name="Text Box 285"/>
            <p:cNvSpPr txBox="1">
              <a:spLocks noChangeArrowheads="1"/>
            </p:cNvSpPr>
            <p:nvPr/>
          </p:nvSpPr>
          <p:spPr bwMode="auto">
            <a:xfrm>
              <a:off x="4140324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2000" b="1" dirty="0" smtClean="0">
                  <a:solidFill>
                    <a:schemeClr val="tx1"/>
                  </a:solidFill>
                  <a:latin typeface="宋体" pitchFamily="2" charset="-122"/>
                </a:rPr>
                <a:t>EX</a:t>
              </a:r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77" name="Text Box 286"/>
            <p:cNvSpPr txBox="1">
              <a:spLocks noChangeArrowheads="1"/>
            </p:cNvSpPr>
            <p:nvPr/>
          </p:nvSpPr>
          <p:spPr bwMode="auto">
            <a:xfrm>
              <a:off x="5220072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20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78" name="Text Box 287"/>
            <p:cNvSpPr txBox="1">
              <a:spLocks noChangeArrowheads="1"/>
            </p:cNvSpPr>
            <p:nvPr/>
          </p:nvSpPr>
          <p:spPr bwMode="auto">
            <a:xfrm>
              <a:off x="6300192" y="4940473"/>
              <a:ext cx="646113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2000" b="1">
                  <a:solidFill>
                    <a:schemeClr val="tx1"/>
                  </a:solidFill>
                  <a:latin typeface="宋体" pitchFamily="2" charset="-122"/>
                </a:rPr>
                <a:t>WB</a:t>
              </a:r>
            </a:p>
          </p:txBody>
        </p:sp>
        <p:sp>
          <p:nvSpPr>
            <p:cNvPr id="279" name="Text Box 298"/>
            <p:cNvSpPr txBox="1">
              <a:spLocks noChangeArrowheads="1"/>
            </p:cNvSpPr>
            <p:nvPr/>
          </p:nvSpPr>
          <p:spPr bwMode="auto">
            <a:xfrm>
              <a:off x="1403350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2000" b="1" dirty="0">
                  <a:solidFill>
                    <a:schemeClr val="tx1"/>
                  </a:solidFill>
                  <a:latin typeface="宋体" pitchFamily="2" charset="-122"/>
                </a:rPr>
                <a:t>IF</a:t>
              </a:r>
            </a:p>
          </p:txBody>
        </p:sp>
        <p:sp>
          <p:nvSpPr>
            <p:cNvPr id="280" name="Text Box 305"/>
            <p:cNvSpPr txBox="1">
              <a:spLocks noChangeArrowheads="1"/>
            </p:cNvSpPr>
            <p:nvPr/>
          </p:nvSpPr>
          <p:spPr bwMode="auto">
            <a:xfrm>
              <a:off x="3420070" y="4941167"/>
              <a:ext cx="431850" cy="28823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lIns="18000" tIns="10800" rIns="18000" bIns="10800" anchor="ctr" anchorCtr="1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MUX</a:t>
              </a:r>
            </a:p>
          </p:txBody>
        </p:sp>
        <p:sp>
          <p:nvSpPr>
            <p:cNvPr id="281" name="Text Box 164"/>
            <p:cNvSpPr txBox="1">
              <a:spLocks noChangeArrowheads="1"/>
            </p:cNvSpPr>
            <p:nvPr/>
          </p:nvSpPr>
          <p:spPr bwMode="auto">
            <a:xfrm>
              <a:off x="1971511" y="4941366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282" name="直接箭头连接符 25"/>
            <p:cNvCxnSpPr>
              <a:stCxn id="279" idx="3"/>
              <a:endCxn id="275" idx="1"/>
            </p:cNvCxnSpPr>
            <p:nvPr/>
          </p:nvCxnSpPr>
          <p:spPr bwMode="auto">
            <a:xfrm>
              <a:off x="2051050" y="5084936"/>
              <a:ext cx="43271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3" name="直接箭头连接符 25"/>
            <p:cNvCxnSpPr/>
            <p:nvPr/>
          </p:nvCxnSpPr>
          <p:spPr bwMode="auto">
            <a:xfrm flipV="1">
              <a:off x="3131468" y="5157192"/>
              <a:ext cx="288404" cy="19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4" name="直接箭头连接符 25"/>
            <p:cNvCxnSpPr>
              <a:stCxn id="280" idx="3"/>
              <a:endCxn id="276" idx="1"/>
            </p:cNvCxnSpPr>
            <p:nvPr/>
          </p:nvCxnSpPr>
          <p:spPr bwMode="auto">
            <a:xfrm flipV="1">
              <a:off x="3851920" y="5084936"/>
              <a:ext cx="288404" cy="3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5" name="直接箭头连接符 25"/>
            <p:cNvCxnSpPr/>
            <p:nvPr/>
          </p:nvCxnSpPr>
          <p:spPr bwMode="auto">
            <a:xfrm>
              <a:off x="3275670" y="5013176"/>
              <a:ext cx="14457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6" name="直接箭头连接符 25"/>
            <p:cNvCxnSpPr>
              <a:stCxn id="276" idx="3"/>
              <a:endCxn id="277" idx="1"/>
            </p:cNvCxnSpPr>
            <p:nvPr/>
          </p:nvCxnSpPr>
          <p:spPr bwMode="auto">
            <a:xfrm>
              <a:off x="4788024" y="5084936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7" name="直接箭头连接符 25"/>
            <p:cNvCxnSpPr>
              <a:stCxn id="277" idx="3"/>
              <a:endCxn id="278" idx="1"/>
            </p:cNvCxnSpPr>
            <p:nvPr/>
          </p:nvCxnSpPr>
          <p:spPr bwMode="auto">
            <a:xfrm>
              <a:off x="5867772" y="5084936"/>
              <a:ext cx="4324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8" name="直接连接符 287"/>
            <p:cNvCxnSpPr/>
            <p:nvPr/>
          </p:nvCxnSpPr>
          <p:spPr bwMode="auto">
            <a:xfrm flipH="1" flipV="1">
              <a:off x="4931593" y="4869160"/>
              <a:ext cx="1" cy="21577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89" name="直接连接符 277"/>
            <p:cNvCxnSpPr/>
            <p:nvPr/>
          </p:nvCxnSpPr>
          <p:spPr bwMode="auto">
            <a:xfrm rot="10800000" flipV="1">
              <a:off x="3275673" y="4869160"/>
              <a:ext cx="1655923" cy="144016"/>
            </a:xfrm>
            <a:prstGeom prst="bentConnector3">
              <a:avLst>
                <a:gd name="adj1" fmla="val 100312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290" name="Text Box 164"/>
            <p:cNvSpPr txBox="1">
              <a:spLocks noChangeArrowheads="1"/>
            </p:cNvSpPr>
            <p:nvPr/>
          </p:nvSpPr>
          <p:spPr bwMode="auto">
            <a:xfrm>
              <a:off x="3051631" y="4941168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91" name="Text Box 164"/>
            <p:cNvSpPr txBox="1">
              <a:spLocks noChangeArrowheads="1"/>
            </p:cNvSpPr>
            <p:nvPr/>
          </p:nvSpPr>
          <p:spPr bwMode="auto">
            <a:xfrm>
              <a:off x="4707815" y="4941366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92" name="Text Box 164"/>
            <p:cNvSpPr txBox="1">
              <a:spLocks noChangeArrowheads="1"/>
            </p:cNvSpPr>
            <p:nvPr/>
          </p:nvSpPr>
          <p:spPr bwMode="auto">
            <a:xfrm>
              <a:off x="5787935" y="4941168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endParaRPr kumimoji="0" lang="en-US" altLang="zh-CN" sz="20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</p:grpSp>
      <p:sp>
        <p:nvSpPr>
          <p:cNvPr id="293" name="Text Box 281"/>
          <p:cNvSpPr txBox="1">
            <a:spLocks noChangeArrowheads="1"/>
          </p:cNvSpPr>
          <p:nvPr/>
        </p:nvSpPr>
        <p:spPr bwMode="auto">
          <a:xfrm>
            <a:off x="3851920" y="5530769"/>
            <a:ext cx="467551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顺序</a:t>
            </a:r>
            <a:r>
              <a:rPr lang="zh-CN" altLang="en-US" b="1" dirty="0" smtClean="0">
                <a:solidFill>
                  <a:schemeClr val="tx1"/>
                </a:solidFill>
              </a:rPr>
              <a:t>流水线、乱序流水线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294" name="组合 293"/>
          <p:cNvGrpSpPr/>
          <p:nvPr/>
        </p:nvGrpSpPr>
        <p:grpSpPr>
          <a:xfrm>
            <a:off x="6821572" y="1628806"/>
            <a:ext cx="2070908" cy="1152122"/>
            <a:chOff x="5287174" y="1428742"/>
            <a:chExt cx="2070908" cy="1152122"/>
          </a:xfrm>
        </p:grpSpPr>
        <p:cxnSp>
          <p:nvCxnSpPr>
            <p:cNvPr id="295" name="直接箭头连接符 82"/>
            <p:cNvCxnSpPr/>
            <p:nvPr/>
          </p:nvCxnSpPr>
          <p:spPr bwMode="auto">
            <a:xfrm rot="10800000">
              <a:off x="5287174" y="1428742"/>
              <a:ext cx="427834" cy="328519"/>
            </a:xfrm>
            <a:prstGeom prst="bentConnector3">
              <a:avLst>
                <a:gd name="adj1" fmla="val -1651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96" name="直接箭头连接符 82"/>
            <p:cNvCxnSpPr/>
            <p:nvPr/>
          </p:nvCxnSpPr>
          <p:spPr bwMode="auto">
            <a:xfrm rot="5400000">
              <a:off x="5099392" y="1965248"/>
              <a:ext cx="823604" cy="407628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297" name="Text Box 220"/>
            <p:cNvSpPr txBox="1">
              <a:spLocks noChangeArrowheads="1"/>
            </p:cNvSpPr>
            <p:nvPr/>
          </p:nvSpPr>
          <p:spPr bwMode="auto">
            <a:xfrm>
              <a:off x="5786446" y="1721328"/>
              <a:ext cx="1571636" cy="571504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800" b="1" dirty="0" smtClean="0">
                  <a:solidFill>
                    <a:schemeClr val="tx1"/>
                  </a:solidFill>
                  <a:latin typeface="+mn-lt"/>
                </a:rPr>
                <a:t>动态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→多功能</a:t>
              </a:r>
              <a:endParaRPr lang="en-US" altLang="zh-CN" sz="180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zh-CN" altLang="en-US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单功能→静态</a:t>
              </a:r>
              <a:endPara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12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6" grpId="0"/>
      <p:bldP spid="2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Box 37"/>
          <p:cNvSpPr txBox="1">
            <a:spLocks noChangeArrowheads="1"/>
          </p:cNvSpPr>
          <p:nvPr/>
        </p:nvSpPr>
        <p:spPr bwMode="auto">
          <a:xfrm>
            <a:off x="2843808" y="1412776"/>
            <a:ext cx="56886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               </a:t>
            </a:r>
            <a:r>
              <a:rPr lang="zh-CN" altLang="en-US" baseline="-25000" dirty="0" smtClean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Δ</a:t>
            </a:r>
            <a:r>
              <a:rPr lang="en-US" altLang="zh-CN" i="1" dirty="0" err="1" smtClean="0">
                <a:solidFill>
                  <a:schemeClr val="tx1"/>
                </a:solidFill>
                <a:latin typeface="+mn-lt"/>
              </a:rPr>
              <a:t>t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/>
              <a:t>max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Δ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zh-CN" i="1" baseline="-18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25000"/>
              </a:lnSpc>
              <a:spcBef>
                <a:spcPts val="7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当</a:t>
            </a:r>
            <a:r>
              <a:rPr lang="en-US" altLang="zh-CN" b="1" i="1" dirty="0" smtClean="0">
                <a:solidFill>
                  <a:schemeClr val="tx1"/>
                </a:solidFill>
                <a:latin typeface="+mn-lt"/>
              </a:rPr>
              <a:t>n</a:t>
            </a:r>
            <a:r>
              <a:rPr lang="en-US" altLang="zh-CN" b="1" dirty="0" smtClean="0">
                <a:solidFill>
                  <a:schemeClr val="tx1"/>
                </a:solidFill>
              </a:rPr>
              <a:t>&gt;&gt;</a:t>
            </a:r>
            <a:r>
              <a:rPr lang="en-US" altLang="zh-CN" b="1" i="1" dirty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b="1" dirty="0" smtClean="0">
                <a:solidFill>
                  <a:schemeClr val="tx1"/>
                </a:solidFill>
              </a:rPr>
              <a:t>时，</a:t>
            </a:r>
            <a:r>
              <a:rPr lang="en-US" altLang="zh-CN" b="1" i="1" dirty="0" err="1" smtClean="0">
                <a:solidFill>
                  <a:schemeClr val="tx1"/>
                </a:solidFill>
                <a:latin typeface="+mn-lt"/>
              </a:rPr>
              <a:t>TP</a:t>
            </a:r>
            <a:r>
              <a:rPr lang="en-US" altLang="zh-CN" b="1" baseline="-16000" dirty="0" err="1" smtClean="0">
                <a:solidFill>
                  <a:schemeClr val="tx1"/>
                </a:solidFill>
              </a:rPr>
              <a:t>max</a:t>
            </a:r>
            <a:r>
              <a:rPr lang="zh-CN" altLang="en-US" b="1" dirty="0" smtClean="0">
                <a:solidFill>
                  <a:schemeClr val="tx1"/>
                </a:solidFill>
              </a:rPr>
              <a:t>＝</a:t>
            </a:r>
            <a:r>
              <a:rPr lang="en-US" altLang="zh-CN" b="1" dirty="0" smtClean="0">
                <a:solidFill>
                  <a:schemeClr val="tx1"/>
                </a:solidFill>
              </a:rPr>
              <a:t>1/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Δ</a:t>
            </a:r>
            <a:r>
              <a:rPr lang="en-US" altLang="zh-CN" b="1" i="1" dirty="0" err="1" smtClean="0">
                <a:solidFill>
                  <a:schemeClr val="tx1"/>
                </a:solidFill>
                <a:latin typeface="+mn-lt"/>
              </a:rPr>
              <a:t>t</a:t>
            </a:r>
            <a:r>
              <a:rPr lang="zh-CN" altLang="en-US" b="1" dirty="0" smtClean="0">
                <a:solidFill>
                  <a:schemeClr val="tx1"/>
                </a:solidFill>
              </a:rPr>
              <a:t>，即拍长的倒数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      减少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Δ</a:t>
            </a:r>
            <a:r>
              <a:rPr lang="en-US" altLang="zh-CN" i="1" dirty="0" err="1" smtClean="0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不存在瓶颈段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5931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、流水线的性能指标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3" name="Text Box 208"/>
          <p:cNvSpPr txBox="1">
            <a:spLocks noChangeArrowheads="1"/>
          </p:cNvSpPr>
          <p:nvPr/>
        </p:nvSpPr>
        <p:spPr bwMode="auto">
          <a:xfrm>
            <a:off x="179512" y="3019018"/>
            <a:ext cx="4104183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流水线</a:t>
            </a:r>
            <a:r>
              <a:rPr lang="zh-CN" altLang="en-US" dirty="0" smtClean="0">
                <a:solidFill>
                  <a:schemeClr val="accent2"/>
                </a:solidFill>
              </a:rPr>
              <a:t>瓶颈段的处理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</a:t>
            </a:r>
            <a:r>
              <a:rPr lang="zh-CN" altLang="en-US" dirty="0" smtClean="0">
                <a:solidFill>
                  <a:srgbClr val="990099"/>
                </a:solidFill>
              </a:rPr>
              <a:t>细分瓶颈段：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dirty="0" smtClean="0">
              <a:solidFill>
                <a:srgbClr val="990099"/>
              </a:solidFill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zh-CN" altLang="en-US" dirty="0" smtClean="0">
                <a:solidFill>
                  <a:srgbClr val="990099"/>
                </a:solidFill>
              </a:rPr>
              <a:t>重复设置部件：</a:t>
            </a:r>
            <a:endParaRPr lang="en-US" altLang="zh-CN" dirty="0" smtClean="0">
              <a:solidFill>
                <a:srgbClr val="990099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76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Text Box 35"/>
          <p:cNvSpPr txBox="1">
            <a:spLocks noChangeArrowheads="1"/>
          </p:cNvSpPr>
          <p:nvPr/>
        </p:nvSpPr>
        <p:spPr bwMode="auto">
          <a:xfrm>
            <a:off x="179388" y="908720"/>
            <a:ext cx="6231108" cy="2118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吞吐率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TP</a:t>
            </a:r>
            <a:r>
              <a:rPr lang="zh-CN" altLang="en-US" sz="2200" dirty="0">
                <a:solidFill>
                  <a:schemeClr val="tx1"/>
                </a:solidFill>
              </a:rPr>
              <a:t>＝任务数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altLang="zh-CN" sz="2200" dirty="0">
                <a:solidFill>
                  <a:schemeClr val="tx1"/>
                </a:solidFill>
              </a:rPr>
              <a:t>/</a:t>
            </a:r>
            <a:r>
              <a:rPr lang="zh-CN" altLang="en-US" sz="2200" dirty="0">
                <a:solidFill>
                  <a:schemeClr val="tx1"/>
                </a:solidFill>
              </a:rPr>
              <a:t>处理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sz="2200" dirty="0">
                <a:solidFill>
                  <a:schemeClr val="tx1"/>
                </a:solidFill>
              </a:rPr>
              <a:t>个任务总</a:t>
            </a:r>
            <a:r>
              <a:rPr lang="zh-CN" altLang="en-US" sz="2200" dirty="0" smtClean="0">
                <a:solidFill>
                  <a:schemeClr val="tx1"/>
                </a:solidFill>
              </a:rPr>
              <a:t>时间</a:t>
            </a:r>
            <a:endParaRPr lang="en-US" altLang="zh-CN" sz="2200" b="1" dirty="0" smtClean="0"/>
          </a:p>
          <a:p>
            <a:pPr algn="l" eaLnBrk="0" hangingPunct="0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实际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吞吐率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</a:p>
          <a:p>
            <a:pPr algn="l" eaLnBrk="0" hangingPunct="0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最大吞吐率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eaLnBrk="0" hangingPunct="0">
              <a:lnSpc>
                <a:spcPct val="125000"/>
              </a:lnSpc>
              <a:spcBef>
                <a:spcPts val="2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    优化吞吐率的方法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graphicFrame>
        <p:nvGraphicFramePr>
          <p:cNvPr id="10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058362"/>
              </p:ext>
            </p:extLst>
          </p:nvPr>
        </p:nvGraphicFramePr>
        <p:xfrm>
          <a:off x="2956084" y="1412776"/>
          <a:ext cx="280987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6" name="Equation" r:id="rId4" imgW="1015920" imgH="241200" progId="Equation.DSMT4">
                  <p:embed/>
                </p:oleObj>
              </mc:Choice>
              <mc:Fallback>
                <p:oleObj name="Equation" r:id="rId4" imgW="1015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6084" y="1412776"/>
                        <a:ext cx="2809875" cy="6683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4566032" y="2996952"/>
            <a:ext cx="3966408" cy="504056"/>
            <a:chOff x="4499099" y="2564904"/>
            <a:chExt cx="3966408" cy="504056"/>
          </a:xfrm>
        </p:grpSpPr>
        <p:sp>
          <p:nvSpPr>
            <p:cNvPr id="15" name="Line 211"/>
            <p:cNvSpPr>
              <a:spLocks noChangeShapeType="1"/>
            </p:cNvSpPr>
            <p:nvPr/>
          </p:nvSpPr>
          <p:spPr bwMode="auto">
            <a:xfrm>
              <a:off x="4499099" y="2924944"/>
              <a:ext cx="236867" cy="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12"/>
            <p:cNvSpPr>
              <a:spLocks noChangeShapeType="1"/>
            </p:cNvSpPr>
            <p:nvPr/>
          </p:nvSpPr>
          <p:spPr bwMode="auto">
            <a:xfrm>
              <a:off x="5214317" y="2924944"/>
              <a:ext cx="290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13"/>
            <p:cNvSpPr>
              <a:spLocks noChangeShapeType="1"/>
            </p:cNvSpPr>
            <p:nvPr/>
          </p:nvSpPr>
          <p:spPr bwMode="auto">
            <a:xfrm>
              <a:off x="6009655" y="2924944"/>
              <a:ext cx="290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14"/>
            <p:cNvSpPr>
              <a:spLocks noChangeShapeType="1"/>
            </p:cNvSpPr>
            <p:nvPr/>
          </p:nvSpPr>
          <p:spPr bwMode="auto">
            <a:xfrm>
              <a:off x="7453253" y="2924944"/>
              <a:ext cx="290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15"/>
            <p:cNvSpPr>
              <a:spLocks noChangeShapeType="1"/>
            </p:cNvSpPr>
            <p:nvPr/>
          </p:nvSpPr>
          <p:spPr bwMode="auto">
            <a:xfrm>
              <a:off x="8248590" y="2924944"/>
              <a:ext cx="216917" cy="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216"/>
            <p:cNvSpPr txBox="1">
              <a:spLocks noChangeArrowheads="1"/>
            </p:cNvSpPr>
            <p:nvPr/>
          </p:nvSpPr>
          <p:spPr bwMode="auto">
            <a:xfrm>
              <a:off x="4735966" y="2780928"/>
              <a:ext cx="40126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S1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 Box 217"/>
            <p:cNvSpPr txBox="1">
              <a:spLocks noChangeArrowheads="1"/>
            </p:cNvSpPr>
            <p:nvPr/>
          </p:nvSpPr>
          <p:spPr bwMode="auto">
            <a:xfrm>
              <a:off x="4788023" y="2564904"/>
              <a:ext cx="3459633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zh-CN" sz="1600" dirty="0" err="1" smtClean="0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 err="1" smtClean="0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 err="1" smtClean="0">
                  <a:solidFill>
                    <a:schemeClr val="tx1"/>
                  </a:solidFill>
                </a:rPr>
                <a:t>1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     3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     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 smtClean="0">
                  <a:solidFill>
                    <a:schemeClr val="tx1"/>
                  </a:solidFill>
                </a:rPr>
                <a:t>1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 Box 218"/>
            <p:cNvSpPr txBox="1">
              <a:spLocks noChangeArrowheads="1"/>
            </p:cNvSpPr>
            <p:nvPr/>
          </p:nvSpPr>
          <p:spPr bwMode="auto">
            <a:xfrm>
              <a:off x="5504830" y="2780928"/>
              <a:ext cx="430247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S2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 Box 219"/>
            <p:cNvSpPr txBox="1">
              <a:spLocks noChangeArrowheads="1"/>
            </p:cNvSpPr>
            <p:nvPr/>
          </p:nvSpPr>
          <p:spPr bwMode="auto">
            <a:xfrm>
              <a:off x="6300166" y="2780960"/>
              <a:ext cx="1080145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S3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 Box 220"/>
            <p:cNvSpPr txBox="1">
              <a:spLocks noChangeArrowheads="1"/>
            </p:cNvSpPr>
            <p:nvPr/>
          </p:nvSpPr>
          <p:spPr bwMode="auto">
            <a:xfrm>
              <a:off x="7743765" y="2780960"/>
              <a:ext cx="428635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S4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 Box 216"/>
            <p:cNvSpPr txBox="1">
              <a:spLocks noChangeArrowheads="1"/>
            </p:cNvSpPr>
            <p:nvPr/>
          </p:nvSpPr>
          <p:spPr bwMode="auto">
            <a:xfrm>
              <a:off x="5137234" y="2780928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 Box 216"/>
            <p:cNvSpPr txBox="1">
              <a:spLocks noChangeArrowheads="1"/>
            </p:cNvSpPr>
            <p:nvPr/>
          </p:nvSpPr>
          <p:spPr bwMode="auto">
            <a:xfrm>
              <a:off x="5935077" y="2780928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 Box 216"/>
            <p:cNvSpPr txBox="1">
              <a:spLocks noChangeArrowheads="1"/>
            </p:cNvSpPr>
            <p:nvPr/>
          </p:nvSpPr>
          <p:spPr bwMode="auto">
            <a:xfrm>
              <a:off x="7380312" y="2780928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 Box 216"/>
            <p:cNvSpPr txBox="1">
              <a:spLocks noChangeArrowheads="1"/>
            </p:cNvSpPr>
            <p:nvPr/>
          </p:nvSpPr>
          <p:spPr bwMode="auto">
            <a:xfrm>
              <a:off x="8172400" y="2780928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635896" y="3645024"/>
            <a:ext cx="4900686" cy="504056"/>
            <a:chOff x="3563888" y="3861048"/>
            <a:chExt cx="4900686" cy="504056"/>
          </a:xfrm>
        </p:grpSpPr>
        <p:sp>
          <p:nvSpPr>
            <p:cNvPr id="115" name="Line 211"/>
            <p:cNvSpPr>
              <a:spLocks noChangeShapeType="1"/>
            </p:cNvSpPr>
            <p:nvPr/>
          </p:nvSpPr>
          <p:spPr bwMode="auto">
            <a:xfrm>
              <a:off x="3563888" y="4221088"/>
              <a:ext cx="236867" cy="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12"/>
            <p:cNvSpPr>
              <a:spLocks noChangeShapeType="1"/>
            </p:cNvSpPr>
            <p:nvPr/>
          </p:nvSpPr>
          <p:spPr bwMode="auto">
            <a:xfrm>
              <a:off x="4279106" y="4221088"/>
              <a:ext cx="290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213"/>
            <p:cNvSpPr>
              <a:spLocks noChangeShapeType="1"/>
            </p:cNvSpPr>
            <p:nvPr/>
          </p:nvSpPr>
          <p:spPr bwMode="auto">
            <a:xfrm>
              <a:off x="5074444" y="4221088"/>
              <a:ext cx="290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214"/>
            <p:cNvSpPr>
              <a:spLocks noChangeShapeType="1"/>
            </p:cNvSpPr>
            <p:nvPr/>
          </p:nvSpPr>
          <p:spPr bwMode="auto">
            <a:xfrm>
              <a:off x="7452320" y="4221088"/>
              <a:ext cx="290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215"/>
            <p:cNvSpPr>
              <a:spLocks noChangeShapeType="1"/>
            </p:cNvSpPr>
            <p:nvPr/>
          </p:nvSpPr>
          <p:spPr bwMode="auto">
            <a:xfrm>
              <a:off x="8247657" y="4221088"/>
              <a:ext cx="216917" cy="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216"/>
            <p:cNvSpPr txBox="1">
              <a:spLocks noChangeArrowheads="1"/>
            </p:cNvSpPr>
            <p:nvPr/>
          </p:nvSpPr>
          <p:spPr bwMode="auto">
            <a:xfrm>
              <a:off x="3800755" y="4077072"/>
              <a:ext cx="40126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S1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 Box 217"/>
            <p:cNvSpPr txBox="1">
              <a:spLocks noChangeArrowheads="1"/>
            </p:cNvSpPr>
            <p:nvPr/>
          </p:nvSpPr>
          <p:spPr bwMode="auto">
            <a:xfrm>
              <a:off x="3852812" y="3861048"/>
              <a:ext cx="4395737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zh-CN" sz="1600" dirty="0" err="1" smtClean="0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 err="1" smtClean="0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 err="1" smtClean="0">
                  <a:solidFill>
                    <a:schemeClr val="tx1"/>
                  </a:solidFill>
                </a:rPr>
                <a:t>1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zh-CN" sz="1600" dirty="0" err="1" smtClean="0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 err="1" smtClean="0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 err="1" smtClean="0">
                  <a:solidFill>
                    <a:schemeClr val="tx1"/>
                  </a:solidFill>
                </a:rPr>
                <a:t>1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zh-CN" sz="1600" dirty="0" err="1" smtClean="0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 err="1" smtClean="0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 err="1" smtClean="0">
                  <a:solidFill>
                    <a:schemeClr val="tx1"/>
                  </a:solidFill>
                </a:rPr>
                <a:t>1</a:t>
              </a: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CN" sz="1600" dirty="0" err="1" smtClean="0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 err="1" smtClean="0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 err="1" smtClean="0">
                  <a:solidFill>
                    <a:schemeClr val="tx1"/>
                  </a:solidFill>
                </a:rPr>
                <a:t>1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zh-CN" sz="1600" dirty="0" err="1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 err="1">
                  <a:solidFill>
                    <a:schemeClr val="tx1"/>
                  </a:solidFill>
                </a:rPr>
                <a:t>1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 Box 218"/>
            <p:cNvSpPr txBox="1">
              <a:spLocks noChangeArrowheads="1"/>
            </p:cNvSpPr>
            <p:nvPr/>
          </p:nvSpPr>
          <p:spPr bwMode="auto">
            <a:xfrm>
              <a:off x="4569619" y="4077072"/>
              <a:ext cx="430247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S2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 Box 219"/>
            <p:cNvSpPr txBox="1">
              <a:spLocks noChangeArrowheads="1"/>
            </p:cNvSpPr>
            <p:nvPr/>
          </p:nvSpPr>
          <p:spPr bwMode="auto">
            <a:xfrm>
              <a:off x="5364088" y="4077072"/>
              <a:ext cx="432048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S3a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 Box 220"/>
            <p:cNvSpPr txBox="1">
              <a:spLocks noChangeArrowheads="1"/>
            </p:cNvSpPr>
            <p:nvPr/>
          </p:nvSpPr>
          <p:spPr bwMode="auto">
            <a:xfrm>
              <a:off x="7742832" y="4077104"/>
              <a:ext cx="428635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S4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 Box 216"/>
            <p:cNvSpPr txBox="1">
              <a:spLocks noChangeArrowheads="1"/>
            </p:cNvSpPr>
            <p:nvPr/>
          </p:nvSpPr>
          <p:spPr bwMode="auto">
            <a:xfrm>
              <a:off x="4202023" y="4077072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 Box 216"/>
            <p:cNvSpPr txBox="1">
              <a:spLocks noChangeArrowheads="1"/>
            </p:cNvSpPr>
            <p:nvPr/>
          </p:nvSpPr>
          <p:spPr bwMode="auto">
            <a:xfrm>
              <a:off x="4999866" y="4077072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 Box 216"/>
            <p:cNvSpPr txBox="1">
              <a:spLocks noChangeArrowheads="1"/>
            </p:cNvSpPr>
            <p:nvPr/>
          </p:nvSpPr>
          <p:spPr bwMode="auto">
            <a:xfrm>
              <a:off x="5796136" y="4077072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 Box 216"/>
            <p:cNvSpPr txBox="1">
              <a:spLocks noChangeArrowheads="1"/>
            </p:cNvSpPr>
            <p:nvPr/>
          </p:nvSpPr>
          <p:spPr bwMode="auto">
            <a:xfrm>
              <a:off x="8171467" y="4077072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29" name="Line 213"/>
            <p:cNvSpPr>
              <a:spLocks noChangeShapeType="1"/>
            </p:cNvSpPr>
            <p:nvPr/>
          </p:nvSpPr>
          <p:spPr bwMode="auto">
            <a:xfrm>
              <a:off x="5868144" y="4221088"/>
              <a:ext cx="290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Text Box 219"/>
            <p:cNvSpPr txBox="1">
              <a:spLocks noChangeArrowheads="1"/>
            </p:cNvSpPr>
            <p:nvPr/>
          </p:nvSpPr>
          <p:spPr bwMode="auto">
            <a:xfrm>
              <a:off x="6157788" y="4077072"/>
              <a:ext cx="432048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S3a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 Box 216"/>
            <p:cNvSpPr txBox="1">
              <a:spLocks noChangeArrowheads="1"/>
            </p:cNvSpPr>
            <p:nvPr/>
          </p:nvSpPr>
          <p:spPr bwMode="auto">
            <a:xfrm>
              <a:off x="6589836" y="4077072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32" name="Line 213"/>
            <p:cNvSpPr>
              <a:spLocks noChangeShapeType="1"/>
            </p:cNvSpPr>
            <p:nvPr/>
          </p:nvSpPr>
          <p:spPr bwMode="auto">
            <a:xfrm>
              <a:off x="6660232" y="4221088"/>
              <a:ext cx="290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219"/>
            <p:cNvSpPr txBox="1">
              <a:spLocks noChangeArrowheads="1"/>
            </p:cNvSpPr>
            <p:nvPr/>
          </p:nvSpPr>
          <p:spPr bwMode="auto">
            <a:xfrm>
              <a:off x="6949876" y="4077072"/>
              <a:ext cx="432048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S3a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 Box 216"/>
            <p:cNvSpPr txBox="1">
              <a:spLocks noChangeArrowheads="1"/>
            </p:cNvSpPr>
            <p:nvPr/>
          </p:nvSpPr>
          <p:spPr bwMode="auto">
            <a:xfrm>
              <a:off x="7381924" y="4077072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633616" y="4293096"/>
            <a:ext cx="5184576" cy="1224136"/>
            <a:chOff x="3415312" y="4437112"/>
            <a:chExt cx="5184576" cy="1224136"/>
          </a:xfrm>
        </p:grpSpPr>
        <p:cxnSp>
          <p:nvCxnSpPr>
            <p:cNvPr id="74" name="直接箭头连接符 73"/>
            <p:cNvCxnSpPr/>
            <p:nvPr/>
          </p:nvCxnSpPr>
          <p:spPr bwMode="auto">
            <a:xfrm flipV="1">
              <a:off x="4855472" y="5147811"/>
              <a:ext cx="22058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>
              <a:off x="6727110" y="4793731"/>
              <a:ext cx="285752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8314136" y="5150923"/>
              <a:ext cx="285752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>
              <a:off x="6727111" y="5150921"/>
              <a:ext cx="285752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>
              <a:off x="6727111" y="5508112"/>
              <a:ext cx="285752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8" name="Text Box 216"/>
            <p:cNvSpPr txBox="1">
              <a:spLocks noChangeArrowheads="1"/>
            </p:cNvSpPr>
            <p:nvPr/>
          </p:nvSpPr>
          <p:spPr bwMode="auto">
            <a:xfrm>
              <a:off x="7012862" y="4650856"/>
              <a:ext cx="285752" cy="100013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MUX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>
              <a:off x="7298614" y="5150922"/>
              <a:ext cx="144000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>
              <a:off x="5076056" y="4793731"/>
              <a:ext cx="504999" cy="158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 flipV="1">
              <a:off x="5076056" y="5152510"/>
              <a:ext cx="503412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5075112" y="5509701"/>
              <a:ext cx="5050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/>
            <p:nvPr/>
          </p:nvCxnSpPr>
          <p:spPr bwMode="auto">
            <a:xfrm>
              <a:off x="5076056" y="4795320"/>
              <a:ext cx="0" cy="71279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36" name="Line 211"/>
            <p:cNvSpPr>
              <a:spLocks noChangeShapeType="1"/>
            </p:cNvSpPr>
            <p:nvPr/>
          </p:nvSpPr>
          <p:spPr bwMode="auto">
            <a:xfrm>
              <a:off x="3415312" y="5157192"/>
              <a:ext cx="236867" cy="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212"/>
            <p:cNvSpPr>
              <a:spLocks noChangeShapeType="1"/>
            </p:cNvSpPr>
            <p:nvPr/>
          </p:nvSpPr>
          <p:spPr bwMode="auto">
            <a:xfrm>
              <a:off x="4130530" y="5157192"/>
              <a:ext cx="290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Text Box 216"/>
            <p:cNvSpPr txBox="1">
              <a:spLocks noChangeArrowheads="1"/>
            </p:cNvSpPr>
            <p:nvPr/>
          </p:nvSpPr>
          <p:spPr bwMode="auto">
            <a:xfrm>
              <a:off x="3652179" y="5013176"/>
              <a:ext cx="40126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S1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 Box 218"/>
            <p:cNvSpPr txBox="1">
              <a:spLocks noChangeArrowheads="1"/>
            </p:cNvSpPr>
            <p:nvPr/>
          </p:nvSpPr>
          <p:spPr bwMode="auto">
            <a:xfrm>
              <a:off x="4421043" y="5013176"/>
              <a:ext cx="430247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S2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40" name="Text Box 216"/>
            <p:cNvSpPr txBox="1">
              <a:spLocks noChangeArrowheads="1"/>
            </p:cNvSpPr>
            <p:nvPr/>
          </p:nvSpPr>
          <p:spPr bwMode="auto">
            <a:xfrm>
              <a:off x="4053447" y="5013176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 Box 216"/>
            <p:cNvSpPr txBox="1">
              <a:spLocks noChangeArrowheads="1"/>
            </p:cNvSpPr>
            <p:nvPr/>
          </p:nvSpPr>
          <p:spPr bwMode="auto">
            <a:xfrm>
              <a:off x="5575037" y="5013176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42" name="Text Box 216"/>
            <p:cNvSpPr txBox="1">
              <a:spLocks noChangeArrowheads="1"/>
            </p:cNvSpPr>
            <p:nvPr/>
          </p:nvSpPr>
          <p:spPr bwMode="auto">
            <a:xfrm>
              <a:off x="5580112" y="4653136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 Box 216"/>
            <p:cNvSpPr txBox="1">
              <a:spLocks noChangeArrowheads="1"/>
            </p:cNvSpPr>
            <p:nvPr/>
          </p:nvSpPr>
          <p:spPr bwMode="auto">
            <a:xfrm>
              <a:off x="5580112" y="5373216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 Box 219"/>
            <p:cNvSpPr txBox="1">
              <a:spLocks noChangeArrowheads="1"/>
            </p:cNvSpPr>
            <p:nvPr/>
          </p:nvSpPr>
          <p:spPr bwMode="auto">
            <a:xfrm>
              <a:off x="5652120" y="4653168"/>
              <a:ext cx="1080145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S3a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45" name="Text Box 219"/>
            <p:cNvSpPr txBox="1">
              <a:spLocks noChangeArrowheads="1"/>
            </p:cNvSpPr>
            <p:nvPr/>
          </p:nvSpPr>
          <p:spPr bwMode="auto">
            <a:xfrm>
              <a:off x="5652120" y="5013208"/>
              <a:ext cx="1080145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S3b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 Box 219"/>
            <p:cNvSpPr txBox="1">
              <a:spLocks noChangeArrowheads="1"/>
            </p:cNvSpPr>
            <p:nvPr/>
          </p:nvSpPr>
          <p:spPr bwMode="auto">
            <a:xfrm>
              <a:off x="5652120" y="5373248"/>
              <a:ext cx="1080145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S3c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 Box 216"/>
            <p:cNvSpPr txBox="1">
              <a:spLocks noChangeArrowheads="1"/>
            </p:cNvSpPr>
            <p:nvPr/>
          </p:nvSpPr>
          <p:spPr bwMode="auto">
            <a:xfrm>
              <a:off x="7450040" y="5013176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 Box 220"/>
            <p:cNvSpPr txBox="1">
              <a:spLocks noChangeArrowheads="1"/>
            </p:cNvSpPr>
            <p:nvPr/>
          </p:nvSpPr>
          <p:spPr bwMode="auto">
            <a:xfrm>
              <a:off x="7807800" y="5013208"/>
              <a:ext cx="428635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S4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 Box 216"/>
            <p:cNvSpPr txBox="1">
              <a:spLocks noChangeArrowheads="1"/>
            </p:cNvSpPr>
            <p:nvPr/>
          </p:nvSpPr>
          <p:spPr bwMode="auto">
            <a:xfrm>
              <a:off x="8236435" y="5013176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直接箭头连接符 151"/>
            <p:cNvCxnSpPr/>
            <p:nvPr/>
          </p:nvCxnSpPr>
          <p:spPr bwMode="auto">
            <a:xfrm>
              <a:off x="7522048" y="5157192"/>
              <a:ext cx="285752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3" name="Text Box 217"/>
            <p:cNvSpPr txBox="1">
              <a:spLocks noChangeArrowheads="1"/>
            </p:cNvSpPr>
            <p:nvPr/>
          </p:nvSpPr>
          <p:spPr bwMode="auto">
            <a:xfrm>
              <a:off x="3635896" y="4437112"/>
              <a:ext cx="482391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zh-CN" sz="1600" dirty="0" err="1" smtClean="0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 err="1" smtClean="0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 err="1" smtClean="0">
                  <a:solidFill>
                    <a:schemeClr val="tx1"/>
                  </a:solidFill>
                </a:rPr>
                <a:t>1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         3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             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 smtClean="0">
                  <a:solidFill>
                    <a:schemeClr val="tx1"/>
                  </a:solidFill>
                </a:rPr>
                <a:t>1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5156615" y="4735408"/>
            <a:ext cx="2217427" cy="1213872"/>
            <a:chOff x="5156615" y="4231352"/>
            <a:chExt cx="2217427" cy="1213872"/>
          </a:xfrm>
        </p:grpSpPr>
        <p:sp>
          <p:nvSpPr>
            <p:cNvPr id="154" name="Text Box 216"/>
            <p:cNvSpPr txBox="1">
              <a:spLocks noChangeArrowheads="1"/>
            </p:cNvSpPr>
            <p:nvPr/>
          </p:nvSpPr>
          <p:spPr bwMode="auto">
            <a:xfrm>
              <a:off x="5156615" y="5159473"/>
              <a:ext cx="785817" cy="28575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译码器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5" name="直接箭头连接符 154"/>
            <p:cNvCxnSpPr>
              <a:stCxn id="157" idx="1"/>
              <a:endCxn id="154" idx="3"/>
            </p:cNvCxnSpPr>
            <p:nvPr/>
          </p:nvCxnSpPr>
          <p:spPr bwMode="auto">
            <a:xfrm flipH="1">
              <a:off x="5942432" y="5302348"/>
              <a:ext cx="437748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56" name="直接箭头连接符 93"/>
            <p:cNvCxnSpPr>
              <a:stCxn id="157" idx="3"/>
            </p:cNvCxnSpPr>
            <p:nvPr/>
          </p:nvCxnSpPr>
          <p:spPr bwMode="auto">
            <a:xfrm flipV="1">
              <a:off x="7094560" y="5002916"/>
              <a:ext cx="279482" cy="299432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7" name="Text Box 216"/>
            <p:cNvSpPr txBox="1">
              <a:spLocks noChangeArrowheads="1"/>
            </p:cNvSpPr>
            <p:nvPr/>
          </p:nvSpPr>
          <p:spPr bwMode="auto">
            <a:xfrm>
              <a:off x="6380180" y="5159472"/>
              <a:ext cx="714380" cy="28575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计数器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8" name="直接箭头连接符 81"/>
            <p:cNvCxnSpPr/>
            <p:nvPr/>
          </p:nvCxnSpPr>
          <p:spPr bwMode="auto">
            <a:xfrm rot="5400000" flipH="1" flipV="1">
              <a:off x="5117476" y="4469414"/>
              <a:ext cx="921281" cy="445157"/>
            </a:xfrm>
            <a:prstGeom prst="bentConnector3">
              <a:avLst>
                <a:gd name="adj1" fmla="val 100263"/>
              </a:avLst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59" name="直接箭头连接符 81"/>
            <p:cNvCxnSpPr/>
            <p:nvPr/>
          </p:nvCxnSpPr>
          <p:spPr bwMode="auto">
            <a:xfrm rot="5400000" flipH="1" flipV="1">
              <a:off x="5368159" y="4721805"/>
              <a:ext cx="573053" cy="288602"/>
            </a:xfrm>
            <a:prstGeom prst="bentConnector3">
              <a:avLst>
                <a:gd name="adj1" fmla="val 99647"/>
              </a:avLst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60" name="直接箭头连接符 81"/>
            <p:cNvCxnSpPr/>
            <p:nvPr/>
          </p:nvCxnSpPr>
          <p:spPr bwMode="auto">
            <a:xfrm rot="5400000" flipH="1" flipV="1">
              <a:off x="5623126" y="4984184"/>
              <a:ext cx="206848" cy="143731"/>
            </a:xfrm>
            <a:prstGeom prst="bentConnector3">
              <a:avLst>
                <a:gd name="adj1" fmla="val 98779"/>
              </a:avLst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164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076057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215931" y="332656"/>
            <a:ext cx="5940245" cy="227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加速比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＝串行执行时间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/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流水执行时间</a:t>
            </a:r>
            <a:endParaRPr lang="en-US" altLang="zh-CN" sz="22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1000"/>
              </a:spcBef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smtClean="0">
                <a:solidFill>
                  <a:schemeClr val="accent2"/>
                </a:solidFill>
              </a:rPr>
              <a:t>实际加速比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algn="l" eaLnBrk="0" hangingPunct="0">
              <a:lnSpc>
                <a:spcPct val="125000"/>
              </a:lnSpc>
              <a:spcBef>
                <a:spcPts val="900"/>
              </a:spcBef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最大加速比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eaLnBrk="0" hangingPunct="0">
              <a:lnSpc>
                <a:spcPct val="125000"/>
              </a:lnSpc>
              <a:spcBef>
                <a:spcPts val="2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    优化加速比的方法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214282" y="2536785"/>
            <a:ext cx="8318158" cy="311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效率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即部件利用率，</a:t>
            </a:r>
            <a:r>
              <a:rPr lang="en-US" altLang="zh-CN" b="1" i="1" dirty="0" smtClean="0">
                <a:solidFill>
                  <a:schemeClr val="tx1"/>
                </a:solidFill>
                <a:latin typeface="+mn-lt"/>
              </a:rPr>
              <a:t>E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部件使用时间</a:t>
            </a:r>
            <a:r>
              <a:rPr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/</a:t>
            </a:r>
            <a:r>
              <a:rPr lang="zh-CN" altLang="en-US" sz="2200" dirty="0" smtClean="0">
                <a:solidFill>
                  <a:schemeClr val="tx1"/>
                </a:solidFill>
              </a:rPr>
              <a:t>流水执行时间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eaLnBrk="0" hangingPunct="0">
              <a:lnSpc>
                <a:spcPct val="125000"/>
              </a:lnSpc>
            </a:pPr>
            <a:r>
              <a:rPr lang="en-US" altLang="zh-CN" sz="2200" dirty="0" smtClean="0">
                <a:solidFill>
                  <a:schemeClr val="tx1"/>
                </a:solidFill>
              </a:rPr>
              <a:t>        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</a:t>
            </a:r>
            <a:r>
              <a:rPr lang="zh-CN" altLang="en-US" sz="2200" dirty="0" smtClean="0">
                <a:solidFill>
                  <a:schemeClr val="tx1"/>
                </a:solidFill>
              </a:rPr>
              <a:t>＝任务所占时空区</a:t>
            </a:r>
            <a:r>
              <a:rPr lang="en-US" altLang="zh-CN" sz="2200" dirty="0" smtClean="0">
                <a:solidFill>
                  <a:schemeClr val="tx1"/>
                </a:solidFill>
              </a:rPr>
              <a:t>/m</a:t>
            </a:r>
            <a:r>
              <a:rPr lang="zh-CN" altLang="en-US" sz="2200" dirty="0" smtClean="0">
                <a:solidFill>
                  <a:schemeClr val="tx1"/>
                </a:solidFill>
              </a:rPr>
              <a:t>个段总时空区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eaLnBrk="0" hangingPunct="0">
              <a:lnSpc>
                <a:spcPct val="125000"/>
              </a:lnSpc>
              <a:spcBef>
                <a:spcPts val="1000"/>
              </a:spcBef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实际效率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eaLnBrk="0" hangingPunct="0">
              <a:lnSpc>
                <a:spcPct val="125000"/>
              </a:lnSpc>
              <a:spcBef>
                <a:spcPts val="0"/>
              </a:spcBef>
            </a:pPr>
            <a:endParaRPr lang="en-US" altLang="zh-CN" b="1" dirty="0" smtClean="0">
              <a:solidFill>
                <a:schemeClr val="accent2"/>
              </a:solidFill>
            </a:endParaRPr>
          </a:p>
          <a:p>
            <a:pPr eaLnBrk="0" hangingPunct="0">
              <a:lnSpc>
                <a:spcPct val="125000"/>
              </a:lnSpc>
              <a:spcBef>
                <a:spcPts val="800"/>
              </a:spcBef>
            </a:pPr>
            <a:r>
              <a:rPr lang="en-US" altLang="zh-CN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最</a:t>
            </a:r>
            <a:r>
              <a:rPr lang="zh-CN" altLang="en-US" dirty="0">
                <a:solidFill>
                  <a:schemeClr val="accent2"/>
                </a:solidFill>
              </a:rPr>
              <a:t>高</a:t>
            </a:r>
            <a:r>
              <a:rPr lang="zh-CN" altLang="en-US" b="1" dirty="0" smtClean="0">
                <a:solidFill>
                  <a:schemeClr val="accent2"/>
                </a:solidFill>
              </a:rPr>
              <a:t>效率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优化效率的方法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21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57830"/>
              </p:ext>
            </p:extLst>
          </p:nvPr>
        </p:nvGraphicFramePr>
        <p:xfrm>
          <a:off x="2987824" y="764704"/>
          <a:ext cx="2906762" cy="807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7" name="Equation" r:id="rId3" imgW="1041120" imgH="266400" progId="Equation.DSMT4">
                  <p:embed/>
                </p:oleObj>
              </mc:Choice>
              <mc:Fallback>
                <p:oleObj name="Equation" r:id="rId3" imgW="1041120" imgH="2664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764704"/>
                        <a:ext cx="2906762" cy="807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2915816" y="1473314"/>
            <a:ext cx="5184576" cy="104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tx1"/>
                </a:solidFill>
              </a:rPr>
              <a:t>当</a:t>
            </a:r>
            <a:r>
              <a:rPr lang="en-US" altLang="zh-CN" b="1" i="1" dirty="0" smtClean="0">
                <a:solidFill>
                  <a:schemeClr val="tx1"/>
                </a:solidFill>
                <a:latin typeface="+mn-lt"/>
              </a:rPr>
              <a:t>n</a:t>
            </a:r>
            <a:r>
              <a:rPr lang="en-US" altLang="zh-CN" b="1" dirty="0" smtClean="0">
                <a:solidFill>
                  <a:schemeClr val="tx1"/>
                </a:solidFill>
              </a:rPr>
              <a:t>&gt;&gt;</a:t>
            </a:r>
            <a:r>
              <a:rPr lang="en-US" altLang="zh-CN" b="1" i="1" dirty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b="1" dirty="0" smtClean="0">
                <a:solidFill>
                  <a:schemeClr val="tx1"/>
                </a:solidFill>
              </a:rPr>
              <a:t>时，</a:t>
            </a:r>
            <a:r>
              <a:rPr lang="en-US" altLang="zh-CN" b="1" i="1" dirty="0" err="1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="1" baseline="-16000" dirty="0" err="1" smtClean="0">
                <a:solidFill>
                  <a:schemeClr val="tx1"/>
                </a:solidFill>
              </a:rPr>
              <a:t>max</a:t>
            </a:r>
            <a:r>
              <a:rPr lang="zh-CN" altLang="en-US" b="1" dirty="0" smtClean="0">
                <a:solidFill>
                  <a:schemeClr val="tx1"/>
                </a:solidFill>
              </a:rPr>
              <a:t>＝</a:t>
            </a:r>
            <a:r>
              <a:rPr lang="en-US" altLang="zh-CN" b="1" i="1" dirty="0" smtClean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b="1" dirty="0" smtClean="0">
                <a:solidFill>
                  <a:schemeClr val="tx1"/>
                </a:solidFill>
              </a:rPr>
              <a:t>，即流水线段数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      增加</a:t>
            </a:r>
            <a:r>
              <a:rPr lang="zh-CN" altLang="en-US" dirty="0">
                <a:solidFill>
                  <a:schemeClr val="tx1"/>
                </a:solidFill>
              </a:rPr>
              <a:t>段数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m</a:t>
            </a:r>
            <a:endParaRPr lang="en-US" altLang="zh-CN" sz="2000" i="1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24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472390"/>
              </p:ext>
            </p:extLst>
          </p:nvPr>
        </p:nvGraphicFramePr>
        <p:xfrm>
          <a:off x="2699792" y="3425367"/>
          <a:ext cx="4680520" cy="743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8" name="Equation" r:id="rId5" imgW="1625400" imgH="253800" progId="Equation.DSMT4">
                  <p:embed/>
                </p:oleObj>
              </mc:Choice>
              <mc:Fallback>
                <p:oleObj name="Equation" r:id="rId5" imgW="1625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425367"/>
                        <a:ext cx="4680520" cy="7438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2627785" y="4073440"/>
            <a:ext cx="5256584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对于线性流水线，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 err="1" smtClean="0">
                <a:solidFill>
                  <a:schemeClr val="tx1"/>
                </a:solidFill>
                <a:latin typeface="+mn-lt"/>
              </a:rPr>
              <a:t>TP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·Δ</a:t>
            </a:r>
            <a:r>
              <a:rPr lang="en-US" altLang="zh-CN" i="1" dirty="0" err="1" smtClean="0">
                <a:solidFill>
                  <a:schemeClr val="tx1"/>
                </a:solidFill>
                <a:latin typeface="+mn-lt"/>
              </a:rPr>
              <a:t>t</a:t>
            </a:r>
            <a:endParaRPr lang="en-US" altLang="zh-CN" i="1" dirty="0" smtClean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25000"/>
              </a:lnSpc>
              <a:spcBef>
                <a:spcPts val="100"/>
              </a:spcBef>
            </a:pPr>
            <a:r>
              <a:rPr lang="zh-CN" altLang="en-US" b="1" dirty="0" smtClean="0">
                <a:solidFill>
                  <a:schemeClr val="tx1"/>
                </a:solidFill>
              </a:rPr>
              <a:t>当</a:t>
            </a:r>
            <a:r>
              <a:rPr lang="en-US" altLang="zh-CN" b="1" i="1" dirty="0" smtClean="0">
                <a:solidFill>
                  <a:schemeClr val="tx1"/>
                </a:solidFill>
                <a:latin typeface="+mn-lt"/>
              </a:rPr>
              <a:t>n</a:t>
            </a:r>
            <a:r>
              <a:rPr lang="en-US" altLang="zh-CN" b="1" dirty="0" smtClean="0">
                <a:solidFill>
                  <a:schemeClr val="tx1"/>
                </a:solidFill>
              </a:rPr>
              <a:t>&gt;&gt;</a:t>
            </a:r>
            <a:r>
              <a:rPr lang="en-US" altLang="zh-CN" b="1" i="1" dirty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b="1" dirty="0" smtClean="0">
                <a:solidFill>
                  <a:schemeClr val="tx1"/>
                </a:solidFill>
              </a:rPr>
              <a:t>时，</a:t>
            </a:r>
            <a:r>
              <a:rPr lang="en-US" altLang="zh-CN" b="1" i="1" dirty="0" smtClean="0">
                <a:solidFill>
                  <a:schemeClr val="tx1"/>
                </a:solidFill>
                <a:latin typeface="+mn-lt"/>
              </a:rPr>
              <a:t>E</a:t>
            </a:r>
            <a:r>
              <a:rPr lang="en-US" altLang="zh-CN" b="1" i="1" baseline="-16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b="1" baseline="-16000" dirty="0" smtClean="0">
                <a:solidFill>
                  <a:schemeClr val="tx1"/>
                </a:solidFill>
              </a:rPr>
              <a:t>max</a:t>
            </a:r>
            <a:r>
              <a:rPr lang="zh-CN" altLang="en-US" b="1" dirty="0" smtClean="0">
                <a:solidFill>
                  <a:schemeClr val="tx1"/>
                </a:solidFill>
              </a:rPr>
              <a:t>＝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      增加</a:t>
            </a:r>
            <a:r>
              <a:rPr lang="zh-CN" altLang="en-US" dirty="0">
                <a:solidFill>
                  <a:schemeClr val="tx1"/>
                </a:solidFill>
              </a:rPr>
              <a:t>任务数量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n</a:t>
            </a:r>
            <a:endParaRPr lang="en-US" altLang="zh-CN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076056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 Box 147"/>
          <p:cNvSpPr txBox="1">
            <a:spLocks noChangeArrowheads="1"/>
          </p:cNvSpPr>
          <p:nvPr/>
        </p:nvSpPr>
        <p:spPr bwMode="auto">
          <a:xfrm>
            <a:off x="228600" y="2060848"/>
            <a:ext cx="2039144" cy="336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算法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性能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分析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41A28-49D9-4EB8-AC76-0C6DBCB12E31}" type="slidenum">
              <a:rPr lang="en-US" altLang="zh-CN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4100" name="Text Box 121"/>
          <p:cNvSpPr txBox="1">
            <a:spLocks noChangeArrowheads="1"/>
          </p:cNvSpPr>
          <p:nvPr/>
        </p:nvSpPr>
        <p:spPr bwMode="auto">
          <a:xfrm>
            <a:off x="214282" y="332656"/>
            <a:ext cx="86645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25000"/>
              </a:lnSpc>
            </a:pPr>
            <a:r>
              <a:rPr lang="zh-CN" altLang="en-US" dirty="0" smtClean="0">
                <a:solidFill>
                  <a:srgbClr val="990099"/>
                </a:solidFill>
              </a:rPr>
              <a:t>   例：</a:t>
            </a:r>
            <a:r>
              <a:rPr lang="zh-CN" altLang="en-US" dirty="0" smtClean="0">
                <a:solidFill>
                  <a:schemeClr val="tx1"/>
                </a:solidFill>
              </a:rPr>
              <a:t>静态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 smtClean="0">
                <a:solidFill>
                  <a:schemeClr val="tx1"/>
                </a:solidFill>
              </a:rPr>
              <a:t>加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乘</a:t>
            </a:r>
            <a:r>
              <a:rPr lang="zh-CN" altLang="en-US" dirty="0">
                <a:solidFill>
                  <a:schemeClr val="tx1"/>
                </a:solidFill>
              </a:rPr>
              <a:t>双</a:t>
            </a:r>
            <a:r>
              <a:rPr lang="zh-CN" altLang="en-US" dirty="0" smtClean="0">
                <a:solidFill>
                  <a:schemeClr val="tx1"/>
                </a:solidFill>
              </a:rPr>
              <a:t>功能流水线中，</a:t>
            </a:r>
            <a:r>
              <a:rPr lang="zh-CN" altLang="en-US" spc="-50" dirty="0" smtClean="0">
                <a:solidFill>
                  <a:schemeClr val="tx1"/>
                </a:solidFill>
                <a:latin typeface="+mn-ea"/>
              </a:rPr>
              <a:t>加法功能</a:t>
            </a:r>
            <a:r>
              <a:rPr lang="zh-CN" altLang="en-US" spc="-50" dirty="0">
                <a:solidFill>
                  <a:schemeClr val="tx1"/>
                </a:solidFill>
                <a:latin typeface="+mn-ea"/>
              </a:rPr>
              <a:t>仅</a:t>
            </a:r>
            <a:r>
              <a:rPr lang="zh-CN" altLang="en-US" spc="-50" dirty="0" smtClean="0">
                <a:solidFill>
                  <a:schemeClr val="tx1"/>
                </a:solidFill>
                <a:latin typeface="+mn-ea"/>
              </a:rPr>
              <a:t>使用</a:t>
            </a:r>
            <a:r>
              <a:rPr lang="en-US" altLang="zh-CN" spc="-5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pc="-50" dirty="0" smtClean="0">
                <a:solidFill>
                  <a:schemeClr val="tx1"/>
                </a:solidFill>
                <a:latin typeface="+mn-ea"/>
              </a:rPr>
              <a:t>个段，计算并分析</a:t>
            </a:r>
            <a:r>
              <a:rPr lang="zh-CN" altLang="en-US" dirty="0" smtClean="0">
                <a:solidFill>
                  <a:schemeClr val="tx1"/>
                </a:solidFill>
              </a:rPr>
              <a:t>实现∏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err="1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i="1" baseline="-160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i="1" baseline="-16000" dirty="0" smtClean="0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的性能，其中</a:t>
            </a:r>
            <a:r>
              <a:rPr lang="en-US" altLang="zh-CN" i="1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~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8499" name="Text Box 147"/>
          <p:cNvSpPr txBox="1">
            <a:spLocks noChangeArrowheads="1"/>
          </p:cNvSpPr>
          <p:nvPr/>
        </p:nvSpPr>
        <p:spPr bwMode="auto">
          <a:xfrm>
            <a:off x="2008149" y="2051869"/>
            <a:ext cx="57963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先完成所有加法、再做乘法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减少功能切换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47664" y="1327488"/>
            <a:ext cx="6686360" cy="714381"/>
            <a:chOff x="1195388" y="2143115"/>
            <a:chExt cx="6686360" cy="714381"/>
          </a:xfrm>
        </p:grpSpPr>
        <p:sp>
          <p:nvSpPr>
            <p:cNvPr id="32" name="Text Box 164"/>
            <p:cNvSpPr txBox="1">
              <a:spLocks noChangeArrowheads="1"/>
            </p:cNvSpPr>
            <p:nvPr/>
          </p:nvSpPr>
          <p:spPr bwMode="auto">
            <a:xfrm>
              <a:off x="1785917" y="2357429"/>
              <a:ext cx="642943" cy="2825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2000" b="1" dirty="0">
                  <a:solidFill>
                    <a:schemeClr val="tx1"/>
                  </a:solidFill>
                  <a:latin typeface="宋体" pitchFamily="2" charset="-122"/>
                </a:rPr>
                <a:t>S1</a:t>
              </a:r>
            </a:p>
          </p:txBody>
        </p:sp>
        <p:sp>
          <p:nvSpPr>
            <p:cNvPr id="33" name="Text Box 185"/>
            <p:cNvSpPr txBox="1">
              <a:spLocks noChangeArrowheads="1"/>
            </p:cNvSpPr>
            <p:nvPr/>
          </p:nvSpPr>
          <p:spPr bwMode="auto">
            <a:xfrm>
              <a:off x="3000364" y="2143115"/>
              <a:ext cx="642942" cy="2825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2000" b="1" dirty="0">
                  <a:solidFill>
                    <a:schemeClr val="tx1"/>
                  </a:solidFill>
                  <a:latin typeface="宋体" pitchFamily="2" charset="-122"/>
                </a:rPr>
                <a:t>S2</a:t>
              </a:r>
            </a:p>
          </p:txBody>
        </p:sp>
        <p:sp>
          <p:nvSpPr>
            <p:cNvPr id="34" name="Text Box 186"/>
            <p:cNvSpPr txBox="1">
              <a:spLocks noChangeArrowheads="1"/>
            </p:cNvSpPr>
            <p:nvPr/>
          </p:nvSpPr>
          <p:spPr bwMode="auto">
            <a:xfrm>
              <a:off x="4075708" y="2143115"/>
              <a:ext cx="642942" cy="2825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2000" b="1" dirty="0">
                  <a:solidFill>
                    <a:schemeClr val="tx1"/>
                  </a:solidFill>
                  <a:latin typeface="宋体" pitchFamily="2" charset="-122"/>
                </a:rPr>
                <a:t>S3</a:t>
              </a:r>
            </a:p>
          </p:txBody>
        </p:sp>
        <p:sp>
          <p:nvSpPr>
            <p:cNvPr id="35" name="Text Box 187"/>
            <p:cNvSpPr txBox="1">
              <a:spLocks noChangeArrowheads="1"/>
            </p:cNvSpPr>
            <p:nvPr/>
          </p:nvSpPr>
          <p:spPr bwMode="auto">
            <a:xfrm>
              <a:off x="5155828" y="2143115"/>
              <a:ext cx="642942" cy="2825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2000" b="1" dirty="0">
                  <a:solidFill>
                    <a:schemeClr val="tx1"/>
                  </a:solidFill>
                  <a:latin typeface="宋体" pitchFamily="2" charset="-122"/>
                </a:rPr>
                <a:t>S4</a:t>
              </a:r>
            </a:p>
          </p:txBody>
        </p:sp>
        <p:sp>
          <p:nvSpPr>
            <p:cNvPr id="36" name="Text Box 188"/>
            <p:cNvSpPr txBox="1">
              <a:spLocks noChangeArrowheads="1"/>
            </p:cNvSpPr>
            <p:nvPr/>
          </p:nvSpPr>
          <p:spPr bwMode="auto">
            <a:xfrm>
              <a:off x="4075708" y="2568572"/>
              <a:ext cx="644526" cy="288924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2000" b="1" dirty="0">
                  <a:solidFill>
                    <a:schemeClr val="tx1"/>
                  </a:solidFill>
                  <a:latin typeface="宋体" pitchFamily="2" charset="-122"/>
                </a:rPr>
                <a:t>S5</a:t>
              </a:r>
            </a:p>
          </p:txBody>
        </p:sp>
        <p:sp>
          <p:nvSpPr>
            <p:cNvPr id="37" name="Text Box 189"/>
            <p:cNvSpPr txBox="1">
              <a:spLocks noChangeArrowheads="1"/>
            </p:cNvSpPr>
            <p:nvPr/>
          </p:nvSpPr>
          <p:spPr bwMode="auto">
            <a:xfrm>
              <a:off x="6665716" y="2357429"/>
              <a:ext cx="642942" cy="2825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2000" b="1" dirty="0">
                  <a:solidFill>
                    <a:schemeClr val="tx1"/>
                  </a:solidFill>
                  <a:latin typeface="宋体" pitchFamily="2" charset="-122"/>
                </a:rPr>
                <a:t>S6</a:t>
              </a:r>
            </a:p>
          </p:txBody>
        </p:sp>
        <p:sp>
          <p:nvSpPr>
            <p:cNvPr id="38" name="Text Box 190"/>
            <p:cNvSpPr txBox="1">
              <a:spLocks noChangeArrowheads="1"/>
            </p:cNvSpPr>
            <p:nvPr/>
          </p:nvSpPr>
          <p:spPr bwMode="auto">
            <a:xfrm>
              <a:off x="6091932" y="2143115"/>
              <a:ext cx="285752" cy="71438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39" name="直接箭头连接符 25"/>
            <p:cNvCxnSpPr>
              <a:endCxn id="36" idx="1"/>
            </p:cNvCxnSpPr>
            <p:nvPr/>
          </p:nvCxnSpPr>
          <p:spPr bwMode="auto">
            <a:xfrm>
              <a:off x="2713028" y="2498719"/>
              <a:ext cx="1362680" cy="214315"/>
            </a:xfrm>
            <a:prstGeom prst="bentConnector3">
              <a:avLst>
                <a:gd name="adj1" fmla="val -1126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25"/>
            <p:cNvCxnSpPr>
              <a:stCxn id="32" idx="3"/>
            </p:cNvCxnSpPr>
            <p:nvPr/>
          </p:nvCxnSpPr>
          <p:spPr bwMode="auto">
            <a:xfrm>
              <a:off x="2428860" y="2498720"/>
              <a:ext cx="284168" cy="15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1" name="直接箭头连接符 25"/>
            <p:cNvCxnSpPr/>
            <p:nvPr/>
          </p:nvCxnSpPr>
          <p:spPr bwMode="auto">
            <a:xfrm flipV="1">
              <a:off x="2716198" y="2285992"/>
              <a:ext cx="282582" cy="214314"/>
            </a:xfrm>
            <a:prstGeom prst="bentConnector3">
              <a:avLst>
                <a:gd name="adj1" fmla="val -9184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25"/>
            <p:cNvCxnSpPr>
              <a:stCxn id="33" idx="3"/>
              <a:endCxn id="34" idx="1"/>
            </p:cNvCxnSpPr>
            <p:nvPr/>
          </p:nvCxnSpPr>
          <p:spPr bwMode="auto">
            <a:xfrm>
              <a:off x="3643306" y="2284406"/>
              <a:ext cx="43240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25"/>
            <p:cNvCxnSpPr>
              <a:stCxn id="34" idx="3"/>
              <a:endCxn id="35" idx="1"/>
            </p:cNvCxnSpPr>
            <p:nvPr/>
          </p:nvCxnSpPr>
          <p:spPr bwMode="auto">
            <a:xfrm>
              <a:off x="4718650" y="2284406"/>
              <a:ext cx="43717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接箭头连接符 25"/>
            <p:cNvCxnSpPr/>
            <p:nvPr/>
          </p:nvCxnSpPr>
          <p:spPr bwMode="auto">
            <a:xfrm>
              <a:off x="5803900" y="2285991"/>
              <a:ext cx="28416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25"/>
            <p:cNvCxnSpPr>
              <a:stCxn id="36" idx="3"/>
            </p:cNvCxnSpPr>
            <p:nvPr/>
          </p:nvCxnSpPr>
          <p:spPr bwMode="auto">
            <a:xfrm>
              <a:off x="4720234" y="2713034"/>
              <a:ext cx="1367834" cy="158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直接箭头连接符 25"/>
            <p:cNvCxnSpPr/>
            <p:nvPr/>
          </p:nvCxnSpPr>
          <p:spPr bwMode="auto">
            <a:xfrm>
              <a:off x="6379964" y="2500305"/>
              <a:ext cx="28416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25"/>
            <p:cNvCxnSpPr/>
            <p:nvPr/>
          </p:nvCxnSpPr>
          <p:spPr bwMode="auto">
            <a:xfrm>
              <a:off x="1428728" y="2428868"/>
              <a:ext cx="355606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25"/>
            <p:cNvCxnSpPr/>
            <p:nvPr/>
          </p:nvCxnSpPr>
          <p:spPr bwMode="auto">
            <a:xfrm>
              <a:off x="1428728" y="2581268"/>
              <a:ext cx="355606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25"/>
            <p:cNvCxnSpPr/>
            <p:nvPr/>
          </p:nvCxnSpPr>
          <p:spPr bwMode="auto">
            <a:xfrm>
              <a:off x="7308658" y="2500306"/>
              <a:ext cx="355606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1" name="Text Box 144"/>
            <p:cNvSpPr txBox="1">
              <a:spLocks noChangeArrowheads="1"/>
            </p:cNvSpPr>
            <p:nvPr/>
          </p:nvSpPr>
          <p:spPr bwMode="auto">
            <a:xfrm>
              <a:off x="7665848" y="2357430"/>
              <a:ext cx="215900" cy="2159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1800" dirty="0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52" name="Text Box 145"/>
            <p:cNvSpPr txBox="1">
              <a:spLocks noChangeArrowheads="1"/>
            </p:cNvSpPr>
            <p:nvPr/>
          </p:nvSpPr>
          <p:spPr bwMode="auto">
            <a:xfrm>
              <a:off x="1195388" y="2282820"/>
              <a:ext cx="215900" cy="36036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en-US" altLang="zh-CN" sz="1800" dirty="0">
                  <a:solidFill>
                    <a:schemeClr val="accent2"/>
                  </a:solidFill>
                </a:rPr>
                <a:t>x</a:t>
              </a:r>
            </a:p>
            <a:p>
              <a:pPr algn="ctr" eaLnBrk="0" hangingPunct="0">
                <a:lnSpc>
                  <a:spcPct val="70000"/>
                </a:lnSpc>
              </a:pPr>
              <a:r>
                <a:rPr kumimoji="0" lang="en-US" altLang="zh-CN" sz="1800" dirty="0">
                  <a:solidFill>
                    <a:schemeClr val="accent2"/>
                  </a:solidFill>
                </a:rPr>
                <a:t>y</a:t>
              </a:r>
            </a:p>
          </p:txBody>
        </p:sp>
      </p:grpSp>
      <p:sp>
        <p:nvSpPr>
          <p:cNvPr id="132" name="Text Box 147"/>
          <p:cNvSpPr txBox="1">
            <a:spLocks noChangeArrowheads="1"/>
          </p:cNvSpPr>
          <p:nvPr/>
        </p:nvSpPr>
        <p:spPr bwMode="auto">
          <a:xfrm>
            <a:off x="2051720" y="4387170"/>
            <a:ext cx="672037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TP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7/(17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Δt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1.588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E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26.5%</a:t>
            </a:r>
          </a:p>
        </p:txBody>
      </p:sp>
      <p:sp>
        <p:nvSpPr>
          <p:cNvPr id="133" name="Text Box 147"/>
          <p:cNvSpPr txBox="1">
            <a:spLocks noChangeArrowheads="1"/>
          </p:cNvSpPr>
          <p:nvPr/>
        </p:nvSpPr>
        <p:spPr bwMode="auto">
          <a:xfrm>
            <a:off x="1979713" y="4847664"/>
            <a:ext cx="7056784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dirty="0" smtClean="0">
                <a:solidFill>
                  <a:srgbClr val="990099"/>
                </a:solidFill>
              </a:rPr>
              <a:t>①指令数少，</a:t>
            </a:r>
            <a:r>
              <a:rPr lang="zh-CN" altLang="en-US" sz="2200" dirty="0" smtClean="0">
                <a:solidFill>
                  <a:schemeClr val="tx1"/>
                </a:solidFill>
              </a:rPr>
              <a:t>填入、排空时间较</a:t>
            </a:r>
            <a:r>
              <a:rPr lang="zh-CN" altLang="en-US" sz="2200" u="sng" dirty="0" smtClean="0">
                <a:solidFill>
                  <a:schemeClr val="accent2"/>
                </a:solidFill>
              </a:rPr>
              <a:t>多</a:t>
            </a:r>
            <a:r>
              <a:rPr lang="zh-CN" altLang="en-US" sz="2200" dirty="0" smtClean="0">
                <a:solidFill>
                  <a:schemeClr val="accent2"/>
                </a:solidFill>
              </a:rPr>
              <a:t>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←仅③④拍流水</a:t>
            </a:r>
          </a:p>
          <a:p>
            <a:pPr>
              <a:lnSpc>
                <a:spcPct val="125000"/>
              </a:lnSpc>
            </a:pPr>
            <a:r>
              <a:rPr lang="zh-CN" altLang="en-US" sz="2200" dirty="0" smtClean="0">
                <a:solidFill>
                  <a:srgbClr val="990099"/>
                </a:solidFill>
              </a:rPr>
              <a:t>②静态流水，</a:t>
            </a:r>
            <a:r>
              <a:rPr lang="zh-CN" altLang="en-US" sz="2200" dirty="0" smtClean="0">
                <a:solidFill>
                  <a:schemeClr val="tx1"/>
                </a:solidFill>
              </a:rPr>
              <a:t>排空</a:t>
            </a:r>
            <a:r>
              <a:rPr lang="zh-CN" altLang="en-US" sz="2200" u="sng" dirty="0" smtClean="0">
                <a:solidFill>
                  <a:schemeClr val="accent2"/>
                </a:solidFill>
              </a:rPr>
              <a:t>后</a:t>
            </a:r>
            <a:r>
              <a:rPr lang="zh-CN" altLang="en-US" sz="2200" dirty="0" smtClean="0">
                <a:solidFill>
                  <a:schemeClr val="tx1"/>
                </a:solidFill>
              </a:rPr>
              <a:t>才能切换功能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←㈠的</a:t>
            </a:r>
            <a:r>
              <a:rPr lang="en-US" altLang="zh-CN" sz="1800" dirty="0" smtClean="0">
                <a:solidFill>
                  <a:schemeClr val="tx1"/>
                </a:solidFill>
              </a:rPr>
              <a:t>S1</a:t>
            </a:r>
            <a:endParaRPr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200" dirty="0" smtClean="0">
                <a:solidFill>
                  <a:srgbClr val="990099"/>
                </a:solidFill>
              </a:rPr>
              <a:t>③数据冒险，</a:t>
            </a:r>
            <a:r>
              <a:rPr lang="zh-CN" altLang="en-US" sz="2200" dirty="0" smtClean="0">
                <a:solidFill>
                  <a:schemeClr val="tx1"/>
                </a:solidFill>
              </a:rPr>
              <a:t>消除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如阻塞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sz="2200" u="sng" dirty="0" smtClean="0">
                <a:solidFill>
                  <a:schemeClr val="accent2"/>
                </a:solidFill>
              </a:rPr>
              <a:t>后</a:t>
            </a:r>
            <a:r>
              <a:rPr lang="zh-CN" altLang="en-US" sz="2200" dirty="0" smtClean="0">
                <a:solidFill>
                  <a:schemeClr val="tx1"/>
                </a:solidFill>
              </a:rPr>
              <a:t>才继续流水</a:t>
            </a:r>
            <a:r>
              <a:rPr lang="zh-CN" altLang="en-US" sz="2200" spc="400" dirty="0" smtClean="0">
                <a:solidFill>
                  <a:schemeClr val="tx1"/>
                </a:solidFill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</a:rPr>
              <a:t>←㈢的</a:t>
            </a:r>
            <a:r>
              <a:rPr lang="en-US" altLang="zh-CN" sz="1800" dirty="0" smtClean="0">
                <a:solidFill>
                  <a:schemeClr val="tx1"/>
                </a:solidFill>
              </a:rPr>
              <a:t>S1</a:t>
            </a:r>
            <a:endParaRPr lang="en-US" altLang="zh-CN" sz="18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907704" y="2506700"/>
            <a:ext cx="6864394" cy="1930412"/>
            <a:chOff x="785786" y="3070224"/>
            <a:chExt cx="6864394" cy="1930412"/>
          </a:xfrm>
        </p:grpSpPr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7361255" y="4500570"/>
              <a:ext cx="2889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</a:rPr>
                <a:t>拍</a:t>
              </a:r>
            </a:p>
          </p:txBody>
        </p:sp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1142977" y="4429132"/>
              <a:ext cx="357189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①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1214414" y="3070224"/>
              <a:ext cx="2889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chemeClr val="tx1"/>
                  </a:solidFill>
                </a:rPr>
                <a:t>段</a:t>
              </a:r>
            </a:p>
          </p:txBody>
        </p:sp>
        <p:sp>
          <p:nvSpPr>
            <p:cNvPr id="72" name="Text Box 10"/>
            <p:cNvSpPr txBox="1">
              <a:spLocks noChangeArrowheads="1"/>
            </p:cNvSpPr>
            <p:nvPr/>
          </p:nvSpPr>
          <p:spPr bwMode="auto">
            <a:xfrm>
              <a:off x="785786" y="3200412"/>
              <a:ext cx="358775" cy="1514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S6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S5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S4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S3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S2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S1</a:t>
              </a:r>
            </a:p>
          </p:txBody>
        </p:sp>
        <p:sp>
          <p:nvSpPr>
            <p:cNvPr id="73" name="Text Box 12"/>
            <p:cNvSpPr txBox="1">
              <a:spLocks noChangeArrowheads="1"/>
            </p:cNvSpPr>
            <p:nvPr/>
          </p:nvSpPr>
          <p:spPr bwMode="auto">
            <a:xfrm>
              <a:off x="3289289" y="4429132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㈠</a:t>
              </a:r>
            </a:p>
          </p:txBody>
        </p:sp>
        <p:sp>
          <p:nvSpPr>
            <p:cNvPr id="74" name="Text Box 35"/>
            <p:cNvSpPr txBox="1">
              <a:spLocks noChangeArrowheads="1"/>
            </p:cNvSpPr>
            <p:nvPr/>
          </p:nvSpPr>
          <p:spPr bwMode="auto">
            <a:xfrm>
              <a:off x="1503338" y="4429132"/>
              <a:ext cx="35719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②</a:t>
              </a:r>
            </a:p>
          </p:txBody>
        </p:sp>
        <p:sp>
          <p:nvSpPr>
            <p:cNvPr id="75" name="Text Box 38"/>
            <p:cNvSpPr txBox="1">
              <a:spLocks noChangeArrowheads="1"/>
            </p:cNvSpPr>
            <p:nvPr/>
          </p:nvSpPr>
          <p:spPr bwMode="auto">
            <a:xfrm>
              <a:off x="1860529" y="4429132"/>
              <a:ext cx="35719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③</a:t>
              </a:r>
            </a:p>
          </p:txBody>
        </p:sp>
        <p:sp>
          <p:nvSpPr>
            <p:cNvPr id="76" name="Text Box 41"/>
            <p:cNvSpPr txBox="1">
              <a:spLocks noChangeArrowheads="1"/>
            </p:cNvSpPr>
            <p:nvPr/>
          </p:nvSpPr>
          <p:spPr bwMode="auto">
            <a:xfrm>
              <a:off x="2217719" y="4429132"/>
              <a:ext cx="357189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④</a:t>
              </a:r>
            </a:p>
          </p:txBody>
        </p:sp>
        <p:sp>
          <p:nvSpPr>
            <p:cNvPr id="77" name="Text Box 44"/>
            <p:cNvSpPr txBox="1">
              <a:spLocks noChangeArrowheads="1"/>
            </p:cNvSpPr>
            <p:nvPr/>
          </p:nvSpPr>
          <p:spPr bwMode="auto">
            <a:xfrm>
              <a:off x="3646479" y="4429131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㈡</a:t>
              </a:r>
            </a:p>
          </p:txBody>
        </p:sp>
        <p:sp>
          <p:nvSpPr>
            <p:cNvPr id="78" name="Text Box 49"/>
            <p:cNvSpPr txBox="1">
              <a:spLocks noChangeArrowheads="1"/>
            </p:cNvSpPr>
            <p:nvPr/>
          </p:nvSpPr>
          <p:spPr bwMode="auto">
            <a:xfrm>
              <a:off x="5432429" y="4429132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㈢</a:t>
              </a:r>
            </a:p>
          </p:txBody>
        </p:sp>
        <p:sp>
          <p:nvSpPr>
            <p:cNvPr id="79" name="Text Box 55"/>
            <p:cNvSpPr txBox="1">
              <a:spLocks noChangeArrowheads="1"/>
            </p:cNvSpPr>
            <p:nvPr/>
          </p:nvSpPr>
          <p:spPr bwMode="auto">
            <a:xfrm>
              <a:off x="1214415" y="4713298"/>
              <a:ext cx="6072229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8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1  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2  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3 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  <a:ea typeface="+mn-ea"/>
                </a:rPr>
                <a:t>  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4  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5  </a:t>
              </a:r>
              <a:r>
                <a:rPr lang="en-US" altLang="zh-CN" sz="8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6  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7   </a:t>
              </a: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8  </a:t>
              </a:r>
              <a:r>
                <a:rPr lang="en-US" altLang="zh-CN" sz="8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9  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10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+mn-ea"/>
                  <a:ea typeface="+mn-ea"/>
                </a:rPr>
                <a:t>  </a:t>
              </a: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11 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12  </a:t>
              </a: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13 </a:t>
              </a:r>
              <a:r>
                <a:rPr lang="en-US" altLang="zh-CN" sz="12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14  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15 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16 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17</a:t>
              </a:r>
              <a:endParaRPr lang="en-US" altLang="zh-CN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0" name="Text Box 8"/>
            <p:cNvSpPr txBox="1">
              <a:spLocks noChangeArrowheads="1"/>
            </p:cNvSpPr>
            <p:nvPr/>
          </p:nvSpPr>
          <p:spPr bwMode="auto">
            <a:xfrm>
              <a:off x="1503339" y="3462751"/>
              <a:ext cx="357189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①</a:t>
              </a:r>
            </a:p>
          </p:txBody>
        </p:sp>
        <p:sp>
          <p:nvSpPr>
            <p:cNvPr id="81" name="Text Box 35"/>
            <p:cNvSpPr txBox="1">
              <a:spLocks noChangeArrowheads="1"/>
            </p:cNvSpPr>
            <p:nvPr/>
          </p:nvSpPr>
          <p:spPr bwMode="auto">
            <a:xfrm>
              <a:off x="1860528" y="3462752"/>
              <a:ext cx="35719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②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2217719" y="3462752"/>
              <a:ext cx="35719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③</a:t>
              </a:r>
            </a:p>
          </p:txBody>
        </p:sp>
        <p:sp>
          <p:nvSpPr>
            <p:cNvPr id="83" name="Text Box 41"/>
            <p:cNvSpPr txBox="1">
              <a:spLocks noChangeArrowheads="1"/>
            </p:cNvSpPr>
            <p:nvPr/>
          </p:nvSpPr>
          <p:spPr bwMode="auto">
            <a:xfrm>
              <a:off x="2574909" y="3462752"/>
              <a:ext cx="357189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④</a:t>
              </a:r>
            </a:p>
          </p:txBody>
        </p:sp>
        <p:sp>
          <p:nvSpPr>
            <p:cNvPr id="84" name="Text Box 8"/>
            <p:cNvSpPr txBox="1">
              <a:spLocks noChangeArrowheads="1"/>
            </p:cNvSpPr>
            <p:nvPr/>
          </p:nvSpPr>
          <p:spPr bwMode="auto">
            <a:xfrm>
              <a:off x="1857357" y="3214686"/>
              <a:ext cx="357189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①</a:t>
              </a:r>
            </a:p>
          </p:txBody>
        </p:sp>
        <p:sp>
          <p:nvSpPr>
            <p:cNvPr id="85" name="Text Box 35"/>
            <p:cNvSpPr txBox="1">
              <a:spLocks noChangeArrowheads="1"/>
            </p:cNvSpPr>
            <p:nvPr/>
          </p:nvSpPr>
          <p:spPr bwMode="auto">
            <a:xfrm>
              <a:off x="2214546" y="3214687"/>
              <a:ext cx="35719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②</a:t>
              </a:r>
            </a:p>
          </p:txBody>
        </p:sp>
        <p:sp>
          <p:nvSpPr>
            <p:cNvPr id="86" name="Text Box 38"/>
            <p:cNvSpPr txBox="1">
              <a:spLocks noChangeArrowheads="1"/>
            </p:cNvSpPr>
            <p:nvPr/>
          </p:nvSpPr>
          <p:spPr bwMode="auto">
            <a:xfrm>
              <a:off x="2574909" y="3214687"/>
              <a:ext cx="35719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③</a:t>
              </a:r>
            </a:p>
          </p:txBody>
        </p:sp>
        <p:sp>
          <p:nvSpPr>
            <p:cNvPr id="87" name="Text Box 41"/>
            <p:cNvSpPr txBox="1">
              <a:spLocks noChangeArrowheads="1"/>
            </p:cNvSpPr>
            <p:nvPr/>
          </p:nvSpPr>
          <p:spPr bwMode="auto">
            <a:xfrm>
              <a:off x="2932099" y="3214687"/>
              <a:ext cx="357189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④</a:t>
              </a:r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 rot="5400000">
              <a:off x="2571736" y="4000504"/>
              <a:ext cx="142876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 Box 12"/>
            <p:cNvSpPr txBox="1">
              <a:spLocks noChangeArrowheads="1"/>
            </p:cNvSpPr>
            <p:nvPr/>
          </p:nvSpPr>
          <p:spPr bwMode="auto">
            <a:xfrm>
              <a:off x="3646479" y="4177132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㈠</a:t>
              </a:r>
            </a:p>
          </p:txBody>
        </p:sp>
        <p:sp>
          <p:nvSpPr>
            <p:cNvPr id="90" name="Text Box 44"/>
            <p:cNvSpPr txBox="1">
              <a:spLocks noChangeArrowheads="1"/>
            </p:cNvSpPr>
            <p:nvPr/>
          </p:nvSpPr>
          <p:spPr bwMode="auto">
            <a:xfrm>
              <a:off x="4003669" y="4177131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㈡</a:t>
              </a:r>
            </a:p>
          </p:txBody>
        </p:sp>
        <p:sp>
          <p:nvSpPr>
            <p:cNvPr id="91" name="Text Box 12"/>
            <p:cNvSpPr txBox="1">
              <a:spLocks noChangeArrowheads="1"/>
            </p:cNvSpPr>
            <p:nvPr/>
          </p:nvSpPr>
          <p:spPr bwMode="auto">
            <a:xfrm>
              <a:off x="4003669" y="3929067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㈠</a:t>
              </a:r>
            </a:p>
          </p:txBody>
        </p:sp>
        <p:sp>
          <p:nvSpPr>
            <p:cNvPr id="92" name="Text Box 44"/>
            <p:cNvSpPr txBox="1">
              <a:spLocks noChangeArrowheads="1"/>
            </p:cNvSpPr>
            <p:nvPr/>
          </p:nvSpPr>
          <p:spPr bwMode="auto">
            <a:xfrm>
              <a:off x="4360859" y="3929066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㈡</a:t>
              </a:r>
            </a:p>
          </p:txBody>
        </p:sp>
        <p:sp>
          <p:nvSpPr>
            <p:cNvPr id="93" name="Text Box 12"/>
            <p:cNvSpPr txBox="1">
              <a:spLocks noChangeArrowheads="1"/>
            </p:cNvSpPr>
            <p:nvPr/>
          </p:nvSpPr>
          <p:spPr bwMode="auto">
            <a:xfrm>
              <a:off x="4360859" y="3677066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㈠</a:t>
              </a: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4718049" y="3677065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㈡</a:t>
              </a:r>
            </a:p>
          </p:txBody>
        </p:sp>
        <p:sp>
          <p:nvSpPr>
            <p:cNvPr id="134" name="Text Box 12"/>
            <p:cNvSpPr txBox="1">
              <a:spLocks noChangeArrowheads="1"/>
            </p:cNvSpPr>
            <p:nvPr/>
          </p:nvSpPr>
          <p:spPr bwMode="auto">
            <a:xfrm>
              <a:off x="4718049" y="3214687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㈠</a:t>
              </a:r>
            </a:p>
          </p:txBody>
        </p:sp>
        <p:sp>
          <p:nvSpPr>
            <p:cNvPr id="135" name="Text Box 44"/>
            <p:cNvSpPr txBox="1">
              <a:spLocks noChangeArrowheads="1"/>
            </p:cNvSpPr>
            <p:nvPr/>
          </p:nvSpPr>
          <p:spPr bwMode="auto">
            <a:xfrm>
              <a:off x="5075239" y="3214686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㈡</a:t>
              </a:r>
            </a:p>
          </p:txBody>
        </p:sp>
        <p:cxnSp>
          <p:nvCxnSpPr>
            <p:cNvPr id="136" name="直接连接符 135"/>
            <p:cNvCxnSpPr/>
            <p:nvPr/>
          </p:nvCxnSpPr>
          <p:spPr bwMode="auto">
            <a:xfrm rot="5400000">
              <a:off x="4714082" y="3999710"/>
              <a:ext cx="142876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Text Box 49"/>
            <p:cNvSpPr txBox="1">
              <a:spLocks noChangeArrowheads="1"/>
            </p:cNvSpPr>
            <p:nvPr/>
          </p:nvSpPr>
          <p:spPr bwMode="auto">
            <a:xfrm>
              <a:off x="5789619" y="4177132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㈢</a:t>
              </a:r>
            </a:p>
          </p:txBody>
        </p:sp>
        <p:sp>
          <p:nvSpPr>
            <p:cNvPr id="138" name="Text Box 49"/>
            <p:cNvSpPr txBox="1">
              <a:spLocks noChangeArrowheads="1"/>
            </p:cNvSpPr>
            <p:nvPr/>
          </p:nvSpPr>
          <p:spPr bwMode="auto">
            <a:xfrm>
              <a:off x="6146809" y="3929066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㈢</a:t>
              </a:r>
            </a:p>
          </p:txBody>
        </p:sp>
        <p:sp>
          <p:nvSpPr>
            <p:cNvPr id="139" name="Text Box 49"/>
            <p:cNvSpPr txBox="1">
              <a:spLocks noChangeArrowheads="1"/>
            </p:cNvSpPr>
            <p:nvPr/>
          </p:nvSpPr>
          <p:spPr bwMode="auto">
            <a:xfrm>
              <a:off x="6503999" y="3677066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㈢</a:t>
              </a:r>
            </a:p>
          </p:txBody>
        </p:sp>
        <p:sp>
          <p:nvSpPr>
            <p:cNvPr id="140" name="Text Box 49"/>
            <p:cNvSpPr txBox="1">
              <a:spLocks noChangeArrowheads="1"/>
            </p:cNvSpPr>
            <p:nvPr/>
          </p:nvSpPr>
          <p:spPr bwMode="auto">
            <a:xfrm>
              <a:off x="6858016" y="3214686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㈢</a:t>
              </a:r>
            </a:p>
          </p:txBody>
        </p:sp>
        <p:cxnSp>
          <p:nvCxnSpPr>
            <p:cNvPr id="141" name="直接连接符 140"/>
            <p:cNvCxnSpPr/>
            <p:nvPr/>
          </p:nvCxnSpPr>
          <p:spPr bwMode="auto">
            <a:xfrm rot="5400000">
              <a:off x="6501620" y="3999710"/>
              <a:ext cx="142876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箭头连接符 143"/>
            <p:cNvCxnSpPr/>
            <p:nvPr/>
          </p:nvCxnSpPr>
          <p:spPr bwMode="auto">
            <a:xfrm>
              <a:off x="1142976" y="4683784"/>
              <a:ext cx="62280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5" name="直接箭头连接符 144"/>
            <p:cNvCxnSpPr/>
            <p:nvPr/>
          </p:nvCxnSpPr>
          <p:spPr bwMode="auto">
            <a:xfrm rot="5400000" flipH="1" flipV="1">
              <a:off x="369769" y="3916455"/>
              <a:ext cx="1548000" cy="15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9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6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499" grpId="0"/>
      <p:bldP spid="132" grpId="0"/>
      <p:bldP spid="13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99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99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35088</TotalTime>
  <Words>7429</Words>
  <Application>Microsoft Office PowerPoint</Application>
  <PresentationFormat>全屏显示(4:3)</PresentationFormat>
  <Paragraphs>2144</Paragraphs>
  <Slides>37</Slides>
  <Notes>22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0" baseType="lpstr">
      <vt:lpstr>默认设计模板</vt:lpstr>
      <vt:lpstr>自定义设计方案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895</cp:revision>
  <dcterms:created xsi:type="dcterms:W3CDTF">2002-02-16T03:40:16Z</dcterms:created>
  <dcterms:modified xsi:type="dcterms:W3CDTF">2021-05-16T17:54:55Z</dcterms:modified>
</cp:coreProperties>
</file>