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256" r:id="rId3"/>
    <p:sldId id="569" r:id="rId4"/>
    <p:sldId id="567" r:id="rId5"/>
    <p:sldId id="467" r:id="rId6"/>
    <p:sldId id="577" r:id="rId7"/>
    <p:sldId id="319" r:id="rId8"/>
    <p:sldId id="587" r:id="rId9"/>
    <p:sldId id="573" r:id="rId10"/>
    <p:sldId id="574" r:id="rId11"/>
    <p:sldId id="606" r:id="rId12"/>
    <p:sldId id="519" r:id="rId13"/>
    <p:sldId id="579" r:id="rId14"/>
    <p:sldId id="576" r:id="rId15"/>
    <p:sldId id="580" r:id="rId16"/>
    <p:sldId id="322" r:id="rId17"/>
    <p:sldId id="583" r:id="rId18"/>
    <p:sldId id="585" r:id="rId19"/>
    <p:sldId id="578" r:id="rId20"/>
    <p:sldId id="603" r:id="rId21"/>
    <p:sldId id="602" r:id="rId22"/>
    <p:sldId id="589" r:id="rId23"/>
    <p:sldId id="528" r:id="rId24"/>
    <p:sldId id="590" r:id="rId25"/>
    <p:sldId id="553" r:id="rId26"/>
    <p:sldId id="591" r:id="rId27"/>
    <p:sldId id="592" r:id="rId28"/>
    <p:sldId id="593" r:id="rId29"/>
    <p:sldId id="549" r:id="rId30"/>
    <p:sldId id="564" r:id="rId31"/>
    <p:sldId id="570" r:id="rId32"/>
    <p:sldId id="594" r:id="rId33"/>
    <p:sldId id="596" r:id="rId34"/>
    <p:sldId id="491" r:id="rId35"/>
    <p:sldId id="488" r:id="rId36"/>
    <p:sldId id="600" r:id="rId37"/>
    <p:sldId id="601" r:id="rId38"/>
    <p:sldId id="597" r:id="rId39"/>
    <p:sldId id="599" r:id="rId40"/>
    <p:sldId id="505" r:id="rId41"/>
    <p:sldId id="332" r:id="rId42"/>
    <p:sldId id="532" r:id="rId43"/>
    <p:sldId id="533" r:id="rId44"/>
    <p:sldId id="495" r:id="rId45"/>
    <p:sldId id="432" r:id="rId46"/>
    <p:sldId id="496" r:id="rId47"/>
    <p:sldId id="497" r:id="rId48"/>
    <p:sldId id="565" r:id="rId49"/>
    <p:sldId id="498" r:id="rId50"/>
    <p:sldId id="557" r:id="rId51"/>
    <p:sldId id="562" r:id="rId52"/>
    <p:sldId id="561" r:id="rId53"/>
    <p:sldId id="534" r:id="rId54"/>
    <p:sldId id="345" r:id="rId55"/>
    <p:sldId id="535" r:id="rId56"/>
    <p:sldId id="571" r:id="rId57"/>
    <p:sldId id="607" r:id="rId58"/>
    <p:sldId id="555" r:id="rId59"/>
    <p:sldId id="499" r:id="rId60"/>
    <p:sldId id="501" r:id="rId61"/>
    <p:sldId id="608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99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3399"/>
    <a:srgbClr val="FFFFCC"/>
    <a:srgbClr val="99CCFF"/>
    <a:srgbClr val="CCFFFF"/>
    <a:srgbClr val="CCCCFF"/>
    <a:srgbClr val="990099"/>
    <a:srgbClr val="FFCC99"/>
    <a:srgbClr val="CC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6688" autoAdjust="0"/>
  </p:normalViewPr>
  <p:slideViewPr>
    <p:cSldViewPr>
      <p:cViewPr>
        <p:scale>
          <a:sx n="70" d="100"/>
          <a:sy n="70" d="100"/>
        </p:scale>
        <p:origin x="-667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5"/>
    </p:cViewPr>
  </p:sorterViewPr>
  <p:notesViewPr>
    <p:cSldViewPr>
      <p:cViewPr varScale="1">
        <p:scale>
          <a:sx n="68" d="100"/>
          <a:sy n="68" d="100"/>
        </p:scale>
        <p:origin x="-248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5E35C1D-24D8-4E6C-AF7B-3873E2046E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231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848A93A-A777-4062-B7CF-B82DC7CFA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801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思考：指令之间的</a:t>
            </a:r>
            <a:r>
              <a:rPr lang="zh-CN" altLang="en-US" dirty="0" smtClean="0"/>
              <a:t>相关性（数据冒险、控制冒险）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85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EE32C-1221-4692-9050-7F02C6B9C03A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P13-</a:t>
            </a:r>
            <a:r>
              <a:rPr lang="zh-CN" altLang="en-US" dirty="0" smtClean="0"/>
              <a:t>看流水线中何时计算地址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思考①：通过保留站及加法器实现，直接寻址   思考②：保留站</a:t>
            </a:r>
            <a:r>
              <a:rPr lang="en-US" altLang="zh-CN" dirty="0" smtClean="0"/>
              <a:t>+</a:t>
            </a:r>
            <a:r>
              <a:rPr lang="zh-CN" altLang="en-US" dirty="0" smtClean="0"/>
              <a:t>加法器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95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P7-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看记分牌的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WAR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及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WAW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处理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85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P13-</a:t>
            </a:r>
            <a:r>
              <a:rPr lang="zh-CN" altLang="en-US" dirty="0" smtClean="0"/>
              <a:t>看指令操作时间安排，</a:t>
            </a:r>
            <a:r>
              <a:rPr lang="en-US" altLang="zh-CN" dirty="0" smtClean="0"/>
              <a:t>P15-</a:t>
            </a:r>
            <a:r>
              <a:rPr lang="zh-CN" altLang="en-US" dirty="0" smtClean="0"/>
              <a:t>看部件站号，</a:t>
            </a:r>
            <a:r>
              <a:rPr lang="en-US" altLang="zh-CN" dirty="0" smtClean="0"/>
              <a:t>P16-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RAW</a:t>
            </a:r>
            <a:r>
              <a:rPr lang="zh-CN" altLang="en-US" dirty="0" smtClean="0"/>
              <a:t>处理方法，上页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RAW/WAW</a:t>
            </a:r>
            <a:r>
              <a:rPr lang="zh-CN" altLang="en-US" dirty="0" smtClean="0"/>
              <a:t>处理方法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25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en-US" altLang="zh-CN" dirty="0" smtClean="0"/>
              <a:t>WAW</a:t>
            </a:r>
            <a:r>
              <a:rPr lang="zh-CN" altLang="en-US" dirty="0" smtClean="0"/>
              <a:t>冒险处理后，</a:t>
            </a:r>
            <a:r>
              <a:rPr lang="en-US" altLang="zh-CN" dirty="0" smtClean="0"/>
              <a:t>F1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SUB</a:t>
            </a:r>
            <a:r>
              <a:rPr lang="zh-CN" altLang="en-US" dirty="0" smtClean="0"/>
              <a:t>的结果；</a:t>
            </a:r>
            <a:r>
              <a:rPr lang="en-US" altLang="zh-CN" dirty="0" smtClean="0"/>
              <a:t>SUB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t6</a:t>
            </a:r>
            <a:r>
              <a:rPr lang="zh-CN" altLang="en-US" dirty="0" smtClean="0"/>
              <a:t>时开始执行，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t7</a:t>
            </a:r>
            <a:r>
              <a:rPr lang="zh-CN" altLang="en-US" dirty="0" smtClean="0"/>
              <a:t>时本可以执行，但因硬件资源冲突（只有一个加减法器）无法执行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212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思考：两者没有关系，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OPD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t6</a:t>
            </a:r>
            <a:r>
              <a:rPr lang="zh-CN" altLang="en-US" dirty="0" smtClean="0"/>
              <a:t>时就绪即可执行；</a:t>
            </a:r>
            <a:r>
              <a:rPr lang="en-US" altLang="zh-CN" dirty="0" smtClean="0"/>
              <a:t>ADD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SUB</a:t>
            </a:r>
            <a:r>
              <a:rPr lang="zh-CN" altLang="en-US" dirty="0" smtClean="0"/>
              <a:t>共用一个加减法器，故要错开运行。</a:t>
            </a:r>
            <a:endParaRPr lang="en-US" altLang="zh-CN" dirty="0" smtClean="0"/>
          </a:p>
          <a:p>
            <a:pPr rtl="0" eaLnBrk="1" fontAlgn="ctr" latinLnBrk="0" hangingPunct="1"/>
            <a:r>
              <a:rPr lang="zh-CN" altLang="en-US" dirty="0" smtClean="0"/>
              <a:t>练习：      </a:t>
            </a:r>
            <a:r>
              <a:rPr lang="en-US" altLang="zh-CN" dirty="0" smtClean="0"/>
              <a:t>6   7   8   9   10  11  …  18  19  20  21   </a:t>
            </a:r>
            <a:endParaRPr kumimoji="1" lang="en-US" altLang="zh-CN" sz="1200" b="1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rPr>
              <a:t>F4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=F1*F3    OF  z 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z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z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 OF  d 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d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 EX  </a:t>
            </a:r>
            <a:r>
              <a:rPr lang="en-US" altLang="zh-CN" dirty="0" smtClean="0"/>
              <a:t>…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itchFamily="2" charset="-122"/>
                <a:ea typeface="宋体" pitchFamily="2" charset="-122"/>
              </a:rPr>
              <a:t>F1=F2-5     EX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宋体" pitchFamily="2" charset="-122"/>
                <a:ea typeface="宋体" pitchFamily="2" charset="-122"/>
              </a:rPr>
              <a:t>EX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itchFamily="2" charset="-122"/>
                <a:ea typeface="宋体" pitchFamily="2" charset="-122"/>
              </a:rPr>
              <a:t>  WB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宋体" pitchFamily="2" charset="-122"/>
                <a:ea typeface="宋体" pitchFamily="2" charset="-122"/>
              </a:rPr>
              <a:t>F3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=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rPr>
              <a:t>F1/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F2    IS  z   OF  EX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EX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EX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  …  EX  WB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0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 smtClean="0"/>
              <a:t>采用</a:t>
            </a:r>
            <a:r>
              <a:rPr lang="zh-CN" altLang="en-US" baseline="0" dirty="0" smtClean="0"/>
              <a:t>采用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位饱和计数预测器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Pentium</a:t>
            </a:r>
            <a:r>
              <a:rPr lang="en-US" altLang="zh-CN" baseline="0" dirty="0" smtClean="0"/>
              <a:t> MMX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PII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PIII</a:t>
            </a:r>
            <a:r>
              <a:rPr lang="zh-CN" altLang="en-US" baseline="0" dirty="0" smtClean="0"/>
              <a:t>采用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级自适应局部预测器，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位全局历史位</a:t>
            </a:r>
            <a:r>
              <a:rPr lang="en-US" altLang="zh-CN" dirty="0" smtClean="0"/>
              <a:t>+N</a:t>
            </a:r>
            <a:r>
              <a:rPr lang="zh-CN" altLang="en-US" dirty="0" smtClean="0"/>
              <a:t>*</a:t>
            </a:r>
            <a:r>
              <a:rPr lang="en-US" altLang="zh-CN" dirty="0" smtClean="0"/>
              <a:t>16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位计数历史位，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为行数</a:t>
            </a:r>
            <a:endParaRPr lang="en-US" altLang="zh-CN" dirty="0" smtClean="0"/>
          </a:p>
          <a:p>
            <a:r>
              <a:rPr lang="en-US" altLang="zh-CN" dirty="0" smtClean="0"/>
              <a:t>P4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预测器：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级自适应全局预测器</a:t>
            </a:r>
            <a:r>
              <a:rPr lang="en-US" altLang="zh-CN" dirty="0" smtClean="0"/>
              <a:t>+bias</a:t>
            </a:r>
            <a:r>
              <a:rPr lang="zh-CN" altLang="en-US" dirty="0" smtClean="0"/>
              <a:t>饱和计数器，输出为两者的异或</a:t>
            </a:r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en-US" altLang="zh-CN" baseline="0" dirty="0" smtClean="0"/>
              <a:t> M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Core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Core 2</a:t>
            </a:r>
            <a:r>
              <a:rPr lang="zh-CN" altLang="en-US" baseline="0" dirty="0" smtClean="0"/>
              <a:t>采用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级自适应全局预测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447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分支历史表</a:t>
            </a:r>
            <a:r>
              <a:rPr lang="en-US" altLang="zh-CN" dirty="0" smtClean="0"/>
              <a:t>Branch History Table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模式历史表</a:t>
            </a:r>
            <a:r>
              <a:rPr lang="en-US" altLang="zh-CN" dirty="0" smtClean="0"/>
              <a:t>Pattern</a:t>
            </a:r>
            <a:r>
              <a:rPr lang="en-US" altLang="zh-CN" baseline="0" dirty="0" smtClean="0"/>
              <a:t> History Table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58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BHT</a:t>
            </a:r>
            <a:r>
              <a:rPr lang="zh-CN" altLang="en-US" dirty="0" smtClean="0"/>
              <a:t>只能在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24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07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P28-</a:t>
            </a:r>
            <a:r>
              <a:rPr lang="zh-CN" altLang="en-US" dirty="0" smtClean="0"/>
              <a:t>看预测处理流程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本页图假设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段写</a:t>
            </a:r>
            <a:r>
              <a:rPr lang="en-US" altLang="zh-CN" dirty="0" smtClean="0"/>
              <a:t>PC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051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P21-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算法的冒险处理方法</a:t>
            </a:r>
            <a:endParaRPr lang="en-US" altLang="zh-CN" dirty="0" smtClean="0"/>
          </a:p>
          <a:p>
            <a:r>
              <a:rPr lang="zh-CN" altLang="en-US" dirty="0" smtClean="0"/>
              <a:t>确认段又称为回收段</a:t>
            </a:r>
            <a:r>
              <a:rPr lang="en-US" altLang="zh-CN" dirty="0" smtClean="0"/>
              <a:t>(Retirement)</a:t>
            </a:r>
            <a:r>
              <a:rPr lang="zh-CN" altLang="en-US" dirty="0" smtClean="0"/>
              <a:t>或提交段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525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P13-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的指令流水组织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539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P15-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流水线，</a:t>
            </a:r>
            <a:r>
              <a:rPr lang="en-US" altLang="zh-CN" dirty="0" smtClean="0"/>
              <a:t>P31-</a:t>
            </a:r>
            <a:r>
              <a:rPr lang="zh-CN" altLang="en-US" dirty="0" smtClean="0"/>
              <a:t>看流水线基本结构，</a:t>
            </a:r>
            <a:r>
              <a:rPr lang="en-US" altLang="zh-CN" dirty="0" smtClean="0"/>
              <a:t>P32-</a:t>
            </a:r>
            <a:r>
              <a:rPr lang="zh-CN" altLang="en-US" dirty="0" smtClean="0"/>
              <a:t>看指令流水组织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思考：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</a:rPr>
              <a:t>仅一个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ALU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</a:rPr>
              <a:t>，被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SUB</a:t>
            </a:r>
            <a:r>
              <a:rPr lang="zh-CN" altLang="en-US" sz="1200" dirty="0" smtClean="0">
                <a:solidFill>
                  <a:schemeClr val="bg1">
                    <a:lumMod val="85000"/>
                  </a:schemeClr>
                </a:solidFill>
              </a:rPr>
              <a:t>占用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9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078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P35-</a:t>
            </a:r>
            <a:r>
              <a:rPr lang="zh-CN" altLang="en-US" dirty="0" smtClean="0"/>
              <a:t>看时空图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561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P27-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BTB</a:t>
            </a:r>
            <a:r>
              <a:rPr lang="zh-CN" altLang="en-US" dirty="0" smtClean="0"/>
              <a:t>结构、更新时间，</a:t>
            </a:r>
            <a:r>
              <a:rPr lang="en-US" altLang="zh-CN" dirty="0" smtClean="0"/>
              <a:t>P34-</a:t>
            </a:r>
            <a:r>
              <a:rPr lang="zh-CN" altLang="en-US" dirty="0" smtClean="0"/>
              <a:t>看流水线结构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多路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可跨基本块进行预测，采用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级自适应预测实现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RR—</a:t>
            </a:r>
            <a:r>
              <a:rPr lang="zh-CN" altLang="en-US" dirty="0" smtClean="0"/>
              <a:t>回收就绪段（确认段），</a:t>
            </a:r>
            <a:r>
              <a:rPr lang="en-US" altLang="zh-CN" dirty="0" smtClean="0"/>
              <a:t>RET—</a:t>
            </a:r>
            <a:r>
              <a:rPr lang="zh-CN" altLang="en-US" dirty="0" smtClean="0"/>
              <a:t>回收段。</a:t>
            </a:r>
            <a:r>
              <a:rPr lang="en-US" altLang="zh-CN" dirty="0" smtClean="0"/>
              <a:t>RR+RET</a:t>
            </a:r>
            <a:r>
              <a:rPr lang="zh-CN" altLang="en-US" dirty="0" smtClean="0"/>
              <a:t>等价于课程讲的</a:t>
            </a:r>
            <a:r>
              <a:rPr lang="en-US" altLang="zh-CN" dirty="0" smtClean="0"/>
              <a:t>RET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56D37-DA4A-48BD-ACB0-661046B3C195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思考：段间寄存器中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AD567-E214-423D-A12B-D6D87CFC8E92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RAT—Register Alias Table </a:t>
            </a:r>
            <a:r>
              <a:rPr lang="zh-CN" altLang="en-US" dirty="0" smtClean="0"/>
              <a:t>寄存器别名表</a:t>
            </a:r>
            <a:endParaRPr lang="en-US" altLang="zh-CN" dirty="0" smtClean="0"/>
          </a:p>
          <a:p>
            <a:r>
              <a:rPr lang="zh-CN" altLang="en-US" dirty="0" smtClean="0"/>
              <a:t>思考：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写为什么有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个端口？减少延时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B88260-6F27-4F00-BE06-F90F102CB52E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思考：利于提高吞吐率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减小段长</a:t>
            </a:r>
            <a:r>
              <a:rPr lang="en-US" altLang="zh-CN" dirty="0" smtClean="0"/>
              <a:t>[</a:t>
            </a:r>
            <a:r>
              <a:rPr lang="zh-CN" altLang="en-US" dirty="0" smtClean="0"/>
              <a:t>时钟周期</a:t>
            </a:r>
            <a:r>
              <a:rPr lang="en-US" altLang="zh-CN" dirty="0" smtClean="0"/>
              <a:t>])</a:t>
            </a:r>
            <a:r>
              <a:rPr lang="zh-CN" altLang="en-US" dirty="0" smtClean="0"/>
              <a:t>、加速比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1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P33-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REG</a:t>
            </a:r>
            <a:r>
              <a:rPr lang="zh-CN" altLang="en-US" dirty="0" smtClean="0"/>
              <a:t>状态表与</a:t>
            </a:r>
            <a:r>
              <a:rPr lang="en-US" altLang="zh-CN" dirty="0" smtClean="0"/>
              <a:t>RAT</a:t>
            </a:r>
            <a:r>
              <a:rPr lang="zh-CN" altLang="en-US" dirty="0" smtClean="0"/>
              <a:t>的关系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P33-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ROB</a:t>
            </a:r>
            <a:r>
              <a:rPr lang="zh-CN" altLang="en-US" dirty="0" smtClean="0"/>
              <a:t>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有效流水线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指发生分支预测错误时，所需要重新执行的流水线级数。不包含回收、确认等过程。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RRF(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Retirement Register File</a:t>
            </a:r>
            <a:r>
              <a:rPr lang="en-US" altLang="zh-CN" dirty="0" smtClean="0"/>
              <a:t>)—</a:t>
            </a:r>
            <a:r>
              <a:rPr lang="zh-CN" altLang="en-US" dirty="0" smtClean="0"/>
              <a:t>回退寄存器文件，存放确认后数据。资料表明，即</a:t>
            </a:r>
            <a:r>
              <a:rPr lang="en-US" altLang="zh-CN" dirty="0" smtClean="0"/>
              <a:t>IA</a:t>
            </a:r>
            <a:r>
              <a:rPr lang="zh-CN" altLang="en-US" dirty="0" smtClean="0"/>
              <a:t>寄存器组</a:t>
            </a:r>
            <a:r>
              <a:rPr lang="en-US" altLang="zh-CN" dirty="0" smtClean="0"/>
              <a:t>(8[GPR]+6[SEG]+2[IP/FLAG]+8[FPR]+16[MMX])</a:t>
            </a:r>
          </a:p>
          <a:p>
            <a:r>
              <a:rPr lang="en-US" altLang="zh-CN" dirty="0" smtClean="0"/>
              <a:t>Br(Branch)—</a:t>
            </a:r>
            <a:r>
              <a:rPr lang="zh-CN" altLang="en-US" dirty="0" smtClean="0"/>
              <a:t>分支部件，即</a:t>
            </a:r>
            <a:r>
              <a:rPr lang="en-US" altLang="zh-CN" dirty="0" smtClean="0"/>
              <a:t>PIII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JEU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图中未画出：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指令队列</a:t>
            </a:r>
            <a:r>
              <a:rPr lang="en-US" altLang="zh-CN" dirty="0" smtClean="0"/>
              <a:t>[</a:t>
            </a:r>
            <a:r>
              <a:rPr lang="zh-CN" altLang="en-US" sz="1200" dirty="0" smtClean="0">
                <a:solidFill>
                  <a:schemeClr val="tx1"/>
                </a:solidFill>
              </a:rPr>
              <a:t>预译码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译码器之间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，宏指令融合</a:t>
            </a:r>
            <a:r>
              <a:rPr lang="en-US" altLang="zh-CN" dirty="0" smtClean="0"/>
              <a:t>[x86</a:t>
            </a:r>
            <a:r>
              <a:rPr lang="zh-CN" altLang="en-US" dirty="0" smtClean="0"/>
              <a:t>指令队列后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、微指令融合</a:t>
            </a:r>
            <a:r>
              <a:rPr lang="en-US" altLang="zh-CN" dirty="0" smtClean="0"/>
              <a:t>[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uop</a:t>
            </a:r>
            <a:r>
              <a:rPr lang="en-US" altLang="zh-CN" sz="1200" dirty="0" smtClean="0">
                <a:solidFill>
                  <a:schemeClr val="tx1"/>
                </a:solidFill>
              </a:rPr>
              <a:t> Buffer</a:t>
            </a:r>
            <a:r>
              <a:rPr lang="zh-CN" altLang="en-US" sz="1200" dirty="0" smtClean="0">
                <a:solidFill>
                  <a:schemeClr val="tx1"/>
                </a:solidFill>
              </a:rPr>
              <a:t>后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、循环流检测</a:t>
            </a:r>
            <a:r>
              <a:rPr lang="en-US" altLang="zh-CN" dirty="0" smtClean="0"/>
              <a:t>[x86</a:t>
            </a:r>
            <a:r>
              <a:rPr lang="zh-CN" altLang="en-US" dirty="0" smtClean="0"/>
              <a:t>指令队列后</a:t>
            </a:r>
            <a:r>
              <a:rPr lang="en-US" altLang="zh-CN" dirty="0" smtClean="0"/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循环流检测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无明确资料，输入为指令字内容、</a:t>
            </a:r>
            <a:r>
              <a:rPr lang="en-US" altLang="zh-CN" dirty="0" smtClean="0"/>
              <a:t>NPC</a:t>
            </a:r>
            <a:r>
              <a:rPr lang="zh-CN" altLang="en-US" dirty="0" smtClean="0"/>
              <a:t>，输出为</a:t>
            </a:r>
            <a:r>
              <a:rPr lang="en-US" altLang="zh-CN" dirty="0" smtClean="0"/>
              <a:t>Yes/No</a:t>
            </a:r>
            <a:r>
              <a:rPr lang="zh-CN" altLang="en-US" dirty="0" smtClean="0"/>
              <a:t>、循环体首地址；若指令字内容为循环指令，则记录其指令地址、循环体首地址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执行完成时更新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；若</a:t>
            </a:r>
            <a:r>
              <a:rPr lang="en-US" altLang="zh-CN" dirty="0" smtClean="0"/>
              <a:t>NPC=</a:t>
            </a:r>
            <a:r>
              <a:rPr lang="zh-CN" altLang="en-US" dirty="0" smtClean="0"/>
              <a:t>循环指令地址，则输出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、循环体首地址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间接分支预测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无明确资料，可用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级自适应预测实现。如新建一个</a:t>
            </a:r>
            <a:r>
              <a:rPr lang="en-US" altLang="zh-CN" dirty="0" smtClean="0"/>
              <a:t>IBTB</a:t>
            </a:r>
            <a:r>
              <a:rPr lang="zh-CN" altLang="en-US" dirty="0" smtClean="0"/>
              <a:t>，用多行保存该分支的所有分支目标、用</a:t>
            </a:r>
            <a:r>
              <a:rPr lang="en-US" altLang="zh-CN" dirty="0" smtClean="0"/>
              <a:t>PC+</a:t>
            </a:r>
            <a:r>
              <a:rPr lang="zh-CN" altLang="en-US" dirty="0" smtClean="0"/>
              <a:t>全局历史相联查找，表项</a:t>
            </a:r>
            <a:r>
              <a:rPr lang="en-US" altLang="zh-CN" dirty="0" smtClean="0"/>
              <a:t>=</a:t>
            </a:r>
            <a:r>
              <a:rPr lang="zh-CN" altLang="en-US" dirty="0" smtClean="0"/>
              <a:t>有效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分支地址标记</a:t>
            </a:r>
            <a:r>
              <a:rPr lang="en-US" altLang="zh-CN" dirty="0" smtClean="0"/>
              <a:t>+</a:t>
            </a:r>
            <a:r>
              <a:rPr lang="zh-CN" altLang="en-US" dirty="0" smtClean="0"/>
              <a:t>转移历史</a:t>
            </a:r>
            <a:r>
              <a:rPr lang="en-US" altLang="zh-CN" dirty="0" smtClean="0"/>
              <a:t>(</a:t>
            </a:r>
            <a:r>
              <a:rPr lang="zh-CN" altLang="en-US" dirty="0" smtClean="0"/>
              <a:t>用于预测</a:t>
            </a:r>
            <a:r>
              <a:rPr lang="en-US" altLang="zh-CN" dirty="0" smtClean="0"/>
              <a:t>)+</a:t>
            </a:r>
            <a:r>
              <a:rPr lang="zh-CN" altLang="en-US" dirty="0" smtClean="0"/>
              <a:t>分支目标地址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2198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内存消岐技术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优化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MEM</a:t>
            </a:r>
            <a:r>
              <a:rPr lang="zh-CN" altLang="en-US" dirty="0" smtClean="0"/>
              <a:t>非二义化技术中，读操作非二义性规则的②，允许</a:t>
            </a:r>
            <a:r>
              <a:rPr lang="en-US" altLang="zh-CN" dirty="0" smtClean="0"/>
              <a:t>SDB</a:t>
            </a:r>
            <a:r>
              <a:rPr lang="zh-CN" altLang="en-US" dirty="0" smtClean="0"/>
              <a:t>中有地址未知行时，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操作提前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03D56-5F57-48B5-A40C-2FDAF62FFFE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Itanium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安腾，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RISC</a:t>
            </a: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风格</a:t>
            </a:r>
            <a:endParaRPr lang="zh-CN" altLang="zh-CN" b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思考：展开前</a:t>
            </a:r>
            <a:r>
              <a:rPr lang="en-US" altLang="zh-CN" dirty="0" smtClean="0"/>
              <a:t>=5t+(1+50</a:t>
            </a:r>
            <a:r>
              <a:rPr lang="zh-CN" altLang="en-US" dirty="0" smtClean="0"/>
              <a:t>*</a:t>
            </a:r>
            <a:r>
              <a:rPr lang="en-US" altLang="zh-CN" dirty="0" smtClean="0"/>
              <a:t>5-1)t+(t+3t)*50=455t</a:t>
            </a:r>
            <a:r>
              <a:rPr lang="zh-CN" altLang="en-US" dirty="0" smtClean="0"/>
              <a:t>，展开后</a:t>
            </a:r>
            <a:r>
              <a:rPr lang="en-US" altLang="zh-CN" dirty="0" smtClean="0"/>
              <a:t>=5t+(1+25t*8-1)t+(3t)*25=280t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771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思考：保存在主存中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69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思考：细</a:t>
            </a:r>
            <a:r>
              <a:rPr lang="en-US" altLang="zh-CN" dirty="0" smtClean="0"/>
              <a:t>MT</a:t>
            </a:r>
            <a:r>
              <a:rPr lang="zh-CN" altLang="en-US" dirty="0" smtClean="0"/>
              <a:t>的线程数不能多，只要可隐藏停顿即可，一般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个；粗粒度的线程数多了也无用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可交替即可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，一般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621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P39-</a:t>
            </a:r>
            <a:r>
              <a:rPr lang="zh-CN" altLang="en-US" dirty="0" smtClean="0"/>
              <a:t>看前端总线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替换算法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</a:t>
            </a:r>
            <a:r>
              <a:rPr kumimoji="1" lang="zh-CN" altLang="en-US" sz="16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基于传统</a:t>
            </a:r>
            <a:r>
              <a:rPr kumimoji="1" lang="en-US" altLang="zh-CN" sz="10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(LFU/MRU</a:t>
            </a:r>
            <a:r>
              <a:rPr kumimoji="1" lang="zh-CN" altLang="en-US" sz="10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等</a:t>
            </a:r>
            <a:r>
              <a:rPr kumimoji="1" lang="en-US" altLang="zh-CN" sz="10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)</a:t>
            </a:r>
            <a:r>
              <a:rPr kumimoji="1" lang="zh-CN" altLang="en-US" sz="16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、内容</a:t>
            </a:r>
            <a:r>
              <a:rPr kumimoji="1" lang="en-US" altLang="zh-CN" sz="10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(Size/LRU-MIN)</a:t>
            </a:r>
            <a:r>
              <a:rPr kumimoji="1" lang="zh-CN" altLang="en-US" sz="16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、代价。</a:t>
            </a:r>
            <a:endParaRPr kumimoji="1" lang="en-US" altLang="zh-CN" sz="1600" b="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LFU—Least Frequently Used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MRU—Most Recently Used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LRU—Least Recently Used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en-US" altLang="zh-CN" sz="16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Size—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将最大的内容替换出</a:t>
            </a:r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Cache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LRU-MIN—</a:t>
            </a:r>
            <a:r>
              <a:rPr kumimoji="1" lang="zh-CN" altLang="en-US" sz="16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力图使被替换的文档个数最少。</a:t>
            </a:r>
            <a:endParaRPr kumimoji="1" lang="en-US" altLang="zh-CN" sz="16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600" dirty="0" smtClean="0"/>
              <a:t>参考</a:t>
            </a:r>
            <a:r>
              <a:rPr lang="en-US" altLang="zh-CN" sz="1600" dirty="0" smtClean="0"/>
              <a:t>http://www.tuicool.com/articles/ueqYb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http://blog.csdn.net/it_yuan/article/details/8494897</a:t>
            </a:r>
            <a:endParaRPr kumimoji="1" lang="en-US" altLang="zh-CN" sz="1600" b="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67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72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WAW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88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看记分牌性能</a:t>
            </a:r>
            <a:endParaRPr lang="en-US" altLang="zh-CN" dirty="0" smtClean="0"/>
          </a:p>
          <a:p>
            <a:r>
              <a:rPr lang="en-US" altLang="zh-CN" dirty="0" err="1" smtClean="0"/>
              <a:t>Tomasulo</a:t>
            </a:r>
            <a:r>
              <a:rPr lang="zh-CN" altLang="en-US" dirty="0" smtClean="0"/>
              <a:t>发音为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托马苏洛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85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P6-</a:t>
            </a:r>
            <a:r>
              <a:rPr lang="zh-CN" altLang="en-US" dirty="0" smtClean="0"/>
              <a:t>看记分牌结构，</a:t>
            </a:r>
            <a:r>
              <a:rPr lang="en-US" altLang="zh-CN" dirty="0" smtClean="0"/>
              <a:t>P10-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结构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思考①：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*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m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条（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m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为缓冲器长度），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4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（每个部件一条）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思考②：分离等价于一个缓冲器有多个输出端口，各缓冲项包含的内容、控制方式不同，分离可简化操作分派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/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控制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思考③：利于转发实现、解决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RAW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冒险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思考④：指令所需的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RS/FLB/SDB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无空位</a:t>
            </a: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66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 smtClean="0">
              <a:solidFill>
                <a:schemeClr val="tx1"/>
              </a:solidFill>
              <a:latin typeface="+mn-ea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30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P7-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看记分牌的状态表组织</a:t>
            </a:r>
            <a:endParaRPr lang="en-US" altLang="zh-CN" dirty="0" smtClean="0"/>
          </a:p>
          <a:p>
            <a:r>
              <a:rPr lang="zh-CN" altLang="en-US" dirty="0" smtClean="0"/>
              <a:t>思考①：</a:t>
            </a:r>
            <a:r>
              <a:rPr lang="en-US" altLang="zh-CN" dirty="0" err="1" smtClean="0"/>
              <a:t>Qj</a:t>
            </a:r>
            <a:r>
              <a:rPr lang="zh-CN" altLang="en-US" dirty="0" smtClean="0"/>
              <a:t>支持基址寻址、寄存器间接寻址等方式；</a:t>
            </a:r>
            <a:r>
              <a:rPr lang="en-US" altLang="zh-CN" dirty="0" err="1" smtClean="0"/>
              <a:t>Qk</a:t>
            </a:r>
            <a:r>
              <a:rPr lang="zh-CN" altLang="en-US" dirty="0" smtClean="0"/>
              <a:t>可处理</a:t>
            </a:r>
            <a:r>
              <a:rPr lang="en-US" altLang="zh-CN" dirty="0" smtClean="0"/>
              <a:t>RAW</a:t>
            </a:r>
            <a:r>
              <a:rPr lang="zh-CN" altLang="en-US" dirty="0" smtClean="0"/>
              <a:t>冒险；</a:t>
            </a:r>
            <a:endParaRPr lang="en-US" altLang="zh-CN" dirty="0" smtClean="0"/>
          </a:p>
          <a:p>
            <a:r>
              <a:rPr lang="en-US" altLang="zh-CN" dirty="0" smtClean="0"/>
              <a:t>        PPT</a:t>
            </a:r>
            <a:r>
              <a:rPr lang="zh-CN" altLang="en-US" dirty="0" smtClean="0"/>
              <a:t>涉及</a:t>
            </a:r>
            <a:r>
              <a:rPr lang="en-US" altLang="zh-CN" dirty="0" smtClean="0"/>
              <a:t>FLB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RS</a:t>
            </a:r>
            <a:r>
              <a:rPr lang="zh-CN" altLang="en-US" dirty="0" smtClean="0"/>
              <a:t>，教材只涉及一行</a:t>
            </a:r>
            <a:endParaRPr lang="en-US" altLang="zh-CN" dirty="0" smtClean="0"/>
          </a:p>
          <a:p>
            <a:r>
              <a:rPr lang="zh-CN" altLang="en-US" dirty="0" smtClean="0"/>
              <a:t>思考②：</a:t>
            </a:r>
            <a:r>
              <a:rPr lang="en-US" altLang="zh-CN" dirty="0" smtClean="0"/>
              <a:t>FLR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可用转发处理，故无需编号；</a:t>
            </a:r>
            <a:r>
              <a:rPr lang="en-US" altLang="zh-CN" dirty="0" smtClean="0"/>
              <a:t>SDB</a:t>
            </a:r>
            <a:r>
              <a:rPr lang="zh-CN" altLang="en-US" dirty="0" smtClean="0"/>
              <a:t>的结果不被用作源</a:t>
            </a:r>
            <a:r>
              <a:rPr lang="en-US" altLang="zh-CN" dirty="0" smtClean="0"/>
              <a:t>OPD</a:t>
            </a:r>
            <a:r>
              <a:rPr lang="zh-CN" altLang="en-US" dirty="0" smtClean="0"/>
              <a:t>，故无需编号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8A93A-A777-4062-B7CF-B82DC7CFA05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25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6F354-15FE-4646-AA38-E180A7917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C8879-AC7D-42E0-BA84-041DE519A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B3922-F4BF-45BB-B808-6305BB526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4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6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2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10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74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3C223-DCA8-478E-82D1-D9986D93F6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5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4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00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7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0BD4C-1176-4656-9EAB-32BE84449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753A-4370-469F-9503-CF25F4806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4E5AC-D9A9-467C-A53D-6B5547116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C6103-58E1-47B9-A774-BC745E01E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1113" y="6453336"/>
            <a:ext cx="1224136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defRPr sz="1600" b="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A8CB-009B-4045-B279-6B76241B9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8CCFE-6BBC-49B0-992B-B7BF5DEC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SEU.CSE.RGL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D02E1ED-09C8-40AC-AFC3-F53085EAC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SEU.CSE.RGL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B173-8224-4849-BCAE-3D95C1B13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5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slide" Target="slide39.xml"/><Relationship Id="rId4" Type="http://schemas.openxmlformats.org/officeDocument/2006/relationships/slide" Target="slide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7.xml"/><Relationship Id="rId4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7" Type="http://schemas.openxmlformats.org/officeDocument/2006/relationships/slide" Target="slide4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8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9502B-8668-4591-86AF-5427D7C4E5C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7602564" cy="107950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第四章  指令级并行技术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t9-t1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被阻塞，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56309"/>
              </p:ext>
            </p:extLst>
          </p:nvPr>
        </p:nvGraphicFramePr>
        <p:xfrm>
          <a:off x="179512" y="836712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44270"/>
              </p:ext>
            </p:extLst>
          </p:nvPr>
        </p:nvGraphicFramePr>
        <p:xfrm>
          <a:off x="2555776" y="836712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86555"/>
              </p:ext>
            </p:extLst>
          </p:nvPr>
        </p:nvGraphicFramePr>
        <p:xfrm>
          <a:off x="7380312" y="836712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520" y="2164794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t12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被阻塞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WAR</a:t>
            </a:r>
            <a:r>
              <a:rPr lang="zh-CN" altLang="en-US" sz="1800" dirty="0" smtClean="0">
                <a:solidFill>
                  <a:schemeClr val="tx1"/>
                </a:solidFill>
              </a:rPr>
              <a:t>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43783"/>
              </p:ext>
            </p:extLst>
          </p:nvPr>
        </p:nvGraphicFramePr>
        <p:xfrm>
          <a:off x="179512" y="2583768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27569"/>
              </p:ext>
            </p:extLst>
          </p:nvPr>
        </p:nvGraphicFramePr>
        <p:xfrm>
          <a:off x="2555776" y="2583768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9740"/>
              </p:ext>
            </p:extLst>
          </p:nvPr>
        </p:nvGraphicFramePr>
        <p:xfrm>
          <a:off x="7380312" y="2583768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1520" y="3892986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t13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en-US" altLang="zh-CN" sz="1800" dirty="0">
                <a:solidFill>
                  <a:schemeClr val="tx1"/>
                </a:solidFill>
              </a:rPr>
              <a:t>(WAR</a:t>
            </a:r>
            <a:r>
              <a:rPr lang="zh-CN" altLang="en-US" sz="1800" dirty="0" smtClean="0">
                <a:solidFill>
                  <a:schemeClr val="tx1"/>
                </a:solidFill>
              </a:rPr>
              <a:t>冒险</a:t>
            </a:r>
            <a:r>
              <a:rPr lang="zh-CN" altLang="en-US" sz="1800" dirty="0">
                <a:solidFill>
                  <a:schemeClr val="tx1"/>
                </a:solidFill>
              </a:rPr>
              <a:t>消除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79512" y="4904000"/>
            <a:ext cx="873182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*数据冒险处理特征：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>
                <a:solidFill>
                  <a:schemeClr val="tx1"/>
                </a:solidFill>
              </a:rPr>
              <a:t>处理采用</a:t>
            </a:r>
            <a:r>
              <a:rPr lang="zh-CN" altLang="en-US" u="sng" dirty="0" smtClean="0">
                <a:solidFill>
                  <a:schemeClr val="tx1"/>
                </a:solidFill>
              </a:rPr>
              <a:t>乱序</a:t>
            </a:r>
            <a:r>
              <a:rPr lang="zh-CN" altLang="en-US" u="sng" dirty="0">
                <a:solidFill>
                  <a:schemeClr val="tx1"/>
                </a:solidFill>
              </a:rPr>
              <a:t>执行＋阻塞</a:t>
            </a:r>
            <a:r>
              <a:rPr lang="zh-CN" altLang="en-US" dirty="0" smtClean="0">
                <a:solidFill>
                  <a:schemeClr val="tx1"/>
                </a:solidFill>
              </a:rPr>
              <a:t>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WAR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WAW</a:t>
            </a:r>
            <a:r>
              <a:rPr lang="zh-CN" altLang="en-US" dirty="0" smtClean="0">
                <a:solidFill>
                  <a:schemeClr val="tx1"/>
                </a:solidFill>
              </a:rPr>
              <a:t>处理采用</a:t>
            </a:r>
            <a:r>
              <a:rPr lang="zh-CN" altLang="en-US" u="sng" dirty="0" smtClean="0">
                <a:solidFill>
                  <a:schemeClr val="tx1"/>
                </a:solidFill>
              </a:rPr>
              <a:t>阻塞</a:t>
            </a:r>
            <a:r>
              <a:rPr lang="zh-CN" altLang="en-US" dirty="0" smtClean="0">
                <a:solidFill>
                  <a:schemeClr val="tx1"/>
                </a:solidFill>
              </a:rPr>
              <a:t>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所有</a:t>
            </a:r>
            <a:r>
              <a:rPr lang="en-US" altLang="zh-CN" sz="1800" dirty="0" smtClean="0">
                <a:solidFill>
                  <a:schemeClr val="tx1"/>
                </a:solidFill>
              </a:rPr>
              <a:t>OPD</a:t>
            </a:r>
            <a:r>
              <a:rPr lang="zh-CN" altLang="en-US" sz="1800" dirty="0" smtClean="0">
                <a:solidFill>
                  <a:schemeClr val="tx1"/>
                </a:solidFill>
              </a:rPr>
              <a:t>就绪且取走、第一个写完成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Text Box 490"/>
          <p:cNvSpPr txBox="1">
            <a:spLocks noChangeArrowheads="1"/>
          </p:cNvSpPr>
          <p:nvPr/>
        </p:nvSpPr>
        <p:spPr bwMode="auto">
          <a:xfrm>
            <a:off x="214281" y="4365104"/>
            <a:ext cx="86970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*记分牌的控制算法： 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教材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P121-122)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</p:txBody>
      </p:sp>
      <p:sp>
        <p:nvSpPr>
          <p:cNvPr id="17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8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1" y="858778"/>
            <a:ext cx="87707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记分牌调度特征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处理采用</a:t>
            </a:r>
            <a:r>
              <a:rPr lang="zh-CN" altLang="en-US" u="sng" dirty="0" smtClean="0">
                <a:solidFill>
                  <a:schemeClr val="tx1"/>
                </a:solidFill>
              </a:rPr>
              <a:t>乱序</a:t>
            </a:r>
            <a:r>
              <a:rPr lang="zh-CN" altLang="en-US" u="sng" dirty="0">
                <a:solidFill>
                  <a:schemeClr val="tx1"/>
                </a:solidFill>
              </a:rPr>
              <a:t>执行</a:t>
            </a:r>
            <a:r>
              <a:rPr lang="zh-CN" altLang="en-US" u="sng" dirty="0" smtClean="0">
                <a:solidFill>
                  <a:schemeClr val="tx1"/>
                </a:solidFill>
              </a:rPr>
              <a:t>＋阻塞</a:t>
            </a:r>
            <a:r>
              <a:rPr lang="zh-CN" altLang="en-US" dirty="0" smtClean="0">
                <a:solidFill>
                  <a:schemeClr val="tx1"/>
                </a:solidFill>
              </a:rPr>
              <a:t>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spc="-100" dirty="0" smtClean="0">
                <a:solidFill>
                  <a:schemeClr val="tx1"/>
                </a:solidFill>
              </a:rPr>
              <a:t>                      WAR</a:t>
            </a:r>
            <a:r>
              <a:rPr lang="zh-CN" altLang="en-US" spc="-100" dirty="0" smtClean="0">
                <a:solidFill>
                  <a:schemeClr val="tx1"/>
                </a:solidFill>
              </a:rPr>
              <a:t>及</a:t>
            </a:r>
            <a:r>
              <a:rPr lang="en-US" altLang="zh-CN" spc="-100" dirty="0" smtClean="0">
                <a:solidFill>
                  <a:schemeClr val="tx1"/>
                </a:solidFill>
              </a:rPr>
              <a:t>WAW</a:t>
            </a:r>
            <a:r>
              <a:rPr lang="zh-CN" altLang="en-US" spc="-100" dirty="0" smtClean="0">
                <a:solidFill>
                  <a:schemeClr val="tx1"/>
                </a:solidFill>
              </a:rPr>
              <a:t>处理采用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阻塞</a:t>
            </a:r>
            <a:r>
              <a:rPr lang="zh-CN" altLang="en-US" spc="-100" dirty="0" smtClean="0">
                <a:solidFill>
                  <a:schemeClr val="tx1"/>
                </a:solidFill>
              </a:rPr>
              <a:t>法</a:t>
            </a:r>
            <a:endParaRPr lang="en-US" altLang="zh-CN" spc="-100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75047"/>
            <a:ext cx="877078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、用</a:t>
            </a:r>
            <a:r>
              <a:rPr lang="en-US" altLang="zh-CN" sz="2400" b="0" dirty="0" err="1" smtClean="0"/>
              <a:t>Tomasulo</a:t>
            </a:r>
            <a:r>
              <a:rPr lang="zh-CN" altLang="en-US" sz="2400" dirty="0" smtClean="0"/>
              <a:t>算法进行动态调度 </a:t>
            </a:r>
            <a:endParaRPr lang="zh-CN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5793" y="3141000"/>
            <a:ext cx="6754559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①操作数一旦就绪就</a:t>
            </a:r>
            <a:r>
              <a:rPr lang="zh-CN" altLang="en-US" u="sng" dirty="0" smtClean="0">
                <a:solidFill>
                  <a:schemeClr val="accent2"/>
                </a:solidFill>
              </a:rPr>
              <a:t>立即</a:t>
            </a: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←转发法获取</a:t>
            </a:r>
            <a:r>
              <a:rPr lang="en-US" altLang="zh-CN" sz="1800" dirty="0" smtClean="0">
                <a:solidFill>
                  <a:schemeClr val="tx1"/>
                </a:solidFill>
              </a:rPr>
              <a:t>OPD(</a:t>
            </a:r>
            <a:r>
              <a:rPr lang="zh-CN" altLang="en-US" sz="1800" dirty="0" smtClean="0">
                <a:solidFill>
                  <a:schemeClr val="tx1"/>
                </a:solidFill>
              </a:rPr>
              <a:t>非读</a:t>
            </a:r>
            <a:r>
              <a:rPr lang="en-US" altLang="zh-CN" sz="1800" dirty="0" smtClean="0">
                <a:solidFill>
                  <a:schemeClr val="tx1"/>
                </a:solidFill>
              </a:rPr>
              <a:t>REG</a:t>
            </a:r>
            <a:r>
              <a:rPr lang="zh-CN" altLang="en-US" sz="1800" dirty="0" smtClean="0">
                <a:solidFill>
                  <a:schemeClr val="tx1"/>
                </a:solidFill>
              </a:rPr>
              <a:t>获取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②通过</a:t>
            </a:r>
            <a:r>
              <a:rPr lang="zh-CN" altLang="en-US" u="sng" dirty="0" smtClean="0">
                <a:solidFill>
                  <a:schemeClr val="tx1"/>
                </a:solidFill>
              </a:rPr>
              <a:t>寄存器重命名</a:t>
            </a:r>
            <a:r>
              <a:rPr lang="zh-CN" altLang="en-US" dirty="0" smtClean="0">
                <a:solidFill>
                  <a:schemeClr val="tx1"/>
                </a:solidFill>
              </a:rPr>
              <a:t>来</a:t>
            </a:r>
            <a:r>
              <a:rPr lang="zh-CN" altLang="en-US" u="sng" dirty="0" smtClean="0">
                <a:solidFill>
                  <a:schemeClr val="accent2"/>
                </a:solidFill>
              </a:rPr>
              <a:t>消除</a:t>
            </a:r>
            <a:r>
              <a:rPr lang="en-US" altLang="zh-CN" dirty="0" smtClean="0">
                <a:solidFill>
                  <a:schemeClr val="tx1"/>
                </a:solidFill>
              </a:rPr>
              <a:t>WAR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WAW</a:t>
            </a:r>
            <a:r>
              <a:rPr lang="zh-CN" altLang="en-US" dirty="0" smtClean="0">
                <a:solidFill>
                  <a:schemeClr val="tx1"/>
                </a:solidFill>
              </a:rPr>
              <a:t>冒险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17841" y="4437112"/>
            <a:ext cx="6133764" cy="1080120"/>
            <a:chOff x="1642473" y="2357430"/>
            <a:chExt cx="6133764" cy="1080120"/>
          </a:xfrm>
        </p:grpSpPr>
        <p:sp>
          <p:nvSpPr>
            <p:cNvPr id="152" name="Text Box 275"/>
            <p:cNvSpPr txBox="1">
              <a:spLocks noChangeArrowheads="1"/>
            </p:cNvSpPr>
            <p:nvPr/>
          </p:nvSpPr>
          <p:spPr bwMode="auto">
            <a:xfrm>
              <a:off x="1642473" y="2357430"/>
              <a:ext cx="1440160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I1: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F0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=F1+F2</a:t>
              </a: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I2:</a:t>
              </a:r>
              <a:r>
                <a:rPr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F3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=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+mn-ea"/>
                  <a:ea typeface="+mn-ea"/>
                </a:rPr>
                <a:t>F0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sz="1800" dirty="0" smtClean="0">
                  <a:solidFill>
                    <a:srgbClr val="CC3300"/>
                  </a:solidFill>
                  <a:latin typeface="+mn-ea"/>
                  <a:ea typeface="+mn-ea"/>
                </a:rPr>
                <a:t>F4</a:t>
              </a:r>
              <a:endParaRPr lang="en-US" altLang="zh-CN" sz="1800" b="1" dirty="0">
                <a:solidFill>
                  <a:srgbClr val="CC3300"/>
                </a:solidFill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</a:rPr>
                <a:t>I3: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F4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=F1*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F3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</a:rPr>
                <a:t>I4:</a:t>
              </a:r>
              <a:r>
                <a:rPr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F3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=F5-</a:t>
              </a:r>
              <a:r>
                <a:rPr lang="en-US" altLang="zh-CN" sz="1800" dirty="0" smtClean="0">
                  <a:solidFill>
                    <a:srgbClr val="CC3300"/>
                  </a:solidFill>
                  <a:latin typeface="+mn-ea"/>
                  <a:ea typeface="+mn-ea"/>
                </a:rPr>
                <a:t>F4</a:t>
              </a:r>
              <a:endParaRPr lang="en-US" altLang="zh-CN" sz="1800" b="1" dirty="0">
                <a:solidFill>
                  <a:srgbClr val="CC3300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Text Box 275"/>
            <p:cNvSpPr txBox="1">
              <a:spLocks noChangeArrowheads="1"/>
            </p:cNvSpPr>
            <p:nvPr/>
          </p:nvSpPr>
          <p:spPr bwMode="auto">
            <a:xfrm>
              <a:off x="4450785" y="2357430"/>
              <a:ext cx="332545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I1: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F0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=F1+F2</a:t>
              </a:r>
              <a:r>
                <a:rPr lang="en-US" altLang="zh-CN" sz="1800" dirty="0" smtClean="0">
                  <a:solidFill>
                    <a:srgbClr val="CC3300"/>
                  </a:solidFill>
                  <a:latin typeface="+mn-ea"/>
                  <a:ea typeface="+mn-ea"/>
                </a:rPr>
                <a:t> 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I2:</a:t>
              </a:r>
              <a:r>
                <a:rPr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=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F0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sz="1800" b="1" dirty="0" smtClean="0">
                  <a:latin typeface="+mn-ea"/>
                  <a:ea typeface="+mn-ea"/>
                </a:rPr>
                <a:t>F4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  (T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消除了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WAW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冒险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I3:</a:t>
              </a:r>
              <a:r>
                <a:rPr lang="en-US" altLang="zh-CN" sz="1800" b="1" dirty="0" smtClean="0">
                  <a:latin typeface="+mn-ea"/>
                  <a:ea typeface="+mn-ea"/>
                </a:rPr>
                <a:t>S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=F1*</a:t>
              </a:r>
              <a:r>
                <a:rPr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T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(S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消除了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WAR</a:t>
              </a:r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冒险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en-US" altLang="zh-CN" sz="1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I4:</a:t>
              </a:r>
              <a:r>
                <a:rPr lang="en-US" altLang="zh-CN" sz="1800" dirty="0" smtClean="0">
                  <a:solidFill>
                    <a:srgbClr val="990099"/>
                  </a:solidFill>
                  <a:latin typeface="+mn-ea"/>
                  <a:ea typeface="+mn-ea"/>
                </a:rPr>
                <a:t>F3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=F5-</a:t>
              </a:r>
              <a:r>
                <a:rPr lang="en-US" altLang="zh-CN" sz="1800" dirty="0" smtClean="0">
                  <a:latin typeface="+mn-ea"/>
                  <a:ea typeface="+mn-ea"/>
                </a:rPr>
                <a:t>S</a:t>
              </a:r>
            </a:p>
          </p:txBody>
        </p:sp>
        <p:sp>
          <p:nvSpPr>
            <p:cNvPr id="154" name="右箭头 153"/>
            <p:cNvSpPr/>
            <p:nvPr/>
          </p:nvSpPr>
          <p:spPr bwMode="auto">
            <a:xfrm>
              <a:off x="3154641" y="2645462"/>
              <a:ext cx="1202996" cy="501329"/>
            </a:xfrm>
            <a:prstGeom prst="rightArrow">
              <a:avLst>
                <a:gd name="adj1" fmla="val 53209"/>
                <a:gd name="adj2" fmla="val 3716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REG</a:t>
              </a:r>
              <a:r>
                <a:rPr kumimoji="1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重命名</a:t>
              </a: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75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87707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Tomasulo</a:t>
            </a:r>
            <a:r>
              <a:rPr lang="zh-CN" altLang="en-US" dirty="0" smtClean="0">
                <a:solidFill>
                  <a:schemeClr val="accent2"/>
                </a:solidFill>
              </a:rPr>
              <a:t>算法目标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处理采用</a:t>
            </a:r>
            <a:r>
              <a:rPr lang="zh-CN" altLang="en-US" u="sng" dirty="0" smtClean="0">
                <a:solidFill>
                  <a:schemeClr val="tx1"/>
                </a:solidFill>
              </a:rPr>
              <a:t>乱序执行＋转发</a:t>
            </a:r>
            <a:r>
              <a:rPr lang="zh-CN" altLang="en-US" dirty="0" smtClean="0">
                <a:solidFill>
                  <a:schemeClr val="tx1"/>
                </a:solidFill>
              </a:rPr>
              <a:t>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spc="-100" dirty="0">
                <a:solidFill>
                  <a:schemeClr val="tx1"/>
                </a:solidFill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spc="-100" dirty="0">
                <a:solidFill>
                  <a:schemeClr val="tx1"/>
                </a:solidFill>
              </a:rPr>
              <a:t>WAR</a:t>
            </a:r>
            <a:r>
              <a:rPr lang="zh-CN" altLang="en-US" spc="-100" dirty="0">
                <a:solidFill>
                  <a:schemeClr val="tx1"/>
                </a:solidFill>
              </a:rPr>
              <a:t>及</a:t>
            </a:r>
            <a:r>
              <a:rPr lang="en-US" altLang="zh-CN" spc="-100" dirty="0" smtClean="0">
                <a:solidFill>
                  <a:schemeClr val="tx1"/>
                </a:solidFill>
              </a:rPr>
              <a:t>WAW</a:t>
            </a:r>
            <a:r>
              <a:rPr lang="zh-CN" altLang="en-US" spc="-100" dirty="0" smtClean="0">
                <a:solidFill>
                  <a:schemeClr val="tx1"/>
                </a:solidFill>
              </a:rPr>
              <a:t>自动消除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*核心思想：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4283" y="397113"/>
            <a:ext cx="2771106" cy="40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、基本结构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598738" indent="-2598738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指令窗口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 marL="2235200" indent="-2235200" eaLnBrk="0" hangingPunct="0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CDB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7881" y="3140968"/>
            <a:ext cx="7186607" cy="122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    由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RS/FLB/SDB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组成，存放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操作请求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及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OPD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指令功能＝部件操作＋数据传递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2235200" indent="-2235200" eaLnBrk="0" hangingPunct="0">
              <a:spcBef>
                <a:spcPts val="3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转发通路，实现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ALUs/FLB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FLR/RS/FLB/SDB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71600" y="858778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沿用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段处理结构冒险、数据冒险的方法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211046" y="4418528"/>
            <a:ext cx="676875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思考①：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若</a:t>
            </a:r>
            <a:r>
              <a:rPr lang="zh-CN" altLang="en-US" sz="1800" dirty="0" smtClean="0">
                <a:solidFill>
                  <a:schemeClr val="tx1"/>
                </a:solidFill>
              </a:rPr>
              <a:t>部件</a:t>
            </a:r>
            <a:r>
              <a:rPr lang="zh-CN" altLang="en-US" sz="1800" dirty="0">
                <a:solidFill>
                  <a:schemeClr val="tx1"/>
                </a:solidFill>
              </a:rPr>
              <a:t>有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个，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RS/FLB/SDB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可存放几条指令？记分牌呢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1211047" y="4859868"/>
            <a:ext cx="367888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思考②：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RS/FLB/SDB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分离的好处？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54" name="Rectangle 326"/>
          <p:cNvSpPr>
            <a:spLocks noChangeArrowheads="1"/>
          </p:cNvSpPr>
          <p:nvPr/>
        </p:nvSpPr>
        <p:spPr bwMode="auto">
          <a:xfrm>
            <a:off x="8051806" y="4427820"/>
            <a:ext cx="696658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4m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 326"/>
          <p:cNvSpPr>
            <a:spLocks noChangeArrowheads="1"/>
          </p:cNvSpPr>
          <p:nvPr/>
        </p:nvSpPr>
        <p:spPr bwMode="auto">
          <a:xfrm>
            <a:off x="5027470" y="4859868"/>
            <a:ext cx="3491881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可简化操作控制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冒险检测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操作分派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1211046" y="5291916"/>
            <a:ext cx="429085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思考③：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RS/FLB/SDB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中保存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OPD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的好处？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326"/>
          <p:cNvSpPr>
            <a:spLocks noChangeArrowheads="1"/>
          </p:cNvSpPr>
          <p:nvPr/>
        </p:nvSpPr>
        <p:spPr bwMode="auto">
          <a:xfrm>
            <a:off x="5603534" y="5291916"/>
            <a:ext cx="2671916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利于转发实现、解决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WAR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冒险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3060179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97614" y="1412776"/>
            <a:ext cx="7545595" cy="1728189"/>
            <a:chOff x="1097614" y="1412776"/>
            <a:chExt cx="7545595" cy="1728189"/>
          </a:xfrm>
        </p:grpSpPr>
        <p:sp>
          <p:nvSpPr>
            <p:cNvPr id="7" name="Rectangle 314"/>
            <p:cNvSpPr>
              <a:spLocks noChangeArrowheads="1"/>
            </p:cNvSpPr>
            <p:nvPr/>
          </p:nvSpPr>
          <p:spPr bwMode="auto">
            <a:xfrm>
              <a:off x="2848942" y="1766372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多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条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Rectangle 312"/>
            <p:cNvSpPr>
              <a:spLocks noChangeArrowheads="1"/>
            </p:cNvSpPr>
            <p:nvPr/>
          </p:nvSpPr>
          <p:spPr bwMode="auto">
            <a:xfrm>
              <a:off x="2993008" y="2491007"/>
              <a:ext cx="714896" cy="2953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ALUs</a:t>
              </a:r>
            </a:p>
          </p:txBody>
        </p:sp>
        <p:sp>
          <p:nvSpPr>
            <p:cNvPr id="10" name="Rectangle 310"/>
            <p:cNvSpPr>
              <a:spLocks noChangeArrowheads="1"/>
            </p:cNvSpPr>
            <p:nvPr/>
          </p:nvSpPr>
          <p:spPr bwMode="auto">
            <a:xfrm>
              <a:off x="4289102" y="1766372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取数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缓冲器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FLB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多个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309"/>
            <p:cNvSpPr>
              <a:spLocks noChangeArrowheads="1"/>
            </p:cNvSpPr>
            <p:nvPr/>
          </p:nvSpPr>
          <p:spPr bwMode="auto">
            <a:xfrm>
              <a:off x="5791545" y="1766372"/>
              <a:ext cx="1296095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存数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缓冲器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SDB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多个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Rectangle 319"/>
            <p:cNvSpPr>
              <a:spLocks noChangeArrowheads="1"/>
            </p:cNvSpPr>
            <p:nvPr/>
          </p:nvSpPr>
          <p:spPr bwMode="auto">
            <a:xfrm>
              <a:off x="4644008" y="2492896"/>
              <a:ext cx="1872208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存储器部件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Line 342"/>
            <p:cNvSpPr>
              <a:spLocks noChangeShapeType="1"/>
            </p:cNvSpPr>
            <p:nvPr/>
          </p:nvSpPr>
          <p:spPr bwMode="auto">
            <a:xfrm>
              <a:off x="3859540" y="1484780"/>
              <a:ext cx="4752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" name="Rectangle 318"/>
            <p:cNvSpPr>
              <a:spLocks noChangeArrowheads="1"/>
            </p:cNvSpPr>
            <p:nvPr/>
          </p:nvSpPr>
          <p:spPr bwMode="auto">
            <a:xfrm>
              <a:off x="7315924" y="1916829"/>
              <a:ext cx="1152128" cy="501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寄存器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组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Line 326"/>
            <p:cNvSpPr>
              <a:spLocks noChangeShapeType="1"/>
            </p:cNvSpPr>
            <p:nvPr/>
          </p:nvSpPr>
          <p:spPr bwMode="auto">
            <a:xfrm>
              <a:off x="3131840" y="2204865"/>
              <a:ext cx="2" cy="2953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7" name="Line 326"/>
            <p:cNvSpPr>
              <a:spLocks noChangeShapeType="1"/>
            </p:cNvSpPr>
            <p:nvPr/>
          </p:nvSpPr>
          <p:spPr bwMode="auto">
            <a:xfrm>
              <a:off x="3563888" y="2204865"/>
              <a:ext cx="0" cy="2953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9" name="Line 326"/>
            <p:cNvSpPr>
              <a:spLocks noChangeShapeType="1"/>
            </p:cNvSpPr>
            <p:nvPr/>
          </p:nvSpPr>
          <p:spPr bwMode="auto">
            <a:xfrm flipH="1">
              <a:off x="4788024" y="2204861"/>
              <a:ext cx="0" cy="29531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1" name="Line 326"/>
            <p:cNvSpPr>
              <a:spLocks noChangeShapeType="1"/>
            </p:cNvSpPr>
            <p:nvPr/>
          </p:nvSpPr>
          <p:spPr bwMode="auto">
            <a:xfrm>
              <a:off x="6084168" y="2204865"/>
              <a:ext cx="0" cy="29531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2" name="Line 326"/>
            <p:cNvSpPr>
              <a:spLocks noChangeShapeType="1"/>
            </p:cNvSpPr>
            <p:nvPr/>
          </p:nvSpPr>
          <p:spPr bwMode="auto">
            <a:xfrm flipH="1">
              <a:off x="6379820" y="2204865"/>
              <a:ext cx="0" cy="2953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3" name="Line 326"/>
            <p:cNvSpPr>
              <a:spLocks noChangeShapeType="1"/>
            </p:cNvSpPr>
            <p:nvPr/>
          </p:nvSpPr>
          <p:spPr bwMode="auto">
            <a:xfrm flipH="1">
              <a:off x="3347864" y="2779039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4" name="Line 326"/>
            <p:cNvSpPr>
              <a:spLocks noChangeShapeType="1"/>
            </p:cNvSpPr>
            <p:nvPr/>
          </p:nvSpPr>
          <p:spPr bwMode="auto">
            <a:xfrm flipH="1">
              <a:off x="4788024" y="2779039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5" name="Line 342"/>
            <p:cNvSpPr>
              <a:spLocks noChangeShapeType="1"/>
            </p:cNvSpPr>
            <p:nvPr/>
          </p:nvSpPr>
          <p:spPr bwMode="auto">
            <a:xfrm>
              <a:off x="3347864" y="3070320"/>
              <a:ext cx="4400108" cy="136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6" name="Line 342"/>
            <p:cNvSpPr>
              <a:spLocks noChangeShapeType="1"/>
            </p:cNvSpPr>
            <p:nvPr/>
          </p:nvSpPr>
          <p:spPr bwMode="auto">
            <a:xfrm flipV="1">
              <a:off x="2704926" y="1625578"/>
              <a:ext cx="48270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7" name="Line 326"/>
            <p:cNvSpPr>
              <a:spLocks noChangeShapeType="1"/>
            </p:cNvSpPr>
            <p:nvPr/>
          </p:nvSpPr>
          <p:spPr bwMode="auto">
            <a:xfrm flipH="1">
              <a:off x="3931548" y="1484784"/>
              <a:ext cx="0" cy="28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8" name="Line 326"/>
            <p:cNvSpPr>
              <a:spLocks noChangeShapeType="1"/>
            </p:cNvSpPr>
            <p:nvPr/>
          </p:nvSpPr>
          <p:spPr bwMode="auto">
            <a:xfrm flipH="1">
              <a:off x="5294825" y="1488006"/>
              <a:ext cx="4875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9" name="Line 326"/>
            <p:cNvSpPr>
              <a:spLocks noChangeShapeType="1"/>
            </p:cNvSpPr>
            <p:nvPr/>
          </p:nvSpPr>
          <p:spPr bwMode="auto">
            <a:xfrm flipV="1">
              <a:off x="6883876" y="2204861"/>
              <a:ext cx="0" cy="1440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0" name="Line 326"/>
            <p:cNvSpPr>
              <a:spLocks noChangeShapeType="1"/>
            </p:cNvSpPr>
            <p:nvPr/>
          </p:nvSpPr>
          <p:spPr bwMode="auto">
            <a:xfrm flipH="1" flipV="1">
              <a:off x="7747972" y="2417162"/>
              <a:ext cx="0" cy="6545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1" name="Line 326"/>
            <p:cNvSpPr>
              <a:spLocks noChangeShapeType="1"/>
            </p:cNvSpPr>
            <p:nvPr/>
          </p:nvSpPr>
          <p:spPr bwMode="auto">
            <a:xfrm flipH="1" flipV="1">
              <a:off x="7747972" y="1484784"/>
              <a:ext cx="0" cy="4347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2" name="Line 326"/>
            <p:cNvSpPr>
              <a:spLocks noChangeShapeType="1"/>
            </p:cNvSpPr>
            <p:nvPr/>
          </p:nvSpPr>
          <p:spPr bwMode="auto">
            <a:xfrm>
              <a:off x="6233318" y="1627212"/>
              <a:ext cx="0" cy="145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3" name="Line 326"/>
            <p:cNvSpPr>
              <a:spLocks noChangeShapeType="1"/>
            </p:cNvSpPr>
            <p:nvPr/>
          </p:nvSpPr>
          <p:spPr bwMode="auto">
            <a:xfrm>
              <a:off x="4788024" y="1629296"/>
              <a:ext cx="0" cy="143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4" name="Line 326"/>
            <p:cNvSpPr>
              <a:spLocks noChangeShapeType="1"/>
            </p:cNvSpPr>
            <p:nvPr/>
          </p:nvSpPr>
          <p:spPr bwMode="auto">
            <a:xfrm>
              <a:off x="3347863" y="1627212"/>
              <a:ext cx="1" cy="139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5" name="Rectangle 58"/>
            <p:cNvSpPr>
              <a:spLocks noChangeArrowheads="1"/>
            </p:cNvSpPr>
            <p:nvPr/>
          </p:nvSpPr>
          <p:spPr bwMode="auto">
            <a:xfrm>
              <a:off x="1841028" y="1412776"/>
              <a:ext cx="5330880" cy="576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1990722" y="1485776"/>
              <a:ext cx="714204" cy="287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1115616" y="1484784"/>
              <a:ext cx="581198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取指部件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694327" y="1627212"/>
              <a:ext cx="290519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Line 326"/>
            <p:cNvSpPr>
              <a:spLocks noChangeShapeType="1"/>
            </p:cNvSpPr>
            <p:nvPr/>
          </p:nvSpPr>
          <p:spPr bwMode="auto">
            <a:xfrm flipH="1" flipV="1">
              <a:off x="3931548" y="2204861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40" name="Line 342"/>
            <p:cNvSpPr>
              <a:spLocks noChangeShapeType="1"/>
            </p:cNvSpPr>
            <p:nvPr/>
          </p:nvSpPr>
          <p:spPr bwMode="auto">
            <a:xfrm>
              <a:off x="3931548" y="2356160"/>
              <a:ext cx="2952328" cy="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41" name="Line 326"/>
            <p:cNvSpPr>
              <a:spLocks noChangeShapeType="1"/>
            </p:cNvSpPr>
            <p:nvPr/>
          </p:nvSpPr>
          <p:spPr bwMode="auto">
            <a:xfrm>
              <a:off x="6883876" y="1488006"/>
              <a:ext cx="0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42" name="Line 326"/>
            <p:cNvSpPr>
              <a:spLocks noChangeShapeType="1"/>
            </p:cNvSpPr>
            <p:nvPr/>
          </p:nvSpPr>
          <p:spPr bwMode="auto">
            <a:xfrm flipV="1">
              <a:off x="6883876" y="2348877"/>
              <a:ext cx="0" cy="7200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43" name="Rectangle 280"/>
            <p:cNvSpPr>
              <a:spLocks noChangeArrowheads="1"/>
            </p:cNvSpPr>
            <p:nvPr/>
          </p:nvSpPr>
          <p:spPr bwMode="auto">
            <a:xfrm>
              <a:off x="5118437" y="2852957"/>
              <a:ext cx="1765439" cy="21600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公共数据总线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CDB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2776934" y="1988840"/>
              <a:ext cx="4394974" cy="1152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45" name="Rectangle 326"/>
            <p:cNvSpPr>
              <a:spLocks noChangeArrowheads="1"/>
            </p:cNvSpPr>
            <p:nvPr/>
          </p:nvSpPr>
          <p:spPr bwMode="auto">
            <a:xfrm>
              <a:off x="1841028" y="1772816"/>
              <a:ext cx="719882" cy="24831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accent2"/>
                  </a:solidFill>
                </a:rPr>
                <a:t>IS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326"/>
            <p:cNvSpPr>
              <a:spLocks noChangeArrowheads="1"/>
            </p:cNvSpPr>
            <p:nvPr/>
          </p:nvSpPr>
          <p:spPr bwMode="auto">
            <a:xfrm>
              <a:off x="7747972" y="2556100"/>
              <a:ext cx="576064" cy="224825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WB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326"/>
            <p:cNvSpPr>
              <a:spLocks noChangeArrowheads="1"/>
            </p:cNvSpPr>
            <p:nvPr/>
          </p:nvSpPr>
          <p:spPr bwMode="auto">
            <a:xfrm>
              <a:off x="1804925" y="2204864"/>
              <a:ext cx="972009" cy="523341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含</a:t>
              </a:r>
              <a:r>
                <a:rPr lang="en-US" altLang="zh-CN" sz="1600" dirty="0" smtClean="0">
                  <a:solidFill>
                    <a:schemeClr val="accent2"/>
                  </a:solidFill>
                </a:rPr>
                <a:t>OF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280"/>
            <p:cNvSpPr>
              <a:spLocks noChangeArrowheads="1"/>
            </p:cNvSpPr>
            <p:nvPr/>
          </p:nvSpPr>
          <p:spPr bwMode="auto">
            <a:xfrm>
              <a:off x="7747972" y="1542548"/>
              <a:ext cx="895237" cy="230266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总线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Line 326"/>
            <p:cNvSpPr>
              <a:spLocks noChangeShapeType="1"/>
            </p:cNvSpPr>
            <p:nvPr/>
          </p:nvSpPr>
          <p:spPr bwMode="auto">
            <a:xfrm>
              <a:off x="7531948" y="1627209"/>
              <a:ext cx="0" cy="292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50" name="Line 326"/>
            <p:cNvSpPr>
              <a:spLocks noChangeShapeType="1"/>
            </p:cNvSpPr>
            <p:nvPr/>
          </p:nvSpPr>
          <p:spPr bwMode="auto">
            <a:xfrm flipH="1" flipV="1">
              <a:off x="5299700" y="2204864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1" name="Rectangle 326"/>
            <p:cNvSpPr>
              <a:spLocks noChangeArrowheads="1"/>
            </p:cNvSpPr>
            <p:nvPr/>
          </p:nvSpPr>
          <p:spPr bwMode="auto">
            <a:xfrm>
              <a:off x="1097614" y="1982001"/>
              <a:ext cx="599200" cy="294868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1211046" y="5723964"/>
            <a:ext cx="3031956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思考④：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IS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段何时会阻塞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ectangle 326"/>
          <p:cNvSpPr>
            <a:spLocks noChangeArrowheads="1"/>
          </p:cNvSpPr>
          <p:nvPr/>
        </p:nvSpPr>
        <p:spPr bwMode="auto">
          <a:xfrm>
            <a:off x="4379398" y="5723964"/>
            <a:ext cx="3091704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指令所需的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RS/FLB/SDB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无空位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  <p:bldP spid="55" grpId="0"/>
      <p:bldP spid="56" grpId="0" animBg="1"/>
      <p:bldP spid="57" grpId="0"/>
      <p:bldP spid="63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3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2880320" cy="464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、指令流水组织</a:t>
            </a:r>
            <a:endParaRPr lang="en-US" altLang="zh-CN" dirty="0" smtClean="0"/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*流水段功能：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  IS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EX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含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WB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1907704" y="1338090"/>
            <a:ext cx="7128792" cy="428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无结构冒险时</a:t>
            </a:r>
            <a:r>
              <a:rPr lang="zh-CN" altLang="en-US" u="sng" dirty="0" smtClean="0">
                <a:solidFill>
                  <a:schemeClr val="tx1"/>
                </a:solidFill>
              </a:rPr>
              <a:t>发射</a:t>
            </a:r>
            <a:r>
              <a:rPr lang="zh-CN" altLang="en-US" dirty="0" smtClean="0">
                <a:solidFill>
                  <a:schemeClr val="tx1"/>
                </a:solidFill>
              </a:rPr>
              <a:t>指令、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消除</a:t>
            </a:r>
            <a:r>
              <a:rPr lang="en-US" altLang="zh-CN" spc="-100" dirty="0" smtClean="0">
                <a:solidFill>
                  <a:schemeClr val="tx1"/>
                </a:solidFill>
              </a:rPr>
              <a:t>WAR/WAW</a:t>
            </a:r>
            <a:r>
              <a:rPr lang="zh-CN" altLang="en-US" spc="-10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100" dirty="0" smtClean="0">
                <a:solidFill>
                  <a:schemeClr val="tx1"/>
                </a:solidFill>
              </a:rPr>
              <a:t>IS</a:t>
            </a:r>
            <a:r>
              <a:rPr lang="zh-CN" altLang="en-US" spc="-100" dirty="0" smtClean="0">
                <a:solidFill>
                  <a:schemeClr val="tx1"/>
                </a:solidFill>
              </a:rPr>
              <a:t>阻塞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│               │      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 smtClean="0">
                <a:solidFill>
                  <a:srgbClr val="CC3300"/>
                </a:solidFill>
              </a:rPr>
              <a:t>寄存器重命名技术</a:t>
            </a:r>
            <a:endParaRPr lang="en-US" altLang="zh-CN" sz="1800" dirty="0" smtClean="0">
              <a:solidFill>
                <a:srgbClr val="CC33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│         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←指令的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操作分解</a:t>
            </a:r>
            <a:r>
              <a:rPr lang="zh-CN" altLang="en-US" sz="1800" dirty="0" smtClean="0">
                <a:solidFill>
                  <a:schemeClr val="tx1"/>
                </a:solidFill>
              </a:rPr>
              <a:t>到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RS/FLB/SDB</a:t>
            </a:r>
            <a:r>
              <a:rPr lang="zh-CN" altLang="en-US" sz="1800" dirty="0" smtClean="0">
                <a:solidFill>
                  <a:schemeClr val="tx1"/>
                </a:solidFill>
              </a:rPr>
              <a:t>中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←指令所需的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RS/FLB/SDB</a:t>
            </a:r>
            <a:r>
              <a:rPr lang="zh-CN" altLang="en-US" sz="1800" dirty="0" smtClean="0">
                <a:solidFill>
                  <a:schemeClr val="tx1"/>
                </a:solidFill>
              </a:rPr>
              <a:t>有空位</a:t>
            </a:r>
            <a:endParaRPr lang="en-US" altLang="zh-CN" sz="1800" spc="-1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RS/FLB/SDB</a:t>
            </a:r>
            <a:r>
              <a:rPr lang="zh-CN" altLang="en-US" u="sng" dirty="0" smtClean="0">
                <a:solidFill>
                  <a:schemeClr val="tx1"/>
                </a:solidFill>
              </a:rPr>
              <a:t>监视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接收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上所需数据； 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OF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功能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</a:t>
            </a:r>
            <a:r>
              <a:rPr lang="zh-CN" altLang="en-US" sz="1800" dirty="0" smtClean="0"/>
              <a:t>转发法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r>
              <a:rPr lang="zh-CN" altLang="en-US" sz="1800" dirty="0" smtClean="0"/>
              <a:t>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┌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 smtClean="0"/>
              <a:t>乱</a:t>
            </a:r>
            <a:r>
              <a:rPr lang="zh-CN" altLang="en-US" sz="1800" dirty="0"/>
              <a:t>序执行法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</a:t>
            </a:r>
            <a:r>
              <a:rPr lang="zh-CN" altLang="en-US" spc="-100" dirty="0" smtClean="0">
                <a:solidFill>
                  <a:schemeClr val="tx1"/>
                </a:solidFill>
              </a:rPr>
              <a:t>在部件</a:t>
            </a:r>
            <a:r>
              <a:rPr lang="zh-CN" altLang="en-US" spc="-100" dirty="0" smtClean="0">
                <a:solidFill>
                  <a:srgbClr val="990099"/>
                </a:solidFill>
              </a:rPr>
              <a:t>空闲</a:t>
            </a:r>
            <a:r>
              <a:rPr lang="zh-CN" altLang="en-US" spc="-100" dirty="0" smtClean="0">
                <a:solidFill>
                  <a:schemeClr val="tx1"/>
                </a:solidFill>
              </a:rPr>
              <a:t>、某行</a:t>
            </a:r>
            <a:r>
              <a:rPr lang="zh-CN" altLang="en-US" spc="-100" dirty="0" smtClean="0">
                <a:solidFill>
                  <a:srgbClr val="990099"/>
                </a:solidFill>
              </a:rPr>
              <a:t>源</a:t>
            </a:r>
            <a:r>
              <a:rPr lang="en-US" altLang="zh-CN" spc="-100" dirty="0" smtClean="0">
                <a:solidFill>
                  <a:srgbClr val="990099"/>
                </a:solidFill>
              </a:rPr>
              <a:t>OPD</a:t>
            </a:r>
            <a:r>
              <a:rPr lang="zh-CN" altLang="en-US" spc="-100" dirty="0" smtClean="0">
                <a:solidFill>
                  <a:srgbClr val="990099"/>
                </a:solidFill>
              </a:rPr>
              <a:t>就绪时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控制</a:t>
            </a:r>
            <a:r>
              <a:rPr lang="zh-CN" altLang="en-US" spc="-100" dirty="0" smtClean="0">
                <a:solidFill>
                  <a:schemeClr val="tx1"/>
                </a:solidFill>
              </a:rPr>
              <a:t>操作实现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    分布式控制←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r>
              <a:rPr lang="zh-CN" altLang="en-US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│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</a:rPr>
              <a:t>load</a:t>
            </a:r>
            <a:r>
              <a:rPr lang="zh-CN" altLang="en-US" sz="1800" dirty="0">
                <a:solidFill>
                  <a:schemeClr val="tx1"/>
                </a:solidFill>
              </a:rPr>
              <a:t>：地址计算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读</a:t>
            </a:r>
            <a:r>
              <a:rPr lang="en-US" altLang="zh-CN" sz="1800" dirty="0" smtClean="0">
                <a:solidFill>
                  <a:schemeClr val="tx1"/>
                </a:solidFill>
              </a:rPr>
              <a:t>MEM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store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zh-CN" altLang="en-US" sz="1800" dirty="0" smtClean="0">
                <a:solidFill>
                  <a:schemeClr val="tx1"/>
                </a:solidFill>
              </a:rPr>
              <a:t>地址计算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</a:t>
            </a:r>
            <a:r>
              <a:rPr lang="zh-CN" altLang="en-US" u="sng" dirty="0" smtClean="0">
                <a:solidFill>
                  <a:schemeClr val="tx1"/>
                </a:solidFill>
              </a:rPr>
              <a:t>发送</a:t>
            </a:r>
            <a:r>
              <a:rPr lang="zh-CN" altLang="en-US" dirty="0" smtClean="0">
                <a:solidFill>
                  <a:schemeClr val="tx1"/>
                </a:solidFill>
              </a:rPr>
              <a:t>结果到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等待结果的部件</a:t>
            </a:r>
            <a:r>
              <a:rPr lang="zh-CN" altLang="en-US" u="sng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 smtClean="0">
                <a:solidFill>
                  <a:schemeClr val="tx1"/>
                </a:solidFill>
              </a:rPr>
              <a:t>数据；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RS/FLB/SDB 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┴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FLR</a:t>
            </a:r>
          </a:p>
          <a:p>
            <a:pPr>
              <a:lnSpc>
                <a:spcPct val="105000"/>
              </a:lnSpc>
            </a:pPr>
            <a:r>
              <a:rPr lang="en-US" altLang="zh-CN" spc="-100" dirty="0" smtClean="0">
                <a:solidFill>
                  <a:schemeClr val="tx1"/>
                </a:solidFill>
              </a:rPr>
              <a:t>SDB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spc="-100" dirty="0">
                <a:solidFill>
                  <a:srgbClr val="990099"/>
                </a:solidFill>
              </a:rPr>
              <a:t>地址和数据就绪</a:t>
            </a:r>
            <a:r>
              <a:rPr lang="zh-CN" altLang="en-US" spc="-100" dirty="0" smtClean="0">
                <a:solidFill>
                  <a:srgbClr val="990099"/>
                </a:solidFill>
              </a:rPr>
              <a:t>时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控制</a:t>
            </a:r>
            <a:r>
              <a:rPr lang="zh-CN" altLang="en-US" spc="-100" dirty="0" smtClean="0">
                <a:solidFill>
                  <a:schemeClr val="tx1"/>
                </a:solidFill>
              </a:rPr>
              <a:t>访存操作实现</a:t>
            </a:r>
            <a:endParaRPr lang="en-US" altLang="zh-CN" sz="2000" spc="-100" dirty="0" smtClean="0">
              <a:solidFill>
                <a:schemeClr val="tx1"/>
              </a:solidFill>
            </a:endParaRPr>
          </a:p>
        </p:txBody>
      </p:sp>
      <p:sp>
        <p:nvSpPr>
          <p:cNvPr id="27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75"/>
          <p:cNvSpPr txBox="1">
            <a:spLocks noChangeArrowheads="1"/>
          </p:cNvSpPr>
          <p:nvPr/>
        </p:nvSpPr>
        <p:spPr bwMode="auto">
          <a:xfrm>
            <a:off x="2627784" y="4910592"/>
            <a:ext cx="6408712" cy="132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FLB1.Bs=1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=A1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Qj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zh-CN" sz="1800" b="1" dirty="0" smtClean="0">
                <a:solidFill>
                  <a:srgbClr val="0070C0"/>
                </a:solidFill>
                <a:latin typeface="+mn-ea"/>
                <a:ea typeface="+mn-ea"/>
              </a:rPr>
              <a:t>0000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F0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.Bs=1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Qi=0001(FLB1)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 Add1.Bs=1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Oper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=ADD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Qj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=0001(FLB1)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Vk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=5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Qk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=0000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F2.Bs=1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Qi=1010(Add1)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SDB1.Bs=1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Qj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=1010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Vj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=25H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Qk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0000</a:t>
            </a:r>
            <a:endParaRPr lang="en-US" altLang="zh-CN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056438" y="5517232"/>
            <a:ext cx="2052066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思考②：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FLR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SDB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为何没有编号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3" y="404664"/>
            <a:ext cx="3888432" cy="465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*缓冲器的状态表组成：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0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教材写法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235200" indent="-2235200"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*指令功能的分解：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4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092"/>
              </p:ext>
            </p:extLst>
          </p:nvPr>
        </p:nvGraphicFramePr>
        <p:xfrm>
          <a:off x="3851920" y="620688"/>
          <a:ext cx="5112568" cy="1131552"/>
        </p:xfrm>
        <a:graphic>
          <a:graphicData uri="http://schemas.openxmlformats.org/drawingml/2006/table">
            <a:tbl>
              <a:tblPr/>
              <a:tblGrid>
                <a:gridCol w="1440160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站号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保留站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1010(Add1 )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…   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82114"/>
              </p:ext>
            </p:extLst>
          </p:nvPr>
        </p:nvGraphicFramePr>
        <p:xfrm>
          <a:off x="323528" y="1798536"/>
          <a:ext cx="2952328" cy="1414440"/>
        </p:xfrm>
        <a:graphic>
          <a:graphicData uri="http://schemas.openxmlformats.org/drawingml/2006/table">
            <a:tbl>
              <a:tblPr/>
              <a:tblGrid>
                <a:gridCol w="504701"/>
                <a:gridCol w="647700"/>
                <a:gridCol w="647799"/>
                <a:gridCol w="544962"/>
                <a:gridCol w="607166"/>
              </a:tblGrid>
              <a:tr h="238312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站号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4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0001(FLB1)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0010(FLB2)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6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83384"/>
              </p:ext>
            </p:extLst>
          </p:nvPr>
        </p:nvGraphicFramePr>
        <p:xfrm>
          <a:off x="3347864" y="1798536"/>
          <a:ext cx="3456384" cy="1414440"/>
        </p:xfrm>
        <a:graphic>
          <a:graphicData uri="http://schemas.openxmlformats.org/drawingml/2006/table">
            <a:tbl>
              <a:tblPr/>
              <a:tblGrid>
                <a:gridCol w="575122"/>
                <a:gridCol w="577006"/>
                <a:gridCol w="609297"/>
                <a:gridCol w="470823"/>
                <a:gridCol w="576064"/>
                <a:gridCol w="648072"/>
              </a:tblGrid>
              <a:tr h="2651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SDB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3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SDB1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SDB2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2553"/>
              </p:ext>
            </p:extLst>
          </p:nvPr>
        </p:nvGraphicFramePr>
        <p:xfrm>
          <a:off x="6804247" y="1798536"/>
          <a:ext cx="2160241" cy="1414440"/>
        </p:xfrm>
        <a:graphic>
          <a:graphicData uri="http://schemas.openxmlformats.org/drawingml/2006/table">
            <a:tbl>
              <a:tblPr/>
              <a:tblGrid>
                <a:gridCol w="359694"/>
                <a:gridCol w="576411"/>
                <a:gridCol w="576064"/>
                <a:gridCol w="648072"/>
              </a:tblGrid>
              <a:tr h="223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639"/>
          <p:cNvSpPr txBox="1">
            <a:spLocks noChangeArrowheads="1"/>
          </p:cNvSpPr>
          <p:nvPr/>
        </p:nvSpPr>
        <p:spPr bwMode="auto">
          <a:xfrm>
            <a:off x="755576" y="3220234"/>
            <a:ext cx="823019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注：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Bs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忙位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  <a:ea typeface="+mn-ea"/>
              </a:rPr>
              <a:t>Addr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—MEM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地址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Vj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Vk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OPD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  <a:latin typeface="+mn-ea"/>
                <a:ea typeface="+mn-ea"/>
              </a:rPr>
              <a:t>值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Vi—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目的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OPD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值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Qj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Qk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Qi—</a:t>
            </a:r>
            <a:r>
              <a:rPr lang="zh-CN" altLang="en-US" sz="1800" dirty="0" smtClean="0">
                <a:solidFill>
                  <a:srgbClr val="0070C0"/>
                </a:solidFill>
                <a:latin typeface="+mn-ea"/>
                <a:ea typeface="+mn-ea"/>
              </a:rPr>
              <a:t>站号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缓冲器行号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，源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目的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OPD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1800" dirty="0">
                <a:latin typeface="+mn-ea"/>
                <a:ea typeface="+mn-ea"/>
              </a:rPr>
              <a:t>产生</a:t>
            </a:r>
            <a:r>
              <a:rPr lang="zh-CN" altLang="en-US" sz="1800" dirty="0" smtClean="0">
                <a:latin typeface="+mn-ea"/>
                <a:ea typeface="+mn-ea"/>
              </a:rPr>
              <a:t>位置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无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时＝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0)</a:t>
            </a:r>
            <a:endParaRPr lang="en-US" altLang="zh-CN" sz="18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Text Box 275"/>
          <p:cNvSpPr txBox="1">
            <a:spLocks noChangeArrowheads="1"/>
          </p:cNvSpPr>
          <p:nvPr/>
        </p:nvSpPr>
        <p:spPr bwMode="auto">
          <a:xfrm>
            <a:off x="611560" y="4910592"/>
            <a:ext cx="2304256" cy="132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例：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ea typeface="+mn-ea"/>
              </a:rPr>
              <a:t>F0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=M[A1]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F2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ea typeface="+mn-ea"/>
              </a:rPr>
              <a:t>F0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+5   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en-US" altLang="zh-CN" sz="20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M[</a:t>
            </a:r>
            <a:r>
              <a:rPr lang="en-US" altLang="zh-CN" sz="2000" dirty="0" smtClean="0">
                <a:solidFill>
                  <a:srgbClr val="990099"/>
                </a:solidFill>
                <a:latin typeface="+mn-ea"/>
              </a:rPr>
              <a:t>F2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]=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F1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19672" y="2374600"/>
            <a:ext cx="7344816" cy="252000"/>
            <a:chOff x="1769007" y="5465267"/>
            <a:chExt cx="7344816" cy="252000"/>
          </a:xfrm>
        </p:grpSpPr>
        <p:sp>
          <p:nvSpPr>
            <p:cNvPr id="14" name="Text Box 614"/>
            <p:cNvSpPr txBox="1">
              <a:spLocks noChangeArrowheads="1"/>
            </p:cNvSpPr>
            <p:nvPr/>
          </p:nvSpPr>
          <p:spPr bwMode="auto">
            <a:xfrm>
              <a:off x="1769007" y="5465267"/>
              <a:ext cx="1656184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1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A1  </a:t>
              </a:r>
              <a:r>
                <a:rPr lang="en-US" altLang="zh-CN" sz="1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0000</a:t>
              </a:r>
              <a:endParaRPr lang="en-US" altLang="zh-CN" sz="18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 Box 614"/>
            <p:cNvSpPr txBox="1">
              <a:spLocks noChangeArrowheads="1"/>
            </p:cNvSpPr>
            <p:nvPr/>
          </p:nvSpPr>
          <p:spPr bwMode="auto">
            <a:xfrm>
              <a:off x="7436361" y="5465267"/>
              <a:ext cx="1677462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1     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0001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" name="Text Box 614"/>
          <p:cNvSpPr txBox="1">
            <a:spLocks noChangeArrowheads="1"/>
          </p:cNvSpPr>
          <p:nvPr/>
        </p:nvSpPr>
        <p:spPr bwMode="auto">
          <a:xfrm>
            <a:off x="4067944" y="2374600"/>
            <a:ext cx="2736304" cy="25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r>
              <a:rPr lang="en-US" altLang="zh-CN" sz="1800" b="1" dirty="0">
                <a:solidFill>
                  <a:srgbClr val="FF3399"/>
                </a:solidFill>
                <a:latin typeface="+mn-ea"/>
                <a:ea typeface="+mn-ea"/>
              </a:rPr>
              <a:t>→</a:t>
            </a:r>
            <a:r>
              <a: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rPr>
              <a:t>1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25H </a:t>
            </a:r>
            <a:r>
              <a:rPr lang="en-US" altLang="zh-CN" sz="1800" b="1" dirty="0" smtClean="0">
                <a:solidFill>
                  <a:srgbClr val="C00000"/>
                </a:solidFill>
                <a:latin typeface="+mn-ea"/>
                <a:ea typeface="+mn-ea"/>
              </a:rPr>
              <a:t>1010</a:t>
            </a:r>
            <a:r>
              <a:rPr lang="en-US" altLang="zh-CN" sz="1800" b="1" dirty="0" smtClean="0">
                <a:solidFill>
                  <a:srgbClr val="0070C0"/>
                </a:solidFill>
                <a:latin typeface="+mn-ea"/>
                <a:ea typeface="+mn-ea"/>
              </a:rPr>
              <a:t> 0000</a:t>
            </a:r>
            <a:r>
              <a:rPr lang="en-US" altLang="zh-CN" sz="1800" b="1" dirty="0" smtClean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436096" y="1196752"/>
            <a:ext cx="3549670" cy="2001030"/>
            <a:chOff x="5466091" y="5215935"/>
            <a:chExt cx="3549670" cy="2001030"/>
          </a:xfrm>
        </p:grpSpPr>
        <p:sp>
          <p:nvSpPr>
            <p:cNvPr id="18" name="Text Box 609"/>
            <p:cNvSpPr txBox="1">
              <a:spLocks noChangeArrowheads="1"/>
            </p:cNvSpPr>
            <p:nvPr/>
          </p:nvSpPr>
          <p:spPr bwMode="auto">
            <a:xfrm>
              <a:off x="5466091" y="5215935"/>
              <a:ext cx="3549670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→1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ADD         5 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0001 </a:t>
              </a:r>
              <a:r>
                <a:rPr lang="en-US" altLang="zh-CN" sz="18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0000</a:t>
              </a:r>
              <a:endParaRPr lang="en-US" altLang="zh-CN" sz="18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Text Box 614"/>
            <p:cNvSpPr txBox="1">
              <a:spLocks noChangeArrowheads="1"/>
            </p:cNvSpPr>
            <p:nvPr/>
          </p:nvSpPr>
          <p:spPr bwMode="auto">
            <a:xfrm>
              <a:off x="7338299" y="6944127"/>
              <a:ext cx="1584176" cy="272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1     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1010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3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131840" y="4437113"/>
            <a:ext cx="464451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ea typeface="+mn-ea"/>
              </a:rPr>
              <a:t>指令操作＝部件操作＋数据传递</a:t>
            </a:r>
            <a:endParaRPr lang="en-US" altLang="zh-CN" sz="2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64164"/>
              </p:ext>
            </p:extLst>
          </p:nvPr>
        </p:nvGraphicFramePr>
        <p:xfrm>
          <a:off x="2555776" y="4082216"/>
          <a:ext cx="6480720" cy="282888"/>
        </p:xfrm>
        <a:graphic>
          <a:graphicData uri="http://schemas.openxmlformats.org/drawingml/2006/table">
            <a:tbl>
              <a:tblPr/>
              <a:tblGrid>
                <a:gridCol w="2304256"/>
                <a:gridCol w="576064"/>
                <a:gridCol w="720080"/>
                <a:gridCol w="576064"/>
                <a:gridCol w="648072"/>
                <a:gridCol w="576064"/>
                <a:gridCol w="504056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保留站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(RS/FLB/SDB)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83568" y="6156012"/>
            <a:ext cx="8424936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思考①：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如何支持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SDB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中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Qj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Qk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的作用？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基于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PPT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教材如何实现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Ri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M[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Rj+Imme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]?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6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97BD3-7F34-421E-9103-691897125B8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27" name="Text Box 122"/>
          <p:cNvSpPr txBox="1">
            <a:spLocks noChangeArrowheads="1"/>
          </p:cNvSpPr>
          <p:nvPr/>
        </p:nvSpPr>
        <p:spPr bwMode="auto">
          <a:xfrm>
            <a:off x="214282" y="401722"/>
            <a:ext cx="8713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流水线结构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2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" name="Text Box 8"/>
          <p:cNvSpPr txBox="1">
            <a:spLocks noChangeArrowheads="1"/>
          </p:cNvSpPr>
          <p:nvPr/>
        </p:nvSpPr>
        <p:spPr bwMode="auto">
          <a:xfrm>
            <a:off x="1047110" y="5445224"/>
            <a:ext cx="748163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思考①：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图中无地址部件，如何进行地址计算？支持哪些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MEM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寻址方式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55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4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43608" y="908720"/>
            <a:ext cx="7488832" cy="4464496"/>
            <a:chOff x="899592" y="980728"/>
            <a:chExt cx="7488832" cy="4464496"/>
          </a:xfrm>
        </p:grpSpPr>
        <p:sp>
          <p:nvSpPr>
            <p:cNvPr id="453" name="Rectangle 235"/>
            <p:cNvSpPr>
              <a:spLocks noChangeArrowheads="1"/>
            </p:cNvSpPr>
            <p:nvPr/>
          </p:nvSpPr>
          <p:spPr bwMode="auto">
            <a:xfrm>
              <a:off x="1979712" y="4941168"/>
              <a:ext cx="998937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加法器</a:t>
              </a:r>
            </a:p>
          </p:txBody>
        </p:sp>
        <p:sp>
          <p:nvSpPr>
            <p:cNvPr id="454" name="Rectangle 236"/>
            <p:cNvSpPr>
              <a:spLocks noChangeArrowheads="1"/>
            </p:cNvSpPr>
            <p:nvPr/>
          </p:nvSpPr>
          <p:spPr bwMode="auto">
            <a:xfrm>
              <a:off x="5139306" y="4941168"/>
              <a:ext cx="1260475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乘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除法器</a:t>
              </a:r>
            </a:p>
          </p:txBody>
        </p:sp>
        <p:sp>
          <p:nvSpPr>
            <p:cNvPr id="455" name="Text Box 244"/>
            <p:cNvSpPr txBox="1">
              <a:spLocks noChangeArrowheads="1"/>
            </p:cNvSpPr>
            <p:nvPr/>
          </p:nvSpPr>
          <p:spPr bwMode="auto">
            <a:xfrm>
              <a:off x="3508974" y="4808143"/>
              <a:ext cx="1111218" cy="28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保留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站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RS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456" name="Text Box 294"/>
            <p:cNvSpPr txBox="1">
              <a:spLocks noChangeArrowheads="1"/>
            </p:cNvSpPr>
            <p:nvPr/>
          </p:nvSpPr>
          <p:spPr bwMode="auto">
            <a:xfrm>
              <a:off x="900707" y="980728"/>
              <a:ext cx="575940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BIU(←→Cache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或主存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457" name="Text Box 297"/>
            <p:cNvSpPr txBox="1">
              <a:spLocks noChangeArrowheads="1"/>
            </p:cNvSpPr>
            <p:nvPr/>
          </p:nvSpPr>
          <p:spPr bwMode="auto">
            <a:xfrm>
              <a:off x="1219776" y="4077072"/>
              <a:ext cx="759936" cy="72008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1010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(A1)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1011(A2)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1100(A3)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58" name="Text Box 303"/>
            <p:cNvSpPr txBox="1">
              <a:spLocks noChangeArrowheads="1"/>
            </p:cNvSpPr>
            <p:nvPr/>
          </p:nvSpPr>
          <p:spPr bwMode="auto">
            <a:xfrm>
              <a:off x="2019568" y="4077072"/>
              <a:ext cx="2263028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59" name="Text Box 366"/>
            <p:cNvSpPr txBox="1">
              <a:spLocks noChangeArrowheads="1"/>
            </p:cNvSpPr>
            <p:nvPr/>
          </p:nvSpPr>
          <p:spPr bwMode="auto">
            <a:xfrm>
              <a:off x="1332136" y="3465285"/>
              <a:ext cx="863600" cy="240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FLR</a:t>
              </a: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总线</a:t>
              </a:r>
            </a:p>
          </p:txBody>
        </p:sp>
        <p:sp>
          <p:nvSpPr>
            <p:cNvPr id="460" name="Text Box 412"/>
            <p:cNvSpPr txBox="1">
              <a:spLocks noChangeArrowheads="1"/>
            </p:cNvSpPr>
            <p:nvPr/>
          </p:nvSpPr>
          <p:spPr bwMode="auto">
            <a:xfrm>
              <a:off x="899592" y="1484251"/>
              <a:ext cx="423971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存储器部件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2" name="直接连接符 461"/>
            <p:cNvCxnSpPr/>
            <p:nvPr/>
          </p:nvCxnSpPr>
          <p:spPr bwMode="auto">
            <a:xfrm>
              <a:off x="2019568" y="4334624"/>
              <a:ext cx="226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3" name="直接连接符 462"/>
            <p:cNvCxnSpPr/>
            <p:nvPr/>
          </p:nvCxnSpPr>
          <p:spPr bwMode="auto">
            <a:xfrm>
              <a:off x="3747760" y="407707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4" name="直接连接符 463"/>
            <p:cNvCxnSpPr/>
            <p:nvPr/>
          </p:nvCxnSpPr>
          <p:spPr bwMode="auto">
            <a:xfrm>
              <a:off x="2019568" y="4581128"/>
              <a:ext cx="226302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5" name="直接连接符 464"/>
            <p:cNvCxnSpPr/>
            <p:nvPr/>
          </p:nvCxnSpPr>
          <p:spPr bwMode="auto">
            <a:xfrm>
              <a:off x="3315712" y="407707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6" name="直接连接符 465"/>
            <p:cNvCxnSpPr/>
            <p:nvPr/>
          </p:nvCxnSpPr>
          <p:spPr bwMode="auto">
            <a:xfrm>
              <a:off x="2883664" y="407707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7" name="直接连接符 466"/>
            <p:cNvCxnSpPr/>
            <p:nvPr/>
          </p:nvCxnSpPr>
          <p:spPr bwMode="auto">
            <a:xfrm>
              <a:off x="2451616" y="407707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8" name="Text Box 303"/>
            <p:cNvSpPr txBox="1">
              <a:spLocks noChangeArrowheads="1"/>
            </p:cNvSpPr>
            <p:nvPr/>
          </p:nvSpPr>
          <p:spPr bwMode="auto">
            <a:xfrm>
              <a:off x="5259928" y="4077072"/>
              <a:ext cx="2263028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号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69" name="直接连接符 468"/>
            <p:cNvCxnSpPr/>
            <p:nvPr/>
          </p:nvCxnSpPr>
          <p:spPr bwMode="auto">
            <a:xfrm>
              <a:off x="5259928" y="4334624"/>
              <a:ext cx="226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0" name="直接连接符 469"/>
            <p:cNvCxnSpPr/>
            <p:nvPr/>
          </p:nvCxnSpPr>
          <p:spPr bwMode="auto">
            <a:xfrm>
              <a:off x="6988120" y="4077072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直接连接符 470"/>
            <p:cNvCxnSpPr/>
            <p:nvPr/>
          </p:nvCxnSpPr>
          <p:spPr bwMode="auto">
            <a:xfrm>
              <a:off x="6556072" y="4077072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直接连接符 471"/>
            <p:cNvCxnSpPr/>
            <p:nvPr/>
          </p:nvCxnSpPr>
          <p:spPr bwMode="auto">
            <a:xfrm>
              <a:off x="6124024" y="4077072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3" name="直接连接符 472"/>
            <p:cNvCxnSpPr/>
            <p:nvPr/>
          </p:nvCxnSpPr>
          <p:spPr bwMode="auto">
            <a:xfrm>
              <a:off x="5691976" y="4077072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4" name="Text Box 297"/>
            <p:cNvSpPr txBox="1">
              <a:spLocks noChangeArrowheads="1"/>
            </p:cNvSpPr>
            <p:nvPr/>
          </p:nvSpPr>
          <p:spPr bwMode="auto">
            <a:xfrm>
              <a:off x="4453172" y="4077072"/>
              <a:ext cx="766900" cy="504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1000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(M1)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spcBef>
                  <a:spcPts val="30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1001(M2)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75" name="Text Box 303"/>
            <p:cNvSpPr txBox="1">
              <a:spLocks noChangeArrowheads="1"/>
            </p:cNvSpPr>
            <p:nvPr/>
          </p:nvSpPr>
          <p:spPr bwMode="auto">
            <a:xfrm>
              <a:off x="3131840" y="1916952"/>
              <a:ext cx="2160240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r>
                <a:rPr lang="zh-CN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站号</a:t>
              </a:r>
              <a:r>
                <a:rPr lang="en-US" altLang="zh-CN" sz="1600" b="1" spc="5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地址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76" name="直接连接符 475"/>
            <p:cNvCxnSpPr/>
            <p:nvPr/>
          </p:nvCxnSpPr>
          <p:spPr bwMode="auto">
            <a:xfrm>
              <a:off x="3131840" y="2174504"/>
              <a:ext cx="216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7" name="直接连接符 476"/>
            <p:cNvCxnSpPr/>
            <p:nvPr/>
          </p:nvCxnSpPr>
          <p:spPr bwMode="auto">
            <a:xfrm>
              <a:off x="3131840" y="2421008"/>
              <a:ext cx="216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8" name="直接连接符 477"/>
            <p:cNvCxnSpPr/>
            <p:nvPr/>
          </p:nvCxnSpPr>
          <p:spPr bwMode="auto">
            <a:xfrm>
              <a:off x="4572000" y="191695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9" name="直接连接符 478"/>
            <p:cNvCxnSpPr/>
            <p:nvPr/>
          </p:nvCxnSpPr>
          <p:spPr bwMode="auto">
            <a:xfrm>
              <a:off x="4067944" y="191695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0" name="直接连接符 479"/>
            <p:cNvCxnSpPr/>
            <p:nvPr/>
          </p:nvCxnSpPr>
          <p:spPr bwMode="auto">
            <a:xfrm>
              <a:off x="3635896" y="1916952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1" name="直接箭头连接符 480"/>
            <p:cNvCxnSpPr/>
            <p:nvPr/>
          </p:nvCxnSpPr>
          <p:spPr bwMode="auto">
            <a:xfrm flipV="1">
              <a:off x="5004048" y="175990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2" name="直接箭头连接符 481"/>
            <p:cNvCxnSpPr/>
            <p:nvPr/>
          </p:nvCxnSpPr>
          <p:spPr bwMode="auto">
            <a:xfrm flipV="1">
              <a:off x="4427984" y="175990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3" name="直接箭头连接符 482"/>
            <p:cNvCxnSpPr/>
            <p:nvPr/>
          </p:nvCxnSpPr>
          <p:spPr bwMode="auto">
            <a:xfrm flipV="1">
              <a:off x="3779912" y="2638262"/>
              <a:ext cx="0" cy="861519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84" name="直接箭头连接符 483"/>
            <p:cNvCxnSpPr/>
            <p:nvPr/>
          </p:nvCxnSpPr>
          <p:spPr bwMode="auto">
            <a:xfrm>
              <a:off x="1043608" y="5443997"/>
              <a:ext cx="7053934" cy="1227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5" name="直接箭头连接符 484"/>
            <p:cNvCxnSpPr/>
            <p:nvPr/>
          </p:nvCxnSpPr>
          <p:spPr bwMode="auto">
            <a:xfrm flipV="1">
              <a:off x="3356622" y="2636912"/>
              <a:ext cx="0" cy="72008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6" name="直接箭头连接符 485"/>
            <p:cNvCxnSpPr/>
            <p:nvPr/>
          </p:nvCxnSpPr>
          <p:spPr bwMode="auto">
            <a:xfrm flipV="1">
              <a:off x="4211960" y="2636912"/>
              <a:ext cx="0" cy="10801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8" name="直接箭头连接符 487"/>
            <p:cNvCxnSpPr/>
            <p:nvPr/>
          </p:nvCxnSpPr>
          <p:spPr bwMode="auto">
            <a:xfrm flipV="1">
              <a:off x="6876256" y="2132857"/>
              <a:ext cx="0" cy="15841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0" name="直接箭头连接符 489"/>
            <p:cNvCxnSpPr/>
            <p:nvPr/>
          </p:nvCxnSpPr>
          <p:spPr bwMode="auto">
            <a:xfrm flipV="1">
              <a:off x="4427984" y="1267533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1" name="直接箭头连接符 490"/>
            <p:cNvCxnSpPr/>
            <p:nvPr/>
          </p:nvCxnSpPr>
          <p:spPr bwMode="auto">
            <a:xfrm flipV="1">
              <a:off x="2123728" y="1267533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2" name="直接箭头连接符 491"/>
            <p:cNvCxnSpPr/>
            <p:nvPr/>
          </p:nvCxnSpPr>
          <p:spPr bwMode="auto">
            <a:xfrm>
              <a:off x="1043608" y="1267536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3" name="直接箭头连接符 492"/>
            <p:cNvCxnSpPr/>
            <p:nvPr/>
          </p:nvCxnSpPr>
          <p:spPr bwMode="auto">
            <a:xfrm flipV="1">
              <a:off x="2123728" y="1771589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4" name="Text Box 297"/>
            <p:cNvSpPr txBox="1">
              <a:spLocks noChangeArrowheads="1"/>
            </p:cNvSpPr>
            <p:nvPr/>
          </p:nvSpPr>
          <p:spPr bwMode="auto">
            <a:xfrm>
              <a:off x="1115616" y="1916953"/>
              <a:ext cx="720080" cy="86397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0110(L6)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0010(L2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0001(L1)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5" name="Text Box 303"/>
            <p:cNvSpPr txBox="1">
              <a:spLocks noChangeArrowheads="1"/>
            </p:cNvSpPr>
            <p:nvPr/>
          </p:nvSpPr>
          <p:spPr bwMode="auto">
            <a:xfrm>
              <a:off x="1835696" y="1916832"/>
              <a:ext cx="1080120" cy="86409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地址 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96" name="直接连接符 495"/>
            <p:cNvCxnSpPr/>
            <p:nvPr/>
          </p:nvCxnSpPr>
          <p:spPr bwMode="auto">
            <a:xfrm>
              <a:off x="1835696" y="2158257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7" name="直接连接符 496"/>
            <p:cNvCxnSpPr/>
            <p:nvPr/>
          </p:nvCxnSpPr>
          <p:spPr bwMode="auto">
            <a:xfrm>
              <a:off x="2267744" y="1916833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8" name="直接连接符 497"/>
            <p:cNvCxnSpPr/>
            <p:nvPr/>
          </p:nvCxnSpPr>
          <p:spPr bwMode="auto">
            <a:xfrm>
              <a:off x="1835696" y="2369201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9" name="直接连接符 498"/>
            <p:cNvCxnSpPr/>
            <p:nvPr/>
          </p:nvCxnSpPr>
          <p:spPr bwMode="auto">
            <a:xfrm>
              <a:off x="1835696" y="2580145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0" name="直接箭头连接符 499"/>
            <p:cNvCxnSpPr/>
            <p:nvPr/>
          </p:nvCxnSpPr>
          <p:spPr bwMode="auto">
            <a:xfrm>
              <a:off x="1619672" y="2781049"/>
              <a:ext cx="0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501" name="直接箭头连接符 500"/>
            <p:cNvCxnSpPr/>
            <p:nvPr/>
          </p:nvCxnSpPr>
          <p:spPr bwMode="auto">
            <a:xfrm>
              <a:off x="2195736" y="3717032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2" name="直接箭头连接符 501"/>
            <p:cNvCxnSpPr/>
            <p:nvPr/>
          </p:nvCxnSpPr>
          <p:spPr bwMode="auto">
            <a:xfrm>
              <a:off x="2208759" y="4808143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3" name="直接箭头连接符 502"/>
            <p:cNvCxnSpPr/>
            <p:nvPr/>
          </p:nvCxnSpPr>
          <p:spPr bwMode="auto">
            <a:xfrm>
              <a:off x="2699792" y="479715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4" name="直接箭头连接符 503"/>
            <p:cNvCxnSpPr/>
            <p:nvPr/>
          </p:nvCxnSpPr>
          <p:spPr bwMode="auto">
            <a:xfrm>
              <a:off x="5499346" y="4581128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5" name="直接箭头连接符 504"/>
            <p:cNvCxnSpPr/>
            <p:nvPr/>
          </p:nvCxnSpPr>
          <p:spPr bwMode="auto">
            <a:xfrm>
              <a:off x="5931394" y="4581072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6" name="直接箭头连接符 505"/>
            <p:cNvCxnSpPr/>
            <p:nvPr/>
          </p:nvCxnSpPr>
          <p:spPr bwMode="auto">
            <a:xfrm flipH="1">
              <a:off x="2479180" y="5229200"/>
              <a:ext cx="4588" cy="216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7" name="直接箭头连接符 506"/>
            <p:cNvCxnSpPr/>
            <p:nvPr/>
          </p:nvCxnSpPr>
          <p:spPr bwMode="auto">
            <a:xfrm>
              <a:off x="5715370" y="5229200"/>
              <a:ext cx="0" cy="216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8" name="直接箭头连接符 507"/>
            <p:cNvCxnSpPr/>
            <p:nvPr/>
          </p:nvCxnSpPr>
          <p:spPr bwMode="auto">
            <a:xfrm flipV="1">
              <a:off x="1043608" y="1759903"/>
              <a:ext cx="0" cy="368532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09" name="Text Box 303"/>
            <p:cNvSpPr txBox="1">
              <a:spLocks noChangeArrowheads="1"/>
            </p:cNvSpPr>
            <p:nvPr/>
          </p:nvSpPr>
          <p:spPr bwMode="auto">
            <a:xfrm>
              <a:off x="7016572" y="2348881"/>
              <a:ext cx="1368152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忙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站号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值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510" name="直接连接符 509"/>
            <p:cNvCxnSpPr/>
            <p:nvPr/>
          </p:nvCxnSpPr>
          <p:spPr bwMode="auto">
            <a:xfrm>
              <a:off x="7016724" y="2606433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1" name="直接连接符 510"/>
            <p:cNvCxnSpPr/>
            <p:nvPr/>
          </p:nvCxnSpPr>
          <p:spPr bwMode="auto">
            <a:xfrm>
              <a:off x="7808660" y="2348881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2" name="直接连接符 511"/>
            <p:cNvCxnSpPr/>
            <p:nvPr/>
          </p:nvCxnSpPr>
          <p:spPr bwMode="auto">
            <a:xfrm>
              <a:off x="7304604" y="2348881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3" name="Text Box 345"/>
            <p:cNvSpPr txBox="1">
              <a:spLocks noChangeArrowheads="1"/>
            </p:cNvSpPr>
            <p:nvPr/>
          </p:nvSpPr>
          <p:spPr bwMode="auto">
            <a:xfrm>
              <a:off x="2046140" y="2126710"/>
              <a:ext cx="651361" cy="48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FLB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514" name="Text Box 345"/>
            <p:cNvSpPr txBox="1">
              <a:spLocks noChangeArrowheads="1"/>
            </p:cNvSpPr>
            <p:nvPr/>
          </p:nvSpPr>
          <p:spPr bwMode="auto">
            <a:xfrm>
              <a:off x="3419872" y="2231872"/>
              <a:ext cx="1691991" cy="328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存数缓冲器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SDB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515" name="直接箭头连接符 514"/>
            <p:cNvCxnSpPr/>
            <p:nvPr/>
          </p:nvCxnSpPr>
          <p:spPr bwMode="auto">
            <a:xfrm>
              <a:off x="1763688" y="4797152"/>
              <a:ext cx="0" cy="648072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16" name="直接箭头连接符 515"/>
            <p:cNvCxnSpPr/>
            <p:nvPr/>
          </p:nvCxnSpPr>
          <p:spPr bwMode="auto">
            <a:xfrm>
              <a:off x="5004048" y="4581128"/>
              <a:ext cx="0" cy="864096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17" name="直接箭头连接符 516"/>
            <p:cNvCxnSpPr/>
            <p:nvPr/>
          </p:nvCxnSpPr>
          <p:spPr bwMode="auto">
            <a:xfrm>
              <a:off x="2627784" y="3355764"/>
              <a:ext cx="4673556" cy="122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8" name="直接箭头连接符 517"/>
            <p:cNvCxnSpPr/>
            <p:nvPr/>
          </p:nvCxnSpPr>
          <p:spPr bwMode="auto">
            <a:xfrm flipV="1">
              <a:off x="2627784" y="2782278"/>
              <a:ext cx="0" cy="5747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9" name="直接箭头连接符 518"/>
            <p:cNvCxnSpPr/>
            <p:nvPr/>
          </p:nvCxnSpPr>
          <p:spPr bwMode="auto">
            <a:xfrm>
              <a:off x="2699792" y="3501008"/>
              <a:ext cx="0" cy="57600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0" name="直接箭头连接符 519"/>
            <p:cNvCxnSpPr/>
            <p:nvPr/>
          </p:nvCxnSpPr>
          <p:spPr bwMode="auto">
            <a:xfrm>
              <a:off x="3491880" y="3501008"/>
              <a:ext cx="0" cy="57600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1" name="直接箭头连接符 520"/>
            <p:cNvCxnSpPr/>
            <p:nvPr/>
          </p:nvCxnSpPr>
          <p:spPr bwMode="auto">
            <a:xfrm>
              <a:off x="4067944" y="3355764"/>
              <a:ext cx="0" cy="72127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2" name="直接箭头连接符 521"/>
            <p:cNvCxnSpPr/>
            <p:nvPr/>
          </p:nvCxnSpPr>
          <p:spPr bwMode="auto">
            <a:xfrm>
              <a:off x="5931394" y="3506548"/>
              <a:ext cx="0" cy="57600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3" name="直接箭头连接符 522"/>
            <p:cNvCxnSpPr/>
            <p:nvPr/>
          </p:nvCxnSpPr>
          <p:spPr bwMode="auto">
            <a:xfrm>
              <a:off x="6725276" y="3506548"/>
              <a:ext cx="0" cy="57600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4" name="直接箭头连接符 523"/>
            <p:cNvCxnSpPr/>
            <p:nvPr/>
          </p:nvCxnSpPr>
          <p:spPr bwMode="auto">
            <a:xfrm flipH="1">
              <a:off x="7301142" y="3355764"/>
              <a:ext cx="198" cy="72130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5" name="直接箭头连接符 524"/>
            <p:cNvCxnSpPr/>
            <p:nvPr/>
          </p:nvCxnSpPr>
          <p:spPr bwMode="auto">
            <a:xfrm>
              <a:off x="6106131" y="3071381"/>
              <a:ext cx="0" cy="28561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6" name="直接箭头连接符 525"/>
            <p:cNvCxnSpPr/>
            <p:nvPr/>
          </p:nvCxnSpPr>
          <p:spPr bwMode="auto">
            <a:xfrm>
              <a:off x="1219776" y="3716401"/>
              <a:ext cx="5656480" cy="63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7" name="直接箭头连接符 526"/>
            <p:cNvCxnSpPr/>
            <p:nvPr/>
          </p:nvCxnSpPr>
          <p:spPr bwMode="auto">
            <a:xfrm flipV="1">
              <a:off x="2123728" y="3859822"/>
              <a:ext cx="5976664" cy="122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8" name="直接箭头连接符 527"/>
            <p:cNvCxnSpPr/>
            <p:nvPr/>
          </p:nvCxnSpPr>
          <p:spPr bwMode="auto">
            <a:xfrm>
              <a:off x="3059832" y="3717032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9" name="直接箭头连接符 528"/>
            <p:cNvCxnSpPr/>
            <p:nvPr/>
          </p:nvCxnSpPr>
          <p:spPr bwMode="auto">
            <a:xfrm flipH="1">
              <a:off x="2343944" y="3859821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0" name="直接箭头连接符 529"/>
            <p:cNvCxnSpPr/>
            <p:nvPr/>
          </p:nvCxnSpPr>
          <p:spPr bwMode="auto">
            <a:xfrm>
              <a:off x="3203848" y="3859821"/>
              <a:ext cx="0" cy="21725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1" name="直接箭头连接符 530"/>
            <p:cNvCxnSpPr/>
            <p:nvPr/>
          </p:nvCxnSpPr>
          <p:spPr bwMode="auto">
            <a:xfrm>
              <a:off x="5429132" y="3717032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2" name="直接箭头连接符 531"/>
            <p:cNvCxnSpPr/>
            <p:nvPr/>
          </p:nvCxnSpPr>
          <p:spPr bwMode="auto">
            <a:xfrm>
              <a:off x="6293228" y="3717032"/>
              <a:ext cx="0" cy="37112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3" name="直接箭头连接符 532"/>
            <p:cNvCxnSpPr/>
            <p:nvPr/>
          </p:nvCxnSpPr>
          <p:spPr bwMode="auto">
            <a:xfrm>
              <a:off x="5581532" y="3859821"/>
              <a:ext cx="0" cy="21725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4" name="直接箭头连接符 533"/>
            <p:cNvCxnSpPr/>
            <p:nvPr/>
          </p:nvCxnSpPr>
          <p:spPr bwMode="auto">
            <a:xfrm>
              <a:off x="6436407" y="3859821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5" name="直接箭头连接符 534"/>
            <p:cNvCxnSpPr/>
            <p:nvPr/>
          </p:nvCxnSpPr>
          <p:spPr bwMode="auto">
            <a:xfrm flipV="1">
              <a:off x="4427984" y="2637036"/>
              <a:ext cx="0" cy="122401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6" name="直接箭头连接符 535"/>
            <p:cNvCxnSpPr/>
            <p:nvPr/>
          </p:nvCxnSpPr>
          <p:spPr bwMode="auto">
            <a:xfrm>
              <a:off x="6872038" y="2132857"/>
              <a:ext cx="122835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7" name="直接连接符 536"/>
            <p:cNvCxnSpPr/>
            <p:nvPr/>
          </p:nvCxnSpPr>
          <p:spPr bwMode="auto">
            <a:xfrm>
              <a:off x="7020424" y="2869871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8" name="Text Box 345"/>
            <p:cNvSpPr txBox="1">
              <a:spLocks noChangeArrowheads="1"/>
            </p:cNvSpPr>
            <p:nvPr/>
          </p:nvSpPr>
          <p:spPr bwMode="auto">
            <a:xfrm>
              <a:off x="7088381" y="2600164"/>
              <a:ext cx="1152525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寄存器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FLR</a:t>
              </a:r>
            </a:p>
          </p:txBody>
        </p:sp>
        <p:cxnSp>
          <p:nvCxnSpPr>
            <p:cNvPr id="539" name="直接箭头连接符 538"/>
            <p:cNvCxnSpPr/>
            <p:nvPr/>
          </p:nvCxnSpPr>
          <p:spPr bwMode="auto">
            <a:xfrm flipV="1">
              <a:off x="8100392" y="3067732"/>
              <a:ext cx="0" cy="237749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0" name="直接箭头连接符 539"/>
            <p:cNvCxnSpPr/>
            <p:nvPr/>
          </p:nvCxnSpPr>
          <p:spPr bwMode="auto">
            <a:xfrm>
              <a:off x="6322155" y="3067732"/>
              <a:ext cx="0" cy="432049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41" name="直接箭头连接符 540"/>
            <p:cNvCxnSpPr/>
            <p:nvPr/>
          </p:nvCxnSpPr>
          <p:spPr bwMode="auto">
            <a:xfrm flipV="1">
              <a:off x="2699792" y="3499781"/>
              <a:ext cx="4823164" cy="122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42" name="直接箭头连接符 541"/>
            <p:cNvCxnSpPr/>
            <p:nvPr/>
          </p:nvCxnSpPr>
          <p:spPr bwMode="auto">
            <a:xfrm flipV="1">
              <a:off x="7524328" y="3068960"/>
              <a:ext cx="0" cy="43758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43" name="直接箭头连接符 542"/>
            <p:cNvCxnSpPr/>
            <p:nvPr/>
          </p:nvCxnSpPr>
          <p:spPr bwMode="auto">
            <a:xfrm flipV="1">
              <a:off x="2123728" y="2782276"/>
              <a:ext cx="0" cy="1077545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4" name="直接箭头连接符 543"/>
            <p:cNvCxnSpPr/>
            <p:nvPr/>
          </p:nvCxnSpPr>
          <p:spPr bwMode="auto">
            <a:xfrm flipV="1">
              <a:off x="4860032" y="2639722"/>
              <a:ext cx="0" cy="1221328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5" name="Rectangle 278"/>
            <p:cNvSpPr>
              <a:spLocks noChangeArrowheads="1"/>
            </p:cNvSpPr>
            <p:nvPr/>
          </p:nvSpPr>
          <p:spPr bwMode="auto">
            <a:xfrm>
              <a:off x="5796136" y="2783381"/>
              <a:ext cx="842133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IS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6" name="Text Box 293"/>
            <p:cNvSpPr txBox="1">
              <a:spLocks noChangeArrowheads="1"/>
            </p:cNvSpPr>
            <p:nvPr/>
          </p:nvSpPr>
          <p:spPr bwMode="auto">
            <a:xfrm>
              <a:off x="5580112" y="1484822"/>
              <a:ext cx="1080000" cy="28676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取指部件</a:t>
              </a:r>
            </a:p>
          </p:txBody>
        </p:sp>
        <p:sp>
          <p:nvSpPr>
            <p:cNvPr id="547" name="Text Box 324"/>
            <p:cNvSpPr txBox="1">
              <a:spLocks noChangeArrowheads="1"/>
            </p:cNvSpPr>
            <p:nvPr/>
          </p:nvSpPr>
          <p:spPr bwMode="auto">
            <a:xfrm>
              <a:off x="5580232" y="1916832"/>
              <a:ext cx="1080000" cy="6521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CC0066"/>
                  </a:solidFill>
                  <a:latin typeface="+mn-ea"/>
                  <a:ea typeface="+mn-ea"/>
                </a:rPr>
                <a:t>指令队列</a:t>
              </a:r>
            </a:p>
          </p:txBody>
        </p:sp>
        <p:cxnSp>
          <p:nvCxnSpPr>
            <p:cNvPr id="548" name="直接箭头连接符 547"/>
            <p:cNvCxnSpPr/>
            <p:nvPr/>
          </p:nvCxnSpPr>
          <p:spPr bwMode="auto">
            <a:xfrm flipV="1">
              <a:off x="6372200" y="1267532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9" name="直接箭头连接符 548"/>
            <p:cNvCxnSpPr/>
            <p:nvPr/>
          </p:nvCxnSpPr>
          <p:spPr bwMode="auto">
            <a:xfrm>
              <a:off x="5940152" y="1267535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0" name="直接箭头连接符 549"/>
            <p:cNvCxnSpPr/>
            <p:nvPr/>
          </p:nvCxnSpPr>
          <p:spPr bwMode="auto">
            <a:xfrm>
              <a:off x="6112721" y="1771590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1" name="直接连接符 550"/>
            <p:cNvCxnSpPr/>
            <p:nvPr/>
          </p:nvCxnSpPr>
          <p:spPr bwMode="auto">
            <a:xfrm>
              <a:off x="5580232" y="2132856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2" name="直接连接符 551"/>
            <p:cNvCxnSpPr/>
            <p:nvPr/>
          </p:nvCxnSpPr>
          <p:spPr bwMode="auto">
            <a:xfrm>
              <a:off x="5580232" y="234888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3" name="直接箭头连接符 552"/>
            <p:cNvCxnSpPr/>
            <p:nvPr/>
          </p:nvCxnSpPr>
          <p:spPr bwMode="auto">
            <a:xfrm>
              <a:off x="6248353" y="2566131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4" name="直接箭头连接符 553"/>
            <p:cNvCxnSpPr/>
            <p:nvPr/>
          </p:nvCxnSpPr>
          <p:spPr bwMode="auto">
            <a:xfrm flipV="1">
              <a:off x="8097542" y="2132857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5" name="直接箭头连接符 554"/>
            <p:cNvCxnSpPr/>
            <p:nvPr/>
          </p:nvCxnSpPr>
          <p:spPr bwMode="auto">
            <a:xfrm flipH="1" flipV="1">
              <a:off x="1043608" y="2924944"/>
              <a:ext cx="57606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57" name="直接箭头连接符 556"/>
            <p:cNvCxnSpPr/>
            <p:nvPr/>
          </p:nvCxnSpPr>
          <p:spPr bwMode="auto">
            <a:xfrm flipH="1">
              <a:off x="1979712" y="2924944"/>
              <a:ext cx="3816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8" name="Text Box 327"/>
            <p:cNvSpPr txBox="1">
              <a:spLocks noChangeArrowheads="1"/>
            </p:cNvSpPr>
            <p:nvPr/>
          </p:nvSpPr>
          <p:spPr bwMode="auto">
            <a:xfrm>
              <a:off x="3143836" y="5157192"/>
              <a:ext cx="168833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公共数据总线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CDB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5076056" y="1916953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768" y="1916832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1979712" y="2780960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V="1">
              <a:off x="4716016" y="2636912"/>
              <a:ext cx="0" cy="288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8" name="Text Box 8"/>
          <p:cNvSpPr txBox="1">
            <a:spLocks noChangeArrowheads="1"/>
          </p:cNvSpPr>
          <p:nvPr/>
        </p:nvSpPr>
        <p:spPr bwMode="auto">
          <a:xfrm>
            <a:off x="1043608" y="5877272"/>
            <a:ext cx="5422563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思考②：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教材图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5.5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中的地址部件，结构如何组织？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/>
      <p:bldP spid="1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Text Box 490"/>
          <p:cNvSpPr txBox="1">
            <a:spLocks noChangeArrowheads="1"/>
          </p:cNvSpPr>
          <p:nvPr/>
        </p:nvSpPr>
        <p:spPr bwMode="auto">
          <a:xfrm>
            <a:off x="214282" y="1340768"/>
            <a:ext cx="291755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RAW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冒险处理：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RAW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检测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RAW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处理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sz="20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sz="20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RAW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消除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6" name="Text Box 492"/>
          <p:cNvSpPr txBox="1">
            <a:spLocks noChangeArrowheads="1"/>
          </p:cNvSpPr>
          <p:nvPr/>
        </p:nvSpPr>
        <p:spPr bwMode="auto">
          <a:xfrm>
            <a:off x="2446530" y="1770677"/>
            <a:ext cx="655462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源</a:t>
            </a:r>
            <a:r>
              <a:rPr kumimoji="0" lang="en-US" altLang="zh-CN" dirty="0">
                <a:solidFill>
                  <a:schemeClr val="tx1"/>
                </a:solidFill>
                <a:latin typeface="+mn-ea"/>
              </a:rPr>
              <a:t>OPD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部件</a:t>
            </a:r>
            <a:r>
              <a:rPr kumimoji="0" lang="en-US" altLang="zh-CN" u="sng" dirty="0" err="1" smtClean="0">
                <a:solidFill>
                  <a:srgbClr val="990099"/>
                </a:solidFill>
                <a:latin typeface="+mn-ea"/>
              </a:rPr>
              <a:t>FLRx.Bs</a:t>
            </a:r>
            <a:r>
              <a:rPr kumimoji="0" lang="en-US" altLang="zh-CN" u="sng" dirty="0" smtClean="0">
                <a:solidFill>
                  <a:srgbClr val="990099"/>
                </a:solidFill>
                <a:latin typeface="+mn-ea"/>
              </a:rPr>
              <a:t>=1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时</a:t>
            </a:r>
          </a:p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取</a:t>
            </a:r>
            <a:r>
              <a:rPr kumimoji="0" lang="en-US" altLang="zh-CN" b="1" u="sng" dirty="0" err="1" smtClean="0">
                <a:solidFill>
                  <a:srgbClr val="990099"/>
                </a:solidFill>
                <a:latin typeface="+mn-ea"/>
                <a:ea typeface="+mn-ea"/>
              </a:rPr>
              <a:t>FLRx.Qi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到源</a:t>
            </a:r>
            <a:r>
              <a:rPr kumimoji="0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OPD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部件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RS/FLB/SDB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中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指令等待</a:t>
            </a:r>
            <a:endParaRPr kumimoji="0"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kumimoji="0" lang="zh-CN" altLang="en-US" sz="1800" b="0" dirty="0" smtClean="0">
                <a:solidFill>
                  <a:schemeClr val="tx1"/>
                </a:solidFill>
                <a:latin typeface="+mn-ea"/>
              </a:rPr>
              <a:t>└←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设置</a:t>
            </a:r>
            <a:r>
              <a:rPr kumimoji="0" lang="zh-CN" altLang="en-US" sz="1800" dirty="0">
                <a:latin typeface="+mn-ea"/>
              </a:rPr>
              <a:t>转发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路径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 Box 496"/>
          <p:cNvSpPr txBox="1">
            <a:spLocks noChangeArrowheads="1"/>
          </p:cNvSpPr>
          <p:nvPr/>
        </p:nvSpPr>
        <p:spPr bwMode="auto">
          <a:xfrm>
            <a:off x="179512" y="3166688"/>
            <a:ext cx="1548680" cy="9361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指令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串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示例</a:t>
            </a:r>
            <a:endParaRPr lang="en-US" altLang="zh-CN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I1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rPr>
              <a:t>F1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</a:rPr>
              <a:t>F0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+5</a:t>
            </a:r>
            <a:endParaRPr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I2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F2=</a:t>
            </a:r>
            <a:r>
              <a: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rPr>
              <a:t>F1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-F0</a:t>
            </a:r>
            <a:endParaRPr lang="en-US" altLang="zh-CN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62576"/>
              </p:ext>
            </p:extLst>
          </p:nvPr>
        </p:nvGraphicFramePr>
        <p:xfrm>
          <a:off x="1835696" y="3094680"/>
          <a:ext cx="4896544" cy="1414440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站号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保留站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1000(Mult1)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1010(Add1 )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1011(Add2 )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7740"/>
              </p:ext>
            </p:extLst>
          </p:nvPr>
        </p:nvGraphicFramePr>
        <p:xfrm>
          <a:off x="6876256" y="3094680"/>
          <a:ext cx="2088233" cy="1414440"/>
        </p:xfrm>
        <a:graphic>
          <a:graphicData uri="http://schemas.openxmlformats.org/drawingml/2006/table">
            <a:tbl>
              <a:tblPr/>
              <a:tblGrid>
                <a:gridCol w="287686"/>
                <a:gridCol w="576411"/>
                <a:gridCol w="576064"/>
                <a:gridCol w="648072"/>
              </a:tblGrid>
              <a:tr h="223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615"/>
          <p:cNvGrpSpPr>
            <a:grpSpLocks/>
          </p:cNvGrpSpPr>
          <p:nvPr/>
        </p:nvGrpSpPr>
        <p:grpSpPr bwMode="auto">
          <a:xfrm>
            <a:off x="3203996" y="3959479"/>
            <a:ext cx="5761038" cy="252414"/>
            <a:chOff x="657" y="2737"/>
            <a:chExt cx="3629" cy="159"/>
          </a:xfrm>
        </p:grpSpPr>
        <p:sp>
          <p:nvSpPr>
            <p:cNvPr id="11" name="Text Box 613"/>
            <p:cNvSpPr txBox="1">
              <a:spLocks noChangeArrowheads="1"/>
            </p:cNvSpPr>
            <p:nvPr/>
          </p:nvSpPr>
          <p:spPr bwMode="auto">
            <a:xfrm>
              <a:off x="3242" y="2737"/>
              <a:ext cx="1044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→1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1010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614"/>
            <p:cNvSpPr txBox="1">
              <a:spLocks noChangeArrowheads="1"/>
            </p:cNvSpPr>
            <p:nvPr/>
          </p:nvSpPr>
          <p:spPr bwMode="auto">
            <a:xfrm>
              <a:off x="657" y="2737"/>
              <a:ext cx="2223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→1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ADD   25H   5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</a:t>
              </a:r>
              <a:r>
                <a:rPr lang="en-US" altLang="zh-CN" sz="1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0000 0000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  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Group 615"/>
          <p:cNvGrpSpPr>
            <a:grpSpLocks/>
          </p:cNvGrpSpPr>
          <p:nvPr/>
        </p:nvGrpSpPr>
        <p:grpSpPr bwMode="auto">
          <a:xfrm>
            <a:off x="3203450" y="4246808"/>
            <a:ext cx="5761038" cy="252414"/>
            <a:chOff x="657" y="2737"/>
            <a:chExt cx="3629" cy="159"/>
          </a:xfrm>
        </p:grpSpPr>
        <p:sp>
          <p:nvSpPr>
            <p:cNvPr id="17" name="Text Box 613"/>
            <p:cNvSpPr txBox="1">
              <a:spLocks noChangeArrowheads="1"/>
            </p:cNvSpPr>
            <p:nvPr/>
          </p:nvSpPr>
          <p:spPr bwMode="auto">
            <a:xfrm>
              <a:off x="3242" y="2737"/>
              <a:ext cx="1044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→1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 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1011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 Box 614"/>
            <p:cNvSpPr txBox="1">
              <a:spLocks noChangeArrowheads="1"/>
            </p:cNvSpPr>
            <p:nvPr/>
          </p:nvSpPr>
          <p:spPr bwMode="auto">
            <a:xfrm>
              <a:off x="657" y="2737"/>
              <a:ext cx="2223" cy="1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→1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SUB 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25H 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1010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solidFill>
                    <a:srgbClr val="0070C0"/>
                  </a:solidFill>
                  <a:latin typeface="+mn-ea"/>
                  <a:ea typeface="+mn-ea"/>
                </a:rPr>
                <a:t>0000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+mn-ea"/>
                  <a:ea typeface="+mn-ea"/>
                </a:rPr>
                <a:t> 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Text Box 490"/>
          <p:cNvSpPr txBox="1">
            <a:spLocks noChangeArrowheads="1"/>
          </p:cNvSpPr>
          <p:nvPr/>
        </p:nvSpPr>
        <p:spPr bwMode="auto">
          <a:xfrm>
            <a:off x="214282" y="397113"/>
            <a:ext cx="87868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、数据冒险</a:t>
            </a:r>
            <a:r>
              <a:rPr lang="zh-CN" altLang="en-US" dirty="0" smtClean="0">
                <a:latin typeface="+mn-ea"/>
                <a:ea typeface="+mn-ea"/>
              </a:rPr>
              <a:t>处理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   冒险的检测</a:t>
            </a:r>
            <a:r>
              <a:rPr kumimoji="0" lang="en-US" altLang="zh-CN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处理在</a:t>
            </a:r>
            <a:r>
              <a:rPr kumimoji="0" lang="en-US" altLang="zh-CN" u="sng" dirty="0" smtClean="0">
                <a:solidFill>
                  <a:schemeClr val="tx1"/>
                </a:solidFill>
                <a:latin typeface="+mn-ea"/>
              </a:rPr>
              <a:t>IS</a:t>
            </a:r>
            <a:r>
              <a:rPr kumimoji="0" lang="zh-CN" altLang="en-US" u="sng" dirty="0" smtClean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实现，动态调度在</a:t>
            </a:r>
            <a:r>
              <a:rPr kumimoji="0" lang="en-US" altLang="zh-CN" u="sng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kumimoji="0" lang="zh-CN" altLang="en-US" u="sng" dirty="0" smtClean="0">
                <a:solidFill>
                  <a:schemeClr val="tx1"/>
                </a:solidFill>
                <a:latin typeface="+mn-ea"/>
              </a:rPr>
              <a:t>段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实现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20" name="Text Box 617"/>
          <p:cNvSpPr txBox="1">
            <a:spLocks noChangeArrowheads="1"/>
          </p:cNvSpPr>
          <p:nvPr/>
        </p:nvSpPr>
        <p:spPr bwMode="auto">
          <a:xfrm>
            <a:off x="2446530" y="4575322"/>
            <a:ext cx="655574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FLB/ALU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数据到达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时，</a:t>
            </a:r>
            <a:r>
              <a:rPr kumimoji="0" lang="zh-CN" altLang="en-US" b="1" u="sng" dirty="0" smtClean="0">
                <a:solidFill>
                  <a:schemeClr val="tx1"/>
                </a:solidFill>
                <a:latin typeface="+mn-ea"/>
                <a:ea typeface="+mn-ea"/>
              </a:rPr>
              <a:t>相关部件</a:t>
            </a:r>
            <a:r>
              <a:rPr kumimoji="0" lang="zh-CN" altLang="en-US" b="1" dirty="0" smtClean="0">
                <a:latin typeface="+mn-ea"/>
                <a:ea typeface="+mn-ea"/>
              </a:rPr>
              <a:t>收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数据、</a:t>
            </a:r>
            <a:r>
              <a:rPr kumimoji="0" lang="zh-CN" altLang="en-US" b="1" dirty="0" smtClean="0">
                <a:latin typeface="+mn-ea"/>
                <a:ea typeface="+mn-ea"/>
              </a:rPr>
              <a:t>改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状态</a:t>
            </a:r>
            <a:endParaRPr kumimoji="0"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设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CDB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上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数据编号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=</a:t>
            </a:r>
            <a:r>
              <a:rPr kumimoji="0" lang="en-US" altLang="zh-CN" sz="1800" dirty="0" err="1" smtClean="0">
                <a:solidFill>
                  <a:schemeClr val="tx1"/>
                </a:solidFill>
                <a:latin typeface="+mn-ea"/>
              </a:rPr>
              <a:t>Qx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)     (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与</a:t>
            </a:r>
            <a:r>
              <a:rPr kumimoji="0" lang="en-US" altLang="zh-CN" sz="1800" dirty="0" err="1">
                <a:solidFill>
                  <a:schemeClr val="tx1"/>
                </a:solidFill>
                <a:latin typeface="+mn-ea"/>
              </a:rPr>
              <a:t>Qx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匹配</a:t>
            </a:r>
            <a:r>
              <a:rPr kumimoji="0" lang="en-US" altLang="zh-CN" sz="1800" dirty="0">
                <a:solidFill>
                  <a:schemeClr val="tx1"/>
                </a:solidFill>
                <a:latin typeface="+mn-ea"/>
              </a:rPr>
              <a:t>)</a:t>
            </a:r>
            <a:endParaRPr kumimoji="0" lang="zh-CN" altLang="en-US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96969"/>
              </p:ext>
            </p:extLst>
          </p:nvPr>
        </p:nvGraphicFramePr>
        <p:xfrm>
          <a:off x="1835696" y="5445224"/>
          <a:ext cx="4896544" cy="565776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1010(Add1 )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1011(Add2 )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SUB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2AH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82750"/>
              </p:ext>
            </p:extLst>
          </p:nvPr>
        </p:nvGraphicFramePr>
        <p:xfrm>
          <a:off x="6876256" y="5445224"/>
          <a:ext cx="2088233" cy="565776"/>
        </p:xfrm>
        <a:graphic>
          <a:graphicData uri="http://schemas.openxmlformats.org/drawingml/2006/table">
            <a:tbl>
              <a:tblPr/>
              <a:tblGrid>
                <a:gridCol w="287686"/>
                <a:gridCol w="576411"/>
                <a:gridCol w="576064"/>
                <a:gridCol w="648072"/>
              </a:tblGrid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2AH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88"/>
          <p:cNvSpPr txBox="1">
            <a:spLocks noChangeArrowheads="1"/>
          </p:cNvSpPr>
          <p:nvPr/>
        </p:nvSpPr>
        <p:spPr bwMode="auto">
          <a:xfrm>
            <a:off x="2411760" y="3294276"/>
            <a:ext cx="6448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u="sng" dirty="0" smtClean="0">
                <a:solidFill>
                  <a:schemeClr val="tx1"/>
                </a:solidFill>
                <a:latin typeface="+mn-ea"/>
                <a:ea typeface="+mn-ea"/>
              </a:rPr>
              <a:t>处理时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已消除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取数据或转为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RAW)      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←不再受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W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影响</a:t>
            </a:r>
            <a:endParaRPr kumimoji="0"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Text Box 490"/>
          <p:cNvSpPr txBox="1">
            <a:spLocks noChangeArrowheads="1"/>
          </p:cNvSpPr>
          <p:nvPr/>
        </p:nvSpPr>
        <p:spPr bwMode="auto">
          <a:xfrm>
            <a:off x="214282" y="404664"/>
            <a:ext cx="320559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kumimoji="0" lang="en-US" altLang="zh-CN" dirty="0">
                <a:solidFill>
                  <a:srgbClr val="C00000"/>
                </a:solidFill>
                <a:latin typeface="+mn-ea"/>
                <a:ea typeface="+mn-ea"/>
              </a:rPr>
              <a:t>WAR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冒险处理：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kumimoji="0" lang="en-US" altLang="zh-CN" dirty="0">
                <a:solidFill>
                  <a:schemeClr val="accent2"/>
                </a:solidFill>
                <a:latin typeface="+mn-ea"/>
                <a:ea typeface="+mn-ea"/>
              </a:rPr>
              <a:t>WAR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检测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WAR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处理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WAR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消除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5" name="Text Box 492"/>
          <p:cNvSpPr txBox="1">
            <a:spLocks noChangeArrowheads="1"/>
          </p:cNvSpPr>
          <p:nvPr/>
        </p:nvSpPr>
        <p:spPr bwMode="auto">
          <a:xfrm>
            <a:off x="2411760" y="826344"/>
            <a:ext cx="6624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指令</a:t>
            </a:r>
            <a:r>
              <a:rPr kumimoji="0" lang="zh-CN" altLang="en-US" u="sng" dirty="0" smtClean="0">
                <a:solidFill>
                  <a:srgbClr val="990099"/>
                </a:solidFill>
                <a:latin typeface="+mn-ea"/>
              </a:rPr>
              <a:t>有源</a:t>
            </a:r>
            <a:r>
              <a:rPr kumimoji="0" lang="en-US" altLang="zh-CN" u="sng" dirty="0" smtClean="0">
                <a:solidFill>
                  <a:srgbClr val="990099"/>
                </a:solidFill>
                <a:latin typeface="+mn-ea"/>
              </a:rPr>
              <a:t>OPD</a:t>
            </a:r>
            <a:r>
              <a:rPr kumimoji="0" lang="en-US" altLang="zh-CN" dirty="0" smtClean="0">
                <a:solidFill>
                  <a:srgbClr val="990099"/>
                </a:solidFill>
                <a:latin typeface="+mn-ea"/>
              </a:rPr>
              <a:t>(</a:t>
            </a:r>
            <a:r>
              <a:rPr kumimoji="0" lang="en-US" altLang="zh-CN" dirty="0" err="1" smtClean="0">
                <a:solidFill>
                  <a:srgbClr val="990099"/>
                </a:solidFill>
                <a:latin typeface="+mn-ea"/>
              </a:rPr>
              <a:t>FLRx</a:t>
            </a:r>
            <a:r>
              <a:rPr kumimoji="0" lang="en-US" altLang="zh-CN" dirty="0" smtClean="0">
                <a:solidFill>
                  <a:srgbClr val="990099"/>
                </a:solidFill>
                <a:latin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时</a:t>
            </a:r>
            <a:endParaRPr kumimoji="0" lang="en-US" altLang="zh-CN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err="1" smtClean="0">
                <a:solidFill>
                  <a:schemeClr val="tx1"/>
                </a:solidFill>
                <a:latin typeface="+mn-ea"/>
              </a:rPr>
              <a:t>FLRx.Bs</a:t>
            </a:r>
            <a:r>
              <a:rPr kumimoji="0"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时，取</a:t>
            </a:r>
            <a:r>
              <a:rPr kumimoji="0" lang="en-US" altLang="zh-CN" dirty="0" err="1" smtClean="0">
                <a:solidFill>
                  <a:schemeClr val="tx1"/>
                </a:solidFill>
                <a:latin typeface="+mn-ea"/>
              </a:rPr>
              <a:t>FLRx.Vi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；否则取</a:t>
            </a:r>
            <a:r>
              <a:rPr kumimoji="0" lang="en-US" altLang="zh-CN" dirty="0" err="1" smtClean="0">
                <a:solidFill>
                  <a:schemeClr val="tx1"/>
                </a:solidFill>
                <a:latin typeface="+mn-ea"/>
              </a:rPr>
              <a:t>FLRx.Qi</a:t>
            </a:r>
            <a:endParaRPr kumimoji="0"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 Box 496"/>
          <p:cNvSpPr txBox="1">
            <a:spLocks noChangeArrowheads="1"/>
          </p:cNvSpPr>
          <p:nvPr/>
        </p:nvSpPr>
        <p:spPr bwMode="auto">
          <a:xfrm>
            <a:off x="251520" y="1904058"/>
            <a:ext cx="1513111" cy="11521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指令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串</a:t>
            </a:r>
            <a:endParaRPr lang="en-US" altLang="zh-CN" sz="18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I1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latin typeface="+mn-ea"/>
                <a:ea typeface="+mn-ea"/>
              </a:rPr>
              <a:t>F1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=F0+5</a:t>
            </a:r>
            <a:endParaRPr lang="zh-CN" altLang="en-US" sz="1800" b="1" dirty="0">
              <a:solidFill>
                <a:srgbClr val="990099"/>
              </a:solidFill>
              <a:latin typeface="+mn-ea"/>
              <a:ea typeface="+mn-ea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I2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F2=</a:t>
            </a:r>
            <a:r>
              <a: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rPr>
              <a:t>F1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-F0</a:t>
            </a: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I3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</a:rPr>
              <a:t>F1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=F3+F0</a:t>
            </a:r>
            <a:endParaRPr lang="en-US" altLang="zh-CN" sz="1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853"/>
              </p:ext>
            </p:extLst>
          </p:nvPr>
        </p:nvGraphicFramePr>
        <p:xfrm>
          <a:off x="1835696" y="1832050"/>
          <a:ext cx="4896544" cy="1414440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站号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名称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保留站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Bs</a:t>
                      </a:r>
                      <a:endParaRPr kumimoji="1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Oper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1000(Mult1)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1010(Add1 )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25H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 smtClean="0"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1011(Add2 )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1010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87333"/>
              </p:ext>
            </p:extLst>
          </p:nvPr>
        </p:nvGraphicFramePr>
        <p:xfrm>
          <a:off x="6876256" y="1832050"/>
          <a:ext cx="2088233" cy="1414440"/>
        </p:xfrm>
        <a:graphic>
          <a:graphicData uri="http://schemas.openxmlformats.org/drawingml/2006/table">
            <a:tbl>
              <a:tblPr/>
              <a:tblGrid>
                <a:gridCol w="287686"/>
                <a:gridCol w="576411"/>
                <a:gridCol w="576064"/>
                <a:gridCol w="648072"/>
              </a:tblGrid>
              <a:tr h="223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490"/>
          <p:cNvSpPr txBox="1">
            <a:spLocks noChangeArrowheads="1"/>
          </p:cNvSpPr>
          <p:nvPr/>
        </p:nvSpPr>
        <p:spPr bwMode="auto">
          <a:xfrm>
            <a:off x="214282" y="3754775"/>
            <a:ext cx="262952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WAW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冒险处理：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WAW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检测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WAW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处理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WAW</a:t>
            </a:r>
            <a:r>
              <a:rPr kumimoji="0"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消除</a:t>
            </a:r>
            <a:r>
              <a:rPr kumimoji="0"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3" name="Text Box 492"/>
          <p:cNvSpPr txBox="1">
            <a:spLocks noChangeArrowheads="1"/>
          </p:cNvSpPr>
          <p:nvPr/>
        </p:nvSpPr>
        <p:spPr bwMode="auto">
          <a:xfrm>
            <a:off x="2446530" y="4214555"/>
            <a:ext cx="65899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+mn-ea"/>
              </a:rPr>
              <a:t>目的</a:t>
            </a:r>
            <a:r>
              <a:rPr kumimoji="0" lang="en-US" altLang="zh-CN" dirty="0" smtClean="0">
                <a:solidFill>
                  <a:schemeClr val="tx1"/>
                </a:solidFill>
                <a:latin typeface="+mn-ea"/>
              </a:rPr>
              <a:t>OPD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部件</a:t>
            </a:r>
            <a:r>
              <a:rPr kumimoji="0" lang="en-US" altLang="zh-CN" u="sng" dirty="0" err="1" smtClean="0">
                <a:solidFill>
                  <a:srgbClr val="990099"/>
                </a:solidFill>
                <a:latin typeface="+mn-ea"/>
              </a:rPr>
              <a:t>FLRy.Bs</a:t>
            </a:r>
            <a:r>
              <a:rPr kumimoji="0" lang="en-US" altLang="zh-CN" u="sng" dirty="0" smtClean="0">
                <a:solidFill>
                  <a:srgbClr val="990099"/>
                </a:solidFill>
                <a:latin typeface="+mn-ea"/>
              </a:rPr>
              <a:t>=1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</a:rPr>
              <a:t>时       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←欲存结果未产生</a:t>
            </a:r>
            <a:endParaRPr kumimoji="0" lang="zh-CN" altLang="en-US" sz="18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取</a:t>
            </a:r>
            <a:r>
              <a:rPr kumimoji="0" lang="zh-CN" altLang="en-US" dirty="0">
                <a:solidFill>
                  <a:schemeClr val="tx1"/>
                </a:solidFill>
                <a:latin typeface="+mn-ea"/>
                <a:ea typeface="+mn-ea"/>
              </a:rPr>
              <a:t>操作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部件名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kumimoji="0"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RSi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到</a:t>
            </a:r>
            <a:r>
              <a:rPr kumimoji="0" lang="en-US" altLang="zh-CN" b="1" u="sng" dirty="0" err="1" smtClean="0">
                <a:solidFill>
                  <a:srgbClr val="990099"/>
                </a:solidFill>
                <a:latin typeface="+mn-ea"/>
                <a:ea typeface="+mn-ea"/>
              </a:rPr>
              <a:t>FLRy.Qi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中  </a:t>
            </a:r>
            <a:r>
              <a:rPr kumimoji="0" lang="zh-CN" altLang="en-US" sz="1800" dirty="0" smtClean="0">
                <a:latin typeface="+mn-ea"/>
                <a:ea typeface="+mn-ea"/>
              </a:rPr>
              <a:t>←寄存器重命名</a:t>
            </a:r>
            <a:endParaRPr kumimoji="0" lang="en-US" altLang="zh-CN" dirty="0" smtClean="0">
              <a:latin typeface="+mn-ea"/>
              <a:ea typeface="+mn-ea"/>
            </a:endParaRPr>
          </a:p>
        </p:txBody>
      </p:sp>
      <p:graphicFrame>
        <p:nvGraphicFramePr>
          <p:cNvPr id="14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52984"/>
              </p:ext>
            </p:extLst>
          </p:nvPr>
        </p:nvGraphicFramePr>
        <p:xfrm>
          <a:off x="1835696" y="5226714"/>
          <a:ext cx="4896544" cy="282888"/>
        </p:xfrm>
        <a:graphic>
          <a:graphicData uri="http://schemas.openxmlformats.org/drawingml/2006/table">
            <a:tbl>
              <a:tblPr/>
              <a:tblGrid>
                <a:gridCol w="1224136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1100(Add3 )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25H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47202"/>
              </p:ext>
            </p:extLst>
          </p:nvPr>
        </p:nvGraphicFramePr>
        <p:xfrm>
          <a:off x="6876256" y="5226714"/>
          <a:ext cx="2088233" cy="565776"/>
        </p:xfrm>
        <a:graphic>
          <a:graphicData uri="http://schemas.openxmlformats.org/drawingml/2006/table">
            <a:tbl>
              <a:tblPr/>
              <a:tblGrid>
                <a:gridCol w="287686"/>
                <a:gridCol w="576411"/>
                <a:gridCol w="576064"/>
                <a:gridCol w="648072"/>
              </a:tblGrid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→1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613"/>
          <p:cNvSpPr txBox="1">
            <a:spLocks noChangeArrowheads="1"/>
          </p:cNvSpPr>
          <p:nvPr/>
        </p:nvSpPr>
        <p:spPr bwMode="auto">
          <a:xfrm>
            <a:off x="8355766" y="5249084"/>
            <a:ext cx="576064" cy="252414"/>
          </a:xfrm>
          <a:prstGeom prst="rect">
            <a:avLst/>
          </a:prstGeom>
          <a:solidFill>
            <a:srgbClr val="CCFFFF"/>
          </a:solidFill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latin typeface="+mn-ea"/>
                <a:ea typeface="+mn-ea"/>
              </a:rPr>
              <a:t>1100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9" name="Text Box 388"/>
          <p:cNvSpPr txBox="1">
            <a:spLocks noChangeArrowheads="1"/>
          </p:cNvSpPr>
          <p:nvPr/>
        </p:nvSpPr>
        <p:spPr bwMode="auto">
          <a:xfrm>
            <a:off x="2411760" y="5720482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u="sng" dirty="0" smtClean="0">
                <a:solidFill>
                  <a:schemeClr val="tx1"/>
                </a:solidFill>
                <a:latin typeface="+mn-ea"/>
                <a:ea typeface="+mn-ea"/>
              </a:rPr>
              <a:t>处理时</a:t>
            </a:r>
            <a:r>
              <a:rPr kumimoji="0"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已消除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只保存最后结果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     ←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</a:rPr>
              <a:t>不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受第一个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</a:rPr>
              <a:t>W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</a:rPr>
              <a:t>影响</a:t>
            </a:r>
            <a:endParaRPr kumimoji="0"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线形标注 2 20"/>
          <p:cNvSpPr/>
          <p:nvPr/>
        </p:nvSpPr>
        <p:spPr bwMode="auto">
          <a:xfrm>
            <a:off x="6732240" y="898352"/>
            <a:ext cx="1575250" cy="2984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168208"/>
              <a:gd name="adj6" fmla="val -30253"/>
            </a:avLst>
          </a:prstGeom>
          <a:noFill/>
          <a:ln w="952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dirty="0" smtClean="0"/>
              <a:t>寄存器重命名</a:t>
            </a:r>
            <a:endParaRPr lang="en-US" altLang="zh-CN" sz="1800" dirty="0"/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75020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r>
              <a:rPr lang="zh-CN" altLang="en-US" sz="2200" dirty="0" smtClean="0">
                <a:solidFill>
                  <a:srgbClr val="990099"/>
                </a:solidFill>
              </a:rPr>
              <a:t>示例：</a:t>
            </a:r>
            <a:r>
              <a:rPr lang="zh-CN" altLang="en-US" sz="2200" dirty="0" smtClean="0">
                <a:solidFill>
                  <a:schemeClr val="tx1"/>
                </a:solidFill>
              </a:rPr>
              <a:t>分析下列指令执行过程</a:t>
            </a:r>
            <a:r>
              <a:rPr lang="en-US" altLang="zh-CN" sz="1800" dirty="0">
                <a:solidFill>
                  <a:schemeClr val="tx1"/>
                </a:solidFill>
              </a:rPr>
              <a:t>(LD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3CLK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ADD/SUB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2CLK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MUL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10CLK)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90284"/>
              </p:ext>
            </p:extLst>
          </p:nvPr>
        </p:nvGraphicFramePr>
        <p:xfrm>
          <a:off x="4283968" y="2623200"/>
          <a:ext cx="4608512" cy="1021824"/>
        </p:xfrm>
        <a:graphic>
          <a:graphicData uri="http://schemas.openxmlformats.org/drawingml/2006/table">
            <a:tbl>
              <a:tblPr/>
              <a:tblGrid>
                <a:gridCol w="936104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MUL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0001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1010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0001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36550"/>
              </p:ext>
            </p:extLst>
          </p:nvPr>
        </p:nvGraphicFramePr>
        <p:xfrm>
          <a:off x="6660232" y="1273912"/>
          <a:ext cx="2232248" cy="1277280"/>
        </p:xfrm>
        <a:graphic>
          <a:graphicData uri="http://schemas.openxmlformats.org/drawingml/2006/table">
            <a:tbl>
              <a:tblPr/>
              <a:tblGrid>
                <a:gridCol w="431701"/>
                <a:gridCol w="576411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14339"/>
              </p:ext>
            </p:extLst>
          </p:nvPr>
        </p:nvGraphicFramePr>
        <p:xfrm>
          <a:off x="1115616" y="1273912"/>
          <a:ext cx="460851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153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26208"/>
              </p:ext>
            </p:extLst>
          </p:nvPr>
        </p:nvGraphicFramePr>
        <p:xfrm>
          <a:off x="4283968" y="5431512"/>
          <a:ext cx="4608512" cy="1021824"/>
        </p:xfrm>
        <a:graphic>
          <a:graphicData uri="http://schemas.openxmlformats.org/drawingml/2006/table">
            <a:tbl>
              <a:tblPr/>
              <a:tblGrid>
                <a:gridCol w="936104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MUL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0001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1010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ea"/>
                          <a:ea typeface="+mn-ea"/>
                        </a:rPr>
                        <a:t>0001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20829"/>
              </p:ext>
            </p:extLst>
          </p:nvPr>
        </p:nvGraphicFramePr>
        <p:xfrm>
          <a:off x="6660232" y="4082224"/>
          <a:ext cx="2232248" cy="1277280"/>
        </p:xfrm>
        <a:graphic>
          <a:graphicData uri="http://schemas.openxmlformats.org/drawingml/2006/table">
            <a:tbl>
              <a:tblPr/>
              <a:tblGrid>
                <a:gridCol w="431701"/>
                <a:gridCol w="576411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59460"/>
              </p:ext>
            </p:extLst>
          </p:nvPr>
        </p:nvGraphicFramePr>
        <p:xfrm>
          <a:off x="1115616" y="4082224"/>
          <a:ext cx="460851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153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51521" y="3676962"/>
            <a:ext cx="862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 t5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>
                <a:solidFill>
                  <a:schemeClr val="tx1"/>
                </a:solidFill>
              </a:rPr>
              <a:t>EX(FLB1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IS(</a:t>
            </a:r>
            <a:r>
              <a:rPr lang="zh-CN" altLang="en-US" sz="2000" dirty="0" smtClean="0">
                <a:solidFill>
                  <a:schemeClr val="tx1"/>
                </a:solidFill>
              </a:rPr>
              <a:t>消除</a:t>
            </a:r>
            <a:r>
              <a:rPr lang="en-US" altLang="zh-CN" sz="2000" dirty="0" smtClean="0">
                <a:solidFill>
                  <a:schemeClr val="tx1"/>
                </a:solidFill>
              </a:rPr>
              <a:t>WAW)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51520" y="836712"/>
            <a:ext cx="862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 t3-t4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指令进行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 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指令被阻塞，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30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25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47956"/>
              </p:ext>
            </p:extLst>
          </p:nvPr>
        </p:nvGraphicFramePr>
        <p:xfrm>
          <a:off x="1115616" y="2685551"/>
          <a:ext cx="2880320" cy="1031481"/>
        </p:xfrm>
        <a:graphic>
          <a:graphicData uri="http://schemas.openxmlformats.org/drawingml/2006/table">
            <a:tbl>
              <a:tblPr/>
              <a:tblGrid>
                <a:gridCol w="432048"/>
                <a:gridCol w="504329"/>
                <a:gridCol w="647799"/>
                <a:gridCol w="720080"/>
                <a:gridCol w="57606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0001(L1)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0010(L2)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27301"/>
              </p:ext>
            </p:extLst>
          </p:nvPr>
        </p:nvGraphicFramePr>
        <p:xfrm>
          <a:off x="1115616" y="5445224"/>
          <a:ext cx="2880320" cy="1031481"/>
        </p:xfrm>
        <a:graphic>
          <a:graphicData uri="http://schemas.openxmlformats.org/drawingml/2006/table">
            <a:tbl>
              <a:tblPr/>
              <a:tblGrid>
                <a:gridCol w="432048"/>
                <a:gridCol w="504329"/>
                <a:gridCol w="647799"/>
                <a:gridCol w="720080"/>
                <a:gridCol w="57606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0001(L1)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0010(L2)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 t6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及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</a:t>
            </a:r>
            <a:r>
              <a:rPr lang="en-US" altLang="zh-CN" sz="2000" dirty="0" smtClean="0">
                <a:solidFill>
                  <a:schemeClr val="tx1"/>
                </a:solidFill>
              </a:rPr>
              <a:t>OPD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(t7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48481"/>
              </p:ext>
            </p:extLst>
          </p:nvPr>
        </p:nvGraphicFramePr>
        <p:xfrm>
          <a:off x="1115616" y="2167783"/>
          <a:ext cx="2808312" cy="1031481"/>
        </p:xfrm>
        <a:graphic>
          <a:graphicData uri="http://schemas.openxmlformats.org/drawingml/2006/table">
            <a:tbl>
              <a:tblPr/>
              <a:tblGrid>
                <a:gridCol w="360041"/>
                <a:gridCol w="504328"/>
                <a:gridCol w="647799"/>
                <a:gridCol w="720080"/>
                <a:gridCol w="57606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0001(L1)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0010(L2)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8150"/>
              </p:ext>
            </p:extLst>
          </p:nvPr>
        </p:nvGraphicFramePr>
        <p:xfrm>
          <a:off x="6660232" y="841864"/>
          <a:ext cx="2232248" cy="1277280"/>
        </p:xfrm>
        <a:graphic>
          <a:graphicData uri="http://schemas.openxmlformats.org/drawingml/2006/table">
            <a:tbl>
              <a:tblPr/>
              <a:tblGrid>
                <a:gridCol w="431701"/>
                <a:gridCol w="576411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2143"/>
              </p:ext>
            </p:extLst>
          </p:nvPr>
        </p:nvGraphicFramePr>
        <p:xfrm>
          <a:off x="1115616" y="841864"/>
          <a:ext cx="460851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153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1520" y="3645024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 t8-t9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(t9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指令被</a:t>
            </a:r>
            <a:r>
              <a:rPr lang="zh-CN" altLang="en-US" sz="2000" dirty="0">
                <a:solidFill>
                  <a:schemeClr val="tx1"/>
                </a:solidFill>
              </a:rPr>
              <a:t>阻塞，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6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4139"/>
              </p:ext>
            </p:extLst>
          </p:nvPr>
        </p:nvGraphicFramePr>
        <p:xfrm>
          <a:off x="1115616" y="5376205"/>
          <a:ext cx="2880320" cy="1031481"/>
        </p:xfrm>
        <a:graphic>
          <a:graphicData uri="http://schemas.openxmlformats.org/drawingml/2006/table">
            <a:tbl>
              <a:tblPr/>
              <a:tblGrid>
                <a:gridCol w="432048"/>
                <a:gridCol w="504329"/>
                <a:gridCol w="647799"/>
                <a:gridCol w="720080"/>
                <a:gridCol w="57606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0001(L1)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0010(L2)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68183"/>
              </p:ext>
            </p:extLst>
          </p:nvPr>
        </p:nvGraphicFramePr>
        <p:xfrm>
          <a:off x="6660232" y="4050286"/>
          <a:ext cx="2232248" cy="1277280"/>
        </p:xfrm>
        <a:graphic>
          <a:graphicData uri="http://schemas.openxmlformats.org/drawingml/2006/table">
            <a:tbl>
              <a:tblPr/>
              <a:tblGrid>
                <a:gridCol w="431701"/>
                <a:gridCol w="576411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68270"/>
              </p:ext>
            </p:extLst>
          </p:nvPr>
        </p:nvGraphicFramePr>
        <p:xfrm>
          <a:off x="1115616" y="4050286"/>
          <a:ext cx="460851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153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764981" y="3284984"/>
            <a:ext cx="5471315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思考：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为何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F1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没变？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t7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ADD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指令为何不开始执行？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线形标注 2 25"/>
          <p:cNvSpPr/>
          <p:nvPr/>
        </p:nvSpPr>
        <p:spPr bwMode="auto">
          <a:xfrm>
            <a:off x="7236296" y="3335839"/>
            <a:ext cx="1656184" cy="2984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-672662"/>
              <a:gd name="adj6" fmla="val -224743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EX</a:t>
            </a:r>
            <a:r>
              <a:rPr lang="zh-CN" altLang="en-US" sz="1800" dirty="0" smtClean="0">
                <a:solidFill>
                  <a:schemeClr val="tx1"/>
                </a:solidFill>
              </a:rPr>
              <a:t>结果在</a:t>
            </a:r>
            <a:r>
              <a:rPr lang="en-US" altLang="zh-CN" sz="1800" dirty="0" smtClean="0">
                <a:solidFill>
                  <a:schemeClr val="tx1"/>
                </a:solidFill>
              </a:rPr>
              <a:t>EX/WB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aphicFrame>
        <p:nvGraphicFramePr>
          <p:cNvPr id="10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04656"/>
              </p:ext>
            </p:extLst>
          </p:nvPr>
        </p:nvGraphicFramePr>
        <p:xfrm>
          <a:off x="4211960" y="2191152"/>
          <a:ext cx="4680520" cy="1021824"/>
        </p:xfrm>
        <a:graphic>
          <a:graphicData uri="http://schemas.openxmlformats.org/drawingml/2006/table">
            <a:tbl>
              <a:tblPr/>
              <a:tblGrid>
                <a:gridCol w="1008112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MUL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45H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1010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45H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98042"/>
              </p:ext>
            </p:extLst>
          </p:nvPr>
        </p:nvGraphicFramePr>
        <p:xfrm>
          <a:off x="4211960" y="5399574"/>
          <a:ext cx="4680520" cy="1021824"/>
        </p:xfrm>
        <a:graphic>
          <a:graphicData uri="http://schemas.openxmlformats.org/drawingml/2006/table">
            <a:tbl>
              <a:tblPr/>
              <a:tblGrid>
                <a:gridCol w="1008112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MUL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1010</a:t>
                      </a:r>
                      <a:endParaRPr lang="zh-CN" altLang="en-US" sz="16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7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14282" y="2132856"/>
            <a:ext cx="6589966" cy="31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438275"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ILP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的类型：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indent="-1438275"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基本块内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并行性，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跨基本块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并行性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indent="-1438275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ILP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的开发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目标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保持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程序结果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indent="-1438275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数据相关处理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indent="-1438275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indent="-1438275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indent="-1438275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控制相关处理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548680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※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指令级并行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b="0" dirty="0">
                <a:solidFill>
                  <a:srgbClr val="FF0000"/>
                </a:solidFill>
              </a:rPr>
              <a:t>Instruction Level Parallelism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相关概念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40"/>
          <p:cNvSpPr txBox="1">
            <a:spLocks noChangeArrowheads="1"/>
          </p:cNvSpPr>
          <p:nvPr/>
        </p:nvSpPr>
        <p:spPr bwMode="auto">
          <a:xfrm>
            <a:off x="1115617" y="1124744"/>
            <a:ext cx="5472608" cy="1008112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indent="-1438275">
              <a:lnSpc>
                <a:spcPct val="114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基 </a:t>
            </a:r>
            <a:r>
              <a:rPr lang="zh-CN" altLang="en-US" sz="1800" dirty="0">
                <a:solidFill>
                  <a:srgbClr val="990099"/>
                </a:solidFill>
              </a:rPr>
              <a:t>本 </a:t>
            </a:r>
            <a:r>
              <a:rPr lang="zh-CN" altLang="en-US" sz="1800" dirty="0" smtClean="0">
                <a:solidFill>
                  <a:srgbClr val="990099"/>
                </a:solidFill>
              </a:rPr>
              <a:t>块：</a:t>
            </a:r>
            <a:r>
              <a:rPr lang="zh-CN" altLang="en-US" sz="1800" dirty="0" smtClean="0">
                <a:solidFill>
                  <a:schemeClr val="tx1"/>
                </a:solidFill>
              </a:rPr>
              <a:t>由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顺序</a:t>
            </a:r>
            <a:r>
              <a:rPr lang="zh-CN" altLang="en-US" sz="1800" u="sng" dirty="0">
                <a:solidFill>
                  <a:schemeClr val="tx1"/>
                </a:solidFill>
              </a:rPr>
              <a:t>型</a:t>
            </a:r>
            <a:r>
              <a:rPr lang="zh-CN" altLang="en-US" sz="1800" dirty="0">
                <a:solidFill>
                  <a:schemeClr val="tx1"/>
                </a:solidFill>
              </a:rPr>
              <a:t>指令组成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、中途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无转入</a:t>
            </a:r>
            <a:r>
              <a:rPr lang="zh-CN" altLang="en-US" sz="1800" u="sng" dirty="0">
                <a:solidFill>
                  <a:schemeClr val="tx1"/>
                </a:solidFill>
              </a:rPr>
              <a:t>点</a:t>
            </a:r>
            <a:r>
              <a:rPr lang="zh-CN" altLang="en-US" sz="1800" dirty="0" smtClean="0">
                <a:solidFill>
                  <a:schemeClr val="tx1"/>
                </a:solidFill>
              </a:rPr>
              <a:t>的代码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indent="-1438275">
              <a:lnSpc>
                <a:spcPct val="114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程序顺序：</a:t>
            </a:r>
            <a:r>
              <a:rPr lang="zh-CN" altLang="en-US" sz="1800" dirty="0">
                <a:solidFill>
                  <a:schemeClr val="tx1"/>
                </a:solidFill>
              </a:rPr>
              <a:t>源程序确定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串行</a:t>
            </a:r>
            <a:r>
              <a:rPr lang="zh-CN" altLang="en-US" sz="1800" u="sng" dirty="0">
                <a:solidFill>
                  <a:schemeClr val="tx1"/>
                </a:solidFill>
              </a:rPr>
              <a:t>方式下</a:t>
            </a:r>
            <a:r>
              <a:rPr lang="zh-CN" altLang="en-US" sz="1800" dirty="0">
                <a:solidFill>
                  <a:schemeClr val="tx1"/>
                </a:solidFill>
              </a:rPr>
              <a:t>的指令执行顺序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indent="-1438275">
              <a:lnSpc>
                <a:spcPct val="114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执行顺序</a:t>
            </a:r>
            <a:r>
              <a:rPr lang="zh-CN" altLang="en-US" sz="1800" dirty="0" smtClean="0">
                <a:solidFill>
                  <a:srgbClr val="990099"/>
                </a:solidFill>
              </a:rPr>
              <a:t>：</a:t>
            </a: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zh-CN" altLang="en-US" sz="1800" dirty="0">
                <a:solidFill>
                  <a:schemeClr val="tx1"/>
                </a:solidFill>
              </a:rPr>
              <a:t>程序</a:t>
            </a:r>
            <a:r>
              <a:rPr lang="zh-CN" altLang="en-US" sz="1800" dirty="0" smtClean="0">
                <a:solidFill>
                  <a:schemeClr val="tx1"/>
                </a:solidFill>
              </a:rPr>
              <a:t>顺序</a:t>
            </a:r>
            <a:r>
              <a:rPr lang="zh-CN" altLang="en-US" sz="1800" u="sng" dirty="0">
                <a:solidFill>
                  <a:schemeClr val="tx1"/>
                </a:solidFill>
              </a:rPr>
              <a:t>结果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相同</a:t>
            </a:r>
            <a:r>
              <a:rPr lang="zh-CN" altLang="en-US" sz="1800" dirty="0">
                <a:solidFill>
                  <a:schemeClr val="tx1"/>
                </a:solidFill>
              </a:rPr>
              <a:t>的指令</a:t>
            </a:r>
            <a:r>
              <a:rPr lang="zh-CN" altLang="en-US" sz="1800" dirty="0" smtClean="0">
                <a:solidFill>
                  <a:schemeClr val="tx1"/>
                </a:solidFill>
              </a:rPr>
              <a:t>执行顺序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6876256" y="1268760"/>
            <a:ext cx="2016224" cy="1368152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lIns="18000" tIns="72000" rIns="18000" bIns="10800"/>
          <a:lstStyle/>
          <a:p>
            <a:pPr>
              <a:lnSpc>
                <a:spcPct val="8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for (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=0;i&lt;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  <a:ea typeface="+mn-ea"/>
              </a:rPr>
              <a:t>n;i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++) </a:t>
            </a:r>
          </a:p>
          <a:p>
            <a:pPr>
              <a:lnSpc>
                <a:spcPct val="8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+mn-ea"/>
                <a:ea typeface="+mn-ea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+mn-ea"/>
                <a:ea typeface="+mn-ea"/>
              </a:rPr>
              <a:t>  p=A[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  <a:ea typeface="+mn-ea"/>
              </a:rPr>
              <a:t>i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  <a:ea typeface="+mn-ea"/>
              </a:rPr>
              <a:t>]/2;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latin typeface="+mn-ea"/>
                <a:ea typeface="+mn-ea"/>
              </a:rPr>
              <a:t> q=B[</a:t>
            </a:r>
            <a:r>
              <a:rPr lang="en-US" altLang="zh-CN" sz="1600" dirty="0" err="1" smtClean="0">
                <a:solidFill>
                  <a:srgbClr val="0070C0"/>
                </a:solidFill>
                <a:latin typeface="+mn-ea"/>
                <a:ea typeface="+mn-ea"/>
              </a:rPr>
              <a:t>i</a:t>
            </a:r>
            <a:r>
              <a:rPr lang="en-US" altLang="zh-CN" sz="1600" dirty="0" smtClean="0">
                <a:solidFill>
                  <a:srgbClr val="0070C0"/>
                </a:solidFill>
                <a:latin typeface="+mn-ea"/>
                <a:ea typeface="+mn-ea"/>
              </a:rPr>
              <a:t>]</a:t>
            </a:r>
            <a:r>
              <a:rPr lang="zh-CN" altLang="en-US" sz="1600" dirty="0" smtClean="0">
                <a:solidFill>
                  <a:srgbClr val="0070C0"/>
                </a:solidFill>
                <a:latin typeface="+mn-ea"/>
                <a:ea typeface="+mn-ea"/>
              </a:rPr>
              <a:t>*</a:t>
            </a:r>
            <a:r>
              <a:rPr lang="en-US" altLang="zh-CN" sz="1600" dirty="0" smtClean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endParaRPr lang="en-US" altLang="zh-CN" sz="16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+mn-ea"/>
                <a:ea typeface="+mn-ea"/>
              </a:rPr>
              <a:t>  C[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  <a:ea typeface="+mn-ea"/>
              </a:rPr>
              <a:t>i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  <a:ea typeface="+mn-ea"/>
              </a:rPr>
              <a:t>]=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  <a:ea typeface="+mn-ea"/>
              </a:rPr>
              <a:t>p+q</a:t>
            </a:r>
            <a:r>
              <a:rPr lang="en-US" altLang="zh-CN" sz="1600" b="1" dirty="0" smtClean="0">
                <a:solidFill>
                  <a:srgbClr val="0070C0"/>
                </a:solidFill>
                <a:latin typeface="+mn-ea"/>
                <a:ea typeface="+mn-ea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79371" y="3503415"/>
            <a:ext cx="5785117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438275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①保持相关，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不</a:t>
            </a: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产生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冒险  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←阻塞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转发法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indent="-1438275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进行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代码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变换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，消除相关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←指令重排序</a:t>
            </a:r>
          </a:p>
          <a:p>
            <a:pPr indent="-1438275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→静态调度、动态调度     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indent="-1438275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保持相关，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不产生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冒险  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←阻塞法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indent="-1438275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数据流及异常行为  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←预测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重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排序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984489" y="2236802"/>
            <a:ext cx="3603735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限制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ILP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的因素有哪些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6" name="Text Box 140"/>
          <p:cNvSpPr txBox="1">
            <a:spLocks noChangeArrowheads="1"/>
          </p:cNvSpPr>
          <p:nvPr/>
        </p:nvSpPr>
        <p:spPr bwMode="auto">
          <a:xfrm>
            <a:off x="1187624" y="5733256"/>
            <a:ext cx="5256584" cy="648071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indent="-1438275">
              <a:lnSpc>
                <a:spcPct val="114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静态调度：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编译器</a:t>
            </a:r>
            <a:r>
              <a:rPr lang="zh-CN" altLang="en-US" sz="1800" dirty="0" smtClean="0">
                <a:solidFill>
                  <a:schemeClr val="tx1"/>
                </a:solidFill>
              </a:rPr>
              <a:t>在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编译时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</a:t>
            </a:r>
            <a:r>
              <a:rPr lang="zh-CN" altLang="en-US" sz="1800" dirty="0">
                <a:solidFill>
                  <a:schemeClr val="tx1"/>
                </a:solidFill>
              </a:rPr>
              <a:t>指令</a:t>
            </a:r>
            <a:r>
              <a:rPr lang="zh-CN" altLang="en-US" sz="1800" dirty="0" smtClean="0">
                <a:solidFill>
                  <a:schemeClr val="tx1"/>
                </a:solidFill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重</a:t>
            </a:r>
            <a:r>
              <a:rPr lang="zh-CN" altLang="en-US" sz="1800" dirty="0">
                <a:solidFill>
                  <a:schemeClr val="tx1"/>
                </a:solidFill>
              </a:rPr>
              <a:t>排序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indent="-1438275">
              <a:lnSpc>
                <a:spcPct val="114000"/>
              </a:lnSpc>
            </a:pPr>
            <a:r>
              <a:rPr lang="zh-CN" altLang="en-US" sz="1800" dirty="0" smtClean="0">
                <a:solidFill>
                  <a:srgbClr val="990099"/>
                </a:solidFill>
                <a:latin typeface="Times New Roman" pitchFamily="18" charset="0"/>
              </a:rPr>
              <a:t>动态调度：</a:t>
            </a:r>
            <a:r>
              <a:rPr lang="zh-CN" altLang="en-US" sz="1800" u="sng" dirty="0" smtClean="0">
                <a:solidFill>
                  <a:schemeClr val="tx1"/>
                </a:solidFill>
                <a:latin typeface="Times New Roman" pitchFamily="18" charset="0"/>
              </a:rPr>
              <a:t>硬件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</a:rPr>
              <a:t>在</a:t>
            </a:r>
            <a:r>
              <a:rPr lang="zh-CN" altLang="en-US" sz="1800" u="sng" dirty="0" smtClean="0">
                <a:solidFill>
                  <a:schemeClr val="tx1"/>
                </a:solidFill>
                <a:latin typeface="Times New Roman" pitchFamily="18" charset="0"/>
              </a:rPr>
              <a:t>执行时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</a:rPr>
              <a:t>进行</a:t>
            </a:r>
            <a:r>
              <a:rPr lang="zh-CN" altLang="en-US" sz="1800" dirty="0">
                <a:solidFill>
                  <a:schemeClr val="tx1"/>
                </a:solidFill>
              </a:rPr>
              <a:t>指令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重</a:t>
            </a:r>
            <a:r>
              <a:rPr lang="zh-CN" altLang="en-US" sz="1800" dirty="0">
                <a:solidFill>
                  <a:schemeClr val="tx1"/>
                </a:solidFill>
              </a:rPr>
              <a:t>排序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6969224" y="5805264"/>
            <a:ext cx="1635224" cy="2520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-84628"/>
              <a:gd name="adj6" fmla="val -37720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不产生新的异常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8784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 t10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</a:t>
            </a:r>
            <a:r>
              <a:rPr lang="en-US" altLang="zh-CN" sz="2000" dirty="0" smtClean="0">
                <a:solidFill>
                  <a:schemeClr val="tx1"/>
                </a:solidFill>
              </a:rPr>
              <a:t>OPD  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t11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开始执行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21091"/>
              </p:ext>
            </p:extLst>
          </p:nvPr>
        </p:nvGraphicFramePr>
        <p:xfrm>
          <a:off x="1115616" y="2162631"/>
          <a:ext cx="2880320" cy="1031481"/>
        </p:xfrm>
        <a:graphic>
          <a:graphicData uri="http://schemas.openxmlformats.org/drawingml/2006/table">
            <a:tbl>
              <a:tblPr/>
              <a:tblGrid>
                <a:gridCol w="504056"/>
                <a:gridCol w="432321"/>
                <a:gridCol w="647799"/>
                <a:gridCol w="720080"/>
                <a:gridCol w="576064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0001(L1)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0010(L2)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…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49095"/>
              </p:ext>
            </p:extLst>
          </p:nvPr>
        </p:nvGraphicFramePr>
        <p:xfrm>
          <a:off x="6660232" y="836712"/>
          <a:ext cx="2232248" cy="1277280"/>
        </p:xfrm>
        <a:graphic>
          <a:graphicData uri="http://schemas.openxmlformats.org/drawingml/2006/table">
            <a:tbl>
              <a:tblPr/>
              <a:tblGrid>
                <a:gridCol w="431701"/>
                <a:gridCol w="576411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75H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98625"/>
              </p:ext>
            </p:extLst>
          </p:nvPr>
        </p:nvGraphicFramePr>
        <p:xfrm>
          <a:off x="1115616" y="836712"/>
          <a:ext cx="460851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1531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259632" y="3356992"/>
            <a:ext cx="640871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SUB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EX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为何紧跟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LD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EX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？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ADD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</a:rPr>
              <a:t>EX</a:t>
            </a:r>
            <a:r>
              <a:rPr lang="zh-CN" altLang="en-US" sz="1800" dirty="0">
                <a:solidFill>
                  <a:schemeClr val="tx1"/>
                </a:solidFill>
              </a:rPr>
              <a:t>为何</a:t>
            </a:r>
            <a:r>
              <a:rPr lang="zh-CN" altLang="en-US" sz="1800" dirty="0" smtClean="0">
                <a:solidFill>
                  <a:schemeClr val="tx1"/>
                </a:solidFill>
              </a:rPr>
              <a:t>紧跟</a:t>
            </a:r>
            <a:r>
              <a:rPr lang="en-US" altLang="zh-CN" sz="1800" dirty="0" smtClean="0">
                <a:solidFill>
                  <a:schemeClr val="tx1"/>
                </a:solidFill>
              </a:rPr>
              <a:t>SUB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EX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？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14" name="Text Box 490"/>
          <p:cNvSpPr txBox="1">
            <a:spLocks noChangeArrowheads="1"/>
          </p:cNvSpPr>
          <p:nvPr/>
        </p:nvSpPr>
        <p:spPr bwMode="auto">
          <a:xfrm>
            <a:off x="214281" y="4315162"/>
            <a:ext cx="86970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kumimoji="0"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Tomasulo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的控制算法： 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教材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P131-132)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51520" y="4933617"/>
            <a:ext cx="8659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*相关问题：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冒险处理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取决于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一致性模型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见第</a:t>
            </a:r>
            <a:r>
              <a:rPr lang="en-US" altLang="zh-CN" sz="1800" dirty="0" smtClean="0">
                <a:solidFill>
                  <a:schemeClr val="tx1"/>
                </a:solidFill>
              </a:rPr>
              <a:t>8</a:t>
            </a:r>
            <a:r>
              <a:rPr lang="zh-CN" altLang="en-US" sz="1800" dirty="0" smtClean="0">
                <a:solidFill>
                  <a:schemeClr val="tx1"/>
                </a:solidFill>
              </a:rPr>
              <a:t>章</a:t>
            </a:r>
            <a:r>
              <a:rPr lang="en-US" altLang="zh-CN" sz="1800" dirty="0" smtClean="0">
                <a:solidFill>
                  <a:schemeClr val="tx1"/>
                </a:solidFill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基本方案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FLB+SDB</a:t>
            </a:r>
            <a:r>
              <a:rPr lang="zh-CN" altLang="en-US" dirty="0" smtClean="0">
                <a:solidFill>
                  <a:schemeClr val="tx1"/>
                </a:solidFill>
              </a:rPr>
              <a:t>采用阻塞法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按</a:t>
            </a:r>
            <a:r>
              <a:rPr lang="zh-CN" altLang="en-US" sz="1800" u="sng" dirty="0" smtClean="0">
                <a:solidFill>
                  <a:srgbClr val="0070C0"/>
                </a:solidFill>
              </a:rPr>
              <a:t>程序次序</a:t>
            </a:r>
            <a:r>
              <a:rPr lang="zh-CN" altLang="en-US" sz="1800" dirty="0" smtClean="0">
                <a:solidFill>
                  <a:schemeClr val="tx1"/>
                </a:solidFill>
              </a:rPr>
              <a:t>实现</a:t>
            </a:r>
            <a:r>
              <a:rPr lang="en-US" altLang="zh-CN" sz="1800" dirty="0" smtClean="0">
                <a:solidFill>
                  <a:schemeClr val="tx1"/>
                </a:solidFill>
              </a:rPr>
              <a:t>OP)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99593" y="5949280"/>
            <a:ext cx="2952328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PPT—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14282" y="3777570"/>
            <a:ext cx="875020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zh-CN" altLang="en-US" sz="2200" dirty="0" smtClean="0">
                <a:solidFill>
                  <a:srgbClr val="990099"/>
                </a:solidFill>
              </a:rPr>
              <a:t>：</a:t>
            </a:r>
            <a:r>
              <a:rPr lang="zh-CN" altLang="en-US" sz="2200" dirty="0" smtClean="0">
                <a:solidFill>
                  <a:schemeClr val="tx1"/>
                </a:solidFill>
              </a:rPr>
              <a:t>若第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条</a:t>
            </a:r>
            <a:r>
              <a:rPr lang="zh-CN" altLang="en-US" sz="2200" dirty="0" smtClean="0">
                <a:solidFill>
                  <a:schemeClr val="tx1"/>
                </a:solidFill>
              </a:rPr>
              <a:t>指令为</a:t>
            </a:r>
            <a:r>
              <a:rPr lang="en-US" altLang="zh-CN" sz="2200" dirty="0" smtClean="0">
                <a:solidFill>
                  <a:schemeClr val="tx1"/>
                </a:solidFill>
              </a:rPr>
              <a:t>F3=F1/F2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dirty="0" smtClean="0">
                <a:solidFill>
                  <a:schemeClr val="tx1"/>
                </a:solidFill>
              </a:rPr>
              <a:t>画出上述流水线的执行过程图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9029"/>
              </p:ext>
            </p:extLst>
          </p:nvPr>
        </p:nvGraphicFramePr>
        <p:xfrm>
          <a:off x="4283968" y="2186000"/>
          <a:ext cx="4608512" cy="1021824"/>
        </p:xfrm>
        <a:graphic>
          <a:graphicData uri="http://schemas.openxmlformats.org/drawingml/2006/table">
            <a:tbl>
              <a:tblPr/>
              <a:tblGrid>
                <a:gridCol w="936104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1000(M1)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MUL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75H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0000</a:t>
                      </a:r>
                      <a:endParaRPr lang="zh-CN" altLang="en-US" sz="16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1010(A1)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1011(A2)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5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14282" y="404664"/>
            <a:ext cx="3923184" cy="604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 ※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动态调度小结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*基本思想：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*结构组织：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   *冒险处理：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endParaRPr lang="en-US" altLang="zh-CN" sz="2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调度原理：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2339752" y="858778"/>
            <a:ext cx="66105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用动态执行＋转发法，</a:t>
            </a:r>
            <a:r>
              <a:rPr lang="en-US" altLang="zh-CN" dirty="0" smtClean="0">
                <a:solidFill>
                  <a:schemeClr val="tx1"/>
                </a:solidFill>
              </a:rPr>
              <a:t>WAR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WAW</a:t>
            </a:r>
            <a:r>
              <a:rPr lang="zh-CN" altLang="en-US" dirty="0" smtClean="0">
                <a:solidFill>
                  <a:schemeClr val="tx1"/>
                </a:solidFill>
              </a:rPr>
              <a:t>自动消除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增设</a:t>
            </a:r>
            <a:r>
              <a:rPr lang="en-US" altLang="zh-CN" dirty="0" smtClean="0">
                <a:solidFill>
                  <a:schemeClr val="tx1"/>
                </a:solidFill>
              </a:rPr>
              <a:t>RS/FLB/SDB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指令窗口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，及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处理冒险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330520" y="5293657"/>
            <a:ext cx="67059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②缓冲器阻塞有</a:t>
            </a:r>
            <a:r>
              <a:rPr lang="en-US" altLang="zh-CN" dirty="0" smtClean="0">
                <a:solidFill>
                  <a:schemeClr val="tx1"/>
                </a:solidFill>
              </a:rPr>
              <a:t>RAW</a:t>
            </a:r>
            <a:r>
              <a:rPr lang="zh-CN" altLang="en-US" dirty="0" smtClean="0">
                <a:solidFill>
                  <a:schemeClr val="tx1"/>
                </a:solidFill>
              </a:rPr>
              <a:t>指令，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转发新产生数据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RS/FLB/SDB</a:t>
            </a:r>
            <a:r>
              <a:rPr lang="zh-CN" altLang="en-US" u="sng" dirty="0" smtClean="0">
                <a:solidFill>
                  <a:schemeClr val="accent2"/>
                </a:solidFill>
              </a:rPr>
              <a:t>优先执行</a:t>
            </a:r>
            <a:r>
              <a:rPr lang="en-US" altLang="zh-CN" dirty="0" smtClean="0">
                <a:solidFill>
                  <a:srgbClr val="990099"/>
                </a:solidFill>
              </a:rPr>
              <a:t>OPD</a:t>
            </a:r>
            <a:r>
              <a:rPr lang="zh-CN" altLang="en-US" dirty="0" smtClean="0">
                <a:solidFill>
                  <a:srgbClr val="990099"/>
                </a:solidFill>
              </a:rPr>
              <a:t>就绪</a:t>
            </a:r>
            <a:r>
              <a:rPr lang="zh-CN" altLang="en-US" dirty="0" smtClean="0">
                <a:solidFill>
                  <a:schemeClr val="tx1"/>
                </a:solidFill>
              </a:rPr>
              <a:t>的操作  </a:t>
            </a:r>
            <a:r>
              <a:rPr lang="zh-CN" altLang="en-US" sz="1800" dirty="0" smtClean="0">
                <a:solidFill>
                  <a:schemeClr val="tx1"/>
                </a:solidFill>
              </a:rPr>
              <a:t>←分布式调度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97756"/>
              </p:ext>
            </p:extLst>
          </p:nvPr>
        </p:nvGraphicFramePr>
        <p:xfrm>
          <a:off x="1259632" y="4169656"/>
          <a:ext cx="7776864" cy="113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34"/>
                <a:gridCol w="1010598"/>
                <a:gridCol w="429479"/>
                <a:gridCol w="506625"/>
                <a:gridCol w="4752528"/>
              </a:tblGrid>
              <a:tr h="28288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源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=x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Rx.Bs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zh-CN" altLang="en-US" sz="1800" b="1" baseline="0" dirty="0" smtClean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WAR</a:t>
                      </a:r>
                      <a:endParaRPr lang="zh-CN" altLang="en-US" sz="1800" b="1" baseline="0" dirty="0" smtClean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操作缓冲行中，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OPD.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站号←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OPD.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Rx.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541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Rx.Bs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RAW</a:t>
                      </a:r>
                      <a:endParaRPr lang="zh-CN" altLang="en-US" sz="1800" b="1" baseline="0" dirty="0" smtClean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操作缓冲行中，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OPD.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站号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Rx.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站号</a:t>
                      </a:r>
                      <a:endParaRPr lang="en-US" altLang="zh-CN" sz="1800" b="1" baseline="0" dirty="0" smtClean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3128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目的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Ry.Bs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baseline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Ry.Bs</a:t>
                      </a:r>
                      <a:r>
                        <a:rPr lang="zh-CN" altLang="en-US" sz="1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站号←操作缓冲行的行号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4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Ry.Bs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=1</a:t>
                      </a:r>
                      <a:endParaRPr lang="zh-CN" altLang="en-US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WAW</a:t>
                      </a:r>
                      <a:endParaRPr lang="zh-CN" altLang="en-US" sz="1800" b="1" baseline="0" dirty="0" smtClean="0">
                        <a:solidFill>
                          <a:srgbClr val="FF33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Ry.Bs</a:t>
                      </a:r>
                      <a:r>
                        <a:rPr lang="zh-CN" altLang="en-US" sz="1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Ry.</a:t>
                      </a:r>
                      <a:r>
                        <a:rPr lang="zh-CN" altLang="en-US" sz="1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站号</a:t>
                      </a:r>
                      <a:r>
                        <a:rPr lang="zh-CN" altLang="en-US" sz="1800" b="1" baseline="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←操作缓冲行的行号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7" name="线形标注 2 56"/>
          <p:cNvSpPr/>
          <p:nvPr/>
        </p:nvSpPr>
        <p:spPr bwMode="auto">
          <a:xfrm>
            <a:off x="7884368" y="3789040"/>
            <a:ext cx="1040773" cy="252000"/>
          </a:xfrm>
          <a:prstGeom prst="borderCallout2">
            <a:avLst>
              <a:gd name="adj1" fmla="val 49387"/>
              <a:gd name="adj2" fmla="val -536"/>
              <a:gd name="adj3" fmla="val 49365"/>
              <a:gd name="adj4" fmla="val -12485"/>
              <a:gd name="adj5" fmla="val 495835"/>
              <a:gd name="adj6" fmla="val -58021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如</a:t>
            </a:r>
            <a:r>
              <a:rPr lang="en-US" altLang="zh-CN" sz="1600" dirty="0" smtClean="0">
                <a:solidFill>
                  <a:schemeClr val="tx1"/>
                </a:solidFill>
              </a:rPr>
              <a:t>RS/FLB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339752" y="3645024"/>
            <a:ext cx="45365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①寄存器重命名消除</a:t>
            </a:r>
            <a:r>
              <a:rPr lang="en-US" altLang="zh-CN" dirty="0" smtClean="0">
                <a:solidFill>
                  <a:schemeClr val="tx1"/>
                </a:solidFill>
              </a:rPr>
              <a:t>WAR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WAW</a:t>
            </a:r>
          </a:p>
        </p:txBody>
      </p:sp>
      <p:sp>
        <p:nvSpPr>
          <p:cNvPr id="52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097614" y="1916835"/>
            <a:ext cx="7545595" cy="1728189"/>
            <a:chOff x="1097614" y="1412776"/>
            <a:chExt cx="7545595" cy="1728189"/>
          </a:xfrm>
        </p:grpSpPr>
        <p:sp>
          <p:nvSpPr>
            <p:cNvPr id="55" name="Rectangle 314"/>
            <p:cNvSpPr>
              <a:spLocks noChangeArrowheads="1"/>
            </p:cNvSpPr>
            <p:nvPr/>
          </p:nvSpPr>
          <p:spPr bwMode="auto">
            <a:xfrm>
              <a:off x="2848942" y="1766372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多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条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6" name="Rectangle 312"/>
            <p:cNvSpPr>
              <a:spLocks noChangeArrowheads="1"/>
            </p:cNvSpPr>
            <p:nvPr/>
          </p:nvSpPr>
          <p:spPr bwMode="auto">
            <a:xfrm>
              <a:off x="2993008" y="2491007"/>
              <a:ext cx="714896" cy="2953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ALUs</a:t>
              </a:r>
            </a:p>
          </p:txBody>
        </p:sp>
        <p:sp>
          <p:nvSpPr>
            <p:cNvPr id="59" name="Rectangle 310"/>
            <p:cNvSpPr>
              <a:spLocks noChangeArrowheads="1"/>
            </p:cNvSpPr>
            <p:nvPr/>
          </p:nvSpPr>
          <p:spPr bwMode="auto">
            <a:xfrm>
              <a:off x="4289102" y="1766372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取数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缓冲器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FLB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多个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Rectangle 309"/>
            <p:cNvSpPr>
              <a:spLocks noChangeArrowheads="1"/>
            </p:cNvSpPr>
            <p:nvPr/>
          </p:nvSpPr>
          <p:spPr bwMode="auto">
            <a:xfrm>
              <a:off x="5791545" y="1766372"/>
              <a:ext cx="1296095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存数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缓冲器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SDB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多个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319"/>
            <p:cNvSpPr>
              <a:spLocks noChangeArrowheads="1"/>
            </p:cNvSpPr>
            <p:nvPr/>
          </p:nvSpPr>
          <p:spPr bwMode="auto">
            <a:xfrm>
              <a:off x="4644008" y="2492896"/>
              <a:ext cx="1872208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存储器部件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Line 342"/>
            <p:cNvSpPr>
              <a:spLocks noChangeShapeType="1"/>
            </p:cNvSpPr>
            <p:nvPr/>
          </p:nvSpPr>
          <p:spPr bwMode="auto">
            <a:xfrm>
              <a:off x="3859540" y="1484780"/>
              <a:ext cx="4752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3" name="Rectangle 318"/>
            <p:cNvSpPr>
              <a:spLocks noChangeArrowheads="1"/>
            </p:cNvSpPr>
            <p:nvPr/>
          </p:nvSpPr>
          <p:spPr bwMode="auto">
            <a:xfrm>
              <a:off x="7315924" y="1916829"/>
              <a:ext cx="1152128" cy="501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寄存器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组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Line 326"/>
            <p:cNvSpPr>
              <a:spLocks noChangeShapeType="1"/>
            </p:cNvSpPr>
            <p:nvPr/>
          </p:nvSpPr>
          <p:spPr bwMode="auto">
            <a:xfrm>
              <a:off x="3131840" y="2204865"/>
              <a:ext cx="2" cy="2953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5" name="Line 326"/>
            <p:cNvSpPr>
              <a:spLocks noChangeShapeType="1"/>
            </p:cNvSpPr>
            <p:nvPr/>
          </p:nvSpPr>
          <p:spPr bwMode="auto">
            <a:xfrm>
              <a:off x="3563888" y="2204865"/>
              <a:ext cx="0" cy="2953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6" name="Line 326"/>
            <p:cNvSpPr>
              <a:spLocks noChangeShapeType="1"/>
            </p:cNvSpPr>
            <p:nvPr/>
          </p:nvSpPr>
          <p:spPr bwMode="auto">
            <a:xfrm flipH="1">
              <a:off x="4788024" y="2204861"/>
              <a:ext cx="0" cy="29531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7" name="Line 326"/>
            <p:cNvSpPr>
              <a:spLocks noChangeShapeType="1"/>
            </p:cNvSpPr>
            <p:nvPr/>
          </p:nvSpPr>
          <p:spPr bwMode="auto">
            <a:xfrm>
              <a:off x="6084168" y="2204865"/>
              <a:ext cx="0" cy="29531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8" name="Line 326"/>
            <p:cNvSpPr>
              <a:spLocks noChangeShapeType="1"/>
            </p:cNvSpPr>
            <p:nvPr/>
          </p:nvSpPr>
          <p:spPr bwMode="auto">
            <a:xfrm flipH="1">
              <a:off x="6379820" y="2204865"/>
              <a:ext cx="0" cy="2953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9" name="Line 326"/>
            <p:cNvSpPr>
              <a:spLocks noChangeShapeType="1"/>
            </p:cNvSpPr>
            <p:nvPr/>
          </p:nvSpPr>
          <p:spPr bwMode="auto">
            <a:xfrm flipH="1">
              <a:off x="3347864" y="2779039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0" name="Line 326"/>
            <p:cNvSpPr>
              <a:spLocks noChangeShapeType="1"/>
            </p:cNvSpPr>
            <p:nvPr/>
          </p:nvSpPr>
          <p:spPr bwMode="auto">
            <a:xfrm flipH="1">
              <a:off x="4788024" y="2779039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1" name="Line 342"/>
            <p:cNvSpPr>
              <a:spLocks noChangeShapeType="1"/>
            </p:cNvSpPr>
            <p:nvPr/>
          </p:nvSpPr>
          <p:spPr bwMode="auto">
            <a:xfrm>
              <a:off x="3347864" y="3070320"/>
              <a:ext cx="4400108" cy="136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2" name="Line 342"/>
            <p:cNvSpPr>
              <a:spLocks noChangeShapeType="1"/>
            </p:cNvSpPr>
            <p:nvPr/>
          </p:nvSpPr>
          <p:spPr bwMode="auto">
            <a:xfrm flipV="1">
              <a:off x="2704926" y="1625578"/>
              <a:ext cx="48270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3" name="Line 326"/>
            <p:cNvSpPr>
              <a:spLocks noChangeShapeType="1"/>
            </p:cNvSpPr>
            <p:nvPr/>
          </p:nvSpPr>
          <p:spPr bwMode="auto">
            <a:xfrm flipH="1">
              <a:off x="3931548" y="1484784"/>
              <a:ext cx="0" cy="28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4" name="Line 326"/>
            <p:cNvSpPr>
              <a:spLocks noChangeShapeType="1"/>
            </p:cNvSpPr>
            <p:nvPr/>
          </p:nvSpPr>
          <p:spPr bwMode="auto">
            <a:xfrm flipH="1">
              <a:off x="5294825" y="1488006"/>
              <a:ext cx="4875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5" name="Line 326"/>
            <p:cNvSpPr>
              <a:spLocks noChangeShapeType="1"/>
            </p:cNvSpPr>
            <p:nvPr/>
          </p:nvSpPr>
          <p:spPr bwMode="auto">
            <a:xfrm flipV="1">
              <a:off x="6883876" y="2204861"/>
              <a:ext cx="0" cy="1440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6" name="Line 326"/>
            <p:cNvSpPr>
              <a:spLocks noChangeShapeType="1"/>
            </p:cNvSpPr>
            <p:nvPr/>
          </p:nvSpPr>
          <p:spPr bwMode="auto">
            <a:xfrm flipH="1" flipV="1">
              <a:off x="7747972" y="2417162"/>
              <a:ext cx="0" cy="6545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7" name="Line 326"/>
            <p:cNvSpPr>
              <a:spLocks noChangeShapeType="1"/>
            </p:cNvSpPr>
            <p:nvPr/>
          </p:nvSpPr>
          <p:spPr bwMode="auto">
            <a:xfrm flipH="1" flipV="1">
              <a:off x="7747972" y="1484784"/>
              <a:ext cx="0" cy="4347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8" name="Line 326"/>
            <p:cNvSpPr>
              <a:spLocks noChangeShapeType="1"/>
            </p:cNvSpPr>
            <p:nvPr/>
          </p:nvSpPr>
          <p:spPr bwMode="auto">
            <a:xfrm>
              <a:off x="6233318" y="1627212"/>
              <a:ext cx="0" cy="145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9" name="Line 326"/>
            <p:cNvSpPr>
              <a:spLocks noChangeShapeType="1"/>
            </p:cNvSpPr>
            <p:nvPr/>
          </p:nvSpPr>
          <p:spPr bwMode="auto">
            <a:xfrm>
              <a:off x="4788024" y="1629296"/>
              <a:ext cx="0" cy="143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0" name="Line 326"/>
            <p:cNvSpPr>
              <a:spLocks noChangeShapeType="1"/>
            </p:cNvSpPr>
            <p:nvPr/>
          </p:nvSpPr>
          <p:spPr bwMode="auto">
            <a:xfrm>
              <a:off x="3347863" y="1627212"/>
              <a:ext cx="1" cy="139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1" name="Rectangle 58"/>
            <p:cNvSpPr>
              <a:spLocks noChangeArrowheads="1"/>
            </p:cNvSpPr>
            <p:nvPr/>
          </p:nvSpPr>
          <p:spPr bwMode="auto">
            <a:xfrm>
              <a:off x="1841028" y="1412776"/>
              <a:ext cx="5330880" cy="576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82" name="Rectangle 54"/>
            <p:cNvSpPr>
              <a:spLocks noChangeArrowheads="1"/>
            </p:cNvSpPr>
            <p:nvPr/>
          </p:nvSpPr>
          <p:spPr bwMode="auto">
            <a:xfrm>
              <a:off x="1990722" y="1485776"/>
              <a:ext cx="714204" cy="287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1115616" y="1484784"/>
              <a:ext cx="581198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取指部件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>
              <a:off x="1694327" y="1627212"/>
              <a:ext cx="290519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Line 326"/>
            <p:cNvSpPr>
              <a:spLocks noChangeShapeType="1"/>
            </p:cNvSpPr>
            <p:nvPr/>
          </p:nvSpPr>
          <p:spPr bwMode="auto">
            <a:xfrm flipH="1" flipV="1">
              <a:off x="3931548" y="2204861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6" name="Line 342"/>
            <p:cNvSpPr>
              <a:spLocks noChangeShapeType="1"/>
            </p:cNvSpPr>
            <p:nvPr/>
          </p:nvSpPr>
          <p:spPr bwMode="auto">
            <a:xfrm>
              <a:off x="3931548" y="2356160"/>
              <a:ext cx="2952328" cy="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7" name="Line 326"/>
            <p:cNvSpPr>
              <a:spLocks noChangeShapeType="1"/>
            </p:cNvSpPr>
            <p:nvPr/>
          </p:nvSpPr>
          <p:spPr bwMode="auto">
            <a:xfrm>
              <a:off x="6883876" y="1488006"/>
              <a:ext cx="0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8" name="Line 326"/>
            <p:cNvSpPr>
              <a:spLocks noChangeShapeType="1"/>
            </p:cNvSpPr>
            <p:nvPr/>
          </p:nvSpPr>
          <p:spPr bwMode="auto">
            <a:xfrm flipV="1">
              <a:off x="6883876" y="2348877"/>
              <a:ext cx="0" cy="7200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9" name="Rectangle 280"/>
            <p:cNvSpPr>
              <a:spLocks noChangeArrowheads="1"/>
            </p:cNvSpPr>
            <p:nvPr/>
          </p:nvSpPr>
          <p:spPr bwMode="auto">
            <a:xfrm>
              <a:off x="5118437" y="2852957"/>
              <a:ext cx="1765439" cy="21600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公共数据总线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CDB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Rectangle 58"/>
            <p:cNvSpPr>
              <a:spLocks noChangeArrowheads="1"/>
            </p:cNvSpPr>
            <p:nvPr/>
          </p:nvSpPr>
          <p:spPr bwMode="auto">
            <a:xfrm>
              <a:off x="2776934" y="1988840"/>
              <a:ext cx="4394974" cy="1152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91" name="Rectangle 326"/>
            <p:cNvSpPr>
              <a:spLocks noChangeArrowheads="1"/>
            </p:cNvSpPr>
            <p:nvPr/>
          </p:nvSpPr>
          <p:spPr bwMode="auto">
            <a:xfrm>
              <a:off x="1841028" y="1772816"/>
              <a:ext cx="719882" cy="24831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accent2"/>
                  </a:solidFill>
                </a:rPr>
                <a:t>IS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92" name="Rectangle 326"/>
            <p:cNvSpPr>
              <a:spLocks noChangeArrowheads="1"/>
            </p:cNvSpPr>
            <p:nvPr/>
          </p:nvSpPr>
          <p:spPr bwMode="auto">
            <a:xfrm>
              <a:off x="7747972" y="2556100"/>
              <a:ext cx="576064" cy="224825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WB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1804925" y="2204864"/>
              <a:ext cx="972009" cy="523341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含</a:t>
              </a:r>
              <a:r>
                <a:rPr lang="en-US" altLang="zh-CN" sz="1600" dirty="0" smtClean="0">
                  <a:solidFill>
                    <a:schemeClr val="accent2"/>
                  </a:solidFill>
                </a:rPr>
                <a:t>OF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280"/>
            <p:cNvSpPr>
              <a:spLocks noChangeArrowheads="1"/>
            </p:cNvSpPr>
            <p:nvPr/>
          </p:nvSpPr>
          <p:spPr bwMode="auto">
            <a:xfrm>
              <a:off x="7747972" y="1542548"/>
              <a:ext cx="895237" cy="230266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总线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Line 326"/>
            <p:cNvSpPr>
              <a:spLocks noChangeShapeType="1"/>
            </p:cNvSpPr>
            <p:nvPr/>
          </p:nvSpPr>
          <p:spPr bwMode="auto">
            <a:xfrm>
              <a:off x="7531948" y="1627209"/>
              <a:ext cx="0" cy="292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96" name="Line 326"/>
            <p:cNvSpPr>
              <a:spLocks noChangeShapeType="1"/>
            </p:cNvSpPr>
            <p:nvPr/>
          </p:nvSpPr>
          <p:spPr bwMode="auto">
            <a:xfrm flipH="1" flipV="1">
              <a:off x="5299700" y="2204864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97" name="Rectangle 326"/>
            <p:cNvSpPr>
              <a:spLocks noChangeArrowheads="1"/>
            </p:cNvSpPr>
            <p:nvPr/>
          </p:nvSpPr>
          <p:spPr bwMode="auto">
            <a:xfrm>
              <a:off x="1097614" y="1982001"/>
              <a:ext cx="599200" cy="294868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179512" y="1340768"/>
            <a:ext cx="4536503" cy="461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</a:t>
            </a:r>
            <a:r>
              <a:rPr kumimoji="0" lang="en-US" altLang="zh-CN" dirty="0" smtClean="0">
                <a:solidFill>
                  <a:srgbClr val="C00000"/>
                </a:solidFill>
              </a:rPr>
              <a:t> *</a:t>
            </a:r>
            <a:r>
              <a:rPr kumimoji="0" lang="zh-CN" altLang="en-US" dirty="0">
                <a:solidFill>
                  <a:srgbClr val="C00000"/>
                </a:solidFill>
              </a:rPr>
              <a:t>采用分支预测的流水机制</a:t>
            </a:r>
            <a:r>
              <a:rPr kumimoji="0" lang="zh-CN" altLang="en-US" dirty="0" smtClean="0">
                <a:solidFill>
                  <a:srgbClr val="C00000"/>
                </a:solidFill>
              </a:rPr>
              <a:t>：</a:t>
            </a: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*分支预测的任务：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分支</a:t>
            </a:r>
            <a:r>
              <a:rPr lang="zh-CN" altLang="en-US" dirty="0" smtClean="0">
                <a:solidFill>
                  <a:srgbClr val="C00000"/>
                </a:solidFill>
              </a:rPr>
              <a:t>预测的时机：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*动态分支预测涉及内容：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分支预测算法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转移历史管理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预测处理流程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166" name="Text Box 4"/>
          <p:cNvSpPr txBox="1">
            <a:spLocks noChangeArrowheads="1"/>
          </p:cNvSpPr>
          <p:nvPr/>
        </p:nvSpPr>
        <p:spPr bwMode="auto">
          <a:xfrm>
            <a:off x="1371600" y="260648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节  动态分支预测技术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7" name="Text Box 41"/>
          <p:cNvSpPr txBox="1">
            <a:spLocks noChangeArrowheads="1"/>
          </p:cNvSpPr>
          <p:nvPr/>
        </p:nvSpPr>
        <p:spPr bwMode="auto">
          <a:xfrm>
            <a:off x="3059832" y="3135276"/>
            <a:ext cx="5832648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预测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转移是否发生、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获得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分支目标地址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最理想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不停顿</a:t>
            </a:r>
            <a:r>
              <a:rPr lang="en-US" altLang="zh-CN" sz="18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次理想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停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拍</a:t>
            </a:r>
            <a:r>
              <a:rPr lang="en-US" altLang="zh-CN" sz="1800" dirty="0" smtClean="0">
                <a:solidFill>
                  <a:schemeClr val="tx1"/>
                </a:solidFill>
              </a:rPr>
              <a:t>])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69" name="Text Box 41"/>
          <p:cNvSpPr txBox="1">
            <a:spLocks noChangeArrowheads="1"/>
          </p:cNvSpPr>
          <p:nvPr/>
        </p:nvSpPr>
        <p:spPr bwMode="auto">
          <a:xfrm>
            <a:off x="3131840" y="4437112"/>
            <a:ext cx="56166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静态预测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如按</a:t>
            </a:r>
            <a:r>
              <a:rPr lang="en-US" altLang="zh-CN" sz="1800" dirty="0" smtClean="0">
                <a:solidFill>
                  <a:schemeClr val="tx1"/>
                </a:solidFill>
              </a:rPr>
              <a:t>OP)</a:t>
            </a:r>
            <a:r>
              <a:rPr lang="zh-CN" altLang="en-US" dirty="0" smtClean="0">
                <a:solidFill>
                  <a:schemeClr val="tx1"/>
                </a:solidFill>
              </a:rPr>
              <a:t>、动态预测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按转移历史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保存硬件组织、历史信息管理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预测、更新、误预测处理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</a:rPr>
              <a:t>预测算法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基本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相关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自</a:t>
            </a:r>
            <a:r>
              <a:rPr lang="zh-CN" altLang="en-US" sz="1400" dirty="0" smtClean="0">
                <a:solidFill>
                  <a:schemeClr val="tx1"/>
                </a:solidFill>
              </a:rPr>
              <a:t>适应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，历史信息管理</a:t>
            </a:r>
            <a:r>
              <a:rPr lang="zh-CN" altLang="en-US" sz="2200" dirty="0" smtClean="0">
                <a:solidFill>
                  <a:schemeClr val="tx1"/>
                </a:solidFill>
              </a:rPr>
              <a:t>，处理流程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190376" y="1834456"/>
            <a:ext cx="880913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r>
              <a:rPr lang="zh-CN" altLang="zh-CN" b="1" u="sng" spc="-100" dirty="0" smtClean="0">
                <a:solidFill>
                  <a:schemeClr val="tx1"/>
                </a:solidFill>
              </a:rPr>
              <a:t>预测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转移</a:t>
            </a:r>
            <a:r>
              <a:rPr lang="zh-CN" altLang="zh-CN" b="1" spc="-100" dirty="0">
                <a:solidFill>
                  <a:schemeClr val="tx1"/>
                </a:solidFill>
              </a:rPr>
              <a:t>方向，并</a:t>
            </a:r>
            <a:r>
              <a:rPr lang="zh-CN" altLang="zh-CN" b="1" u="sng" spc="-100" dirty="0">
                <a:solidFill>
                  <a:schemeClr val="tx1"/>
                </a:solidFill>
              </a:rPr>
              <a:t>执行</a:t>
            </a:r>
            <a:r>
              <a:rPr lang="zh-CN" altLang="zh-CN" b="1" spc="-100" dirty="0">
                <a:solidFill>
                  <a:schemeClr val="tx1"/>
                </a:solidFill>
              </a:rPr>
              <a:t>该方向的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指令</a:t>
            </a:r>
            <a:r>
              <a:rPr lang="zh-CN" altLang="en-US" b="1" dirty="0" smtClean="0">
                <a:solidFill>
                  <a:schemeClr val="tx1"/>
                </a:solidFill>
              </a:rPr>
              <a:t>；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</a:t>
            </a:r>
            <a:r>
              <a:rPr lang="zh-CN" altLang="en-US" b="1" spc="-100" dirty="0" smtClean="0">
                <a:solidFill>
                  <a:schemeClr val="tx1"/>
                </a:solidFill>
              </a:rPr>
              <a:t>猜对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时</a:t>
            </a:r>
            <a:r>
              <a:rPr lang="zh-CN" altLang="zh-CN" b="1" u="sng" spc="-100" dirty="0">
                <a:solidFill>
                  <a:srgbClr val="990099"/>
                </a:solidFill>
              </a:rPr>
              <a:t>继续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执行</a:t>
            </a:r>
            <a:r>
              <a:rPr lang="zh-CN" altLang="en-US" b="1" spc="-100" dirty="0" smtClean="0">
                <a:solidFill>
                  <a:schemeClr val="tx1"/>
                </a:solidFill>
              </a:rPr>
              <a:t>后续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指令，</a:t>
            </a:r>
            <a:r>
              <a:rPr lang="zh-CN" altLang="en-US" b="1" spc="-100" dirty="0" smtClean="0">
                <a:solidFill>
                  <a:schemeClr val="tx1"/>
                </a:solidFill>
              </a:rPr>
              <a:t>猜错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时</a:t>
            </a:r>
            <a:r>
              <a:rPr lang="zh-CN" altLang="zh-CN" b="1" u="sng" spc="-100" dirty="0">
                <a:solidFill>
                  <a:srgbClr val="990099"/>
                </a:solidFill>
              </a:rPr>
              <a:t>回头</a:t>
            </a:r>
            <a:r>
              <a:rPr lang="zh-CN" altLang="zh-CN" b="1" spc="-100" dirty="0">
                <a:solidFill>
                  <a:schemeClr val="tx1"/>
                </a:solidFill>
              </a:rPr>
              <a:t>执行另一</a:t>
            </a:r>
            <a:r>
              <a:rPr lang="zh-CN" altLang="zh-CN" b="1" spc="-100" dirty="0" smtClean="0">
                <a:solidFill>
                  <a:schemeClr val="tx1"/>
                </a:solidFill>
              </a:rPr>
              <a:t>方向的指令</a:t>
            </a:r>
            <a:endParaRPr lang="en-US" altLang="zh-CN" b="1" spc="-100" dirty="0" smtClean="0">
              <a:solidFill>
                <a:schemeClr val="tx1"/>
              </a:solidFill>
            </a:endParaRPr>
          </a:p>
          <a:p>
            <a:pPr algn="l" eaLnBrk="0" hangingPunct="0">
              <a:lnSpc>
                <a:spcPct val="105000"/>
              </a:lnSpc>
            </a:pPr>
            <a:r>
              <a:rPr lang="en-US" altLang="zh-CN" sz="1800" spc="-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spc="-100" dirty="0" smtClean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zh-CN" altLang="en-US" sz="1800" b="0" spc="-100" dirty="0" smtClean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sz="1800" spc="-100" dirty="0" smtClean="0">
                <a:solidFill>
                  <a:schemeClr val="tx1"/>
                </a:solidFill>
                <a:latin typeface="+mn-ea"/>
                <a:ea typeface="+mn-ea"/>
              </a:rPr>
              <a:t>→分支指令不写</a:t>
            </a:r>
            <a:r>
              <a:rPr lang="en-US" altLang="zh-CN" sz="1800" spc="-100" dirty="0" smtClean="0">
                <a:solidFill>
                  <a:schemeClr val="tx1"/>
                </a:solidFill>
                <a:latin typeface="+mn-ea"/>
                <a:ea typeface="+mn-ea"/>
              </a:rPr>
              <a:t>PC                </a:t>
            </a:r>
            <a:r>
              <a:rPr lang="zh-CN" altLang="en-US" sz="1800" b="0" spc="-100" dirty="0" smtClean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sz="1800" spc="-100" dirty="0" smtClean="0">
                <a:solidFill>
                  <a:schemeClr val="tx1"/>
                </a:solidFill>
                <a:latin typeface="+mn-ea"/>
                <a:ea typeface="+mn-ea"/>
              </a:rPr>
              <a:t>←清空流水线＋重写</a:t>
            </a:r>
            <a:r>
              <a:rPr lang="en-US" altLang="zh-CN" sz="1800" spc="-100" dirty="0" smtClean="0">
                <a:solidFill>
                  <a:schemeClr val="tx1"/>
                </a:solidFill>
                <a:latin typeface="+mn-ea"/>
                <a:ea typeface="+mn-ea"/>
              </a:rPr>
              <a:t>PC</a:t>
            </a:r>
            <a:endParaRPr lang="en-US" altLang="zh-CN" sz="1800" b="1" spc="-1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16024" y="908720"/>
            <a:ext cx="298782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 </a:t>
            </a:r>
            <a:r>
              <a:rPr kumimoji="0" lang="en-US" altLang="zh-CN" dirty="0" smtClean="0">
                <a:solidFill>
                  <a:srgbClr val="C00000"/>
                </a:solidFill>
              </a:rPr>
              <a:t>*</a:t>
            </a:r>
            <a:r>
              <a:rPr kumimoji="0" lang="zh-CN" altLang="en-US" dirty="0" smtClean="0">
                <a:solidFill>
                  <a:srgbClr val="C00000"/>
                </a:solidFill>
              </a:rPr>
              <a:t>静态预测算法：</a:t>
            </a: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类型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rgbClr val="C00000"/>
                </a:solidFill>
              </a:rPr>
              <a:t>  </a:t>
            </a:r>
            <a:r>
              <a:rPr kumimoji="0" lang="zh-CN" altLang="en-US" dirty="0" smtClean="0">
                <a:solidFill>
                  <a:srgbClr val="C00000"/>
                </a:solidFill>
              </a:rPr>
              <a:t>*动态预测算法：</a:t>
            </a: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类型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2" y="404664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一、分支预测算法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79464" y="1362834"/>
            <a:ext cx="693749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u="sng" dirty="0" smtClean="0">
                <a:solidFill>
                  <a:schemeClr val="tx1"/>
                </a:solidFill>
              </a:rPr>
              <a:t>定向</a:t>
            </a:r>
            <a:r>
              <a:rPr kumimoji="0" lang="zh-CN" altLang="en-US" dirty="0" smtClean="0">
                <a:solidFill>
                  <a:schemeClr val="tx1"/>
                </a:solidFill>
              </a:rPr>
              <a:t>预测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不转移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/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转移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zh-CN" altLang="en-US" u="sng" dirty="0" smtClean="0">
                <a:solidFill>
                  <a:schemeClr val="tx1"/>
                </a:solidFill>
              </a:rPr>
              <a:t>按指令内容</a:t>
            </a:r>
            <a:r>
              <a:rPr kumimoji="0" lang="zh-CN" altLang="en-US" dirty="0" smtClean="0">
                <a:solidFill>
                  <a:schemeClr val="tx1"/>
                </a:solidFill>
              </a:rPr>
              <a:t>预测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kumimoji="0" lang="zh-CN" altLang="en-US" sz="1800" dirty="0" smtClean="0">
                <a:solidFill>
                  <a:schemeClr val="tx1"/>
                </a:solidFill>
              </a:rPr>
              <a:t>  </a:t>
            </a:r>
            <a:r>
              <a:rPr kumimoji="0"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→可用于</a:t>
            </a:r>
            <a:r>
              <a:rPr kumimoji="0" lang="en-US" altLang="zh-CN" sz="1800" dirty="0">
                <a:solidFill>
                  <a:schemeClr val="tx1"/>
                </a:solidFill>
              </a:rPr>
              <a:t>IF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段预测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          </a:t>
            </a:r>
            <a:r>
              <a:rPr kumimoji="0"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→</a:t>
            </a:r>
            <a:r>
              <a:rPr kumimoji="0" lang="zh-CN" altLang="en-US" sz="1800" dirty="0">
                <a:solidFill>
                  <a:schemeClr val="tx1"/>
                </a:solidFill>
              </a:rPr>
              <a:t>可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用于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ID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段预测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30376"/>
              </p:ext>
            </p:extLst>
          </p:nvPr>
        </p:nvGraphicFramePr>
        <p:xfrm>
          <a:off x="1578444" y="2229064"/>
          <a:ext cx="6809980" cy="1776000"/>
        </p:xfrm>
        <a:graphic>
          <a:graphicData uri="http://schemas.openxmlformats.org/drawingml/2006/table">
            <a:tbl>
              <a:tblPr/>
              <a:tblGrid>
                <a:gridCol w="833316"/>
                <a:gridCol w="1296144"/>
                <a:gridCol w="1800200"/>
                <a:gridCol w="1368152"/>
                <a:gridCol w="1512168"/>
              </a:tblGrid>
              <a:tr h="1444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Intel P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的按内容预测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算法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预测转移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预测不转移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24709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CALL/RET/JMP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</a:p>
                  </a:txBody>
                  <a:tcPr marL="36000" marR="36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2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其它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</a:p>
                  </a:txBody>
                  <a:tcPr marL="36000" marR="36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3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偏移量为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非相对寻址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90006" y="4581128"/>
            <a:ext cx="692695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饱和计数预测、相关预测、自适应预测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        (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均可用于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段预测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569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51521" y="404664"/>
            <a:ext cx="5317729" cy="480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 </a:t>
            </a:r>
            <a:r>
              <a:rPr kumimoji="0" lang="en-US" altLang="zh-CN" dirty="0" smtClean="0">
                <a:solidFill>
                  <a:srgbClr val="C00000"/>
                </a:solidFill>
              </a:rPr>
              <a:t>*</a:t>
            </a:r>
            <a:r>
              <a:rPr kumimoji="0" lang="zh-CN" altLang="en-US" dirty="0" smtClean="0">
                <a:solidFill>
                  <a:srgbClr val="C00000"/>
                </a:solidFill>
              </a:rPr>
              <a:t>饱和计数预测器：</a:t>
            </a:r>
            <a:r>
              <a:rPr kumimoji="0" lang="zh-CN" altLang="en-US" spc="-70" dirty="0">
                <a:solidFill>
                  <a:schemeClr val="tx1"/>
                </a:solidFill>
              </a:rPr>
              <a:t>又</a:t>
            </a:r>
            <a:r>
              <a:rPr kumimoji="0" lang="zh-CN" altLang="en-US" spc="-70" dirty="0" smtClean="0">
                <a:solidFill>
                  <a:schemeClr val="tx1"/>
                </a:solidFill>
              </a:rPr>
              <a:t>称基本预测</a:t>
            </a:r>
            <a:r>
              <a:rPr kumimoji="0" lang="zh-CN" altLang="en-US" spc="-70" dirty="0">
                <a:solidFill>
                  <a:schemeClr val="tx1"/>
                </a:solidFill>
              </a:rPr>
              <a:t>器</a:t>
            </a: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算法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>
                <a:solidFill>
                  <a:schemeClr val="accent2"/>
                </a:solidFill>
              </a:rPr>
              <a:t>组成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endParaRPr kumimoji="0" lang="en-US" altLang="zh-CN" sz="18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特点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85949" y="908720"/>
            <a:ext cx="618239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     (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分支历史用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个二进制位表示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)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u="sng" dirty="0" smtClean="0">
                <a:solidFill>
                  <a:srgbClr val="990099"/>
                </a:solidFill>
              </a:rPr>
              <a:t>分支历史高位</a:t>
            </a:r>
            <a:r>
              <a:rPr kumimoji="0" lang="zh-CN" altLang="en-US" dirty="0" smtClean="0">
                <a:solidFill>
                  <a:schemeClr val="tx1"/>
                </a:solidFill>
              </a:rPr>
              <a:t>预测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(1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*转移、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0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*不转移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，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根据</a:t>
            </a:r>
            <a:r>
              <a:rPr kumimoji="0" lang="zh-CN" altLang="en-US" u="sng" dirty="0" smtClean="0">
                <a:solidFill>
                  <a:srgbClr val="990099"/>
                </a:solidFill>
              </a:rPr>
              <a:t>执行结果</a:t>
            </a:r>
            <a:r>
              <a:rPr kumimoji="0" lang="zh-CN" altLang="en-US" dirty="0" smtClean="0">
                <a:solidFill>
                  <a:schemeClr val="tx1"/>
                </a:solidFill>
              </a:rPr>
              <a:t>更新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饱和计数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分支历史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043608" y="2288842"/>
            <a:ext cx="5025708" cy="1572206"/>
            <a:chOff x="1270494" y="2216834"/>
            <a:chExt cx="5025708" cy="1572206"/>
          </a:xfrm>
        </p:grpSpPr>
        <p:cxnSp>
          <p:nvCxnSpPr>
            <p:cNvPr id="6" name="直接连接符 5"/>
            <p:cNvCxnSpPr/>
            <p:nvPr/>
          </p:nvCxnSpPr>
          <p:spPr bwMode="auto">
            <a:xfrm flipV="1">
              <a:off x="1270494" y="3011144"/>
              <a:ext cx="4978366" cy="5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 Box 198"/>
            <p:cNvSpPr txBox="1">
              <a:spLocks noChangeArrowheads="1"/>
            </p:cNvSpPr>
            <p:nvPr/>
          </p:nvSpPr>
          <p:spPr bwMode="auto">
            <a:xfrm>
              <a:off x="1270494" y="2507716"/>
              <a:ext cx="135729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952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预测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:</a:t>
              </a:r>
              <a:r>
                <a:rPr lang="zh-CN" altLang="en-US" sz="1800" b="1" dirty="0" smtClean="0">
                  <a:latin typeface="宋体" pitchFamily="2" charset="-122"/>
                </a:rPr>
                <a:t>不</a:t>
              </a:r>
              <a:r>
                <a:rPr lang="zh-CN" altLang="en-US" sz="1800" b="1" dirty="0" smtClean="0"/>
                <a:t>转移</a:t>
              </a:r>
              <a:endParaRPr lang="zh-CN" altLang="en-US" sz="1800" b="1" dirty="0"/>
            </a:p>
          </p:txBody>
        </p:sp>
        <p:sp>
          <p:nvSpPr>
            <p:cNvPr id="8" name="Text Box 198"/>
            <p:cNvSpPr txBox="1">
              <a:spLocks noChangeArrowheads="1"/>
            </p:cNvSpPr>
            <p:nvPr/>
          </p:nvSpPr>
          <p:spPr bwMode="auto">
            <a:xfrm>
              <a:off x="1270494" y="3152938"/>
              <a:ext cx="135729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952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预测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:</a:t>
              </a:r>
              <a:r>
                <a:rPr lang="zh-CN" altLang="en-US" sz="1800" b="1" dirty="0" smtClean="0"/>
                <a:t>转移</a:t>
              </a:r>
              <a:endParaRPr lang="zh-CN" altLang="en-US" sz="1800" b="1" dirty="0"/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91848" y="2359710"/>
              <a:ext cx="571504" cy="357190"/>
            </a:xfrm>
            <a:prstGeom prst="ellipse">
              <a:avLst/>
            </a:prstGeom>
            <a:solidFill>
              <a:srgbClr val="CCE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00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932040" y="2359710"/>
              <a:ext cx="571504" cy="357190"/>
            </a:xfrm>
            <a:prstGeom prst="ellipse">
              <a:avLst/>
            </a:prstGeom>
            <a:solidFill>
              <a:srgbClr val="CCE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01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3491848" y="3287834"/>
              <a:ext cx="571504" cy="357190"/>
            </a:xfrm>
            <a:prstGeom prst="ellipse">
              <a:avLst/>
            </a:prstGeom>
            <a:solidFill>
              <a:srgbClr val="CCE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10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932040" y="3287834"/>
              <a:ext cx="571504" cy="357190"/>
            </a:xfrm>
            <a:prstGeom prst="ellipse">
              <a:avLst/>
            </a:prstGeom>
            <a:solidFill>
              <a:srgbClr val="CCE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11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弧形 15"/>
            <p:cNvSpPr/>
            <p:nvPr/>
          </p:nvSpPr>
          <p:spPr bwMode="auto">
            <a:xfrm flipV="1">
              <a:off x="3167896" y="2431148"/>
              <a:ext cx="432000" cy="214314"/>
            </a:xfrm>
            <a:prstGeom prst="arc">
              <a:avLst>
                <a:gd name="adj1" fmla="val 1862147"/>
                <a:gd name="adj2" fmla="val 19612764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Text Box 198"/>
            <p:cNvSpPr txBox="1">
              <a:spLocks noChangeArrowheads="1"/>
            </p:cNvSpPr>
            <p:nvPr/>
          </p:nvSpPr>
          <p:spPr bwMode="auto">
            <a:xfrm>
              <a:off x="2778070" y="2639192"/>
              <a:ext cx="78581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不转移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063352" y="2500998"/>
              <a:ext cx="864000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rot="10800000">
              <a:off x="4050040" y="2574024"/>
              <a:ext cx="882000" cy="158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弧形 19"/>
            <p:cNvSpPr/>
            <p:nvPr/>
          </p:nvSpPr>
          <p:spPr bwMode="auto">
            <a:xfrm flipH="1" flipV="1">
              <a:off x="5390424" y="3358702"/>
              <a:ext cx="432000" cy="214314"/>
            </a:xfrm>
            <a:prstGeom prst="arc">
              <a:avLst>
                <a:gd name="adj1" fmla="val 1862147"/>
                <a:gd name="adj2" fmla="val 1961276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rot="5400000" flipH="1" flipV="1">
              <a:off x="3480256" y="3004900"/>
              <a:ext cx="576000" cy="158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rot="5400000">
              <a:off x="4932988" y="3004900"/>
              <a:ext cx="576000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 Box 198"/>
            <p:cNvSpPr txBox="1">
              <a:spLocks noChangeArrowheads="1"/>
            </p:cNvSpPr>
            <p:nvPr/>
          </p:nvSpPr>
          <p:spPr bwMode="auto">
            <a:xfrm>
              <a:off x="5244582" y="2716900"/>
              <a:ext cx="50006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</a:rPr>
                <a:t>转移</a:t>
              </a:r>
              <a:endParaRPr lang="zh-CN" altLang="en-US" sz="1600" b="1" dirty="0">
                <a:solidFill>
                  <a:srgbClr val="CC3300"/>
                </a:solidFill>
              </a:endParaRPr>
            </a:p>
          </p:txBody>
        </p:sp>
        <p:sp>
          <p:nvSpPr>
            <p:cNvPr id="24" name="Text Box 198"/>
            <p:cNvSpPr txBox="1">
              <a:spLocks noChangeArrowheads="1"/>
            </p:cNvSpPr>
            <p:nvPr/>
          </p:nvSpPr>
          <p:spPr bwMode="auto">
            <a:xfrm>
              <a:off x="3066102" y="3011202"/>
              <a:ext cx="78581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不转移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Text Box 198"/>
            <p:cNvSpPr txBox="1">
              <a:spLocks noChangeArrowheads="1"/>
            </p:cNvSpPr>
            <p:nvPr/>
          </p:nvSpPr>
          <p:spPr bwMode="auto">
            <a:xfrm>
              <a:off x="4277666" y="2216834"/>
              <a:ext cx="50006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</a:rPr>
                <a:t>转移</a:t>
              </a:r>
              <a:endParaRPr lang="zh-CN" altLang="en-US" sz="1600" b="1" dirty="0">
                <a:solidFill>
                  <a:srgbClr val="CC3300"/>
                </a:solidFill>
              </a:endParaRPr>
            </a:p>
          </p:txBody>
        </p:sp>
        <p:sp>
          <p:nvSpPr>
            <p:cNvPr id="26" name="Text Box 198"/>
            <p:cNvSpPr txBox="1">
              <a:spLocks noChangeArrowheads="1"/>
            </p:cNvSpPr>
            <p:nvPr/>
          </p:nvSpPr>
          <p:spPr bwMode="auto">
            <a:xfrm>
              <a:off x="5796136" y="3146098"/>
              <a:ext cx="50006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</a:rPr>
                <a:t>转移</a:t>
              </a:r>
              <a:endParaRPr lang="zh-CN" altLang="en-US" sz="1600" b="1" dirty="0">
                <a:solidFill>
                  <a:srgbClr val="CC3300"/>
                </a:solidFill>
              </a:endParaRPr>
            </a:p>
          </p:txBody>
        </p:sp>
        <p:sp>
          <p:nvSpPr>
            <p:cNvPr id="27" name="Text Box 198"/>
            <p:cNvSpPr txBox="1">
              <a:spLocks noChangeArrowheads="1"/>
            </p:cNvSpPr>
            <p:nvPr/>
          </p:nvSpPr>
          <p:spPr bwMode="auto">
            <a:xfrm>
              <a:off x="4139952" y="2574024"/>
              <a:ext cx="78581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不转移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4063352" y="3427860"/>
              <a:ext cx="864000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rot="10800000">
              <a:off x="4050040" y="3502148"/>
              <a:ext cx="882000" cy="158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 Box 198"/>
            <p:cNvSpPr txBox="1">
              <a:spLocks noChangeArrowheads="1"/>
            </p:cNvSpPr>
            <p:nvPr/>
          </p:nvSpPr>
          <p:spPr bwMode="auto">
            <a:xfrm>
              <a:off x="4277666" y="3146098"/>
              <a:ext cx="50006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rgbClr val="CC3300"/>
                  </a:solidFill>
                </a:rPr>
                <a:t>转移</a:t>
              </a:r>
              <a:endParaRPr lang="zh-CN" altLang="en-US" sz="1600" b="1" dirty="0">
                <a:solidFill>
                  <a:srgbClr val="CC3300"/>
                </a:solidFill>
              </a:endParaRPr>
            </a:p>
          </p:txBody>
        </p:sp>
        <p:sp>
          <p:nvSpPr>
            <p:cNvPr id="31" name="Text Box 198"/>
            <p:cNvSpPr txBox="1">
              <a:spLocks noChangeArrowheads="1"/>
            </p:cNvSpPr>
            <p:nvPr/>
          </p:nvSpPr>
          <p:spPr bwMode="auto">
            <a:xfrm>
              <a:off x="4139952" y="3503288"/>
              <a:ext cx="78581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不转移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979712" y="3880297"/>
            <a:ext cx="475252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分支历史表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(BHT)</a:t>
            </a:r>
            <a:r>
              <a:rPr kumimoji="0" lang="zh-CN" altLang="en-US" dirty="0" smtClean="0">
                <a:solidFill>
                  <a:schemeClr val="tx1"/>
                </a:solidFill>
              </a:rPr>
              <a:t>＋查找</a:t>
            </a:r>
            <a:r>
              <a:rPr kumimoji="0" lang="en-US" altLang="zh-CN" dirty="0" smtClean="0">
                <a:solidFill>
                  <a:schemeClr val="tx1"/>
                </a:solidFill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</a:rPr>
              <a:t>更新机构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kumimoji="0" lang="zh-CN" altLang="en-US" sz="1800" dirty="0" smtClean="0">
                <a:solidFill>
                  <a:schemeClr val="tx1"/>
                </a:solidFill>
              </a:rPr>
              <a:t>           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类似于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Cache[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无需写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])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8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475656" y="5085184"/>
            <a:ext cx="74168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只根据当前分支的分支历史预测；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u="sng" dirty="0" smtClean="0">
                <a:solidFill>
                  <a:schemeClr val="tx1"/>
                </a:solidFill>
              </a:rPr>
              <a:t>连续</a:t>
            </a:r>
            <a:r>
              <a:rPr kumimoji="0" lang="en-US" altLang="zh-CN" u="sng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u="sng" dirty="0" smtClean="0">
                <a:solidFill>
                  <a:schemeClr val="tx1"/>
                </a:solidFill>
              </a:rPr>
              <a:t>次误预测</a:t>
            </a:r>
            <a:r>
              <a:rPr kumimoji="0" lang="zh-CN" altLang="en-US" dirty="0" smtClean="0">
                <a:solidFill>
                  <a:schemeClr val="tx1"/>
                </a:solidFill>
              </a:rPr>
              <a:t>时改变预测方向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←循环时预测性能较好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732240" y="2924944"/>
            <a:ext cx="2304256" cy="2284065"/>
            <a:chOff x="1763688" y="1124744"/>
            <a:chExt cx="2304256" cy="2284065"/>
          </a:xfrm>
        </p:grpSpPr>
        <p:sp>
          <p:nvSpPr>
            <p:cNvPr id="49" name="Text Box 198"/>
            <p:cNvSpPr txBox="1">
              <a:spLocks noChangeArrowheads="1"/>
            </p:cNvSpPr>
            <p:nvPr/>
          </p:nvSpPr>
          <p:spPr bwMode="auto">
            <a:xfrm>
              <a:off x="1763688" y="1700808"/>
              <a:ext cx="2304256" cy="12241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分支指令地址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分支历史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1958360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131840" y="1700808"/>
              <a:ext cx="0" cy="121296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1763688" y="2227724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763688" y="2678440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 Box 198"/>
            <p:cNvSpPr txBox="1">
              <a:spLocks noChangeArrowheads="1"/>
            </p:cNvSpPr>
            <p:nvPr/>
          </p:nvSpPr>
          <p:spPr bwMode="auto">
            <a:xfrm>
              <a:off x="2195736" y="2348880"/>
              <a:ext cx="151216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…          …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2483768" y="1412808"/>
              <a:ext cx="0" cy="288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198"/>
            <p:cNvSpPr txBox="1">
              <a:spLocks noChangeArrowheads="1"/>
            </p:cNvSpPr>
            <p:nvPr/>
          </p:nvSpPr>
          <p:spPr bwMode="auto">
            <a:xfrm>
              <a:off x="1835696" y="1124744"/>
              <a:ext cx="124393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PC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 Box 198"/>
            <p:cNvSpPr txBox="1">
              <a:spLocks noChangeArrowheads="1"/>
            </p:cNvSpPr>
            <p:nvPr/>
          </p:nvSpPr>
          <p:spPr bwMode="auto">
            <a:xfrm>
              <a:off x="2555776" y="1469926"/>
              <a:ext cx="1026114" cy="16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相联查找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483768" y="292494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198"/>
            <p:cNvSpPr txBox="1">
              <a:spLocks noChangeArrowheads="1"/>
            </p:cNvSpPr>
            <p:nvPr/>
          </p:nvSpPr>
          <p:spPr bwMode="auto">
            <a:xfrm>
              <a:off x="2051720" y="3120777"/>
              <a:ext cx="1027906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否匹配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线形标注 2 61"/>
          <p:cNvSpPr/>
          <p:nvPr/>
        </p:nvSpPr>
        <p:spPr bwMode="auto">
          <a:xfrm>
            <a:off x="4067944" y="4797152"/>
            <a:ext cx="2448272" cy="288000"/>
          </a:xfrm>
          <a:prstGeom prst="borderCallout2">
            <a:avLst>
              <a:gd name="adj1" fmla="val 49387"/>
              <a:gd name="adj2" fmla="val -536"/>
              <a:gd name="adj3" fmla="val 49365"/>
              <a:gd name="adj4" fmla="val -12485"/>
              <a:gd name="adj5" fmla="val -149102"/>
              <a:gd name="adj6" fmla="val -41628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b="0" dirty="0">
                <a:solidFill>
                  <a:schemeClr val="tx1"/>
                </a:solidFill>
                <a:latin typeface="+mn-lt"/>
              </a:rPr>
              <a:t>Branch History </a:t>
            </a:r>
            <a:r>
              <a:rPr lang="en-US" altLang="zh-CN" sz="1600" b="0" dirty="0" smtClean="0">
                <a:solidFill>
                  <a:schemeClr val="tx1"/>
                </a:solidFill>
                <a:latin typeface="+mn-lt"/>
              </a:rPr>
              <a:t>Table</a:t>
            </a:r>
            <a:r>
              <a:rPr lang="zh-CN" altLang="en-US" sz="160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dirty="0" smtClean="0"/>
              <a:t>BHT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4752527" cy="565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dirty="0">
                <a:solidFill>
                  <a:srgbClr val="C00000"/>
                </a:solidFill>
              </a:rPr>
              <a:t>  </a:t>
            </a:r>
            <a:r>
              <a:rPr kumimoji="0" lang="en-US" altLang="zh-CN" dirty="0" smtClean="0">
                <a:solidFill>
                  <a:srgbClr val="C00000"/>
                </a:solidFill>
              </a:rPr>
              <a:t>*</a:t>
            </a:r>
            <a:r>
              <a:rPr kumimoji="0" lang="zh-CN" altLang="en-US" dirty="0" smtClean="0">
                <a:solidFill>
                  <a:srgbClr val="C00000"/>
                </a:solidFill>
              </a:rPr>
              <a:t>相关预测器：</a:t>
            </a:r>
            <a:r>
              <a:rPr kumimoji="0" lang="zh-CN" altLang="en-US" spc="-70" dirty="0">
                <a:solidFill>
                  <a:schemeClr val="tx1"/>
                </a:solidFill>
              </a:rPr>
              <a:t>又称</a:t>
            </a:r>
            <a:r>
              <a:rPr kumimoji="0" lang="en-US" altLang="zh-CN" spc="-70" dirty="0">
                <a:solidFill>
                  <a:schemeClr val="tx1"/>
                </a:solidFill>
              </a:rPr>
              <a:t>2</a:t>
            </a:r>
            <a:r>
              <a:rPr kumimoji="0" lang="zh-CN" altLang="en-US" spc="-70" dirty="0">
                <a:solidFill>
                  <a:schemeClr val="tx1"/>
                </a:solidFill>
              </a:rPr>
              <a:t>级预测</a:t>
            </a:r>
            <a:r>
              <a:rPr kumimoji="0" lang="zh-CN" altLang="en-US" spc="-70" dirty="0" smtClean="0">
                <a:solidFill>
                  <a:schemeClr val="tx1"/>
                </a:solidFill>
              </a:rPr>
              <a:t>器</a:t>
            </a:r>
            <a:endParaRPr kumimoji="0"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思想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算法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组成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特点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401750" y="889263"/>
            <a:ext cx="7562738" cy="23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   使用</a:t>
            </a:r>
            <a:r>
              <a:rPr kumimoji="0"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其他分支的行为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来预测当前分支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en-US" altLang="zh-CN" sz="2000" dirty="0" err="1" smtClean="0">
                <a:solidFill>
                  <a:schemeClr val="tx1"/>
                </a:solidFill>
                <a:latin typeface="+mn-ea"/>
                <a:ea typeface="+mn-ea"/>
              </a:rPr>
              <a:t>m,n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预测器含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位全局历史、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×n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模式历史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根据</a:t>
            </a:r>
            <a:r>
              <a:rPr kumimoji="0"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前</a:t>
            </a:r>
            <a:r>
              <a:rPr kumimoji="0" lang="en-US" altLang="zh-CN" u="sng" dirty="0" smtClean="0">
                <a:solidFill>
                  <a:srgbClr val="990099"/>
                </a:solidFill>
                <a:latin typeface="+mn-ea"/>
                <a:ea typeface="+mn-ea"/>
              </a:rPr>
              <a:t>m</a:t>
            </a:r>
            <a:r>
              <a:rPr kumimoji="0"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个分支</a:t>
            </a:r>
            <a:r>
              <a:rPr kumimoji="0"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的行为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全局历史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0" lang="zh-CN" altLang="en-US" u="sng" dirty="0" smtClean="0">
                <a:solidFill>
                  <a:schemeClr val="accent2"/>
                </a:solidFill>
                <a:latin typeface="+mn-ea"/>
                <a:ea typeface="+mn-ea"/>
              </a:rPr>
              <a:t>选择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当前所用预测器；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根据</a:t>
            </a:r>
            <a:r>
              <a:rPr kumimoji="0"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所选预测器</a:t>
            </a:r>
            <a:r>
              <a:rPr kumimoji="0"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的分支历史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模式历史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kumimoji="0" lang="zh-CN" altLang="en-US" u="sng" dirty="0" smtClean="0">
                <a:solidFill>
                  <a:schemeClr val="accent2"/>
                </a:solidFill>
                <a:latin typeface="+mn-ea"/>
                <a:ea typeface="+mn-ea"/>
              </a:rPr>
              <a:t>预测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转移方向；</a:t>
            </a:r>
            <a:endParaRPr kumimoji="0"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根据</a:t>
            </a:r>
            <a:r>
              <a:rPr kumimoji="0" lang="zh-CN" altLang="en-US" u="sng" dirty="0" smtClean="0">
                <a:solidFill>
                  <a:srgbClr val="990099"/>
                </a:solidFill>
              </a:rPr>
              <a:t>执行结果</a:t>
            </a:r>
            <a:r>
              <a:rPr kumimoji="0" lang="zh-CN" altLang="en-US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u="sng" dirty="0" smtClean="0">
                <a:solidFill>
                  <a:schemeClr val="accent2"/>
                </a:solidFill>
              </a:rPr>
              <a:t>更新</a:t>
            </a:r>
            <a:r>
              <a:rPr kumimoji="0" lang="zh-CN" altLang="en-US" dirty="0" smtClean="0">
                <a:solidFill>
                  <a:schemeClr val="tx1"/>
                </a:solidFill>
              </a:rPr>
              <a:t>全局、所选预测器的分支历史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7" name="Text Box 198"/>
          <p:cNvSpPr txBox="1">
            <a:spLocks noChangeArrowheads="1"/>
          </p:cNvSpPr>
          <p:nvPr/>
        </p:nvSpPr>
        <p:spPr bwMode="auto">
          <a:xfrm>
            <a:off x="7452320" y="620688"/>
            <a:ext cx="1512168" cy="120703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L1: i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f (a==2) 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a=0;</a:t>
            </a: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L2: if (b==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b=0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L3: if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a!=b){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013898" y="3163034"/>
            <a:ext cx="69505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全局历史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(m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位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＋模式历史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(2</a:t>
            </a:r>
            <a:r>
              <a:rPr kumimoji="0" lang="en-US" altLang="zh-CN" sz="1800" baseline="30000" dirty="0" smtClean="0">
                <a:solidFill>
                  <a:schemeClr val="tx1"/>
                </a:solidFill>
              </a:rPr>
              <a:t>m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×n</a:t>
            </a:r>
            <a:r>
              <a:rPr kumimoji="0" lang="zh-CN" altLang="en-US" sz="1800" dirty="0" smtClean="0">
                <a:solidFill>
                  <a:schemeClr val="tx1"/>
                </a:solidFill>
              </a:rPr>
              <a:t>位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</a:rPr>
              <a:t>＋查找</a:t>
            </a:r>
            <a:r>
              <a:rPr kumimoji="0" lang="en-US" altLang="zh-CN" dirty="0" smtClean="0">
                <a:solidFill>
                  <a:schemeClr val="tx1"/>
                </a:solidFill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</a:rPr>
              <a:t>更新机构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5" name="Text Box 4"/>
          <p:cNvSpPr txBox="1">
            <a:spLocks noChangeArrowheads="1"/>
          </p:cNvSpPr>
          <p:nvPr/>
        </p:nvSpPr>
        <p:spPr bwMode="auto">
          <a:xfrm>
            <a:off x="2049822" y="5445224"/>
            <a:ext cx="677065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性能</a:t>
            </a:r>
            <a:r>
              <a:rPr kumimoji="0" lang="zh-CN" altLang="en-US" u="sng" dirty="0" smtClean="0">
                <a:solidFill>
                  <a:schemeClr val="tx1"/>
                </a:solidFill>
              </a:rPr>
              <a:t>远超</a:t>
            </a:r>
            <a:r>
              <a:rPr kumimoji="0" lang="zh-CN" altLang="en-US" dirty="0" smtClean="0">
                <a:solidFill>
                  <a:schemeClr val="tx1"/>
                </a:solidFill>
              </a:rPr>
              <a:t>相同容量的</a:t>
            </a:r>
            <a:r>
              <a:rPr kumimoji="0" lang="en-US" altLang="zh-CN" dirty="0" smtClean="0">
                <a:solidFill>
                  <a:schemeClr val="tx1"/>
                </a:solidFill>
              </a:rPr>
              <a:t>(0,n)</a:t>
            </a:r>
            <a:r>
              <a:rPr kumimoji="0" lang="zh-CN" altLang="en-US" dirty="0" smtClean="0">
                <a:solidFill>
                  <a:schemeClr val="tx1"/>
                </a:solidFill>
              </a:rPr>
              <a:t>预测器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sz="1800" dirty="0" smtClean="0">
                <a:solidFill>
                  <a:schemeClr val="tx1"/>
                </a:solidFill>
              </a:rPr>
              <a:t>  例：对同一函数的分支指令，调用者不同、执行结果常不同</a:t>
            </a:r>
            <a:endParaRPr kumimoji="0"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0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534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006003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123728" y="3645024"/>
            <a:ext cx="5184576" cy="1640224"/>
            <a:chOff x="2123728" y="3645024"/>
            <a:chExt cx="5184576" cy="1640224"/>
          </a:xfrm>
        </p:grpSpPr>
        <p:sp>
          <p:nvSpPr>
            <p:cNvPr id="70" name="Text Box 198"/>
            <p:cNvSpPr txBox="1">
              <a:spLocks noChangeArrowheads="1"/>
            </p:cNvSpPr>
            <p:nvPr/>
          </p:nvSpPr>
          <p:spPr bwMode="auto">
            <a:xfrm>
              <a:off x="2123728" y="4997248"/>
              <a:ext cx="1261576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移位寄存器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 Box 198"/>
            <p:cNvSpPr txBox="1">
              <a:spLocks noChangeArrowheads="1"/>
            </p:cNvSpPr>
            <p:nvPr/>
          </p:nvSpPr>
          <p:spPr bwMode="auto">
            <a:xfrm>
              <a:off x="3779913" y="3917097"/>
              <a:ext cx="504056" cy="9361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3779913" y="4128354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10800000" flipH="1">
              <a:off x="3779913" y="4418993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 Box 198"/>
            <p:cNvSpPr txBox="1">
              <a:spLocks noChangeArrowheads="1"/>
            </p:cNvSpPr>
            <p:nvPr/>
          </p:nvSpPr>
          <p:spPr bwMode="auto">
            <a:xfrm>
              <a:off x="3779912" y="3645024"/>
              <a:ext cx="2160240" cy="263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m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位预测器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rot="10800000" flipH="1">
              <a:off x="3779914" y="4633307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 Box 198"/>
            <p:cNvSpPr txBox="1">
              <a:spLocks noChangeArrowheads="1"/>
            </p:cNvSpPr>
            <p:nvPr/>
          </p:nvSpPr>
          <p:spPr bwMode="auto">
            <a:xfrm>
              <a:off x="5004048" y="4207978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…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 Box 198"/>
            <p:cNvSpPr txBox="1">
              <a:spLocks noChangeArrowheads="1"/>
            </p:cNvSpPr>
            <p:nvPr/>
          </p:nvSpPr>
          <p:spPr bwMode="auto">
            <a:xfrm>
              <a:off x="2123728" y="4727201"/>
              <a:ext cx="1368151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全局历史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(m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Text Box 198"/>
            <p:cNvSpPr txBox="1">
              <a:spLocks noChangeArrowheads="1"/>
            </p:cNvSpPr>
            <p:nvPr/>
          </p:nvSpPr>
          <p:spPr bwMode="auto">
            <a:xfrm>
              <a:off x="2123728" y="3933088"/>
              <a:ext cx="1282179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PC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 Box 198"/>
            <p:cNvSpPr txBox="1">
              <a:spLocks noChangeArrowheads="1"/>
            </p:cNvSpPr>
            <p:nvPr/>
          </p:nvSpPr>
          <p:spPr bwMode="auto">
            <a:xfrm>
              <a:off x="4932040" y="5033248"/>
              <a:ext cx="1478538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模式历史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800" b="1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b="1" baseline="30000" dirty="0" smtClean="0">
                  <a:solidFill>
                    <a:schemeClr val="tx1"/>
                  </a:solidFill>
                </a:rPr>
                <a:t>m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种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)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接箭头连接符 60"/>
            <p:cNvCxnSpPr/>
            <p:nvPr/>
          </p:nvCxnSpPr>
          <p:spPr bwMode="auto">
            <a:xfrm flipV="1">
              <a:off x="3385303" y="4853184"/>
              <a:ext cx="1294709" cy="288048"/>
            </a:xfrm>
            <a:prstGeom prst="bentConnector2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 Box 198"/>
            <p:cNvSpPr txBox="1">
              <a:spLocks noChangeArrowheads="1"/>
            </p:cNvSpPr>
            <p:nvPr/>
          </p:nvSpPr>
          <p:spPr bwMode="auto">
            <a:xfrm>
              <a:off x="3851919" y="4421152"/>
              <a:ext cx="335911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XX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60"/>
            <p:cNvCxnSpPr/>
            <p:nvPr/>
          </p:nvCxnSpPr>
          <p:spPr bwMode="auto">
            <a:xfrm>
              <a:off x="2627783" y="4223216"/>
              <a:ext cx="1152129" cy="341952"/>
            </a:xfrm>
            <a:prstGeom prst="bentConnector3">
              <a:avLst>
                <a:gd name="adj1" fmla="val -26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198"/>
            <p:cNvSpPr txBox="1">
              <a:spLocks noChangeArrowheads="1"/>
            </p:cNvSpPr>
            <p:nvPr/>
          </p:nvSpPr>
          <p:spPr bwMode="auto">
            <a:xfrm>
              <a:off x="6172706" y="4061112"/>
              <a:ext cx="113559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基于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YY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预测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Text Box 198"/>
            <p:cNvSpPr txBox="1">
              <a:spLocks noChangeArrowheads="1"/>
            </p:cNvSpPr>
            <p:nvPr/>
          </p:nvSpPr>
          <p:spPr bwMode="auto">
            <a:xfrm>
              <a:off x="4427984" y="3917096"/>
              <a:ext cx="504056" cy="9361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4427984" y="4128353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rot="10800000" flipH="1">
              <a:off x="4427984" y="4418992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0800000" flipH="1">
              <a:off x="4427985" y="4633306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 Box 198"/>
            <p:cNvSpPr txBox="1">
              <a:spLocks noChangeArrowheads="1"/>
            </p:cNvSpPr>
            <p:nvPr/>
          </p:nvSpPr>
          <p:spPr bwMode="auto">
            <a:xfrm>
              <a:off x="4499992" y="4420581"/>
              <a:ext cx="36454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YY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8"/>
            <p:cNvSpPr txBox="1">
              <a:spLocks noChangeArrowheads="1"/>
            </p:cNvSpPr>
            <p:nvPr/>
          </p:nvSpPr>
          <p:spPr bwMode="auto">
            <a:xfrm>
              <a:off x="5436096" y="3917096"/>
              <a:ext cx="504056" cy="9361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5436096" y="4128353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10800000" flipH="1">
              <a:off x="5436096" y="4418992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10800000" flipH="1">
              <a:off x="5436097" y="4633306"/>
              <a:ext cx="5040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198"/>
            <p:cNvSpPr txBox="1">
              <a:spLocks noChangeArrowheads="1"/>
            </p:cNvSpPr>
            <p:nvPr/>
          </p:nvSpPr>
          <p:spPr bwMode="auto">
            <a:xfrm>
              <a:off x="5508104" y="4420581"/>
              <a:ext cx="364543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ZZ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 flipV="1">
              <a:off x="4139953" y="4560040"/>
              <a:ext cx="998991" cy="47320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H="1" flipV="1">
              <a:off x="4860033" y="4560040"/>
              <a:ext cx="278911" cy="47320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flipV="1">
              <a:off x="5138944" y="4560040"/>
              <a:ext cx="428628" cy="47320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4860032" y="4207978"/>
              <a:ext cx="1296144" cy="28518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50" name="Text Box 198"/>
            <p:cNvSpPr txBox="1">
              <a:spLocks noChangeArrowheads="1"/>
            </p:cNvSpPr>
            <p:nvPr/>
          </p:nvSpPr>
          <p:spPr bwMode="auto">
            <a:xfrm>
              <a:off x="2699792" y="4365128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相联查找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4"/>
          <p:cNvSpPr txBox="1">
            <a:spLocks noChangeArrowheads="1"/>
          </p:cNvSpPr>
          <p:nvPr/>
        </p:nvSpPr>
        <p:spPr bwMode="auto">
          <a:xfrm>
            <a:off x="251520" y="1772816"/>
            <a:ext cx="402406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Alpha 21264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预测器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rgbClr val="990099"/>
                </a:solidFill>
              </a:rPr>
              <a:t>        组成：</a:t>
            </a:r>
            <a:endParaRPr kumimoji="0"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endParaRPr kumimoji="0" lang="en-US" altLang="zh-CN" sz="2000" dirty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kumimoji="0" lang="en-US" altLang="zh-CN" dirty="0" smtClean="0">
                <a:solidFill>
                  <a:srgbClr val="990099"/>
                </a:solidFill>
              </a:rPr>
              <a:t>        </a:t>
            </a:r>
            <a:r>
              <a:rPr kumimoji="0" lang="zh-CN" altLang="en-US" dirty="0" smtClean="0">
                <a:solidFill>
                  <a:srgbClr val="990099"/>
                </a:solidFill>
              </a:rPr>
              <a:t>算法说明：</a:t>
            </a:r>
            <a:endParaRPr kumimoji="0"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特点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87868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rgbClr val="C00000"/>
                </a:solidFill>
              </a:rPr>
              <a:t>  *</a:t>
            </a:r>
            <a:r>
              <a:rPr kumimoji="0" lang="en-US" altLang="zh-CN" dirty="0" smtClean="0">
                <a:solidFill>
                  <a:srgbClr val="C00000"/>
                </a:solidFill>
              </a:rPr>
              <a:t>Tournament</a:t>
            </a:r>
            <a:r>
              <a:rPr kumimoji="0" lang="zh-CN" altLang="en-US" dirty="0" smtClean="0">
                <a:solidFill>
                  <a:srgbClr val="C00000"/>
                </a:solidFill>
              </a:rPr>
              <a:t>预测器：</a:t>
            </a:r>
            <a:r>
              <a:rPr kumimoji="0" lang="zh-CN" altLang="en-US" dirty="0" smtClean="0">
                <a:solidFill>
                  <a:schemeClr val="tx1"/>
                </a:solidFill>
              </a:rPr>
              <a:t>全局</a:t>
            </a:r>
            <a:r>
              <a:rPr kumimoji="0" lang="en-US" altLang="zh-CN" dirty="0" smtClean="0">
                <a:solidFill>
                  <a:schemeClr val="tx1"/>
                </a:solidFill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</a:rPr>
              <a:t>局部自适应预测器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en-US" altLang="zh-CN" dirty="0" smtClean="0">
                <a:solidFill>
                  <a:schemeClr val="accent2"/>
                </a:solidFill>
              </a:rPr>
              <a:t>    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思想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—</a:t>
            </a:r>
            <a:r>
              <a:rPr kumimoji="0" lang="zh-CN" altLang="en-US" dirty="0" smtClean="0">
                <a:solidFill>
                  <a:schemeClr val="tx1"/>
                </a:solidFill>
              </a:rPr>
              <a:t>由全局预测器、局部预测器组成，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           当前所</a:t>
            </a:r>
            <a:r>
              <a:rPr kumimoji="0" lang="zh-CN" altLang="en-US" dirty="0">
                <a:solidFill>
                  <a:schemeClr val="tx1"/>
                </a:solidFill>
              </a:rPr>
              <a:t>用预测</a:t>
            </a:r>
            <a:r>
              <a:rPr kumimoji="0" lang="zh-CN" altLang="en-US" dirty="0" smtClean="0">
                <a:solidFill>
                  <a:schemeClr val="tx1"/>
                </a:solidFill>
              </a:rPr>
              <a:t>器由选择器决定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2051720" y="4941168"/>
            <a:ext cx="4032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       每次需更新</a:t>
            </a:r>
            <a:r>
              <a:rPr kumimoji="0" lang="en-US" altLang="zh-CN" dirty="0" smtClean="0">
                <a:solidFill>
                  <a:schemeClr val="tx1"/>
                </a:solidFill>
              </a:rPr>
              <a:t>4</a:t>
            </a:r>
            <a:r>
              <a:rPr kumimoji="0" lang="zh-CN" altLang="en-US" dirty="0" smtClean="0">
                <a:solidFill>
                  <a:schemeClr val="tx1"/>
                </a:solidFill>
              </a:rPr>
              <a:t>张表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目前最好的预测器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1835840" y="2708351"/>
            <a:ext cx="6984632" cy="2232817"/>
            <a:chOff x="1835840" y="2492326"/>
            <a:chExt cx="6984632" cy="2232817"/>
          </a:xfrm>
        </p:grpSpPr>
        <p:sp>
          <p:nvSpPr>
            <p:cNvPr id="95" name="Text Box 198"/>
            <p:cNvSpPr txBox="1">
              <a:spLocks noChangeArrowheads="1"/>
            </p:cNvSpPr>
            <p:nvPr/>
          </p:nvSpPr>
          <p:spPr bwMode="auto">
            <a:xfrm>
              <a:off x="1835840" y="2492896"/>
              <a:ext cx="1296000" cy="288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自适应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选择器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 Box 198"/>
            <p:cNvSpPr txBox="1">
              <a:spLocks noChangeArrowheads="1"/>
            </p:cNvSpPr>
            <p:nvPr/>
          </p:nvSpPr>
          <p:spPr bwMode="auto">
            <a:xfrm>
              <a:off x="4139952" y="2492896"/>
              <a:ext cx="1080120" cy="2880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全局预测器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Text Box 198"/>
            <p:cNvSpPr txBox="1">
              <a:spLocks noChangeArrowheads="1"/>
            </p:cNvSpPr>
            <p:nvPr/>
          </p:nvSpPr>
          <p:spPr bwMode="auto">
            <a:xfrm>
              <a:off x="6660232" y="2816960"/>
              <a:ext cx="1080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局部历史</a:t>
              </a:r>
              <a:r>
                <a:rPr lang="zh-CN" altLang="en-US" sz="1600" dirty="0">
                  <a:solidFill>
                    <a:schemeClr val="tx1"/>
                  </a:solidFill>
                </a:rPr>
                <a:t>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Text Box 198"/>
            <p:cNvSpPr txBox="1">
              <a:spLocks noChangeArrowheads="1"/>
            </p:cNvSpPr>
            <p:nvPr/>
          </p:nvSpPr>
          <p:spPr bwMode="auto">
            <a:xfrm>
              <a:off x="2231431" y="2780928"/>
              <a:ext cx="510895" cy="12286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rot="10800000" flipH="1">
              <a:off x="2233197" y="3357321"/>
              <a:ext cx="504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rot="10800000" flipH="1">
              <a:off x="2233198" y="3571635"/>
              <a:ext cx="504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 Box 198"/>
            <p:cNvSpPr txBox="1">
              <a:spLocks noChangeArrowheads="1"/>
            </p:cNvSpPr>
            <p:nvPr/>
          </p:nvSpPr>
          <p:spPr bwMode="auto">
            <a:xfrm>
              <a:off x="6869413" y="3068960"/>
              <a:ext cx="648072" cy="93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 rot="10800000" flipH="1">
              <a:off x="6869413" y="3358823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rot="10800000" flipH="1">
              <a:off x="6869414" y="3573137"/>
              <a:ext cx="64294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 Box 198"/>
            <p:cNvSpPr txBox="1">
              <a:spLocks noChangeArrowheads="1"/>
            </p:cNvSpPr>
            <p:nvPr/>
          </p:nvSpPr>
          <p:spPr bwMode="auto">
            <a:xfrm>
              <a:off x="5802976" y="3075248"/>
              <a:ext cx="576064" cy="93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 rot="10800000" flipH="1">
              <a:off x="5803039" y="3574847"/>
              <a:ext cx="57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rot="10800000" flipH="1">
              <a:off x="5803040" y="3789161"/>
              <a:ext cx="57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198"/>
            <p:cNvSpPr txBox="1">
              <a:spLocks noChangeArrowheads="1"/>
            </p:cNvSpPr>
            <p:nvPr/>
          </p:nvSpPr>
          <p:spPr bwMode="auto">
            <a:xfrm>
              <a:off x="3139820" y="2999353"/>
              <a:ext cx="1000132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全局历史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 Box 198"/>
            <p:cNvSpPr txBox="1">
              <a:spLocks noChangeArrowheads="1"/>
            </p:cNvSpPr>
            <p:nvPr/>
          </p:nvSpPr>
          <p:spPr bwMode="auto">
            <a:xfrm>
              <a:off x="7812472" y="3068960"/>
              <a:ext cx="1008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PC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60"/>
            <p:cNvCxnSpPr/>
            <p:nvPr/>
          </p:nvCxnSpPr>
          <p:spPr bwMode="auto">
            <a:xfrm>
              <a:off x="3635894" y="3285105"/>
              <a:ext cx="2" cy="14597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4" name="Text Box 198"/>
            <p:cNvSpPr txBox="1">
              <a:spLocks noChangeArrowheads="1"/>
            </p:cNvSpPr>
            <p:nvPr/>
          </p:nvSpPr>
          <p:spPr bwMode="auto">
            <a:xfrm>
              <a:off x="2322951" y="3358910"/>
              <a:ext cx="34736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FG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接箭头连接符 60"/>
            <p:cNvCxnSpPr/>
            <p:nvPr/>
          </p:nvCxnSpPr>
          <p:spPr bwMode="auto">
            <a:xfrm rot="5400000">
              <a:off x="7868388" y="3019772"/>
              <a:ext cx="114228" cy="788669"/>
            </a:xfrm>
            <a:prstGeom prst="bentConnector2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98"/>
            <p:cNvSpPr txBox="1">
              <a:spLocks noChangeArrowheads="1"/>
            </p:cNvSpPr>
            <p:nvPr/>
          </p:nvSpPr>
          <p:spPr bwMode="auto">
            <a:xfrm>
              <a:off x="5527719" y="4509120"/>
              <a:ext cx="916489" cy="21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预测</a:t>
              </a:r>
              <a:r>
                <a:rPr lang="zh-CN" altLang="en-US" sz="1600" dirty="0">
                  <a:solidFill>
                    <a:schemeClr val="tx1"/>
                  </a:solidFill>
                </a:rPr>
                <a:t>结果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 Box 198"/>
            <p:cNvSpPr txBox="1">
              <a:spLocks noChangeArrowheads="1"/>
            </p:cNvSpPr>
            <p:nvPr/>
          </p:nvSpPr>
          <p:spPr bwMode="auto">
            <a:xfrm>
              <a:off x="4421145" y="2780824"/>
              <a:ext cx="518581" cy="121491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 rot="10800000" flipH="1">
              <a:off x="4428039" y="3356905"/>
              <a:ext cx="504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rot="10800000" flipH="1">
              <a:off x="4428040" y="3571219"/>
              <a:ext cx="504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198"/>
            <p:cNvSpPr txBox="1">
              <a:spLocks noChangeArrowheads="1"/>
            </p:cNvSpPr>
            <p:nvPr/>
          </p:nvSpPr>
          <p:spPr bwMode="auto">
            <a:xfrm>
              <a:off x="4499992" y="3358494"/>
              <a:ext cx="36004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AB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198"/>
            <p:cNvSpPr txBox="1">
              <a:spLocks noChangeArrowheads="1"/>
            </p:cNvSpPr>
            <p:nvPr/>
          </p:nvSpPr>
          <p:spPr bwMode="auto">
            <a:xfrm>
              <a:off x="6037703" y="2492326"/>
              <a:ext cx="1152000" cy="2880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局部预测器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198"/>
            <p:cNvSpPr txBox="1">
              <a:spLocks noChangeArrowheads="1"/>
            </p:cNvSpPr>
            <p:nvPr/>
          </p:nvSpPr>
          <p:spPr bwMode="auto">
            <a:xfrm>
              <a:off x="6797405" y="4007914"/>
              <a:ext cx="792088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1K×10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198"/>
            <p:cNvSpPr txBox="1">
              <a:spLocks noChangeArrowheads="1"/>
            </p:cNvSpPr>
            <p:nvPr/>
          </p:nvSpPr>
          <p:spPr bwMode="auto">
            <a:xfrm>
              <a:off x="5730967" y="4006774"/>
              <a:ext cx="720000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1K×</a:t>
              </a:r>
              <a:r>
                <a:rPr lang="en-US" altLang="zh-CN" sz="1600" b="1" dirty="0" smtClean="0"/>
                <a:t>3</a:t>
              </a:r>
              <a:r>
                <a:rPr lang="en-US" altLang="zh-CN" sz="1600" dirty="0"/>
                <a:t>b</a:t>
              </a:r>
              <a:endParaRPr lang="zh-CN" altLang="en-US" sz="1600" b="1" dirty="0"/>
            </a:p>
          </p:txBody>
        </p:sp>
        <p:sp>
          <p:nvSpPr>
            <p:cNvPr id="127" name="Text Box 198"/>
            <p:cNvSpPr txBox="1">
              <a:spLocks noChangeArrowheads="1"/>
            </p:cNvSpPr>
            <p:nvPr/>
          </p:nvSpPr>
          <p:spPr bwMode="auto">
            <a:xfrm>
              <a:off x="5880114" y="3576436"/>
              <a:ext cx="420078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CDE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60"/>
            <p:cNvCxnSpPr/>
            <p:nvPr/>
          </p:nvCxnSpPr>
          <p:spPr bwMode="auto">
            <a:xfrm rot="10800000" flipV="1">
              <a:off x="6365357" y="3498746"/>
              <a:ext cx="648072" cy="18405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129" name="Text Box 198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576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直接箭头连接符 60"/>
            <p:cNvCxnSpPr/>
            <p:nvPr/>
          </p:nvCxnSpPr>
          <p:spPr bwMode="auto">
            <a:xfrm>
              <a:off x="5436096" y="4509096"/>
              <a:ext cx="0" cy="215840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60"/>
            <p:cNvCxnSpPr/>
            <p:nvPr/>
          </p:nvCxnSpPr>
          <p:spPr bwMode="auto">
            <a:xfrm>
              <a:off x="1907704" y="4365104"/>
              <a:ext cx="324000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60"/>
            <p:cNvCxnSpPr/>
            <p:nvPr/>
          </p:nvCxnSpPr>
          <p:spPr bwMode="auto">
            <a:xfrm rot="5400000">
              <a:off x="1687907" y="3720098"/>
              <a:ext cx="864803" cy="425208"/>
            </a:xfrm>
            <a:prstGeom prst="bentConnector3">
              <a:avLst>
                <a:gd name="adj1" fmla="val 217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33" name="直接箭头连接符 60"/>
            <p:cNvCxnSpPr/>
            <p:nvPr/>
          </p:nvCxnSpPr>
          <p:spPr bwMode="auto">
            <a:xfrm>
              <a:off x="2737197" y="3429000"/>
              <a:ext cx="1683948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4" name="直接箭头连接符 60"/>
            <p:cNvCxnSpPr/>
            <p:nvPr/>
          </p:nvCxnSpPr>
          <p:spPr bwMode="auto">
            <a:xfrm rot="16200000" flipH="1">
              <a:off x="4644053" y="3716955"/>
              <a:ext cx="792000" cy="360042"/>
            </a:xfrm>
            <a:prstGeom prst="bentConnector3">
              <a:avLst>
                <a:gd name="adj1" fmla="val -110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35" name="直接箭头连接符 60"/>
            <p:cNvCxnSpPr/>
            <p:nvPr/>
          </p:nvCxnSpPr>
          <p:spPr bwMode="auto">
            <a:xfrm rot="5400000">
              <a:off x="5436149" y="3862804"/>
              <a:ext cx="612000" cy="251989"/>
            </a:xfrm>
            <a:prstGeom prst="bentConnector3">
              <a:avLst>
                <a:gd name="adj1" fmla="val -279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136" name="Text Box 198"/>
            <p:cNvSpPr txBox="1">
              <a:spLocks noChangeArrowheads="1"/>
            </p:cNvSpPr>
            <p:nvPr/>
          </p:nvSpPr>
          <p:spPr bwMode="auto">
            <a:xfrm>
              <a:off x="4349136" y="4004856"/>
              <a:ext cx="720000" cy="21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K×</a:t>
              </a:r>
              <a:r>
                <a:rPr lang="en-US" altLang="zh-CN" sz="1600" b="1" dirty="0" smtClean="0"/>
                <a:t>2</a:t>
              </a:r>
              <a:r>
                <a:rPr lang="en-US" altLang="zh-CN" sz="1600" dirty="0"/>
                <a:t>b</a:t>
              </a:r>
              <a:endParaRPr lang="zh-CN" altLang="en-US" sz="1600" b="1" dirty="0"/>
            </a:p>
          </p:txBody>
        </p:sp>
        <p:sp>
          <p:nvSpPr>
            <p:cNvPr id="137" name="Text Box 198"/>
            <p:cNvSpPr txBox="1">
              <a:spLocks noChangeArrowheads="1"/>
            </p:cNvSpPr>
            <p:nvPr/>
          </p:nvSpPr>
          <p:spPr bwMode="auto">
            <a:xfrm>
              <a:off x="2166263" y="4005064"/>
              <a:ext cx="72008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K×</a:t>
              </a:r>
              <a:r>
                <a:rPr lang="en-US" altLang="zh-CN" sz="1600" b="1" dirty="0" smtClean="0"/>
                <a:t>2</a:t>
              </a:r>
              <a:r>
                <a:rPr lang="en-US" altLang="zh-CN" sz="1600" dirty="0"/>
                <a:t>b</a:t>
              </a:r>
              <a:endParaRPr lang="zh-CN" altLang="en-US" sz="1600" b="1" dirty="0"/>
            </a:p>
          </p:txBody>
        </p:sp>
        <p:sp>
          <p:nvSpPr>
            <p:cNvPr id="138" name="Text Box 198"/>
            <p:cNvSpPr txBox="1">
              <a:spLocks noChangeArrowheads="1"/>
            </p:cNvSpPr>
            <p:nvPr/>
          </p:nvSpPr>
          <p:spPr bwMode="auto">
            <a:xfrm>
              <a:off x="3125000" y="2708920"/>
              <a:ext cx="794508" cy="286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位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198"/>
            <p:cNvSpPr txBox="1">
              <a:spLocks noChangeArrowheads="1"/>
            </p:cNvSpPr>
            <p:nvPr/>
          </p:nvSpPr>
          <p:spPr bwMode="auto">
            <a:xfrm>
              <a:off x="5751383" y="2805104"/>
              <a:ext cx="706398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</a:rPr>
                <a:t>预测器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198"/>
            <p:cNvSpPr txBox="1">
              <a:spLocks noChangeArrowheads="1"/>
            </p:cNvSpPr>
            <p:nvPr/>
          </p:nvSpPr>
          <p:spPr bwMode="auto">
            <a:xfrm>
              <a:off x="7812472" y="3515494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相联查找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线形标注 2 111"/>
          <p:cNvSpPr/>
          <p:nvPr/>
        </p:nvSpPr>
        <p:spPr bwMode="auto">
          <a:xfrm>
            <a:off x="6732450" y="4653136"/>
            <a:ext cx="2232248" cy="288000"/>
          </a:xfrm>
          <a:prstGeom prst="borderCallout2">
            <a:avLst>
              <a:gd name="adj1" fmla="val -3530"/>
              <a:gd name="adj2" fmla="val 65005"/>
              <a:gd name="adj3" fmla="val -119968"/>
              <a:gd name="adj4" fmla="val 65345"/>
              <a:gd name="adj5" fmla="val -351319"/>
              <a:gd name="adj6" fmla="val 22529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当前指令最近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次结果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14283" y="1988840"/>
            <a:ext cx="55098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*分支目标缓冲器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(BTB)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类似</a:t>
            </a:r>
            <a:r>
              <a:rPr lang="en-US" altLang="zh-CN" b="1" dirty="0" smtClean="0">
                <a:solidFill>
                  <a:schemeClr val="tx1"/>
                </a:solidFill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表项组织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相关参数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历史信息的管理：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0">
              <a:lnSpc>
                <a:spcPct val="125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查找方法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信息建立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信息更新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spc="-5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4282" y="404664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二、转移历史管理</a:t>
            </a: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10120" y="895711"/>
            <a:ext cx="8706837" cy="83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*预测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实现要求：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预测时应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可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b="1" u="sng" dirty="0" smtClean="0">
                <a:solidFill>
                  <a:schemeClr val="tx1"/>
                </a:solidFill>
                <a:latin typeface="宋体" pitchFamily="2" charset="-122"/>
              </a:rPr>
              <a:t>获得</a:t>
            </a:r>
            <a:r>
              <a:rPr lang="zh-CN" altLang="en-US" b="1" dirty="0" smtClean="0">
                <a:solidFill>
                  <a:schemeClr val="tx1"/>
                </a:solidFill>
                <a:latin typeface="宋体" pitchFamily="2" charset="-122"/>
              </a:rPr>
              <a:t>分支目标地址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否则预测无意义→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3060179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03224"/>
              </p:ext>
            </p:extLst>
          </p:nvPr>
        </p:nvGraphicFramePr>
        <p:xfrm>
          <a:off x="2771800" y="2578624"/>
          <a:ext cx="5295532" cy="346320"/>
        </p:xfrm>
        <a:graphic>
          <a:graphicData uri="http://schemas.openxmlformats.org/drawingml/2006/table">
            <a:tbl>
              <a:tblPr/>
              <a:tblGrid>
                <a:gridCol w="576064"/>
                <a:gridCol w="1076130"/>
                <a:gridCol w="1071570"/>
                <a:gridCol w="1000132"/>
                <a:gridCol w="1571636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表项管理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转移历史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分支目标地址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10" name="线形标注 2 9"/>
          <p:cNvSpPr/>
          <p:nvPr/>
        </p:nvSpPr>
        <p:spPr bwMode="auto">
          <a:xfrm>
            <a:off x="6300192" y="2132856"/>
            <a:ext cx="1368152" cy="288032"/>
          </a:xfrm>
          <a:prstGeom prst="borderCallout2">
            <a:avLst>
              <a:gd name="adj1" fmla="val 51916"/>
              <a:gd name="adj2" fmla="val 334"/>
              <a:gd name="adj3" fmla="val 51122"/>
              <a:gd name="adj4" fmla="val -40513"/>
              <a:gd name="adj5" fmla="val 185167"/>
              <a:gd name="adj6" fmla="val -152681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(PC)</a:t>
            </a:r>
            <a:r>
              <a:rPr lang="zh-CN" altLang="en-US" sz="1600" dirty="0" smtClean="0">
                <a:solidFill>
                  <a:schemeClr val="tx1"/>
                </a:solidFill>
              </a:rPr>
              <a:t>的一部分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603057" y="2989401"/>
            <a:ext cx="643343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pc="-50" dirty="0" smtClean="0">
                <a:solidFill>
                  <a:schemeClr val="tx1"/>
                </a:solidFill>
              </a:rPr>
              <a:t>几</a:t>
            </a:r>
            <a:r>
              <a:rPr lang="en-US" altLang="zh-CN" spc="-50" dirty="0" smtClean="0">
                <a:solidFill>
                  <a:schemeClr val="tx1"/>
                </a:solidFill>
              </a:rPr>
              <a:t>K</a:t>
            </a:r>
            <a:r>
              <a:rPr lang="zh-CN" altLang="en-US" spc="-50" dirty="0" smtClean="0">
                <a:solidFill>
                  <a:schemeClr val="tx1"/>
                </a:solidFill>
              </a:rPr>
              <a:t>行，全</a:t>
            </a:r>
            <a:r>
              <a:rPr lang="en-US" altLang="zh-CN" spc="-50" dirty="0" smtClean="0">
                <a:solidFill>
                  <a:schemeClr val="tx1"/>
                </a:solidFill>
              </a:rPr>
              <a:t>/</a:t>
            </a:r>
            <a:r>
              <a:rPr lang="zh-CN" altLang="en-US" spc="-50" dirty="0" smtClean="0">
                <a:solidFill>
                  <a:schemeClr val="tx1"/>
                </a:solidFill>
              </a:rPr>
              <a:t>组相联映射，</a:t>
            </a:r>
            <a:r>
              <a:rPr lang="en-US" altLang="zh-CN" spc="-50" dirty="0" smtClean="0">
                <a:solidFill>
                  <a:schemeClr val="tx1"/>
                </a:solidFill>
              </a:rPr>
              <a:t>LRU</a:t>
            </a:r>
            <a:r>
              <a:rPr lang="zh-CN" altLang="en-US" spc="-50" dirty="0" smtClean="0">
                <a:solidFill>
                  <a:schemeClr val="tx1"/>
                </a:solidFill>
              </a:rPr>
              <a:t>替换算法，</a:t>
            </a:r>
            <a:r>
              <a:rPr lang="zh-CN" altLang="en-US" dirty="0" smtClean="0">
                <a:solidFill>
                  <a:schemeClr val="tx1"/>
                </a:solidFill>
              </a:rPr>
              <a:t>无需写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555776" y="3929568"/>
            <a:ext cx="637172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(PC)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查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u="sng" dirty="0">
                <a:solidFill>
                  <a:srgbClr val="990099"/>
                </a:solidFill>
                <a:latin typeface="+mn-ea"/>
                <a:ea typeface="+mn-ea"/>
              </a:rPr>
              <a:t>标记＝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(PC)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命中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u="sng" dirty="0" smtClean="0">
                <a:solidFill>
                  <a:srgbClr val="990099"/>
                </a:solidFill>
                <a:latin typeface="+mn-ea"/>
                <a:ea typeface="+mn-ea"/>
              </a:rPr>
              <a:t>BTB</a:t>
            </a:r>
            <a:r>
              <a:rPr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缺失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、执行结果</a:t>
            </a:r>
            <a:r>
              <a:rPr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为转移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时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建立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新行，且置：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chemeClr val="tx1"/>
                </a:solidFill>
              </a:rPr>
              <a:t>    k.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有效←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k.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标记←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(PC)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、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k.</a:t>
            </a:r>
            <a:r>
              <a:rPr lang="zh-CN" altLang="en-US" sz="1800" dirty="0" smtClean="0">
                <a:solidFill>
                  <a:schemeClr val="tx1"/>
                </a:solidFill>
              </a:rPr>
              <a:t>转移历史←</a:t>
            </a:r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  <a:r>
              <a:rPr lang="zh-CN" altLang="en-US" sz="1800" dirty="0" smtClean="0">
                <a:solidFill>
                  <a:schemeClr val="tx1"/>
                </a:solidFill>
              </a:rPr>
              <a:t>、 </a:t>
            </a:r>
            <a:r>
              <a:rPr lang="en-US" altLang="zh-CN" sz="1800" dirty="0" smtClean="0">
                <a:solidFill>
                  <a:schemeClr val="tx1"/>
                </a:solidFill>
              </a:rPr>
              <a:t>k.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分支目标地址←</a:t>
            </a:r>
            <a:r>
              <a:rPr lang="zh-CN" altLang="en-US" sz="1800" dirty="0" smtClean="0">
                <a:solidFill>
                  <a:schemeClr val="accent2"/>
                </a:solidFill>
              </a:rPr>
              <a:t>下条</a:t>
            </a:r>
            <a:r>
              <a:rPr lang="zh-CN" altLang="en-US" sz="1800" dirty="0" smtClean="0">
                <a:solidFill>
                  <a:schemeClr val="tx1"/>
                </a:solidFill>
              </a:rPr>
              <a:t>指令地址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u="sng" dirty="0" smtClean="0">
                <a:solidFill>
                  <a:srgbClr val="990099"/>
                </a:solidFill>
              </a:rPr>
              <a:t>BTB</a:t>
            </a:r>
            <a:r>
              <a:rPr lang="zh-CN" altLang="en-US" u="sng" dirty="0" smtClean="0">
                <a:solidFill>
                  <a:srgbClr val="990099"/>
                </a:solidFill>
              </a:rPr>
              <a:t>命中</a:t>
            </a:r>
            <a:r>
              <a:rPr lang="zh-CN" altLang="en-US" dirty="0" smtClean="0">
                <a:solidFill>
                  <a:schemeClr val="tx1"/>
                </a:solidFill>
              </a:rPr>
              <a:t>时，根据</a:t>
            </a:r>
            <a:r>
              <a:rPr lang="zh-CN" altLang="en-US" u="sng" dirty="0" smtClean="0">
                <a:solidFill>
                  <a:schemeClr val="tx1"/>
                </a:solidFill>
              </a:rPr>
              <a:t>执行结果</a:t>
            </a:r>
            <a:r>
              <a:rPr lang="zh-CN" altLang="en-US" dirty="0" smtClean="0">
                <a:solidFill>
                  <a:schemeClr val="tx1"/>
                </a:solidFill>
              </a:rPr>
              <a:t>，置：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k.</a:t>
            </a:r>
            <a:r>
              <a:rPr lang="zh-CN" altLang="en-US" sz="1800" dirty="0">
                <a:solidFill>
                  <a:schemeClr val="tx1"/>
                </a:solidFill>
              </a:rPr>
              <a:t>转移历史←</a:t>
            </a:r>
            <a:r>
              <a:rPr lang="en-US" altLang="zh-CN" sz="1800" dirty="0">
                <a:solidFill>
                  <a:schemeClr val="tx1"/>
                </a:solidFill>
              </a:rPr>
              <a:t>k.</a:t>
            </a:r>
            <a:r>
              <a:rPr lang="zh-CN" altLang="en-US" sz="1800" dirty="0">
                <a:solidFill>
                  <a:schemeClr val="tx1"/>
                </a:solidFill>
              </a:rPr>
              <a:t>转移历史</a:t>
            </a:r>
            <a:r>
              <a:rPr lang="en-US" altLang="zh-CN" sz="1800" dirty="0">
                <a:solidFill>
                  <a:schemeClr val="tx1"/>
                </a:solidFill>
              </a:rPr>
              <a:t>+xx  (xx</a:t>
            </a:r>
            <a:r>
              <a:rPr lang="zh-CN" altLang="en-US" sz="1800" dirty="0">
                <a:solidFill>
                  <a:schemeClr val="tx1"/>
                </a:solidFill>
              </a:rPr>
              <a:t>取决于算法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8" name="线形标注 1 17"/>
          <p:cNvSpPr/>
          <p:nvPr/>
        </p:nvSpPr>
        <p:spPr bwMode="auto">
          <a:xfrm>
            <a:off x="6516216" y="3645024"/>
            <a:ext cx="1707211" cy="288032"/>
          </a:xfrm>
          <a:prstGeom prst="borderCallout1">
            <a:avLst>
              <a:gd name="adj1" fmla="val 48889"/>
              <a:gd name="adj2" fmla="val -379"/>
              <a:gd name="adj3" fmla="val 300167"/>
              <a:gd name="adj4" fmla="val -32026"/>
            </a:avLst>
          </a:prstGeom>
          <a:noFill/>
          <a:ln w="12700" cap="flat" cmpd="sng" algn="ctr">
            <a:solidFill>
              <a:srgbClr val="990099">
                <a:alpha val="8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提高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BTB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利用率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5344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4067944" y="1296023"/>
            <a:ext cx="4145856" cy="76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1800" b="0" dirty="0" smtClean="0">
                <a:solidFill>
                  <a:schemeClr val="tx1"/>
                </a:solidFill>
              </a:rPr>
              <a:t>  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u="sng" dirty="0" smtClean="0">
                <a:solidFill>
                  <a:schemeClr val="accent2"/>
                </a:solidFill>
              </a:rPr>
              <a:t>读取</a:t>
            </a:r>
            <a:r>
              <a:rPr lang="zh-CN" altLang="en-US" sz="1800" dirty="0" smtClean="0">
                <a:solidFill>
                  <a:schemeClr val="tx1"/>
                </a:solidFill>
              </a:rPr>
              <a:t>或</a:t>
            </a:r>
            <a:r>
              <a:rPr lang="zh-CN" altLang="en-US" sz="2000" u="sng" dirty="0" smtClean="0">
                <a:solidFill>
                  <a:schemeClr val="accent2"/>
                </a:solidFill>
              </a:rPr>
              <a:t>计算</a:t>
            </a:r>
            <a:endParaRPr lang="en-US" altLang="zh-CN" sz="1800" u="sng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可</a:t>
            </a:r>
            <a:r>
              <a:rPr lang="en-US" altLang="zh-CN" sz="1800" dirty="0" smtClean="0">
                <a:solidFill>
                  <a:srgbClr val="990099"/>
                </a:solidFill>
              </a:rPr>
              <a:t>IF</a:t>
            </a:r>
            <a:r>
              <a:rPr lang="zh-CN" altLang="en-US" sz="1800" dirty="0">
                <a:solidFill>
                  <a:srgbClr val="990099"/>
                </a:solidFill>
              </a:rPr>
              <a:t>段</a:t>
            </a:r>
            <a:r>
              <a:rPr lang="zh-CN" altLang="en-US" sz="1800" dirty="0" smtClean="0">
                <a:solidFill>
                  <a:schemeClr val="tx1"/>
                </a:solidFill>
              </a:rPr>
              <a:t>预测←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r>
              <a:rPr lang="zh-CN" altLang="en-US" sz="1800" dirty="0" smtClean="0">
                <a:solidFill>
                  <a:schemeClr val="tx1"/>
                </a:solidFill>
              </a:rPr>
              <a:t>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└→</a:t>
            </a:r>
            <a:r>
              <a:rPr lang="zh-CN" altLang="en-US" sz="1800" dirty="0" smtClean="0">
                <a:solidFill>
                  <a:schemeClr val="tx1"/>
                </a:solidFill>
              </a:rPr>
              <a:t>须</a:t>
            </a:r>
            <a:r>
              <a:rPr lang="en-US" altLang="zh-CN" sz="1800" dirty="0" smtClean="0">
                <a:solidFill>
                  <a:srgbClr val="990099"/>
                </a:solidFill>
              </a:rPr>
              <a:t>ID</a:t>
            </a:r>
            <a:r>
              <a:rPr lang="zh-CN" altLang="en-US" sz="1800" dirty="0" smtClean="0">
                <a:solidFill>
                  <a:srgbClr val="990099"/>
                </a:solidFill>
              </a:rPr>
              <a:t>段</a:t>
            </a:r>
            <a:r>
              <a:rPr lang="zh-CN" altLang="en-US" sz="1800" dirty="0" smtClean="0">
                <a:solidFill>
                  <a:schemeClr val="tx1"/>
                </a:solidFill>
              </a:rPr>
              <a:t>预测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6" name="线形标注 1 15"/>
          <p:cNvSpPr/>
          <p:nvPr/>
        </p:nvSpPr>
        <p:spPr bwMode="auto">
          <a:xfrm>
            <a:off x="179512" y="4941168"/>
            <a:ext cx="2423545" cy="576000"/>
          </a:xfrm>
          <a:prstGeom prst="borderCallout1">
            <a:avLst>
              <a:gd name="adj1" fmla="val 99369"/>
              <a:gd name="adj2" fmla="val 8818"/>
              <a:gd name="adj3" fmla="val 145481"/>
              <a:gd name="adj4" fmla="val 34794"/>
            </a:avLst>
          </a:prstGeom>
          <a:solidFill>
            <a:srgbClr val="FFCCFF">
              <a:alpha val="80000"/>
            </a:srgbClr>
          </a:solidFill>
          <a:ln w="12700" cap="flat" cmpd="sng" algn="ctr">
            <a:solidFill>
              <a:srgbClr val="FF3399">
                <a:alpha val="8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因图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5.11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无转移历史，</a:t>
            </a:r>
            <a:endParaRPr lang="en-US" altLang="zh-CN" sz="1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故图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5.12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无更新机制！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3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24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41"/>
          <p:cNvSpPr txBox="1">
            <a:spLocks noChangeArrowheads="1"/>
          </p:cNvSpPr>
          <p:nvPr/>
        </p:nvSpPr>
        <p:spPr bwMode="auto">
          <a:xfrm>
            <a:off x="214283" y="836712"/>
            <a:ext cx="3998024" cy="240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*预测处理： 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基于图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5.13)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更新处理：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*误预测处理：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4282" y="404664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、预测处理流程</a:t>
            </a:r>
            <a:endParaRPr lang="zh-CN" altLang="en-US" sz="24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649718" y="4588538"/>
            <a:ext cx="8208000" cy="935238"/>
            <a:chOff x="435404" y="4430719"/>
            <a:chExt cx="8208000" cy="935238"/>
          </a:xfrm>
        </p:grpSpPr>
        <p:sp>
          <p:nvSpPr>
            <p:cNvPr id="85" name="Rectangle 323"/>
            <p:cNvSpPr>
              <a:spLocks noChangeArrowheads="1"/>
            </p:cNvSpPr>
            <p:nvPr/>
          </p:nvSpPr>
          <p:spPr bwMode="auto">
            <a:xfrm>
              <a:off x="642909" y="4575182"/>
              <a:ext cx="1214447" cy="36036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译码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(ID)</a:t>
              </a:r>
            </a:p>
          </p:txBody>
        </p:sp>
        <p:sp>
          <p:nvSpPr>
            <p:cNvPr id="87" name="Text Box 335"/>
            <p:cNvSpPr txBox="1">
              <a:spLocks noChangeArrowheads="1"/>
            </p:cNvSpPr>
            <p:nvPr/>
          </p:nvSpPr>
          <p:spPr bwMode="auto">
            <a:xfrm>
              <a:off x="2708918" y="4568019"/>
              <a:ext cx="9286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</a:rPr>
                <a:t>分支指令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Text Box 338"/>
            <p:cNvSpPr txBox="1">
              <a:spLocks noChangeArrowheads="1"/>
            </p:cNvSpPr>
            <p:nvPr/>
          </p:nvSpPr>
          <p:spPr bwMode="auto">
            <a:xfrm>
              <a:off x="2444741" y="4997462"/>
              <a:ext cx="91281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990099"/>
                  </a:solidFill>
                </a:rPr>
                <a:t>顺序</a:t>
              </a:r>
              <a:r>
                <a:rPr lang="zh-CN" altLang="en-US" sz="1600" b="1" dirty="0" smtClean="0">
                  <a:solidFill>
                    <a:srgbClr val="990099"/>
                  </a:solidFill>
                </a:rPr>
                <a:t>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0" name="Line 344"/>
            <p:cNvSpPr>
              <a:spLocks noChangeShapeType="1"/>
            </p:cNvSpPr>
            <p:nvPr/>
          </p:nvSpPr>
          <p:spPr bwMode="auto">
            <a:xfrm>
              <a:off x="1214414" y="4430719"/>
              <a:ext cx="0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5"/>
            <p:cNvSpPr>
              <a:spLocks noChangeShapeType="1"/>
            </p:cNvSpPr>
            <p:nvPr/>
          </p:nvSpPr>
          <p:spPr bwMode="auto">
            <a:xfrm>
              <a:off x="1214414" y="4933957"/>
              <a:ext cx="0" cy="432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6"/>
            <p:cNvSpPr>
              <a:spLocks noChangeShapeType="1"/>
            </p:cNvSpPr>
            <p:nvPr/>
          </p:nvSpPr>
          <p:spPr bwMode="auto">
            <a:xfrm>
              <a:off x="3929058" y="4857759"/>
              <a:ext cx="0" cy="50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32"/>
            <p:cNvSpPr>
              <a:spLocks noChangeShapeType="1"/>
            </p:cNvSpPr>
            <p:nvPr/>
          </p:nvSpPr>
          <p:spPr bwMode="auto">
            <a:xfrm flipV="1">
              <a:off x="435404" y="5356237"/>
              <a:ext cx="82080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AutoShape 292"/>
            <p:cNvSpPr>
              <a:spLocks noChangeArrowheads="1"/>
            </p:cNvSpPr>
            <p:nvPr/>
          </p:nvSpPr>
          <p:spPr bwMode="auto">
            <a:xfrm>
              <a:off x="2264103" y="4641859"/>
              <a:ext cx="285751" cy="428628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6" name="直接箭头连接符 78"/>
            <p:cNvCxnSpPr>
              <a:endCxn id="95" idx="1"/>
            </p:cNvCxnSpPr>
            <p:nvPr/>
          </p:nvCxnSpPr>
          <p:spPr bwMode="auto">
            <a:xfrm flipV="1">
              <a:off x="1214414" y="4856173"/>
              <a:ext cx="1049689" cy="227898"/>
            </a:xfrm>
            <a:prstGeom prst="bentConnector3">
              <a:avLst>
                <a:gd name="adj1" fmla="val 85389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88"/>
            <p:cNvCxnSpPr>
              <a:stCxn id="95" idx="3"/>
            </p:cNvCxnSpPr>
            <p:nvPr/>
          </p:nvCxnSpPr>
          <p:spPr bwMode="auto">
            <a:xfrm>
              <a:off x="2549854" y="4856173"/>
              <a:ext cx="1390444" cy="158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88"/>
            <p:cNvCxnSpPr/>
            <p:nvPr/>
          </p:nvCxnSpPr>
          <p:spPr bwMode="auto">
            <a:xfrm rot="5400000">
              <a:off x="3713058" y="4645925"/>
              <a:ext cx="43200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8"/>
            <p:cNvCxnSpPr>
              <a:stCxn id="95" idx="2"/>
            </p:cNvCxnSpPr>
            <p:nvPr/>
          </p:nvCxnSpPr>
          <p:spPr bwMode="auto">
            <a:xfrm rot="5400000">
              <a:off x="1734501" y="4550403"/>
              <a:ext cx="152395" cy="119256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335"/>
            <p:cNvSpPr txBox="1">
              <a:spLocks noChangeArrowheads="1"/>
            </p:cNvSpPr>
            <p:nvPr/>
          </p:nvSpPr>
          <p:spPr bwMode="auto">
            <a:xfrm>
              <a:off x="3999157" y="4855357"/>
              <a:ext cx="79057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BTB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缺失</a:t>
              </a:r>
              <a:endParaRPr lang="zh-CN" altLang="en-US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42910" y="3246605"/>
            <a:ext cx="8214808" cy="1341933"/>
            <a:chOff x="428596" y="3143248"/>
            <a:chExt cx="8214808" cy="1341933"/>
          </a:xfrm>
        </p:grpSpPr>
        <p:sp>
          <p:nvSpPr>
            <p:cNvPr id="128" name="Line 260"/>
            <p:cNvSpPr>
              <a:spLocks noChangeShapeType="1"/>
            </p:cNvSpPr>
            <p:nvPr/>
          </p:nvSpPr>
          <p:spPr bwMode="auto">
            <a:xfrm>
              <a:off x="1220758" y="3143248"/>
              <a:ext cx="0" cy="576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61"/>
            <p:cNvSpPr txBox="1">
              <a:spLocks noChangeArrowheads="1"/>
            </p:cNvSpPr>
            <p:nvPr/>
          </p:nvSpPr>
          <p:spPr bwMode="auto">
            <a:xfrm>
              <a:off x="642910" y="3714752"/>
              <a:ext cx="1214446" cy="35719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指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IF)</a:t>
              </a:r>
            </a:p>
          </p:txBody>
        </p:sp>
        <p:sp>
          <p:nvSpPr>
            <p:cNvPr id="130" name="Text Box 262"/>
            <p:cNvSpPr txBox="1">
              <a:spLocks noChangeArrowheads="1"/>
            </p:cNvSpPr>
            <p:nvPr/>
          </p:nvSpPr>
          <p:spPr bwMode="auto">
            <a:xfrm>
              <a:off x="4208465" y="4071942"/>
              <a:ext cx="720725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</a:rPr>
                <a:t>缺失</a:t>
              </a:r>
              <a:endParaRPr lang="zh-CN" altLang="en-US" sz="1600" b="1" dirty="0">
                <a:solidFill>
                  <a:srgbClr val="990099"/>
                </a:solidFill>
              </a:endParaRPr>
            </a:p>
          </p:txBody>
        </p:sp>
        <p:sp>
          <p:nvSpPr>
            <p:cNvPr id="131" name="Rectangle 263"/>
            <p:cNvSpPr>
              <a:spLocks noChangeArrowheads="1"/>
            </p:cNvSpPr>
            <p:nvPr/>
          </p:nvSpPr>
          <p:spPr bwMode="auto">
            <a:xfrm>
              <a:off x="7929586" y="3565532"/>
              <a:ext cx="576263" cy="7944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置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PC</a:t>
              </a:r>
            </a:p>
          </p:txBody>
        </p:sp>
        <p:sp>
          <p:nvSpPr>
            <p:cNvPr id="132" name="Line 264"/>
            <p:cNvSpPr>
              <a:spLocks noChangeShapeType="1"/>
            </p:cNvSpPr>
            <p:nvPr/>
          </p:nvSpPr>
          <p:spPr bwMode="auto">
            <a:xfrm flipH="1" flipV="1">
              <a:off x="8215338" y="3214686"/>
              <a:ext cx="0" cy="360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65"/>
            <p:cNvSpPr>
              <a:spLocks noChangeShapeType="1"/>
            </p:cNvSpPr>
            <p:nvPr/>
          </p:nvSpPr>
          <p:spPr bwMode="auto">
            <a:xfrm flipH="1">
              <a:off x="1581121" y="3214686"/>
              <a:ext cx="0" cy="50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266"/>
            <p:cNvSpPr txBox="1">
              <a:spLocks noChangeArrowheads="1"/>
            </p:cNvSpPr>
            <p:nvPr/>
          </p:nvSpPr>
          <p:spPr bwMode="auto">
            <a:xfrm>
              <a:off x="2571736" y="3714752"/>
              <a:ext cx="928693" cy="29685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查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BTB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35" name="Line 267"/>
            <p:cNvSpPr>
              <a:spLocks noChangeShapeType="1"/>
            </p:cNvSpPr>
            <p:nvPr/>
          </p:nvSpPr>
          <p:spPr bwMode="auto">
            <a:xfrm>
              <a:off x="1220758" y="4083046"/>
              <a:ext cx="0" cy="4004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69"/>
            <p:cNvSpPr>
              <a:spLocks noChangeShapeType="1"/>
            </p:cNvSpPr>
            <p:nvPr/>
          </p:nvSpPr>
          <p:spPr bwMode="auto">
            <a:xfrm flipV="1">
              <a:off x="5500694" y="3654425"/>
              <a:ext cx="2448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70"/>
            <p:cNvSpPr>
              <a:spLocks noChangeShapeType="1"/>
            </p:cNvSpPr>
            <p:nvPr/>
          </p:nvSpPr>
          <p:spPr bwMode="auto">
            <a:xfrm>
              <a:off x="2157383" y="3867146"/>
              <a:ext cx="3960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71"/>
            <p:cNvSpPr>
              <a:spLocks noChangeShapeType="1"/>
            </p:cNvSpPr>
            <p:nvPr/>
          </p:nvSpPr>
          <p:spPr bwMode="auto">
            <a:xfrm>
              <a:off x="2732058" y="3505423"/>
              <a:ext cx="1588" cy="21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272"/>
            <p:cNvSpPr txBox="1">
              <a:spLocks noChangeArrowheads="1"/>
            </p:cNvSpPr>
            <p:nvPr/>
          </p:nvSpPr>
          <p:spPr bwMode="auto">
            <a:xfrm>
              <a:off x="1636698" y="3214686"/>
              <a:ext cx="57784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(PC)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48" name="Line 274"/>
            <p:cNvSpPr>
              <a:spLocks noChangeShapeType="1"/>
            </p:cNvSpPr>
            <p:nvPr/>
          </p:nvSpPr>
          <p:spPr bwMode="auto">
            <a:xfrm flipV="1">
              <a:off x="3500430" y="3867146"/>
              <a:ext cx="288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75"/>
            <p:cNvSpPr>
              <a:spLocks noChangeShapeType="1"/>
            </p:cNvSpPr>
            <p:nvPr/>
          </p:nvSpPr>
          <p:spPr bwMode="auto">
            <a:xfrm flipV="1">
              <a:off x="5500695" y="3941763"/>
              <a:ext cx="24495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276"/>
            <p:cNvSpPr txBox="1">
              <a:spLocks noChangeArrowheads="1"/>
            </p:cNvSpPr>
            <p:nvPr/>
          </p:nvSpPr>
          <p:spPr bwMode="auto">
            <a:xfrm>
              <a:off x="4214810" y="3641728"/>
              <a:ext cx="5048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</a:rPr>
                <a:t>命中</a:t>
              </a:r>
            </a:p>
          </p:txBody>
        </p:sp>
        <p:sp>
          <p:nvSpPr>
            <p:cNvPr id="151" name="Text Box 277"/>
            <p:cNvSpPr txBox="1">
              <a:spLocks noChangeArrowheads="1"/>
            </p:cNvSpPr>
            <p:nvPr/>
          </p:nvSpPr>
          <p:spPr bwMode="auto">
            <a:xfrm>
              <a:off x="5719770" y="3429000"/>
              <a:ext cx="2014538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预测转移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PC=</a:t>
              </a:r>
              <a:r>
                <a:rPr lang="en-US" altLang="zh-CN" sz="1600" b="1" dirty="0" err="1" smtClean="0">
                  <a:solidFill>
                    <a:schemeClr val="tx1"/>
                  </a:solidFill>
                  <a:latin typeface="宋体" pitchFamily="2" charset="-122"/>
                </a:rPr>
                <a:t>ee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2" name="Text Box 278"/>
            <p:cNvSpPr txBox="1">
              <a:spLocks noChangeArrowheads="1"/>
            </p:cNvSpPr>
            <p:nvPr/>
          </p:nvSpPr>
          <p:spPr bwMode="auto">
            <a:xfrm>
              <a:off x="5718183" y="3663950"/>
              <a:ext cx="2016125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itchFamily="2" charset="-122"/>
                </a:rPr>
                <a:t>预测不转移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PC=PC+1)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3" name="Text Box 279"/>
            <p:cNvSpPr txBox="1">
              <a:spLocks noChangeArrowheads="1"/>
            </p:cNvSpPr>
            <p:nvPr/>
          </p:nvSpPr>
          <p:spPr bwMode="auto">
            <a:xfrm>
              <a:off x="3571868" y="3326829"/>
              <a:ext cx="1071570" cy="222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转移历史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4" name="Line 281"/>
            <p:cNvSpPr>
              <a:spLocks noChangeShapeType="1"/>
            </p:cNvSpPr>
            <p:nvPr/>
          </p:nvSpPr>
          <p:spPr bwMode="auto">
            <a:xfrm>
              <a:off x="2157383" y="3578221"/>
              <a:ext cx="1588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82"/>
            <p:cNvSpPr>
              <a:spLocks noChangeShapeType="1"/>
            </p:cNvSpPr>
            <p:nvPr/>
          </p:nvSpPr>
          <p:spPr bwMode="auto">
            <a:xfrm>
              <a:off x="1220758" y="3578221"/>
              <a:ext cx="9366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283"/>
            <p:cNvSpPr txBox="1">
              <a:spLocks noChangeArrowheads="1"/>
            </p:cNvSpPr>
            <p:nvPr/>
          </p:nvSpPr>
          <p:spPr bwMode="auto">
            <a:xfrm>
              <a:off x="4857752" y="3509963"/>
              <a:ext cx="647700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动态预测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58" name="Line 285"/>
            <p:cNvSpPr>
              <a:spLocks noChangeShapeType="1"/>
            </p:cNvSpPr>
            <p:nvPr/>
          </p:nvSpPr>
          <p:spPr bwMode="auto">
            <a:xfrm flipV="1">
              <a:off x="3929057" y="4303706"/>
              <a:ext cx="3996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286"/>
            <p:cNvSpPr txBox="1">
              <a:spLocks noChangeArrowheads="1"/>
            </p:cNvSpPr>
            <p:nvPr/>
          </p:nvSpPr>
          <p:spPr bwMode="auto">
            <a:xfrm>
              <a:off x="5719770" y="4014788"/>
              <a:ext cx="2014538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</a:rPr>
                <a:t>预测不</a:t>
              </a:r>
              <a:r>
                <a:rPr lang="zh-CN" altLang="en-US" sz="1600" b="1" dirty="0">
                  <a:solidFill>
                    <a:schemeClr val="accent2"/>
                  </a:solidFill>
                </a:rPr>
                <a:t>转移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(PC=PC+1)</a:t>
              </a:r>
            </a:p>
          </p:txBody>
        </p:sp>
        <p:sp>
          <p:nvSpPr>
            <p:cNvPr id="160" name="Line 287"/>
            <p:cNvSpPr>
              <a:spLocks noChangeShapeType="1"/>
            </p:cNvSpPr>
            <p:nvPr/>
          </p:nvSpPr>
          <p:spPr bwMode="auto">
            <a:xfrm flipH="1">
              <a:off x="3929058" y="4071943"/>
              <a:ext cx="794" cy="41152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>
              <a:off x="1581121" y="3500438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>
              <a:off x="1581121" y="3214686"/>
              <a:ext cx="6624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91"/>
            <p:cNvSpPr>
              <a:spLocks noChangeShapeType="1"/>
            </p:cNvSpPr>
            <p:nvPr/>
          </p:nvSpPr>
          <p:spPr bwMode="auto">
            <a:xfrm flipV="1">
              <a:off x="8215338" y="4341165"/>
              <a:ext cx="0" cy="1428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AutoShape 292"/>
            <p:cNvSpPr>
              <a:spLocks noChangeArrowheads="1"/>
            </p:cNvSpPr>
            <p:nvPr/>
          </p:nvSpPr>
          <p:spPr bwMode="auto">
            <a:xfrm>
              <a:off x="3786182" y="3643314"/>
              <a:ext cx="285751" cy="428628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Line 293"/>
            <p:cNvSpPr>
              <a:spLocks noChangeShapeType="1"/>
            </p:cNvSpPr>
            <p:nvPr/>
          </p:nvSpPr>
          <p:spPr bwMode="auto">
            <a:xfrm flipV="1">
              <a:off x="4071934" y="3867146"/>
              <a:ext cx="792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94"/>
            <p:cNvSpPr>
              <a:spLocks noChangeShapeType="1"/>
            </p:cNvSpPr>
            <p:nvPr/>
          </p:nvSpPr>
          <p:spPr bwMode="auto">
            <a:xfrm>
              <a:off x="428596" y="3143248"/>
              <a:ext cx="820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7" name="直接箭头连接符 78"/>
            <p:cNvCxnSpPr/>
            <p:nvPr/>
          </p:nvCxnSpPr>
          <p:spPr bwMode="auto">
            <a:xfrm>
              <a:off x="3286116" y="3563944"/>
              <a:ext cx="1584000" cy="793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rot="5400000" flipH="1" flipV="1">
              <a:off x="3214116" y="3643082"/>
              <a:ext cx="144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 Box 272"/>
            <p:cNvSpPr txBox="1">
              <a:spLocks noChangeArrowheads="1"/>
            </p:cNvSpPr>
            <p:nvPr/>
          </p:nvSpPr>
          <p:spPr bwMode="auto">
            <a:xfrm>
              <a:off x="428596" y="3190747"/>
              <a:ext cx="79216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控制流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Line 294"/>
            <p:cNvSpPr>
              <a:spLocks noChangeShapeType="1"/>
            </p:cNvSpPr>
            <p:nvPr/>
          </p:nvSpPr>
          <p:spPr bwMode="auto">
            <a:xfrm>
              <a:off x="435404" y="4485181"/>
              <a:ext cx="820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1" name="直接连接符 81"/>
            <p:cNvCxnSpPr/>
            <p:nvPr/>
          </p:nvCxnSpPr>
          <p:spPr bwMode="auto">
            <a:xfrm rot="5400000" flipH="1" flipV="1">
              <a:off x="4897728" y="1463998"/>
              <a:ext cx="379073" cy="4102363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rot="5400000">
              <a:off x="7072098" y="3394513"/>
              <a:ext cx="141752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73" name="线形标注 1 172"/>
          <p:cNvSpPr/>
          <p:nvPr/>
        </p:nvSpPr>
        <p:spPr bwMode="auto">
          <a:xfrm>
            <a:off x="5004048" y="4746803"/>
            <a:ext cx="3388937" cy="252000"/>
          </a:xfrm>
          <a:prstGeom prst="borderCallout1">
            <a:avLst>
              <a:gd name="adj1" fmla="val 51239"/>
              <a:gd name="adj2" fmla="val 48"/>
              <a:gd name="adj3" fmla="val -119088"/>
              <a:gd name="adj4" fmla="val -13736"/>
            </a:avLst>
          </a:prstGeom>
          <a:solidFill>
            <a:srgbClr val="CCFFFF">
              <a:alpha val="80000"/>
            </a:srgbClr>
          </a:solidFill>
          <a:ln w="12700" cap="flat" cmpd="sng" algn="ctr">
            <a:solidFill>
              <a:srgbClr val="990099">
                <a:alpha val="80000"/>
              </a:srgb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≈静态预测：顺序、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首次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分支指令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4451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41"/>
          <p:cNvSpPr txBox="1">
            <a:spLocks noChangeArrowheads="1"/>
          </p:cNvSpPr>
          <p:nvPr/>
        </p:nvSpPr>
        <p:spPr bwMode="auto">
          <a:xfrm>
            <a:off x="971600" y="1268760"/>
            <a:ext cx="794535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段，用</a:t>
            </a:r>
            <a:r>
              <a:rPr lang="en-US" altLang="zh-CN" dirty="0" smtClean="0">
                <a:solidFill>
                  <a:schemeClr val="tx1"/>
                </a:solidFill>
              </a:rPr>
              <a:t>(PC)</a:t>
            </a:r>
            <a:r>
              <a:rPr lang="zh-CN" altLang="en-US" u="sng" dirty="0" smtClean="0">
                <a:solidFill>
                  <a:srgbClr val="990099"/>
                </a:solidFill>
              </a:rPr>
              <a:t>查</a:t>
            </a:r>
            <a:r>
              <a:rPr lang="en-US" altLang="zh-CN" u="sng" dirty="0" smtClean="0">
                <a:solidFill>
                  <a:srgbClr val="990099"/>
                </a:solidFill>
              </a:rPr>
              <a:t>BTB</a:t>
            </a:r>
            <a:r>
              <a:rPr lang="zh-CN" altLang="en-US" dirty="0" smtClean="0">
                <a:solidFill>
                  <a:schemeClr val="tx1"/>
                </a:solidFill>
              </a:rPr>
              <a:t>，命中时</a:t>
            </a:r>
            <a:r>
              <a:rPr lang="zh-CN" altLang="en-US" u="sng" dirty="0" smtClean="0">
                <a:solidFill>
                  <a:srgbClr val="990099"/>
                </a:solidFill>
              </a:rPr>
              <a:t>预测</a:t>
            </a:r>
            <a:r>
              <a:rPr lang="en-US" altLang="zh-CN" u="sng" dirty="0" smtClean="0">
                <a:solidFill>
                  <a:srgbClr val="990099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，否则为</a:t>
            </a:r>
            <a:r>
              <a:rPr lang="en-US" altLang="zh-CN" dirty="0" smtClean="0">
                <a:solidFill>
                  <a:schemeClr val="tx1"/>
                </a:solidFill>
              </a:rPr>
              <a:t>(PC)+1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段，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zh-CN" altLang="en-US" dirty="0">
                <a:solidFill>
                  <a:schemeClr val="tx1"/>
                </a:solidFill>
              </a:rPr>
              <a:t>是否为</a:t>
            </a:r>
            <a:r>
              <a:rPr lang="en-US" altLang="zh-CN" u="sng" dirty="0">
                <a:solidFill>
                  <a:schemeClr val="tx1"/>
                </a:solidFill>
              </a:rPr>
              <a:t>BTB</a:t>
            </a:r>
            <a:r>
              <a:rPr lang="zh-CN" altLang="en-US" u="sng" dirty="0">
                <a:solidFill>
                  <a:schemeClr val="tx1"/>
                </a:solidFill>
              </a:rPr>
              <a:t>缺失的分支指令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可增加</a:t>
            </a:r>
            <a:r>
              <a:rPr lang="zh-CN" altLang="en-US" sz="2000" u="sng" dirty="0">
                <a:solidFill>
                  <a:srgbClr val="990099"/>
                </a:solidFill>
              </a:rPr>
              <a:t>静态预测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        EX</a:t>
            </a:r>
            <a:r>
              <a:rPr lang="zh-CN" altLang="en-US" dirty="0">
                <a:solidFill>
                  <a:schemeClr val="tx1"/>
                </a:solidFill>
              </a:rPr>
              <a:t>段，根据执行结果，</a:t>
            </a:r>
            <a:r>
              <a:rPr lang="zh-CN" altLang="en-US" u="sng" dirty="0">
                <a:solidFill>
                  <a:srgbClr val="990099"/>
                </a:solidFill>
              </a:rPr>
              <a:t>建立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转移</a:t>
            </a:r>
            <a:r>
              <a:rPr lang="zh-CN" altLang="en-US" dirty="0" smtClean="0">
                <a:solidFill>
                  <a:schemeClr val="tx1"/>
                </a:solidFill>
              </a:rPr>
              <a:t>历史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恢复</a:t>
            </a:r>
            <a:r>
              <a:rPr lang="zh-CN" altLang="en-US" dirty="0" smtClean="0">
                <a:solidFill>
                  <a:schemeClr val="tx1"/>
                </a:solidFill>
              </a:rPr>
              <a:t>现场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如清空流水线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重置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预测的</a:t>
            </a:r>
            <a:r>
              <a:rPr lang="zh-CN" altLang="en-US" sz="1800" dirty="0">
                <a:solidFill>
                  <a:schemeClr val="tx1"/>
                </a:solidFill>
              </a:rPr>
              <a:t>反方向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7" name="线形标注 2 116"/>
          <p:cNvSpPr/>
          <p:nvPr/>
        </p:nvSpPr>
        <p:spPr bwMode="auto">
          <a:xfrm>
            <a:off x="5838494" y="6453336"/>
            <a:ext cx="749730" cy="288032"/>
          </a:xfrm>
          <a:prstGeom prst="borderCallout2">
            <a:avLst>
              <a:gd name="adj1" fmla="val 51916"/>
              <a:gd name="adj2" fmla="val 334"/>
              <a:gd name="adj3" fmla="val 49358"/>
              <a:gd name="adj4" fmla="val -9697"/>
              <a:gd name="adj5" fmla="val -35379"/>
              <a:gd name="adj6" fmla="val -75426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/>
              <a:t>不写</a:t>
            </a:r>
            <a:r>
              <a:rPr lang="en-US" altLang="zh-CN" sz="1600" dirty="0" smtClean="0"/>
              <a:t>PC</a:t>
            </a:r>
            <a:endParaRPr lang="en-US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9718" y="5517232"/>
            <a:ext cx="8208000" cy="936104"/>
            <a:chOff x="649718" y="5157192"/>
            <a:chExt cx="8208000" cy="936104"/>
          </a:xfrm>
        </p:grpSpPr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857223" y="5307478"/>
              <a:ext cx="1214447" cy="35719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(EX)</a:t>
              </a:r>
            </a:p>
          </p:txBody>
        </p:sp>
        <p:sp>
          <p:nvSpPr>
            <p:cNvPr id="109" name="Line 15"/>
            <p:cNvSpPr>
              <a:spLocks noChangeShapeType="1"/>
            </p:cNvSpPr>
            <p:nvPr/>
          </p:nvSpPr>
          <p:spPr bwMode="auto">
            <a:xfrm>
              <a:off x="1435072" y="5661296"/>
              <a:ext cx="0" cy="432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2428860" y="5307478"/>
              <a:ext cx="150019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建立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更新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BTB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16" name="Line 59"/>
            <p:cNvSpPr>
              <a:spLocks noChangeShapeType="1"/>
            </p:cNvSpPr>
            <p:nvPr/>
          </p:nvSpPr>
          <p:spPr bwMode="auto">
            <a:xfrm flipV="1">
              <a:off x="649718" y="6070889"/>
              <a:ext cx="82080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"/>
            <p:cNvSpPr>
              <a:spLocks noChangeShapeType="1"/>
            </p:cNvSpPr>
            <p:nvPr/>
          </p:nvSpPr>
          <p:spPr bwMode="auto">
            <a:xfrm flipH="1">
              <a:off x="1428728" y="5157192"/>
              <a:ext cx="0" cy="144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2" name="直接箭头连接符 88"/>
            <p:cNvCxnSpPr/>
            <p:nvPr/>
          </p:nvCxnSpPr>
          <p:spPr bwMode="auto">
            <a:xfrm flipV="1">
              <a:off x="1428728" y="5593231"/>
              <a:ext cx="1858976" cy="214313"/>
            </a:xfrm>
            <a:prstGeom prst="bentConnector3">
              <a:avLst>
                <a:gd name="adj1" fmla="val 10000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78"/>
            <p:cNvCxnSpPr>
              <a:endCxn id="110" idx="3"/>
            </p:cNvCxnSpPr>
            <p:nvPr/>
          </p:nvCxnSpPr>
          <p:spPr bwMode="auto">
            <a:xfrm rot="5400000">
              <a:off x="3893339" y="5200321"/>
              <a:ext cx="285752" cy="214314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6" name="Text Box 335"/>
            <p:cNvSpPr txBox="1">
              <a:spLocks noChangeArrowheads="1"/>
            </p:cNvSpPr>
            <p:nvPr/>
          </p:nvSpPr>
          <p:spPr bwMode="auto">
            <a:xfrm>
              <a:off x="2143108" y="5593229"/>
              <a:ext cx="92868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</a:rPr>
                <a:t>分支指令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8" name="Line 326"/>
            <p:cNvSpPr>
              <a:spLocks noChangeShapeType="1"/>
            </p:cNvSpPr>
            <p:nvPr/>
          </p:nvSpPr>
          <p:spPr bwMode="auto">
            <a:xfrm>
              <a:off x="6778648" y="5596650"/>
              <a:ext cx="1080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6786578" y="5286659"/>
              <a:ext cx="90966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预测错误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6706647" y="5748807"/>
              <a:ext cx="936625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990099"/>
                  </a:solidFill>
                </a:rPr>
                <a:t>预测正确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23" name="直接箭头连接符 78"/>
            <p:cNvCxnSpPr>
              <a:endCxn id="138" idx="1"/>
            </p:cNvCxnSpPr>
            <p:nvPr/>
          </p:nvCxnSpPr>
          <p:spPr bwMode="auto">
            <a:xfrm flipV="1">
              <a:off x="3286116" y="5593230"/>
              <a:ext cx="3214710" cy="214313"/>
            </a:xfrm>
            <a:prstGeom prst="bentConnector3">
              <a:avLst>
                <a:gd name="adj1" fmla="val 8887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78"/>
            <p:cNvCxnSpPr>
              <a:stCxn id="138" idx="2"/>
            </p:cNvCxnSpPr>
            <p:nvPr/>
          </p:nvCxnSpPr>
          <p:spPr bwMode="auto">
            <a:xfrm rot="5400000">
              <a:off x="3970133" y="3276851"/>
              <a:ext cx="142877" cy="5204262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AutoShape 292"/>
            <p:cNvSpPr>
              <a:spLocks noChangeArrowheads="1"/>
            </p:cNvSpPr>
            <p:nvPr/>
          </p:nvSpPr>
          <p:spPr bwMode="auto">
            <a:xfrm>
              <a:off x="6500826" y="5378916"/>
              <a:ext cx="285751" cy="428628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76256" y="4588538"/>
            <a:ext cx="1845492" cy="1660661"/>
            <a:chOff x="6876256" y="4588538"/>
            <a:chExt cx="1845492" cy="1660661"/>
          </a:xfrm>
        </p:grpSpPr>
        <p:sp>
          <p:nvSpPr>
            <p:cNvPr id="81" name="Text Box 325"/>
            <p:cNvSpPr txBox="1">
              <a:spLocks noChangeArrowheads="1"/>
            </p:cNvSpPr>
            <p:nvPr/>
          </p:nvSpPr>
          <p:spPr bwMode="auto">
            <a:xfrm>
              <a:off x="7858148" y="5671349"/>
              <a:ext cx="863600" cy="5778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误预测处理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83" name="Line 334"/>
            <p:cNvSpPr>
              <a:spLocks noChangeShapeType="1"/>
            </p:cNvSpPr>
            <p:nvPr/>
          </p:nvSpPr>
          <p:spPr bwMode="auto">
            <a:xfrm flipV="1">
              <a:off x="8429652" y="4588538"/>
              <a:ext cx="0" cy="1080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331"/>
            <p:cNvSpPr txBox="1">
              <a:spLocks noChangeArrowheads="1"/>
            </p:cNvSpPr>
            <p:nvPr/>
          </p:nvSpPr>
          <p:spPr bwMode="auto">
            <a:xfrm>
              <a:off x="7286644" y="5300400"/>
              <a:ext cx="1150938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(PC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=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宋体" pitchFamily="2" charset="-122"/>
                </a:rPr>
                <a:t>反方向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endParaRPr lang="en-US" altLang="zh-CN" sz="16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4" name="Text Box 325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863600" cy="5778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误预测处理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74" name="Line 334"/>
            <p:cNvSpPr>
              <a:spLocks noChangeShapeType="1"/>
            </p:cNvSpPr>
            <p:nvPr/>
          </p:nvSpPr>
          <p:spPr bwMode="auto">
            <a:xfrm flipV="1">
              <a:off x="7739856" y="5013176"/>
              <a:ext cx="679579" cy="5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139953" y="4725144"/>
            <a:ext cx="2736303" cy="650276"/>
            <a:chOff x="3923929" y="4796953"/>
            <a:chExt cx="2736303" cy="650276"/>
          </a:xfrm>
        </p:grpSpPr>
        <p:cxnSp>
          <p:nvCxnSpPr>
            <p:cNvPr id="176" name="直接箭头连接符 78"/>
            <p:cNvCxnSpPr/>
            <p:nvPr/>
          </p:nvCxnSpPr>
          <p:spPr bwMode="auto">
            <a:xfrm>
              <a:off x="3926554" y="5073962"/>
              <a:ext cx="93347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AutoShape 292"/>
            <p:cNvSpPr>
              <a:spLocks noChangeArrowheads="1"/>
            </p:cNvSpPr>
            <p:nvPr/>
          </p:nvSpPr>
          <p:spPr bwMode="auto">
            <a:xfrm>
              <a:off x="5832200" y="4869160"/>
              <a:ext cx="285751" cy="428628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8" name="Line 326"/>
            <p:cNvSpPr>
              <a:spLocks noChangeShapeType="1"/>
            </p:cNvSpPr>
            <p:nvPr/>
          </p:nvSpPr>
          <p:spPr bwMode="auto">
            <a:xfrm flipV="1">
              <a:off x="6120232" y="5085184"/>
              <a:ext cx="540000" cy="129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55"/>
            <p:cNvSpPr txBox="1">
              <a:spLocks noChangeArrowheads="1"/>
            </p:cNvSpPr>
            <p:nvPr/>
          </p:nvSpPr>
          <p:spPr bwMode="auto">
            <a:xfrm>
              <a:off x="6128163" y="4797152"/>
              <a:ext cx="4548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990099"/>
                  </a:solidFill>
                </a:rPr>
                <a:t>转移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80" name="Text Box 283"/>
            <p:cNvSpPr txBox="1">
              <a:spLocks noChangeArrowheads="1"/>
            </p:cNvSpPr>
            <p:nvPr/>
          </p:nvSpPr>
          <p:spPr bwMode="auto">
            <a:xfrm>
              <a:off x="4860032" y="4796953"/>
              <a:ext cx="647700" cy="5762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静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态预测</a:t>
              </a:r>
              <a:endParaRPr lang="zh-CN" altLang="en-US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81" name="Line 334"/>
            <p:cNvSpPr>
              <a:spLocks noChangeShapeType="1"/>
            </p:cNvSpPr>
            <p:nvPr/>
          </p:nvSpPr>
          <p:spPr bwMode="auto">
            <a:xfrm flipV="1">
              <a:off x="5508104" y="5085184"/>
              <a:ext cx="32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2" name="直接箭头连接符 78"/>
            <p:cNvCxnSpPr>
              <a:stCxn id="177" idx="2"/>
            </p:cNvCxnSpPr>
            <p:nvPr/>
          </p:nvCxnSpPr>
          <p:spPr bwMode="auto">
            <a:xfrm rot="5400000">
              <a:off x="4874783" y="4346935"/>
              <a:ext cx="149440" cy="2051147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3" grpId="1" animBg="1"/>
      <p:bldP spid="1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214282" y="404664"/>
            <a:ext cx="861060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动态分支预测的性能分析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C3300"/>
                </a:solidFill>
                <a:latin typeface="+mn-ea"/>
                <a:ea typeface="+mn-ea"/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IF</a:t>
            </a:r>
            <a:r>
              <a:rPr lang="zh-CN" altLang="en-US" dirty="0" smtClean="0">
                <a:solidFill>
                  <a:schemeClr val="accent2"/>
                </a:solidFill>
              </a:rPr>
              <a:t>段预测正确时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IF</a:t>
            </a:r>
            <a:r>
              <a:rPr lang="zh-CN" altLang="en-US" dirty="0" smtClean="0">
                <a:solidFill>
                  <a:schemeClr val="accent2"/>
                </a:solidFill>
              </a:rPr>
              <a:t>段预测错误时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ID</a:t>
            </a:r>
            <a:r>
              <a:rPr lang="zh-CN" altLang="en-US" dirty="0" smtClean="0">
                <a:solidFill>
                  <a:schemeClr val="accent2"/>
                </a:solidFill>
              </a:rPr>
              <a:t>段预测正确时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ID</a:t>
            </a:r>
            <a:r>
              <a:rPr lang="zh-CN" altLang="en-US" dirty="0" smtClean="0">
                <a:solidFill>
                  <a:schemeClr val="accent2"/>
                </a:solidFill>
              </a:rPr>
              <a:t>段</a:t>
            </a:r>
            <a:r>
              <a:rPr lang="zh-CN" altLang="en-US" dirty="0">
                <a:solidFill>
                  <a:schemeClr val="accent2"/>
                </a:solidFill>
              </a:rPr>
              <a:t>预测</a:t>
            </a:r>
            <a:r>
              <a:rPr lang="zh-CN" altLang="en-US" dirty="0" smtClean="0">
                <a:solidFill>
                  <a:schemeClr val="accent2"/>
                </a:solidFill>
              </a:rPr>
              <a:t>错误时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14281" y="3205425"/>
            <a:ext cx="8678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54000">
            <a:spAutoFit/>
          </a:bodyPr>
          <a:lstStyle/>
          <a:p>
            <a:pPr marL="3319463" indent="-3319463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动态分支预测的性能优化： 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了解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319463" indent="-3319463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设置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分支目标指令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域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条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，减少回头延迟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319463" indent="-3319463">
              <a:lnSpc>
                <a:spcPct val="125000"/>
              </a:lnSpc>
            </a:pP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319463" indent="-3319463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    ⑵设置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返回地址缓冲器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，提高准确率 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←过程返回地址可变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319463" indent="-3319463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990099"/>
                </a:solidFill>
                <a:latin typeface="+mn-ea"/>
                <a:ea typeface="+mn-ea"/>
              </a:rPr>
              <a:t>           应用</a:t>
            </a:r>
            <a:r>
              <a:rPr lang="en-US" altLang="zh-CN" sz="2000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返回指令不进入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时取返回地址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4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12574"/>
              </p:ext>
            </p:extLst>
          </p:nvPr>
        </p:nvGraphicFramePr>
        <p:xfrm>
          <a:off x="1287562" y="4221088"/>
          <a:ext cx="7460902" cy="346320"/>
        </p:xfrm>
        <a:graphic>
          <a:graphicData uri="http://schemas.openxmlformats.org/drawingml/2006/table">
            <a:tbl>
              <a:tblPr/>
              <a:tblGrid>
                <a:gridCol w="571504"/>
                <a:gridCol w="1128758"/>
                <a:gridCol w="1080120"/>
                <a:gridCol w="1080120"/>
                <a:gridCol w="1584176"/>
                <a:gridCol w="2016224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有效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表项管理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转移历史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分支目标地址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分支目标指令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串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491880" y="836712"/>
            <a:ext cx="5472608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54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停顿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停顿≥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阻塞法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拍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←获得反方向地址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停顿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停顿≥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阻塞</a:t>
            </a:r>
            <a:r>
              <a:rPr lang="zh-CN" altLang="en-US" dirty="0" smtClean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拍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获得反方向地址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15616" y="2668850"/>
            <a:ext cx="59766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6700" indent="-266700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基于分支历史表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BHT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，应该在何时进行预测？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326"/>
          <p:cNvSpPr>
            <a:spLocks noChangeArrowheads="1"/>
          </p:cNvSpPr>
          <p:nvPr/>
        </p:nvSpPr>
        <p:spPr bwMode="auto">
          <a:xfrm>
            <a:off x="7164288" y="2708920"/>
            <a:ext cx="1947610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转移目标地址产生时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本章主要内容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 动态调度技术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     基本思想，记分牌动态调度，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宋体" pitchFamily="2" charset="-122"/>
              </a:rPr>
              <a:t>Tomasulo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动态调度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 动态分支预测技术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预测算法，历史信息管理，预测处理流程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⑶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基于硬件的推测执行技术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基本结构，指令流水组织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 多指令流出技术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      超标量，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VLIW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，其他软件技术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 </a:t>
            </a:r>
            <a:r>
              <a:rPr lang="zh-CN" altLang="en-US" sz="2200" dirty="0" smtClean="0">
                <a:solidFill>
                  <a:srgbClr val="C00000"/>
                </a:solidFill>
              </a:rPr>
              <a:t>⑸ 多线程技术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硬件结构，细粒度、粗粒度、同时多线程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掌握</a:t>
            </a:r>
            <a:r>
              <a:rPr lang="zh-CN" altLang="en-US" sz="2200" b="1" dirty="0" smtClean="0">
                <a:solidFill>
                  <a:schemeClr val="tx1"/>
                </a:solidFill>
                <a:latin typeface="+mn-ea"/>
              </a:rPr>
              <a:t>动态执行技术，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</a:rPr>
              <a:t>指令级并行技术原理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2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椭圆 83"/>
          <p:cNvSpPr/>
          <p:nvPr/>
        </p:nvSpPr>
        <p:spPr bwMode="auto">
          <a:xfrm>
            <a:off x="5076120" y="3567199"/>
            <a:ext cx="576000" cy="324000"/>
          </a:xfrm>
          <a:prstGeom prst="ellipse">
            <a:avLst/>
          </a:prstGeom>
          <a:solidFill>
            <a:srgbClr val="FFCC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1600" y="260648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</a:rPr>
              <a:t>节  基于硬件的推测执行技术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 smtClean="0">
                <a:solidFill>
                  <a:schemeClr val="tx1"/>
                </a:solidFill>
              </a:rPr>
              <a:t>基本结构，指令流水组织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8" name="Text Box 200"/>
          <p:cNvSpPr txBox="1">
            <a:spLocks noChangeArrowheads="1"/>
          </p:cNvSpPr>
          <p:nvPr/>
        </p:nvSpPr>
        <p:spPr bwMode="auto">
          <a:xfrm>
            <a:off x="214282" y="2564904"/>
            <a:ext cx="49337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、推测执行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>
                <a:latin typeface="+mn-ea"/>
              </a:rPr>
              <a:t>speculation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基本结构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528" y="4362374"/>
            <a:ext cx="5112647" cy="1874938"/>
            <a:chOff x="683320" y="4287744"/>
            <a:chExt cx="5112647" cy="1874938"/>
          </a:xfrm>
        </p:grpSpPr>
        <p:sp>
          <p:nvSpPr>
            <p:cNvPr id="10" name="Text Box 498"/>
            <p:cNvSpPr txBox="1">
              <a:spLocks noChangeArrowheads="1"/>
            </p:cNvSpPr>
            <p:nvPr/>
          </p:nvSpPr>
          <p:spPr bwMode="auto">
            <a:xfrm>
              <a:off x="683320" y="4287744"/>
              <a:ext cx="1872208" cy="1804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990099"/>
                  </a:solidFill>
                </a:rPr>
                <a:t>指令串示例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I1: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I2</a:t>
              </a:r>
              <a:r>
                <a:rPr lang="en-US" altLang="zh-CN" sz="1600" dirty="0">
                  <a:solidFill>
                    <a:schemeClr val="tx1"/>
                  </a:solidFill>
                </a:rPr>
                <a:t>: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$1=$0</a:t>
              </a:r>
              <a:r>
                <a:rPr lang="zh-CN" altLang="en-US" sz="1600" dirty="0" smtClean="0">
                  <a:solidFill>
                    <a:srgbClr val="C00000"/>
                  </a:solidFill>
                </a:rPr>
                <a:t>时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PC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I9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I3: </a:t>
              </a:r>
              <a:r>
                <a:rPr lang="en-US" altLang="zh-CN" sz="1600" dirty="0" smtClean="0">
                  <a:solidFill>
                    <a:srgbClr val="990099"/>
                  </a:solidFill>
                </a:rPr>
                <a:t>$3</a:t>
              </a:r>
              <a:r>
                <a:rPr lang="zh-CN" altLang="en-US" sz="1600" dirty="0" smtClean="0">
                  <a:solidFill>
                    <a:srgbClr val="990099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$5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I4: </a:t>
              </a:r>
              <a:r>
                <a:rPr lang="en-US" altLang="zh-CN" sz="1600" dirty="0" smtClean="0">
                  <a:solidFill>
                    <a:srgbClr val="990099"/>
                  </a:solidFill>
                </a:rPr>
                <a:t>$3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=$0</a:t>
              </a:r>
              <a:r>
                <a:rPr lang="zh-CN" altLang="en-US" sz="1600" dirty="0">
                  <a:solidFill>
                    <a:srgbClr val="C00000"/>
                  </a:solidFill>
                </a:rPr>
                <a:t>时</a:t>
              </a:r>
              <a:r>
                <a:rPr lang="en-US" altLang="zh-CN" sz="1600" dirty="0">
                  <a:solidFill>
                    <a:schemeClr val="tx1"/>
                  </a:solidFill>
                </a:rPr>
                <a:t>PC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I7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I5: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$5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$6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558"/>
            <p:cNvGrpSpPr>
              <a:grpSpLocks/>
            </p:cNvGrpSpPr>
            <p:nvPr/>
          </p:nvGrpSpPr>
          <p:grpSpPr bwMode="auto">
            <a:xfrm>
              <a:off x="2700338" y="4719644"/>
              <a:ext cx="3095629" cy="1443038"/>
              <a:chOff x="1701" y="3067"/>
              <a:chExt cx="1950" cy="909"/>
            </a:xfrm>
          </p:grpSpPr>
          <p:sp>
            <p:nvSpPr>
              <p:cNvPr id="12" name="Line 559"/>
              <p:cNvSpPr>
                <a:spLocks noChangeShapeType="1"/>
              </p:cNvSpPr>
              <p:nvPr/>
            </p:nvSpPr>
            <p:spPr bwMode="auto">
              <a:xfrm>
                <a:off x="1927" y="3793"/>
                <a:ext cx="1724" cy="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560"/>
              <p:cNvSpPr>
                <a:spLocks noChangeShapeType="1"/>
              </p:cNvSpPr>
              <p:nvPr/>
            </p:nvSpPr>
            <p:spPr bwMode="auto">
              <a:xfrm flipV="1">
                <a:off x="1925" y="3067"/>
                <a:ext cx="2" cy="7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562"/>
              <p:cNvSpPr txBox="1">
                <a:spLocks noChangeArrowheads="1"/>
              </p:cNvSpPr>
              <p:nvPr/>
            </p:nvSpPr>
            <p:spPr bwMode="auto">
              <a:xfrm>
                <a:off x="1927" y="3657"/>
                <a:ext cx="181" cy="136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5" name="Text Box 564"/>
              <p:cNvSpPr txBox="1">
                <a:spLocks noChangeArrowheads="1"/>
              </p:cNvSpPr>
              <p:nvPr/>
            </p:nvSpPr>
            <p:spPr bwMode="auto">
              <a:xfrm>
                <a:off x="1701" y="3113"/>
                <a:ext cx="226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0" rIns="18000" bIns="10800"/>
              <a:lstStyle/>
              <a:p>
                <a:pPr>
                  <a:lnSpc>
                    <a:spcPct val="85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WB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MEM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EX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IS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Text Box 565"/>
              <p:cNvSpPr txBox="1">
                <a:spLocks noChangeArrowheads="1"/>
              </p:cNvSpPr>
              <p:nvPr/>
            </p:nvSpPr>
            <p:spPr bwMode="auto">
              <a:xfrm>
                <a:off x="2109" y="3657"/>
                <a:ext cx="181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7" name="Text Box 575"/>
              <p:cNvSpPr txBox="1">
                <a:spLocks noChangeArrowheads="1"/>
              </p:cNvSpPr>
              <p:nvPr/>
            </p:nvSpPr>
            <p:spPr bwMode="auto">
              <a:xfrm>
                <a:off x="2109" y="3521"/>
                <a:ext cx="181" cy="136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8" name="Text Box 576"/>
              <p:cNvSpPr txBox="1">
                <a:spLocks noChangeArrowheads="1"/>
              </p:cNvSpPr>
              <p:nvPr/>
            </p:nvSpPr>
            <p:spPr bwMode="auto">
              <a:xfrm>
                <a:off x="2290" y="3521"/>
                <a:ext cx="181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9" name="Text Box 578"/>
              <p:cNvSpPr txBox="1">
                <a:spLocks noChangeArrowheads="1"/>
              </p:cNvSpPr>
              <p:nvPr/>
            </p:nvSpPr>
            <p:spPr bwMode="auto">
              <a:xfrm>
                <a:off x="2291" y="3385"/>
                <a:ext cx="181" cy="136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20" name="Text Box 579"/>
              <p:cNvSpPr txBox="1">
                <a:spLocks noChangeArrowheads="1"/>
              </p:cNvSpPr>
              <p:nvPr/>
            </p:nvSpPr>
            <p:spPr bwMode="auto">
              <a:xfrm>
                <a:off x="2835" y="3385"/>
                <a:ext cx="181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21" name="Text Box 581"/>
              <p:cNvSpPr txBox="1">
                <a:spLocks noChangeArrowheads="1"/>
              </p:cNvSpPr>
              <p:nvPr/>
            </p:nvSpPr>
            <p:spPr bwMode="auto">
              <a:xfrm>
                <a:off x="2472" y="3249"/>
                <a:ext cx="181" cy="136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22" name="Text Box 582"/>
              <p:cNvSpPr txBox="1">
                <a:spLocks noChangeArrowheads="1"/>
              </p:cNvSpPr>
              <p:nvPr/>
            </p:nvSpPr>
            <p:spPr bwMode="auto">
              <a:xfrm>
                <a:off x="3016" y="3250"/>
                <a:ext cx="181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23" name="Text Box 584"/>
              <p:cNvSpPr txBox="1">
                <a:spLocks noChangeArrowheads="1"/>
              </p:cNvSpPr>
              <p:nvPr/>
            </p:nvSpPr>
            <p:spPr bwMode="auto">
              <a:xfrm>
                <a:off x="2654" y="3113"/>
                <a:ext cx="181" cy="136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24" name="Text Box 589"/>
              <p:cNvSpPr txBox="1">
                <a:spLocks noChangeArrowheads="1"/>
              </p:cNvSpPr>
              <p:nvPr/>
            </p:nvSpPr>
            <p:spPr bwMode="auto">
              <a:xfrm>
                <a:off x="1927" y="3795"/>
                <a:ext cx="167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猜测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不转移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正确的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空图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275856" y="5517261"/>
            <a:ext cx="864336" cy="432019"/>
            <a:chOff x="3275856" y="5589269"/>
            <a:chExt cx="864336" cy="432019"/>
          </a:xfrm>
        </p:grpSpPr>
        <p:sp>
          <p:nvSpPr>
            <p:cNvPr id="33" name="Text Box 566"/>
            <p:cNvSpPr txBox="1">
              <a:spLocks noChangeArrowheads="1"/>
            </p:cNvSpPr>
            <p:nvPr/>
          </p:nvSpPr>
          <p:spPr bwMode="auto">
            <a:xfrm>
              <a:off x="3275856" y="5805288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34" name="Text Box 567"/>
            <p:cNvSpPr txBox="1">
              <a:spLocks noChangeArrowheads="1"/>
            </p:cNvSpPr>
            <p:nvPr/>
          </p:nvSpPr>
          <p:spPr bwMode="auto">
            <a:xfrm>
              <a:off x="3564782" y="5805274"/>
              <a:ext cx="28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35" name="Text Box 577"/>
            <p:cNvSpPr txBox="1">
              <a:spLocks noChangeArrowheads="1"/>
            </p:cNvSpPr>
            <p:nvPr/>
          </p:nvSpPr>
          <p:spPr bwMode="auto">
            <a:xfrm>
              <a:off x="3564160" y="5589269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36" name="Text Box 587"/>
            <p:cNvSpPr txBox="1">
              <a:spLocks noChangeArrowheads="1"/>
            </p:cNvSpPr>
            <p:nvPr/>
          </p:nvSpPr>
          <p:spPr bwMode="auto">
            <a:xfrm>
              <a:off x="3852192" y="5589269"/>
              <a:ext cx="28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39085" y="3849567"/>
            <a:ext cx="4123075" cy="875577"/>
            <a:chOff x="3275961" y="3303905"/>
            <a:chExt cx="4123075" cy="875577"/>
          </a:xfrm>
        </p:grpSpPr>
        <p:sp>
          <p:nvSpPr>
            <p:cNvPr id="49" name="TextBox 48"/>
            <p:cNvSpPr txBox="1"/>
            <p:nvPr/>
          </p:nvSpPr>
          <p:spPr>
            <a:xfrm>
              <a:off x="3275961" y="3927482"/>
              <a:ext cx="2413035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lIns="36000" tIns="18000" rIns="36000" bIns="18000" rtlCol="0" anchor="ctr" anchorCtr="0"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可</a:t>
              </a:r>
              <a:r>
                <a:rPr lang="zh-CN" altLang="en-US" sz="1600" dirty="0" smtClean="0">
                  <a:solidFill>
                    <a:srgbClr val="990099"/>
                  </a:solidFill>
                </a:rPr>
                <a:t>乱序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执行、但</a:t>
              </a:r>
              <a:r>
                <a:rPr lang="zh-CN" altLang="en-US" sz="1600" dirty="0" smtClean="0"/>
                <a:t>不写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结果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rot="5400000">
              <a:off x="3744556" y="3855472"/>
              <a:ext cx="142876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>
              <a:off x="5040924" y="3303905"/>
              <a:ext cx="2358112" cy="61671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3851920" y="5085208"/>
            <a:ext cx="576263" cy="432024"/>
            <a:chOff x="3851920" y="5157216"/>
            <a:chExt cx="576263" cy="432024"/>
          </a:xfrm>
        </p:grpSpPr>
        <p:sp>
          <p:nvSpPr>
            <p:cNvPr id="54" name="Text Box 580"/>
            <p:cNvSpPr txBox="1">
              <a:spLocks noChangeArrowheads="1"/>
            </p:cNvSpPr>
            <p:nvPr/>
          </p:nvSpPr>
          <p:spPr bwMode="auto">
            <a:xfrm>
              <a:off x="3851920" y="5373240"/>
              <a:ext cx="288925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55" name="Text Box 583"/>
            <p:cNvSpPr txBox="1">
              <a:spLocks noChangeArrowheads="1"/>
            </p:cNvSpPr>
            <p:nvPr/>
          </p:nvSpPr>
          <p:spPr bwMode="auto">
            <a:xfrm>
              <a:off x="4139258" y="5157216"/>
              <a:ext cx="288925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</p:grpSp>
      <p:cxnSp>
        <p:nvCxnSpPr>
          <p:cNvPr id="57" name="直接箭头连接符 56"/>
          <p:cNvCxnSpPr/>
          <p:nvPr/>
        </p:nvCxnSpPr>
        <p:spPr bwMode="auto">
          <a:xfrm flipH="1">
            <a:off x="4619164" y="4725144"/>
            <a:ext cx="312876" cy="324036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3778324" y="4725144"/>
            <a:ext cx="145975" cy="648072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 w="sm" len="sm"/>
          </a:ln>
          <a:effectLst/>
        </p:spPr>
      </p:cxnSp>
      <p:grpSp>
        <p:nvGrpSpPr>
          <p:cNvPr id="71" name="组合 70"/>
          <p:cNvGrpSpPr/>
          <p:nvPr/>
        </p:nvGrpSpPr>
        <p:grpSpPr>
          <a:xfrm>
            <a:off x="4723092" y="4869655"/>
            <a:ext cx="568956" cy="647553"/>
            <a:chOff x="5362578" y="4432305"/>
            <a:chExt cx="568956" cy="647553"/>
          </a:xfrm>
        </p:grpSpPr>
        <p:sp>
          <p:nvSpPr>
            <p:cNvPr id="72" name="Text Box 572"/>
            <p:cNvSpPr txBox="1">
              <a:spLocks noChangeArrowheads="1"/>
            </p:cNvSpPr>
            <p:nvPr/>
          </p:nvSpPr>
          <p:spPr bwMode="auto">
            <a:xfrm>
              <a:off x="5643534" y="4863858"/>
              <a:ext cx="28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73" name="Text Box 586"/>
            <p:cNvSpPr txBox="1">
              <a:spLocks noChangeArrowheads="1"/>
            </p:cNvSpPr>
            <p:nvPr/>
          </p:nvSpPr>
          <p:spPr bwMode="auto">
            <a:xfrm>
              <a:off x="5362578" y="4432305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51920" y="5085208"/>
            <a:ext cx="1440128" cy="864072"/>
            <a:chOff x="3995615" y="4936758"/>
            <a:chExt cx="1440128" cy="864072"/>
          </a:xfrm>
        </p:grpSpPr>
        <p:sp>
          <p:nvSpPr>
            <p:cNvPr id="75" name="Text Box 569"/>
            <p:cNvSpPr txBox="1">
              <a:spLocks noChangeArrowheads="1"/>
            </p:cNvSpPr>
            <p:nvPr/>
          </p:nvSpPr>
          <p:spPr bwMode="auto">
            <a:xfrm>
              <a:off x="4283647" y="5584830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76" name="Text Box 570"/>
            <p:cNvSpPr txBox="1">
              <a:spLocks noChangeArrowheads="1"/>
            </p:cNvSpPr>
            <p:nvPr/>
          </p:nvSpPr>
          <p:spPr bwMode="auto">
            <a:xfrm>
              <a:off x="4283647" y="5368806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77" name="Text Box 571"/>
            <p:cNvSpPr txBox="1">
              <a:spLocks noChangeArrowheads="1"/>
            </p:cNvSpPr>
            <p:nvPr/>
          </p:nvSpPr>
          <p:spPr bwMode="auto">
            <a:xfrm>
              <a:off x="4571679" y="5368806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78" name="Text Box 573"/>
            <p:cNvSpPr txBox="1">
              <a:spLocks noChangeArrowheads="1"/>
            </p:cNvSpPr>
            <p:nvPr/>
          </p:nvSpPr>
          <p:spPr bwMode="auto">
            <a:xfrm>
              <a:off x="4571679" y="5152782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79" name="Text Box 588"/>
            <p:cNvSpPr txBox="1">
              <a:spLocks noChangeArrowheads="1"/>
            </p:cNvSpPr>
            <p:nvPr/>
          </p:nvSpPr>
          <p:spPr bwMode="auto">
            <a:xfrm>
              <a:off x="4859711" y="4936758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80" name="Text Box 568"/>
            <p:cNvSpPr txBox="1">
              <a:spLocks noChangeArrowheads="1"/>
            </p:cNvSpPr>
            <p:nvPr/>
          </p:nvSpPr>
          <p:spPr bwMode="auto">
            <a:xfrm>
              <a:off x="3995615" y="5584830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81" name="Text Box 571"/>
            <p:cNvSpPr txBox="1">
              <a:spLocks noChangeArrowheads="1"/>
            </p:cNvSpPr>
            <p:nvPr/>
          </p:nvSpPr>
          <p:spPr bwMode="auto">
            <a:xfrm>
              <a:off x="4859711" y="5152782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82" name="Text Box 571"/>
            <p:cNvSpPr txBox="1">
              <a:spLocks noChangeArrowheads="1"/>
            </p:cNvSpPr>
            <p:nvPr/>
          </p:nvSpPr>
          <p:spPr bwMode="auto">
            <a:xfrm>
              <a:off x="5147743" y="4936758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</a:p>
          </p:txBody>
        </p:sp>
      </p:grpSp>
      <p:cxnSp>
        <p:nvCxnSpPr>
          <p:cNvPr id="85" name="直接箭头连接符 84"/>
          <p:cNvCxnSpPr/>
          <p:nvPr/>
        </p:nvCxnSpPr>
        <p:spPr bwMode="auto">
          <a:xfrm flipH="1">
            <a:off x="5508106" y="2564904"/>
            <a:ext cx="936086" cy="100811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grpSp>
        <p:nvGrpSpPr>
          <p:cNvPr id="89" name="组合 88"/>
          <p:cNvGrpSpPr/>
          <p:nvPr/>
        </p:nvGrpSpPr>
        <p:grpSpPr>
          <a:xfrm>
            <a:off x="5652120" y="4797152"/>
            <a:ext cx="3060040" cy="1441300"/>
            <a:chOff x="5939904" y="4719792"/>
            <a:chExt cx="3060040" cy="1441300"/>
          </a:xfrm>
        </p:grpSpPr>
        <p:sp>
          <p:nvSpPr>
            <p:cNvPr id="90" name="Text Box 612"/>
            <p:cNvSpPr txBox="1">
              <a:spLocks noChangeArrowheads="1"/>
            </p:cNvSpPr>
            <p:nvPr/>
          </p:nvSpPr>
          <p:spPr bwMode="auto">
            <a:xfrm>
              <a:off x="6444629" y="5873754"/>
              <a:ext cx="20875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tx1"/>
                  </a:solidFill>
                </a:rPr>
                <a:t>猜测错误的时</a:t>
              </a:r>
              <a:r>
                <a:rPr lang="en-US" altLang="zh-CN" sz="1800" dirty="0">
                  <a:solidFill>
                    <a:schemeClr val="tx1"/>
                  </a:solidFill>
                </a:rPr>
                <a:t>-</a:t>
              </a:r>
              <a:r>
                <a:rPr lang="zh-CN" altLang="en-US" sz="1800" dirty="0">
                  <a:solidFill>
                    <a:schemeClr val="tx1"/>
                  </a:solidFill>
                </a:rPr>
                <a:t>空图</a:t>
              </a:r>
            </a:p>
          </p:txBody>
        </p:sp>
        <p:sp>
          <p:nvSpPr>
            <p:cNvPr id="91" name="Line 591"/>
            <p:cNvSpPr>
              <a:spLocks noChangeShapeType="1"/>
            </p:cNvSpPr>
            <p:nvPr/>
          </p:nvSpPr>
          <p:spPr bwMode="auto">
            <a:xfrm flipV="1">
              <a:off x="6299944" y="5871920"/>
              <a:ext cx="270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92"/>
            <p:cNvSpPr>
              <a:spLocks noChangeShapeType="1"/>
            </p:cNvSpPr>
            <p:nvPr/>
          </p:nvSpPr>
          <p:spPr bwMode="auto">
            <a:xfrm flipV="1">
              <a:off x="6299945" y="4719792"/>
              <a:ext cx="0" cy="11571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594"/>
            <p:cNvSpPr txBox="1">
              <a:spLocks noChangeArrowheads="1"/>
            </p:cNvSpPr>
            <p:nvPr/>
          </p:nvSpPr>
          <p:spPr bwMode="auto">
            <a:xfrm>
              <a:off x="6299944" y="5655920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94" name="Text Box 596"/>
            <p:cNvSpPr txBox="1">
              <a:spLocks noChangeArrowheads="1"/>
            </p:cNvSpPr>
            <p:nvPr/>
          </p:nvSpPr>
          <p:spPr bwMode="auto">
            <a:xfrm>
              <a:off x="5939904" y="4792097"/>
              <a:ext cx="360040" cy="1084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WB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MEM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IS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95" name="Text Box 597"/>
            <p:cNvSpPr txBox="1">
              <a:spLocks noChangeArrowheads="1"/>
            </p:cNvSpPr>
            <p:nvPr/>
          </p:nvSpPr>
          <p:spPr bwMode="auto">
            <a:xfrm>
              <a:off x="6587976" y="5655920"/>
              <a:ext cx="28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96" name="Text Box 598"/>
            <p:cNvSpPr txBox="1">
              <a:spLocks noChangeArrowheads="1"/>
            </p:cNvSpPr>
            <p:nvPr/>
          </p:nvSpPr>
          <p:spPr bwMode="auto">
            <a:xfrm>
              <a:off x="6876008" y="5655920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97" name="Text Box 599"/>
            <p:cNvSpPr txBox="1">
              <a:spLocks noChangeArrowheads="1"/>
            </p:cNvSpPr>
            <p:nvPr/>
          </p:nvSpPr>
          <p:spPr bwMode="auto">
            <a:xfrm>
              <a:off x="7164040" y="5655920"/>
              <a:ext cx="28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98" name="Text Box 600"/>
            <p:cNvSpPr txBox="1">
              <a:spLocks noChangeArrowheads="1"/>
            </p:cNvSpPr>
            <p:nvPr/>
          </p:nvSpPr>
          <p:spPr bwMode="auto">
            <a:xfrm>
              <a:off x="7452072" y="5655920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99" name="Text Box 601"/>
            <p:cNvSpPr txBox="1">
              <a:spLocks noChangeArrowheads="1"/>
            </p:cNvSpPr>
            <p:nvPr/>
          </p:nvSpPr>
          <p:spPr bwMode="auto">
            <a:xfrm>
              <a:off x="7740104" y="5655920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602"/>
            <p:cNvSpPr txBox="1">
              <a:spLocks noChangeArrowheads="1"/>
            </p:cNvSpPr>
            <p:nvPr/>
          </p:nvSpPr>
          <p:spPr bwMode="auto">
            <a:xfrm>
              <a:off x="8028136" y="5655920"/>
              <a:ext cx="288000" cy="216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I7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Text Box 603"/>
            <p:cNvSpPr txBox="1">
              <a:spLocks noChangeArrowheads="1"/>
            </p:cNvSpPr>
            <p:nvPr/>
          </p:nvSpPr>
          <p:spPr bwMode="auto">
            <a:xfrm>
              <a:off x="6587976" y="5439896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02" name="Text Box 604"/>
            <p:cNvSpPr txBox="1">
              <a:spLocks noChangeArrowheads="1"/>
            </p:cNvSpPr>
            <p:nvPr/>
          </p:nvSpPr>
          <p:spPr bwMode="auto">
            <a:xfrm>
              <a:off x="6876008" y="5439896"/>
              <a:ext cx="28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103" name="Text Box 605"/>
            <p:cNvSpPr txBox="1">
              <a:spLocks noChangeArrowheads="1"/>
            </p:cNvSpPr>
            <p:nvPr/>
          </p:nvSpPr>
          <p:spPr bwMode="auto">
            <a:xfrm>
              <a:off x="7164040" y="5439896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04" name="Text Box 606"/>
            <p:cNvSpPr txBox="1">
              <a:spLocks noChangeArrowheads="1"/>
            </p:cNvSpPr>
            <p:nvPr/>
          </p:nvSpPr>
          <p:spPr bwMode="auto">
            <a:xfrm>
              <a:off x="6876008" y="5223872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05" name="Text Box 607"/>
            <p:cNvSpPr txBox="1">
              <a:spLocks noChangeArrowheads="1"/>
            </p:cNvSpPr>
            <p:nvPr/>
          </p:nvSpPr>
          <p:spPr bwMode="auto">
            <a:xfrm>
              <a:off x="7740136" y="5223872"/>
              <a:ext cx="28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106" name="Text Box 608"/>
            <p:cNvSpPr txBox="1">
              <a:spLocks noChangeArrowheads="1"/>
            </p:cNvSpPr>
            <p:nvPr/>
          </p:nvSpPr>
          <p:spPr bwMode="auto">
            <a:xfrm>
              <a:off x="7452104" y="5223872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07" name="Text Box 609"/>
            <p:cNvSpPr txBox="1">
              <a:spLocks noChangeArrowheads="1"/>
            </p:cNvSpPr>
            <p:nvPr/>
          </p:nvSpPr>
          <p:spPr bwMode="auto">
            <a:xfrm>
              <a:off x="7164040" y="5007848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08" name="Text Box 610"/>
            <p:cNvSpPr txBox="1">
              <a:spLocks noChangeArrowheads="1"/>
            </p:cNvSpPr>
            <p:nvPr/>
          </p:nvSpPr>
          <p:spPr bwMode="auto">
            <a:xfrm>
              <a:off x="7452072" y="4791824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109" name="Text Box 611"/>
            <p:cNvSpPr txBox="1">
              <a:spLocks noChangeArrowheads="1"/>
            </p:cNvSpPr>
            <p:nvPr/>
          </p:nvSpPr>
          <p:spPr bwMode="auto">
            <a:xfrm>
              <a:off x="7452072" y="5439896"/>
              <a:ext cx="288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I4</a:t>
              </a:r>
            </a:p>
          </p:txBody>
        </p:sp>
        <p:sp>
          <p:nvSpPr>
            <p:cNvPr id="110" name="Text Box 607"/>
            <p:cNvSpPr txBox="1">
              <a:spLocks noChangeArrowheads="1"/>
            </p:cNvSpPr>
            <p:nvPr/>
          </p:nvSpPr>
          <p:spPr bwMode="auto">
            <a:xfrm>
              <a:off x="8028136" y="5007848"/>
              <a:ext cx="288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111" name="Text Box 608"/>
            <p:cNvSpPr txBox="1">
              <a:spLocks noChangeArrowheads="1"/>
            </p:cNvSpPr>
            <p:nvPr/>
          </p:nvSpPr>
          <p:spPr bwMode="auto">
            <a:xfrm>
              <a:off x="7740104" y="5007848"/>
              <a:ext cx="288000" cy="216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I3</a:t>
              </a:r>
            </a:p>
          </p:txBody>
        </p:sp>
        <p:sp>
          <p:nvSpPr>
            <p:cNvPr id="112" name="Text Box 600"/>
            <p:cNvSpPr txBox="1">
              <a:spLocks noChangeArrowheads="1"/>
            </p:cNvSpPr>
            <p:nvPr/>
          </p:nvSpPr>
          <p:spPr bwMode="auto">
            <a:xfrm>
              <a:off x="7740104" y="5439896"/>
              <a:ext cx="28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</a:p>
          </p:txBody>
        </p:sp>
        <p:sp>
          <p:nvSpPr>
            <p:cNvPr id="113" name="Text Box 600"/>
            <p:cNvSpPr txBox="1">
              <a:spLocks noChangeArrowheads="1"/>
            </p:cNvSpPr>
            <p:nvPr/>
          </p:nvSpPr>
          <p:spPr bwMode="auto">
            <a:xfrm>
              <a:off x="8028168" y="5223872"/>
              <a:ext cx="288000" cy="216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I5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4" name="Text Box 601"/>
            <p:cNvSpPr txBox="1">
              <a:spLocks noChangeArrowheads="1"/>
            </p:cNvSpPr>
            <p:nvPr/>
          </p:nvSpPr>
          <p:spPr bwMode="auto">
            <a:xfrm>
              <a:off x="8028136" y="5439896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I6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5" name="Text Box 600"/>
            <p:cNvSpPr txBox="1">
              <a:spLocks noChangeArrowheads="1"/>
            </p:cNvSpPr>
            <p:nvPr/>
          </p:nvSpPr>
          <p:spPr bwMode="auto">
            <a:xfrm>
              <a:off x="8316168" y="5223872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6" name="Text Box 601"/>
            <p:cNvSpPr txBox="1">
              <a:spLocks noChangeArrowheads="1"/>
            </p:cNvSpPr>
            <p:nvPr/>
          </p:nvSpPr>
          <p:spPr bwMode="auto">
            <a:xfrm>
              <a:off x="8316168" y="5439896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7" name="Text Box 600"/>
            <p:cNvSpPr txBox="1">
              <a:spLocks noChangeArrowheads="1"/>
            </p:cNvSpPr>
            <p:nvPr/>
          </p:nvSpPr>
          <p:spPr bwMode="auto">
            <a:xfrm>
              <a:off x="8316168" y="4791824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Text Box 600"/>
            <p:cNvSpPr txBox="1">
              <a:spLocks noChangeArrowheads="1"/>
            </p:cNvSpPr>
            <p:nvPr/>
          </p:nvSpPr>
          <p:spPr bwMode="auto">
            <a:xfrm>
              <a:off x="8316168" y="5007848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9" name="Text Box 602"/>
            <p:cNvSpPr txBox="1">
              <a:spLocks noChangeArrowheads="1"/>
            </p:cNvSpPr>
            <p:nvPr/>
          </p:nvSpPr>
          <p:spPr bwMode="auto">
            <a:xfrm>
              <a:off x="8604200" y="5655920"/>
              <a:ext cx="288000" cy="216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I9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Text Box 600"/>
            <p:cNvSpPr txBox="1">
              <a:spLocks noChangeArrowheads="1"/>
            </p:cNvSpPr>
            <p:nvPr/>
          </p:nvSpPr>
          <p:spPr bwMode="auto">
            <a:xfrm>
              <a:off x="8604200" y="5223872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Text Box 601"/>
            <p:cNvSpPr txBox="1">
              <a:spLocks noChangeArrowheads="1"/>
            </p:cNvSpPr>
            <p:nvPr/>
          </p:nvSpPr>
          <p:spPr bwMode="auto">
            <a:xfrm>
              <a:off x="8604200" y="5439896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Text Box 600"/>
            <p:cNvSpPr txBox="1">
              <a:spLocks noChangeArrowheads="1"/>
            </p:cNvSpPr>
            <p:nvPr/>
          </p:nvSpPr>
          <p:spPr bwMode="auto">
            <a:xfrm>
              <a:off x="8604200" y="4791824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Text Box 600"/>
            <p:cNvSpPr txBox="1">
              <a:spLocks noChangeArrowheads="1"/>
            </p:cNvSpPr>
            <p:nvPr/>
          </p:nvSpPr>
          <p:spPr bwMode="auto">
            <a:xfrm>
              <a:off x="8604200" y="5007848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Text Box 601"/>
            <p:cNvSpPr txBox="1">
              <a:spLocks noChangeArrowheads="1"/>
            </p:cNvSpPr>
            <p:nvPr/>
          </p:nvSpPr>
          <p:spPr bwMode="auto">
            <a:xfrm>
              <a:off x="8316168" y="5655920"/>
              <a:ext cx="288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空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214282" y="1268760"/>
            <a:ext cx="644595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*需求：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动态分支预测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zh-CN" altLang="en-US" u="sng" dirty="0" smtClean="0">
                <a:solidFill>
                  <a:schemeClr val="tx1"/>
                </a:solidFill>
              </a:rPr>
              <a:t>动态调度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dirty="0" smtClean="0">
                <a:solidFill>
                  <a:schemeClr val="accent2"/>
                </a:solidFill>
              </a:rPr>
              <a:t>回头对调度的要求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dirty="0" smtClean="0">
                <a:solidFill>
                  <a:schemeClr val="accent2"/>
                </a:solidFill>
              </a:rPr>
              <a:t>调度的</a:t>
            </a:r>
            <a:r>
              <a:rPr lang="zh-CN" altLang="en-US" sz="2200" dirty="0">
                <a:solidFill>
                  <a:schemeClr val="accent2"/>
                </a:solidFill>
              </a:rPr>
              <a:t>范围选择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3347865" y="1700808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预测指令的执行</a:t>
            </a:r>
            <a:r>
              <a:rPr lang="zh-CN" altLang="en-US" sz="2200" u="sng" dirty="0" smtClean="0"/>
              <a:t>不</a:t>
            </a:r>
            <a:r>
              <a:rPr lang="zh-CN" altLang="en-US" sz="2200" u="sng" dirty="0"/>
              <a:t>改变</a:t>
            </a:r>
            <a:r>
              <a:rPr lang="en-US" altLang="zh-CN" sz="2200" dirty="0" smtClean="0">
                <a:solidFill>
                  <a:schemeClr val="tx1"/>
                </a:solidFill>
              </a:rPr>
              <a:t>REG/MEM</a:t>
            </a:r>
          </a:p>
          <a:p>
            <a:pPr>
              <a:lnSpc>
                <a:spcPct val="125000"/>
              </a:lnSpc>
            </a:pPr>
            <a:r>
              <a:rPr lang="zh-CN" altLang="en-US" sz="2200" u="sng" dirty="0" smtClean="0">
                <a:solidFill>
                  <a:schemeClr val="tx1"/>
                </a:solidFill>
              </a:rPr>
              <a:t>基本</a:t>
            </a:r>
            <a:r>
              <a:rPr lang="zh-CN" altLang="en-US" sz="2200" u="sng" dirty="0">
                <a:solidFill>
                  <a:schemeClr val="tx1"/>
                </a:solidFill>
              </a:rPr>
              <a:t>块</a:t>
            </a:r>
            <a:r>
              <a:rPr lang="zh-CN" altLang="en-US" sz="2200" u="sng" dirty="0">
                <a:solidFill>
                  <a:srgbClr val="990099"/>
                </a:solidFill>
              </a:rPr>
              <a:t>内</a:t>
            </a:r>
            <a:r>
              <a:rPr lang="zh-CN" altLang="en-US" sz="2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性能差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zh-CN" altLang="en-US" sz="2200" u="sng" dirty="0" smtClean="0"/>
              <a:t>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基本块</a:t>
            </a:r>
            <a:r>
              <a:rPr lang="zh-CN" altLang="en-US" sz="2200" dirty="0" smtClean="0">
                <a:solidFill>
                  <a:schemeClr val="tx1"/>
                </a:solidFill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性能好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/>
          <p:nvPr/>
        </p:nvCxnSpPr>
        <p:spPr bwMode="auto">
          <a:xfrm flipH="1">
            <a:off x="3131842" y="3501008"/>
            <a:ext cx="540728" cy="2196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14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652120" y="3573016"/>
            <a:ext cx="2880320" cy="1152128"/>
            <a:chOff x="5652120" y="3573016"/>
            <a:chExt cx="2880320" cy="1152128"/>
          </a:xfrm>
        </p:grpSpPr>
        <p:sp>
          <p:nvSpPr>
            <p:cNvPr id="64" name="椭圆 63"/>
            <p:cNvSpPr/>
            <p:nvPr/>
          </p:nvSpPr>
          <p:spPr bwMode="auto">
            <a:xfrm>
              <a:off x="7296113" y="3573016"/>
              <a:ext cx="504000" cy="32400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00192" y="4473144"/>
              <a:ext cx="2232248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</a:ln>
          </p:spPr>
          <p:txBody>
            <a:bodyPr wrap="square" lIns="36000" tIns="18000" rIns="36000" bIns="18000" rtlCol="0" anchor="ctr" anchorCtr="0">
              <a:no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990099"/>
                  </a:solidFill>
                </a:rPr>
                <a:t>按序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确认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后，</a:t>
              </a:r>
              <a:r>
                <a:rPr lang="zh-CN" altLang="en-US" sz="1600" dirty="0" smtClean="0"/>
                <a:t>才写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结果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64" idx="3"/>
            </p:cNvCxnSpPr>
            <p:nvPr/>
          </p:nvCxnSpPr>
          <p:spPr bwMode="auto">
            <a:xfrm flipH="1">
              <a:off x="6876224" y="3849567"/>
              <a:ext cx="493698" cy="587545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5652120" y="4581128"/>
              <a:ext cx="64807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40" name="Text Box 200"/>
          <p:cNvSpPr txBox="1">
            <a:spLocks noChangeArrowheads="1"/>
          </p:cNvSpPr>
          <p:nvPr/>
        </p:nvSpPr>
        <p:spPr bwMode="auto">
          <a:xfrm>
            <a:off x="2195736" y="3033651"/>
            <a:ext cx="6769001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①用</a:t>
            </a:r>
            <a:r>
              <a:rPr lang="zh-CN" altLang="en-US" u="sng" dirty="0" smtClean="0">
                <a:solidFill>
                  <a:srgbClr val="990099"/>
                </a:solidFill>
              </a:rPr>
              <a:t>动态分支预测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r>
              <a:rPr lang="zh-CN" altLang="en-US" u="sng" dirty="0" smtClean="0">
                <a:solidFill>
                  <a:schemeClr val="accent2"/>
                </a:solidFill>
              </a:rPr>
              <a:t>选择</a:t>
            </a:r>
            <a:r>
              <a:rPr lang="zh-CN" altLang="en-US" dirty="0" smtClean="0">
                <a:solidFill>
                  <a:schemeClr val="tx1"/>
                </a:solidFill>
              </a:rPr>
              <a:t>后继指令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rgbClr val="990099"/>
                </a:solidFill>
              </a:rPr>
              <a:t>控制冒险消除前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u="sng" dirty="0" smtClean="0">
                <a:solidFill>
                  <a:schemeClr val="accent2"/>
                </a:solidFill>
              </a:rPr>
              <a:t>执行</a:t>
            </a:r>
            <a:r>
              <a:rPr lang="zh-CN" altLang="en-US" dirty="0" smtClean="0">
                <a:solidFill>
                  <a:schemeClr val="tx1"/>
                </a:solidFill>
              </a:rPr>
              <a:t>后继指令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u="sng" dirty="0" smtClean="0"/>
              <a:t>可处理</a:t>
            </a:r>
            <a:r>
              <a:rPr lang="zh-CN" altLang="en-US" sz="2000" dirty="0" smtClean="0">
                <a:solidFill>
                  <a:schemeClr val="tx1"/>
                </a:solidFill>
              </a:rPr>
              <a:t>误预测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③用</a:t>
            </a:r>
            <a:r>
              <a:rPr lang="zh-CN" altLang="en-US" u="sng" dirty="0" smtClean="0">
                <a:solidFill>
                  <a:srgbClr val="990099"/>
                </a:solidFill>
              </a:rPr>
              <a:t>动态调度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r>
              <a:rPr lang="zh-CN" altLang="en-US" u="sng" dirty="0" smtClean="0">
                <a:solidFill>
                  <a:schemeClr val="accent2"/>
                </a:solidFill>
              </a:rPr>
              <a:t>处理</a:t>
            </a:r>
            <a:r>
              <a:rPr lang="zh-CN" altLang="en-US" dirty="0" smtClean="0">
                <a:solidFill>
                  <a:schemeClr val="tx1"/>
                </a:solidFill>
              </a:rPr>
              <a:t>数据冒险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3" name="Text Box 367"/>
          <p:cNvSpPr txBox="1">
            <a:spLocks noChangeArrowheads="1"/>
          </p:cNvSpPr>
          <p:nvPr/>
        </p:nvSpPr>
        <p:spPr bwMode="auto">
          <a:xfrm>
            <a:off x="179512" y="397113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基本结构：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基于动态调度流水线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结构进行扩展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7" name="Text Box 367"/>
          <p:cNvSpPr txBox="1">
            <a:spLocks noChangeArrowheads="1"/>
          </p:cNvSpPr>
          <p:nvPr/>
        </p:nvSpPr>
        <p:spPr bwMode="auto">
          <a:xfrm>
            <a:off x="179512" y="908720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①增设</a:t>
            </a:r>
            <a:r>
              <a:rPr lang="zh-CN" altLang="en-US" u="sng" dirty="0" smtClean="0">
                <a:solidFill>
                  <a:srgbClr val="990099"/>
                </a:solidFill>
              </a:rPr>
              <a:t>分支目标缓冲器</a:t>
            </a:r>
            <a:r>
              <a:rPr lang="en-US" altLang="zh-CN" dirty="0" smtClean="0">
                <a:solidFill>
                  <a:schemeClr val="tx1"/>
                </a:solidFill>
              </a:rPr>
              <a:t>(BTB)</a:t>
            </a:r>
            <a:r>
              <a:rPr lang="zh-CN" altLang="en-US" dirty="0" smtClean="0">
                <a:solidFill>
                  <a:schemeClr val="tx1"/>
                </a:solidFill>
              </a:rPr>
              <a:t>，实现</a:t>
            </a:r>
            <a:r>
              <a:rPr lang="zh-CN" altLang="en-US" u="sng" dirty="0" smtClean="0"/>
              <a:t>动态分支预测</a:t>
            </a:r>
            <a:r>
              <a:rPr lang="zh-CN" altLang="en-US" dirty="0" smtClean="0">
                <a:solidFill>
                  <a:schemeClr val="tx1"/>
                </a:solidFill>
              </a:rPr>
              <a:t>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②</a:t>
            </a:r>
            <a:r>
              <a:rPr lang="zh-CN" altLang="en-US" dirty="0" smtClean="0">
                <a:solidFill>
                  <a:schemeClr val="tx1"/>
                </a:solidFill>
              </a:rPr>
              <a:t>增设</a:t>
            </a:r>
            <a:r>
              <a:rPr lang="zh-CN" altLang="en-US" u="sng" dirty="0" smtClean="0">
                <a:solidFill>
                  <a:srgbClr val="990099"/>
                </a:solidFill>
              </a:rPr>
              <a:t>确认段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RET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，实现</a:t>
            </a:r>
            <a:r>
              <a:rPr lang="zh-CN" altLang="en-US" u="sng" dirty="0" smtClean="0"/>
              <a:t>按序确认后写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(REG/MEM)</a:t>
            </a:r>
            <a:r>
              <a:rPr lang="zh-CN" altLang="en-US" dirty="0" smtClean="0">
                <a:solidFill>
                  <a:schemeClr val="tx1"/>
                </a:solidFill>
              </a:rPr>
              <a:t>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WB</a:t>
            </a:r>
            <a:r>
              <a:rPr lang="zh-CN" altLang="en-US" sz="2000" dirty="0" smtClean="0">
                <a:solidFill>
                  <a:schemeClr val="accent2"/>
                </a:solidFill>
              </a:rPr>
              <a:t>段</a:t>
            </a:r>
            <a:r>
              <a:rPr lang="zh-CN" altLang="en-US" sz="2000" dirty="0" smtClean="0">
                <a:solidFill>
                  <a:schemeClr val="tx1"/>
                </a:solidFill>
              </a:rPr>
              <a:t>仅写缓冲器→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┴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dirty="0" smtClean="0">
                <a:solidFill>
                  <a:schemeClr val="accent2"/>
                </a:solidFill>
              </a:rPr>
              <a:t>RET</a:t>
            </a:r>
            <a:r>
              <a:rPr lang="zh-CN" altLang="en-US" sz="2000" dirty="0" smtClean="0">
                <a:solidFill>
                  <a:schemeClr val="accent2"/>
                </a:solidFill>
              </a:rPr>
              <a:t>段</a:t>
            </a:r>
            <a:r>
              <a:rPr lang="zh-CN" altLang="en-US" sz="2000" dirty="0" smtClean="0">
                <a:solidFill>
                  <a:schemeClr val="tx1"/>
                </a:solidFill>
              </a:rPr>
              <a:t>取自缓冲器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077913" indent="-1077913"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③增设</a:t>
            </a:r>
            <a:r>
              <a:rPr lang="zh-CN" altLang="en-US" u="sng" dirty="0">
                <a:solidFill>
                  <a:srgbClr val="990099"/>
                </a:solidFill>
              </a:rPr>
              <a:t>再定序缓冲器</a:t>
            </a:r>
            <a:r>
              <a:rPr lang="en-US" altLang="zh-CN" dirty="0">
                <a:solidFill>
                  <a:schemeClr val="tx1"/>
                </a:solidFill>
              </a:rPr>
              <a:t>(ROB)</a:t>
            </a:r>
            <a:r>
              <a:rPr lang="zh-CN" altLang="en-US" dirty="0">
                <a:solidFill>
                  <a:schemeClr val="tx1"/>
                </a:solidFill>
              </a:rPr>
              <a:t>，实现</a:t>
            </a:r>
            <a:r>
              <a:rPr lang="zh-CN" altLang="en-US" u="sng" dirty="0"/>
              <a:t>指令</a:t>
            </a:r>
            <a:r>
              <a:rPr lang="zh-CN" altLang="en-US" u="sng" dirty="0" smtClean="0"/>
              <a:t>窗口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不保存源</a:t>
            </a:r>
            <a:r>
              <a:rPr lang="en-US" altLang="zh-CN" sz="1800" dirty="0">
                <a:solidFill>
                  <a:schemeClr val="tx1"/>
                </a:solidFill>
              </a:rPr>
              <a:t>OPD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/>
              <a:t>暂存结果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用作</a:t>
            </a:r>
            <a:r>
              <a:rPr lang="en-US" altLang="zh-CN" sz="1800" dirty="0" smtClean="0">
                <a:solidFill>
                  <a:schemeClr val="tx1"/>
                </a:solidFill>
              </a:rPr>
              <a:t>SDB</a:t>
            </a:r>
            <a:r>
              <a:rPr lang="zh-CN" altLang="en-US" sz="1800" dirty="0" smtClean="0">
                <a:solidFill>
                  <a:schemeClr val="tx1"/>
                </a:solidFill>
              </a:rPr>
              <a:t>和临时</a:t>
            </a:r>
            <a:r>
              <a:rPr lang="en-US" altLang="zh-CN" sz="1800" dirty="0" smtClean="0">
                <a:solidFill>
                  <a:schemeClr val="tx1"/>
                </a:solidFill>
              </a:rPr>
              <a:t>FLR)</a:t>
            </a:r>
            <a:r>
              <a:rPr lang="zh-CN" altLang="en-US" dirty="0" smtClean="0">
                <a:solidFill>
                  <a:schemeClr val="tx1"/>
                </a:solidFill>
              </a:rPr>
              <a:t>功能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cxnSp>
        <p:nvCxnSpPr>
          <p:cNvPr id="230" name="直接箭头连接符 229"/>
          <p:cNvCxnSpPr/>
          <p:nvPr/>
        </p:nvCxnSpPr>
        <p:spPr bwMode="auto">
          <a:xfrm>
            <a:off x="5166702" y="1814336"/>
            <a:ext cx="2141602" cy="462536"/>
          </a:xfrm>
          <a:prstGeom prst="straightConnector1">
            <a:avLst/>
          </a:prstGeom>
          <a:noFill/>
          <a:ln w="127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48" name="组合 247"/>
          <p:cNvGrpSpPr/>
          <p:nvPr/>
        </p:nvGrpSpPr>
        <p:grpSpPr>
          <a:xfrm>
            <a:off x="1115616" y="3933056"/>
            <a:ext cx="936104" cy="463622"/>
            <a:chOff x="1115616" y="3491834"/>
            <a:chExt cx="936104" cy="463622"/>
          </a:xfrm>
        </p:grpSpPr>
        <p:sp>
          <p:nvSpPr>
            <p:cNvPr id="244" name="Rectangle 525"/>
            <p:cNvSpPr>
              <a:spLocks noChangeArrowheads="1"/>
            </p:cNvSpPr>
            <p:nvPr/>
          </p:nvSpPr>
          <p:spPr bwMode="auto">
            <a:xfrm>
              <a:off x="1556526" y="3730258"/>
              <a:ext cx="495194" cy="22519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BTB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525"/>
            <p:cNvSpPr>
              <a:spLocks noChangeArrowheads="1"/>
            </p:cNvSpPr>
            <p:nvPr/>
          </p:nvSpPr>
          <p:spPr bwMode="auto">
            <a:xfrm>
              <a:off x="1115616" y="3730258"/>
              <a:ext cx="440910" cy="22519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PC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46" name="Line 326"/>
            <p:cNvSpPr>
              <a:spLocks noChangeShapeType="1"/>
            </p:cNvSpPr>
            <p:nvPr/>
          </p:nvSpPr>
          <p:spPr bwMode="auto">
            <a:xfrm flipH="1" flipV="1">
              <a:off x="1331640" y="3491834"/>
              <a:ext cx="0" cy="2475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</p:grpSp>
      <p:sp>
        <p:nvSpPr>
          <p:cNvPr id="308" name="Text Box 8"/>
          <p:cNvSpPr txBox="1">
            <a:spLocks noChangeArrowheads="1"/>
          </p:cNvSpPr>
          <p:nvPr/>
        </p:nvSpPr>
        <p:spPr bwMode="auto">
          <a:xfrm>
            <a:off x="1097614" y="5333146"/>
            <a:ext cx="613106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思考①：</a:t>
            </a:r>
            <a:r>
              <a:rPr lang="en-US" altLang="zh-CN" sz="1800" b="1" dirty="0" err="1" smtClean="0">
                <a:solidFill>
                  <a:schemeClr val="tx1"/>
                </a:solidFill>
              </a:rPr>
              <a:t>Tomasulo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算法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处理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WAR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时需保存源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OPD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，实现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者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310" name="Rectangle 326"/>
          <p:cNvSpPr>
            <a:spLocks noChangeArrowheads="1"/>
          </p:cNvSpPr>
          <p:nvPr/>
        </p:nvSpPr>
        <p:spPr bwMode="auto">
          <a:xfrm>
            <a:off x="7362310" y="5373216"/>
            <a:ext cx="1602178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依然是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RS/FLB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97613" y="3140968"/>
            <a:ext cx="7506836" cy="2088232"/>
            <a:chOff x="1097613" y="3140968"/>
            <a:chExt cx="7506836" cy="2088232"/>
          </a:xfrm>
        </p:grpSpPr>
        <p:sp>
          <p:nvSpPr>
            <p:cNvPr id="300" name="Line 326"/>
            <p:cNvSpPr>
              <a:spLocks noChangeShapeType="1"/>
            </p:cNvSpPr>
            <p:nvPr/>
          </p:nvSpPr>
          <p:spPr bwMode="auto">
            <a:xfrm>
              <a:off x="6079034" y="4150973"/>
              <a:ext cx="0" cy="29531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301" name="Line 326"/>
            <p:cNvSpPr>
              <a:spLocks noChangeShapeType="1"/>
            </p:cNvSpPr>
            <p:nvPr/>
          </p:nvSpPr>
          <p:spPr bwMode="auto">
            <a:xfrm flipH="1">
              <a:off x="6374686" y="4150973"/>
              <a:ext cx="0" cy="29531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36" name="Rectangle 314"/>
            <p:cNvSpPr>
              <a:spLocks noChangeArrowheads="1"/>
            </p:cNvSpPr>
            <p:nvPr/>
          </p:nvSpPr>
          <p:spPr bwMode="auto">
            <a:xfrm>
              <a:off x="2851428" y="3710588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  <a:ea typeface="+mn-ea"/>
                </a:rPr>
                <a:t>多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条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4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7" name="Rectangle 312"/>
            <p:cNvSpPr>
              <a:spLocks noChangeArrowheads="1"/>
            </p:cNvSpPr>
            <p:nvPr/>
          </p:nvSpPr>
          <p:spPr bwMode="auto">
            <a:xfrm>
              <a:off x="2995444" y="4585686"/>
              <a:ext cx="720080" cy="2953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ALUs</a:t>
              </a:r>
            </a:p>
          </p:txBody>
        </p:sp>
        <p:sp>
          <p:nvSpPr>
            <p:cNvPr id="138" name="Rectangle 310"/>
            <p:cNvSpPr>
              <a:spLocks noChangeArrowheads="1"/>
            </p:cNvSpPr>
            <p:nvPr/>
          </p:nvSpPr>
          <p:spPr bwMode="auto">
            <a:xfrm>
              <a:off x="4291588" y="3710588"/>
              <a:ext cx="1296144" cy="43849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取数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缓冲器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FLB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多个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OP)</a:t>
              </a:r>
              <a:endParaRPr lang="en-US" altLang="zh-CN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Rectangle 319"/>
            <p:cNvSpPr>
              <a:spLocks noChangeArrowheads="1"/>
            </p:cNvSpPr>
            <p:nvPr/>
          </p:nvSpPr>
          <p:spPr bwMode="auto">
            <a:xfrm>
              <a:off x="4651627" y="4585686"/>
              <a:ext cx="187220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存储器部件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Line 342"/>
            <p:cNvSpPr>
              <a:spLocks noChangeShapeType="1"/>
            </p:cNvSpPr>
            <p:nvPr/>
          </p:nvSpPr>
          <p:spPr bwMode="auto">
            <a:xfrm>
              <a:off x="3862026" y="3429000"/>
              <a:ext cx="46060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2" name="Rectangle 318"/>
            <p:cNvSpPr>
              <a:spLocks noChangeArrowheads="1"/>
            </p:cNvSpPr>
            <p:nvPr/>
          </p:nvSpPr>
          <p:spPr bwMode="auto">
            <a:xfrm>
              <a:off x="7315924" y="3798214"/>
              <a:ext cx="1152128" cy="4393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寄存器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组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Line 326"/>
            <p:cNvSpPr>
              <a:spLocks noChangeShapeType="1"/>
            </p:cNvSpPr>
            <p:nvPr/>
          </p:nvSpPr>
          <p:spPr bwMode="auto">
            <a:xfrm flipH="1">
              <a:off x="3173087" y="4149080"/>
              <a:ext cx="2486" cy="4296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4" name="Line 326"/>
            <p:cNvSpPr>
              <a:spLocks noChangeShapeType="1"/>
            </p:cNvSpPr>
            <p:nvPr/>
          </p:nvSpPr>
          <p:spPr bwMode="auto">
            <a:xfrm>
              <a:off x="3499500" y="4149081"/>
              <a:ext cx="0" cy="42968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5" name="Line 326"/>
            <p:cNvSpPr>
              <a:spLocks noChangeShapeType="1"/>
            </p:cNvSpPr>
            <p:nvPr/>
          </p:nvSpPr>
          <p:spPr bwMode="auto">
            <a:xfrm flipH="1">
              <a:off x="4795644" y="4149077"/>
              <a:ext cx="0" cy="42969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6" name="Line 326"/>
            <p:cNvSpPr>
              <a:spLocks noChangeShapeType="1"/>
            </p:cNvSpPr>
            <p:nvPr/>
          </p:nvSpPr>
          <p:spPr bwMode="auto">
            <a:xfrm flipH="1">
              <a:off x="6082037" y="4446286"/>
              <a:ext cx="49" cy="139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7" name="Line 326"/>
            <p:cNvSpPr>
              <a:spLocks noChangeShapeType="1"/>
            </p:cNvSpPr>
            <p:nvPr/>
          </p:nvSpPr>
          <p:spPr bwMode="auto">
            <a:xfrm flipH="1">
              <a:off x="6379820" y="4442644"/>
              <a:ext cx="0" cy="147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8" name="Line 326"/>
            <p:cNvSpPr>
              <a:spLocks noChangeShapeType="1"/>
            </p:cNvSpPr>
            <p:nvPr/>
          </p:nvSpPr>
          <p:spPr bwMode="auto">
            <a:xfrm flipH="1">
              <a:off x="3355484" y="4873718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49" name="Line 326"/>
            <p:cNvSpPr>
              <a:spLocks noChangeShapeType="1"/>
            </p:cNvSpPr>
            <p:nvPr/>
          </p:nvSpPr>
          <p:spPr bwMode="auto">
            <a:xfrm flipH="1">
              <a:off x="4795644" y="4873718"/>
              <a:ext cx="0" cy="2926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0" name="Line 342"/>
            <p:cNvSpPr>
              <a:spLocks noChangeShapeType="1"/>
            </p:cNvSpPr>
            <p:nvPr/>
          </p:nvSpPr>
          <p:spPr bwMode="auto">
            <a:xfrm>
              <a:off x="3336294" y="5163636"/>
              <a:ext cx="3581210" cy="273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1" name="Line 342"/>
            <p:cNvSpPr>
              <a:spLocks noChangeShapeType="1"/>
            </p:cNvSpPr>
            <p:nvPr/>
          </p:nvSpPr>
          <p:spPr bwMode="auto">
            <a:xfrm>
              <a:off x="2707412" y="3572519"/>
              <a:ext cx="48169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2" name="Line 326"/>
            <p:cNvSpPr>
              <a:spLocks noChangeShapeType="1"/>
            </p:cNvSpPr>
            <p:nvPr/>
          </p:nvSpPr>
          <p:spPr bwMode="auto">
            <a:xfrm flipH="1">
              <a:off x="3934034" y="3429000"/>
              <a:ext cx="0" cy="28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3" name="Line 326"/>
            <p:cNvSpPr>
              <a:spLocks noChangeShapeType="1"/>
            </p:cNvSpPr>
            <p:nvPr/>
          </p:nvSpPr>
          <p:spPr bwMode="auto">
            <a:xfrm flipH="1">
              <a:off x="5297311" y="3432222"/>
              <a:ext cx="4875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5" name="Line 326"/>
            <p:cNvSpPr>
              <a:spLocks noChangeShapeType="1"/>
            </p:cNvSpPr>
            <p:nvPr/>
          </p:nvSpPr>
          <p:spPr bwMode="auto">
            <a:xfrm flipH="1" flipV="1">
              <a:off x="6917503" y="4149079"/>
              <a:ext cx="0" cy="10172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6" name="Line 326"/>
            <p:cNvSpPr>
              <a:spLocks noChangeShapeType="1"/>
            </p:cNvSpPr>
            <p:nvPr/>
          </p:nvSpPr>
          <p:spPr bwMode="auto">
            <a:xfrm flipH="1" flipV="1">
              <a:off x="7740352" y="3429000"/>
              <a:ext cx="0" cy="3692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7" name="Line 326"/>
            <p:cNvSpPr>
              <a:spLocks noChangeShapeType="1"/>
            </p:cNvSpPr>
            <p:nvPr/>
          </p:nvSpPr>
          <p:spPr bwMode="auto">
            <a:xfrm>
              <a:off x="6235804" y="3571428"/>
              <a:ext cx="0" cy="145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8" name="Line 326"/>
            <p:cNvSpPr>
              <a:spLocks noChangeShapeType="1"/>
            </p:cNvSpPr>
            <p:nvPr/>
          </p:nvSpPr>
          <p:spPr bwMode="auto">
            <a:xfrm>
              <a:off x="4795644" y="3573512"/>
              <a:ext cx="0" cy="143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59" name="Line 326"/>
            <p:cNvSpPr>
              <a:spLocks noChangeShapeType="1"/>
            </p:cNvSpPr>
            <p:nvPr/>
          </p:nvSpPr>
          <p:spPr bwMode="auto">
            <a:xfrm>
              <a:off x="3347059" y="3571428"/>
              <a:ext cx="1" cy="139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60" name="Rectangle 58"/>
            <p:cNvSpPr>
              <a:spLocks noChangeArrowheads="1"/>
            </p:cNvSpPr>
            <p:nvPr/>
          </p:nvSpPr>
          <p:spPr bwMode="auto">
            <a:xfrm>
              <a:off x="1843316" y="3356992"/>
              <a:ext cx="5330880" cy="5668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161" name="Rectangle 54"/>
            <p:cNvSpPr>
              <a:spLocks noChangeArrowheads="1"/>
            </p:cNvSpPr>
            <p:nvPr/>
          </p:nvSpPr>
          <p:spPr bwMode="auto">
            <a:xfrm>
              <a:off x="1987332" y="3429992"/>
              <a:ext cx="714204" cy="287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53"/>
            <p:cNvSpPr>
              <a:spLocks noChangeArrowheads="1"/>
            </p:cNvSpPr>
            <p:nvPr/>
          </p:nvSpPr>
          <p:spPr bwMode="auto">
            <a:xfrm>
              <a:off x="1125721" y="3429000"/>
              <a:ext cx="573579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取指部件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1699340" y="3510182"/>
              <a:ext cx="2880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Line 326"/>
            <p:cNvSpPr>
              <a:spLocks noChangeShapeType="1"/>
            </p:cNvSpPr>
            <p:nvPr/>
          </p:nvSpPr>
          <p:spPr bwMode="auto">
            <a:xfrm flipH="1" flipV="1">
              <a:off x="3934034" y="4149077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65" name="Line 342"/>
            <p:cNvSpPr>
              <a:spLocks noChangeShapeType="1"/>
            </p:cNvSpPr>
            <p:nvPr/>
          </p:nvSpPr>
          <p:spPr bwMode="auto">
            <a:xfrm flipV="1">
              <a:off x="3934034" y="4293093"/>
              <a:ext cx="298346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66" name="Line 326"/>
            <p:cNvSpPr>
              <a:spLocks noChangeShapeType="1"/>
            </p:cNvSpPr>
            <p:nvPr/>
          </p:nvSpPr>
          <p:spPr bwMode="auto">
            <a:xfrm>
              <a:off x="6886362" y="3432222"/>
              <a:ext cx="0" cy="28481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67" name="Rectangle 280"/>
            <p:cNvSpPr>
              <a:spLocks noChangeArrowheads="1"/>
            </p:cNvSpPr>
            <p:nvPr/>
          </p:nvSpPr>
          <p:spPr bwMode="auto">
            <a:xfrm>
              <a:off x="5152064" y="4947636"/>
              <a:ext cx="1765439" cy="21600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公共数据总线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CDB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68" name="Rectangle 58"/>
            <p:cNvSpPr>
              <a:spLocks noChangeArrowheads="1"/>
            </p:cNvSpPr>
            <p:nvPr/>
          </p:nvSpPr>
          <p:spPr bwMode="auto">
            <a:xfrm>
              <a:off x="2779420" y="3923882"/>
              <a:ext cx="4392488" cy="1305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169" name="Rectangle 326"/>
            <p:cNvSpPr>
              <a:spLocks noChangeArrowheads="1"/>
            </p:cNvSpPr>
            <p:nvPr/>
          </p:nvSpPr>
          <p:spPr bwMode="auto">
            <a:xfrm>
              <a:off x="1851938" y="3717032"/>
              <a:ext cx="719882" cy="24831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IS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326"/>
            <p:cNvSpPr>
              <a:spLocks noChangeArrowheads="1"/>
            </p:cNvSpPr>
            <p:nvPr/>
          </p:nvSpPr>
          <p:spPr bwMode="auto">
            <a:xfrm>
              <a:off x="6948264" y="4806326"/>
              <a:ext cx="504056" cy="224825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WB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326"/>
            <p:cNvSpPr>
              <a:spLocks noChangeArrowheads="1"/>
            </p:cNvSpPr>
            <p:nvPr/>
          </p:nvSpPr>
          <p:spPr bwMode="auto">
            <a:xfrm>
              <a:off x="2200968" y="4149080"/>
              <a:ext cx="586876" cy="523341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Rectangle 280"/>
            <p:cNvSpPr>
              <a:spLocks noChangeArrowheads="1"/>
            </p:cNvSpPr>
            <p:nvPr/>
          </p:nvSpPr>
          <p:spPr bwMode="auto">
            <a:xfrm>
              <a:off x="7740353" y="3486764"/>
              <a:ext cx="864096" cy="230266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FLR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总线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3" name="Line 326"/>
            <p:cNvSpPr>
              <a:spLocks noChangeShapeType="1"/>
            </p:cNvSpPr>
            <p:nvPr/>
          </p:nvSpPr>
          <p:spPr bwMode="auto">
            <a:xfrm flipH="1" flipV="1">
              <a:off x="5302186" y="4149080"/>
              <a:ext cx="0" cy="1513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223" name="Rectangle 326"/>
            <p:cNvSpPr>
              <a:spLocks noChangeArrowheads="1"/>
            </p:cNvSpPr>
            <p:nvPr/>
          </p:nvSpPr>
          <p:spPr bwMode="auto">
            <a:xfrm>
              <a:off x="1125720" y="4581128"/>
              <a:ext cx="933619" cy="523341"/>
            </a:xfrm>
            <a:prstGeom prst="rect">
              <a:avLst/>
            </a:prstGeom>
            <a:solidFill>
              <a:srgbClr val="CCCCFF"/>
            </a:solidFill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/>
                <a:t>推测执行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基本结构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7" name="Line 326"/>
            <p:cNvSpPr>
              <a:spLocks noChangeShapeType="1"/>
            </p:cNvSpPr>
            <p:nvPr/>
          </p:nvSpPr>
          <p:spPr bwMode="auto">
            <a:xfrm>
              <a:off x="7524328" y="3582189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69" name="Rectangle 326"/>
            <p:cNvSpPr>
              <a:spLocks noChangeArrowheads="1"/>
            </p:cNvSpPr>
            <p:nvPr/>
          </p:nvSpPr>
          <p:spPr bwMode="auto">
            <a:xfrm>
              <a:off x="1097613" y="3140968"/>
              <a:ext cx="601727" cy="262017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Line 342"/>
            <p:cNvSpPr>
              <a:spLocks noChangeShapeType="1"/>
            </p:cNvSpPr>
            <p:nvPr/>
          </p:nvSpPr>
          <p:spPr bwMode="auto">
            <a:xfrm>
              <a:off x="6917503" y="4446286"/>
              <a:ext cx="82284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73" name="Line 326"/>
            <p:cNvSpPr>
              <a:spLocks noChangeShapeType="1"/>
            </p:cNvSpPr>
            <p:nvPr/>
          </p:nvSpPr>
          <p:spPr bwMode="auto">
            <a:xfrm flipV="1">
              <a:off x="7740352" y="4225674"/>
              <a:ext cx="0" cy="21791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</p:grpSp>
      <p:sp>
        <p:nvSpPr>
          <p:cNvPr id="88" name="Rectangle 309"/>
          <p:cNvSpPr>
            <a:spLocks noChangeArrowheads="1"/>
          </p:cNvSpPr>
          <p:nvPr/>
        </p:nvSpPr>
        <p:spPr bwMode="auto">
          <a:xfrm>
            <a:off x="5786411" y="3717032"/>
            <a:ext cx="1296095" cy="439200"/>
          </a:xfrm>
          <a:prstGeom prst="rect">
            <a:avLst/>
          </a:prstGeom>
          <a:solidFill>
            <a:srgbClr val="CCFF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存数</a:t>
            </a:r>
            <a:r>
              <a:rPr lang="zh-CN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缓冲器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SDB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多个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OP)</a:t>
            </a:r>
            <a:endParaRPr lang="en-US" altLang="zh-CN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9" name="Rectangle 309"/>
          <p:cNvSpPr>
            <a:spLocks noChangeArrowheads="1"/>
          </p:cNvSpPr>
          <p:nvPr/>
        </p:nvSpPr>
        <p:spPr bwMode="auto">
          <a:xfrm>
            <a:off x="5724128" y="3717032"/>
            <a:ext cx="1358378" cy="438444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再定序缓冲器</a:t>
            </a:r>
            <a:endParaRPr lang="en-US" altLang="zh-CN" sz="1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rPr>
              <a:t>ROB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多条指令</a:t>
            </a:r>
            <a:r>
              <a:rPr lang="en-US" altLang="zh-CN" sz="14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1097614" y="5805264"/>
            <a:ext cx="613106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思考②：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分支指令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预测错误时需清空流水线，包含的内容？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7308304" y="5805264"/>
            <a:ext cx="1658082" cy="288000"/>
          </a:xfrm>
          <a:prstGeom prst="rect">
            <a:avLst/>
          </a:prstGeom>
          <a:noFill/>
          <a:ln w="15875">
            <a:noFill/>
            <a:prstDash val="sys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RS/FLB/ROB,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段间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0358" y="4150973"/>
            <a:ext cx="1724382" cy="579175"/>
            <a:chOff x="6080358" y="4150973"/>
            <a:chExt cx="1724382" cy="579175"/>
          </a:xfrm>
        </p:grpSpPr>
        <p:sp>
          <p:nvSpPr>
            <p:cNvPr id="174" name="Line 342"/>
            <p:cNvSpPr>
              <a:spLocks noChangeShapeType="1"/>
            </p:cNvSpPr>
            <p:nvPr/>
          </p:nvSpPr>
          <p:spPr bwMode="auto">
            <a:xfrm>
              <a:off x="6082086" y="4446637"/>
              <a:ext cx="165064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non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75" name="Line 326"/>
            <p:cNvSpPr>
              <a:spLocks noChangeShapeType="1"/>
            </p:cNvSpPr>
            <p:nvPr/>
          </p:nvSpPr>
          <p:spPr bwMode="auto">
            <a:xfrm flipH="1">
              <a:off x="6549843" y="4159202"/>
              <a:ext cx="0" cy="2843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178" name="Rectangle 326"/>
            <p:cNvSpPr>
              <a:spLocks noChangeArrowheads="1"/>
            </p:cNvSpPr>
            <p:nvPr/>
          </p:nvSpPr>
          <p:spPr bwMode="auto">
            <a:xfrm>
              <a:off x="7228676" y="4446286"/>
              <a:ext cx="576064" cy="283862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RET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段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" name="Line 326"/>
            <p:cNvSpPr>
              <a:spLocks noChangeShapeType="1"/>
            </p:cNvSpPr>
            <p:nvPr/>
          </p:nvSpPr>
          <p:spPr bwMode="auto">
            <a:xfrm>
              <a:off x="6080358" y="4150973"/>
              <a:ext cx="0" cy="2953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H="1">
              <a:off x="6376010" y="4150973"/>
              <a:ext cx="0" cy="2953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 anchor="ctr"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53527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10" grpId="0"/>
      <p:bldP spid="88" grpId="0" animBg="1"/>
      <p:bldP spid="139" grpId="0" animBg="1"/>
      <p:bldP spid="74" grpId="0" animBg="1"/>
      <p:bldP spid="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4664"/>
            <a:ext cx="3095650" cy="46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、指令流水组织</a:t>
            </a:r>
            <a:endParaRPr lang="en-US" altLang="zh-CN" dirty="0" smtClean="0"/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*流水段功能：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  IS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EX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含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WB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marL="2235200" indent="-2235200" eaLnBrk="0" hangingPunct="0"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     RET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907704" y="1299239"/>
            <a:ext cx="7128792" cy="506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无结构冒险时</a:t>
            </a:r>
            <a:r>
              <a:rPr lang="zh-CN" altLang="en-US" u="sng" dirty="0" smtClean="0">
                <a:solidFill>
                  <a:schemeClr val="tx1"/>
                </a:solidFill>
              </a:rPr>
              <a:t>发射</a:t>
            </a:r>
            <a:r>
              <a:rPr lang="zh-CN" altLang="en-US" dirty="0" smtClean="0">
                <a:solidFill>
                  <a:schemeClr val="tx1"/>
                </a:solidFill>
              </a:rPr>
              <a:t>指令、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消除</a:t>
            </a:r>
            <a:r>
              <a:rPr lang="en-US" altLang="zh-CN" spc="-100" dirty="0" smtClean="0">
                <a:solidFill>
                  <a:schemeClr val="tx1"/>
                </a:solidFill>
              </a:rPr>
              <a:t>WAR/WAW</a:t>
            </a:r>
            <a:r>
              <a:rPr lang="zh-CN" altLang="en-US" spc="-10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100" dirty="0" smtClean="0">
                <a:solidFill>
                  <a:schemeClr val="tx1"/>
                </a:solidFill>
              </a:rPr>
              <a:t>IS</a:t>
            </a:r>
            <a:r>
              <a:rPr lang="zh-CN" altLang="en-US" spc="-100" dirty="0" smtClean="0">
                <a:solidFill>
                  <a:schemeClr val="tx1"/>
                </a:solidFill>
              </a:rPr>
              <a:t>阻塞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 smtClean="0">
                <a:solidFill>
                  <a:schemeClr val="tx1"/>
                </a:solidFill>
              </a:rPr>
              <a:t> │         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←指令的</a:t>
            </a:r>
            <a:r>
              <a:rPr lang="zh-CN" altLang="en-US" sz="1800" u="sng" dirty="0" smtClean="0">
                <a:solidFill>
                  <a:schemeClr val="tx1"/>
                </a:solidFill>
              </a:rPr>
              <a:t>操作分解</a:t>
            </a:r>
            <a:r>
              <a:rPr lang="zh-CN" altLang="en-US" sz="1800" dirty="0" smtClean="0">
                <a:solidFill>
                  <a:schemeClr val="tx1"/>
                </a:solidFill>
              </a:rPr>
              <a:t>到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RS/FLB/</a:t>
            </a:r>
            <a:r>
              <a:rPr lang="en-US" altLang="zh-CN" sz="1800" dirty="0" smtClean="0">
                <a:solidFill>
                  <a:srgbClr val="990099"/>
                </a:solidFill>
              </a:rPr>
              <a:t>ROB</a:t>
            </a:r>
            <a:r>
              <a:rPr lang="zh-CN" altLang="en-US" sz="1800" dirty="0" smtClean="0">
                <a:solidFill>
                  <a:schemeClr val="tx1"/>
                </a:solidFill>
              </a:rPr>
              <a:t>中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rgbClr val="990099"/>
                </a:solidFill>
              </a:rPr>
              <a:t>ROB</a:t>
            </a:r>
            <a:r>
              <a:rPr lang="zh-CN" altLang="en-US" sz="1800" dirty="0" smtClean="0">
                <a:solidFill>
                  <a:schemeClr val="tx1"/>
                </a:solidFill>
              </a:rPr>
              <a:t>、指令所需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</a:t>
            </a:r>
            <a:r>
              <a:rPr lang="zh-CN" altLang="en-US" sz="1800" dirty="0" smtClean="0">
                <a:solidFill>
                  <a:schemeClr val="tx1"/>
                </a:solidFill>
              </a:rPr>
              <a:t>有空位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RS/FLB/</a:t>
            </a:r>
            <a:r>
              <a:rPr lang="en-US" altLang="zh-CN" dirty="0" smtClean="0">
                <a:solidFill>
                  <a:srgbClr val="990099"/>
                </a:solidFill>
              </a:rPr>
              <a:t>ROB</a:t>
            </a:r>
            <a:r>
              <a:rPr lang="zh-CN" altLang="en-US" u="sng" dirty="0" smtClean="0">
                <a:solidFill>
                  <a:schemeClr val="tx1"/>
                </a:solidFill>
              </a:rPr>
              <a:t>监视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 smtClean="0">
                <a:solidFill>
                  <a:schemeClr val="tx1"/>
                </a:solidFill>
              </a:rPr>
              <a:t>所需数据；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</a:rPr>
              <a:t>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</a:t>
            </a:r>
            <a:r>
              <a:rPr lang="zh-CN" altLang="en-US" dirty="0" smtClean="0">
                <a:solidFill>
                  <a:schemeClr val="tx1"/>
                </a:solidFill>
              </a:rPr>
              <a:t>在部件空闲、某行源</a:t>
            </a:r>
            <a:r>
              <a:rPr lang="en-US" altLang="zh-CN" dirty="0" smtClean="0">
                <a:solidFill>
                  <a:schemeClr val="tx1"/>
                </a:solidFill>
              </a:rPr>
              <a:t>OPD</a:t>
            </a:r>
            <a:r>
              <a:rPr lang="zh-CN" altLang="en-US" dirty="0" smtClean="0">
                <a:solidFill>
                  <a:schemeClr val="tx1"/>
                </a:solidFill>
              </a:rPr>
              <a:t>就绪时，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u="sng" dirty="0" smtClean="0">
                <a:solidFill>
                  <a:schemeClr val="tx1"/>
                </a:solidFill>
              </a:rPr>
              <a:t>控制</a:t>
            </a:r>
            <a:r>
              <a:rPr lang="zh-CN" altLang="en-US" dirty="0" smtClean="0">
                <a:solidFill>
                  <a:schemeClr val="tx1"/>
                </a:solidFill>
              </a:rPr>
              <a:t>部件完成操作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</a:rPr>
              <a:t>load/store</a:t>
            </a:r>
            <a:r>
              <a:rPr lang="zh-CN" altLang="en-US" sz="1800" dirty="0" smtClean="0">
                <a:solidFill>
                  <a:schemeClr val="tx1"/>
                </a:solidFill>
              </a:rPr>
              <a:t>含</a:t>
            </a:r>
            <a:r>
              <a:rPr lang="zh-CN" altLang="en-US" sz="1800" dirty="0">
                <a:solidFill>
                  <a:schemeClr val="tx1"/>
                </a:solidFill>
              </a:rPr>
              <a:t>地址计算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RS/FLB</a:t>
            </a:r>
            <a:r>
              <a:rPr lang="zh-CN" altLang="en-US" u="sng" dirty="0" smtClean="0">
                <a:solidFill>
                  <a:schemeClr val="tx1"/>
                </a:solidFill>
              </a:rPr>
              <a:t>发送</a:t>
            </a:r>
            <a:r>
              <a:rPr lang="zh-CN" altLang="en-US" dirty="0" smtClean="0">
                <a:solidFill>
                  <a:schemeClr val="tx1"/>
                </a:solidFill>
              </a:rPr>
              <a:t>结果到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，等待结果的部件</a:t>
            </a:r>
            <a:r>
              <a:rPr lang="zh-CN" altLang="en-US" u="sng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RS/FLB/</a:t>
            </a:r>
            <a:r>
              <a:rPr lang="en-US" altLang="zh-CN" sz="1800" dirty="0" smtClean="0">
                <a:solidFill>
                  <a:srgbClr val="990099"/>
                </a:solidFill>
              </a:rPr>
              <a:t>ROB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rgbClr val="0070C0"/>
                </a:solidFill>
              </a:rPr>
              <a:t>不</a:t>
            </a:r>
            <a:r>
              <a:rPr lang="zh-CN" altLang="en-US" sz="1800" dirty="0">
                <a:solidFill>
                  <a:srgbClr val="0070C0"/>
                </a:solidFill>
              </a:rPr>
              <a:t>写</a:t>
            </a:r>
            <a:r>
              <a:rPr lang="en-US" altLang="zh-CN" sz="1800" dirty="0" smtClean="0">
                <a:solidFill>
                  <a:srgbClr val="0070C0"/>
                </a:solidFill>
              </a:rPr>
              <a:t>MEM/REG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对</a:t>
            </a:r>
            <a:r>
              <a:rPr lang="en-US" altLang="zh-CN" u="sng" dirty="0" smtClean="0">
                <a:solidFill>
                  <a:srgbClr val="0070C0"/>
                </a:solidFill>
              </a:rPr>
              <a:t>ROB</a:t>
            </a:r>
            <a:r>
              <a:rPr lang="zh-CN" altLang="en-US" u="sng" dirty="0" smtClean="0">
                <a:solidFill>
                  <a:srgbClr val="0070C0"/>
                </a:solidFill>
              </a:rPr>
              <a:t>头部</a:t>
            </a:r>
            <a:r>
              <a:rPr lang="zh-CN" altLang="en-US" dirty="0" smtClean="0">
                <a:solidFill>
                  <a:schemeClr val="tx1"/>
                </a:solidFill>
              </a:rPr>
              <a:t>的指令进行</a:t>
            </a:r>
            <a:r>
              <a:rPr lang="zh-CN" altLang="en-US" u="sng" dirty="0" smtClean="0">
                <a:solidFill>
                  <a:srgbClr val="990099"/>
                </a:solidFill>
              </a:rPr>
              <a:t>确认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处理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含写结果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pc="-50" dirty="0">
                <a:solidFill>
                  <a:schemeClr val="tx1"/>
                </a:solidFill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  </a:t>
            </a:r>
            <a:r>
              <a:rPr lang="zh-CN" altLang="en-US" spc="-50" dirty="0" smtClean="0">
                <a:solidFill>
                  <a:schemeClr val="tx1"/>
                </a:solidFill>
              </a:rPr>
              <a:t>分支以外的指令：结果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写入</a:t>
            </a:r>
            <a:r>
              <a:rPr lang="en-US" altLang="zh-CN" spc="-50" dirty="0" smtClean="0">
                <a:solidFill>
                  <a:schemeClr val="tx1"/>
                </a:solidFill>
              </a:rPr>
              <a:t>REG/MEM</a:t>
            </a:r>
            <a:r>
              <a:rPr lang="zh-CN" altLang="en-US" spc="-50" dirty="0" smtClean="0">
                <a:solidFill>
                  <a:schemeClr val="tx1"/>
                </a:solidFill>
              </a:rPr>
              <a:t>，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释放</a:t>
            </a:r>
            <a:r>
              <a:rPr lang="en-US" altLang="zh-CN" spc="-50" dirty="0" smtClean="0">
                <a:solidFill>
                  <a:schemeClr val="tx1"/>
                </a:solidFill>
              </a:rPr>
              <a:t>ROB</a:t>
            </a:r>
            <a:r>
              <a:rPr lang="zh-CN" altLang="en-US" spc="-50" dirty="0" smtClean="0">
                <a:solidFill>
                  <a:schemeClr val="tx1"/>
                </a:solidFill>
              </a:rPr>
              <a:t>行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pc="-50" dirty="0" smtClean="0">
                <a:solidFill>
                  <a:schemeClr val="tx1"/>
                </a:solidFill>
              </a:rPr>
              <a:t>   </a:t>
            </a:r>
            <a:r>
              <a:rPr lang="zh-CN" altLang="en-US" spc="-50" dirty="0" smtClean="0">
                <a:solidFill>
                  <a:schemeClr val="tx1"/>
                </a:solidFill>
              </a:rPr>
              <a:t>预测正确的分支指令：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释放</a:t>
            </a:r>
            <a:r>
              <a:rPr lang="en-US" altLang="zh-CN" spc="-50" dirty="0" smtClean="0">
                <a:solidFill>
                  <a:schemeClr val="tx1"/>
                </a:solidFill>
              </a:rPr>
              <a:t>ROB</a:t>
            </a:r>
            <a:r>
              <a:rPr lang="zh-CN" altLang="en-US" spc="-50" dirty="0" smtClean="0">
                <a:solidFill>
                  <a:schemeClr val="tx1"/>
                </a:solidFill>
              </a:rPr>
              <a:t>行       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←不写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PC</a:t>
            </a:r>
          </a:p>
          <a:p>
            <a:pPr>
              <a:spcBef>
                <a:spcPts val="300"/>
              </a:spcBef>
            </a:pPr>
            <a:r>
              <a:rPr lang="en-US" altLang="zh-CN" spc="-50" dirty="0">
                <a:solidFill>
                  <a:schemeClr val="tx1"/>
                </a:solidFill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  </a:t>
            </a:r>
            <a:r>
              <a:rPr lang="zh-CN" altLang="en-US" spc="-50" dirty="0" smtClean="0">
                <a:solidFill>
                  <a:schemeClr val="tx1"/>
                </a:solidFill>
              </a:rPr>
              <a:t>预测错误的分支指令：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清空</a:t>
            </a:r>
            <a:r>
              <a:rPr lang="en-US" altLang="zh-CN" spc="-50" dirty="0" smtClean="0">
                <a:solidFill>
                  <a:schemeClr val="tx1"/>
                </a:solidFill>
              </a:rPr>
              <a:t>ROB</a:t>
            </a:r>
            <a:r>
              <a:rPr lang="zh-CN" altLang="en-US" spc="-50" dirty="0" smtClean="0">
                <a:solidFill>
                  <a:schemeClr val="tx1"/>
                </a:solidFill>
              </a:rPr>
              <a:t>及流水线，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重置</a:t>
            </a:r>
            <a:r>
              <a:rPr lang="en-US" altLang="zh-CN" spc="-50" dirty="0" smtClean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31640" y="4844673"/>
            <a:ext cx="504056" cy="240511"/>
            <a:chOff x="1547664" y="4988689"/>
            <a:chExt cx="504056" cy="240511"/>
          </a:xfrm>
        </p:grpSpPr>
        <p:sp>
          <p:nvSpPr>
            <p:cNvPr id="25" name="Text Box 366"/>
            <p:cNvSpPr txBox="1">
              <a:spLocks noChangeArrowheads="1"/>
            </p:cNvSpPr>
            <p:nvPr/>
          </p:nvSpPr>
          <p:spPr bwMode="auto">
            <a:xfrm>
              <a:off x="1547664" y="4988689"/>
              <a:ext cx="252000" cy="24051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6" name="Text Box 366"/>
            <p:cNvSpPr txBox="1">
              <a:spLocks noChangeArrowheads="1"/>
            </p:cNvSpPr>
            <p:nvPr/>
          </p:nvSpPr>
          <p:spPr bwMode="auto">
            <a:xfrm>
              <a:off x="1799720" y="4988689"/>
              <a:ext cx="252000" cy="24051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endParaRPr lang="zh-CN" altLang="en-US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" name="Text Box 62"/>
          <p:cNvSpPr txBox="1">
            <a:spLocks noChangeArrowheads="1"/>
          </p:cNvSpPr>
          <p:nvPr/>
        </p:nvSpPr>
        <p:spPr bwMode="auto">
          <a:xfrm>
            <a:off x="179512" y="404664"/>
            <a:ext cx="3528392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ROB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组成：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功能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*寄存器重命名实现：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907704" y="850249"/>
            <a:ext cx="71287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u="sng" dirty="0" smtClean="0">
                <a:solidFill>
                  <a:srgbClr val="990099"/>
                </a:solidFill>
              </a:rPr>
              <a:t>按序</a:t>
            </a:r>
            <a:r>
              <a:rPr lang="zh-CN" altLang="en-US" u="sng" dirty="0">
                <a:solidFill>
                  <a:srgbClr val="990099"/>
                </a:solidFill>
              </a:rPr>
              <a:t>保存</a:t>
            </a:r>
            <a:r>
              <a:rPr lang="zh-CN" altLang="en-US" dirty="0">
                <a:solidFill>
                  <a:schemeClr val="tx1"/>
                </a:solidFill>
              </a:rPr>
              <a:t>所有指令</a:t>
            </a:r>
            <a:r>
              <a:rPr lang="zh-CN" altLang="en-US" u="sng" dirty="0">
                <a:solidFill>
                  <a:schemeClr val="tx1"/>
                </a:solidFill>
              </a:rPr>
              <a:t>确认前</a:t>
            </a:r>
            <a:r>
              <a:rPr lang="zh-CN" altLang="en-US" dirty="0" smtClean="0">
                <a:solidFill>
                  <a:schemeClr val="tx1"/>
                </a:solidFill>
              </a:rPr>
              <a:t>的结果及状态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←不存源</a:t>
            </a:r>
            <a:r>
              <a:rPr lang="en-US" altLang="zh-CN" sz="1800" dirty="0" smtClean="0">
                <a:solidFill>
                  <a:schemeClr val="tx1"/>
                </a:solidFill>
              </a:rPr>
              <a:t>OPD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F5748-74F9-4E9B-B037-2AFF49BAE8FA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graphicFrame>
        <p:nvGraphicFramePr>
          <p:cNvPr id="375187" name="Group 4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08066"/>
              </p:ext>
            </p:extLst>
          </p:nvPr>
        </p:nvGraphicFramePr>
        <p:xfrm>
          <a:off x="2051720" y="1434304"/>
          <a:ext cx="4464496" cy="1980216"/>
        </p:xfrm>
        <a:graphic>
          <a:graphicData uri="http://schemas.openxmlformats.org/drawingml/2006/table">
            <a:tbl>
              <a:tblPr/>
              <a:tblGrid>
                <a:gridCol w="578651"/>
                <a:gridCol w="564551"/>
                <a:gridCol w="729006"/>
                <a:gridCol w="1080120"/>
                <a:gridCol w="792088"/>
                <a:gridCol w="720080"/>
              </a:tblGrid>
              <a:tr h="252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项号</a:t>
                      </a:r>
                    </a:p>
                  </a:txBody>
                  <a:tcPr marL="36000" marR="36000" marT="18000" marB="18000" anchor="b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再定序缓冲器（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ROB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忙位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目的地址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目的值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RET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cc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BR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LOOP1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dd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5175" name="Text Box 391"/>
          <p:cNvSpPr txBox="1">
            <a:spLocks noChangeArrowheads="1"/>
          </p:cNvSpPr>
          <p:nvPr/>
        </p:nvSpPr>
        <p:spPr bwMode="auto">
          <a:xfrm>
            <a:off x="3491880" y="3933056"/>
            <a:ext cx="54726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>
                <a:solidFill>
                  <a:schemeClr val="tx1"/>
                </a:solidFill>
              </a:rPr>
              <a:t>项</a:t>
            </a:r>
            <a:r>
              <a:rPr lang="zh-CN" altLang="en-US" dirty="0" smtClean="0">
                <a:solidFill>
                  <a:schemeClr val="tx1"/>
                </a:solidFill>
              </a:rPr>
              <a:t>号</a:t>
            </a:r>
            <a:r>
              <a:rPr lang="zh-CN" altLang="en-US" u="sng" dirty="0" smtClean="0">
                <a:solidFill>
                  <a:schemeClr val="tx1"/>
                </a:solidFill>
              </a:rPr>
              <a:t>代替</a:t>
            </a:r>
            <a:r>
              <a:rPr lang="en-US" altLang="zh-CN" dirty="0" smtClean="0">
                <a:solidFill>
                  <a:schemeClr val="tx1"/>
                </a:solidFill>
              </a:rPr>
              <a:t>RS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及</a:t>
            </a:r>
            <a:r>
              <a:rPr lang="en-US" altLang="zh-CN" sz="1800" dirty="0" smtClean="0">
                <a:solidFill>
                  <a:schemeClr val="tx1"/>
                </a:solidFill>
              </a:rPr>
              <a:t>FLB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站号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←简化实现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391"/>
          <p:cNvSpPr txBox="1">
            <a:spLocks noChangeArrowheads="1"/>
          </p:cNvSpPr>
          <p:nvPr/>
        </p:nvSpPr>
        <p:spPr bwMode="auto">
          <a:xfrm>
            <a:off x="1916088" y="3451066"/>
            <a:ext cx="7048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目的</a:t>
            </a:r>
            <a:r>
              <a:rPr lang="zh-CN" altLang="en-US" u="sng" dirty="0" smtClean="0">
                <a:solidFill>
                  <a:schemeClr val="tx1"/>
                </a:solidFill>
              </a:rPr>
              <a:t>域</a:t>
            </a:r>
            <a:r>
              <a:rPr lang="zh-CN" altLang="en-US" dirty="0" smtClean="0">
                <a:solidFill>
                  <a:schemeClr val="tx1"/>
                </a:solidFill>
              </a:rPr>
              <a:t>可代替</a:t>
            </a:r>
            <a:r>
              <a:rPr lang="en-US" altLang="zh-CN" dirty="0" smtClean="0">
                <a:solidFill>
                  <a:schemeClr val="tx1"/>
                </a:solidFill>
              </a:rPr>
              <a:t>SDB</a:t>
            </a:r>
            <a:r>
              <a:rPr lang="zh-CN" altLang="en-US" dirty="0" smtClean="0">
                <a:solidFill>
                  <a:schemeClr val="tx1"/>
                </a:solidFill>
              </a:rPr>
              <a:t>、用作</a:t>
            </a:r>
            <a:r>
              <a:rPr lang="en-US" altLang="zh-CN" dirty="0" smtClean="0">
                <a:solidFill>
                  <a:schemeClr val="tx1"/>
                </a:solidFill>
              </a:rPr>
              <a:t>FLR</a:t>
            </a:r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←实现了按序写</a:t>
            </a:r>
            <a:r>
              <a:rPr lang="en-US" altLang="zh-CN" sz="1800" dirty="0" smtClean="0">
                <a:solidFill>
                  <a:schemeClr val="tx1"/>
                </a:solidFill>
              </a:rPr>
              <a:t>MEM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8224" y="1412776"/>
            <a:ext cx="2232248" cy="198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lvl="0" indent="-271463">
              <a:lnSpc>
                <a:spcPct val="114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类型</a:t>
            </a:r>
            <a:r>
              <a:rPr lang="en-US" altLang="zh-CN" sz="1800" dirty="0" smtClean="0">
                <a:solidFill>
                  <a:srgbClr val="990099"/>
                </a:solidFill>
              </a:rPr>
              <a:t>—</a:t>
            </a:r>
            <a:r>
              <a:rPr lang="zh-CN" altLang="en-US" sz="1800" dirty="0" smtClean="0">
                <a:solidFill>
                  <a:schemeClr val="tx1"/>
                </a:solidFill>
              </a:rPr>
              <a:t>有</a:t>
            </a: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种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分支、存数、其他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，目的域有效性不同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1463" lvl="0" indent="-271463">
              <a:lnSpc>
                <a:spcPct val="114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状态</a:t>
            </a:r>
            <a:r>
              <a:rPr lang="en-US" altLang="zh-CN" sz="1800" dirty="0" smtClean="0">
                <a:solidFill>
                  <a:srgbClr val="990099"/>
                </a:solidFill>
              </a:rPr>
              <a:t>—</a:t>
            </a:r>
            <a:r>
              <a:rPr lang="zh-CN" altLang="en-US" sz="1800" dirty="0" smtClean="0">
                <a:solidFill>
                  <a:schemeClr val="tx1"/>
                </a:solidFill>
              </a:rPr>
              <a:t>有</a:t>
            </a: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种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确认、写结果、执行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含之前</a:t>
            </a:r>
            <a:r>
              <a:rPr lang="en-US" altLang="zh-CN" sz="1800" dirty="0" smtClean="0">
                <a:solidFill>
                  <a:schemeClr val="tx1"/>
                </a:solidFill>
              </a:rPr>
              <a:t>])</a:t>
            </a:r>
          </a:p>
        </p:txBody>
      </p:sp>
      <p:graphicFrame>
        <p:nvGraphicFramePr>
          <p:cNvPr id="1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73329"/>
              </p:ext>
            </p:extLst>
          </p:nvPr>
        </p:nvGraphicFramePr>
        <p:xfrm>
          <a:off x="395535" y="5470944"/>
          <a:ext cx="3960440" cy="766368"/>
        </p:xfrm>
        <a:graphic>
          <a:graphicData uri="http://schemas.openxmlformats.org/drawingml/2006/table">
            <a:tbl>
              <a:tblPr/>
              <a:tblGrid>
                <a:gridCol w="576064"/>
                <a:gridCol w="360040"/>
                <a:gridCol w="648072"/>
                <a:gridCol w="576064"/>
                <a:gridCol w="576064"/>
                <a:gridCol w="576064"/>
                <a:gridCol w="648072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站号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保留站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1010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82975"/>
              </p:ext>
            </p:extLst>
          </p:nvPr>
        </p:nvGraphicFramePr>
        <p:xfrm>
          <a:off x="1907704" y="4534840"/>
          <a:ext cx="2448272" cy="776025"/>
        </p:xfrm>
        <a:graphic>
          <a:graphicData uri="http://schemas.openxmlformats.org/drawingml/2006/table">
            <a:tbl>
              <a:tblPr/>
              <a:tblGrid>
                <a:gridCol w="1080120"/>
                <a:gridCol w="360040"/>
                <a:gridCol w="498336"/>
                <a:gridCol w="509776"/>
              </a:tblGrid>
              <a:tr h="2383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站号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名称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0001(FLB1)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7429"/>
              </p:ext>
            </p:extLst>
          </p:nvPr>
        </p:nvGraphicFramePr>
        <p:xfrm>
          <a:off x="4932040" y="5436840"/>
          <a:ext cx="4032448" cy="766368"/>
        </p:xfrm>
        <a:graphic>
          <a:graphicData uri="http://schemas.openxmlformats.org/drawingml/2006/table">
            <a:tbl>
              <a:tblPr/>
              <a:tblGrid>
                <a:gridCol w="648072"/>
                <a:gridCol w="360040"/>
                <a:gridCol w="648072"/>
                <a:gridCol w="576064"/>
                <a:gridCol w="576064"/>
                <a:gridCol w="576064"/>
                <a:gridCol w="648072"/>
              </a:tblGrid>
              <a:tr h="25082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保留站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99040"/>
              </p:ext>
            </p:extLst>
          </p:nvPr>
        </p:nvGraphicFramePr>
        <p:xfrm>
          <a:off x="7020272" y="4509120"/>
          <a:ext cx="1944216" cy="776025"/>
        </p:xfrm>
        <a:graphic>
          <a:graphicData uri="http://schemas.openxmlformats.org/drawingml/2006/table">
            <a:tbl>
              <a:tblPr/>
              <a:tblGrid>
                <a:gridCol w="576337"/>
                <a:gridCol w="359767"/>
                <a:gridCol w="504056"/>
                <a:gridCol w="504056"/>
              </a:tblGrid>
              <a:tr h="2383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 bwMode="auto">
          <a:xfrm>
            <a:off x="4427984" y="5157192"/>
            <a:ext cx="432048" cy="50405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3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06337"/>
              </p:ext>
            </p:extLst>
          </p:nvPr>
        </p:nvGraphicFramePr>
        <p:xfrm>
          <a:off x="4860032" y="4560560"/>
          <a:ext cx="1944217" cy="766368"/>
        </p:xfrm>
        <a:graphic>
          <a:graphicData uri="http://schemas.openxmlformats.org/drawingml/2006/table">
            <a:tbl>
              <a:tblPr/>
              <a:tblGrid>
                <a:gridCol w="359694"/>
                <a:gridCol w="432394"/>
                <a:gridCol w="576065"/>
                <a:gridCol w="576064"/>
              </a:tblGrid>
              <a:tr h="223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42907"/>
              </p:ext>
            </p:extLst>
          </p:nvPr>
        </p:nvGraphicFramePr>
        <p:xfrm>
          <a:off x="251520" y="4581128"/>
          <a:ext cx="1584176" cy="766368"/>
        </p:xfrm>
        <a:graphic>
          <a:graphicData uri="http://schemas.openxmlformats.org/drawingml/2006/table">
            <a:tbl>
              <a:tblPr/>
              <a:tblGrid>
                <a:gridCol w="359694"/>
                <a:gridCol w="288378"/>
                <a:gridCol w="432048"/>
                <a:gridCol w="504056"/>
              </a:tblGrid>
              <a:tr h="223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状态表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175" grpId="0"/>
      <p:bldP spid="13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C85F3-AEEE-4D91-8D94-F58EA41A5FE5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0" name="Text Box 122"/>
          <p:cNvSpPr txBox="1">
            <a:spLocks noChangeArrowheads="1"/>
          </p:cNvSpPr>
          <p:nvPr/>
        </p:nvSpPr>
        <p:spPr bwMode="auto">
          <a:xfrm>
            <a:off x="179512" y="404664"/>
            <a:ext cx="87868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流水线结构：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基于动态调度流水线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增设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分支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预测、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、确认段，取消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SDB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；仅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有站号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9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560" y="1484784"/>
            <a:ext cx="8136904" cy="4464496"/>
            <a:chOff x="611560" y="1484784"/>
            <a:chExt cx="8136904" cy="4464496"/>
          </a:xfrm>
        </p:grpSpPr>
        <p:sp>
          <p:nvSpPr>
            <p:cNvPr id="124" name="Rectangle 235"/>
            <p:cNvSpPr>
              <a:spLocks noChangeArrowheads="1"/>
            </p:cNvSpPr>
            <p:nvPr/>
          </p:nvSpPr>
          <p:spPr bwMode="auto">
            <a:xfrm>
              <a:off x="1691680" y="5445224"/>
              <a:ext cx="998937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加法器</a:t>
              </a:r>
            </a:p>
          </p:txBody>
        </p:sp>
        <p:sp>
          <p:nvSpPr>
            <p:cNvPr id="125" name="Rectangle 236"/>
            <p:cNvSpPr>
              <a:spLocks noChangeArrowheads="1"/>
            </p:cNvSpPr>
            <p:nvPr/>
          </p:nvSpPr>
          <p:spPr bwMode="auto">
            <a:xfrm>
              <a:off x="4851274" y="5445224"/>
              <a:ext cx="1260475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乘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除法器</a:t>
              </a:r>
            </a:p>
          </p:txBody>
        </p:sp>
        <p:sp>
          <p:nvSpPr>
            <p:cNvPr id="126" name="Text Box 244"/>
            <p:cNvSpPr txBox="1">
              <a:spLocks noChangeArrowheads="1"/>
            </p:cNvSpPr>
            <p:nvPr/>
          </p:nvSpPr>
          <p:spPr bwMode="auto">
            <a:xfrm>
              <a:off x="3220942" y="5312199"/>
              <a:ext cx="1111218" cy="289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保留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站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RS</a:t>
              </a:r>
              <a:endParaRPr lang="zh-CN" altLang="en-US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Text Box 294"/>
            <p:cNvSpPr txBox="1">
              <a:spLocks noChangeArrowheads="1"/>
            </p:cNvSpPr>
            <p:nvPr/>
          </p:nvSpPr>
          <p:spPr bwMode="auto">
            <a:xfrm>
              <a:off x="612675" y="1484784"/>
              <a:ext cx="8135669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BIU(←→Cache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或主存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28" name="Text Box 297"/>
            <p:cNvSpPr txBox="1">
              <a:spLocks noChangeArrowheads="1"/>
            </p:cNvSpPr>
            <p:nvPr/>
          </p:nvSpPr>
          <p:spPr bwMode="auto">
            <a:xfrm>
              <a:off x="2810710" y="2708800"/>
              <a:ext cx="320871" cy="72008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</a:p>
            <a:p>
              <a:pPr algn="ctr">
                <a:lnSpc>
                  <a:spcPct val="95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9" name="Text Box 303"/>
            <p:cNvSpPr txBox="1">
              <a:spLocks noChangeArrowheads="1"/>
            </p:cNvSpPr>
            <p:nvPr/>
          </p:nvSpPr>
          <p:spPr bwMode="auto">
            <a:xfrm>
              <a:off x="1116112" y="4581128"/>
              <a:ext cx="2878452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ROB</a:t>
              </a:r>
              <a:r>
                <a:rPr lang="zh-CN" altLang="en-US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号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 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Text Box 366"/>
            <p:cNvSpPr txBox="1">
              <a:spLocks noChangeArrowheads="1"/>
            </p:cNvSpPr>
            <p:nvPr/>
          </p:nvSpPr>
          <p:spPr bwMode="auto">
            <a:xfrm>
              <a:off x="7164288" y="3980577"/>
              <a:ext cx="791592" cy="240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FLR</a:t>
              </a:r>
              <a:r>
                <a:rPr lang="zh-CN" altLang="en-US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总线</a:t>
              </a:r>
            </a:p>
          </p:txBody>
        </p:sp>
        <p:sp>
          <p:nvSpPr>
            <p:cNvPr id="133" name="Text Box 412"/>
            <p:cNvSpPr txBox="1">
              <a:spLocks noChangeArrowheads="1"/>
            </p:cNvSpPr>
            <p:nvPr/>
          </p:nvSpPr>
          <p:spPr bwMode="auto">
            <a:xfrm>
              <a:off x="611560" y="1988307"/>
              <a:ext cx="459975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存储器部件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1115616" y="4838680"/>
              <a:ext cx="28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3459728" y="4581128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1115616" y="5085184"/>
              <a:ext cx="28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3027680" y="4581128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595632" y="4581128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2163584" y="4581128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 Box 303"/>
            <p:cNvSpPr txBox="1">
              <a:spLocks noChangeArrowheads="1"/>
            </p:cNvSpPr>
            <p:nvPr/>
          </p:nvSpPr>
          <p:spPr bwMode="auto">
            <a:xfrm>
              <a:off x="4355027" y="4581128"/>
              <a:ext cx="2879897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ROB</a:t>
              </a:r>
              <a:r>
                <a:rPr lang="zh-CN" altLang="en-US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号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 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号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zh-CN" altLang="en-US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值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600" b="1" spc="3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4356216" y="4869160"/>
              <a:ext cx="2880080" cy="55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700088" y="4581128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268040" y="4581128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835992" y="4581128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5403944" y="4581128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 Box 303"/>
            <p:cNvSpPr txBox="1">
              <a:spLocks noChangeArrowheads="1"/>
            </p:cNvSpPr>
            <p:nvPr/>
          </p:nvSpPr>
          <p:spPr bwMode="auto">
            <a:xfrm>
              <a:off x="3131821" y="2708920"/>
              <a:ext cx="2160000" cy="7200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r>
                <a:rPr lang="zh-CN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指令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值  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地址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3131821" y="2966472"/>
              <a:ext cx="216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3131821" y="3212976"/>
              <a:ext cx="216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4715997" y="2708920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4139933" y="2708920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3635877" y="2708920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166"/>
            <p:cNvCxnSpPr/>
            <p:nvPr/>
          </p:nvCxnSpPr>
          <p:spPr bwMode="auto">
            <a:xfrm flipH="1" flipV="1">
              <a:off x="4932040" y="2275646"/>
              <a:ext cx="240" cy="420224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167"/>
            <p:cNvCxnSpPr/>
            <p:nvPr/>
          </p:nvCxnSpPr>
          <p:spPr bwMode="auto">
            <a:xfrm flipH="1" flipV="1">
              <a:off x="4459874" y="2275646"/>
              <a:ext cx="1189" cy="4202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>
              <a:off x="755576" y="5948053"/>
              <a:ext cx="6696744" cy="1227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0" name="直接箭头连接符 169"/>
            <p:cNvCxnSpPr/>
            <p:nvPr/>
          </p:nvCxnSpPr>
          <p:spPr bwMode="auto">
            <a:xfrm flipV="1">
              <a:off x="3347605" y="3427653"/>
              <a:ext cx="0" cy="36138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 flipH="1" flipV="1">
              <a:off x="4282543" y="3427652"/>
              <a:ext cx="1425" cy="79343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1835696" y="3643675"/>
              <a:ext cx="56166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4139952" y="177158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 flipV="1">
              <a:off x="1835696" y="177158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755576" y="177159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835696" y="2263959"/>
              <a:ext cx="0" cy="28789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303"/>
            <p:cNvSpPr txBox="1">
              <a:spLocks noChangeArrowheads="1"/>
            </p:cNvSpPr>
            <p:nvPr/>
          </p:nvSpPr>
          <p:spPr bwMode="auto">
            <a:xfrm>
              <a:off x="899592" y="2563556"/>
              <a:ext cx="1656024" cy="86409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ROB</a:t>
              </a:r>
              <a:r>
                <a:rPr lang="zh-CN" altLang="en-US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号</a:t>
              </a:r>
              <a:r>
                <a:rPr lang="zh-CN" altLang="en-US" sz="1200" baseline="-180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地址 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控制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>
              <a:off x="899592" y="2804981"/>
              <a:ext cx="165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2123728" y="2563557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899592" y="3015925"/>
              <a:ext cx="165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899592" y="3226869"/>
              <a:ext cx="165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>
              <a:off x="1187624" y="2420888"/>
              <a:ext cx="0" cy="144016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1953223" y="422108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>
              <a:off x="1920727" y="5312199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>
              <a:off x="2411760" y="5301208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>
              <a:off x="5211314" y="5085184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5643362" y="5085128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>
              <a:off x="2191148" y="5733256"/>
              <a:ext cx="4588" cy="216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5427338" y="5733256"/>
              <a:ext cx="0" cy="216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V="1">
              <a:off x="755576" y="2263959"/>
              <a:ext cx="0" cy="368532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91" name="Text Box 303"/>
            <p:cNvSpPr txBox="1">
              <a:spLocks noChangeArrowheads="1"/>
            </p:cNvSpPr>
            <p:nvPr/>
          </p:nvSpPr>
          <p:spPr bwMode="auto">
            <a:xfrm>
              <a:off x="5648420" y="2708920"/>
              <a:ext cx="1368152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忙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dirty="0">
                  <a:solidFill>
                    <a:srgbClr val="990099"/>
                  </a:solidFill>
                  <a:latin typeface="+mn-ea"/>
                  <a:ea typeface="+mn-ea"/>
                </a:rPr>
                <a:t>ROB</a:t>
              </a:r>
              <a:r>
                <a:rPr lang="zh-CN" altLang="en-US" sz="1600" dirty="0" smtClean="0">
                  <a:solidFill>
                    <a:srgbClr val="990099"/>
                  </a:solidFill>
                  <a:latin typeface="+mn-ea"/>
                  <a:ea typeface="+mn-ea"/>
                </a:rPr>
                <a:t>号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 值 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92" name="直接连接符 191"/>
            <p:cNvCxnSpPr/>
            <p:nvPr/>
          </p:nvCxnSpPr>
          <p:spPr bwMode="auto">
            <a:xfrm>
              <a:off x="5648572" y="2966472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6584006" y="2708920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5936452" y="2708920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5" name="Text Box 345"/>
            <p:cNvSpPr txBox="1">
              <a:spLocks noChangeArrowheads="1"/>
            </p:cNvSpPr>
            <p:nvPr/>
          </p:nvSpPr>
          <p:spPr bwMode="auto">
            <a:xfrm>
              <a:off x="1758108" y="2773434"/>
              <a:ext cx="651361" cy="48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FLB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 Box 345"/>
            <p:cNvSpPr txBox="1">
              <a:spLocks noChangeArrowheads="1"/>
            </p:cNvSpPr>
            <p:nvPr/>
          </p:nvSpPr>
          <p:spPr bwMode="auto">
            <a:xfrm>
              <a:off x="3203829" y="3023840"/>
              <a:ext cx="1976368" cy="328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再定序缓冲器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ROB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>
              <a:off x="1403648" y="5301208"/>
              <a:ext cx="0" cy="648072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>
              <a:off x="4716016" y="5085184"/>
              <a:ext cx="0" cy="864096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>
              <a:off x="2339752" y="3789040"/>
              <a:ext cx="5868712" cy="122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2339752" y="3433192"/>
              <a:ext cx="0" cy="35584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2409469" y="3933056"/>
              <a:ext cx="2291" cy="64800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>
              <a:off x="3203848" y="3933056"/>
              <a:ext cx="0" cy="64800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3779912" y="3789040"/>
              <a:ext cx="0" cy="7920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5643362" y="3933056"/>
              <a:ext cx="0" cy="65354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6437244" y="3933056"/>
              <a:ext cx="0" cy="65354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7013110" y="3789040"/>
              <a:ext cx="0" cy="7920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8194363" y="3575437"/>
              <a:ext cx="0" cy="2148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>
              <a:off x="1953223" y="4210006"/>
              <a:ext cx="607516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flipV="1">
              <a:off x="2051720" y="4365106"/>
              <a:ext cx="540060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2817319" y="422108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210"/>
            <p:cNvCxnSpPr/>
            <p:nvPr/>
          </p:nvCxnSpPr>
          <p:spPr bwMode="auto">
            <a:xfrm flipH="1">
              <a:off x="2055912" y="4363877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915816" y="4363877"/>
              <a:ext cx="0" cy="21725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5192364" y="4221088"/>
              <a:ext cx="0" cy="3600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>
              <a:off x="6056460" y="4210006"/>
              <a:ext cx="0" cy="37112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293500" y="4363877"/>
              <a:ext cx="0" cy="217251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6148375" y="4363877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4499992" y="3433192"/>
              <a:ext cx="0" cy="93191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V="1">
              <a:off x="2697812" y="2419646"/>
              <a:ext cx="4034428" cy="12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5652272" y="3229910"/>
              <a:ext cx="1368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0" name="Text Box 345"/>
            <p:cNvSpPr txBox="1">
              <a:spLocks noChangeArrowheads="1"/>
            </p:cNvSpPr>
            <p:nvPr/>
          </p:nvSpPr>
          <p:spPr bwMode="auto">
            <a:xfrm>
              <a:off x="5720229" y="2960203"/>
              <a:ext cx="1152525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寄存器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FLR</a:t>
              </a:r>
            </a:p>
          </p:txBody>
        </p:sp>
        <p:cxnSp>
          <p:nvCxnSpPr>
            <p:cNvPr id="221" name="直接箭头连接符 220"/>
            <p:cNvCxnSpPr/>
            <p:nvPr/>
          </p:nvCxnSpPr>
          <p:spPr bwMode="auto">
            <a:xfrm flipV="1">
              <a:off x="7452320" y="4365106"/>
              <a:ext cx="0" cy="1584174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8410387" y="3571788"/>
              <a:ext cx="0" cy="36126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V="1">
              <a:off x="1259632" y="3933056"/>
              <a:ext cx="7200800" cy="3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6288174" y="3433192"/>
              <a:ext cx="0" cy="499864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1835696" y="3428999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Rectangle 278"/>
            <p:cNvSpPr>
              <a:spLocks noChangeArrowheads="1"/>
            </p:cNvSpPr>
            <p:nvPr/>
          </p:nvSpPr>
          <p:spPr bwMode="auto">
            <a:xfrm>
              <a:off x="7956376" y="3287437"/>
              <a:ext cx="792088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IS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7" name="Text Box 293"/>
            <p:cNvSpPr txBox="1">
              <a:spLocks noChangeArrowheads="1"/>
            </p:cNvSpPr>
            <p:nvPr/>
          </p:nvSpPr>
          <p:spPr bwMode="auto">
            <a:xfrm>
              <a:off x="7668344" y="1988878"/>
              <a:ext cx="1080000" cy="28676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取指部件</a:t>
              </a:r>
            </a:p>
          </p:txBody>
        </p:sp>
        <p:sp>
          <p:nvSpPr>
            <p:cNvPr id="228" name="Text Box 324"/>
            <p:cNvSpPr txBox="1">
              <a:spLocks noChangeArrowheads="1"/>
            </p:cNvSpPr>
            <p:nvPr/>
          </p:nvSpPr>
          <p:spPr bwMode="auto">
            <a:xfrm>
              <a:off x="7668464" y="2420888"/>
              <a:ext cx="1080000" cy="65210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CC0066"/>
                  </a:solidFill>
                  <a:latin typeface="+mn-ea"/>
                  <a:ea typeface="+mn-ea"/>
                </a:rPr>
                <a:t>指令队列</a:t>
              </a:r>
            </a:p>
          </p:txBody>
        </p:sp>
        <p:cxnSp>
          <p:nvCxnSpPr>
            <p:cNvPr id="229" name="直接箭头连接符 228"/>
            <p:cNvCxnSpPr/>
            <p:nvPr/>
          </p:nvCxnSpPr>
          <p:spPr bwMode="auto">
            <a:xfrm flipV="1">
              <a:off x="8460432" y="1771588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>
              <a:off x="8028384" y="1771591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>
              <a:off x="8200953" y="2275646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7668464" y="2636912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7668464" y="2852936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>
              <a:off x="8336585" y="3070187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>
              <a:off x="755576" y="2420888"/>
              <a:ext cx="43204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36" name="Text Box 327"/>
            <p:cNvSpPr txBox="1">
              <a:spLocks noChangeArrowheads="1"/>
            </p:cNvSpPr>
            <p:nvPr/>
          </p:nvSpPr>
          <p:spPr bwMode="auto">
            <a:xfrm>
              <a:off x="2915816" y="5661248"/>
              <a:ext cx="168833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公共数据总线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CDB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1475656" y="2563556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>
              <a:off x="6800030" y="3413572"/>
              <a:ext cx="0" cy="80751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1737400" y="4581128"/>
              <a:ext cx="0" cy="72008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4988808" y="4588748"/>
              <a:ext cx="0" cy="50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V="1">
              <a:off x="1259632" y="3429000"/>
              <a:ext cx="0" cy="504056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1403648" y="3933056"/>
              <a:ext cx="0" cy="64800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>
              <a:off x="4716016" y="3933056"/>
              <a:ext cx="0" cy="648008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003789" y="3429000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2"/>
            <p:cNvCxnSpPr>
              <a:endCxn id="191" idx="1"/>
            </p:cNvCxnSpPr>
            <p:nvPr/>
          </p:nvCxnSpPr>
          <p:spPr bwMode="auto">
            <a:xfrm>
              <a:off x="4932040" y="2528900"/>
              <a:ext cx="716380" cy="540060"/>
            </a:xfrm>
            <a:prstGeom prst="bentConnector3">
              <a:avLst>
                <a:gd name="adj1" fmla="val 77075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" name="Text Box 293"/>
            <p:cNvSpPr txBox="1">
              <a:spLocks noChangeArrowheads="1"/>
            </p:cNvSpPr>
            <p:nvPr/>
          </p:nvSpPr>
          <p:spPr bwMode="auto">
            <a:xfrm>
              <a:off x="6588344" y="1988878"/>
              <a:ext cx="1080000" cy="286767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分支预测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7" name="Rectangle 326"/>
            <p:cNvSpPr>
              <a:spLocks noChangeArrowheads="1"/>
            </p:cNvSpPr>
            <p:nvPr/>
          </p:nvSpPr>
          <p:spPr bwMode="auto">
            <a:xfrm>
              <a:off x="4139693" y="2607324"/>
              <a:ext cx="1152387" cy="10159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835696" y="4077072"/>
              <a:ext cx="41044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0800000" flipV="1">
              <a:off x="7452320" y="3428999"/>
              <a:ext cx="504056" cy="216025"/>
            </a:xfrm>
            <a:prstGeom prst="bentConnector3">
              <a:avLst>
                <a:gd name="adj1" fmla="val 9913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H="1">
              <a:off x="2699792" y="4077072"/>
              <a:ext cx="1" cy="502829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1835696" y="4077072"/>
              <a:ext cx="0" cy="502829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5076056" y="4077072"/>
              <a:ext cx="0" cy="502829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5940152" y="4077072"/>
              <a:ext cx="0" cy="502829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>
              <a:off x="2695833" y="2420888"/>
              <a:ext cx="3959" cy="1656184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6732240" y="2407907"/>
              <a:ext cx="0" cy="3010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 flipH="1">
              <a:off x="2987824" y="3433192"/>
              <a:ext cx="1" cy="211833"/>
            </a:xfrm>
            <a:prstGeom prst="straightConnector1">
              <a:avLst/>
            </a:pr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907704" y="2564904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62186"/>
              </p:ext>
            </p:extLst>
          </p:nvPr>
        </p:nvGraphicFramePr>
        <p:xfrm>
          <a:off x="827584" y="908720"/>
          <a:ext cx="8136904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49"/>
                <a:gridCol w="542526"/>
                <a:gridCol w="504056"/>
                <a:gridCol w="525579"/>
                <a:gridCol w="482533"/>
                <a:gridCol w="504056"/>
                <a:gridCol w="504056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398850"/>
                <a:gridCol w="393239"/>
              </a:tblGrid>
              <a:tr h="19030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7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75020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990099"/>
                </a:solidFill>
              </a:rPr>
              <a:t>     </a:t>
            </a:r>
            <a:r>
              <a:rPr lang="zh-CN" altLang="en-US" sz="22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  <a:r>
              <a:rPr lang="zh-CN" altLang="en-US" sz="2200" dirty="0" smtClean="0">
                <a:solidFill>
                  <a:srgbClr val="990099"/>
                </a:solidFill>
              </a:rPr>
              <a:t>：</a:t>
            </a:r>
            <a:r>
              <a:rPr lang="zh-CN" altLang="en-US" sz="2200" dirty="0" smtClean="0">
                <a:solidFill>
                  <a:schemeClr val="tx1"/>
                </a:solidFill>
              </a:rPr>
              <a:t>分析指令执行过程</a:t>
            </a:r>
            <a:r>
              <a:rPr lang="en-US" altLang="zh-CN" sz="1800" dirty="0" smtClean="0">
                <a:solidFill>
                  <a:schemeClr val="tx1"/>
                </a:solidFill>
              </a:rPr>
              <a:t>(LD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3CLK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ADD/SUB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2CLK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MUL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10CLK)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1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95575"/>
              </p:ext>
            </p:extLst>
          </p:nvPr>
        </p:nvGraphicFramePr>
        <p:xfrm>
          <a:off x="4355975" y="4362941"/>
          <a:ext cx="4536503" cy="1021824"/>
        </p:xfrm>
        <a:graphic>
          <a:graphicData uri="http://schemas.openxmlformats.org/drawingml/2006/table">
            <a:tbl>
              <a:tblPr/>
              <a:tblGrid>
                <a:gridCol w="360039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89746"/>
              </p:ext>
            </p:extLst>
          </p:nvPr>
        </p:nvGraphicFramePr>
        <p:xfrm>
          <a:off x="1666931" y="4362941"/>
          <a:ext cx="2545029" cy="1031481"/>
        </p:xfrm>
        <a:graphic>
          <a:graphicData uri="http://schemas.openxmlformats.org/drawingml/2006/table">
            <a:tbl>
              <a:tblPr/>
              <a:tblGrid>
                <a:gridCol w="97400"/>
                <a:gridCol w="359395"/>
                <a:gridCol w="576064"/>
                <a:gridCol w="504058"/>
                <a:gridCol w="576064"/>
                <a:gridCol w="432048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26598"/>
              </p:ext>
            </p:extLst>
          </p:nvPr>
        </p:nvGraphicFramePr>
        <p:xfrm>
          <a:off x="6660232" y="3006797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Vi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3799"/>
              </p:ext>
            </p:extLst>
          </p:nvPr>
        </p:nvGraphicFramePr>
        <p:xfrm>
          <a:off x="1619672" y="2994789"/>
          <a:ext cx="4680520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92088"/>
                <a:gridCol w="573361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 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23528" y="2217938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t1</a:t>
            </a:r>
            <a:r>
              <a:rPr lang="zh-CN" altLang="en-US" sz="2000" dirty="0" smtClean="0">
                <a:solidFill>
                  <a:schemeClr val="tx1"/>
                </a:solidFill>
              </a:rPr>
              <a:t>～</a:t>
            </a:r>
            <a:r>
              <a:rPr lang="en-US" altLang="zh-CN" sz="2000" dirty="0" smtClean="0">
                <a:solidFill>
                  <a:schemeClr val="tx1"/>
                </a:solidFill>
              </a:rPr>
              <a:t>t4</a:t>
            </a:r>
            <a:r>
              <a:rPr lang="zh-CN" altLang="en-US" sz="2000" dirty="0" smtClean="0">
                <a:solidFill>
                  <a:schemeClr val="tx1"/>
                </a:solidFill>
              </a:rPr>
              <a:t>：正常流水； 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t5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EX(FLB</a:t>
            </a:r>
            <a:r>
              <a:rPr lang="zh-CN" altLang="en-US" sz="2000" dirty="0" smtClean="0">
                <a:solidFill>
                  <a:schemeClr val="tx1"/>
                </a:solidFill>
              </a:rPr>
              <a:t>有结果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IS(</a:t>
            </a:r>
            <a:r>
              <a:rPr lang="zh-CN" altLang="en-US" sz="2000" dirty="0" smtClean="0">
                <a:solidFill>
                  <a:schemeClr val="tx1"/>
                </a:solidFill>
              </a:rPr>
              <a:t>消除</a:t>
            </a:r>
            <a:r>
              <a:rPr lang="en-US" altLang="zh-CN" sz="2000" dirty="0" smtClean="0">
                <a:solidFill>
                  <a:schemeClr val="tx1"/>
                </a:solidFill>
              </a:rPr>
              <a:t>WAW)</a:t>
            </a:r>
          </a:p>
        </p:txBody>
      </p:sp>
      <p:sp>
        <p:nvSpPr>
          <p:cNvPr id="2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线形标注 2 17"/>
          <p:cNvSpPr/>
          <p:nvPr/>
        </p:nvSpPr>
        <p:spPr bwMode="auto">
          <a:xfrm>
            <a:off x="6084168" y="5526225"/>
            <a:ext cx="2520973" cy="288032"/>
          </a:xfrm>
          <a:prstGeom prst="borderCallout2">
            <a:avLst>
              <a:gd name="adj1" fmla="val 51916"/>
              <a:gd name="adj2" fmla="val 334"/>
              <a:gd name="adj3" fmla="val 49358"/>
              <a:gd name="adj4" fmla="val -9697"/>
              <a:gd name="adj5" fmla="val -167657"/>
              <a:gd name="adj6" fmla="val -34836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带底纹的行是</a:t>
            </a:r>
            <a:r>
              <a:rPr lang="en-US" altLang="zh-CN" sz="1600" dirty="0" smtClean="0">
                <a:solidFill>
                  <a:srgbClr val="990099"/>
                </a:solidFill>
              </a:rPr>
              <a:t>t5</a:t>
            </a:r>
            <a:r>
              <a:rPr lang="zh-CN" altLang="en-US" sz="1600" dirty="0" smtClean="0">
                <a:solidFill>
                  <a:srgbClr val="990099"/>
                </a:solidFill>
              </a:rPr>
              <a:t>时</a:t>
            </a:r>
            <a:r>
              <a:rPr lang="zh-CN" altLang="en-US" sz="1600" dirty="0" smtClean="0">
                <a:solidFill>
                  <a:schemeClr val="tx1"/>
                </a:solidFill>
              </a:rPr>
              <a:t>的动作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3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11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48787"/>
              </p:ext>
            </p:extLst>
          </p:nvPr>
        </p:nvGraphicFramePr>
        <p:xfrm>
          <a:off x="6660232" y="1949408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9910"/>
              </p:ext>
            </p:extLst>
          </p:nvPr>
        </p:nvGraphicFramePr>
        <p:xfrm>
          <a:off x="1616969" y="1937400"/>
          <a:ext cx="4683223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92088"/>
                <a:gridCol w="57606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864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t6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 ADD</a:t>
            </a:r>
            <a:r>
              <a:rPr lang="zh-CN" altLang="en-US" sz="2000" dirty="0">
                <a:solidFill>
                  <a:schemeClr val="tx1"/>
                </a:solidFill>
              </a:rPr>
              <a:t>及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</a:t>
            </a:r>
            <a:r>
              <a:rPr lang="en-US" altLang="zh-CN" sz="2000" dirty="0" smtClean="0">
                <a:solidFill>
                  <a:schemeClr val="tx1"/>
                </a:solidFill>
              </a:rPr>
              <a:t>OPD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开始执行</a:t>
            </a:r>
            <a:r>
              <a:rPr lang="en-US" altLang="zh-CN" sz="2000" dirty="0">
                <a:solidFill>
                  <a:schemeClr val="tx1"/>
                </a:solidFill>
              </a:rPr>
              <a:t>(t7</a:t>
            </a:r>
            <a:r>
              <a:rPr lang="zh-CN" altLang="en-US" sz="2000" dirty="0">
                <a:solidFill>
                  <a:schemeClr val="tx1"/>
                </a:solidFill>
              </a:rPr>
              <a:t>完成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9589"/>
              </p:ext>
            </p:extLst>
          </p:nvPr>
        </p:nvGraphicFramePr>
        <p:xfrm>
          <a:off x="4355976" y="3991352"/>
          <a:ext cx="4536504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01974"/>
              </p:ext>
            </p:extLst>
          </p:nvPr>
        </p:nvGraphicFramePr>
        <p:xfrm>
          <a:off x="6660232" y="5104048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1726"/>
              </p:ext>
            </p:extLst>
          </p:nvPr>
        </p:nvGraphicFramePr>
        <p:xfrm>
          <a:off x="1616969" y="5092040"/>
          <a:ext cx="4683223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92088"/>
                <a:gridCol w="57606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 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528" y="3244914"/>
            <a:ext cx="864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t7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RET(F1</a:t>
            </a:r>
            <a:r>
              <a:rPr lang="zh-CN" altLang="en-US" sz="2000" dirty="0">
                <a:solidFill>
                  <a:schemeClr val="tx1"/>
                </a:solidFill>
              </a:rPr>
              <a:t>未</a:t>
            </a:r>
            <a:r>
              <a:rPr lang="zh-CN" altLang="en-US" sz="2000" dirty="0" smtClean="0">
                <a:solidFill>
                  <a:schemeClr val="tx1"/>
                </a:solidFill>
              </a:rPr>
              <a:t>改变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执行结束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1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30129"/>
              </p:ext>
            </p:extLst>
          </p:nvPr>
        </p:nvGraphicFramePr>
        <p:xfrm>
          <a:off x="1115616" y="3717032"/>
          <a:ext cx="2409800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640"/>
                <a:gridCol w="504056"/>
                <a:gridCol w="504056"/>
                <a:gridCol w="432048"/>
              </a:tblGrid>
              <a:tr h="19030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7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7437"/>
              </p:ext>
            </p:extLst>
          </p:nvPr>
        </p:nvGraphicFramePr>
        <p:xfrm>
          <a:off x="4355975" y="836712"/>
          <a:ext cx="4536504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0218"/>
              </p:ext>
            </p:extLst>
          </p:nvPr>
        </p:nvGraphicFramePr>
        <p:xfrm>
          <a:off x="1666931" y="850424"/>
          <a:ext cx="2545029" cy="1031481"/>
        </p:xfrm>
        <a:graphic>
          <a:graphicData uri="http://schemas.openxmlformats.org/drawingml/2006/table">
            <a:tbl>
              <a:tblPr/>
              <a:tblGrid>
                <a:gridCol w="97400"/>
                <a:gridCol w="359395"/>
                <a:gridCol w="576064"/>
                <a:gridCol w="504058"/>
                <a:gridCol w="576064"/>
                <a:gridCol w="432048"/>
              </a:tblGrid>
              <a:tr h="244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2651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40152" y="3275692"/>
            <a:ext cx="2880320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t7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时，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ADD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指令为何不开始执行？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66"/>
          <p:cNvSpPr txBox="1">
            <a:spLocks noChangeArrowheads="1"/>
          </p:cNvSpPr>
          <p:nvPr/>
        </p:nvSpPr>
        <p:spPr bwMode="auto">
          <a:xfrm>
            <a:off x="5940152" y="5589240"/>
            <a:ext cx="576000" cy="240511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5000"/>
              </a:lnSpc>
            </a:pP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aphicFrame>
        <p:nvGraphicFramePr>
          <p:cNvPr id="36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8665"/>
              </p:ext>
            </p:extLst>
          </p:nvPr>
        </p:nvGraphicFramePr>
        <p:xfrm>
          <a:off x="4283968" y="1124744"/>
          <a:ext cx="4608512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76064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14209"/>
              </p:ext>
            </p:extLst>
          </p:nvPr>
        </p:nvGraphicFramePr>
        <p:xfrm>
          <a:off x="6660232" y="2201635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15272"/>
              </p:ext>
            </p:extLst>
          </p:nvPr>
        </p:nvGraphicFramePr>
        <p:xfrm>
          <a:off x="1616969" y="2189627"/>
          <a:ext cx="4683223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92088"/>
                <a:gridCol w="576064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864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t8-t9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、等待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(t9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被阻塞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76287"/>
              </p:ext>
            </p:extLst>
          </p:nvPr>
        </p:nvGraphicFramePr>
        <p:xfrm>
          <a:off x="4355976" y="3991352"/>
          <a:ext cx="4536504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55735"/>
              </p:ext>
            </p:extLst>
          </p:nvPr>
        </p:nvGraphicFramePr>
        <p:xfrm>
          <a:off x="6660232" y="5073823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75231"/>
              </p:ext>
            </p:extLst>
          </p:nvPr>
        </p:nvGraphicFramePr>
        <p:xfrm>
          <a:off x="1616969" y="5061815"/>
          <a:ext cx="4899247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17377"/>
                <a:gridCol w="86679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23528" y="3501008"/>
            <a:ext cx="86409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t10-t11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</a:rPr>
              <a:t>t11</a:t>
            </a:r>
            <a:r>
              <a:rPr lang="zh-CN" altLang="en-US" sz="2000" dirty="0" smtClean="0">
                <a:solidFill>
                  <a:schemeClr val="tx1"/>
                </a:solidFill>
              </a:rPr>
              <a:t>时开始执行</a:t>
            </a:r>
            <a:r>
              <a:rPr lang="en-US" altLang="zh-CN" sz="2000" dirty="0" smtClean="0">
                <a:solidFill>
                  <a:schemeClr val="tx1"/>
                </a:solidFill>
              </a:rPr>
              <a:t>(t20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SUB</a:t>
            </a:r>
            <a:r>
              <a:rPr lang="zh-CN" altLang="en-US" sz="2000" dirty="0" smtClean="0">
                <a:solidFill>
                  <a:schemeClr val="tx1"/>
                </a:solidFill>
              </a:rPr>
              <a:t>等待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760644"/>
              </p:ext>
            </p:extLst>
          </p:nvPr>
        </p:nvGraphicFramePr>
        <p:xfrm>
          <a:off x="578023" y="836712"/>
          <a:ext cx="3273897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49"/>
                <a:gridCol w="432048"/>
                <a:gridCol w="432048"/>
                <a:gridCol w="432048"/>
                <a:gridCol w="432048"/>
                <a:gridCol w="504056"/>
              </a:tblGrid>
              <a:tr h="19030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7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=F2-F5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39868"/>
              </p:ext>
            </p:extLst>
          </p:nvPr>
        </p:nvGraphicFramePr>
        <p:xfrm>
          <a:off x="2915816" y="1340768"/>
          <a:ext cx="936104" cy="76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504056"/>
              </a:tblGrid>
              <a:tr h="15430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线形标注 2 22"/>
          <p:cNvSpPr/>
          <p:nvPr/>
        </p:nvSpPr>
        <p:spPr bwMode="auto">
          <a:xfrm>
            <a:off x="1722099" y="4509120"/>
            <a:ext cx="2520973" cy="288032"/>
          </a:xfrm>
          <a:prstGeom prst="borderCallout2">
            <a:avLst>
              <a:gd name="adj1" fmla="val 51916"/>
              <a:gd name="adj2" fmla="val 334"/>
              <a:gd name="adj3" fmla="val 49358"/>
              <a:gd name="adj4" fmla="val -9697"/>
              <a:gd name="adj5" fmla="val 376568"/>
              <a:gd name="adj6" fmla="val 19572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带底纹的行是</a:t>
            </a:r>
            <a:r>
              <a:rPr lang="en-US" altLang="zh-CN" sz="1600" dirty="0" smtClean="0">
                <a:solidFill>
                  <a:srgbClr val="990099"/>
                </a:solidFill>
              </a:rPr>
              <a:t>t11</a:t>
            </a:r>
            <a:r>
              <a:rPr lang="zh-CN" altLang="en-US" sz="1600" dirty="0" smtClean="0">
                <a:solidFill>
                  <a:srgbClr val="990099"/>
                </a:solidFill>
              </a:rPr>
              <a:t>时</a:t>
            </a:r>
            <a:r>
              <a:rPr lang="zh-CN" altLang="en-US" sz="1600" dirty="0" smtClean="0">
                <a:solidFill>
                  <a:schemeClr val="tx1"/>
                </a:solidFill>
              </a:rPr>
              <a:t>的动作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5" grpId="0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66"/>
          <p:cNvSpPr txBox="1">
            <a:spLocks noChangeArrowheads="1"/>
          </p:cNvSpPr>
          <p:nvPr/>
        </p:nvSpPr>
        <p:spPr bwMode="auto">
          <a:xfrm>
            <a:off x="5940152" y="2972464"/>
            <a:ext cx="576000" cy="2412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5000"/>
              </a:lnSpc>
            </a:pPr>
            <a:endParaRPr lang="zh-CN" altLang="en-US" sz="16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23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46072"/>
              </p:ext>
            </p:extLst>
          </p:nvPr>
        </p:nvGraphicFramePr>
        <p:xfrm>
          <a:off x="4355976" y="1054261"/>
          <a:ext cx="4536504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59286"/>
              </p:ext>
            </p:extLst>
          </p:nvPr>
        </p:nvGraphicFramePr>
        <p:xfrm>
          <a:off x="6660232" y="2203160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84H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0939"/>
              </p:ext>
            </p:extLst>
          </p:nvPr>
        </p:nvGraphicFramePr>
        <p:xfrm>
          <a:off x="1616969" y="2191152"/>
          <a:ext cx="4899247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17377"/>
                <a:gridCol w="866799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84H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WB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23528" y="404664"/>
            <a:ext cx="864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t21-t22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等待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</a:p>
        </p:txBody>
      </p:sp>
      <p:graphicFrame>
        <p:nvGraphicFramePr>
          <p:cNvPr id="28" name="Group 6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36805"/>
              </p:ext>
            </p:extLst>
          </p:nvPr>
        </p:nvGraphicFramePr>
        <p:xfrm>
          <a:off x="4355975" y="3710176"/>
          <a:ext cx="4536504" cy="1021824"/>
        </p:xfrm>
        <a:graphic>
          <a:graphicData uri="http://schemas.openxmlformats.org/drawingml/2006/table">
            <a:tbl>
              <a:tblPr/>
              <a:tblGrid>
                <a:gridCol w="360040"/>
                <a:gridCol w="576064"/>
                <a:gridCol w="504056"/>
                <a:gridCol w="720080"/>
                <a:gridCol w="576064"/>
                <a:gridCol w="648072"/>
                <a:gridCol w="576064"/>
                <a:gridCol w="576064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Bs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+mn-cs"/>
                        </a:rPr>
                        <a:t>ROB#</a:t>
                      </a:r>
                      <a:endParaRPr kumimoji="1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93137"/>
              </p:ext>
            </p:extLst>
          </p:nvPr>
        </p:nvGraphicFramePr>
        <p:xfrm>
          <a:off x="6660232" y="4816016"/>
          <a:ext cx="2232246" cy="1277280"/>
        </p:xfrm>
        <a:graphic>
          <a:graphicData uri="http://schemas.openxmlformats.org/drawingml/2006/table">
            <a:tbl>
              <a:tblPr/>
              <a:tblGrid>
                <a:gridCol w="432048"/>
                <a:gridCol w="576062"/>
                <a:gridCol w="576064"/>
                <a:gridCol w="648072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FLR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ROB#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30H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84H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6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65746"/>
              </p:ext>
            </p:extLst>
          </p:nvPr>
        </p:nvGraphicFramePr>
        <p:xfrm>
          <a:off x="1616969" y="4804008"/>
          <a:ext cx="4611215" cy="1277280"/>
        </p:xfrm>
        <a:graphic>
          <a:graphicData uri="http://schemas.openxmlformats.org/drawingml/2006/table">
            <a:tbl>
              <a:tblPr/>
              <a:tblGrid>
                <a:gridCol w="504056"/>
                <a:gridCol w="576064"/>
                <a:gridCol w="360040"/>
                <a:gridCol w="1010815"/>
                <a:gridCol w="864096"/>
                <a:gridCol w="792088"/>
                <a:gridCol w="504056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ROB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指令类型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D_Addr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D_Val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66H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84H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→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OT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RET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323528" y="3502533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 t23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3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0009"/>
              </p:ext>
            </p:extLst>
          </p:nvPr>
        </p:nvGraphicFramePr>
        <p:xfrm>
          <a:off x="755576" y="838237"/>
          <a:ext cx="3168352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49"/>
                <a:gridCol w="398511"/>
                <a:gridCol w="432048"/>
                <a:gridCol w="432048"/>
                <a:gridCol w="432048"/>
                <a:gridCol w="432048"/>
              </a:tblGrid>
              <a:tr h="19030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7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DA8E6-07BD-4F9C-9BD7-18ABCEF9EA1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7347" name="Text Box 113"/>
          <p:cNvSpPr txBox="1">
            <a:spLocks noChangeArrowheads="1"/>
          </p:cNvSpPr>
          <p:nvPr/>
        </p:nvSpPr>
        <p:spPr bwMode="auto">
          <a:xfrm>
            <a:off x="228600" y="404664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示例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PII CPU</a:t>
            </a:r>
            <a:r>
              <a:rPr lang="zh-CN" altLang="en-US" dirty="0" smtClean="0">
                <a:solidFill>
                  <a:schemeClr val="tx1"/>
                </a:solidFill>
              </a:rPr>
              <a:t>的动态</a:t>
            </a:r>
            <a:r>
              <a:rPr lang="zh-CN" altLang="en-US" dirty="0">
                <a:solidFill>
                  <a:schemeClr val="tx1"/>
                </a:solidFill>
              </a:rPr>
              <a:t>执行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动态分支预测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动态调度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推测执行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6721475" y="1837540"/>
            <a:ext cx="2280475" cy="3463668"/>
            <a:chOff x="6721475" y="2071678"/>
            <a:chExt cx="2280475" cy="3463668"/>
          </a:xfrm>
        </p:grpSpPr>
        <p:cxnSp>
          <p:nvCxnSpPr>
            <p:cNvPr id="122" name="直接箭头连接符 121"/>
            <p:cNvCxnSpPr/>
            <p:nvPr/>
          </p:nvCxnSpPr>
          <p:spPr bwMode="auto">
            <a:xfrm rot="5400000" flipH="1" flipV="1">
              <a:off x="7309156" y="3763678"/>
              <a:ext cx="3384000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箭头连接符 121"/>
            <p:cNvCxnSpPr/>
            <p:nvPr/>
          </p:nvCxnSpPr>
          <p:spPr bwMode="auto">
            <a:xfrm flipV="1">
              <a:off x="6721475" y="5444877"/>
              <a:ext cx="2279681" cy="90469"/>
            </a:xfrm>
            <a:prstGeom prst="bentConnector3">
              <a:avLst>
                <a:gd name="adj1" fmla="val -616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21"/>
            <p:cNvCxnSpPr/>
            <p:nvPr/>
          </p:nvCxnSpPr>
          <p:spPr bwMode="auto">
            <a:xfrm rot="10800000">
              <a:off x="7643834" y="2071678"/>
              <a:ext cx="1357322" cy="158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med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683568" y="5765194"/>
            <a:ext cx="484253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</a:rPr>
              <a:t>如何处理结构冒险中的访存冲突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6012160" y="5949280"/>
            <a:ext cx="2952328" cy="4308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C00000"/>
                </a:solidFill>
              </a:rPr>
              <a:t>作业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：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PPT—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441326" y="1052736"/>
            <a:ext cx="8523162" cy="4608512"/>
            <a:chOff x="441326" y="1052736"/>
            <a:chExt cx="8523162" cy="4608512"/>
          </a:xfrm>
        </p:grpSpPr>
        <p:sp>
          <p:nvSpPr>
            <p:cNvPr id="350" name="Text Box 60"/>
            <p:cNvSpPr txBox="1">
              <a:spLocks noChangeArrowheads="1"/>
            </p:cNvSpPr>
            <p:nvPr/>
          </p:nvSpPr>
          <p:spPr bwMode="auto">
            <a:xfrm>
              <a:off x="8681913" y="3356992"/>
              <a:ext cx="282575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内部公共总线</a:t>
              </a:r>
              <a:r>
                <a:rPr lang="en-US" altLang="zh-CN" sz="1600" dirty="0">
                  <a:solidFill>
                    <a:schemeClr val="tx1"/>
                  </a:solidFill>
                </a:rPr>
                <a:t>CDB</a:t>
              </a:r>
            </a:p>
          </p:txBody>
        </p:sp>
        <p:sp>
          <p:nvSpPr>
            <p:cNvPr id="351" name="Text Box 5"/>
            <p:cNvSpPr txBox="1">
              <a:spLocks noChangeArrowheads="1"/>
            </p:cNvSpPr>
            <p:nvPr/>
          </p:nvSpPr>
          <p:spPr bwMode="auto">
            <a:xfrm>
              <a:off x="3419475" y="1052736"/>
              <a:ext cx="2232025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总线接口单元</a:t>
              </a:r>
              <a:r>
                <a:rPr lang="en-US" altLang="zh-CN" sz="1800">
                  <a:solidFill>
                    <a:schemeClr val="tx1"/>
                  </a:solidFill>
                </a:rPr>
                <a:t>(BIU)</a:t>
              </a:r>
            </a:p>
          </p:txBody>
        </p:sp>
        <p:sp>
          <p:nvSpPr>
            <p:cNvPr id="352" name="Text Box 6"/>
            <p:cNvSpPr txBox="1">
              <a:spLocks noChangeArrowheads="1"/>
            </p:cNvSpPr>
            <p:nvPr/>
          </p:nvSpPr>
          <p:spPr bwMode="auto">
            <a:xfrm>
              <a:off x="971550" y="1484536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dirty="0">
                  <a:solidFill>
                    <a:srgbClr val="CC0099"/>
                  </a:solidFill>
                </a:rPr>
                <a:t>L1</a:t>
              </a:r>
              <a:r>
                <a:rPr lang="en-US" altLang="zh-CN" sz="1800" dirty="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CC0099"/>
                  </a:solidFill>
                </a:rPr>
                <a:t>I-Cache 16K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353" name="Text Box 7"/>
            <p:cNvSpPr txBox="1">
              <a:spLocks noChangeArrowheads="1"/>
            </p:cNvSpPr>
            <p:nvPr/>
          </p:nvSpPr>
          <p:spPr bwMode="auto">
            <a:xfrm>
              <a:off x="6011863" y="1484536"/>
              <a:ext cx="16557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rgbClr val="CC0099"/>
                  </a:solidFill>
                </a:rPr>
                <a:t>L1</a:t>
              </a:r>
              <a:r>
                <a:rPr lang="en-US" altLang="zh-CN" sz="180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rgbClr val="CC0099"/>
                  </a:solidFill>
                </a:rPr>
                <a:t>D-Cache</a:t>
              </a:r>
              <a:r>
                <a:rPr lang="en-US" altLang="zh-CN" sz="180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rgbClr val="CC0099"/>
                  </a:solidFill>
                </a:rPr>
                <a:t>16K</a:t>
              </a:r>
            </a:p>
          </p:txBody>
        </p:sp>
        <p:sp>
          <p:nvSpPr>
            <p:cNvPr id="354" name="Text Box 8"/>
            <p:cNvSpPr txBox="1">
              <a:spLocks noChangeArrowheads="1"/>
            </p:cNvSpPr>
            <p:nvPr/>
          </p:nvSpPr>
          <p:spPr bwMode="auto">
            <a:xfrm>
              <a:off x="971550" y="1989361"/>
              <a:ext cx="17272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预取流式缓冲器</a:t>
              </a:r>
            </a:p>
          </p:txBody>
        </p:sp>
        <p:sp>
          <p:nvSpPr>
            <p:cNvPr id="355" name="Text Box 9"/>
            <p:cNvSpPr txBox="1">
              <a:spLocks noChangeArrowheads="1"/>
            </p:cNvSpPr>
            <p:nvPr/>
          </p:nvSpPr>
          <p:spPr bwMode="auto">
            <a:xfrm>
              <a:off x="971550" y="2492772"/>
              <a:ext cx="17272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指令长度译码器</a:t>
              </a:r>
            </a:p>
          </p:txBody>
        </p:sp>
        <p:sp>
          <p:nvSpPr>
            <p:cNvPr id="356" name="Text Box 10"/>
            <p:cNvSpPr txBox="1">
              <a:spLocks noChangeArrowheads="1"/>
            </p:cNvSpPr>
            <p:nvPr/>
          </p:nvSpPr>
          <p:spPr bwMode="auto">
            <a:xfrm>
              <a:off x="971550" y="2996828"/>
              <a:ext cx="15113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译码器对齐段</a:t>
              </a:r>
            </a:p>
          </p:txBody>
        </p:sp>
        <p:sp>
          <p:nvSpPr>
            <p:cNvPr id="357" name="Text Box 11"/>
            <p:cNvSpPr txBox="1">
              <a:spLocks noChangeArrowheads="1"/>
            </p:cNvSpPr>
            <p:nvPr/>
          </p:nvSpPr>
          <p:spPr bwMode="auto">
            <a:xfrm>
              <a:off x="971550" y="4293096"/>
              <a:ext cx="17272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译码后指令队列</a:t>
              </a:r>
            </a:p>
          </p:txBody>
        </p:sp>
        <p:sp>
          <p:nvSpPr>
            <p:cNvPr id="358" name="Text Box 12"/>
            <p:cNvSpPr txBox="1">
              <a:spLocks noChangeArrowheads="1"/>
            </p:cNvSpPr>
            <p:nvPr/>
          </p:nvSpPr>
          <p:spPr bwMode="auto">
            <a:xfrm>
              <a:off x="971550" y="4797028"/>
              <a:ext cx="15113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RAT/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分配器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9" name="Text Box 13"/>
            <p:cNvSpPr txBox="1">
              <a:spLocks noChangeArrowheads="1"/>
            </p:cNvSpPr>
            <p:nvPr/>
          </p:nvSpPr>
          <p:spPr bwMode="auto">
            <a:xfrm>
              <a:off x="971550" y="5372522"/>
              <a:ext cx="4743458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再定序缓冲器</a:t>
              </a:r>
              <a:r>
                <a: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(ROB)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，即微操作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缓冲池</a:t>
              </a:r>
              <a:endParaRPr lang="en-US" altLang="zh-CN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0" name="Text Box 14"/>
            <p:cNvSpPr txBox="1">
              <a:spLocks noChangeArrowheads="1"/>
            </p:cNvSpPr>
            <p:nvPr/>
          </p:nvSpPr>
          <p:spPr bwMode="auto">
            <a:xfrm>
              <a:off x="4787900" y="2316708"/>
              <a:ext cx="792163" cy="269711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 anchor="t" anchorCtr="0"/>
            <a:lstStyle/>
            <a:p>
              <a:pPr algn="ctr">
                <a:spcBef>
                  <a:spcPts val="600"/>
                </a:spcBef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lnSpc>
                  <a:spcPct val="185000"/>
                </a:lnSpc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spcBef>
                  <a:spcPts val="800"/>
                </a:spcBef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保留站</a:t>
              </a:r>
            </a:p>
            <a:p>
              <a:pPr algn="ctr"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(RS)</a:t>
              </a:r>
            </a:p>
            <a:p>
              <a:pPr algn="ctr">
                <a:defRPr/>
              </a:pPr>
              <a:r>
                <a:rPr lang="en-US" altLang="zh-CN" sz="1100" dirty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1" name="Text Box 15"/>
            <p:cNvSpPr txBox="1">
              <a:spLocks noChangeArrowheads="1"/>
            </p:cNvSpPr>
            <p:nvPr/>
          </p:nvSpPr>
          <p:spPr bwMode="auto">
            <a:xfrm>
              <a:off x="6011863" y="2349327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存储数据执行单元</a:t>
              </a:r>
            </a:p>
          </p:txBody>
        </p:sp>
        <p:sp>
          <p:nvSpPr>
            <p:cNvPr id="362" name="Text Box 16"/>
            <p:cNvSpPr txBox="1">
              <a:spLocks noChangeArrowheads="1"/>
            </p:cNvSpPr>
            <p:nvPr/>
          </p:nvSpPr>
          <p:spPr bwMode="auto">
            <a:xfrm>
              <a:off x="6011863" y="2708920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存储地址执行单元</a:t>
              </a:r>
            </a:p>
          </p:txBody>
        </p:sp>
        <p:sp>
          <p:nvSpPr>
            <p:cNvPr id="363" name="Text Box 17"/>
            <p:cNvSpPr txBox="1">
              <a:spLocks noChangeArrowheads="1"/>
            </p:cNvSpPr>
            <p:nvPr/>
          </p:nvSpPr>
          <p:spPr bwMode="auto">
            <a:xfrm>
              <a:off x="6011863" y="3068960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装入执行单元</a:t>
              </a:r>
            </a:p>
          </p:txBody>
        </p:sp>
        <p:sp>
          <p:nvSpPr>
            <p:cNvPr id="364" name="Text Box 18"/>
            <p:cNvSpPr txBox="1">
              <a:spLocks noChangeArrowheads="1"/>
            </p:cNvSpPr>
            <p:nvPr/>
          </p:nvSpPr>
          <p:spPr bwMode="auto">
            <a:xfrm>
              <a:off x="6805613" y="1052736"/>
              <a:ext cx="1150938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L2 Cache</a:t>
              </a:r>
            </a:p>
          </p:txBody>
        </p:sp>
        <p:sp>
          <p:nvSpPr>
            <p:cNvPr id="365" name="Text Box 19"/>
            <p:cNvSpPr txBox="1">
              <a:spLocks noChangeArrowheads="1"/>
            </p:cNvSpPr>
            <p:nvPr/>
          </p:nvSpPr>
          <p:spPr bwMode="auto">
            <a:xfrm>
              <a:off x="3059113" y="3573388"/>
              <a:ext cx="1008063" cy="5937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微指令序</a:t>
              </a:r>
            </a:p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列器</a:t>
              </a:r>
              <a:r>
                <a:rPr lang="en-US" altLang="zh-CN" sz="1800">
                  <a:solidFill>
                    <a:schemeClr val="tx1"/>
                  </a:solidFill>
                </a:rPr>
                <a:t>MIS</a:t>
              </a:r>
            </a:p>
          </p:txBody>
        </p:sp>
        <p:sp>
          <p:nvSpPr>
            <p:cNvPr id="366" name="Text Box 20"/>
            <p:cNvSpPr txBox="1">
              <a:spLocks noChangeArrowheads="1"/>
            </p:cNvSpPr>
            <p:nvPr/>
          </p:nvSpPr>
          <p:spPr bwMode="auto">
            <a:xfrm>
              <a:off x="3059113" y="4319563"/>
              <a:ext cx="1008063" cy="622300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zh-CN" altLang="en-US" sz="1800" dirty="0">
                  <a:latin typeface="Times New Roman" pitchFamily="18" charset="0"/>
                </a:rPr>
                <a:t>静态转移预测</a:t>
              </a:r>
            </a:p>
          </p:txBody>
        </p:sp>
        <p:sp>
          <p:nvSpPr>
            <p:cNvPr id="367" name="Text Box 21"/>
            <p:cNvSpPr txBox="1">
              <a:spLocks noChangeArrowheads="1"/>
            </p:cNvSpPr>
            <p:nvPr/>
          </p:nvSpPr>
          <p:spPr bwMode="auto">
            <a:xfrm>
              <a:off x="6011863" y="1916336"/>
              <a:ext cx="252095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存储顺序缓冲器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(MOB)</a:t>
              </a:r>
            </a:p>
          </p:txBody>
        </p:sp>
        <p:sp>
          <p:nvSpPr>
            <p:cNvPr id="368" name="Line 22"/>
            <p:cNvSpPr>
              <a:spLocks noChangeShapeType="1"/>
            </p:cNvSpPr>
            <p:nvPr/>
          </p:nvSpPr>
          <p:spPr bwMode="auto">
            <a:xfrm flipH="1" flipV="1">
              <a:off x="2122488" y="1340073"/>
              <a:ext cx="12969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9" name="Line 23"/>
            <p:cNvSpPr>
              <a:spLocks noChangeShapeType="1"/>
            </p:cNvSpPr>
            <p:nvPr/>
          </p:nvSpPr>
          <p:spPr bwMode="auto">
            <a:xfrm flipH="1" flipV="1">
              <a:off x="5651500" y="1340073"/>
              <a:ext cx="11525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0" name="Line 24"/>
            <p:cNvSpPr>
              <a:spLocks noChangeShapeType="1"/>
            </p:cNvSpPr>
            <p:nvPr/>
          </p:nvSpPr>
          <p:spPr bwMode="auto">
            <a:xfrm>
              <a:off x="1835150" y="1773461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1" name="Line 25"/>
            <p:cNvSpPr>
              <a:spLocks noChangeShapeType="1"/>
            </p:cNvSpPr>
            <p:nvPr/>
          </p:nvSpPr>
          <p:spPr bwMode="auto">
            <a:xfrm flipH="1">
              <a:off x="1835150" y="2276872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2" name="Line 26"/>
            <p:cNvSpPr>
              <a:spLocks noChangeShapeType="1"/>
            </p:cNvSpPr>
            <p:nvPr/>
          </p:nvSpPr>
          <p:spPr bwMode="auto">
            <a:xfrm>
              <a:off x="1835150" y="278092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3" name="Line 27"/>
            <p:cNvSpPr>
              <a:spLocks noChangeShapeType="1"/>
            </p:cNvSpPr>
            <p:nvPr/>
          </p:nvSpPr>
          <p:spPr bwMode="auto">
            <a:xfrm>
              <a:off x="1835150" y="3284984"/>
              <a:ext cx="0" cy="20796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4" name="Text Box 28"/>
            <p:cNvSpPr txBox="1">
              <a:spLocks noChangeArrowheads="1"/>
            </p:cNvSpPr>
            <p:nvPr/>
          </p:nvSpPr>
          <p:spPr bwMode="auto">
            <a:xfrm>
              <a:off x="971550" y="3500884"/>
              <a:ext cx="165576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译码 译码  译码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0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1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5" name="Line 29"/>
            <p:cNvSpPr>
              <a:spLocks noChangeShapeType="1"/>
            </p:cNvSpPr>
            <p:nvPr/>
          </p:nvSpPr>
          <p:spPr bwMode="auto">
            <a:xfrm>
              <a:off x="1474788" y="3500884"/>
              <a:ext cx="0" cy="504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76" name="Line 30"/>
            <p:cNvSpPr>
              <a:spLocks noChangeShapeType="1"/>
            </p:cNvSpPr>
            <p:nvPr/>
          </p:nvSpPr>
          <p:spPr bwMode="auto">
            <a:xfrm>
              <a:off x="2051050" y="3500884"/>
              <a:ext cx="0" cy="504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77" name="Line 31"/>
            <p:cNvSpPr>
              <a:spLocks noChangeShapeType="1"/>
            </p:cNvSpPr>
            <p:nvPr/>
          </p:nvSpPr>
          <p:spPr bwMode="auto">
            <a:xfrm>
              <a:off x="1835150" y="4005709"/>
              <a:ext cx="0" cy="28733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8" name="Line 32"/>
            <p:cNvSpPr>
              <a:spLocks noChangeShapeType="1"/>
            </p:cNvSpPr>
            <p:nvPr/>
          </p:nvSpPr>
          <p:spPr bwMode="auto">
            <a:xfrm>
              <a:off x="2698750" y="256495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9" name="Line 33"/>
            <p:cNvSpPr>
              <a:spLocks noChangeShapeType="1"/>
            </p:cNvSpPr>
            <p:nvPr/>
          </p:nvSpPr>
          <p:spPr bwMode="auto">
            <a:xfrm>
              <a:off x="2627313" y="371785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0" name="Line 34"/>
            <p:cNvSpPr>
              <a:spLocks noChangeShapeType="1"/>
            </p:cNvSpPr>
            <p:nvPr/>
          </p:nvSpPr>
          <p:spPr bwMode="auto">
            <a:xfrm>
              <a:off x="1835150" y="458112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1" name="Line 35"/>
            <p:cNvSpPr>
              <a:spLocks noChangeShapeType="1"/>
            </p:cNvSpPr>
            <p:nvPr/>
          </p:nvSpPr>
          <p:spPr bwMode="auto">
            <a:xfrm>
              <a:off x="1835150" y="5085184"/>
              <a:ext cx="0" cy="28733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2" name="Text Box 36"/>
            <p:cNvSpPr txBox="1">
              <a:spLocks noChangeArrowheads="1"/>
            </p:cNvSpPr>
            <p:nvPr/>
          </p:nvSpPr>
          <p:spPr bwMode="auto">
            <a:xfrm>
              <a:off x="4644008" y="5013623"/>
              <a:ext cx="431800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DIS</a:t>
              </a:r>
            </a:p>
          </p:txBody>
        </p:sp>
        <p:sp>
          <p:nvSpPr>
            <p:cNvPr id="383" name="Text Box 37"/>
            <p:cNvSpPr txBox="1">
              <a:spLocks noChangeArrowheads="1"/>
            </p:cNvSpPr>
            <p:nvPr/>
          </p:nvSpPr>
          <p:spPr bwMode="auto">
            <a:xfrm>
              <a:off x="452438" y="1988840"/>
              <a:ext cx="519113" cy="28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IFU1</a:t>
              </a:r>
            </a:p>
          </p:txBody>
        </p:sp>
        <p:sp>
          <p:nvSpPr>
            <p:cNvPr id="384" name="Text Box 38"/>
            <p:cNvSpPr txBox="1">
              <a:spLocks noChangeArrowheads="1"/>
            </p:cNvSpPr>
            <p:nvPr/>
          </p:nvSpPr>
          <p:spPr bwMode="auto">
            <a:xfrm>
              <a:off x="452438" y="2492896"/>
              <a:ext cx="519113" cy="287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IFU2</a:t>
              </a:r>
            </a:p>
          </p:txBody>
        </p:sp>
        <p:sp>
          <p:nvSpPr>
            <p:cNvPr id="385" name="Text Box 39"/>
            <p:cNvSpPr txBox="1">
              <a:spLocks noChangeArrowheads="1"/>
            </p:cNvSpPr>
            <p:nvPr/>
          </p:nvSpPr>
          <p:spPr bwMode="auto">
            <a:xfrm>
              <a:off x="452438" y="2998416"/>
              <a:ext cx="51911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DEC1</a:t>
              </a:r>
            </a:p>
          </p:txBody>
        </p:sp>
        <p:sp>
          <p:nvSpPr>
            <p:cNvPr id="386" name="Text Box 40"/>
            <p:cNvSpPr txBox="1">
              <a:spLocks noChangeArrowheads="1"/>
            </p:cNvSpPr>
            <p:nvPr/>
          </p:nvSpPr>
          <p:spPr bwMode="auto">
            <a:xfrm>
              <a:off x="452438" y="3596134"/>
              <a:ext cx="519113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DEC2</a:t>
              </a:r>
            </a:p>
          </p:txBody>
        </p:sp>
        <p:sp>
          <p:nvSpPr>
            <p:cNvPr id="387" name="Text Box 41"/>
            <p:cNvSpPr txBox="1">
              <a:spLocks noChangeArrowheads="1"/>
            </p:cNvSpPr>
            <p:nvPr/>
          </p:nvSpPr>
          <p:spPr bwMode="auto">
            <a:xfrm>
              <a:off x="441326" y="4293095"/>
              <a:ext cx="530226" cy="28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DEC3</a:t>
              </a:r>
            </a:p>
          </p:txBody>
        </p:sp>
        <p:sp>
          <p:nvSpPr>
            <p:cNvPr id="388" name="Text Box 42"/>
            <p:cNvSpPr txBox="1">
              <a:spLocks noChangeArrowheads="1"/>
            </p:cNvSpPr>
            <p:nvPr/>
          </p:nvSpPr>
          <p:spPr bwMode="auto">
            <a:xfrm>
              <a:off x="466725" y="4797152"/>
              <a:ext cx="504825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RAT</a:t>
              </a:r>
            </a:p>
          </p:txBody>
        </p:sp>
        <p:sp>
          <p:nvSpPr>
            <p:cNvPr id="389" name="Text Box 43"/>
            <p:cNvSpPr txBox="1">
              <a:spLocks noChangeArrowheads="1"/>
            </p:cNvSpPr>
            <p:nvPr/>
          </p:nvSpPr>
          <p:spPr bwMode="auto">
            <a:xfrm>
              <a:off x="452438" y="5373985"/>
              <a:ext cx="519113" cy="28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ROB</a:t>
              </a:r>
            </a:p>
          </p:txBody>
        </p:sp>
        <p:sp>
          <p:nvSpPr>
            <p:cNvPr id="390" name="Line 44"/>
            <p:cNvSpPr>
              <a:spLocks noChangeShapeType="1"/>
            </p:cNvSpPr>
            <p:nvPr/>
          </p:nvSpPr>
          <p:spPr bwMode="auto">
            <a:xfrm flipV="1">
              <a:off x="6731000" y="1773461"/>
              <a:ext cx="0" cy="1428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1" name="Line 45"/>
            <p:cNvSpPr>
              <a:spLocks noChangeShapeType="1"/>
            </p:cNvSpPr>
            <p:nvPr/>
          </p:nvSpPr>
          <p:spPr bwMode="auto">
            <a:xfrm flipV="1">
              <a:off x="7235825" y="1773461"/>
              <a:ext cx="0" cy="1428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2" name="Line 46"/>
            <p:cNvSpPr>
              <a:spLocks noChangeShapeType="1"/>
            </p:cNvSpPr>
            <p:nvPr/>
          </p:nvSpPr>
          <p:spPr bwMode="auto">
            <a:xfrm>
              <a:off x="8027988" y="249220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3" name="Line 47"/>
            <p:cNvSpPr>
              <a:spLocks noChangeShapeType="1"/>
            </p:cNvSpPr>
            <p:nvPr/>
          </p:nvSpPr>
          <p:spPr bwMode="auto">
            <a:xfrm>
              <a:off x="5580063" y="2492202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4" name="Line 48"/>
            <p:cNvSpPr>
              <a:spLocks noChangeShapeType="1"/>
            </p:cNvSpPr>
            <p:nvPr/>
          </p:nvSpPr>
          <p:spPr bwMode="auto">
            <a:xfrm>
              <a:off x="5580063" y="2852936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5" name="Line 49"/>
            <p:cNvSpPr>
              <a:spLocks noChangeShapeType="1"/>
            </p:cNvSpPr>
            <p:nvPr/>
          </p:nvSpPr>
          <p:spPr bwMode="auto">
            <a:xfrm flipV="1">
              <a:off x="5580063" y="3212976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6" name="Line 50"/>
            <p:cNvSpPr>
              <a:spLocks noChangeShapeType="1"/>
            </p:cNvSpPr>
            <p:nvPr/>
          </p:nvSpPr>
          <p:spPr bwMode="auto">
            <a:xfrm>
              <a:off x="5580063" y="3860800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7" name="Line 51"/>
            <p:cNvSpPr>
              <a:spLocks noChangeShapeType="1"/>
            </p:cNvSpPr>
            <p:nvPr/>
          </p:nvSpPr>
          <p:spPr bwMode="auto">
            <a:xfrm>
              <a:off x="7523163" y="3933825"/>
              <a:ext cx="10810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8" name="Line 52"/>
            <p:cNvSpPr>
              <a:spLocks noChangeShapeType="1"/>
            </p:cNvSpPr>
            <p:nvPr/>
          </p:nvSpPr>
          <p:spPr bwMode="auto">
            <a:xfrm>
              <a:off x="7596188" y="4294187"/>
              <a:ext cx="1008063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9" name="Line 53"/>
            <p:cNvSpPr>
              <a:spLocks noChangeShapeType="1"/>
            </p:cNvSpPr>
            <p:nvPr/>
          </p:nvSpPr>
          <p:spPr bwMode="auto">
            <a:xfrm>
              <a:off x="7956550" y="4579937"/>
              <a:ext cx="647700" cy="158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00" name="Line 54"/>
            <p:cNvSpPr>
              <a:spLocks noChangeShapeType="1"/>
            </p:cNvSpPr>
            <p:nvPr/>
          </p:nvSpPr>
          <p:spPr bwMode="auto">
            <a:xfrm>
              <a:off x="7739063" y="4868862"/>
              <a:ext cx="8651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01" name="Line 55"/>
            <p:cNvSpPr>
              <a:spLocks noChangeShapeType="1"/>
            </p:cNvSpPr>
            <p:nvPr/>
          </p:nvSpPr>
          <p:spPr bwMode="auto">
            <a:xfrm>
              <a:off x="5580063" y="4869160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02" name="Text Box 56"/>
            <p:cNvSpPr txBox="1">
              <a:spLocks noChangeArrowheads="1"/>
            </p:cNvSpPr>
            <p:nvPr/>
          </p:nvSpPr>
          <p:spPr bwMode="auto">
            <a:xfrm>
              <a:off x="7019925" y="5372398"/>
              <a:ext cx="129698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IA</a:t>
              </a: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403" name="Line 57"/>
            <p:cNvSpPr>
              <a:spLocks noChangeShapeType="1"/>
            </p:cNvSpPr>
            <p:nvPr/>
          </p:nvSpPr>
          <p:spPr bwMode="auto">
            <a:xfrm flipV="1">
              <a:off x="6319838" y="5517232"/>
              <a:ext cx="7000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04" name="Text Box 58"/>
            <p:cNvSpPr txBox="1">
              <a:spLocks noChangeArrowheads="1"/>
            </p:cNvSpPr>
            <p:nvPr/>
          </p:nvSpPr>
          <p:spPr bwMode="auto">
            <a:xfrm>
              <a:off x="6515100" y="5265232"/>
              <a:ext cx="41275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spcBef>
                  <a:spcPts val="0"/>
                </a:spcBef>
              </a:pPr>
              <a:r>
                <a:rPr lang="en-US" altLang="zh-CN" sz="1600" dirty="0">
                  <a:solidFill>
                    <a:srgbClr val="FF3300"/>
                  </a:solidFill>
                </a:rPr>
                <a:t>RET</a:t>
              </a:r>
            </a:p>
          </p:txBody>
        </p:sp>
        <p:sp>
          <p:nvSpPr>
            <p:cNvPr id="405" name="Text Box 59"/>
            <p:cNvSpPr txBox="1">
              <a:spLocks noChangeArrowheads="1"/>
            </p:cNvSpPr>
            <p:nvPr/>
          </p:nvSpPr>
          <p:spPr bwMode="auto">
            <a:xfrm>
              <a:off x="8293100" y="4869160"/>
              <a:ext cx="31115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>
                  <a:solidFill>
                    <a:srgbClr val="FF3300"/>
                  </a:solidFill>
                </a:rPr>
                <a:t>WB</a:t>
              </a:r>
            </a:p>
          </p:txBody>
        </p:sp>
        <p:sp>
          <p:nvSpPr>
            <p:cNvPr id="406" name="Text Box 61"/>
            <p:cNvSpPr txBox="1">
              <a:spLocks noChangeArrowheads="1"/>
            </p:cNvSpPr>
            <p:nvPr/>
          </p:nvSpPr>
          <p:spPr bwMode="auto">
            <a:xfrm>
              <a:off x="5867400" y="3429000"/>
              <a:ext cx="314325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>
                  <a:solidFill>
                    <a:srgbClr val="FF3300"/>
                  </a:solidFill>
                </a:rPr>
                <a:t>EX</a:t>
              </a:r>
            </a:p>
          </p:txBody>
        </p:sp>
        <p:sp>
          <p:nvSpPr>
            <p:cNvPr id="407" name="Text Box 62"/>
            <p:cNvSpPr txBox="1">
              <a:spLocks noChangeArrowheads="1"/>
            </p:cNvSpPr>
            <p:nvPr/>
          </p:nvSpPr>
          <p:spPr bwMode="auto">
            <a:xfrm>
              <a:off x="3059113" y="2277765"/>
              <a:ext cx="1008063" cy="504000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b" anchorCtr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800" dirty="0">
                  <a:latin typeface="Times New Roman" pitchFamily="18" charset="0"/>
                </a:rPr>
                <a:t>转移目标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zh-CN" altLang="en-US" sz="1800" dirty="0">
                  <a:latin typeface="Times New Roman" pitchFamily="18" charset="0"/>
                </a:rPr>
                <a:t>缓冲器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08" name="Text Box 63"/>
            <p:cNvSpPr txBox="1">
              <a:spLocks noChangeArrowheads="1"/>
            </p:cNvSpPr>
            <p:nvPr/>
          </p:nvSpPr>
          <p:spPr bwMode="auto">
            <a:xfrm>
              <a:off x="2339975" y="1052736"/>
              <a:ext cx="914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前端总线</a:t>
              </a:r>
            </a:p>
          </p:txBody>
        </p:sp>
        <p:sp>
          <p:nvSpPr>
            <p:cNvPr id="409" name="Text Box 64"/>
            <p:cNvSpPr txBox="1">
              <a:spLocks noChangeArrowheads="1"/>
            </p:cNvSpPr>
            <p:nvPr/>
          </p:nvSpPr>
          <p:spPr bwMode="auto">
            <a:xfrm>
              <a:off x="5816600" y="1052736"/>
              <a:ext cx="914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</a:rPr>
                <a:t>后端总线</a:t>
              </a:r>
            </a:p>
          </p:txBody>
        </p:sp>
        <p:sp>
          <p:nvSpPr>
            <p:cNvPr id="410" name="Text Box 65"/>
            <p:cNvSpPr txBox="1">
              <a:spLocks noChangeArrowheads="1"/>
            </p:cNvSpPr>
            <p:nvPr/>
          </p:nvSpPr>
          <p:spPr bwMode="auto">
            <a:xfrm>
              <a:off x="971550" y="1052736"/>
              <a:ext cx="116205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主存</a:t>
              </a:r>
            </a:p>
          </p:txBody>
        </p:sp>
        <p:sp>
          <p:nvSpPr>
            <p:cNvPr id="411" name="Text Box 66"/>
            <p:cNvSpPr txBox="1">
              <a:spLocks noChangeArrowheads="1"/>
            </p:cNvSpPr>
            <p:nvPr/>
          </p:nvSpPr>
          <p:spPr bwMode="auto">
            <a:xfrm>
              <a:off x="4211638" y="3643015"/>
              <a:ext cx="287338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r>
                <a:rPr lang="zh-CN" altLang="en-US" sz="1600">
                  <a:solidFill>
                    <a:schemeClr val="tx1"/>
                  </a:solidFill>
                </a:rPr>
                <a:t>预测错误</a:t>
              </a:r>
            </a:p>
          </p:txBody>
        </p:sp>
        <p:sp>
          <p:nvSpPr>
            <p:cNvPr id="412" name="Text Box 67"/>
            <p:cNvSpPr txBox="1">
              <a:spLocks noChangeArrowheads="1"/>
            </p:cNvSpPr>
            <p:nvPr/>
          </p:nvSpPr>
          <p:spPr bwMode="auto">
            <a:xfrm>
              <a:off x="6011863" y="4724400"/>
              <a:ext cx="8636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简单</a:t>
              </a:r>
              <a:r>
                <a:rPr lang="en-US" altLang="zh-CN" sz="160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413" name="Text Box 68"/>
            <p:cNvSpPr txBox="1">
              <a:spLocks noChangeArrowheads="1"/>
            </p:cNvSpPr>
            <p:nvPr/>
          </p:nvSpPr>
          <p:spPr bwMode="auto">
            <a:xfrm>
              <a:off x="6875463" y="4724400"/>
              <a:ext cx="8636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复杂</a:t>
              </a:r>
              <a:r>
                <a:rPr lang="en-US" altLang="zh-CN" sz="160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414" name="Text Box 69"/>
            <p:cNvSpPr txBox="1">
              <a:spLocks noChangeArrowheads="1"/>
            </p:cNvSpPr>
            <p:nvPr/>
          </p:nvSpPr>
          <p:spPr bwMode="auto">
            <a:xfrm>
              <a:off x="6229350" y="4437062"/>
              <a:ext cx="865188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复杂</a:t>
              </a:r>
              <a:r>
                <a:rPr lang="en-US" altLang="zh-CN" sz="1600">
                  <a:solidFill>
                    <a:schemeClr val="tx1"/>
                  </a:solidFill>
                </a:rPr>
                <a:t>IEU</a:t>
              </a:r>
            </a:p>
          </p:txBody>
        </p:sp>
        <p:sp>
          <p:nvSpPr>
            <p:cNvPr id="415" name="Text Box 70"/>
            <p:cNvSpPr txBox="1">
              <a:spLocks noChangeArrowheads="1"/>
            </p:cNvSpPr>
            <p:nvPr/>
          </p:nvSpPr>
          <p:spPr bwMode="auto">
            <a:xfrm>
              <a:off x="6445250" y="4148137"/>
              <a:ext cx="1150938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MMX</a:t>
              </a:r>
              <a:r>
                <a:rPr lang="zh-CN" altLang="en-US" sz="1600">
                  <a:solidFill>
                    <a:schemeClr val="tx1"/>
                  </a:solidFill>
                </a:rPr>
                <a:t>乘法器</a:t>
              </a:r>
            </a:p>
          </p:txBody>
        </p:sp>
        <p:sp>
          <p:nvSpPr>
            <p:cNvPr id="416" name="Text Box 71"/>
            <p:cNvSpPr txBox="1">
              <a:spLocks noChangeArrowheads="1"/>
            </p:cNvSpPr>
            <p:nvPr/>
          </p:nvSpPr>
          <p:spPr bwMode="auto">
            <a:xfrm>
              <a:off x="7092950" y="4437062"/>
              <a:ext cx="863600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MMX ALU</a:t>
              </a:r>
            </a:p>
          </p:txBody>
        </p:sp>
        <p:sp>
          <p:nvSpPr>
            <p:cNvPr id="417" name="Text Box 72"/>
            <p:cNvSpPr txBox="1">
              <a:spLocks noChangeArrowheads="1"/>
            </p:cNvSpPr>
            <p:nvPr/>
          </p:nvSpPr>
          <p:spPr bwMode="auto">
            <a:xfrm>
              <a:off x="6011863" y="3787775"/>
              <a:ext cx="15113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简单</a:t>
              </a:r>
              <a:r>
                <a:rPr lang="en-US" altLang="zh-CN" sz="1600" dirty="0">
                  <a:solidFill>
                    <a:schemeClr val="tx1"/>
                  </a:solidFill>
                </a:rPr>
                <a:t>IEU</a:t>
              </a:r>
              <a:r>
                <a:rPr lang="zh-CN" altLang="en-US" sz="1600" dirty="0">
                  <a:solidFill>
                    <a:schemeClr val="tx1"/>
                  </a:solidFill>
                </a:rPr>
                <a:t>和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JEU</a:t>
              </a:r>
            </a:p>
          </p:txBody>
        </p:sp>
        <p:sp>
          <p:nvSpPr>
            <p:cNvPr id="418" name="Text Box 73"/>
            <p:cNvSpPr txBox="1">
              <a:spLocks noChangeArrowheads="1"/>
            </p:cNvSpPr>
            <p:nvPr/>
          </p:nvSpPr>
          <p:spPr bwMode="auto">
            <a:xfrm>
              <a:off x="6227763" y="3502025"/>
              <a:ext cx="792163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MMX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19" name="Text Box 74"/>
            <p:cNvSpPr txBox="1">
              <a:spLocks noChangeArrowheads="1"/>
            </p:cNvSpPr>
            <p:nvPr/>
          </p:nvSpPr>
          <p:spPr bwMode="auto">
            <a:xfrm>
              <a:off x="3059113" y="3285034"/>
              <a:ext cx="1008063" cy="287337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CC3300"/>
                  </a:solidFill>
                </a:rPr>
                <a:t>误预测</a:t>
              </a:r>
            </a:p>
          </p:txBody>
        </p:sp>
        <p:sp>
          <p:nvSpPr>
            <p:cNvPr id="420" name="Line 75"/>
            <p:cNvSpPr>
              <a:spLocks noChangeShapeType="1"/>
            </p:cNvSpPr>
            <p:nvPr/>
          </p:nvSpPr>
          <p:spPr bwMode="auto">
            <a:xfrm>
              <a:off x="4067175" y="1484536"/>
              <a:ext cx="0" cy="1444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1" name="Line 76"/>
            <p:cNvSpPr>
              <a:spLocks noChangeShapeType="1"/>
            </p:cNvSpPr>
            <p:nvPr/>
          </p:nvSpPr>
          <p:spPr bwMode="auto">
            <a:xfrm flipH="1">
              <a:off x="2698750" y="1628998"/>
              <a:ext cx="13684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2" name="Line 77"/>
            <p:cNvSpPr>
              <a:spLocks noChangeShapeType="1"/>
            </p:cNvSpPr>
            <p:nvPr/>
          </p:nvSpPr>
          <p:spPr bwMode="auto">
            <a:xfrm>
              <a:off x="5075238" y="1628998"/>
              <a:ext cx="9366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3" name="Line 78"/>
            <p:cNvSpPr>
              <a:spLocks noChangeShapeType="1"/>
            </p:cNvSpPr>
            <p:nvPr/>
          </p:nvSpPr>
          <p:spPr bwMode="auto">
            <a:xfrm flipH="1" flipV="1">
              <a:off x="5075238" y="1484536"/>
              <a:ext cx="0" cy="1444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4" name="Line 79"/>
            <p:cNvSpPr>
              <a:spLocks noChangeShapeType="1"/>
            </p:cNvSpPr>
            <p:nvPr/>
          </p:nvSpPr>
          <p:spPr bwMode="auto">
            <a:xfrm flipH="1">
              <a:off x="2698750" y="2133303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5" name="Line 80"/>
            <p:cNvSpPr>
              <a:spLocks noChangeShapeType="1"/>
            </p:cNvSpPr>
            <p:nvPr/>
          </p:nvSpPr>
          <p:spPr bwMode="auto">
            <a:xfrm>
              <a:off x="2843213" y="2925317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6" name="Line 81"/>
            <p:cNvSpPr>
              <a:spLocks noChangeShapeType="1"/>
            </p:cNvSpPr>
            <p:nvPr/>
          </p:nvSpPr>
          <p:spPr bwMode="auto">
            <a:xfrm flipV="1">
              <a:off x="2843213" y="2564954"/>
              <a:ext cx="0" cy="3603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7" name="Text Box 82"/>
            <p:cNvSpPr txBox="1">
              <a:spLocks noChangeArrowheads="1"/>
            </p:cNvSpPr>
            <p:nvPr/>
          </p:nvSpPr>
          <p:spPr bwMode="auto">
            <a:xfrm>
              <a:off x="3059113" y="1988840"/>
              <a:ext cx="10080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Next IP</a:t>
              </a:r>
            </a:p>
          </p:txBody>
        </p:sp>
        <p:sp>
          <p:nvSpPr>
            <p:cNvPr id="428" name="Text Box 83"/>
            <p:cNvSpPr txBox="1">
              <a:spLocks noChangeArrowheads="1"/>
            </p:cNvSpPr>
            <p:nvPr/>
          </p:nvSpPr>
          <p:spPr bwMode="auto">
            <a:xfrm>
              <a:off x="3059113" y="2780978"/>
              <a:ext cx="1008063" cy="503237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b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返回堆栈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429" name="Line 84"/>
            <p:cNvSpPr>
              <a:spLocks noChangeShapeType="1"/>
            </p:cNvSpPr>
            <p:nvPr/>
          </p:nvSpPr>
          <p:spPr bwMode="auto">
            <a:xfrm flipH="1">
              <a:off x="1835150" y="4077146"/>
              <a:ext cx="1223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0" name="Line 85"/>
            <p:cNvSpPr>
              <a:spLocks noChangeShapeType="1"/>
            </p:cNvSpPr>
            <p:nvPr/>
          </p:nvSpPr>
          <p:spPr bwMode="auto">
            <a:xfrm>
              <a:off x="2698750" y="443703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1" name="Line 86"/>
            <p:cNvSpPr>
              <a:spLocks noChangeShapeType="1"/>
            </p:cNvSpPr>
            <p:nvPr/>
          </p:nvSpPr>
          <p:spPr bwMode="auto">
            <a:xfrm flipH="1">
              <a:off x="4067175" y="3501058"/>
              <a:ext cx="144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2" name="Line 87"/>
            <p:cNvSpPr>
              <a:spLocks noChangeShapeType="1"/>
            </p:cNvSpPr>
            <p:nvPr/>
          </p:nvSpPr>
          <p:spPr bwMode="auto">
            <a:xfrm flipH="1" flipV="1">
              <a:off x="4211638" y="3501058"/>
              <a:ext cx="0" cy="1079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3" name="Line 88"/>
            <p:cNvSpPr>
              <a:spLocks noChangeShapeType="1"/>
            </p:cNvSpPr>
            <p:nvPr/>
          </p:nvSpPr>
          <p:spPr bwMode="auto">
            <a:xfrm flipH="1">
              <a:off x="4068763" y="335704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4" name="Line 89"/>
            <p:cNvSpPr>
              <a:spLocks noChangeShapeType="1"/>
            </p:cNvSpPr>
            <p:nvPr/>
          </p:nvSpPr>
          <p:spPr bwMode="auto">
            <a:xfrm flipH="1">
              <a:off x="4067175" y="4581178"/>
              <a:ext cx="144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5" name="Line 90"/>
            <p:cNvSpPr>
              <a:spLocks noChangeShapeType="1"/>
            </p:cNvSpPr>
            <p:nvPr/>
          </p:nvSpPr>
          <p:spPr bwMode="auto">
            <a:xfrm flipH="1">
              <a:off x="4067944" y="2564904"/>
              <a:ext cx="576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6" name="Line 91"/>
            <p:cNvSpPr>
              <a:spLocks noChangeShapeType="1"/>
            </p:cNvSpPr>
            <p:nvPr/>
          </p:nvSpPr>
          <p:spPr bwMode="auto">
            <a:xfrm flipH="1" flipV="1">
              <a:off x="4500563" y="3356992"/>
              <a:ext cx="0" cy="1944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7" name="Line 92"/>
            <p:cNvSpPr>
              <a:spLocks noChangeShapeType="1"/>
            </p:cNvSpPr>
            <p:nvPr/>
          </p:nvSpPr>
          <p:spPr bwMode="auto">
            <a:xfrm flipH="1" flipV="1">
              <a:off x="4644008" y="2565064"/>
              <a:ext cx="0" cy="144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8" name="Line 93"/>
            <p:cNvSpPr>
              <a:spLocks noChangeShapeType="1"/>
            </p:cNvSpPr>
            <p:nvPr/>
          </p:nvSpPr>
          <p:spPr bwMode="auto">
            <a:xfrm>
              <a:off x="8027988" y="2853382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9" name="Line 94"/>
            <p:cNvSpPr>
              <a:spLocks noChangeShapeType="1"/>
            </p:cNvSpPr>
            <p:nvPr/>
          </p:nvSpPr>
          <p:spPr bwMode="auto">
            <a:xfrm flipH="1">
              <a:off x="8026400" y="3141985"/>
              <a:ext cx="4333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0" name="Line 95"/>
            <p:cNvSpPr>
              <a:spLocks noChangeShapeType="1"/>
            </p:cNvSpPr>
            <p:nvPr/>
          </p:nvSpPr>
          <p:spPr bwMode="auto">
            <a:xfrm flipV="1">
              <a:off x="8172450" y="2204864"/>
              <a:ext cx="0" cy="2873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1" name="Line 96"/>
            <p:cNvSpPr>
              <a:spLocks noChangeShapeType="1"/>
            </p:cNvSpPr>
            <p:nvPr/>
          </p:nvSpPr>
          <p:spPr bwMode="auto">
            <a:xfrm flipV="1">
              <a:off x="8315325" y="2204864"/>
              <a:ext cx="0" cy="64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2" name="Text Box 97"/>
            <p:cNvSpPr txBox="1">
              <a:spLocks noChangeArrowheads="1"/>
            </p:cNvSpPr>
            <p:nvPr/>
          </p:nvSpPr>
          <p:spPr bwMode="auto">
            <a:xfrm>
              <a:off x="7019925" y="3502025"/>
              <a:ext cx="1008063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MMX</a:t>
              </a:r>
              <a:r>
                <a:rPr lang="zh-CN" altLang="en-US" sz="1600" dirty="0">
                  <a:solidFill>
                    <a:schemeClr val="tx1"/>
                  </a:solidFill>
                </a:rPr>
                <a:t>移位器</a:t>
              </a:r>
            </a:p>
          </p:txBody>
        </p:sp>
        <p:sp>
          <p:nvSpPr>
            <p:cNvPr id="443" name="Line 98"/>
            <p:cNvSpPr>
              <a:spLocks noChangeShapeType="1"/>
            </p:cNvSpPr>
            <p:nvPr/>
          </p:nvSpPr>
          <p:spPr bwMode="auto">
            <a:xfrm flipV="1">
              <a:off x="7667625" y="1628998"/>
              <a:ext cx="9366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4" name="Line 99"/>
            <p:cNvSpPr>
              <a:spLocks noChangeShapeType="1"/>
            </p:cNvSpPr>
            <p:nvPr/>
          </p:nvSpPr>
          <p:spPr bwMode="auto">
            <a:xfrm>
              <a:off x="8602663" y="1628998"/>
              <a:ext cx="1588" cy="151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5" name="Line 100"/>
            <p:cNvSpPr>
              <a:spLocks noChangeShapeType="1"/>
            </p:cNvSpPr>
            <p:nvPr/>
          </p:nvSpPr>
          <p:spPr bwMode="auto">
            <a:xfrm flipV="1">
              <a:off x="5437188" y="5156498"/>
              <a:ext cx="316706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6" name="Line 101"/>
            <p:cNvSpPr>
              <a:spLocks noChangeShapeType="1"/>
            </p:cNvSpPr>
            <p:nvPr/>
          </p:nvSpPr>
          <p:spPr bwMode="auto">
            <a:xfrm>
              <a:off x="6083300" y="515649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7" name="Line 102"/>
            <p:cNvSpPr>
              <a:spLocks noChangeShapeType="1"/>
            </p:cNvSpPr>
            <p:nvPr/>
          </p:nvSpPr>
          <p:spPr bwMode="auto">
            <a:xfrm flipV="1">
              <a:off x="5148064" y="5013623"/>
              <a:ext cx="0" cy="35877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8" name="Line 103"/>
            <p:cNvSpPr>
              <a:spLocks noChangeShapeType="1"/>
            </p:cNvSpPr>
            <p:nvPr/>
          </p:nvSpPr>
          <p:spPr bwMode="auto">
            <a:xfrm>
              <a:off x="4859338" y="2132236"/>
              <a:ext cx="11525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9" name="Line 104"/>
            <p:cNvSpPr>
              <a:spLocks noChangeShapeType="1"/>
            </p:cNvSpPr>
            <p:nvPr/>
          </p:nvSpPr>
          <p:spPr bwMode="auto">
            <a:xfrm flipH="1" flipV="1">
              <a:off x="4859338" y="1484536"/>
              <a:ext cx="0" cy="6477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" name="Line 107"/>
            <p:cNvSpPr>
              <a:spLocks noChangeShapeType="1"/>
            </p:cNvSpPr>
            <p:nvPr/>
          </p:nvSpPr>
          <p:spPr bwMode="auto">
            <a:xfrm flipV="1">
              <a:off x="5437188" y="5012928"/>
              <a:ext cx="0" cy="14357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51" name="Line 108"/>
            <p:cNvSpPr>
              <a:spLocks noChangeShapeType="1"/>
            </p:cNvSpPr>
            <p:nvPr/>
          </p:nvSpPr>
          <p:spPr bwMode="auto">
            <a:xfrm>
              <a:off x="8604249" y="3140968"/>
              <a:ext cx="1588" cy="17541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52" name="Line 109"/>
            <p:cNvSpPr>
              <a:spLocks noChangeShapeType="1"/>
            </p:cNvSpPr>
            <p:nvPr/>
          </p:nvSpPr>
          <p:spPr bwMode="auto">
            <a:xfrm>
              <a:off x="8604250" y="3284984"/>
              <a:ext cx="1588" cy="18720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53" name="Line 111"/>
            <p:cNvSpPr>
              <a:spLocks noChangeShapeType="1"/>
            </p:cNvSpPr>
            <p:nvPr/>
          </p:nvSpPr>
          <p:spPr bwMode="auto">
            <a:xfrm flipV="1">
              <a:off x="8459788" y="2204864"/>
              <a:ext cx="1588" cy="93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54" name="Line 115"/>
            <p:cNvSpPr>
              <a:spLocks noChangeShapeType="1"/>
            </p:cNvSpPr>
            <p:nvPr/>
          </p:nvSpPr>
          <p:spPr bwMode="auto">
            <a:xfrm flipH="1">
              <a:off x="4500563" y="5300960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5" name="Line 116"/>
            <p:cNvSpPr>
              <a:spLocks noChangeShapeType="1"/>
            </p:cNvSpPr>
            <p:nvPr/>
          </p:nvSpPr>
          <p:spPr bwMode="auto">
            <a:xfrm flipH="1" flipV="1">
              <a:off x="5940425" y="5302548"/>
              <a:ext cx="0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" name="Text Box 13"/>
            <p:cNvSpPr txBox="1">
              <a:spLocks noChangeArrowheads="1"/>
            </p:cNvSpPr>
            <p:nvPr/>
          </p:nvSpPr>
          <p:spPr bwMode="auto">
            <a:xfrm>
              <a:off x="5715008" y="5372415"/>
              <a:ext cx="61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RR</a:t>
              </a:r>
              <a:endParaRPr lang="en-US" altLang="zh-CN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7" name="Line 105"/>
            <p:cNvSpPr>
              <a:spLocks noChangeShapeType="1"/>
            </p:cNvSpPr>
            <p:nvPr/>
          </p:nvSpPr>
          <p:spPr bwMode="auto">
            <a:xfrm flipH="1" flipV="1">
              <a:off x="5580063" y="40050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8" name="Line 106"/>
            <p:cNvSpPr>
              <a:spLocks noChangeShapeType="1"/>
            </p:cNvSpPr>
            <p:nvPr/>
          </p:nvSpPr>
          <p:spPr bwMode="auto">
            <a:xfrm flipH="1" flipV="1">
              <a:off x="4643438" y="4005064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35"/>
          <p:cNvSpPr>
            <a:spLocks noChangeArrowheads="1"/>
          </p:cNvSpPr>
          <p:nvPr/>
        </p:nvSpPr>
        <p:spPr bwMode="auto">
          <a:xfrm>
            <a:off x="179512" y="1912904"/>
            <a:ext cx="2880320" cy="3403112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基本思想：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*冒险类型：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9F6C-D50C-412F-A42B-3A0428711037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371600" y="273050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节  指令动态调度技术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179512" y="141277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一、动态调度基本思想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936104" y="2023619"/>
            <a:ext cx="6948264" cy="169341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用于处理数据冒险，不涉及控制冒险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①用</a:t>
            </a:r>
            <a:r>
              <a:rPr lang="zh-CN" altLang="en-US" u="sng" dirty="0" smtClean="0">
                <a:solidFill>
                  <a:srgbClr val="990099"/>
                </a:solidFill>
              </a:rPr>
              <a:t>发射段及读操作数段</a:t>
            </a:r>
            <a:r>
              <a:rPr lang="zh-CN" altLang="en-US" dirty="0">
                <a:solidFill>
                  <a:schemeClr val="tx1"/>
                </a:solidFill>
              </a:rPr>
              <a:t>处理结构冒险、数据冒险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又称流出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记为</a:t>
            </a:r>
            <a:r>
              <a:rPr lang="en-US" altLang="zh-CN" sz="1800" dirty="0" smtClean="0">
                <a:solidFill>
                  <a:schemeClr val="tx1"/>
                </a:solidFill>
              </a:rPr>
              <a:t>OF)</a:t>
            </a:r>
            <a:r>
              <a:rPr lang="zh-CN" altLang="en-US" sz="1800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rgbClr val="990099"/>
                </a:solidFill>
              </a:rPr>
              <a:t>操作数</a:t>
            </a:r>
            <a:r>
              <a:rPr lang="zh-CN" altLang="en-US" u="sng" dirty="0">
                <a:solidFill>
                  <a:srgbClr val="990099"/>
                </a:solidFill>
              </a:rPr>
              <a:t>就绪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zh-CN" altLang="en-US" u="sng" dirty="0" smtClean="0">
                <a:solidFill>
                  <a:schemeClr val="accent2"/>
                </a:solidFill>
              </a:rPr>
              <a:t>优先通过</a:t>
            </a:r>
            <a:r>
              <a:rPr lang="zh-CN" altLang="en-US" dirty="0" smtClean="0">
                <a:solidFill>
                  <a:schemeClr val="tx1"/>
                </a:solidFill>
              </a:rPr>
              <a:t>读操作数段</a:t>
            </a:r>
            <a:r>
              <a:rPr lang="zh-CN" altLang="en-US" sz="2200" dirty="0" smtClean="0">
                <a:solidFill>
                  <a:schemeClr val="tx1"/>
                </a:solidFill>
              </a:rPr>
              <a:t>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7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</a:rPr>
              <a:t>基本思想，集中式动态调度，分布式动态调度</a:t>
            </a:r>
            <a:endParaRPr lang="en-US" altLang="zh-CN" sz="2200" b="1" u="none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3645024"/>
            <a:ext cx="7920880" cy="360040"/>
            <a:chOff x="827584" y="3717032"/>
            <a:chExt cx="7920880" cy="360040"/>
          </a:xfrm>
        </p:grpSpPr>
        <p:sp>
          <p:nvSpPr>
            <p:cNvPr id="80" name="Rectangle 136"/>
            <p:cNvSpPr>
              <a:spLocks noChangeArrowheads="1"/>
            </p:cNvSpPr>
            <p:nvPr/>
          </p:nvSpPr>
          <p:spPr bwMode="auto">
            <a:xfrm>
              <a:off x="2699792" y="378973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Rectangle 142"/>
            <p:cNvSpPr>
              <a:spLocks noChangeArrowheads="1"/>
            </p:cNvSpPr>
            <p:nvPr/>
          </p:nvSpPr>
          <p:spPr bwMode="auto">
            <a:xfrm>
              <a:off x="827584" y="3789735"/>
              <a:ext cx="1872208" cy="287337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fontAlgn="ctr">
                <a:lnSpc>
                  <a:spcPct val="9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顺序执行流水线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: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143"/>
            <p:cNvSpPr>
              <a:spLocks noChangeArrowheads="1"/>
            </p:cNvSpPr>
            <p:nvPr/>
          </p:nvSpPr>
          <p:spPr bwMode="auto">
            <a:xfrm>
              <a:off x="3923992" y="3789735"/>
              <a:ext cx="172811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ID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Rectangle 144"/>
            <p:cNvSpPr>
              <a:spLocks noChangeArrowheads="1"/>
            </p:cNvSpPr>
            <p:nvPr/>
          </p:nvSpPr>
          <p:spPr bwMode="auto">
            <a:xfrm>
              <a:off x="6300256" y="378973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8" name="Rectangle 145"/>
            <p:cNvSpPr>
              <a:spLocks noChangeArrowheads="1"/>
            </p:cNvSpPr>
            <p:nvPr/>
          </p:nvSpPr>
          <p:spPr bwMode="auto">
            <a:xfrm>
              <a:off x="7236360" y="378973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Rectangle 146"/>
            <p:cNvSpPr>
              <a:spLocks noChangeArrowheads="1"/>
            </p:cNvSpPr>
            <p:nvPr/>
          </p:nvSpPr>
          <p:spPr bwMode="auto">
            <a:xfrm>
              <a:off x="8172464" y="378973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02" name="直接箭头连接符 101"/>
            <p:cNvCxnSpPr>
              <a:stCxn id="80" idx="3"/>
              <a:endCxn id="86" idx="1"/>
            </p:cNvCxnSpPr>
            <p:nvPr/>
          </p:nvCxnSpPr>
          <p:spPr bwMode="auto">
            <a:xfrm>
              <a:off x="3275792" y="3933404"/>
              <a:ext cx="6482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86" idx="3"/>
              <a:endCxn id="95" idx="1"/>
            </p:cNvCxnSpPr>
            <p:nvPr/>
          </p:nvCxnSpPr>
          <p:spPr bwMode="auto">
            <a:xfrm>
              <a:off x="5652104" y="3933404"/>
              <a:ext cx="64815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>
              <a:stCxn id="95" idx="3"/>
              <a:endCxn id="98" idx="1"/>
            </p:cNvCxnSpPr>
            <p:nvPr/>
          </p:nvCxnSpPr>
          <p:spPr bwMode="auto">
            <a:xfrm>
              <a:off x="6876256" y="3933404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>
              <a:stCxn id="98" idx="3"/>
              <a:endCxn id="100" idx="1"/>
            </p:cNvCxnSpPr>
            <p:nvPr/>
          </p:nvCxnSpPr>
          <p:spPr bwMode="auto">
            <a:xfrm>
              <a:off x="7812360" y="3933404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Rectangle 362"/>
            <p:cNvSpPr>
              <a:spLocks noChangeArrowheads="1"/>
            </p:cNvSpPr>
            <p:nvPr/>
          </p:nvSpPr>
          <p:spPr bwMode="auto">
            <a:xfrm>
              <a:off x="3347864" y="3717032"/>
              <a:ext cx="2952392" cy="216024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990099"/>
                  </a:solidFill>
                </a:rPr>
                <a:t>按序                   按序</a:t>
              </a:r>
              <a:endParaRPr lang="zh-CN" altLang="en-US" sz="1600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4185088"/>
            <a:ext cx="7920880" cy="288032"/>
            <a:chOff x="827584" y="4365104"/>
            <a:chExt cx="7920880" cy="288032"/>
          </a:xfrm>
        </p:grpSpPr>
        <p:sp>
          <p:nvSpPr>
            <p:cNvPr id="126" name="Rectangle 136"/>
            <p:cNvSpPr>
              <a:spLocks noChangeArrowheads="1"/>
            </p:cNvSpPr>
            <p:nvPr/>
          </p:nvSpPr>
          <p:spPr bwMode="auto">
            <a:xfrm>
              <a:off x="2699792" y="4365799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8" name="Rectangle 143"/>
            <p:cNvSpPr>
              <a:spLocks noChangeArrowheads="1"/>
            </p:cNvSpPr>
            <p:nvPr/>
          </p:nvSpPr>
          <p:spPr bwMode="auto">
            <a:xfrm>
              <a:off x="3923992" y="4365799"/>
              <a:ext cx="720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发射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IS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Rectangle 144"/>
            <p:cNvSpPr>
              <a:spLocks noChangeArrowheads="1"/>
            </p:cNvSpPr>
            <p:nvPr/>
          </p:nvSpPr>
          <p:spPr bwMode="auto">
            <a:xfrm>
              <a:off x="6300256" y="4365799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Rectangle 145"/>
            <p:cNvSpPr>
              <a:spLocks noChangeArrowheads="1"/>
            </p:cNvSpPr>
            <p:nvPr/>
          </p:nvSpPr>
          <p:spPr bwMode="auto">
            <a:xfrm>
              <a:off x="7236360" y="4365799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4" name="Rectangle 146"/>
            <p:cNvSpPr>
              <a:spLocks noChangeArrowheads="1"/>
            </p:cNvSpPr>
            <p:nvPr/>
          </p:nvSpPr>
          <p:spPr bwMode="auto">
            <a:xfrm>
              <a:off x="8172464" y="4365799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直接箭头连接符 134"/>
            <p:cNvCxnSpPr>
              <a:stCxn id="126" idx="3"/>
              <a:endCxn id="128" idx="1"/>
            </p:cNvCxnSpPr>
            <p:nvPr/>
          </p:nvCxnSpPr>
          <p:spPr bwMode="auto">
            <a:xfrm>
              <a:off x="3275792" y="4509468"/>
              <a:ext cx="6482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>
              <a:stCxn id="128" idx="3"/>
              <a:endCxn id="139" idx="1"/>
            </p:cNvCxnSpPr>
            <p:nvPr/>
          </p:nvCxnSpPr>
          <p:spPr bwMode="auto">
            <a:xfrm flipV="1">
              <a:off x="4643992" y="4508773"/>
              <a:ext cx="288112" cy="6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箭头连接符 136"/>
            <p:cNvCxnSpPr>
              <a:stCxn id="131" idx="3"/>
              <a:endCxn id="132" idx="1"/>
            </p:cNvCxnSpPr>
            <p:nvPr/>
          </p:nvCxnSpPr>
          <p:spPr bwMode="auto">
            <a:xfrm>
              <a:off x="6876256" y="4509468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>
              <a:stCxn id="132" idx="3"/>
              <a:endCxn id="134" idx="1"/>
            </p:cNvCxnSpPr>
            <p:nvPr/>
          </p:nvCxnSpPr>
          <p:spPr bwMode="auto">
            <a:xfrm>
              <a:off x="7812360" y="4509468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Rectangle 144"/>
            <p:cNvSpPr>
              <a:spLocks noChangeArrowheads="1"/>
            </p:cNvSpPr>
            <p:nvPr/>
          </p:nvSpPr>
          <p:spPr bwMode="auto">
            <a:xfrm>
              <a:off x="4932104" y="4365104"/>
              <a:ext cx="720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取数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OF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40" name="直接箭头连接符 139"/>
            <p:cNvCxnSpPr>
              <a:stCxn id="139" idx="3"/>
              <a:endCxn id="131" idx="1"/>
            </p:cNvCxnSpPr>
            <p:nvPr/>
          </p:nvCxnSpPr>
          <p:spPr bwMode="auto">
            <a:xfrm>
              <a:off x="5652104" y="4508773"/>
              <a:ext cx="648152" cy="6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Rectangle 142"/>
            <p:cNvSpPr>
              <a:spLocks noChangeArrowheads="1"/>
            </p:cNvSpPr>
            <p:nvPr/>
          </p:nvSpPr>
          <p:spPr bwMode="auto">
            <a:xfrm>
              <a:off x="827584" y="4365800"/>
              <a:ext cx="1872208" cy="286642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fontAlgn="ctr">
                <a:lnSpc>
                  <a:spcPct val="9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乱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序执行流水线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: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7" name="线形标注 2 166"/>
          <p:cNvSpPr/>
          <p:nvPr/>
        </p:nvSpPr>
        <p:spPr bwMode="auto">
          <a:xfrm>
            <a:off x="6377547" y="4545152"/>
            <a:ext cx="1080152" cy="2520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-66269"/>
              <a:gd name="adj6" fmla="val -38120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无需</a:t>
            </a:r>
            <a:r>
              <a:rPr lang="zh-CN" altLang="en-US" sz="1600" dirty="0" smtClean="0">
                <a:solidFill>
                  <a:schemeClr val="tx1"/>
                </a:solidFill>
              </a:rPr>
              <a:t>停顿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72" name="线形标注 2 171"/>
          <p:cNvSpPr/>
          <p:nvPr/>
        </p:nvSpPr>
        <p:spPr bwMode="auto">
          <a:xfrm>
            <a:off x="5796136" y="2852936"/>
            <a:ext cx="2376000" cy="2520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315487"/>
              <a:gd name="adj6" fmla="val -27165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dirty="0" smtClean="0">
                <a:solidFill>
                  <a:schemeClr val="tx1"/>
                </a:solidFill>
              </a:rPr>
              <a:t>处理结构冒险</a:t>
            </a:r>
            <a:r>
              <a:rPr lang="en-US" altLang="zh-CN" sz="1600" dirty="0" smtClean="0">
                <a:solidFill>
                  <a:schemeClr val="tx1"/>
                </a:solidFill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数据冒险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73" name="Rectangle 362"/>
          <p:cNvSpPr>
            <a:spLocks noChangeArrowheads="1"/>
          </p:cNvSpPr>
          <p:nvPr/>
        </p:nvSpPr>
        <p:spPr bwMode="auto">
          <a:xfrm>
            <a:off x="3347864" y="4113104"/>
            <a:ext cx="2952392" cy="21600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600" dirty="0" smtClean="0">
                <a:solidFill>
                  <a:srgbClr val="990099"/>
                </a:solidFill>
              </a:rPr>
              <a:t>按序                   乱序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436096" y="6093296"/>
            <a:ext cx="1584176" cy="288032"/>
            <a:chOff x="5724127" y="6165304"/>
            <a:chExt cx="1584176" cy="288032"/>
          </a:xfrm>
        </p:grpSpPr>
        <p:sp>
          <p:nvSpPr>
            <p:cNvPr id="43" name="椭圆 42"/>
            <p:cNvSpPr/>
            <p:nvPr/>
          </p:nvSpPr>
          <p:spPr bwMode="auto">
            <a:xfrm>
              <a:off x="5724127" y="6165304"/>
              <a:ext cx="290091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6804247" y="6165304"/>
              <a:ext cx="504056" cy="252883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19672" y="5301208"/>
            <a:ext cx="5436360" cy="1044162"/>
            <a:chOff x="1979712" y="5013177"/>
            <a:chExt cx="5436360" cy="1044162"/>
          </a:xfrm>
        </p:grpSpPr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1979712" y="5013339"/>
              <a:ext cx="2232248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I1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1800" b="1" dirty="0" smtClean="0">
                  <a:latin typeface="宋体" pitchFamily="2" charset="-122"/>
                </a:rPr>
                <a:t>R3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I2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(R3)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+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I3: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I4: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(R2)+(R6)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7" name="Text Box 94"/>
            <p:cNvSpPr txBox="1">
              <a:spLocks noChangeArrowheads="1"/>
            </p:cNvSpPr>
            <p:nvPr/>
          </p:nvSpPr>
          <p:spPr bwMode="auto">
            <a:xfrm>
              <a:off x="5220072" y="5013177"/>
              <a:ext cx="2196000" cy="10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I1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1800" b="1" dirty="0" smtClean="0">
                  <a:latin typeface="宋体" pitchFamily="2" charset="-122"/>
                </a:rPr>
                <a:t>R3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(R1)+(R2)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I3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(R1)*(R2)</a:t>
              </a: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I4: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 smtClean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(R2)+(R6)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I2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: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(R3)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+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48" name="AutoShape 92"/>
            <p:cNvSpPr>
              <a:spLocks noChangeArrowheads="1"/>
            </p:cNvSpPr>
            <p:nvPr/>
          </p:nvSpPr>
          <p:spPr bwMode="auto">
            <a:xfrm>
              <a:off x="4427984" y="5292552"/>
              <a:ext cx="720080" cy="593574"/>
            </a:xfrm>
            <a:prstGeom prst="rightArrow">
              <a:avLst>
                <a:gd name="adj1" fmla="val 49861"/>
                <a:gd name="adj2" fmla="val 36871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800" b="1" dirty="0" smtClean="0">
                  <a:solidFill>
                    <a:schemeClr val="tx1"/>
                  </a:solidFill>
                </a:rPr>
                <a:t>乱序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2195736" y="4747210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写后读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，新增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WAR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读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后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WAW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kumimoji="0"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后</a:t>
            </a:r>
            <a:r>
              <a:rPr kumimoji="0"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写</a:t>
            </a:r>
            <a:r>
              <a:rPr kumimoji="0"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 animBg="1"/>
      <p:bldP spid="167" grpId="0" animBg="1"/>
      <p:bldP spid="172" grpId="0" animBg="1"/>
      <p:bldP spid="172" grpId="1" animBg="1"/>
      <p:bldP spid="1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7F439-2B87-4B19-9F83-D920065DB363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214283" y="1340768"/>
            <a:ext cx="87725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提高流水线性能的策略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ILP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单流出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ILP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多流出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371600" y="260648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</a:rPr>
              <a:t>节  多指令流出技术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7" name="Text Box 301"/>
          <p:cNvSpPr txBox="1">
            <a:spLocks noChangeArrowheads="1"/>
          </p:cNvSpPr>
          <p:nvPr/>
        </p:nvSpPr>
        <p:spPr bwMode="auto">
          <a:xfrm>
            <a:off x="214281" y="3789040"/>
            <a:ext cx="5005791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*多发射处理器风格：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超标</a:t>
            </a:r>
            <a:r>
              <a:rPr lang="zh-CN" altLang="en-US" dirty="0">
                <a:solidFill>
                  <a:schemeClr val="accent2"/>
                </a:solidFill>
              </a:rPr>
              <a:t>量</a:t>
            </a:r>
            <a:r>
              <a:rPr lang="en-US" altLang="zh-CN" sz="1800" dirty="0">
                <a:solidFill>
                  <a:schemeClr val="accent2"/>
                </a:solidFill>
              </a:rPr>
              <a:t>(</a:t>
            </a:r>
            <a:r>
              <a:rPr lang="en-US" altLang="zh-CN" sz="1800" b="0" dirty="0">
                <a:solidFill>
                  <a:schemeClr val="accent2"/>
                </a:solidFill>
                <a:latin typeface="+mn-lt"/>
              </a:rPr>
              <a:t>superscalar</a:t>
            </a:r>
            <a:r>
              <a:rPr lang="en-US" altLang="zh-CN" sz="1800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VLIW</a:t>
            </a:r>
            <a:r>
              <a:rPr lang="en-US" altLang="zh-CN" sz="1800" dirty="0" smtClean="0">
                <a:solidFill>
                  <a:schemeClr val="accent2"/>
                </a:solidFill>
              </a:rPr>
              <a:t>(</a:t>
            </a:r>
            <a:r>
              <a:rPr lang="en-US" altLang="zh-CN" sz="1800" b="0" dirty="0" smtClean="0">
                <a:solidFill>
                  <a:schemeClr val="accent2"/>
                </a:solidFill>
                <a:latin typeface="+mn-lt"/>
              </a:rPr>
              <a:t>Very </a:t>
            </a:r>
            <a:r>
              <a:rPr lang="en-US" altLang="zh-CN" sz="1800" b="0" dirty="0">
                <a:solidFill>
                  <a:schemeClr val="accent2"/>
                </a:solidFill>
                <a:latin typeface="+mn-lt"/>
              </a:rPr>
              <a:t>Long Instruction Word</a:t>
            </a:r>
            <a:r>
              <a:rPr lang="en-US" altLang="zh-CN" sz="1800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*多指令流出特征：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</a:rPr>
              <a:t>超标量，</a:t>
            </a:r>
            <a:r>
              <a:rPr lang="en-US" altLang="zh-CN" sz="2200" dirty="0">
                <a:solidFill>
                  <a:schemeClr val="tx1"/>
                </a:solidFill>
              </a:rPr>
              <a:t>VLIW</a:t>
            </a:r>
            <a:r>
              <a:rPr lang="zh-CN" altLang="en-US" sz="2200" dirty="0">
                <a:solidFill>
                  <a:schemeClr val="tx1"/>
                </a:solidFill>
              </a:rPr>
              <a:t>，其他软件技术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14283" y="1844824"/>
            <a:ext cx="6936623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流出流水线：</a:t>
            </a:r>
            <a:r>
              <a:rPr lang="zh-CN" altLang="en-US" dirty="0">
                <a:solidFill>
                  <a:schemeClr val="tx1"/>
                </a:solidFill>
              </a:rPr>
              <a:t>一个时钟</a:t>
            </a:r>
            <a:r>
              <a:rPr lang="zh-CN" altLang="en-US" dirty="0" smtClean="0">
                <a:solidFill>
                  <a:schemeClr val="tx1"/>
                </a:solidFill>
              </a:rPr>
              <a:t>周期可</a:t>
            </a:r>
            <a:r>
              <a:rPr lang="zh-CN" altLang="en-US" u="sng" dirty="0" smtClean="0"/>
              <a:t>完成</a:t>
            </a:r>
            <a:r>
              <a:rPr lang="zh-CN" altLang="en-US" u="sng" dirty="0">
                <a:solidFill>
                  <a:srgbClr val="990099"/>
                </a:solidFill>
              </a:rPr>
              <a:t>多条</a:t>
            </a:r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发射与流出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发射条件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42914" y="2403140"/>
            <a:ext cx="6786610" cy="377788"/>
            <a:chOff x="1385790" y="2564904"/>
            <a:chExt cx="6786610" cy="377788"/>
          </a:xfrm>
        </p:grpSpPr>
        <p:sp>
          <p:nvSpPr>
            <p:cNvPr id="31" name="矩形 30"/>
            <p:cNvSpPr/>
            <p:nvPr/>
          </p:nvSpPr>
          <p:spPr bwMode="auto">
            <a:xfrm>
              <a:off x="1385790" y="2654692"/>
              <a:ext cx="714380" cy="28800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取指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814550" y="2654692"/>
              <a:ext cx="71438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译码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243310" y="2654692"/>
              <a:ext cx="785818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发射</a:t>
              </a: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5957822" y="2654692"/>
              <a:ext cx="714380" cy="288000"/>
            </a:xfrm>
            <a:prstGeom prst="rect">
              <a:avLst/>
            </a:prstGeom>
            <a:solidFill>
              <a:srgbClr val="CCCC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执行</a:t>
              </a:r>
            </a:p>
          </p:txBody>
        </p:sp>
        <p:cxnSp>
          <p:nvCxnSpPr>
            <p:cNvPr id="35" name="直接箭头连接符 34"/>
            <p:cNvCxnSpPr>
              <a:stCxn id="31" idx="3"/>
              <a:endCxn id="32" idx="1"/>
            </p:cNvCxnSpPr>
            <p:nvPr/>
          </p:nvCxnSpPr>
          <p:spPr bwMode="auto">
            <a:xfrm>
              <a:off x="2100170" y="2798692"/>
              <a:ext cx="71438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32" idx="3"/>
              <a:endCxn id="33" idx="1"/>
            </p:cNvCxnSpPr>
            <p:nvPr/>
          </p:nvCxnSpPr>
          <p:spPr bwMode="auto">
            <a:xfrm>
              <a:off x="3528930" y="2798692"/>
              <a:ext cx="71438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3" idx="3"/>
              <a:endCxn id="34" idx="1"/>
            </p:cNvCxnSpPr>
            <p:nvPr/>
          </p:nvCxnSpPr>
          <p:spPr bwMode="auto">
            <a:xfrm>
              <a:off x="5029128" y="2798692"/>
              <a:ext cx="92869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34" idx="3"/>
              <a:endCxn id="58" idx="1"/>
            </p:cNvCxnSpPr>
            <p:nvPr/>
          </p:nvCxnSpPr>
          <p:spPr bwMode="auto">
            <a:xfrm>
              <a:off x="6672202" y="2798692"/>
              <a:ext cx="57150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 bwMode="auto">
            <a:xfrm>
              <a:off x="5100566" y="2567184"/>
              <a:ext cx="714380" cy="21600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宋体" pitchFamily="2" charset="-122"/>
                  <a:ea typeface="宋体" pitchFamily="2" charset="-122"/>
                </a:rPr>
                <a:t>m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宋体" pitchFamily="2" charset="-122"/>
                  <a:ea typeface="宋体" pitchFamily="2" charset="-122"/>
                </a:rPr>
                <a:t>条</a:t>
              </a: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171608" y="2564904"/>
              <a:ext cx="500066" cy="21600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条</a:t>
              </a: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600368" y="2564904"/>
              <a:ext cx="500066" cy="21600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条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7243706" y="2654692"/>
              <a:ext cx="928694" cy="28800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写结果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723690" y="2564904"/>
              <a:ext cx="439458" cy="21600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/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</a:rPr>
                <a:t>条</a:t>
              </a:r>
            </a:p>
          </p:txBody>
        </p:sp>
      </p:grp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2523782" y="2837834"/>
            <a:ext cx="655345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都是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Issue</a:t>
            </a:r>
            <a:r>
              <a:rPr lang="zh-CN" altLang="en-US" dirty="0" smtClean="0">
                <a:solidFill>
                  <a:schemeClr val="tx1"/>
                </a:solidFill>
              </a:rPr>
              <a:t>，指</a:t>
            </a:r>
            <a:r>
              <a:rPr lang="zh-CN" altLang="en-US" u="sng" dirty="0" smtClean="0">
                <a:solidFill>
                  <a:schemeClr val="tx1"/>
                </a:solidFill>
              </a:rPr>
              <a:t>发往</a:t>
            </a:r>
            <a:r>
              <a:rPr lang="zh-CN" altLang="en-US" dirty="0" smtClean="0">
                <a:solidFill>
                  <a:schemeClr val="tx1"/>
                </a:solidFill>
              </a:rPr>
              <a:t>执行段、执行段</a:t>
            </a:r>
            <a:r>
              <a:rPr lang="zh-CN" altLang="en-US" u="sng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n)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无结构冒险，无数据冒险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可选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491880" y="4231978"/>
            <a:ext cx="565212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动态发射</a:t>
            </a:r>
            <a:r>
              <a:rPr lang="en-US" altLang="zh-CN" sz="1800" dirty="0">
                <a:solidFill>
                  <a:schemeClr val="tx1"/>
                </a:solidFill>
              </a:rPr>
              <a:t>(m</a:t>
            </a:r>
            <a:r>
              <a:rPr lang="zh-CN" altLang="en-US" sz="1800" dirty="0">
                <a:solidFill>
                  <a:schemeClr val="tx1"/>
                </a:solidFill>
              </a:rPr>
              <a:t>可变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静态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动态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静态发射</a:t>
            </a:r>
            <a:r>
              <a:rPr lang="en-US" altLang="zh-CN" sz="1800" dirty="0" smtClean="0">
                <a:solidFill>
                  <a:schemeClr val="tx1"/>
                </a:solidFill>
              </a:rPr>
              <a:t>(m</a:t>
            </a:r>
            <a:r>
              <a:rPr lang="zh-CN" altLang="en-US" sz="1800" dirty="0" smtClean="0">
                <a:solidFill>
                  <a:schemeClr val="tx1"/>
                </a:solidFill>
              </a:rPr>
              <a:t>固定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静态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VLIW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203848" y="5449873"/>
            <a:ext cx="46805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发射策略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按序发射、乱序发射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完成策略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按序完成、乱序完成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493343" y="2837834"/>
            <a:ext cx="0" cy="1459911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9" name="线形标注 2 28"/>
          <p:cNvSpPr/>
          <p:nvPr/>
        </p:nvSpPr>
        <p:spPr bwMode="auto">
          <a:xfrm>
            <a:off x="7092280" y="1052736"/>
            <a:ext cx="1259000" cy="288032"/>
          </a:xfrm>
          <a:prstGeom prst="borderCallout2">
            <a:avLst>
              <a:gd name="adj1" fmla="val 51916"/>
              <a:gd name="adj2" fmla="val 334"/>
              <a:gd name="adj3" fmla="val 51122"/>
              <a:gd name="adj4" fmla="val -15307"/>
              <a:gd name="adj5" fmla="val 147374"/>
              <a:gd name="adj6" fmla="val -27637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ILP*CPI</a:t>
            </a:r>
            <a:r>
              <a:rPr lang="zh-CN" altLang="en-US" sz="1600" dirty="0" smtClean="0">
                <a:solidFill>
                  <a:schemeClr val="tx1"/>
                </a:solidFill>
              </a:rPr>
              <a:t>＝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302"/>
          <p:cNvSpPr txBox="1">
            <a:spLocks noChangeArrowheads="1"/>
          </p:cNvSpPr>
          <p:nvPr/>
        </p:nvSpPr>
        <p:spPr bwMode="auto">
          <a:xfrm>
            <a:off x="214283" y="2612519"/>
            <a:ext cx="2593521" cy="379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*硬件结构：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  *指令调度：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*指令发射：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*性能障碍：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4" name="Text Box 302"/>
          <p:cNvSpPr txBox="1">
            <a:spLocks noChangeArrowheads="1"/>
          </p:cNvSpPr>
          <p:nvPr/>
        </p:nvSpPr>
        <p:spPr bwMode="auto">
          <a:xfrm>
            <a:off x="214282" y="908720"/>
            <a:ext cx="873601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*基本思想：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动态发射，硬件检测冲突，静态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动态调度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硬件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  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←每个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发射的指令数受限于代码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情况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如冒险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73601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一、超标量技术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214282" y="1700808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、基于静态调度的超标量</a:t>
            </a:r>
            <a:r>
              <a:rPr lang="zh-CN" altLang="en-US" dirty="0"/>
              <a:t>处理器</a:t>
            </a:r>
            <a:r>
              <a:rPr lang="zh-CN" altLang="en-US" dirty="0" smtClean="0"/>
              <a:t>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--Pentium CPU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*</a:t>
            </a:r>
            <a:r>
              <a:rPr lang="zh-CN" altLang="en-US" dirty="0" smtClean="0">
                <a:solidFill>
                  <a:srgbClr val="C00000"/>
                </a:solidFill>
              </a:rPr>
              <a:t>核心思想：</a:t>
            </a:r>
            <a:r>
              <a:rPr lang="zh-CN" altLang="en-US" dirty="0" smtClean="0">
                <a:solidFill>
                  <a:schemeClr val="tx1"/>
                </a:solidFill>
              </a:rPr>
              <a:t>执行时</a:t>
            </a:r>
            <a:r>
              <a:rPr lang="zh-CN" altLang="en-US" u="sng" dirty="0" smtClean="0">
                <a:solidFill>
                  <a:srgbClr val="0070C0"/>
                </a:solidFill>
              </a:rPr>
              <a:t>动态</a:t>
            </a:r>
            <a:r>
              <a:rPr lang="zh-CN" altLang="en-US" dirty="0" smtClean="0">
                <a:solidFill>
                  <a:schemeClr val="tx1"/>
                </a:solidFill>
              </a:rPr>
              <a:t>地</a:t>
            </a:r>
            <a:r>
              <a:rPr lang="zh-CN" altLang="en-US" u="sng" dirty="0" smtClean="0">
                <a:solidFill>
                  <a:srgbClr val="990099"/>
                </a:solidFill>
              </a:rPr>
              <a:t>按序</a:t>
            </a:r>
            <a:r>
              <a:rPr lang="zh-CN" altLang="en-US" u="sng" dirty="0" smtClean="0">
                <a:solidFill>
                  <a:schemeClr val="tx1"/>
                </a:solidFill>
              </a:rPr>
              <a:t>发射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211" name="Text Box 302"/>
          <p:cNvSpPr txBox="1">
            <a:spLocks noChangeArrowheads="1"/>
          </p:cNvSpPr>
          <p:nvPr/>
        </p:nvSpPr>
        <p:spPr bwMode="auto">
          <a:xfrm>
            <a:off x="2267744" y="2636912"/>
            <a:ext cx="66333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检测并处理冒险、组织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发射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包，无需指令窗口</a:t>
            </a:r>
            <a:endParaRPr lang="en-US" altLang="zh-CN" sz="1800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555776" y="3068960"/>
            <a:ext cx="4824480" cy="1091171"/>
            <a:chOff x="2771800" y="2989284"/>
            <a:chExt cx="4824480" cy="1091171"/>
          </a:xfrm>
        </p:grpSpPr>
        <p:sp>
          <p:nvSpPr>
            <p:cNvPr id="115" name="Rectangle 165"/>
            <p:cNvSpPr>
              <a:spLocks noChangeArrowheads="1"/>
            </p:cNvSpPr>
            <p:nvPr/>
          </p:nvSpPr>
          <p:spPr bwMode="auto">
            <a:xfrm>
              <a:off x="2771800" y="3141000"/>
              <a:ext cx="50405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16" name="Rectangle 166"/>
            <p:cNvSpPr>
              <a:spLocks noChangeArrowheads="1"/>
            </p:cNvSpPr>
            <p:nvPr/>
          </p:nvSpPr>
          <p:spPr bwMode="auto">
            <a:xfrm>
              <a:off x="3779912" y="3141000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18" name="Rectangle 168"/>
            <p:cNvSpPr>
              <a:spLocks noChangeArrowheads="1"/>
            </p:cNvSpPr>
            <p:nvPr/>
          </p:nvSpPr>
          <p:spPr bwMode="auto">
            <a:xfrm>
              <a:off x="6093344" y="3141000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EX1</a:t>
              </a:r>
              <a:endParaRPr lang="en-US" altLang="zh-CN" sz="16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69"/>
            <p:cNvSpPr>
              <a:spLocks noChangeArrowheads="1"/>
            </p:cNvSpPr>
            <p:nvPr/>
          </p:nvSpPr>
          <p:spPr bwMode="auto">
            <a:xfrm>
              <a:off x="7092280" y="3141000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41" name="直接箭头连接符 140"/>
            <p:cNvCxnSpPr>
              <a:stCxn id="115" idx="3"/>
              <a:endCxn id="116" idx="1"/>
            </p:cNvCxnSpPr>
            <p:nvPr/>
          </p:nvCxnSpPr>
          <p:spPr bwMode="auto">
            <a:xfrm>
              <a:off x="3275857" y="3285000"/>
              <a:ext cx="504055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" name="直接箭头连接符 143"/>
            <p:cNvCxnSpPr>
              <a:endCxn id="118" idx="1"/>
            </p:cNvCxnSpPr>
            <p:nvPr/>
          </p:nvCxnSpPr>
          <p:spPr bwMode="auto">
            <a:xfrm>
              <a:off x="5292024" y="3285000"/>
              <a:ext cx="80132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直接箭头连接符 143"/>
            <p:cNvCxnSpPr>
              <a:stCxn id="118" idx="3"/>
              <a:endCxn id="119" idx="1"/>
            </p:cNvCxnSpPr>
            <p:nvPr/>
          </p:nvCxnSpPr>
          <p:spPr bwMode="auto">
            <a:xfrm>
              <a:off x="6597344" y="3285000"/>
              <a:ext cx="49493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ectangle 168"/>
            <p:cNvSpPr>
              <a:spLocks noChangeArrowheads="1"/>
            </p:cNvSpPr>
            <p:nvPr/>
          </p:nvSpPr>
          <p:spPr bwMode="auto">
            <a:xfrm>
              <a:off x="4788024" y="3141000"/>
              <a:ext cx="504000" cy="93607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IS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143"/>
            <p:cNvCxnSpPr>
              <a:stCxn id="116" idx="3"/>
            </p:cNvCxnSpPr>
            <p:nvPr/>
          </p:nvCxnSpPr>
          <p:spPr bwMode="auto">
            <a:xfrm>
              <a:off x="4283912" y="3285000"/>
              <a:ext cx="50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Rectangle 168"/>
            <p:cNvSpPr>
              <a:spLocks noChangeArrowheads="1"/>
            </p:cNvSpPr>
            <p:nvPr/>
          </p:nvSpPr>
          <p:spPr bwMode="auto">
            <a:xfrm>
              <a:off x="5436096" y="2989284"/>
              <a:ext cx="50006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按序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箭头连接符 143"/>
            <p:cNvCxnSpPr>
              <a:endCxn id="116" idx="2"/>
            </p:cNvCxnSpPr>
            <p:nvPr/>
          </p:nvCxnSpPr>
          <p:spPr bwMode="auto">
            <a:xfrm rot="10800000">
              <a:off x="4031912" y="3429001"/>
              <a:ext cx="756000" cy="140631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Rectangle 165"/>
            <p:cNvSpPr>
              <a:spLocks noChangeArrowheads="1"/>
            </p:cNvSpPr>
            <p:nvPr/>
          </p:nvSpPr>
          <p:spPr bwMode="auto">
            <a:xfrm>
              <a:off x="2771800" y="3792455"/>
              <a:ext cx="50405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66" name="Rectangle 166"/>
            <p:cNvSpPr>
              <a:spLocks noChangeArrowheads="1"/>
            </p:cNvSpPr>
            <p:nvPr/>
          </p:nvSpPr>
          <p:spPr bwMode="auto">
            <a:xfrm>
              <a:off x="3779912" y="3792455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67" name="Rectangle 168"/>
            <p:cNvSpPr>
              <a:spLocks noChangeArrowheads="1"/>
            </p:cNvSpPr>
            <p:nvPr/>
          </p:nvSpPr>
          <p:spPr bwMode="auto">
            <a:xfrm>
              <a:off x="6093344" y="3792455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EX2</a:t>
              </a:r>
              <a:endParaRPr lang="en-US" altLang="zh-CN" sz="16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169"/>
            <p:cNvSpPr>
              <a:spLocks noChangeArrowheads="1"/>
            </p:cNvSpPr>
            <p:nvPr/>
          </p:nvSpPr>
          <p:spPr bwMode="auto">
            <a:xfrm>
              <a:off x="7092280" y="3792455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71" name="直接箭头连接符 70"/>
            <p:cNvCxnSpPr>
              <a:stCxn id="65" idx="3"/>
              <a:endCxn id="66" idx="1"/>
            </p:cNvCxnSpPr>
            <p:nvPr/>
          </p:nvCxnSpPr>
          <p:spPr bwMode="auto">
            <a:xfrm>
              <a:off x="3275857" y="3936455"/>
              <a:ext cx="504055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143"/>
            <p:cNvCxnSpPr>
              <a:endCxn id="67" idx="1"/>
            </p:cNvCxnSpPr>
            <p:nvPr/>
          </p:nvCxnSpPr>
          <p:spPr bwMode="auto">
            <a:xfrm>
              <a:off x="5292024" y="3936455"/>
              <a:ext cx="80132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143"/>
            <p:cNvCxnSpPr>
              <a:stCxn id="67" idx="3"/>
              <a:endCxn id="69" idx="1"/>
            </p:cNvCxnSpPr>
            <p:nvPr/>
          </p:nvCxnSpPr>
          <p:spPr bwMode="auto">
            <a:xfrm>
              <a:off x="6597344" y="3936455"/>
              <a:ext cx="49493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143"/>
            <p:cNvCxnSpPr>
              <a:stCxn id="66" idx="3"/>
            </p:cNvCxnSpPr>
            <p:nvPr/>
          </p:nvCxnSpPr>
          <p:spPr bwMode="auto">
            <a:xfrm>
              <a:off x="4283912" y="3936455"/>
              <a:ext cx="50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Rectangle 168"/>
            <p:cNvSpPr>
              <a:spLocks noChangeArrowheads="1"/>
            </p:cNvSpPr>
            <p:nvPr/>
          </p:nvSpPr>
          <p:spPr bwMode="auto">
            <a:xfrm>
              <a:off x="5436096" y="3640739"/>
              <a:ext cx="50006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按序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143"/>
            <p:cNvCxnSpPr>
              <a:endCxn id="66" idx="0"/>
            </p:cNvCxnSpPr>
            <p:nvPr/>
          </p:nvCxnSpPr>
          <p:spPr bwMode="auto">
            <a:xfrm rot="10800000" flipV="1">
              <a:off x="4031912" y="3640739"/>
              <a:ext cx="756000" cy="15171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9" name="Text Box 302"/>
          <p:cNvSpPr txBox="1">
            <a:spLocks noChangeArrowheads="1"/>
          </p:cNvSpPr>
          <p:nvPr/>
        </p:nvSpPr>
        <p:spPr bwMode="auto">
          <a:xfrm>
            <a:off x="2195736" y="4221088"/>
            <a:ext cx="6840760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阻塞存在</a:t>
            </a:r>
            <a:r>
              <a:rPr lang="zh-CN" altLang="en-US" u="sng" spc="-50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r>
              <a:rPr lang="en-US" altLang="zh-CN" u="sng" spc="-5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u="sng" spc="-50" dirty="0" smtClean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en-US" altLang="zh-CN" u="sng" spc="-5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u="sng" spc="-50" dirty="0" smtClean="0">
                <a:solidFill>
                  <a:schemeClr val="tx1"/>
                </a:solidFill>
                <a:latin typeface="+mn-ea"/>
                <a:ea typeface="+mn-ea"/>
              </a:rPr>
              <a:t>数据冒险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的指令</a:t>
            </a:r>
            <a:r>
              <a:rPr lang="zh-CN" altLang="en-US" spc="-50" dirty="0" smtClean="0">
                <a:solidFill>
                  <a:srgbClr val="990099"/>
                </a:solidFill>
                <a:latin typeface="+mn-ea"/>
                <a:ea typeface="+mn-ea"/>
              </a:rPr>
              <a:t>及后继指令</a:t>
            </a:r>
            <a:endParaRPr lang="en-US" altLang="zh-CN" spc="-50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←需检测当前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当前指令、当前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前驱指令间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发射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包由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无冒险的</a:t>
            </a:r>
            <a:r>
              <a:rPr lang="zh-CN" altLang="en-US" u="sng" dirty="0" smtClean="0">
                <a:solidFill>
                  <a:srgbClr val="990099"/>
                </a:solidFill>
                <a:latin typeface="+mn-ea"/>
                <a:ea typeface="+mn-ea"/>
              </a:rPr>
              <a:t>连续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指令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组成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(0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≤</a:t>
            </a:r>
            <a:r>
              <a:rPr lang="en-US" altLang="zh-CN" sz="1800" i="1" dirty="0" smtClean="0">
                <a:solidFill>
                  <a:schemeClr val="tx1"/>
                </a:solidFill>
                <a:latin typeface="+mn-lt"/>
                <a:ea typeface="+mn-ea"/>
              </a:rPr>
              <a:t>x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≤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m)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VLIW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条指令，含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个操作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有效操作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空操作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REG/MEM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访问冲突↑，数据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控制冒险的损失翻倍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3" grpId="0"/>
      <p:bldP spid="2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397113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、基于动态调度的超标量技术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--PII CPU</a:t>
            </a:r>
            <a:r>
              <a:rPr lang="zh-CN" altLang="en-US" sz="2000" dirty="0" smtClean="0">
                <a:solidFill>
                  <a:schemeClr val="tx1"/>
                </a:solidFill>
              </a:rPr>
              <a:t>开始使用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*核心思想：</a:t>
            </a:r>
            <a:r>
              <a:rPr lang="zh-CN" altLang="en-US" dirty="0">
                <a:solidFill>
                  <a:schemeClr val="tx1"/>
                </a:solidFill>
              </a:rPr>
              <a:t>执行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u="sng" dirty="0" smtClean="0">
                <a:solidFill>
                  <a:srgbClr val="0070C0"/>
                </a:solidFill>
              </a:rPr>
              <a:t>动态</a:t>
            </a:r>
            <a:r>
              <a:rPr lang="zh-CN" altLang="en-US" dirty="0" smtClean="0">
                <a:solidFill>
                  <a:schemeClr val="tx1"/>
                </a:solidFill>
              </a:rPr>
              <a:t>地</a:t>
            </a:r>
            <a:r>
              <a:rPr lang="zh-CN" altLang="en-US" u="sng" dirty="0" smtClean="0">
                <a:solidFill>
                  <a:srgbClr val="990099"/>
                </a:solidFill>
              </a:rPr>
              <a:t>乱</a:t>
            </a:r>
            <a:r>
              <a:rPr lang="zh-CN" altLang="en-US" u="sng" dirty="0">
                <a:solidFill>
                  <a:srgbClr val="990099"/>
                </a:solidFill>
              </a:rPr>
              <a:t>序</a:t>
            </a:r>
            <a:r>
              <a:rPr lang="zh-CN" altLang="en-US" u="sng" dirty="0" smtClean="0">
                <a:solidFill>
                  <a:schemeClr val="tx1"/>
                </a:solidFill>
              </a:rPr>
              <a:t>发射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302"/>
          <p:cNvSpPr txBox="1">
            <a:spLocks noChangeArrowheads="1"/>
          </p:cNvSpPr>
          <p:nvPr/>
        </p:nvSpPr>
        <p:spPr bwMode="auto">
          <a:xfrm>
            <a:off x="214283" y="1270932"/>
            <a:ext cx="2593521" cy="488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*硬件结构：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  *指令调度：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*指令发射：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*完成策略：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1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*性能损失：</a:t>
            </a:r>
            <a:endParaRPr lang="en-US" altLang="zh-CN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691680" y="1772816"/>
            <a:ext cx="5976664" cy="1159796"/>
            <a:chOff x="1691680" y="3784755"/>
            <a:chExt cx="5976664" cy="1159796"/>
          </a:xfrm>
        </p:grpSpPr>
        <p:sp>
          <p:nvSpPr>
            <p:cNvPr id="101" name="Rectangle 165"/>
            <p:cNvSpPr>
              <a:spLocks noChangeArrowheads="1"/>
            </p:cNvSpPr>
            <p:nvPr/>
          </p:nvSpPr>
          <p:spPr bwMode="auto">
            <a:xfrm>
              <a:off x="1691680" y="3936471"/>
              <a:ext cx="50405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02" name="Rectangle 166"/>
            <p:cNvSpPr>
              <a:spLocks noChangeArrowheads="1"/>
            </p:cNvSpPr>
            <p:nvPr/>
          </p:nvSpPr>
          <p:spPr bwMode="auto">
            <a:xfrm>
              <a:off x="2699792" y="3936471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03" name="Rectangle 168"/>
            <p:cNvSpPr>
              <a:spLocks noChangeArrowheads="1"/>
            </p:cNvSpPr>
            <p:nvPr/>
          </p:nvSpPr>
          <p:spPr bwMode="auto">
            <a:xfrm>
              <a:off x="6165408" y="3936471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EX1</a:t>
              </a:r>
              <a:endParaRPr lang="en-US" altLang="zh-CN" sz="16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69"/>
            <p:cNvSpPr>
              <a:spLocks noChangeArrowheads="1"/>
            </p:cNvSpPr>
            <p:nvPr/>
          </p:nvSpPr>
          <p:spPr bwMode="auto">
            <a:xfrm>
              <a:off x="7164344" y="3936471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05" name="直接箭头连接符 104"/>
            <p:cNvCxnSpPr>
              <a:stCxn id="101" idx="3"/>
              <a:endCxn id="102" idx="1"/>
            </p:cNvCxnSpPr>
            <p:nvPr/>
          </p:nvCxnSpPr>
          <p:spPr bwMode="auto">
            <a:xfrm>
              <a:off x="2195737" y="4080471"/>
              <a:ext cx="504055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43"/>
            <p:cNvCxnSpPr>
              <a:endCxn id="103" idx="1"/>
            </p:cNvCxnSpPr>
            <p:nvPr/>
          </p:nvCxnSpPr>
          <p:spPr bwMode="auto">
            <a:xfrm>
              <a:off x="5364088" y="4080471"/>
              <a:ext cx="80132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43"/>
            <p:cNvCxnSpPr>
              <a:stCxn id="103" idx="3"/>
              <a:endCxn id="104" idx="1"/>
            </p:cNvCxnSpPr>
            <p:nvPr/>
          </p:nvCxnSpPr>
          <p:spPr bwMode="auto">
            <a:xfrm>
              <a:off x="6669408" y="4080471"/>
              <a:ext cx="49493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Rectangle 168"/>
            <p:cNvSpPr>
              <a:spLocks noChangeArrowheads="1"/>
            </p:cNvSpPr>
            <p:nvPr/>
          </p:nvSpPr>
          <p:spPr bwMode="auto">
            <a:xfrm>
              <a:off x="3707904" y="3936471"/>
              <a:ext cx="504000" cy="93607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IS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接箭头连接符 143"/>
            <p:cNvCxnSpPr>
              <a:stCxn id="102" idx="3"/>
            </p:cNvCxnSpPr>
            <p:nvPr/>
          </p:nvCxnSpPr>
          <p:spPr bwMode="auto">
            <a:xfrm>
              <a:off x="3203792" y="4080471"/>
              <a:ext cx="50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Rectangle 168"/>
            <p:cNvSpPr>
              <a:spLocks noChangeArrowheads="1"/>
            </p:cNvSpPr>
            <p:nvPr/>
          </p:nvSpPr>
          <p:spPr bwMode="auto">
            <a:xfrm>
              <a:off x="5580168" y="3784755"/>
              <a:ext cx="50006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乱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序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接箭头连接符 143"/>
            <p:cNvCxnSpPr>
              <a:endCxn id="102" idx="2"/>
            </p:cNvCxnSpPr>
            <p:nvPr/>
          </p:nvCxnSpPr>
          <p:spPr bwMode="auto">
            <a:xfrm rot="10800000">
              <a:off x="2951792" y="4224472"/>
              <a:ext cx="756000" cy="140631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矩形 111"/>
            <p:cNvSpPr/>
            <p:nvPr/>
          </p:nvSpPr>
          <p:spPr bwMode="auto">
            <a:xfrm>
              <a:off x="3563888" y="3864431"/>
              <a:ext cx="1944216" cy="108012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3" name="Rectangle 165"/>
            <p:cNvSpPr>
              <a:spLocks noChangeArrowheads="1"/>
            </p:cNvSpPr>
            <p:nvPr/>
          </p:nvSpPr>
          <p:spPr bwMode="auto">
            <a:xfrm>
              <a:off x="1691680" y="4587926"/>
              <a:ext cx="50405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14" name="Rectangle 166"/>
            <p:cNvSpPr>
              <a:spLocks noChangeArrowheads="1"/>
            </p:cNvSpPr>
            <p:nvPr/>
          </p:nvSpPr>
          <p:spPr bwMode="auto">
            <a:xfrm>
              <a:off x="2699792" y="4587926"/>
              <a:ext cx="504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15" name="Rectangle 168"/>
            <p:cNvSpPr>
              <a:spLocks noChangeArrowheads="1"/>
            </p:cNvSpPr>
            <p:nvPr/>
          </p:nvSpPr>
          <p:spPr bwMode="auto">
            <a:xfrm>
              <a:off x="6165408" y="458792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EX2</a:t>
              </a:r>
              <a:endParaRPr lang="en-US" altLang="zh-CN" sz="16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69"/>
            <p:cNvSpPr>
              <a:spLocks noChangeArrowheads="1"/>
            </p:cNvSpPr>
            <p:nvPr/>
          </p:nvSpPr>
          <p:spPr bwMode="auto">
            <a:xfrm>
              <a:off x="7164344" y="4587926"/>
              <a:ext cx="504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WB</a:t>
              </a:r>
            </a:p>
          </p:txBody>
        </p:sp>
        <p:cxnSp>
          <p:nvCxnSpPr>
            <p:cNvPr id="117" name="直接箭头连接符 116"/>
            <p:cNvCxnSpPr>
              <a:stCxn id="113" idx="3"/>
              <a:endCxn id="114" idx="1"/>
            </p:cNvCxnSpPr>
            <p:nvPr/>
          </p:nvCxnSpPr>
          <p:spPr bwMode="auto">
            <a:xfrm>
              <a:off x="2195737" y="4731926"/>
              <a:ext cx="504055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43"/>
            <p:cNvCxnSpPr>
              <a:endCxn id="115" idx="1"/>
            </p:cNvCxnSpPr>
            <p:nvPr/>
          </p:nvCxnSpPr>
          <p:spPr bwMode="auto">
            <a:xfrm>
              <a:off x="5364088" y="4731926"/>
              <a:ext cx="80132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43"/>
            <p:cNvCxnSpPr>
              <a:stCxn id="115" idx="3"/>
              <a:endCxn id="116" idx="1"/>
            </p:cNvCxnSpPr>
            <p:nvPr/>
          </p:nvCxnSpPr>
          <p:spPr bwMode="auto">
            <a:xfrm>
              <a:off x="6669408" y="4731926"/>
              <a:ext cx="49493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43"/>
            <p:cNvCxnSpPr>
              <a:stCxn id="114" idx="3"/>
            </p:cNvCxnSpPr>
            <p:nvPr/>
          </p:nvCxnSpPr>
          <p:spPr bwMode="auto">
            <a:xfrm>
              <a:off x="3203792" y="4731926"/>
              <a:ext cx="504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Rectangle 168"/>
            <p:cNvSpPr>
              <a:spLocks noChangeArrowheads="1"/>
            </p:cNvSpPr>
            <p:nvPr/>
          </p:nvSpPr>
          <p:spPr bwMode="auto">
            <a:xfrm>
              <a:off x="5580168" y="4436210"/>
              <a:ext cx="50006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乱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序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直接箭头连接符 143"/>
            <p:cNvCxnSpPr>
              <a:endCxn id="114" idx="0"/>
            </p:cNvCxnSpPr>
            <p:nvPr/>
          </p:nvCxnSpPr>
          <p:spPr bwMode="auto">
            <a:xfrm rot="10800000" flipV="1">
              <a:off x="2951792" y="4436210"/>
              <a:ext cx="756000" cy="15171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Rectangle 166"/>
            <p:cNvSpPr>
              <a:spLocks noChangeArrowheads="1"/>
            </p:cNvSpPr>
            <p:nvPr/>
          </p:nvSpPr>
          <p:spPr bwMode="auto">
            <a:xfrm>
              <a:off x="4859976" y="3947232"/>
              <a:ext cx="504112" cy="9286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RS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43"/>
            <p:cNvCxnSpPr/>
            <p:nvPr/>
          </p:nvCxnSpPr>
          <p:spPr bwMode="auto">
            <a:xfrm>
              <a:off x="4211960" y="4077072"/>
              <a:ext cx="648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箭头连接符 143"/>
            <p:cNvCxnSpPr/>
            <p:nvPr/>
          </p:nvCxnSpPr>
          <p:spPr bwMode="auto">
            <a:xfrm>
              <a:off x="4211960" y="4728527"/>
              <a:ext cx="648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8" name="Text Box 302"/>
          <p:cNvSpPr txBox="1">
            <a:spLocks noChangeArrowheads="1"/>
          </p:cNvSpPr>
          <p:nvPr/>
        </p:nvSpPr>
        <p:spPr bwMode="auto">
          <a:xfrm>
            <a:off x="2195736" y="1290826"/>
            <a:ext cx="66333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增设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、保留站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RS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实现动态调度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1800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29" name="Text Box 302"/>
          <p:cNvSpPr txBox="1">
            <a:spLocks noChangeArrowheads="1"/>
          </p:cNvSpPr>
          <p:nvPr/>
        </p:nvSpPr>
        <p:spPr bwMode="auto">
          <a:xfrm>
            <a:off x="2195736" y="2996952"/>
            <a:ext cx="6633338" cy="31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阻塞存在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控制冒险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的指令，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      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</a:t>
            </a:r>
            <a:r>
              <a:rPr lang="zh-CN" altLang="en-US" sz="1800" dirty="0" smtClean="0">
                <a:solidFill>
                  <a:srgbClr val="0070C0"/>
                </a:solidFill>
                <a:latin typeface="+mn-ea"/>
                <a:ea typeface="+mn-ea"/>
              </a:rPr>
              <a:t>推测执行时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仅为结构冒险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RS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阻塞存在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的指令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  <a:latin typeface="+mn-ea"/>
                <a:ea typeface="+mn-ea"/>
              </a:rPr>
              <a:t>不阻塞后继指令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发射包由</a:t>
            </a:r>
            <a:r>
              <a:rPr lang="zh-CN" altLang="en-US" u="sng" dirty="0">
                <a:solidFill>
                  <a:schemeClr val="tx1"/>
                </a:solidFill>
                <a:latin typeface="+mn-ea"/>
              </a:rPr>
              <a:t>无冒险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的指令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可</a:t>
            </a:r>
            <a:r>
              <a:rPr lang="zh-CN" altLang="en-US" sz="2000" u="sng" dirty="0" smtClean="0">
                <a:solidFill>
                  <a:srgbClr val="990099"/>
                </a:solidFill>
                <a:latin typeface="+mn-ea"/>
                <a:ea typeface="+mn-ea"/>
              </a:rPr>
              <a:t>不连续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组成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(0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≤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≤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m)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乱序完成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非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推测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执行时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，按序完成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推测执行时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静态调度都是按序完成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比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静态调度超标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量好得多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动态调度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4E90D-0DA1-4388-ABED-8D7D0D589388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1443" name="Text Box 130"/>
          <p:cNvSpPr txBox="1">
            <a:spLocks noChangeArrowheads="1"/>
          </p:cNvSpPr>
          <p:nvPr/>
        </p:nvSpPr>
        <p:spPr bwMode="auto">
          <a:xfrm>
            <a:off x="214282" y="404664"/>
            <a:ext cx="87360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PII CPU</a:t>
            </a:r>
            <a:r>
              <a:rPr lang="zh-CN" altLang="en-US" dirty="0" smtClean="0"/>
              <a:t>的超标</a:t>
            </a:r>
            <a:r>
              <a:rPr lang="zh-CN" altLang="en-US" dirty="0"/>
              <a:t>量</a:t>
            </a:r>
            <a:r>
              <a:rPr lang="zh-CN" altLang="en-US" dirty="0" smtClean="0"/>
              <a:t>流水技术</a:t>
            </a:r>
            <a:r>
              <a:rPr lang="en-US" altLang="zh-CN" dirty="0" smtClean="0">
                <a:solidFill>
                  <a:srgbClr val="CC3300"/>
                </a:solidFill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</a:rPr>
              <a:t>(3</a:t>
            </a:r>
            <a:r>
              <a:rPr lang="zh-CN" altLang="en-US" sz="2000" dirty="0">
                <a:solidFill>
                  <a:schemeClr val="tx1"/>
                </a:solidFill>
              </a:rPr>
              <a:t>路超标</a:t>
            </a:r>
            <a:r>
              <a:rPr lang="zh-CN" altLang="en-US" sz="2000" dirty="0" smtClean="0">
                <a:solidFill>
                  <a:schemeClr val="tx1"/>
                </a:solidFill>
              </a:rPr>
              <a:t>量＋动态</a:t>
            </a:r>
            <a:r>
              <a:rPr lang="zh-CN" altLang="en-US" sz="2000" dirty="0">
                <a:solidFill>
                  <a:schemeClr val="tx1"/>
                </a:solidFill>
              </a:rPr>
              <a:t>执行</a:t>
            </a:r>
            <a:r>
              <a:rPr lang="zh-CN" altLang="en-US" sz="2000" dirty="0" smtClean="0">
                <a:solidFill>
                  <a:schemeClr val="tx1"/>
                </a:solidFill>
              </a:rPr>
              <a:t>技术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22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" name="AutoShape 7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AutoShape 7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1326" y="1052736"/>
            <a:ext cx="8523162" cy="4608512"/>
            <a:chOff x="441326" y="1052736"/>
            <a:chExt cx="8523162" cy="4608512"/>
          </a:xfrm>
        </p:grpSpPr>
        <p:sp>
          <p:nvSpPr>
            <p:cNvPr id="345" name="Text Box 60"/>
            <p:cNvSpPr txBox="1">
              <a:spLocks noChangeArrowheads="1"/>
            </p:cNvSpPr>
            <p:nvPr/>
          </p:nvSpPr>
          <p:spPr bwMode="auto">
            <a:xfrm>
              <a:off x="8681913" y="3356992"/>
              <a:ext cx="282575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</a:rPr>
                <a:t>内部公共总线</a:t>
              </a:r>
              <a:r>
                <a:rPr lang="en-US" altLang="zh-CN" sz="1600" dirty="0">
                  <a:solidFill>
                    <a:schemeClr val="tx1"/>
                  </a:solidFill>
                </a:rPr>
                <a:t>CDB</a:t>
              </a:r>
            </a:p>
          </p:txBody>
        </p:sp>
        <p:sp>
          <p:nvSpPr>
            <p:cNvPr id="346" name="Text Box 5"/>
            <p:cNvSpPr txBox="1">
              <a:spLocks noChangeArrowheads="1"/>
            </p:cNvSpPr>
            <p:nvPr/>
          </p:nvSpPr>
          <p:spPr bwMode="auto">
            <a:xfrm>
              <a:off x="3419475" y="1052736"/>
              <a:ext cx="2232025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总线接口单元</a:t>
              </a:r>
              <a:r>
                <a:rPr lang="en-US" altLang="zh-CN" sz="1800">
                  <a:solidFill>
                    <a:schemeClr val="tx1"/>
                  </a:solidFill>
                </a:rPr>
                <a:t>(BIU)</a:t>
              </a:r>
            </a:p>
          </p:txBody>
        </p:sp>
        <p:sp>
          <p:nvSpPr>
            <p:cNvPr id="347" name="Text Box 6"/>
            <p:cNvSpPr txBox="1">
              <a:spLocks noChangeArrowheads="1"/>
            </p:cNvSpPr>
            <p:nvPr/>
          </p:nvSpPr>
          <p:spPr bwMode="auto">
            <a:xfrm>
              <a:off x="971550" y="1484536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dirty="0">
                  <a:solidFill>
                    <a:srgbClr val="CC0099"/>
                  </a:solidFill>
                </a:rPr>
                <a:t>L1</a:t>
              </a:r>
              <a:r>
                <a:rPr lang="en-US" altLang="zh-CN" sz="1800" dirty="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CC0099"/>
                  </a:solidFill>
                </a:rPr>
                <a:t>I-Cache 16K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348" name="Text Box 7"/>
            <p:cNvSpPr txBox="1">
              <a:spLocks noChangeArrowheads="1"/>
            </p:cNvSpPr>
            <p:nvPr/>
          </p:nvSpPr>
          <p:spPr bwMode="auto">
            <a:xfrm>
              <a:off x="6011863" y="1484536"/>
              <a:ext cx="16557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rgbClr val="CC0099"/>
                  </a:solidFill>
                </a:rPr>
                <a:t>L1</a:t>
              </a:r>
              <a:r>
                <a:rPr lang="en-US" altLang="zh-CN" sz="180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rgbClr val="CC0099"/>
                  </a:solidFill>
                </a:rPr>
                <a:t>D-Cache</a:t>
              </a:r>
              <a:r>
                <a:rPr lang="en-US" altLang="zh-CN" sz="1800">
                  <a:solidFill>
                    <a:srgbClr val="CC0099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rgbClr val="CC0099"/>
                  </a:solidFill>
                </a:rPr>
                <a:t>16K</a:t>
              </a:r>
            </a:p>
          </p:txBody>
        </p:sp>
        <p:sp>
          <p:nvSpPr>
            <p:cNvPr id="349" name="Text Box 8"/>
            <p:cNvSpPr txBox="1">
              <a:spLocks noChangeArrowheads="1"/>
            </p:cNvSpPr>
            <p:nvPr/>
          </p:nvSpPr>
          <p:spPr bwMode="auto">
            <a:xfrm>
              <a:off x="971550" y="1989361"/>
              <a:ext cx="17272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预取流式缓冲器</a:t>
              </a:r>
            </a:p>
          </p:txBody>
        </p:sp>
        <p:sp>
          <p:nvSpPr>
            <p:cNvPr id="350" name="Text Box 9"/>
            <p:cNvSpPr txBox="1">
              <a:spLocks noChangeArrowheads="1"/>
            </p:cNvSpPr>
            <p:nvPr/>
          </p:nvSpPr>
          <p:spPr bwMode="auto">
            <a:xfrm>
              <a:off x="971550" y="2492772"/>
              <a:ext cx="17272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指令长度译码器</a:t>
              </a:r>
            </a:p>
          </p:txBody>
        </p:sp>
        <p:sp>
          <p:nvSpPr>
            <p:cNvPr id="351" name="Text Box 10"/>
            <p:cNvSpPr txBox="1">
              <a:spLocks noChangeArrowheads="1"/>
            </p:cNvSpPr>
            <p:nvPr/>
          </p:nvSpPr>
          <p:spPr bwMode="auto">
            <a:xfrm>
              <a:off x="971550" y="2996828"/>
              <a:ext cx="15113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译码器对齐段</a:t>
              </a:r>
            </a:p>
          </p:txBody>
        </p:sp>
        <p:sp>
          <p:nvSpPr>
            <p:cNvPr id="352" name="Text Box 11"/>
            <p:cNvSpPr txBox="1">
              <a:spLocks noChangeArrowheads="1"/>
            </p:cNvSpPr>
            <p:nvPr/>
          </p:nvSpPr>
          <p:spPr bwMode="auto">
            <a:xfrm>
              <a:off x="971550" y="4293096"/>
              <a:ext cx="17272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译码后指令队列</a:t>
              </a:r>
            </a:p>
          </p:txBody>
        </p:sp>
        <p:sp>
          <p:nvSpPr>
            <p:cNvPr id="353" name="Text Box 12"/>
            <p:cNvSpPr txBox="1">
              <a:spLocks noChangeArrowheads="1"/>
            </p:cNvSpPr>
            <p:nvPr/>
          </p:nvSpPr>
          <p:spPr bwMode="auto">
            <a:xfrm>
              <a:off x="971550" y="4797028"/>
              <a:ext cx="15113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RAT/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分配器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54" name="Text Box 13"/>
            <p:cNvSpPr txBox="1">
              <a:spLocks noChangeArrowheads="1"/>
            </p:cNvSpPr>
            <p:nvPr/>
          </p:nvSpPr>
          <p:spPr bwMode="auto">
            <a:xfrm>
              <a:off x="971550" y="5372522"/>
              <a:ext cx="4743458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再定序缓冲器</a:t>
              </a:r>
              <a:r>
                <a: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(ROB)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，即微操作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缓冲池</a:t>
              </a:r>
              <a:endParaRPr lang="en-US" altLang="zh-CN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5" name="Text Box 14"/>
            <p:cNvSpPr txBox="1">
              <a:spLocks noChangeArrowheads="1"/>
            </p:cNvSpPr>
            <p:nvPr/>
          </p:nvSpPr>
          <p:spPr bwMode="auto">
            <a:xfrm>
              <a:off x="4787900" y="2316708"/>
              <a:ext cx="792163" cy="269711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 anchor="t" anchorCtr="0"/>
            <a:lstStyle/>
            <a:p>
              <a:pPr algn="ctr">
                <a:spcBef>
                  <a:spcPts val="600"/>
                </a:spcBef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</a:p>
            <a:p>
              <a:pPr algn="ctr">
                <a:lnSpc>
                  <a:spcPct val="185000"/>
                </a:lnSpc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3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</a:p>
            <a:p>
              <a:pPr algn="ctr">
                <a:spcBef>
                  <a:spcPts val="800"/>
                </a:spcBef>
                <a:defRPr/>
              </a:pPr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保留站</a:t>
              </a:r>
            </a:p>
            <a:p>
              <a:pPr algn="ctr">
                <a:defRPr/>
              </a:pPr>
              <a:r>
                <a:rPr lang="en-US" altLang="zh-CN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(RS)</a:t>
              </a:r>
            </a:p>
            <a:p>
              <a:pPr algn="ctr">
                <a:defRPr/>
              </a:pPr>
              <a:r>
                <a:rPr lang="en-US" altLang="zh-CN" sz="1100" dirty="0">
                  <a:solidFill>
                    <a:schemeClr val="tx1"/>
                  </a:solidFill>
                </a:rPr>
                <a:t> 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</a:rPr>
                <a:t>端口</a:t>
              </a:r>
              <a:r>
                <a:rPr lang="en-US" altLang="zh-CN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6" name="Text Box 15"/>
            <p:cNvSpPr txBox="1">
              <a:spLocks noChangeArrowheads="1"/>
            </p:cNvSpPr>
            <p:nvPr/>
          </p:nvSpPr>
          <p:spPr bwMode="auto">
            <a:xfrm>
              <a:off x="6011863" y="2349327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存储数据执行单元</a:t>
              </a:r>
            </a:p>
          </p:txBody>
        </p:sp>
        <p:sp>
          <p:nvSpPr>
            <p:cNvPr id="357" name="Text Box 16"/>
            <p:cNvSpPr txBox="1">
              <a:spLocks noChangeArrowheads="1"/>
            </p:cNvSpPr>
            <p:nvPr/>
          </p:nvSpPr>
          <p:spPr bwMode="auto">
            <a:xfrm>
              <a:off x="6011863" y="2708920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存储地址执行单元</a:t>
              </a:r>
            </a:p>
          </p:txBody>
        </p:sp>
        <p:sp>
          <p:nvSpPr>
            <p:cNvPr id="358" name="Text Box 17"/>
            <p:cNvSpPr txBox="1">
              <a:spLocks noChangeArrowheads="1"/>
            </p:cNvSpPr>
            <p:nvPr/>
          </p:nvSpPr>
          <p:spPr bwMode="auto">
            <a:xfrm>
              <a:off x="6011863" y="3068960"/>
              <a:ext cx="2016125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装入执行单元</a:t>
              </a:r>
            </a:p>
          </p:txBody>
        </p:sp>
        <p:sp>
          <p:nvSpPr>
            <p:cNvPr id="359" name="Text Box 18"/>
            <p:cNvSpPr txBox="1">
              <a:spLocks noChangeArrowheads="1"/>
            </p:cNvSpPr>
            <p:nvPr/>
          </p:nvSpPr>
          <p:spPr bwMode="auto">
            <a:xfrm>
              <a:off x="6805613" y="1052736"/>
              <a:ext cx="1150938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L2 Cache</a:t>
              </a:r>
            </a:p>
          </p:txBody>
        </p:sp>
        <p:sp>
          <p:nvSpPr>
            <p:cNvPr id="360" name="Text Box 19"/>
            <p:cNvSpPr txBox="1">
              <a:spLocks noChangeArrowheads="1"/>
            </p:cNvSpPr>
            <p:nvPr/>
          </p:nvSpPr>
          <p:spPr bwMode="auto">
            <a:xfrm>
              <a:off x="3059113" y="3573388"/>
              <a:ext cx="1008063" cy="5937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微指令序</a:t>
              </a:r>
            </a:p>
            <a:p>
              <a:pPr algn="ctr"/>
              <a:r>
                <a:rPr lang="zh-CN" altLang="en-US" sz="1800">
                  <a:solidFill>
                    <a:schemeClr val="tx1"/>
                  </a:solidFill>
                </a:rPr>
                <a:t>列器</a:t>
              </a:r>
              <a:r>
                <a:rPr lang="en-US" altLang="zh-CN" sz="1800">
                  <a:solidFill>
                    <a:schemeClr val="tx1"/>
                  </a:solidFill>
                </a:rPr>
                <a:t>MIS</a:t>
              </a:r>
            </a:p>
          </p:txBody>
        </p:sp>
        <p:sp>
          <p:nvSpPr>
            <p:cNvPr id="361" name="Text Box 20"/>
            <p:cNvSpPr txBox="1">
              <a:spLocks noChangeArrowheads="1"/>
            </p:cNvSpPr>
            <p:nvPr/>
          </p:nvSpPr>
          <p:spPr bwMode="auto">
            <a:xfrm>
              <a:off x="3059113" y="4319563"/>
              <a:ext cx="1008063" cy="622300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zh-CN" altLang="en-US" sz="1800" dirty="0">
                  <a:latin typeface="Times New Roman" pitchFamily="18" charset="0"/>
                </a:rPr>
                <a:t>静态转移预测</a:t>
              </a:r>
            </a:p>
          </p:txBody>
        </p:sp>
        <p:sp>
          <p:nvSpPr>
            <p:cNvPr id="362" name="Text Box 21"/>
            <p:cNvSpPr txBox="1">
              <a:spLocks noChangeArrowheads="1"/>
            </p:cNvSpPr>
            <p:nvPr/>
          </p:nvSpPr>
          <p:spPr bwMode="auto">
            <a:xfrm>
              <a:off x="6011863" y="1916336"/>
              <a:ext cx="252095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存储顺序缓冲器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(MOB)</a:t>
              </a:r>
            </a:p>
          </p:txBody>
        </p:sp>
        <p:sp>
          <p:nvSpPr>
            <p:cNvPr id="363" name="Line 22"/>
            <p:cNvSpPr>
              <a:spLocks noChangeShapeType="1"/>
            </p:cNvSpPr>
            <p:nvPr/>
          </p:nvSpPr>
          <p:spPr bwMode="auto">
            <a:xfrm flipH="1" flipV="1">
              <a:off x="2122488" y="1340073"/>
              <a:ext cx="12969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4" name="Line 23"/>
            <p:cNvSpPr>
              <a:spLocks noChangeShapeType="1"/>
            </p:cNvSpPr>
            <p:nvPr/>
          </p:nvSpPr>
          <p:spPr bwMode="auto">
            <a:xfrm flipH="1" flipV="1">
              <a:off x="5651500" y="1340073"/>
              <a:ext cx="11525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5" name="Line 24"/>
            <p:cNvSpPr>
              <a:spLocks noChangeShapeType="1"/>
            </p:cNvSpPr>
            <p:nvPr/>
          </p:nvSpPr>
          <p:spPr bwMode="auto">
            <a:xfrm>
              <a:off x="1835150" y="1773461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6" name="Line 25"/>
            <p:cNvSpPr>
              <a:spLocks noChangeShapeType="1"/>
            </p:cNvSpPr>
            <p:nvPr/>
          </p:nvSpPr>
          <p:spPr bwMode="auto">
            <a:xfrm flipH="1">
              <a:off x="1835150" y="2276872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7" name="Line 26"/>
            <p:cNvSpPr>
              <a:spLocks noChangeShapeType="1"/>
            </p:cNvSpPr>
            <p:nvPr/>
          </p:nvSpPr>
          <p:spPr bwMode="auto">
            <a:xfrm>
              <a:off x="1835150" y="278092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8" name="Line 27"/>
            <p:cNvSpPr>
              <a:spLocks noChangeShapeType="1"/>
            </p:cNvSpPr>
            <p:nvPr/>
          </p:nvSpPr>
          <p:spPr bwMode="auto">
            <a:xfrm>
              <a:off x="1835150" y="3284984"/>
              <a:ext cx="0" cy="20796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69" name="Text Box 28"/>
            <p:cNvSpPr txBox="1">
              <a:spLocks noChangeArrowheads="1"/>
            </p:cNvSpPr>
            <p:nvPr/>
          </p:nvSpPr>
          <p:spPr bwMode="auto">
            <a:xfrm>
              <a:off x="971550" y="3500884"/>
              <a:ext cx="165576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译码 译码  译码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0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1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器</a:t>
              </a:r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0" name="Line 29"/>
            <p:cNvSpPr>
              <a:spLocks noChangeShapeType="1"/>
            </p:cNvSpPr>
            <p:nvPr/>
          </p:nvSpPr>
          <p:spPr bwMode="auto">
            <a:xfrm>
              <a:off x="1474788" y="3500884"/>
              <a:ext cx="0" cy="504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71" name="Line 30"/>
            <p:cNvSpPr>
              <a:spLocks noChangeShapeType="1"/>
            </p:cNvSpPr>
            <p:nvPr/>
          </p:nvSpPr>
          <p:spPr bwMode="auto">
            <a:xfrm>
              <a:off x="2051050" y="3500884"/>
              <a:ext cx="0" cy="504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372" name="Line 31"/>
            <p:cNvSpPr>
              <a:spLocks noChangeShapeType="1"/>
            </p:cNvSpPr>
            <p:nvPr/>
          </p:nvSpPr>
          <p:spPr bwMode="auto">
            <a:xfrm>
              <a:off x="1835150" y="4005709"/>
              <a:ext cx="0" cy="28733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3" name="Line 32"/>
            <p:cNvSpPr>
              <a:spLocks noChangeShapeType="1"/>
            </p:cNvSpPr>
            <p:nvPr/>
          </p:nvSpPr>
          <p:spPr bwMode="auto">
            <a:xfrm>
              <a:off x="2698750" y="256495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4" name="Line 33"/>
            <p:cNvSpPr>
              <a:spLocks noChangeShapeType="1"/>
            </p:cNvSpPr>
            <p:nvPr/>
          </p:nvSpPr>
          <p:spPr bwMode="auto">
            <a:xfrm>
              <a:off x="2627313" y="371785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5" name="Line 34"/>
            <p:cNvSpPr>
              <a:spLocks noChangeShapeType="1"/>
            </p:cNvSpPr>
            <p:nvPr/>
          </p:nvSpPr>
          <p:spPr bwMode="auto">
            <a:xfrm>
              <a:off x="1835150" y="458112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6" name="Line 35"/>
            <p:cNvSpPr>
              <a:spLocks noChangeShapeType="1"/>
            </p:cNvSpPr>
            <p:nvPr/>
          </p:nvSpPr>
          <p:spPr bwMode="auto">
            <a:xfrm>
              <a:off x="1835150" y="5085184"/>
              <a:ext cx="0" cy="28733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77" name="Text Box 36"/>
            <p:cNvSpPr txBox="1">
              <a:spLocks noChangeArrowheads="1"/>
            </p:cNvSpPr>
            <p:nvPr/>
          </p:nvSpPr>
          <p:spPr bwMode="auto">
            <a:xfrm>
              <a:off x="4644008" y="5013623"/>
              <a:ext cx="431800" cy="22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DIS</a:t>
              </a:r>
            </a:p>
          </p:txBody>
        </p:sp>
        <p:sp>
          <p:nvSpPr>
            <p:cNvPr id="378" name="Text Box 37"/>
            <p:cNvSpPr txBox="1">
              <a:spLocks noChangeArrowheads="1"/>
            </p:cNvSpPr>
            <p:nvPr/>
          </p:nvSpPr>
          <p:spPr bwMode="auto">
            <a:xfrm>
              <a:off x="452438" y="1988840"/>
              <a:ext cx="519113" cy="28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IFU1</a:t>
              </a:r>
            </a:p>
          </p:txBody>
        </p:sp>
        <p:sp>
          <p:nvSpPr>
            <p:cNvPr id="379" name="Text Box 38"/>
            <p:cNvSpPr txBox="1">
              <a:spLocks noChangeArrowheads="1"/>
            </p:cNvSpPr>
            <p:nvPr/>
          </p:nvSpPr>
          <p:spPr bwMode="auto">
            <a:xfrm>
              <a:off x="452438" y="2492896"/>
              <a:ext cx="519113" cy="287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IFU2</a:t>
              </a:r>
            </a:p>
          </p:txBody>
        </p:sp>
        <p:sp>
          <p:nvSpPr>
            <p:cNvPr id="380" name="Text Box 39"/>
            <p:cNvSpPr txBox="1">
              <a:spLocks noChangeArrowheads="1"/>
            </p:cNvSpPr>
            <p:nvPr/>
          </p:nvSpPr>
          <p:spPr bwMode="auto">
            <a:xfrm>
              <a:off x="452438" y="2998416"/>
              <a:ext cx="51911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DEC1</a:t>
              </a:r>
            </a:p>
          </p:txBody>
        </p:sp>
        <p:sp>
          <p:nvSpPr>
            <p:cNvPr id="381" name="Text Box 40"/>
            <p:cNvSpPr txBox="1">
              <a:spLocks noChangeArrowheads="1"/>
            </p:cNvSpPr>
            <p:nvPr/>
          </p:nvSpPr>
          <p:spPr bwMode="auto">
            <a:xfrm>
              <a:off x="452438" y="3596134"/>
              <a:ext cx="519113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DEC2</a:t>
              </a:r>
            </a:p>
          </p:txBody>
        </p:sp>
        <p:sp>
          <p:nvSpPr>
            <p:cNvPr id="382" name="Text Box 41"/>
            <p:cNvSpPr txBox="1">
              <a:spLocks noChangeArrowheads="1"/>
            </p:cNvSpPr>
            <p:nvPr/>
          </p:nvSpPr>
          <p:spPr bwMode="auto">
            <a:xfrm>
              <a:off x="441326" y="4293095"/>
              <a:ext cx="530226" cy="286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DEC3</a:t>
              </a:r>
            </a:p>
          </p:txBody>
        </p:sp>
        <p:sp>
          <p:nvSpPr>
            <p:cNvPr id="383" name="Text Box 42"/>
            <p:cNvSpPr txBox="1">
              <a:spLocks noChangeArrowheads="1"/>
            </p:cNvSpPr>
            <p:nvPr/>
          </p:nvSpPr>
          <p:spPr bwMode="auto">
            <a:xfrm>
              <a:off x="466725" y="4797152"/>
              <a:ext cx="504825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RAT</a:t>
              </a:r>
            </a:p>
          </p:txBody>
        </p:sp>
        <p:sp>
          <p:nvSpPr>
            <p:cNvPr id="384" name="Text Box 43"/>
            <p:cNvSpPr txBox="1">
              <a:spLocks noChangeArrowheads="1"/>
            </p:cNvSpPr>
            <p:nvPr/>
          </p:nvSpPr>
          <p:spPr bwMode="auto">
            <a:xfrm>
              <a:off x="452438" y="5373985"/>
              <a:ext cx="519113" cy="287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</a:rPr>
                <a:t>ROB</a:t>
              </a:r>
            </a:p>
          </p:txBody>
        </p:sp>
        <p:sp>
          <p:nvSpPr>
            <p:cNvPr id="385" name="Line 44"/>
            <p:cNvSpPr>
              <a:spLocks noChangeShapeType="1"/>
            </p:cNvSpPr>
            <p:nvPr/>
          </p:nvSpPr>
          <p:spPr bwMode="auto">
            <a:xfrm flipV="1">
              <a:off x="6731000" y="1773461"/>
              <a:ext cx="0" cy="1428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6" name="Line 45"/>
            <p:cNvSpPr>
              <a:spLocks noChangeShapeType="1"/>
            </p:cNvSpPr>
            <p:nvPr/>
          </p:nvSpPr>
          <p:spPr bwMode="auto">
            <a:xfrm flipV="1">
              <a:off x="7235825" y="1773461"/>
              <a:ext cx="0" cy="1428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7" name="Line 46"/>
            <p:cNvSpPr>
              <a:spLocks noChangeShapeType="1"/>
            </p:cNvSpPr>
            <p:nvPr/>
          </p:nvSpPr>
          <p:spPr bwMode="auto">
            <a:xfrm>
              <a:off x="8027988" y="249220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8" name="Line 47"/>
            <p:cNvSpPr>
              <a:spLocks noChangeShapeType="1"/>
            </p:cNvSpPr>
            <p:nvPr/>
          </p:nvSpPr>
          <p:spPr bwMode="auto">
            <a:xfrm>
              <a:off x="5580063" y="2492202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89" name="Line 48"/>
            <p:cNvSpPr>
              <a:spLocks noChangeShapeType="1"/>
            </p:cNvSpPr>
            <p:nvPr/>
          </p:nvSpPr>
          <p:spPr bwMode="auto">
            <a:xfrm>
              <a:off x="5580063" y="2852936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0" name="Line 49"/>
            <p:cNvSpPr>
              <a:spLocks noChangeShapeType="1"/>
            </p:cNvSpPr>
            <p:nvPr/>
          </p:nvSpPr>
          <p:spPr bwMode="auto">
            <a:xfrm flipV="1">
              <a:off x="5580063" y="3212976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1" name="Line 50"/>
            <p:cNvSpPr>
              <a:spLocks noChangeShapeType="1"/>
            </p:cNvSpPr>
            <p:nvPr/>
          </p:nvSpPr>
          <p:spPr bwMode="auto">
            <a:xfrm>
              <a:off x="5580063" y="3860800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2" name="Line 51"/>
            <p:cNvSpPr>
              <a:spLocks noChangeShapeType="1"/>
            </p:cNvSpPr>
            <p:nvPr/>
          </p:nvSpPr>
          <p:spPr bwMode="auto">
            <a:xfrm>
              <a:off x="7523163" y="3933825"/>
              <a:ext cx="10810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3" name="Line 52"/>
            <p:cNvSpPr>
              <a:spLocks noChangeShapeType="1"/>
            </p:cNvSpPr>
            <p:nvPr/>
          </p:nvSpPr>
          <p:spPr bwMode="auto">
            <a:xfrm>
              <a:off x="7596188" y="4294187"/>
              <a:ext cx="1008063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4" name="Line 53"/>
            <p:cNvSpPr>
              <a:spLocks noChangeShapeType="1"/>
            </p:cNvSpPr>
            <p:nvPr/>
          </p:nvSpPr>
          <p:spPr bwMode="auto">
            <a:xfrm>
              <a:off x="7956550" y="4579937"/>
              <a:ext cx="647700" cy="158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5" name="Line 54"/>
            <p:cNvSpPr>
              <a:spLocks noChangeShapeType="1"/>
            </p:cNvSpPr>
            <p:nvPr/>
          </p:nvSpPr>
          <p:spPr bwMode="auto">
            <a:xfrm>
              <a:off x="7739063" y="4868862"/>
              <a:ext cx="8651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6" name="Line 55"/>
            <p:cNvSpPr>
              <a:spLocks noChangeShapeType="1"/>
            </p:cNvSpPr>
            <p:nvPr/>
          </p:nvSpPr>
          <p:spPr bwMode="auto">
            <a:xfrm>
              <a:off x="5580063" y="4869160"/>
              <a:ext cx="4318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7" name="Text Box 56"/>
            <p:cNvSpPr txBox="1">
              <a:spLocks noChangeArrowheads="1"/>
            </p:cNvSpPr>
            <p:nvPr/>
          </p:nvSpPr>
          <p:spPr bwMode="auto">
            <a:xfrm>
              <a:off x="7019925" y="5372398"/>
              <a:ext cx="1296988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IA</a:t>
              </a: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</a:p>
          </p:txBody>
        </p:sp>
        <p:sp>
          <p:nvSpPr>
            <p:cNvPr id="398" name="Line 57"/>
            <p:cNvSpPr>
              <a:spLocks noChangeShapeType="1"/>
            </p:cNvSpPr>
            <p:nvPr/>
          </p:nvSpPr>
          <p:spPr bwMode="auto">
            <a:xfrm flipV="1">
              <a:off x="6319838" y="5517232"/>
              <a:ext cx="700088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399" name="Text Box 58"/>
            <p:cNvSpPr txBox="1">
              <a:spLocks noChangeArrowheads="1"/>
            </p:cNvSpPr>
            <p:nvPr/>
          </p:nvSpPr>
          <p:spPr bwMode="auto">
            <a:xfrm>
              <a:off x="6515100" y="5265232"/>
              <a:ext cx="41275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spcBef>
                  <a:spcPts val="0"/>
                </a:spcBef>
              </a:pPr>
              <a:r>
                <a:rPr lang="en-US" altLang="zh-CN" sz="1600" dirty="0">
                  <a:solidFill>
                    <a:srgbClr val="FF3300"/>
                  </a:solidFill>
                </a:rPr>
                <a:t>RET</a:t>
              </a:r>
            </a:p>
          </p:txBody>
        </p:sp>
        <p:sp>
          <p:nvSpPr>
            <p:cNvPr id="400" name="Text Box 59"/>
            <p:cNvSpPr txBox="1">
              <a:spLocks noChangeArrowheads="1"/>
            </p:cNvSpPr>
            <p:nvPr/>
          </p:nvSpPr>
          <p:spPr bwMode="auto">
            <a:xfrm>
              <a:off x="8293100" y="4869160"/>
              <a:ext cx="31115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>
                  <a:solidFill>
                    <a:srgbClr val="FF3300"/>
                  </a:solidFill>
                </a:rPr>
                <a:t>WB</a:t>
              </a:r>
            </a:p>
          </p:txBody>
        </p:sp>
        <p:sp>
          <p:nvSpPr>
            <p:cNvPr id="401" name="Text Box 61"/>
            <p:cNvSpPr txBox="1">
              <a:spLocks noChangeArrowheads="1"/>
            </p:cNvSpPr>
            <p:nvPr/>
          </p:nvSpPr>
          <p:spPr bwMode="auto">
            <a:xfrm>
              <a:off x="5867400" y="3429000"/>
              <a:ext cx="314325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en-US" altLang="zh-CN" sz="1600">
                  <a:solidFill>
                    <a:srgbClr val="FF3300"/>
                  </a:solidFill>
                </a:rPr>
                <a:t>EX</a:t>
              </a:r>
            </a:p>
          </p:txBody>
        </p:sp>
        <p:sp>
          <p:nvSpPr>
            <p:cNvPr id="402" name="Text Box 62"/>
            <p:cNvSpPr txBox="1">
              <a:spLocks noChangeArrowheads="1"/>
            </p:cNvSpPr>
            <p:nvPr/>
          </p:nvSpPr>
          <p:spPr bwMode="auto">
            <a:xfrm>
              <a:off x="3059113" y="2277765"/>
              <a:ext cx="1008063" cy="504000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b" anchorCtr="0"/>
            <a:lstStyle/>
            <a:p>
              <a:pPr algn="ctr">
                <a:lnSpc>
                  <a:spcPct val="80000"/>
                </a:lnSpc>
                <a:defRPr/>
              </a:pPr>
              <a:r>
                <a:rPr lang="zh-CN" altLang="en-US" sz="1800" dirty="0">
                  <a:latin typeface="Times New Roman" pitchFamily="18" charset="0"/>
                </a:rPr>
                <a:t>转移目标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zh-CN" altLang="en-US" sz="1800" dirty="0">
                  <a:latin typeface="Times New Roman" pitchFamily="18" charset="0"/>
                </a:rPr>
                <a:t>缓冲器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03" name="Text Box 63"/>
            <p:cNvSpPr txBox="1">
              <a:spLocks noChangeArrowheads="1"/>
            </p:cNvSpPr>
            <p:nvPr/>
          </p:nvSpPr>
          <p:spPr bwMode="auto">
            <a:xfrm>
              <a:off x="2339975" y="1052736"/>
              <a:ext cx="914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前端总线</a:t>
              </a:r>
            </a:p>
          </p:txBody>
        </p:sp>
        <p:sp>
          <p:nvSpPr>
            <p:cNvPr id="404" name="Text Box 64"/>
            <p:cNvSpPr txBox="1">
              <a:spLocks noChangeArrowheads="1"/>
            </p:cNvSpPr>
            <p:nvPr/>
          </p:nvSpPr>
          <p:spPr bwMode="auto">
            <a:xfrm>
              <a:off x="5816600" y="1052736"/>
              <a:ext cx="914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600">
                  <a:solidFill>
                    <a:schemeClr val="tx1"/>
                  </a:solidFill>
                  <a:latin typeface="Times New Roman" pitchFamily="18" charset="0"/>
                </a:rPr>
                <a:t>后端总线</a:t>
              </a:r>
            </a:p>
          </p:txBody>
        </p:sp>
        <p:sp>
          <p:nvSpPr>
            <p:cNvPr id="405" name="Text Box 65"/>
            <p:cNvSpPr txBox="1">
              <a:spLocks noChangeArrowheads="1"/>
            </p:cNvSpPr>
            <p:nvPr/>
          </p:nvSpPr>
          <p:spPr bwMode="auto">
            <a:xfrm>
              <a:off x="971550" y="1052736"/>
              <a:ext cx="1162050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</a:rPr>
                <a:t>主存</a:t>
              </a:r>
            </a:p>
          </p:txBody>
        </p:sp>
        <p:sp>
          <p:nvSpPr>
            <p:cNvPr id="406" name="Text Box 66"/>
            <p:cNvSpPr txBox="1">
              <a:spLocks noChangeArrowheads="1"/>
            </p:cNvSpPr>
            <p:nvPr/>
          </p:nvSpPr>
          <p:spPr bwMode="auto">
            <a:xfrm>
              <a:off x="4211638" y="3643015"/>
              <a:ext cx="287338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r>
                <a:rPr lang="zh-CN" altLang="en-US" sz="1600">
                  <a:solidFill>
                    <a:schemeClr val="tx1"/>
                  </a:solidFill>
                </a:rPr>
                <a:t>预测错误</a:t>
              </a:r>
            </a:p>
          </p:txBody>
        </p:sp>
        <p:sp>
          <p:nvSpPr>
            <p:cNvPr id="407" name="Text Box 67"/>
            <p:cNvSpPr txBox="1">
              <a:spLocks noChangeArrowheads="1"/>
            </p:cNvSpPr>
            <p:nvPr/>
          </p:nvSpPr>
          <p:spPr bwMode="auto">
            <a:xfrm>
              <a:off x="6011863" y="4724400"/>
              <a:ext cx="8636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简单</a:t>
              </a:r>
              <a:r>
                <a:rPr lang="en-US" altLang="zh-CN" sz="160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408" name="Text Box 68"/>
            <p:cNvSpPr txBox="1">
              <a:spLocks noChangeArrowheads="1"/>
            </p:cNvSpPr>
            <p:nvPr/>
          </p:nvSpPr>
          <p:spPr bwMode="auto">
            <a:xfrm>
              <a:off x="6875463" y="4724400"/>
              <a:ext cx="8636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复杂</a:t>
              </a:r>
              <a:r>
                <a:rPr lang="en-US" altLang="zh-CN" sz="160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409" name="Text Box 69"/>
            <p:cNvSpPr txBox="1">
              <a:spLocks noChangeArrowheads="1"/>
            </p:cNvSpPr>
            <p:nvPr/>
          </p:nvSpPr>
          <p:spPr bwMode="auto">
            <a:xfrm>
              <a:off x="6229350" y="4437062"/>
              <a:ext cx="865188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复杂</a:t>
              </a:r>
              <a:r>
                <a:rPr lang="en-US" altLang="zh-CN" sz="1600">
                  <a:solidFill>
                    <a:schemeClr val="tx1"/>
                  </a:solidFill>
                </a:rPr>
                <a:t>IEU</a:t>
              </a:r>
            </a:p>
          </p:txBody>
        </p:sp>
        <p:sp>
          <p:nvSpPr>
            <p:cNvPr id="410" name="Text Box 70"/>
            <p:cNvSpPr txBox="1">
              <a:spLocks noChangeArrowheads="1"/>
            </p:cNvSpPr>
            <p:nvPr/>
          </p:nvSpPr>
          <p:spPr bwMode="auto">
            <a:xfrm>
              <a:off x="6445250" y="4148137"/>
              <a:ext cx="1150938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MMX</a:t>
              </a:r>
              <a:r>
                <a:rPr lang="zh-CN" altLang="en-US" sz="1600">
                  <a:solidFill>
                    <a:schemeClr val="tx1"/>
                  </a:solidFill>
                </a:rPr>
                <a:t>乘法器</a:t>
              </a:r>
            </a:p>
          </p:txBody>
        </p:sp>
        <p:sp>
          <p:nvSpPr>
            <p:cNvPr id="411" name="Text Box 71"/>
            <p:cNvSpPr txBox="1">
              <a:spLocks noChangeArrowheads="1"/>
            </p:cNvSpPr>
            <p:nvPr/>
          </p:nvSpPr>
          <p:spPr bwMode="auto">
            <a:xfrm>
              <a:off x="7092950" y="4437062"/>
              <a:ext cx="863600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MMX ALU</a:t>
              </a:r>
            </a:p>
          </p:txBody>
        </p:sp>
        <p:sp>
          <p:nvSpPr>
            <p:cNvPr id="412" name="Text Box 72"/>
            <p:cNvSpPr txBox="1">
              <a:spLocks noChangeArrowheads="1"/>
            </p:cNvSpPr>
            <p:nvPr/>
          </p:nvSpPr>
          <p:spPr bwMode="auto">
            <a:xfrm>
              <a:off x="6011863" y="3787775"/>
              <a:ext cx="151130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简单</a:t>
              </a:r>
              <a:r>
                <a:rPr lang="en-US" altLang="zh-CN" sz="1600" dirty="0">
                  <a:solidFill>
                    <a:schemeClr val="tx1"/>
                  </a:solidFill>
                </a:rPr>
                <a:t>IEU</a:t>
              </a:r>
              <a:r>
                <a:rPr lang="zh-CN" altLang="en-US" sz="1600" dirty="0">
                  <a:solidFill>
                    <a:schemeClr val="tx1"/>
                  </a:solidFill>
                </a:rPr>
                <a:t>和</a:t>
              </a:r>
              <a:r>
                <a:rPr lang="en-US" altLang="zh-CN" sz="1600" dirty="0">
                  <a:solidFill>
                    <a:schemeClr val="accent2"/>
                  </a:solidFill>
                </a:rPr>
                <a:t>JEU</a:t>
              </a:r>
            </a:p>
          </p:txBody>
        </p:sp>
        <p:sp>
          <p:nvSpPr>
            <p:cNvPr id="413" name="Text Box 73"/>
            <p:cNvSpPr txBox="1">
              <a:spLocks noChangeArrowheads="1"/>
            </p:cNvSpPr>
            <p:nvPr/>
          </p:nvSpPr>
          <p:spPr bwMode="auto">
            <a:xfrm>
              <a:off x="6227763" y="3502025"/>
              <a:ext cx="792163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MMX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414" name="Text Box 74"/>
            <p:cNvSpPr txBox="1">
              <a:spLocks noChangeArrowheads="1"/>
            </p:cNvSpPr>
            <p:nvPr/>
          </p:nvSpPr>
          <p:spPr bwMode="auto">
            <a:xfrm>
              <a:off x="3059113" y="3285034"/>
              <a:ext cx="1008063" cy="287337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zh-CN" altLang="en-US" sz="1800" dirty="0">
                  <a:solidFill>
                    <a:srgbClr val="CC3300"/>
                  </a:solidFill>
                </a:rPr>
                <a:t>误预测</a:t>
              </a:r>
            </a:p>
          </p:txBody>
        </p:sp>
        <p:sp>
          <p:nvSpPr>
            <p:cNvPr id="415" name="Line 75"/>
            <p:cNvSpPr>
              <a:spLocks noChangeShapeType="1"/>
            </p:cNvSpPr>
            <p:nvPr/>
          </p:nvSpPr>
          <p:spPr bwMode="auto">
            <a:xfrm>
              <a:off x="4067175" y="1484536"/>
              <a:ext cx="0" cy="1444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6" name="Line 76"/>
            <p:cNvSpPr>
              <a:spLocks noChangeShapeType="1"/>
            </p:cNvSpPr>
            <p:nvPr/>
          </p:nvSpPr>
          <p:spPr bwMode="auto">
            <a:xfrm flipH="1">
              <a:off x="2698750" y="1628998"/>
              <a:ext cx="13684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7" name="Line 77"/>
            <p:cNvSpPr>
              <a:spLocks noChangeShapeType="1"/>
            </p:cNvSpPr>
            <p:nvPr/>
          </p:nvSpPr>
          <p:spPr bwMode="auto">
            <a:xfrm>
              <a:off x="5075238" y="1628998"/>
              <a:ext cx="9366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8" name="Line 78"/>
            <p:cNvSpPr>
              <a:spLocks noChangeShapeType="1"/>
            </p:cNvSpPr>
            <p:nvPr/>
          </p:nvSpPr>
          <p:spPr bwMode="auto">
            <a:xfrm flipH="1" flipV="1">
              <a:off x="5075238" y="1484536"/>
              <a:ext cx="0" cy="14446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" name="Line 79"/>
            <p:cNvSpPr>
              <a:spLocks noChangeShapeType="1"/>
            </p:cNvSpPr>
            <p:nvPr/>
          </p:nvSpPr>
          <p:spPr bwMode="auto">
            <a:xfrm flipH="1">
              <a:off x="2698750" y="2133303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" name="Line 80"/>
            <p:cNvSpPr>
              <a:spLocks noChangeShapeType="1"/>
            </p:cNvSpPr>
            <p:nvPr/>
          </p:nvSpPr>
          <p:spPr bwMode="auto">
            <a:xfrm>
              <a:off x="2843213" y="2925317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1" name="Line 81"/>
            <p:cNvSpPr>
              <a:spLocks noChangeShapeType="1"/>
            </p:cNvSpPr>
            <p:nvPr/>
          </p:nvSpPr>
          <p:spPr bwMode="auto">
            <a:xfrm flipV="1">
              <a:off x="2843213" y="2564954"/>
              <a:ext cx="0" cy="3603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2" name="Text Box 82"/>
            <p:cNvSpPr txBox="1">
              <a:spLocks noChangeArrowheads="1"/>
            </p:cNvSpPr>
            <p:nvPr/>
          </p:nvSpPr>
          <p:spPr bwMode="auto">
            <a:xfrm>
              <a:off x="3059113" y="1988840"/>
              <a:ext cx="10080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Next IP</a:t>
              </a:r>
            </a:p>
          </p:txBody>
        </p:sp>
        <p:sp>
          <p:nvSpPr>
            <p:cNvPr id="423" name="Text Box 83"/>
            <p:cNvSpPr txBox="1">
              <a:spLocks noChangeArrowheads="1"/>
            </p:cNvSpPr>
            <p:nvPr/>
          </p:nvSpPr>
          <p:spPr bwMode="auto">
            <a:xfrm>
              <a:off x="3059113" y="2780978"/>
              <a:ext cx="1008063" cy="503237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b" anchorCtr="0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返回堆栈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缓冲器</a:t>
              </a:r>
            </a:p>
          </p:txBody>
        </p:sp>
        <p:sp>
          <p:nvSpPr>
            <p:cNvPr id="424" name="Line 84"/>
            <p:cNvSpPr>
              <a:spLocks noChangeShapeType="1"/>
            </p:cNvSpPr>
            <p:nvPr/>
          </p:nvSpPr>
          <p:spPr bwMode="auto">
            <a:xfrm flipH="1">
              <a:off x="1835150" y="4077146"/>
              <a:ext cx="1223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5" name="Line 85"/>
            <p:cNvSpPr>
              <a:spLocks noChangeShapeType="1"/>
            </p:cNvSpPr>
            <p:nvPr/>
          </p:nvSpPr>
          <p:spPr bwMode="auto">
            <a:xfrm>
              <a:off x="2698750" y="4437038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26" name="Line 86"/>
            <p:cNvSpPr>
              <a:spLocks noChangeShapeType="1"/>
            </p:cNvSpPr>
            <p:nvPr/>
          </p:nvSpPr>
          <p:spPr bwMode="auto">
            <a:xfrm flipH="1">
              <a:off x="4067175" y="3501058"/>
              <a:ext cx="144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7" name="Line 87"/>
            <p:cNvSpPr>
              <a:spLocks noChangeShapeType="1"/>
            </p:cNvSpPr>
            <p:nvPr/>
          </p:nvSpPr>
          <p:spPr bwMode="auto">
            <a:xfrm flipH="1" flipV="1">
              <a:off x="4211638" y="3501058"/>
              <a:ext cx="0" cy="1079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8" name="Line 88"/>
            <p:cNvSpPr>
              <a:spLocks noChangeShapeType="1"/>
            </p:cNvSpPr>
            <p:nvPr/>
          </p:nvSpPr>
          <p:spPr bwMode="auto">
            <a:xfrm flipH="1">
              <a:off x="4068763" y="335704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9" name="Line 89"/>
            <p:cNvSpPr>
              <a:spLocks noChangeShapeType="1"/>
            </p:cNvSpPr>
            <p:nvPr/>
          </p:nvSpPr>
          <p:spPr bwMode="auto">
            <a:xfrm flipH="1">
              <a:off x="4067175" y="4581178"/>
              <a:ext cx="144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" name="Line 90"/>
            <p:cNvSpPr>
              <a:spLocks noChangeShapeType="1"/>
            </p:cNvSpPr>
            <p:nvPr/>
          </p:nvSpPr>
          <p:spPr bwMode="auto">
            <a:xfrm flipH="1">
              <a:off x="4067944" y="2564904"/>
              <a:ext cx="576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" name="Line 91"/>
            <p:cNvSpPr>
              <a:spLocks noChangeShapeType="1"/>
            </p:cNvSpPr>
            <p:nvPr/>
          </p:nvSpPr>
          <p:spPr bwMode="auto">
            <a:xfrm flipH="1" flipV="1">
              <a:off x="4500563" y="3356992"/>
              <a:ext cx="0" cy="19440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2" name="Line 92"/>
            <p:cNvSpPr>
              <a:spLocks noChangeShapeType="1"/>
            </p:cNvSpPr>
            <p:nvPr/>
          </p:nvSpPr>
          <p:spPr bwMode="auto">
            <a:xfrm flipH="1" flipV="1">
              <a:off x="4644008" y="2565064"/>
              <a:ext cx="0" cy="1440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3" name="Line 93"/>
            <p:cNvSpPr>
              <a:spLocks noChangeShapeType="1"/>
            </p:cNvSpPr>
            <p:nvPr/>
          </p:nvSpPr>
          <p:spPr bwMode="auto">
            <a:xfrm>
              <a:off x="8027988" y="2853382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4" name="Line 94"/>
            <p:cNvSpPr>
              <a:spLocks noChangeShapeType="1"/>
            </p:cNvSpPr>
            <p:nvPr/>
          </p:nvSpPr>
          <p:spPr bwMode="auto">
            <a:xfrm flipH="1">
              <a:off x="8026400" y="3141985"/>
              <a:ext cx="4333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5" name="Line 95"/>
            <p:cNvSpPr>
              <a:spLocks noChangeShapeType="1"/>
            </p:cNvSpPr>
            <p:nvPr/>
          </p:nvSpPr>
          <p:spPr bwMode="auto">
            <a:xfrm flipV="1">
              <a:off x="8172450" y="2204864"/>
              <a:ext cx="0" cy="28733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6" name="Line 96"/>
            <p:cNvSpPr>
              <a:spLocks noChangeShapeType="1"/>
            </p:cNvSpPr>
            <p:nvPr/>
          </p:nvSpPr>
          <p:spPr bwMode="auto">
            <a:xfrm flipV="1">
              <a:off x="8315325" y="2204864"/>
              <a:ext cx="0" cy="64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7" name="Text Box 97"/>
            <p:cNvSpPr txBox="1">
              <a:spLocks noChangeArrowheads="1"/>
            </p:cNvSpPr>
            <p:nvPr/>
          </p:nvSpPr>
          <p:spPr bwMode="auto">
            <a:xfrm>
              <a:off x="7019925" y="3502025"/>
              <a:ext cx="1008063" cy="287337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MMX</a:t>
              </a:r>
              <a:r>
                <a:rPr lang="zh-CN" altLang="en-US" sz="1600" dirty="0">
                  <a:solidFill>
                    <a:schemeClr val="tx1"/>
                  </a:solidFill>
                </a:rPr>
                <a:t>移位器</a:t>
              </a:r>
            </a:p>
          </p:txBody>
        </p:sp>
        <p:sp>
          <p:nvSpPr>
            <p:cNvPr id="438" name="Line 98"/>
            <p:cNvSpPr>
              <a:spLocks noChangeShapeType="1"/>
            </p:cNvSpPr>
            <p:nvPr/>
          </p:nvSpPr>
          <p:spPr bwMode="auto">
            <a:xfrm flipV="1">
              <a:off x="7667625" y="1628998"/>
              <a:ext cx="9366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39" name="Line 99"/>
            <p:cNvSpPr>
              <a:spLocks noChangeShapeType="1"/>
            </p:cNvSpPr>
            <p:nvPr/>
          </p:nvSpPr>
          <p:spPr bwMode="auto">
            <a:xfrm>
              <a:off x="8602663" y="1628998"/>
              <a:ext cx="1588" cy="1512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0" name="Line 100"/>
            <p:cNvSpPr>
              <a:spLocks noChangeShapeType="1"/>
            </p:cNvSpPr>
            <p:nvPr/>
          </p:nvSpPr>
          <p:spPr bwMode="auto">
            <a:xfrm flipV="1">
              <a:off x="5437188" y="5156498"/>
              <a:ext cx="316706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1" name="Line 101"/>
            <p:cNvSpPr>
              <a:spLocks noChangeShapeType="1"/>
            </p:cNvSpPr>
            <p:nvPr/>
          </p:nvSpPr>
          <p:spPr bwMode="auto">
            <a:xfrm>
              <a:off x="6083300" y="5156498"/>
              <a:ext cx="0" cy="2159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2" name="Line 102"/>
            <p:cNvSpPr>
              <a:spLocks noChangeShapeType="1"/>
            </p:cNvSpPr>
            <p:nvPr/>
          </p:nvSpPr>
          <p:spPr bwMode="auto">
            <a:xfrm flipV="1">
              <a:off x="5148064" y="5013623"/>
              <a:ext cx="0" cy="35877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3" name="Line 103"/>
            <p:cNvSpPr>
              <a:spLocks noChangeShapeType="1"/>
            </p:cNvSpPr>
            <p:nvPr/>
          </p:nvSpPr>
          <p:spPr bwMode="auto">
            <a:xfrm>
              <a:off x="4859338" y="2132236"/>
              <a:ext cx="11525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4" name="Line 104"/>
            <p:cNvSpPr>
              <a:spLocks noChangeShapeType="1"/>
            </p:cNvSpPr>
            <p:nvPr/>
          </p:nvSpPr>
          <p:spPr bwMode="auto">
            <a:xfrm flipH="1" flipV="1">
              <a:off x="4859338" y="1484536"/>
              <a:ext cx="0" cy="6477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5" name="Line 107"/>
            <p:cNvSpPr>
              <a:spLocks noChangeShapeType="1"/>
            </p:cNvSpPr>
            <p:nvPr/>
          </p:nvSpPr>
          <p:spPr bwMode="auto">
            <a:xfrm flipV="1">
              <a:off x="5437188" y="5012928"/>
              <a:ext cx="0" cy="14357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6" name="Line 108"/>
            <p:cNvSpPr>
              <a:spLocks noChangeShapeType="1"/>
            </p:cNvSpPr>
            <p:nvPr/>
          </p:nvSpPr>
          <p:spPr bwMode="auto">
            <a:xfrm>
              <a:off x="8604249" y="3140968"/>
              <a:ext cx="1588" cy="17541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7" name="Line 109"/>
            <p:cNvSpPr>
              <a:spLocks noChangeShapeType="1"/>
            </p:cNvSpPr>
            <p:nvPr/>
          </p:nvSpPr>
          <p:spPr bwMode="auto">
            <a:xfrm>
              <a:off x="8604250" y="3284984"/>
              <a:ext cx="1588" cy="187200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none" w="sm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8" name="Line 111"/>
            <p:cNvSpPr>
              <a:spLocks noChangeShapeType="1"/>
            </p:cNvSpPr>
            <p:nvPr/>
          </p:nvSpPr>
          <p:spPr bwMode="auto">
            <a:xfrm flipV="1">
              <a:off x="8459788" y="2204864"/>
              <a:ext cx="1588" cy="93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lIns="18000" tIns="10800" rIns="18000" bIns="10800"/>
            <a:lstStyle/>
            <a:p>
              <a:endParaRPr lang="zh-CN" altLang="en-US"/>
            </a:p>
          </p:txBody>
        </p:sp>
        <p:sp>
          <p:nvSpPr>
            <p:cNvPr id="449" name="Line 115"/>
            <p:cNvSpPr>
              <a:spLocks noChangeShapeType="1"/>
            </p:cNvSpPr>
            <p:nvPr/>
          </p:nvSpPr>
          <p:spPr bwMode="auto">
            <a:xfrm flipH="1">
              <a:off x="4500563" y="5300960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" name="Line 116"/>
            <p:cNvSpPr>
              <a:spLocks noChangeShapeType="1"/>
            </p:cNvSpPr>
            <p:nvPr/>
          </p:nvSpPr>
          <p:spPr bwMode="auto">
            <a:xfrm flipH="1" flipV="1">
              <a:off x="5940425" y="5302548"/>
              <a:ext cx="0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" name="Text Box 13"/>
            <p:cNvSpPr txBox="1">
              <a:spLocks noChangeArrowheads="1"/>
            </p:cNvSpPr>
            <p:nvPr/>
          </p:nvSpPr>
          <p:spPr bwMode="auto">
            <a:xfrm>
              <a:off x="5715008" y="5372415"/>
              <a:ext cx="61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RR</a:t>
              </a:r>
              <a:endParaRPr lang="en-US" altLang="zh-CN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2" name="Line 105"/>
            <p:cNvSpPr>
              <a:spLocks noChangeShapeType="1"/>
            </p:cNvSpPr>
            <p:nvPr/>
          </p:nvSpPr>
          <p:spPr bwMode="auto">
            <a:xfrm flipH="1" flipV="1">
              <a:off x="5580063" y="40050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3" name="Line 106"/>
            <p:cNvSpPr>
              <a:spLocks noChangeShapeType="1"/>
            </p:cNvSpPr>
            <p:nvPr/>
          </p:nvSpPr>
          <p:spPr bwMode="auto">
            <a:xfrm flipH="1" flipV="1">
              <a:off x="4643438" y="4005064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4" name="Text Box 8"/>
          <p:cNvSpPr txBox="1">
            <a:spLocks noChangeArrowheads="1"/>
          </p:cNvSpPr>
          <p:nvPr/>
        </p:nvSpPr>
        <p:spPr bwMode="auto">
          <a:xfrm>
            <a:off x="1114796" y="5805264"/>
            <a:ext cx="533045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路超标量是指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拍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讲完后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E01CC-164B-4E5A-BBE1-47AC3562092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2467" name="Text Box 44"/>
          <p:cNvSpPr txBox="1">
            <a:spLocks noChangeArrowheads="1"/>
          </p:cNvSpPr>
          <p:nvPr/>
        </p:nvSpPr>
        <p:spPr bwMode="auto">
          <a:xfrm>
            <a:off x="214282" y="408955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超标量流水线组成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zh-CN" altLang="en-US" dirty="0" smtClean="0">
                <a:solidFill>
                  <a:schemeClr val="tx1"/>
                </a:solidFill>
              </a:rPr>
              <a:t>个段，以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再定序缓冲器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4800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28924"/>
              </p:ext>
            </p:extLst>
          </p:nvPr>
        </p:nvGraphicFramePr>
        <p:xfrm>
          <a:off x="1071538" y="962953"/>
          <a:ext cx="7777163" cy="3768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9288"/>
                <a:gridCol w="647700"/>
                <a:gridCol w="647700"/>
                <a:gridCol w="647700"/>
                <a:gridCol w="647700"/>
                <a:gridCol w="649287"/>
                <a:gridCol w="647700"/>
                <a:gridCol w="647700"/>
                <a:gridCol w="647700"/>
                <a:gridCol w="649288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IFU1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IFU2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ROB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4764" name="Text Box 92"/>
          <p:cNvSpPr txBox="1">
            <a:spLocks noChangeArrowheads="1"/>
          </p:cNvSpPr>
          <p:nvPr/>
        </p:nvSpPr>
        <p:spPr bwMode="auto">
          <a:xfrm>
            <a:off x="214282" y="2212596"/>
            <a:ext cx="87154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⑴IFU1  </a:t>
            </a:r>
            <a:r>
              <a:rPr lang="zh-CN" altLang="en-US" dirty="0">
                <a:solidFill>
                  <a:srgbClr val="C00000"/>
                </a:solidFill>
              </a:rPr>
              <a:t>取指单元段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每次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</a:rPr>
              <a:t>L1-I$</a:t>
            </a:r>
            <a:r>
              <a:rPr lang="zh-CN" altLang="en-US" u="sng" dirty="0" smtClean="0">
                <a:solidFill>
                  <a:srgbClr val="990099"/>
                </a:solidFill>
              </a:rPr>
              <a:t>取出</a:t>
            </a:r>
            <a:r>
              <a:rPr lang="zh-CN" altLang="en-US" u="sng" dirty="0" smtClean="0">
                <a:solidFill>
                  <a:schemeClr val="tx1"/>
                </a:solidFill>
              </a:rPr>
              <a:t>一</a:t>
            </a:r>
            <a:r>
              <a:rPr lang="zh-CN" altLang="en-US" u="sng" dirty="0">
                <a:solidFill>
                  <a:schemeClr val="tx1"/>
                </a:solidFill>
              </a:rPr>
              <a:t>个块</a:t>
            </a:r>
            <a:r>
              <a:rPr lang="en-US" altLang="zh-CN" sz="1800" dirty="0">
                <a:solidFill>
                  <a:schemeClr val="tx1"/>
                </a:solidFill>
              </a:rPr>
              <a:t>(32B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装入</a:t>
            </a:r>
            <a:r>
              <a:rPr lang="zh-CN" altLang="en-US" dirty="0">
                <a:solidFill>
                  <a:schemeClr val="tx1"/>
                </a:solidFill>
              </a:rPr>
              <a:t>预取流式缓冲器</a:t>
            </a:r>
            <a:r>
              <a:rPr lang="en-US" altLang="zh-CN" sz="1800" dirty="0" smtClean="0">
                <a:solidFill>
                  <a:schemeClr val="tx1"/>
                </a:solidFill>
              </a:rPr>
              <a:t>(S=2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zh-CN" altLang="en-US" sz="1800" dirty="0" smtClean="0">
                <a:solidFill>
                  <a:schemeClr val="tx1"/>
                </a:solidFill>
              </a:rPr>
              <a:t>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284765" name="Text Box 93"/>
          <p:cNvSpPr txBox="1">
            <a:spLocks noChangeArrowheads="1"/>
          </p:cNvSpPr>
          <p:nvPr/>
        </p:nvSpPr>
        <p:spPr bwMode="auto">
          <a:xfrm>
            <a:off x="214282" y="3541314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⑵IFU2  </a:t>
            </a:r>
            <a:r>
              <a:rPr lang="zh-CN" altLang="en-US" dirty="0">
                <a:solidFill>
                  <a:srgbClr val="C00000"/>
                </a:solidFill>
              </a:rPr>
              <a:t>取指单元段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每次</a:t>
            </a:r>
            <a:r>
              <a:rPr lang="zh-CN" altLang="en-US" dirty="0">
                <a:solidFill>
                  <a:schemeClr val="tx1"/>
                </a:solidFill>
              </a:rPr>
              <a:t>从预取流式缓冲器</a:t>
            </a:r>
            <a:r>
              <a:rPr lang="zh-CN" altLang="en-US" u="sng" dirty="0" smtClean="0">
                <a:solidFill>
                  <a:srgbClr val="990099"/>
                </a:solidFill>
              </a:rPr>
              <a:t>取出</a:t>
            </a:r>
            <a:r>
              <a:rPr lang="en-US" altLang="zh-CN" u="sng" dirty="0" smtClean="0">
                <a:solidFill>
                  <a:schemeClr val="tx1"/>
                </a:solidFill>
              </a:rPr>
              <a:t>16B</a:t>
            </a:r>
            <a:r>
              <a:rPr lang="zh-CN" altLang="en-US" u="sng" dirty="0" smtClean="0">
                <a:solidFill>
                  <a:schemeClr val="tx1"/>
                </a:solidFill>
              </a:rPr>
              <a:t>信息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起始位置任意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    对</a:t>
            </a:r>
            <a:r>
              <a:rPr lang="en-US" altLang="zh-CN" dirty="0" smtClean="0">
                <a:solidFill>
                  <a:schemeClr val="tx1"/>
                </a:solidFill>
              </a:rPr>
              <a:t>16B</a:t>
            </a:r>
            <a:r>
              <a:rPr lang="zh-CN" altLang="en-US" dirty="0" smtClean="0">
                <a:solidFill>
                  <a:schemeClr val="tx1"/>
                </a:solidFill>
              </a:rPr>
              <a:t>信息</a:t>
            </a:r>
            <a:r>
              <a:rPr lang="zh-CN" altLang="en-US" u="sng" dirty="0" smtClean="0">
                <a:solidFill>
                  <a:srgbClr val="990099"/>
                </a:solidFill>
              </a:rPr>
              <a:t>预译码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标志</a:t>
            </a:r>
            <a:r>
              <a:rPr lang="zh-CN" altLang="en-US" u="sng" dirty="0" smtClean="0">
                <a:solidFill>
                  <a:schemeClr val="tx1"/>
                </a:solidFill>
              </a:rPr>
              <a:t>指令边界</a:t>
            </a:r>
            <a:r>
              <a:rPr lang="en-US" altLang="zh-CN" sz="1800" dirty="0" smtClean="0">
                <a:solidFill>
                  <a:schemeClr val="tx1"/>
                </a:solidFill>
              </a:rPr>
              <a:t>(3</a:t>
            </a:r>
            <a:r>
              <a:rPr lang="zh-CN" altLang="en-US" sz="18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    若发现分支指令，则进行</a:t>
            </a:r>
            <a:r>
              <a:rPr lang="zh-CN" altLang="en-US" u="sng" dirty="0">
                <a:solidFill>
                  <a:srgbClr val="990099"/>
                </a:solidFill>
              </a:rPr>
              <a:t>动态分支预测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指令地址送</a:t>
            </a:r>
            <a:r>
              <a:rPr lang="en-US" altLang="zh-CN" sz="1800" dirty="0" smtClean="0">
                <a:solidFill>
                  <a:schemeClr val="tx1"/>
                </a:solidFill>
              </a:rPr>
              <a:t>BTB)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4766" name="Text Box 94"/>
          <p:cNvSpPr txBox="1">
            <a:spLocks noChangeArrowheads="1"/>
          </p:cNvSpPr>
          <p:nvPr/>
        </p:nvSpPr>
        <p:spPr bwMode="auto">
          <a:xfrm>
            <a:off x="214282" y="573325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  </a:t>
            </a:r>
            <a:r>
              <a:rPr lang="en-US" altLang="zh-CN" dirty="0" smtClean="0"/>
              <a:t>※</a:t>
            </a:r>
            <a:r>
              <a:rPr lang="zh-CN" altLang="en-US" dirty="0"/>
              <a:t>取</a:t>
            </a:r>
            <a:r>
              <a:rPr lang="zh-CN" altLang="en-US" dirty="0" smtClean="0"/>
              <a:t>指段</a:t>
            </a:r>
            <a:r>
              <a:rPr lang="zh-CN" altLang="en-US" dirty="0"/>
              <a:t>特征</a:t>
            </a:r>
            <a:r>
              <a:rPr lang="en-US" altLang="zh-CN" dirty="0">
                <a:latin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按需</a:t>
            </a:r>
            <a:r>
              <a:rPr lang="zh-CN" altLang="en-US" dirty="0" smtClean="0">
                <a:solidFill>
                  <a:schemeClr val="tx1"/>
                </a:solidFill>
              </a:rPr>
              <a:t>动作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非按拍动作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，按序流动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2499" name="Group 135"/>
          <p:cNvGrpSpPr>
            <a:grpSpLocks/>
          </p:cNvGrpSpPr>
          <p:nvPr/>
        </p:nvGrpSpPr>
        <p:grpSpPr bwMode="auto">
          <a:xfrm>
            <a:off x="1071538" y="1391581"/>
            <a:ext cx="7777163" cy="288925"/>
            <a:chOff x="657" y="1117"/>
            <a:chExt cx="4899" cy="182"/>
          </a:xfrm>
        </p:grpSpPr>
        <p:sp>
          <p:nvSpPr>
            <p:cNvPr id="62501" name="Line 95"/>
            <p:cNvSpPr>
              <a:spLocks noChangeShapeType="1"/>
            </p:cNvSpPr>
            <p:nvPr/>
          </p:nvSpPr>
          <p:spPr bwMode="auto">
            <a:xfrm>
              <a:off x="657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2" name="Text Box 98"/>
            <p:cNvSpPr txBox="1">
              <a:spLocks noChangeArrowheads="1"/>
            </p:cNvSpPr>
            <p:nvPr/>
          </p:nvSpPr>
          <p:spPr bwMode="auto">
            <a:xfrm>
              <a:off x="884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取指</a:t>
              </a:r>
            </a:p>
          </p:txBody>
        </p:sp>
        <p:sp>
          <p:nvSpPr>
            <p:cNvPr id="62503" name="Line 99"/>
            <p:cNvSpPr>
              <a:spLocks noChangeShapeType="1"/>
            </p:cNvSpPr>
            <p:nvPr/>
          </p:nvSpPr>
          <p:spPr bwMode="auto">
            <a:xfrm>
              <a:off x="1474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4" name="Line 100"/>
            <p:cNvSpPr>
              <a:spLocks noChangeShapeType="1"/>
            </p:cNvSpPr>
            <p:nvPr/>
          </p:nvSpPr>
          <p:spPr bwMode="auto">
            <a:xfrm>
              <a:off x="1247" y="1207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5" name="Line 101"/>
            <p:cNvSpPr>
              <a:spLocks noChangeShapeType="1"/>
            </p:cNvSpPr>
            <p:nvPr/>
          </p:nvSpPr>
          <p:spPr bwMode="auto">
            <a:xfrm flipH="1">
              <a:off x="657" y="1207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6" name="Text Box 102"/>
            <p:cNvSpPr txBox="1">
              <a:spLocks noChangeArrowheads="1"/>
            </p:cNvSpPr>
            <p:nvPr/>
          </p:nvSpPr>
          <p:spPr bwMode="auto">
            <a:xfrm>
              <a:off x="1927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译码</a:t>
              </a:r>
            </a:p>
          </p:txBody>
        </p:sp>
        <p:sp>
          <p:nvSpPr>
            <p:cNvPr id="62507" name="Line 103"/>
            <p:cNvSpPr>
              <a:spLocks noChangeShapeType="1"/>
            </p:cNvSpPr>
            <p:nvPr/>
          </p:nvSpPr>
          <p:spPr bwMode="auto">
            <a:xfrm>
              <a:off x="2699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8" name="Line 104"/>
            <p:cNvSpPr>
              <a:spLocks noChangeShapeType="1"/>
            </p:cNvSpPr>
            <p:nvPr/>
          </p:nvSpPr>
          <p:spPr bwMode="auto">
            <a:xfrm>
              <a:off x="2290" y="1207"/>
              <a:ext cx="4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9" name="Line 105"/>
            <p:cNvSpPr>
              <a:spLocks noChangeShapeType="1"/>
            </p:cNvSpPr>
            <p:nvPr/>
          </p:nvSpPr>
          <p:spPr bwMode="auto">
            <a:xfrm flipH="1">
              <a:off x="1474" y="1207"/>
              <a:ext cx="4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0" name="Text Box 106"/>
            <p:cNvSpPr txBox="1">
              <a:spLocks noChangeArrowheads="1"/>
            </p:cNvSpPr>
            <p:nvPr/>
          </p:nvSpPr>
          <p:spPr bwMode="auto">
            <a:xfrm>
              <a:off x="3107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派遣</a:t>
              </a:r>
            </a:p>
          </p:txBody>
        </p:sp>
        <p:sp>
          <p:nvSpPr>
            <p:cNvPr id="62511" name="Line 107"/>
            <p:cNvSpPr>
              <a:spLocks noChangeShapeType="1"/>
            </p:cNvSpPr>
            <p:nvPr/>
          </p:nvSpPr>
          <p:spPr bwMode="auto">
            <a:xfrm>
              <a:off x="3923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2" name="Line 108"/>
            <p:cNvSpPr>
              <a:spLocks noChangeShapeType="1"/>
            </p:cNvSpPr>
            <p:nvPr/>
          </p:nvSpPr>
          <p:spPr bwMode="auto">
            <a:xfrm>
              <a:off x="3470" y="1206"/>
              <a:ext cx="45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3" name="Line 109"/>
            <p:cNvSpPr>
              <a:spLocks noChangeShapeType="1"/>
            </p:cNvSpPr>
            <p:nvPr/>
          </p:nvSpPr>
          <p:spPr bwMode="auto">
            <a:xfrm flipH="1">
              <a:off x="2699" y="1207"/>
              <a:ext cx="4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4" name="Text Box 110"/>
            <p:cNvSpPr txBox="1">
              <a:spLocks noChangeArrowheads="1"/>
            </p:cNvSpPr>
            <p:nvPr/>
          </p:nvSpPr>
          <p:spPr bwMode="auto">
            <a:xfrm>
              <a:off x="4195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执行</a:t>
              </a:r>
            </a:p>
          </p:txBody>
        </p:sp>
        <p:sp>
          <p:nvSpPr>
            <p:cNvPr id="62515" name="Line 111"/>
            <p:cNvSpPr>
              <a:spLocks noChangeShapeType="1"/>
            </p:cNvSpPr>
            <p:nvPr/>
          </p:nvSpPr>
          <p:spPr bwMode="auto">
            <a:xfrm>
              <a:off x="4740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6" name="Line 112"/>
            <p:cNvSpPr>
              <a:spLocks noChangeShapeType="1"/>
            </p:cNvSpPr>
            <p:nvPr/>
          </p:nvSpPr>
          <p:spPr bwMode="auto">
            <a:xfrm>
              <a:off x="4513" y="1207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7" name="Line 113"/>
            <p:cNvSpPr>
              <a:spLocks noChangeShapeType="1"/>
            </p:cNvSpPr>
            <p:nvPr/>
          </p:nvSpPr>
          <p:spPr bwMode="auto">
            <a:xfrm flipH="1">
              <a:off x="3923" y="120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8" name="Text Box 129"/>
            <p:cNvSpPr txBox="1">
              <a:spLocks noChangeArrowheads="1"/>
            </p:cNvSpPr>
            <p:nvPr/>
          </p:nvSpPr>
          <p:spPr bwMode="auto">
            <a:xfrm>
              <a:off x="4786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确认</a:t>
              </a:r>
            </a:p>
          </p:txBody>
        </p:sp>
        <p:sp>
          <p:nvSpPr>
            <p:cNvPr id="62519" name="Line 130"/>
            <p:cNvSpPr>
              <a:spLocks noChangeShapeType="1"/>
            </p:cNvSpPr>
            <p:nvPr/>
          </p:nvSpPr>
          <p:spPr bwMode="auto">
            <a:xfrm>
              <a:off x="5148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0" name="Text Box 133"/>
            <p:cNvSpPr txBox="1">
              <a:spLocks noChangeArrowheads="1"/>
            </p:cNvSpPr>
            <p:nvPr/>
          </p:nvSpPr>
          <p:spPr bwMode="auto">
            <a:xfrm>
              <a:off x="5194" y="1117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r>
                <a:rPr lang="zh-CN" altLang="en-US" sz="1800">
                  <a:solidFill>
                    <a:schemeClr val="tx1"/>
                  </a:solidFill>
                </a:rPr>
                <a:t>写回</a:t>
              </a:r>
            </a:p>
          </p:txBody>
        </p:sp>
        <p:sp>
          <p:nvSpPr>
            <p:cNvPr id="62521" name="Line 134"/>
            <p:cNvSpPr>
              <a:spLocks noChangeShapeType="1"/>
            </p:cNvSpPr>
            <p:nvPr/>
          </p:nvSpPr>
          <p:spPr bwMode="auto">
            <a:xfrm>
              <a:off x="5556" y="1117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85918" y="3228258"/>
            <a:ext cx="3857652" cy="2458444"/>
            <a:chOff x="1785918" y="2758754"/>
            <a:chExt cx="3857652" cy="2458444"/>
          </a:xfrm>
        </p:grpSpPr>
        <p:sp>
          <p:nvSpPr>
            <p:cNvPr id="32" name="线形标注 2 31"/>
            <p:cNvSpPr/>
            <p:nvPr/>
          </p:nvSpPr>
          <p:spPr bwMode="auto">
            <a:xfrm>
              <a:off x="1785918" y="2758754"/>
              <a:ext cx="3857652" cy="313055"/>
            </a:xfrm>
            <a:prstGeom prst="borderCallout2">
              <a:avLst>
                <a:gd name="adj1" fmla="val 47639"/>
                <a:gd name="adj2" fmla="val 309"/>
                <a:gd name="adj3" fmla="val 45417"/>
                <a:gd name="adj4" fmla="val -10000"/>
                <a:gd name="adj5" fmla="val -16388"/>
                <a:gd name="adj6" fmla="val -16791"/>
              </a:avLst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预取流式缓冲器的空闲≥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个块时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3" name="线形标注 2 32"/>
            <p:cNvSpPr/>
            <p:nvPr/>
          </p:nvSpPr>
          <p:spPr bwMode="auto">
            <a:xfrm>
              <a:off x="1785918" y="4929198"/>
              <a:ext cx="1714512" cy="288000"/>
            </a:xfrm>
            <a:prstGeom prst="borderCallout2">
              <a:avLst>
                <a:gd name="adj1" fmla="val 47639"/>
                <a:gd name="adj2" fmla="val 309"/>
                <a:gd name="adj3" fmla="val 50750"/>
                <a:gd name="adj4" fmla="val -23889"/>
                <a:gd name="adj5" fmla="val -267053"/>
                <a:gd name="adj6" fmla="val -39569"/>
              </a:avLst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指令被取走时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097613" y="1772816"/>
            <a:ext cx="505856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流水线划分为这么多段有什么好处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64" grpId="0"/>
      <p:bldP spid="284765" grpId="0"/>
      <p:bldP spid="2847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ADF84-84B4-4938-B6FD-B6B0B587A055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3491" name="Text Box 7"/>
          <p:cNvSpPr txBox="1">
            <a:spLocks noChangeArrowheads="1"/>
          </p:cNvSpPr>
          <p:nvPr/>
        </p:nvSpPr>
        <p:spPr bwMode="auto">
          <a:xfrm>
            <a:off x="214282" y="404664"/>
            <a:ext cx="873601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⑶DEC1  </a:t>
            </a:r>
            <a:r>
              <a:rPr lang="zh-CN" altLang="en-US" dirty="0">
                <a:solidFill>
                  <a:srgbClr val="C00000"/>
                </a:solidFill>
              </a:rPr>
              <a:t>译码段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每次</a:t>
            </a:r>
            <a:r>
              <a:rPr lang="zh-CN" altLang="en-US" dirty="0" smtClean="0">
                <a:solidFill>
                  <a:schemeClr val="tx1"/>
                </a:solidFill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段</a:t>
            </a:r>
            <a:r>
              <a:rPr lang="zh-CN" altLang="en-US" u="sng" dirty="0" smtClean="0">
                <a:solidFill>
                  <a:srgbClr val="990099"/>
                </a:solidFill>
              </a:rPr>
              <a:t>取出</a:t>
            </a:r>
            <a:r>
              <a:rPr lang="zh-CN" altLang="en-US" u="sng" dirty="0" smtClean="0">
                <a:solidFill>
                  <a:schemeClr val="tx1"/>
                </a:solidFill>
              </a:rPr>
              <a:t>≤</a:t>
            </a:r>
            <a:r>
              <a:rPr lang="en-US" altLang="zh-CN" u="sng" dirty="0" smtClean="0">
                <a:solidFill>
                  <a:schemeClr val="tx1"/>
                </a:solidFill>
              </a:rPr>
              <a:t>3</a:t>
            </a:r>
            <a:r>
              <a:rPr lang="zh-CN" altLang="en-US" u="sng" dirty="0" smtClean="0">
                <a:solidFill>
                  <a:schemeClr val="tx1"/>
                </a:solidFill>
              </a:rPr>
              <a:t>条</a:t>
            </a:r>
            <a:r>
              <a:rPr lang="en-US" altLang="zh-CN" u="sng" dirty="0" smtClean="0">
                <a:solidFill>
                  <a:schemeClr val="tx1"/>
                </a:solidFill>
              </a:rPr>
              <a:t>IA</a:t>
            </a:r>
            <a:r>
              <a:rPr lang="zh-CN" altLang="en-US" u="sng" dirty="0" smtClean="0">
                <a:solidFill>
                  <a:schemeClr val="tx1"/>
                </a:solidFill>
              </a:rPr>
              <a:t>指令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按一定次序</a:t>
            </a:r>
            <a:r>
              <a:rPr lang="zh-CN" altLang="en-US" u="sng" dirty="0" smtClean="0">
                <a:solidFill>
                  <a:srgbClr val="990099"/>
                </a:solidFill>
              </a:rPr>
              <a:t>旋转</a:t>
            </a:r>
            <a:endParaRPr lang="en-US" altLang="zh-CN" u="sng" dirty="0" smtClean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←译码器结构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zh-CN" altLang="en-US" sz="1800" dirty="0" smtClean="0">
                <a:solidFill>
                  <a:schemeClr val="tx1"/>
                </a:solidFill>
              </a:rPr>
              <a:t>复杂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简单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简单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214282" y="5949280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</a:t>
            </a:r>
            <a:r>
              <a:rPr lang="en-US" altLang="zh-CN" dirty="0" smtClean="0"/>
              <a:t>※</a:t>
            </a:r>
            <a:r>
              <a:rPr lang="zh-CN" altLang="en-US" dirty="0" smtClean="0"/>
              <a:t>译码段</a:t>
            </a:r>
            <a:r>
              <a:rPr lang="zh-CN" altLang="en-US" dirty="0"/>
              <a:t>特征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chemeClr val="tx1"/>
                </a:solidFill>
              </a:rPr>
              <a:t>CISC→</a:t>
            </a:r>
            <a:r>
              <a:rPr lang="en-US" altLang="zh-CN" dirty="0" smtClean="0">
                <a:solidFill>
                  <a:schemeClr val="tx1"/>
                </a:solidFill>
              </a:rPr>
              <a:t>RISC</a:t>
            </a:r>
            <a:r>
              <a:rPr lang="zh-CN" altLang="en-US" dirty="0" smtClean="0">
                <a:solidFill>
                  <a:schemeClr val="tx1"/>
                </a:solidFill>
              </a:rPr>
              <a:t>，按</a:t>
            </a:r>
            <a:r>
              <a:rPr lang="zh-CN" altLang="en-US" dirty="0">
                <a:solidFill>
                  <a:schemeClr val="tx1"/>
                </a:solidFill>
              </a:rPr>
              <a:t>需</a:t>
            </a:r>
            <a:r>
              <a:rPr lang="zh-CN" altLang="en-US" dirty="0" smtClean="0">
                <a:solidFill>
                  <a:schemeClr val="tx1"/>
                </a:solidFill>
              </a:rPr>
              <a:t>动作，按序流动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214282" y="1370092"/>
            <a:ext cx="871543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⑷DEC2  </a:t>
            </a:r>
            <a:r>
              <a:rPr lang="zh-CN" altLang="en-US" dirty="0">
                <a:solidFill>
                  <a:srgbClr val="C00000"/>
                </a:solidFill>
              </a:rPr>
              <a:t>译码段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每次</a:t>
            </a:r>
            <a:r>
              <a:rPr lang="zh-CN" altLang="en-US" u="sng" dirty="0" smtClean="0">
                <a:solidFill>
                  <a:schemeClr val="tx1"/>
                </a:solidFill>
              </a:rPr>
              <a:t>同时</a:t>
            </a:r>
            <a:r>
              <a:rPr lang="zh-CN" altLang="en-US" u="sng" dirty="0" smtClean="0">
                <a:solidFill>
                  <a:srgbClr val="990099"/>
                </a:solidFill>
              </a:rPr>
              <a:t>译码</a:t>
            </a:r>
            <a:r>
              <a:rPr lang="zh-CN" altLang="en-US" dirty="0" smtClean="0"/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条指令，</a:t>
            </a:r>
            <a:r>
              <a:rPr lang="zh-CN" altLang="en-US" u="sng" dirty="0" smtClean="0">
                <a:solidFill>
                  <a:srgbClr val="990099"/>
                </a:solidFill>
              </a:rPr>
              <a:t>形成</a:t>
            </a:r>
            <a:r>
              <a:rPr lang="zh-CN" altLang="en-US" u="sng" dirty="0" smtClean="0">
                <a:solidFill>
                  <a:schemeClr val="tx1"/>
                </a:solidFill>
              </a:rPr>
              <a:t>≤</a:t>
            </a:r>
            <a:r>
              <a:rPr lang="en-US" altLang="zh-CN" u="sng" dirty="0" smtClean="0">
                <a:solidFill>
                  <a:schemeClr val="tx1"/>
                </a:solidFill>
              </a:rPr>
              <a:t>6</a:t>
            </a:r>
            <a:r>
              <a:rPr lang="zh-CN" altLang="en-US" u="sng" dirty="0" smtClean="0">
                <a:solidFill>
                  <a:schemeClr val="tx1"/>
                </a:solidFill>
              </a:rPr>
              <a:t>个</a:t>
            </a:r>
            <a:r>
              <a:rPr lang="en-US" altLang="zh-CN" b="0" u="sng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u="sng" dirty="0" err="1" smtClean="0">
                <a:solidFill>
                  <a:schemeClr val="tx1"/>
                </a:solidFill>
              </a:rPr>
              <a:t>op</a:t>
            </a:r>
            <a:r>
              <a:rPr lang="en-US" altLang="zh-CN" dirty="0" smtClean="0">
                <a:solidFill>
                  <a:schemeClr val="tx1"/>
                </a:solidFill>
              </a:rPr>
              <a:t>(118b/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                     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en-US" altLang="zh-CN" sz="2000" dirty="0" smtClean="0">
                <a:solidFill>
                  <a:schemeClr val="tx1"/>
                </a:solidFill>
              </a:rPr>
              <a:t>4+1+1</a:t>
            </a:r>
            <a:r>
              <a:rPr lang="zh-CN" altLang="en-US" sz="2000" dirty="0" smtClean="0">
                <a:solidFill>
                  <a:schemeClr val="tx1"/>
                </a:solidFill>
              </a:rPr>
              <a:t>，复杂指令通过</a:t>
            </a:r>
            <a:r>
              <a:rPr lang="en-US" altLang="zh-CN" sz="2000" dirty="0" smtClean="0">
                <a:solidFill>
                  <a:schemeClr val="tx1"/>
                </a:solidFill>
              </a:rPr>
              <a:t>MIS</a:t>
            </a:r>
            <a:r>
              <a:rPr lang="zh-CN" altLang="en-US" sz="2000" dirty="0" smtClean="0">
                <a:solidFill>
                  <a:schemeClr val="tx1"/>
                </a:solidFill>
              </a:rPr>
              <a:t>翻造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214282" y="2580000"/>
            <a:ext cx="873601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⑸DEC3  </a:t>
            </a:r>
            <a:r>
              <a:rPr lang="zh-CN" altLang="en-US" dirty="0">
                <a:solidFill>
                  <a:srgbClr val="C00000"/>
                </a:solidFill>
              </a:rPr>
              <a:t>译码段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u="sng" dirty="0">
                <a:solidFill>
                  <a:schemeClr val="accent2"/>
                </a:solidFill>
              </a:rPr>
              <a:t>每次</a:t>
            </a:r>
            <a:r>
              <a:rPr lang="zh-CN" altLang="en-US" u="sng" dirty="0">
                <a:solidFill>
                  <a:srgbClr val="990099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>
                <a:solidFill>
                  <a:schemeClr val="tx1"/>
                </a:solidFill>
              </a:rPr>
              <a:t>程序</a:t>
            </a:r>
            <a:r>
              <a:rPr lang="zh-CN" altLang="en-US" u="sng" dirty="0" smtClean="0">
                <a:solidFill>
                  <a:schemeClr val="tx1"/>
                </a:solidFill>
              </a:rPr>
              <a:t>顺序</a:t>
            </a:r>
            <a:r>
              <a:rPr lang="zh-CN" altLang="en-US" u="sng" dirty="0" smtClean="0">
                <a:solidFill>
                  <a:srgbClr val="990099"/>
                </a:solidFill>
              </a:rPr>
              <a:t>排队</a:t>
            </a:r>
            <a:r>
              <a:rPr lang="en-US" altLang="zh-CN" dirty="0" smtClean="0">
                <a:solidFill>
                  <a:schemeClr val="tx1"/>
                </a:solidFill>
              </a:rPr>
              <a:t>(DIQ)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 若有转移型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、且</a:t>
            </a:r>
            <a:r>
              <a:rPr lang="en-US" altLang="zh-CN" dirty="0" smtClean="0">
                <a:solidFill>
                  <a:schemeClr val="tx1"/>
                </a:solidFill>
              </a:rPr>
              <a:t>BTB</a:t>
            </a:r>
            <a:r>
              <a:rPr lang="zh-CN" altLang="en-US" dirty="0" smtClean="0">
                <a:solidFill>
                  <a:schemeClr val="tx1"/>
                </a:solidFill>
              </a:rPr>
              <a:t>缺失，</a:t>
            </a:r>
            <a:r>
              <a:rPr lang="zh-CN" altLang="en-US" dirty="0">
                <a:solidFill>
                  <a:schemeClr val="tx1"/>
                </a:solidFill>
              </a:rPr>
              <a:t>则进行</a:t>
            </a:r>
            <a:r>
              <a:rPr lang="zh-CN" altLang="en-US" u="sng" dirty="0">
                <a:solidFill>
                  <a:srgbClr val="990099"/>
                </a:solidFill>
              </a:rPr>
              <a:t>静态分支</a:t>
            </a:r>
            <a:r>
              <a:rPr lang="zh-CN" altLang="en-US" u="sng" dirty="0" smtClean="0">
                <a:solidFill>
                  <a:srgbClr val="990099"/>
                </a:solidFill>
              </a:rPr>
              <a:t>预测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       (</a:t>
            </a:r>
            <a:r>
              <a:rPr lang="zh-CN" altLang="en-US" sz="2000" dirty="0" smtClean="0">
                <a:solidFill>
                  <a:schemeClr val="tx1"/>
                </a:solidFill>
              </a:rPr>
              <a:t>含</a:t>
            </a:r>
            <a:r>
              <a:rPr lang="en-US" altLang="zh-CN" sz="2000" dirty="0" smtClean="0">
                <a:solidFill>
                  <a:schemeClr val="tx1"/>
                </a:solidFill>
              </a:rPr>
              <a:t>IF</a:t>
            </a:r>
            <a:r>
              <a:rPr lang="zh-CN" altLang="en-US" sz="2000" dirty="0" smtClean="0">
                <a:solidFill>
                  <a:schemeClr val="tx1"/>
                </a:solidFill>
              </a:rPr>
              <a:t>段误预测修正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1714480" y="4005064"/>
            <a:ext cx="2357454" cy="285182"/>
          </a:xfrm>
          <a:prstGeom prst="borderCallout2">
            <a:avLst>
              <a:gd name="adj1" fmla="val 47639"/>
              <a:gd name="adj2" fmla="val 309"/>
              <a:gd name="adj3" fmla="val 48084"/>
              <a:gd name="adj4" fmla="val -14192"/>
              <a:gd name="adj5" fmla="val -176387"/>
              <a:gd name="adj6" fmla="val -26842"/>
            </a:avLst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DIQ</a:t>
            </a:r>
            <a:r>
              <a:rPr lang="zh-CN" altLang="en-US" sz="2000" dirty="0" smtClean="0">
                <a:solidFill>
                  <a:schemeClr val="tx1"/>
                </a:solidFill>
              </a:rPr>
              <a:t>空闲≥</a:t>
            </a:r>
            <a:r>
              <a:rPr lang="en-US" altLang="zh-CN" sz="2000" dirty="0" smtClean="0">
                <a:solidFill>
                  <a:schemeClr val="tx1"/>
                </a:solidFill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op</a:t>
            </a:r>
            <a:r>
              <a:rPr lang="zh-CN" altLang="en-US" sz="2000" dirty="0" smtClean="0">
                <a:solidFill>
                  <a:schemeClr val="tx1"/>
                </a:solidFill>
              </a:rPr>
              <a:t>时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3428992" y="2636912"/>
            <a:ext cx="2500330" cy="285752"/>
          </a:xfrm>
          <a:prstGeom prst="borderCallout2">
            <a:avLst>
              <a:gd name="adj1" fmla="val 47639"/>
              <a:gd name="adj2" fmla="val 309"/>
              <a:gd name="adj3" fmla="val 48084"/>
              <a:gd name="adj4" fmla="val -8205"/>
              <a:gd name="adj5" fmla="val -138292"/>
              <a:gd name="adj6" fmla="val -24448"/>
            </a:avLst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由相邻指令复杂度决定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03696" y="4365104"/>
            <a:ext cx="3672385" cy="1586782"/>
            <a:chOff x="899592" y="3573016"/>
            <a:chExt cx="3672385" cy="1586782"/>
          </a:xfrm>
        </p:grpSpPr>
        <p:sp>
          <p:nvSpPr>
            <p:cNvPr id="18" name="Rectangle 483"/>
            <p:cNvSpPr>
              <a:spLocks noChangeArrowheads="1"/>
            </p:cNvSpPr>
            <p:nvPr/>
          </p:nvSpPr>
          <p:spPr bwMode="auto">
            <a:xfrm>
              <a:off x="1981565" y="3843181"/>
              <a:ext cx="862101" cy="1025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CCFF"/>
              </a:solidFill>
              <a:prstDash val="sysDash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调整次序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483"/>
            <p:cNvSpPr>
              <a:spLocks noChangeArrowheads="1"/>
            </p:cNvSpPr>
            <p:nvPr/>
          </p:nvSpPr>
          <p:spPr bwMode="auto">
            <a:xfrm>
              <a:off x="899593" y="3933056"/>
              <a:ext cx="648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指令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2843807" y="4077072"/>
              <a:ext cx="504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Rectangle 185"/>
            <p:cNvSpPr>
              <a:spLocks noChangeArrowheads="1"/>
            </p:cNvSpPr>
            <p:nvPr/>
          </p:nvSpPr>
          <p:spPr bwMode="auto">
            <a:xfrm>
              <a:off x="1047289" y="4941168"/>
              <a:ext cx="1652503" cy="21863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IF2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       DEC1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3059761" y="3573016"/>
              <a:ext cx="0" cy="15841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483"/>
            <p:cNvSpPr>
              <a:spLocks noChangeArrowheads="1"/>
            </p:cNvSpPr>
            <p:nvPr/>
          </p:nvSpPr>
          <p:spPr bwMode="auto">
            <a:xfrm>
              <a:off x="899592" y="4293120"/>
              <a:ext cx="648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指令</a:t>
              </a:r>
              <a:r>
                <a:rPr lang="en-US" altLang="zh-CN" sz="120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Rectangle 483"/>
            <p:cNvSpPr>
              <a:spLocks noChangeArrowheads="1"/>
            </p:cNvSpPr>
            <p:nvPr/>
          </p:nvSpPr>
          <p:spPr bwMode="auto">
            <a:xfrm>
              <a:off x="899593" y="4653160"/>
              <a:ext cx="648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指令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+mn-ea"/>
                  <a:ea typeface="+mn-ea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2843807" y="4437088"/>
              <a:ext cx="504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843807" y="4797128"/>
              <a:ext cx="504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Rectangle 483"/>
            <p:cNvSpPr>
              <a:spLocks noChangeArrowheads="1"/>
            </p:cNvSpPr>
            <p:nvPr/>
          </p:nvSpPr>
          <p:spPr bwMode="auto">
            <a:xfrm>
              <a:off x="3347881" y="3933056"/>
              <a:ext cx="1224096" cy="28800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复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483"/>
            <p:cNvSpPr>
              <a:spLocks noChangeArrowheads="1"/>
            </p:cNvSpPr>
            <p:nvPr/>
          </p:nvSpPr>
          <p:spPr bwMode="auto">
            <a:xfrm>
              <a:off x="3347879" y="4293128"/>
              <a:ext cx="122409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简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Rectangle 483"/>
            <p:cNvSpPr>
              <a:spLocks noChangeArrowheads="1"/>
            </p:cNvSpPr>
            <p:nvPr/>
          </p:nvSpPr>
          <p:spPr bwMode="auto">
            <a:xfrm>
              <a:off x="3347793" y="4653168"/>
              <a:ext cx="1224097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简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1763688" y="3573016"/>
              <a:ext cx="0" cy="15841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549434" y="4077072"/>
              <a:ext cx="430207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549434" y="4437088"/>
              <a:ext cx="430207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1549434" y="4797128"/>
              <a:ext cx="430207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1977729" y="4077024"/>
              <a:ext cx="865937" cy="3600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973893" y="4437088"/>
              <a:ext cx="865937" cy="3600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1977729" y="4077096"/>
              <a:ext cx="867778" cy="7200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4184412" y="4365104"/>
            <a:ext cx="1395669" cy="1584176"/>
            <a:chOff x="3680308" y="3573016"/>
            <a:chExt cx="1395669" cy="1584176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4859984" y="3573016"/>
              <a:ext cx="48" cy="15841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Rectangle 483"/>
            <p:cNvSpPr>
              <a:spLocks noChangeArrowheads="1"/>
            </p:cNvSpPr>
            <p:nvPr/>
          </p:nvSpPr>
          <p:spPr bwMode="auto">
            <a:xfrm>
              <a:off x="3995936" y="3573016"/>
              <a:ext cx="504000" cy="2522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MIS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4571977" y="4077048"/>
              <a:ext cx="50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779912" y="3717056"/>
              <a:ext cx="2160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159"/>
            <p:cNvCxnSpPr/>
            <p:nvPr/>
          </p:nvCxnSpPr>
          <p:spPr bwMode="auto">
            <a:xfrm rot="16200000" flipH="1">
              <a:off x="4427548" y="3789476"/>
              <a:ext cx="359992" cy="215104"/>
            </a:xfrm>
            <a:prstGeom prst="bentConnector3">
              <a:avLst>
                <a:gd name="adj1" fmla="val 189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779912" y="3717032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571929" y="4437112"/>
              <a:ext cx="50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4571929" y="4797168"/>
              <a:ext cx="504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" name="Rectangle 185"/>
            <p:cNvSpPr>
              <a:spLocks noChangeArrowheads="1"/>
            </p:cNvSpPr>
            <p:nvPr/>
          </p:nvSpPr>
          <p:spPr bwMode="auto">
            <a:xfrm>
              <a:off x="3680308" y="4941168"/>
              <a:ext cx="927236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DEC2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74483" y="4365104"/>
            <a:ext cx="2741933" cy="1584176"/>
            <a:chOff x="5070379" y="3573016"/>
            <a:chExt cx="2741933" cy="1584176"/>
          </a:xfrm>
        </p:grpSpPr>
        <p:sp>
          <p:nvSpPr>
            <p:cNvPr id="48" name="Rectangle 483"/>
            <p:cNvSpPr>
              <a:spLocks noChangeArrowheads="1"/>
            </p:cNvSpPr>
            <p:nvPr/>
          </p:nvSpPr>
          <p:spPr bwMode="auto">
            <a:xfrm>
              <a:off x="5078051" y="3843181"/>
              <a:ext cx="862101" cy="1025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CCFF"/>
              </a:solidFill>
              <a:prstDash val="sysDash"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恢复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次序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7596312" y="3573016"/>
              <a:ext cx="24" cy="15841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5074215" y="4077024"/>
              <a:ext cx="862101" cy="72014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5070379" y="4077096"/>
              <a:ext cx="871614" cy="3599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070379" y="4437112"/>
              <a:ext cx="871614" cy="360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5940151" y="4077072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940151" y="4437088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940151" y="4797128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Rectangle 483"/>
            <p:cNvSpPr>
              <a:spLocks noChangeArrowheads="1"/>
            </p:cNvSpPr>
            <p:nvPr/>
          </p:nvSpPr>
          <p:spPr bwMode="auto">
            <a:xfrm>
              <a:off x="6012160" y="3573016"/>
              <a:ext cx="504000" cy="28800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BTB</a:t>
              </a:r>
            </a:p>
          </p:txBody>
        </p:sp>
        <p:sp>
          <p:nvSpPr>
            <p:cNvPr id="57" name="Rectangle 483"/>
            <p:cNvSpPr>
              <a:spLocks noChangeArrowheads="1"/>
            </p:cNvSpPr>
            <p:nvPr/>
          </p:nvSpPr>
          <p:spPr bwMode="auto">
            <a:xfrm>
              <a:off x="6372151" y="3969072"/>
              <a:ext cx="1008161" cy="9000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≤</a:t>
              </a:r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</a:rPr>
                <a:t>μ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OP×6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7380312" y="4221064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7380312" y="4437088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380312" y="4653136"/>
              <a:ext cx="432000" cy="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6156176" y="3861080"/>
              <a:ext cx="0" cy="216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516216" y="3716992"/>
              <a:ext cx="432048" cy="4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3" name="Rectangle 185"/>
            <p:cNvSpPr>
              <a:spLocks noChangeArrowheads="1"/>
            </p:cNvSpPr>
            <p:nvPr/>
          </p:nvSpPr>
          <p:spPr bwMode="auto">
            <a:xfrm>
              <a:off x="5993004" y="4941168"/>
              <a:ext cx="667228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DEC3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4" grpId="0"/>
      <p:bldP spid="63498" grpId="0"/>
      <p:bldP spid="379913" grpId="0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8C49C-1DEF-47C8-9E83-39ADB4DEF14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14282" y="371273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⑹RAT  </a:t>
            </a:r>
            <a:r>
              <a:rPr lang="zh-CN" altLang="en-US" dirty="0" smtClean="0">
                <a:solidFill>
                  <a:srgbClr val="C00000"/>
                </a:solidFill>
              </a:rPr>
              <a:t>寄存器别名表</a:t>
            </a:r>
            <a:r>
              <a:rPr lang="en-US" altLang="zh-CN" dirty="0" smtClean="0">
                <a:solidFill>
                  <a:srgbClr val="C00000"/>
                </a:solidFill>
              </a:rPr>
              <a:t>(RAT)</a:t>
            </a:r>
            <a:r>
              <a:rPr lang="zh-CN" altLang="en-US" dirty="0" smtClean="0">
                <a:solidFill>
                  <a:srgbClr val="C00000"/>
                </a:solidFill>
              </a:rPr>
              <a:t>和分配器段     </a:t>
            </a:r>
            <a:r>
              <a:rPr lang="en-US" altLang="zh-CN" sz="1800" dirty="0" smtClean="0">
                <a:solidFill>
                  <a:schemeClr val="tx1"/>
                </a:solidFill>
              </a:rPr>
              <a:t>-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itchFamily="18" charset="0"/>
              </a:rPr>
              <a:t>Register </a:t>
            </a:r>
            <a:r>
              <a:rPr lang="en-US" altLang="zh-CN" sz="1800" b="0" dirty="0">
                <a:solidFill>
                  <a:schemeClr val="tx1"/>
                </a:solidFill>
                <a:latin typeface="Times New Roman" pitchFamily="18" charset="0"/>
              </a:rPr>
              <a:t>Alias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itchFamily="18" charset="0"/>
              </a:rPr>
              <a:t>Table</a:t>
            </a:r>
            <a:endParaRPr lang="zh-CN" altLang="en-US" dirty="0">
              <a:solidFill>
                <a:schemeClr val="tx1"/>
              </a:solidFill>
            </a:endParaRPr>
          </a:p>
          <a:p>
            <a:pPr marL="1076325" indent="-1076325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</a:t>
            </a:r>
            <a:r>
              <a:rPr lang="zh-CN" altLang="en-US" u="sng" dirty="0">
                <a:solidFill>
                  <a:schemeClr val="accent2"/>
                </a:solidFill>
              </a:rPr>
              <a:t>拍</a:t>
            </a:r>
            <a:r>
              <a:rPr lang="zh-CN" altLang="en-US" u="sng" dirty="0" smtClean="0">
                <a:solidFill>
                  <a:srgbClr val="990099"/>
                </a:solidFill>
              </a:rPr>
              <a:t>取出</a:t>
            </a:r>
            <a:r>
              <a:rPr lang="en-US" altLang="zh-CN" u="sng" dirty="0" smtClean="0">
                <a:solidFill>
                  <a:schemeClr val="tx1"/>
                </a:solidFill>
              </a:rPr>
              <a:t>3</a:t>
            </a:r>
            <a:r>
              <a:rPr lang="zh-CN" altLang="en-US" u="sng" dirty="0" smtClean="0">
                <a:solidFill>
                  <a:schemeClr val="tx1"/>
                </a:solidFill>
              </a:rPr>
              <a:t>个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u="sng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，将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altLang="zh-CN" dirty="0" smtClean="0">
                <a:solidFill>
                  <a:schemeClr val="tx1"/>
                </a:solidFill>
              </a:rPr>
              <a:t>IA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转换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</a:rPr>
              <a:t>内部</a:t>
            </a:r>
            <a:r>
              <a:rPr lang="zh-CN" altLang="en-US" u="sng" dirty="0" smtClean="0">
                <a:solidFill>
                  <a:schemeClr val="tx1"/>
                </a:solidFill>
              </a:rPr>
              <a:t>寄存器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640960" cy="212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RAT—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实现</a:t>
            </a:r>
            <a:r>
              <a:rPr lang="en-US" altLang="zh-CN" dirty="0" smtClean="0">
                <a:solidFill>
                  <a:schemeClr val="tx1"/>
                </a:solidFill>
              </a:rPr>
              <a:t>IA</a:t>
            </a:r>
            <a:r>
              <a:rPr lang="zh-CN" altLang="en-US" dirty="0" smtClean="0">
                <a:solidFill>
                  <a:schemeClr val="tx1"/>
                </a:solidFill>
              </a:rPr>
              <a:t>寄存器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内部寄存器的</a:t>
            </a:r>
            <a:r>
              <a:rPr lang="zh-CN" altLang="en-US" dirty="0" smtClean="0">
                <a:solidFill>
                  <a:srgbClr val="990099"/>
                </a:solidFill>
              </a:rPr>
              <a:t>映射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│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└─</a:t>
            </a:r>
            <a:r>
              <a:rPr lang="zh-CN" altLang="en-US" sz="1800" dirty="0" smtClean="0">
                <a:solidFill>
                  <a:schemeClr val="tx1"/>
                </a:solidFill>
              </a:rPr>
              <a:t>即</a:t>
            </a:r>
            <a:r>
              <a:rPr lang="en-US" altLang="zh-CN" sz="1800" dirty="0" smtClean="0">
                <a:solidFill>
                  <a:schemeClr val="tx1"/>
                </a:solidFill>
              </a:rPr>
              <a:t>ROB</a:t>
            </a:r>
            <a:r>
              <a:rPr lang="zh-CN" altLang="en-US" sz="1800" dirty="0" smtClean="0">
                <a:solidFill>
                  <a:schemeClr val="tx1"/>
                </a:solidFill>
              </a:rPr>
              <a:t>行的目的域，存放确认前的数据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539750" indent="-539750"/>
            <a:r>
              <a:rPr lang="zh-CN" altLang="en-US" sz="1800" b="0" dirty="0" smtClean="0">
                <a:solidFill>
                  <a:schemeClr val="tx1"/>
                </a:solidFill>
              </a:rPr>
              <a:t>                         └─</a:t>
            </a:r>
            <a:r>
              <a:rPr lang="zh-CN" altLang="en-US" sz="1800" dirty="0" smtClean="0">
                <a:solidFill>
                  <a:schemeClr val="tx1"/>
                </a:solidFill>
              </a:rPr>
              <a:t>即</a:t>
            </a:r>
            <a:r>
              <a:rPr lang="en-US" altLang="zh-CN" sz="1800" dirty="0" smtClean="0">
                <a:solidFill>
                  <a:schemeClr val="tx1"/>
                </a:solidFill>
              </a:rPr>
              <a:t>RRF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itchFamily="18" charset="0"/>
              </a:rPr>
              <a:t>Retirement </a:t>
            </a:r>
            <a:r>
              <a:rPr lang="en-US" altLang="zh-CN" sz="1600" b="0" dirty="0">
                <a:solidFill>
                  <a:schemeClr val="tx1"/>
                </a:solidFill>
                <a:latin typeface="Times New Roman" pitchFamily="18" charset="0"/>
              </a:rPr>
              <a:t>Register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itchFamily="18" charset="0"/>
              </a:rPr>
              <a:t>File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</a:rPr>
              <a:t>，存放确认后的数据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表</a:t>
            </a:r>
            <a:r>
              <a:rPr lang="zh-CN" altLang="en-US" dirty="0">
                <a:solidFill>
                  <a:srgbClr val="990099"/>
                </a:solidFill>
              </a:rPr>
              <a:t>项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zh-CN" altLang="en-US" dirty="0" smtClean="0">
                <a:solidFill>
                  <a:schemeClr val="tx1"/>
                </a:solidFill>
              </a:rPr>
              <a:t>忙位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ROB</a:t>
            </a:r>
            <a:r>
              <a:rPr lang="zh-CN" altLang="en-US" dirty="0">
                <a:solidFill>
                  <a:schemeClr val="tx1"/>
                </a:solidFill>
              </a:rPr>
              <a:t>项</a:t>
            </a:r>
            <a:r>
              <a:rPr lang="zh-CN" altLang="en-US" dirty="0" smtClean="0">
                <a:solidFill>
                  <a:schemeClr val="tx1"/>
                </a:solidFill>
              </a:rPr>
              <a:t>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表长＝</a:t>
            </a:r>
            <a:r>
              <a:rPr lang="en-US" altLang="zh-CN" dirty="0" smtClean="0">
                <a:solidFill>
                  <a:schemeClr val="tx1"/>
                </a:solidFill>
              </a:rPr>
              <a:t>IA</a:t>
            </a:r>
            <a:r>
              <a:rPr lang="zh-CN" altLang="en-US" dirty="0" smtClean="0">
                <a:solidFill>
                  <a:schemeClr val="tx1"/>
                </a:solidFill>
              </a:rPr>
              <a:t>寄存器个数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约</a:t>
            </a:r>
            <a:r>
              <a:rPr lang="en-US" altLang="zh-CN" sz="1800" dirty="0">
                <a:solidFill>
                  <a:schemeClr val="tx1"/>
                </a:solidFill>
              </a:rPr>
              <a:t>40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3528" y="1858361"/>
            <a:ext cx="2868920" cy="2578751"/>
            <a:chOff x="449304" y="3356992"/>
            <a:chExt cx="2868920" cy="2578751"/>
          </a:xfrm>
        </p:grpSpPr>
        <p:sp>
          <p:nvSpPr>
            <p:cNvPr id="14" name="Rectangle 185"/>
            <p:cNvSpPr>
              <a:spLocks noChangeArrowheads="1"/>
            </p:cNvSpPr>
            <p:nvPr/>
          </p:nvSpPr>
          <p:spPr bwMode="auto">
            <a:xfrm>
              <a:off x="2393520" y="4435545"/>
              <a:ext cx="646113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ea"/>
                  <a:ea typeface="+mn-ea"/>
                </a:rPr>
                <a:t>ROB</a:t>
              </a:r>
            </a:p>
          </p:txBody>
        </p:sp>
        <p:sp>
          <p:nvSpPr>
            <p:cNvPr id="15" name="Rectangle 186"/>
            <p:cNvSpPr>
              <a:spLocks noChangeArrowheads="1"/>
            </p:cNvSpPr>
            <p:nvPr/>
          </p:nvSpPr>
          <p:spPr bwMode="auto">
            <a:xfrm>
              <a:off x="1960902" y="5721429"/>
              <a:ext cx="1285884" cy="21431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数据   指令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87"/>
            <p:cNvSpPr>
              <a:spLocks noChangeArrowheads="1"/>
            </p:cNvSpPr>
            <p:nvPr/>
          </p:nvSpPr>
          <p:spPr bwMode="auto">
            <a:xfrm>
              <a:off x="1889464" y="4721297"/>
              <a:ext cx="571504" cy="1000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8"/>
            <p:cNvSpPr>
              <a:spLocks noChangeArrowheads="1"/>
            </p:cNvSpPr>
            <p:nvPr/>
          </p:nvSpPr>
          <p:spPr bwMode="auto">
            <a:xfrm>
              <a:off x="2460968" y="4721297"/>
              <a:ext cx="857256" cy="10001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455"/>
            <p:cNvSpPr>
              <a:spLocks noChangeArrowheads="1"/>
            </p:cNvSpPr>
            <p:nvPr/>
          </p:nvSpPr>
          <p:spPr bwMode="auto">
            <a:xfrm>
              <a:off x="1889464" y="3417276"/>
              <a:ext cx="571504" cy="217488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ea"/>
                  <a:ea typeface="+mn-ea"/>
                  <a:cs typeface="Arial" charset="0"/>
                </a:rPr>
                <a:t>RRF</a:t>
              </a:r>
            </a:p>
          </p:txBody>
        </p:sp>
        <p:sp>
          <p:nvSpPr>
            <p:cNvPr id="19" name="Rectangle 277"/>
            <p:cNvSpPr>
              <a:spLocks noChangeArrowheads="1"/>
            </p:cNvSpPr>
            <p:nvPr/>
          </p:nvSpPr>
          <p:spPr bwMode="auto">
            <a:xfrm>
              <a:off x="905862" y="3356992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/>
                <a:t>RAT</a:t>
              </a:r>
              <a:endParaRPr lang="en-US" altLang="zh-CN" sz="1800" dirty="0"/>
            </a:p>
          </p:txBody>
        </p:sp>
        <p:sp>
          <p:nvSpPr>
            <p:cNvPr id="20" name="Rectangle 483"/>
            <p:cNvSpPr>
              <a:spLocks noChangeArrowheads="1"/>
            </p:cNvSpPr>
            <p:nvPr/>
          </p:nvSpPr>
          <p:spPr bwMode="auto">
            <a:xfrm>
              <a:off x="863200" y="3631487"/>
              <a:ext cx="810240" cy="78581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150000"/>
                </a:lnSpc>
              </a:pP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484"/>
            <p:cNvSpPr>
              <a:spLocks noChangeArrowheads="1"/>
            </p:cNvSpPr>
            <p:nvPr/>
          </p:nvSpPr>
          <p:spPr bwMode="auto">
            <a:xfrm>
              <a:off x="449304" y="3642744"/>
              <a:ext cx="360363" cy="7858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EAX</a:t>
              </a:r>
            </a:p>
            <a:p>
              <a:pPr algn="ctr">
                <a:lnSpc>
                  <a:spcPct val="15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…</a:t>
              </a:r>
            </a:p>
            <a:p>
              <a:pPr algn="ctr">
                <a:lnSpc>
                  <a:spcPct val="90000"/>
                </a:lnSpc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EBP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863440" y="3845923"/>
              <a:ext cx="810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863440" y="4205963"/>
              <a:ext cx="810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rot="5400000">
              <a:off x="797911" y="4024396"/>
              <a:ext cx="786612" cy="7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277"/>
            <p:cNvSpPr>
              <a:spLocks noChangeArrowheads="1"/>
            </p:cNvSpPr>
            <p:nvPr/>
          </p:nvSpPr>
          <p:spPr bwMode="auto">
            <a:xfrm>
              <a:off x="881352" y="4428562"/>
              <a:ext cx="810328" cy="21431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+mn-lt"/>
                </a:rPr>
                <a:t>忙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+mn-lt"/>
                </a:rPr>
                <a:t>索引</a:t>
              </a:r>
              <a:endParaRPr lang="en-US" altLang="zh-CN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Rectangle 483"/>
            <p:cNvSpPr>
              <a:spLocks noChangeArrowheads="1"/>
            </p:cNvSpPr>
            <p:nvPr/>
          </p:nvSpPr>
          <p:spPr bwMode="auto">
            <a:xfrm>
              <a:off x="1673440" y="3634764"/>
              <a:ext cx="936000" cy="7858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1673440" y="3845923"/>
              <a:ext cx="93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673440" y="4205963"/>
              <a:ext cx="936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889464" y="4906315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889464" y="5536007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889464" y="5086423"/>
              <a:ext cx="142876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318092" y="4807975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318092" y="4990221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2318092" y="5649991"/>
              <a:ext cx="285752" cy="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arrow" w="sm" len="med"/>
              <a:tailEnd type="arrow" w="sm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1477366" y="4316114"/>
              <a:ext cx="412098" cy="674107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4104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524451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28475" y="5899338"/>
            <a:ext cx="553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/>
              <a:t>△</a:t>
            </a:r>
            <a:r>
              <a:rPr lang="zh-CN" altLang="en-US" dirty="0" smtClean="0">
                <a:solidFill>
                  <a:schemeClr val="tx1"/>
                </a:solidFill>
              </a:rPr>
              <a:t>此段消除了</a:t>
            </a:r>
            <a:r>
              <a:rPr lang="en-US" altLang="zh-CN" u="sng" dirty="0" smtClean="0">
                <a:solidFill>
                  <a:schemeClr val="tx1"/>
                </a:solidFill>
              </a:rPr>
              <a:t>WAR</a:t>
            </a:r>
            <a:r>
              <a:rPr lang="zh-CN" altLang="en-US" u="sng" dirty="0" smtClean="0">
                <a:solidFill>
                  <a:schemeClr val="tx1"/>
                </a:solidFill>
              </a:rPr>
              <a:t>冒险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u="sng" dirty="0" smtClean="0">
                <a:solidFill>
                  <a:schemeClr val="tx1"/>
                </a:solidFill>
              </a:rPr>
              <a:t>WAW</a:t>
            </a:r>
            <a:r>
              <a:rPr lang="zh-CN" altLang="en-US" u="sng" dirty="0" smtClean="0">
                <a:solidFill>
                  <a:schemeClr val="tx1"/>
                </a:solidFill>
              </a:rPr>
              <a:t>冒险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177614" y="4501569"/>
            <a:ext cx="558210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分配器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r>
              <a:rPr lang="en-US" altLang="zh-CN" dirty="0" smtClean="0">
                <a:solidFill>
                  <a:schemeClr val="tx1"/>
                </a:solidFill>
              </a:rPr>
              <a:t>OPD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rgbClr val="990099"/>
                </a:solidFill>
              </a:rPr>
              <a:t>寄存器重命名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①分配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中的行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②重命名</a:t>
            </a:r>
            <a:r>
              <a:rPr lang="en-US" altLang="zh-CN" dirty="0" smtClean="0">
                <a:solidFill>
                  <a:schemeClr val="tx1"/>
                </a:solidFill>
              </a:rPr>
              <a:t>OPD</a:t>
            </a:r>
            <a:r>
              <a:rPr lang="zh-CN" altLang="en-US" dirty="0" smtClean="0">
                <a:solidFill>
                  <a:schemeClr val="tx1"/>
                </a:solidFill>
              </a:rPr>
              <a:t>的寄存器  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78068" y="3573015"/>
            <a:ext cx="6486420" cy="1944217"/>
            <a:chOff x="2478068" y="3847510"/>
            <a:chExt cx="6486420" cy="1944217"/>
          </a:xfrm>
        </p:grpSpPr>
        <p:sp>
          <p:nvSpPr>
            <p:cNvPr id="51" name="Rectangle 186"/>
            <p:cNvSpPr>
              <a:spLocks noChangeArrowheads="1"/>
            </p:cNvSpPr>
            <p:nvPr/>
          </p:nvSpPr>
          <p:spPr bwMode="auto">
            <a:xfrm>
              <a:off x="3851920" y="3847510"/>
              <a:ext cx="5112568" cy="877633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 lIns="36000" tIns="10800" rIns="36000" bIns="10800" anchor="t" anchorCtr="0"/>
            <a:lstStyle/>
            <a:p>
              <a:pPr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990099"/>
                  </a:solidFill>
                </a:rPr>
                <a:t>对源</a:t>
              </a:r>
              <a:r>
                <a:rPr lang="en-US" altLang="zh-CN" sz="1800" dirty="0" smtClean="0">
                  <a:solidFill>
                    <a:srgbClr val="990099"/>
                  </a:solidFill>
                </a:rPr>
                <a:t>OPD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RAT[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].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忙＝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时，取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RRF[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；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        RAT[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>
                  <a:solidFill>
                    <a:schemeClr val="tx1"/>
                  </a:solidFill>
                </a:rPr>
                <a:t>].</a:t>
              </a:r>
              <a:r>
                <a:rPr lang="zh-CN" altLang="en-US" sz="1800" dirty="0">
                  <a:solidFill>
                    <a:schemeClr val="tx1"/>
                  </a:solidFill>
                </a:rPr>
                <a:t>忙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时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，取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RAT[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].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索引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990099"/>
                  </a:solidFill>
                </a:rPr>
                <a:t>对目</a:t>
              </a:r>
              <a:r>
                <a:rPr lang="en-US" altLang="zh-CN" sz="1800" dirty="0" smtClean="0">
                  <a:solidFill>
                    <a:srgbClr val="990099"/>
                  </a:solidFill>
                </a:rPr>
                <a:t>OPD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RAT[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].</a:t>
              </a:r>
              <a:r>
                <a:rPr lang="zh-CN" altLang="en-US" sz="1800" dirty="0">
                  <a:solidFill>
                    <a:schemeClr val="tx1"/>
                  </a:solidFill>
                </a:rPr>
                <a:t>忙←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RAT[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].</a:t>
              </a:r>
              <a:r>
                <a:rPr lang="zh-CN" altLang="en-US" sz="1800" dirty="0">
                  <a:solidFill>
                    <a:schemeClr val="tx1"/>
                  </a:solidFill>
                </a:rPr>
                <a:t>索引←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ROB</a:t>
              </a:r>
              <a:r>
                <a:rPr lang="zh-CN" altLang="en-US" sz="1800" dirty="0">
                  <a:solidFill>
                    <a:schemeClr val="tx1"/>
                  </a:solidFill>
                </a:rPr>
                <a:t>项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号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2478068" y="4725143"/>
              <a:ext cx="1517868" cy="106658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499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1" name="线形标注 2 40"/>
          <p:cNvSpPr/>
          <p:nvPr/>
        </p:nvSpPr>
        <p:spPr bwMode="auto">
          <a:xfrm>
            <a:off x="7524328" y="2488343"/>
            <a:ext cx="1512168" cy="868649"/>
          </a:xfrm>
          <a:prstGeom prst="borderCallout2">
            <a:avLst>
              <a:gd name="adj1" fmla="val 37328"/>
              <a:gd name="adj2" fmla="val -733"/>
              <a:gd name="adj3" fmla="val 38045"/>
              <a:gd name="adj4" fmla="val -26471"/>
              <a:gd name="adj5" fmla="val 68772"/>
              <a:gd name="adj6" fmla="val -34109"/>
            </a:avLst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8GPR+8FPR+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16MMX(8I+8F)+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6SEG+2IP/FLAG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292176" y="4869160"/>
            <a:ext cx="3672312" cy="1226742"/>
            <a:chOff x="1619672" y="2204864"/>
            <a:chExt cx="3672312" cy="1226742"/>
          </a:xfrm>
        </p:grpSpPr>
        <p:sp>
          <p:nvSpPr>
            <p:cNvPr id="45" name="Rectangle 483"/>
            <p:cNvSpPr>
              <a:spLocks noChangeArrowheads="1"/>
            </p:cNvSpPr>
            <p:nvPr/>
          </p:nvSpPr>
          <p:spPr bwMode="auto">
            <a:xfrm>
              <a:off x="1835696" y="2636952"/>
              <a:ext cx="936000" cy="36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</a:rPr>
                <a:t>μ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OP×3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83"/>
            <p:cNvSpPr>
              <a:spLocks noChangeArrowheads="1"/>
            </p:cNvSpPr>
            <p:nvPr/>
          </p:nvSpPr>
          <p:spPr bwMode="auto">
            <a:xfrm>
              <a:off x="3203848" y="2636912"/>
              <a:ext cx="864000" cy="36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RAT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339752" y="2420888"/>
              <a:ext cx="2016224" cy="7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Rectangle 483"/>
            <p:cNvSpPr>
              <a:spLocks noChangeArrowheads="1"/>
            </p:cNvSpPr>
            <p:nvPr/>
          </p:nvSpPr>
          <p:spPr bwMode="auto">
            <a:xfrm>
              <a:off x="4427984" y="2636912"/>
              <a:ext cx="864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ROB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419872" y="2421676"/>
              <a:ext cx="0" cy="21521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 flipV="1">
              <a:off x="3923832" y="2276872"/>
              <a:ext cx="96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0500" y="3140968"/>
              <a:ext cx="1303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195736" y="2276872"/>
              <a:ext cx="151216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Rectangle 185"/>
            <p:cNvSpPr>
              <a:spLocks noChangeArrowheads="1"/>
            </p:cNvSpPr>
            <p:nvPr/>
          </p:nvSpPr>
          <p:spPr bwMode="auto">
            <a:xfrm>
              <a:off x="1619672" y="2420912"/>
              <a:ext cx="57606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源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OPD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Rectangle 185"/>
            <p:cNvSpPr>
              <a:spLocks noChangeArrowheads="1"/>
            </p:cNvSpPr>
            <p:nvPr/>
          </p:nvSpPr>
          <p:spPr bwMode="auto">
            <a:xfrm>
              <a:off x="2339753" y="2420912"/>
              <a:ext cx="57606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目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OPD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3707904" y="2276872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3923832" y="2275296"/>
              <a:ext cx="432144" cy="5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347864" y="2996880"/>
              <a:ext cx="0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644008" y="2996912"/>
              <a:ext cx="48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Rectangle 185"/>
            <p:cNvSpPr>
              <a:spLocks noChangeArrowheads="1"/>
            </p:cNvSpPr>
            <p:nvPr/>
          </p:nvSpPr>
          <p:spPr bwMode="auto">
            <a:xfrm>
              <a:off x="2267744" y="3212976"/>
              <a:ext cx="1724510" cy="21863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DEC3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       RAT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4283968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2987824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Rectangle 185"/>
            <p:cNvSpPr>
              <a:spLocks noChangeArrowheads="1"/>
            </p:cNvSpPr>
            <p:nvPr/>
          </p:nvSpPr>
          <p:spPr bwMode="auto">
            <a:xfrm>
              <a:off x="4067944" y="2924944"/>
              <a:ext cx="181000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①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8" name="Rectangle 185"/>
            <p:cNvSpPr>
              <a:spLocks noChangeArrowheads="1"/>
            </p:cNvSpPr>
            <p:nvPr/>
          </p:nvSpPr>
          <p:spPr bwMode="auto">
            <a:xfrm>
              <a:off x="3707904" y="2419336"/>
              <a:ext cx="21602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②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2339752" y="2420100"/>
              <a:ext cx="0" cy="21681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2195688" y="2276872"/>
              <a:ext cx="48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214282" y="404664"/>
            <a:ext cx="8736013" cy="180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⑺ROB  </a:t>
            </a:r>
            <a:r>
              <a:rPr lang="zh-CN" altLang="en-US" dirty="0">
                <a:solidFill>
                  <a:srgbClr val="C00000"/>
                </a:solidFill>
              </a:rPr>
              <a:t>再定序缓冲器段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每拍</a:t>
            </a:r>
            <a:r>
              <a:rPr lang="zh-CN" altLang="en-US" u="sng" dirty="0" smtClean="0">
                <a:solidFill>
                  <a:srgbClr val="990099"/>
                </a:solidFill>
              </a:rPr>
              <a:t>接收</a:t>
            </a:r>
            <a:r>
              <a:rPr lang="en-US" altLang="zh-CN" u="sng" dirty="0">
                <a:solidFill>
                  <a:schemeClr val="tx1"/>
                </a:solidFill>
              </a:rPr>
              <a:t>3</a:t>
            </a:r>
            <a:r>
              <a:rPr lang="zh-CN" altLang="en-US" u="sng" dirty="0" smtClean="0">
                <a:solidFill>
                  <a:schemeClr val="tx1"/>
                </a:solidFill>
              </a:rPr>
              <a:t>个</a:t>
            </a:r>
            <a:r>
              <a:rPr lang="en-US" altLang="zh-CN" b="0" u="sng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u="sng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、按序</a:t>
            </a:r>
            <a:r>
              <a:rPr lang="zh-CN" altLang="en-US" u="sng" dirty="0" smtClean="0">
                <a:solidFill>
                  <a:srgbClr val="990099"/>
                </a:solidFill>
              </a:rPr>
              <a:t>存放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 smtClean="0">
                <a:solidFill>
                  <a:schemeClr val="tx1"/>
                </a:solidFill>
              </a:rPr>
              <a:t>                                        └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dirty="0">
                <a:solidFill>
                  <a:schemeClr val="tx1"/>
                </a:solidFill>
              </a:rPr>
              <a:t>仅</a:t>
            </a:r>
            <a:r>
              <a:rPr lang="zh-CN" altLang="en-US" sz="1800" dirty="0" smtClean="0">
                <a:solidFill>
                  <a:schemeClr val="tx1"/>
                </a:solidFill>
              </a:rPr>
              <a:t>含目的域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─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en-US" altLang="zh-CN" sz="1800" dirty="0" smtClean="0">
                <a:solidFill>
                  <a:schemeClr val="tx1"/>
                </a:solidFill>
              </a:rPr>
              <a:t>RS</a:t>
            </a:r>
            <a:r>
              <a:rPr lang="zh-CN" altLang="en-US" sz="1800" dirty="0" smtClean="0">
                <a:solidFill>
                  <a:schemeClr val="tx1"/>
                </a:solidFill>
              </a:rPr>
              <a:t>保存源</a:t>
            </a:r>
            <a:r>
              <a:rPr lang="en-US" altLang="zh-CN" sz="1800" dirty="0" smtClean="0">
                <a:solidFill>
                  <a:schemeClr val="tx1"/>
                </a:solidFill>
              </a:rPr>
              <a:t>OPD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 smtClean="0"/>
              <a:t>     △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为环形缓冲区，保存所有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的结果和状态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14282" y="3356992"/>
            <a:ext cx="8715436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⑻DIS  </a:t>
            </a:r>
            <a:r>
              <a:rPr lang="zh-CN" altLang="en-US" dirty="0">
                <a:solidFill>
                  <a:srgbClr val="C00000"/>
                </a:solidFill>
              </a:rPr>
              <a:t>派遣段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乱</a:t>
            </a:r>
            <a:r>
              <a:rPr lang="zh-CN" altLang="en-US" dirty="0" smtClean="0">
                <a:solidFill>
                  <a:schemeClr val="tx1"/>
                </a:solidFill>
              </a:rPr>
              <a:t>序发射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每拍</a:t>
            </a:r>
            <a:r>
              <a:rPr lang="zh-CN" altLang="en-US" dirty="0" smtClean="0">
                <a:solidFill>
                  <a:schemeClr val="tx1"/>
                </a:solidFill>
              </a:rPr>
              <a:t>从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u="sng" dirty="0" smtClean="0">
                <a:solidFill>
                  <a:srgbClr val="990099"/>
                </a:solidFill>
              </a:rPr>
              <a:t>拷贝</a:t>
            </a:r>
            <a:r>
              <a:rPr lang="zh-CN" altLang="en-US" dirty="0" smtClean="0">
                <a:solidFill>
                  <a:schemeClr val="tx1"/>
                </a:solidFill>
              </a:rPr>
              <a:t>多个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</a:rPr>
              <a:t>RS</a:t>
            </a:r>
            <a:r>
              <a:rPr lang="zh-CN" altLang="en-US" dirty="0" smtClean="0">
                <a:solidFill>
                  <a:schemeClr val="tx1"/>
                </a:solidFill>
              </a:rPr>
              <a:t>相应</a:t>
            </a:r>
            <a:r>
              <a:rPr lang="zh-CN" altLang="en-US" dirty="0">
                <a:solidFill>
                  <a:schemeClr val="tx1"/>
                </a:solidFill>
              </a:rPr>
              <a:t>端口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RS</a:t>
            </a:r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u="sng" dirty="0" smtClean="0">
                <a:solidFill>
                  <a:schemeClr val="tx1"/>
                </a:solidFill>
              </a:rPr>
              <a:t>OPD</a:t>
            </a:r>
            <a:r>
              <a:rPr lang="zh-CN" altLang="en-US" u="sng" dirty="0" smtClean="0">
                <a:solidFill>
                  <a:schemeClr val="tx1"/>
                </a:solidFill>
              </a:rPr>
              <a:t>就绪且</a:t>
            </a:r>
            <a:r>
              <a:rPr lang="en-US" altLang="zh-CN" u="sng" dirty="0" smtClean="0">
                <a:solidFill>
                  <a:schemeClr val="tx1"/>
                </a:solidFill>
              </a:rPr>
              <a:t>EX</a:t>
            </a:r>
            <a:r>
              <a:rPr lang="zh-CN" altLang="en-US" u="sng" dirty="0" smtClean="0">
                <a:solidFill>
                  <a:schemeClr val="tx1"/>
                </a:solidFill>
              </a:rPr>
              <a:t>单元可用</a:t>
            </a:r>
            <a:r>
              <a:rPr lang="zh-CN" altLang="en-US" dirty="0" smtClean="0">
                <a:solidFill>
                  <a:schemeClr val="tx1"/>
                </a:solidFill>
              </a:rPr>
              <a:t>时，</a:t>
            </a:r>
            <a:r>
              <a:rPr lang="zh-CN" altLang="en-US" u="sng" dirty="0" smtClean="0">
                <a:solidFill>
                  <a:srgbClr val="990099"/>
                </a:solidFill>
              </a:rPr>
              <a:t>发送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乱序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至</a:t>
            </a:r>
            <a:r>
              <a:rPr lang="en-US" altLang="zh-CN" dirty="0" smtClean="0">
                <a:solidFill>
                  <a:schemeClr val="tx1"/>
                </a:solidFill>
              </a:rPr>
              <a:t>EX</a:t>
            </a:r>
            <a:r>
              <a:rPr lang="zh-CN" altLang="en-US" dirty="0" smtClean="0">
                <a:solidFill>
                  <a:schemeClr val="tx1"/>
                </a:solidFill>
              </a:rPr>
              <a:t>单元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dirty="0" smtClean="0"/>
              <a:t>     △</a:t>
            </a:r>
            <a:r>
              <a:rPr lang="zh-CN" altLang="en-US" dirty="0" smtClean="0">
                <a:solidFill>
                  <a:schemeClr val="tx1"/>
                </a:solidFill>
              </a:rPr>
              <a:t>此段阻塞</a:t>
            </a:r>
            <a:r>
              <a:rPr lang="en-US" altLang="zh-CN" u="sng" dirty="0" smtClean="0">
                <a:solidFill>
                  <a:schemeClr val="tx1"/>
                </a:solidFill>
              </a:rPr>
              <a:t>RAW</a:t>
            </a:r>
            <a:r>
              <a:rPr lang="zh-CN" altLang="en-US" u="sng" dirty="0" smtClean="0">
                <a:solidFill>
                  <a:schemeClr val="tx1"/>
                </a:solidFill>
              </a:rPr>
              <a:t>冒险</a:t>
            </a:r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14282" y="5365665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</a:t>
            </a:r>
            <a:r>
              <a:rPr lang="en-US" altLang="zh-CN" dirty="0" smtClean="0"/>
              <a:t>※</a:t>
            </a:r>
            <a:r>
              <a:rPr lang="zh-CN" altLang="en-US" dirty="0" smtClean="0"/>
              <a:t>派遣段</a:t>
            </a:r>
            <a:r>
              <a:rPr lang="zh-CN" altLang="en-US" dirty="0"/>
              <a:t>特征</a:t>
            </a:r>
            <a:r>
              <a:rPr lang="en-US" altLang="zh-CN" dirty="0" smtClean="0">
                <a:latin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按需动作→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按拍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动作，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处理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冒险，</a:t>
            </a:r>
            <a:r>
              <a:rPr lang="zh-CN" altLang="en-US" dirty="0" smtClean="0">
                <a:solidFill>
                  <a:schemeClr val="tx1"/>
                </a:solidFill>
              </a:rPr>
              <a:t>按序流动→</a:t>
            </a:r>
            <a:r>
              <a:rPr lang="zh-CN" altLang="en-US" u="sng" dirty="0">
                <a:solidFill>
                  <a:schemeClr val="tx1"/>
                </a:solidFill>
              </a:rPr>
              <a:t>乱</a:t>
            </a:r>
            <a:r>
              <a:rPr lang="zh-CN" altLang="en-US" u="sng" dirty="0" smtClean="0">
                <a:solidFill>
                  <a:schemeClr val="tx1"/>
                </a:solidFill>
              </a:rPr>
              <a:t>序</a:t>
            </a:r>
            <a:r>
              <a:rPr lang="zh-CN" altLang="en-US" dirty="0" smtClean="0">
                <a:solidFill>
                  <a:schemeClr val="tx1"/>
                </a:solidFill>
              </a:rPr>
              <a:t>流动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52216" y="2204864"/>
            <a:ext cx="1564595" cy="1226742"/>
            <a:chOff x="5652216" y="2204864"/>
            <a:chExt cx="1564595" cy="1226742"/>
          </a:xfrm>
        </p:grpSpPr>
        <p:sp>
          <p:nvSpPr>
            <p:cNvPr id="97" name="Rectangle 483"/>
            <p:cNvSpPr>
              <a:spLocks noChangeArrowheads="1"/>
            </p:cNvSpPr>
            <p:nvPr/>
          </p:nvSpPr>
          <p:spPr bwMode="auto">
            <a:xfrm>
              <a:off x="5652216" y="2636912"/>
              <a:ext cx="864000" cy="36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RS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5868144" y="2276872"/>
              <a:ext cx="48" cy="35850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6372200" y="2276084"/>
              <a:ext cx="0" cy="35925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6372200" y="2275296"/>
              <a:ext cx="432048" cy="157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6660232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Rectangle 185"/>
            <p:cNvSpPr>
              <a:spLocks noChangeArrowheads="1"/>
            </p:cNvSpPr>
            <p:nvPr/>
          </p:nvSpPr>
          <p:spPr bwMode="auto">
            <a:xfrm>
              <a:off x="5868144" y="3215606"/>
              <a:ext cx="1348667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DIS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     EX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9672" y="2204864"/>
            <a:ext cx="4248472" cy="1226742"/>
            <a:chOff x="1619672" y="2204864"/>
            <a:chExt cx="4248472" cy="1226742"/>
          </a:xfrm>
        </p:grpSpPr>
        <p:sp>
          <p:nvSpPr>
            <p:cNvPr id="74" name="Rectangle 483"/>
            <p:cNvSpPr>
              <a:spLocks noChangeArrowheads="1"/>
            </p:cNvSpPr>
            <p:nvPr/>
          </p:nvSpPr>
          <p:spPr bwMode="auto">
            <a:xfrm>
              <a:off x="1835696" y="2636952"/>
              <a:ext cx="936000" cy="360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0" dirty="0" smtClean="0">
                  <a:solidFill>
                    <a:schemeClr val="tx1"/>
                  </a:solidFill>
                  <a:latin typeface="+mn-lt"/>
                </a:rPr>
                <a:t>μ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OP×3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483"/>
            <p:cNvSpPr>
              <a:spLocks noChangeArrowheads="1"/>
            </p:cNvSpPr>
            <p:nvPr/>
          </p:nvSpPr>
          <p:spPr bwMode="auto">
            <a:xfrm>
              <a:off x="3203848" y="2636912"/>
              <a:ext cx="864000" cy="36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RAT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2339752" y="2420888"/>
              <a:ext cx="2520328" cy="7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483"/>
            <p:cNvSpPr>
              <a:spLocks noChangeArrowheads="1"/>
            </p:cNvSpPr>
            <p:nvPr/>
          </p:nvSpPr>
          <p:spPr bwMode="auto">
            <a:xfrm>
              <a:off x="4427984" y="2636912"/>
              <a:ext cx="864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</a:rPr>
                <a:t>ROB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3419872" y="2421676"/>
              <a:ext cx="0" cy="21521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H="1" flipV="1">
              <a:off x="3923832" y="2276872"/>
              <a:ext cx="96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3340500" y="3140968"/>
              <a:ext cx="1303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2195736" y="2276872"/>
              <a:ext cx="151216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Rectangle 185"/>
            <p:cNvSpPr>
              <a:spLocks noChangeArrowheads="1"/>
            </p:cNvSpPr>
            <p:nvPr/>
          </p:nvSpPr>
          <p:spPr bwMode="auto">
            <a:xfrm>
              <a:off x="1619672" y="2420912"/>
              <a:ext cx="57606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源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OPD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Rectangle 185"/>
            <p:cNvSpPr>
              <a:spLocks noChangeArrowheads="1"/>
            </p:cNvSpPr>
            <p:nvPr/>
          </p:nvSpPr>
          <p:spPr bwMode="auto">
            <a:xfrm>
              <a:off x="2339753" y="2420912"/>
              <a:ext cx="57606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目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OPD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3707904" y="2276872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23832" y="2275348"/>
              <a:ext cx="1944312" cy="15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347864" y="2996880"/>
              <a:ext cx="0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644008" y="2996912"/>
              <a:ext cx="48" cy="144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Rectangle 185"/>
            <p:cNvSpPr>
              <a:spLocks noChangeArrowheads="1"/>
            </p:cNvSpPr>
            <p:nvPr/>
          </p:nvSpPr>
          <p:spPr bwMode="auto">
            <a:xfrm>
              <a:off x="2267744" y="3212976"/>
              <a:ext cx="3024240" cy="21863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DEC3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       RAT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         </a:t>
              </a:r>
              <a:r>
                <a:rPr lang="en-US" altLang="zh-CN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ROB</a:t>
              </a:r>
              <a:r>
                <a:rPr lang="zh-CN" altLang="en-US" sz="1400" dirty="0" smtClean="0">
                  <a:solidFill>
                    <a:srgbClr val="990099"/>
                  </a:solidFill>
                  <a:latin typeface="+mn-ea"/>
                  <a:ea typeface="+mn-ea"/>
                </a:rPr>
                <a:t>段</a:t>
              </a:r>
              <a:endParaRPr lang="en-US" altLang="zh-CN" sz="1400" dirty="0" smtClean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4283968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987824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Rectangle 185"/>
            <p:cNvSpPr>
              <a:spLocks noChangeArrowheads="1"/>
            </p:cNvSpPr>
            <p:nvPr/>
          </p:nvSpPr>
          <p:spPr bwMode="auto">
            <a:xfrm>
              <a:off x="4067944" y="2924944"/>
              <a:ext cx="181000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①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3" name="Rectangle 185"/>
            <p:cNvSpPr>
              <a:spLocks noChangeArrowheads="1"/>
            </p:cNvSpPr>
            <p:nvPr/>
          </p:nvSpPr>
          <p:spPr bwMode="auto">
            <a:xfrm>
              <a:off x="3707904" y="2419336"/>
              <a:ext cx="216024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+mn-ea"/>
                  <a:ea typeface="+mn-ea"/>
                </a:rPr>
                <a:t>②</a:t>
              </a:r>
              <a:endParaRPr lang="en-US" altLang="zh-CN" sz="1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339752" y="2420100"/>
              <a:ext cx="0" cy="21681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2195688" y="2276872"/>
              <a:ext cx="48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5436096" y="2204864"/>
              <a:ext cx="0" cy="122400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4860032" y="2421676"/>
              <a:ext cx="48" cy="21523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332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D388C-A6F0-47ED-BF70-FD7D7739A883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822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⑼EX  </a:t>
            </a:r>
            <a:r>
              <a:rPr lang="zh-CN" altLang="en-US" dirty="0">
                <a:solidFill>
                  <a:srgbClr val="C00000"/>
                </a:solidFill>
              </a:rPr>
              <a:t>执行段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各部件</a:t>
            </a:r>
            <a:r>
              <a:rPr lang="zh-CN" altLang="en-US" u="sng" dirty="0" smtClean="0">
                <a:solidFill>
                  <a:srgbClr val="990099"/>
                </a:solidFill>
              </a:rPr>
              <a:t>执行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，结果</a:t>
            </a:r>
            <a:r>
              <a:rPr lang="zh-CN" altLang="en-US" dirty="0" smtClean="0">
                <a:solidFill>
                  <a:schemeClr val="tx1"/>
                </a:solidFill>
              </a:rPr>
              <a:t>送上</a:t>
            </a:r>
            <a:r>
              <a:rPr lang="en-US" altLang="zh-CN" dirty="0" smtClean="0">
                <a:solidFill>
                  <a:schemeClr val="tx1"/>
                </a:solidFill>
              </a:rPr>
              <a:t>CDB</a:t>
            </a:r>
            <a:r>
              <a:rPr lang="zh-CN" altLang="en-US" dirty="0" smtClean="0">
                <a:solidFill>
                  <a:schemeClr val="tx1"/>
                </a:solidFill>
              </a:rPr>
              <a:t>；若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为分支，还需更新</a:t>
            </a:r>
            <a:r>
              <a:rPr lang="en-US" altLang="zh-CN" dirty="0" smtClean="0">
                <a:solidFill>
                  <a:schemeClr val="tx1"/>
                </a:solidFill>
              </a:rPr>
              <a:t>BTB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操作，地址及数据送到</a:t>
            </a:r>
            <a:r>
              <a:rPr lang="en-US" altLang="zh-CN" dirty="0" smtClean="0">
                <a:solidFill>
                  <a:schemeClr val="tx1"/>
                </a:solidFill>
              </a:rPr>
              <a:t>MOB</a:t>
            </a:r>
            <a:r>
              <a:rPr lang="en-US" altLang="zh-CN" sz="2000" dirty="0" smtClean="0">
                <a:solidFill>
                  <a:schemeClr val="tx1"/>
                </a:solidFill>
              </a:rPr>
              <a:t>(MOB</a:t>
            </a:r>
            <a:r>
              <a:rPr lang="zh-CN" altLang="en-US" sz="2000" dirty="0" smtClean="0">
                <a:solidFill>
                  <a:schemeClr val="tx1"/>
                </a:solidFill>
              </a:rPr>
              <a:t>并</a:t>
            </a:r>
            <a:r>
              <a:rPr lang="zh-CN" altLang="en-US" sz="2000" dirty="0" smtClean="0"/>
              <a:t>不写</a:t>
            </a:r>
            <a:r>
              <a:rPr lang="en-US" altLang="zh-CN" sz="2000" dirty="0" smtClean="0">
                <a:solidFill>
                  <a:schemeClr val="tx1"/>
                </a:solidFill>
              </a:rPr>
              <a:t>L1$)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14282" y="1762994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⑽WB  </a:t>
            </a:r>
            <a:r>
              <a:rPr lang="zh-CN" altLang="en-US" dirty="0">
                <a:solidFill>
                  <a:srgbClr val="C00000"/>
                </a:solidFill>
              </a:rPr>
              <a:t>写回段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>
                <a:solidFill>
                  <a:schemeClr val="tx1"/>
                </a:solidFill>
              </a:rPr>
              <a:t>从</a:t>
            </a:r>
            <a:r>
              <a:rPr lang="en-US" altLang="zh-CN" dirty="0">
                <a:solidFill>
                  <a:schemeClr val="tx1"/>
                </a:solidFill>
              </a:rPr>
              <a:t>CDB</a:t>
            </a:r>
            <a:r>
              <a:rPr lang="zh-CN" altLang="en-US" u="sng" dirty="0">
                <a:solidFill>
                  <a:srgbClr val="990099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执行</a:t>
            </a:r>
            <a:r>
              <a:rPr lang="zh-CN" altLang="en-US" dirty="0" smtClean="0">
                <a:solidFill>
                  <a:schemeClr val="tx1"/>
                </a:solidFill>
              </a:rPr>
              <a:t>结果、修改状态，</a:t>
            </a:r>
            <a:r>
              <a:rPr lang="en-US" altLang="zh-CN" dirty="0" smtClean="0">
                <a:solidFill>
                  <a:schemeClr val="tx1"/>
                </a:solidFill>
              </a:rPr>
              <a:t>RS</a:t>
            </a:r>
            <a:r>
              <a:rPr lang="zh-CN" altLang="en-US" dirty="0" smtClean="0">
                <a:solidFill>
                  <a:schemeClr val="tx1"/>
                </a:solidFill>
              </a:rPr>
              <a:t>亦如此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214282" y="2683748"/>
            <a:ext cx="8108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  </a:t>
            </a:r>
            <a:r>
              <a:rPr lang="en-US" altLang="zh-CN" dirty="0" smtClean="0"/>
              <a:t>※</a:t>
            </a:r>
            <a:r>
              <a:rPr lang="zh-CN" altLang="en-US" dirty="0"/>
              <a:t>执行段特征</a:t>
            </a:r>
            <a:r>
              <a:rPr lang="en-US" altLang="zh-CN" dirty="0">
                <a:latin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乱序</a:t>
            </a:r>
            <a:r>
              <a:rPr lang="zh-CN" altLang="en-US" dirty="0" smtClean="0">
                <a:solidFill>
                  <a:schemeClr val="tx1"/>
                </a:solidFill>
              </a:rPr>
              <a:t>执行，部件并行执行、时延无限制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14282" y="3190746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⑾RR  </a:t>
            </a:r>
            <a:r>
              <a:rPr lang="zh-CN" altLang="en-US" dirty="0">
                <a:solidFill>
                  <a:srgbClr val="C00000"/>
                </a:solidFill>
              </a:rPr>
              <a:t>回收就绪段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确认段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>
                <a:solidFill>
                  <a:schemeClr val="tx1"/>
                </a:solidFill>
              </a:rPr>
              <a:t>程序顺序</a:t>
            </a:r>
            <a:r>
              <a:rPr lang="zh-CN" altLang="en-US" dirty="0">
                <a:solidFill>
                  <a:schemeClr val="tx1"/>
                </a:solidFill>
              </a:rPr>
              <a:t>、以</a:t>
            </a:r>
            <a:r>
              <a:rPr lang="en-US" altLang="zh-CN" u="sng" dirty="0">
                <a:solidFill>
                  <a:schemeClr val="tx1"/>
                </a:solidFill>
              </a:rPr>
              <a:t>IA</a:t>
            </a:r>
            <a:r>
              <a:rPr lang="zh-CN" altLang="en-US" u="sng" dirty="0">
                <a:solidFill>
                  <a:schemeClr val="tx1"/>
                </a:solidFill>
              </a:rPr>
              <a:t>指令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单位，对其所含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  <a:r>
              <a:rPr lang="zh-CN" altLang="en-US" u="sng" dirty="0">
                <a:solidFill>
                  <a:srgbClr val="990099"/>
                </a:solidFill>
              </a:rPr>
              <a:t>确认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r>
              <a:rPr lang="zh-CN" altLang="en-US" dirty="0" smtClean="0">
                <a:solidFill>
                  <a:schemeClr val="tx1"/>
                </a:solidFill>
              </a:rPr>
              <a:t>分支误预测、异常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清除部分或全部</a:t>
            </a:r>
            <a:r>
              <a:rPr lang="en-US" altLang="zh-CN" sz="1800" dirty="0">
                <a:solidFill>
                  <a:schemeClr val="tx1"/>
                </a:solidFill>
              </a:rPr>
              <a:t>ROB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14282" y="5048016"/>
            <a:ext cx="7310046" cy="142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⑿RET </a:t>
            </a:r>
            <a:r>
              <a:rPr lang="zh-CN" altLang="en-US" dirty="0">
                <a:solidFill>
                  <a:srgbClr val="C00000"/>
                </a:solidFill>
              </a:rPr>
              <a:t>回收段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</a:rPr>
              <a:t>IA</a:t>
            </a:r>
            <a:r>
              <a:rPr lang="zh-CN" altLang="en-US" dirty="0" smtClean="0">
                <a:solidFill>
                  <a:schemeClr val="tx1"/>
                </a:solidFill>
              </a:rPr>
              <a:t>指令的结果</a:t>
            </a:r>
            <a:r>
              <a:rPr lang="zh-CN" altLang="en-US" u="sng" dirty="0">
                <a:solidFill>
                  <a:srgbClr val="990099"/>
                </a:solidFill>
              </a:rPr>
              <a:t>写回</a:t>
            </a:r>
            <a:r>
              <a:rPr lang="en-US" altLang="zh-CN" dirty="0">
                <a:solidFill>
                  <a:schemeClr val="tx1"/>
                </a:solidFill>
              </a:rPr>
              <a:t>IA</a:t>
            </a:r>
            <a:r>
              <a:rPr lang="zh-CN" altLang="en-US" dirty="0" smtClean="0">
                <a:solidFill>
                  <a:schemeClr val="tx1"/>
                </a:solidFill>
              </a:rPr>
              <a:t>寄存器、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en-US" altLang="zh-CN" dirty="0" smtClean="0">
                <a:solidFill>
                  <a:schemeClr val="tx1"/>
                </a:solidFill>
              </a:rPr>
              <a:t>MOB</a:t>
            </a:r>
            <a:r>
              <a:rPr lang="zh-CN" altLang="en-US" dirty="0" smtClean="0"/>
              <a:t>写</a:t>
            </a:r>
            <a:r>
              <a:rPr lang="en-US" altLang="zh-CN" dirty="0" smtClean="0">
                <a:solidFill>
                  <a:schemeClr val="tx1"/>
                </a:solidFill>
              </a:rPr>
              <a:t>L1$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rgbClr val="990099"/>
                </a:solidFill>
              </a:rPr>
              <a:t>清除</a:t>
            </a:r>
            <a:r>
              <a:rPr lang="en-US" altLang="zh-CN" dirty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中该</a:t>
            </a:r>
            <a:r>
              <a:rPr lang="en-US" altLang="zh-CN" dirty="0" smtClean="0">
                <a:solidFill>
                  <a:schemeClr val="tx1"/>
                </a:solidFill>
              </a:rPr>
              <a:t>IA</a:t>
            </a:r>
            <a:r>
              <a:rPr lang="zh-CN" altLang="en-US" dirty="0">
                <a:solidFill>
                  <a:schemeClr val="tx1"/>
                </a:solidFill>
              </a:rPr>
              <a:t>指令对应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b="0" dirty="0" err="1">
                <a:solidFill>
                  <a:schemeClr val="tx1"/>
                </a:solidFill>
                <a:latin typeface="+mn-lt"/>
              </a:rPr>
              <a:t>μ</a:t>
            </a:r>
            <a:r>
              <a:rPr lang="en-US" altLang="zh-CN" dirty="0" err="1" smtClean="0">
                <a:solidFill>
                  <a:schemeClr val="tx1"/>
                </a:solidFill>
              </a:rPr>
              <a:t>op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有效</a:t>
            </a:r>
            <a:r>
              <a:rPr lang="zh-CN" altLang="en-US" sz="1800" dirty="0" smtClean="0">
                <a:solidFill>
                  <a:schemeClr val="tx1"/>
                </a:solidFill>
              </a:rPr>
              <a:t>位复位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214282" y="4595693"/>
            <a:ext cx="868680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</a:t>
            </a:r>
            <a:r>
              <a:rPr lang="en-US" altLang="zh-CN" dirty="0" smtClean="0"/>
              <a:t>※</a:t>
            </a:r>
            <a:r>
              <a:rPr lang="zh-CN" altLang="en-US" dirty="0"/>
              <a:t>确认段特征</a:t>
            </a:r>
            <a:r>
              <a:rPr lang="en-US" altLang="zh-CN" dirty="0">
                <a:latin typeface="Times New Roman" pitchFamily="18" charset="0"/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RISC→CISC</a:t>
            </a:r>
            <a:r>
              <a:rPr lang="zh-CN" altLang="en-US" dirty="0">
                <a:solidFill>
                  <a:schemeClr val="tx1"/>
                </a:solidFill>
              </a:rPr>
              <a:t>，乱序流动→按序</a:t>
            </a:r>
            <a:r>
              <a:rPr lang="zh-CN" altLang="en-US" dirty="0" smtClean="0">
                <a:solidFill>
                  <a:schemeClr val="tx1"/>
                </a:solidFill>
              </a:rPr>
              <a:t>流动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43900" y="1476234"/>
            <a:ext cx="714380" cy="4500594"/>
            <a:chOff x="8072462" y="1357298"/>
            <a:chExt cx="714380" cy="4500594"/>
          </a:xfrm>
        </p:grpSpPr>
        <p:sp>
          <p:nvSpPr>
            <p:cNvPr id="11" name="TextBox 10"/>
            <p:cNvSpPr txBox="1"/>
            <p:nvPr/>
          </p:nvSpPr>
          <p:spPr>
            <a:xfrm>
              <a:off x="8429652" y="1357298"/>
              <a:ext cx="357190" cy="4500594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</a:ln>
          </p:spPr>
          <p:txBody>
            <a:bodyPr vert="eaVert" wrap="square" lIns="36000" tIns="18000" rIns="36000" bIns="18000" rtlCol="0" anchor="ctr" anchorCtr="0">
              <a:noAutofit/>
            </a:bodyPr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</a:rPr>
                <a:t>MOB</a:t>
              </a:r>
              <a:r>
                <a:rPr lang="zh-CN" altLang="en-US" sz="1800" dirty="0" smtClean="0">
                  <a:solidFill>
                    <a:srgbClr val="C00000"/>
                  </a:solidFill>
                </a:rPr>
                <a:t>名称的由来：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按序写入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可乱</a:t>
              </a:r>
              <a:r>
                <a:rPr lang="zh-CN" altLang="en-US" sz="1800" dirty="0">
                  <a:solidFill>
                    <a:schemeClr val="tx1"/>
                  </a:solidFill>
                </a:rPr>
                <a:t>序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接收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10800000">
              <a:off x="8072462" y="1500174"/>
              <a:ext cx="357190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rot="10800000">
              <a:off x="8072462" y="5715016"/>
              <a:ext cx="357190" cy="15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/>
      <p:bldP spid="381958" grpId="0"/>
      <p:bldP spid="381959" grpId="0"/>
      <p:bldP spid="381960" grpId="0"/>
      <p:bldP spid="3819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142" name="Text Box 130"/>
          <p:cNvSpPr txBox="1">
            <a:spLocks noChangeArrowheads="1"/>
          </p:cNvSpPr>
          <p:nvPr/>
        </p:nvSpPr>
        <p:spPr bwMode="auto">
          <a:xfrm>
            <a:off x="214282" y="417438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Core 2 CPU</a:t>
            </a:r>
            <a:r>
              <a:rPr lang="zh-CN" altLang="en-US" dirty="0" smtClean="0"/>
              <a:t>的超标量流水技术      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en-US" altLang="zh-CN" sz="2000" dirty="0" smtClean="0">
                <a:solidFill>
                  <a:schemeClr val="tx1"/>
                </a:solidFill>
              </a:rPr>
              <a:t>Conroe</a:t>
            </a:r>
            <a:r>
              <a:rPr lang="zh-CN" altLang="en-US" sz="2000" dirty="0" smtClean="0">
                <a:solidFill>
                  <a:schemeClr val="tx1"/>
                </a:solidFill>
              </a:rPr>
              <a:t>微架构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*结构特征：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路超标量，有效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级流水，动态执行技术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395288" y="1377335"/>
            <a:ext cx="8569326" cy="5076001"/>
            <a:chOff x="395288" y="1285859"/>
            <a:chExt cx="8569326" cy="507600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95288" y="1285860"/>
              <a:ext cx="6624638" cy="2449511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95288" y="1285860"/>
              <a:ext cx="0" cy="507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95288" y="1285860"/>
              <a:ext cx="6624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7019926" y="1285860"/>
              <a:ext cx="0" cy="24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258888" y="1331219"/>
              <a:ext cx="1368425" cy="26828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ITLB(128</a:t>
              </a:r>
              <a:r>
                <a:rPr lang="zh-CN" altLang="en-US" sz="1800" dirty="0">
                  <a:solidFill>
                    <a:schemeClr val="tx1"/>
                  </a:solidFill>
                </a:rPr>
                <a:t>行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627313" y="1331219"/>
              <a:ext cx="3600450" cy="26828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L1 I-Cache(32KB</a:t>
              </a:r>
              <a:r>
                <a:rPr lang="zh-CN" altLang="en-US" sz="1800">
                  <a:solidFill>
                    <a:schemeClr val="tx1"/>
                  </a:solidFill>
                </a:rPr>
                <a:t>、</a:t>
              </a:r>
              <a:r>
                <a:rPr lang="en-US" altLang="zh-CN" sz="1800">
                  <a:solidFill>
                    <a:schemeClr val="tx1"/>
                  </a:solidFill>
                </a:rPr>
                <a:t>8</a:t>
              </a:r>
              <a:r>
                <a:rPr lang="zh-CN" altLang="en-US" sz="1800">
                  <a:solidFill>
                    <a:schemeClr val="tx1"/>
                  </a:solidFill>
                </a:rPr>
                <a:t>路</a:t>
              </a:r>
              <a:r>
                <a:rPr lang="en-US" altLang="zh-CN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55876" y="1849436"/>
              <a:ext cx="3960813" cy="28575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预取</a:t>
              </a:r>
              <a:r>
                <a:rPr lang="en-US" altLang="zh-CN" sz="1800" dirty="0">
                  <a:solidFill>
                    <a:schemeClr val="tx1"/>
                  </a:solidFill>
                </a:rPr>
                <a:t>Buffer/</a:t>
              </a:r>
              <a:r>
                <a:rPr lang="zh-CN" altLang="en-US" sz="1800" dirty="0">
                  <a:solidFill>
                    <a:schemeClr val="tx1"/>
                  </a:solidFill>
                </a:rPr>
                <a:t>预译码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827088" y="1917698"/>
              <a:ext cx="1511300" cy="36036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指令预取单元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563938" y="2351086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译码器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474788" y="2351086"/>
              <a:ext cx="792163" cy="5048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uCode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ROM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987676" y="2855911"/>
              <a:ext cx="3311525" cy="287337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uop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Buffer</a:t>
              </a:r>
              <a:r>
                <a:rPr lang="en-US" altLang="zh-CN" sz="1800" dirty="0">
                  <a:solidFill>
                    <a:srgbClr val="FF3399"/>
                  </a:solidFill>
                </a:rPr>
                <a:t>(</a:t>
              </a:r>
              <a:r>
                <a:rPr lang="zh-CN" altLang="en-US" sz="1800" dirty="0">
                  <a:solidFill>
                    <a:srgbClr val="FF3399"/>
                  </a:solidFill>
                </a:rPr>
                <a:t>＞</a:t>
              </a:r>
              <a:r>
                <a:rPr lang="en-US" altLang="zh-CN" sz="1800" dirty="0">
                  <a:solidFill>
                    <a:srgbClr val="FF3399"/>
                  </a:solidFill>
                </a:rPr>
                <a:t>7</a:t>
              </a:r>
              <a:r>
                <a:rPr lang="zh-CN" altLang="en-US" sz="1800" dirty="0">
                  <a:solidFill>
                    <a:srgbClr val="FF3399"/>
                  </a:solidFill>
                </a:rPr>
                <a:t>行</a:t>
              </a:r>
              <a:r>
                <a:rPr lang="en-US" altLang="zh-CN" sz="1800" dirty="0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6083301" y="2135186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H="1">
              <a:off x="2338388" y="1990723"/>
              <a:ext cx="217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619251" y="1583371"/>
              <a:ext cx="0" cy="34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flipH="1">
              <a:off x="2266951" y="2495548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flipV="1">
              <a:off x="3057526" y="2711448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3203576" y="264001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3128963" y="264001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5000626" y="2711448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5075238" y="26400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6010276" y="2711448"/>
              <a:ext cx="144463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6083301" y="264001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>
              <a:off x="3779838" y="1615156"/>
              <a:ext cx="0" cy="23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268538" y="2711448"/>
              <a:ext cx="86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" name="Line 74"/>
            <p:cNvSpPr>
              <a:spLocks noChangeShapeType="1"/>
            </p:cNvSpPr>
            <p:nvPr/>
          </p:nvSpPr>
          <p:spPr bwMode="auto">
            <a:xfrm flipH="1" flipV="1">
              <a:off x="6227763" y="145504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Line 75"/>
            <p:cNvSpPr>
              <a:spLocks noChangeShapeType="1"/>
            </p:cNvSpPr>
            <p:nvPr/>
          </p:nvSpPr>
          <p:spPr bwMode="auto">
            <a:xfrm flipH="1">
              <a:off x="6732588" y="1450124"/>
              <a:ext cx="0" cy="185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Text Box 88"/>
            <p:cNvSpPr txBox="1">
              <a:spLocks noChangeArrowheads="1"/>
            </p:cNvSpPr>
            <p:nvPr/>
          </p:nvSpPr>
          <p:spPr bwMode="auto">
            <a:xfrm>
              <a:off x="4572001" y="2351086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译码器</a:t>
              </a:r>
              <a:r>
                <a:rPr lang="en-US" altLang="zh-CN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Text Box 89"/>
            <p:cNvSpPr txBox="1">
              <a:spLocks noChangeArrowheads="1"/>
            </p:cNvSpPr>
            <p:nvPr/>
          </p:nvSpPr>
          <p:spPr bwMode="auto">
            <a:xfrm>
              <a:off x="5580063" y="2351086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rgbClr val="FF3399"/>
                  </a:solidFill>
                </a:rPr>
                <a:t>译码器</a:t>
              </a:r>
              <a:r>
                <a:rPr lang="en-US" altLang="zh-CN" sz="1800">
                  <a:solidFill>
                    <a:srgbClr val="FF3399"/>
                  </a:solidFill>
                </a:rPr>
                <a:t>3</a:t>
              </a:r>
            </a:p>
          </p:txBody>
        </p:sp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5148263" y="264001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1uop</a:t>
              </a:r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6156326" y="264001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1uop</a:t>
              </a:r>
            </a:p>
          </p:txBody>
        </p:sp>
        <p:sp>
          <p:nvSpPr>
            <p:cNvPr id="34" name="Line 114"/>
            <p:cNvSpPr>
              <a:spLocks noChangeShapeType="1"/>
            </p:cNvSpPr>
            <p:nvPr/>
          </p:nvSpPr>
          <p:spPr bwMode="auto">
            <a:xfrm>
              <a:off x="3708401" y="1643050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3854451" y="1571612"/>
              <a:ext cx="71755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</a:rPr>
                <a:t>160bit</a:t>
              </a:r>
            </a:p>
          </p:txBody>
        </p:sp>
        <p:sp>
          <p:nvSpPr>
            <p:cNvPr id="37" name="Line 130"/>
            <p:cNvSpPr>
              <a:spLocks noChangeShapeType="1"/>
            </p:cNvSpPr>
            <p:nvPr/>
          </p:nvSpPr>
          <p:spPr bwMode="auto">
            <a:xfrm flipH="1">
              <a:off x="4354513" y="3141562"/>
              <a:ext cx="0" cy="23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8" name="Text Box 131"/>
            <p:cNvSpPr txBox="1">
              <a:spLocks noChangeArrowheads="1"/>
            </p:cNvSpPr>
            <p:nvPr/>
          </p:nvSpPr>
          <p:spPr bwMode="auto">
            <a:xfrm>
              <a:off x="2554288" y="2351086"/>
              <a:ext cx="9366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译码器</a:t>
              </a:r>
              <a:r>
                <a:rPr lang="en-US" altLang="zh-CN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33"/>
            <p:cNvSpPr>
              <a:spLocks noChangeShapeType="1"/>
            </p:cNvSpPr>
            <p:nvPr/>
          </p:nvSpPr>
          <p:spPr bwMode="auto">
            <a:xfrm flipV="1">
              <a:off x="3994151" y="2709861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Line 134"/>
            <p:cNvSpPr>
              <a:spLocks noChangeShapeType="1"/>
            </p:cNvSpPr>
            <p:nvPr/>
          </p:nvSpPr>
          <p:spPr bwMode="auto">
            <a:xfrm flipH="1">
              <a:off x="4067176" y="263842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4140201" y="2638423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1uop</a:t>
              </a:r>
            </a:p>
          </p:txBody>
        </p:sp>
        <p:sp>
          <p:nvSpPr>
            <p:cNvPr id="42" name="Rectangle 147"/>
            <p:cNvSpPr>
              <a:spLocks noChangeArrowheads="1"/>
            </p:cNvSpPr>
            <p:nvPr/>
          </p:nvSpPr>
          <p:spPr bwMode="auto">
            <a:xfrm>
              <a:off x="395288" y="3735371"/>
              <a:ext cx="7632700" cy="2622587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48"/>
            <p:cNvSpPr>
              <a:spLocks noChangeShapeType="1"/>
            </p:cNvSpPr>
            <p:nvPr/>
          </p:nvSpPr>
          <p:spPr bwMode="auto">
            <a:xfrm>
              <a:off x="395288" y="6357958"/>
              <a:ext cx="7632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Line 149"/>
            <p:cNvSpPr>
              <a:spLocks noChangeShapeType="1"/>
            </p:cNvSpPr>
            <p:nvPr/>
          </p:nvSpPr>
          <p:spPr bwMode="auto">
            <a:xfrm>
              <a:off x="8001024" y="3729958"/>
              <a:ext cx="0" cy="262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Line 150"/>
            <p:cNvSpPr>
              <a:spLocks noChangeShapeType="1"/>
            </p:cNvSpPr>
            <p:nvPr/>
          </p:nvSpPr>
          <p:spPr bwMode="auto">
            <a:xfrm>
              <a:off x="7019926" y="3735371"/>
              <a:ext cx="1008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Text Box 151"/>
            <p:cNvSpPr txBox="1">
              <a:spLocks noChangeArrowheads="1"/>
            </p:cNvSpPr>
            <p:nvPr/>
          </p:nvSpPr>
          <p:spPr bwMode="auto">
            <a:xfrm>
              <a:off x="3201988" y="3375009"/>
              <a:ext cx="230346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RAT/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分配器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152"/>
            <p:cNvSpPr txBox="1">
              <a:spLocks noChangeArrowheads="1"/>
            </p:cNvSpPr>
            <p:nvPr/>
          </p:nvSpPr>
          <p:spPr bwMode="auto">
            <a:xfrm>
              <a:off x="2914651" y="3879834"/>
              <a:ext cx="2808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再定序缓冲器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ROB</a:t>
              </a:r>
              <a:r>
                <a:rPr lang="en-US" altLang="zh-CN" sz="1800" dirty="0">
                  <a:solidFill>
                    <a:srgbClr val="FF3399"/>
                  </a:solidFill>
                </a:rPr>
                <a:t>(96</a:t>
              </a:r>
              <a:r>
                <a:rPr lang="zh-CN" altLang="en-US" sz="1800" dirty="0">
                  <a:solidFill>
                    <a:srgbClr val="FF3399"/>
                  </a:solidFill>
                </a:rPr>
                <a:t>项</a:t>
              </a:r>
              <a:r>
                <a:rPr lang="en-US" altLang="zh-CN" sz="1800" dirty="0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8" name="Text Box 153"/>
            <p:cNvSpPr txBox="1">
              <a:spLocks noChangeArrowheads="1"/>
            </p:cNvSpPr>
            <p:nvPr/>
          </p:nvSpPr>
          <p:spPr bwMode="auto">
            <a:xfrm>
              <a:off x="539751" y="4383071"/>
              <a:ext cx="69850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保留站</a:t>
              </a:r>
              <a:r>
                <a:rPr lang="en-US" altLang="zh-CN" sz="1800" dirty="0">
                  <a:solidFill>
                    <a:schemeClr val="tx1"/>
                  </a:solidFill>
                </a:rPr>
                <a:t>RS</a:t>
              </a:r>
              <a:r>
                <a:rPr lang="en-US" altLang="zh-CN" sz="1800" dirty="0">
                  <a:solidFill>
                    <a:srgbClr val="FF3399"/>
                  </a:solidFill>
                </a:rPr>
                <a:t>(32</a:t>
              </a:r>
              <a:r>
                <a:rPr lang="zh-CN" altLang="en-US" sz="1800" dirty="0">
                  <a:solidFill>
                    <a:srgbClr val="FF3399"/>
                  </a:solidFill>
                </a:rPr>
                <a:t>行</a:t>
              </a:r>
              <a:r>
                <a:rPr lang="en-US" altLang="zh-CN" sz="1800" dirty="0">
                  <a:solidFill>
                    <a:srgbClr val="FF3399"/>
                  </a:solidFill>
                </a:rPr>
                <a:t>)</a:t>
              </a:r>
            </a:p>
          </p:txBody>
        </p:sp>
        <p:sp>
          <p:nvSpPr>
            <p:cNvPr id="49" name="Text Box 154"/>
            <p:cNvSpPr txBox="1">
              <a:spLocks noChangeArrowheads="1"/>
            </p:cNvSpPr>
            <p:nvPr/>
          </p:nvSpPr>
          <p:spPr bwMode="auto">
            <a:xfrm>
              <a:off x="3417888" y="6000768"/>
              <a:ext cx="1368425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DTLB(</a:t>
              </a:r>
              <a:r>
                <a:rPr lang="en-US" altLang="zh-CN" sz="1800">
                  <a:solidFill>
                    <a:srgbClr val="FF3399"/>
                  </a:solidFill>
                </a:rPr>
                <a:t>256</a:t>
              </a:r>
              <a:r>
                <a:rPr lang="zh-CN" altLang="en-US" sz="1800">
                  <a:solidFill>
                    <a:srgbClr val="FF3399"/>
                  </a:solidFill>
                </a:rPr>
                <a:t>行</a:t>
              </a:r>
              <a:r>
                <a:rPr lang="en-US" altLang="zh-CN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" name="Text Box 155"/>
            <p:cNvSpPr txBox="1">
              <a:spLocks noChangeArrowheads="1"/>
            </p:cNvSpPr>
            <p:nvPr/>
          </p:nvSpPr>
          <p:spPr bwMode="auto">
            <a:xfrm>
              <a:off x="4787901" y="6000768"/>
              <a:ext cx="2879725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L1 D-Cache(32KB</a:t>
              </a:r>
              <a:r>
                <a:rPr lang="zh-CN" altLang="en-US" sz="1800">
                  <a:solidFill>
                    <a:schemeClr val="tx1"/>
                  </a:solidFill>
                </a:rPr>
                <a:t>、</a:t>
              </a:r>
              <a:r>
                <a:rPr lang="en-US" altLang="zh-CN" sz="1800">
                  <a:solidFill>
                    <a:schemeClr val="tx1"/>
                  </a:solidFill>
                </a:rPr>
                <a:t>8</a:t>
              </a:r>
              <a:r>
                <a:rPr lang="zh-CN" altLang="en-US" sz="1800">
                  <a:solidFill>
                    <a:schemeClr val="tx1"/>
                  </a:solidFill>
                </a:rPr>
                <a:t>路</a:t>
              </a:r>
              <a:r>
                <a:rPr lang="en-US" altLang="zh-CN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1" name="Text Box 156"/>
            <p:cNvSpPr txBox="1">
              <a:spLocks noChangeArrowheads="1"/>
            </p:cNvSpPr>
            <p:nvPr/>
          </p:nvSpPr>
          <p:spPr bwMode="auto">
            <a:xfrm>
              <a:off x="5651501" y="5535596"/>
              <a:ext cx="1873250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MOB</a:t>
              </a:r>
            </a:p>
          </p:txBody>
        </p:sp>
        <p:sp>
          <p:nvSpPr>
            <p:cNvPr id="52" name="Text Box 157"/>
            <p:cNvSpPr txBox="1">
              <a:spLocks noChangeArrowheads="1"/>
            </p:cNvSpPr>
            <p:nvPr/>
          </p:nvSpPr>
          <p:spPr bwMode="auto">
            <a:xfrm>
              <a:off x="6948488" y="495933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Addr</a:t>
              </a:r>
            </a:p>
          </p:txBody>
        </p:sp>
        <p:sp>
          <p:nvSpPr>
            <p:cNvPr id="53" name="Text Box 158"/>
            <p:cNvSpPr txBox="1">
              <a:spLocks noChangeArrowheads="1"/>
            </p:cNvSpPr>
            <p:nvPr/>
          </p:nvSpPr>
          <p:spPr bwMode="auto">
            <a:xfrm>
              <a:off x="539751" y="5103796"/>
              <a:ext cx="504825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54" name="Text Box 159"/>
            <p:cNvSpPr txBox="1">
              <a:spLocks noChangeArrowheads="1"/>
            </p:cNvSpPr>
            <p:nvPr/>
          </p:nvSpPr>
          <p:spPr bwMode="auto">
            <a:xfrm>
              <a:off x="1116013" y="5103796"/>
              <a:ext cx="503238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FADD</a:t>
              </a:r>
            </a:p>
          </p:txBody>
        </p:sp>
        <p:sp>
          <p:nvSpPr>
            <p:cNvPr id="55" name="Text Box 160"/>
            <p:cNvSpPr txBox="1">
              <a:spLocks noChangeArrowheads="1"/>
            </p:cNvSpPr>
            <p:nvPr/>
          </p:nvSpPr>
          <p:spPr bwMode="auto">
            <a:xfrm>
              <a:off x="1690688" y="5103796"/>
              <a:ext cx="504825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SSE</a:t>
              </a:r>
            </a:p>
          </p:txBody>
        </p:sp>
        <p:sp>
          <p:nvSpPr>
            <p:cNvPr id="56" name="Line 161"/>
            <p:cNvSpPr>
              <a:spLocks noChangeShapeType="1"/>
            </p:cNvSpPr>
            <p:nvPr/>
          </p:nvSpPr>
          <p:spPr bwMode="auto">
            <a:xfrm flipH="1">
              <a:off x="1403351" y="4673584"/>
              <a:ext cx="0" cy="430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" name="Line 162"/>
            <p:cNvSpPr>
              <a:spLocks noChangeShapeType="1"/>
            </p:cNvSpPr>
            <p:nvPr/>
          </p:nvSpPr>
          <p:spPr bwMode="auto">
            <a:xfrm>
              <a:off x="828676" y="496092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" name="Line 163"/>
            <p:cNvSpPr>
              <a:spLocks noChangeShapeType="1"/>
            </p:cNvSpPr>
            <p:nvPr/>
          </p:nvSpPr>
          <p:spPr bwMode="auto">
            <a:xfrm>
              <a:off x="1979613" y="496092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" name="Line 164"/>
            <p:cNvSpPr>
              <a:spLocks noChangeShapeType="1"/>
            </p:cNvSpPr>
            <p:nvPr/>
          </p:nvSpPr>
          <p:spPr bwMode="auto">
            <a:xfrm>
              <a:off x="828676" y="4959334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0" name="Text Box 165"/>
            <p:cNvSpPr txBox="1">
              <a:spLocks noChangeArrowheads="1"/>
            </p:cNvSpPr>
            <p:nvPr/>
          </p:nvSpPr>
          <p:spPr bwMode="auto">
            <a:xfrm>
              <a:off x="6299201" y="3879834"/>
              <a:ext cx="5762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RRF</a:t>
              </a:r>
            </a:p>
          </p:txBody>
        </p:sp>
        <p:sp>
          <p:nvSpPr>
            <p:cNvPr id="61" name="Line 166"/>
            <p:cNvSpPr>
              <a:spLocks noChangeShapeType="1"/>
            </p:cNvSpPr>
            <p:nvPr/>
          </p:nvSpPr>
          <p:spPr bwMode="auto">
            <a:xfrm flipV="1">
              <a:off x="5938838" y="3951271"/>
              <a:ext cx="144463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" name="Line 167"/>
            <p:cNvSpPr>
              <a:spLocks noChangeShapeType="1"/>
            </p:cNvSpPr>
            <p:nvPr/>
          </p:nvSpPr>
          <p:spPr bwMode="auto">
            <a:xfrm flipV="1">
              <a:off x="5722938" y="402429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3" name="Line 168"/>
            <p:cNvSpPr>
              <a:spLocks noChangeShapeType="1"/>
            </p:cNvSpPr>
            <p:nvPr/>
          </p:nvSpPr>
          <p:spPr bwMode="auto">
            <a:xfrm flipH="1">
              <a:off x="5940426" y="5392721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4" name="Line 169"/>
            <p:cNvSpPr>
              <a:spLocks noChangeShapeType="1"/>
            </p:cNvSpPr>
            <p:nvPr/>
          </p:nvSpPr>
          <p:spPr bwMode="auto">
            <a:xfrm flipH="1">
              <a:off x="6588126" y="5392721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Line 170"/>
            <p:cNvSpPr>
              <a:spLocks noChangeShapeType="1"/>
            </p:cNvSpPr>
            <p:nvPr/>
          </p:nvSpPr>
          <p:spPr bwMode="auto">
            <a:xfrm flipH="1">
              <a:off x="7235826" y="5392721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Line 171"/>
            <p:cNvSpPr>
              <a:spLocks noChangeShapeType="1"/>
            </p:cNvSpPr>
            <p:nvPr/>
          </p:nvSpPr>
          <p:spPr bwMode="auto">
            <a:xfrm flipH="1">
              <a:off x="6157913" y="5751496"/>
              <a:ext cx="0" cy="234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" name="Line 172"/>
            <p:cNvSpPr>
              <a:spLocks noChangeShapeType="1"/>
            </p:cNvSpPr>
            <p:nvPr/>
          </p:nvSpPr>
          <p:spPr bwMode="auto">
            <a:xfrm flipH="1">
              <a:off x="7092951" y="5751496"/>
              <a:ext cx="0" cy="23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8" name="Line 173"/>
            <p:cNvSpPr>
              <a:spLocks noChangeShapeType="1"/>
            </p:cNvSpPr>
            <p:nvPr/>
          </p:nvSpPr>
          <p:spPr bwMode="auto">
            <a:xfrm>
              <a:off x="6084888" y="5824521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9" name="Line 174"/>
            <p:cNvSpPr>
              <a:spLocks noChangeShapeType="1"/>
            </p:cNvSpPr>
            <p:nvPr/>
          </p:nvSpPr>
          <p:spPr bwMode="auto">
            <a:xfrm>
              <a:off x="468313" y="5751496"/>
              <a:ext cx="50387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0" name="Line 175"/>
            <p:cNvSpPr>
              <a:spLocks noChangeShapeType="1"/>
            </p:cNvSpPr>
            <p:nvPr/>
          </p:nvSpPr>
          <p:spPr bwMode="auto">
            <a:xfrm flipH="1">
              <a:off x="827088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" name="Line 176"/>
            <p:cNvSpPr>
              <a:spLocks noChangeShapeType="1"/>
            </p:cNvSpPr>
            <p:nvPr/>
          </p:nvSpPr>
          <p:spPr bwMode="auto">
            <a:xfrm flipH="1" flipV="1">
              <a:off x="4932363" y="5751496"/>
              <a:ext cx="0" cy="234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" name="Line 177"/>
            <p:cNvSpPr>
              <a:spLocks noChangeShapeType="1"/>
            </p:cNvSpPr>
            <p:nvPr/>
          </p:nvSpPr>
          <p:spPr bwMode="auto">
            <a:xfrm>
              <a:off x="4859338" y="5857892"/>
              <a:ext cx="144463" cy="714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" name="Line 178"/>
            <p:cNvSpPr>
              <a:spLocks noChangeShapeType="1"/>
            </p:cNvSpPr>
            <p:nvPr/>
          </p:nvSpPr>
          <p:spPr bwMode="auto">
            <a:xfrm flipH="1">
              <a:off x="468313" y="4024296"/>
              <a:ext cx="0" cy="17287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4" name="Line 179"/>
            <p:cNvSpPr>
              <a:spLocks noChangeShapeType="1"/>
            </p:cNvSpPr>
            <p:nvPr/>
          </p:nvSpPr>
          <p:spPr bwMode="auto">
            <a:xfrm flipV="1">
              <a:off x="466726" y="4022709"/>
              <a:ext cx="24479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5" name="Line 180"/>
            <p:cNvSpPr>
              <a:spLocks noChangeShapeType="1"/>
            </p:cNvSpPr>
            <p:nvPr/>
          </p:nvSpPr>
          <p:spPr bwMode="auto">
            <a:xfrm flipV="1">
              <a:off x="7885113" y="3592496"/>
              <a:ext cx="0" cy="2592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6" name="Line 181"/>
            <p:cNvSpPr>
              <a:spLocks noChangeShapeType="1"/>
            </p:cNvSpPr>
            <p:nvPr/>
          </p:nvSpPr>
          <p:spPr bwMode="auto">
            <a:xfrm flipH="1">
              <a:off x="7670801" y="6176301"/>
              <a:ext cx="214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7" name="Line 182"/>
            <p:cNvSpPr>
              <a:spLocks noChangeShapeType="1"/>
            </p:cNvSpPr>
            <p:nvPr/>
          </p:nvSpPr>
          <p:spPr bwMode="auto">
            <a:xfrm>
              <a:off x="7813676" y="4168759"/>
              <a:ext cx="144463" cy="71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Text Box 183"/>
            <p:cNvSpPr txBox="1">
              <a:spLocks noChangeArrowheads="1"/>
            </p:cNvSpPr>
            <p:nvPr/>
          </p:nvSpPr>
          <p:spPr bwMode="auto">
            <a:xfrm>
              <a:off x="2987676" y="5103796"/>
              <a:ext cx="504825" cy="504825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FMUL</a:t>
              </a:r>
            </a:p>
          </p:txBody>
        </p:sp>
        <p:sp>
          <p:nvSpPr>
            <p:cNvPr id="79" name="Text Box 184"/>
            <p:cNvSpPr txBox="1">
              <a:spLocks noChangeArrowheads="1"/>
            </p:cNvSpPr>
            <p:nvPr/>
          </p:nvSpPr>
          <p:spPr bwMode="auto">
            <a:xfrm>
              <a:off x="1403351" y="467199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Port0</a:t>
              </a:r>
            </a:p>
          </p:txBody>
        </p:sp>
        <p:sp>
          <p:nvSpPr>
            <p:cNvPr id="80" name="Line 185"/>
            <p:cNvSpPr>
              <a:spLocks noChangeShapeType="1"/>
            </p:cNvSpPr>
            <p:nvPr/>
          </p:nvSpPr>
          <p:spPr bwMode="auto">
            <a:xfrm flipH="1">
              <a:off x="4859338" y="4671996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" name="Line 186"/>
            <p:cNvSpPr>
              <a:spLocks noChangeShapeType="1"/>
            </p:cNvSpPr>
            <p:nvPr/>
          </p:nvSpPr>
          <p:spPr bwMode="auto">
            <a:xfrm>
              <a:off x="4498976" y="496092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Line 187"/>
            <p:cNvSpPr>
              <a:spLocks noChangeShapeType="1"/>
            </p:cNvSpPr>
            <p:nvPr/>
          </p:nvSpPr>
          <p:spPr bwMode="auto">
            <a:xfrm>
              <a:off x="5221288" y="496092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Line 188"/>
            <p:cNvSpPr>
              <a:spLocks noChangeShapeType="1"/>
            </p:cNvSpPr>
            <p:nvPr/>
          </p:nvSpPr>
          <p:spPr bwMode="auto">
            <a:xfrm flipV="1">
              <a:off x="4500563" y="4959334"/>
              <a:ext cx="720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4" name="Line 189"/>
            <p:cNvSpPr>
              <a:spLocks noChangeShapeType="1"/>
            </p:cNvSpPr>
            <p:nvPr/>
          </p:nvSpPr>
          <p:spPr bwMode="auto">
            <a:xfrm flipH="1">
              <a:off x="1403351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" name="Line 190"/>
            <p:cNvSpPr>
              <a:spLocks noChangeShapeType="1"/>
            </p:cNvSpPr>
            <p:nvPr/>
          </p:nvSpPr>
          <p:spPr bwMode="auto">
            <a:xfrm flipH="1">
              <a:off x="1979613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6" name="Line 191"/>
            <p:cNvSpPr>
              <a:spLocks noChangeShapeType="1"/>
            </p:cNvSpPr>
            <p:nvPr/>
          </p:nvSpPr>
          <p:spPr bwMode="auto">
            <a:xfrm flipH="1">
              <a:off x="2627313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7" name="Line 192"/>
            <p:cNvSpPr>
              <a:spLocks noChangeShapeType="1"/>
            </p:cNvSpPr>
            <p:nvPr/>
          </p:nvSpPr>
          <p:spPr bwMode="auto">
            <a:xfrm flipH="1">
              <a:off x="4500563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8" name="Line 193"/>
            <p:cNvSpPr>
              <a:spLocks noChangeShapeType="1"/>
            </p:cNvSpPr>
            <p:nvPr/>
          </p:nvSpPr>
          <p:spPr bwMode="auto">
            <a:xfrm flipH="1">
              <a:off x="5364163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9" name="Text Box 194"/>
            <p:cNvSpPr txBox="1">
              <a:spLocks noChangeArrowheads="1"/>
            </p:cNvSpPr>
            <p:nvPr/>
          </p:nvSpPr>
          <p:spPr bwMode="auto">
            <a:xfrm>
              <a:off x="4425951" y="316069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4uop</a:t>
              </a: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V="1">
              <a:off x="4283076" y="3735371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4354513" y="3663934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" name="Text Box 197"/>
            <p:cNvSpPr txBox="1">
              <a:spLocks noChangeArrowheads="1"/>
            </p:cNvSpPr>
            <p:nvPr/>
          </p:nvSpPr>
          <p:spPr bwMode="auto">
            <a:xfrm>
              <a:off x="4425951" y="366393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V="1">
              <a:off x="4283076" y="4238609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4354513" y="4167171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5" name="Text Box 200"/>
            <p:cNvSpPr txBox="1">
              <a:spLocks noChangeArrowheads="1"/>
            </p:cNvSpPr>
            <p:nvPr/>
          </p:nvSpPr>
          <p:spPr bwMode="auto">
            <a:xfrm>
              <a:off x="4425951" y="416717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96" name="Text Box 201"/>
            <p:cNvSpPr txBox="1">
              <a:spLocks noChangeArrowheads="1"/>
            </p:cNvSpPr>
            <p:nvPr/>
          </p:nvSpPr>
          <p:spPr bwMode="auto">
            <a:xfrm>
              <a:off x="5794376" y="3735371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97" name="Text Box 202"/>
            <p:cNvSpPr txBox="1">
              <a:spLocks noChangeArrowheads="1"/>
            </p:cNvSpPr>
            <p:nvPr/>
          </p:nvSpPr>
          <p:spPr bwMode="auto">
            <a:xfrm>
              <a:off x="4932363" y="467199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Port2</a:t>
              </a:r>
            </a:p>
          </p:txBody>
        </p:sp>
        <p:sp>
          <p:nvSpPr>
            <p:cNvPr id="98" name="Text Box 203"/>
            <p:cNvSpPr txBox="1">
              <a:spLocks noChangeArrowheads="1"/>
            </p:cNvSpPr>
            <p:nvPr/>
          </p:nvSpPr>
          <p:spPr bwMode="auto">
            <a:xfrm>
              <a:off x="5003801" y="5103796"/>
              <a:ext cx="504825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FF3399"/>
                  </a:solidFill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SSE</a:t>
              </a:r>
            </a:p>
          </p:txBody>
        </p:sp>
        <p:sp>
          <p:nvSpPr>
            <p:cNvPr id="99" name="Text Box 204"/>
            <p:cNvSpPr txBox="1">
              <a:spLocks noChangeArrowheads="1"/>
            </p:cNvSpPr>
            <p:nvPr/>
          </p:nvSpPr>
          <p:spPr bwMode="auto">
            <a:xfrm>
              <a:off x="6300788" y="495933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Addr</a:t>
              </a:r>
            </a:p>
          </p:txBody>
        </p:sp>
        <p:sp>
          <p:nvSpPr>
            <p:cNvPr id="100" name="Text Box 205"/>
            <p:cNvSpPr txBox="1">
              <a:spLocks noChangeArrowheads="1"/>
            </p:cNvSpPr>
            <p:nvPr/>
          </p:nvSpPr>
          <p:spPr bwMode="auto">
            <a:xfrm>
              <a:off x="5651501" y="4959334"/>
              <a:ext cx="576263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01" name="Text Box 206"/>
            <p:cNvSpPr txBox="1">
              <a:spLocks noChangeArrowheads="1"/>
            </p:cNvSpPr>
            <p:nvPr/>
          </p:nvSpPr>
          <p:spPr bwMode="auto">
            <a:xfrm>
              <a:off x="5940426" y="467199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Port5</a:t>
              </a:r>
            </a:p>
          </p:txBody>
        </p:sp>
        <p:sp>
          <p:nvSpPr>
            <p:cNvPr id="102" name="Text Box 207"/>
            <p:cNvSpPr txBox="1">
              <a:spLocks noChangeArrowheads="1"/>
            </p:cNvSpPr>
            <p:nvPr/>
          </p:nvSpPr>
          <p:spPr bwMode="auto">
            <a:xfrm>
              <a:off x="6588126" y="467199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Port4</a:t>
              </a:r>
            </a:p>
          </p:txBody>
        </p:sp>
        <p:sp>
          <p:nvSpPr>
            <p:cNvPr id="103" name="Text Box 208"/>
            <p:cNvSpPr txBox="1">
              <a:spLocks noChangeArrowheads="1"/>
            </p:cNvSpPr>
            <p:nvPr/>
          </p:nvSpPr>
          <p:spPr bwMode="auto">
            <a:xfrm>
              <a:off x="7235826" y="4671996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Port3</a:t>
              </a: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5940426" y="467199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H="1">
              <a:off x="6588126" y="467199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6" name="Line 211"/>
            <p:cNvSpPr>
              <a:spLocks noChangeShapeType="1"/>
            </p:cNvSpPr>
            <p:nvPr/>
          </p:nvSpPr>
          <p:spPr bwMode="auto">
            <a:xfrm flipH="1">
              <a:off x="7235826" y="467199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7" name="Text Box 212"/>
            <p:cNvSpPr txBox="1">
              <a:spLocks noChangeArrowheads="1"/>
            </p:cNvSpPr>
            <p:nvPr/>
          </p:nvSpPr>
          <p:spPr bwMode="auto">
            <a:xfrm>
              <a:off x="6229351" y="575149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128bit</a:t>
              </a:r>
            </a:p>
          </p:txBody>
        </p:sp>
        <p:sp>
          <p:nvSpPr>
            <p:cNvPr id="108" name="Text Box 213"/>
            <p:cNvSpPr txBox="1">
              <a:spLocks noChangeArrowheads="1"/>
            </p:cNvSpPr>
            <p:nvPr/>
          </p:nvSpPr>
          <p:spPr bwMode="auto">
            <a:xfrm>
              <a:off x="5005388" y="575149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128bit</a:t>
              </a:r>
            </a:p>
          </p:txBody>
        </p:sp>
        <p:sp>
          <p:nvSpPr>
            <p:cNvPr id="109" name="Line 214"/>
            <p:cNvSpPr>
              <a:spLocks noChangeShapeType="1"/>
            </p:cNvSpPr>
            <p:nvPr/>
          </p:nvSpPr>
          <p:spPr bwMode="auto">
            <a:xfrm flipH="1">
              <a:off x="6732588" y="3303571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215"/>
            <p:cNvSpPr txBox="1">
              <a:spLocks noChangeArrowheads="1"/>
            </p:cNvSpPr>
            <p:nvPr/>
          </p:nvSpPr>
          <p:spPr bwMode="auto">
            <a:xfrm>
              <a:off x="7092951" y="4024296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256bit</a:t>
              </a:r>
            </a:p>
          </p:txBody>
        </p:sp>
        <p:sp>
          <p:nvSpPr>
            <p:cNvPr id="111" name="Line 216"/>
            <p:cNvSpPr>
              <a:spLocks noChangeShapeType="1"/>
            </p:cNvSpPr>
            <p:nvPr/>
          </p:nvSpPr>
          <p:spPr bwMode="auto">
            <a:xfrm flipV="1">
              <a:off x="4283076" y="3230546"/>
              <a:ext cx="144463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" name="Text Box 217"/>
            <p:cNvSpPr txBox="1">
              <a:spLocks noChangeArrowheads="1"/>
            </p:cNvSpPr>
            <p:nvPr/>
          </p:nvSpPr>
          <p:spPr bwMode="auto">
            <a:xfrm>
              <a:off x="4211638" y="5103796"/>
              <a:ext cx="720725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ALU/Br</a:t>
              </a:r>
            </a:p>
          </p:txBody>
        </p:sp>
        <p:sp>
          <p:nvSpPr>
            <p:cNvPr id="113" name="Text Box 218"/>
            <p:cNvSpPr txBox="1">
              <a:spLocks noChangeArrowheads="1"/>
            </p:cNvSpPr>
            <p:nvPr/>
          </p:nvSpPr>
          <p:spPr bwMode="auto">
            <a:xfrm>
              <a:off x="2339976" y="5103796"/>
              <a:ext cx="576263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ALU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Shift</a:t>
              </a:r>
            </a:p>
          </p:txBody>
        </p:sp>
        <p:sp>
          <p:nvSpPr>
            <p:cNvPr id="114" name="Text Box 219"/>
            <p:cNvSpPr txBox="1">
              <a:spLocks noChangeArrowheads="1"/>
            </p:cNvSpPr>
            <p:nvPr/>
          </p:nvSpPr>
          <p:spPr bwMode="auto">
            <a:xfrm>
              <a:off x="3563938" y="5103796"/>
              <a:ext cx="504825" cy="503237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rgbClr val="FF3399"/>
                  </a:solidFill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SSE</a:t>
              </a:r>
            </a:p>
          </p:txBody>
        </p:sp>
        <p:sp>
          <p:nvSpPr>
            <p:cNvPr id="115" name="Line 220"/>
            <p:cNvSpPr>
              <a:spLocks noChangeShapeType="1"/>
            </p:cNvSpPr>
            <p:nvPr/>
          </p:nvSpPr>
          <p:spPr bwMode="auto">
            <a:xfrm flipH="1">
              <a:off x="3203576" y="4673584"/>
              <a:ext cx="0" cy="430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" name="Line 221"/>
            <p:cNvSpPr>
              <a:spLocks noChangeShapeType="1"/>
            </p:cNvSpPr>
            <p:nvPr/>
          </p:nvSpPr>
          <p:spPr bwMode="auto">
            <a:xfrm>
              <a:off x="2628901" y="4960921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7" name="Line 222"/>
            <p:cNvSpPr>
              <a:spLocks noChangeShapeType="1"/>
            </p:cNvSpPr>
            <p:nvPr/>
          </p:nvSpPr>
          <p:spPr bwMode="auto">
            <a:xfrm>
              <a:off x="3779838" y="4960921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8" name="Line 223"/>
            <p:cNvSpPr>
              <a:spLocks noChangeShapeType="1"/>
            </p:cNvSpPr>
            <p:nvPr/>
          </p:nvSpPr>
          <p:spPr bwMode="auto">
            <a:xfrm>
              <a:off x="2628901" y="4959334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9" name="Text Box 224"/>
            <p:cNvSpPr txBox="1">
              <a:spLocks noChangeArrowheads="1"/>
            </p:cNvSpPr>
            <p:nvPr/>
          </p:nvSpPr>
          <p:spPr bwMode="auto">
            <a:xfrm>
              <a:off x="3203576" y="4671996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Port1</a:t>
              </a:r>
            </a:p>
          </p:txBody>
        </p:sp>
        <p:sp>
          <p:nvSpPr>
            <p:cNvPr id="120" name="Line 225"/>
            <p:cNvSpPr>
              <a:spLocks noChangeShapeType="1"/>
            </p:cNvSpPr>
            <p:nvPr/>
          </p:nvSpPr>
          <p:spPr bwMode="auto">
            <a:xfrm flipH="1">
              <a:off x="3203576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" name="Line 226"/>
            <p:cNvSpPr>
              <a:spLocks noChangeShapeType="1"/>
            </p:cNvSpPr>
            <p:nvPr/>
          </p:nvSpPr>
          <p:spPr bwMode="auto">
            <a:xfrm flipH="1">
              <a:off x="3851276" y="5607034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" name="Line 228"/>
            <p:cNvSpPr>
              <a:spLocks noChangeShapeType="1"/>
            </p:cNvSpPr>
            <p:nvPr/>
          </p:nvSpPr>
          <p:spPr bwMode="auto">
            <a:xfrm>
              <a:off x="8172451" y="3735371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" name="Line 229"/>
            <p:cNvSpPr>
              <a:spLocks noChangeShapeType="1"/>
            </p:cNvSpPr>
            <p:nvPr/>
          </p:nvSpPr>
          <p:spPr bwMode="auto">
            <a:xfrm>
              <a:off x="8959851" y="1285860"/>
              <a:ext cx="0" cy="24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Rectangle 232"/>
            <p:cNvSpPr>
              <a:spLocks noChangeArrowheads="1"/>
            </p:cNvSpPr>
            <p:nvPr/>
          </p:nvSpPr>
          <p:spPr bwMode="auto">
            <a:xfrm>
              <a:off x="8143900" y="3736959"/>
              <a:ext cx="792163" cy="2620999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33"/>
            <p:cNvSpPr>
              <a:spLocks noChangeShapeType="1"/>
            </p:cNvSpPr>
            <p:nvPr/>
          </p:nvSpPr>
          <p:spPr bwMode="auto">
            <a:xfrm flipV="1">
              <a:off x="8316913" y="3590909"/>
              <a:ext cx="0" cy="2592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7" name="Line 236"/>
            <p:cNvSpPr>
              <a:spLocks noChangeShapeType="1"/>
            </p:cNvSpPr>
            <p:nvPr/>
          </p:nvSpPr>
          <p:spPr bwMode="auto">
            <a:xfrm flipH="1">
              <a:off x="8748713" y="330357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8" name="Line 237"/>
            <p:cNvSpPr>
              <a:spLocks noChangeShapeType="1"/>
            </p:cNvSpPr>
            <p:nvPr/>
          </p:nvSpPr>
          <p:spPr bwMode="auto">
            <a:xfrm>
              <a:off x="8172451" y="6357958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9" name="Line 238"/>
            <p:cNvSpPr>
              <a:spLocks noChangeShapeType="1"/>
            </p:cNvSpPr>
            <p:nvPr/>
          </p:nvSpPr>
          <p:spPr bwMode="auto">
            <a:xfrm>
              <a:off x="8316913" y="6183296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0" name="Text Box 241"/>
            <p:cNvSpPr txBox="1">
              <a:spLocks noChangeArrowheads="1"/>
            </p:cNvSpPr>
            <p:nvPr/>
          </p:nvSpPr>
          <p:spPr bwMode="auto">
            <a:xfrm>
              <a:off x="7235826" y="2727309"/>
              <a:ext cx="1512888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共享的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L2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(</a:t>
              </a:r>
              <a:r>
                <a:rPr lang="en-US" altLang="zh-CN" sz="1800">
                  <a:solidFill>
                    <a:srgbClr val="FF3399"/>
                  </a:solidFill>
                </a:rPr>
                <a:t>4MB</a:t>
              </a:r>
              <a:r>
                <a:rPr lang="zh-CN" altLang="en-US" sz="1800">
                  <a:solidFill>
                    <a:schemeClr val="tx1"/>
                  </a:solidFill>
                </a:rPr>
                <a:t>、</a:t>
              </a:r>
              <a:r>
                <a:rPr lang="en-US" altLang="zh-CN" sz="1800">
                  <a:solidFill>
                    <a:srgbClr val="FF3399"/>
                  </a:solidFill>
                </a:rPr>
                <a:t>16</a:t>
              </a:r>
              <a:r>
                <a:rPr lang="zh-CN" altLang="en-US" sz="1800">
                  <a:solidFill>
                    <a:srgbClr val="FF3399"/>
                  </a:solidFill>
                </a:rPr>
                <a:t>路</a:t>
              </a:r>
              <a:r>
                <a:rPr lang="en-US" altLang="zh-CN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31" name="Text Box 242"/>
            <p:cNvSpPr txBox="1">
              <a:spLocks noChangeArrowheads="1"/>
            </p:cNvSpPr>
            <p:nvPr/>
          </p:nvSpPr>
          <p:spPr bwMode="auto">
            <a:xfrm>
              <a:off x="7235826" y="2081196"/>
              <a:ext cx="1512888" cy="358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BIU</a:t>
              </a:r>
            </a:p>
          </p:txBody>
        </p:sp>
        <p:sp>
          <p:nvSpPr>
            <p:cNvPr id="132" name="Text Box 243"/>
            <p:cNvSpPr txBox="1">
              <a:spLocks noChangeArrowheads="1"/>
            </p:cNvSpPr>
            <p:nvPr/>
          </p:nvSpPr>
          <p:spPr bwMode="auto">
            <a:xfrm>
              <a:off x="7235826" y="1285859"/>
              <a:ext cx="1512888" cy="50641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33" name="Line 244"/>
            <p:cNvSpPr>
              <a:spLocks noChangeShapeType="1"/>
            </p:cNvSpPr>
            <p:nvPr/>
          </p:nvSpPr>
          <p:spPr bwMode="auto">
            <a:xfrm flipH="1">
              <a:off x="8027988" y="1793859"/>
              <a:ext cx="15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4" name="Line 245"/>
            <p:cNvSpPr>
              <a:spLocks noChangeShapeType="1"/>
            </p:cNvSpPr>
            <p:nvPr/>
          </p:nvSpPr>
          <p:spPr bwMode="auto">
            <a:xfrm flipH="1">
              <a:off x="8027988" y="2439971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5" name="Line 249"/>
            <p:cNvSpPr>
              <a:spLocks noChangeShapeType="1"/>
            </p:cNvSpPr>
            <p:nvPr/>
          </p:nvSpPr>
          <p:spPr bwMode="auto">
            <a:xfrm flipV="1">
              <a:off x="2339976" y="2206623"/>
              <a:ext cx="37449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6" name="Oval 255"/>
            <p:cNvSpPr>
              <a:spLocks noChangeArrowheads="1"/>
            </p:cNvSpPr>
            <p:nvPr/>
          </p:nvSpPr>
          <p:spPr bwMode="auto">
            <a:xfrm>
              <a:off x="3097213" y="2173286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256"/>
            <p:cNvSpPr>
              <a:spLocks noChangeArrowheads="1"/>
            </p:cNvSpPr>
            <p:nvPr/>
          </p:nvSpPr>
          <p:spPr bwMode="auto">
            <a:xfrm>
              <a:off x="4029076" y="2173286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Oval 257"/>
            <p:cNvSpPr>
              <a:spLocks noChangeArrowheads="1"/>
            </p:cNvSpPr>
            <p:nvPr/>
          </p:nvSpPr>
          <p:spPr bwMode="auto">
            <a:xfrm>
              <a:off x="5037138" y="2168523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258"/>
            <p:cNvSpPr>
              <a:spLocks noChangeShapeType="1"/>
            </p:cNvSpPr>
            <p:nvPr/>
          </p:nvSpPr>
          <p:spPr bwMode="auto">
            <a:xfrm>
              <a:off x="4067176" y="213518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0" name="Line 259"/>
            <p:cNvSpPr>
              <a:spLocks noChangeShapeType="1"/>
            </p:cNvSpPr>
            <p:nvPr/>
          </p:nvSpPr>
          <p:spPr bwMode="auto">
            <a:xfrm flipH="1">
              <a:off x="5075238" y="2135186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1" name="Line 260"/>
            <p:cNvSpPr>
              <a:spLocks noChangeShapeType="1"/>
            </p:cNvSpPr>
            <p:nvPr/>
          </p:nvSpPr>
          <p:spPr bwMode="auto">
            <a:xfrm flipH="1">
              <a:off x="3130551" y="2135186"/>
              <a:ext cx="1588" cy="214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" name="Line 227"/>
            <p:cNvSpPr>
              <a:spLocks noChangeShapeType="1"/>
            </p:cNvSpPr>
            <p:nvPr/>
          </p:nvSpPr>
          <p:spPr bwMode="auto">
            <a:xfrm>
              <a:off x="8143900" y="3729958"/>
              <a:ext cx="0" cy="262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4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52410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79512" y="404664"/>
            <a:ext cx="2880320" cy="5057411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实现要求：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优化空间：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*常见调度算法：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971600" y="1628800"/>
            <a:ext cx="7920880" cy="3386184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①设置</a:t>
            </a:r>
            <a:r>
              <a:rPr lang="zh-CN" altLang="en-US" u="sng" dirty="0" smtClean="0">
                <a:solidFill>
                  <a:srgbClr val="990099"/>
                </a:solidFill>
              </a:rPr>
              <a:t>指令窗口</a:t>
            </a:r>
            <a:r>
              <a:rPr lang="zh-CN" altLang="en-US" dirty="0" smtClean="0">
                <a:solidFill>
                  <a:schemeClr val="tx1"/>
                </a:solidFill>
              </a:rPr>
              <a:t>保存指令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      ←提供选择平台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②异常可</a:t>
            </a:r>
            <a:r>
              <a:rPr lang="zh-CN" altLang="en-US" u="sng" dirty="0" smtClean="0">
                <a:solidFill>
                  <a:srgbClr val="990099"/>
                </a:solidFill>
              </a:rPr>
              <a:t>推迟产生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在指令应该被执行时</a:t>
            </a:r>
            <a:r>
              <a:rPr lang="en-US" altLang="zh-CN" sz="1800" dirty="0" smtClean="0">
                <a:solidFill>
                  <a:schemeClr val="tx1"/>
                </a:solidFill>
              </a:rPr>
              <a:t>)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←保持异常行为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←如溢出等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①执行部件</a:t>
            </a:r>
            <a:r>
              <a:rPr lang="en-US" altLang="zh-CN" dirty="0" smtClean="0">
                <a:solidFill>
                  <a:schemeClr val="tx1"/>
                </a:solidFill>
              </a:rPr>
              <a:t>(EX)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时延可不</a:t>
            </a:r>
            <a:r>
              <a:rPr lang="zh-CN" altLang="en-US" u="sng" dirty="0">
                <a:solidFill>
                  <a:srgbClr val="990099"/>
                </a:solidFill>
              </a:rPr>
              <a:t>同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←缩短指令周期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←按序流动时须相同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</a:rPr>
              <a:t>多条</a:t>
            </a:r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zh-CN" altLang="en-US" u="sng" dirty="0" smtClean="0">
                <a:solidFill>
                  <a:srgbClr val="990099"/>
                </a:solidFill>
              </a:rPr>
              <a:t>可同时执行</a:t>
            </a:r>
            <a:r>
              <a:rPr lang="en-US" altLang="zh-CN" dirty="0" smtClean="0">
                <a:solidFill>
                  <a:srgbClr val="990099"/>
                </a:solidFill>
              </a:rPr>
              <a:t>(EX)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←升级为</a:t>
            </a:r>
            <a:r>
              <a:rPr lang="en-US" altLang="zh-CN" sz="1800" dirty="0" smtClean="0">
                <a:solidFill>
                  <a:schemeClr val="tx1"/>
                </a:solidFill>
              </a:rPr>
              <a:t>ILP</a:t>
            </a:r>
            <a:endParaRPr lang="en-US" altLang="zh-CN" sz="1800" dirty="0" smtClean="0"/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多</a:t>
            </a:r>
            <a:r>
              <a:rPr lang="zh-CN" altLang="en-US" sz="1800" dirty="0" smtClean="0">
                <a:solidFill>
                  <a:schemeClr val="tx1"/>
                </a:solidFill>
              </a:rPr>
              <a:t>个功能部件</a:t>
            </a:r>
            <a:endParaRPr lang="en-US" altLang="zh-CN" sz="1800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827584" y="980752"/>
            <a:ext cx="7920880" cy="360016"/>
            <a:chOff x="827584" y="4041096"/>
            <a:chExt cx="7920880" cy="360016"/>
          </a:xfrm>
        </p:grpSpPr>
        <p:sp>
          <p:nvSpPr>
            <p:cNvPr id="19" name="Rectangle 136"/>
            <p:cNvSpPr>
              <a:spLocks noChangeArrowheads="1"/>
            </p:cNvSpPr>
            <p:nvPr/>
          </p:nvSpPr>
          <p:spPr bwMode="auto">
            <a:xfrm>
              <a:off x="2699792" y="411377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IF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Rectangle 143"/>
            <p:cNvSpPr>
              <a:spLocks noChangeArrowheads="1"/>
            </p:cNvSpPr>
            <p:nvPr/>
          </p:nvSpPr>
          <p:spPr bwMode="auto">
            <a:xfrm>
              <a:off x="3923992" y="4113775"/>
              <a:ext cx="720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+mn-ea"/>
                  <a:ea typeface="+mn-ea"/>
                </a:rPr>
                <a:t>发射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IS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Rectangle 144"/>
            <p:cNvSpPr>
              <a:spLocks noChangeArrowheads="1"/>
            </p:cNvSpPr>
            <p:nvPr/>
          </p:nvSpPr>
          <p:spPr bwMode="auto">
            <a:xfrm>
              <a:off x="6300256" y="411377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EX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145"/>
            <p:cNvSpPr>
              <a:spLocks noChangeArrowheads="1"/>
            </p:cNvSpPr>
            <p:nvPr/>
          </p:nvSpPr>
          <p:spPr bwMode="auto">
            <a:xfrm>
              <a:off x="7236360" y="411377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MEM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Rectangle 146"/>
            <p:cNvSpPr>
              <a:spLocks noChangeArrowheads="1"/>
            </p:cNvSpPr>
            <p:nvPr/>
          </p:nvSpPr>
          <p:spPr bwMode="auto">
            <a:xfrm>
              <a:off x="8172464" y="4113775"/>
              <a:ext cx="576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WB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4" name="直接箭头连接符 23"/>
            <p:cNvCxnSpPr>
              <a:stCxn id="19" idx="3"/>
              <a:endCxn id="20" idx="1"/>
            </p:cNvCxnSpPr>
            <p:nvPr/>
          </p:nvCxnSpPr>
          <p:spPr bwMode="auto">
            <a:xfrm>
              <a:off x="3275792" y="4257444"/>
              <a:ext cx="6482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20" idx="3"/>
              <a:endCxn id="28" idx="1"/>
            </p:cNvCxnSpPr>
            <p:nvPr/>
          </p:nvCxnSpPr>
          <p:spPr bwMode="auto">
            <a:xfrm flipV="1">
              <a:off x="4643992" y="4256749"/>
              <a:ext cx="288112" cy="6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1"/>
            </p:cNvCxnSpPr>
            <p:nvPr/>
          </p:nvCxnSpPr>
          <p:spPr bwMode="auto">
            <a:xfrm>
              <a:off x="6876256" y="4257444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 bwMode="auto">
            <a:xfrm>
              <a:off x="7812360" y="4257444"/>
              <a:ext cx="360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Rectangle 144"/>
            <p:cNvSpPr>
              <a:spLocks noChangeArrowheads="1"/>
            </p:cNvSpPr>
            <p:nvPr/>
          </p:nvSpPr>
          <p:spPr bwMode="auto">
            <a:xfrm>
              <a:off x="4932104" y="4113080"/>
              <a:ext cx="7200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fontAlgn="ctr">
                <a:lnSpc>
                  <a:spcPct val="95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取数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OF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9" name="直接箭头连接符 28"/>
            <p:cNvCxnSpPr>
              <a:stCxn id="28" idx="3"/>
              <a:endCxn id="21" idx="1"/>
            </p:cNvCxnSpPr>
            <p:nvPr/>
          </p:nvCxnSpPr>
          <p:spPr bwMode="auto">
            <a:xfrm>
              <a:off x="5652104" y="4256749"/>
              <a:ext cx="648152" cy="6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Rectangle 142"/>
            <p:cNvSpPr>
              <a:spLocks noChangeArrowheads="1"/>
            </p:cNvSpPr>
            <p:nvPr/>
          </p:nvSpPr>
          <p:spPr bwMode="auto">
            <a:xfrm>
              <a:off x="827584" y="4113776"/>
              <a:ext cx="1872208" cy="286642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fontAlgn="ctr">
                <a:lnSpc>
                  <a:spcPct val="9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乱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序执行流水线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: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62"/>
            <p:cNvSpPr>
              <a:spLocks noChangeArrowheads="1"/>
            </p:cNvSpPr>
            <p:nvPr/>
          </p:nvSpPr>
          <p:spPr bwMode="auto">
            <a:xfrm>
              <a:off x="3347864" y="4041096"/>
              <a:ext cx="2952392" cy="216000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990099"/>
                  </a:solidFill>
                </a:rPr>
                <a:t>按序                   乱序</a:t>
              </a:r>
              <a:endParaRPr lang="zh-CN" altLang="en-US" sz="1600" dirty="0">
                <a:solidFill>
                  <a:srgbClr val="990099"/>
                </a:solidFill>
              </a:endParaRPr>
            </a:p>
          </p:txBody>
        </p:sp>
      </p:grpSp>
      <p:sp>
        <p:nvSpPr>
          <p:cNvPr id="33" name="Rectangle 338"/>
          <p:cNvSpPr>
            <a:spLocks noChangeArrowheads="1"/>
          </p:cNvSpPr>
          <p:nvPr/>
        </p:nvSpPr>
        <p:spPr bwMode="auto">
          <a:xfrm>
            <a:off x="3923928" y="1340768"/>
            <a:ext cx="1728176" cy="252288"/>
          </a:xfrm>
          <a:prstGeom prst="rect">
            <a:avLst/>
          </a:prstGeom>
          <a:solidFill>
            <a:srgbClr val="CCFF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指令</a:t>
            </a:r>
            <a:r>
              <a:rPr lang="zh-CN" altLang="en-US" sz="1600" dirty="0" smtClean="0">
                <a:solidFill>
                  <a:schemeClr val="tx1"/>
                </a:solidFill>
              </a:rPr>
              <a:t>窗口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多条</a:t>
            </a:r>
            <a:r>
              <a:rPr lang="en-US" altLang="zh-CN" sz="1600" dirty="0">
                <a:solidFill>
                  <a:schemeClr val="tx1"/>
                </a:solidFill>
              </a:rPr>
              <a:t>I)</a:t>
            </a:r>
          </a:p>
        </p:txBody>
      </p:sp>
      <p:sp>
        <p:nvSpPr>
          <p:cNvPr id="3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79512" y="5321093"/>
            <a:ext cx="7920880" cy="556179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记分牌算法，</a:t>
            </a:r>
            <a:r>
              <a:rPr lang="en-US" altLang="zh-CN" dirty="0" err="1" smtClean="0">
                <a:solidFill>
                  <a:schemeClr val="tx1"/>
                </a:solidFill>
              </a:rPr>
              <a:t>Tomasulo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56" name="Text Box 4"/>
          <p:cNvSpPr txBox="1">
            <a:spLocks noChangeArrowheads="1"/>
          </p:cNvSpPr>
          <p:nvPr/>
        </p:nvSpPr>
        <p:spPr bwMode="auto">
          <a:xfrm>
            <a:off x="214282" y="159282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流水线前端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按需动作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非按拍流动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071670" y="2164330"/>
            <a:ext cx="5357848" cy="2071702"/>
            <a:chOff x="1714480" y="2141530"/>
            <a:chExt cx="5357848" cy="2071702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714480" y="2141530"/>
              <a:ext cx="1368425" cy="339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ITLB(128</a:t>
              </a:r>
              <a:r>
                <a:rPr lang="zh-CN" altLang="en-US" sz="1800" dirty="0">
                  <a:solidFill>
                    <a:schemeClr val="tx1"/>
                  </a:solidFill>
                </a:rPr>
                <a:t>行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082904" y="2141530"/>
              <a:ext cx="3632235" cy="339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L1 I-Cache(32KB</a:t>
              </a:r>
              <a:r>
                <a:rPr lang="zh-CN" altLang="en-US" sz="1800">
                  <a:solidFill>
                    <a:schemeClr val="tx1"/>
                  </a:solidFill>
                </a:rPr>
                <a:t>、</a:t>
              </a:r>
              <a:r>
                <a:rPr lang="en-US" altLang="zh-CN" sz="1800">
                  <a:solidFill>
                    <a:schemeClr val="tx1"/>
                  </a:solidFill>
                </a:rPr>
                <a:t>8</a:t>
              </a:r>
              <a:r>
                <a:rPr lang="zh-CN" altLang="en-US" sz="1800">
                  <a:solidFill>
                    <a:schemeClr val="tx1"/>
                  </a:solidFill>
                </a:rPr>
                <a:t>路</a:t>
              </a:r>
              <a:r>
                <a:rPr lang="en-US" altLang="zh-CN" sz="1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929058" y="2713035"/>
              <a:ext cx="2143140" cy="2857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预取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Buffer(64B)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785918" y="2784472"/>
              <a:ext cx="1143008" cy="642942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分支预测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指令预取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15"/>
            <p:cNvSpPr txBox="1">
              <a:spLocks noChangeArrowheads="1"/>
            </p:cNvSpPr>
            <p:nvPr/>
          </p:nvSpPr>
          <p:spPr bwMode="auto">
            <a:xfrm>
              <a:off x="3786182" y="3213100"/>
              <a:ext cx="2428892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预译码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指令长度解码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 Box 15"/>
            <p:cNvSpPr txBox="1">
              <a:spLocks noChangeArrowheads="1"/>
            </p:cNvSpPr>
            <p:nvPr/>
          </p:nvSpPr>
          <p:spPr bwMode="auto">
            <a:xfrm>
              <a:off x="3786182" y="3713170"/>
              <a:ext cx="2428892" cy="28575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X86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指令队列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(18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rot="16200000" flipV="1">
              <a:off x="2214548" y="2641594"/>
              <a:ext cx="285752" cy="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 rot="16200000" flipH="1">
              <a:off x="4893471" y="2605877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rot="16200000" flipH="1">
              <a:off x="4893471" y="3105944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rot="16200000" flipH="1">
              <a:off x="4893471" y="3606010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rot="16200000" flipH="1">
              <a:off x="4893471" y="4106073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 rot="10800000" flipV="1">
              <a:off x="6715140" y="2284407"/>
              <a:ext cx="357188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214282" y="362849"/>
            <a:ext cx="8715436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流水线改进：</a:t>
            </a:r>
            <a:endParaRPr lang="zh-CN" altLang="en-US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分支预测算法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新增</a:t>
            </a:r>
            <a:r>
              <a:rPr lang="zh-CN" altLang="en-US" u="sng" dirty="0" smtClean="0">
                <a:solidFill>
                  <a:schemeClr val="tx1"/>
                </a:solidFill>
              </a:rPr>
              <a:t>循环流</a:t>
            </a:r>
            <a:r>
              <a:rPr lang="zh-CN" altLang="en-US" dirty="0" smtClean="0">
                <a:solidFill>
                  <a:schemeClr val="tx1"/>
                </a:solidFill>
              </a:rPr>
              <a:t>检测、</a:t>
            </a:r>
            <a:r>
              <a:rPr lang="zh-CN" altLang="en-US" u="sng" dirty="0" smtClean="0">
                <a:solidFill>
                  <a:schemeClr val="tx1"/>
                </a:solidFill>
              </a:rPr>
              <a:t>间接分支</a:t>
            </a:r>
            <a:r>
              <a:rPr lang="zh-CN" altLang="en-US" dirty="0" smtClean="0">
                <a:solidFill>
                  <a:schemeClr val="tx1"/>
                </a:solidFill>
              </a:rPr>
              <a:t>检测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                      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</a:rPr>
              <a:t>→循环时避免</a:t>
            </a:r>
            <a:r>
              <a:rPr lang="en-US" altLang="zh-CN" sz="1800" dirty="0" smtClean="0">
                <a:solidFill>
                  <a:schemeClr val="tx1"/>
                </a:solidFill>
              </a:rPr>
              <a:t>BTB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IF</a:t>
            </a:r>
            <a:r>
              <a:rPr lang="zh-CN" altLang="en-US" sz="1800" dirty="0" smtClean="0">
                <a:solidFill>
                  <a:schemeClr val="tx1"/>
                </a:solidFill>
              </a:rPr>
              <a:t>过程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设置队列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857356" y="3451008"/>
            <a:ext cx="2286016" cy="642148"/>
            <a:chOff x="1500166" y="3428208"/>
            <a:chExt cx="2286016" cy="642148"/>
          </a:xfrm>
        </p:grpSpPr>
        <p:sp>
          <p:nvSpPr>
            <p:cNvPr id="84" name="Text Box 15"/>
            <p:cNvSpPr txBox="1">
              <a:spLocks noChangeArrowheads="1"/>
            </p:cNvSpPr>
            <p:nvPr/>
          </p:nvSpPr>
          <p:spPr bwMode="auto">
            <a:xfrm>
              <a:off x="1500166" y="3784604"/>
              <a:ext cx="1428760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rgbClr val="990099"/>
                  </a:solidFill>
                </a:rPr>
                <a:t>循环流检测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 rot="10800000">
              <a:off x="2928926" y="3927476"/>
              <a:ext cx="857256" cy="3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rot="5400000" flipH="1" flipV="1">
              <a:off x="2178827" y="3606009"/>
              <a:ext cx="357190" cy="1588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178"/>
            <p:cNvCxnSpPr/>
            <p:nvPr/>
          </p:nvCxnSpPr>
          <p:spPr bwMode="auto">
            <a:xfrm rot="5400000">
              <a:off x="1822828" y="3605612"/>
              <a:ext cx="35639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9" name="Text Box 39"/>
            <p:cNvSpPr txBox="1">
              <a:spLocks noChangeArrowheads="1"/>
            </p:cNvSpPr>
            <p:nvPr/>
          </p:nvSpPr>
          <p:spPr bwMode="auto">
            <a:xfrm>
              <a:off x="1571604" y="3497266"/>
              <a:ext cx="42862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NPC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接连接符 198"/>
            <p:cNvCxnSpPr/>
            <p:nvPr/>
          </p:nvCxnSpPr>
          <p:spPr bwMode="auto">
            <a:xfrm>
              <a:off x="2357422" y="3641728"/>
              <a:ext cx="1428760" cy="142877"/>
            </a:xfrm>
            <a:prstGeom prst="bentConnector3">
              <a:avLst>
                <a:gd name="adj1" fmla="val 85048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99" name="组合 98"/>
          <p:cNvGrpSpPr/>
          <p:nvPr/>
        </p:nvGrpSpPr>
        <p:grpSpPr>
          <a:xfrm>
            <a:off x="1643042" y="3164462"/>
            <a:ext cx="5929354" cy="3144858"/>
            <a:chOff x="1285852" y="3141662"/>
            <a:chExt cx="5929354" cy="3144858"/>
          </a:xfrm>
        </p:grpSpPr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000496" y="4716471"/>
              <a:ext cx="928694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785918" y="4641860"/>
              <a:ext cx="857256" cy="500066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uCode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ROM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214678" y="5284803"/>
              <a:ext cx="3571900" cy="285752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uop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Buffer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(Core i7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为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28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行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flipV="1">
              <a:off x="3428992" y="5076833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3575042" y="500539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3500429" y="5005396"/>
              <a:ext cx="1588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flipV="1">
              <a:off x="5484830" y="5076833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5559442" y="5005396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6565918" y="5076833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6638943" y="5005396"/>
              <a:ext cx="1588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43174" y="5076833"/>
              <a:ext cx="862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" name="Text Box 88"/>
            <p:cNvSpPr txBox="1">
              <a:spLocks noChangeArrowheads="1"/>
            </p:cNvSpPr>
            <p:nvPr/>
          </p:nvSpPr>
          <p:spPr bwMode="auto">
            <a:xfrm>
              <a:off x="5072066" y="4716471"/>
              <a:ext cx="928694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译码器</a:t>
              </a:r>
              <a:r>
                <a:rPr lang="en-US" altLang="zh-CN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Text Box 89"/>
            <p:cNvSpPr txBox="1">
              <a:spLocks noChangeArrowheads="1"/>
            </p:cNvSpPr>
            <p:nvPr/>
          </p:nvSpPr>
          <p:spPr bwMode="auto">
            <a:xfrm>
              <a:off x="6143636" y="4716471"/>
              <a:ext cx="928694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5632467" y="500539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1uop</a:t>
              </a:r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6711968" y="5005396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1uop</a:t>
              </a:r>
            </a:p>
          </p:txBody>
        </p:sp>
        <p:sp>
          <p:nvSpPr>
            <p:cNvPr id="37" name="Text Box 131"/>
            <p:cNvSpPr txBox="1">
              <a:spLocks noChangeArrowheads="1"/>
            </p:cNvSpPr>
            <p:nvPr/>
          </p:nvSpPr>
          <p:spPr bwMode="auto">
            <a:xfrm>
              <a:off x="2928926" y="4713299"/>
              <a:ext cx="928695" cy="29209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译码器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" name="Line 133"/>
            <p:cNvSpPr>
              <a:spLocks noChangeShapeType="1"/>
            </p:cNvSpPr>
            <p:nvPr/>
          </p:nvSpPr>
          <p:spPr bwMode="auto">
            <a:xfrm flipV="1">
              <a:off x="4406917" y="5075246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9" name="Line 134"/>
            <p:cNvSpPr>
              <a:spLocks noChangeShapeType="1"/>
            </p:cNvSpPr>
            <p:nvPr/>
          </p:nvSpPr>
          <p:spPr bwMode="auto">
            <a:xfrm flipH="1">
              <a:off x="4479942" y="5003808"/>
              <a:ext cx="1588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Text Box 135"/>
            <p:cNvSpPr txBox="1">
              <a:spLocks noChangeArrowheads="1"/>
            </p:cNvSpPr>
            <p:nvPr/>
          </p:nvSpPr>
          <p:spPr bwMode="auto">
            <a:xfrm>
              <a:off x="4552967" y="500380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1uop</a:t>
              </a:r>
            </a:p>
          </p:txBody>
        </p:sp>
        <p:sp>
          <p:nvSpPr>
            <p:cNvPr id="88" name="Text Box 194"/>
            <p:cNvSpPr txBox="1">
              <a:spLocks noChangeArrowheads="1"/>
            </p:cNvSpPr>
            <p:nvPr/>
          </p:nvSpPr>
          <p:spPr bwMode="auto">
            <a:xfrm>
              <a:off x="4786313" y="6070620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4uop</a:t>
              </a:r>
            </a:p>
          </p:txBody>
        </p:sp>
        <p:sp>
          <p:nvSpPr>
            <p:cNvPr id="110" name="Line 216"/>
            <p:cNvSpPr>
              <a:spLocks noChangeShapeType="1"/>
            </p:cNvSpPr>
            <p:nvPr/>
          </p:nvSpPr>
          <p:spPr bwMode="auto">
            <a:xfrm flipV="1">
              <a:off x="4643438" y="6140470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" name="Text Box 15"/>
            <p:cNvSpPr txBox="1">
              <a:spLocks noChangeArrowheads="1"/>
            </p:cNvSpPr>
            <p:nvPr/>
          </p:nvSpPr>
          <p:spPr bwMode="auto">
            <a:xfrm>
              <a:off x="3214678" y="4213232"/>
              <a:ext cx="3571900" cy="28575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宏指令融合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指令对齐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 Box 15"/>
            <p:cNvSpPr txBox="1">
              <a:spLocks noChangeArrowheads="1"/>
            </p:cNvSpPr>
            <p:nvPr/>
          </p:nvSpPr>
          <p:spPr bwMode="auto">
            <a:xfrm>
              <a:off x="3857620" y="5784868"/>
              <a:ext cx="1714512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微指令融合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直接连接符 172"/>
            <p:cNvCxnSpPr>
              <a:stCxn id="144" idx="1"/>
            </p:cNvCxnSpPr>
            <p:nvPr/>
          </p:nvCxnSpPr>
          <p:spPr bwMode="auto">
            <a:xfrm rot="10800000">
              <a:off x="1285852" y="3141663"/>
              <a:ext cx="1928826" cy="1214445"/>
            </a:xfrm>
            <a:prstGeom prst="bentConnector3">
              <a:avLst>
                <a:gd name="adj1" fmla="val 100229"/>
              </a:avLst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1285852" y="3141662"/>
              <a:ext cx="500066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8" name="Text Box 39"/>
            <p:cNvSpPr txBox="1">
              <a:spLocks noChangeArrowheads="1"/>
            </p:cNvSpPr>
            <p:nvPr/>
          </p:nvSpPr>
          <p:spPr bwMode="auto">
            <a:xfrm>
              <a:off x="1285852" y="4141794"/>
              <a:ext cx="107157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译码指令数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rot="16200000" flipH="1">
              <a:off x="4393405" y="4606141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16200000" flipH="1">
              <a:off x="5464973" y="4606141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rot="16200000" flipH="1">
              <a:off x="3393273" y="4606141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rot="16200000" flipH="1">
              <a:off x="6536543" y="4606141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 rot="16200000" flipH="1">
              <a:off x="4607719" y="5677712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rot="16200000" flipH="1">
              <a:off x="4607719" y="6177775"/>
              <a:ext cx="214316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 rot="10800000">
              <a:off x="2643174" y="4854585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1714480" y="5309188"/>
            <a:ext cx="1857388" cy="285752"/>
            <a:chOff x="1357290" y="5214950"/>
            <a:chExt cx="1857388" cy="285752"/>
          </a:xfrm>
        </p:grpSpPr>
        <p:sp>
          <p:nvSpPr>
            <p:cNvPr id="239" name="Text Box 15"/>
            <p:cNvSpPr txBox="1">
              <a:spLocks noChangeArrowheads="1"/>
            </p:cNvSpPr>
            <p:nvPr/>
          </p:nvSpPr>
          <p:spPr bwMode="auto">
            <a:xfrm>
              <a:off x="1357290" y="5214950"/>
              <a:ext cx="1428760" cy="285752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accent2"/>
                  </a:solidFill>
                </a:rPr>
                <a:t>循环流检测</a:t>
              </a:r>
              <a:endParaRPr lang="zh-CN" alt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40" name="直接连接符 239"/>
            <p:cNvCxnSpPr/>
            <p:nvPr/>
          </p:nvCxnSpPr>
          <p:spPr bwMode="auto">
            <a:xfrm rot="10800000">
              <a:off x="2786050" y="5429264"/>
              <a:ext cx="42862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786050" y="5284800"/>
              <a:ext cx="42862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1" name="线形标注 2 100"/>
          <p:cNvSpPr/>
          <p:nvPr/>
        </p:nvSpPr>
        <p:spPr bwMode="auto">
          <a:xfrm>
            <a:off x="428596" y="5809254"/>
            <a:ext cx="1928826" cy="285752"/>
          </a:xfrm>
          <a:prstGeom prst="borderCallout2">
            <a:avLst>
              <a:gd name="adj1" fmla="val 54272"/>
              <a:gd name="adj2" fmla="val 100202"/>
              <a:gd name="adj3" fmla="val 55707"/>
              <a:gd name="adj4" fmla="val 111099"/>
              <a:gd name="adj5" fmla="val -62102"/>
              <a:gd name="adj6" fmla="val 12045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Core i7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处理方法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6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059832" y="652445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14282" y="401889"/>
            <a:ext cx="4357718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技术特征：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相对于</a:t>
            </a:r>
            <a:r>
              <a:rPr lang="en-US" altLang="zh-CN" sz="1800" dirty="0" smtClean="0">
                <a:solidFill>
                  <a:schemeClr val="tx1"/>
                </a:solidFill>
              </a:rPr>
              <a:t>Core</a:t>
            </a:r>
            <a:r>
              <a:rPr lang="zh-CN" altLang="en-US" sz="1800" dirty="0" smtClean="0">
                <a:solidFill>
                  <a:schemeClr val="tx1"/>
                </a:solidFill>
              </a:rPr>
              <a:t>的创新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高级智能</a:t>
            </a:r>
            <a:r>
              <a:rPr lang="en-US" altLang="zh-CN" dirty="0" smtClean="0">
                <a:solidFill>
                  <a:schemeClr val="accent2"/>
                </a:solidFill>
              </a:rPr>
              <a:t>Cache—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智能</a:t>
            </a:r>
            <a:r>
              <a:rPr lang="zh-CN" altLang="en-US" dirty="0">
                <a:solidFill>
                  <a:schemeClr val="accent2"/>
                </a:solidFill>
              </a:rPr>
              <a:t>内存访问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宽</a:t>
            </a:r>
            <a:r>
              <a:rPr lang="zh-CN" altLang="en-US" dirty="0">
                <a:solidFill>
                  <a:schemeClr val="accent2"/>
                </a:solidFill>
              </a:rPr>
              <a:t>位动态执行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高级数字媒体增强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智能</a:t>
            </a:r>
            <a:r>
              <a:rPr lang="zh-CN" altLang="en-US" dirty="0">
                <a:solidFill>
                  <a:schemeClr val="accent2"/>
                </a:solidFill>
              </a:rPr>
              <a:t>功率能力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203848" y="836712"/>
            <a:ext cx="5688632" cy="513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每个</a:t>
            </a:r>
            <a:r>
              <a:rPr lang="en-US" altLang="zh-CN" dirty="0" smtClean="0">
                <a:solidFill>
                  <a:schemeClr val="tx1"/>
                </a:solidFill>
              </a:rPr>
              <a:t>Core</a:t>
            </a:r>
            <a:r>
              <a:rPr lang="zh-CN" altLang="en-US" dirty="0" smtClean="0">
                <a:solidFill>
                  <a:schemeClr val="tx1"/>
                </a:solidFill>
              </a:rPr>
              <a:t>可</a:t>
            </a:r>
            <a:r>
              <a:rPr lang="zh-CN" altLang="en-US" u="sng" dirty="0" smtClean="0">
                <a:solidFill>
                  <a:schemeClr val="tx1"/>
                </a:solidFill>
              </a:rPr>
              <a:t>共享</a:t>
            </a:r>
            <a:r>
              <a:rPr lang="en-US" altLang="zh-CN" dirty="0" smtClean="0">
                <a:solidFill>
                  <a:schemeClr val="tx1"/>
                </a:solidFill>
              </a:rPr>
              <a:t>L2 Cache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(</a:t>
            </a:r>
            <a:r>
              <a:rPr lang="zh-CN" altLang="en-US" sz="2000" dirty="0" smtClean="0">
                <a:solidFill>
                  <a:srgbClr val="990099"/>
                </a:solidFill>
              </a:rPr>
              <a:t>实质：</a:t>
            </a:r>
            <a:r>
              <a:rPr lang="zh-CN" altLang="en-US" sz="2000" dirty="0" smtClean="0">
                <a:solidFill>
                  <a:schemeClr val="tx1"/>
                </a:solidFill>
              </a:rPr>
              <a:t>分离</a:t>
            </a:r>
            <a:r>
              <a:rPr lang="en-US" altLang="zh-CN" sz="2000" dirty="0" smtClean="0">
                <a:solidFill>
                  <a:schemeClr val="tx1"/>
                </a:solidFill>
              </a:rPr>
              <a:t>Cache</a:t>
            </a:r>
            <a:r>
              <a:rPr lang="zh-CN" altLang="en-US" sz="2000" dirty="0" smtClean="0">
                <a:solidFill>
                  <a:schemeClr val="tx1"/>
                </a:solidFill>
              </a:rPr>
              <a:t>→联合</a:t>
            </a:r>
            <a:r>
              <a:rPr lang="en-US" altLang="zh-CN" sz="2000" dirty="0" smtClean="0">
                <a:solidFill>
                  <a:schemeClr val="tx1"/>
                </a:solidFill>
              </a:rPr>
              <a:t>Cache)</a:t>
            </a:r>
          </a:p>
          <a:p>
            <a:pPr>
              <a:lnSpc>
                <a:spcPct val="125000"/>
              </a:lnSpc>
            </a:pPr>
            <a:r>
              <a:rPr lang="zh-CN" altLang="en-US" spc="-100" dirty="0">
                <a:solidFill>
                  <a:schemeClr val="tx1"/>
                </a:solidFill>
              </a:rPr>
              <a:t>设置</a:t>
            </a:r>
            <a:r>
              <a:rPr lang="en-US" altLang="zh-CN" spc="-100" dirty="0">
                <a:solidFill>
                  <a:schemeClr val="tx1"/>
                </a:solidFill>
              </a:rPr>
              <a:t>Cache</a:t>
            </a:r>
            <a:r>
              <a:rPr lang="zh-CN" altLang="en-US" u="sng" spc="-100" dirty="0">
                <a:solidFill>
                  <a:schemeClr val="tx1"/>
                </a:solidFill>
              </a:rPr>
              <a:t>预取器</a:t>
            </a:r>
            <a:r>
              <a:rPr lang="zh-CN" altLang="en-US" spc="-100" dirty="0">
                <a:solidFill>
                  <a:schemeClr val="tx1"/>
                </a:solidFill>
              </a:rPr>
              <a:t>，采用内存消岐技术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spc="-100" dirty="0" smtClean="0">
                <a:solidFill>
                  <a:schemeClr val="tx1"/>
                </a:solidFill>
              </a:rPr>
              <a:t> (</a:t>
            </a:r>
            <a:r>
              <a:rPr lang="zh-CN" altLang="en-US" sz="2000" spc="-100" dirty="0">
                <a:solidFill>
                  <a:srgbClr val="990099"/>
                </a:solidFill>
              </a:rPr>
              <a:t>目标：</a:t>
            </a:r>
            <a:r>
              <a:rPr lang="zh-CN" altLang="en-US" sz="2000" spc="-100" dirty="0">
                <a:solidFill>
                  <a:schemeClr val="tx1"/>
                </a:solidFill>
              </a:rPr>
              <a:t>提高命中率，减少串行化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spc="-100" dirty="0" smtClean="0">
                <a:solidFill>
                  <a:schemeClr val="tx1"/>
                </a:solidFill>
              </a:rPr>
              <a:t> (</a:t>
            </a:r>
            <a:r>
              <a:rPr lang="zh-CN" altLang="en-US" sz="2000" spc="-100" dirty="0">
                <a:solidFill>
                  <a:srgbClr val="990099"/>
                </a:solidFill>
              </a:rPr>
              <a:t>参考：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第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5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章降低</a:t>
            </a:r>
            <a:r>
              <a:rPr lang="en-US" altLang="zh-CN" sz="2000" spc="-100" dirty="0">
                <a:solidFill>
                  <a:schemeClr val="tx1"/>
                </a:solidFill>
              </a:rPr>
              <a:t>Cache</a:t>
            </a:r>
            <a:r>
              <a:rPr lang="zh-CN" altLang="en-US" sz="2000" spc="-100" dirty="0">
                <a:solidFill>
                  <a:schemeClr val="tx1"/>
                </a:solidFill>
              </a:rPr>
              <a:t>缺失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率，第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8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章存储一致性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)</a:t>
            </a:r>
            <a:endParaRPr lang="en-US" altLang="zh-CN" sz="2000" spc="-100" dirty="0">
              <a:solidFill>
                <a:schemeClr val="tx1"/>
              </a:solidFill>
            </a:endParaRPr>
          </a:p>
          <a:p>
            <a:pPr marL="3135313" indent="-3135313"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路超标</a:t>
            </a:r>
            <a:r>
              <a:rPr lang="zh-CN" altLang="en-US" dirty="0" smtClean="0">
                <a:solidFill>
                  <a:schemeClr val="tx1"/>
                </a:solidFill>
              </a:rPr>
              <a:t>量，    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Core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路</a:t>
            </a:r>
            <a:endParaRPr lang="en-US" altLang="zh-CN" dirty="0">
              <a:solidFill>
                <a:schemeClr val="tx1"/>
              </a:solidFill>
            </a:endParaRPr>
          </a:p>
          <a:p>
            <a:pPr marL="3135313" indent="-3135313">
              <a:lnSpc>
                <a:spcPct val="125000"/>
              </a:lnSpc>
            </a:pPr>
            <a:r>
              <a:rPr lang="zh-CN" altLang="en-US" u="sng" dirty="0" smtClean="0">
                <a:solidFill>
                  <a:schemeClr val="tx1"/>
                </a:solidFill>
              </a:rPr>
              <a:t>宏指令</a:t>
            </a:r>
            <a:r>
              <a:rPr lang="zh-CN" altLang="en-US" dirty="0">
                <a:solidFill>
                  <a:schemeClr val="tx1"/>
                </a:solidFill>
              </a:rPr>
              <a:t>融合</a:t>
            </a:r>
            <a:r>
              <a:rPr lang="en-US" altLang="zh-CN" sz="1800" dirty="0">
                <a:solidFill>
                  <a:schemeClr val="tx1"/>
                </a:solidFill>
              </a:rPr>
              <a:t>(ID</a:t>
            </a:r>
            <a:r>
              <a:rPr lang="zh-CN" altLang="en-US" sz="1800" dirty="0">
                <a:solidFill>
                  <a:schemeClr val="tx1"/>
                </a:solidFill>
              </a:rPr>
              <a:t>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微指令</a:t>
            </a:r>
            <a:r>
              <a:rPr lang="zh-CN" altLang="en-US" dirty="0">
                <a:solidFill>
                  <a:schemeClr val="tx1"/>
                </a:solidFill>
              </a:rPr>
              <a:t>融合</a:t>
            </a:r>
            <a:r>
              <a:rPr lang="en-US" altLang="zh-CN" sz="1800" dirty="0">
                <a:solidFill>
                  <a:schemeClr val="tx1"/>
                </a:solidFill>
              </a:rPr>
              <a:t>(ID</a:t>
            </a:r>
            <a:r>
              <a:rPr lang="zh-CN" altLang="en-US" sz="1800" dirty="0">
                <a:solidFill>
                  <a:schemeClr val="tx1"/>
                </a:solidFill>
              </a:rPr>
              <a:t>后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135313" indent="-3135313"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(</a:t>
            </a:r>
            <a:r>
              <a:rPr lang="zh-CN" altLang="en-US" sz="2000" dirty="0">
                <a:solidFill>
                  <a:srgbClr val="990099"/>
                </a:solidFill>
              </a:rPr>
              <a:t>融合实质：</a:t>
            </a:r>
            <a:r>
              <a:rPr lang="zh-CN" altLang="en-US" sz="2000" dirty="0">
                <a:solidFill>
                  <a:schemeClr val="tx1"/>
                </a:solidFill>
              </a:rPr>
              <a:t>增加指令</a:t>
            </a:r>
            <a:r>
              <a:rPr lang="en-US" altLang="zh-CN" sz="2000" dirty="0">
                <a:solidFill>
                  <a:schemeClr val="tx1"/>
                </a:solidFill>
              </a:rPr>
              <a:t>OPD</a:t>
            </a:r>
            <a:r>
              <a:rPr lang="zh-CN" altLang="en-US" sz="2000" dirty="0">
                <a:solidFill>
                  <a:schemeClr val="tx1"/>
                </a:solidFill>
              </a:rPr>
              <a:t>个数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3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128</a:t>
            </a:r>
            <a:r>
              <a:rPr lang="zh-CN" altLang="en-US" dirty="0">
                <a:solidFill>
                  <a:schemeClr val="tx1"/>
                </a:solidFill>
              </a:rPr>
              <a:t>位的</a:t>
            </a:r>
            <a:r>
              <a:rPr lang="en-US" altLang="zh-CN" dirty="0" smtClean="0">
                <a:solidFill>
                  <a:schemeClr val="tx1"/>
                </a:solidFill>
              </a:rPr>
              <a:t>SSE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Core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64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(</a:t>
            </a:r>
            <a:r>
              <a:rPr lang="zh-CN" altLang="en-US" sz="2000" dirty="0">
                <a:solidFill>
                  <a:srgbClr val="990099"/>
                </a:solidFill>
              </a:rPr>
              <a:t>目标：</a:t>
            </a:r>
            <a:r>
              <a:rPr lang="zh-CN" altLang="en-US" sz="2000" dirty="0">
                <a:solidFill>
                  <a:schemeClr val="tx1"/>
                </a:solidFill>
              </a:rPr>
              <a:t>减少延迟、增加并行度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独立控制</a:t>
            </a:r>
            <a:r>
              <a:rPr lang="zh-CN" altLang="en-US" dirty="0">
                <a:solidFill>
                  <a:schemeClr val="tx1"/>
                </a:solidFill>
              </a:rPr>
              <a:t>各部件的</a:t>
            </a:r>
            <a:r>
              <a:rPr lang="zh-CN" altLang="en-US" u="sng" dirty="0">
                <a:solidFill>
                  <a:schemeClr val="tx1"/>
                </a:solidFill>
              </a:rPr>
              <a:t>电压及</a:t>
            </a:r>
            <a:r>
              <a:rPr lang="zh-CN" altLang="en-US" u="sng" dirty="0" smtClean="0">
                <a:solidFill>
                  <a:schemeClr val="tx1"/>
                </a:solidFill>
              </a:rPr>
              <a:t>时钟频率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(</a:t>
            </a:r>
            <a:r>
              <a:rPr lang="zh-CN" altLang="en-US" sz="1800" dirty="0" smtClean="0">
                <a:solidFill>
                  <a:schemeClr val="tx1"/>
                </a:solidFill>
              </a:rPr>
              <a:t>睿频的实现基础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1600" y="1700808"/>
            <a:ext cx="7344816" cy="2095501"/>
            <a:chOff x="971600" y="1700808"/>
            <a:chExt cx="7344816" cy="2095501"/>
          </a:xfrm>
        </p:grpSpPr>
        <p:grpSp>
          <p:nvGrpSpPr>
            <p:cNvPr id="111" name="Group 252"/>
            <p:cNvGrpSpPr>
              <a:grpSpLocks/>
            </p:cNvGrpSpPr>
            <p:nvPr/>
          </p:nvGrpSpPr>
          <p:grpSpPr bwMode="auto">
            <a:xfrm>
              <a:off x="971600" y="1700808"/>
              <a:ext cx="3563940" cy="2095501"/>
              <a:chOff x="340" y="1388"/>
              <a:chExt cx="2245" cy="1320"/>
            </a:xfrm>
          </p:grpSpPr>
          <p:sp>
            <p:nvSpPr>
              <p:cNvPr id="138" name="Text Box 108"/>
              <p:cNvSpPr txBox="1">
                <a:spLocks noChangeArrowheads="1"/>
              </p:cNvSpPr>
              <p:nvPr/>
            </p:nvSpPr>
            <p:spPr bwMode="auto">
              <a:xfrm>
                <a:off x="340" y="1388"/>
                <a:ext cx="363" cy="1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CC3300"/>
                    </a:solidFill>
                    <a:latin typeface="+mn-ea"/>
                    <a:ea typeface="+mn-ea"/>
                  </a:rPr>
                  <a:t>WB-2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chemeClr val="accent2"/>
                    </a:solidFill>
                    <a:latin typeface="+mn-ea"/>
                    <a:ea typeface="+mn-ea"/>
                  </a:rPr>
                  <a:t>WB-1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rgbClr val="CC3300"/>
                    </a:solidFill>
                    <a:latin typeface="+mn-ea"/>
                    <a:ea typeface="+mn-ea"/>
                  </a:rPr>
                  <a:t>EX-2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chemeClr val="accent2"/>
                    </a:solidFill>
                    <a:latin typeface="+mn-ea"/>
                    <a:ea typeface="+mn-ea"/>
                  </a:rPr>
                  <a:t>EX-1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rgbClr val="CC3300"/>
                    </a:solidFill>
                    <a:latin typeface="+mn-ea"/>
                    <a:ea typeface="+mn-ea"/>
                  </a:rPr>
                  <a:t>ID-2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chemeClr val="accent2"/>
                    </a:solidFill>
                    <a:latin typeface="+mn-ea"/>
                    <a:ea typeface="+mn-ea"/>
                  </a:rPr>
                  <a:t>ID-1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rgbClr val="CC3300"/>
                    </a:solidFill>
                    <a:latin typeface="+mn-ea"/>
                    <a:ea typeface="+mn-ea"/>
                  </a:rPr>
                  <a:t>IF-2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800">
                    <a:solidFill>
                      <a:schemeClr val="accent2"/>
                    </a:solidFill>
                    <a:latin typeface="+mn-ea"/>
                    <a:ea typeface="+mn-ea"/>
                  </a:rPr>
                  <a:t>IF-1</a:t>
                </a:r>
              </a:p>
            </p:txBody>
          </p:sp>
          <p:sp>
            <p:nvSpPr>
              <p:cNvPr id="139" name="Text Box 159"/>
              <p:cNvSpPr txBox="1">
                <a:spLocks noChangeArrowheads="1"/>
              </p:cNvSpPr>
              <p:nvPr/>
            </p:nvSpPr>
            <p:spPr bwMode="auto">
              <a:xfrm>
                <a:off x="770" y="2532"/>
                <a:ext cx="1588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  <a:ea typeface="+mn-ea"/>
                  </a:rPr>
                  <a:t>超标量流水线 </a:t>
                </a:r>
                <a:r>
                  <a:rPr lang="en-US" altLang="zh-CN" sz="1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ILP(1,2)</a:t>
                </a:r>
                <a:endParaRPr lang="en-US" altLang="zh-CN" sz="1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Line 104"/>
              <p:cNvSpPr>
                <a:spLocks noChangeShapeType="1"/>
              </p:cNvSpPr>
              <p:nvPr/>
            </p:nvSpPr>
            <p:spPr bwMode="auto">
              <a:xfrm flipV="1">
                <a:off x="702" y="2523"/>
                <a:ext cx="16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41" name="Line 105"/>
              <p:cNvSpPr>
                <a:spLocks noChangeShapeType="1"/>
              </p:cNvSpPr>
              <p:nvPr/>
            </p:nvSpPr>
            <p:spPr bwMode="auto">
              <a:xfrm flipV="1">
                <a:off x="700" y="1388"/>
                <a:ext cx="3" cy="1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med"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42" name="Text Box 106"/>
              <p:cNvSpPr txBox="1">
                <a:spLocks noChangeArrowheads="1"/>
              </p:cNvSpPr>
              <p:nvPr/>
            </p:nvSpPr>
            <p:spPr bwMode="auto">
              <a:xfrm>
                <a:off x="703" y="2386"/>
                <a:ext cx="272" cy="13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44" name="Text Box 109"/>
              <p:cNvSpPr txBox="1">
                <a:spLocks noChangeArrowheads="1"/>
              </p:cNvSpPr>
              <p:nvPr/>
            </p:nvSpPr>
            <p:spPr bwMode="auto">
              <a:xfrm>
                <a:off x="703" y="2250"/>
                <a:ext cx="272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45" name="Text Box 110"/>
              <p:cNvSpPr txBox="1">
                <a:spLocks noChangeArrowheads="1"/>
              </p:cNvSpPr>
              <p:nvPr/>
            </p:nvSpPr>
            <p:spPr bwMode="auto">
              <a:xfrm>
                <a:off x="975" y="2386"/>
                <a:ext cx="272" cy="13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975" y="2250"/>
                <a:ext cx="272" cy="13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147" name="Text Box 112"/>
              <p:cNvSpPr txBox="1">
                <a:spLocks noChangeArrowheads="1"/>
              </p:cNvSpPr>
              <p:nvPr/>
            </p:nvSpPr>
            <p:spPr bwMode="auto">
              <a:xfrm>
                <a:off x="1247" y="2386"/>
                <a:ext cx="272" cy="136"/>
              </a:xfrm>
              <a:prstGeom prst="rect">
                <a:avLst/>
              </a:prstGeom>
              <a:solidFill>
                <a:srgbClr val="99CC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48" name="Text Box 113"/>
              <p:cNvSpPr txBox="1">
                <a:spLocks noChangeArrowheads="1"/>
              </p:cNvSpPr>
              <p:nvPr/>
            </p:nvSpPr>
            <p:spPr bwMode="auto">
              <a:xfrm>
                <a:off x="1247" y="2250"/>
                <a:ext cx="272" cy="136"/>
              </a:xfrm>
              <a:prstGeom prst="rect">
                <a:avLst/>
              </a:prstGeom>
              <a:solidFill>
                <a:srgbClr val="FFCC99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149" name="Text Box 114"/>
              <p:cNvSpPr txBox="1">
                <a:spLocks noChangeArrowheads="1"/>
              </p:cNvSpPr>
              <p:nvPr/>
            </p:nvSpPr>
            <p:spPr bwMode="auto">
              <a:xfrm>
                <a:off x="1520" y="2386"/>
                <a:ext cx="272" cy="136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I7</a:t>
                </a:r>
              </a:p>
            </p:txBody>
          </p:sp>
          <p:sp>
            <p:nvSpPr>
              <p:cNvPr id="150" name="Text Box 115"/>
              <p:cNvSpPr txBox="1">
                <a:spLocks noChangeArrowheads="1"/>
              </p:cNvSpPr>
              <p:nvPr/>
            </p:nvSpPr>
            <p:spPr bwMode="auto">
              <a:xfrm>
                <a:off x="1520" y="2250"/>
                <a:ext cx="272" cy="136"/>
              </a:xfrm>
              <a:prstGeom prst="rect">
                <a:avLst/>
              </a:prstGeom>
              <a:solidFill>
                <a:srgbClr val="CC99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I8</a:t>
                </a:r>
              </a:p>
            </p:txBody>
          </p:sp>
          <p:sp>
            <p:nvSpPr>
              <p:cNvPr id="151" name="Text Box 116"/>
              <p:cNvSpPr txBox="1">
                <a:spLocks noChangeArrowheads="1"/>
              </p:cNvSpPr>
              <p:nvPr/>
            </p:nvSpPr>
            <p:spPr bwMode="auto">
              <a:xfrm>
                <a:off x="975" y="2114"/>
                <a:ext cx="272" cy="13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52" name="Text Box 117"/>
              <p:cNvSpPr txBox="1">
                <a:spLocks noChangeArrowheads="1"/>
              </p:cNvSpPr>
              <p:nvPr/>
            </p:nvSpPr>
            <p:spPr bwMode="auto">
              <a:xfrm>
                <a:off x="975" y="1978"/>
                <a:ext cx="272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53" name="Text Box 118"/>
              <p:cNvSpPr txBox="1">
                <a:spLocks noChangeArrowheads="1"/>
              </p:cNvSpPr>
              <p:nvPr/>
            </p:nvSpPr>
            <p:spPr bwMode="auto">
              <a:xfrm>
                <a:off x="1247" y="2114"/>
                <a:ext cx="272" cy="13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54" name="Text Box 119"/>
              <p:cNvSpPr txBox="1">
                <a:spLocks noChangeArrowheads="1"/>
              </p:cNvSpPr>
              <p:nvPr/>
            </p:nvSpPr>
            <p:spPr bwMode="auto">
              <a:xfrm>
                <a:off x="1247" y="1978"/>
                <a:ext cx="272" cy="13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155" name="Text Box 120"/>
              <p:cNvSpPr txBox="1">
                <a:spLocks noChangeArrowheads="1"/>
              </p:cNvSpPr>
              <p:nvPr/>
            </p:nvSpPr>
            <p:spPr bwMode="auto">
              <a:xfrm>
                <a:off x="1519" y="2114"/>
                <a:ext cx="272" cy="136"/>
              </a:xfrm>
              <a:prstGeom prst="rect">
                <a:avLst/>
              </a:prstGeom>
              <a:solidFill>
                <a:srgbClr val="99CC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56" name="Text Box 121"/>
              <p:cNvSpPr txBox="1">
                <a:spLocks noChangeArrowheads="1"/>
              </p:cNvSpPr>
              <p:nvPr/>
            </p:nvSpPr>
            <p:spPr bwMode="auto">
              <a:xfrm>
                <a:off x="1519" y="1978"/>
                <a:ext cx="272" cy="136"/>
              </a:xfrm>
              <a:prstGeom prst="rect">
                <a:avLst/>
              </a:prstGeom>
              <a:solidFill>
                <a:srgbClr val="FFCC99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157" name="Text Box 122"/>
              <p:cNvSpPr txBox="1">
                <a:spLocks noChangeArrowheads="1"/>
              </p:cNvSpPr>
              <p:nvPr/>
            </p:nvSpPr>
            <p:spPr bwMode="auto">
              <a:xfrm>
                <a:off x="1792" y="2114"/>
                <a:ext cx="272" cy="136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I7</a:t>
                </a:r>
              </a:p>
            </p:txBody>
          </p:sp>
          <p:sp>
            <p:nvSpPr>
              <p:cNvPr id="158" name="Text Box 123"/>
              <p:cNvSpPr txBox="1">
                <a:spLocks noChangeArrowheads="1"/>
              </p:cNvSpPr>
              <p:nvPr/>
            </p:nvSpPr>
            <p:spPr bwMode="auto">
              <a:xfrm>
                <a:off x="1792" y="1978"/>
                <a:ext cx="272" cy="136"/>
              </a:xfrm>
              <a:prstGeom prst="rect">
                <a:avLst/>
              </a:prstGeom>
              <a:solidFill>
                <a:srgbClr val="CC99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I8</a:t>
                </a:r>
              </a:p>
            </p:txBody>
          </p:sp>
          <p:sp>
            <p:nvSpPr>
              <p:cNvPr id="159" name="Text Box 124"/>
              <p:cNvSpPr txBox="1">
                <a:spLocks noChangeArrowheads="1"/>
              </p:cNvSpPr>
              <p:nvPr/>
            </p:nvSpPr>
            <p:spPr bwMode="auto">
              <a:xfrm>
                <a:off x="1247" y="1842"/>
                <a:ext cx="272" cy="13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60" name="Text Box 125"/>
              <p:cNvSpPr txBox="1">
                <a:spLocks noChangeArrowheads="1"/>
              </p:cNvSpPr>
              <p:nvPr/>
            </p:nvSpPr>
            <p:spPr bwMode="auto">
              <a:xfrm>
                <a:off x="1247" y="1706"/>
                <a:ext cx="272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61" name="Text Box 126"/>
              <p:cNvSpPr txBox="1">
                <a:spLocks noChangeArrowheads="1"/>
              </p:cNvSpPr>
              <p:nvPr/>
            </p:nvSpPr>
            <p:spPr bwMode="auto">
              <a:xfrm>
                <a:off x="1519" y="1842"/>
                <a:ext cx="272" cy="13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62" name="Text Box 127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272" cy="13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163" name="Text Box 128"/>
              <p:cNvSpPr txBox="1">
                <a:spLocks noChangeArrowheads="1"/>
              </p:cNvSpPr>
              <p:nvPr/>
            </p:nvSpPr>
            <p:spPr bwMode="auto">
              <a:xfrm>
                <a:off x="1791" y="1842"/>
                <a:ext cx="272" cy="136"/>
              </a:xfrm>
              <a:prstGeom prst="rect">
                <a:avLst/>
              </a:prstGeom>
              <a:solidFill>
                <a:srgbClr val="99CC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64" name="Text Box 129"/>
              <p:cNvSpPr txBox="1">
                <a:spLocks noChangeArrowheads="1"/>
              </p:cNvSpPr>
              <p:nvPr/>
            </p:nvSpPr>
            <p:spPr bwMode="auto">
              <a:xfrm>
                <a:off x="1791" y="1706"/>
                <a:ext cx="272" cy="136"/>
              </a:xfrm>
              <a:prstGeom prst="rect">
                <a:avLst/>
              </a:prstGeom>
              <a:solidFill>
                <a:srgbClr val="FFCC99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165" name="Text Box 130"/>
              <p:cNvSpPr txBox="1">
                <a:spLocks noChangeArrowheads="1"/>
              </p:cNvSpPr>
              <p:nvPr/>
            </p:nvSpPr>
            <p:spPr bwMode="auto">
              <a:xfrm>
                <a:off x="2064" y="1842"/>
                <a:ext cx="272" cy="136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I7</a:t>
                </a:r>
              </a:p>
            </p:txBody>
          </p:sp>
          <p:sp>
            <p:nvSpPr>
              <p:cNvPr id="166" name="Text Box 131"/>
              <p:cNvSpPr txBox="1">
                <a:spLocks noChangeArrowheads="1"/>
              </p:cNvSpPr>
              <p:nvPr/>
            </p:nvSpPr>
            <p:spPr bwMode="auto">
              <a:xfrm>
                <a:off x="2064" y="1706"/>
                <a:ext cx="272" cy="136"/>
              </a:xfrm>
              <a:prstGeom prst="rect">
                <a:avLst/>
              </a:prstGeom>
              <a:solidFill>
                <a:srgbClr val="CC99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I8</a:t>
                </a:r>
              </a:p>
            </p:txBody>
          </p:sp>
          <p:sp>
            <p:nvSpPr>
              <p:cNvPr id="167" name="Text Box 132"/>
              <p:cNvSpPr txBox="1">
                <a:spLocks noChangeArrowheads="1"/>
              </p:cNvSpPr>
              <p:nvPr/>
            </p:nvSpPr>
            <p:spPr bwMode="auto">
              <a:xfrm>
                <a:off x="1519" y="1570"/>
                <a:ext cx="272" cy="13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I1</a:t>
                </a:r>
              </a:p>
            </p:txBody>
          </p:sp>
          <p:sp>
            <p:nvSpPr>
              <p:cNvPr id="168" name="Text Box 133"/>
              <p:cNvSpPr txBox="1">
                <a:spLocks noChangeArrowheads="1"/>
              </p:cNvSpPr>
              <p:nvPr/>
            </p:nvSpPr>
            <p:spPr bwMode="auto">
              <a:xfrm>
                <a:off x="1519" y="1434"/>
                <a:ext cx="272" cy="13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I2</a:t>
                </a:r>
              </a:p>
            </p:txBody>
          </p:sp>
          <p:sp>
            <p:nvSpPr>
              <p:cNvPr id="169" name="Text Box 134"/>
              <p:cNvSpPr txBox="1">
                <a:spLocks noChangeArrowheads="1"/>
              </p:cNvSpPr>
              <p:nvPr/>
            </p:nvSpPr>
            <p:spPr bwMode="auto">
              <a:xfrm>
                <a:off x="1791" y="1570"/>
                <a:ext cx="272" cy="136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0" name="Text Box 135"/>
              <p:cNvSpPr txBox="1">
                <a:spLocks noChangeArrowheads="1"/>
              </p:cNvSpPr>
              <p:nvPr/>
            </p:nvSpPr>
            <p:spPr bwMode="auto">
              <a:xfrm>
                <a:off x="1791" y="1434"/>
                <a:ext cx="272" cy="13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171" name="Text Box 136"/>
              <p:cNvSpPr txBox="1">
                <a:spLocks noChangeArrowheads="1"/>
              </p:cNvSpPr>
              <p:nvPr/>
            </p:nvSpPr>
            <p:spPr bwMode="auto">
              <a:xfrm>
                <a:off x="2063" y="1570"/>
                <a:ext cx="272" cy="136"/>
              </a:xfrm>
              <a:prstGeom prst="rect">
                <a:avLst/>
              </a:prstGeom>
              <a:solidFill>
                <a:srgbClr val="99CCFF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72" name="Text Box 137"/>
              <p:cNvSpPr txBox="1">
                <a:spLocks noChangeArrowheads="1"/>
              </p:cNvSpPr>
              <p:nvPr/>
            </p:nvSpPr>
            <p:spPr bwMode="auto">
              <a:xfrm>
                <a:off x="2063" y="1434"/>
                <a:ext cx="272" cy="136"/>
              </a:xfrm>
              <a:prstGeom prst="rect">
                <a:avLst/>
              </a:prstGeom>
              <a:solidFill>
                <a:srgbClr val="FFCC99">
                  <a:alpha val="9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>
                    <a:solidFill>
                      <a:schemeClr val="tx1"/>
                    </a:solidFill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173" name="Text Box 160"/>
              <p:cNvSpPr txBox="1">
                <a:spLocks noChangeArrowheads="1"/>
              </p:cNvSpPr>
              <p:nvPr/>
            </p:nvSpPr>
            <p:spPr bwMode="auto">
              <a:xfrm>
                <a:off x="2381" y="2431"/>
                <a:ext cx="20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拍</a:t>
                </a:r>
                <a:endParaRPr lang="en-US" altLang="zh-CN" sz="1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749303" y="1916832"/>
              <a:ext cx="3567113" cy="1864295"/>
              <a:chOff x="4749303" y="1916832"/>
              <a:chExt cx="3567113" cy="1864295"/>
            </a:xfrm>
          </p:grpSpPr>
          <p:grpSp>
            <p:nvGrpSpPr>
              <p:cNvPr id="112" name="Group 253"/>
              <p:cNvGrpSpPr>
                <a:grpSpLocks/>
              </p:cNvGrpSpPr>
              <p:nvPr/>
            </p:nvGrpSpPr>
            <p:grpSpPr bwMode="auto">
              <a:xfrm>
                <a:off x="4749303" y="2349202"/>
                <a:ext cx="3567113" cy="1431925"/>
                <a:chOff x="3016" y="1797"/>
                <a:chExt cx="2247" cy="902"/>
              </a:xfrm>
            </p:grpSpPr>
            <p:sp>
              <p:nvSpPr>
                <p:cNvPr id="113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3455" y="2523"/>
                  <a:ext cx="1491" cy="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VLIW</a:t>
                  </a:r>
                  <a:r>
                    <a:rPr lang="zh-CN" altLang="en-US" sz="18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流水线 </a:t>
                  </a:r>
                  <a:r>
                    <a:rPr lang="en-US" altLang="zh-CN" sz="1800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ILP(1,2)</a:t>
                  </a:r>
                  <a:endParaRPr lang="en-US" altLang="zh-CN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1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016" y="1797"/>
                  <a:ext cx="363" cy="7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800">
                      <a:solidFill>
                        <a:schemeClr val="accent2"/>
                      </a:solidFill>
                      <a:latin typeface="+mn-ea"/>
                      <a:ea typeface="+mn-ea"/>
                    </a:rPr>
                    <a:t>WB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800">
                      <a:solidFill>
                        <a:srgbClr val="CC3300"/>
                      </a:solidFill>
                      <a:latin typeface="+mn-ea"/>
                      <a:ea typeface="+mn-ea"/>
                    </a:rPr>
                    <a:t>EX-2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800">
                      <a:solidFill>
                        <a:schemeClr val="accent2"/>
                      </a:solidFill>
                      <a:latin typeface="+mn-ea"/>
                      <a:ea typeface="+mn-ea"/>
                    </a:rPr>
                    <a:t>EX-1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800">
                      <a:solidFill>
                        <a:schemeClr val="accent2"/>
                      </a:solidFill>
                      <a:latin typeface="+mn-ea"/>
                      <a:ea typeface="+mn-ea"/>
                    </a:rPr>
                    <a:t>ID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zh-CN" sz="1800">
                      <a:solidFill>
                        <a:schemeClr val="accent2"/>
                      </a:solidFill>
                      <a:latin typeface="+mn-ea"/>
                      <a:ea typeface="+mn-ea"/>
                    </a:rPr>
                    <a:t>IF</a:t>
                  </a:r>
                </a:p>
              </p:txBody>
            </p:sp>
            <p:sp>
              <p:nvSpPr>
                <p:cNvPr id="115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378" y="2523"/>
                  <a:ext cx="167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med"/>
                </a:ln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1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376" y="1797"/>
                  <a:ext cx="3" cy="7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med"/>
                </a:ln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17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379" y="2387"/>
                  <a:ext cx="272" cy="136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I1</a:t>
                  </a:r>
                </a:p>
              </p:txBody>
            </p:sp>
            <p:sp>
              <p:nvSpPr>
                <p:cNvPr id="119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3651" y="2387"/>
                  <a:ext cx="272" cy="136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I2</a:t>
                  </a:r>
                </a:p>
              </p:txBody>
            </p:sp>
            <p:sp>
              <p:nvSpPr>
                <p:cNvPr id="120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923" y="2387"/>
                  <a:ext cx="272" cy="136"/>
                </a:xfrm>
                <a:prstGeom prst="rect">
                  <a:avLst/>
                </a:prstGeom>
                <a:solidFill>
                  <a:srgbClr val="CCFF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I3</a:t>
                  </a:r>
                </a:p>
              </p:txBody>
            </p:sp>
            <p:sp>
              <p:nvSpPr>
                <p:cNvPr id="121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195" y="2387"/>
                  <a:ext cx="272" cy="136"/>
                </a:xfrm>
                <a:prstGeom prst="rect">
                  <a:avLst/>
                </a:prstGeom>
                <a:solidFill>
                  <a:srgbClr val="CC99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I4</a:t>
                  </a:r>
                </a:p>
              </p:txBody>
            </p:sp>
            <p:sp>
              <p:nvSpPr>
                <p:cNvPr id="122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5057" y="2431"/>
                  <a:ext cx="206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ctr"/>
                  <a:r>
                    <a:rPr lang="zh-CN" altLang="en-US" sz="1800" dirty="0" smtClean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拍</a:t>
                  </a:r>
                  <a:endParaRPr lang="en-US" altLang="zh-CN" sz="1800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3652" y="2251"/>
                  <a:ext cx="272" cy="136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I1</a:t>
                  </a:r>
                </a:p>
              </p:txBody>
            </p:sp>
            <p:sp>
              <p:nvSpPr>
                <p:cNvPr id="124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3924" y="2251"/>
                  <a:ext cx="272" cy="136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I2</a:t>
                  </a:r>
                </a:p>
              </p:txBody>
            </p:sp>
            <p:sp>
              <p:nvSpPr>
                <p:cNvPr id="125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196" y="2251"/>
                  <a:ext cx="272" cy="136"/>
                </a:xfrm>
                <a:prstGeom prst="rect">
                  <a:avLst/>
                </a:prstGeom>
                <a:solidFill>
                  <a:srgbClr val="CCFF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I3</a:t>
                  </a:r>
                </a:p>
              </p:txBody>
            </p:sp>
            <p:sp>
              <p:nvSpPr>
                <p:cNvPr id="126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468" y="2251"/>
                  <a:ext cx="272" cy="136"/>
                </a:xfrm>
                <a:prstGeom prst="rect">
                  <a:avLst/>
                </a:prstGeom>
                <a:solidFill>
                  <a:srgbClr val="CC99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I4</a:t>
                  </a:r>
                </a:p>
              </p:txBody>
            </p:sp>
            <p:sp>
              <p:nvSpPr>
                <p:cNvPr id="127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924" y="2115"/>
                  <a:ext cx="272" cy="136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I1</a:t>
                  </a:r>
                </a:p>
              </p:txBody>
            </p:sp>
            <p:sp>
              <p:nvSpPr>
                <p:cNvPr id="128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196" y="2115"/>
                  <a:ext cx="272" cy="136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I2</a:t>
                  </a:r>
                </a:p>
              </p:txBody>
            </p:sp>
            <p:sp>
              <p:nvSpPr>
                <p:cNvPr id="129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468" y="2115"/>
                  <a:ext cx="272" cy="136"/>
                </a:xfrm>
                <a:prstGeom prst="rect">
                  <a:avLst/>
                </a:prstGeom>
                <a:solidFill>
                  <a:srgbClr val="CCFF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I3</a:t>
                  </a:r>
                </a:p>
              </p:txBody>
            </p:sp>
            <p:sp>
              <p:nvSpPr>
                <p:cNvPr id="130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740" y="2115"/>
                  <a:ext cx="272" cy="136"/>
                </a:xfrm>
                <a:prstGeom prst="rect">
                  <a:avLst/>
                </a:prstGeom>
                <a:solidFill>
                  <a:srgbClr val="CC99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I4</a:t>
                  </a:r>
                </a:p>
              </p:txBody>
            </p:sp>
            <p:sp>
              <p:nvSpPr>
                <p:cNvPr id="131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3923" y="1979"/>
                  <a:ext cx="272" cy="136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I1</a:t>
                  </a:r>
                </a:p>
              </p:txBody>
            </p:sp>
            <p:sp>
              <p:nvSpPr>
                <p:cNvPr id="132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195" y="1979"/>
                  <a:ext cx="272" cy="136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I2</a:t>
                  </a:r>
                </a:p>
              </p:txBody>
            </p:sp>
            <p:sp>
              <p:nvSpPr>
                <p:cNvPr id="133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467" y="1979"/>
                  <a:ext cx="272" cy="136"/>
                </a:xfrm>
                <a:prstGeom prst="rect">
                  <a:avLst/>
                </a:prstGeom>
                <a:solidFill>
                  <a:srgbClr val="CCFF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I3</a:t>
                  </a:r>
                </a:p>
              </p:txBody>
            </p:sp>
            <p:sp>
              <p:nvSpPr>
                <p:cNvPr id="134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4739" y="1979"/>
                  <a:ext cx="272" cy="136"/>
                </a:xfrm>
                <a:prstGeom prst="rect">
                  <a:avLst/>
                </a:prstGeom>
                <a:solidFill>
                  <a:srgbClr val="CC99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I4</a:t>
                  </a:r>
                </a:p>
              </p:txBody>
            </p:sp>
            <p:sp>
              <p:nvSpPr>
                <p:cNvPr id="135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196" y="1843"/>
                  <a:ext cx="272" cy="136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I1</a:t>
                  </a:r>
                </a:p>
              </p:txBody>
            </p:sp>
            <p:sp>
              <p:nvSpPr>
                <p:cNvPr id="136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4468" y="1843"/>
                  <a:ext cx="272" cy="136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I2</a:t>
                  </a:r>
                </a:p>
              </p:txBody>
            </p:sp>
            <p:sp>
              <p:nvSpPr>
                <p:cNvPr id="137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4740" y="1843"/>
                  <a:ext cx="272" cy="136"/>
                </a:xfrm>
                <a:prstGeom prst="rect">
                  <a:avLst/>
                </a:prstGeom>
                <a:solidFill>
                  <a:srgbClr val="CCFF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chemeClr val="tx1"/>
                      </a:solidFill>
                      <a:latin typeface="+mn-ea"/>
                      <a:ea typeface="+mn-ea"/>
                    </a:rPr>
                    <a:t>I3</a:t>
                  </a: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4894857" y="1916832"/>
                <a:ext cx="3133527" cy="288032"/>
                <a:chOff x="3382688" y="5589240"/>
                <a:chExt cx="3133527" cy="288032"/>
              </a:xfrm>
            </p:grpSpPr>
            <p:sp>
              <p:nvSpPr>
                <p:cNvPr id="180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3382688" y="5589240"/>
                  <a:ext cx="757263" cy="2873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 anchor="ctr" anchorCtr="0"/>
                <a:lstStyle/>
                <a:p>
                  <a:r>
                    <a:rPr lang="en-US" altLang="zh-CN" sz="1600" dirty="0" err="1" smtClean="0">
                      <a:solidFill>
                        <a:schemeClr val="tx1"/>
                      </a:solidFill>
                    </a:rPr>
                    <a:t>IWord</a:t>
                  </a: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: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223"/>
                <p:cNvSpPr>
                  <a:spLocks noChangeArrowheads="1"/>
                </p:cNvSpPr>
                <p:nvPr/>
              </p:nvSpPr>
              <p:spPr bwMode="auto">
                <a:xfrm>
                  <a:off x="4139952" y="5589934"/>
                  <a:ext cx="471435" cy="287338"/>
                </a:xfrm>
                <a:prstGeom prst="rect">
                  <a:avLst/>
                </a:prstGeom>
                <a:solidFill>
                  <a:srgbClr val="FF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OP1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364088" y="5589240"/>
                  <a:ext cx="438569" cy="287338"/>
                </a:xfrm>
                <a:prstGeom prst="rect">
                  <a:avLst/>
                </a:prstGeom>
                <a:solidFill>
                  <a:srgbClr val="FFCCFF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OP2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223"/>
                <p:cNvSpPr>
                  <a:spLocks noChangeArrowheads="1"/>
                </p:cNvSpPr>
                <p:nvPr/>
              </p:nvSpPr>
              <p:spPr bwMode="auto">
                <a:xfrm>
                  <a:off x="4609927" y="5589934"/>
                  <a:ext cx="345433" cy="287338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223"/>
                <p:cNvSpPr>
                  <a:spLocks noChangeArrowheads="1"/>
                </p:cNvSpPr>
                <p:nvPr/>
              </p:nvSpPr>
              <p:spPr bwMode="auto">
                <a:xfrm>
                  <a:off x="4955361" y="5589934"/>
                  <a:ext cx="415842" cy="287338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223"/>
                <p:cNvSpPr>
                  <a:spLocks noChangeArrowheads="1"/>
                </p:cNvSpPr>
                <p:nvPr/>
              </p:nvSpPr>
              <p:spPr bwMode="auto">
                <a:xfrm>
                  <a:off x="5796137" y="5589240"/>
                  <a:ext cx="360040" cy="287338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223"/>
                <p:cNvSpPr>
                  <a:spLocks noChangeArrowheads="1"/>
                </p:cNvSpPr>
                <p:nvPr/>
              </p:nvSpPr>
              <p:spPr bwMode="auto">
                <a:xfrm>
                  <a:off x="6156176" y="5589240"/>
                  <a:ext cx="360039" cy="287338"/>
                </a:xfrm>
                <a:prstGeom prst="rect">
                  <a:avLst/>
                </a:prstGeom>
                <a:solidFill>
                  <a:srgbClr val="FFCC99">
                    <a:alpha val="80000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73601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二、超长指令字</a:t>
            </a:r>
            <a:r>
              <a:rPr lang="en-US" altLang="zh-CN" sz="2400" dirty="0">
                <a:latin typeface="+mn-ea"/>
                <a:ea typeface="+mn-ea"/>
              </a:rPr>
              <a:t>(VLIW)</a:t>
            </a:r>
            <a:r>
              <a:rPr lang="zh-CN" altLang="en-US" sz="2400" dirty="0"/>
              <a:t>技术</a:t>
            </a:r>
          </a:p>
        </p:txBody>
      </p:sp>
      <p:sp>
        <p:nvSpPr>
          <p:cNvPr id="71" name="Text Box 220"/>
          <p:cNvSpPr txBox="1">
            <a:spLocks noChangeArrowheads="1"/>
          </p:cNvSpPr>
          <p:nvPr/>
        </p:nvSpPr>
        <p:spPr bwMode="auto">
          <a:xfrm>
            <a:off x="214282" y="3861048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硬件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结构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多个操作部件，无冲突检测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硬件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采用锁步机制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555776" y="5539298"/>
            <a:ext cx="5119683" cy="296863"/>
            <a:chOff x="2143108" y="5703905"/>
            <a:chExt cx="5119683" cy="296863"/>
          </a:xfrm>
        </p:grpSpPr>
        <p:sp>
          <p:nvSpPr>
            <p:cNvPr id="73" name="Text Box 222"/>
            <p:cNvSpPr txBox="1">
              <a:spLocks noChangeArrowheads="1"/>
            </p:cNvSpPr>
            <p:nvPr/>
          </p:nvSpPr>
          <p:spPr bwMode="auto">
            <a:xfrm>
              <a:off x="2143108" y="5703905"/>
              <a:ext cx="169385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0"/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指令字中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字段</a:t>
              </a:r>
              <a:r>
                <a:rPr lang="en-US" altLang="zh-CN" sz="16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74" name="Rectangle 223"/>
            <p:cNvSpPr>
              <a:spLocks noChangeArrowheads="1"/>
            </p:cNvSpPr>
            <p:nvPr/>
          </p:nvSpPr>
          <p:spPr bwMode="auto">
            <a:xfrm>
              <a:off x="3806804" y="5713430"/>
              <a:ext cx="8636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LD/ST1</a:t>
              </a:r>
            </a:p>
          </p:txBody>
        </p:sp>
        <p:sp>
          <p:nvSpPr>
            <p:cNvPr id="75" name="Rectangle 224"/>
            <p:cNvSpPr>
              <a:spLocks noChangeArrowheads="1"/>
            </p:cNvSpPr>
            <p:nvPr/>
          </p:nvSpPr>
          <p:spPr bwMode="auto">
            <a:xfrm>
              <a:off x="4670404" y="5713430"/>
              <a:ext cx="8636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LD/ST2</a:t>
              </a:r>
            </a:p>
          </p:txBody>
        </p:sp>
        <p:sp>
          <p:nvSpPr>
            <p:cNvPr id="76" name="Rectangle 225"/>
            <p:cNvSpPr>
              <a:spLocks noChangeArrowheads="1"/>
            </p:cNvSpPr>
            <p:nvPr/>
          </p:nvSpPr>
          <p:spPr bwMode="auto">
            <a:xfrm>
              <a:off x="5534004" y="5713430"/>
              <a:ext cx="865188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FADD</a:t>
              </a:r>
            </a:p>
          </p:txBody>
        </p:sp>
        <p:sp>
          <p:nvSpPr>
            <p:cNvPr id="77" name="Rectangle 226"/>
            <p:cNvSpPr>
              <a:spLocks noChangeArrowheads="1"/>
            </p:cNvSpPr>
            <p:nvPr/>
          </p:nvSpPr>
          <p:spPr bwMode="auto">
            <a:xfrm>
              <a:off x="6399191" y="5713430"/>
              <a:ext cx="8636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FMUL</a:t>
              </a: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 Box 302"/>
          <p:cNvSpPr txBox="1">
            <a:spLocks noChangeArrowheads="1"/>
          </p:cNvSpPr>
          <p:nvPr/>
        </p:nvSpPr>
        <p:spPr bwMode="auto">
          <a:xfrm>
            <a:off x="214282" y="927969"/>
            <a:ext cx="873601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 *基本思想：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静态发射，软件检测冲突，静态调度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软件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       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←每个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T</a:t>
            </a:r>
            <a:r>
              <a:rPr lang="en-US" altLang="zh-CN" sz="1800" baseline="-18000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发射的指令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数固定  →合并成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条指令→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VLIW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24000" y="4458781"/>
            <a:ext cx="5824542" cy="1008509"/>
            <a:chOff x="1724000" y="4508723"/>
            <a:chExt cx="5824542" cy="1008509"/>
          </a:xfrm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1724000" y="4508723"/>
              <a:ext cx="495303" cy="100850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主</a:t>
              </a:r>
            </a:p>
            <a:p>
              <a:pPr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</a:t>
              </a:r>
            </a:p>
          </p:txBody>
        </p:sp>
        <p:sp>
          <p:nvSpPr>
            <p:cNvPr id="79" name="Rectangle 228"/>
            <p:cNvSpPr>
              <a:spLocks noChangeArrowheads="1"/>
            </p:cNvSpPr>
            <p:nvPr/>
          </p:nvSpPr>
          <p:spPr bwMode="auto">
            <a:xfrm>
              <a:off x="2651104" y="4509152"/>
              <a:ext cx="4897438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RF (</a:t>
              </a:r>
              <a:r>
                <a:rPr lang="zh-CN" altLang="en-US" sz="1800" dirty="0">
                  <a:solidFill>
                    <a:schemeClr val="tx1"/>
                  </a:solidFill>
                </a:rPr>
                <a:t>寄存器堆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0" name="Rectangle 229"/>
            <p:cNvSpPr>
              <a:spLocks noChangeArrowheads="1"/>
            </p:cNvSpPr>
            <p:nvPr/>
          </p:nvSpPr>
          <p:spPr bwMode="auto">
            <a:xfrm>
              <a:off x="2724129" y="4940350"/>
              <a:ext cx="8636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LD/ST1</a:t>
              </a:r>
            </a:p>
          </p:txBody>
        </p:sp>
        <p:sp>
          <p:nvSpPr>
            <p:cNvPr id="81" name="Line 230"/>
            <p:cNvSpPr>
              <a:spLocks noChangeShapeType="1"/>
            </p:cNvSpPr>
            <p:nvPr/>
          </p:nvSpPr>
          <p:spPr bwMode="auto">
            <a:xfrm flipV="1">
              <a:off x="2206604" y="4665712"/>
              <a:ext cx="4572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1"/>
            <p:cNvSpPr>
              <a:spLocks noChangeShapeType="1"/>
            </p:cNvSpPr>
            <p:nvPr/>
          </p:nvSpPr>
          <p:spPr bwMode="auto">
            <a:xfrm flipH="1">
              <a:off x="2206604" y="5373737"/>
              <a:ext cx="9493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33"/>
            <p:cNvSpPr>
              <a:spLocks noChangeShapeType="1"/>
            </p:cNvSpPr>
            <p:nvPr/>
          </p:nvSpPr>
          <p:spPr bwMode="auto">
            <a:xfrm flipH="1">
              <a:off x="2206604" y="5445175"/>
              <a:ext cx="2173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34"/>
            <p:cNvSpPr>
              <a:spLocks noChangeShapeType="1"/>
            </p:cNvSpPr>
            <p:nvPr/>
          </p:nvSpPr>
          <p:spPr bwMode="auto">
            <a:xfrm>
              <a:off x="3155929" y="5229275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35"/>
            <p:cNvSpPr>
              <a:spLocks noChangeShapeType="1"/>
            </p:cNvSpPr>
            <p:nvPr/>
          </p:nvSpPr>
          <p:spPr bwMode="auto">
            <a:xfrm>
              <a:off x="5603854" y="5445175"/>
              <a:ext cx="5762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237"/>
            <p:cNvSpPr>
              <a:spLocks noChangeArrowheads="1"/>
            </p:cNvSpPr>
            <p:nvPr/>
          </p:nvSpPr>
          <p:spPr bwMode="auto">
            <a:xfrm>
              <a:off x="3948091" y="4940350"/>
              <a:ext cx="8636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LD/ST2</a:t>
              </a:r>
            </a:p>
          </p:txBody>
        </p:sp>
        <p:sp>
          <p:nvSpPr>
            <p:cNvPr id="90" name="Line 239"/>
            <p:cNvSpPr>
              <a:spLocks noChangeShapeType="1"/>
            </p:cNvSpPr>
            <p:nvPr/>
          </p:nvSpPr>
          <p:spPr bwMode="auto">
            <a:xfrm>
              <a:off x="4379891" y="5229275"/>
              <a:ext cx="0" cy="2238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240"/>
            <p:cNvSpPr>
              <a:spLocks noChangeArrowheads="1"/>
            </p:cNvSpPr>
            <p:nvPr/>
          </p:nvSpPr>
          <p:spPr bwMode="auto">
            <a:xfrm>
              <a:off x="5172054" y="4940350"/>
              <a:ext cx="8636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FADD</a:t>
              </a:r>
            </a:p>
          </p:txBody>
        </p:sp>
        <p:sp>
          <p:nvSpPr>
            <p:cNvPr id="92" name="Line 241"/>
            <p:cNvSpPr>
              <a:spLocks noChangeShapeType="1"/>
            </p:cNvSpPr>
            <p:nvPr/>
          </p:nvSpPr>
          <p:spPr bwMode="auto">
            <a:xfrm flipV="1">
              <a:off x="6180116" y="4797475"/>
              <a:ext cx="0" cy="6477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42"/>
            <p:cNvSpPr>
              <a:spLocks noChangeShapeType="1"/>
            </p:cNvSpPr>
            <p:nvPr/>
          </p:nvSpPr>
          <p:spPr bwMode="auto">
            <a:xfrm>
              <a:off x="5603854" y="522927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43"/>
            <p:cNvSpPr>
              <a:spLocks noChangeShapeType="1"/>
            </p:cNvSpPr>
            <p:nvPr/>
          </p:nvSpPr>
          <p:spPr bwMode="auto">
            <a:xfrm>
              <a:off x="5387954" y="4797475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44"/>
            <p:cNvSpPr>
              <a:spLocks noChangeShapeType="1"/>
            </p:cNvSpPr>
            <p:nvPr/>
          </p:nvSpPr>
          <p:spPr bwMode="auto">
            <a:xfrm>
              <a:off x="5819754" y="4797475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5"/>
            <p:cNvSpPr>
              <a:spLocks noChangeShapeType="1"/>
            </p:cNvSpPr>
            <p:nvPr/>
          </p:nvSpPr>
          <p:spPr bwMode="auto">
            <a:xfrm>
              <a:off x="6827816" y="5445175"/>
              <a:ext cx="5762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246"/>
            <p:cNvSpPr>
              <a:spLocks noChangeArrowheads="1"/>
            </p:cNvSpPr>
            <p:nvPr/>
          </p:nvSpPr>
          <p:spPr bwMode="auto">
            <a:xfrm>
              <a:off x="6396016" y="4940350"/>
              <a:ext cx="8636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FMUL</a:t>
              </a:r>
            </a:p>
          </p:txBody>
        </p:sp>
        <p:sp>
          <p:nvSpPr>
            <p:cNvPr id="98" name="Line 247"/>
            <p:cNvSpPr>
              <a:spLocks noChangeShapeType="1"/>
            </p:cNvSpPr>
            <p:nvPr/>
          </p:nvSpPr>
          <p:spPr bwMode="auto">
            <a:xfrm flipV="1">
              <a:off x="7404079" y="4797475"/>
              <a:ext cx="0" cy="6477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8"/>
            <p:cNvSpPr>
              <a:spLocks noChangeShapeType="1"/>
            </p:cNvSpPr>
            <p:nvPr/>
          </p:nvSpPr>
          <p:spPr bwMode="auto">
            <a:xfrm>
              <a:off x="6827816" y="5221337"/>
              <a:ext cx="0" cy="2238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9"/>
            <p:cNvSpPr>
              <a:spLocks noChangeShapeType="1"/>
            </p:cNvSpPr>
            <p:nvPr/>
          </p:nvSpPr>
          <p:spPr bwMode="auto">
            <a:xfrm>
              <a:off x="6611916" y="4797475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50"/>
            <p:cNvSpPr>
              <a:spLocks noChangeShapeType="1"/>
            </p:cNvSpPr>
            <p:nvPr/>
          </p:nvSpPr>
          <p:spPr bwMode="auto">
            <a:xfrm>
              <a:off x="7043716" y="4797475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3"/>
            <p:cNvSpPr>
              <a:spLocks noChangeShapeType="1"/>
            </p:cNvSpPr>
            <p:nvPr/>
          </p:nvSpPr>
          <p:spPr bwMode="auto">
            <a:xfrm>
              <a:off x="3131840" y="4797152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3"/>
            <p:cNvSpPr>
              <a:spLocks noChangeShapeType="1"/>
            </p:cNvSpPr>
            <p:nvPr/>
          </p:nvSpPr>
          <p:spPr bwMode="auto">
            <a:xfrm>
              <a:off x="4355976" y="4797152"/>
              <a:ext cx="0" cy="1349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982913" y="2204864"/>
            <a:ext cx="4397399" cy="878407"/>
            <a:chOff x="2911698" y="2204864"/>
            <a:chExt cx="4397399" cy="878407"/>
          </a:xfrm>
        </p:grpSpPr>
        <p:sp>
          <p:nvSpPr>
            <p:cNvPr id="6" name="椭圆 5"/>
            <p:cNvSpPr/>
            <p:nvPr/>
          </p:nvSpPr>
          <p:spPr bwMode="auto">
            <a:xfrm>
              <a:off x="6656907" y="2598692"/>
              <a:ext cx="244479" cy="469650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7064618" y="2613621"/>
              <a:ext cx="244479" cy="469650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2911698" y="2204864"/>
              <a:ext cx="244479" cy="469650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3319409" y="2219793"/>
              <a:ext cx="244479" cy="469650"/>
            </a:xfrm>
            <a:prstGeom prst="ellips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78" name="Text Box 302"/>
          <p:cNvSpPr txBox="1">
            <a:spLocks noChangeArrowheads="1"/>
          </p:cNvSpPr>
          <p:nvPr/>
        </p:nvSpPr>
        <p:spPr bwMode="auto">
          <a:xfrm>
            <a:off x="214282" y="5899338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*指令调度：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编译程序生成代码时，消除所有冒险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7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DD6D3-E403-48C1-BA88-42C69C8B6273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214283" y="278796"/>
            <a:ext cx="35656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VLIW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优化编译技术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</a:rPr>
              <a:t>：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局部</a:t>
            </a:r>
            <a:r>
              <a:rPr lang="zh-CN" altLang="en-US" dirty="0">
                <a:solidFill>
                  <a:schemeClr val="accent2"/>
                </a:solidFill>
              </a:rPr>
              <a:t>调度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全局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调度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555776" y="731862"/>
            <a:ext cx="421370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表调度</a:t>
            </a:r>
            <a:r>
              <a:rPr lang="zh-CN" altLang="en-US" dirty="0">
                <a:solidFill>
                  <a:srgbClr val="990099"/>
                </a:solidFill>
              </a:rPr>
              <a:t>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基本</a:t>
            </a:r>
            <a:r>
              <a:rPr lang="zh-CN" altLang="en-US" sz="1800" dirty="0">
                <a:solidFill>
                  <a:schemeClr val="tx1"/>
                </a:solidFill>
              </a:rPr>
              <a:t>块范围</a:t>
            </a:r>
            <a:r>
              <a:rPr lang="zh-CN" altLang="en-US" sz="1800" dirty="0" smtClean="0">
                <a:solidFill>
                  <a:schemeClr val="tx1"/>
                </a:solidFill>
              </a:rPr>
              <a:t>内的调度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14282" y="1628800"/>
            <a:ext cx="875020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43250" indent="-3143250"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    路径</a:t>
            </a:r>
            <a:r>
              <a:rPr lang="zh-CN" altLang="en-US" dirty="0">
                <a:solidFill>
                  <a:srgbClr val="990099"/>
                </a:solidFill>
              </a:rPr>
              <a:t>调度法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zh-CN" altLang="en-US" u="sng" dirty="0" smtClean="0">
                <a:solidFill>
                  <a:schemeClr val="tx1"/>
                </a:solidFill>
              </a:rPr>
              <a:t>非</a:t>
            </a:r>
            <a:r>
              <a:rPr lang="zh-CN" altLang="en-US" u="sng" dirty="0">
                <a:solidFill>
                  <a:schemeClr val="tx1"/>
                </a:solidFill>
              </a:rPr>
              <a:t>主</a:t>
            </a:r>
            <a:r>
              <a:rPr lang="zh-CN" altLang="en-US" u="sng" dirty="0" smtClean="0">
                <a:solidFill>
                  <a:schemeClr val="tx1"/>
                </a:solidFill>
              </a:rPr>
              <a:t>路径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低频率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zh-CN" altLang="en-US" u="sng" dirty="0" smtClean="0">
                <a:solidFill>
                  <a:schemeClr val="tx1"/>
                </a:solidFill>
              </a:rPr>
              <a:t>块拷贝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粒度组合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维持语义、开发并行性</a:t>
            </a:r>
            <a:endParaRPr lang="zh-CN" altLang="en-US" dirty="0">
              <a:solidFill>
                <a:schemeClr val="tx1"/>
              </a:solidFill>
            </a:endParaRPr>
          </a:p>
          <a:p>
            <a:pPr marL="3143250" indent="-3143250"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渗透</a:t>
            </a:r>
            <a:r>
              <a:rPr lang="zh-CN" altLang="en-US" dirty="0">
                <a:solidFill>
                  <a:srgbClr val="990099"/>
                </a:solidFill>
              </a:rPr>
              <a:t>调度法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通过等价</a:t>
            </a:r>
            <a:r>
              <a:rPr lang="zh-CN" altLang="en-US" dirty="0">
                <a:solidFill>
                  <a:schemeClr val="tx1"/>
                </a:solidFill>
              </a:rPr>
              <a:t>交换，将</a:t>
            </a:r>
            <a:r>
              <a:rPr lang="zh-CN" altLang="en-US" u="sng" dirty="0">
                <a:solidFill>
                  <a:schemeClr val="tx1"/>
                </a:solidFill>
              </a:rPr>
              <a:t>无相关操作不断提前</a:t>
            </a:r>
            <a:r>
              <a:rPr lang="zh-CN" altLang="en-US" dirty="0">
                <a:solidFill>
                  <a:schemeClr val="tx1"/>
                </a:solidFill>
              </a:rPr>
              <a:t>，便于实现表调度</a:t>
            </a:r>
            <a:r>
              <a:rPr lang="zh-CN" altLang="en-US" dirty="0" smtClean="0">
                <a:solidFill>
                  <a:schemeClr val="tx1"/>
                </a:solidFill>
              </a:rPr>
              <a:t>法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软件</a:t>
            </a:r>
            <a:r>
              <a:rPr lang="zh-CN" altLang="en-US" dirty="0">
                <a:solidFill>
                  <a:srgbClr val="990099"/>
                </a:solidFill>
              </a:rPr>
              <a:t>流水法</a:t>
            </a:r>
            <a:r>
              <a:rPr lang="en-US" altLang="zh-CN" dirty="0" smtClean="0">
                <a:solidFill>
                  <a:srgbClr val="990099"/>
                </a:solidFill>
                <a:latin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展开循环体后调度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不同</a:t>
            </a:r>
            <a:r>
              <a:rPr lang="zh-CN" altLang="en-US" sz="1800" dirty="0">
                <a:solidFill>
                  <a:schemeClr val="tx1"/>
                </a:solidFill>
              </a:rPr>
              <a:t>次</a:t>
            </a:r>
            <a:r>
              <a:rPr lang="zh-CN" altLang="en-US" sz="1800" dirty="0" smtClean="0">
                <a:solidFill>
                  <a:schemeClr val="tx1"/>
                </a:solidFill>
              </a:rPr>
              <a:t>循环可重叠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214282" y="4000504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VLIW</a:t>
            </a:r>
            <a:r>
              <a:rPr lang="zh-CN" altLang="en-US" dirty="0">
                <a:solidFill>
                  <a:srgbClr val="C00000"/>
                </a:solidFill>
              </a:rPr>
              <a:t>与超标</a:t>
            </a:r>
            <a:r>
              <a:rPr lang="zh-CN" altLang="en-US" dirty="0" smtClean="0">
                <a:solidFill>
                  <a:srgbClr val="C00000"/>
                </a:solidFill>
              </a:rPr>
              <a:t>量技术的比较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graphicFrame>
        <p:nvGraphicFramePr>
          <p:cNvPr id="11882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64613"/>
              </p:ext>
            </p:extLst>
          </p:nvPr>
        </p:nvGraphicFramePr>
        <p:xfrm>
          <a:off x="1187624" y="4572008"/>
          <a:ext cx="7560840" cy="1261160"/>
        </p:xfrm>
        <a:graphic>
          <a:graphicData uri="http://schemas.openxmlformats.org/drawingml/2006/table">
            <a:tbl>
              <a:tblPr/>
              <a:tblGrid>
                <a:gridCol w="957194"/>
                <a:gridCol w="1131038"/>
                <a:gridCol w="1152128"/>
                <a:gridCol w="1224136"/>
                <a:gridCol w="1224136"/>
                <a:gridCol w="1872208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发射方式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冲突检测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冒险处理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执行方式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处理器实例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70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硬件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静态调度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Sun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SPARCⅡ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/Ⅲ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动态调度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乱序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PⅢ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/4, Power2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VLIW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软件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静态调度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Itanium, i860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/>
      <p:bldP spid="118788" grpId="0"/>
      <p:bldP spid="11878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4282" y="1484784"/>
            <a:ext cx="392567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*循环展开后调度技术：</a:t>
            </a:r>
            <a:endParaRPr lang="zh-CN" altLang="en-US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基本思想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具体实现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实现开销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73601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</a:t>
            </a:r>
            <a:r>
              <a:rPr lang="zh-CN" altLang="en-US" sz="2400" dirty="0" smtClean="0"/>
              <a:t>、其它</a:t>
            </a:r>
            <a:r>
              <a:rPr lang="zh-CN" altLang="en-US" sz="2400" dirty="0"/>
              <a:t>软件技术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976618"/>
            <a:ext cx="8664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*主要技术：</a:t>
            </a:r>
            <a:r>
              <a:rPr lang="zh-CN" altLang="en-US" dirty="0" smtClean="0">
                <a:solidFill>
                  <a:schemeClr val="tx1"/>
                </a:solidFill>
              </a:rPr>
              <a:t>块内调度及循环展开、块间调度，</a:t>
            </a:r>
            <a:r>
              <a:rPr lang="en-US" altLang="zh-CN" dirty="0" smtClean="0">
                <a:solidFill>
                  <a:schemeClr val="tx1"/>
                </a:solidFill>
              </a:rPr>
              <a:t>VLIW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EPIC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90545" y="1916832"/>
            <a:ext cx="62883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循环体展开几次后，进行等价语义交换，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开发不同迭代之间的并行性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减少</a:t>
            </a:r>
            <a:r>
              <a:rPr lang="en-US" altLang="zh-CN" sz="1800" dirty="0" smtClean="0">
                <a:solidFill>
                  <a:schemeClr val="tx1"/>
                </a:solidFill>
              </a:rPr>
              <a:t>RAW</a:t>
            </a:r>
            <a:r>
              <a:rPr lang="zh-CN" altLang="en-US" sz="1800" dirty="0" smtClean="0">
                <a:solidFill>
                  <a:schemeClr val="tx1"/>
                </a:solidFill>
              </a:rPr>
              <a:t>及控制冒险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复制代码后，合在一起调度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627784" y="558924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代码长度增加，</a:t>
            </a: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zh-CN" altLang="en-US" dirty="0">
                <a:solidFill>
                  <a:schemeClr val="tx1"/>
                </a:solidFill>
              </a:rPr>
              <a:t>寄存器数量增多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491880" y="3140968"/>
            <a:ext cx="5472608" cy="2016224"/>
            <a:chOff x="2843808" y="2564905"/>
            <a:chExt cx="5472608" cy="2016224"/>
          </a:xfrm>
        </p:grpSpPr>
        <p:sp>
          <p:nvSpPr>
            <p:cNvPr id="14" name="Text Box 222"/>
            <p:cNvSpPr txBox="1">
              <a:spLocks noChangeArrowheads="1"/>
            </p:cNvSpPr>
            <p:nvPr/>
          </p:nvSpPr>
          <p:spPr bwMode="auto">
            <a:xfrm>
              <a:off x="2843808" y="3059244"/>
              <a:ext cx="2305311" cy="1521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    $1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  <a:p>
              <a:r>
                <a:rPr lang="en-US" altLang="zh-CN" sz="1600" dirty="0" smtClean="0">
                  <a:solidFill>
                    <a:schemeClr val="tx1"/>
                  </a:solidFill>
                </a:rPr>
                <a:t>LL: $4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M[($1)+0]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$5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($4)+($2)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M[($1)+0]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($5)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$1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($1)-4</a:t>
              </a: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($1)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≠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时 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goto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LL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22"/>
            <p:cNvSpPr txBox="1">
              <a:spLocks noChangeArrowheads="1"/>
            </p:cNvSpPr>
            <p:nvPr/>
          </p:nvSpPr>
          <p:spPr bwMode="auto">
            <a:xfrm>
              <a:off x="6011105" y="2564905"/>
              <a:ext cx="2305311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    $1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>
                  <a:solidFill>
                    <a:schemeClr val="tx1"/>
                  </a:solidFill>
                </a:rPr>
                <a:t>5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LL: $4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M[($1)+0]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70C0"/>
                  </a:solidFill>
                </a:rPr>
                <a:t>    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$6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←</a:t>
              </a:r>
              <a:r>
                <a:rPr lang="en-US" altLang="zh-CN" sz="1600" dirty="0">
                  <a:solidFill>
                    <a:srgbClr val="0070C0"/>
                  </a:solidFill>
                </a:rPr>
                <a:t>M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[($1)-4]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    $5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($4)+($2)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0070C0"/>
                  </a:solidFill>
                </a:rPr>
                <a:t>    $7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←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($6)+($2)</a:t>
              </a:r>
              <a:endParaRPr lang="en-US" altLang="zh-CN" sz="1600" dirty="0">
                <a:solidFill>
                  <a:srgbClr val="0070C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    M[($1)+0]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($5)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rgbClr val="0070C0"/>
                  </a:solidFill>
                </a:rPr>
                <a:t>    </a:t>
              </a:r>
              <a:r>
                <a:rPr lang="en-US" altLang="zh-CN" sz="1600" dirty="0">
                  <a:solidFill>
                    <a:srgbClr val="0070C0"/>
                  </a:solidFill>
                </a:rPr>
                <a:t>M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[($1)-4]</a:t>
              </a:r>
              <a:r>
                <a:rPr lang="zh-CN" altLang="en-US" sz="1600" dirty="0">
                  <a:solidFill>
                    <a:srgbClr val="0070C0"/>
                  </a:solidFill>
                </a:rPr>
                <a:t>←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($7)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    $1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($1)-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8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($1)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≠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时 </a:t>
              </a:r>
              <a:r>
                <a:rPr lang="en-US" altLang="zh-CN" sz="1600" dirty="0" err="1" smtClean="0">
                  <a:solidFill>
                    <a:schemeClr val="tx1"/>
                  </a:solidFill>
                </a:rPr>
                <a:t>goto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LL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5003521" y="3429000"/>
              <a:ext cx="1152655" cy="576064"/>
            </a:xfrm>
            <a:prstGeom prst="rightArrow">
              <a:avLst>
                <a:gd name="adj1" fmla="val 50000"/>
                <a:gd name="adj2" fmla="val 3249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展开</a:t>
              </a: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次</a:t>
              </a: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187624" y="5189130"/>
            <a:ext cx="76328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带转发的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MIPS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五段流水线中，展开前、展开后的执行时间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14283" y="1340768"/>
            <a:ext cx="8772556" cy="2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TLP</a:t>
            </a:r>
            <a:r>
              <a:rPr lang="en-US" altLang="zh-CN" sz="1800" dirty="0" smtClean="0">
                <a:solidFill>
                  <a:schemeClr val="accent2"/>
                </a:solidFill>
              </a:rPr>
              <a:t>(</a:t>
            </a:r>
            <a:r>
              <a:rPr lang="en-US" altLang="zh-CN" sz="1800" b="0" dirty="0" smtClean="0">
                <a:solidFill>
                  <a:schemeClr val="accent2"/>
                </a:solidFill>
                <a:latin typeface="+mn-lt"/>
              </a:rPr>
              <a:t>Thread Level </a:t>
            </a:r>
            <a:r>
              <a:rPr lang="en-US" altLang="zh-CN" sz="1800" b="0" dirty="0" err="1" smtClean="0">
                <a:solidFill>
                  <a:schemeClr val="accent2"/>
                </a:solidFill>
                <a:latin typeface="+mn-lt"/>
              </a:rPr>
              <a:t>Parallslism</a:t>
            </a:r>
            <a:r>
              <a:rPr lang="en-US" altLang="zh-CN" sz="18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指</a:t>
            </a:r>
            <a:r>
              <a:rPr lang="zh-CN" altLang="en-US" u="sng" dirty="0" smtClean="0">
                <a:solidFill>
                  <a:schemeClr val="tx1"/>
                </a:solidFill>
              </a:rPr>
              <a:t>不同线程</a:t>
            </a:r>
            <a:r>
              <a:rPr lang="zh-CN" altLang="en-US" dirty="0">
                <a:solidFill>
                  <a:schemeClr val="tx1"/>
                </a:solidFill>
              </a:rPr>
              <a:t>间</a:t>
            </a:r>
            <a:r>
              <a:rPr lang="zh-CN" altLang="en-US" dirty="0" smtClean="0">
                <a:solidFill>
                  <a:schemeClr val="tx1"/>
                </a:solidFill>
              </a:rPr>
              <a:t>的并行性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TLP</a:t>
            </a:r>
            <a:r>
              <a:rPr lang="zh-CN" altLang="en-US" dirty="0" smtClean="0">
                <a:solidFill>
                  <a:schemeClr val="accent2"/>
                </a:solidFill>
              </a:rPr>
              <a:t>开发方法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多线程技术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(</a:t>
            </a:r>
            <a:r>
              <a:rPr lang="en-US" altLang="zh-CN" sz="1800" b="0" dirty="0" err="1">
                <a:solidFill>
                  <a:schemeClr val="tx1"/>
                </a:solidFill>
                <a:latin typeface="+mn-lt"/>
              </a:rPr>
              <a:t>MultiThreading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1600" y="260648"/>
            <a:ext cx="632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节  多线程技术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 smtClean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dirty="0">
                <a:solidFill>
                  <a:schemeClr val="tx1"/>
                </a:solidFill>
              </a:rPr>
              <a:t>硬件结构，细粒度、粗粒度、同时多线程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14282" y="3356992"/>
            <a:ext cx="414169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MT</a:t>
            </a:r>
            <a:r>
              <a:rPr lang="zh-CN" altLang="en-US" dirty="0" smtClean="0"/>
              <a:t>处理器的基本结构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spc="-50" dirty="0">
                <a:solidFill>
                  <a:srgbClr val="C00000"/>
                </a:solidFill>
              </a:rPr>
              <a:t> </a:t>
            </a:r>
            <a:r>
              <a:rPr lang="en-US" altLang="zh-CN" spc="-50" dirty="0" smtClean="0">
                <a:solidFill>
                  <a:srgbClr val="C00000"/>
                </a:solidFill>
              </a:rPr>
              <a:t> </a:t>
            </a:r>
            <a:r>
              <a:rPr lang="zh-CN" altLang="en-US" spc="-50" dirty="0" smtClean="0">
                <a:solidFill>
                  <a:srgbClr val="C00000"/>
                </a:solidFill>
              </a:rPr>
              <a:t>*线程私有状态：</a:t>
            </a:r>
            <a:endParaRPr lang="en-US" altLang="zh-CN" spc="-5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pc="-5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pc="-50" dirty="0" smtClean="0">
                <a:solidFill>
                  <a:srgbClr val="C00000"/>
                </a:solidFill>
              </a:rPr>
              <a:t>  </a:t>
            </a:r>
            <a:r>
              <a:rPr lang="zh-CN" altLang="en-US" spc="-50" dirty="0" smtClean="0">
                <a:solidFill>
                  <a:srgbClr val="C00000"/>
                </a:solidFill>
              </a:rPr>
              <a:t>*基本结构：</a:t>
            </a:r>
            <a:endParaRPr lang="en-US" altLang="zh-CN" spc="-50" dirty="0" smtClean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97814" y="5346356"/>
            <a:ext cx="2462218" cy="1000132"/>
            <a:chOff x="895336" y="2786058"/>
            <a:chExt cx="2462218" cy="1000132"/>
          </a:xfrm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895336" y="2786058"/>
              <a:ext cx="2462218" cy="10001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172"/>
            <p:cNvSpPr txBox="1">
              <a:spLocks noChangeArrowheads="1"/>
            </p:cNvSpPr>
            <p:nvPr/>
          </p:nvSpPr>
          <p:spPr bwMode="auto">
            <a:xfrm>
              <a:off x="982654" y="2857496"/>
              <a:ext cx="590550" cy="87153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ALU</a:t>
              </a:r>
              <a:r>
                <a:rPr lang="en-US" altLang="zh-CN" sz="1800" dirty="0">
                  <a:solidFill>
                    <a:srgbClr val="FF0000"/>
                  </a:solidFill>
                </a:rPr>
                <a:t>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+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40" name="Text Box 173"/>
            <p:cNvSpPr txBox="1">
              <a:spLocks noChangeArrowheads="1"/>
            </p:cNvSpPr>
            <p:nvPr/>
          </p:nvSpPr>
          <p:spPr bwMode="auto">
            <a:xfrm>
              <a:off x="2500298" y="2857496"/>
              <a:ext cx="785817" cy="4286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41" name="Text Box 174"/>
            <p:cNvSpPr txBox="1">
              <a:spLocks noChangeArrowheads="1"/>
            </p:cNvSpPr>
            <p:nvPr/>
          </p:nvSpPr>
          <p:spPr bwMode="auto">
            <a:xfrm>
              <a:off x="1714480" y="2857496"/>
              <a:ext cx="64294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42" name="Text Box 175"/>
            <p:cNvSpPr txBox="1">
              <a:spLocks noChangeArrowheads="1"/>
            </p:cNvSpPr>
            <p:nvPr/>
          </p:nvSpPr>
          <p:spPr bwMode="auto">
            <a:xfrm>
              <a:off x="1714480" y="3429001"/>
              <a:ext cx="642942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REGs</a:t>
              </a:r>
            </a:p>
          </p:txBody>
        </p:sp>
        <p:sp>
          <p:nvSpPr>
            <p:cNvPr id="43" name="Text Box 176"/>
            <p:cNvSpPr txBox="1">
              <a:spLocks noChangeArrowheads="1"/>
            </p:cNvSpPr>
            <p:nvPr/>
          </p:nvSpPr>
          <p:spPr bwMode="auto">
            <a:xfrm>
              <a:off x="1714480" y="3143248"/>
              <a:ext cx="64294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PSR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32040" y="5338376"/>
            <a:ext cx="4030168" cy="928694"/>
            <a:chOff x="4142232" y="4876570"/>
            <a:chExt cx="4030168" cy="928694"/>
          </a:xfrm>
        </p:grpSpPr>
        <p:grpSp>
          <p:nvGrpSpPr>
            <p:cNvPr id="26" name="组合 25"/>
            <p:cNvGrpSpPr/>
            <p:nvPr/>
          </p:nvGrpSpPr>
          <p:grpSpPr>
            <a:xfrm>
              <a:off x="4457624" y="4876570"/>
              <a:ext cx="3714776" cy="928694"/>
              <a:chOff x="2857488" y="2857496"/>
              <a:chExt cx="3714776" cy="928694"/>
            </a:xfrm>
          </p:grpSpPr>
          <p:sp>
            <p:nvSpPr>
              <p:cNvPr id="28" name="Rectangle 166"/>
              <p:cNvSpPr>
                <a:spLocks noChangeArrowheads="1"/>
              </p:cNvSpPr>
              <p:nvPr/>
            </p:nvSpPr>
            <p:spPr bwMode="auto">
              <a:xfrm>
                <a:off x="2857488" y="2857496"/>
                <a:ext cx="3714776" cy="92869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Text Box 170"/>
              <p:cNvSpPr txBox="1">
                <a:spLocks noChangeArrowheads="1"/>
              </p:cNvSpPr>
              <p:nvPr/>
            </p:nvSpPr>
            <p:spPr bwMode="auto">
              <a:xfrm>
                <a:off x="4433870" y="3071810"/>
                <a:ext cx="381000" cy="28733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0" name="Text Box 172"/>
              <p:cNvSpPr txBox="1">
                <a:spLocks noChangeArrowheads="1"/>
              </p:cNvSpPr>
              <p:nvPr/>
            </p:nvSpPr>
            <p:spPr bwMode="auto">
              <a:xfrm>
                <a:off x="2916226" y="2928934"/>
                <a:ext cx="590550" cy="785818"/>
              </a:xfrm>
              <a:prstGeom prst="rect">
                <a:avLst/>
              </a:prstGeom>
              <a:solidFill>
                <a:srgbClr val="FF99CC">
                  <a:alpha val="7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ALU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s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+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CU</a:t>
                </a:r>
              </a:p>
            </p:txBody>
          </p:sp>
          <p:sp>
            <p:nvSpPr>
              <p:cNvPr id="31" name="Text Box 173"/>
              <p:cNvSpPr txBox="1">
                <a:spLocks noChangeArrowheads="1"/>
              </p:cNvSpPr>
              <p:nvPr/>
            </p:nvSpPr>
            <p:spPr bwMode="auto">
              <a:xfrm>
                <a:off x="5715009" y="2921003"/>
                <a:ext cx="785818" cy="436559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Cache</a:t>
                </a:r>
              </a:p>
            </p:txBody>
          </p:sp>
          <p:sp>
            <p:nvSpPr>
              <p:cNvPr id="32" name="Text Box 174"/>
              <p:cNvSpPr txBox="1">
                <a:spLocks noChangeArrowheads="1"/>
              </p:cNvSpPr>
              <p:nvPr/>
            </p:nvSpPr>
            <p:spPr bwMode="auto">
              <a:xfrm>
                <a:off x="3576614" y="2928934"/>
                <a:ext cx="642942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PC</a:t>
                </a:r>
              </a:p>
            </p:txBody>
          </p:sp>
          <p:sp>
            <p:nvSpPr>
              <p:cNvPr id="33" name="Text Box 175"/>
              <p:cNvSpPr txBox="1">
                <a:spLocks noChangeArrowheads="1"/>
              </p:cNvSpPr>
              <p:nvPr/>
            </p:nvSpPr>
            <p:spPr bwMode="auto">
              <a:xfrm>
                <a:off x="5005374" y="2928934"/>
                <a:ext cx="642942" cy="28575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REGs</a:t>
                </a:r>
              </a:p>
            </p:txBody>
          </p:sp>
          <p:sp>
            <p:nvSpPr>
              <p:cNvPr id="34" name="Text Box 176"/>
              <p:cNvSpPr txBox="1">
                <a:spLocks noChangeArrowheads="1"/>
              </p:cNvSpPr>
              <p:nvPr/>
            </p:nvSpPr>
            <p:spPr bwMode="auto">
              <a:xfrm>
                <a:off x="4290994" y="2928934"/>
                <a:ext cx="642942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 smtClean="0">
                    <a:solidFill>
                      <a:schemeClr val="tx1"/>
                    </a:solidFill>
                  </a:rPr>
                  <a:t>PSR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 Box 174"/>
              <p:cNvSpPr txBox="1">
                <a:spLocks noChangeArrowheads="1"/>
              </p:cNvSpPr>
              <p:nvPr/>
            </p:nvSpPr>
            <p:spPr bwMode="auto">
              <a:xfrm>
                <a:off x="3576614" y="3429000"/>
                <a:ext cx="642942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PC</a:t>
                </a:r>
              </a:p>
            </p:txBody>
          </p:sp>
          <p:sp>
            <p:nvSpPr>
              <p:cNvPr id="36" name="Text Box 175"/>
              <p:cNvSpPr txBox="1">
                <a:spLocks noChangeArrowheads="1"/>
              </p:cNvSpPr>
              <p:nvPr/>
            </p:nvSpPr>
            <p:spPr bwMode="auto">
              <a:xfrm>
                <a:off x="5005374" y="3429000"/>
                <a:ext cx="642942" cy="28575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REGs</a:t>
                </a:r>
              </a:p>
            </p:txBody>
          </p:sp>
          <p:sp>
            <p:nvSpPr>
              <p:cNvPr id="37" name="Text Box 176"/>
              <p:cNvSpPr txBox="1">
                <a:spLocks noChangeArrowheads="1"/>
              </p:cNvSpPr>
              <p:nvPr/>
            </p:nvSpPr>
            <p:spPr bwMode="auto">
              <a:xfrm>
                <a:off x="4290994" y="3429000"/>
                <a:ext cx="642942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dirty="0" smtClean="0">
                    <a:solidFill>
                      <a:schemeClr val="tx1"/>
                    </a:solidFill>
                  </a:rPr>
                  <a:t>PSR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右箭头 26"/>
            <p:cNvSpPr/>
            <p:nvPr/>
          </p:nvSpPr>
          <p:spPr bwMode="auto">
            <a:xfrm>
              <a:off x="4142232" y="5084614"/>
              <a:ext cx="285752" cy="427835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195736" y="3818657"/>
            <a:ext cx="67690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指令地址、程序状态、寄存器值、堆栈等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一套</a:t>
            </a:r>
            <a:r>
              <a:rPr lang="zh-CN" altLang="en-US" dirty="0" smtClean="0">
                <a:solidFill>
                  <a:schemeClr val="tx1"/>
                </a:solidFill>
              </a:rPr>
              <a:t>功能部件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线程共享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rgbClr val="990099"/>
                </a:solidFill>
              </a:rPr>
              <a:t>多套</a:t>
            </a:r>
            <a:r>
              <a:rPr lang="zh-CN" altLang="en-US" dirty="0" smtClean="0">
                <a:solidFill>
                  <a:schemeClr val="tx1"/>
                </a:solidFill>
              </a:rPr>
              <a:t>状态部件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线程私有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1187624" y="4362202"/>
            <a:ext cx="685063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</a:rPr>
              <a:t>单线程处理器在线程切换时，线程状态保存在哪里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41259" y="5413481"/>
            <a:ext cx="1943869" cy="865882"/>
            <a:chOff x="2700139" y="2851151"/>
            <a:chExt cx="1943869" cy="865882"/>
          </a:xfrm>
        </p:grpSpPr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3164482" y="3717031"/>
              <a:ext cx="147952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" name="Text Box 13"/>
            <p:cNvSpPr txBox="1">
              <a:spLocks noChangeArrowheads="1"/>
            </p:cNvSpPr>
            <p:nvPr/>
          </p:nvSpPr>
          <p:spPr bwMode="auto">
            <a:xfrm>
              <a:off x="2700139" y="2851151"/>
              <a:ext cx="503709" cy="86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T1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T2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OS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资源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3205163" y="3379852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3347896" y="2963044"/>
              <a:ext cx="288000" cy="7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3779912" y="3167638"/>
              <a:ext cx="288000" cy="72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3635896" y="3379852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 flipH="1">
              <a:off x="3203575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 flipH="1">
              <a:off x="3635896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 flipH="1">
              <a:off x="3347864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 flipH="1">
              <a:off x="3779912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4067944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 flipH="1">
              <a:off x="4211960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4" name="Rectangle 28"/>
            <p:cNvSpPr>
              <a:spLocks noChangeArrowheads="1"/>
            </p:cNvSpPr>
            <p:nvPr/>
          </p:nvSpPr>
          <p:spPr bwMode="auto">
            <a:xfrm>
              <a:off x="4067944" y="3379852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4212084" y="2963052"/>
              <a:ext cx="288000" cy="7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4499992" y="2924944"/>
              <a:ext cx="0" cy="79200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3203575" y="3573016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3347864" y="3573711"/>
              <a:ext cx="288000" cy="7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4211960" y="3573711"/>
              <a:ext cx="288000" cy="7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3635896" y="3573016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4067944" y="3573016"/>
              <a:ext cx="144000" cy="7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45"/>
            <p:cNvSpPr>
              <a:spLocks noChangeArrowheads="1"/>
            </p:cNvSpPr>
            <p:nvPr/>
          </p:nvSpPr>
          <p:spPr bwMode="auto">
            <a:xfrm>
              <a:off x="3779912" y="3574604"/>
              <a:ext cx="288000" cy="72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线形标注 2 52"/>
          <p:cNvSpPr/>
          <p:nvPr/>
        </p:nvSpPr>
        <p:spPr bwMode="auto">
          <a:xfrm>
            <a:off x="7415489" y="3551360"/>
            <a:ext cx="1378927" cy="285752"/>
          </a:xfrm>
          <a:prstGeom prst="borderCallout2">
            <a:avLst>
              <a:gd name="adj1" fmla="val 50814"/>
              <a:gd name="adj2" fmla="val -551"/>
              <a:gd name="adj3" fmla="val 51640"/>
              <a:gd name="adj4" fmla="val -31957"/>
              <a:gd name="adj5" fmla="val 459672"/>
              <a:gd name="adj6" fmla="val -10438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重叠的基础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555776" y="1772816"/>
            <a:ext cx="6480720" cy="15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多处理器</a:t>
            </a:r>
            <a:r>
              <a:rPr lang="zh-CN" altLang="en-US" dirty="0">
                <a:solidFill>
                  <a:schemeClr val="tx1"/>
                </a:solidFill>
              </a:rPr>
              <a:t>技术、多线程</a:t>
            </a:r>
            <a:r>
              <a:rPr lang="zh-CN" altLang="en-US" dirty="0" smtClean="0">
                <a:solidFill>
                  <a:schemeClr val="tx1"/>
                </a:solidFill>
              </a:rPr>
              <a:t>技术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基于单处理器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(</a:t>
            </a:r>
            <a:r>
              <a:rPr lang="zh-CN" altLang="en-US" sz="1800" dirty="0" smtClean="0">
                <a:solidFill>
                  <a:schemeClr val="tx1"/>
                </a:solidFill>
              </a:rPr>
              <a:t>目标</a:t>
            </a:r>
            <a:r>
              <a:rPr lang="en-US" altLang="zh-CN" sz="1800" dirty="0" smtClean="0">
                <a:solidFill>
                  <a:schemeClr val="tx1"/>
                </a:solidFill>
              </a:rPr>
              <a:t>:</a:t>
            </a:r>
            <a:r>
              <a:rPr lang="zh-CN" altLang="en-US" sz="1800" dirty="0" smtClean="0">
                <a:solidFill>
                  <a:schemeClr val="tx1"/>
                </a:solidFill>
              </a:rPr>
              <a:t>提高并行度</a:t>
            </a:r>
            <a:r>
              <a:rPr lang="en-US" altLang="zh-CN" sz="1800" dirty="0" smtClean="0">
                <a:solidFill>
                  <a:schemeClr val="tx1"/>
                </a:solidFill>
              </a:rPr>
              <a:t>)  (</a:t>
            </a:r>
            <a:r>
              <a:rPr lang="zh-CN" altLang="en-US" sz="1800" dirty="0" smtClean="0">
                <a:solidFill>
                  <a:schemeClr val="tx1"/>
                </a:solidFill>
              </a:rPr>
              <a:t>目标</a:t>
            </a:r>
            <a:r>
              <a:rPr lang="en-US" altLang="zh-CN" sz="1800" dirty="0" smtClean="0">
                <a:solidFill>
                  <a:schemeClr val="tx1"/>
                </a:solidFill>
              </a:rPr>
              <a:t>:</a:t>
            </a:r>
            <a:r>
              <a:rPr lang="zh-CN" altLang="en-US" sz="1800" dirty="0" smtClean="0">
                <a:solidFill>
                  <a:schemeClr val="tx1"/>
                </a:solidFill>
              </a:rPr>
              <a:t>隐藏时延</a:t>
            </a:r>
            <a:r>
              <a:rPr lang="en-US" altLang="zh-CN" sz="1800" dirty="0" smtClean="0">
                <a:solidFill>
                  <a:schemeClr val="tx1"/>
                </a:solidFill>
              </a:rPr>
              <a:t>) ―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─┘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pc="-100" dirty="0" smtClean="0">
                <a:solidFill>
                  <a:schemeClr val="tx1"/>
                </a:solidFill>
              </a:rPr>
              <a:t>单处理器中，多个线程</a:t>
            </a:r>
            <a:r>
              <a:rPr lang="zh-CN" altLang="en-US" u="sng" spc="-100" dirty="0" smtClean="0">
                <a:solidFill>
                  <a:srgbClr val="0070C0"/>
                </a:solidFill>
              </a:rPr>
              <a:t>以重叠方式</a:t>
            </a:r>
            <a:r>
              <a:rPr lang="zh-CN" altLang="en-US" spc="-1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共享</a:t>
            </a:r>
            <a:r>
              <a:rPr lang="zh-CN" altLang="en-US" spc="-100" dirty="0" smtClean="0">
                <a:solidFill>
                  <a:schemeClr val="tx1"/>
                </a:solidFill>
              </a:rPr>
              <a:t>功能部件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           目标是隐藏时延</a:t>
            </a:r>
            <a:r>
              <a:rPr lang="en-US" altLang="zh-CN" sz="1800" dirty="0" smtClean="0">
                <a:solidFill>
                  <a:schemeClr val="tx1"/>
                </a:solidFill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</a:rPr>
              <a:t>流水线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访存</a:t>
            </a:r>
            <a:r>
              <a:rPr lang="en-US" altLang="zh-CN" sz="1800" dirty="0" smtClean="0">
                <a:solidFill>
                  <a:schemeClr val="tx1"/>
                </a:solidFill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</a:rPr>
              <a:t>→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┘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 animBg="1"/>
      <p:bldP spid="5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3996538" cy="576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MT</a:t>
            </a:r>
            <a:r>
              <a:rPr lang="zh-CN" altLang="en-US" dirty="0" smtClean="0"/>
              <a:t>的实现方法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*细粒度</a:t>
            </a:r>
            <a:r>
              <a:rPr lang="en-US" altLang="zh-CN" dirty="0" smtClean="0">
                <a:solidFill>
                  <a:srgbClr val="C00000"/>
                </a:solidFill>
              </a:rPr>
              <a:t>MT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*粗粒度</a:t>
            </a:r>
            <a:r>
              <a:rPr lang="en-US" altLang="zh-CN" dirty="0" smtClean="0">
                <a:solidFill>
                  <a:srgbClr val="C00000"/>
                </a:solidFill>
              </a:rPr>
              <a:t>MT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*同时</a:t>
            </a:r>
            <a:r>
              <a:rPr lang="en-US" altLang="zh-CN" dirty="0" smtClean="0">
                <a:solidFill>
                  <a:srgbClr val="C00000"/>
                </a:solidFill>
              </a:rPr>
              <a:t>MT(SMT)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 smtClean="0">
                <a:solidFill>
                  <a:schemeClr val="accent2"/>
                </a:solidFill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又称超线程</a:t>
            </a:r>
            <a:r>
              <a:rPr lang="en-US" altLang="zh-CN" sz="1800" dirty="0" smtClean="0">
                <a:solidFill>
                  <a:schemeClr val="tx1"/>
                </a:solidFill>
              </a:rPr>
              <a:t>HT)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保证线程速度策略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944942" y="877948"/>
            <a:ext cx="698477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每个时钟周期</a:t>
            </a:r>
            <a:r>
              <a:rPr lang="zh-CN" altLang="en-US" dirty="0" smtClean="0">
                <a:solidFill>
                  <a:schemeClr val="tx1"/>
                </a:solidFill>
              </a:rPr>
              <a:t>切换线程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时间片轮转法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吞吐率</a:t>
            </a:r>
            <a:r>
              <a:rPr lang="zh-CN" altLang="en-US" u="sng" dirty="0" smtClean="0">
                <a:solidFill>
                  <a:schemeClr val="tx1"/>
                </a:solidFill>
              </a:rPr>
              <a:t>可提高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停顿被隐藏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，单个线程速度</a:t>
            </a:r>
            <a:r>
              <a:rPr lang="zh-CN" altLang="en-US" u="sng" dirty="0" smtClean="0">
                <a:solidFill>
                  <a:schemeClr val="tx1"/>
                </a:solidFill>
              </a:rPr>
              <a:t>变慢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轮转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有较长停顿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en-US" altLang="zh-CN" dirty="0" smtClean="0">
                <a:solidFill>
                  <a:srgbClr val="990099"/>
                </a:solidFill>
                <a:latin typeface="+mn-lt"/>
              </a:rPr>
              <a:t>λ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切换线程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单个线程速度</a:t>
            </a:r>
            <a:r>
              <a:rPr lang="zh-CN" altLang="en-US" u="sng" dirty="0" smtClean="0">
                <a:solidFill>
                  <a:schemeClr val="tx1"/>
                </a:solidFill>
              </a:rPr>
              <a:t>可保证</a:t>
            </a:r>
            <a:r>
              <a:rPr lang="zh-CN" altLang="en-US" dirty="0" smtClean="0">
                <a:solidFill>
                  <a:schemeClr val="tx1"/>
                </a:solidFill>
              </a:rPr>
              <a:t>，吞吐率</a:t>
            </a:r>
            <a:r>
              <a:rPr lang="zh-CN" altLang="en-US" u="sng" dirty="0" smtClean="0">
                <a:solidFill>
                  <a:schemeClr val="tx1"/>
                </a:solidFill>
              </a:rPr>
              <a:t>提高有限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＜</a:t>
            </a:r>
            <a:r>
              <a:rPr lang="en-US" altLang="zh-CN" sz="1800" dirty="0" smtClean="0">
                <a:solidFill>
                  <a:schemeClr val="tx1"/>
                </a:solidFill>
                <a:latin typeface="+mn-lt"/>
              </a:rPr>
              <a:t>λ</a:t>
            </a:r>
            <a:r>
              <a:rPr lang="zh-CN" altLang="en-US" sz="1800" dirty="0" smtClean="0">
                <a:solidFill>
                  <a:schemeClr val="tx1"/>
                </a:solidFill>
              </a:rPr>
              <a:t>时无效果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576790" y="2852936"/>
            <a:ext cx="8136200" cy="1008112"/>
            <a:chOff x="611560" y="2924944"/>
            <a:chExt cx="8136200" cy="1008112"/>
          </a:xfrm>
        </p:grpSpPr>
        <p:sp>
          <p:nvSpPr>
            <p:cNvPr id="7" name="Rectangle 232"/>
            <p:cNvSpPr>
              <a:spLocks noChangeArrowheads="1"/>
            </p:cNvSpPr>
            <p:nvPr/>
          </p:nvSpPr>
          <p:spPr bwMode="auto">
            <a:xfrm>
              <a:off x="899592" y="2924944"/>
              <a:ext cx="142876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232"/>
            <p:cNvSpPr>
              <a:spLocks noChangeArrowheads="1"/>
            </p:cNvSpPr>
            <p:nvPr/>
          </p:nvSpPr>
          <p:spPr bwMode="auto">
            <a:xfrm>
              <a:off x="1042468" y="2924944"/>
              <a:ext cx="142876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*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Rectangle 232"/>
            <p:cNvSpPr>
              <a:spLocks noChangeArrowheads="1"/>
            </p:cNvSpPr>
            <p:nvPr/>
          </p:nvSpPr>
          <p:spPr bwMode="auto">
            <a:xfrm>
              <a:off x="1185344" y="2924944"/>
              <a:ext cx="142876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Rectangle 232"/>
            <p:cNvSpPr>
              <a:spLocks noChangeArrowheads="1"/>
            </p:cNvSpPr>
            <p:nvPr/>
          </p:nvSpPr>
          <p:spPr bwMode="auto">
            <a:xfrm>
              <a:off x="1756848" y="2924944"/>
              <a:ext cx="133352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232"/>
            <p:cNvSpPr>
              <a:spLocks noChangeArrowheads="1"/>
            </p:cNvSpPr>
            <p:nvPr/>
          </p:nvSpPr>
          <p:spPr bwMode="auto">
            <a:xfrm>
              <a:off x="1890200" y="2924944"/>
              <a:ext cx="142876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*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Rectangle 232"/>
            <p:cNvSpPr>
              <a:spLocks noChangeArrowheads="1"/>
            </p:cNvSpPr>
            <p:nvPr/>
          </p:nvSpPr>
          <p:spPr bwMode="auto">
            <a:xfrm>
              <a:off x="2033076" y="2924944"/>
              <a:ext cx="142876" cy="42862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232"/>
            <p:cNvSpPr>
              <a:spLocks noChangeArrowheads="1"/>
            </p:cNvSpPr>
            <p:nvPr/>
          </p:nvSpPr>
          <p:spPr bwMode="auto">
            <a:xfrm>
              <a:off x="1328220" y="3067820"/>
              <a:ext cx="142876" cy="1428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232"/>
            <p:cNvSpPr>
              <a:spLocks noChangeArrowheads="1"/>
            </p:cNvSpPr>
            <p:nvPr/>
          </p:nvSpPr>
          <p:spPr bwMode="auto">
            <a:xfrm>
              <a:off x="1471096" y="3067820"/>
              <a:ext cx="142876" cy="1428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232"/>
            <p:cNvSpPr>
              <a:spLocks noChangeArrowheads="1"/>
            </p:cNvSpPr>
            <p:nvPr/>
          </p:nvSpPr>
          <p:spPr bwMode="auto">
            <a:xfrm>
              <a:off x="1613972" y="3067820"/>
              <a:ext cx="142876" cy="1428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 Box 100"/>
            <p:cNvSpPr txBox="1">
              <a:spLocks noChangeArrowheads="1"/>
            </p:cNvSpPr>
            <p:nvPr/>
          </p:nvSpPr>
          <p:spPr bwMode="auto">
            <a:xfrm>
              <a:off x="611560" y="2996382"/>
              <a:ext cx="285752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T1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00"/>
            <p:cNvSpPr txBox="1">
              <a:spLocks noChangeArrowheads="1"/>
            </p:cNvSpPr>
            <p:nvPr/>
          </p:nvSpPr>
          <p:spPr bwMode="auto">
            <a:xfrm>
              <a:off x="611560" y="3578716"/>
              <a:ext cx="285752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T2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Box 100"/>
            <p:cNvSpPr txBox="1">
              <a:spLocks noChangeArrowheads="1"/>
            </p:cNvSpPr>
            <p:nvPr/>
          </p:nvSpPr>
          <p:spPr bwMode="auto">
            <a:xfrm>
              <a:off x="1305586" y="3209261"/>
              <a:ext cx="451262" cy="21590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5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缺失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232"/>
            <p:cNvSpPr>
              <a:spLocks noChangeArrowheads="1"/>
            </p:cNvSpPr>
            <p:nvPr/>
          </p:nvSpPr>
          <p:spPr bwMode="auto">
            <a:xfrm>
              <a:off x="899592" y="3504428"/>
              <a:ext cx="142876" cy="4286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*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Rectangle 232"/>
            <p:cNvSpPr>
              <a:spLocks noChangeArrowheads="1"/>
            </p:cNvSpPr>
            <p:nvPr/>
          </p:nvSpPr>
          <p:spPr bwMode="auto">
            <a:xfrm>
              <a:off x="1185344" y="3504428"/>
              <a:ext cx="142876" cy="4286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232"/>
            <p:cNvSpPr>
              <a:spLocks noChangeArrowheads="1"/>
            </p:cNvSpPr>
            <p:nvPr/>
          </p:nvSpPr>
          <p:spPr bwMode="auto">
            <a:xfrm>
              <a:off x="1328220" y="3504428"/>
              <a:ext cx="142876" cy="4286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3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*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Rectangle 232"/>
            <p:cNvSpPr>
              <a:spLocks noChangeArrowheads="1"/>
            </p:cNvSpPr>
            <p:nvPr/>
          </p:nvSpPr>
          <p:spPr bwMode="auto">
            <a:xfrm>
              <a:off x="1471096" y="3504428"/>
              <a:ext cx="142876" cy="4286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4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Rectangle 232"/>
            <p:cNvSpPr>
              <a:spLocks noChangeArrowheads="1"/>
            </p:cNvSpPr>
            <p:nvPr/>
          </p:nvSpPr>
          <p:spPr bwMode="auto">
            <a:xfrm>
              <a:off x="1756848" y="3504428"/>
              <a:ext cx="142876" cy="4286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+mn-ea"/>
                  <a:ea typeface="+mn-ea"/>
                </a:rPr>
                <a:t>*</a:t>
              </a:r>
              <a:endParaRPr lang="zh-CN" altLang="en-US" sz="16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5" name="Rectangle 232"/>
            <p:cNvSpPr>
              <a:spLocks noChangeArrowheads="1"/>
            </p:cNvSpPr>
            <p:nvPr/>
          </p:nvSpPr>
          <p:spPr bwMode="auto">
            <a:xfrm>
              <a:off x="1042468" y="3647304"/>
              <a:ext cx="142876" cy="1428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32"/>
            <p:cNvSpPr>
              <a:spLocks noChangeArrowheads="1"/>
            </p:cNvSpPr>
            <p:nvPr/>
          </p:nvSpPr>
          <p:spPr bwMode="auto">
            <a:xfrm>
              <a:off x="1613972" y="3647304"/>
              <a:ext cx="142876" cy="14287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0"/>
            <p:cNvSpPr txBox="1">
              <a:spLocks noChangeArrowheads="1"/>
            </p:cNvSpPr>
            <p:nvPr/>
          </p:nvSpPr>
          <p:spPr bwMode="auto">
            <a:xfrm>
              <a:off x="1907704" y="3580784"/>
              <a:ext cx="357190" cy="2143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RAW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248"/>
            <p:cNvSpPr txBox="1">
              <a:spLocks noChangeArrowheads="1"/>
            </p:cNvSpPr>
            <p:nvPr/>
          </p:nvSpPr>
          <p:spPr bwMode="auto">
            <a:xfrm>
              <a:off x="2628354" y="3645024"/>
              <a:ext cx="4895974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超标量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单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线程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       细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MT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        粗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MT(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λ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=2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>
              <a:off x="2411760" y="3573016"/>
              <a:ext cx="633600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7" name="Rectangle 232"/>
            <p:cNvSpPr>
              <a:spLocks noChangeArrowheads="1"/>
            </p:cNvSpPr>
            <p:nvPr/>
          </p:nvSpPr>
          <p:spPr bwMode="auto">
            <a:xfrm>
              <a:off x="2411760" y="2924944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232"/>
            <p:cNvSpPr>
              <a:spLocks noChangeArrowheads="1"/>
            </p:cNvSpPr>
            <p:nvPr/>
          </p:nvSpPr>
          <p:spPr bwMode="auto">
            <a:xfrm>
              <a:off x="3419872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232"/>
            <p:cNvSpPr>
              <a:spLocks noChangeArrowheads="1"/>
            </p:cNvSpPr>
            <p:nvPr/>
          </p:nvSpPr>
          <p:spPr bwMode="auto">
            <a:xfrm>
              <a:off x="2411760" y="3212944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232"/>
            <p:cNvSpPr>
              <a:spLocks noChangeArrowheads="1"/>
            </p:cNvSpPr>
            <p:nvPr/>
          </p:nvSpPr>
          <p:spPr bwMode="auto">
            <a:xfrm>
              <a:off x="3707904" y="2924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232"/>
            <p:cNvSpPr>
              <a:spLocks noChangeArrowheads="1"/>
            </p:cNvSpPr>
            <p:nvPr/>
          </p:nvSpPr>
          <p:spPr bwMode="auto">
            <a:xfrm>
              <a:off x="2556916" y="2924944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232"/>
            <p:cNvSpPr>
              <a:spLocks noChangeArrowheads="1"/>
            </p:cNvSpPr>
            <p:nvPr/>
          </p:nvSpPr>
          <p:spPr bwMode="auto">
            <a:xfrm>
              <a:off x="3707904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232"/>
            <p:cNvSpPr>
              <a:spLocks noChangeArrowheads="1"/>
            </p:cNvSpPr>
            <p:nvPr/>
          </p:nvSpPr>
          <p:spPr bwMode="auto">
            <a:xfrm>
              <a:off x="3131840" y="2924944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232"/>
            <p:cNvSpPr>
              <a:spLocks noChangeArrowheads="1"/>
            </p:cNvSpPr>
            <p:nvPr/>
          </p:nvSpPr>
          <p:spPr bwMode="auto">
            <a:xfrm>
              <a:off x="3851920" y="2924944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232"/>
            <p:cNvSpPr>
              <a:spLocks noChangeArrowheads="1"/>
            </p:cNvSpPr>
            <p:nvPr/>
          </p:nvSpPr>
          <p:spPr bwMode="auto">
            <a:xfrm>
              <a:off x="3131840" y="3212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232"/>
            <p:cNvSpPr>
              <a:spLocks noChangeArrowheads="1"/>
            </p:cNvSpPr>
            <p:nvPr/>
          </p:nvSpPr>
          <p:spPr bwMode="auto">
            <a:xfrm>
              <a:off x="4139952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232"/>
            <p:cNvSpPr>
              <a:spLocks noChangeArrowheads="1"/>
            </p:cNvSpPr>
            <p:nvPr/>
          </p:nvSpPr>
          <p:spPr bwMode="auto">
            <a:xfrm>
              <a:off x="3275856" y="2924944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232"/>
            <p:cNvSpPr>
              <a:spLocks noChangeArrowheads="1"/>
            </p:cNvSpPr>
            <p:nvPr/>
          </p:nvSpPr>
          <p:spPr bwMode="auto">
            <a:xfrm>
              <a:off x="3275856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232"/>
            <p:cNvSpPr>
              <a:spLocks noChangeArrowheads="1"/>
            </p:cNvSpPr>
            <p:nvPr/>
          </p:nvSpPr>
          <p:spPr bwMode="auto">
            <a:xfrm>
              <a:off x="2556916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232"/>
            <p:cNvSpPr>
              <a:spLocks noChangeArrowheads="1"/>
            </p:cNvSpPr>
            <p:nvPr/>
          </p:nvSpPr>
          <p:spPr bwMode="auto">
            <a:xfrm>
              <a:off x="2700932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232"/>
            <p:cNvSpPr>
              <a:spLocks noChangeArrowheads="1"/>
            </p:cNvSpPr>
            <p:nvPr/>
          </p:nvSpPr>
          <p:spPr bwMode="auto">
            <a:xfrm>
              <a:off x="2700932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232"/>
            <p:cNvSpPr>
              <a:spLocks noChangeArrowheads="1"/>
            </p:cNvSpPr>
            <p:nvPr/>
          </p:nvSpPr>
          <p:spPr bwMode="auto">
            <a:xfrm>
              <a:off x="2844948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232"/>
            <p:cNvSpPr>
              <a:spLocks noChangeArrowheads="1"/>
            </p:cNvSpPr>
            <p:nvPr/>
          </p:nvSpPr>
          <p:spPr bwMode="auto">
            <a:xfrm>
              <a:off x="2844948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232"/>
            <p:cNvSpPr>
              <a:spLocks noChangeArrowheads="1"/>
            </p:cNvSpPr>
            <p:nvPr/>
          </p:nvSpPr>
          <p:spPr bwMode="auto">
            <a:xfrm>
              <a:off x="2987824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232"/>
            <p:cNvSpPr>
              <a:spLocks noChangeArrowheads="1"/>
            </p:cNvSpPr>
            <p:nvPr/>
          </p:nvSpPr>
          <p:spPr bwMode="auto">
            <a:xfrm>
              <a:off x="2988964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232"/>
            <p:cNvSpPr>
              <a:spLocks noChangeArrowheads="1"/>
            </p:cNvSpPr>
            <p:nvPr/>
          </p:nvSpPr>
          <p:spPr bwMode="auto">
            <a:xfrm>
              <a:off x="3565028" y="3212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232"/>
            <p:cNvSpPr>
              <a:spLocks noChangeArrowheads="1"/>
            </p:cNvSpPr>
            <p:nvPr/>
          </p:nvSpPr>
          <p:spPr bwMode="auto">
            <a:xfrm>
              <a:off x="3565028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232"/>
            <p:cNvSpPr>
              <a:spLocks noChangeArrowheads="1"/>
            </p:cNvSpPr>
            <p:nvPr/>
          </p:nvSpPr>
          <p:spPr bwMode="auto">
            <a:xfrm>
              <a:off x="3997076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232"/>
            <p:cNvSpPr>
              <a:spLocks noChangeArrowheads="1"/>
            </p:cNvSpPr>
            <p:nvPr/>
          </p:nvSpPr>
          <p:spPr bwMode="auto">
            <a:xfrm>
              <a:off x="3997076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232"/>
            <p:cNvSpPr>
              <a:spLocks noChangeArrowheads="1"/>
            </p:cNvSpPr>
            <p:nvPr/>
          </p:nvSpPr>
          <p:spPr bwMode="auto">
            <a:xfrm>
              <a:off x="3851920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232"/>
            <p:cNvSpPr>
              <a:spLocks noChangeArrowheads="1"/>
            </p:cNvSpPr>
            <p:nvPr/>
          </p:nvSpPr>
          <p:spPr bwMode="auto">
            <a:xfrm>
              <a:off x="4139952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232"/>
            <p:cNvSpPr>
              <a:spLocks noChangeArrowheads="1"/>
            </p:cNvSpPr>
            <p:nvPr/>
          </p:nvSpPr>
          <p:spPr bwMode="auto">
            <a:xfrm>
              <a:off x="3419872" y="2924944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5" name="Text Box 4"/>
          <p:cNvSpPr txBox="1">
            <a:spLocks noChangeArrowheads="1"/>
          </p:cNvSpPr>
          <p:nvPr/>
        </p:nvSpPr>
        <p:spPr bwMode="auto">
          <a:xfrm>
            <a:off x="1979712" y="4365104"/>
            <a:ext cx="6984776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pc="-100" dirty="0" smtClean="0">
                <a:solidFill>
                  <a:schemeClr val="tx1"/>
                </a:solidFill>
              </a:rPr>
              <a:t>      细粒度</a:t>
            </a:r>
            <a:r>
              <a:rPr lang="en-US" altLang="zh-CN" spc="-100" dirty="0" smtClean="0">
                <a:solidFill>
                  <a:schemeClr val="tx1"/>
                </a:solidFill>
              </a:rPr>
              <a:t>MT</a:t>
            </a:r>
            <a:r>
              <a:rPr lang="zh-CN" altLang="en-US" spc="-100" dirty="0" smtClean="0">
                <a:solidFill>
                  <a:schemeClr val="tx1"/>
                </a:solidFill>
              </a:rPr>
              <a:t>的变体，可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同时</a:t>
            </a:r>
            <a:r>
              <a:rPr lang="zh-CN" altLang="en-US" spc="-100" dirty="0" smtClean="0">
                <a:solidFill>
                  <a:srgbClr val="990099"/>
                </a:solidFill>
              </a:rPr>
              <a:t>执行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不同</a:t>
            </a:r>
            <a:r>
              <a:rPr lang="zh-CN" altLang="en-US" spc="-100" dirty="0" smtClean="0">
                <a:solidFill>
                  <a:srgbClr val="990099"/>
                </a:solidFill>
              </a:rPr>
              <a:t>线程</a:t>
            </a:r>
            <a:r>
              <a:rPr lang="zh-CN" altLang="en-US" spc="-100" dirty="0" smtClean="0">
                <a:solidFill>
                  <a:schemeClr val="tx1"/>
                </a:solidFill>
              </a:rPr>
              <a:t>的指令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spc="-100" dirty="0" smtClean="0">
                <a:solidFill>
                  <a:schemeClr val="tx1"/>
                </a:solidFill>
              </a:rPr>
              <a:t>                  不限每个</a:t>
            </a:r>
            <a:r>
              <a:rPr lang="en-US" altLang="zh-CN" sz="1800" spc="-100" dirty="0" smtClean="0">
                <a:solidFill>
                  <a:schemeClr val="tx1"/>
                </a:solidFill>
              </a:rPr>
              <a:t>CLK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切换←</a:t>
            </a:r>
            <a:r>
              <a:rPr lang="zh-CN" altLang="en-US" sz="1800" b="0" spc="-100" dirty="0" smtClean="0">
                <a:solidFill>
                  <a:schemeClr val="tx1"/>
                </a:solidFill>
              </a:rPr>
              <a:t>┴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←       </a:t>
            </a:r>
            <a:r>
              <a:rPr lang="zh-CN" altLang="en-US" sz="1800" b="0" spc="-100" dirty="0" smtClean="0">
                <a:solidFill>
                  <a:schemeClr val="tx1"/>
                </a:solidFill>
              </a:rPr>
              <a:t>└</a:t>
            </a:r>
            <a:r>
              <a:rPr lang="zh-CN" altLang="en-US" sz="1800" spc="-100" dirty="0" smtClean="0">
                <a:solidFill>
                  <a:schemeClr val="tx1"/>
                </a:solidFill>
              </a:rPr>
              <a:t>←部件有空闲时</a:t>
            </a:r>
            <a:endParaRPr lang="en-US" altLang="zh-CN" sz="1800" b="0" spc="-1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吞吐率提高</a:t>
            </a:r>
            <a:r>
              <a:rPr lang="zh-CN" altLang="en-US" u="sng" dirty="0" smtClean="0">
                <a:solidFill>
                  <a:schemeClr val="tx1"/>
                </a:solidFill>
              </a:rPr>
              <a:t>幅度大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部件利用率高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优先线程＋时间片轮转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4429124" y="2852936"/>
            <a:ext cx="1295004" cy="576064"/>
            <a:chOff x="4427984" y="2852936"/>
            <a:chExt cx="1295004" cy="576064"/>
          </a:xfrm>
        </p:grpSpPr>
        <p:sp>
          <p:nvSpPr>
            <p:cNvPr id="154" name="Rectangle 232"/>
            <p:cNvSpPr>
              <a:spLocks noChangeArrowheads="1"/>
            </p:cNvSpPr>
            <p:nvPr/>
          </p:nvSpPr>
          <p:spPr bwMode="auto">
            <a:xfrm>
              <a:off x="4427984" y="285293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232"/>
            <p:cNvSpPr>
              <a:spLocks noChangeArrowheads="1"/>
            </p:cNvSpPr>
            <p:nvPr/>
          </p:nvSpPr>
          <p:spPr bwMode="auto">
            <a:xfrm>
              <a:off x="4572000" y="314096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232"/>
            <p:cNvSpPr>
              <a:spLocks noChangeArrowheads="1"/>
            </p:cNvSpPr>
            <p:nvPr/>
          </p:nvSpPr>
          <p:spPr bwMode="auto">
            <a:xfrm>
              <a:off x="4427984" y="3140968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232"/>
            <p:cNvSpPr>
              <a:spLocks noChangeArrowheads="1"/>
            </p:cNvSpPr>
            <p:nvPr/>
          </p:nvSpPr>
          <p:spPr bwMode="auto">
            <a:xfrm>
              <a:off x="4860032" y="285293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232"/>
            <p:cNvSpPr>
              <a:spLocks noChangeArrowheads="1"/>
            </p:cNvSpPr>
            <p:nvPr/>
          </p:nvSpPr>
          <p:spPr bwMode="auto">
            <a:xfrm>
              <a:off x="4716016" y="285293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232"/>
            <p:cNvSpPr>
              <a:spLocks noChangeArrowheads="1"/>
            </p:cNvSpPr>
            <p:nvPr/>
          </p:nvSpPr>
          <p:spPr bwMode="auto">
            <a:xfrm>
              <a:off x="4860032" y="314096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232"/>
            <p:cNvSpPr>
              <a:spLocks noChangeArrowheads="1"/>
            </p:cNvSpPr>
            <p:nvPr/>
          </p:nvSpPr>
          <p:spPr bwMode="auto">
            <a:xfrm>
              <a:off x="5292080" y="285293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232"/>
            <p:cNvSpPr>
              <a:spLocks noChangeArrowheads="1"/>
            </p:cNvSpPr>
            <p:nvPr/>
          </p:nvSpPr>
          <p:spPr bwMode="auto">
            <a:xfrm>
              <a:off x="5148064" y="285293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232"/>
            <p:cNvSpPr>
              <a:spLocks noChangeArrowheads="1"/>
            </p:cNvSpPr>
            <p:nvPr/>
          </p:nvSpPr>
          <p:spPr bwMode="auto">
            <a:xfrm>
              <a:off x="5292080" y="3140968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232"/>
            <p:cNvSpPr>
              <a:spLocks noChangeArrowheads="1"/>
            </p:cNvSpPr>
            <p:nvPr/>
          </p:nvSpPr>
          <p:spPr bwMode="auto">
            <a:xfrm>
              <a:off x="5436096" y="314096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232"/>
            <p:cNvSpPr>
              <a:spLocks noChangeArrowheads="1"/>
            </p:cNvSpPr>
            <p:nvPr/>
          </p:nvSpPr>
          <p:spPr bwMode="auto">
            <a:xfrm>
              <a:off x="5580112" y="285293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232"/>
            <p:cNvSpPr>
              <a:spLocks noChangeArrowheads="1"/>
            </p:cNvSpPr>
            <p:nvPr/>
          </p:nvSpPr>
          <p:spPr bwMode="auto">
            <a:xfrm>
              <a:off x="4716016" y="3140968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232"/>
            <p:cNvSpPr>
              <a:spLocks noChangeArrowheads="1"/>
            </p:cNvSpPr>
            <p:nvPr/>
          </p:nvSpPr>
          <p:spPr bwMode="auto">
            <a:xfrm>
              <a:off x="5004048" y="3140968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232"/>
            <p:cNvSpPr>
              <a:spLocks noChangeArrowheads="1"/>
            </p:cNvSpPr>
            <p:nvPr/>
          </p:nvSpPr>
          <p:spPr bwMode="auto">
            <a:xfrm>
              <a:off x="5148064" y="3140968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232"/>
            <p:cNvSpPr>
              <a:spLocks noChangeArrowheads="1"/>
            </p:cNvSpPr>
            <p:nvPr/>
          </p:nvSpPr>
          <p:spPr bwMode="auto">
            <a:xfrm>
              <a:off x="5004048" y="285293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232"/>
            <p:cNvSpPr>
              <a:spLocks noChangeArrowheads="1"/>
            </p:cNvSpPr>
            <p:nvPr/>
          </p:nvSpPr>
          <p:spPr bwMode="auto">
            <a:xfrm>
              <a:off x="5436096" y="285293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232"/>
            <p:cNvSpPr>
              <a:spLocks noChangeArrowheads="1"/>
            </p:cNvSpPr>
            <p:nvPr/>
          </p:nvSpPr>
          <p:spPr bwMode="auto">
            <a:xfrm>
              <a:off x="4572000" y="285293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 232"/>
            <p:cNvSpPr>
              <a:spLocks noChangeArrowheads="1"/>
            </p:cNvSpPr>
            <p:nvPr/>
          </p:nvSpPr>
          <p:spPr bwMode="auto">
            <a:xfrm>
              <a:off x="5580112" y="3141000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5985400" y="2852968"/>
            <a:ext cx="1432150" cy="576032"/>
            <a:chOff x="6020170" y="2924976"/>
            <a:chExt cx="1432150" cy="576032"/>
          </a:xfrm>
        </p:grpSpPr>
        <p:sp>
          <p:nvSpPr>
            <p:cNvPr id="33" name="Rectangle 232"/>
            <p:cNvSpPr>
              <a:spLocks noChangeArrowheads="1"/>
            </p:cNvSpPr>
            <p:nvPr/>
          </p:nvSpPr>
          <p:spPr bwMode="auto">
            <a:xfrm>
              <a:off x="6020170" y="2924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6306252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232"/>
            <p:cNvSpPr>
              <a:spLocks noChangeArrowheads="1"/>
            </p:cNvSpPr>
            <p:nvPr/>
          </p:nvSpPr>
          <p:spPr bwMode="auto">
            <a:xfrm>
              <a:off x="6020170" y="3212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232"/>
            <p:cNvSpPr>
              <a:spLocks noChangeArrowheads="1"/>
            </p:cNvSpPr>
            <p:nvPr/>
          </p:nvSpPr>
          <p:spPr bwMode="auto">
            <a:xfrm>
              <a:off x="6592004" y="2924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232"/>
            <p:cNvSpPr>
              <a:spLocks noChangeArrowheads="1"/>
            </p:cNvSpPr>
            <p:nvPr/>
          </p:nvSpPr>
          <p:spPr bwMode="auto">
            <a:xfrm>
              <a:off x="6163046" y="2924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232"/>
            <p:cNvSpPr>
              <a:spLocks noChangeArrowheads="1"/>
            </p:cNvSpPr>
            <p:nvPr/>
          </p:nvSpPr>
          <p:spPr bwMode="auto">
            <a:xfrm>
              <a:off x="6592004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32"/>
            <p:cNvSpPr>
              <a:spLocks noChangeArrowheads="1"/>
            </p:cNvSpPr>
            <p:nvPr/>
          </p:nvSpPr>
          <p:spPr bwMode="auto">
            <a:xfrm>
              <a:off x="7166568" y="2924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232"/>
            <p:cNvSpPr>
              <a:spLocks noChangeArrowheads="1"/>
            </p:cNvSpPr>
            <p:nvPr/>
          </p:nvSpPr>
          <p:spPr bwMode="auto">
            <a:xfrm>
              <a:off x="6734880" y="2924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232"/>
            <p:cNvSpPr>
              <a:spLocks noChangeArrowheads="1"/>
            </p:cNvSpPr>
            <p:nvPr/>
          </p:nvSpPr>
          <p:spPr bwMode="auto">
            <a:xfrm>
              <a:off x="7166568" y="3212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232"/>
            <p:cNvSpPr>
              <a:spLocks noChangeArrowheads="1"/>
            </p:cNvSpPr>
            <p:nvPr/>
          </p:nvSpPr>
          <p:spPr bwMode="auto">
            <a:xfrm>
              <a:off x="7020632" y="321297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232"/>
            <p:cNvSpPr>
              <a:spLocks noChangeArrowheads="1"/>
            </p:cNvSpPr>
            <p:nvPr/>
          </p:nvSpPr>
          <p:spPr bwMode="auto">
            <a:xfrm>
              <a:off x="7309444" y="292497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6163046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6734880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6877756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6877756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7020632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6306252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6449128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232"/>
            <p:cNvSpPr>
              <a:spLocks noChangeArrowheads="1"/>
            </p:cNvSpPr>
            <p:nvPr/>
          </p:nvSpPr>
          <p:spPr bwMode="auto">
            <a:xfrm>
              <a:off x="6449128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232"/>
            <p:cNvSpPr>
              <a:spLocks noChangeArrowheads="1"/>
            </p:cNvSpPr>
            <p:nvPr/>
          </p:nvSpPr>
          <p:spPr bwMode="auto">
            <a:xfrm>
              <a:off x="7308304" y="3213008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7586834" y="2852968"/>
            <a:ext cx="1006972" cy="1008080"/>
            <a:chOff x="7621604" y="2924976"/>
            <a:chExt cx="1006972" cy="1008080"/>
          </a:xfrm>
        </p:grpSpPr>
        <p:sp>
          <p:nvSpPr>
            <p:cNvPr id="137" name="Rectangle 232"/>
            <p:cNvSpPr>
              <a:spLocks noChangeArrowheads="1"/>
            </p:cNvSpPr>
            <p:nvPr/>
          </p:nvSpPr>
          <p:spPr bwMode="auto">
            <a:xfrm>
              <a:off x="7621604" y="292725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232"/>
            <p:cNvSpPr>
              <a:spLocks noChangeArrowheads="1"/>
            </p:cNvSpPr>
            <p:nvPr/>
          </p:nvSpPr>
          <p:spPr bwMode="auto">
            <a:xfrm>
              <a:off x="7765620" y="321300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232"/>
            <p:cNvSpPr>
              <a:spLocks noChangeArrowheads="1"/>
            </p:cNvSpPr>
            <p:nvPr/>
          </p:nvSpPr>
          <p:spPr bwMode="auto">
            <a:xfrm>
              <a:off x="7621604" y="3213008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232"/>
            <p:cNvSpPr>
              <a:spLocks noChangeArrowheads="1"/>
            </p:cNvSpPr>
            <p:nvPr/>
          </p:nvSpPr>
          <p:spPr bwMode="auto">
            <a:xfrm>
              <a:off x="8053652" y="292725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232"/>
            <p:cNvSpPr>
              <a:spLocks noChangeArrowheads="1"/>
            </p:cNvSpPr>
            <p:nvPr/>
          </p:nvSpPr>
          <p:spPr bwMode="auto">
            <a:xfrm>
              <a:off x="7765620" y="292725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232"/>
            <p:cNvSpPr>
              <a:spLocks noChangeArrowheads="1"/>
            </p:cNvSpPr>
            <p:nvPr/>
          </p:nvSpPr>
          <p:spPr bwMode="auto">
            <a:xfrm>
              <a:off x="8053652" y="321300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232"/>
            <p:cNvSpPr>
              <a:spLocks noChangeArrowheads="1"/>
            </p:cNvSpPr>
            <p:nvPr/>
          </p:nvSpPr>
          <p:spPr bwMode="auto">
            <a:xfrm>
              <a:off x="8341684" y="292725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232"/>
            <p:cNvSpPr>
              <a:spLocks noChangeArrowheads="1"/>
            </p:cNvSpPr>
            <p:nvPr/>
          </p:nvSpPr>
          <p:spPr bwMode="auto">
            <a:xfrm>
              <a:off x="8198808" y="2927256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232"/>
            <p:cNvSpPr>
              <a:spLocks noChangeArrowheads="1"/>
            </p:cNvSpPr>
            <p:nvPr/>
          </p:nvSpPr>
          <p:spPr bwMode="auto">
            <a:xfrm>
              <a:off x="8342824" y="3213008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232"/>
            <p:cNvSpPr>
              <a:spLocks noChangeArrowheads="1"/>
            </p:cNvSpPr>
            <p:nvPr/>
          </p:nvSpPr>
          <p:spPr bwMode="auto">
            <a:xfrm>
              <a:off x="8485700" y="3213008"/>
              <a:ext cx="142876" cy="288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232"/>
            <p:cNvSpPr>
              <a:spLocks noChangeArrowheads="1"/>
            </p:cNvSpPr>
            <p:nvPr/>
          </p:nvSpPr>
          <p:spPr bwMode="auto">
            <a:xfrm>
              <a:off x="8485700" y="2927256"/>
              <a:ext cx="142876" cy="288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232"/>
            <p:cNvSpPr>
              <a:spLocks noChangeArrowheads="1"/>
            </p:cNvSpPr>
            <p:nvPr/>
          </p:nvSpPr>
          <p:spPr bwMode="auto">
            <a:xfrm>
              <a:off x="8198808" y="3212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232"/>
            <p:cNvSpPr>
              <a:spLocks noChangeArrowheads="1"/>
            </p:cNvSpPr>
            <p:nvPr/>
          </p:nvSpPr>
          <p:spPr bwMode="auto">
            <a:xfrm>
              <a:off x="7909636" y="2924976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232"/>
            <p:cNvSpPr>
              <a:spLocks noChangeArrowheads="1"/>
            </p:cNvSpPr>
            <p:nvPr/>
          </p:nvSpPr>
          <p:spPr bwMode="auto">
            <a:xfrm>
              <a:off x="7909636" y="3213008"/>
              <a:ext cx="142876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 Box 248"/>
            <p:cNvSpPr txBox="1">
              <a:spLocks noChangeArrowheads="1"/>
            </p:cNvSpPr>
            <p:nvPr/>
          </p:nvSpPr>
          <p:spPr bwMode="auto">
            <a:xfrm>
              <a:off x="7884938" y="3647304"/>
              <a:ext cx="43147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SMT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 Box 8"/>
          <p:cNvSpPr txBox="1">
            <a:spLocks noChangeArrowheads="1"/>
          </p:cNvSpPr>
          <p:nvPr/>
        </p:nvSpPr>
        <p:spPr bwMode="auto">
          <a:xfrm>
            <a:off x="2051720" y="3933056"/>
            <a:ext cx="612068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 smtClean="0">
                <a:solidFill>
                  <a:schemeClr val="tx1"/>
                </a:solidFill>
              </a:rPr>
              <a:t>粗</a:t>
            </a:r>
            <a:r>
              <a:rPr lang="en-US" altLang="zh-CN" sz="2000" dirty="0" smtClean="0">
                <a:solidFill>
                  <a:schemeClr val="tx1"/>
                </a:solidFill>
              </a:rPr>
              <a:t>MT</a:t>
            </a:r>
            <a:r>
              <a:rPr lang="zh-CN" altLang="en-US" sz="2000" dirty="0" smtClean="0">
                <a:solidFill>
                  <a:schemeClr val="tx1"/>
                </a:solidFill>
              </a:rPr>
              <a:t>、细</a:t>
            </a:r>
            <a:r>
              <a:rPr lang="en-US" altLang="zh-CN" sz="2000" dirty="0" smtClean="0">
                <a:solidFill>
                  <a:schemeClr val="tx1"/>
                </a:solidFill>
              </a:rPr>
              <a:t>MT</a:t>
            </a:r>
            <a:r>
              <a:rPr lang="zh-CN" altLang="en-US" sz="2000" dirty="0" smtClean="0">
                <a:solidFill>
                  <a:schemeClr val="tx1"/>
                </a:solidFill>
              </a:rPr>
              <a:t>的线程数一般是多少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？说明理由</a:t>
            </a:r>
            <a:endParaRPr lang="en-US" altLang="zh-CN" sz="1800" b="1" dirty="0" smtClean="0">
              <a:solidFill>
                <a:schemeClr val="tx1"/>
              </a:solidFill>
            </a:endParaRPr>
          </a:p>
        </p:txBody>
      </p:sp>
      <p:sp>
        <p:nvSpPr>
          <p:cNvPr id="185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524451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402833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SMT</a:t>
            </a:r>
            <a:r>
              <a:rPr lang="zh-CN" altLang="en-US" dirty="0" smtClean="0"/>
              <a:t>流水线的组织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*流水线结构：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*其他要求：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流水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多线程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部件的容量</a:t>
            </a:r>
            <a:r>
              <a:rPr lang="zh-CN" altLang="en-US" dirty="0">
                <a:solidFill>
                  <a:schemeClr val="accent2"/>
                </a:solidFill>
              </a:rPr>
              <a:t>更大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不影响时钟周期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Cache/TLB</a:t>
            </a:r>
            <a:r>
              <a:rPr lang="zh-CN" altLang="en-US" dirty="0">
                <a:solidFill>
                  <a:schemeClr val="accent2"/>
                </a:solidFill>
              </a:rPr>
              <a:t>冲突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*性能分析：</a:t>
            </a:r>
          </a:p>
        </p:txBody>
      </p:sp>
      <p:sp>
        <p:nvSpPr>
          <p:cNvPr id="11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47545" y="1340767"/>
            <a:ext cx="3996463" cy="1728192"/>
            <a:chOff x="647545" y="1340767"/>
            <a:chExt cx="3996463" cy="1728192"/>
          </a:xfrm>
        </p:grpSpPr>
        <p:sp>
          <p:nvSpPr>
            <p:cNvPr id="288" name="Rectangle 408"/>
            <p:cNvSpPr>
              <a:spLocks noChangeArrowheads="1"/>
            </p:cNvSpPr>
            <p:nvPr/>
          </p:nvSpPr>
          <p:spPr bwMode="auto">
            <a:xfrm>
              <a:off x="2627784" y="1700808"/>
              <a:ext cx="288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Rectangle 409"/>
            <p:cNvSpPr>
              <a:spLocks noChangeArrowheads="1"/>
            </p:cNvSpPr>
            <p:nvPr/>
          </p:nvSpPr>
          <p:spPr bwMode="auto">
            <a:xfrm>
              <a:off x="2915816" y="1700808"/>
              <a:ext cx="2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Text Box 483"/>
            <p:cNvSpPr txBox="1">
              <a:spLocks noChangeArrowheads="1"/>
            </p:cNvSpPr>
            <p:nvPr/>
          </p:nvSpPr>
          <p:spPr bwMode="auto">
            <a:xfrm>
              <a:off x="3635912" y="1700919"/>
              <a:ext cx="288032" cy="10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保留站</a:t>
              </a:r>
              <a:r>
                <a:rPr lang="en-US" altLang="zh-CN" sz="1600" dirty="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138" name="Line 484"/>
            <p:cNvSpPr>
              <a:spLocks noChangeShapeType="1"/>
            </p:cNvSpPr>
            <p:nvPr/>
          </p:nvSpPr>
          <p:spPr bwMode="auto">
            <a:xfrm>
              <a:off x="3923944" y="1772815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39" name="Line 485"/>
            <p:cNvSpPr>
              <a:spLocks noChangeShapeType="1"/>
            </p:cNvSpPr>
            <p:nvPr/>
          </p:nvSpPr>
          <p:spPr bwMode="auto">
            <a:xfrm>
              <a:off x="3923944" y="2060847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40" name="Line 486"/>
            <p:cNvSpPr>
              <a:spLocks noChangeShapeType="1"/>
            </p:cNvSpPr>
            <p:nvPr/>
          </p:nvSpPr>
          <p:spPr bwMode="auto">
            <a:xfrm>
              <a:off x="3923944" y="2348879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41" name="Line 487"/>
            <p:cNvSpPr>
              <a:spLocks noChangeShapeType="1"/>
            </p:cNvSpPr>
            <p:nvPr/>
          </p:nvSpPr>
          <p:spPr bwMode="auto">
            <a:xfrm>
              <a:off x="3923944" y="2636911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42" name="Text Box 488"/>
            <p:cNvSpPr txBox="1">
              <a:spLocks noChangeArrowheads="1"/>
            </p:cNvSpPr>
            <p:nvPr/>
          </p:nvSpPr>
          <p:spPr bwMode="auto">
            <a:xfrm>
              <a:off x="4004306" y="1556791"/>
              <a:ext cx="295314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P0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43" name="Text Box 489"/>
            <p:cNvSpPr txBox="1">
              <a:spLocks noChangeArrowheads="1"/>
            </p:cNvSpPr>
            <p:nvPr/>
          </p:nvSpPr>
          <p:spPr bwMode="auto">
            <a:xfrm>
              <a:off x="3983614" y="1839027"/>
              <a:ext cx="296927" cy="2218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44" name="Text Box 490"/>
            <p:cNvSpPr txBox="1">
              <a:spLocks noChangeArrowheads="1"/>
            </p:cNvSpPr>
            <p:nvPr/>
          </p:nvSpPr>
          <p:spPr bwMode="auto">
            <a:xfrm>
              <a:off x="3985227" y="2420887"/>
              <a:ext cx="295314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P5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45" name="Text Box 491"/>
            <p:cNvSpPr txBox="1">
              <a:spLocks noChangeArrowheads="1"/>
            </p:cNvSpPr>
            <p:nvPr/>
          </p:nvSpPr>
          <p:spPr bwMode="auto">
            <a:xfrm>
              <a:off x="3985227" y="2124810"/>
              <a:ext cx="514781" cy="2240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46" name="Text Box 493"/>
            <p:cNvSpPr txBox="1">
              <a:spLocks noChangeArrowheads="1"/>
            </p:cNvSpPr>
            <p:nvPr/>
          </p:nvSpPr>
          <p:spPr bwMode="auto">
            <a:xfrm>
              <a:off x="2626276" y="2204911"/>
              <a:ext cx="576000" cy="43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ROB</a:t>
              </a:r>
              <a:endParaRPr lang="en-US" altLang="zh-CN" sz="1600" baseline="-18000">
                <a:solidFill>
                  <a:srgbClr val="990099"/>
                </a:solidFill>
              </a:endParaRPr>
            </a:p>
          </p:txBody>
        </p:sp>
        <p:sp>
          <p:nvSpPr>
            <p:cNvPr id="147" name="Text Box 494"/>
            <p:cNvSpPr txBox="1">
              <a:spLocks noChangeArrowheads="1"/>
            </p:cNvSpPr>
            <p:nvPr/>
          </p:nvSpPr>
          <p:spPr bwMode="auto">
            <a:xfrm>
              <a:off x="1115631" y="1700807"/>
              <a:ext cx="720081" cy="252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Cache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48" name="Line 495"/>
            <p:cNvSpPr>
              <a:spLocks noChangeShapeType="1"/>
            </p:cNvSpPr>
            <p:nvPr/>
          </p:nvSpPr>
          <p:spPr bwMode="auto">
            <a:xfrm flipH="1">
              <a:off x="2915832" y="1953598"/>
              <a:ext cx="0" cy="25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49" name="Line 496"/>
            <p:cNvSpPr>
              <a:spLocks noChangeShapeType="1"/>
            </p:cNvSpPr>
            <p:nvPr/>
          </p:nvSpPr>
          <p:spPr bwMode="auto">
            <a:xfrm>
              <a:off x="2408332" y="1844823"/>
              <a:ext cx="219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50" name="Line 497"/>
            <p:cNvSpPr>
              <a:spLocks noChangeShapeType="1"/>
            </p:cNvSpPr>
            <p:nvPr/>
          </p:nvSpPr>
          <p:spPr bwMode="auto">
            <a:xfrm flipH="1" flipV="1">
              <a:off x="2187283" y="1958239"/>
              <a:ext cx="0" cy="2790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51" name="Text Box 498"/>
            <p:cNvSpPr txBox="1">
              <a:spLocks noChangeArrowheads="1"/>
            </p:cNvSpPr>
            <p:nvPr/>
          </p:nvSpPr>
          <p:spPr bwMode="auto">
            <a:xfrm>
              <a:off x="2626276" y="1700807"/>
              <a:ext cx="577588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RAT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52" name="Text Box 499"/>
            <p:cNvSpPr txBox="1">
              <a:spLocks noChangeArrowheads="1"/>
            </p:cNvSpPr>
            <p:nvPr/>
          </p:nvSpPr>
          <p:spPr bwMode="auto">
            <a:xfrm>
              <a:off x="1979776" y="1700807"/>
              <a:ext cx="432000" cy="252000"/>
            </a:xfrm>
            <a:prstGeom prst="rect">
              <a:avLst/>
            </a:prstGeom>
            <a:solidFill>
              <a:srgbClr val="FFCC00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54" name="Text Box 500"/>
            <p:cNvSpPr txBox="1">
              <a:spLocks noChangeArrowheads="1"/>
            </p:cNvSpPr>
            <p:nvPr/>
          </p:nvSpPr>
          <p:spPr bwMode="auto">
            <a:xfrm>
              <a:off x="1115632" y="2237266"/>
              <a:ext cx="1224136" cy="252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60" name="Line 501"/>
            <p:cNvSpPr>
              <a:spLocks noChangeShapeType="1"/>
            </p:cNvSpPr>
            <p:nvPr/>
          </p:nvSpPr>
          <p:spPr bwMode="auto">
            <a:xfrm flipH="1">
              <a:off x="1451559" y="1951121"/>
              <a:ext cx="0" cy="286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68" name="Text Box 502"/>
            <p:cNvSpPr txBox="1">
              <a:spLocks noChangeArrowheads="1"/>
            </p:cNvSpPr>
            <p:nvPr/>
          </p:nvSpPr>
          <p:spPr bwMode="auto">
            <a:xfrm>
              <a:off x="1187696" y="2816959"/>
              <a:ext cx="504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PC1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72" name="Line 503"/>
            <p:cNvSpPr>
              <a:spLocks noChangeShapeType="1"/>
            </p:cNvSpPr>
            <p:nvPr/>
          </p:nvSpPr>
          <p:spPr bwMode="auto">
            <a:xfrm>
              <a:off x="647545" y="1844823"/>
              <a:ext cx="468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74" name="Line 505"/>
            <p:cNvSpPr>
              <a:spLocks noChangeShapeType="1"/>
            </p:cNvSpPr>
            <p:nvPr/>
          </p:nvSpPr>
          <p:spPr bwMode="auto">
            <a:xfrm flipV="1">
              <a:off x="1981615" y="2489266"/>
              <a:ext cx="1614" cy="32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75" name="Text Box 506"/>
            <p:cNvSpPr txBox="1">
              <a:spLocks noChangeArrowheads="1"/>
            </p:cNvSpPr>
            <p:nvPr/>
          </p:nvSpPr>
          <p:spPr bwMode="auto">
            <a:xfrm>
              <a:off x="1763760" y="2816959"/>
              <a:ext cx="504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PC2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77" name="Text Box 508"/>
            <p:cNvSpPr txBox="1">
              <a:spLocks noChangeArrowheads="1"/>
            </p:cNvSpPr>
            <p:nvPr/>
          </p:nvSpPr>
          <p:spPr bwMode="auto">
            <a:xfrm>
              <a:off x="3275872" y="2195978"/>
              <a:ext cx="207492" cy="2249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4</a:t>
              </a:r>
              <a:endParaRPr lang="en-US" altLang="zh-CN" sz="14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78" name="Line 509"/>
            <p:cNvSpPr>
              <a:spLocks noChangeShapeType="1"/>
            </p:cNvSpPr>
            <p:nvPr/>
          </p:nvSpPr>
          <p:spPr bwMode="auto">
            <a:xfrm>
              <a:off x="3202276" y="2420887"/>
              <a:ext cx="4336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79" name="Line 510"/>
            <p:cNvSpPr>
              <a:spLocks noChangeShapeType="1"/>
            </p:cNvSpPr>
            <p:nvPr/>
          </p:nvSpPr>
          <p:spPr bwMode="auto">
            <a:xfrm flipH="1">
              <a:off x="3419278" y="2342405"/>
              <a:ext cx="72618" cy="150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80" name="Text Box 511"/>
            <p:cNvSpPr txBox="1">
              <a:spLocks noChangeArrowheads="1"/>
            </p:cNvSpPr>
            <p:nvPr/>
          </p:nvSpPr>
          <p:spPr bwMode="auto">
            <a:xfrm>
              <a:off x="2915888" y="2816959"/>
              <a:ext cx="648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REGs1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81" name="Text Box 512"/>
            <p:cNvSpPr txBox="1">
              <a:spLocks noChangeArrowheads="1"/>
            </p:cNvSpPr>
            <p:nvPr/>
          </p:nvSpPr>
          <p:spPr bwMode="auto">
            <a:xfrm>
              <a:off x="3635968" y="2816959"/>
              <a:ext cx="64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REGs2</a:t>
              </a:r>
              <a:endParaRPr lang="en-US" altLang="zh-CN" sz="1600" baseline="-18000">
                <a:solidFill>
                  <a:srgbClr val="990099"/>
                </a:solidFill>
              </a:endParaRPr>
            </a:p>
          </p:txBody>
        </p:sp>
        <p:sp>
          <p:nvSpPr>
            <p:cNvPr id="183" name="Line 514"/>
            <p:cNvSpPr>
              <a:spLocks noChangeShapeType="1"/>
            </p:cNvSpPr>
            <p:nvPr/>
          </p:nvSpPr>
          <p:spPr bwMode="auto">
            <a:xfrm flipV="1">
              <a:off x="1470061" y="2492895"/>
              <a:ext cx="0" cy="32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84" name="Text Box 515"/>
            <p:cNvSpPr txBox="1">
              <a:spLocks noChangeArrowheads="1"/>
            </p:cNvSpPr>
            <p:nvPr/>
          </p:nvSpPr>
          <p:spPr bwMode="auto">
            <a:xfrm>
              <a:off x="683584" y="1556791"/>
              <a:ext cx="366927" cy="2969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FSB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tangle 517"/>
            <p:cNvSpPr>
              <a:spLocks noChangeArrowheads="1"/>
            </p:cNvSpPr>
            <p:nvPr/>
          </p:nvSpPr>
          <p:spPr bwMode="auto">
            <a:xfrm>
              <a:off x="4500008" y="1700823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6" name="Rectangle 518"/>
            <p:cNvSpPr>
              <a:spLocks noChangeArrowheads="1"/>
            </p:cNvSpPr>
            <p:nvPr/>
          </p:nvSpPr>
          <p:spPr bwMode="auto">
            <a:xfrm>
              <a:off x="4500008" y="1988855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7" name="Rectangle 519"/>
            <p:cNvSpPr>
              <a:spLocks noChangeArrowheads="1"/>
            </p:cNvSpPr>
            <p:nvPr/>
          </p:nvSpPr>
          <p:spPr bwMode="auto">
            <a:xfrm>
              <a:off x="4500008" y="2276887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8" name="Rectangle 520"/>
            <p:cNvSpPr>
              <a:spLocks noChangeArrowheads="1"/>
            </p:cNvSpPr>
            <p:nvPr/>
          </p:nvSpPr>
          <p:spPr bwMode="auto">
            <a:xfrm>
              <a:off x="4500008" y="2564919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3" name="Text Box 515"/>
            <p:cNvSpPr txBox="1">
              <a:spLocks noChangeArrowheads="1"/>
            </p:cNvSpPr>
            <p:nvPr/>
          </p:nvSpPr>
          <p:spPr bwMode="auto">
            <a:xfrm>
              <a:off x="1727665" y="1340767"/>
              <a:ext cx="1836238" cy="360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/>
                <a:t>细</a:t>
              </a:r>
              <a:r>
                <a:rPr lang="en-US" altLang="zh-CN" sz="1800" dirty="0" smtClean="0"/>
                <a:t>MT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流水线结构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96017" y="1340767"/>
            <a:ext cx="3996463" cy="1728192"/>
            <a:chOff x="4823993" y="3645024"/>
            <a:chExt cx="3996463" cy="1728192"/>
          </a:xfrm>
        </p:grpSpPr>
        <p:sp>
          <p:nvSpPr>
            <p:cNvPr id="247" name="Rectangle 408"/>
            <p:cNvSpPr>
              <a:spLocks noChangeArrowheads="1"/>
            </p:cNvSpPr>
            <p:nvPr/>
          </p:nvSpPr>
          <p:spPr bwMode="auto">
            <a:xfrm>
              <a:off x="6804248" y="4005064"/>
              <a:ext cx="288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Rectangle 409"/>
            <p:cNvSpPr>
              <a:spLocks noChangeArrowheads="1"/>
            </p:cNvSpPr>
            <p:nvPr/>
          </p:nvSpPr>
          <p:spPr bwMode="auto">
            <a:xfrm>
              <a:off x="7092280" y="4005064"/>
              <a:ext cx="2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Text Box 498"/>
            <p:cNvSpPr txBox="1">
              <a:spLocks noChangeArrowheads="1"/>
            </p:cNvSpPr>
            <p:nvPr/>
          </p:nvSpPr>
          <p:spPr bwMode="auto">
            <a:xfrm>
              <a:off x="6802724" y="4005064"/>
              <a:ext cx="577588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RAT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43" name="Rectangle 408"/>
            <p:cNvSpPr>
              <a:spLocks noChangeArrowheads="1"/>
            </p:cNvSpPr>
            <p:nvPr/>
          </p:nvSpPr>
          <p:spPr bwMode="auto">
            <a:xfrm>
              <a:off x="6804280" y="4509120"/>
              <a:ext cx="288000" cy="43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Rectangle 409"/>
            <p:cNvSpPr>
              <a:spLocks noChangeArrowheads="1"/>
            </p:cNvSpPr>
            <p:nvPr/>
          </p:nvSpPr>
          <p:spPr bwMode="auto">
            <a:xfrm>
              <a:off x="7092312" y="4509120"/>
              <a:ext cx="288000" cy="43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Text Box 483"/>
            <p:cNvSpPr txBox="1">
              <a:spLocks noChangeArrowheads="1"/>
            </p:cNvSpPr>
            <p:nvPr/>
          </p:nvSpPr>
          <p:spPr bwMode="auto">
            <a:xfrm>
              <a:off x="7812360" y="4005176"/>
              <a:ext cx="288032" cy="100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保留站</a:t>
              </a:r>
              <a:r>
                <a:rPr lang="en-US" altLang="zh-CN" sz="1600" dirty="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191" name="Line 484"/>
            <p:cNvSpPr>
              <a:spLocks noChangeShapeType="1"/>
            </p:cNvSpPr>
            <p:nvPr/>
          </p:nvSpPr>
          <p:spPr bwMode="auto">
            <a:xfrm>
              <a:off x="8100392" y="4077072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92" name="Line 485"/>
            <p:cNvSpPr>
              <a:spLocks noChangeShapeType="1"/>
            </p:cNvSpPr>
            <p:nvPr/>
          </p:nvSpPr>
          <p:spPr bwMode="auto">
            <a:xfrm>
              <a:off x="8100392" y="4365104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93" name="Line 486"/>
            <p:cNvSpPr>
              <a:spLocks noChangeShapeType="1"/>
            </p:cNvSpPr>
            <p:nvPr/>
          </p:nvSpPr>
          <p:spPr bwMode="auto">
            <a:xfrm>
              <a:off x="8100392" y="4653136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94" name="Line 487"/>
            <p:cNvSpPr>
              <a:spLocks noChangeShapeType="1"/>
            </p:cNvSpPr>
            <p:nvPr/>
          </p:nvSpPr>
          <p:spPr bwMode="auto">
            <a:xfrm>
              <a:off x="8100392" y="4941168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195" name="Text Box 488"/>
            <p:cNvSpPr txBox="1">
              <a:spLocks noChangeArrowheads="1"/>
            </p:cNvSpPr>
            <p:nvPr/>
          </p:nvSpPr>
          <p:spPr bwMode="auto">
            <a:xfrm>
              <a:off x="8180754" y="3861048"/>
              <a:ext cx="295314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P0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96" name="Text Box 489"/>
            <p:cNvSpPr txBox="1">
              <a:spLocks noChangeArrowheads="1"/>
            </p:cNvSpPr>
            <p:nvPr/>
          </p:nvSpPr>
          <p:spPr bwMode="auto">
            <a:xfrm>
              <a:off x="8160062" y="4143284"/>
              <a:ext cx="296927" cy="2218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97" name="Text Box 490"/>
            <p:cNvSpPr txBox="1">
              <a:spLocks noChangeArrowheads="1"/>
            </p:cNvSpPr>
            <p:nvPr/>
          </p:nvSpPr>
          <p:spPr bwMode="auto">
            <a:xfrm>
              <a:off x="8161675" y="4725144"/>
              <a:ext cx="295314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P5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98" name="Text Box 491"/>
            <p:cNvSpPr txBox="1">
              <a:spLocks noChangeArrowheads="1"/>
            </p:cNvSpPr>
            <p:nvPr/>
          </p:nvSpPr>
          <p:spPr bwMode="auto">
            <a:xfrm>
              <a:off x="8161675" y="4429067"/>
              <a:ext cx="514781" cy="2240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P2</a:t>
              </a:r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>
                  <a:solidFill>
                    <a:schemeClr val="tx1"/>
                  </a:solidFill>
                </a:rPr>
                <a:t>4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199" name="Text Box 493"/>
            <p:cNvSpPr txBox="1">
              <a:spLocks noChangeArrowheads="1"/>
            </p:cNvSpPr>
            <p:nvPr/>
          </p:nvSpPr>
          <p:spPr bwMode="auto">
            <a:xfrm>
              <a:off x="6802724" y="4509168"/>
              <a:ext cx="576000" cy="43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ROB</a:t>
              </a:r>
              <a:endParaRPr lang="en-US" altLang="zh-CN" sz="1600" baseline="-18000">
                <a:solidFill>
                  <a:srgbClr val="990099"/>
                </a:solidFill>
              </a:endParaRPr>
            </a:p>
          </p:txBody>
        </p:sp>
        <p:sp>
          <p:nvSpPr>
            <p:cNvPr id="200" name="Text Box 494"/>
            <p:cNvSpPr txBox="1">
              <a:spLocks noChangeArrowheads="1"/>
            </p:cNvSpPr>
            <p:nvPr/>
          </p:nvSpPr>
          <p:spPr bwMode="auto">
            <a:xfrm>
              <a:off x="5292079" y="4005064"/>
              <a:ext cx="720081" cy="252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Cache</a:t>
              </a:r>
              <a:endParaRPr lang="en-US" altLang="zh-CN" sz="1600" baseline="-18000">
                <a:solidFill>
                  <a:srgbClr val="990099"/>
                </a:solidFill>
              </a:endParaRPr>
            </a:p>
          </p:txBody>
        </p:sp>
        <p:sp>
          <p:nvSpPr>
            <p:cNvPr id="201" name="Line 495"/>
            <p:cNvSpPr>
              <a:spLocks noChangeShapeType="1"/>
            </p:cNvSpPr>
            <p:nvPr/>
          </p:nvSpPr>
          <p:spPr bwMode="auto">
            <a:xfrm flipH="1">
              <a:off x="7092280" y="4257855"/>
              <a:ext cx="0" cy="251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02" name="Line 496"/>
            <p:cNvSpPr>
              <a:spLocks noChangeShapeType="1"/>
            </p:cNvSpPr>
            <p:nvPr/>
          </p:nvSpPr>
          <p:spPr bwMode="auto">
            <a:xfrm>
              <a:off x="6584780" y="4149080"/>
              <a:ext cx="219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03" name="Line 497"/>
            <p:cNvSpPr>
              <a:spLocks noChangeShapeType="1"/>
            </p:cNvSpPr>
            <p:nvPr/>
          </p:nvSpPr>
          <p:spPr bwMode="auto">
            <a:xfrm flipH="1" flipV="1">
              <a:off x="6363731" y="4262496"/>
              <a:ext cx="0" cy="2790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05" name="Text Box 499"/>
            <p:cNvSpPr txBox="1">
              <a:spLocks noChangeArrowheads="1"/>
            </p:cNvSpPr>
            <p:nvPr/>
          </p:nvSpPr>
          <p:spPr bwMode="auto">
            <a:xfrm>
              <a:off x="6156224" y="4005064"/>
              <a:ext cx="432000" cy="252000"/>
            </a:xfrm>
            <a:prstGeom prst="rect">
              <a:avLst/>
            </a:prstGeom>
            <a:solidFill>
              <a:srgbClr val="FFCC00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ID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6" name="Text Box 500"/>
            <p:cNvSpPr txBox="1">
              <a:spLocks noChangeArrowheads="1"/>
            </p:cNvSpPr>
            <p:nvPr/>
          </p:nvSpPr>
          <p:spPr bwMode="auto">
            <a:xfrm>
              <a:off x="5292080" y="4541523"/>
              <a:ext cx="1224136" cy="252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IF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7" name="Line 501"/>
            <p:cNvSpPr>
              <a:spLocks noChangeShapeType="1"/>
            </p:cNvSpPr>
            <p:nvPr/>
          </p:nvSpPr>
          <p:spPr bwMode="auto">
            <a:xfrm flipH="1">
              <a:off x="5628007" y="4255378"/>
              <a:ext cx="0" cy="286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08" name="Text Box 502"/>
            <p:cNvSpPr txBox="1">
              <a:spLocks noChangeArrowheads="1"/>
            </p:cNvSpPr>
            <p:nvPr/>
          </p:nvSpPr>
          <p:spPr bwMode="auto">
            <a:xfrm>
              <a:off x="5364144" y="5121216"/>
              <a:ext cx="504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PC1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9" name="Line 503"/>
            <p:cNvSpPr>
              <a:spLocks noChangeShapeType="1"/>
            </p:cNvSpPr>
            <p:nvPr/>
          </p:nvSpPr>
          <p:spPr bwMode="auto">
            <a:xfrm>
              <a:off x="4823993" y="4149080"/>
              <a:ext cx="468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10" name="Line 505"/>
            <p:cNvSpPr>
              <a:spLocks noChangeShapeType="1"/>
            </p:cNvSpPr>
            <p:nvPr/>
          </p:nvSpPr>
          <p:spPr bwMode="auto">
            <a:xfrm flipV="1">
              <a:off x="6156223" y="4793520"/>
              <a:ext cx="0" cy="32400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11" name="Text Box 506"/>
            <p:cNvSpPr txBox="1">
              <a:spLocks noChangeArrowheads="1"/>
            </p:cNvSpPr>
            <p:nvPr/>
          </p:nvSpPr>
          <p:spPr bwMode="auto">
            <a:xfrm>
              <a:off x="5940208" y="5121216"/>
              <a:ext cx="504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PC2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12" name="Text Box 508"/>
            <p:cNvSpPr txBox="1">
              <a:spLocks noChangeArrowheads="1"/>
            </p:cNvSpPr>
            <p:nvPr/>
          </p:nvSpPr>
          <p:spPr bwMode="auto">
            <a:xfrm>
              <a:off x="7452320" y="4500235"/>
              <a:ext cx="207492" cy="2249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4</a:t>
              </a:r>
              <a:endParaRPr lang="en-US" altLang="zh-CN" sz="14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13" name="Line 509"/>
            <p:cNvSpPr>
              <a:spLocks noChangeShapeType="1"/>
            </p:cNvSpPr>
            <p:nvPr/>
          </p:nvSpPr>
          <p:spPr bwMode="auto">
            <a:xfrm>
              <a:off x="7378724" y="4725144"/>
              <a:ext cx="4336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14" name="Line 510"/>
            <p:cNvSpPr>
              <a:spLocks noChangeShapeType="1"/>
            </p:cNvSpPr>
            <p:nvPr/>
          </p:nvSpPr>
          <p:spPr bwMode="auto">
            <a:xfrm flipH="1">
              <a:off x="7595726" y="4646662"/>
              <a:ext cx="72618" cy="150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15" name="Text Box 511"/>
            <p:cNvSpPr txBox="1">
              <a:spLocks noChangeArrowheads="1"/>
            </p:cNvSpPr>
            <p:nvPr/>
          </p:nvSpPr>
          <p:spPr bwMode="auto">
            <a:xfrm>
              <a:off x="7092352" y="5121216"/>
              <a:ext cx="648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REGs1</a:t>
              </a:r>
              <a:endParaRPr lang="en-US" altLang="zh-CN" sz="1600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16" name="Text Box 512"/>
            <p:cNvSpPr txBox="1">
              <a:spLocks noChangeArrowheads="1"/>
            </p:cNvSpPr>
            <p:nvPr/>
          </p:nvSpPr>
          <p:spPr bwMode="auto">
            <a:xfrm>
              <a:off x="7812432" y="5121216"/>
              <a:ext cx="64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REGs2</a:t>
              </a:r>
              <a:endParaRPr lang="en-US" altLang="zh-CN" sz="1600" baseline="-18000">
                <a:solidFill>
                  <a:srgbClr val="990099"/>
                </a:solidFill>
              </a:endParaRPr>
            </a:p>
          </p:txBody>
        </p:sp>
        <p:sp>
          <p:nvSpPr>
            <p:cNvPr id="217" name="Line 514"/>
            <p:cNvSpPr>
              <a:spLocks noChangeShapeType="1"/>
            </p:cNvSpPr>
            <p:nvPr/>
          </p:nvSpPr>
          <p:spPr bwMode="auto">
            <a:xfrm flipV="1">
              <a:off x="5646509" y="4797152"/>
              <a:ext cx="0" cy="324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sz="1600"/>
            </a:p>
          </p:txBody>
        </p:sp>
        <p:sp>
          <p:nvSpPr>
            <p:cNvPr id="218" name="Text Box 515"/>
            <p:cNvSpPr txBox="1">
              <a:spLocks noChangeArrowheads="1"/>
            </p:cNvSpPr>
            <p:nvPr/>
          </p:nvSpPr>
          <p:spPr bwMode="auto">
            <a:xfrm>
              <a:off x="4860032" y="3861049"/>
              <a:ext cx="366927" cy="2880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FSB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517"/>
            <p:cNvSpPr>
              <a:spLocks noChangeArrowheads="1"/>
            </p:cNvSpPr>
            <p:nvPr/>
          </p:nvSpPr>
          <p:spPr bwMode="auto">
            <a:xfrm>
              <a:off x="8676456" y="4005080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0" name="Rectangle 518"/>
            <p:cNvSpPr>
              <a:spLocks noChangeArrowheads="1"/>
            </p:cNvSpPr>
            <p:nvPr/>
          </p:nvSpPr>
          <p:spPr bwMode="auto">
            <a:xfrm>
              <a:off x="8676456" y="4293112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1" name="Rectangle 519"/>
            <p:cNvSpPr>
              <a:spLocks noChangeArrowheads="1"/>
            </p:cNvSpPr>
            <p:nvPr/>
          </p:nvSpPr>
          <p:spPr bwMode="auto">
            <a:xfrm>
              <a:off x="8676456" y="4581144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2" name="Rectangle 520"/>
            <p:cNvSpPr>
              <a:spLocks noChangeArrowheads="1"/>
            </p:cNvSpPr>
            <p:nvPr/>
          </p:nvSpPr>
          <p:spPr bwMode="auto">
            <a:xfrm>
              <a:off x="8676456" y="4869176"/>
              <a:ext cx="144000" cy="144000"/>
            </a:xfrm>
            <a:prstGeom prst="rect">
              <a:avLst/>
            </a:prstGeom>
            <a:solidFill>
              <a:srgbClr val="FF99CC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6" name="Text Box 515"/>
            <p:cNvSpPr txBox="1">
              <a:spLocks noChangeArrowheads="1"/>
            </p:cNvSpPr>
            <p:nvPr/>
          </p:nvSpPr>
          <p:spPr bwMode="auto">
            <a:xfrm>
              <a:off x="5904114" y="3645024"/>
              <a:ext cx="1836238" cy="360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/>
                <a:t>SMT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流水线结构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6228928" y="2640576"/>
            <a:ext cx="1511424" cy="712751"/>
            <a:chOff x="2339910" y="4786320"/>
            <a:chExt cx="1511424" cy="712751"/>
          </a:xfrm>
        </p:grpSpPr>
        <p:sp>
          <p:nvSpPr>
            <p:cNvPr id="250" name="Text Box 479"/>
            <p:cNvSpPr txBox="1">
              <a:spLocks noChangeArrowheads="1"/>
            </p:cNvSpPr>
            <p:nvPr/>
          </p:nvSpPr>
          <p:spPr bwMode="auto">
            <a:xfrm>
              <a:off x="2339910" y="5286712"/>
              <a:ext cx="1511424" cy="212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0070C0"/>
                  </a:solidFill>
                </a:rPr>
                <a:t>优先线程</a:t>
              </a:r>
              <a:r>
                <a:rPr lang="zh-CN" altLang="en-US" sz="1600" dirty="0">
                  <a:solidFill>
                    <a:srgbClr val="0070C0"/>
                  </a:solidFill>
                </a:rPr>
                <a:t>法</a:t>
              </a:r>
            </a:p>
          </p:txBody>
        </p:sp>
        <p:sp>
          <p:nvSpPr>
            <p:cNvPr id="276" name="Line 481"/>
            <p:cNvSpPr>
              <a:spLocks noChangeShapeType="1"/>
            </p:cNvSpPr>
            <p:nvPr/>
          </p:nvSpPr>
          <p:spPr bwMode="auto">
            <a:xfrm flipH="1" flipV="1">
              <a:off x="3131270" y="4786320"/>
              <a:ext cx="16" cy="46800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ot"/>
              <a:round/>
              <a:headEnd/>
              <a:tailEnd type="arrow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" name="Line 482"/>
            <p:cNvSpPr>
              <a:spLocks noChangeShapeType="1"/>
            </p:cNvSpPr>
            <p:nvPr/>
          </p:nvSpPr>
          <p:spPr bwMode="auto">
            <a:xfrm flipV="1">
              <a:off x="3131270" y="4800639"/>
              <a:ext cx="288016" cy="19576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ot"/>
              <a:round/>
              <a:headEnd/>
              <a:tailEnd type="arrow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9" name="Line 482"/>
            <p:cNvSpPr>
              <a:spLocks noChangeShapeType="1"/>
            </p:cNvSpPr>
            <p:nvPr/>
          </p:nvSpPr>
          <p:spPr bwMode="auto">
            <a:xfrm flipH="1" flipV="1">
              <a:off x="2555230" y="4834473"/>
              <a:ext cx="576056" cy="161926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ash"/>
              <a:round/>
              <a:headEnd/>
              <a:tailEnd type="arrow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1835712" y="2685064"/>
            <a:ext cx="1543906" cy="668263"/>
            <a:chOff x="2195206" y="4834473"/>
            <a:chExt cx="1543906" cy="668263"/>
          </a:xfrm>
        </p:grpSpPr>
        <p:sp>
          <p:nvSpPr>
            <p:cNvPr id="281" name="Text Box 479"/>
            <p:cNvSpPr txBox="1">
              <a:spLocks noChangeArrowheads="1"/>
            </p:cNvSpPr>
            <p:nvPr/>
          </p:nvSpPr>
          <p:spPr bwMode="auto">
            <a:xfrm>
              <a:off x="2195206" y="5286712"/>
              <a:ext cx="1543906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rgbClr val="0070C0"/>
                  </a:solidFill>
                </a:rPr>
                <a:t>按时钟周期交替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82" name="Line 481"/>
            <p:cNvSpPr>
              <a:spLocks noChangeShapeType="1"/>
            </p:cNvSpPr>
            <p:nvPr/>
          </p:nvSpPr>
          <p:spPr bwMode="auto">
            <a:xfrm flipH="1" flipV="1">
              <a:off x="3131286" y="5000063"/>
              <a:ext cx="0" cy="252000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ot"/>
              <a:round/>
              <a:headEnd/>
              <a:tailEnd type="none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4" name="Line 482"/>
            <p:cNvSpPr>
              <a:spLocks noChangeShapeType="1"/>
            </p:cNvSpPr>
            <p:nvPr/>
          </p:nvSpPr>
          <p:spPr bwMode="auto">
            <a:xfrm flipH="1" flipV="1">
              <a:off x="2555230" y="4834473"/>
              <a:ext cx="576056" cy="161926"/>
            </a:xfrm>
            <a:prstGeom prst="line">
              <a:avLst/>
            </a:prstGeom>
            <a:noFill/>
            <a:ln w="15875">
              <a:solidFill>
                <a:srgbClr val="0070C0"/>
              </a:solidFill>
              <a:prstDash val="sysDash"/>
              <a:round/>
              <a:headEnd/>
              <a:tailEnd type="arrow" w="sm" len="sm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5" name="Text Box 4"/>
          <p:cNvSpPr txBox="1">
            <a:spLocks noChangeArrowheads="1"/>
          </p:cNvSpPr>
          <p:nvPr/>
        </p:nvSpPr>
        <p:spPr bwMode="auto">
          <a:xfrm>
            <a:off x="2518538" y="858778"/>
            <a:ext cx="64459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分离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不按</a:t>
            </a:r>
            <a:r>
              <a:rPr lang="en-US" altLang="zh-CN" sz="1800" dirty="0" smtClean="0">
                <a:solidFill>
                  <a:schemeClr val="tx1"/>
                </a:solidFill>
              </a:rPr>
              <a:t>CLK</a:t>
            </a:r>
            <a:r>
              <a:rPr lang="zh-CN" altLang="en-US" sz="1800" dirty="0" smtClean="0">
                <a:solidFill>
                  <a:schemeClr val="tx1"/>
                </a:solidFill>
              </a:rPr>
              <a:t>交替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，回收与</a:t>
            </a:r>
            <a:r>
              <a:rPr lang="en-US" altLang="zh-CN" dirty="0" smtClean="0">
                <a:solidFill>
                  <a:schemeClr val="tx1"/>
                </a:solidFill>
              </a:rPr>
              <a:t>ROB</a:t>
            </a:r>
            <a:r>
              <a:rPr lang="zh-CN" altLang="en-US" dirty="0" smtClean="0">
                <a:solidFill>
                  <a:schemeClr val="tx1"/>
                </a:solidFill>
              </a:rPr>
              <a:t>匹配</a:t>
            </a:r>
            <a:endParaRPr lang="en-US" altLang="zh-CN" sz="1800" u="sng" dirty="0" smtClean="0">
              <a:solidFill>
                <a:schemeClr val="accent2"/>
              </a:solidFill>
            </a:endParaRPr>
          </a:p>
        </p:txBody>
      </p:sp>
      <p:sp>
        <p:nvSpPr>
          <p:cNvPr id="286" name="Text Box 4"/>
          <p:cNvSpPr txBox="1">
            <a:spLocks noChangeArrowheads="1"/>
          </p:cNvSpPr>
          <p:nvPr/>
        </p:nvSpPr>
        <p:spPr bwMode="auto">
          <a:xfrm>
            <a:off x="3203848" y="3739098"/>
            <a:ext cx="58326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ROB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RS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吞吐率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</a:rPr>
              <a:t>↑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TLB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局部性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  <a:ea typeface="+mn-ea"/>
              </a:rPr>
              <a:t>↓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FSB</a:t>
            </a:r>
            <a:r>
              <a:rPr lang="zh-CN" altLang="en-US" dirty="0" smtClean="0">
                <a:solidFill>
                  <a:schemeClr val="tx1"/>
                </a:solidFill>
              </a:rPr>
              <a:t>更高带宽，细化流水线段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段数</a:t>
            </a:r>
            <a:r>
              <a:rPr lang="zh-CN" altLang="en-US" sz="1800" dirty="0" smtClean="0">
                <a:solidFill>
                  <a:schemeClr val="tx1"/>
                </a:solidFill>
                <a:latin typeface="+mn-lt"/>
              </a:rPr>
              <a:t>↑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改进</a:t>
            </a:r>
            <a:r>
              <a:rPr lang="en-US" altLang="zh-CN" dirty="0" smtClean="0">
                <a:solidFill>
                  <a:schemeClr val="tx1"/>
                </a:solidFill>
              </a:rPr>
              <a:t>LRU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基于频率的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LFU/MRU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等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3" name="Text Box 4"/>
          <p:cNvSpPr txBox="1">
            <a:spLocks noChangeArrowheads="1"/>
          </p:cNvSpPr>
          <p:nvPr/>
        </p:nvSpPr>
        <p:spPr bwMode="auto">
          <a:xfrm>
            <a:off x="2267744" y="5157192"/>
            <a:ext cx="66967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P4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SMT</a:t>
            </a:r>
            <a:r>
              <a:rPr lang="zh-CN" altLang="en-US" dirty="0" smtClean="0">
                <a:solidFill>
                  <a:schemeClr val="tx1"/>
                </a:solidFill>
              </a:rPr>
              <a:t>相比超标量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吞吐率提高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Intel Core i7</a:t>
            </a:r>
            <a:r>
              <a:rPr lang="zh-CN" altLang="en-US" dirty="0" smtClean="0">
                <a:solidFill>
                  <a:schemeClr val="tx1"/>
                </a:solidFill>
              </a:rPr>
              <a:t>相比</a:t>
            </a:r>
            <a:r>
              <a:rPr lang="en-US" altLang="zh-CN" dirty="0" smtClean="0">
                <a:solidFill>
                  <a:schemeClr val="tx1"/>
                </a:solidFill>
              </a:rPr>
              <a:t>Core 2</a:t>
            </a:r>
            <a:r>
              <a:rPr lang="zh-CN" altLang="en-US" dirty="0" smtClean="0">
                <a:solidFill>
                  <a:schemeClr val="tx1"/>
                </a:solidFill>
              </a:rPr>
              <a:t>，提高</a:t>
            </a:r>
            <a:r>
              <a:rPr lang="en-US" altLang="zh-CN" dirty="0" smtClean="0">
                <a:solidFill>
                  <a:schemeClr val="tx1"/>
                </a:solidFill>
              </a:rPr>
              <a:t>20%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3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3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B74-5E7C-4849-B18E-51DBC6072160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1683" name="Text Box 214"/>
          <p:cNvSpPr txBox="1">
            <a:spLocks noChangeArrowheads="1"/>
          </p:cNvSpPr>
          <p:nvPr/>
        </p:nvSpPr>
        <p:spPr bwMode="auto">
          <a:xfrm>
            <a:off x="2579688" y="46161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</a:rPr>
              <a:t>标量流水技术总结</a:t>
            </a:r>
          </a:p>
        </p:txBody>
      </p:sp>
      <p:sp>
        <p:nvSpPr>
          <p:cNvPr id="383191" name="Text Box 215"/>
          <p:cNvSpPr txBox="1">
            <a:spLocks noChangeArrowheads="1"/>
          </p:cNvSpPr>
          <p:nvPr/>
        </p:nvSpPr>
        <p:spPr bwMode="auto">
          <a:xfrm>
            <a:off x="179512" y="1089210"/>
            <a:ext cx="871378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  (</a:t>
            </a:r>
            <a:r>
              <a:rPr lang="en-US" altLang="zh-CN" dirty="0"/>
              <a:t>1)</a:t>
            </a:r>
            <a:r>
              <a:rPr lang="zh-CN" altLang="en-US" dirty="0"/>
              <a:t>提高操作</a:t>
            </a:r>
            <a:r>
              <a:rPr lang="zh-CN" altLang="en-US" dirty="0" smtClean="0"/>
              <a:t>级</a:t>
            </a:r>
            <a:r>
              <a:rPr lang="zh-CN" altLang="en-US" dirty="0"/>
              <a:t>并行</a:t>
            </a:r>
            <a:r>
              <a:rPr lang="zh-CN" altLang="en-US" dirty="0" smtClean="0"/>
              <a:t>性能</a:t>
            </a:r>
            <a:r>
              <a:rPr lang="zh-CN" altLang="en-US" dirty="0"/>
              <a:t>的方法</a:t>
            </a:r>
          </a:p>
        </p:txBody>
      </p:sp>
      <p:sp>
        <p:nvSpPr>
          <p:cNvPr id="383192" name="Text Box 216"/>
          <p:cNvSpPr txBox="1">
            <a:spLocks noChangeArrowheads="1"/>
          </p:cNvSpPr>
          <p:nvPr/>
        </p:nvSpPr>
        <p:spPr bwMode="auto">
          <a:xfrm>
            <a:off x="2267744" y="1571612"/>
            <a:ext cx="65722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细化</a:t>
            </a:r>
            <a:r>
              <a:rPr lang="zh-CN" altLang="en-US" dirty="0">
                <a:solidFill>
                  <a:schemeClr val="tx1"/>
                </a:solidFill>
              </a:rPr>
              <a:t>功能部件，增加流水线</a:t>
            </a:r>
            <a:r>
              <a:rPr lang="zh-CN" altLang="en-US" dirty="0" smtClean="0">
                <a:solidFill>
                  <a:schemeClr val="tx1"/>
                </a:solidFill>
              </a:rPr>
              <a:t>深度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超级流水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采用多功能、动态、线性、乱序流动方式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指令重排序、循环展开、</a:t>
            </a:r>
            <a:r>
              <a:rPr lang="en-US" altLang="zh-CN" dirty="0">
                <a:solidFill>
                  <a:schemeClr val="tx1"/>
                </a:solidFill>
              </a:rPr>
              <a:t>VLIW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延迟转移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增设冲突部件、控制器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处理冒险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阻塞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转发</a:t>
            </a:r>
            <a:r>
              <a:rPr lang="en-US" altLang="zh-CN" sz="1800" dirty="0">
                <a:solidFill>
                  <a:schemeClr val="tx1"/>
                </a:solidFill>
              </a:rPr>
              <a:t>])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采用动态执行技术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动态分支预测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动态调度</a:t>
            </a:r>
            <a:r>
              <a:rPr lang="en-US" altLang="zh-CN" sz="1800" dirty="0" smtClean="0">
                <a:solidFill>
                  <a:schemeClr val="tx1"/>
                </a:solidFill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</a:rPr>
              <a:t>推测执行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3196" name="Text Box 220"/>
          <p:cNvSpPr txBox="1">
            <a:spLocks noChangeArrowheads="1"/>
          </p:cNvSpPr>
          <p:nvPr/>
        </p:nvSpPr>
        <p:spPr bwMode="auto">
          <a:xfrm>
            <a:off x="214282" y="4437112"/>
            <a:ext cx="871378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 (</a:t>
            </a:r>
            <a:r>
              <a:rPr lang="en-US" altLang="zh-CN" dirty="0"/>
              <a:t>2)</a:t>
            </a:r>
            <a:r>
              <a:rPr lang="zh-CN" altLang="en-US" dirty="0"/>
              <a:t>提高指令</a:t>
            </a:r>
            <a:r>
              <a:rPr lang="zh-CN" altLang="en-US" dirty="0" smtClean="0"/>
              <a:t>级并行性能</a:t>
            </a:r>
            <a:r>
              <a:rPr lang="zh-CN" altLang="en-US" dirty="0"/>
              <a:t>的方法</a:t>
            </a:r>
          </a:p>
        </p:txBody>
      </p:sp>
      <p:sp>
        <p:nvSpPr>
          <p:cNvPr id="383197" name="Text Box 221"/>
          <p:cNvSpPr txBox="1">
            <a:spLocks noChangeArrowheads="1"/>
          </p:cNvSpPr>
          <p:nvPr/>
        </p:nvSpPr>
        <p:spPr bwMode="auto">
          <a:xfrm>
            <a:off x="214282" y="4941168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超标</a:t>
            </a:r>
            <a:r>
              <a:rPr lang="zh-CN" altLang="en-US" dirty="0" smtClean="0">
                <a:solidFill>
                  <a:schemeClr val="tx1"/>
                </a:solidFill>
              </a:rPr>
              <a:t>量、</a:t>
            </a:r>
            <a:r>
              <a:rPr lang="en-US" altLang="zh-CN" dirty="0" smtClean="0">
                <a:solidFill>
                  <a:schemeClr val="tx1"/>
                </a:solidFill>
              </a:rPr>
              <a:t>VLIW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SMT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 Box 216"/>
          <p:cNvSpPr txBox="1">
            <a:spLocks noChangeArrowheads="1"/>
          </p:cNvSpPr>
          <p:nvPr/>
        </p:nvSpPr>
        <p:spPr bwMode="auto">
          <a:xfrm>
            <a:off x="199964" y="1571612"/>
            <a:ext cx="235745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</a:rPr>
              <a:t>   结构方面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软件方面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硬件方面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技术方面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3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3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3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3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191" grpId="0" animBg="1"/>
      <p:bldP spid="383196" grpId="0" animBg="1"/>
      <p:bldP spid="383197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5B388-4357-4B81-BE05-2CE54CDF10A0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28600" y="386075"/>
            <a:ext cx="868680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第四章</a:t>
            </a:r>
            <a:r>
              <a:rPr lang="zh-CN" altLang="en-US" dirty="0">
                <a:solidFill>
                  <a:srgbClr val="CC3300"/>
                </a:solidFill>
              </a:rPr>
              <a:t>课后复习思考题</a:t>
            </a:r>
          </a:p>
          <a:p>
            <a:pPr marL="363538" indent="-363538"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、动态调度的基本原理？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Tomasulo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算法的实现原理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指结构组织、冒险处理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等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方面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63538" indent="-363538"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、假设动态调度流水线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的保留站结构如图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5.7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所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示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RS/FLB/SDB)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ADD/SUB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MUL/DIV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指令的操作延迟分别为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CLK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，写出下列指令序列中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指令写结果完成时的保留站状态，计算序列的执行时间。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63538" indent="-363538"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I1: F1=F2+5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  I4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F1=F2/2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63538" indent="-363538"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I2: F3=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M[F2]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     I5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: F3=F1/4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 marL="363538" indent="-363538"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       I3: F4=F1*F3</a:t>
            </a:r>
          </a:p>
          <a:p>
            <a:pPr marL="363538" indent="-363538"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、采用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进行动态分支预测后，流水线的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段所进行的相关操作有哪些？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、某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32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512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行，采用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路组相联映射、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LRU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替换算法组织，采用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级相关预测器预测，其中全局历史为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位、模式历史为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位，则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BTB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容量为多少？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63538" indent="-363538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推测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执行的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基本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思想？相对于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Tomasulo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算法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流水线，结构上有何变化？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BECCC-C74C-4539-ACCC-271544F06A94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179512" y="375047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、用记分牌进行动态调度 </a:t>
            </a:r>
            <a:endParaRPr lang="zh-CN" altLang="en-US" sz="20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4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512" y="836712"/>
            <a:ext cx="2949842" cy="58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*核心思想：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基本结构：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1200"/>
              </a:spcBef>
            </a:pP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9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记分牌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</a:pPr>
            <a:endParaRPr lang="en-US" altLang="zh-CN" sz="2200" dirty="0" smtClean="0">
              <a:solidFill>
                <a:srgbClr val="C00000"/>
              </a:solidFill>
              <a:latin typeface="+mn-ea"/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 smtClean="0">
                <a:solidFill>
                  <a:srgbClr val="C00000"/>
                </a:solidFill>
              </a:rPr>
              <a:t>指令流水组织：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IS</a:t>
            </a:r>
            <a:r>
              <a:rPr lang="zh-CN" altLang="en-US" dirty="0" smtClean="0">
                <a:solidFill>
                  <a:schemeClr val="accent2"/>
                </a:solidFill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OF</a:t>
            </a:r>
            <a:r>
              <a:rPr lang="zh-CN" altLang="en-US" dirty="0" smtClean="0">
                <a:solidFill>
                  <a:schemeClr val="accent2"/>
                </a:solidFill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EX</a:t>
            </a:r>
            <a:r>
              <a:rPr lang="zh-CN" altLang="en-US" dirty="0" smtClean="0">
                <a:solidFill>
                  <a:schemeClr val="accent2"/>
                </a:solidFill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235200" indent="-2235200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WB</a:t>
            </a:r>
            <a:r>
              <a:rPr lang="zh-CN" altLang="en-US" dirty="0" smtClean="0">
                <a:solidFill>
                  <a:schemeClr val="accent2"/>
                </a:solidFill>
              </a:rPr>
              <a:t>段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230505" y="836712"/>
            <a:ext cx="665168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35200" indent="-2235200" eaLnBrk="0" hangingPunct="0">
              <a:lnSpc>
                <a:spcPct val="125000"/>
              </a:lnSpc>
            </a:pPr>
            <a:r>
              <a:rPr lang="zh-CN" altLang="en-US" u="sng" dirty="0" smtClean="0">
                <a:solidFill>
                  <a:schemeClr val="accent2"/>
                </a:solidFill>
              </a:rPr>
              <a:t>优先</a:t>
            </a: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zh-CN" altLang="en-US" u="sng" dirty="0" smtClean="0">
                <a:solidFill>
                  <a:srgbClr val="990099"/>
                </a:solidFill>
              </a:rPr>
              <a:t>操作数就绪</a:t>
            </a:r>
            <a:r>
              <a:rPr lang="zh-CN" altLang="en-US" dirty="0" smtClean="0">
                <a:solidFill>
                  <a:schemeClr val="tx1"/>
                </a:solidFill>
              </a:rPr>
              <a:t>的指令，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235200" indent="-2235200" eaLnBrk="0" hangingPunct="0"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用阻塞法处理</a:t>
            </a:r>
            <a:r>
              <a:rPr lang="en-US" altLang="zh-CN" dirty="0" smtClean="0">
                <a:solidFill>
                  <a:schemeClr val="tx1"/>
                </a:solidFill>
              </a:rPr>
              <a:t>RAW/WAW</a:t>
            </a:r>
            <a:r>
              <a:rPr lang="zh-CN" altLang="en-US" dirty="0" smtClean="0">
                <a:solidFill>
                  <a:schemeClr val="tx1"/>
                </a:solidFill>
              </a:rPr>
              <a:t>冒险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6" name="Text Box 4"/>
          <p:cNvSpPr txBox="1">
            <a:spLocks noChangeArrowheads="1"/>
          </p:cNvSpPr>
          <p:nvPr/>
        </p:nvSpPr>
        <p:spPr bwMode="auto">
          <a:xfrm>
            <a:off x="2195736" y="3212976"/>
            <a:ext cx="53285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用状态表</a:t>
            </a:r>
            <a:r>
              <a:rPr lang="zh-CN" altLang="en-US" u="sng" dirty="0" smtClean="0">
                <a:solidFill>
                  <a:schemeClr val="tx1"/>
                </a:solidFill>
              </a:rPr>
              <a:t>记录</a:t>
            </a:r>
            <a:r>
              <a:rPr lang="zh-CN" altLang="en-US" dirty="0" smtClean="0">
                <a:solidFill>
                  <a:schemeClr val="tx1"/>
                </a:solidFill>
              </a:rPr>
              <a:t>指令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部件</a:t>
            </a:r>
            <a:r>
              <a:rPr lang="en-US" altLang="zh-CN" dirty="0" smtClean="0">
                <a:solidFill>
                  <a:schemeClr val="tx1"/>
                </a:solidFill>
              </a:rPr>
              <a:t>/REG</a:t>
            </a:r>
            <a:r>
              <a:rPr lang="zh-CN" altLang="en-US" dirty="0" smtClean="0">
                <a:solidFill>
                  <a:schemeClr val="tx1"/>
                </a:solidFill>
              </a:rPr>
              <a:t>的状态，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根据状态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表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检测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冒险、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</a:rPr>
              <a:t>控制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部件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操作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1907704" y="4586352"/>
            <a:ext cx="72362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pc="-50" dirty="0" smtClean="0">
                <a:solidFill>
                  <a:srgbClr val="990099"/>
                </a:solidFill>
              </a:rPr>
              <a:t>无结构</a:t>
            </a:r>
            <a:r>
              <a:rPr lang="zh-CN" altLang="en-US" spc="-50" dirty="0">
                <a:solidFill>
                  <a:srgbClr val="990099"/>
                </a:solidFill>
              </a:rPr>
              <a:t>及</a:t>
            </a:r>
            <a:r>
              <a:rPr lang="en-US" altLang="zh-CN" spc="-50" dirty="0" smtClean="0">
                <a:solidFill>
                  <a:srgbClr val="990099"/>
                </a:solidFill>
              </a:rPr>
              <a:t>WAW</a:t>
            </a:r>
            <a:r>
              <a:rPr lang="zh-CN" altLang="en-US" spc="-50" dirty="0" smtClean="0">
                <a:solidFill>
                  <a:srgbClr val="990099"/>
                </a:solidFill>
              </a:rPr>
              <a:t>冒险</a:t>
            </a:r>
            <a:r>
              <a:rPr lang="zh-CN" altLang="en-US" spc="-50" dirty="0" smtClean="0">
                <a:solidFill>
                  <a:schemeClr val="tx1"/>
                </a:solidFill>
              </a:rPr>
              <a:t>时，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发射</a:t>
            </a:r>
            <a:r>
              <a:rPr lang="zh-CN" altLang="en-US" spc="-50" dirty="0" smtClean="0">
                <a:solidFill>
                  <a:schemeClr val="tx1"/>
                </a:solidFill>
              </a:rPr>
              <a:t>指令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改状态表</a:t>
            </a:r>
            <a:r>
              <a:rPr lang="en-US" altLang="zh-CN" sz="1800" spc="-50" dirty="0" smtClean="0">
                <a:solidFill>
                  <a:schemeClr val="tx1"/>
                </a:solidFill>
              </a:rPr>
              <a:t>)</a:t>
            </a:r>
            <a:r>
              <a:rPr lang="zh-CN" altLang="en-US" spc="-5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50" dirty="0" smtClean="0">
                <a:solidFill>
                  <a:schemeClr val="tx1"/>
                </a:solidFill>
              </a:rPr>
              <a:t>IS</a:t>
            </a:r>
            <a:r>
              <a:rPr lang="zh-CN" altLang="en-US" spc="-50" dirty="0" smtClean="0">
                <a:solidFill>
                  <a:schemeClr val="tx1"/>
                </a:solidFill>
              </a:rPr>
              <a:t>阻塞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指令的</a:t>
            </a:r>
            <a:r>
              <a:rPr lang="zh-CN" altLang="en-US" dirty="0" smtClean="0">
                <a:solidFill>
                  <a:srgbClr val="990099"/>
                </a:solidFill>
              </a:rPr>
              <a:t>所有源</a:t>
            </a:r>
            <a:r>
              <a:rPr lang="en-US" altLang="zh-CN" dirty="0" smtClean="0">
                <a:solidFill>
                  <a:srgbClr val="990099"/>
                </a:solidFill>
              </a:rPr>
              <a:t>OPD</a:t>
            </a:r>
            <a:r>
              <a:rPr lang="zh-CN" altLang="en-US" dirty="0" smtClean="0">
                <a:solidFill>
                  <a:srgbClr val="990099"/>
                </a:solidFill>
              </a:rPr>
              <a:t>就绪</a:t>
            </a:r>
            <a:r>
              <a:rPr lang="zh-CN" altLang="en-US" dirty="0" smtClean="0">
                <a:solidFill>
                  <a:schemeClr val="tx1"/>
                </a:solidFill>
              </a:rPr>
              <a:t>时，部件</a:t>
            </a:r>
            <a:r>
              <a:rPr lang="zh-CN" altLang="en-US" u="sng" dirty="0" smtClean="0">
                <a:solidFill>
                  <a:schemeClr val="tx1"/>
                </a:solidFill>
              </a:rPr>
              <a:t>读</a:t>
            </a:r>
            <a:r>
              <a:rPr lang="en-US" altLang="zh-CN" u="sng" dirty="0" smtClean="0">
                <a:solidFill>
                  <a:schemeClr val="tx1"/>
                </a:solidFill>
              </a:rPr>
              <a:t>OPD</a:t>
            </a:r>
            <a:r>
              <a:rPr lang="zh-CN" altLang="en-US" spc="-100" dirty="0" smtClean="0">
                <a:solidFill>
                  <a:schemeClr val="tx1"/>
                </a:solidFill>
              </a:rPr>
              <a:t>，否则指令等待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部件</a:t>
            </a:r>
            <a:r>
              <a:rPr lang="zh-CN" altLang="en-US" u="sng" dirty="0" smtClean="0">
                <a:solidFill>
                  <a:schemeClr val="tx1"/>
                </a:solidFill>
              </a:rPr>
              <a:t>进行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pc="-100" dirty="0" smtClean="0">
                <a:solidFill>
                  <a:srgbClr val="990099"/>
                </a:solidFill>
              </a:rPr>
              <a:t>无</a:t>
            </a:r>
            <a:r>
              <a:rPr lang="en-US" altLang="zh-CN" spc="-100" dirty="0" smtClean="0">
                <a:solidFill>
                  <a:srgbClr val="990099"/>
                </a:solidFill>
              </a:rPr>
              <a:t>WAR</a:t>
            </a:r>
            <a:r>
              <a:rPr lang="zh-CN" altLang="en-US" spc="-100" dirty="0" smtClean="0">
                <a:solidFill>
                  <a:srgbClr val="990099"/>
                </a:solidFill>
              </a:rPr>
              <a:t>冒险</a:t>
            </a:r>
            <a:r>
              <a:rPr lang="zh-CN" altLang="en-US" spc="-100" dirty="0" smtClean="0">
                <a:solidFill>
                  <a:schemeClr val="tx1"/>
                </a:solidFill>
              </a:rPr>
              <a:t>时，结果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写入</a:t>
            </a:r>
            <a:r>
              <a:rPr lang="zh-CN" altLang="en-US" spc="-100" dirty="0" smtClean="0">
                <a:solidFill>
                  <a:schemeClr val="tx1"/>
                </a:solidFill>
              </a:rPr>
              <a:t>目的</a:t>
            </a:r>
            <a:r>
              <a:rPr lang="en-US" altLang="zh-CN" spc="-100" dirty="0" smtClean="0">
                <a:solidFill>
                  <a:schemeClr val="tx1"/>
                </a:solidFill>
              </a:rPr>
              <a:t>REG</a:t>
            </a:r>
            <a:r>
              <a:rPr lang="zh-CN" altLang="en-US" spc="-10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100" dirty="0" smtClean="0">
                <a:solidFill>
                  <a:schemeClr val="tx1"/>
                </a:solidFill>
              </a:rPr>
              <a:t>WB</a:t>
            </a:r>
            <a:r>
              <a:rPr lang="zh-CN" altLang="en-US" spc="-100" dirty="0" smtClean="0">
                <a:solidFill>
                  <a:schemeClr val="tx1"/>
                </a:solidFill>
              </a:rPr>
              <a:t>阻塞</a:t>
            </a:r>
            <a:endParaRPr lang="en-US" altLang="zh-CN" spc="-100" dirty="0" smtClean="0">
              <a:solidFill>
                <a:schemeClr val="tx1"/>
              </a:solidFill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2267744" y="1844824"/>
            <a:ext cx="5832648" cy="1385754"/>
            <a:chOff x="2267744" y="1403975"/>
            <a:chExt cx="5832648" cy="1385754"/>
          </a:xfrm>
        </p:grpSpPr>
        <p:sp>
          <p:nvSpPr>
            <p:cNvPr id="197" name="Rectangle 326"/>
            <p:cNvSpPr>
              <a:spLocks noChangeArrowheads="1"/>
            </p:cNvSpPr>
            <p:nvPr/>
          </p:nvSpPr>
          <p:spPr bwMode="auto">
            <a:xfrm>
              <a:off x="3781052" y="2492896"/>
              <a:ext cx="719882" cy="216471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accent2"/>
                  </a:solidFill>
                </a:rPr>
                <a:t>IS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98" name="Rectangle 326"/>
            <p:cNvSpPr>
              <a:spLocks noChangeArrowheads="1"/>
            </p:cNvSpPr>
            <p:nvPr/>
          </p:nvSpPr>
          <p:spPr bwMode="auto">
            <a:xfrm>
              <a:off x="5652318" y="2564904"/>
              <a:ext cx="2016026" cy="224825"/>
            </a:xfrm>
            <a:prstGeom prst="rect">
              <a:avLst/>
            </a:prstGeom>
            <a:noFill/>
            <a:ln w="19050">
              <a:noFill/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EX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    </a:t>
              </a:r>
              <a:r>
                <a:rPr lang="en-US" altLang="zh-CN" sz="1600" dirty="0" smtClean="0">
                  <a:solidFill>
                    <a:schemeClr val="accent2"/>
                  </a:solidFill>
                </a:rPr>
                <a:t>OF</a:t>
              </a:r>
              <a:r>
                <a:rPr lang="zh-CN" altLang="en-US" sz="1600" dirty="0" smtClean="0">
                  <a:solidFill>
                    <a:schemeClr val="accent2"/>
                  </a:solidFill>
                </a:rPr>
                <a:t>段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sz="1600" dirty="0">
                  <a:solidFill>
                    <a:schemeClr val="tx1"/>
                  </a:solidFill>
                </a:rPr>
                <a:t>WB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段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42"/>
            <p:cNvSpPr>
              <a:spLocks noChangeArrowheads="1"/>
            </p:cNvSpPr>
            <p:nvPr/>
          </p:nvSpPr>
          <p:spPr bwMode="auto">
            <a:xfrm>
              <a:off x="5292200" y="1556824"/>
              <a:ext cx="1224016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</a:rPr>
                <a:t> 整数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部件</a:t>
              </a:r>
            </a:p>
          </p:txBody>
        </p:sp>
        <p:sp>
          <p:nvSpPr>
            <p:cNvPr id="200" name="Rectangle 43"/>
            <p:cNvSpPr>
              <a:spLocks noChangeArrowheads="1"/>
            </p:cNvSpPr>
            <p:nvPr/>
          </p:nvSpPr>
          <p:spPr bwMode="auto">
            <a:xfrm>
              <a:off x="5292080" y="1916832"/>
              <a:ext cx="1224136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</a:rPr>
                <a:t> 浮点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加</a:t>
              </a:r>
            </a:p>
          </p:txBody>
        </p:sp>
        <p:sp>
          <p:nvSpPr>
            <p:cNvPr id="201" name="Rectangle 44"/>
            <p:cNvSpPr>
              <a:spLocks noChangeArrowheads="1"/>
            </p:cNvSpPr>
            <p:nvPr/>
          </p:nvSpPr>
          <p:spPr bwMode="auto">
            <a:xfrm>
              <a:off x="5292080" y="2276904"/>
              <a:ext cx="1224136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itchFamily="18" charset="0"/>
                </a:rPr>
                <a:t> 浮点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乘</a:t>
              </a:r>
            </a:p>
          </p:txBody>
        </p:sp>
        <p:sp>
          <p:nvSpPr>
            <p:cNvPr id="202" name="Rectangle 46"/>
            <p:cNvSpPr>
              <a:spLocks noChangeArrowheads="1"/>
            </p:cNvSpPr>
            <p:nvPr/>
          </p:nvSpPr>
          <p:spPr bwMode="auto">
            <a:xfrm>
              <a:off x="3705418" y="1628800"/>
              <a:ext cx="1216897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 记分牌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状态记录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</a:rPr>
                <a:t>  控制器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47"/>
            <p:cNvSpPr>
              <a:spLocks noChangeArrowheads="1"/>
            </p:cNvSpPr>
            <p:nvPr/>
          </p:nvSpPr>
          <p:spPr bwMode="auto">
            <a:xfrm>
              <a:off x="7524328" y="1551562"/>
              <a:ext cx="360040" cy="10133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RF</a:t>
              </a:r>
            </a:p>
          </p:txBody>
        </p:sp>
        <p:sp>
          <p:nvSpPr>
            <p:cNvPr id="204" name="Line 48"/>
            <p:cNvSpPr>
              <a:spLocks noChangeShapeType="1"/>
            </p:cNvSpPr>
            <p:nvPr/>
          </p:nvSpPr>
          <p:spPr bwMode="auto">
            <a:xfrm>
              <a:off x="6516216" y="1772816"/>
              <a:ext cx="1008000" cy="0"/>
            </a:xfrm>
            <a:prstGeom prst="line">
              <a:avLst/>
            </a:prstGeom>
            <a:solidFill>
              <a:srgbClr val="FFCCFF">
                <a:alpha val="80000"/>
              </a:srgbClr>
            </a:solidFill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05" name="Rectangle 58"/>
            <p:cNvSpPr>
              <a:spLocks noChangeArrowheads="1"/>
            </p:cNvSpPr>
            <p:nvPr/>
          </p:nvSpPr>
          <p:spPr bwMode="auto">
            <a:xfrm>
              <a:off x="2986582" y="1403975"/>
              <a:ext cx="2036086" cy="13049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06" name="Line 64"/>
            <p:cNvSpPr>
              <a:spLocks noChangeShapeType="1"/>
            </p:cNvSpPr>
            <p:nvPr/>
          </p:nvSpPr>
          <p:spPr bwMode="auto">
            <a:xfrm flipH="1">
              <a:off x="7884368" y="1833529"/>
              <a:ext cx="216024" cy="249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07" name="Line 65"/>
            <p:cNvSpPr>
              <a:spLocks noChangeShapeType="1"/>
            </p:cNvSpPr>
            <p:nvPr/>
          </p:nvSpPr>
          <p:spPr bwMode="auto">
            <a:xfrm>
              <a:off x="4788024" y="1473412"/>
              <a:ext cx="3312368" cy="329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08" name="Line 66"/>
            <p:cNvSpPr>
              <a:spLocks noChangeShapeType="1"/>
            </p:cNvSpPr>
            <p:nvPr/>
          </p:nvSpPr>
          <p:spPr bwMode="auto">
            <a:xfrm flipH="1">
              <a:off x="4788024" y="1476702"/>
              <a:ext cx="0" cy="14257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09" name="Line 72"/>
            <p:cNvSpPr>
              <a:spLocks noChangeShapeType="1"/>
            </p:cNvSpPr>
            <p:nvPr/>
          </p:nvSpPr>
          <p:spPr bwMode="auto">
            <a:xfrm flipV="1">
              <a:off x="4931841" y="1695306"/>
              <a:ext cx="36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10" name="Line 73"/>
            <p:cNvSpPr>
              <a:spLocks noChangeShapeType="1"/>
            </p:cNvSpPr>
            <p:nvPr/>
          </p:nvSpPr>
          <p:spPr bwMode="auto">
            <a:xfrm flipV="1">
              <a:off x="4931841" y="2060848"/>
              <a:ext cx="36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11" name="Line 74"/>
            <p:cNvSpPr>
              <a:spLocks noChangeShapeType="1"/>
            </p:cNvSpPr>
            <p:nvPr/>
          </p:nvSpPr>
          <p:spPr bwMode="auto">
            <a:xfrm flipV="1">
              <a:off x="4930701" y="2420888"/>
              <a:ext cx="36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12" name="Line 81"/>
            <p:cNvSpPr>
              <a:spLocks noChangeShapeType="1"/>
            </p:cNvSpPr>
            <p:nvPr/>
          </p:nvSpPr>
          <p:spPr bwMode="auto">
            <a:xfrm flipH="1" flipV="1">
              <a:off x="6516216" y="1628800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2267744" y="1738615"/>
              <a:ext cx="573578" cy="490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取指部件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3129354" y="1594599"/>
              <a:ext cx="288032" cy="777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译码器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直接箭头连接符 214"/>
            <p:cNvCxnSpPr/>
            <p:nvPr/>
          </p:nvCxnSpPr>
          <p:spPr bwMode="auto">
            <a:xfrm>
              <a:off x="2841322" y="1967823"/>
              <a:ext cx="290519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3419666" y="1967823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Line 66"/>
            <p:cNvSpPr>
              <a:spLocks noChangeShapeType="1"/>
            </p:cNvSpPr>
            <p:nvPr/>
          </p:nvSpPr>
          <p:spPr bwMode="auto">
            <a:xfrm>
              <a:off x="8095758" y="1473412"/>
              <a:ext cx="4634" cy="36261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18" name="Rectangle 44"/>
            <p:cNvSpPr>
              <a:spLocks noChangeArrowheads="1"/>
            </p:cNvSpPr>
            <p:nvPr/>
          </p:nvSpPr>
          <p:spPr bwMode="auto">
            <a:xfrm>
              <a:off x="4656178" y="1634662"/>
              <a:ext cx="270000" cy="8496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Times New Roman" pitchFamily="18" charset="0"/>
                </a:rPr>
                <a:t>控制</a:t>
              </a:r>
            </a:p>
          </p:txBody>
        </p:sp>
        <p:sp>
          <p:nvSpPr>
            <p:cNvPr id="219" name="Line 81"/>
            <p:cNvSpPr>
              <a:spLocks noChangeShapeType="1"/>
            </p:cNvSpPr>
            <p:nvPr/>
          </p:nvSpPr>
          <p:spPr bwMode="auto">
            <a:xfrm flipH="1" flipV="1">
              <a:off x="6516216" y="1700808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0" name="Line 48"/>
            <p:cNvSpPr>
              <a:spLocks noChangeShapeType="1"/>
            </p:cNvSpPr>
            <p:nvPr/>
          </p:nvSpPr>
          <p:spPr bwMode="auto">
            <a:xfrm>
              <a:off x="6516328" y="2132856"/>
              <a:ext cx="1008000" cy="0"/>
            </a:xfrm>
            <a:prstGeom prst="line">
              <a:avLst/>
            </a:prstGeom>
            <a:solidFill>
              <a:srgbClr val="FFCCFF">
                <a:alpha val="80000"/>
              </a:srgbClr>
            </a:solidFill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1" name="Line 81"/>
            <p:cNvSpPr>
              <a:spLocks noChangeShapeType="1"/>
            </p:cNvSpPr>
            <p:nvPr/>
          </p:nvSpPr>
          <p:spPr bwMode="auto">
            <a:xfrm flipH="1" flipV="1">
              <a:off x="6516328" y="1988840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2" name="Line 81"/>
            <p:cNvSpPr>
              <a:spLocks noChangeShapeType="1"/>
            </p:cNvSpPr>
            <p:nvPr/>
          </p:nvSpPr>
          <p:spPr bwMode="auto">
            <a:xfrm flipH="1" flipV="1">
              <a:off x="6516328" y="2060848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3" name="Line 48"/>
            <p:cNvSpPr>
              <a:spLocks noChangeShapeType="1"/>
            </p:cNvSpPr>
            <p:nvPr/>
          </p:nvSpPr>
          <p:spPr bwMode="auto">
            <a:xfrm>
              <a:off x="6516328" y="2492896"/>
              <a:ext cx="1008000" cy="0"/>
            </a:xfrm>
            <a:prstGeom prst="line">
              <a:avLst/>
            </a:prstGeom>
            <a:solidFill>
              <a:srgbClr val="FFCCFF">
                <a:alpha val="80000"/>
              </a:srgbClr>
            </a:solidFill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4" name="Line 81"/>
            <p:cNvSpPr>
              <a:spLocks noChangeShapeType="1"/>
            </p:cNvSpPr>
            <p:nvPr/>
          </p:nvSpPr>
          <p:spPr bwMode="auto">
            <a:xfrm flipH="1" flipV="1">
              <a:off x="6516328" y="2348880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  <p:sp>
          <p:nvSpPr>
            <p:cNvPr id="225" name="Line 81"/>
            <p:cNvSpPr>
              <a:spLocks noChangeShapeType="1"/>
            </p:cNvSpPr>
            <p:nvPr/>
          </p:nvSpPr>
          <p:spPr bwMode="auto">
            <a:xfrm flipH="1" flipV="1">
              <a:off x="6516328" y="2420888"/>
              <a:ext cx="10080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4533" y="5445224"/>
            <a:ext cx="3875371" cy="648072"/>
            <a:chOff x="2554533" y="5445224"/>
            <a:chExt cx="3875371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554533" y="5445224"/>
              <a:ext cx="718837" cy="648072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699792" y="5517232"/>
              <a:ext cx="3730112" cy="576064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8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439250" y="5605209"/>
            <a:ext cx="345323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990099"/>
                </a:solidFill>
              </a:rPr>
              <a:t>思考：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OF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EX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的结果放在哪里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？ </a:t>
            </a:r>
            <a:endParaRPr lang="en-US" altLang="zh-CN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4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5018"/>
              </p:ext>
            </p:extLst>
          </p:nvPr>
        </p:nvGraphicFramePr>
        <p:xfrm>
          <a:off x="827584" y="980728"/>
          <a:ext cx="7704856" cy="226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</a:tblGrid>
              <a:tr h="25545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F6=M[R2+34]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u="none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u="none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=M[R3+45]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d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F8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F9=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F0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/F6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358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F6=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F8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869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t3-t4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：计算有效地址，假设仅一个加减法器，故第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条指令在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t5-t6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计算；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t5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：有效地址放入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FLB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中，假设使用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的加减法器计算，故传送结果需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个时钟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221"/>
          <p:cNvSpPr txBox="1">
            <a:spLocks noChangeArrowheads="1"/>
          </p:cNvSpPr>
          <p:nvPr/>
        </p:nvSpPr>
        <p:spPr bwMode="auto">
          <a:xfrm>
            <a:off x="286072" y="404664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  *附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教材</a:t>
            </a:r>
            <a:r>
              <a:rPr lang="en-US" altLang="zh-CN" dirty="0" smtClean="0">
                <a:solidFill>
                  <a:schemeClr val="tx1"/>
                </a:solidFill>
              </a:rPr>
              <a:t>P130</a:t>
            </a: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5.3</a:t>
            </a:r>
            <a:r>
              <a:rPr lang="zh-CN" altLang="en-US" dirty="0" smtClean="0">
                <a:solidFill>
                  <a:schemeClr val="tx1"/>
                </a:solidFill>
              </a:rPr>
              <a:t>的执行过程图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 Box 490"/>
          <p:cNvSpPr txBox="1">
            <a:spLocks noChangeArrowheads="1"/>
          </p:cNvSpPr>
          <p:nvPr/>
        </p:nvSpPr>
        <p:spPr bwMode="auto">
          <a:xfrm>
            <a:off x="251520" y="404664"/>
            <a:ext cx="78488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*记分牌的状态表组织：</a:t>
            </a:r>
            <a:r>
              <a:rPr kumimoji="0"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功能部件表行数＝部件个数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</p:txBody>
      </p:sp>
      <p:graphicFrame>
        <p:nvGraphicFramePr>
          <p:cNvPr id="5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72810"/>
              </p:ext>
            </p:extLst>
          </p:nvPr>
        </p:nvGraphicFramePr>
        <p:xfrm>
          <a:off x="179512" y="966535"/>
          <a:ext cx="2232248" cy="1249848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09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+F2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=F2-F4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66987"/>
              </p:ext>
            </p:extLst>
          </p:nvPr>
        </p:nvGraphicFramePr>
        <p:xfrm>
          <a:off x="2555776" y="988189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109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功能部件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DEV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92663"/>
              </p:ext>
            </p:extLst>
          </p:nvPr>
        </p:nvGraphicFramePr>
        <p:xfrm>
          <a:off x="7380312" y="966123"/>
          <a:ext cx="1656184" cy="1310749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639"/>
          <p:cNvSpPr txBox="1">
            <a:spLocks noChangeArrowheads="1"/>
          </p:cNvSpPr>
          <p:nvPr/>
        </p:nvSpPr>
        <p:spPr bwMode="auto">
          <a:xfrm>
            <a:off x="899592" y="2333773"/>
            <a:ext cx="7632848" cy="16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注：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+mn-ea"/>
                <a:ea typeface="+mn-ea"/>
              </a:rPr>
              <a:t>Bs</a:t>
            </a:r>
            <a:r>
              <a:rPr lang="en-US" altLang="zh-CN" sz="1800" b="1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b="1" dirty="0" smtClean="0">
                <a:solidFill>
                  <a:schemeClr val="tx1"/>
                </a:solidFill>
                <a:latin typeface="+mn-ea"/>
                <a:ea typeface="+mn-ea"/>
              </a:rPr>
              <a:t>忙位，表示部件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操作是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否空闲，或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RF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的数据是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否可用；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Fi—</a:t>
            </a:r>
            <a:r>
              <a:rPr lang="zh-CN" altLang="en-US" sz="1800" dirty="0">
                <a:solidFill>
                  <a:srgbClr val="0070C0"/>
                </a:solidFill>
                <a:latin typeface="+mn-ea"/>
                <a:ea typeface="+mn-ea"/>
              </a:rPr>
              <a:t>目的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寄存器编号；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Fj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Fk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dirty="0" smtClean="0">
                <a:solidFill>
                  <a:srgbClr val="0070C0"/>
                </a:solidFill>
                <a:latin typeface="+mn-ea"/>
                <a:ea typeface="+mn-ea"/>
              </a:rPr>
              <a:t>源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寄存器编号；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 Qi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—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向目的寄存器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写数据的部件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名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Qj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Qk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向源寄存器写数据的部件名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(RAW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冒险的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W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部件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Rj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Rk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—=1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表示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Fj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Fk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中的数据就绪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无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RAW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冒险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、且未取走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99462"/>
              </p:ext>
            </p:extLst>
          </p:nvPr>
        </p:nvGraphicFramePr>
        <p:xfrm>
          <a:off x="251520" y="4509120"/>
          <a:ext cx="8784976" cy="16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3888432"/>
                <a:gridCol w="4392488"/>
              </a:tblGrid>
              <a:tr h="266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检测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(IS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处理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(IS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0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RAW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 源</a:t>
                      </a:r>
                      <a:r>
                        <a:rPr kumimoji="0" lang="en-US" altLang="zh-CN" sz="2000" b="1" dirty="0" err="1" smtClean="0">
                          <a:solidFill>
                            <a:srgbClr val="FF3399"/>
                          </a:solidFill>
                          <a:latin typeface="+mn-ea"/>
                        </a:rPr>
                        <a:t>Fj</a:t>
                      </a:r>
                      <a:r>
                        <a:rPr kumimoji="0"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</a:rPr>
                        <a:t>.Bs</a:t>
                      </a:r>
                      <a:r>
                        <a:rPr kumimoji="0"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1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使</a:t>
                      </a:r>
                      <a:r>
                        <a:rPr kumimoji="0"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DEVx.Qj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kumimoji="0"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Fj.Qi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kumimoji="0"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DEVx.Rj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kumimoji="0"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指令阻塞在</a:t>
                      </a:r>
                      <a:r>
                        <a:rPr kumimoji="0"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段，直到</a:t>
                      </a:r>
                      <a:r>
                        <a:rPr kumimoji="0" lang="en-US" altLang="zh-CN" sz="2000" b="1" dirty="0" err="1" smtClean="0">
                          <a:solidFill>
                            <a:srgbClr val="0070C0"/>
                          </a:solidFill>
                          <a:latin typeface="+mn-ea"/>
                        </a:rPr>
                        <a:t>DEVx.Rj</a:t>
                      </a:r>
                      <a:r>
                        <a:rPr kumimoji="0" lang="zh-CN" altLang="en-US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1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  <a:endParaRPr kumimoji="0"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WAR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目的</a:t>
                      </a:r>
                      <a:r>
                        <a:rPr kumimoji="0" lang="en-US" altLang="zh-CN" sz="2000" b="1" dirty="0" smtClean="0">
                          <a:solidFill>
                            <a:srgbClr val="FF3399"/>
                          </a:solidFill>
                          <a:latin typeface="+mn-ea"/>
                        </a:rPr>
                        <a:t>Fi</a:t>
                      </a:r>
                      <a:r>
                        <a:rPr kumimoji="0"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</a:rPr>
                        <a:t>DEVy.Fj</a:t>
                      </a:r>
                      <a:r>
                        <a:rPr kumimoji="0"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且</a:t>
                      </a:r>
                      <a:r>
                        <a:rPr kumimoji="0"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</a:rPr>
                        <a:t>DEVy.Rj</a:t>
                      </a:r>
                      <a:r>
                        <a:rPr kumimoji="0"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1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  <a:endParaRPr kumimoji="0" lang="en-US" altLang="zh-CN" sz="20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指令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阻塞在</a:t>
                      </a:r>
                      <a:r>
                        <a:rPr kumimoji="0"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，直到</a:t>
                      </a:r>
                      <a:r>
                        <a:rPr kumimoji="0" lang="en-US" altLang="zh-CN" sz="2000" b="1" dirty="0" err="1" smtClean="0">
                          <a:solidFill>
                            <a:srgbClr val="0070C0"/>
                          </a:solidFill>
                          <a:latin typeface="+mn-ea"/>
                        </a:rPr>
                        <a:t>DEVy.Rj</a:t>
                      </a:r>
                      <a:r>
                        <a:rPr kumimoji="0" lang="zh-CN" altLang="en-US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0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  <a:endParaRPr kumimoji="0" lang="en-US" altLang="zh-CN" sz="2000" b="1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WAW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目的</a:t>
                      </a:r>
                      <a:r>
                        <a:rPr kumimoji="0" lang="en-US" altLang="zh-CN" sz="2000" b="1" dirty="0" err="1" smtClean="0">
                          <a:solidFill>
                            <a:srgbClr val="FF3399"/>
                          </a:solidFill>
                          <a:latin typeface="+mn-ea"/>
                        </a:rPr>
                        <a:t>Fi</a:t>
                      </a:r>
                      <a:r>
                        <a:rPr kumimoji="0"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</a:rPr>
                        <a:t>.Bs</a:t>
                      </a:r>
                      <a:r>
                        <a:rPr kumimoji="0"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</a:rPr>
                        <a:t>1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r>
                        <a:rPr kumimoji="0"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段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被阻塞，直到</a:t>
                      </a:r>
                      <a:r>
                        <a:rPr kumimoji="0" lang="en-US" altLang="zh-CN" sz="2000" b="1" dirty="0" err="1" smtClean="0">
                          <a:solidFill>
                            <a:srgbClr val="0070C0"/>
                          </a:solidFill>
                          <a:latin typeface="+mn-ea"/>
                        </a:rPr>
                        <a:t>Fi.Bs</a:t>
                      </a:r>
                      <a:r>
                        <a:rPr kumimoji="0" lang="zh-CN" altLang="en-US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＝</a:t>
                      </a:r>
                      <a:r>
                        <a:rPr kumimoji="0" lang="en-US" altLang="zh-CN" sz="2000" b="1" dirty="0" smtClean="0">
                          <a:solidFill>
                            <a:srgbClr val="0070C0"/>
                          </a:solidFill>
                          <a:latin typeface="+mn-ea"/>
                        </a:rPr>
                        <a:t>0</a:t>
                      </a:r>
                      <a:r>
                        <a:rPr kumimoji="0"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时</a:t>
                      </a:r>
                      <a:r>
                        <a:rPr kumimoji="0"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0"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按序写</a:t>
                      </a:r>
                      <a:r>
                        <a:rPr kumimoji="0"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0"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490"/>
          <p:cNvSpPr txBox="1">
            <a:spLocks noChangeArrowheads="1"/>
          </p:cNvSpPr>
          <p:nvPr/>
        </p:nvSpPr>
        <p:spPr bwMode="auto">
          <a:xfrm>
            <a:off x="214282" y="3933056"/>
            <a:ext cx="59418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*数据冒险处理：  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动态调度在</a:t>
            </a:r>
            <a:r>
              <a:rPr kumimoji="0"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IS</a:t>
            </a:r>
            <a:r>
              <a:rPr kumimoji="0"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段</a:t>
            </a:r>
            <a:r>
              <a:rPr kumimoji="0"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实现</a:t>
            </a:r>
            <a:r>
              <a:rPr kumimoji="0"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kumimoji="0" lang="en-US" altLang="zh-CN" dirty="0" smtClean="0">
                <a:solidFill>
                  <a:srgbClr val="C00000"/>
                </a:solidFill>
                <a:latin typeface="+mn-ea"/>
              </a:rPr>
              <a:t> </a:t>
            </a: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970472" y="2348880"/>
            <a:ext cx="2016000" cy="900072"/>
            <a:chOff x="7740352" y="2168832"/>
            <a:chExt cx="2016000" cy="900072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8726256" y="2168832"/>
              <a:ext cx="145258" cy="39600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8929218" y="2168832"/>
              <a:ext cx="230328" cy="396000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Rectangle 326"/>
            <p:cNvSpPr>
              <a:spLocks noChangeArrowheads="1"/>
            </p:cNvSpPr>
            <p:nvPr/>
          </p:nvSpPr>
          <p:spPr bwMode="auto">
            <a:xfrm>
              <a:off x="7740352" y="2564904"/>
              <a:ext cx="2016000" cy="5040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</a:rPr>
                <a:t>等价于教材的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Result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与后续讲法统一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52534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8659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r>
              <a:rPr lang="zh-CN" altLang="en-US" sz="2200" dirty="0" smtClean="0">
                <a:solidFill>
                  <a:srgbClr val="990099"/>
                </a:solidFill>
              </a:rPr>
              <a:t>示例：</a:t>
            </a:r>
            <a:r>
              <a:rPr lang="zh-CN" altLang="en-US" sz="2200" dirty="0">
                <a:solidFill>
                  <a:schemeClr val="tx1"/>
                </a:solidFill>
              </a:rPr>
              <a:t>分析指令序列执行</a:t>
            </a:r>
            <a:r>
              <a:rPr lang="zh-CN" altLang="en-US" sz="2200" dirty="0" smtClean="0">
                <a:solidFill>
                  <a:schemeClr val="tx1"/>
                </a:solidFill>
              </a:rPr>
              <a:t>过程</a:t>
            </a:r>
            <a:r>
              <a:rPr lang="en-US" altLang="zh-CN" sz="1800" dirty="0" smtClean="0">
                <a:solidFill>
                  <a:schemeClr val="tx1"/>
                </a:solidFill>
              </a:rPr>
              <a:t>(LD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3CLK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ADD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2CLK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MUL</a:t>
            </a:r>
            <a:r>
              <a:rPr lang="zh-CN" altLang="en-US" sz="1800" dirty="0" smtClean="0">
                <a:solidFill>
                  <a:schemeClr val="tx1"/>
                </a:solidFill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</a:rPr>
              <a:t>10CLK)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4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55672"/>
              </p:ext>
            </p:extLst>
          </p:nvPr>
        </p:nvGraphicFramePr>
        <p:xfrm>
          <a:off x="179512" y="1308797"/>
          <a:ext cx="2232248" cy="1505304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09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指令状态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65175"/>
              </p:ext>
            </p:extLst>
          </p:nvPr>
        </p:nvGraphicFramePr>
        <p:xfrm>
          <a:off x="2555776" y="1308797"/>
          <a:ext cx="4752528" cy="1532736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109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名称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功能部件状态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36381"/>
              </p:ext>
            </p:extLst>
          </p:nvPr>
        </p:nvGraphicFramePr>
        <p:xfrm>
          <a:off x="7380312" y="1286731"/>
          <a:ext cx="1656184" cy="1566205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46739"/>
              </p:ext>
            </p:extLst>
          </p:nvPr>
        </p:nvGraphicFramePr>
        <p:xfrm>
          <a:off x="179512" y="3284984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48099"/>
              </p:ext>
            </p:extLst>
          </p:nvPr>
        </p:nvGraphicFramePr>
        <p:xfrm>
          <a:off x="2555776" y="3284984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51521" y="2852936"/>
            <a:ext cx="8622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t3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</a:t>
            </a:r>
            <a:r>
              <a:rPr lang="zh-CN" altLang="en-US" sz="2000" dirty="0">
                <a:solidFill>
                  <a:schemeClr val="tx1"/>
                </a:solidFill>
              </a:rPr>
              <a:t>完成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无</a:t>
            </a:r>
            <a:r>
              <a:rPr lang="en-US" altLang="zh-CN" sz="1800" dirty="0">
                <a:solidFill>
                  <a:schemeClr val="tx1"/>
                </a:solidFill>
              </a:rPr>
              <a:t>RAW</a:t>
            </a:r>
            <a:r>
              <a:rPr lang="zh-CN" altLang="en-US" sz="1800" dirty="0">
                <a:solidFill>
                  <a:schemeClr val="tx1"/>
                </a:solidFill>
              </a:rPr>
              <a:t>冒险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</a:t>
            </a:r>
            <a:r>
              <a:rPr lang="zh-CN" altLang="en-US" sz="2000" dirty="0">
                <a:solidFill>
                  <a:schemeClr val="tx1"/>
                </a:solidFill>
              </a:rPr>
              <a:t>完成</a:t>
            </a:r>
            <a:r>
              <a:rPr lang="en-US" altLang="zh-CN" sz="2000" dirty="0">
                <a:solidFill>
                  <a:schemeClr val="tx1"/>
                </a:solidFill>
              </a:rPr>
              <a:t>IS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55376"/>
              </p:ext>
            </p:extLst>
          </p:nvPr>
        </p:nvGraphicFramePr>
        <p:xfrm>
          <a:off x="7380312" y="3284984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线形标注 2 69"/>
          <p:cNvSpPr/>
          <p:nvPr/>
        </p:nvSpPr>
        <p:spPr bwMode="auto">
          <a:xfrm>
            <a:off x="6948264" y="908720"/>
            <a:ext cx="2052736" cy="2520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394862"/>
              <a:gd name="adj6" fmla="val -15086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=1</a:t>
            </a:r>
            <a:r>
              <a:rPr lang="zh-CN" altLang="en-US" sz="1600" dirty="0" smtClean="0">
                <a:solidFill>
                  <a:schemeClr val="tx1"/>
                </a:solidFill>
              </a:rPr>
              <a:t>时</a:t>
            </a:r>
            <a:r>
              <a:rPr lang="en-US" altLang="zh-CN" sz="1600" dirty="0" smtClean="0">
                <a:solidFill>
                  <a:schemeClr val="tx1"/>
                </a:solidFill>
              </a:rPr>
              <a:t>OPD</a:t>
            </a:r>
            <a:r>
              <a:rPr lang="zh-CN" altLang="en-US" sz="1600" dirty="0" smtClean="0">
                <a:solidFill>
                  <a:schemeClr val="tx1"/>
                </a:solidFill>
              </a:rPr>
              <a:t>就绪、未取走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4" name="线形标注 2 73"/>
          <p:cNvSpPr/>
          <p:nvPr/>
        </p:nvSpPr>
        <p:spPr bwMode="auto">
          <a:xfrm>
            <a:off x="6804248" y="2924944"/>
            <a:ext cx="2304256" cy="252000"/>
          </a:xfrm>
          <a:prstGeom prst="borderCallout2">
            <a:avLst>
              <a:gd name="adj1" fmla="val 48267"/>
              <a:gd name="adj2" fmla="val 278"/>
              <a:gd name="adj3" fmla="val 49365"/>
              <a:gd name="adj4" fmla="val -8689"/>
              <a:gd name="adj5" fmla="val 290648"/>
              <a:gd name="adj6" fmla="val -9756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=0</a:t>
            </a:r>
            <a:r>
              <a:rPr lang="zh-CN" altLang="en-US" sz="1600" dirty="0" smtClean="0">
                <a:solidFill>
                  <a:schemeClr val="tx1"/>
                </a:solidFill>
              </a:rPr>
              <a:t>时</a:t>
            </a:r>
            <a:r>
              <a:rPr lang="en-US" altLang="zh-CN" sz="1600" dirty="0" smtClean="0">
                <a:solidFill>
                  <a:schemeClr val="tx1"/>
                </a:solidFill>
              </a:rPr>
              <a:t>OPD</a:t>
            </a:r>
            <a:r>
              <a:rPr lang="zh-CN" altLang="en-US" sz="1600" dirty="0" smtClean="0">
                <a:solidFill>
                  <a:schemeClr val="tx1"/>
                </a:solidFill>
              </a:rPr>
              <a:t>未就绪或已取走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7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24993"/>
              </p:ext>
            </p:extLst>
          </p:nvPr>
        </p:nvGraphicFramePr>
        <p:xfrm>
          <a:off x="179512" y="5032040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03940"/>
              </p:ext>
            </p:extLst>
          </p:nvPr>
        </p:nvGraphicFramePr>
        <p:xfrm>
          <a:off x="2555776" y="5032040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51520" y="4599992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t4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指令开始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指令无法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en-US" altLang="zh-CN" sz="1800" dirty="0" smtClean="0">
                <a:solidFill>
                  <a:schemeClr val="tx1"/>
                </a:solidFill>
              </a:rPr>
              <a:t>(RAW</a:t>
            </a:r>
            <a:r>
              <a:rPr lang="zh-CN" altLang="en-US" sz="1800" dirty="0" smtClean="0">
                <a:solidFill>
                  <a:schemeClr val="tx1"/>
                </a:solidFill>
              </a:rPr>
              <a:t>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8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75456"/>
              </p:ext>
            </p:extLst>
          </p:nvPr>
        </p:nvGraphicFramePr>
        <p:xfrm>
          <a:off x="7380312" y="5032040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51521" y="868650"/>
            <a:ext cx="5184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t2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IS(</a:t>
            </a:r>
            <a:r>
              <a:rPr lang="zh-CN" altLang="en-US" sz="2000" dirty="0" smtClean="0">
                <a:solidFill>
                  <a:schemeClr val="tx1"/>
                </a:solidFill>
              </a:rPr>
              <a:t>无结构</a:t>
            </a:r>
            <a:r>
              <a:rPr lang="zh-CN" altLang="en-US" sz="2000" dirty="0">
                <a:solidFill>
                  <a:schemeClr val="tx1"/>
                </a:solidFill>
              </a:rPr>
              <a:t>冒险</a:t>
            </a:r>
            <a:r>
              <a:rPr lang="en-US" altLang="zh-CN" sz="2000" dirty="0" smtClean="0">
                <a:solidFill>
                  <a:schemeClr val="tx1"/>
                </a:solidFill>
              </a:rPr>
              <a:t>/WAW</a:t>
            </a:r>
            <a:r>
              <a:rPr lang="zh-CN" altLang="en-US" sz="2000" dirty="0" smtClean="0">
                <a:solidFill>
                  <a:schemeClr val="tx1"/>
                </a:solidFill>
              </a:rPr>
              <a:t>冒险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75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8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D2BBE-4FEB-4504-ACA5-F4CDA96EC3F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9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25756"/>
              </p:ext>
            </p:extLst>
          </p:nvPr>
        </p:nvGraphicFramePr>
        <p:xfrm>
          <a:off x="179512" y="2276872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8083"/>
              </p:ext>
            </p:extLst>
          </p:nvPr>
        </p:nvGraphicFramePr>
        <p:xfrm>
          <a:off x="2555776" y="2276872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1520" y="1857018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t5-t7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LD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EX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WB</a:t>
            </a:r>
            <a:r>
              <a:rPr lang="zh-CN" altLang="en-US" sz="2000" dirty="0" smtClean="0">
                <a:solidFill>
                  <a:schemeClr val="tx1"/>
                </a:solidFill>
              </a:rPr>
              <a:t>，其余</a:t>
            </a:r>
            <a:r>
              <a:rPr lang="zh-CN" altLang="en-US" sz="2000" dirty="0">
                <a:solidFill>
                  <a:schemeClr val="tx1"/>
                </a:solidFill>
              </a:rPr>
              <a:t>指令</a:t>
            </a:r>
            <a:r>
              <a:rPr lang="zh-CN" altLang="en-US" sz="2000" dirty="0" smtClean="0">
                <a:solidFill>
                  <a:schemeClr val="tx1"/>
                </a:solidFill>
              </a:rPr>
              <a:t>阻塞，</a:t>
            </a:r>
            <a:r>
              <a:rPr lang="en-US" altLang="zh-CN" sz="2000" dirty="0" smtClean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指令无法进入</a:t>
            </a:r>
            <a:r>
              <a:rPr lang="en-US" altLang="zh-CN" sz="2000" dirty="0" smtClean="0">
                <a:solidFill>
                  <a:schemeClr val="tx1"/>
                </a:solidFill>
              </a:rPr>
              <a:t>IS</a:t>
            </a:r>
            <a:r>
              <a:rPr lang="en-US" altLang="zh-CN" sz="1800" dirty="0" smtClean="0">
                <a:solidFill>
                  <a:schemeClr val="tx1"/>
                </a:solidFill>
              </a:rPr>
              <a:t>(WAW</a:t>
            </a:r>
            <a:r>
              <a:rPr lang="zh-CN" altLang="en-US" sz="1800" dirty="0" smtClean="0">
                <a:solidFill>
                  <a:schemeClr val="tx1"/>
                </a:solidFill>
              </a:rPr>
              <a:t>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843"/>
              </p:ext>
            </p:extLst>
          </p:nvPr>
        </p:nvGraphicFramePr>
        <p:xfrm>
          <a:off x="7380312" y="2276872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1520" y="3626160"/>
            <a:ext cx="8659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   t8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SUB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OF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</a:rPr>
              <a:t>MUL</a:t>
            </a:r>
            <a:r>
              <a:rPr lang="zh-CN" altLang="en-US" sz="2000" dirty="0" smtClean="0">
                <a:solidFill>
                  <a:schemeClr val="tx1"/>
                </a:solidFill>
              </a:rPr>
              <a:t>被阻塞</a:t>
            </a:r>
            <a:r>
              <a:rPr lang="en-US" altLang="zh-CN" sz="1800" dirty="0" smtClean="0">
                <a:solidFill>
                  <a:schemeClr val="tx1"/>
                </a:solidFill>
              </a:rPr>
              <a:t>(RAW</a:t>
            </a:r>
            <a:r>
              <a:rPr lang="zh-CN" altLang="en-US" sz="1800" dirty="0">
                <a:solidFill>
                  <a:schemeClr val="tx1"/>
                </a:solidFill>
              </a:rPr>
              <a:t>冒险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ADD</a:t>
            </a:r>
            <a:r>
              <a:rPr lang="zh-CN" altLang="en-US" sz="2000" dirty="0" smtClean="0">
                <a:solidFill>
                  <a:schemeClr val="tx1"/>
                </a:solidFill>
              </a:rPr>
              <a:t>指令完成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IS</a:t>
            </a:r>
            <a:r>
              <a:rPr lang="en-US" altLang="zh-CN" sz="1800" dirty="0" smtClean="0">
                <a:solidFill>
                  <a:schemeClr val="tx1"/>
                </a:solidFill>
              </a:rPr>
              <a:t>(WAW</a:t>
            </a:r>
            <a:r>
              <a:rPr lang="zh-CN" altLang="en-US" sz="1800" dirty="0" smtClean="0">
                <a:solidFill>
                  <a:schemeClr val="tx1"/>
                </a:solidFill>
              </a:rPr>
              <a:t>冒险消除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6804248" y="2708920"/>
            <a:ext cx="1044000" cy="144000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sm"/>
          </a:ln>
          <a:effectLst/>
        </p:spPr>
      </p:cxnSp>
      <p:sp>
        <p:nvSpPr>
          <p:cNvPr id="2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53294"/>
              </p:ext>
            </p:extLst>
          </p:nvPr>
        </p:nvGraphicFramePr>
        <p:xfrm>
          <a:off x="899592" y="495536"/>
          <a:ext cx="6624736" cy="12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49"/>
                <a:gridCol w="398511"/>
                <a:gridCol w="432048"/>
                <a:gridCol w="432048"/>
                <a:gridCol w="432048"/>
                <a:gridCol w="432048"/>
                <a:gridCol w="360040"/>
                <a:gridCol w="360040"/>
                <a:gridCol w="360040"/>
                <a:gridCol w="360040"/>
                <a:gridCol w="360040"/>
                <a:gridCol w="360040"/>
                <a:gridCol w="360040"/>
                <a:gridCol w="648072"/>
                <a:gridCol w="288032"/>
              </a:tblGrid>
              <a:tr h="19030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77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WB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30941"/>
              </p:ext>
            </p:extLst>
          </p:nvPr>
        </p:nvGraphicFramePr>
        <p:xfrm>
          <a:off x="179512" y="4058208"/>
          <a:ext cx="2232248" cy="1277280"/>
        </p:xfrm>
        <a:graphic>
          <a:graphicData uri="http://schemas.openxmlformats.org/drawingml/2006/table">
            <a:tbl>
              <a:tblPr/>
              <a:tblGrid>
                <a:gridCol w="1012129"/>
                <a:gridCol w="355600"/>
                <a:gridCol w="288455"/>
                <a:gridCol w="288032"/>
                <a:gridCol w="288032"/>
              </a:tblGrid>
              <a:tr h="111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IS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=M[F4]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-F2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F4=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=F2+F5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255"/>
              </p:ext>
            </p:extLst>
          </p:nvPr>
        </p:nvGraphicFramePr>
        <p:xfrm>
          <a:off x="2555776" y="4058208"/>
          <a:ext cx="4752528" cy="1277280"/>
        </p:xfrm>
        <a:graphic>
          <a:graphicData uri="http://schemas.openxmlformats.org/drawingml/2006/table">
            <a:tbl>
              <a:tblPr/>
              <a:tblGrid>
                <a:gridCol w="576065"/>
                <a:gridCol w="360040"/>
                <a:gridCol w="578990"/>
                <a:gridCol w="428625"/>
                <a:gridCol w="431800"/>
                <a:gridCol w="433388"/>
                <a:gridCol w="575468"/>
                <a:gridCol w="576064"/>
                <a:gridCol w="360040"/>
                <a:gridCol w="43204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Oper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Fj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Fk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Rj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Rk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SUB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LdSt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36997"/>
              </p:ext>
            </p:extLst>
          </p:nvPr>
        </p:nvGraphicFramePr>
        <p:xfrm>
          <a:off x="7380312" y="4058208"/>
          <a:ext cx="1656184" cy="1277280"/>
        </p:xfrm>
        <a:graphic>
          <a:graphicData uri="http://schemas.openxmlformats.org/drawingml/2006/table">
            <a:tbl>
              <a:tblPr/>
              <a:tblGrid>
                <a:gridCol w="430856"/>
                <a:gridCol w="289224"/>
                <a:gridCol w="576064"/>
                <a:gridCol w="360040"/>
              </a:tblGrid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vert="eaVert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Bs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F3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F4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Mult</a:t>
                      </a: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52569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4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99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99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51174</TotalTime>
  <Words>12118</Words>
  <Application>Microsoft Office PowerPoint</Application>
  <PresentationFormat>全屏显示(4:3)</PresentationFormat>
  <Paragraphs>3977</Paragraphs>
  <Slides>60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2" baseType="lpstr"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968</cp:revision>
  <dcterms:created xsi:type="dcterms:W3CDTF">2002-02-16T03:40:16Z</dcterms:created>
  <dcterms:modified xsi:type="dcterms:W3CDTF">2021-05-27T03:52:44Z</dcterms:modified>
</cp:coreProperties>
</file>