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490" r:id="rId3"/>
    <p:sldId id="311" r:id="rId4"/>
    <p:sldId id="493" r:id="rId5"/>
    <p:sldId id="258" r:id="rId6"/>
    <p:sldId id="494" r:id="rId7"/>
    <p:sldId id="259" r:id="rId8"/>
    <p:sldId id="312" r:id="rId9"/>
    <p:sldId id="390" r:id="rId10"/>
    <p:sldId id="389" r:id="rId11"/>
    <p:sldId id="393" r:id="rId12"/>
    <p:sldId id="392" r:id="rId13"/>
    <p:sldId id="263" r:id="rId14"/>
    <p:sldId id="497" r:id="rId15"/>
    <p:sldId id="469" r:id="rId16"/>
    <p:sldId id="470" r:id="rId17"/>
    <p:sldId id="499" r:id="rId18"/>
    <p:sldId id="498" r:id="rId19"/>
    <p:sldId id="501" r:id="rId20"/>
    <p:sldId id="502" r:id="rId21"/>
    <p:sldId id="503" r:id="rId22"/>
    <p:sldId id="500" r:id="rId23"/>
    <p:sldId id="409" r:id="rId24"/>
    <p:sldId id="410" r:id="rId25"/>
    <p:sldId id="496" r:id="rId26"/>
    <p:sldId id="411" r:id="rId27"/>
    <p:sldId id="506" r:id="rId28"/>
    <p:sldId id="328" r:id="rId29"/>
    <p:sldId id="507" r:id="rId30"/>
    <p:sldId id="509" r:id="rId31"/>
    <p:sldId id="510" r:id="rId32"/>
    <p:sldId id="508" r:id="rId33"/>
    <p:sldId id="511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336" r:id="rId42"/>
    <p:sldId id="486" r:id="rId43"/>
    <p:sldId id="485" r:id="rId44"/>
    <p:sldId id="523" r:id="rId45"/>
    <p:sldId id="524" r:id="rId46"/>
    <p:sldId id="525" r:id="rId47"/>
    <p:sldId id="528" r:id="rId48"/>
    <p:sldId id="530" r:id="rId49"/>
    <p:sldId id="532" r:id="rId50"/>
    <p:sldId id="529" r:id="rId51"/>
    <p:sldId id="533" r:id="rId52"/>
    <p:sldId id="534" r:id="rId53"/>
    <p:sldId id="535" r:id="rId54"/>
    <p:sldId id="536" r:id="rId55"/>
    <p:sldId id="480" r:id="rId56"/>
    <p:sldId id="483" r:id="rId57"/>
    <p:sldId id="537" r:id="rId58"/>
    <p:sldId id="551" r:id="rId59"/>
    <p:sldId id="539" r:id="rId60"/>
    <p:sldId id="538" r:id="rId61"/>
    <p:sldId id="446" r:id="rId62"/>
    <p:sldId id="540" r:id="rId63"/>
    <p:sldId id="541" r:id="rId64"/>
    <p:sldId id="542" r:id="rId65"/>
    <p:sldId id="544" r:id="rId66"/>
    <p:sldId id="545" r:id="rId67"/>
    <p:sldId id="546" r:id="rId68"/>
    <p:sldId id="547" r:id="rId69"/>
    <p:sldId id="549" r:id="rId70"/>
    <p:sldId id="552" r:id="rId71"/>
    <p:sldId id="465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CC99"/>
    <a:srgbClr val="CCCCFF"/>
    <a:srgbClr val="CCFFFF"/>
    <a:srgbClr val="FFCCFF"/>
    <a:srgbClr val="FFCCCC"/>
    <a:srgbClr val="99CCFF"/>
    <a:srgbClr val="FF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7" autoAdjust="0"/>
    <p:restoredTop sz="96178" autoAdjust="0"/>
  </p:normalViewPr>
  <p:slideViewPr>
    <p:cSldViewPr>
      <p:cViewPr>
        <p:scale>
          <a:sx n="70" d="100"/>
          <a:sy n="70" d="100"/>
        </p:scale>
        <p:origin x="-725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CB92C4-CD59-464D-8F0A-74A6E1D3E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712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90341-3EF7-47FE-820D-9866A439FE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47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年虚存举例应加入鲲鹏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6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写块内数据：译码器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多个三态门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23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C(n,2)=P(n,2)/2!=n*(n-2)/2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21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空闲时或命中时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99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P17-</a:t>
            </a:r>
            <a:r>
              <a:rPr lang="zh-CN" altLang="en-US" dirty="0" smtClean="0"/>
              <a:t>看判断命中的门电路、选择数据的选择器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24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S</a:t>
            </a:r>
            <a:r>
              <a:rPr lang="zh-CN" altLang="en-US" dirty="0" smtClean="0"/>
              <a:t>块对</a:t>
            </a:r>
            <a:r>
              <a:rPr lang="en-US" altLang="zh-CN" dirty="0" smtClean="0"/>
              <a:t>T</a:t>
            </a:r>
            <a:r>
              <a:rPr lang="zh-CN" altLang="en-US" dirty="0" smtClean="0"/>
              <a:t>命中的影响</a:t>
            </a:r>
            <a:endParaRPr lang="en-US" altLang="zh-CN" dirty="0" smtClean="0"/>
          </a:p>
          <a:p>
            <a:r>
              <a:rPr lang="zh-CN" altLang="en-US" dirty="0" smtClean="0"/>
              <a:t>思考①：不同块大小，仅影响</a:t>
            </a:r>
            <a:r>
              <a:rPr lang="en-US" altLang="zh-CN" dirty="0" smtClean="0"/>
              <a:t>T</a:t>
            </a:r>
            <a:r>
              <a:rPr lang="zh-CN" altLang="en-US" dirty="0" smtClean="0"/>
              <a:t>命中的块内数据选择时间；②：会，根据计算结果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446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P17-</a:t>
            </a:r>
            <a:r>
              <a:rPr lang="zh-CN" altLang="en-US" dirty="0" smtClean="0"/>
              <a:t>看判断命中的门电路、选择器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zh-CN" altLang="en-US" dirty="0" smtClean="0">
                <a:latin typeface="宋体" pitchFamily="2" charset="-122"/>
              </a:rPr>
              <a:t>为何相联度为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时产生冲突概率很低？</a:t>
            </a:r>
            <a:endParaRPr lang="zh-CN" altLang="en-US" dirty="0" smtClean="0"/>
          </a:p>
          <a:p>
            <a:r>
              <a:rPr lang="zh-CN" altLang="en-US" dirty="0" smtClean="0">
                <a:latin typeface="宋体" pitchFamily="2" charset="-122"/>
              </a:rPr>
              <a:t>    ①指令</a:t>
            </a:r>
            <a:r>
              <a:rPr lang="zh-CN" altLang="en-US" dirty="0" smtClean="0"/>
              <a:t>及数据的局部性较高，相邻信息放在不同组中，</a:t>
            </a:r>
            <a:r>
              <a:rPr lang="zh-CN" altLang="en-US" dirty="0" smtClean="0">
                <a:latin typeface="宋体" pitchFamily="2" charset="-122"/>
              </a:rPr>
              <a:t>无冲突；</a:t>
            </a:r>
          </a:p>
          <a:p>
            <a:r>
              <a:rPr lang="zh-CN" altLang="en-US" dirty="0" smtClean="0">
                <a:latin typeface="宋体" pitchFamily="2" charset="-122"/>
              </a:rPr>
              <a:t>    ②同一时间片内</a:t>
            </a:r>
            <a:r>
              <a:rPr lang="zh-CN" altLang="en-US" dirty="0" smtClean="0"/>
              <a:t>执行的进程不多，相联度接近于进程数即可。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47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95118-AC04-41F0-8471-BD0C7AF0EF7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思考：直接映射行</a:t>
            </a:r>
            <a:r>
              <a:rPr lang="en-US" altLang="zh-CN" dirty="0" smtClean="0"/>
              <a:t>V=1</a:t>
            </a:r>
            <a:r>
              <a:rPr lang="zh-CN" altLang="en-US" dirty="0" smtClean="0"/>
              <a:t>、缺失，伪相联行</a:t>
            </a:r>
            <a:r>
              <a:rPr lang="en-US" altLang="zh-CN" dirty="0" smtClean="0"/>
              <a:t>V=0</a:t>
            </a:r>
            <a:r>
              <a:rPr lang="zh-CN" altLang="en-US" dirty="0" smtClean="0"/>
              <a:t>时，块理应调入伪相联行，优化后直接映射行先移到伪相联行，块调入直接映射行。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思考：同时查表，</a:t>
            </a:r>
            <a:r>
              <a:rPr lang="en-US" altLang="zh-CN" b="0" i="1" dirty="0" smtClean="0"/>
              <a:t>T</a:t>
            </a:r>
            <a:r>
              <a:rPr lang="en-US" altLang="zh-CN" b="0" baseline="-18000" dirty="0" smtClean="0">
                <a:latin typeface="宋体" pitchFamily="2" charset="-122"/>
              </a:rPr>
              <a:t>A</a:t>
            </a:r>
            <a:r>
              <a:rPr lang="zh-CN" altLang="en-US" b="0" dirty="0" smtClean="0">
                <a:latin typeface="宋体" pitchFamily="2" charset="-122"/>
              </a:rPr>
              <a:t>＝</a:t>
            </a:r>
            <a:r>
              <a:rPr lang="en-US" altLang="zh-CN" b="0" i="1" dirty="0" smtClean="0"/>
              <a:t>T</a:t>
            </a:r>
            <a:r>
              <a:rPr lang="zh-CN" altLang="en-US" b="0" baseline="-18000" dirty="0" smtClean="0">
                <a:latin typeface="宋体" pitchFamily="2" charset="-122"/>
              </a:rPr>
              <a:t>命中</a:t>
            </a:r>
            <a:r>
              <a:rPr lang="zh-CN" altLang="en-US" b="0" dirty="0" smtClean="0">
                <a:latin typeface="宋体" pitchFamily="2" charset="-122"/>
              </a:rPr>
              <a:t>＋</a:t>
            </a:r>
            <a:r>
              <a:rPr lang="en-US" altLang="zh-CN" b="0" i="1" dirty="0" err="1" smtClean="0"/>
              <a:t>H</a:t>
            </a:r>
            <a:r>
              <a:rPr lang="en-US" altLang="zh-CN" b="0" baseline="-18000" dirty="0" err="1" smtClean="0">
                <a:latin typeface="+mn-ea"/>
              </a:rPr>
              <a:t>Victim</a:t>
            </a:r>
            <a:r>
              <a:rPr lang="en-US" altLang="zh-CN" b="0" dirty="0" smtClean="0"/>
              <a:t>·(</a:t>
            </a:r>
            <a:r>
              <a:rPr lang="en-US" altLang="zh-CN" b="0" i="1" dirty="0" smtClean="0"/>
              <a:t>T</a:t>
            </a:r>
            <a:r>
              <a:rPr lang="zh-CN" altLang="en-US" b="0" baseline="-18000" dirty="0" smtClean="0">
                <a:latin typeface="宋体" pitchFamily="2" charset="-122"/>
              </a:rPr>
              <a:t>命中</a:t>
            </a:r>
            <a:r>
              <a:rPr kumimoji="1" lang="en-US" altLang="zh-CN" sz="800" b="0" kern="1200" baseline="-180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Victim</a:t>
            </a:r>
            <a:r>
              <a:rPr lang="zh-CN" altLang="en-US" sz="800" b="0" dirty="0" smtClean="0">
                <a:solidFill>
                  <a:srgbClr val="990099"/>
                </a:solidFill>
                <a:latin typeface="宋体" pitchFamily="2" charset="-122"/>
              </a:rPr>
              <a:t>－</a:t>
            </a:r>
            <a:r>
              <a:rPr lang="en-US" altLang="zh-CN" sz="800" b="0" i="1" dirty="0" smtClean="0"/>
              <a:t>T</a:t>
            </a:r>
            <a:r>
              <a:rPr lang="zh-CN" altLang="en-US" sz="800" b="0" baseline="-18000" dirty="0" smtClean="0">
                <a:latin typeface="宋体" pitchFamily="2" charset="-122"/>
              </a:rPr>
              <a:t>查表</a:t>
            </a:r>
            <a:r>
              <a:rPr kumimoji="1" lang="en-US" altLang="zh-CN" sz="800" b="0" kern="1200" baseline="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)</a:t>
            </a:r>
            <a:r>
              <a:rPr lang="zh-CN" altLang="en-US" b="0" dirty="0" smtClean="0">
                <a:latin typeface="宋体" pitchFamily="2" charset="-122"/>
              </a:rPr>
              <a:t>＋</a:t>
            </a:r>
            <a:r>
              <a:rPr lang="en-US" altLang="zh-CN" b="0" dirty="0" smtClean="0">
                <a:latin typeface="宋体" pitchFamily="2" charset="-122"/>
              </a:rPr>
              <a:t>(1</a:t>
            </a:r>
            <a:r>
              <a:rPr lang="zh-CN" altLang="en-US" b="0" dirty="0" smtClean="0">
                <a:solidFill>
                  <a:srgbClr val="990099"/>
                </a:solidFill>
                <a:latin typeface="宋体" pitchFamily="2" charset="-122"/>
              </a:rPr>
              <a:t>－</a:t>
            </a:r>
            <a:r>
              <a:rPr lang="en-US" altLang="zh-CN" b="0" i="1" dirty="0" err="1" smtClean="0">
                <a:solidFill>
                  <a:srgbClr val="990099"/>
                </a:solidFill>
              </a:rPr>
              <a:t>H</a:t>
            </a:r>
            <a:r>
              <a:rPr lang="en-US" altLang="zh-CN" b="0" baseline="-18000" dirty="0" err="1" smtClean="0">
                <a:solidFill>
                  <a:srgbClr val="990099"/>
                </a:solidFill>
                <a:latin typeface="+mn-ea"/>
              </a:rPr>
              <a:t>Victim</a:t>
            </a:r>
            <a:r>
              <a:rPr lang="en-US" altLang="zh-CN" b="0" dirty="0" smtClean="0">
                <a:latin typeface="宋体" pitchFamily="2" charset="-122"/>
              </a:rPr>
              <a:t>)</a:t>
            </a:r>
            <a:r>
              <a:rPr lang="en-US" altLang="zh-CN" b="0" dirty="0" smtClean="0"/>
              <a:t>·</a:t>
            </a:r>
            <a:r>
              <a:rPr lang="en-US" altLang="zh-CN" b="0" i="1" dirty="0" smtClean="0">
                <a:solidFill>
                  <a:srgbClr val="990099"/>
                </a:solidFill>
              </a:rPr>
              <a:t>F</a:t>
            </a:r>
            <a:r>
              <a:rPr lang="en-US" altLang="zh-CN" b="0" dirty="0" smtClean="0"/>
              <a:t>·</a:t>
            </a:r>
            <a:r>
              <a:rPr lang="en-US" altLang="zh-CN" b="0" i="1" dirty="0" smtClean="0"/>
              <a:t>T</a:t>
            </a:r>
            <a:r>
              <a:rPr lang="zh-CN" altLang="en-US" b="0" baseline="-18000" dirty="0" smtClean="0">
                <a:latin typeface="宋体" pitchFamily="2" charset="-122"/>
              </a:rPr>
              <a:t>缺失</a:t>
            </a:r>
            <a:endParaRPr lang="en-US" altLang="zh-CN" b="0" baseline="-18000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61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注：请求不一定马上变成总线操作，如总线忙、总线仲裁失败等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490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其他变化：条件取反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9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思考：支持突发传送方式的</a:t>
            </a:r>
            <a:r>
              <a:rPr lang="en-US" altLang="zh-CN" dirty="0" smtClean="0"/>
              <a:t>SDRAM</a:t>
            </a:r>
            <a:r>
              <a:rPr lang="zh-CN" altLang="en-US" dirty="0" smtClean="0"/>
              <a:t>，多体交叉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、多体并行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有一定关系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P22-</a:t>
            </a:r>
            <a:r>
              <a:rPr lang="zh-CN" altLang="en-US" dirty="0" smtClean="0"/>
              <a:t>看零等待写的写缓冲区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558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06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P31-</a:t>
            </a:r>
            <a:r>
              <a:rPr lang="zh-CN" altLang="en-US" dirty="0" smtClean="0"/>
              <a:t>看预取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的需求</a:t>
            </a:r>
            <a:endParaRPr lang="en-US" altLang="zh-CN" dirty="0" smtClean="0"/>
          </a:p>
          <a:p>
            <a:r>
              <a:rPr lang="zh-CN" altLang="en-US" dirty="0" smtClean="0"/>
              <a:t>思考：只有一套比较器等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部件；阻塞或查看第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个请求，通常为前者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6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P35-</a:t>
            </a:r>
            <a:r>
              <a:rPr lang="zh-CN" altLang="en-US" dirty="0" smtClean="0"/>
              <a:t>看局部缺失率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233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P27-</a:t>
            </a:r>
            <a:r>
              <a:rPr lang="zh-CN" altLang="en-US" dirty="0" smtClean="0"/>
              <a:t>看相联度的影响因素    思考：</a:t>
            </a:r>
            <a:r>
              <a:rPr kumimoji="1" lang="en-US" altLang="zh-CN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T</a:t>
            </a:r>
            <a:r>
              <a:rPr kumimoji="1" lang="en-US" altLang="zh-CN" sz="1200" b="0" kern="1200" baseline="-25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A</a:t>
            </a:r>
            <a:r>
              <a:rPr kumimoji="1" lang="zh-CN" altLang="en-US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下降的主因是</a:t>
            </a:r>
            <a:r>
              <a:rPr kumimoji="1" lang="en-US" altLang="zh-CN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T</a:t>
            </a:r>
            <a:r>
              <a:rPr kumimoji="1" lang="zh-CN" altLang="en-US" sz="1200" b="0" kern="1200" baseline="-25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命中</a:t>
            </a:r>
            <a:r>
              <a:rPr kumimoji="1" lang="zh-CN" altLang="en-US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及</a:t>
            </a:r>
            <a:r>
              <a:rPr kumimoji="1" lang="en-US" altLang="zh-CN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F</a:t>
            </a:r>
            <a:r>
              <a:rPr kumimoji="1" lang="zh-CN" altLang="en-US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，更多级减小的是</a:t>
            </a:r>
            <a:r>
              <a:rPr kumimoji="1" lang="en-US" altLang="zh-CN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T</a:t>
            </a:r>
            <a:r>
              <a:rPr kumimoji="1" lang="zh-CN" altLang="en-US" sz="1200" b="0" kern="1200" baseline="-18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缺失</a:t>
            </a:r>
            <a:r>
              <a:rPr kumimoji="1" lang="zh-CN" altLang="en-US" sz="1200" b="0" kern="12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宋体" pitchFamily="2" charset="-122"/>
                <a:cs typeface="+mn-cs"/>
              </a:rPr>
              <a:t>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91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思考：比较器、译码器同时工作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P9-</a:t>
            </a:r>
            <a:r>
              <a:rPr lang="zh-CN" altLang="en-US" dirty="0" smtClean="0"/>
              <a:t>看虚拟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574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P27-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n</a:t>
            </a:r>
            <a:r>
              <a:rPr lang="zh-CN" altLang="en-US" dirty="0" smtClean="0"/>
              <a:t>＞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的测试结果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max</a:t>
            </a:r>
            <a:r>
              <a:rPr lang="zh-CN" altLang="en-US" dirty="0" smtClean="0"/>
              <a:t>的内容  思考①：读时更新</a:t>
            </a:r>
            <a:r>
              <a:rPr lang="en-US" altLang="zh-CN" dirty="0" smtClean="0"/>
              <a:t>LRU</a:t>
            </a:r>
            <a:r>
              <a:rPr lang="zh-CN" altLang="en-US" dirty="0" smtClean="0"/>
              <a:t>位，写时更新块数据及</a:t>
            </a:r>
            <a:r>
              <a:rPr lang="en-US" altLang="zh-CN" dirty="0" smtClean="0"/>
              <a:t>LRU</a:t>
            </a:r>
            <a:r>
              <a:rPr lang="zh-CN" altLang="en-US" dirty="0" smtClean="0"/>
              <a:t>位；可以</a:t>
            </a:r>
            <a:r>
              <a:rPr lang="zh-CN" altLang="en-US" baseline="0" dirty="0" smtClean="0"/>
              <a:t>   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 </a:t>
            </a:r>
            <a:r>
              <a:rPr lang="zh-CN" altLang="en-US" baseline="0" dirty="0" smtClean="0"/>
              <a:t>思考</a:t>
            </a:r>
            <a:r>
              <a:rPr lang="zh-CN" altLang="en-US" dirty="0" smtClean="0"/>
              <a:t>②：增加数据宽度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设置缓冲器，每</a:t>
            </a:r>
            <a:r>
              <a:rPr lang="en-US" altLang="zh-CN" dirty="0" smtClean="0"/>
              <a:t>2Tc</a:t>
            </a:r>
            <a:r>
              <a:rPr lang="zh-CN" altLang="en-US" dirty="0" smtClean="0"/>
              <a:t>流出足够数据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011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思考：先读出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个字到</a:t>
            </a:r>
            <a:r>
              <a:rPr lang="en-US" altLang="zh-CN" dirty="0" smtClean="0"/>
              <a:t>REG</a:t>
            </a:r>
            <a:r>
              <a:rPr lang="zh-CN" altLang="en-US" dirty="0" smtClean="0"/>
              <a:t>中，修改所写字，再写入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34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透明性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本来存在的事物或属性，从某个角度看有好像不存在。如高级语言程序员看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P46-</a:t>
            </a:r>
            <a:r>
              <a:rPr lang="zh-CN" altLang="en-US" dirty="0" smtClean="0"/>
              <a:t>看访存需求</a:t>
            </a:r>
            <a:endParaRPr lang="en-US" altLang="zh-CN" dirty="0" smtClean="0"/>
          </a:p>
          <a:p>
            <a:r>
              <a:rPr lang="zh-CN" altLang="en-US" dirty="0" smtClean="0"/>
              <a:t>思考：读写粒度不同，前者为</a:t>
            </a:r>
            <a:r>
              <a:rPr lang="en-US" altLang="zh-CN" dirty="0" smtClean="0"/>
              <a:t>kw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可变），后者为</a:t>
            </a:r>
            <a:r>
              <a:rPr lang="en-US" altLang="zh-CN" dirty="0" smtClean="0"/>
              <a:t>mw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为常数）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83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P46-</a:t>
            </a:r>
            <a:r>
              <a:rPr lang="zh-CN" altLang="en-US" dirty="0" smtClean="0"/>
              <a:t>总结主存的优化     思考：不能并行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652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种缓存：页面缓存、交换缓存。载入时总是先将程序信息组织在页面缓存中，然后载入；交换缓存构成了交换区。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892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思考：值为程序实际页数，映射表除表基址外，附加表长项，比较时判断长度。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308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文件中程序头表为结构数组，结构体中包含段类型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、段首在文件中偏移地址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、段首的虚拟地址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p_vaddr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、段在文件中长度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p_filesz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p_memsz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文件分配表</a:t>
            </a:r>
            <a:r>
              <a:rPr lang="en-US" altLang="zh-CN" dirty="0" smtClean="0"/>
              <a:t>(FAT)</a:t>
            </a:r>
            <a:r>
              <a:rPr lang="zh-CN" altLang="en-US" dirty="0" smtClean="0"/>
              <a:t> 管理所有文件，每个文件占一个目录项；文件内容、设备空间按物理块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如扇区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进行管理，内容索引表实现文件内容到设备的映射管理。目录项中包含文件名称、类型、存取权限、内容索引表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个物理块的设备地址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、创建时间等。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182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TLB</a:t>
            </a:r>
            <a:r>
              <a:rPr lang="zh-CN" altLang="en-US" dirty="0" smtClean="0"/>
              <a:t>中页式管理的标记＝虚页号</a:t>
            </a:r>
            <a:r>
              <a:rPr lang="en-US" altLang="zh-CN" dirty="0" smtClean="0"/>
              <a:t>VPN</a:t>
            </a:r>
            <a:r>
              <a:rPr lang="zh-CN" altLang="en-US" dirty="0" smtClean="0"/>
              <a:t>－索引</a:t>
            </a:r>
            <a:r>
              <a:rPr lang="en-US" altLang="zh-CN" dirty="0" err="1" smtClean="0"/>
              <a:t>ndx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ndx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log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(TLB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相联度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，段页式管理的标记＝段号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虚页号－索引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不存在段表项条目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，理论上条目无需写回页表项。脏位表示该页内容脏（不是实页号脏），引用位、脏位可选，涉及保护检查、替换的处理不同（如写操作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替换时改写页表项）。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Intel CPU </a:t>
            </a:r>
            <a:r>
              <a:rPr lang="zh-CN" altLang="en-US" dirty="0" smtClean="0"/>
              <a:t>中缺页向量寄存器为</a:t>
            </a:r>
            <a:r>
              <a:rPr lang="en-US" altLang="zh-CN" dirty="0" smtClean="0"/>
              <a:t>CR2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25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(48-22=26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=9+9+8)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41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思考：</a:t>
            </a:r>
            <a:r>
              <a:rPr lang="en-US" altLang="zh-CN" dirty="0" smtClean="0"/>
              <a:t>SMT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</a:t>
            </a:r>
            <a:r>
              <a:rPr lang="zh-CN" altLang="en-US" dirty="0" smtClean="0"/>
              <a:t>需包含</a:t>
            </a:r>
            <a:r>
              <a:rPr lang="en-US" altLang="zh-CN" dirty="0" smtClean="0"/>
              <a:t>PID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594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P56-</a:t>
            </a:r>
            <a:r>
              <a:rPr lang="zh-CN" altLang="en-US" dirty="0" smtClean="0"/>
              <a:t>看同时查快表和慢表       思考：放在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寄存器中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23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思考：表格管理</a:t>
            </a:r>
            <a:r>
              <a:rPr lang="en-US" altLang="zh-CN" dirty="0" smtClean="0"/>
              <a:t>REG</a:t>
            </a:r>
            <a:r>
              <a:rPr lang="zh-CN" altLang="en-US" dirty="0" smtClean="0"/>
              <a:t>中包含表首址、表长信息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59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B5660-2804-4381-9B55-99B3C5B937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106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中断重定向位映像用于虚拟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模式的中断处理，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任务工作于保护模式（系统）下；系统可以将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引发的中断全部由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监控程序处理，为了速度和兼容性等原因，系统也可以在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的中断向量表中像实模式一样设置中断向量，然后再在位于这个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任务的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TSS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的后部的中断重定向位中设置该中断为重定向回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（映像位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在需要重定向回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的中断对应的中断处理程序中，检查堆栈来确定该中断是否为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引起的，若是，则将该中断转交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监控程序处理，监控程序跳转到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内部负责该中断的例程，当该例程用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IRET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返回的时候，引发通用保护异常，这时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监控程序截获异常，并实现正常的返回。否则，全部由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监控程序处理。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5595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段描述符：</a:t>
            </a:r>
            <a:r>
              <a:rPr lang="en-US" altLang="zh-CN" dirty="0" smtClean="0"/>
              <a:t>S=1</a:t>
            </a:r>
            <a:r>
              <a:rPr lang="zh-CN" altLang="en-US" dirty="0" smtClean="0"/>
              <a:t>（非系统段）时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才有效，数据段格式为</a:t>
            </a:r>
            <a:r>
              <a:rPr lang="en-US" altLang="zh-CN" sz="1200" b="0" dirty="0" smtClean="0">
                <a:latin typeface="宋体" pitchFamily="2" charset="-122"/>
              </a:rPr>
              <a:t>E/ED/W</a:t>
            </a:r>
            <a:r>
              <a:rPr lang="zh-CN" altLang="en-US" sz="1200" b="0" dirty="0" smtClean="0">
                <a:latin typeface="宋体" pitchFamily="2" charset="-122"/>
              </a:rPr>
              <a:t>、代码段格式为</a:t>
            </a:r>
            <a:r>
              <a:rPr lang="en-US" altLang="zh-CN" sz="1200" b="0" dirty="0" smtClean="0">
                <a:latin typeface="宋体" pitchFamily="2" charset="-122"/>
              </a:rPr>
              <a:t>E/C/R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r>
              <a:rPr lang="en-US" altLang="zh-CN" sz="1200" b="0" dirty="0" smtClean="0">
                <a:latin typeface="宋体" pitchFamily="2" charset="-122"/>
              </a:rPr>
              <a:t>ED</a:t>
            </a:r>
            <a:r>
              <a:rPr lang="zh-CN" altLang="en-US" sz="1200" b="0" dirty="0" smtClean="0">
                <a:latin typeface="宋体" pitchFamily="2" charset="-122"/>
              </a:rPr>
              <a:t>表示扩展方向</a:t>
            </a:r>
            <a:r>
              <a:rPr lang="en-US" altLang="zh-CN" sz="1200" b="0" dirty="0" smtClean="0">
                <a:latin typeface="宋体" pitchFamily="2" charset="-122"/>
              </a:rPr>
              <a:t>(0</a:t>
            </a:r>
            <a:r>
              <a:rPr lang="zh-CN" altLang="en-US" sz="1200" b="0" dirty="0" smtClean="0">
                <a:latin typeface="宋体" pitchFamily="2" charset="-122"/>
              </a:rPr>
              <a:t>为向上扩展</a:t>
            </a:r>
            <a:r>
              <a:rPr lang="en-US" altLang="zh-CN" sz="1200" b="0" dirty="0" smtClean="0">
                <a:latin typeface="宋体" pitchFamily="2" charset="-122"/>
              </a:rPr>
              <a:t>[</a:t>
            </a:r>
            <a:r>
              <a:rPr lang="zh-CN" altLang="en-US" sz="1200" b="0" dirty="0" smtClean="0">
                <a:latin typeface="宋体" pitchFamily="2" charset="-122"/>
              </a:rPr>
              <a:t>偏移地址＜界限</a:t>
            </a:r>
            <a:r>
              <a:rPr lang="en-US" altLang="zh-CN" sz="1200" b="0" dirty="0" smtClean="0">
                <a:latin typeface="宋体" pitchFamily="2" charset="-122"/>
              </a:rPr>
              <a:t>])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r>
              <a:rPr lang="en-US" altLang="zh-CN" sz="1200" b="0" dirty="0" smtClean="0">
                <a:latin typeface="宋体" pitchFamily="2" charset="-122"/>
              </a:rPr>
              <a:t>R</a:t>
            </a:r>
            <a:r>
              <a:rPr lang="zh-CN" altLang="en-US" sz="1200" b="0" dirty="0" smtClean="0">
                <a:latin typeface="宋体" pitchFamily="2" charset="-122"/>
              </a:rPr>
              <a:t>表示可读</a:t>
            </a:r>
            <a:r>
              <a:rPr lang="en-US" altLang="zh-CN" sz="1200" b="0" dirty="0" smtClean="0">
                <a:latin typeface="宋体" pitchFamily="2" charset="-122"/>
              </a:rPr>
              <a:t>(0</a:t>
            </a:r>
            <a:r>
              <a:rPr lang="zh-CN" altLang="en-US" sz="1200" b="0" dirty="0" smtClean="0">
                <a:latin typeface="宋体" pitchFamily="2" charset="-122"/>
              </a:rPr>
              <a:t>为只执行、</a:t>
            </a:r>
            <a:r>
              <a:rPr lang="en-US" altLang="zh-CN" sz="1200" b="0" dirty="0" smtClean="0">
                <a:latin typeface="宋体" pitchFamily="2" charset="-122"/>
              </a:rPr>
              <a:t>1</a:t>
            </a:r>
            <a:r>
              <a:rPr lang="zh-CN" altLang="en-US" sz="1200" b="0" dirty="0" smtClean="0">
                <a:latin typeface="宋体" pitchFamily="2" charset="-122"/>
              </a:rPr>
              <a:t>为执行</a:t>
            </a:r>
            <a:r>
              <a:rPr lang="en-US" altLang="zh-CN" sz="1200" b="0" dirty="0" smtClean="0">
                <a:latin typeface="宋体" pitchFamily="2" charset="-122"/>
              </a:rPr>
              <a:t>/</a:t>
            </a:r>
            <a:r>
              <a:rPr lang="zh-CN" altLang="en-US" sz="1200" b="0" dirty="0" smtClean="0">
                <a:latin typeface="宋体" pitchFamily="2" charset="-122"/>
              </a:rPr>
              <a:t>读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23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P65-</a:t>
            </a:r>
            <a:r>
              <a:rPr lang="zh-CN" altLang="en-US" dirty="0" smtClean="0"/>
              <a:t>看界限的存放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042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P42-</a:t>
            </a:r>
            <a:r>
              <a:rPr lang="zh-CN" altLang="en-US" dirty="0" smtClean="0"/>
              <a:t>看虚拟索引， </a:t>
            </a:r>
            <a:r>
              <a:rPr lang="en-US" altLang="zh-CN" dirty="0" smtClean="0"/>
              <a:t>P49-</a:t>
            </a:r>
            <a:r>
              <a:rPr lang="zh-CN" altLang="en-US" dirty="0" smtClean="0"/>
              <a:t>看独立存储体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多通道</a:t>
            </a:r>
            <a:endParaRPr lang="en-US" altLang="zh-CN" dirty="0" smtClean="0"/>
          </a:p>
          <a:p>
            <a:r>
              <a:rPr lang="en-US" altLang="zh-CN" dirty="0" smtClean="0"/>
              <a:t>Cache—L1$</a:t>
            </a:r>
            <a:r>
              <a:rPr lang="zh-CN" altLang="en-US" dirty="0" smtClean="0"/>
              <a:t>采用虚拟索引、写一次法、流水化，</a:t>
            </a:r>
            <a:r>
              <a:rPr lang="en-US" altLang="zh-CN" dirty="0" smtClean="0"/>
              <a:t>L3$</a:t>
            </a:r>
            <a:r>
              <a:rPr lang="zh-CN" altLang="en-US" dirty="0" smtClean="0"/>
              <a:t>采用独立存储体结构（不冲突时可并行访问）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200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P58-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TLB</a:t>
            </a:r>
            <a:r>
              <a:rPr lang="zh-CN" altLang="en-US" dirty="0" smtClean="0"/>
              <a:t>的组成，</a:t>
            </a:r>
            <a:r>
              <a:rPr lang="en-US" altLang="zh-CN" dirty="0" smtClean="0"/>
              <a:t>P59-</a:t>
            </a:r>
            <a:r>
              <a:rPr lang="zh-CN" altLang="en-US" dirty="0" smtClean="0"/>
              <a:t>看地址变换过程，</a:t>
            </a:r>
            <a:r>
              <a:rPr lang="en-US" altLang="zh-CN" dirty="0" smtClean="0"/>
              <a:t>P42-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L1$</a:t>
            </a:r>
            <a:r>
              <a:rPr lang="zh-CN" altLang="en-US" dirty="0" smtClean="0"/>
              <a:t>虚拟索引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194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思考：会，</a:t>
            </a:r>
            <a:r>
              <a:rPr lang="en-US" altLang="zh-CN" dirty="0" smtClean="0"/>
              <a:t>PTE</a:t>
            </a:r>
            <a:r>
              <a:rPr lang="zh-CN" altLang="en-US" dirty="0" smtClean="0"/>
              <a:t>在主存中，数据已经调入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；不会，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命中←</a:t>
            </a:r>
            <a:r>
              <a:rPr lang="en-US" altLang="zh-CN" dirty="0" smtClean="0"/>
              <a:t>PTE</a:t>
            </a:r>
            <a:r>
              <a:rPr lang="zh-CN" altLang="en-US" dirty="0" smtClean="0"/>
              <a:t>有效</a:t>
            </a:r>
            <a:r>
              <a:rPr lang="en-US" altLang="zh-CN" dirty="0" smtClean="0"/>
              <a:t>(</a:t>
            </a:r>
            <a:r>
              <a:rPr lang="zh-CN" altLang="en-US" dirty="0" smtClean="0"/>
              <a:t>装入位</a:t>
            </a:r>
            <a:r>
              <a:rPr lang="en-US" altLang="zh-CN" dirty="0" smtClean="0"/>
              <a:t>=1)</a:t>
            </a:r>
            <a:r>
              <a:rPr lang="zh-CN" altLang="en-US" dirty="0" smtClean="0"/>
              <a:t>←页已装入主存，不可能发生缺页现象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58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5083E-CCEE-4932-B9BA-56B272CCCEF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$--Cache</a:t>
            </a:r>
            <a:r>
              <a:rPr lang="zh-CN" altLang="en-US" dirty="0" smtClean="0"/>
              <a:t>的缩写，采用自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并行计算机体系结构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软件结合的设计与分析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David E. Culler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思考①：依给定条件，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en-US" altLang="zh-CN" sz="1200" b="0" baseline="-20000" dirty="0" smtClean="0">
                <a:latin typeface="宋体" pitchFamily="2" charset="-122"/>
              </a:rPr>
              <a:t>A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en-US" altLang="zh-CN" sz="1200" b="0" baseline="-20000" dirty="0" smtClean="0">
                <a:latin typeface="宋体" pitchFamily="2" charset="-122"/>
              </a:rPr>
              <a:t>A</a:t>
            </a:r>
            <a:r>
              <a:rPr lang="zh-CN" altLang="en-US" sz="1200" b="0" baseline="-20000" dirty="0" smtClean="0">
                <a:latin typeface="宋体" pitchFamily="2" charset="-122"/>
              </a:rPr>
              <a:t>命中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F</a:t>
            </a:r>
            <a:r>
              <a:rPr lang="zh-CN" altLang="en-US" i="0" dirty="0" smtClean="0"/>
              <a:t>*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zh-CN" altLang="en-US" sz="1200" b="0" baseline="-20000" dirty="0" smtClean="0">
                <a:latin typeface="宋体" pitchFamily="2" charset="-122"/>
              </a:rPr>
              <a:t>调入</a:t>
            </a:r>
            <a:r>
              <a:rPr lang="zh-CN" altLang="en-US" dirty="0" smtClean="0"/>
              <a:t>，两者的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en-US" altLang="zh-CN" sz="1200" b="0" baseline="-20000" dirty="0" smtClean="0">
                <a:latin typeface="宋体" pitchFamily="2" charset="-122"/>
              </a:rPr>
              <a:t>A</a:t>
            </a:r>
            <a:r>
              <a:rPr lang="zh-CN" altLang="en-US" sz="1200" b="0" baseline="-20000" dirty="0" smtClean="0">
                <a:latin typeface="宋体" pitchFamily="2" charset="-122"/>
              </a:rPr>
              <a:t>命中</a:t>
            </a:r>
            <a:r>
              <a:rPr lang="zh-CN" altLang="en-US" dirty="0" smtClean="0"/>
              <a:t>相同，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1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sz="1200" b="0" baseline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n*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若访问了连续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个字、每个字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次，则</a:t>
            </a:r>
            <a:r>
              <a:rPr lang="en-US" altLang="zh-CN" dirty="0" smtClean="0"/>
              <a:t>n=8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F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zh-CN" altLang="en-US" sz="1200" b="0" baseline="-20000" dirty="0" smtClean="0">
                <a:latin typeface="宋体" pitchFamily="2" charset="-122"/>
              </a:rPr>
              <a:t>调入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8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F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zh-CN" altLang="en-US" sz="1200" b="0" baseline="-20000" dirty="0" smtClean="0">
                <a:latin typeface="宋体" pitchFamily="2" charset="-122"/>
              </a:rPr>
              <a:t>调入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2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dirty="0" smtClean="0"/>
              <a:t>，两者相等；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若访问了连续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个字、每个字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次，则</a:t>
            </a:r>
            <a:r>
              <a:rPr lang="en-US" altLang="zh-CN" dirty="0" smtClean="0"/>
              <a:t>n=8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F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zh-CN" altLang="en-US" sz="1200" b="0" baseline="-20000" dirty="0" smtClean="0">
                <a:latin typeface="宋体" pitchFamily="2" charset="-122"/>
              </a:rPr>
              <a:t>调入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8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F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lang="zh-CN" altLang="en-US" sz="1200" b="0" baseline="-20000" dirty="0" smtClean="0">
                <a:latin typeface="宋体" pitchFamily="2" charset="-122"/>
              </a:rPr>
              <a:t>调入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2</a:t>
            </a:r>
            <a:r>
              <a:rPr lang="en-US" altLang="zh-CN" sz="1200" b="0" i="1" dirty="0" smtClean="0">
                <a:latin typeface="宋体" pitchFamily="2" charset="-122"/>
              </a:rPr>
              <a:t>T</a:t>
            </a:r>
            <a:r>
              <a:rPr kumimoji="1" lang="zh-CN" altLang="en-US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调入</a:t>
            </a:r>
            <a:r>
              <a:rPr kumimoji="1" lang="en-US" altLang="zh-CN" sz="1200" b="0" i="0" kern="1200" baseline="-2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baseline="-20000" dirty="0" smtClean="0">
                <a:latin typeface="宋体" pitchFamily="2" charset="-122"/>
              </a:rPr>
              <a:t>字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n=8</a:t>
            </a:r>
            <a:r>
              <a:rPr lang="zh-CN" altLang="en-US" dirty="0" smtClean="0"/>
              <a:t>更大（调入未访问的字增加了开销）。</a:t>
            </a:r>
            <a:endParaRPr lang="en-US" altLang="zh-CN" dirty="0" smtClean="0"/>
          </a:p>
          <a:p>
            <a:r>
              <a:rPr lang="zh-CN" altLang="en-US" dirty="0" smtClean="0"/>
              <a:t>思考②：</a:t>
            </a:r>
            <a:r>
              <a:rPr lang="en-US" altLang="zh-CN" dirty="0" smtClean="0"/>
              <a:t>=(2^32/2^12)*4B=4MB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60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43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P9-</a:t>
            </a:r>
            <a:r>
              <a:rPr lang="zh-CN" altLang="en-US" dirty="0" smtClean="0"/>
              <a:t>看不同总线，</a:t>
            </a:r>
            <a:r>
              <a:rPr lang="en-US" altLang="zh-CN" dirty="0" smtClean="0"/>
              <a:t>P7-</a:t>
            </a:r>
            <a:r>
              <a:rPr lang="zh-CN" altLang="en-US" dirty="0" smtClean="0"/>
              <a:t>去总结一下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全相联</a:t>
            </a:r>
            <a:r>
              <a:rPr lang="en-US" altLang="zh-CN" dirty="0" smtClean="0"/>
              <a:t>(Fully Associative)</a:t>
            </a:r>
            <a:r>
              <a:rPr lang="zh-CN" altLang="en-US" dirty="0" smtClean="0"/>
              <a:t>，直接映射</a:t>
            </a:r>
            <a:r>
              <a:rPr lang="en-US" altLang="zh-CN" dirty="0" smtClean="0"/>
              <a:t>(Direct Mapping)</a:t>
            </a:r>
            <a:r>
              <a:rPr lang="zh-CN" altLang="en-US" dirty="0" smtClean="0"/>
              <a:t>，组相联映射</a:t>
            </a:r>
            <a:r>
              <a:rPr lang="en-US" altLang="zh-CN" dirty="0" smtClean="0"/>
              <a:t>(Set Associative)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77461-9CA0-4BE9-82B0-EFFEDE91A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A50BC-0820-4DEB-91F2-8B19575424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8DB9-217B-4B20-9140-B945F945DF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3EDD9-8809-4BD1-A238-D24E023C4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E5E3-0B74-4285-A1BB-413D770BEF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AD35C-6BB3-4873-83B6-34464A68B5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ABC7A-5BD2-4E59-9394-CB3E47EF1A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43BF8-B2B4-43FB-B879-FAB689F985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0811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508EEF5D-59DC-46EB-8483-FAF9B04D9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4795D-C114-45CA-A9C0-EDC37823C7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9E56A-DDD0-40ED-9C92-36105FF01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15E6F7-8CCA-476B-95DE-009991443F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9.xml"/><Relationship Id="rId4" Type="http://schemas.openxmlformats.org/officeDocument/2006/relationships/slide" Target="slide6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205038"/>
            <a:ext cx="7467600" cy="1049337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第五章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存储系统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42274" y="404664"/>
            <a:ext cx="3925670" cy="522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层间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信息的交换单位：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减少</a:t>
            </a:r>
            <a:r>
              <a:rPr lang="en-US" altLang="zh-CN" b="1" i="1" dirty="0" smtClean="0">
                <a:solidFill>
                  <a:schemeClr val="accent2"/>
                </a:solidFill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eaLnBrk="0" hangingPunct="0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设计依据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设计结果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层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管理的实现方式：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907704" y="4573577"/>
            <a:ext cx="705690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满足性能、性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价要求</a:t>
            </a:r>
            <a:endParaRPr lang="zh-CN" altLang="en-US" b="1" dirty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Cache-</a:t>
            </a:r>
            <a:r>
              <a:rPr lang="zh-CN" altLang="en-US" b="1" dirty="0" smtClean="0">
                <a:latin typeface="宋体" pitchFamily="2" charset="-122"/>
              </a:rPr>
              <a:t>主存用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实现，主存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辅存用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目标是速度→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r>
              <a:rPr lang="zh-CN" altLang="en-US" sz="1800" b="1" dirty="0" smtClean="0">
                <a:latin typeface="宋体" pitchFamily="2" charset="-122"/>
              </a:rPr>
              <a:t>             管理表太大→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←兼顾成本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79512" y="836712"/>
            <a:ext cx="87851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一</a:t>
            </a:r>
            <a:r>
              <a:rPr lang="zh-CN" altLang="en-US" b="1" dirty="0">
                <a:latin typeface="宋体" pitchFamily="2" charset="-122"/>
              </a:rPr>
              <a:t>次交换多个字，</a:t>
            </a:r>
            <a:r>
              <a:rPr lang="zh-CN" altLang="en-US" b="1" dirty="0" smtClean="0">
                <a:latin typeface="宋体" pitchFamily="2" charset="-122"/>
              </a:rPr>
              <a:t>采用猝发传送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成组传送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</a:t>
            </a:r>
            <a:r>
              <a:rPr lang="zh-CN" altLang="en-US" sz="2000" b="1" dirty="0" smtClean="0">
                <a:latin typeface="宋体" pitchFamily="2" charset="-122"/>
              </a:rPr>
              <a:t>即</a:t>
            </a:r>
            <a:r>
              <a:rPr lang="en-US" altLang="zh-CN" sz="2000" b="1" i="1" dirty="0" err="1" smtClean="0">
                <a:latin typeface="宋体" pitchFamily="2" charset="-122"/>
              </a:rPr>
              <a:t>T</a:t>
            </a:r>
            <a:r>
              <a:rPr lang="en-US" altLang="zh-CN" sz="2000" b="1" i="1" baseline="-20000" dirty="0" err="1" smtClean="0">
                <a:latin typeface="+mn-lt"/>
              </a:rPr>
              <a:t>n</a:t>
            </a:r>
            <a:r>
              <a:rPr lang="zh-CN" altLang="en-US" sz="2000" b="1" baseline="-20000" dirty="0">
                <a:latin typeface="宋体" pitchFamily="2" charset="-122"/>
              </a:rPr>
              <a:t>个</a:t>
            </a:r>
            <a:r>
              <a:rPr lang="zh-CN" altLang="en-US" sz="2000" b="1" baseline="-20000" dirty="0" smtClean="0">
                <a:latin typeface="宋体" pitchFamily="2" charset="-122"/>
              </a:rPr>
              <a:t>字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>
                <a:latin typeface="宋体" pitchFamily="2" charset="-122"/>
              </a:rPr>
              <a:t>存取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n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</a:rPr>
              <a:t>*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0070C0"/>
                </a:solidFill>
                <a:latin typeface="宋体" pitchFamily="2" charset="-122"/>
              </a:rPr>
              <a:t>传输</a:t>
            </a:r>
            <a:r>
              <a:rPr lang="zh-CN" altLang="en-US" sz="2000" b="1" baseline="-20000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←存取与传输重叠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209943" name="Group 23"/>
          <p:cNvGrpSpPr>
            <a:grpSpLocks/>
          </p:cNvGrpSpPr>
          <p:nvPr/>
        </p:nvGrpSpPr>
        <p:grpSpPr bwMode="auto">
          <a:xfrm>
            <a:off x="1836489" y="3461231"/>
            <a:ext cx="6696075" cy="576263"/>
            <a:chOff x="930" y="3657"/>
            <a:chExt cx="4218" cy="363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930" y="3757"/>
              <a:ext cx="408" cy="18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379" y="3657"/>
              <a:ext cx="499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9934" name="Text Box 14"/>
            <p:cNvSpPr txBox="1">
              <a:spLocks noChangeArrowheads="1"/>
            </p:cNvSpPr>
            <p:nvPr/>
          </p:nvSpPr>
          <p:spPr bwMode="auto">
            <a:xfrm>
              <a:off x="2109" y="3748"/>
              <a:ext cx="499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4649" y="3657"/>
              <a:ext cx="499" cy="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1473" y="3657"/>
              <a:ext cx="545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字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4B)</a:t>
              </a: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 flipV="1">
              <a:off x="1338" y="3832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V="1">
              <a:off x="2608" y="3832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9" name="Line 19"/>
            <p:cNvSpPr>
              <a:spLocks noChangeShapeType="1"/>
            </p:cNvSpPr>
            <p:nvPr/>
          </p:nvSpPr>
          <p:spPr bwMode="auto">
            <a:xfrm flipV="1">
              <a:off x="3878" y="3832"/>
              <a:ext cx="77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40" name="Text Box 20"/>
            <p:cNvSpPr txBox="1">
              <a:spLocks noChangeArrowheads="1"/>
            </p:cNvSpPr>
            <p:nvPr/>
          </p:nvSpPr>
          <p:spPr bwMode="auto">
            <a:xfrm>
              <a:off x="3969" y="3657"/>
              <a:ext cx="590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页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4KB)</a:t>
              </a:r>
            </a:p>
          </p:txBody>
        </p:sp>
        <p:sp>
          <p:nvSpPr>
            <p:cNvPr id="209941" name="Text Box 21"/>
            <p:cNvSpPr txBox="1">
              <a:spLocks noChangeArrowheads="1"/>
            </p:cNvSpPr>
            <p:nvPr/>
          </p:nvSpPr>
          <p:spPr bwMode="auto">
            <a:xfrm>
              <a:off x="2698" y="3657"/>
              <a:ext cx="545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块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32B)</a:t>
              </a:r>
            </a:p>
          </p:txBody>
        </p:sp>
      </p:grpSp>
      <p:sp>
        <p:nvSpPr>
          <p:cNvPr id="22" name="Text Box 232"/>
          <p:cNvSpPr txBox="1">
            <a:spLocks noChangeArrowheads="1"/>
          </p:cNvSpPr>
          <p:nvPr/>
        </p:nvSpPr>
        <p:spPr bwMode="auto">
          <a:xfrm>
            <a:off x="2483768" y="2060848"/>
            <a:ext cx="64087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各个层次的</a:t>
            </a:r>
            <a:r>
              <a:rPr lang="zh-CN" altLang="en-US" b="1" u="sng" dirty="0" smtClean="0">
                <a:latin typeface="宋体" pitchFamily="2" charset="-122"/>
              </a:rPr>
              <a:t>平均时延</a:t>
            </a:r>
            <a:r>
              <a:rPr lang="zh-CN" altLang="en-US" b="1" u="none" dirty="0" smtClean="0">
                <a:latin typeface="宋体" pitchFamily="2" charset="-122"/>
              </a:rPr>
              <a:t>大体相等 </a:t>
            </a:r>
            <a:r>
              <a:rPr lang="zh-CN" altLang="en-US" sz="2000" b="1" u="none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消除瓶颈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即</a:t>
            </a: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i="1" dirty="0" smtClean="0">
                <a:latin typeface="宋体" pitchFamily="2" charset="-122"/>
              </a:rPr>
              <a:t>F</a:t>
            </a:r>
            <a:r>
              <a:rPr lang="en-US" altLang="zh-CN" sz="2000" b="1" baseline="-16000" dirty="0" smtClean="0">
                <a:latin typeface="+mn-ea"/>
                <a:ea typeface="+mn-ea"/>
              </a:rPr>
              <a:t>Mi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i="1" baseline="-18000" dirty="0" smtClean="0"/>
              <a:t>n</a:t>
            </a:r>
            <a:r>
              <a:rPr lang="en-US" altLang="zh-CN" sz="2000" b="1" baseline="-18000" dirty="0" smtClean="0">
                <a:latin typeface="+mn-ea"/>
                <a:ea typeface="+mn-ea"/>
              </a:rPr>
              <a:t>1</a:t>
            </a:r>
            <a:r>
              <a:rPr lang="zh-CN" altLang="en-US" sz="2000" b="1" baseline="-18000" dirty="0" smtClean="0">
                <a:latin typeface="宋体" pitchFamily="2" charset="-122"/>
              </a:rPr>
              <a:t>个</a:t>
            </a:r>
            <a:r>
              <a:rPr lang="zh-CN" altLang="en-US" sz="2000" b="1" baseline="-18000" dirty="0">
                <a:latin typeface="宋体" pitchFamily="2" charset="-122"/>
              </a:rPr>
              <a:t>字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en-US" altLang="zh-CN" sz="2000" i="1" dirty="0" smtClean="0"/>
              <a:t>n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≈</a:t>
            </a:r>
            <a:r>
              <a:rPr lang="en-US" altLang="zh-CN" sz="2000" b="1" i="1" dirty="0" smtClean="0">
                <a:latin typeface="宋体" pitchFamily="2" charset="-122"/>
              </a:rPr>
              <a:t>F</a:t>
            </a:r>
            <a:r>
              <a:rPr lang="en-US" altLang="zh-CN" sz="2000" b="1" baseline="-16000" dirty="0" smtClean="0">
                <a:latin typeface="宋体" pitchFamily="2" charset="-122"/>
              </a:rPr>
              <a:t>Mj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i="1" baseline="-18000" dirty="0" smtClean="0"/>
              <a:t>n</a:t>
            </a:r>
            <a:r>
              <a:rPr lang="en-US" altLang="zh-CN" sz="2000" b="1" baseline="-18000" dirty="0" smtClean="0">
                <a:latin typeface="+mn-ea"/>
                <a:ea typeface="+mn-ea"/>
              </a:rPr>
              <a:t>2</a:t>
            </a:r>
            <a:r>
              <a:rPr lang="zh-CN" altLang="en-US" sz="2000" b="1" baseline="-18000" dirty="0" smtClean="0">
                <a:latin typeface="宋体" pitchFamily="2" charset="-122"/>
              </a:rPr>
              <a:t>个</a:t>
            </a:r>
            <a:r>
              <a:rPr lang="zh-CN" altLang="en-US" sz="2000" b="1" baseline="-18000" dirty="0">
                <a:latin typeface="宋体" pitchFamily="2" charset="-122"/>
              </a:rPr>
              <a:t>字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离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越</a:t>
            </a:r>
            <a:r>
              <a:rPr lang="zh-CN" altLang="en-US" b="1" dirty="0" smtClean="0">
                <a:latin typeface="宋体" pitchFamily="2" charset="-122"/>
              </a:rPr>
              <a:t>远，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越大；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+mn-lt"/>
              </a:rPr>
              <a:t>通过</a:t>
            </a:r>
            <a:r>
              <a:rPr lang="zh-CN" altLang="en-US" b="1" u="none" dirty="0" smtClean="0">
                <a:latin typeface="宋体" pitchFamily="2" charset="-122"/>
              </a:rPr>
              <a:t>量化分析得到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95536" y="1763524"/>
            <a:ext cx="864096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r>
              <a:rPr lang="en-US" altLang="zh-CN" sz="1800" b="1" i="1" dirty="0" smtClean="0">
                <a:latin typeface="+mn-ea"/>
              </a:rPr>
              <a:t>T</a:t>
            </a:r>
            <a:r>
              <a:rPr lang="zh-CN" altLang="en-US" sz="1800" b="1" baseline="-18000" dirty="0" smtClean="0">
                <a:latin typeface="+mn-ea"/>
              </a:rPr>
              <a:t>缺失</a:t>
            </a:r>
            <a:r>
              <a:rPr lang="zh-CN" altLang="en-US" sz="1800" b="1" dirty="0" smtClean="0"/>
              <a:t>只考虑调入开销，调入</a:t>
            </a:r>
            <a:r>
              <a:rPr lang="zh-CN" altLang="en-US" sz="1800" b="1" dirty="0" smtClean="0">
                <a:latin typeface="+mn-ea"/>
                <a:ea typeface="+mn-ea"/>
              </a:rPr>
              <a:t>采用</a:t>
            </a:r>
            <a:r>
              <a:rPr lang="zh-CN" altLang="en-US" sz="1800" b="1" dirty="0">
                <a:latin typeface="+mn-ea"/>
                <a:ea typeface="+mn-ea"/>
              </a:rPr>
              <a:t>常规传送，</a:t>
            </a:r>
            <a:r>
              <a:rPr lang="en-US" altLang="zh-CN" sz="1800" b="1" i="1" dirty="0" smtClean="0"/>
              <a:t>n</a:t>
            </a:r>
            <a:r>
              <a:rPr lang="zh-CN" altLang="en-US" sz="1800" b="1" dirty="0" smtClean="0"/>
              <a:t>＝</a:t>
            </a:r>
            <a:r>
              <a:rPr lang="en-US" altLang="zh-CN" sz="1800" b="1" dirty="0" smtClean="0">
                <a:latin typeface="+mn-ea"/>
                <a:ea typeface="+mn-ea"/>
              </a:rPr>
              <a:t>8</a:t>
            </a:r>
            <a:r>
              <a:rPr lang="zh-CN" altLang="en-US" sz="1800" b="1" dirty="0" smtClean="0">
                <a:latin typeface="+mn-ea"/>
                <a:ea typeface="+mn-ea"/>
              </a:rPr>
              <a:t>与</a:t>
            </a:r>
            <a:r>
              <a:rPr lang="en-US" altLang="zh-CN" sz="1800" b="1" i="1" dirty="0" smtClean="0"/>
              <a:t> </a:t>
            </a:r>
            <a:r>
              <a:rPr lang="en-US" altLang="zh-CN" sz="1800" b="1" i="1" dirty="0"/>
              <a:t>n</a:t>
            </a:r>
            <a:r>
              <a:rPr lang="zh-CN" altLang="en-US" sz="1800" b="1" dirty="0" smtClean="0"/>
              <a:t>＝</a:t>
            </a: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的</a:t>
            </a:r>
            <a:r>
              <a:rPr lang="en-US" altLang="zh-CN" sz="1800" b="1" i="1" dirty="0" smtClean="0">
                <a:latin typeface="+mn-ea"/>
                <a:ea typeface="+mn-ea"/>
              </a:rPr>
              <a:t>T</a:t>
            </a:r>
            <a:r>
              <a:rPr lang="en-US" altLang="zh-CN" sz="1800" b="1" baseline="-18000" dirty="0" smtClean="0">
                <a:latin typeface="+mn-ea"/>
                <a:ea typeface="+mn-ea"/>
              </a:rPr>
              <a:t>A</a:t>
            </a:r>
            <a:r>
              <a:rPr lang="zh-CN" altLang="en-US" sz="1800" b="1" dirty="0">
                <a:latin typeface="+mn-ea"/>
              </a:rPr>
              <a:t>，哪个</a:t>
            </a:r>
            <a:r>
              <a:rPr lang="zh-CN" altLang="en-US" sz="1800" b="1" dirty="0" smtClean="0">
                <a:latin typeface="+mn-ea"/>
              </a:rPr>
              <a:t>更大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线形标注 2 23"/>
          <p:cNvSpPr/>
          <p:nvPr/>
        </p:nvSpPr>
        <p:spPr bwMode="auto">
          <a:xfrm>
            <a:off x="5868143" y="4581128"/>
            <a:ext cx="2808313" cy="367591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164466"/>
              <a:gd name="adj6" fmla="val -22451"/>
            </a:avLst>
          </a:prstGeom>
          <a:noFill/>
          <a:ln w="952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chemeClr val="tx1"/>
                </a:solidFill>
                <a:latin typeface="+mn-ea"/>
                <a:ea typeface="+mn-ea"/>
              </a:rPr>
              <a:t>地址变换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均用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硬件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实现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23528" y="5867980"/>
            <a:ext cx="871296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主存地址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32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位、按字节编址，页大小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4KB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，页</a:t>
            </a:r>
            <a:r>
              <a:rPr lang="zh-CN" altLang="en-US" sz="1800" b="1" dirty="0" smtClean="0">
                <a:latin typeface="宋体" pitchFamily="2" charset="-122"/>
              </a:rPr>
              <a:t>表项长度</a:t>
            </a:r>
            <a:r>
              <a:rPr lang="en-US" altLang="zh-CN" sz="1800" b="1" dirty="0" smtClean="0">
                <a:latin typeface="宋体" pitchFamily="2" charset="-122"/>
              </a:rPr>
              <a:t>4B</a:t>
            </a:r>
            <a:r>
              <a:rPr lang="zh-CN" altLang="en-US" sz="1800" b="1" dirty="0" smtClean="0">
                <a:latin typeface="宋体" pitchFamily="2" charset="-122"/>
              </a:rPr>
              <a:t>，进程的页表大小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4"/>
          <p:cNvSpPr txBox="1">
            <a:spLocks noChangeArrowheads="1"/>
          </p:cNvSpPr>
          <p:nvPr/>
        </p:nvSpPr>
        <p:spPr bwMode="auto">
          <a:xfrm>
            <a:off x="179512" y="397832"/>
            <a:ext cx="367240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、层次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</a:rPr>
              <a:t>空间</a:t>
            </a:r>
            <a:r>
              <a:rPr lang="zh-CN" altLang="en-US" b="1" dirty="0">
                <a:solidFill>
                  <a:srgbClr val="C00000"/>
                </a:solidFill>
              </a:rPr>
              <a:t>管理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原理：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实现问题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54" name="Text Box 4"/>
          <p:cNvSpPr txBox="1">
            <a:spLocks noChangeArrowheads="1"/>
          </p:cNvSpPr>
          <p:nvPr/>
        </p:nvSpPr>
        <p:spPr bwMode="auto">
          <a:xfrm>
            <a:off x="2195736" y="871552"/>
            <a:ext cx="52925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编址</a:t>
            </a:r>
            <a:r>
              <a:rPr lang="zh-CN" altLang="en-US" b="1" dirty="0">
                <a:latin typeface="宋体" pitchFamily="2" charset="-122"/>
              </a:rPr>
              <a:t>单位</a:t>
            </a:r>
            <a:r>
              <a:rPr lang="zh-CN" altLang="en-US" b="1" dirty="0" smtClean="0">
                <a:latin typeface="宋体" pitchFamily="2" charset="-122"/>
              </a:rPr>
              <a:t>＝访问地址的单元长度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交换粒度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两种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面向</a:t>
            </a:r>
            <a:r>
              <a:rPr lang="zh-CN" altLang="en-US" sz="2000" b="1" dirty="0" smtClean="0">
                <a:latin typeface="宋体" pitchFamily="2" charset="-122"/>
              </a:rPr>
              <a:t>上层及下层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地址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变换</a:t>
            </a:r>
            <a:r>
              <a:rPr lang="zh-CN" altLang="en-US" b="1" dirty="0">
                <a:latin typeface="+mn-ea"/>
              </a:rPr>
              <a:t>、数据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访问</a:t>
            </a:r>
            <a:r>
              <a:rPr lang="zh-CN" altLang="en-US" b="1" dirty="0">
                <a:latin typeface="+mn-ea"/>
              </a:rPr>
              <a:t>、数据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写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回</a:t>
            </a:r>
            <a:endParaRPr lang="zh-CN" altLang="en-US" b="1" dirty="0">
              <a:latin typeface="+mn-ea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827584" y="2337410"/>
            <a:ext cx="7489222" cy="3456352"/>
            <a:chOff x="1115615" y="836712"/>
            <a:chExt cx="7489222" cy="3456352"/>
          </a:xfrm>
        </p:grpSpPr>
        <p:cxnSp>
          <p:nvCxnSpPr>
            <p:cNvPr id="156" name="直接箭头连接符 155"/>
            <p:cNvCxnSpPr>
              <a:stCxn id="160" idx="2"/>
              <a:endCxn id="167" idx="0"/>
            </p:cNvCxnSpPr>
            <p:nvPr/>
          </p:nvCxnSpPr>
          <p:spPr bwMode="auto">
            <a:xfrm>
              <a:off x="2195661" y="3284984"/>
              <a:ext cx="198" cy="720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 Box 105"/>
            <p:cNvSpPr txBox="1">
              <a:spLocks noChangeArrowheads="1"/>
            </p:cNvSpPr>
            <p:nvPr/>
          </p:nvSpPr>
          <p:spPr bwMode="auto">
            <a:xfrm>
              <a:off x="1115616" y="2492928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/>
                <a:t>下层地址</a:t>
              </a:r>
              <a:r>
                <a:rPr lang="zh-CN" altLang="en-US" sz="1600" b="1" dirty="0" smtClean="0">
                  <a:latin typeface="+mn-ea"/>
                  <a:ea typeface="+mn-ea"/>
                </a:rPr>
                <a:t>→</a:t>
              </a:r>
              <a:r>
                <a:rPr lang="zh-CN" altLang="en-US" sz="1600" b="1" dirty="0" smtClean="0"/>
                <a:t>本</a:t>
              </a:r>
              <a:r>
                <a:rPr lang="zh-CN" altLang="en-US" sz="1600" b="1" dirty="0"/>
                <a:t>层地址</a:t>
              </a:r>
            </a:p>
          </p:txBody>
        </p:sp>
        <p:sp>
          <p:nvSpPr>
            <p:cNvPr id="158" name="AutoShape 119"/>
            <p:cNvSpPr>
              <a:spLocks noChangeArrowheads="1"/>
            </p:cNvSpPr>
            <p:nvPr/>
          </p:nvSpPr>
          <p:spPr bwMode="auto">
            <a:xfrm>
              <a:off x="1475953" y="1844824"/>
              <a:ext cx="1439863" cy="28800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 smtClean="0"/>
                <a:t>命中</a:t>
              </a:r>
              <a:r>
                <a:rPr lang="en-US" altLang="zh-CN" sz="1600" b="1" dirty="0" smtClean="0"/>
                <a:t>?</a:t>
              </a:r>
              <a:endParaRPr lang="zh-CN" altLang="en-US" sz="1600" b="1" dirty="0"/>
            </a:p>
          </p:txBody>
        </p:sp>
        <p:sp>
          <p:nvSpPr>
            <p:cNvPr id="159" name="Text Box 120"/>
            <p:cNvSpPr txBox="1">
              <a:spLocks noChangeArrowheads="1"/>
            </p:cNvSpPr>
            <p:nvPr/>
          </p:nvSpPr>
          <p:spPr bwMode="auto">
            <a:xfrm>
              <a:off x="1979712" y="213285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160" name="Text Box 138"/>
            <p:cNvSpPr txBox="1">
              <a:spLocks noChangeArrowheads="1"/>
            </p:cNvSpPr>
            <p:nvPr/>
          </p:nvSpPr>
          <p:spPr bwMode="auto">
            <a:xfrm>
              <a:off x="1115615" y="2996984"/>
              <a:ext cx="2160091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600" b="1" dirty="0" smtClean="0">
                  <a:latin typeface="宋体" pitchFamily="2" charset="-122"/>
                </a:rPr>
                <a:t>CM(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上层粒度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1" name="Text Box 148"/>
            <p:cNvSpPr txBox="1">
              <a:spLocks noChangeArrowheads="1"/>
            </p:cNvSpPr>
            <p:nvPr/>
          </p:nvSpPr>
          <p:spPr bwMode="auto">
            <a:xfrm>
              <a:off x="1619672" y="836712"/>
              <a:ext cx="1151880" cy="288000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dirty="0">
                  <a:solidFill>
                    <a:srgbClr val="FF3399"/>
                  </a:solidFill>
                </a:rPr>
                <a:t>请求到达</a:t>
              </a:r>
            </a:p>
          </p:txBody>
        </p:sp>
        <p:sp>
          <p:nvSpPr>
            <p:cNvPr id="162" name="Text Box 170"/>
            <p:cNvSpPr txBox="1">
              <a:spLocks noChangeArrowheads="1"/>
            </p:cNvSpPr>
            <p:nvPr/>
          </p:nvSpPr>
          <p:spPr bwMode="auto">
            <a:xfrm>
              <a:off x="1115616" y="1340768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/>
                <a:t>用</a:t>
              </a:r>
              <a:r>
                <a:rPr lang="zh-CN" altLang="en-US" sz="1600" b="1" dirty="0" smtClean="0">
                  <a:solidFill>
                    <a:srgbClr val="0070C0"/>
                  </a:solidFill>
                </a:rPr>
                <a:t>下层地址</a:t>
              </a:r>
              <a:r>
                <a:rPr lang="zh-CN" altLang="en-US" sz="1600" b="1" dirty="0" smtClean="0">
                  <a:solidFill>
                    <a:srgbClr val="FF3399"/>
                  </a:solidFill>
                </a:rPr>
                <a:t>查</a:t>
              </a:r>
              <a:r>
                <a:rPr lang="zh-CN" altLang="en-US" sz="1600" b="1" dirty="0"/>
                <a:t>映射表</a:t>
              </a:r>
            </a:p>
          </p:txBody>
        </p:sp>
        <p:cxnSp>
          <p:nvCxnSpPr>
            <p:cNvPr id="163" name="直接箭头连接符 162"/>
            <p:cNvCxnSpPr>
              <a:stCxn id="162" idx="2"/>
              <a:endCxn id="158" idx="0"/>
            </p:cNvCxnSpPr>
            <p:nvPr/>
          </p:nvCxnSpPr>
          <p:spPr bwMode="auto">
            <a:xfrm>
              <a:off x="2195616" y="1628768"/>
              <a:ext cx="269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4" name="直接箭头连接符 163"/>
            <p:cNvCxnSpPr>
              <a:stCxn id="158" idx="2"/>
              <a:endCxn id="157" idx="0"/>
            </p:cNvCxnSpPr>
            <p:nvPr/>
          </p:nvCxnSpPr>
          <p:spPr bwMode="auto">
            <a:xfrm flipH="1">
              <a:off x="2195616" y="2132824"/>
              <a:ext cx="269" cy="3601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64"/>
            <p:cNvCxnSpPr>
              <a:stCxn id="157" idx="2"/>
              <a:endCxn id="160" idx="0"/>
            </p:cNvCxnSpPr>
            <p:nvPr/>
          </p:nvCxnSpPr>
          <p:spPr bwMode="auto">
            <a:xfrm>
              <a:off x="2195616" y="2780928"/>
              <a:ext cx="45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6" name="直接箭头连接符 165"/>
            <p:cNvCxnSpPr>
              <a:stCxn id="161" idx="2"/>
              <a:endCxn id="162" idx="0"/>
            </p:cNvCxnSpPr>
            <p:nvPr/>
          </p:nvCxnSpPr>
          <p:spPr bwMode="auto">
            <a:xfrm>
              <a:off x="2195612" y="1124712"/>
              <a:ext cx="4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148"/>
            <p:cNvSpPr txBox="1">
              <a:spLocks noChangeArrowheads="1"/>
            </p:cNvSpPr>
            <p:nvPr/>
          </p:nvSpPr>
          <p:spPr bwMode="auto">
            <a:xfrm>
              <a:off x="1619919" y="4005064"/>
              <a:ext cx="1151880" cy="288000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dirty="0" smtClean="0">
                  <a:solidFill>
                    <a:srgbClr val="FF3399"/>
                  </a:solidFill>
                </a:rPr>
                <a:t>请求</a:t>
              </a:r>
              <a:r>
                <a:rPr lang="zh-CN" altLang="en-US" sz="1600" dirty="0">
                  <a:solidFill>
                    <a:srgbClr val="FF3399"/>
                  </a:solidFill>
                </a:rPr>
                <a:t>完成</a:t>
              </a:r>
            </a:p>
          </p:txBody>
        </p:sp>
        <p:cxnSp>
          <p:nvCxnSpPr>
            <p:cNvPr id="168" name="直接箭头连接符 108"/>
            <p:cNvCxnSpPr>
              <a:stCxn id="158" idx="3"/>
            </p:cNvCxnSpPr>
            <p:nvPr/>
          </p:nvCxnSpPr>
          <p:spPr bwMode="auto">
            <a:xfrm>
              <a:off x="2915816" y="1988824"/>
              <a:ext cx="1944336" cy="144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9" name="Text Box 120"/>
            <p:cNvSpPr txBox="1">
              <a:spLocks noChangeArrowheads="1"/>
            </p:cNvSpPr>
            <p:nvPr/>
          </p:nvSpPr>
          <p:spPr bwMode="auto">
            <a:xfrm>
              <a:off x="2915816" y="177281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70" name="Text Box 124"/>
            <p:cNvSpPr txBox="1">
              <a:spLocks noChangeArrowheads="1"/>
            </p:cNvSpPr>
            <p:nvPr/>
          </p:nvSpPr>
          <p:spPr bwMode="auto">
            <a:xfrm>
              <a:off x="6732240" y="1052736"/>
              <a:ext cx="1872597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注：</a:t>
              </a:r>
              <a:r>
                <a:rPr lang="en-US" altLang="zh-CN" sz="1800" b="1" dirty="0" smtClean="0">
                  <a:latin typeface="+mn-ea"/>
                  <a:ea typeface="+mn-ea"/>
                </a:rPr>
                <a:t>CM—</a:t>
              </a:r>
              <a:r>
                <a:rPr lang="zh-CN" altLang="en-US" sz="1800" b="1" dirty="0" smtClean="0">
                  <a:latin typeface="+mn-ea"/>
                  <a:ea typeface="+mn-ea"/>
                </a:rPr>
                <a:t>本层</a:t>
              </a:r>
              <a:r>
                <a:rPr lang="en-US" altLang="zh-CN" sz="1800" b="1" dirty="0" smtClean="0">
                  <a:latin typeface="+mn-ea"/>
                  <a:ea typeface="+mn-ea"/>
                </a:rPr>
                <a:t>MEM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DM—</a:t>
              </a:r>
              <a:r>
                <a:rPr lang="zh-CN" altLang="en-US" sz="1800" b="1" dirty="0" smtClean="0">
                  <a:latin typeface="+mn-ea"/>
                  <a:ea typeface="+mn-ea"/>
                </a:rPr>
                <a:t>下层</a:t>
              </a:r>
              <a:r>
                <a:rPr lang="en-US" altLang="zh-CN" sz="1800" b="1" dirty="0" smtClean="0">
                  <a:latin typeface="+mn-ea"/>
                  <a:ea typeface="+mn-ea"/>
                </a:rPr>
                <a:t>MEM</a:t>
              </a:r>
            </a:p>
          </p:txBody>
        </p:sp>
      </p:grpSp>
      <p:grpSp>
        <p:nvGrpSpPr>
          <p:cNvPr id="171" name="Group 211"/>
          <p:cNvGrpSpPr>
            <a:grpSpLocks/>
          </p:cNvGrpSpPr>
          <p:nvPr/>
        </p:nvGrpSpPr>
        <p:grpSpPr bwMode="auto">
          <a:xfrm>
            <a:off x="3023496" y="2842122"/>
            <a:ext cx="5292732" cy="2752725"/>
            <a:chOff x="2086" y="801"/>
            <a:chExt cx="3334" cy="1734"/>
          </a:xfrm>
        </p:grpSpPr>
        <p:sp>
          <p:nvSpPr>
            <p:cNvPr id="172" name="Text Box 113"/>
            <p:cNvSpPr txBox="1">
              <a:spLocks noChangeArrowheads="1"/>
            </p:cNvSpPr>
            <p:nvPr/>
          </p:nvSpPr>
          <p:spPr bwMode="auto">
            <a:xfrm>
              <a:off x="3334" y="801"/>
              <a:ext cx="680" cy="181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headEnd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映射规则</a:t>
              </a:r>
              <a:endParaRPr lang="zh-CN" altLang="en-US" sz="1800" b="1" dirty="0"/>
            </a:p>
          </p:txBody>
        </p:sp>
        <p:sp>
          <p:nvSpPr>
            <p:cNvPr id="173" name="Text Box 135"/>
            <p:cNvSpPr txBox="1">
              <a:spLocks noChangeArrowheads="1"/>
            </p:cNvSpPr>
            <p:nvPr/>
          </p:nvSpPr>
          <p:spPr bwMode="auto">
            <a:xfrm>
              <a:off x="4740" y="1300"/>
              <a:ext cx="680" cy="181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headEnd/>
              <a:tailEnd type="triangle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替换算法</a:t>
              </a:r>
            </a:p>
          </p:txBody>
        </p:sp>
        <p:sp>
          <p:nvSpPr>
            <p:cNvPr id="174" name="Text Box 136"/>
            <p:cNvSpPr txBox="1">
              <a:spLocks noChangeArrowheads="1"/>
            </p:cNvSpPr>
            <p:nvPr/>
          </p:nvSpPr>
          <p:spPr bwMode="auto">
            <a:xfrm>
              <a:off x="3924" y="1300"/>
              <a:ext cx="680" cy="181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headEnd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写策略</a:t>
              </a:r>
              <a:endParaRPr lang="zh-CN" altLang="en-US" sz="1800" b="1" dirty="0"/>
            </a:p>
          </p:txBody>
        </p:sp>
        <p:sp>
          <p:nvSpPr>
            <p:cNvPr id="175" name="Line 144"/>
            <p:cNvSpPr>
              <a:spLocks noChangeShapeType="1"/>
            </p:cNvSpPr>
            <p:nvPr/>
          </p:nvSpPr>
          <p:spPr bwMode="auto">
            <a:xfrm flipH="1">
              <a:off x="3833" y="1481"/>
              <a:ext cx="272" cy="1054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168"/>
            <p:cNvSpPr txBox="1">
              <a:spLocks noChangeArrowheads="1"/>
            </p:cNvSpPr>
            <p:nvPr/>
          </p:nvSpPr>
          <p:spPr bwMode="auto">
            <a:xfrm>
              <a:off x="2336" y="801"/>
              <a:ext cx="680" cy="181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headEnd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查找方法</a:t>
              </a:r>
              <a:endParaRPr lang="zh-CN" altLang="en-US" sz="1800" b="1" dirty="0"/>
            </a:p>
          </p:txBody>
        </p:sp>
        <p:sp>
          <p:nvSpPr>
            <p:cNvPr id="177" name="Line 169"/>
            <p:cNvSpPr>
              <a:spLocks noChangeShapeType="1"/>
            </p:cNvSpPr>
            <p:nvPr/>
          </p:nvSpPr>
          <p:spPr bwMode="auto">
            <a:xfrm flipH="1" flipV="1">
              <a:off x="2086" y="890"/>
              <a:ext cx="250" cy="2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72"/>
            <p:cNvSpPr>
              <a:spLocks noChangeShapeType="1"/>
            </p:cNvSpPr>
            <p:nvPr/>
          </p:nvSpPr>
          <p:spPr bwMode="auto">
            <a:xfrm>
              <a:off x="3606" y="991"/>
              <a:ext cx="0" cy="272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96"/>
            <p:cNvSpPr>
              <a:spLocks noChangeShapeType="1"/>
            </p:cNvSpPr>
            <p:nvPr/>
          </p:nvSpPr>
          <p:spPr bwMode="auto">
            <a:xfrm flipH="1">
              <a:off x="3061" y="890"/>
              <a:ext cx="273" cy="2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97"/>
            <p:cNvSpPr>
              <a:spLocks noChangeShapeType="1"/>
            </p:cNvSpPr>
            <p:nvPr/>
          </p:nvSpPr>
          <p:spPr bwMode="auto">
            <a:xfrm flipH="1">
              <a:off x="5103" y="1481"/>
              <a:ext cx="0" cy="295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187624" y="4785682"/>
            <a:ext cx="7344816" cy="1008112"/>
            <a:chOff x="1187625" y="3429000"/>
            <a:chExt cx="7344816" cy="1008112"/>
          </a:xfrm>
        </p:grpSpPr>
        <p:sp>
          <p:nvSpPr>
            <p:cNvPr id="182" name="AutoShape 119"/>
            <p:cNvSpPr>
              <a:spLocks noChangeArrowheads="1"/>
            </p:cNvSpPr>
            <p:nvPr/>
          </p:nvSpPr>
          <p:spPr bwMode="auto">
            <a:xfrm>
              <a:off x="1187625" y="3645056"/>
              <a:ext cx="1439863" cy="28800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/>
                <a:t>写</a:t>
              </a:r>
              <a:r>
                <a:rPr lang="en-US" altLang="zh-CN" sz="1600" b="1" dirty="0" smtClean="0"/>
                <a:t>?</a:t>
              </a:r>
              <a:endParaRPr lang="zh-CN" altLang="en-US" sz="1600" b="1" dirty="0"/>
            </a:p>
          </p:txBody>
        </p:sp>
        <p:sp>
          <p:nvSpPr>
            <p:cNvPr id="183" name="Text Box 120"/>
            <p:cNvSpPr txBox="1">
              <a:spLocks noChangeArrowheads="1"/>
            </p:cNvSpPr>
            <p:nvPr/>
          </p:nvSpPr>
          <p:spPr bwMode="auto">
            <a:xfrm>
              <a:off x="1690640" y="3933088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N</a:t>
              </a:r>
            </a:p>
          </p:txBody>
        </p:sp>
        <p:cxnSp>
          <p:nvCxnSpPr>
            <p:cNvPr id="184" name="直接箭头连接符 67"/>
            <p:cNvCxnSpPr>
              <a:stCxn id="182" idx="3"/>
              <a:endCxn id="186" idx="1"/>
            </p:cNvCxnSpPr>
            <p:nvPr/>
          </p:nvCxnSpPr>
          <p:spPr bwMode="auto">
            <a:xfrm>
              <a:off x="2627488" y="3789056"/>
              <a:ext cx="3456681" cy="504056"/>
            </a:xfrm>
            <a:prstGeom prst="bentConnector3">
              <a:avLst>
                <a:gd name="adj1" fmla="val 96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 bwMode="auto">
            <a:xfrm flipH="1">
              <a:off x="1907557" y="3429000"/>
              <a:ext cx="73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6" name="Text Box 202"/>
            <p:cNvSpPr txBox="1">
              <a:spLocks noChangeArrowheads="1"/>
            </p:cNvSpPr>
            <p:nvPr/>
          </p:nvSpPr>
          <p:spPr bwMode="auto">
            <a:xfrm>
              <a:off x="6084169" y="4149112"/>
              <a:ext cx="2448272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存</a:t>
              </a:r>
              <a:r>
                <a:rPr lang="en-US" altLang="zh-CN" sz="1600" b="1" dirty="0" smtClean="0">
                  <a:latin typeface="宋体" pitchFamily="2" charset="-122"/>
                </a:rPr>
                <a:t>CM</a:t>
              </a:r>
              <a:r>
                <a:rPr lang="zh-CN" altLang="en-US" sz="1600" b="1" dirty="0" smtClean="0">
                  <a:latin typeface="宋体" pitchFamily="2" charset="-122"/>
                </a:rPr>
                <a:t>数据到</a:t>
              </a:r>
              <a:r>
                <a:rPr lang="en-US" altLang="zh-CN" sz="1600" b="1" dirty="0" smtClean="0">
                  <a:latin typeface="宋体" pitchFamily="2" charset="-122"/>
                </a:rPr>
                <a:t>DM(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下层粒度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7" name="Text Box 120"/>
            <p:cNvSpPr txBox="1">
              <a:spLocks noChangeArrowheads="1"/>
            </p:cNvSpPr>
            <p:nvPr/>
          </p:nvSpPr>
          <p:spPr bwMode="auto">
            <a:xfrm>
              <a:off x="2627905" y="357301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Y</a:t>
              </a: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914893" y="3633554"/>
            <a:ext cx="6617276" cy="1728193"/>
            <a:chOff x="1914893" y="2276872"/>
            <a:chExt cx="6617276" cy="1728193"/>
          </a:xfrm>
        </p:grpSpPr>
        <p:sp>
          <p:nvSpPr>
            <p:cNvPr id="189" name="Text Box 124"/>
            <p:cNvSpPr txBox="1">
              <a:spLocks noChangeArrowheads="1"/>
            </p:cNvSpPr>
            <p:nvPr/>
          </p:nvSpPr>
          <p:spPr bwMode="auto">
            <a:xfrm>
              <a:off x="3348137" y="3573048"/>
              <a:ext cx="2448000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取</a:t>
              </a:r>
              <a:r>
                <a:rPr lang="en-US" altLang="zh-CN" sz="1600" b="1" dirty="0" smtClean="0">
                  <a:latin typeface="宋体" pitchFamily="2" charset="-122"/>
                </a:rPr>
                <a:t>DM</a:t>
              </a:r>
              <a:r>
                <a:rPr lang="zh-CN" altLang="en-US" sz="1600" b="1" dirty="0" smtClean="0">
                  <a:latin typeface="宋体" pitchFamily="2" charset="-122"/>
                </a:rPr>
                <a:t>数据到</a:t>
              </a:r>
              <a:r>
                <a:rPr lang="en-US" altLang="zh-CN" sz="1600" b="1" dirty="0" smtClean="0">
                  <a:latin typeface="宋体" pitchFamily="2" charset="-122"/>
                </a:rPr>
                <a:t>CM(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下层粒度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90" name="Text Box 129"/>
            <p:cNvSpPr txBox="1">
              <a:spLocks noChangeArrowheads="1"/>
            </p:cNvSpPr>
            <p:nvPr/>
          </p:nvSpPr>
          <p:spPr bwMode="auto">
            <a:xfrm>
              <a:off x="6084169" y="3573048"/>
              <a:ext cx="2448000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存</a:t>
              </a:r>
              <a:r>
                <a:rPr lang="en-US" altLang="zh-CN" sz="1600" b="1" dirty="0" smtClean="0">
                  <a:latin typeface="+mn-ea"/>
                  <a:ea typeface="+mn-ea"/>
                </a:rPr>
                <a:t>CM</a:t>
              </a:r>
              <a:r>
                <a:rPr lang="zh-CN" altLang="en-US" sz="1600" b="1" dirty="0" smtClean="0">
                  <a:latin typeface="+mn-ea"/>
                  <a:ea typeface="+mn-ea"/>
                </a:rPr>
                <a:t>数据到</a:t>
              </a:r>
              <a:r>
                <a:rPr lang="en-US" altLang="zh-CN" sz="1600" b="1" dirty="0" smtClean="0">
                  <a:latin typeface="+mn-ea"/>
                  <a:ea typeface="+mn-ea"/>
                </a:rPr>
                <a:t>DM(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下层粒度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1" name="Text Box 161"/>
            <p:cNvSpPr txBox="1">
              <a:spLocks noChangeArrowheads="1"/>
            </p:cNvSpPr>
            <p:nvPr/>
          </p:nvSpPr>
          <p:spPr bwMode="auto">
            <a:xfrm>
              <a:off x="6228425" y="3068992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FF3399"/>
                  </a:solidFill>
                </a:rPr>
                <a:t>选</a:t>
              </a:r>
              <a:r>
                <a:rPr lang="zh-CN" altLang="en-US" sz="1600" b="1" dirty="0" smtClean="0"/>
                <a:t>一个牺牲位置</a:t>
              </a:r>
              <a:endParaRPr lang="zh-CN" altLang="en-US" sz="1600" b="1" dirty="0"/>
            </a:p>
          </p:txBody>
        </p:sp>
        <p:sp>
          <p:nvSpPr>
            <p:cNvPr id="192" name="Text Box 181"/>
            <p:cNvSpPr txBox="1">
              <a:spLocks noChangeArrowheads="1"/>
            </p:cNvSpPr>
            <p:nvPr/>
          </p:nvSpPr>
          <p:spPr bwMode="auto">
            <a:xfrm>
              <a:off x="3492121" y="2276872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找</a:t>
              </a:r>
              <a:r>
                <a:rPr lang="zh-CN" altLang="en-US" sz="1600" b="1" dirty="0"/>
                <a:t>一空闲位置</a:t>
              </a:r>
            </a:p>
          </p:txBody>
        </p:sp>
        <p:sp>
          <p:nvSpPr>
            <p:cNvPr id="193" name="AutoShape 119"/>
            <p:cNvSpPr>
              <a:spLocks noChangeArrowheads="1"/>
            </p:cNvSpPr>
            <p:nvPr/>
          </p:nvSpPr>
          <p:spPr bwMode="auto">
            <a:xfrm>
              <a:off x="3852218" y="2780960"/>
              <a:ext cx="1439863" cy="28800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 smtClean="0"/>
                <a:t>找到</a:t>
              </a:r>
              <a:r>
                <a:rPr lang="en-US" altLang="zh-CN" sz="1600" b="1" dirty="0" smtClean="0"/>
                <a:t>?</a:t>
              </a:r>
              <a:endParaRPr lang="zh-CN" altLang="en-US" sz="1600" b="1" dirty="0"/>
            </a:p>
          </p:txBody>
        </p:sp>
        <p:sp>
          <p:nvSpPr>
            <p:cNvPr id="194" name="Text Box 120"/>
            <p:cNvSpPr txBox="1">
              <a:spLocks noChangeArrowheads="1"/>
            </p:cNvSpPr>
            <p:nvPr/>
          </p:nvSpPr>
          <p:spPr bwMode="auto">
            <a:xfrm>
              <a:off x="4356097" y="3068992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Y</a:t>
              </a:r>
            </a:p>
          </p:txBody>
        </p:sp>
        <p:cxnSp>
          <p:nvCxnSpPr>
            <p:cNvPr id="195" name="直接箭头连接符 113"/>
            <p:cNvCxnSpPr>
              <a:stCxn id="193" idx="3"/>
              <a:endCxn id="191" idx="0"/>
            </p:cNvCxnSpPr>
            <p:nvPr/>
          </p:nvCxnSpPr>
          <p:spPr bwMode="auto">
            <a:xfrm>
              <a:off x="5292081" y="2924960"/>
              <a:ext cx="2016344" cy="144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>
              <a:stCxn id="192" idx="2"/>
              <a:endCxn id="193" idx="0"/>
            </p:cNvCxnSpPr>
            <p:nvPr/>
          </p:nvCxnSpPr>
          <p:spPr bwMode="auto">
            <a:xfrm>
              <a:off x="4572121" y="2564872"/>
              <a:ext cx="29" cy="216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>
              <a:stCxn id="193" idx="2"/>
              <a:endCxn id="189" idx="0"/>
            </p:cNvCxnSpPr>
            <p:nvPr/>
          </p:nvCxnSpPr>
          <p:spPr bwMode="auto">
            <a:xfrm flipH="1">
              <a:off x="4572137" y="3068960"/>
              <a:ext cx="13" cy="504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120"/>
            <p:cNvCxnSpPr/>
            <p:nvPr/>
          </p:nvCxnSpPr>
          <p:spPr bwMode="auto">
            <a:xfrm rot="16200000" flipV="1">
              <a:off x="1785286" y="2586500"/>
              <a:ext cx="1548171" cy="1288957"/>
            </a:xfrm>
            <a:prstGeom prst="bentConnector3">
              <a:avLst>
                <a:gd name="adj1" fmla="val 1002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120"/>
            <p:cNvCxnSpPr>
              <a:stCxn id="189" idx="2"/>
            </p:cNvCxnSpPr>
            <p:nvPr/>
          </p:nvCxnSpPr>
          <p:spPr bwMode="auto">
            <a:xfrm rot="5400000">
              <a:off x="3815985" y="3248912"/>
              <a:ext cx="144016" cy="13682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>
              <a:stCxn id="191" idx="2"/>
              <a:endCxn id="190" idx="0"/>
            </p:cNvCxnSpPr>
            <p:nvPr/>
          </p:nvCxnSpPr>
          <p:spPr bwMode="auto">
            <a:xfrm flipH="1">
              <a:off x="7308169" y="3356992"/>
              <a:ext cx="256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20"/>
            <p:cNvCxnSpPr/>
            <p:nvPr/>
          </p:nvCxnSpPr>
          <p:spPr bwMode="auto">
            <a:xfrm rot="10800000">
              <a:off x="4572001" y="3356994"/>
              <a:ext cx="1360966" cy="648071"/>
            </a:xfrm>
            <a:prstGeom prst="bentConnector3">
              <a:avLst>
                <a:gd name="adj1" fmla="val 16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120"/>
            <p:cNvCxnSpPr/>
            <p:nvPr/>
          </p:nvCxnSpPr>
          <p:spPr bwMode="auto">
            <a:xfrm rot="10800000" flipV="1">
              <a:off x="5932967" y="3861048"/>
              <a:ext cx="1375474" cy="144016"/>
            </a:xfrm>
            <a:prstGeom prst="bentConnector3">
              <a:avLst>
                <a:gd name="adj1" fmla="val 14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3" name="Text Box 120"/>
            <p:cNvSpPr txBox="1">
              <a:spLocks noChangeArrowheads="1"/>
            </p:cNvSpPr>
            <p:nvPr/>
          </p:nvSpPr>
          <p:spPr bwMode="auto">
            <a:xfrm>
              <a:off x="5292201" y="2708920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204" name="Text Box 102"/>
          <p:cNvSpPr txBox="1">
            <a:spLocks noChangeArrowheads="1"/>
          </p:cNvSpPr>
          <p:nvPr/>
        </p:nvSpPr>
        <p:spPr bwMode="auto">
          <a:xfrm>
            <a:off x="2626209" y="5865802"/>
            <a:ext cx="533016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映射规则、查找方法、替换算法、写策略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7236296" y="838160"/>
            <a:ext cx="1800200" cy="1438712"/>
            <a:chOff x="3779912" y="1186698"/>
            <a:chExt cx="1800200" cy="1438712"/>
          </a:xfrm>
        </p:grpSpPr>
        <p:sp>
          <p:nvSpPr>
            <p:cNvPr id="206" name="Rectangle 110"/>
            <p:cNvSpPr>
              <a:spLocks noChangeArrowheads="1"/>
            </p:cNvSpPr>
            <p:nvPr/>
          </p:nvSpPr>
          <p:spPr bwMode="auto">
            <a:xfrm>
              <a:off x="4283974" y="1690754"/>
              <a:ext cx="792000" cy="1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4283969" y="2121909"/>
              <a:ext cx="792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34"/>
            <p:cNvSpPr>
              <a:spLocks noChangeArrowheads="1"/>
            </p:cNvSpPr>
            <p:nvPr/>
          </p:nvSpPr>
          <p:spPr bwMode="auto">
            <a:xfrm>
              <a:off x="4283974" y="1186698"/>
              <a:ext cx="7920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283974" y="1186698"/>
              <a:ext cx="792000" cy="12239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14"/>
            <p:cNvSpPr>
              <a:spLocks noChangeShapeType="1"/>
            </p:cNvSpPr>
            <p:nvPr/>
          </p:nvSpPr>
          <p:spPr bwMode="auto">
            <a:xfrm>
              <a:off x="4283968" y="2266371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15"/>
            <p:cNvSpPr>
              <a:spLocks noChangeShapeType="1"/>
            </p:cNvSpPr>
            <p:nvPr/>
          </p:nvSpPr>
          <p:spPr bwMode="auto">
            <a:xfrm>
              <a:off x="4283972" y="1474730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3"/>
            <p:cNvSpPr>
              <a:spLocks noChangeShapeType="1"/>
            </p:cNvSpPr>
            <p:nvPr/>
          </p:nvSpPr>
          <p:spPr bwMode="auto">
            <a:xfrm>
              <a:off x="4283970" y="1834770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30"/>
            <p:cNvSpPr txBox="1">
              <a:spLocks noChangeArrowheads="1"/>
            </p:cNvSpPr>
            <p:nvPr/>
          </p:nvSpPr>
          <p:spPr bwMode="auto">
            <a:xfrm>
              <a:off x="3779912" y="2420888"/>
              <a:ext cx="1800200" cy="204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上层</a:t>
              </a:r>
              <a:r>
                <a:rPr lang="zh-CN" altLang="en-US" sz="1600" b="1" dirty="0" smtClean="0"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本层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MEM 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下层</a:t>
              </a:r>
              <a:endParaRPr lang="zh-CN" altLang="en-US" sz="16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214" name="Line 37"/>
            <p:cNvSpPr>
              <a:spLocks noChangeShapeType="1"/>
            </p:cNvSpPr>
            <p:nvPr/>
          </p:nvSpPr>
          <p:spPr bwMode="auto">
            <a:xfrm flipH="1">
              <a:off x="5154084" y="1338647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1"/>
            <p:cNvSpPr>
              <a:spLocks noChangeShapeType="1"/>
            </p:cNvSpPr>
            <p:nvPr/>
          </p:nvSpPr>
          <p:spPr bwMode="auto">
            <a:xfrm>
              <a:off x="4283973" y="1324399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"/>
            <p:cNvSpPr>
              <a:spLocks noChangeShapeType="1"/>
            </p:cNvSpPr>
            <p:nvPr/>
          </p:nvSpPr>
          <p:spPr bwMode="auto">
            <a:xfrm>
              <a:off x="4284023" y="2132270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AutoShape 51"/>
            <p:cNvSpPr>
              <a:spLocks/>
            </p:cNvSpPr>
            <p:nvPr/>
          </p:nvSpPr>
          <p:spPr bwMode="auto">
            <a:xfrm>
              <a:off x="5082076" y="1186698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52"/>
            <p:cNvSpPr>
              <a:spLocks/>
            </p:cNvSpPr>
            <p:nvPr/>
          </p:nvSpPr>
          <p:spPr bwMode="auto">
            <a:xfrm>
              <a:off x="5082076" y="1690307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53"/>
            <p:cNvSpPr>
              <a:spLocks/>
            </p:cNvSpPr>
            <p:nvPr/>
          </p:nvSpPr>
          <p:spPr bwMode="auto">
            <a:xfrm>
              <a:off x="5073667" y="2122802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54"/>
            <p:cNvSpPr>
              <a:spLocks noChangeShapeType="1"/>
            </p:cNvSpPr>
            <p:nvPr/>
          </p:nvSpPr>
          <p:spPr bwMode="auto">
            <a:xfrm>
              <a:off x="4283971" y="1686024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7"/>
            <p:cNvSpPr>
              <a:spLocks noChangeShapeType="1"/>
            </p:cNvSpPr>
            <p:nvPr/>
          </p:nvSpPr>
          <p:spPr bwMode="auto">
            <a:xfrm flipH="1">
              <a:off x="5154084" y="1834770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37"/>
            <p:cNvSpPr>
              <a:spLocks noChangeShapeType="1"/>
            </p:cNvSpPr>
            <p:nvPr/>
          </p:nvSpPr>
          <p:spPr bwMode="auto">
            <a:xfrm flipH="1">
              <a:off x="5154084" y="2266370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37"/>
            <p:cNvSpPr>
              <a:spLocks noChangeShapeType="1"/>
            </p:cNvSpPr>
            <p:nvPr/>
          </p:nvSpPr>
          <p:spPr bwMode="auto">
            <a:xfrm flipH="1">
              <a:off x="3923928" y="1762762"/>
              <a:ext cx="36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214282" y="404664"/>
            <a:ext cx="3673711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*性能优化：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13" name="Text Box 100"/>
          <p:cNvSpPr txBox="1">
            <a:spLocks noChangeArrowheads="1"/>
          </p:cNvSpPr>
          <p:nvPr/>
        </p:nvSpPr>
        <p:spPr bwMode="auto">
          <a:xfrm>
            <a:off x="2232476" y="426730"/>
            <a:ext cx="62999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+mn-ea"/>
                <a:ea typeface="+mn-ea"/>
              </a:rPr>
              <a:t>存储体、控制器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地址变换＋层次管理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133672" y="4437112"/>
            <a:ext cx="88308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    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/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/>
              <a:t> T</a:t>
            </a:r>
            <a:r>
              <a:rPr lang="zh-CN" altLang="en-US" b="1" baseline="-16000" dirty="0" smtClean="0">
                <a:latin typeface="宋体" pitchFamily="2" charset="-122"/>
              </a:rPr>
              <a:t>查找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/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≥</a:t>
            </a:r>
            <a:r>
              <a:rPr lang="en-US" altLang="zh-CN" b="1" i="1" dirty="0" smtClean="0"/>
              <a:t> T</a:t>
            </a:r>
            <a:r>
              <a:rPr lang="zh-CN" altLang="en-US" b="1" baseline="-16000" dirty="0" smtClean="0">
                <a:latin typeface="宋体" pitchFamily="2" charset="-122"/>
              </a:rPr>
              <a:t>调入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可从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个方面进行</a:t>
            </a:r>
            <a:r>
              <a:rPr lang="en-US" altLang="zh-CN" sz="1800" b="1" dirty="0" smtClean="0">
                <a:latin typeface="宋体" pitchFamily="2" charset="-122"/>
              </a:rPr>
              <a:t>(Cache</a:t>
            </a:r>
            <a:r>
              <a:rPr lang="zh-CN" altLang="en-US" sz="1800" b="1" dirty="0" smtClean="0">
                <a:latin typeface="宋体" pitchFamily="2" charset="-122"/>
              </a:rPr>
              <a:t>中讨论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baseline="-18000" dirty="0">
              <a:latin typeface="宋体" pitchFamily="2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259632" y="980728"/>
            <a:ext cx="7200800" cy="2872769"/>
            <a:chOff x="1403648" y="692696"/>
            <a:chExt cx="7200800" cy="2872769"/>
          </a:xfrm>
        </p:grpSpPr>
        <p:sp>
          <p:nvSpPr>
            <p:cNvPr id="140" name="Rectangle 193"/>
            <p:cNvSpPr>
              <a:spLocks noChangeArrowheads="1"/>
            </p:cNvSpPr>
            <p:nvPr/>
          </p:nvSpPr>
          <p:spPr bwMode="auto">
            <a:xfrm>
              <a:off x="2627783" y="1052736"/>
              <a:ext cx="4968553" cy="1792649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94"/>
            <p:cNvSpPr>
              <a:spLocks noChangeArrowheads="1"/>
            </p:cNvSpPr>
            <p:nvPr/>
          </p:nvSpPr>
          <p:spPr bwMode="auto">
            <a:xfrm>
              <a:off x="1475656" y="1075710"/>
              <a:ext cx="720080" cy="1080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上层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MEM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195"/>
            <p:cNvSpPr txBox="1">
              <a:spLocks noChangeArrowheads="1"/>
            </p:cNvSpPr>
            <p:nvPr/>
          </p:nvSpPr>
          <p:spPr bwMode="auto">
            <a:xfrm>
              <a:off x="6779227" y="756911"/>
              <a:ext cx="529077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3" name="Text Box 196"/>
            <p:cNvSpPr txBox="1">
              <a:spLocks noChangeArrowheads="1"/>
            </p:cNvSpPr>
            <p:nvPr/>
          </p:nvSpPr>
          <p:spPr bwMode="auto">
            <a:xfrm>
              <a:off x="4823817" y="2892316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下层</a:t>
              </a:r>
              <a:r>
                <a:rPr lang="zh-CN" altLang="en-US" sz="1600" b="1" u="none" dirty="0" smtClean="0">
                  <a:latin typeface="宋体" pitchFamily="2" charset="-122"/>
                </a:rPr>
                <a:t>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4" name="Rectangle 197"/>
            <p:cNvSpPr>
              <a:spLocks noChangeArrowheads="1"/>
            </p:cNvSpPr>
            <p:nvPr/>
          </p:nvSpPr>
          <p:spPr bwMode="auto">
            <a:xfrm>
              <a:off x="2915817" y="1333539"/>
              <a:ext cx="792088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2000" b="1" dirty="0">
                  <a:latin typeface="宋体" pitchFamily="2" charset="-122"/>
                </a:rPr>
                <a:t>体</a:t>
              </a:r>
              <a:endParaRPr lang="en-US" altLang="zh-CN" sz="2000" b="1" u="none" dirty="0" smtClean="0">
                <a:latin typeface="宋体" pitchFamily="2" charset="-122"/>
              </a:endParaRPr>
            </a:p>
          </p:txBody>
        </p:sp>
        <p:sp>
          <p:nvSpPr>
            <p:cNvPr id="145" name="Rectangle 199"/>
            <p:cNvSpPr>
              <a:spLocks noChangeArrowheads="1"/>
            </p:cNvSpPr>
            <p:nvPr/>
          </p:nvSpPr>
          <p:spPr bwMode="auto">
            <a:xfrm>
              <a:off x="4932042" y="1333911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映射机构</a:t>
              </a:r>
              <a:endParaRPr lang="zh-CN" altLang="en-US" sz="1800" b="1" u="none" dirty="0"/>
            </a:p>
          </p:txBody>
        </p:sp>
        <p:sp>
          <p:nvSpPr>
            <p:cNvPr id="146" name="Text Box 201"/>
            <p:cNvSpPr txBox="1">
              <a:spLocks noChangeArrowheads="1"/>
            </p:cNvSpPr>
            <p:nvPr/>
          </p:nvSpPr>
          <p:spPr bwMode="auto">
            <a:xfrm>
              <a:off x="2098746" y="764704"/>
              <a:ext cx="153715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600" b="1" u="none">
                  <a:latin typeface="宋体" pitchFamily="2" charset="-122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数据 </a:t>
              </a:r>
              <a:r>
                <a:rPr lang="en-US" altLang="zh-CN" dirty="0"/>
                <a:t>(</a:t>
              </a:r>
              <a:r>
                <a:rPr lang="zh-CN" altLang="en-US" dirty="0"/>
                <a:t>字</a:t>
              </a:r>
              <a:r>
                <a:rPr lang="en-US" altLang="zh-CN" dirty="0"/>
                <a:t>/</a:t>
              </a:r>
              <a:r>
                <a:rPr lang="zh-CN" altLang="en-US" dirty="0"/>
                <a:t>次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47" name="Rectangle 212"/>
            <p:cNvSpPr>
              <a:spLocks noChangeArrowheads="1"/>
            </p:cNvSpPr>
            <p:nvPr/>
          </p:nvSpPr>
          <p:spPr bwMode="auto">
            <a:xfrm>
              <a:off x="7884369" y="1700928"/>
              <a:ext cx="720079" cy="1080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下层</a:t>
              </a:r>
              <a:r>
                <a:rPr lang="en-US" altLang="zh-CN" sz="1800" b="1" u="none" dirty="0" smtClean="0">
                  <a:latin typeface="宋体" pitchFamily="2" charset="-122"/>
                </a:rPr>
                <a:t>MEM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8" name="Rectangle 215"/>
            <p:cNvSpPr>
              <a:spLocks noChangeArrowheads="1"/>
            </p:cNvSpPr>
            <p:nvPr/>
          </p:nvSpPr>
          <p:spPr bwMode="auto">
            <a:xfrm>
              <a:off x="5652120" y="2341206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149" name="Text Box 231"/>
            <p:cNvSpPr txBox="1">
              <a:spLocks noChangeArrowheads="1"/>
            </p:cNvSpPr>
            <p:nvPr/>
          </p:nvSpPr>
          <p:spPr bwMode="auto">
            <a:xfrm>
              <a:off x="7451551" y="764705"/>
              <a:ext cx="504825" cy="243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150" name="Text Box 232"/>
            <p:cNvSpPr txBox="1">
              <a:spLocks noChangeArrowheads="1"/>
            </p:cNvSpPr>
            <p:nvPr/>
          </p:nvSpPr>
          <p:spPr bwMode="auto">
            <a:xfrm>
              <a:off x="2771800" y="2893010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 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1" name="Text Box 233"/>
            <p:cNvSpPr txBox="1">
              <a:spLocks noChangeArrowheads="1"/>
            </p:cNvSpPr>
            <p:nvPr/>
          </p:nvSpPr>
          <p:spPr bwMode="auto">
            <a:xfrm>
              <a:off x="6803058" y="2892315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2" name="Text Box 234"/>
            <p:cNvSpPr txBox="1">
              <a:spLocks noChangeArrowheads="1"/>
            </p:cNvSpPr>
            <p:nvPr/>
          </p:nvSpPr>
          <p:spPr bwMode="auto">
            <a:xfrm>
              <a:off x="7452320" y="2890852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153" name="Rectangle 199"/>
            <p:cNvSpPr>
              <a:spLocks noChangeArrowheads="1"/>
            </p:cNvSpPr>
            <p:nvPr/>
          </p:nvSpPr>
          <p:spPr bwMode="auto">
            <a:xfrm rot="5400000">
              <a:off x="4786314" y="2127016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154" name="直接箭头连接符 192"/>
            <p:cNvCxnSpPr/>
            <p:nvPr/>
          </p:nvCxnSpPr>
          <p:spPr bwMode="auto">
            <a:xfrm rot="10800000" flipV="1">
              <a:off x="5194773" y="1621249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92"/>
            <p:cNvCxnSpPr>
              <a:stCxn id="153" idx="2"/>
            </p:cNvCxnSpPr>
            <p:nvPr/>
          </p:nvCxnSpPr>
          <p:spPr bwMode="auto">
            <a:xfrm flipH="1">
              <a:off x="4211960" y="2258381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92"/>
            <p:cNvCxnSpPr/>
            <p:nvPr/>
          </p:nvCxnSpPr>
          <p:spPr bwMode="auto">
            <a:xfrm flipH="1">
              <a:off x="4211961" y="1477580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 Box 235"/>
            <p:cNvSpPr txBox="1">
              <a:spLocks noChangeArrowheads="1"/>
            </p:cNvSpPr>
            <p:nvPr/>
          </p:nvSpPr>
          <p:spPr bwMode="auto">
            <a:xfrm>
              <a:off x="4355976" y="1234341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58" name="直接箭头连接符 192"/>
            <p:cNvCxnSpPr>
              <a:stCxn id="148" idx="1"/>
            </p:cNvCxnSpPr>
            <p:nvPr/>
          </p:nvCxnSpPr>
          <p:spPr bwMode="auto">
            <a:xfrm flipH="1" flipV="1">
              <a:off x="5194772" y="2484823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92"/>
            <p:cNvCxnSpPr/>
            <p:nvPr/>
          </p:nvCxnSpPr>
          <p:spPr bwMode="auto">
            <a:xfrm>
              <a:off x="6357142" y="1621249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 Box 235"/>
            <p:cNvSpPr txBox="1">
              <a:spLocks noChangeArrowheads="1"/>
            </p:cNvSpPr>
            <p:nvPr/>
          </p:nvSpPr>
          <p:spPr bwMode="auto">
            <a:xfrm>
              <a:off x="6012160" y="1621249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61" name="直接箭头连接符 192"/>
            <p:cNvCxnSpPr>
              <a:endCxn id="153" idx="1"/>
            </p:cNvCxnSpPr>
            <p:nvPr/>
          </p:nvCxnSpPr>
          <p:spPr bwMode="auto">
            <a:xfrm>
              <a:off x="5063406" y="1623356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92"/>
            <p:cNvCxnSpPr/>
            <p:nvPr/>
          </p:nvCxnSpPr>
          <p:spPr bwMode="auto">
            <a:xfrm>
              <a:off x="7308304" y="692698"/>
              <a:ext cx="0" cy="9361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 rot="5400000">
              <a:off x="3612765" y="1742011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164" name="直接箭头连接符 192"/>
            <p:cNvCxnSpPr>
              <a:stCxn id="163" idx="2"/>
              <a:endCxn id="144" idx="3"/>
            </p:cNvCxnSpPr>
            <p:nvPr/>
          </p:nvCxnSpPr>
          <p:spPr bwMode="auto">
            <a:xfrm flipH="1">
              <a:off x="3707905" y="1873377"/>
              <a:ext cx="241325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5" name="Text Box 235"/>
            <p:cNvSpPr txBox="1">
              <a:spLocks noChangeArrowheads="1"/>
            </p:cNvSpPr>
            <p:nvPr/>
          </p:nvSpPr>
          <p:spPr bwMode="auto">
            <a:xfrm>
              <a:off x="4355976" y="1991585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所选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6" name="Rectangle 199"/>
            <p:cNvSpPr>
              <a:spLocks noChangeArrowheads="1"/>
            </p:cNvSpPr>
            <p:nvPr/>
          </p:nvSpPr>
          <p:spPr bwMode="auto">
            <a:xfrm>
              <a:off x="7180138" y="1623358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读写机构</a:t>
              </a:r>
              <a:endParaRPr lang="zh-CN" altLang="en-US" sz="1800" b="1" u="none" dirty="0"/>
            </a:p>
          </p:txBody>
        </p:sp>
        <p:cxnSp>
          <p:nvCxnSpPr>
            <p:cNvPr id="167" name="直接箭头连接符 192"/>
            <p:cNvCxnSpPr>
              <a:stCxn id="148" idx="3"/>
            </p:cNvCxnSpPr>
            <p:nvPr/>
          </p:nvCxnSpPr>
          <p:spPr bwMode="auto">
            <a:xfrm flipV="1">
              <a:off x="6690347" y="2484823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直接箭头连接符 192"/>
            <p:cNvCxnSpPr/>
            <p:nvPr/>
          </p:nvCxnSpPr>
          <p:spPr bwMode="auto">
            <a:xfrm>
              <a:off x="5495456" y="2486093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9" name="直接箭头连接符 192"/>
            <p:cNvCxnSpPr/>
            <p:nvPr/>
          </p:nvCxnSpPr>
          <p:spPr bwMode="auto">
            <a:xfrm>
              <a:off x="7439918" y="692696"/>
              <a:ext cx="0" cy="9285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直接箭头连接符 192"/>
            <p:cNvCxnSpPr/>
            <p:nvPr/>
          </p:nvCxnSpPr>
          <p:spPr bwMode="auto">
            <a:xfrm>
              <a:off x="7452320" y="2773177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92"/>
            <p:cNvCxnSpPr/>
            <p:nvPr/>
          </p:nvCxnSpPr>
          <p:spPr bwMode="auto">
            <a:xfrm>
              <a:off x="7308304" y="277337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92"/>
            <p:cNvCxnSpPr/>
            <p:nvPr/>
          </p:nvCxnSpPr>
          <p:spPr bwMode="auto">
            <a:xfrm rot="10800000" flipV="1">
              <a:off x="5796136" y="1156972"/>
              <a:ext cx="1512168" cy="183796"/>
            </a:xfrm>
            <a:prstGeom prst="bentConnector3">
              <a:avLst>
                <a:gd name="adj1" fmla="val 10003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73" name="直接箭头连接符 192"/>
            <p:cNvCxnSpPr/>
            <p:nvPr/>
          </p:nvCxnSpPr>
          <p:spPr bwMode="auto">
            <a:xfrm flipV="1">
              <a:off x="1691680" y="692697"/>
              <a:ext cx="0" cy="392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92"/>
            <p:cNvCxnSpPr>
              <a:stCxn id="144" idx="2"/>
            </p:cNvCxnSpPr>
            <p:nvPr/>
          </p:nvCxnSpPr>
          <p:spPr bwMode="auto">
            <a:xfrm flipH="1">
              <a:off x="3299597" y="2416487"/>
              <a:ext cx="12264" cy="78893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5" name="直接箭头连接符 192"/>
            <p:cNvCxnSpPr/>
            <p:nvPr/>
          </p:nvCxnSpPr>
          <p:spPr bwMode="auto">
            <a:xfrm flipV="1">
              <a:off x="8244408" y="2775195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92"/>
            <p:cNvCxnSpPr/>
            <p:nvPr/>
          </p:nvCxnSpPr>
          <p:spPr bwMode="auto">
            <a:xfrm flipV="1">
              <a:off x="8028384" y="2773177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192"/>
            <p:cNvCxnSpPr/>
            <p:nvPr/>
          </p:nvCxnSpPr>
          <p:spPr bwMode="auto">
            <a:xfrm>
              <a:off x="8460432" y="2773177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8" name="直接箭头连接符 192"/>
            <p:cNvCxnSpPr/>
            <p:nvPr/>
          </p:nvCxnSpPr>
          <p:spPr bwMode="auto">
            <a:xfrm>
              <a:off x="2627783" y="3205425"/>
              <a:ext cx="597666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192"/>
            <p:cNvCxnSpPr>
              <a:endCxn id="144" idx="1"/>
            </p:cNvCxnSpPr>
            <p:nvPr/>
          </p:nvCxnSpPr>
          <p:spPr bwMode="auto">
            <a:xfrm rot="16200000" flipH="1">
              <a:off x="2217021" y="1176217"/>
              <a:ext cx="1182312" cy="215279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80" name="直接箭头连接符 192"/>
            <p:cNvCxnSpPr/>
            <p:nvPr/>
          </p:nvCxnSpPr>
          <p:spPr bwMode="auto">
            <a:xfrm flipV="1">
              <a:off x="1979712" y="692698"/>
              <a:ext cx="0" cy="392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直接箭头连接符 192"/>
            <p:cNvCxnSpPr/>
            <p:nvPr/>
          </p:nvCxnSpPr>
          <p:spPr bwMode="auto">
            <a:xfrm>
              <a:off x="6588224" y="1623358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2" name="Text Box 235"/>
            <p:cNvSpPr txBox="1">
              <a:spLocks noChangeArrowheads="1"/>
            </p:cNvSpPr>
            <p:nvPr/>
          </p:nvSpPr>
          <p:spPr bwMode="auto">
            <a:xfrm>
              <a:off x="1403648" y="3277433"/>
              <a:ext cx="712879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注：①是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否有空位置  ③是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否需写回  ④是否需调入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183" name="直接箭头连接符 192"/>
            <p:cNvCxnSpPr/>
            <p:nvPr/>
          </p:nvCxnSpPr>
          <p:spPr bwMode="auto">
            <a:xfrm flipV="1">
              <a:off x="4067944" y="2341206"/>
              <a:ext cx="0" cy="36016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4" name="Text Box 235"/>
            <p:cNvSpPr txBox="1">
              <a:spLocks noChangeArrowheads="1"/>
            </p:cNvSpPr>
            <p:nvPr/>
          </p:nvSpPr>
          <p:spPr bwMode="auto">
            <a:xfrm>
              <a:off x="5076056" y="1678194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②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85" name="Text Box 235"/>
            <p:cNvSpPr txBox="1">
              <a:spLocks noChangeArrowheads="1"/>
            </p:cNvSpPr>
            <p:nvPr/>
          </p:nvSpPr>
          <p:spPr bwMode="auto">
            <a:xfrm>
              <a:off x="6781549" y="2240551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③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86" name="Text Box 235"/>
            <p:cNvSpPr txBox="1">
              <a:spLocks noChangeArrowheads="1"/>
            </p:cNvSpPr>
            <p:nvPr/>
          </p:nvSpPr>
          <p:spPr bwMode="auto">
            <a:xfrm>
              <a:off x="6804247" y="1665009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④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87" name="Text Box 235"/>
            <p:cNvSpPr txBox="1">
              <a:spLocks noChangeArrowheads="1"/>
            </p:cNvSpPr>
            <p:nvPr/>
          </p:nvSpPr>
          <p:spPr bwMode="auto">
            <a:xfrm>
              <a:off x="4102673" y="2438243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①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88" name="直接箭头连接符 192"/>
            <p:cNvCxnSpPr/>
            <p:nvPr/>
          </p:nvCxnSpPr>
          <p:spPr bwMode="auto">
            <a:xfrm flipV="1">
              <a:off x="3851920" y="1052736"/>
              <a:ext cx="0" cy="17926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矩形 188"/>
            <p:cNvSpPr/>
            <p:nvPr/>
          </p:nvSpPr>
          <p:spPr bwMode="auto">
            <a:xfrm>
              <a:off x="4156964" y="1435118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4156964" y="2227084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136076" y="2011182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140329" y="2451321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3" name="直接箭头连接符 192"/>
            <p:cNvCxnSpPr/>
            <p:nvPr/>
          </p:nvCxnSpPr>
          <p:spPr bwMode="auto">
            <a:xfrm rot="10800000" flipV="1">
              <a:off x="4067944" y="1621249"/>
              <a:ext cx="1308101" cy="1080120"/>
            </a:xfrm>
            <a:prstGeom prst="bentConnector3">
              <a:avLst>
                <a:gd name="adj1" fmla="val 99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4" name="直接箭头连接符 192"/>
            <p:cNvCxnSpPr/>
            <p:nvPr/>
          </p:nvCxnSpPr>
          <p:spPr bwMode="auto">
            <a:xfrm flipH="1">
              <a:off x="1475656" y="692696"/>
              <a:ext cx="640871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95" name="Text Box 196"/>
            <p:cNvSpPr txBox="1">
              <a:spLocks noChangeArrowheads="1"/>
            </p:cNvSpPr>
            <p:nvPr/>
          </p:nvSpPr>
          <p:spPr bwMode="auto">
            <a:xfrm>
              <a:off x="4716016" y="692696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上层</a:t>
              </a:r>
              <a:r>
                <a:rPr lang="zh-CN" altLang="en-US" sz="1600" b="1" u="none" dirty="0" smtClean="0">
                  <a:latin typeface="宋体" pitchFamily="2" charset="-122"/>
                </a:rPr>
                <a:t>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9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175"/>
          <p:cNvSpPr txBox="1">
            <a:spLocks noChangeArrowheads="1"/>
          </p:cNvSpPr>
          <p:nvPr/>
        </p:nvSpPr>
        <p:spPr bwMode="auto">
          <a:xfrm>
            <a:off x="179512" y="1844824"/>
            <a:ext cx="318584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存储空间管理：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信息交换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信息交换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管理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*组成：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latin typeface="+mn-ea"/>
                <a:ea typeface="+mn-ea"/>
              </a:rPr>
              <a:t>2</a:t>
            </a:r>
            <a:r>
              <a:rPr lang="zh-CN" altLang="en-US" sz="2800" b="1" dirty="0" smtClean="0"/>
              <a:t>节</a:t>
            </a:r>
            <a:r>
              <a:rPr lang="zh-CN" altLang="en-US" sz="2800" b="1" dirty="0" smtClean="0">
                <a:latin typeface="宋体" pitchFamily="2" charset="-122"/>
              </a:rPr>
              <a:t>  </a:t>
            </a:r>
            <a:r>
              <a:rPr lang="en-US" altLang="zh-CN" sz="2800" b="1" dirty="0" smtClean="0">
                <a:latin typeface="宋体" pitchFamily="2" charset="-122"/>
              </a:rPr>
              <a:t>Cache</a:t>
            </a:r>
            <a:r>
              <a:rPr lang="zh-CN" altLang="en-US" sz="2800" b="1" dirty="0" smtClean="0">
                <a:latin typeface="宋体" pitchFamily="2" charset="-122"/>
              </a:rPr>
              <a:t>的基本知识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9512" y="1383159"/>
            <a:ext cx="875880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一、基本工作原理</a:t>
            </a:r>
          </a:p>
        </p:txBody>
      </p:sp>
      <p:grpSp>
        <p:nvGrpSpPr>
          <p:cNvPr id="156" name="组合 155"/>
          <p:cNvGrpSpPr/>
          <p:nvPr/>
        </p:nvGrpSpPr>
        <p:grpSpPr>
          <a:xfrm>
            <a:off x="4860032" y="4522800"/>
            <a:ext cx="3429024" cy="1714512"/>
            <a:chOff x="4929190" y="3143248"/>
            <a:chExt cx="3429024" cy="1714512"/>
          </a:xfrm>
        </p:grpSpPr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6858016" y="3143248"/>
              <a:ext cx="1500198" cy="1714511"/>
            </a:xfrm>
            <a:prstGeom prst="rect">
              <a:avLst/>
            </a:prstGeom>
            <a:solidFill>
              <a:srgbClr val="FFCC99">
                <a:alpha val="3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4" name="Text Box 71"/>
            <p:cNvSpPr txBox="1">
              <a:spLocks noChangeArrowheads="1"/>
            </p:cNvSpPr>
            <p:nvPr/>
          </p:nvSpPr>
          <p:spPr bwMode="auto">
            <a:xfrm>
              <a:off x="7358082" y="3857627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/>
                <a:t>…</a:t>
              </a:r>
              <a:endParaRPr lang="en-US" altLang="zh-CN" sz="1600" b="1" u="none" baseline="-20000" dirty="0"/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6931041" y="3214686"/>
              <a:ext cx="1355735" cy="5715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  <a:r>
                <a:rPr lang="zh-CN" altLang="en-US" sz="1600" b="1" u="none" dirty="0">
                  <a:latin typeface="宋体" pitchFamily="2" charset="-122"/>
                </a:rPr>
                <a:t>～字</a:t>
              </a:r>
              <a:r>
                <a:rPr lang="en-US" altLang="zh-CN" sz="1600" b="1" u="none" dirty="0">
                  <a:latin typeface="宋体" pitchFamily="2" charset="-122"/>
                </a:rPr>
                <a:t>2</a:t>
              </a:r>
              <a:r>
                <a:rPr lang="en-US" altLang="zh-CN" sz="1600" b="1" i="1" u="none" baseline="30000" dirty="0">
                  <a:latin typeface="宋体" pitchFamily="2" charset="-122"/>
                </a:rPr>
                <a:t>b</a:t>
              </a:r>
              <a:r>
                <a:rPr lang="en-US" altLang="zh-CN" sz="16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136" name="Rectangle 85"/>
            <p:cNvSpPr>
              <a:spLocks noChangeArrowheads="1"/>
            </p:cNvSpPr>
            <p:nvPr/>
          </p:nvSpPr>
          <p:spPr bwMode="auto">
            <a:xfrm>
              <a:off x="4929190" y="3143248"/>
              <a:ext cx="1928826" cy="171451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7" name="Text Box 92"/>
            <p:cNvSpPr txBox="1">
              <a:spLocks noChangeArrowheads="1"/>
            </p:cNvSpPr>
            <p:nvPr/>
          </p:nvSpPr>
          <p:spPr bwMode="auto">
            <a:xfrm>
              <a:off x="5572132" y="3214685"/>
              <a:ext cx="635011" cy="21431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38" name="Text Box 93"/>
            <p:cNvSpPr txBox="1">
              <a:spLocks noChangeArrowheads="1"/>
            </p:cNvSpPr>
            <p:nvPr/>
          </p:nvSpPr>
          <p:spPr bwMode="auto">
            <a:xfrm>
              <a:off x="5002215" y="3214685"/>
              <a:ext cx="498479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39" name="Text Box 94"/>
            <p:cNvSpPr txBox="1">
              <a:spLocks noChangeArrowheads="1"/>
            </p:cNvSpPr>
            <p:nvPr/>
          </p:nvSpPr>
          <p:spPr bwMode="auto">
            <a:xfrm>
              <a:off x="6278582" y="3214685"/>
              <a:ext cx="507996" cy="21431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状态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1355735" cy="5715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  <a:r>
                <a:rPr lang="zh-CN" altLang="en-US" sz="1600" b="1" u="none" dirty="0">
                  <a:latin typeface="宋体" pitchFamily="2" charset="-122"/>
                </a:rPr>
                <a:t>～字</a:t>
              </a:r>
              <a:r>
                <a:rPr lang="en-US" altLang="zh-CN" sz="1600" b="1" u="none" dirty="0">
                  <a:latin typeface="宋体" pitchFamily="2" charset="-122"/>
                </a:rPr>
                <a:t>2</a:t>
              </a:r>
              <a:r>
                <a:rPr lang="en-US" altLang="zh-CN" sz="1600" b="1" i="1" u="none" baseline="30000" dirty="0">
                  <a:latin typeface="宋体" pitchFamily="2" charset="-122"/>
                </a:rPr>
                <a:t>b</a:t>
              </a:r>
              <a:r>
                <a:rPr lang="en-US" altLang="zh-CN" sz="16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141" name="Text Box 92"/>
            <p:cNvSpPr txBox="1">
              <a:spLocks noChangeArrowheads="1"/>
            </p:cNvSpPr>
            <p:nvPr/>
          </p:nvSpPr>
          <p:spPr bwMode="auto">
            <a:xfrm>
              <a:off x="5570545" y="4214817"/>
              <a:ext cx="635011" cy="21431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2" name="Text Box 93"/>
            <p:cNvSpPr txBox="1">
              <a:spLocks noChangeArrowheads="1"/>
            </p:cNvSpPr>
            <p:nvPr/>
          </p:nvSpPr>
          <p:spPr bwMode="auto">
            <a:xfrm>
              <a:off x="5000628" y="4214817"/>
              <a:ext cx="498479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6276995" y="4214817"/>
              <a:ext cx="507996" cy="21431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状态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4" name="Text Box 71"/>
            <p:cNvSpPr txBox="1">
              <a:spLocks noChangeArrowheads="1"/>
            </p:cNvSpPr>
            <p:nvPr/>
          </p:nvSpPr>
          <p:spPr bwMode="auto">
            <a:xfrm>
              <a:off x="5711835" y="3857627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/>
                <a:t>…</a:t>
              </a:r>
              <a:endParaRPr lang="en-US" altLang="zh-CN" sz="1600" b="1" u="none" baseline="-20000" dirty="0"/>
            </a:p>
          </p:txBody>
        </p:sp>
      </p:grpSp>
      <p:sp>
        <p:nvSpPr>
          <p:cNvPr id="43" name="线形标注 2 42"/>
          <p:cNvSpPr/>
          <p:nvPr/>
        </p:nvSpPr>
        <p:spPr bwMode="auto">
          <a:xfrm>
            <a:off x="6876256" y="4158366"/>
            <a:ext cx="1388672" cy="261920"/>
          </a:xfrm>
          <a:prstGeom prst="borderCallout2">
            <a:avLst>
              <a:gd name="adj1" fmla="val 47821"/>
              <a:gd name="adj2" fmla="val -385"/>
              <a:gd name="adj3" fmla="val 44649"/>
              <a:gd name="adj4" fmla="val -21981"/>
              <a:gd name="adj5" fmla="val 137410"/>
              <a:gd name="adj6" fmla="val -3680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又称为目录表</a:t>
            </a:r>
          </a:p>
        </p:txBody>
      </p:sp>
      <p:sp>
        <p:nvSpPr>
          <p:cNvPr id="4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工作原理，实现技术，性能分析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259631" y="4204262"/>
            <a:ext cx="3096345" cy="2016224"/>
            <a:chOff x="1259631" y="4005064"/>
            <a:chExt cx="3096345" cy="2016224"/>
          </a:xfrm>
        </p:grpSpPr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1259631" y="4437112"/>
              <a:ext cx="3096345" cy="14401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26"/>
            <p:cNvSpPr>
              <a:spLocks noChangeArrowheads="1"/>
            </p:cNvSpPr>
            <p:nvPr/>
          </p:nvSpPr>
          <p:spPr bwMode="auto">
            <a:xfrm>
              <a:off x="1640239" y="4005064"/>
              <a:ext cx="699513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CPU</a:t>
              </a:r>
            </a:p>
          </p:txBody>
        </p:sp>
        <p:sp>
          <p:nvSpPr>
            <p:cNvPr id="73" name="Text Box 132"/>
            <p:cNvSpPr txBox="1">
              <a:spLocks noChangeArrowheads="1"/>
            </p:cNvSpPr>
            <p:nvPr/>
          </p:nvSpPr>
          <p:spPr bwMode="auto">
            <a:xfrm>
              <a:off x="3923928" y="4513872"/>
              <a:ext cx="364710" cy="21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>
                  <a:latin typeface="宋体" pitchFamily="2" charset="-122"/>
                </a:rPr>
                <a:t>Cmd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5" name="Text Box 133"/>
            <p:cNvSpPr txBox="1">
              <a:spLocks noChangeArrowheads="1"/>
            </p:cNvSpPr>
            <p:nvPr/>
          </p:nvSpPr>
          <p:spPr bwMode="auto">
            <a:xfrm>
              <a:off x="3203848" y="4437112"/>
              <a:ext cx="465646" cy="15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>
                  <a:latin typeface="宋体" pitchFamily="2" charset="-122"/>
                </a:rPr>
                <a:t>Addr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331640" y="5013248"/>
              <a:ext cx="1311534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存储</a:t>
              </a:r>
              <a:r>
                <a:rPr lang="zh-CN" altLang="en-US" sz="2000" b="1" dirty="0">
                  <a:latin typeface="宋体" pitchFamily="2" charset="-122"/>
                </a:rPr>
                <a:t>体</a:t>
              </a:r>
            </a:p>
            <a:p>
              <a:pPr algn="ctr"/>
              <a:r>
                <a:rPr lang="en-US" altLang="zh-CN" sz="2000" b="1" dirty="0">
                  <a:latin typeface="宋体" pitchFamily="2" charset="-122"/>
                </a:rPr>
                <a:t>(SRAM)</a:t>
              </a:r>
            </a:p>
          </p:txBody>
        </p:sp>
        <p:sp>
          <p:nvSpPr>
            <p:cNvPr id="77" name="Rectangle 153"/>
            <p:cNvSpPr>
              <a:spLocks noChangeArrowheads="1"/>
            </p:cNvSpPr>
            <p:nvPr/>
          </p:nvSpPr>
          <p:spPr bwMode="auto">
            <a:xfrm>
              <a:off x="2428860" y="4581128"/>
              <a:ext cx="792000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比较器</a:t>
              </a:r>
            </a:p>
          </p:txBody>
        </p:sp>
        <p:sp>
          <p:nvSpPr>
            <p:cNvPr id="78" name="Rectangle 154"/>
            <p:cNvSpPr>
              <a:spLocks noChangeArrowheads="1"/>
            </p:cNvSpPr>
            <p:nvPr/>
          </p:nvSpPr>
          <p:spPr bwMode="auto">
            <a:xfrm>
              <a:off x="3275856" y="5013175"/>
              <a:ext cx="93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替换及</a:t>
              </a:r>
              <a:endParaRPr lang="en-US" altLang="zh-CN" sz="1600" b="1" dirty="0" smtClean="0"/>
            </a:p>
            <a:p>
              <a:pPr algn="ctr"/>
              <a:r>
                <a:rPr lang="zh-CN" altLang="en-US" sz="1600" b="1" dirty="0" smtClean="0"/>
                <a:t>读写</a:t>
              </a:r>
              <a:r>
                <a:rPr lang="zh-CN" altLang="en-US" sz="1600" b="1" dirty="0"/>
                <a:t>机构</a:t>
              </a:r>
            </a:p>
          </p:txBody>
        </p:sp>
        <p:sp>
          <p:nvSpPr>
            <p:cNvPr id="79" name="Rectangle 155"/>
            <p:cNvSpPr>
              <a:spLocks noChangeArrowheads="1"/>
            </p:cNvSpPr>
            <p:nvPr/>
          </p:nvSpPr>
          <p:spPr bwMode="auto">
            <a:xfrm>
              <a:off x="2643174" y="5013248"/>
              <a:ext cx="357190" cy="64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/>
                <a:t>目录表</a:t>
              </a:r>
            </a:p>
          </p:txBody>
        </p:sp>
        <p:sp>
          <p:nvSpPr>
            <p:cNvPr id="80" name="Line 156"/>
            <p:cNvSpPr>
              <a:spLocks noChangeShapeType="1"/>
            </p:cNvSpPr>
            <p:nvPr/>
          </p:nvSpPr>
          <p:spPr bwMode="auto">
            <a:xfrm>
              <a:off x="1259632" y="6015019"/>
              <a:ext cx="30963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58"/>
            <p:cNvSpPr txBox="1">
              <a:spLocks noChangeArrowheads="1"/>
            </p:cNvSpPr>
            <p:nvPr/>
          </p:nvSpPr>
          <p:spPr bwMode="auto">
            <a:xfrm>
              <a:off x="1475656" y="4460031"/>
              <a:ext cx="509044" cy="19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Data</a:t>
              </a:r>
            </a:p>
          </p:txBody>
        </p:sp>
        <p:cxnSp>
          <p:nvCxnSpPr>
            <p:cNvPr id="82" name="直接箭头连接符 69"/>
            <p:cNvCxnSpPr/>
            <p:nvPr/>
          </p:nvCxnSpPr>
          <p:spPr bwMode="auto">
            <a:xfrm>
              <a:off x="2339752" y="4221089"/>
              <a:ext cx="1368152" cy="792087"/>
            </a:xfrm>
            <a:prstGeom prst="bentConnector3">
              <a:avLst>
                <a:gd name="adj1" fmla="val 9984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69"/>
            <p:cNvCxnSpPr/>
            <p:nvPr/>
          </p:nvCxnSpPr>
          <p:spPr bwMode="auto">
            <a:xfrm>
              <a:off x="2843808" y="4221089"/>
              <a:ext cx="0" cy="360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69"/>
            <p:cNvCxnSpPr>
              <a:stCxn id="79" idx="0"/>
              <a:endCxn id="77" idx="2"/>
            </p:cNvCxnSpPr>
            <p:nvPr/>
          </p:nvCxnSpPr>
          <p:spPr bwMode="auto">
            <a:xfrm flipV="1">
              <a:off x="2821769" y="4833128"/>
              <a:ext cx="3091" cy="1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69"/>
            <p:cNvCxnSpPr/>
            <p:nvPr/>
          </p:nvCxnSpPr>
          <p:spPr bwMode="auto">
            <a:xfrm>
              <a:off x="2339752" y="4077072"/>
              <a:ext cx="1590050" cy="930140"/>
            </a:xfrm>
            <a:prstGeom prst="bentConnector3">
              <a:avLst>
                <a:gd name="adj1" fmla="val 9984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69"/>
            <p:cNvCxnSpPr>
              <a:stCxn id="77" idx="3"/>
            </p:cNvCxnSpPr>
            <p:nvPr/>
          </p:nvCxnSpPr>
          <p:spPr bwMode="auto">
            <a:xfrm>
              <a:off x="3220860" y="4707128"/>
              <a:ext cx="342234" cy="300084"/>
            </a:xfrm>
            <a:prstGeom prst="bentConnector3">
              <a:avLst>
                <a:gd name="adj1" fmla="val 100097"/>
              </a:avLst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69"/>
            <p:cNvCxnSpPr/>
            <p:nvPr/>
          </p:nvCxnSpPr>
          <p:spPr bwMode="auto">
            <a:xfrm>
              <a:off x="3000364" y="5301208"/>
              <a:ext cx="275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8" name="直接箭头连接符 69"/>
            <p:cNvCxnSpPr/>
            <p:nvPr/>
          </p:nvCxnSpPr>
          <p:spPr bwMode="auto">
            <a:xfrm>
              <a:off x="3923928" y="5517175"/>
              <a:ext cx="5874" cy="4978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69"/>
            <p:cNvCxnSpPr/>
            <p:nvPr/>
          </p:nvCxnSpPr>
          <p:spPr bwMode="auto">
            <a:xfrm flipH="1">
              <a:off x="3707904" y="5523181"/>
              <a:ext cx="794" cy="4981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69"/>
            <p:cNvCxnSpPr>
              <a:stCxn id="71" idx="2"/>
              <a:endCxn id="76" idx="0"/>
            </p:cNvCxnSpPr>
            <p:nvPr/>
          </p:nvCxnSpPr>
          <p:spPr bwMode="auto">
            <a:xfrm flipH="1">
              <a:off x="1987407" y="4293064"/>
              <a:ext cx="2589" cy="720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1" name="直接箭头连接符 69"/>
            <p:cNvCxnSpPr/>
            <p:nvPr/>
          </p:nvCxnSpPr>
          <p:spPr bwMode="auto">
            <a:xfrm flipH="1">
              <a:off x="1984700" y="5661248"/>
              <a:ext cx="4001" cy="353771"/>
            </a:xfrm>
            <a:prstGeom prst="straightConnector1">
              <a:avLst/>
            </a:prstGeom>
            <a:solidFill>
              <a:schemeClr val="accent1"/>
            </a:solidFill>
            <a:ln w="3175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1619672" y="2743760"/>
            <a:ext cx="72957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Cache-CPU</a:t>
            </a:r>
            <a:r>
              <a:rPr lang="zh-CN" altLang="en-US" b="1" dirty="0" smtClean="0">
                <a:latin typeface="宋体" pitchFamily="2" charset="-122"/>
              </a:rPr>
              <a:t>间为</a:t>
            </a:r>
            <a:r>
              <a:rPr lang="zh-CN" altLang="en-US" b="1" u="sng" dirty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Cache-</a:t>
            </a:r>
            <a:r>
              <a:rPr lang="zh-CN" altLang="en-US" b="1" dirty="0" smtClean="0">
                <a:latin typeface="宋体" pitchFamily="2" charset="-122"/>
              </a:rPr>
              <a:t>主存间为</a:t>
            </a:r>
            <a:r>
              <a:rPr lang="zh-CN" altLang="en-US" b="1" u="sng" dirty="0" smtClean="0">
                <a:latin typeface="宋体" pitchFamily="2" charset="-122"/>
              </a:rPr>
              <a:t>块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目录表</a:t>
            </a:r>
            <a:r>
              <a:rPr lang="en-US" altLang="zh-CN" sz="1800" b="1" dirty="0" smtClean="0">
                <a:latin typeface="宋体" pitchFamily="2" charset="-122"/>
              </a:rPr>
              <a:t>(Cache-</a:t>
            </a:r>
            <a:r>
              <a:rPr lang="zh-CN" altLang="en-US" sz="1800" b="1" dirty="0" smtClean="0">
                <a:latin typeface="宋体" pitchFamily="2" charset="-122"/>
              </a:rPr>
              <a:t>主存的映射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存储体、控制器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目录表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比较器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替换机构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读写机构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374942"/>
            <a:ext cx="3096467" cy="625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的工作原理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完成访问过程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*实现技术：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实现要求： 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1798" y="1810323"/>
            <a:ext cx="1800202" cy="3202853"/>
            <a:chOff x="2843807" y="1381047"/>
            <a:chExt cx="1800202" cy="3202853"/>
          </a:xfrm>
        </p:grpSpPr>
        <p:sp>
          <p:nvSpPr>
            <p:cNvPr id="9" name="AutoShape 141"/>
            <p:cNvSpPr>
              <a:spLocks noChangeArrowheads="1"/>
            </p:cNvSpPr>
            <p:nvPr/>
          </p:nvSpPr>
          <p:spPr bwMode="auto">
            <a:xfrm>
              <a:off x="2843807" y="1381047"/>
              <a:ext cx="1800201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" name="AutoShape 145"/>
            <p:cNvSpPr>
              <a:spLocks noChangeArrowheads="1"/>
            </p:cNvSpPr>
            <p:nvPr/>
          </p:nvSpPr>
          <p:spPr bwMode="auto">
            <a:xfrm>
              <a:off x="2843809" y="4295900"/>
              <a:ext cx="1800200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3744925" y="1667583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3743908" y="3253223"/>
              <a:ext cx="1017" cy="10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1115616" y="1268760"/>
            <a:ext cx="6253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+mn-ea"/>
                <a:ea typeface="+mn-ea"/>
              </a:rPr>
              <a:t>①</a:t>
            </a:r>
            <a:r>
              <a:rPr lang="zh-CN" altLang="en-US" b="1" u="none" dirty="0" smtClean="0">
                <a:latin typeface="+mn-ea"/>
                <a:ea typeface="+mn-ea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 smtClean="0">
                <a:latin typeface="+mn-ea"/>
                <a:ea typeface="+mn-ea"/>
              </a:rPr>
              <a:t>，②数据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zh-CN" altLang="en-US" b="1" u="none" dirty="0" smtClean="0">
                <a:latin typeface="+mn-ea"/>
                <a:ea typeface="+mn-ea"/>
              </a:rPr>
              <a:t>，③数据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 smtClean="0">
                <a:latin typeface="+mn-ea"/>
                <a:ea typeface="+mn-ea"/>
              </a:rPr>
              <a:t>主存</a:t>
            </a:r>
            <a:endParaRPr lang="zh-CN" altLang="en-US" b="1" u="none" dirty="0">
              <a:latin typeface="+mn-ea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71496" y="3682467"/>
            <a:ext cx="3235489" cy="894626"/>
            <a:chOff x="1443505" y="3470480"/>
            <a:chExt cx="3235489" cy="894626"/>
          </a:xfrm>
        </p:grpSpPr>
        <p:sp>
          <p:nvSpPr>
            <p:cNvPr id="15" name="Text Box 105"/>
            <p:cNvSpPr txBox="1">
              <a:spLocks noChangeArrowheads="1"/>
            </p:cNvSpPr>
            <p:nvPr/>
          </p:nvSpPr>
          <p:spPr bwMode="auto">
            <a:xfrm>
              <a:off x="1443505" y="3974568"/>
              <a:ext cx="1509267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6" name="Text Box 107"/>
            <p:cNvSpPr txBox="1">
              <a:spLocks noChangeArrowheads="1"/>
            </p:cNvSpPr>
            <p:nvPr/>
          </p:nvSpPr>
          <p:spPr bwMode="auto">
            <a:xfrm>
              <a:off x="2627908" y="3583655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7" name="直接箭头连接符 82"/>
            <p:cNvCxnSpPr>
              <a:stCxn id="21" idx="1"/>
              <a:endCxn id="15" idx="0"/>
            </p:cNvCxnSpPr>
            <p:nvPr/>
          </p:nvCxnSpPr>
          <p:spPr bwMode="auto">
            <a:xfrm rot="10800000" flipV="1">
              <a:off x="2198139" y="3848536"/>
              <a:ext cx="608646" cy="126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32"/>
            <p:cNvSpPr txBox="1">
              <a:spLocks noChangeArrowheads="1"/>
            </p:cNvSpPr>
            <p:nvPr/>
          </p:nvSpPr>
          <p:spPr bwMode="auto">
            <a:xfrm>
              <a:off x="3539724" y="3974568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9" name="直接箭头连接符 129"/>
            <p:cNvCxnSpPr>
              <a:stCxn id="15" idx="2"/>
            </p:cNvCxnSpPr>
            <p:nvPr/>
          </p:nvCxnSpPr>
          <p:spPr bwMode="auto">
            <a:xfrm rot="16200000" flipH="1">
              <a:off x="2920263" y="3540444"/>
              <a:ext cx="102538" cy="154678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47" idx="2"/>
              <a:endCxn id="21" idx="0"/>
            </p:cNvCxnSpPr>
            <p:nvPr/>
          </p:nvCxnSpPr>
          <p:spPr bwMode="auto">
            <a:xfrm flipH="1">
              <a:off x="3742890" y="3470480"/>
              <a:ext cx="1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103"/>
            <p:cNvSpPr>
              <a:spLocks noChangeArrowheads="1"/>
            </p:cNvSpPr>
            <p:nvPr/>
          </p:nvSpPr>
          <p:spPr bwMode="auto">
            <a:xfrm>
              <a:off x="2806785" y="3686536"/>
              <a:ext cx="1872209" cy="324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写？</a:t>
              </a:r>
              <a:endParaRPr lang="zh-CN" altLang="en-US" sz="1800" b="1" u="none" dirty="0"/>
            </a:p>
          </p:txBody>
        </p:sp>
      </p:grpSp>
      <p:sp>
        <p:nvSpPr>
          <p:cNvPr id="22" name="Text Box 200"/>
          <p:cNvSpPr txBox="1">
            <a:spLocks noChangeArrowheads="1"/>
          </p:cNvSpPr>
          <p:nvPr/>
        </p:nvSpPr>
        <p:spPr bwMode="auto">
          <a:xfrm>
            <a:off x="4067944" y="908720"/>
            <a:ext cx="4968552" cy="3416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lnSpc>
                <a:spcPct val="90000"/>
              </a:lnSpc>
              <a:tabLst>
                <a:tab pos="85725" algn="l"/>
              </a:tabLst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场景：</a:t>
            </a:r>
            <a:r>
              <a:rPr lang="zh-CN" altLang="en-US" sz="1800" b="1" u="none" dirty="0" smtClean="0">
                <a:latin typeface="+mn-ea"/>
                <a:ea typeface="+mn-ea"/>
                <a:cs typeface="Times New Roman" panose="02020603050405020304" pitchFamily="18" charset="0"/>
              </a:rPr>
              <a:t>好学生迟到时，老师怎么给其安排座位？</a:t>
            </a:r>
            <a:endParaRPr lang="en-US" altLang="zh-CN" sz="1800" b="1" u="none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2752" y="1916832"/>
            <a:ext cx="1682984" cy="1152128"/>
            <a:chOff x="296728" y="1844824"/>
            <a:chExt cx="1682984" cy="1152128"/>
          </a:xfrm>
        </p:grpSpPr>
        <p:sp>
          <p:nvSpPr>
            <p:cNvPr id="24" name="Text Box 101"/>
            <p:cNvSpPr txBox="1">
              <a:spLocks noChangeArrowheads="1"/>
            </p:cNvSpPr>
            <p:nvPr/>
          </p:nvSpPr>
          <p:spPr bwMode="auto">
            <a:xfrm>
              <a:off x="529627" y="2060848"/>
              <a:ext cx="913879" cy="64807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5" name="Text Box 453"/>
            <p:cNvSpPr txBox="1">
              <a:spLocks noChangeArrowheads="1"/>
            </p:cNvSpPr>
            <p:nvPr/>
          </p:nvSpPr>
          <p:spPr bwMode="auto">
            <a:xfrm>
              <a:off x="626203" y="1844824"/>
              <a:ext cx="720725" cy="19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Cache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529628" y="2060848"/>
              <a:ext cx="122388" cy="64878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652015" y="2060848"/>
              <a:ext cx="215230" cy="64807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868038" y="2060848"/>
              <a:ext cx="143665" cy="6480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1012054" y="2060848"/>
              <a:ext cx="431452" cy="6480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29627" y="2189624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530223" y="2318400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30858" y="2574176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 Box 105"/>
            <p:cNvSpPr txBox="1">
              <a:spLocks noChangeArrowheads="1"/>
            </p:cNvSpPr>
            <p:nvPr/>
          </p:nvSpPr>
          <p:spPr bwMode="auto">
            <a:xfrm>
              <a:off x="1748548" y="2077576"/>
              <a:ext cx="231164" cy="60703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 flipV="1">
              <a:off x="301941" y="2348880"/>
              <a:ext cx="22247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22"/>
            <p:cNvSpPr>
              <a:spLocks noChangeShapeType="1"/>
            </p:cNvSpPr>
            <p:nvPr/>
          </p:nvSpPr>
          <p:spPr bwMode="auto">
            <a:xfrm>
              <a:off x="301942" y="2420888"/>
              <a:ext cx="2212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2"/>
            <p:cNvSpPr>
              <a:spLocks noChangeShapeType="1"/>
            </p:cNvSpPr>
            <p:nvPr/>
          </p:nvSpPr>
          <p:spPr bwMode="auto">
            <a:xfrm>
              <a:off x="296728" y="2492896"/>
              <a:ext cx="2212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20"/>
            <p:cNvSpPr>
              <a:spLocks noChangeShapeType="1"/>
            </p:cNvSpPr>
            <p:nvPr/>
          </p:nvSpPr>
          <p:spPr bwMode="auto">
            <a:xfrm flipV="1">
              <a:off x="1444737" y="2348880"/>
              <a:ext cx="30381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22"/>
            <p:cNvSpPr>
              <a:spLocks noChangeShapeType="1"/>
            </p:cNvSpPr>
            <p:nvPr/>
          </p:nvSpPr>
          <p:spPr bwMode="auto">
            <a:xfrm>
              <a:off x="1443506" y="2420888"/>
              <a:ext cx="303811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22"/>
            <p:cNvSpPr>
              <a:spLocks noChangeShapeType="1"/>
            </p:cNvSpPr>
            <p:nvPr/>
          </p:nvSpPr>
          <p:spPr bwMode="auto">
            <a:xfrm>
              <a:off x="1449150" y="2492896"/>
              <a:ext cx="29295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53"/>
            <p:cNvSpPr txBox="1">
              <a:spLocks noChangeArrowheads="1"/>
            </p:cNvSpPr>
            <p:nvPr/>
          </p:nvSpPr>
          <p:spPr bwMode="auto">
            <a:xfrm>
              <a:off x="778603" y="2800693"/>
              <a:ext cx="1085527" cy="19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层次结构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625749" y="2314347"/>
            <a:ext cx="5690667" cy="2663601"/>
            <a:chOff x="2697758" y="2348880"/>
            <a:chExt cx="5690667" cy="2663601"/>
          </a:xfrm>
        </p:grpSpPr>
        <p:sp>
          <p:nvSpPr>
            <p:cNvPr id="42" name="Rectangle 111"/>
            <p:cNvSpPr>
              <a:spLocks noChangeArrowheads="1"/>
            </p:cNvSpPr>
            <p:nvPr/>
          </p:nvSpPr>
          <p:spPr bwMode="auto">
            <a:xfrm>
              <a:off x="5004049" y="2924944"/>
              <a:ext cx="3384376" cy="20875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32"/>
            <p:cNvSpPr txBox="1">
              <a:spLocks noChangeArrowheads="1"/>
            </p:cNvSpPr>
            <p:nvPr/>
          </p:nvSpPr>
          <p:spPr bwMode="auto">
            <a:xfrm>
              <a:off x="4412155" y="27593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4" name="Text Box 133"/>
            <p:cNvSpPr txBox="1">
              <a:spLocks noChangeArrowheads="1"/>
            </p:cNvSpPr>
            <p:nvPr/>
          </p:nvSpPr>
          <p:spPr bwMode="auto">
            <a:xfrm>
              <a:off x="2843808" y="2348880"/>
              <a:ext cx="18002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" name="AutoShape 134"/>
            <p:cNvSpPr>
              <a:spLocks noChangeArrowheads="1"/>
            </p:cNvSpPr>
            <p:nvPr/>
          </p:nvSpPr>
          <p:spPr bwMode="auto">
            <a:xfrm>
              <a:off x="3059832" y="2852936"/>
              <a:ext cx="1368152" cy="324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46" name="Text Box 139"/>
            <p:cNvSpPr txBox="1">
              <a:spLocks noChangeArrowheads="1"/>
            </p:cNvSpPr>
            <p:nvPr/>
          </p:nvSpPr>
          <p:spPr bwMode="auto">
            <a:xfrm>
              <a:off x="3527052" y="314022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2697758" y="3429000"/>
              <a:ext cx="2090266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</a:t>
              </a:r>
              <a:r>
                <a:rPr lang="zh-CN" altLang="en-US" sz="1800" b="1" dirty="0" smtClean="0">
                  <a:latin typeface="宋体" pitchFamily="2" charset="-122"/>
                </a:rPr>
                <a:t>体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48" name="直接箭头连接符 47"/>
            <p:cNvCxnSpPr>
              <a:stCxn id="45" idx="2"/>
              <a:endCxn id="47" idx="0"/>
            </p:cNvCxnSpPr>
            <p:nvPr/>
          </p:nvCxnSpPr>
          <p:spPr bwMode="auto">
            <a:xfrm flipH="1">
              <a:off x="3742891" y="3176936"/>
              <a:ext cx="1017" cy="252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>
              <a:stCxn id="44" idx="2"/>
              <a:endCxn id="45" idx="0"/>
            </p:cNvCxnSpPr>
            <p:nvPr/>
          </p:nvCxnSpPr>
          <p:spPr bwMode="auto">
            <a:xfrm>
              <a:off x="3743908" y="2636880"/>
              <a:ext cx="0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64"/>
            <p:cNvCxnSpPr/>
            <p:nvPr/>
          </p:nvCxnSpPr>
          <p:spPr bwMode="auto">
            <a:xfrm>
              <a:off x="4427984" y="3017370"/>
              <a:ext cx="1872313" cy="12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Line 140"/>
            <p:cNvSpPr>
              <a:spLocks noChangeShapeType="1"/>
            </p:cNvSpPr>
            <p:nvPr/>
          </p:nvSpPr>
          <p:spPr bwMode="auto">
            <a:xfrm flipH="1" flipV="1">
              <a:off x="3744924" y="3281130"/>
              <a:ext cx="1403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28"/>
            <p:cNvSpPr txBox="1">
              <a:spLocks noChangeArrowheads="1"/>
            </p:cNvSpPr>
            <p:nvPr/>
          </p:nvSpPr>
          <p:spPr bwMode="auto">
            <a:xfrm>
              <a:off x="7380362" y="4653136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76055" y="3030343"/>
            <a:ext cx="3096345" cy="1838834"/>
            <a:chOff x="5292079" y="2740840"/>
            <a:chExt cx="3096345" cy="1838834"/>
          </a:xfrm>
        </p:grpSpPr>
        <p:sp>
          <p:nvSpPr>
            <p:cNvPr id="54" name="AutoShape 114"/>
            <p:cNvSpPr>
              <a:spLocks noChangeArrowheads="1"/>
            </p:cNvSpPr>
            <p:nvPr/>
          </p:nvSpPr>
          <p:spPr bwMode="auto">
            <a:xfrm>
              <a:off x="5508312" y="2816932"/>
              <a:ext cx="1872000" cy="324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5436096" y="4185084"/>
              <a:ext cx="201036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到行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5724126" y="3163525"/>
              <a:ext cx="70835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(=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 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>
              <a:off x="5292079" y="2960948"/>
              <a:ext cx="694" cy="1618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21"/>
            <p:cNvSpPr txBox="1">
              <a:spLocks noChangeArrowheads="1"/>
            </p:cNvSpPr>
            <p:nvPr/>
          </p:nvSpPr>
          <p:spPr bwMode="auto">
            <a:xfrm>
              <a:off x="7417883" y="27408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124"/>
            <p:cNvSpPr txBox="1">
              <a:spLocks noChangeArrowheads="1"/>
            </p:cNvSpPr>
            <p:nvPr/>
          </p:nvSpPr>
          <p:spPr bwMode="auto">
            <a:xfrm>
              <a:off x="6805240" y="3176972"/>
              <a:ext cx="158318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选出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4" idx="2"/>
              <a:endCxn id="55" idx="0"/>
            </p:cNvCxnSpPr>
            <p:nvPr/>
          </p:nvCxnSpPr>
          <p:spPr bwMode="auto">
            <a:xfrm flipH="1">
              <a:off x="6441277" y="3140932"/>
              <a:ext cx="3035" cy="1044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75"/>
            <p:cNvCxnSpPr>
              <a:stCxn id="54" idx="3"/>
              <a:endCxn id="59" idx="0"/>
            </p:cNvCxnSpPr>
            <p:nvPr/>
          </p:nvCxnSpPr>
          <p:spPr bwMode="auto">
            <a:xfrm>
              <a:off x="7380312" y="2978932"/>
              <a:ext cx="216520" cy="19804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9" idx="2"/>
              <a:endCxn id="67" idx="0"/>
            </p:cNvCxnSpPr>
            <p:nvPr/>
          </p:nvCxnSpPr>
          <p:spPr bwMode="auto">
            <a:xfrm>
              <a:off x="7596832" y="3464972"/>
              <a:ext cx="0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81"/>
            <p:cNvCxnSpPr>
              <a:stCxn id="67" idx="2"/>
            </p:cNvCxnSpPr>
            <p:nvPr/>
          </p:nvCxnSpPr>
          <p:spPr bwMode="auto">
            <a:xfrm rot="5400000">
              <a:off x="6975027" y="3438313"/>
              <a:ext cx="91090" cy="115252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81"/>
            <p:cNvCxnSpPr>
              <a:stCxn id="55" idx="2"/>
            </p:cNvCxnSpPr>
            <p:nvPr/>
          </p:nvCxnSpPr>
          <p:spPr bwMode="auto">
            <a:xfrm rot="5400000">
              <a:off x="5813383" y="3951780"/>
              <a:ext cx="106591" cy="11491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5" name="Text Box 126"/>
            <p:cNvSpPr txBox="1">
              <a:spLocks noChangeArrowheads="1"/>
            </p:cNvSpPr>
            <p:nvPr/>
          </p:nvSpPr>
          <p:spPr bwMode="auto">
            <a:xfrm>
              <a:off x="6804247" y="3681028"/>
              <a:ext cx="79258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7596335" y="3681028"/>
              <a:ext cx="792089" cy="300011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7" name="Text Box 126"/>
            <p:cNvSpPr txBox="1">
              <a:spLocks noChangeArrowheads="1"/>
            </p:cNvSpPr>
            <p:nvPr/>
          </p:nvSpPr>
          <p:spPr bwMode="auto">
            <a:xfrm>
              <a:off x="6805240" y="3681028"/>
              <a:ext cx="1583184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 smtClean="0">
                  <a:latin typeface="宋体" pitchFamily="2" charset="-122"/>
                </a:rPr>
                <a:t>行中内容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68" name="Text Box 158"/>
          <p:cNvSpPr txBox="1">
            <a:spLocks noChangeArrowheads="1"/>
          </p:cNvSpPr>
          <p:nvPr/>
        </p:nvSpPr>
        <p:spPr bwMode="auto">
          <a:xfrm>
            <a:off x="2123479" y="5013176"/>
            <a:ext cx="67690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映射规则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块可调入哪些</a:t>
            </a:r>
            <a:r>
              <a:rPr lang="zh-CN" altLang="en-US" sz="1800" b="1" u="none" dirty="0" smtClean="0">
                <a:latin typeface="宋体" pitchFamily="2" charset="-122"/>
              </a:rPr>
              <a:t>行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替换算法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如何选牺牲行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全部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硬件</a:t>
            </a:r>
            <a:r>
              <a:rPr lang="zh-CN" altLang="en-US" b="1" u="none" dirty="0">
                <a:latin typeface="宋体" pitchFamily="2" charset="-122"/>
              </a:rPr>
              <a:t>完成！            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r>
              <a:rPr lang="zh-CN" altLang="en-US" sz="1800" b="1" u="none" dirty="0" smtClean="0">
                <a:latin typeface="宋体" pitchFamily="2" charset="-122"/>
              </a:rPr>
              <a:t>←目标为高速访问</a:t>
            </a:r>
            <a:endParaRPr lang="zh-CN" altLang="en-US" sz="1600" b="1" u="none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235327" y="2308733"/>
            <a:ext cx="1081088" cy="1120267"/>
            <a:chOff x="5939184" y="1845320"/>
            <a:chExt cx="1081088" cy="1120267"/>
          </a:xfrm>
        </p:grpSpPr>
        <p:sp>
          <p:nvSpPr>
            <p:cNvPr id="7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替换算法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>
              <a:stCxn id="74" idx="2"/>
            </p:cNvCxnSpPr>
            <p:nvPr/>
          </p:nvCxnSpPr>
          <p:spPr bwMode="auto">
            <a:xfrm>
              <a:off x="6479728" y="2133320"/>
              <a:ext cx="484" cy="8322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>
            <a:off x="1233125" y="3573016"/>
            <a:ext cx="1106626" cy="397515"/>
            <a:chOff x="6084168" y="1845320"/>
            <a:chExt cx="1106626" cy="397515"/>
          </a:xfrm>
        </p:grpSpPr>
        <p:sp>
          <p:nvSpPr>
            <p:cNvPr id="77" name="Text Box 148"/>
            <p:cNvSpPr txBox="1">
              <a:spLocks noChangeArrowheads="1"/>
            </p:cNvSpPr>
            <p:nvPr/>
          </p:nvSpPr>
          <p:spPr bwMode="auto">
            <a:xfrm>
              <a:off x="6084168" y="1845320"/>
              <a:ext cx="818594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8" name="直接箭头连接符 66"/>
            <p:cNvCxnSpPr>
              <a:stCxn id="77" idx="3"/>
            </p:cNvCxnSpPr>
            <p:nvPr/>
          </p:nvCxnSpPr>
          <p:spPr bwMode="auto">
            <a:xfrm>
              <a:off x="6902762" y="1989320"/>
              <a:ext cx="288032" cy="253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7956376" y="4149080"/>
            <a:ext cx="864096" cy="826638"/>
            <a:chOff x="5652120" y="1379153"/>
            <a:chExt cx="864096" cy="826638"/>
          </a:xfrm>
        </p:grpSpPr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6209213" y="1379153"/>
              <a:ext cx="307003" cy="826638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81" name="直接箭头连接符 66"/>
            <p:cNvCxnSpPr>
              <a:stCxn id="80" idx="1"/>
            </p:cNvCxnSpPr>
            <p:nvPr/>
          </p:nvCxnSpPr>
          <p:spPr bwMode="auto">
            <a:xfrm flipH="1" flipV="1">
              <a:off x="5652120" y="1534149"/>
              <a:ext cx="557093" cy="2583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2" name="Text Box 158"/>
          <p:cNvSpPr txBox="1">
            <a:spLocks noChangeArrowheads="1"/>
          </p:cNvSpPr>
          <p:nvPr/>
        </p:nvSpPr>
        <p:spPr bwMode="auto">
          <a:xfrm>
            <a:off x="5292080" y="5013176"/>
            <a:ext cx="360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查找</a:t>
            </a:r>
            <a:r>
              <a:rPr lang="zh-CN" altLang="en-US" b="1" dirty="0">
                <a:latin typeface="宋体" pitchFamily="2" charset="-122"/>
              </a:rPr>
              <a:t>方法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如何找到目标行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写策略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何时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如何写回主存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cxnSp>
        <p:nvCxnSpPr>
          <p:cNvPr id="83" name="直接箭头连接符 166"/>
          <p:cNvCxnSpPr/>
          <p:nvPr/>
        </p:nvCxnSpPr>
        <p:spPr bwMode="auto">
          <a:xfrm rot="5400000">
            <a:off x="7109720" y="2511461"/>
            <a:ext cx="2665418" cy="18002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triangle" w="sm" len="sm"/>
            <a:tailEnd type="arrow" w="sm" len="sm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5940256" y="2420888"/>
            <a:ext cx="936000" cy="684802"/>
            <a:chOff x="6156281" y="2420888"/>
            <a:chExt cx="936000" cy="684802"/>
          </a:xfrm>
        </p:grpSpPr>
        <p:sp>
          <p:nvSpPr>
            <p:cNvPr id="70" name="Text Box 148"/>
            <p:cNvSpPr txBox="1">
              <a:spLocks noChangeArrowheads="1"/>
            </p:cNvSpPr>
            <p:nvPr/>
          </p:nvSpPr>
          <p:spPr bwMode="auto">
            <a:xfrm>
              <a:off x="6156281" y="2420888"/>
              <a:ext cx="936000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映射规则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70" idx="2"/>
            </p:cNvCxnSpPr>
            <p:nvPr/>
          </p:nvCxnSpPr>
          <p:spPr bwMode="auto">
            <a:xfrm>
              <a:off x="6624281" y="2672888"/>
              <a:ext cx="0" cy="4328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4639815" y="2096880"/>
            <a:ext cx="1768441" cy="649519"/>
            <a:chOff x="4639815" y="2096880"/>
            <a:chExt cx="1768441" cy="649519"/>
          </a:xfrm>
        </p:grpSpPr>
        <p:cxnSp>
          <p:nvCxnSpPr>
            <p:cNvPr id="90" name="直接箭头连接符 89"/>
            <p:cNvCxnSpPr>
              <a:stCxn id="92" idx="1"/>
            </p:cNvCxnSpPr>
            <p:nvPr/>
          </p:nvCxnSpPr>
          <p:spPr bwMode="auto">
            <a:xfrm flipH="1">
              <a:off x="4639815" y="2222880"/>
              <a:ext cx="364232" cy="2298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Text Box 148"/>
            <p:cNvSpPr txBox="1">
              <a:spLocks noChangeArrowheads="1"/>
            </p:cNvSpPr>
            <p:nvPr/>
          </p:nvSpPr>
          <p:spPr bwMode="auto">
            <a:xfrm>
              <a:off x="5004047" y="2096880"/>
              <a:ext cx="936000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查找方法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5652117" y="2337809"/>
              <a:ext cx="3" cy="4085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>
              <a:off x="5650654" y="2746399"/>
              <a:ext cx="75760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50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2267744" y="4658360"/>
            <a:ext cx="6733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全相联＜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组相联</a:t>
            </a:r>
            <a:r>
              <a:rPr lang="en-US" altLang="zh-CN" b="1" dirty="0" smtClean="0">
                <a:latin typeface="宋体" pitchFamily="2" charset="-122"/>
              </a:rPr>
              <a:t>&lt;&lt;</a:t>
            </a:r>
            <a:r>
              <a:rPr lang="zh-CN" altLang="en-US" b="1" dirty="0" smtClean="0">
                <a:latin typeface="宋体" pitchFamily="2" charset="-122"/>
              </a:rPr>
              <a:t>直接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组相联映射方式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全相联的查找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替换成本太高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15931" y="908720"/>
            <a:ext cx="2267837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、映射规则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*任务：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*常见映射：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性能分析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常见选择：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47055"/>
            <a:ext cx="8786874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、实现技术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5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43359" y="1340768"/>
            <a:ext cx="795779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确定一个主存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放</a:t>
            </a:r>
            <a:r>
              <a:rPr lang="zh-CN" altLang="en-US" b="1" u="none" dirty="0" smtClean="0">
                <a:latin typeface="宋体" pitchFamily="2" charset="-122"/>
              </a:rPr>
              <a:t>到</a:t>
            </a:r>
            <a:r>
              <a:rPr lang="zh-CN" altLang="en-US" b="1" u="sng" dirty="0">
                <a:latin typeface="宋体" pitchFamily="2" charset="-122"/>
              </a:rPr>
              <a:t>哪些</a:t>
            </a:r>
            <a:r>
              <a:rPr lang="en-US" altLang="zh-CN" b="1" u="sng" dirty="0" smtClean="0">
                <a:latin typeface="宋体" pitchFamily="2" charset="-122"/>
              </a:rPr>
              <a:t>Cache</a:t>
            </a:r>
            <a:r>
              <a:rPr lang="zh-CN" altLang="en-US" b="1" u="sng" dirty="0" smtClean="0">
                <a:latin typeface="宋体" pitchFamily="2" charset="-122"/>
              </a:rPr>
              <a:t>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候选行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块</a:t>
            </a:r>
            <a:r>
              <a:rPr lang="zh-CN" altLang="en-US" b="1" dirty="0">
                <a:latin typeface="宋体" pitchFamily="2" charset="-122"/>
              </a:rPr>
              <a:t>调</a:t>
            </a:r>
            <a:r>
              <a:rPr lang="zh-CN" altLang="en-US" b="1" dirty="0" smtClean="0">
                <a:latin typeface="宋体" pitchFamily="2" charset="-122"/>
              </a:rPr>
              <a:t>入时的</a:t>
            </a:r>
            <a:r>
              <a:rPr lang="zh-CN" altLang="en-US" b="1" u="sng" dirty="0">
                <a:solidFill>
                  <a:srgbClr val="990099"/>
                </a:solidFill>
              </a:rPr>
              <a:t>冲突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率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直接</a:t>
            </a:r>
            <a:r>
              <a:rPr lang="zh-CN" altLang="en-US" b="1" dirty="0">
                <a:latin typeface="宋体" pitchFamily="2" charset="-122"/>
              </a:rPr>
              <a:t>、全相联、组相</a:t>
            </a:r>
            <a:r>
              <a:rPr lang="zh-CN" altLang="en-US" b="1" dirty="0" smtClean="0">
                <a:latin typeface="宋体" pitchFamily="2" charset="-122"/>
              </a:rPr>
              <a:t>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49412" y="2831528"/>
            <a:ext cx="8243068" cy="1389560"/>
            <a:chOff x="683568" y="1687880"/>
            <a:chExt cx="8243068" cy="1389560"/>
          </a:xfrm>
        </p:grpSpPr>
        <p:sp>
          <p:nvSpPr>
            <p:cNvPr id="130" name="Text Box 246"/>
            <p:cNvSpPr txBox="1">
              <a:spLocks noChangeArrowheads="1"/>
            </p:cNvSpPr>
            <p:nvPr/>
          </p:nvSpPr>
          <p:spPr bwMode="auto">
            <a:xfrm>
              <a:off x="8062636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Text Box 257"/>
            <p:cNvSpPr txBox="1">
              <a:spLocks noChangeArrowheads="1"/>
            </p:cNvSpPr>
            <p:nvPr/>
          </p:nvSpPr>
          <p:spPr bwMode="auto">
            <a:xfrm>
              <a:off x="7126532" y="1988840"/>
              <a:ext cx="9361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群内块号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2" name="Text Box 258"/>
            <p:cNvSpPr txBox="1">
              <a:spLocks noChangeArrowheads="1"/>
            </p:cNvSpPr>
            <p:nvPr/>
          </p:nvSpPr>
          <p:spPr bwMode="auto">
            <a:xfrm>
              <a:off x="6262532" y="1988840"/>
              <a:ext cx="864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群号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3" name="Text Box 263"/>
            <p:cNvSpPr txBox="1">
              <a:spLocks noChangeArrowheads="1"/>
            </p:cNvSpPr>
            <p:nvPr/>
          </p:nvSpPr>
          <p:spPr bwMode="auto">
            <a:xfrm>
              <a:off x="8062636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Text Box 264"/>
            <p:cNvSpPr txBox="1">
              <a:spLocks noChangeArrowheads="1"/>
            </p:cNvSpPr>
            <p:nvPr/>
          </p:nvSpPr>
          <p:spPr bwMode="auto">
            <a:xfrm>
              <a:off x="6694540" y="2493590"/>
              <a:ext cx="50400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组号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5" name="Line 266"/>
            <p:cNvSpPr>
              <a:spLocks noChangeShapeType="1"/>
            </p:cNvSpPr>
            <p:nvPr/>
          </p:nvSpPr>
          <p:spPr bwMode="auto">
            <a:xfrm flipH="1">
              <a:off x="8532440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118"/>
            <p:cNvSpPr txBox="1">
              <a:spLocks noChangeArrowheads="1"/>
            </p:cNvSpPr>
            <p:nvPr/>
          </p:nvSpPr>
          <p:spPr bwMode="auto">
            <a:xfrm>
              <a:off x="7198540" y="2492896"/>
              <a:ext cx="864096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组</a:t>
              </a:r>
              <a:r>
                <a:rPr lang="zh-CN" altLang="en-US" sz="1600" b="1" u="none" dirty="0" smtClean="0">
                  <a:latin typeface="宋体" pitchFamily="2" charset="-122"/>
                </a:rPr>
                <a:t>内行号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7" name="Line 266"/>
            <p:cNvSpPr>
              <a:spLocks noChangeShapeType="1"/>
            </p:cNvSpPr>
            <p:nvPr/>
          </p:nvSpPr>
          <p:spPr bwMode="auto">
            <a:xfrm flipH="1">
              <a:off x="7054524" y="2276872"/>
              <a:ext cx="288032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246"/>
            <p:cNvSpPr txBox="1">
              <a:spLocks noChangeArrowheads="1"/>
            </p:cNvSpPr>
            <p:nvPr/>
          </p:nvSpPr>
          <p:spPr bwMode="auto">
            <a:xfrm>
              <a:off x="5148065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9" name="Text Box 258"/>
            <p:cNvSpPr txBox="1">
              <a:spLocks noChangeArrowheads="1"/>
            </p:cNvSpPr>
            <p:nvPr/>
          </p:nvSpPr>
          <p:spPr bwMode="auto">
            <a:xfrm>
              <a:off x="3564064" y="1988840"/>
              <a:ext cx="1584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主存块号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63"/>
            <p:cNvSpPr txBox="1">
              <a:spLocks noChangeArrowheads="1"/>
            </p:cNvSpPr>
            <p:nvPr/>
          </p:nvSpPr>
          <p:spPr bwMode="auto">
            <a:xfrm>
              <a:off x="5148065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1" name="Text Box 264"/>
            <p:cNvSpPr txBox="1">
              <a:spLocks noChangeArrowheads="1"/>
            </p:cNvSpPr>
            <p:nvPr/>
          </p:nvSpPr>
          <p:spPr bwMode="auto">
            <a:xfrm>
              <a:off x="3996064" y="2493590"/>
              <a:ext cx="115200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行号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2" name="Line 266"/>
            <p:cNvSpPr>
              <a:spLocks noChangeShapeType="1"/>
            </p:cNvSpPr>
            <p:nvPr/>
          </p:nvSpPr>
          <p:spPr bwMode="auto">
            <a:xfrm flipH="1">
              <a:off x="5580112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246"/>
            <p:cNvSpPr txBox="1">
              <a:spLocks noChangeArrowheads="1"/>
            </p:cNvSpPr>
            <p:nvPr/>
          </p:nvSpPr>
          <p:spPr bwMode="auto">
            <a:xfrm>
              <a:off x="2483113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</a:t>
              </a:r>
              <a:r>
                <a:rPr lang="zh-CN" altLang="en-US" sz="1600" b="1" dirty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4" name="Text Box 257"/>
            <p:cNvSpPr txBox="1">
              <a:spLocks noChangeArrowheads="1"/>
            </p:cNvSpPr>
            <p:nvPr/>
          </p:nvSpPr>
          <p:spPr bwMode="auto">
            <a:xfrm>
              <a:off x="1330985" y="1988840"/>
              <a:ext cx="11520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区内块号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5" name="Text Box 258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648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区号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6" name="Text Box 263"/>
            <p:cNvSpPr txBox="1">
              <a:spLocks noChangeArrowheads="1"/>
            </p:cNvSpPr>
            <p:nvPr/>
          </p:nvSpPr>
          <p:spPr bwMode="auto">
            <a:xfrm>
              <a:off x="2483113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7" name="Line 266"/>
            <p:cNvSpPr>
              <a:spLocks noChangeShapeType="1"/>
            </p:cNvSpPr>
            <p:nvPr/>
          </p:nvSpPr>
          <p:spPr bwMode="auto">
            <a:xfrm flipH="1">
              <a:off x="2915816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H="1">
              <a:off x="1979057" y="2276872"/>
              <a:ext cx="0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264"/>
            <p:cNvSpPr txBox="1">
              <a:spLocks noChangeArrowheads="1"/>
            </p:cNvSpPr>
            <p:nvPr/>
          </p:nvSpPr>
          <p:spPr bwMode="auto">
            <a:xfrm>
              <a:off x="1331568" y="2492896"/>
              <a:ext cx="115200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行号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50" name="Text Box 256"/>
            <p:cNvSpPr txBox="1">
              <a:spLocks noChangeArrowheads="1"/>
            </p:cNvSpPr>
            <p:nvPr/>
          </p:nvSpPr>
          <p:spPr bwMode="auto">
            <a:xfrm>
              <a:off x="3995936" y="1700808"/>
              <a:ext cx="135882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全相联映射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51" name="Text Box 256"/>
            <p:cNvSpPr txBox="1">
              <a:spLocks noChangeArrowheads="1"/>
            </p:cNvSpPr>
            <p:nvPr/>
          </p:nvSpPr>
          <p:spPr bwMode="auto">
            <a:xfrm>
              <a:off x="1295679" y="1700808"/>
              <a:ext cx="1044001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zh-CN" altLang="en-US" sz="1800" b="1" u="none" dirty="0" smtClean="0">
                  <a:latin typeface="宋体" pitchFamily="2" charset="-122"/>
                </a:rPr>
                <a:t>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52" name="Text Box 256"/>
            <p:cNvSpPr txBox="1">
              <a:spLocks noChangeArrowheads="1"/>
            </p:cNvSpPr>
            <p:nvPr/>
          </p:nvSpPr>
          <p:spPr bwMode="auto">
            <a:xfrm>
              <a:off x="6766492" y="1687880"/>
              <a:ext cx="129614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组相联映射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265"/>
            <p:cNvSpPr txBox="1">
              <a:spLocks noChangeArrowheads="1"/>
            </p:cNvSpPr>
            <p:nvPr/>
          </p:nvSpPr>
          <p:spPr bwMode="auto">
            <a:xfrm>
              <a:off x="1116431" y="2780928"/>
              <a:ext cx="2015409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1600" b="1" dirty="0" smtClean="0">
                  <a:latin typeface="宋体" pitchFamily="2" charset="-122"/>
                </a:rPr>
                <a:t>2</a:t>
              </a:r>
              <a:r>
                <a:rPr lang="en-US" altLang="zh-CN" sz="1600" b="1" baseline="30000" dirty="0" smtClean="0">
                  <a:latin typeface="宋体" pitchFamily="2" charset="-122"/>
                </a:rPr>
                <a:t>0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4" name="Text Box 265"/>
            <p:cNvSpPr txBox="1">
              <a:spLocks noChangeArrowheads="1"/>
            </p:cNvSpPr>
            <p:nvPr/>
          </p:nvSpPr>
          <p:spPr bwMode="auto">
            <a:xfrm>
              <a:off x="3779911" y="2789440"/>
              <a:ext cx="2088233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1600" b="1" dirty="0" smtClean="0">
                  <a:latin typeface="宋体" pitchFamily="2" charset="-122"/>
                </a:rPr>
                <a:t>2</a:t>
              </a:r>
              <a:r>
                <a:rPr lang="en-US" altLang="zh-CN" sz="1600" b="1" baseline="30000" dirty="0" smtClean="0">
                  <a:latin typeface="宋体" pitchFamily="2" charset="-122"/>
                </a:rPr>
                <a:t>Len</a:t>
              </a:r>
              <a:r>
                <a:rPr lang="en-US" altLang="zh-CN" sz="1600" b="1" baseline="30000" dirty="0">
                  <a:latin typeface="宋体" pitchFamily="2" charset="-122"/>
                </a:rPr>
                <a:t>(</a:t>
              </a:r>
              <a:r>
                <a:rPr lang="zh-CN" altLang="en-US" sz="1600" b="1" baseline="30000" dirty="0">
                  <a:latin typeface="宋体" pitchFamily="2" charset="-122"/>
                </a:rPr>
                <a:t>行号</a:t>
              </a:r>
              <a:r>
                <a:rPr lang="en-US" altLang="zh-CN" sz="1600" b="1" baseline="30000" dirty="0" smtClean="0">
                  <a:latin typeface="宋体" pitchFamily="2" charset="-122"/>
                </a:rPr>
                <a:t>)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6553973" y="2774980"/>
              <a:ext cx="2266499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en-US" altLang="zh-CN" sz="1600" b="1" baseline="30000" dirty="0">
                  <a:latin typeface="宋体" pitchFamily="2" charset="-122"/>
                </a:rPr>
                <a:t>Len(</a:t>
              </a:r>
              <a:r>
                <a:rPr lang="zh-CN" altLang="en-US" sz="1600" b="1" baseline="30000" dirty="0">
                  <a:latin typeface="宋体" pitchFamily="2" charset="-122"/>
                </a:rPr>
                <a:t>组内行号</a:t>
              </a:r>
              <a:r>
                <a:rPr lang="en-US" altLang="zh-CN" sz="1600" b="1" baseline="30000" dirty="0" smtClean="0">
                  <a:latin typeface="宋体" pitchFamily="2" charset="-122"/>
                </a:rPr>
                <a:t>)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835697" y="4253026"/>
            <a:ext cx="439268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1800" b="1" u="none" dirty="0" smtClean="0">
                <a:latin typeface="宋体" pitchFamily="2" charset="-122"/>
              </a:rPr>
              <a:t>4</a:t>
            </a:r>
            <a:r>
              <a:rPr lang="zh-CN" altLang="en-US" sz="1800" b="1" u="none" dirty="0" smtClean="0">
                <a:latin typeface="宋体" pitchFamily="2" charset="-122"/>
              </a:rPr>
              <a:t>路组相联</a:t>
            </a:r>
            <a:r>
              <a:rPr lang="en-US" altLang="zh-CN" sz="1800" b="1" u="none" dirty="0" smtClean="0">
                <a:latin typeface="宋体" pitchFamily="2" charset="-122"/>
              </a:rPr>
              <a:t>Cache</a:t>
            </a:r>
            <a:r>
              <a:rPr lang="zh-CN" altLang="en-US" sz="1800" b="1" u="none" dirty="0" smtClean="0">
                <a:latin typeface="宋体" pitchFamily="2" charset="-122"/>
              </a:rPr>
              <a:t>的相联度是多少？  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74" name="Text Box 4"/>
          <p:cNvSpPr txBox="1">
            <a:spLocks noChangeArrowheads="1"/>
          </p:cNvSpPr>
          <p:nvPr/>
        </p:nvSpPr>
        <p:spPr bwMode="auto">
          <a:xfrm>
            <a:off x="214283" y="369813"/>
            <a:ext cx="255751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、查找方法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常见方法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*常见选择：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175" name="Text Box 4"/>
          <p:cNvSpPr txBox="1">
            <a:spLocks noChangeArrowheads="1"/>
          </p:cNvSpPr>
          <p:nvPr/>
        </p:nvSpPr>
        <p:spPr bwMode="auto">
          <a:xfrm>
            <a:off x="1619672" y="828113"/>
            <a:ext cx="6490925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确定</a:t>
            </a:r>
            <a:r>
              <a:rPr lang="zh-CN" altLang="en-US" b="1" u="sng" dirty="0" smtClean="0">
                <a:latin typeface="宋体" pitchFamily="2" charset="-122"/>
              </a:rPr>
              <a:t>如何查找</a:t>
            </a:r>
            <a:r>
              <a:rPr lang="zh-CN" altLang="en-US" b="1" dirty="0" smtClean="0">
                <a:latin typeface="宋体" pitchFamily="2" charset="-122"/>
              </a:rPr>
              <a:t>目标行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查找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速度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成本</a:t>
            </a:r>
            <a:endParaRPr lang="en-US" altLang="zh-CN" b="1" u="sng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b="1" u="sng" dirty="0" smtClean="0">
                <a:latin typeface="宋体" pitchFamily="2" charset="-122"/>
              </a:rPr>
              <a:t>按地址</a:t>
            </a:r>
            <a:r>
              <a:rPr lang="zh-CN" altLang="en-US" b="1" dirty="0" smtClean="0">
                <a:latin typeface="宋体" pitchFamily="2" charset="-122"/>
              </a:rPr>
              <a:t>查找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内容</a:t>
            </a:r>
            <a:r>
              <a:rPr lang="zh-CN" altLang="en-US" b="1" dirty="0" smtClean="0">
                <a:latin typeface="宋体" pitchFamily="2" charset="-122"/>
              </a:rPr>
              <a:t>查找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相联</a:t>
            </a:r>
            <a:r>
              <a:rPr lang="en-US" altLang="zh-CN" b="1" dirty="0" smtClean="0">
                <a:latin typeface="宋体" pitchFamily="2" charset="-122"/>
              </a:rPr>
              <a:t>MEM)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←块</a:t>
            </a:r>
            <a:r>
              <a:rPr lang="zh-CN" altLang="en-US" sz="1800" b="1" dirty="0">
                <a:latin typeface="宋体" pitchFamily="2" charset="-122"/>
              </a:rPr>
              <a:t>地址划分为标记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索引，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2296584" y="4869160"/>
            <a:ext cx="2673278" cy="432024"/>
            <a:chOff x="314546" y="2852936"/>
            <a:chExt cx="2673278" cy="432024"/>
          </a:xfrm>
        </p:grpSpPr>
        <p:sp>
          <p:nvSpPr>
            <p:cNvPr id="178" name="Text Box 187"/>
            <p:cNvSpPr txBox="1">
              <a:spLocks noChangeArrowheads="1"/>
            </p:cNvSpPr>
            <p:nvPr/>
          </p:nvSpPr>
          <p:spPr bwMode="auto">
            <a:xfrm>
              <a:off x="314546" y="2852936"/>
              <a:ext cx="502173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主存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9" name="Text Box 246"/>
            <p:cNvSpPr txBox="1">
              <a:spLocks noChangeArrowheads="1"/>
            </p:cNvSpPr>
            <p:nvPr/>
          </p:nvSpPr>
          <p:spPr bwMode="auto">
            <a:xfrm>
              <a:off x="2483864" y="2852936"/>
              <a:ext cx="50396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80" name="Text Box 257"/>
            <p:cNvSpPr txBox="1">
              <a:spLocks noChangeArrowheads="1"/>
            </p:cNvSpPr>
            <p:nvPr/>
          </p:nvSpPr>
          <p:spPr bwMode="auto">
            <a:xfrm>
              <a:off x="1695446" y="2852936"/>
              <a:ext cx="788321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索引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81" name="Text Box 258"/>
            <p:cNvSpPr txBox="1">
              <a:spLocks noChangeArrowheads="1"/>
            </p:cNvSpPr>
            <p:nvPr/>
          </p:nvSpPr>
          <p:spPr bwMode="auto">
            <a:xfrm>
              <a:off x="827583" y="2852936"/>
              <a:ext cx="867863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82" name="Text Box 257"/>
            <p:cNvSpPr txBox="1">
              <a:spLocks noChangeArrowheads="1"/>
            </p:cNvSpPr>
            <p:nvPr/>
          </p:nvSpPr>
          <p:spPr bwMode="auto">
            <a:xfrm>
              <a:off x="827584" y="3068960"/>
              <a:ext cx="1656184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主存块号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83" name="组合 128"/>
          <p:cNvGrpSpPr/>
          <p:nvPr/>
        </p:nvGrpSpPr>
        <p:grpSpPr>
          <a:xfrm>
            <a:off x="792629" y="2564904"/>
            <a:ext cx="4137225" cy="1224136"/>
            <a:chOff x="863403" y="1285860"/>
            <a:chExt cx="4137225" cy="1224136"/>
          </a:xfrm>
        </p:grpSpPr>
        <p:sp>
          <p:nvSpPr>
            <p:cNvPr id="184" name="Rectangle 279"/>
            <p:cNvSpPr>
              <a:spLocks noChangeArrowheads="1"/>
            </p:cNvSpPr>
            <p:nvPr/>
          </p:nvSpPr>
          <p:spPr bwMode="auto">
            <a:xfrm>
              <a:off x="1404781" y="1285860"/>
              <a:ext cx="14760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280"/>
            <p:cNvSpPr>
              <a:spLocks noChangeArrowheads="1"/>
            </p:cNvSpPr>
            <p:nvPr/>
          </p:nvSpPr>
          <p:spPr bwMode="auto">
            <a:xfrm>
              <a:off x="3452628" y="1289033"/>
              <a:ext cx="15480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Text Box 283"/>
            <p:cNvSpPr txBox="1">
              <a:spLocks noChangeArrowheads="1"/>
            </p:cNvSpPr>
            <p:nvPr/>
          </p:nvSpPr>
          <p:spPr bwMode="auto">
            <a:xfrm>
              <a:off x="863403" y="2077948"/>
              <a:ext cx="5048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组</a:t>
              </a:r>
              <a:r>
                <a:rPr lang="en-US" altLang="zh-CN" sz="1800" b="1" u="none" dirty="0" smtClean="0">
                  <a:latin typeface="宋体" pitchFamily="2" charset="-122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188" name="Text Box 284"/>
            <p:cNvSpPr txBox="1">
              <a:spLocks noChangeArrowheads="1"/>
            </p:cNvSpPr>
            <p:nvPr/>
          </p:nvSpPr>
          <p:spPr bwMode="auto">
            <a:xfrm>
              <a:off x="1406369" y="1825973"/>
              <a:ext cx="577850" cy="6688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89" name="Text Box 285"/>
            <p:cNvSpPr txBox="1">
              <a:spLocks noChangeArrowheads="1"/>
            </p:cNvSpPr>
            <p:nvPr/>
          </p:nvSpPr>
          <p:spPr bwMode="auto">
            <a:xfrm>
              <a:off x="1406369" y="1610073"/>
              <a:ext cx="154302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有效位 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90" name="Text Box 294"/>
            <p:cNvSpPr txBox="1">
              <a:spLocks noChangeArrowheads="1"/>
            </p:cNvSpPr>
            <p:nvPr/>
          </p:nvSpPr>
          <p:spPr bwMode="auto">
            <a:xfrm>
              <a:off x="1984219" y="1825973"/>
              <a:ext cx="935038" cy="67155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92" name="Line 296"/>
            <p:cNvSpPr>
              <a:spLocks noChangeShapeType="1"/>
            </p:cNvSpPr>
            <p:nvPr/>
          </p:nvSpPr>
          <p:spPr bwMode="auto">
            <a:xfrm flipV="1">
              <a:off x="1406369" y="2081371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97"/>
            <p:cNvSpPr>
              <a:spLocks noChangeShapeType="1"/>
            </p:cNvSpPr>
            <p:nvPr/>
          </p:nvSpPr>
          <p:spPr bwMode="auto">
            <a:xfrm>
              <a:off x="1404781" y="2295684"/>
              <a:ext cx="15144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Text Box 299"/>
            <p:cNvSpPr txBox="1">
              <a:spLocks noChangeArrowheads="1"/>
            </p:cNvSpPr>
            <p:nvPr/>
          </p:nvSpPr>
          <p:spPr bwMode="auto">
            <a:xfrm>
              <a:off x="2396969" y="1792446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5" name="Text Box 300"/>
            <p:cNvSpPr txBox="1">
              <a:spLocks noChangeArrowheads="1"/>
            </p:cNvSpPr>
            <p:nvPr/>
          </p:nvSpPr>
          <p:spPr bwMode="auto">
            <a:xfrm>
              <a:off x="2396969" y="2225834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96" name="Text Box 301"/>
            <p:cNvSpPr txBox="1">
              <a:spLocks noChangeArrowheads="1"/>
            </p:cNvSpPr>
            <p:nvPr/>
          </p:nvSpPr>
          <p:spPr bwMode="auto">
            <a:xfrm>
              <a:off x="1622269" y="2081371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97" name="Text Box 304"/>
            <p:cNvSpPr txBox="1">
              <a:spLocks noChangeArrowheads="1"/>
            </p:cNvSpPr>
            <p:nvPr/>
          </p:nvSpPr>
          <p:spPr bwMode="auto">
            <a:xfrm>
              <a:off x="3455803" y="1824386"/>
              <a:ext cx="577850" cy="6704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98" name="Text Box 305"/>
            <p:cNvSpPr txBox="1">
              <a:spLocks noChangeArrowheads="1"/>
            </p:cNvSpPr>
            <p:nvPr/>
          </p:nvSpPr>
          <p:spPr bwMode="auto">
            <a:xfrm>
              <a:off x="3385953" y="1608485"/>
              <a:ext cx="1533566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有效位 </a:t>
              </a:r>
              <a:r>
                <a:rPr lang="zh-CN" altLang="en-US" sz="1600" b="1" u="none" dirty="0" smtClean="0">
                  <a:latin typeface="宋体" pitchFamily="2" charset="-122"/>
                </a:rPr>
                <a:t>  标记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99" name="Text Box 314"/>
            <p:cNvSpPr txBox="1">
              <a:spLocks noChangeArrowheads="1"/>
            </p:cNvSpPr>
            <p:nvPr/>
          </p:nvSpPr>
          <p:spPr bwMode="auto">
            <a:xfrm>
              <a:off x="4033653" y="1824385"/>
              <a:ext cx="935038" cy="6704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1" name="Line 316"/>
            <p:cNvSpPr>
              <a:spLocks noChangeShapeType="1"/>
            </p:cNvSpPr>
            <p:nvPr/>
          </p:nvSpPr>
          <p:spPr bwMode="auto">
            <a:xfrm flipV="1">
              <a:off x="3455803" y="2079784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17"/>
            <p:cNvSpPr>
              <a:spLocks noChangeShapeType="1"/>
            </p:cNvSpPr>
            <p:nvPr/>
          </p:nvSpPr>
          <p:spPr bwMode="auto">
            <a:xfrm flipV="1">
              <a:off x="3455803" y="2295684"/>
              <a:ext cx="151288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319"/>
            <p:cNvSpPr txBox="1">
              <a:spLocks noChangeArrowheads="1"/>
            </p:cNvSpPr>
            <p:nvPr/>
          </p:nvSpPr>
          <p:spPr bwMode="auto">
            <a:xfrm>
              <a:off x="4462278" y="1790859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204" name="Text Box 320"/>
            <p:cNvSpPr txBox="1">
              <a:spLocks noChangeArrowheads="1"/>
            </p:cNvSpPr>
            <p:nvPr/>
          </p:nvSpPr>
          <p:spPr bwMode="auto">
            <a:xfrm>
              <a:off x="4462278" y="2224246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05" name="Text Box 321"/>
            <p:cNvSpPr txBox="1">
              <a:spLocks noChangeArrowheads="1"/>
            </p:cNvSpPr>
            <p:nvPr/>
          </p:nvSpPr>
          <p:spPr bwMode="auto">
            <a:xfrm>
              <a:off x="3671703" y="2079784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206" name="Text Box 324"/>
            <p:cNvSpPr txBox="1">
              <a:spLocks noChangeArrowheads="1"/>
            </p:cNvSpPr>
            <p:nvPr/>
          </p:nvSpPr>
          <p:spPr bwMode="auto">
            <a:xfrm>
              <a:off x="1966769" y="1289033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07" name="Text Box 325"/>
            <p:cNvSpPr txBox="1">
              <a:spLocks noChangeArrowheads="1"/>
            </p:cNvSpPr>
            <p:nvPr/>
          </p:nvSpPr>
          <p:spPr bwMode="auto">
            <a:xfrm>
              <a:off x="3847949" y="1289033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i="1" u="none" dirty="0">
                  <a:latin typeface="+mn-lt"/>
                </a:rPr>
                <a:t>n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208" name="Text Box 326"/>
            <p:cNvSpPr txBox="1">
              <a:spLocks noChangeArrowheads="1"/>
            </p:cNvSpPr>
            <p:nvPr/>
          </p:nvSpPr>
          <p:spPr bwMode="auto">
            <a:xfrm>
              <a:off x="2949391" y="2077948"/>
              <a:ext cx="4318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  <p:sp>
          <p:nvSpPr>
            <p:cNvPr id="209" name="Line 327"/>
            <p:cNvSpPr>
              <a:spLocks noChangeShapeType="1"/>
            </p:cNvSpPr>
            <p:nvPr/>
          </p:nvSpPr>
          <p:spPr bwMode="auto">
            <a:xfrm>
              <a:off x="1404781" y="128903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8"/>
            <p:cNvSpPr>
              <a:spLocks noChangeShapeType="1"/>
            </p:cNvSpPr>
            <p:nvPr/>
          </p:nvSpPr>
          <p:spPr bwMode="auto">
            <a:xfrm>
              <a:off x="2898635" y="128903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329"/>
            <p:cNvSpPr>
              <a:spLocks noChangeShapeType="1"/>
            </p:cNvSpPr>
            <p:nvPr/>
          </p:nvSpPr>
          <p:spPr bwMode="auto">
            <a:xfrm>
              <a:off x="2394635" y="1431909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331"/>
            <p:cNvSpPr>
              <a:spLocks noChangeShapeType="1"/>
            </p:cNvSpPr>
            <p:nvPr/>
          </p:nvSpPr>
          <p:spPr bwMode="auto">
            <a:xfrm flipH="1">
              <a:off x="3452628" y="1289033"/>
              <a:ext cx="1588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332"/>
            <p:cNvSpPr>
              <a:spLocks noChangeShapeType="1"/>
            </p:cNvSpPr>
            <p:nvPr/>
          </p:nvSpPr>
          <p:spPr bwMode="auto">
            <a:xfrm>
              <a:off x="4990957" y="128903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33"/>
            <p:cNvSpPr>
              <a:spLocks noChangeShapeType="1"/>
            </p:cNvSpPr>
            <p:nvPr/>
          </p:nvSpPr>
          <p:spPr bwMode="auto">
            <a:xfrm>
              <a:off x="4554398" y="1431908"/>
              <a:ext cx="43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334"/>
            <p:cNvSpPr>
              <a:spLocks noChangeShapeType="1"/>
            </p:cNvSpPr>
            <p:nvPr/>
          </p:nvSpPr>
          <p:spPr bwMode="auto">
            <a:xfrm flipH="1">
              <a:off x="3452628" y="1431908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335"/>
            <p:cNvSpPr txBox="1">
              <a:spLocks noChangeArrowheads="1"/>
            </p:cNvSpPr>
            <p:nvPr/>
          </p:nvSpPr>
          <p:spPr bwMode="auto">
            <a:xfrm>
              <a:off x="2949391" y="1322735"/>
              <a:ext cx="4318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  <p:sp>
          <p:nvSpPr>
            <p:cNvPr id="217" name="Line 334"/>
            <p:cNvSpPr>
              <a:spLocks noChangeShapeType="1"/>
            </p:cNvSpPr>
            <p:nvPr/>
          </p:nvSpPr>
          <p:spPr bwMode="auto">
            <a:xfrm flipH="1">
              <a:off x="1398437" y="1431909"/>
              <a:ext cx="54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" name="组合 191"/>
          <p:cNvGrpSpPr/>
          <p:nvPr/>
        </p:nvGrpSpPr>
        <p:grpSpPr>
          <a:xfrm>
            <a:off x="467544" y="3423463"/>
            <a:ext cx="4646335" cy="1445697"/>
            <a:chOff x="568609" y="2515694"/>
            <a:chExt cx="4646335" cy="1445697"/>
          </a:xfrm>
        </p:grpSpPr>
        <p:sp>
          <p:nvSpPr>
            <p:cNvPr id="219" name="Text Box 351"/>
            <p:cNvSpPr txBox="1">
              <a:spLocks noChangeArrowheads="1"/>
            </p:cNvSpPr>
            <p:nvPr/>
          </p:nvSpPr>
          <p:spPr bwMode="auto">
            <a:xfrm>
              <a:off x="4154476" y="3006718"/>
              <a:ext cx="8636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20" name="Text Box 355"/>
            <p:cNvSpPr txBox="1">
              <a:spLocks noChangeArrowheads="1"/>
            </p:cNvSpPr>
            <p:nvPr/>
          </p:nvSpPr>
          <p:spPr bwMode="auto">
            <a:xfrm>
              <a:off x="1110486" y="3500438"/>
              <a:ext cx="318241" cy="357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21" name="Text Box 356"/>
            <p:cNvSpPr txBox="1">
              <a:spLocks noChangeArrowheads="1"/>
            </p:cNvSpPr>
            <p:nvPr/>
          </p:nvSpPr>
          <p:spPr bwMode="auto">
            <a:xfrm>
              <a:off x="640617" y="3429000"/>
              <a:ext cx="469870" cy="21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命中</a:t>
              </a:r>
            </a:p>
          </p:txBody>
        </p:sp>
        <p:sp>
          <p:nvSpPr>
            <p:cNvPr id="222" name="Text Box 358"/>
            <p:cNvSpPr txBox="1">
              <a:spLocks noChangeArrowheads="1"/>
            </p:cNvSpPr>
            <p:nvPr/>
          </p:nvSpPr>
          <p:spPr bwMode="auto">
            <a:xfrm>
              <a:off x="2065326" y="3006718"/>
              <a:ext cx="863600" cy="2873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23" name="Line 359"/>
            <p:cNvSpPr>
              <a:spLocks noChangeShapeType="1"/>
            </p:cNvSpPr>
            <p:nvPr/>
          </p:nvSpPr>
          <p:spPr bwMode="auto">
            <a:xfrm>
              <a:off x="1776401" y="3149593"/>
              <a:ext cx="0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360"/>
            <p:cNvSpPr>
              <a:spLocks noChangeShapeType="1"/>
            </p:cNvSpPr>
            <p:nvPr/>
          </p:nvSpPr>
          <p:spPr bwMode="auto">
            <a:xfrm flipH="1">
              <a:off x="2352663" y="2557173"/>
              <a:ext cx="0" cy="44795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361"/>
            <p:cNvSpPr>
              <a:spLocks noChangeShapeType="1"/>
            </p:cNvSpPr>
            <p:nvPr/>
          </p:nvSpPr>
          <p:spPr bwMode="auto">
            <a:xfrm>
              <a:off x="1560501" y="2560596"/>
              <a:ext cx="0" cy="6604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362"/>
            <p:cNvSpPr txBox="1">
              <a:spLocks noChangeArrowheads="1"/>
            </p:cNvSpPr>
            <p:nvPr/>
          </p:nvSpPr>
          <p:spPr bwMode="auto">
            <a:xfrm>
              <a:off x="1774813" y="2924537"/>
              <a:ext cx="288925" cy="2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</a:p>
          </p:txBody>
        </p:sp>
        <p:sp>
          <p:nvSpPr>
            <p:cNvPr id="227" name="Line 363"/>
            <p:cNvSpPr>
              <a:spLocks noChangeShapeType="1"/>
            </p:cNvSpPr>
            <p:nvPr/>
          </p:nvSpPr>
          <p:spPr bwMode="auto">
            <a:xfrm flipH="1" flipV="1">
              <a:off x="1776401" y="3151180"/>
              <a:ext cx="2873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365"/>
            <p:cNvSpPr txBox="1">
              <a:spLocks noChangeArrowheads="1"/>
            </p:cNvSpPr>
            <p:nvPr/>
          </p:nvSpPr>
          <p:spPr bwMode="auto">
            <a:xfrm>
              <a:off x="1489063" y="3221030"/>
              <a:ext cx="35877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229" name="Text Box 369"/>
            <p:cNvSpPr txBox="1">
              <a:spLocks noChangeArrowheads="1"/>
            </p:cNvSpPr>
            <p:nvPr/>
          </p:nvSpPr>
          <p:spPr bwMode="auto">
            <a:xfrm>
              <a:off x="3000364" y="300671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  <p:sp>
          <p:nvSpPr>
            <p:cNvPr id="230" name="Text Box 371"/>
            <p:cNvSpPr txBox="1">
              <a:spLocks noChangeArrowheads="1"/>
            </p:cNvSpPr>
            <p:nvPr/>
          </p:nvSpPr>
          <p:spPr bwMode="auto">
            <a:xfrm>
              <a:off x="1468441" y="3571876"/>
              <a:ext cx="246039" cy="2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31" name="Line 372"/>
            <p:cNvSpPr>
              <a:spLocks noChangeShapeType="1"/>
            </p:cNvSpPr>
            <p:nvPr/>
          </p:nvSpPr>
          <p:spPr bwMode="auto">
            <a:xfrm>
              <a:off x="3865551" y="3149593"/>
              <a:ext cx="0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373"/>
            <p:cNvSpPr>
              <a:spLocks noChangeShapeType="1"/>
            </p:cNvSpPr>
            <p:nvPr/>
          </p:nvSpPr>
          <p:spPr bwMode="auto">
            <a:xfrm flipH="1">
              <a:off x="4440226" y="2560596"/>
              <a:ext cx="0" cy="4445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374"/>
            <p:cNvSpPr>
              <a:spLocks noChangeShapeType="1"/>
            </p:cNvSpPr>
            <p:nvPr/>
          </p:nvSpPr>
          <p:spPr bwMode="auto">
            <a:xfrm flipH="1">
              <a:off x="3648064" y="2557173"/>
              <a:ext cx="0" cy="6638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375"/>
            <p:cNvSpPr txBox="1">
              <a:spLocks noChangeArrowheads="1"/>
            </p:cNvSpPr>
            <p:nvPr/>
          </p:nvSpPr>
          <p:spPr bwMode="auto">
            <a:xfrm>
              <a:off x="3863964" y="2924537"/>
              <a:ext cx="288925" cy="2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</a:p>
          </p:txBody>
        </p:sp>
        <p:sp>
          <p:nvSpPr>
            <p:cNvPr id="235" name="Line 376"/>
            <p:cNvSpPr>
              <a:spLocks noChangeShapeType="1"/>
            </p:cNvSpPr>
            <p:nvPr/>
          </p:nvSpPr>
          <p:spPr bwMode="auto">
            <a:xfrm flipH="1" flipV="1">
              <a:off x="3865551" y="3151180"/>
              <a:ext cx="2873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Text Box 378"/>
            <p:cNvSpPr txBox="1">
              <a:spLocks noChangeArrowheads="1"/>
            </p:cNvSpPr>
            <p:nvPr/>
          </p:nvSpPr>
          <p:spPr bwMode="auto">
            <a:xfrm>
              <a:off x="3576626" y="3221030"/>
              <a:ext cx="360363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237" name="直接箭头连接符 69"/>
            <p:cNvCxnSpPr/>
            <p:nvPr/>
          </p:nvCxnSpPr>
          <p:spPr bwMode="auto">
            <a:xfrm rot="16200000" flipV="1">
              <a:off x="4461180" y="3055144"/>
              <a:ext cx="1293213" cy="214314"/>
            </a:xfrm>
            <a:prstGeom prst="bentConnector3">
              <a:avLst>
                <a:gd name="adj1" fmla="val 100084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69"/>
            <p:cNvCxnSpPr/>
            <p:nvPr/>
          </p:nvCxnSpPr>
          <p:spPr bwMode="auto">
            <a:xfrm flipV="1">
              <a:off x="4206831" y="3795716"/>
              <a:ext cx="1008112" cy="154845"/>
            </a:xfrm>
            <a:prstGeom prst="bentConnector3">
              <a:avLst>
                <a:gd name="adj1" fmla="val -1399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9" name="直接箭头连接符 69"/>
            <p:cNvCxnSpPr/>
            <p:nvPr/>
          </p:nvCxnSpPr>
          <p:spPr bwMode="auto">
            <a:xfrm flipV="1">
              <a:off x="4429920" y="3286924"/>
              <a:ext cx="0" cy="3694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69"/>
            <p:cNvCxnSpPr/>
            <p:nvPr/>
          </p:nvCxnSpPr>
          <p:spPr bwMode="auto">
            <a:xfrm rot="10800000">
              <a:off x="2358224" y="3286131"/>
              <a:ext cx="2083591" cy="370292"/>
            </a:xfrm>
            <a:prstGeom prst="bentConnector3">
              <a:avLst>
                <a:gd name="adj1" fmla="val 100103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69"/>
            <p:cNvCxnSpPr>
              <a:stCxn id="228" idx="2"/>
            </p:cNvCxnSpPr>
            <p:nvPr/>
          </p:nvCxnSpPr>
          <p:spPr bwMode="auto">
            <a:xfrm rot="5400000">
              <a:off x="1481514" y="3384939"/>
              <a:ext cx="134946" cy="2389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69"/>
            <p:cNvCxnSpPr>
              <a:stCxn id="236" idx="2"/>
            </p:cNvCxnSpPr>
            <p:nvPr/>
          </p:nvCxnSpPr>
          <p:spPr bwMode="auto">
            <a:xfrm rot="5400000">
              <a:off x="2422103" y="2443555"/>
              <a:ext cx="341330" cy="232808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3" name="直接箭头连接符 69"/>
            <p:cNvCxnSpPr/>
            <p:nvPr/>
          </p:nvCxnSpPr>
          <p:spPr bwMode="auto">
            <a:xfrm flipH="1">
              <a:off x="568609" y="3716340"/>
              <a:ext cx="5418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69"/>
            <p:cNvCxnSpPr/>
            <p:nvPr/>
          </p:nvCxnSpPr>
          <p:spPr bwMode="auto">
            <a:xfrm flipH="1" flipV="1">
              <a:off x="3376921" y="3656424"/>
              <a:ext cx="2" cy="3049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45" name="Text Box 4"/>
          <p:cNvSpPr txBox="1">
            <a:spLocks noChangeArrowheads="1"/>
          </p:cNvSpPr>
          <p:nvPr/>
        </p:nvSpPr>
        <p:spPr bwMode="auto">
          <a:xfrm>
            <a:off x="5652120" y="2193799"/>
            <a:ext cx="3312368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索引选择组、标记与各行比较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46" name="Text Box 6"/>
          <p:cNvSpPr txBox="1">
            <a:spLocks noChangeArrowheads="1"/>
          </p:cNvSpPr>
          <p:nvPr/>
        </p:nvSpPr>
        <p:spPr bwMode="auto">
          <a:xfrm>
            <a:off x="2195736" y="5365665"/>
            <a:ext cx="67687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速度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必须相近，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成本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</a:t>
            </a:r>
            <a:r>
              <a:rPr lang="zh-CN" altLang="en-US" b="1" dirty="0">
                <a:latin typeface="宋体" pitchFamily="2" charset="-122"/>
              </a:rPr>
              <a:t>＜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组相联</a:t>
            </a:r>
            <a:r>
              <a:rPr lang="en-US" altLang="zh-CN" b="1" dirty="0">
                <a:latin typeface="宋体" pitchFamily="2" charset="-122"/>
              </a:rPr>
              <a:t>&lt;&lt;</a:t>
            </a:r>
            <a:r>
              <a:rPr lang="zh-CN" altLang="en-US" b="1" dirty="0">
                <a:latin typeface="宋体" pitchFamily="2" charset="-122"/>
              </a:rPr>
              <a:t>全相联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按地址并行查找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性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价较好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286" name="组合 285"/>
          <p:cNvGrpSpPr/>
          <p:nvPr/>
        </p:nvGrpSpPr>
        <p:grpSpPr>
          <a:xfrm>
            <a:off x="5364088" y="2627904"/>
            <a:ext cx="3456384" cy="2617222"/>
            <a:chOff x="2555776" y="2282822"/>
            <a:chExt cx="3456384" cy="2617222"/>
          </a:xfrm>
        </p:grpSpPr>
        <p:sp>
          <p:nvSpPr>
            <p:cNvPr id="287" name="Rectangle 154"/>
            <p:cNvSpPr>
              <a:spLocks noChangeArrowheads="1"/>
            </p:cNvSpPr>
            <p:nvPr/>
          </p:nvSpPr>
          <p:spPr bwMode="auto">
            <a:xfrm>
              <a:off x="3175033" y="2996952"/>
              <a:ext cx="1295401" cy="89471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155"/>
            <p:cNvSpPr>
              <a:spLocks noChangeShapeType="1"/>
            </p:cNvSpPr>
            <p:nvPr/>
          </p:nvSpPr>
          <p:spPr bwMode="auto">
            <a:xfrm>
              <a:off x="3175033" y="3212852"/>
              <a:ext cx="12954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156"/>
            <p:cNvSpPr>
              <a:spLocks noChangeShapeType="1"/>
            </p:cNvSpPr>
            <p:nvPr/>
          </p:nvSpPr>
          <p:spPr bwMode="auto">
            <a:xfrm>
              <a:off x="3175033" y="3428752"/>
              <a:ext cx="12954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157"/>
            <p:cNvSpPr>
              <a:spLocks noChangeShapeType="1"/>
            </p:cNvSpPr>
            <p:nvPr/>
          </p:nvSpPr>
          <p:spPr bwMode="auto">
            <a:xfrm>
              <a:off x="3175033" y="3731990"/>
              <a:ext cx="12954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Text Box 158"/>
            <p:cNvSpPr txBox="1">
              <a:spLocks noChangeArrowheads="1"/>
            </p:cNvSpPr>
            <p:nvPr/>
          </p:nvSpPr>
          <p:spPr bwMode="auto">
            <a:xfrm>
              <a:off x="3784634" y="3443958"/>
              <a:ext cx="3206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292" name="Line 159"/>
            <p:cNvSpPr>
              <a:spLocks noChangeShapeType="1"/>
            </p:cNvSpPr>
            <p:nvPr/>
          </p:nvSpPr>
          <p:spPr bwMode="auto">
            <a:xfrm>
              <a:off x="3382996" y="2996952"/>
              <a:ext cx="0" cy="9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60"/>
            <p:cNvSpPr>
              <a:spLocks noChangeShapeType="1"/>
            </p:cNvSpPr>
            <p:nvPr/>
          </p:nvSpPr>
          <p:spPr bwMode="auto">
            <a:xfrm>
              <a:off x="3598896" y="2996952"/>
              <a:ext cx="0" cy="9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61"/>
            <p:cNvSpPr>
              <a:spLocks noChangeShapeType="1"/>
            </p:cNvSpPr>
            <p:nvPr/>
          </p:nvSpPr>
          <p:spPr bwMode="auto">
            <a:xfrm>
              <a:off x="4246597" y="2996952"/>
              <a:ext cx="0" cy="9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162"/>
            <p:cNvSpPr txBox="1">
              <a:spLocks noChangeArrowheads="1"/>
            </p:cNvSpPr>
            <p:nvPr/>
          </p:nvSpPr>
          <p:spPr bwMode="auto">
            <a:xfrm>
              <a:off x="4535522" y="2636912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屏蔽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296" name="Rectangle 163"/>
            <p:cNvSpPr>
              <a:spLocks noChangeArrowheads="1"/>
            </p:cNvSpPr>
            <p:nvPr/>
          </p:nvSpPr>
          <p:spPr bwMode="auto">
            <a:xfrm>
              <a:off x="3167096" y="2636912"/>
              <a:ext cx="1295401" cy="2222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164"/>
            <p:cNvSpPr>
              <a:spLocks noChangeShapeType="1"/>
            </p:cNvSpPr>
            <p:nvPr/>
          </p:nvSpPr>
          <p:spPr bwMode="auto">
            <a:xfrm>
              <a:off x="3382996" y="263691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165"/>
            <p:cNvSpPr>
              <a:spLocks noChangeShapeType="1"/>
            </p:cNvSpPr>
            <p:nvPr/>
          </p:nvSpPr>
          <p:spPr bwMode="auto">
            <a:xfrm flipH="1">
              <a:off x="3598896" y="263691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166"/>
            <p:cNvSpPr>
              <a:spLocks noChangeShapeType="1"/>
            </p:cNvSpPr>
            <p:nvPr/>
          </p:nvSpPr>
          <p:spPr bwMode="auto">
            <a:xfrm flipH="1">
              <a:off x="4246597" y="263691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Text Box 167"/>
            <p:cNvSpPr txBox="1">
              <a:spLocks noChangeArrowheads="1"/>
            </p:cNvSpPr>
            <p:nvPr/>
          </p:nvSpPr>
          <p:spPr bwMode="auto">
            <a:xfrm>
              <a:off x="4535522" y="2349495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itchFamily="2" charset="-122"/>
                </a:rPr>
                <a:t>比较</a:t>
              </a:r>
              <a:r>
                <a:rPr lang="en-US" altLang="zh-CN" sz="1600" b="1">
                  <a:latin typeface="宋体" pitchFamily="2" charset="-122"/>
                </a:rPr>
                <a:t>REG</a:t>
              </a:r>
            </a:p>
          </p:txBody>
        </p:sp>
        <p:sp>
          <p:nvSpPr>
            <p:cNvPr id="301" name="Text Box 168"/>
            <p:cNvSpPr txBox="1">
              <a:spLocks noChangeArrowheads="1"/>
            </p:cNvSpPr>
            <p:nvPr/>
          </p:nvSpPr>
          <p:spPr bwMode="auto">
            <a:xfrm>
              <a:off x="4511709" y="3922862"/>
              <a:ext cx="719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字选择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302" name="Text Box 169"/>
            <p:cNvSpPr txBox="1">
              <a:spLocks noChangeArrowheads="1"/>
            </p:cNvSpPr>
            <p:nvPr/>
          </p:nvSpPr>
          <p:spPr bwMode="auto">
            <a:xfrm>
              <a:off x="5302285" y="3922862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>
                  <a:latin typeface="宋体" pitchFamily="2" charset="-122"/>
                </a:rPr>
                <a:t>结果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REG</a:t>
              </a:r>
            </a:p>
          </p:txBody>
        </p:sp>
        <p:sp>
          <p:nvSpPr>
            <p:cNvPr id="303" name="Rectangle 170"/>
            <p:cNvSpPr>
              <a:spLocks noChangeArrowheads="1"/>
            </p:cNvSpPr>
            <p:nvPr/>
          </p:nvSpPr>
          <p:spPr bwMode="auto">
            <a:xfrm>
              <a:off x="3059854" y="2282822"/>
              <a:ext cx="2808290" cy="2075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Rectangle 171"/>
            <p:cNvSpPr>
              <a:spLocks noChangeArrowheads="1"/>
            </p:cNvSpPr>
            <p:nvPr/>
          </p:nvSpPr>
          <p:spPr bwMode="auto">
            <a:xfrm>
              <a:off x="3167096" y="2349495"/>
              <a:ext cx="1295401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72"/>
            <p:cNvSpPr>
              <a:spLocks noChangeShapeType="1"/>
            </p:cNvSpPr>
            <p:nvPr/>
          </p:nvSpPr>
          <p:spPr bwMode="auto">
            <a:xfrm>
              <a:off x="3382996" y="23494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73"/>
            <p:cNvSpPr>
              <a:spLocks noChangeShapeType="1"/>
            </p:cNvSpPr>
            <p:nvPr/>
          </p:nvSpPr>
          <p:spPr bwMode="auto">
            <a:xfrm flipH="1">
              <a:off x="3598896" y="23494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74"/>
            <p:cNvSpPr>
              <a:spLocks noChangeShapeType="1"/>
            </p:cNvSpPr>
            <p:nvPr/>
          </p:nvSpPr>
          <p:spPr bwMode="auto">
            <a:xfrm flipH="1">
              <a:off x="4246597" y="23494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Rectangle 175"/>
            <p:cNvSpPr>
              <a:spLocks noChangeArrowheads="1"/>
            </p:cNvSpPr>
            <p:nvPr/>
          </p:nvSpPr>
          <p:spPr bwMode="auto">
            <a:xfrm>
              <a:off x="4799047" y="2996952"/>
              <a:ext cx="215900" cy="8947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176"/>
            <p:cNvSpPr>
              <a:spLocks noChangeShapeType="1"/>
            </p:cNvSpPr>
            <p:nvPr/>
          </p:nvSpPr>
          <p:spPr bwMode="auto">
            <a:xfrm flipH="1">
              <a:off x="4799047" y="3212852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77"/>
            <p:cNvSpPr>
              <a:spLocks noChangeShapeType="1"/>
            </p:cNvSpPr>
            <p:nvPr/>
          </p:nvSpPr>
          <p:spPr bwMode="auto">
            <a:xfrm flipH="1">
              <a:off x="4799047" y="3428752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78"/>
            <p:cNvSpPr>
              <a:spLocks noChangeShapeType="1"/>
            </p:cNvSpPr>
            <p:nvPr/>
          </p:nvSpPr>
          <p:spPr bwMode="auto">
            <a:xfrm flipH="1">
              <a:off x="4799047" y="373199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Rectangle 179"/>
            <p:cNvSpPr>
              <a:spLocks noChangeArrowheads="1"/>
            </p:cNvSpPr>
            <p:nvPr/>
          </p:nvSpPr>
          <p:spPr bwMode="auto">
            <a:xfrm>
              <a:off x="5375310" y="2996952"/>
              <a:ext cx="215900" cy="89471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80"/>
            <p:cNvSpPr>
              <a:spLocks noChangeShapeType="1"/>
            </p:cNvSpPr>
            <p:nvPr/>
          </p:nvSpPr>
          <p:spPr bwMode="auto">
            <a:xfrm flipH="1">
              <a:off x="5375310" y="3212852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181"/>
            <p:cNvSpPr>
              <a:spLocks noChangeShapeType="1"/>
            </p:cNvSpPr>
            <p:nvPr/>
          </p:nvSpPr>
          <p:spPr bwMode="auto">
            <a:xfrm flipH="1">
              <a:off x="5375310" y="3428752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182"/>
            <p:cNvSpPr>
              <a:spLocks noChangeShapeType="1"/>
            </p:cNvSpPr>
            <p:nvPr/>
          </p:nvSpPr>
          <p:spPr bwMode="auto">
            <a:xfrm flipH="1">
              <a:off x="5375310" y="373199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83"/>
            <p:cNvSpPr>
              <a:spLocks noChangeArrowheads="1"/>
            </p:cNvSpPr>
            <p:nvPr/>
          </p:nvSpPr>
          <p:spPr bwMode="auto">
            <a:xfrm>
              <a:off x="3382996" y="3212852"/>
              <a:ext cx="215900" cy="215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Text Box 193"/>
            <p:cNvSpPr txBox="1">
              <a:spLocks noChangeArrowheads="1"/>
            </p:cNvSpPr>
            <p:nvPr/>
          </p:nvSpPr>
          <p:spPr bwMode="auto">
            <a:xfrm>
              <a:off x="3095658" y="4019700"/>
              <a:ext cx="122396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相联存储器</a:t>
              </a:r>
            </a:p>
          </p:txBody>
        </p:sp>
        <p:cxnSp>
          <p:nvCxnSpPr>
            <p:cNvPr id="318" name="直接箭头连接符 69"/>
            <p:cNvCxnSpPr/>
            <p:nvPr/>
          </p:nvCxnSpPr>
          <p:spPr bwMode="auto">
            <a:xfrm flipH="1" flipV="1">
              <a:off x="4932040" y="4380062"/>
              <a:ext cx="1" cy="2857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9" name="直接箭头连接符 69"/>
            <p:cNvCxnSpPr/>
            <p:nvPr/>
          </p:nvCxnSpPr>
          <p:spPr bwMode="auto">
            <a:xfrm rot="5400000" flipH="1" flipV="1">
              <a:off x="1903483" y="3367730"/>
              <a:ext cx="2098382" cy="214314"/>
            </a:xfrm>
            <a:prstGeom prst="bentConnector3">
              <a:avLst>
                <a:gd name="adj1" fmla="val 100113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0" name="直接箭头连接符 69"/>
            <p:cNvCxnSpPr>
              <a:stCxn id="324" idx="0"/>
            </p:cNvCxnSpPr>
            <p:nvPr/>
          </p:nvCxnSpPr>
          <p:spPr bwMode="auto">
            <a:xfrm rot="16200000" flipV="1">
              <a:off x="3301347" y="4067108"/>
              <a:ext cx="145156" cy="105681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1" name="Text Box 187"/>
            <p:cNvSpPr txBox="1">
              <a:spLocks noChangeArrowheads="1"/>
            </p:cNvSpPr>
            <p:nvPr/>
          </p:nvSpPr>
          <p:spPr bwMode="auto">
            <a:xfrm>
              <a:off x="2555776" y="4684044"/>
              <a:ext cx="90176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主存地址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22" name="Text Box 246"/>
            <p:cNvSpPr txBox="1">
              <a:spLocks noChangeArrowheads="1"/>
            </p:cNvSpPr>
            <p:nvPr/>
          </p:nvSpPr>
          <p:spPr bwMode="auto">
            <a:xfrm>
              <a:off x="5124682" y="4668094"/>
              <a:ext cx="88747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内</a:t>
              </a: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23" name="Text Box 257"/>
            <p:cNvSpPr txBox="1">
              <a:spLocks noChangeArrowheads="1"/>
            </p:cNvSpPr>
            <p:nvPr/>
          </p:nvSpPr>
          <p:spPr bwMode="auto">
            <a:xfrm>
              <a:off x="4336264" y="4668094"/>
              <a:ext cx="788321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索引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24" name="Text Box 258"/>
            <p:cNvSpPr txBox="1">
              <a:spLocks noChangeArrowheads="1"/>
            </p:cNvSpPr>
            <p:nvPr/>
          </p:nvSpPr>
          <p:spPr bwMode="auto">
            <a:xfrm>
              <a:off x="3468401" y="4668094"/>
              <a:ext cx="867863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18" name="线形标注 2 117"/>
          <p:cNvSpPr/>
          <p:nvPr/>
        </p:nvSpPr>
        <p:spPr bwMode="auto">
          <a:xfrm>
            <a:off x="5220072" y="1438888"/>
            <a:ext cx="2099478" cy="261920"/>
          </a:xfrm>
          <a:prstGeom prst="borderCallout2">
            <a:avLst>
              <a:gd name="adj1" fmla="val 47821"/>
              <a:gd name="adj2" fmla="val -385"/>
              <a:gd name="adj3" fmla="val 50517"/>
              <a:gd name="adj4" fmla="val -8805"/>
              <a:gd name="adj5" fmla="val 159413"/>
              <a:gd name="adj6" fmla="val -3039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Cache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目标是提高速度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179512" y="380271"/>
            <a:ext cx="875020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命中时的工作过程：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暂不考虑写策略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①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目录项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即行的管理信息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同时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缓存块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②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是否命中，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同时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取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读时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改变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写时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块内数据，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   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然后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写时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整块数据到存储阵列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③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通知</a:t>
            </a:r>
            <a:r>
              <a:rPr lang="zh-CN" altLang="en-US" b="1" dirty="0" smtClean="0">
                <a:latin typeface="宋体" pitchFamily="2" charset="-122"/>
              </a:rPr>
              <a:t>操作完成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17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27583" y="2924944"/>
            <a:ext cx="5760641" cy="1617100"/>
            <a:chOff x="1979715" y="2232248"/>
            <a:chExt cx="5760641" cy="1617100"/>
          </a:xfrm>
        </p:grpSpPr>
        <p:sp>
          <p:nvSpPr>
            <p:cNvPr id="6" name="Rectangle 227"/>
            <p:cNvSpPr>
              <a:spLocks noChangeArrowheads="1"/>
            </p:cNvSpPr>
            <p:nvPr/>
          </p:nvSpPr>
          <p:spPr bwMode="auto">
            <a:xfrm>
              <a:off x="2195739" y="3600400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157"/>
            <p:cNvCxnSpPr/>
            <p:nvPr/>
          </p:nvCxnSpPr>
          <p:spPr bwMode="auto">
            <a:xfrm rot="10800000" flipV="1">
              <a:off x="1979715" y="2232248"/>
              <a:ext cx="5256587" cy="332262"/>
            </a:xfrm>
            <a:prstGeom prst="bentConnector3">
              <a:avLst>
                <a:gd name="adj1" fmla="val 13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255"/>
            <p:cNvSpPr txBox="1">
              <a:spLocks noChangeArrowheads="1"/>
            </p:cNvSpPr>
            <p:nvPr/>
          </p:nvSpPr>
          <p:spPr bwMode="auto">
            <a:xfrm>
              <a:off x="7308308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3568" y="2909841"/>
            <a:ext cx="5915401" cy="3327471"/>
            <a:chOff x="611562" y="2478686"/>
            <a:chExt cx="5915401" cy="3327471"/>
          </a:xfrm>
        </p:grpSpPr>
        <p:sp>
          <p:nvSpPr>
            <p:cNvPr id="75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V="1">
              <a:off x="6300193" y="4726037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3" name="直接箭头连接符 157"/>
            <p:cNvCxnSpPr/>
            <p:nvPr/>
          </p:nvCxnSpPr>
          <p:spPr bwMode="auto">
            <a:xfrm rot="10800000" flipV="1">
              <a:off x="3347743" y="4582084"/>
              <a:ext cx="3179220" cy="57600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8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5" name="直接箭头连接符 157"/>
            <p:cNvCxnSpPr/>
            <p:nvPr/>
          </p:nvCxnSpPr>
          <p:spPr bwMode="auto">
            <a:xfrm rot="10800000" flipV="1">
              <a:off x="611562" y="2493788"/>
              <a:ext cx="4176465" cy="247815"/>
            </a:xfrm>
            <a:prstGeom prst="bentConnector3">
              <a:avLst>
                <a:gd name="adj1" fmla="val 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箭头连接符 157"/>
            <p:cNvCxnSpPr/>
            <p:nvPr/>
          </p:nvCxnSpPr>
          <p:spPr bwMode="auto">
            <a:xfrm rot="10800000">
              <a:off x="611562" y="2741604"/>
              <a:ext cx="5688639" cy="2313265"/>
            </a:xfrm>
            <a:prstGeom prst="bentConnector3">
              <a:avLst>
                <a:gd name="adj1" fmla="val 10000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88" name="直接箭头连接符 157"/>
            <p:cNvCxnSpPr/>
            <p:nvPr/>
          </p:nvCxnSpPr>
          <p:spPr bwMode="auto">
            <a:xfrm flipH="1">
              <a:off x="2987825" y="4582021"/>
              <a:ext cx="3" cy="72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8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4860034" y="2478686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44539" y="2924944"/>
            <a:ext cx="5187901" cy="2843642"/>
            <a:chOff x="3488556" y="2157403"/>
            <a:chExt cx="5187901" cy="2843642"/>
          </a:xfrm>
        </p:grpSpPr>
        <p:sp>
          <p:nvSpPr>
            <p:cNvPr id="96" name="Text Box 120"/>
            <p:cNvSpPr txBox="1">
              <a:spLocks noChangeArrowheads="1"/>
            </p:cNvSpPr>
            <p:nvPr/>
          </p:nvSpPr>
          <p:spPr bwMode="auto">
            <a:xfrm>
              <a:off x="3707904" y="4109376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cxnSp>
          <p:nvCxnSpPr>
            <p:cNvPr id="99" name="直接箭头连接符 157"/>
            <p:cNvCxnSpPr/>
            <p:nvPr/>
          </p:nvCxnSpPr>
          <p:spPr bwMode="auto">
            <a:xfrm rot="16200000" flipH="1">
              <a:off x="6799630" y="2668112"/>
              <a:ext cx="2387536" cy="1366117"/>
            </a:xfrm>
            <a:prstGeom prst="bentConnector3">
              <a:avLst>
                <a:gd name="adj1" fmla="val 978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0" name="Line 154"/>
            <p:cNvSpPr>
              <a:spLocks noChangeShapeType="1"/>
            </p:cNvSpPr>
            <p:nvPr/>
          </p:nvSpPr>
          <p:spPr bwMode="auto">
            <a:xfrm flipH="1" flipV="1">
              <a:off x="4860030" y="4259508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54"/>
            <p:cNvSpPr>
              <a:spLocks noChangeShapeType="1"/>
            </p:cNvSpPr>
            <p:nvPr/>
          </p:nvSpPr>
          <p:spPr bwMode="auto">
            <a:xfrm flipH="1">
              <a:off x="8388423" y="4245339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" name="直接箭头连接符 157"/>
            <p:cNvCxnSpPr>
              <a:stCxn id="100" idx="0"/>
            </p:cNvCxnSpPr>
            <p:nvPr/>
          </p:nvCxnSpPr>
          <p:spPr bwMode="auto">
            <a:xfrm rot="16200000" flipH="1">
              <a:off x="6739175" y="2596387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3" name="Text Box 120"/>
            <p:cNvSpPr txBox="1">
              <a:spLocks noChangeArrowheads="1"/>
            </p:cNvSpPr>
            <p:nvPr/>
          </p:nvSpPr>
          <p:spPr bwMode="auto">
            <a:xfrm>
              <a:off x="7239000" y="4109971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106" name="Line 121"/>
            <p:cNvSpPr>
              <a:spLocks noChangeShapeType="1"/>
            </p:cNvSpPr>
            <p:nvPr/>
          </p:nvSpPr>
          <p:spPr bwMode="auto">
            <a:xfrm flipH="1">
              <a:off x="4279398" y="4396467"/>
              <a:ext cx="4570" cy="4991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1"/>
            <p:cNvSpPr>
              <a:spLocks noChangeShapeType="1"/>
            </p:cNvSpPr>
            <p:nvPr/>
          </p:nvSpPr>
          <p:spPr bwMode="auto">
            <a:xfrm>
              <a:off x="7812359" y="4396467"/>
              <a:ext cx="2903" cy="4982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34"/>
            <p:cNvSpPr>
              <a:spLocks noChangeShapeType="1"/>
            </p:cNvSpPr>
            <p:nvPr/>
          </p:nvSpPr>
          <p:spPr bwMode="auto">
            <a:xfrm flipV="1">
              <a:off x="4283968" y="4893707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21"/>
            <p:cNvSpPr>
              <a:spLocks noChangeShapeType="1"/>
            </p:cNvSpPr>
            <p:nvPr/>
          </p:nvSpPr>
          <p:spPr bwMode="auto">
            <a:xfrm>
              <a:off x="7812360" y="4893708"/>
              <a:ext cx="3632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329"/>
            <p:cNvSpPr txBox="1">
              <a:spLocks noChangeArrowheads="1"/>
            </p:cNvSpPr>
            <p:nvPr/>
          </p:nvSpPr>
          <p:spPr bwMode="auto">
            <a:xfrm>
              <a:off x="8202109" y="4749691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1" name="Text Box 136"/>
            <p:cNvSpPr txBox="1">
              <a:spLocks noChangeArrowheads="1"/>
            </p:cNvSpPr>
            <p:nvPr/>
          </p:nvSpPr>
          <p:spPr bwMode="auto">
            <a:xfrm>
              <a:off x="4139950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2" name="Text Box 136"/>
            <p:cNvSpPr txBox="1">
              <a:spLocks noChangeArrowheads="1"/>
            </p:cNvSpPr>
            <p:nvPr/>
          </p:nvSpPr>
          <p:spPr bwMode="auto">
            <a:xfrm>
              <a:off x="7740598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13" name="直接箭头连接符 157"/>
            <p:cNvCxnSpPr/>
            <p:nvPr/>
          </p:nvCxnSpPr>
          <p:spPr bwMode="auto">
            <a:xfrm rot="16200000" flipH="1">
              <a:off x="3751841" y="4004123"/>
              <a:ext cx="243441" cy="770011"/>
            </a:xfrm>
            <a:prstGeom prst="bentConnector4">
              <a:avLst>
                <a:gd name="adj1" fmla="val -4472"/>
                <a:gd name="adj2" fmla="val -187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57"/>
            <p:cNvCxnSpPr/>
            <p:nvPr/>
          </p:nvCxnSpPr>
          <p:spPr bwMode="auto">
            <a:xfrm rot="16200000" flipH="1">
              <a:off x="7305483" y="3995424"/>
              <a:ext cx="231735" cy="731215"/>
            </a:xfrm>
            <a:prstGeom prst="bentConnector4">
              <a:avLst>
                <a:gd name="adj1" fmla="val 54021"/>
                <a:gd name="adj2" fmla="val 128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等腰三角形 114"/>
            <p:cNvSpPr/>
            <p:nvPr/>
          </p:nvSpPr>
          <p:spPr bwMode="auto">
            <a:xfrm rot="5400000">
              <a:off x="4235010" y="444514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 bwMode="auto">
            <a:xfrm rot="5400000">
              <a:off x="7765519" y="442609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043433" y="2348880"/>
            <a:ext cx="7275513" cy="2815970"/>
            <a:chOff x="1043433" y="2348880"/>
            <a:chExt cx="7275513" cy="2815970"/>
          </a:xfrm>
        </p:grpSpPr>
        <p:grpSp>
          <p:nvGrpSpPr>
            <p:cNvPr id="129" name="组合 128"/>
            <p:cNvGrpSpPr/>
            <p:nvPr/>
          </p:nvGrpSpPr>
          <p:grpSpPr>
            <a:xfrm>
              <a:off x="3636680" y="2348880"/>
              <a:ext cx="3887648" cy="576957"/>
              <a:chOff x="2772220" y="1628800"/>
              <a:chExt cx="3887648" cy="576957"/>
            </a:xfrm>
          </p:grpSpPr>
          <p:sp>
            <p:nvSpPr>
              <p:cNvPr id="11" name="Text Box 382"/>
              <p:cNvSpPr txBox="1">
                <a:spLocks noChangeArrowheads="1"/>
              </p:cNvSpPr>
              <p:nvPr/>
            </p:nvSpPr>
            <p:spPr bwMode="auto">
              <a:xfrm>
                <a:off x="5939970" y="1628800"/>
                <a:ext cx="719898" cy="576957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t</a:t>
                </a:r>
              </a:p>
            </p:txBody>
          </p:sp>
          <p:sp>
            <p:nvSpPr>
              <p:cNvPr id="12" name="Text Box 383"/>
              <p:cNvSpPr txBox="1">
                <a:spLocks noChangeArrowheads="1"/>
              </p:cNvSpPr>
              <p:nvPr/>
            </p:nvSpPr>
            <p:spPr bwMode="auto">
              <a:xfrm>
                <a:off x="2772220" y="1628800"/>
                <a:ext cx="546151" cy="543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r>
                  <a:rPr lang="zh-CN" altLang="en-US" sz="1800" b="1" u="none" dirty="0" smtClean="0">
                    <a:latin typeface="宋体" pitchFamily="2" charset="-122"/>
                  </a:rPr>
                  <a:t>主存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r>
                  <a:rPr lang="zh-CN" altLang="en-US" sz="1800" b="1" u="none" dirty="0" smtClean="0">
                    <a:latin typeface="宋体" pitchFamily="2" charset="-122"/>
                  </a:rPr>
                  <a:t>地址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3" name="Text Box 384"/>
              <p:cNvSpPr txBox="1">
                <a:spLocks noChangeArrowheads="1"/>
              </p:cNvSpPr>
              <p:nvPr/>
            </p:nvSpPr>
            <p:spPr bwMode="auto">
              <a:xfrm>
                <a:off x="4643970" y="1916832"/>
                <a:ext cx="1296000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群内块号</a:t>
                </a:r>
                <a:r>
                  <a:rPr lang="en-US" altLang="zh-CN" sz="1800" b="1" u="none" dirty="0">
                    <a:latin typeface="宋体" pitchFamily="2" charset="-122"/>
                  </a:rPr>
                  <a:t>g</a:t>
                </a:r>
              </a:p>
            </p:txBody>
          </p:sp>
          <p:sp>
            <p:nvSpPr>
              <p:cNvPr id="14" name="Text Box 385"/>
              <p:cNvSpPr txBox="1">
                <a:spLocks noChangeArrowheads="1"/>
              </p:cNvSpPr>
              <p:nvPr/>
            </p:nvSpPr>
            <p:spPr bwMode="auto">
              <a:xfrm>
                <a:off x="3347826" y="1916832"/>
                <a:ext cx="1296000" cy="288925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群号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r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28" name="Text Box 257"/>
              <p:cNvSpPr txBox="1">
                <a:spLocks noChangeArrowheads="1"/>
              </p:cNvSpPr>
              <p:nvPr/>
            </p:nvSpPr>
            <p:spPr bwMode="auto">
              <a:xfrm>
                <a:off x="3346363" y="1628800"/>
                <a:ext cx="2593607" cy="28803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u="none" dirty="0" smtClean="0">
                    <a:latin typeface="宋体" pitchFamily="2" charset="-122"/>
                  </a:rPr>
                  <a:t>主存块号</a:t>
                </a:r>
                <a:endParaRPr lang="en-US" altLang="zh-CN" sz="16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43433" y="3355256"/>
              <a:ext cx="7275513" cy="1370012"/>
              <a:chOff x="1187450" y="3219239"/>
              <a:chExt cx="7275513" cy="1370012"/>
            </a:xfrm>
          </p:grpSpPr>
          <p:sp>
            <p:nvSpPr>
              <p:cNvPr id="73" name="Text Box 335"/>
              <p:cNvSpPr txBox="1">
                <a:spLocks noChangeArrowheads="1"/>
              </p:cNvSpPr>
              <p:nvPr/>
            </p:nvSpPr>
            <p:spPr bwMode="auto">
              <a:xfrm>
                <a:off x="4932041" y="3220826"/>
                <a:ext cx="648000" cy="287337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…</a:t>
                </a:r>
              </a:p>
            </p:txBody>
          </p:sp>
          <p:sp>
            <p:nvSpPr>
              <p:cNvPr id="17" name="Rectangle 279"/>
              <p:cNvSpPr>
                <a:spLocks noChangeArrowheads="1"/>
              </p:cNvSpPr>
              <p:nvPr/>
            </p:nvSpPr>
            <p:spPr bwMode="auto">
              <a:xfrm>
                <a:off x="2051050" y="3220826"/>
                <a:ext cx="2881313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280"/>
              <p:cNvSpPr>
                <a:spLocks noChangeArrowheads="1"/>
              </p:cNvSpPr>
              <p:nvPr/>
            </p:nvSpPr>
            <p:spPr bwMode="auto">
              <a:xfrm>
                <a:off x="5578475" y="3220826"/>
                <a:ext cx="2881313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281"/>
              <p:cNvSpPr txBox="1">
                <a:spLocks noChangeArrowheads="1"/>
              </p:cNvSpPr>
              <p:nvPr/>
            </p:nvSpPr>
            <p:spPr bwMode="auto">
              <a:xfrm>
                <a:off x="1187450" y="3725651"/>
                <a:ext cx="43180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zh-CN" altLang="en-US" sz="1800" b="1" u="none">
                    <a:latin typeface="宋体" pitchFamily="2" charset="-122"/>
                  </a:rPr>
                  <a:t>组</a:t>
                </a:r>
                <a:r>
                  <a:rPr lang="en-US" altLang="zh-CN" sz="1800" b="1" u="none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1" name="Text Box 283"/>
              <p:cNvSpPr txBox="1">
                <a:spLocks noChangeArrowheads="1"/>
              </p:cNvSpPr>
              <p:nvPr/>
            </p:nvSpPr>
            <p:spPr bwMode="auto">
              <a:xfrm>
                <a:off x="1187450" y="4159039"/>
                <a:ext cx="504825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组</a:t>
                </a:r>
                <a:r>
                  <a:rPr lang="en-US" altLang="zh-CN" sz="1800" b="1" u="none" dirty="0">
                    <a:latin typeface="宋体" pitchFamily="2" charset="-122"/>
                  </a:rPr>
                  <a:t>g</a:t>
                </a:r>
              </a:p>
            </p:txBody>
          </p:sp>
          <p:sp>
            <p:nvSpPr>
              <p:cNvPr id="22" name="Text Box 284"/>
              <p:cNvSpPr txBox="1">
                <a:spLocks noChangeArrowheads="1"/>
              </p:cNvSpPr>
              <p:nvPr/>
            </p:nvSpPr>
            <p:spPr bwMode="auto">
              <a:xfrm>
                <a:off x="2052638" y="3724064"/>
                <a:ext cx="577850" cy="865187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itchFamily="2" charset="-122"/>
                </a:endParaRPr>
              </a:p>
            </p:txBody>
          </p:sp>
          <p:sp>
            <p:nvSpPr>
              <p:cNvPr id="23" name="Text Box 285"/>
              <p:cNvSpPr txBox="1">
                <a:spLocks noChangeArrowheads="1"/>
              </p:cNvSpPr>
              <p:nvPr/>
            </p:nvSpPr>
            <p:spPr bwMode="auto">
              <a:xfrm>
                <a:off x="2052638" y="3508164"/>
                <a:ext cx="172720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600" b="1" u="none" dirty="0" smtClean="0">
                    <a:latin typeface="宋体" pitchFamily="2" charset="-122"/>
                  </a:rPr>
                  <a:t>有效</a:t>
                </a:r>
                <a:r>
                  <a:rPr lang="en-US" altLang="zh-CN" sz="1600" b="1" u="none" dirty="0" smtClean="0">
                    <a:latin typeface="宋体" pitchFamily="2" charset="-122"/>
                  </a:rPr>
                  <a:t>V</a:t>
                </a:r>
                <a:r>
                  <a:rPr lang="zh-CN" altLang="en-US" sz="1600" b="1" u="none" dirty="0" smtClean="0">
                    <a:latin typeface="宋体" pitchFamily="2" charset="-122"/>
                  </a:rPr>
                  <a:t> 标记</a:t>
                </a:r>
                <a:r>
                  <a:rPr lang="en-US" altLang="zh-CN" sz="1600" b="1" u="none" dirty="0" smtClean="0">
                    <a:latin typeface="宋体" pitchFamily="2" charset="-122"/>
                  </a:rPr>
                  <a:t>Tag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sp>
            <p:nvSpPr>
              <p:cNvPr id="24" name="Text Box 286"/>
              <p:cNvSpPr txBox="1">
                <a:spLocks noChangeArrowheads="1"/>
              </p:cNvSpPr>
              <p:nvPr/>
            </p:nvSpPr>
            <p:spPr bwMode="auto">
              <a:xfrm>
                <a:off x="3638550" y="3725651"/>
                <a:ext cx="1295400" cy="8604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25" name="Line 287"/>
              <p:cNvSpPr>
                <a:spLocks noChangeShapeType="1"/>
              </p:cNvSpPr>
              <p:nvPr/>
            </p:nvSpPr>
            <p:spPr bwMode="auto">
              <a:xfrm flipV="1">
                <a:off x="3638550" y="3939964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8"/>
              <p:cNvSpPr>
                <a:spLocks noChangeShapeType="1"/>
              </p:cNvSpPr>
              <p:nvPr/>
            </p:nvSpPr>
            <p:spPr bwMode="auto">
              <a:xfrm>
                <a:off x="3638550" y="4157451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89"/>
              <p:cNvSpPr>
                <a:spLocks noChangeShapeType="1"/>
              </p:cNvSpPr>
              <p:nvPr/>
            </p:nvSpPr>
            <p:spPr bwMode="auto">
              <a:xfrm>
                <a:off x="3638550" y="4373351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91"/>
              <p:cNvSpPr>
                <a:spLocks noChangeShapeType="1"/>
              </p:cNvSpPr>
              <p:nvPr/>
            </p:nvSpPr>
            <p:spPr bwMode="auto">
              <a:xfrm flipH="1">
                <a:off x="3922711" y="3722476"/>
                <a:ext cx="0" cy="866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92"/>
              <p:cNvSpPr>
                <a:spLocks noChangeShapeType="1"/>
              </p:cNvSpPr>
              <p:nvPr/>
            </p:nvSpPr>
            <p:spPr bwMode="auto">
              <a:xfrm flipH="1">
                <a:off x="4646612" y="3725651"/>
                <a:ext cx="0" cy="86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293"/>
              <p:cNvSpPr txBox="1">
                <a:spLocks noChangeArrowheads="1"/>
              </p:cNvSpPr>
              <p:nvPr/>
            </p:nvSpPr>
            <p:spPr bwMode="auto">
              <a:xfrm>
                <a:off x="3851275" y="3508164"/>
                <a:ext cx="936625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600" b="1" u="none" dirty="0">
                    <a:latin typeface="宋体" pitchFamily="2" charset="-122"/>
                  </a:rPr>
                  <a:t>块</a:t>
                </a:r>
                <a:r>
                  <a:rPr lang="zh-CN" altLang="en-US" sz="1600" b="1" u="none" dirty="0" smtClean="0">
                    <a:latin typeface="宋体" pitchFamily="2" charset="-122"/>
                  </a:rPr>
                  <a:t>数据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sp>
            <p:nvSpPr>
              <p:cNvPr id="32" name="Text Box 294"/>
              <p:cNvSpPr txBox="1">
                <a:spLocks noChangeArrowheads="1"/>
              </p:cNvSpPr>
              <p:nvPr/>
            </p:nvSpPr>
            <p:spPr bwMode="auto">
              <a:xfrm>
                <a:off x="2630488" y="3724064"/>
                <a:ext cx="935038" cy="865187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itchFamily="2" charset="-122"/>
                </a:endParaRPr>
              </a:p>
            </p:txBody>
          </p:sp>
          <p:sp>
            <p:nvSpPr>
              <p:cNvPr id="33" name="Line 295"/>
              <p:cNvSpPr>
                <a:spLocks noChangeShapeType="1"/>
              </p:cNvSpPr>
              <p:nvPr/>
            </p:nvSpPr>
            <p:spPr bwMode="auto">
              <a:xfrm flipV="1">
                <a:off x="2054225" y="3939964"/>
                <a:ext cx="15113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96"/>
              <p:cNvSpPr>
                <a:spLocks noChangeShapeType="1"/>
              </p:cNvSpPr>
              <p:nvPr/>
            </p:nvSpPr>
            <p:spPr bwMode="auto">
              <a:xfrm flipV="1">
                <a:off x="2052638" y="4157451"/>
                <a:ext cx="15128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97"/>
              <p:cNvSpPr>
                <a:spLocks noChangeShapeType="1"/>
              </p:cNvSpPr>
              <p:nvPr/>
            </p:nvSpPr>
            <p:spPr bwMode="auto">
              <a:xfrm flipV="1">
                <a:off x="2054225" y="4373351"/>
                <a:ext cx="1511300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299"/>
              <p:cNvSpPr txBox="1">
                <a:spLocks noChangeArrowheads="1"/>
              </p:cNvSpPr>
              <p:nvPr/>
            </p:nvSpPr>
            <p:spPr bwMode="auto">
              <a:xfrm>
                <a:off x="3043238" y="3868526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38" name="Text Box 300"/>
              <p:cNvSpPr txBox="1">
                <a:spLocks noChangeArrowheads="1"/>
              </p:cNvSpPr>
              <p:nvPr/>
            </p:nvSpPr>
            <p:spPr bwMode="auto">
              <a:xfrm>
                <a:off x="3043238" y="4301914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39" name="Text Box 301"/>
              <p:cNvSpPr txBox="1">
                <a:spLocks noChangeArrowheads="1"/>
              </p:cNvSpPr>
              <p:nvPr/>
            </p:nvSpPr>
            <p:spPr bwMode="auto">
              <a:xfrm>
                <a:off x="2268538" y="4157451"/>
                <a:ext cx="1154113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1      p</a:t>
                </a:r>
              </a:p>
            </p:txBody>
          </p:sp>
          <p:sp>
            <p:nvSpPr>
              <p:cNvPr id="40" name="Text Box 302"/>
              <p:cNvSpPr txBox="1">
                <a:spLocks noChangeArrowheads="1"/>
              </p:cNvSpPr>
              <p:nvPr/>
            </p:nvSpPr>
            <p:spPr bwMode="auto">
              <a:xfrm>
                <a:off x="4195763" y="3871701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41" name="Text Box 303"/>
              <p:cNvSpPr txBox="1">
                <a:spLocks noChangeArrowheads="1"/>
              </p:cNvSpPr>
              <p:nvPr/>
            </p:nvSpPr>
            <p:spPr bwMode="auto">
              <a:xfrm>
                <a:off x="4195763" y="4305089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42" name="Text Box 304"/>
              <p:cNvSpPr txBox="1">
                <a:spLocks noChangeArrowheads="1"/>
              </p:cNvSpPr>
              <p:nvPr/>
            </p:nvSpPr>
            <p:spPr bwMode="auto">
              <a:xfrm>
                <a:off x="5581650" y="3722476"/>
                <a:ext cx="577850" cy="86677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itchFamily="2" charset="-122"/>
                </a:endParaRPr>
              </a:p>
            </p:txBody>
          </p:sp>
          <p:sp>
            <p:nvSpPr>
              <p:cNvPr id="43" name="Text Box 305"/>
              <p:cNvSpPr txBox="1">
                <a:spLocks noChangeArrowheads="1"/>
              </p:cNvSpPr>
              <p:nvPr/>
            </p:nvSpPr>
            <p:spPr bwMode="auto">
              <a:xfrm>
                <a:off x="5511800" y="3506576"/>
                <a:ext cx="172720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600" b="1" u="none" dirty="0" smtClean="0">
                    <a:latin typeface="宋体" pitchFamily="2" charset="-122"/>
                  </a:rPr>
                  <a:t>有效</a:t>
                </a:r>
                <a:r>
                  <a:rPr lang="en-US" altLang="zh-CN" sz="1600" b="1" u="none" dirty="0" smtClean="0">
                    <a:latin typeface="宋体" pitchFamily="2" charset="-122"/>
                  </a:rPr>
                  <a:t>V</a:t>
                </a:r>
                <a:r>
                  <a:rPr lang="zh-CN" altLang="en-US" sz="1600" b="1" u="none" dirty="0" smtClean="0">
                    <a:latin typeface="宋体" pitchFamily="2" charset="-122"/>
                  </a:rPr>
                  <a:t> 标记</a:t>
                </a:r>
                <a:r>
                  <a:rPr lang="en-US" altLang="zh-CN" sz="1600" b="1" u="none" dirty="0" smtClean="0">
                    <a:latin typeface="宋体" pitchFamily="2" charset="-122"/>
                  </a:rPr>
                  <a:t>Tag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sp>
            <p:nvSpPr>
              <p:cNvPr id="44" name="Text Box 306"/>
              <p:cNvSpPr txBox="1">
                <a:spLocks noChangeArrowheads="1"/>
              </p:cNvSpPr>
              <p:nvPr/>
            </p:nvSpPr>
            <p:spPr bwMode="auto">
              <a:xfrm>
                <a:off x="7167563" y="3724064"/>
                <a:ext cx="1295400" cy="86042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5" name="Line 307"/>
              <p:cNvSpPr>
                <a:spLocks noChangeShapeType="1"/>
              </p:cNvSpPr>
              <p:nvPr/>
            </p:nvSpPr>
            <p:spPr bwMode="auto">
              <a:xfrm flipV="1">
                <a:off x="7167563" y="3938376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8"/>
              <p:cNvSpPr>
                <a:spLocks noChangeShapeType="1"/>
              </p:cNvSpPr>
              <p:nvPr/>
            </p:nvSpPr>
            <p:spPr bwMode="auto">
              <a:xfrm>
                <a:off x="7167563" y="4155864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09"/>
              <p:cNvSpPr>
                <a:spLocks noChangeShapeType="1"/>
              </p:cNvSpPr>
              <p:nvPr/>
            </p:nvSpPr>
            <p:spPr bwMode="auto">
              <a:xfrm>
                <a:off x="7167563" y="4371764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11"/>
              <p:cNvSpPr>
                <a:spLocks noChangeShapeType="1"/>
              </p:cNvSpPr>
              <p:nvPr/>
            </p:nvSpPr>
            <p:spPr bwMode="auto">
              <a:xfrm flipH="1">
                <a:off x="7456487" y="3724064"/>
                <a:ext cx="0" cy="860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12"/>
              <p:cNvSpPr>
                <a:spLocks noChangeShapeType="1"/>
              </p:cNvSpPr>
              <p:nvPr/>
            </p:nvSpPr>
            <p:spPr bwMode="auto">
              <a:xfrm flipH="1">
                <a:off x="8175624" y="3724064"/>
                <a:ext cx="0" cy="860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Text Box 313"/>
              <p:cNvSpPr txBox="1">
                <a:spLocks noChangeArrowheads="1"/>
              </p:cNvSpPr>
              <p:nvPr/>
            </p:nvSpPr>
            <p:spPr bwMode="auto">
              <a:xfrm>
                <a:off x="7380288" y="3506576"/>
                <a:ext cx="936625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600" b="1" u="none" dirty="0" smtClean="0">
                    <a:latin typeface="宋体" pitchFamily="2" charset="-122"/>
                  </a:rPr>
                  <a:t>块数据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sp>
            <p:nvSpPr>
              <p:cNvPr id="52" name="Text Box 314"/>
              <p:cNvSpPr txBox="1">
                <a:spLocks noChangeArrowheads="1"/>
              </p:cNvSpPr>
              <p:nvPr/>
            </p:nvSpPr>
            <p:spPr bwMode="auto">
              <a:xfrm>
                <a:off x="6159500" y="3722477"/>
                <a:ext cx="935038" cy="86201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itchFamily="2" charset="-122"/>
                </a:endParaRPr>
              </a:p>
            </p:txBody>
          </p:sp>
          <p:sp>
            <p:nvSpPr>
              <p:cNvPr id="53" name="Line 315"/>
              <p:cNvSpPr>
                <a:spLocks noChangeShapeType="1"/>
              </p:cNvSpPr>
              <p:nvPr/>
            </p:nvSpPr>
            <p:spPr bwMode="auto">
              <a:xfrm flipV="1">
                <a:off x="5583238" y="3938376"/>
                <a:ext cx="15113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316"/>
              <p:cNvSpPr>
                <a:spLocks noChangeShapeType="1"/>
              </p:cNvSpPr>
              <p:nvPr/>
            </p:nvSpPr>
            <p:spPr bwMode="auto">
              <a:xfrm flipV="1">
                <a:off x="5581650" y="4155864"/>
                <a:ext cx="15128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317"/>
              <p:cNvSpPr>
                <a:spLocks noChangeShapeType="1"/>
              </p:cNvSpPr>
              <p:nvPr/>
            </p:nvSpPr>
            <p:spPr bwMode="auto">
              <a:xfrm flipV="1">
                <a:off x="5583238" y="4371764"/>
                <a:ext cx="15113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319"/>
              <p:cNvSpPr txBox="1">
                <a:spLocks noChangeArrowheads="1"/>
              </p:cNvSpPr>
              <p:nvPr/>
            </p:nvSpPr>
            <p:spPr bwMode="auto">
              <a:xfrm>
                <a:off x="6588125" y="3866939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58" name="Text Box 320"/>
              <p:cNvSpPr txBox="1">
                <a:spLocks noChangeArrowheads="1"/>
              </p:cNvSpPr>
              <p:nvPr/>
            </p:nvSpPr>
            <p:spPr bwMode="auto">
              <a:xfrm>
                <a:off x="6588125" y="4300326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59" name="Text Box 321"/>
              <p:cNvSpPr txBox="1">
                <a:spLocks noChangeArrowheads="1"/>
              </p:cNvSpPr>
              <p:nvPr/>
            </p:nvSpPr>
            <p:spPr bwMode="auto">
              <a:xfrm>
                <a:off x="5797550" y="4155864"/>
                <a:ext cx="1154113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1      r</a:t>
                </a:r>
              </a:p>
            </p:txBody>
          </p:sp>
          <p:sp>
            <p:nvSpPr>
              <p:cNvPr id="60" name="Text Box 322"/>
              <p:cNvSpPr txBox="1">
                <a:spLocks noChangeArrowheads="1"/>
              </p:cNvSpPr>
              <p:nvPr/>
            </p:nvSpPr>
            <p:spPr bwMode="auto">
              <a:xfrm>
                <a:off x="7724775" y="3870114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/>
                  <a:t>…</a:t>
                </a:r>
              </a:p>
            </p:txBody>
          </p:sp>
          <p:sp>
            <p:nvSpPr>
              <p:cNvPr id="61" name="Text Box 323"/>
              <p:cNvSpPr txBox="1">
                <a:spLocks noChangeArrowheads="1"/>
              </p:cNvSpPr>
              <p:nvPr/>
            </p:nvSpPr>
            <p:spPr bwMode="auto">
              <a:xfrm>
                <a:off x="7724775" y="4303501"/>
                <a:ext cx="304800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62" name="Text Box 324"/>
              <p:cNvSpPr txBox="1">
                <a:spLocks noChangeArrowheads="1"/>
              </p:cNvSpPr>
              <p:nvPr/>
            </p:nvSpPr>
            <p:spPr bwMode="auto">
              <a:xfrm>
                <a:off x="3059113" y="3219239"/>
                <a:ext cx="792163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行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路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0)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63" name="Text Box 325"/>
              <p:cNvSpPr txBox="1">
                <a:spLocks noChangeArrowheads="1"/>
              </p:cNvSpPr>
              <p:nvPr/>
            </p:nvSpPr>
            <p:spPr bwMode="auto">
              <a:xfrm>
                <a:off x="6300788" y="3220826"/>
                <a:ext cx="1439863" cy="287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行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n-1(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路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n-1)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64" name="Text Box 326"/>
              <p:cNvSpPr txBox="1">
                <a:spLocks noChangeArrowheads="1"/>
              </p:cNvSpPr>
              <p:nvPr/>
            </p:nvSpPr>
            <p:spPr bwMode="auto">
              <a:xfrm>
                <a:off x="5076825" y="4157451"/>
                <a:ext cx="431800" cy="287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…</a:t>
                </a:r>
              </a:p>
            </p:txBody>
          </p:sp>
          <p:sp>
            <p:nvSpPr>
              <p:cNvPr id="65" name="Line 327"/>
              <p:cNvSpPr>
                <a:spLocks noChangeShapeType="1"/>
              </p:cNvSpPr>
              <p:nvPr/>
            </p:nvSpPr>
            <p:spPr bwMode="auto">
              <a:xfrm>
                <a:off x="2051050" y="3220826"/>
                <a:ext cx="0" cy="287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328"/>
              <p:cNvSpPr>
                <a:spLocks noChangeShapeType="1"/>
              </p:cNvSpPr>
              <p:nvPr/>
            </p:nvSpPr>
            <p:spPr bwMode="auto">
              <a:xfrm>
                <a:off x="4932363" y="3220826"/>
                <a:ext cx="0" cy="287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329"/>
              <p:cNvSpPr>
                <a:spLocks noChangeShapeType="1"/>
              </p:cNvSpPr>
              <p:nvPr/>
            </p:nvSpPr>
            <p:spPr bwMode="auto">
              <a:xfrm flipV="1">
                <a:off x="4141788" y="3363701"/>
                <a:ext cx="790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330"/>
              <p:cNvSpPr>
                <a:spLocks noChangeShapeType="1"/>
              </p:cNvSpPr>
              <p:nvPr/>
            </p:nvSpPr>
            <p:spPr bwMode="auto">
              <a:xfrm flipH="1" flipV="1">
                <a:off x="2051050" y="3363701"/>
                <a:ext cx="936625" cy="15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331"/>
              <p:cNvSpPr>
                <a:spLocks noChangeShapeType="1"/>
              </p:cNvSpPr>
              <p:nvPr/>
            </p:nvSpPr>
            <p:spPr bwMode="auto">
              <a:xfrm flipH="1">
                <a:off x="5578475" y="3220826"/>
                <a:ext cx="1588" cy="287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332"/>
              <p:cNvSpPr>
                <a:spLocks noChangeShapeType="1"/>
              </p:cNvSpPr>
              <p:nvPr/>
            </p:nvSpPr>
            <p:spPr bwMode="auto">
              <a:xfrm>
                <a:off x="8459788" y="3220826"/>
                <a:ext cx="0" cy="287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33"/>
              <p:cNvSpPr>
                <a:spLocks noChangeShapeType="1"/>
              </p:cNvSpPr>
              <p:nvPr/>
            </p:nvSpPr>
            <p:spPr bwMode="auto">
              <a:xfrm flipV="1">
                <a:off x="7815263" y="3363701"/>
                <a:ext cx="6445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34"/>
              <p:cNvSpPr>
                <a:spLocks noChangeShapeType="1"/>
              </p:cNvSpPr>
              <p:nvPr/>
            </p:nvSpPr>
            <p:spPr bwMode="auto">
              <a:xfrm flipH="1">
                <a:off x="5578475" y="3363701"/>
                <a:ext cx="649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929662" y="4869160"/>
              <a:ext cx="4982065" cy="295690"/>
              <a:chOff x="2445378" y="4838502"/>
              <a:chExt cx="4982065" cy="295690"/>
            </a:xfrm>
          </p:grpSpPr>
          <p:sp>
            <p:nvSpPr>
              <p:cNvPr id="118" name="Text Box 136"/>
              <p:cNvSpPr txBox="1">
                <a:spLocks noChangeArrowheads="1"/>
              </p:cNvSpPr>
              <p:nvPr/>
            </p:nvSpPr>
            <p:spPr bwMode="auto">
              <a:xfrm>
                <a:off x="5444728" y="4838552"/>
                <a:ext cx="431800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…</a:t>
                </a:r>
              </a:p>
            </p:txBody>
          </p:sp>
          <p:sp>
            <p:nvSpPr>
              <p:cNvPr id="119" name="Text Box 309"/>
              <p:cNvSpPr txBox="1">
                <a:spLocks noChangeArrowheads="1"/>
              </p:cNvSpPr>
              <p:nvPr/>
            </p:nvSpPr>
            <p:spPr bwMode="auto">
              <a:xfrm>
                <a:off x="2445378" y="4846260"/>
                <a:ext cx="982159" cy="28733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/>
                  <a:t>比较器</a:t>
                </a:r>
              </a:p>
            </p:txBody>
          </p:sp>
          <p:sp>
            <p:nvSpPr>
              <p:cNvPr id="120" name="Line 320"/>
              <p:cNvSpPr>
                <a:spLocks noChangeShapeType="1"/>
              </p:cNvSpPr>
              <p:nvPr/>
            </p:nvSpPr>
            <p:spPr bwMode="auto">
              <a:xfrm>
                <a:off x="3428256" y="4991168"/>
                <a:ext cx="432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Text Box 309"/>
              <p:cNvSpPr txBox="1">
                <a:spLocks noChangeArrowheads="1"/>
              </p:cNvSpPr>
              <p:nvPr/>
            </p:nvSpPr>
            <p:spPr bwMode="auto">
              <a:xfrm>
                <a:off x="6020544" y="4846855"/>
                <a:ext cx="974899" cy="28733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/>
                  <a:t>比较器</a:t>
                </a:r>
              </a:p>
            </p:txBody>
          </p:sp>
          <p:sp>
            <p:nvSpPr>
              <p:cNvPr id="122" name="Line 320"/>
              <p:cNvSpPr>
                <a:spLocks noChangeShapeType="1"/>
              </p:cNvSpPr>
              <p:nvPr/>
            </p:nvSpPr>
            <p:spPr bwMode="auto">
              <a:xfrm>
                <a:off x="6995443" y="4990174"/>
                <a:ext cx="43200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Text Box 276"/>
              <p:cNvSpPr txBox="1">
                <a:spLocks noChangeArrowheads="1"/>
              </p:cNvSpPr>
              <p:nvPr/>
            </p:nvSpPr>
            <p:spPr bwMode="auto">
              <a:xfrm>
                <a:off x="3431532" y="4838552"/>
                <a:ext cx="268458" cy="144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＝</a:t>
                </a:r>
                <a:endParaRPr lang="en-US" altLang="zh-CN" sz="1600" b="1" u="none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24" name="Text Box 276"/>
              <p:cNvSpPr txBox="1">
                <a:spLocks noChangeArrowheads="1"/>
              </p:cNvSpPr>
              <p:nvPr/>
            </p:nvSpPr>
            <p:spPr bwMode="auto">
              <a:xfrm>
                <a:off x="7051506" y="4838502"/>
                <a:ext cx="268458" cy="144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＝</a:t>
                </a:r>
                <a:endParaRPr lang="en-US" altLang="zh-CN" sz="1600" b="1" u="none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2051719" y="4437168"/>
            <a:ext cx="6120680" cy="432000"/>
            <a:chOff x="2051719" y="3707628"/>
            <a:chExt cx="6120680" cy="657476"/>
          </a:xfrm>
        </p:grpSpPr>
        <p:sp>
          <p:nvSpPr>
            <p:cNvPr id="131" name="Line 321"/>
            <p:cNvSpPr>
              <a:spLocks noChangeShapeType="1"/>
            </p:cNvSpPr>
            <p:nvPr/>
          </p:nvSpPr>
          <p:spPr bwMode="auto">
            <a:xfrm flipH="1">
              <a:off x="2771799" y="3713155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2051719" y="3709186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>
              <a:off x="6372199" y="3713155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21"/>
            <p:cNvSpPr>
              <a:spLocks noChangeShapeType="1"/>
            </p:cNvSpPr>
            <p:nvPr/>
          </p:nvSpPr>
          <p:spPr bwMode="auto">
            <a:xfrm flipH="1">
              <a:off x="5580111" y="3709185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21"/>
            <p:cNvSpPr>
              <a:spLocks noChangeShapeType="1"/>
            </p:cNvSpPr>
            <p:nvPr/>
          </p:nvSpPr>
          <p:spPr bwMode="auto">
            <a:xfrm flipH="1" flipV="1">
              <a:off x="3635821" y="3709832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4"/>
            <p:cNvSpPr>
              <a:spLocks noChangeShapeType="1"/>
            </p:cNvSpPr>
            <p:nvPr/>
          </p:nvSpPr>
          <p:spPr bwMode="auto">
            <a:xfrm flipV="1">
              <a:off x="4644007" y="3707628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1"/>
            <p:cNvSpPr>
              <a:spLocks noChangeShapeType="1"/>
            </p:cNvSpPr>
            <p:nvPr/>
          </p:nvSpPr>
          <p:spPr bwMode="auto">
            <a:xfrm flipV="1">
              <a:off x="7164287" y="3707628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4"/>
            <p:cNvSpPr>
              <a:spLocks noChangeShapeType="1"/>
            </p:cNvSpPr>
            <p:nvPr/>
          </p:nvSpPr>
          <p:spPr bwMode="auto">
            <a:xfrm flipV="1">
              <a:off x="8172399" y="3712214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6660288" y="5805288"/>
            <a:ext cx="1872096" cy="864072"/>
            <a:chOff x="7023547" y="5517852"/>
            <a:chExt cx="1872096" cy="864072"/>
          </a:xfrm>
        </p:grpSpPr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 flipH="1">
              <a:off x="8241703" y="6237312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20"/>
            <p:cNvSpPr txBox="1">
              <a:spLocks noChangeArrowheads="1"/>
            </p:cNvSpPr>
            <p:nvPr/>
          </p:nvSpPr>
          <p:spPr bwMode="auto">
            <a:xfrm>
              <a:off x="7092280" y="6093296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译码</a:t>
              </a:r>
              <a:r>
                <a:rPr lang="zh-CN" altLang="en-US" sz="1800" b="1" u="none" dirty="0" smtClean="0"/>
                <a:t>器</a:t>
              </a:r>
              <a:endParaRPr lang="zh-CN" altLang="en-US" sz="1800" b="1" u="none" dirty="0"/>
            </a:p>
          </p:txBody>
        </p:sp>
        <p:sp>
          <p:nvSpPr>
            <p:cNvPr id="157" name="Line 121"/>
            <p:cNvSpPr>
              <a:spLocks noChangeShapeType="1"/>
            </p:cNvSpPr>
            <p:nvPr/>
          </p:nvSpPr>
          <p:spPr bwMode="auto">
            <a:xfrm flipH="1">
              <a:off x="7164286" y="5589240"/>
              <a:ext cx="419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329"/>
            <p:cNvSpPr txBox="1">
              <a:spLocks noChangeArrowheads="1"/>
            </p:cNvSpPr>
            <p:nvPr/>
          </p:nvSpPr>
          <p:spPr bwMode="auto">
            <a:xfrm>
              <a:off x="8391643" y="5517852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59" name="Text Box 306"/>
            <p:cNvSpPr txBox="1">
              <a:spLocks noChangeArrowheads="1"/>
            </p:cNvSpPr>
            <p:nvPr/>
          </p:nvSpPr>
          <p:spPr bwMode="auto">
            <a:xfrm>
              <a:off x="7023547" y="5733256"/>
              <a:ext cx="12954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0" name="Line 311"/>
            <p:cNvSpPr>
              <a:spLocks noChangeShapeType="1"/>
            </p:cNvSpPr>
            <p:nvPr/>
          </p:nvSpPr>
          <p:spPr bwMode="auto">
            <a:xfrm>
              <a:off x="7303172" y="5733256"/>
              <a:ext cx="0" cy="2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11"/>
            <p:cNvSpPr>
              <a:spLocks noChangeShapeType="1"/>
            </p:cNvSpPr>
            <p:nvPr/>
          </p:nvSpPr>
          <p:spPr bwMode="auto">
            <a:xfrm>
              <a:off x="8023252" y="5733256"/>
              <a:ext cx="0" cy="2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323"/>
            <p:cNvSpPr txBox="1">
              <a:spLocks noChangeArrowheads="1"/>
            </p:cNvSpPr>
            <p:nvPr/>
          </p:nvSpPr>
          <p:spPr bwMode="auto">
            <a:xfrm>
              <a:off x="7519195" y="5661248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63" name="Line 121"/>
            <p:cNvSpPr>
              <a:spLocks noChangeShapeType="1"/>
            </p:cNvSpPr>
            <p:nvPr/>
          </p:nvSpPr>
          <p:spPr bwMode="auto">
            <a:xfrm flipV="1">
              <a:off x="7164286" y="5949280"/>
              <a:ext cx="0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8172400" y="5949280"/>
              <a:ext cx="0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21"/>
            <p:cNvSpPr>
              <a:spLocks noChangeShapeType="1"/>
            </p:cNvSpPr>
            <p:nvPr/>
          </p:nvSpPr>
          <p:spPr bwMode="auto">
            <a:xfrm flipH="1">
              <a:off x="8171981" y="5589240"/>
              <a:ext cx="419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34"/>
            <p:cNvSpPr>
              <a:spLocks noChangeShapeType="1"/>
            </p:cNvSpPr>
            <p:nvPr/>
          </p:nvSpPr>
          <p:spPr bwMode="auto">
            <a:xfrm flipV="1">
              <a:off x="7164703" y="5589240"/>
              <a:ext cx="1224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线形标注 2 142"/>
          <p:cNvSpPr/>
          <p:nvPr/>
        </p:nvSpPr>
        <p:spPr bwMode="auto">
          <a:xfrm>
            <a:off x="7079240" y="404664"/>
            <a:ext cx="1309184" cy="520882"/>
          </a:xfrm>
          <a:prstGeom prst="borderCallout2">
            <a:avLst>
              <a:gd name="adj1" fmla="val 47821"/>
              <a:gd name="adj2" fmla="val -1840"/>
              <a:gd name="adj3" fmla="val 46859"/>
              <a:gd name="adj4" fmla="val -27721"/>
              <a:gd name="adj5" fmla="val 108211"/>
              <a:gd name="adj6" fmla="val -15699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性能与成本</a:t>
            </a:r>
            <a:r>
              <a:rPr lang="zh-CN" altLang="en-US" sz="1600" b="1" dirty="0">
                <a:latin typeface="+mn-ea"/>
                <a:ea typeface="+mn-ea"/>
              </a:rPr>
              <a:t>及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功耗的权衡</a:t>
            </a:r>
          </a:p>
        </p:txBody>
      </p:sp>
    </p:spTree>
    <p:extLst>
      <p:ext uri="{BB962C8B-B14F-4D97-AF65-F5344CB8AC3E}">
        <p14:creationId xmlns:p14="http://schemas.microsoft.com/office/powerpoint/2010/main" val="34376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85"/>
          <p:cNvSpPr txBox="1">
            <a:spLocks noChangeArrowheads="1"/>
          </p:cNvSpPr>
          <p:nvPr/>
        </p:nvSpPr>
        <p:spPr bwMode="auto">
          <a:xfrm>
            <a:off x="179388" y="2924944"/>
            <a:ext cx="8065020" cy="205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    解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none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Tag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    ⑵组号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条件＝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    ⑶读次数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en-US" altLang="zh-CN" sz="2200" b="1" baseline="-18000" dirty="0" smtClean="0">
                <a:latin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特征＝</a:t>
            </a:r>
            <a:r>
              <a:rPr lang="en-US" altLang="zh-CN" sz="2200" b="1" dirty="0" smtClean="0">
                <a:latin typeface="宋体" pitchFamily="2" charset="-122"/>
              </a:rPr>
              <a:t>             </a:t>
            </a:r>
            <a:r>
              <a:rPr lang="en-US" altLang="zh-CN" sz="2200" b="1" spc="600" dirty="0" smtClean="0">
                <a:latin typeface="宋体" pitchFamily="2" charset="-122"/>
              </a:rPr>
              <a:t> </a:t>
            </a:r>
            <a:r>
              <a:rPr lang="en-US" altLang="zh-CN" sz="2200" b="1" i="1" dirty="0" smtClean="0">
                <a:latin typeface="+mn-lt"/>
              </a:rPr>
              <a:t>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⑷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⑸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404664"/>
            <a:ext cx="8784976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主存按字节</a:t>
            </a:r>
            <a:r>
              <a:rPr lang="zh-CN" altLang="en-US" sz="2200" b="1" dirty="0" smtClean="0">
                <a:latin typeface="宋体" pitchFamily="2" charset="-122"/>
              </a:rPr>
              <a:t>编址、地址为</a:t>
            </a:r>
            <a:r>
              <a:rPr lang="en-US" altLang="zh-CN" sz="2200" b="1" dirty="0" smtClean="0">
                <a:latin typeface="宋体" pitchFamily="2" charset="-122"/>
              </a:rPr>
              <a:t>24</a:t>
            </a:r>
            <a:r>
              <a:rPr lang="zh-CN" altLang="en-US" sz="2200" b="1" dirty="0" smtClean="0">
                <a:latin typeface="宋体" pitchFamily="2" charset="-122"/>
              </a:rPr>
              <a:t>位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的容量为</a:t>
            </a:r>
            <a:r>
              <a:rPr lang="en-US" altLang="zh-CN" sz="2200" b="1" dirty="0" smtClean="0">
                <a:latin typeface="宋体" pitchFamily="2" charset="-122"/>
              </a:rPr>
              <a:t>32KB</a:t>
            </a:r>
            <a:r>
              <a:rPr lang="zh-CN" altLang="en-US" sz="2200" b="1" dirty="0" smtClean="0">
                <a:latin typeface="宋体" pitchFamily="2" charset="-122"/>
              </a:rPr>
              <a:t>、相联度为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主存块大小为</a:t>
            </a:r>
            <a:r>
              <a:rPr lang="en-US" altLang="zh-CN" sz="2200" b="1" dirty="0" smtClean="0">
                <a:latin typeface="宋体" pitchFamily="2" charset="-122"/>
              </a:rPr>
              <a:t>16B</a:t>
            </a:r>
            <a:r>
              <a:rPr lang="zh-CN" altLang="en-US" sz="2200" b="1" dirty="0" smtClean="0">
                <a:latin typeface="宋体" pitchFamily="2" charset="-122"/>
              </a:rPr>
              <a:t>。⑴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行中标记</a:t>
            </a:r>
            <a:r>
              <a:rPr lang="en-US" altLang="zh-CN" sz="2200" b="1" dirty="0" smtClean="0">
                <a:latin typeface="宋体" pitchFamily="2" charset="-122"/>
              </a:rPr>
              <a:t>(Tag)</a:t>
            </a:r>
            <a:r>
              <a:rPr lang="zh-CN" altLang="en-US" sz="2200" b="1" dirty="0" smtClean="0">
                <a:latin typeface="宋体" pitchFamily="2" charset="-122"/>
              </a:rPr>
              <a:t>的长度？⑵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访存地址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123456H</a:t>
            </a:r>
            <a:r>
              <a:rPr lang="zh-CN" altLang="en-US" sz="2200" b="1" dirty="0">
                <a:latin typeface="宋体" pitchFamily="2" charset="-122"/>
              </a:rPr>
              <a:t>时，可能命中的</a:t>
            </a:r>
            <a:r>
              <a:rPr lang="en-US" altLang="zh-CN" sz="2200" b="1" dirty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组号</a:t>
            </a:r>
            <a:r>
              <a:rPr lang="zh-CN" altLang="en-US" sz="2200" b="1" dirty="0" smtClean="0">
                <a:latin typeface="宋体" pitchFamily="2" charset="-122"/>
              </a:rPr>
              <a:t>？命中条件？⑶若</a:t>
            </a:r>
            <a:r>
              <a:rPr lang="en-US" altLang="zh-CN" sz="2200" b="1" dirty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初态为空</a:t>
            </a:r>
            <a:r>
              <a:rPr lang="zh-CN" altLang="en-US" sz="2200" b="1" dirty="0" smtClean="0">
                <a:latin typeface="宋体" pitchFamily="2" charset="-122"/>
              </a:rPr>
              <a:t>，从</a:t>
            </a:r>
            <a:r>
              <a:rPr lang="en-US" altLang="zh-CN" sz="2200" b="1" dirty="0" smtClean="0">
                <a:latin typeface="宋体" pitchFamily="2" charset="-122"/>
              </a:rPr>
              <a:t>0#</a:t>
            </a:r>
            <a:r>
              <a:rPr lang="zh-CN" altLang="en-US" sz="2200" b="1" dirty="0" smtClean="0">
                <a:latin typeface="宋体" pitchFamily="2" charset="-122"/>
              </a:rPr>
              <a:t>单元起</a:t>
            </a:r>
            <a:r>
              <a:rPr lang="zh-CN" altLang="en-US" sz="2200" b="1" dirty="0">
                <a:latin typeface="宋体" pitchFamily="2" charset="-122"/>
              </a:rPr>
              <a:t>连</a:t>
            </a:r>
            <a:r>
              <a:rPr lang="zh-CN" altLang="en-US" sz="2200" b="1" dirty="0" smtClean="0">
                <a:latin typeface="宋体" pitchFamily="2" charset="-122"/>
              </a:rPr>
              <a:t>续读出</a:t>
            </a:r>
            <a:r>
              <a:rPr lang="en-US" altLang="zh-CN" sz="2200" b="1" dirty="0" smtClean="0">
                <a:latin typeface="宋体" pitchFamily="2" charset="-122"/>
              </a:rPr>
              <a:t>100B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 smtClean="0">
                <a:latin typeface="宋体" pitchFamily="2" charset="-122"/>
              </a:rPr>
              <a:t>(2B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次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，此时</a:t>
            </a:r>
            <a:r>
              <a:rPr lang="en-US" altLang="zh-CN" sz="2200" b="1" dirty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的命中率</a:t>
            </a:r>
            <a:r>
              <a:rPr lang="zh-CN" altLang="en-US" sz="2200" b="1" dirty="0" smtClean="0">
                <a:latin typeface="宋体" pitchFamily="2" charset="-122"/>
              </a:rPr>
              <a:t>？⑷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有几个比较器</a:t>
            </a:r>
            <a:r>
              <a:rPr lang="zh-CN" altLang="en-US" sz="2200" b="1" dirty="0" smtClean="0">
                <a:latin typeface="宋体" pitchFamily="2" charset="-122"/>
              </a:rPr>
              <a:t>？⑸若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中比较器时延为</a:t>
            </a:r>
            <a:r>
              <a:rPr lang="en-US" altLang="zh-CN" sz="2200" b="1" dirty="0" smtClean="0">
                <a:latin typeface="宋体" pitchFamily="2" charset="-122"/>
              </a:rPr>
              <a:t>2ns</a:t>
            </a:r>
            <a:r>
              <a:rPr lang="zh-CN" altLang="en-US" sz="2200" b="1" dirty="0" smtClean="0">
                <a:latin typeface="宋体" pitchFamily="2" charset="-122"/>
              </a:rPr>
              <a:t>，存储阵列、目录表时延均为</a:t>
            </a:r>
            <a:r>
              <a:rPr lang="en-US" altLang="zh-CN" sz="2200" b="1" dirty="0" smtClean="0">
                <a:latin typeface="宋体" pitchFamily="2" charset="-122"/>
              </a:rPr>
              <a:t>10ns</a:t>
            </a:r>
            <a:r>
              <a:rPr lang="zh-CN" altLang="en-US" sz="2200" b="1" dirty="0" smtClean="0">
                <a:latin typeface="宋体" pitchFamily="2" charset="-122"/>
              </a:rPr>
              <a:t>，读块内数据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字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需</a:t>
            </a:r>
            <a:r>
              <a:rPr lang="en-US" altLang="zh-CN" sz="2200" b="1" dirty="0" smtClean="0">
                <a:latin typeface="宋体" pitchFamily="2" charset="-122"/>
              </a:rPr>
              <a:t>1ns</a:t>
            </a:r>
            <a:r>
              <a:rPr lang="zh-CN" altLang="en-US" sz="2200" b="1" dirty="0" smtClean="0">
                <a:latin typeface="宋体" pitchFamily="2" charset="-122"/>
              </a:rPr>
              <a:t>，则读操作的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最小值？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285"/>
          <p:cNvSpPr txBox="1">
            <a:spLocks noChangeArrowheads="1"/>
          </p:cNvSpPr>
          <p:nvPr/>
        </p:nvSpPr>
        <p:spPr bwMode="auto">
          <a:xfrm>
            <a:off x="1043608" y="2927995"/>
            <a:ext cx="7992888" cy="283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24-log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(16B/1B)-log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32KB/16B)/4]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11b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101000101B</a:t>
            </a:r>
            <a:r>
              <a:rPr lang="zh-CN" altLang="en-US" sz="2200" b="1" dirty="0" smtClean="0">
                <a:latin typeface="宋体" pitchFamily="2" charset="-122"/>
              </a:rPr>
              <a:t>        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有效位</a:t>
            </a:r>
            <a:r>
              <a:rPr lang="en-US" altLang="zh-CN" sz="2200" b="1" dirty="0" smtClean="0">
                <a:latin typeface="宋体" pitchFamily="2" charset="-122"/>
              </a:rPr>
              <a:t>=1)&amp;(</a:t>
            </a:r>
            <a:r>
              <a:rPr lang="zh-CN" altLang="en-US" sz="2200" b="1" dirty="0" smtClean="0">
                <a:latin typeface="宋体" pitchFamily="2" charset="-122"/>
              </a:rPr>
              <a:t>标记</a:t>
            </a:r>
            <a:r>
              <a:rPr lang="en-US" altLang="zh-CN" sz="2200" b="1" dirty="0" smtClean="0">
                <a:latin typeface="宋体" pitchFamily="2" charset="-122"/>
              </a:rPr>
              <a:t>=00010010001B)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100B</a:t>
            </a:r>
            <a:r>
              <a:rPr lang="en-US" altLang="zh-CN" sz="2200" b="1" dirty="0" smtClean="0">
                <a:latin typeface="宋体" pitchFamily="2" charset="-122"/>
              </a:rPr>
              <a:t>/2B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50</a:t>
            </a:r>
            <a:r>
              <a:rPr lang="zh-CN" altLang="en-US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baseline="-18000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各块首次读时，</a:t>
            </a:r>
            <a:r>
              <a:rPr lang="en-US" altLang="zh-CN" sz="2200" b="1" i="1" u="none" dirty="0" smtClean="0">
                <a:latin typeface="+mn-lt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en-US" altLang="zh-CN" sz="2200" b="1" dirty="0" smtClean="0">
                <a:latin typeface="宋体" pitchFamily="2" charset="-122"/>
              </a:rPr>
              <a:t>43/50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并行查找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理论上，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取目录项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比较</a:t>
            </a:r>
            <a:r>
              <a:rPr lang="en-US" altLang="zh-CN" sz="2200" b="1" dirty="0" smtClean="0">
                <a:latin typeface="宋体" pitchFamily="2" charset="-122"/>
              </a:rPr>
              <a:t>+(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读缓存块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读</a:t>
            </a:r>
            <a:r>
              <a:rPr lang="zh-CN" altLang="en-US" sz="2200" b="1" baseline="-18000" dirty="0">
                <a:latin typeface="宋体" pitchFamily="2" charset="-122"/>
              </a:rPr>
              <a:t>块内</a:t>
            </a:r>
            <a:r>
              <a:rPr lang="zh-CN" altLang="en-US" sz="2200" b="1" baseline="-18000" dirty="0" smtClean="0">
                <a:latin typeface="宋体" pitchFamily="2" charset="-122"/>
              </a:rPr>
              <a:t>数据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23ns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实际上，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max{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取目录</a:t>
            </a:r>
            <a:r>
              <a:rPr lang="zh-CN" altLang="en-US" sz="2200" b="1" baseline="-18000" dirty="0" smtClean="0">
                <a:latin typeface="宋体" pitchFamily="2" charset="-122"/>
              </a:rPr>
              <a:t>项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读缓存块</a:t>
            </a:r>
            <a:r>
              <a:rPr lang="en-US" altLang="zh-CN" sz="2200" b="1" dirty="0" smtClean="0">
                <a:latin typeface="宋体" pitchFamily="2" charset="-122"/>
              </a:rPr>
              <a:t>}+</a:t>
            </a:r>
            <a:r>
              <a:rPr lang="en-US" altLang="zh-CN" sz="2200" b="1" dirty="0">
                <a:latin typeface="宋体" pitchFamily="2" charset="-122"/>
              </a:rPr>
              <a:t>max{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比较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读块内数据</a:t>
            </a:r>
            <a:r>
              <a:rPr lang="en-US" altLang="zh-CN" sz="2200" b="1" dirty="0" smtClean="0">
                <a:latin typeface="宋体" pitchFamily="2" charset="-122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12ns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56063" y="5373216"/>
            <a:ext cx="3312281" cy="894245"/>
            <a:chOff x="3131927" y="5559091"/>
            <a:chExt cx="3312281" cy="894245"/>
          </a:xfrm>
        </p:grpSpPr>
        <p:sp>
          <p:nvSpPr>
            <p:cNvPr id="9" name="Line 1365"/>
            <p:cNvSpPr>
              <a:spLocks noChangeShapeType="1"/>
            </p:cNvSpPr>
            <p:nvPr/>
          </p:nvSpPr>
          <p:spPr bwMode="auto">
            <a:xfrm>
              <a:off x="4571789" y="58487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366"/>
            <p:cNvSpPr txBox="1">
              <a:spLocks noChangeArrowheads="1"/>
            </p:cNvSpPr>
            <p:nvPr/>
          </p:nvSpPr>
          <p:spPr bwMode="auto">
            <a:xfrm>
              <a:off x="3133514" y="555909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   </a:t>
              </a:r>
              <a:r>
                <a:rPr lang="zh-CN" altLang="en-US" sz="1600" b="1" dirty="0">
                  <a:latin typeface="宋体" pitchFamily="2" charset="-122"/>
                </a:rPr>
                <a:t>缓存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" name="Text Box 1367"/>
            <p:cNvSpPr txBox="1">
              <a:spLocks noChangeArrowheads="1"/>
            </p:cNvSpPr>
            <p:nvPr/>
          </p:nvSpPr>
          <p:spPr bwMode="auto">
            <a:xfrm>
              <a:off x="3131927" y="5847123"/>
              <a:ext cx="431800" cy="606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12" name="Text Box 1368"/>
            <p:cNvSpPr txBox="1">
              <a:spLocks noChangeArrowheads="1"/>
            </p:cNvSpPr>
            <p:nvPr/>
          </p:nvSpPr>
          <p:spPr bwMode="auto">
            <a:xfrm>
              <a:off x="3563727" y="5847123"/>
              <a:ext cx="576263" cy="6062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" name="Text Box 1369"/>
            <p:cNvSpPr txBox="1">
              <a:spLocks noChangeArrowheads="1"/>
            </p:cNvSpPr>
            <p:nvPr/>
          </p:nvSpPr>
          <p:spPr bwMode="auto">
            <a:xfrm>
              <a:off x="5003378" y="5847123"/>
              <a:ext cx="1440830" cy="60621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" name="Text Box 1375"/>
            <p:cNvSpPr txBox="1">
              <a:spLocks noChangeArrowheads="1"/>
            </p:cNvSpPr>
            <p:nvPr/>
          </p:nvSpPr>
          <p:spPr bwMode="auto">
            <a:xfrm>
              <a:off x="4139989" y="5847123"/>
              <a:ext cx="791418" cy="60621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LRU  M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" name="Line 1371"/>
            <p:cNvSpPr>
              <a:spLocks noChangeShapeType="1"/>
            </p:cNvSpPr>
            <p:nvPr/>
          </p:nvSpPr>
          <p:spPr bwMode="auto">
            <a:xfrm flipH="1">
              <a:off x="4571789" y="5847692"/>
              <a:ext cx="223" cy="6056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133514" y="6055196"/>
              <a:ext cx="179789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5006355" y="6054179"/>
              <a:ext cx="1437853" cy="1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3600400" cy="566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替换算法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*性能指标：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4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*常见算法：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*常见选择：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LRU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算法的硬件实现：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堆栈法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比较对法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9672" y="871552"/>
            <a:ext cx="734481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确定从候选行中</a:t>
            </a:r>
            <a:r>
              <a:rPr lang="zh-CN" altLang="en-US" b="1" u="sng" dirty="0" smtClean="0">
                <a:latin typeface="宋体" pitchFamily="2" charset="-122"/>
              </a:rPr>
              <a:t>如何选出</a:t>
            </a:r>
            <a:r>
              <a:rPr lang="zh-CN" altLang="en-US" b="1" dirty="0" smtClean="0">
                <a:latin typeface="宋体" pitchFamily="2" charset="-122"/>
              </a:rPr>
              <a:t>一个牺牲块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对命中率的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dirty="0">
                <a:latin typeface="宋体" pitchFamily="2" charset="-122"/>
              </a:rPr>
              <a:t>、算法的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实现成本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</a:rPr>
              <a:t>                     └</a:t>
            </a:r>
            <a:r>
              <a:rPr lang="zh-CN" altLang="en-US" sz="1800" b="1" dirty="0" smtClean="0">
                <a:latin typeface="宋体" pitchFamily="2" charset="-122"/>
              </a:rPr>
              <a:t>←看替换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是</a:t>
            </a:r>
            <a:r>
              <a:rPr lang="en-US" altLang="zh-CN" sz="1800" b="1" dirty="0">
                <a:solidFill>
                  <a:srgbClr val="0070C0"/>
                </a:solidFill>
                <a:latin typeface="宋体" pitchFamily="2" charset="-122"/>
              </a:rPr>
              <a:t>/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否遵循</a:t>
            </a:r>
            <a:r>
              <a:rPr lang="zh-CN" altLang="en-US" sz="1800" b="1" dirty="0">
                <a:latin typeface="宋体" pitchFamily="2" charset="-122"/>
              </a:rPr>
              <a:t>访问局部性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27"/>
              </p:ext>
            </p:extLst>
          </p:nvPr>
        </p:nvGraphicFramePr>
        <p:xfrm>
          <a:off x="971600" y="2525472"/>
          <a:ext cx="7920880" cy="15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872208"/>
                <a:gridCol w="2376264"/>
                <a:gridCol w="1872208"/>
                <a:gridCol w="1152128"/>
              </a:tblGrid>
              <a:tr h="27003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状态的个数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状态更新的时机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牺牲行的选择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的影响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宋体" pitchFamily="2" charset="-122"/>
                        </a:rPr>
                        <a:t>1</a:t>
                      </a:r>
                      <a:r>
                        <a:rPr lang="zh-CN" altLang="en-US" b="1" dirty="0" smtClean="0">
                          <a:latin typeface="宋体" pitchFamily="2" charset="-122"/>
                        </a:rPr>
                        <a:t>个随机数</a:t>
                      </a:r>
                      <a:r>
                        <a:rPr lang="en-US" altLang="zh-CN" b="1" dirty="0" smtClean="0">
                          <a:latin typeface="宋体" pitchFamily="2" charset="-122"/>
                        </a:rPr>
                        <a:t>/Cache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块</a:t>
                      </a:r>
                      <a:r>
                        <a:rPr lang="zh-CN" altLang="en-US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替换</a:t>
                      </a:r>
                      <a:r>
                        <a:rPr lang="zh-CN" altLang="en-US" b="1" dirty="0" smtClean="0">
                          <a:latin typeface="宋体" pitchFamily="2" charset="-122"/>
                        </a:rPr>
                        <a:t>时，产生随机数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宋体" pitchFamily="2" charset="-122"/>
                        </a:rPr>
                        <a:t>随机数对应的行</a:t>
                      </a:r>
                      <a:endParaRPr lang="en-US" altLang="zh-CN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FIFO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none" dirty="0" smtClean="0">
                          <a:latin typeface="宋体" pitchFamily="2" charset="-122"/>
                        </a:rPr>
                        <a:t>1</a:t>
                      </a:r>
                      <a:r>
                        <a:rPr lang="zh-CN" altLang="en-US" b="1" u="none" dirty="0" smtClean="0">
                          <a:latin typeface="宋体" pitchFamily="2" charset="-122"/>
                        </a:rPr>
                        <a:t>个计数值</a:t>
                      </a:r>
                      <a:r>
                        <a:rPr lang="en-US" altLang="zh-CN" b="1" u="none" dirty="0" smtClean="0">
                          <a:latin typeface="宋体" pitchFamily="2" charset="-122"/>
                        </a:rPr>
                        <a:t>/</a:t>
                      </a:r>
                      <a:r>
                        <a:rPr lang="zh-CN" altLang="en-US" b="1" u="none" dirty="0" smtClean="0">
                          <a:latin typeface="宋体" pitchFamily="2" charset="-122"/>
                        </a:rPr>
                        <a:t>行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宋体" pitchFamily="2" charset="-122"/>
                        </a:rPr>
                        <a:t>块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调入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时，更新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个值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)</a:t>
                      </a:r>
                      <a:r>
                        <a:rPr lang="zh-CN" altLang="en-US" b="1" dirty="0" smtClean="0">
                          <a:latin typeface="宋体" pitchFamily="2" charset="-122"/>
                        </a:rPr>
                        <a:t>值最大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的行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none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u="none" dirty="0" smtClean="0">
                          <a:latin typeface="宋体" pitchFamily="2" charset="-122"/>
                        </a:rPr>
                        <a:t>个计数值</a:t>
                      </a:r>
                      <a:r>
                        <a:rPr lang="en-US" altLang="zh-CN" b="1" u="none" dirty="0" smtClean="0">
                          <a:latin typeface="宋体" pitchFamily="2" charset="-122"/>
                        </a:rPr>
                        <a:t>/</a:t>
                      </a:r>
                      <a:r>
                        <a:rPr lang="zh-CN" altLang="en-US" b="1" u="none" dirty="0" smtClean="0">
                          <a:latin typeface="宋体" pitchFamily="2" charset="-122"/>
                        </a:rPr>
                        <a:t>行</a:t>
                      </a:r>
                      <a:endParaRPr lang="en-US" altLang="zh-CN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宋体" pitchFamily="2" charset="-122"/>
                        </a:rPr>
                        <a:t>块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访问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时，更新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个值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)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值最大的行</a:t>
                      </a: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</a:t>
                      </a:r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增大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gridSpan="5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注：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n—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组相联的路数，即候选行的个数；计数值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刚调入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访问的行清零</a:t>
                      </a:r>
                      <a:endParaRPr lang="en-US" altLang="zh-CN" sz="18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195736" y="4099138"/>
            <a:ext cx="468052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 smtClean="0">
                <a:latin typeface="宋体" pitchFamily="2" charset="-122"/>
              </a:rPr>
              <a:t>算法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∈堆栈型算法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195736" y="5013176"/>
            <a:ext cx="684076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寄存器堆栈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相联查找＋中部移出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，栈底对应牺牲行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用</a:t>
            </a:r>
            <a:r>
              <a:rPr lang="zh-CN" altLang="en-US" b="1" u="sng" dirty="0" smtClean="0">
                <a:latin typeface="宋体" pitchFamily="2" charset="-122"/>
              </a:rPr>
              <a:t>触发器</a:t>
            </a:r>
            <a:r>
              <a:rPr lang="zh-CN" altLang="en-US" b="1" dirty="0" smtClean="0">
                <a:latin typeface="宋体" pitchFamily="2" charset="-122"/>
              </a:rPr>
              <a:t>记录块间次序，用</a:t>
            </a:r>
            <a:r>
              <a:rPr lang="zh-CN" altLang="en-US" b="1" u="sng" dirty="0" smtClean="0">
                <a:latin typeface="宋体" pitchFamily="2" charset="-122"/>
              </a:rPr>
              <a:t>门</a:t>
            </a:r>
            <a:r>
              <a:rPr lang="zh-CN" altLang="en-US" b="1" dirty="0" smtClean="0">
                <a:latin typeface="宋体" pitchFamily="2" charset="-122"/>
              </a:rPr>
              <a:t>进行判断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>
                <a:latin typeface="+mn-lt"/>
              </a:rPr>
              <a:t>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 smtClean="0">
                <a:latin typeface="宋体" pitchFamily="2" charset="-122"/>
              </a:rPr>
              <a:t>,2)/2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 smtClean="0">
                <a:latin typeface="宋体" pitchFamily="2" charset="-122"/>
              </a:rPr>
              <a:t>-1</a:t>
            </a:r>
            <a:r>
              <a:rPr lang="zh-CN" altLang="en-US" sz="1800" b="1" dirty="0" smtClean="0">
                <a:latin typeface="宋体" pitchFamily="2" charset="-122"/>
              </a:rPr>
              <a:t>个入端→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仅</a:t>
            </a:r>
            <a:r>
              <a:rPr lang="en-US" altLang="zh-CN" sz="1600" b="1" dirty="0" smtClean="0">
                <a:latin typeface="宋体" pitchFamily="2" charset="-122"/>
              </a:rPr>
              <a:t>1</a:t>
            </a:r>
            <a:r>
              <a:rPr lang="zh-CN" altLang="en-US" sz="1600" b="1" dirty="0" smtClean="0">
                <a:latin typeface="宋体" pitchFamily="2" charset="-122"/>
              </a:rPr>
              <a:t>个有效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选中</a:t>
            </a:r>
            <a:r>
              <a:rPr lang="en-US" altLang="zh-CN" sz="1600" b="1" dirty="0" smtClean="0">
                <a:latin typeface="宋体" pitchFamily="2" charset="-122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28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 存储系统的层次结构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概述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引入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组成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性能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，组织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层数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管理机构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/MEM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的基本知识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工作原理，实现技术，性能分析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⑶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Cache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的性能优化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降低缺失率，减少缺失开销，减少命中时间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⑷ 主存的性能优化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单体多字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latin typeface="+mn-ea"/>
                <a:ea typeface="+mn-ea"/>
              </a:rPr>
              <a:t>、多体交叉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latin typeface="+mn-ea"/>
                <a:ea typeface="+mn-ea"/>
              </a:rPr>
              <a:t>、独立存储体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⑸ 虚拟存储器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原理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参数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实现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性能优化，保护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区域保护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访问保护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举例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层次结构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组成原理，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性能优化技术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6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424847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写策略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*性能指标：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*常见策略：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按写命中命名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写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回法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*写缺失处理方案：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不按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写分配法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450" dirty="0" smtClean="0">
                <a:solidFill>
                  <a:schemeClr val="accent2"/>
                </a:solidFill>
                <a:latin typeface="宋体" pitchFamily="2" charset="-122"/>
              </a:rPr>
              <a:t>按</a:t>
            </a:r>
            <a:r>
              <a:rPr lang="zh-CN" altLang="en-US" b="1" spc="450" dirty="0">
                <a:solidFill>
                  <a:schemeClr val="accent2"/>
                </a:solidFill>
                <a:latin typeface="宋体" pitchFamily="2" charset="-122"/>
              </a:rPr>
              <a:t>写分配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*常见选择：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672" y="858778"/>
            <a:ext cx="7416824" cy="356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确定写操作的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latin typeface="宋体" pitchFamily="2" charset="-122"/>
              </a:rPr>
              <a:t>何时</a:t>
            </a:r>
            <a:r>
              <a:rPr lang="zh-CN" altLang="en-US" b="1" u="sng" dirty="0">
                <a:latin typeface="宋体" pitchFamily="2" charset="-122"/>
              </a:rPr>
              <a:t>写到</a:t>
            </a:r>
            <a:r>
              <a:rPr lang="zh-CN" altLang="en-US" b="1" dirty="0" smtClean="0">
                <a:latin typeface="宋体" pitchFamily="2" charset="-122"/>
              </a:rPr>
              <a:t>主存</a:t>
            </a:r>
            <a:endParaRPr lang="en-US" altLang="zh-CN" b="1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对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、总线占用</a:t>
            </a:r>
            <a:r>
              <a:rPr lang="zh-CN" altLang="en-US" b="1" dirty="0" smtClean="0">
                <a:latin typeface="宋体" pitchFamily="2" charset="-122"/>
              </a:rPr>
              <a:t>度的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1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</a:t>
            </a:r>
            <a:r>
              <a:rPr lang="en-US" altLang="zh-CN" b="1" baseline="-18000" dirty="0" smtClean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写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err="1"/>
              <a:t>T</a:t>
            </a:r>
            <a:r>
              <a:rPr lang="en-US" altLang="zh-CN" b="1" baseline="-18000" dirty="0" err="1">
                <a:latin typeface="宋体" pitchFamily="2" charset="-122"/>
              </a:rPr>
              <a:t>Mem</a:t>
            </a:r>
            <a:r>
              <a:rPr lang="en-US" altLang="zh-CN" b="1" baseline="-18000" dirty="0">
                <a:latin typeface="宋体" pitchFamily="2" charset="-122"/>
              </a:rPr>
              <a:t>(</a:t>
            </a:r>
            <a:r>
              <a:rPr lang="zh-CN" altLang="en-US" b="1" baseline="-18000" dirty="0">
                <a:latin typeface="宋体" pitchFamily="2" charset="-122"/>
              </a:rPr>
              <a:t>字</a:t>
            </a:r>
            <a:r>
              <a:rPr lang="en-US" altLang="zh-CN" b="1" baseline="-18000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；占用总线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次，保持一致性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en-US" altLang="zh-CN" b="1" baseline="-18000" dirty="0">
                <a:latin typeface="宋体" pitchFamily="2" charset="-122"/>
              </a:rPr>
              <a:t>(</a:t>
            </a:r>
            <a:r>
              <a:rPr lang="zh-CN" altLang="en-US" b="1" baseline="-18000" dirty="0">
                <a:latin typeface="宋体" pitchFamily="2" charset="-122"/>
              </a:rPr>
              <a:t>写</a:t>
            </a:r>
            <a:r>
              <a:rPr lang="en-US" altLang="zh-CN" b="1" baseline="-18000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T</a:t>
            </a:r>
            <a:r>
              <a:rPr lang="en-US" altLang="zh-CN" b="1" baseline="-18000" dirty="0" err="1" smtClean="0">
                <a:latin typeface="宋体" pitchFamily="2" charset="-122"/>
              </a:rPr>
              <a:t>Cache</a:t>
            </a:r>
            <a:r>
              <a:rPr lang="en-US" altLang="zh-CN" b="1" baseline="-18000" dirty="0" smtClean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字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，替换时写主存；有不一致性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i="1" dirty="0" smtClean="0"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</a:t>
            </a:r>
            <a:r>
              <a:rPr lang="en-US" altLang="zh-CN" b="1" spc="400" dirty="0" smtClean="0">
                <a:latin typeface="+mn-ea"/>
                <a:ea typeface="+mn-ea"/>
              </a:rPr>
              <a:t> 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en-US" altLang="zh-CN" b="1" baseline="-18000" dirty="0" smtClean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写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0  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←不</a:t>
            </a:r>
            <a:r>
              <a:rPr lang="zh-CN" altLang="en-US" sz="1800" b="1" dirty="0">
                <a:latin typeface="宋体" pitchFamily="2" charset="-122"/>
              </a:rPr>
              <a:t>调入目标块、直接写</a:t>
            </a:r>
            <a:r>
              <a:rPr lang="zh-CN" altLang="en-US" sz="1800" b="1" dirty="0" smtClean="0"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</a:t>
            </a:r>
            <a:r>
              <a:rPr lang="en-US" altLang="zh-CN" b="1" spc="400" dirty="0" smtClean="0">
                <a:latin typeface="+mn-ea"/>
                <a:ea typeface="+mn-ea"/>
              </a:rPr>
              <a:t> 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en-US" altLang="zh-CN" b="1" baseline="-18000" dirty="0" smtClean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写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≥</a:t>
            </a:r>
            <a:r>
              <a:rPr lang="en-US" altLang="zh-CN" b="1" i="1" dirty="0" err="1"/>
              <a:t>T</a:t>
            </a:r>
            <a:r>
              <a:rPr lang="en-US" altLang="zh-CN" b="1" baseline="-18000" dirty="0" err="1">
                <a:latin typeface="宋体" pitchFamily="2" charset="-122"/>
              </a:rPr>
              <a:t>Mem</a:t>
            </a:r>
            <a:r>
              <a:rPr lang="en-US" altLang="zh-CN" b="1" baseline="-18000" dirty="0">
                <a:latin typeface="宋体" pitchFamily="2" charset="-122"/>
              </a:rPr>
              <a:t>(</a:t>
            </a:r>
            <a:r>
              <a:rPr lang="zh-CN" altLang="en-US" b="1" baseline="-18000" dirty="0">
                <a:latin typeface="宋体" pitchFamily="2" charset="-122"/>
              </a:rPr>
              <a:t>块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+mn-ea"/>
              </a:rPr>
              <a:t>先</a:t>
            </a:r>
            <a:r>
              <a:rPr lang="zh-CN" altLang="en-US" sz="1800" b="1" dirty="0">
                <a:latin typeface="+mn-ea"/>
              </a:rPr>
              <a:t>调入目标块、再处理写</a:t>
            </a:r>
            <a:r>
              <a:rPr lang="zh-CN" altLang="en-US" sz="1800" b="1" dirty="0" smtClean="0">
                <a:latin typeface="+mn-ea"/>
              </a:rPr>
              <a:t>操作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4437136"/>
            <a:ext cx="4464448" cy="1080096"/>
            <a:chOff x="611560" y="3789064"/>
            <a:chExt cx="4464448" cy="1080096"/>
          </a:xfrm>
        </p:grpSpPr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1763687" y="4077096"/>
              <a:ext cx="3309271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 命中   命中   缺失        </a:t>
              </a:r>
              <a:r>
                <a:rPr lang="zh-CN" altLang="en-US" sz="1400" b="1" dirty="0">
                  <a:latin typeface="宋体" pitchFamily="2" charset="-122"/>
                </a:rPr>
                <a:t>缺失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 flipV="1">
              <a:off x="1763688" y="4869136"/>
              <a:ext cx="3312320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611560" y="3790305"/>
              <a:ext cx="1109023" cy="1006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CPU</a:t>
              </a:r>
              <a:r>
                <a:rPr lang="zh-CN" altLang="en-US" sz="1600" b="1" u="none" dirty="0" smtClean="0">
                  <a:latin typeface="宋体" pitchFamily="2" charset="-122"/>
                </a:rPr>
                <a:t>的操 </a:t>
              </a:r>
              <a:r>
                <a:rPr lang="zh-CN" altLang="en-US" sz="1600" b="1" u="none" dirty="0">
                  <a:latin typeface="宋体" pitchFamily="2" charset="-122"/>
                </a:rPr>
                <a:t>作</a:t>
              </a:r>
            </a:p>
            <a:p>
              <a:pPr>
                <a:lnSpc>
                  <a:spcPct val="80000"/>
                </a:lnSpc>
              </a:pPr>
              <a:endParaRPr lang="en-US" altLang="zh-CN" sz="1000" b="1" u="none" dirty="0" smtClean="0">
                <a:latin typeface="宋体" pitchFamily="2" charset="-122"/>
              </a:endParaRP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80000"/>
                </a:lnSpc>
              </a:pPr>
              <a:endParaRPr lang="en-US" altLang="zh-CN" sz="1050" b="1" u="none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zh-CN" altLang="en-US" sz="1600" b="1" u="none" dirty="0" smtClean="0">
                  <a:latin typeface="宋体" pitchFamily="2" charset="-122"/>
                </a:rPr>
                <a:t>主存的动作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0" name="Text Box 78"/>
            <p:cNvSpPr txBox="1">
              <a:spLocks noChangeArrowheads="1"/>
            </p:cNvSpPr>
            <p:nvPr/>
          </p:nvSpPr>
          <p:spPr bwMode="auto">
            <a:xfrm>
              <a:off x="1763688" y="42931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1" name="Text Box 79"/>
            <p:cNvSpPr txBox="1">
              <a:spLocks noChangeArrowheads="1"/>
            </p:cNvSpPr>
            <p:nvPr/>
          </p:nvSpPr>
          <p:spPr bwMode="auto">
            <a:xfrm>
              <a:off x="1763688" y="4581152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2" name="Text Box 80"/>
            <p:cNvSpPr txBox="1">
              <a:spLocks noChangeArrowheads="1"/>
            </p:cNvSpPr>
            <p:nvPr/>
          </p:nvSpPr>
          <p:spPr bwMode="auto">
            <a:xfrm>
              <a:off x="1763776" y="3789064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2483800" y="378906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1187624" y="4077096"/>
              <a:ext cx="588962" cy="43202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状态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动作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>
              <a:off x="1187970" y="4149080"/>
              <a:ext cx="71662" cy="288602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20072" y="4437112"/>
            <a:ext cx="3744368" cy="1080120"/>
            <a:chOff x="5292080" y="3789040"/>
            <a:chExt cx="3744368" cy="1080120"/>
          </a:xfrm>
        </p:grpSpPr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5292081" y="4077072"/>
              <a:ext cx="3312367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命中 命中  缺失</a:t>
              </a:r>
              <a:r>
                <a:rPr lang="en-US" altLang="zh-CN" sz="1400" b="1" u="none" dirty="0" smtClean="0">
                  <a:latin typeface="宋体" pitchFamily="2" charset="-122"/>
                </a:rPr>
                <a:t>(</a:t>
              </a:r>
              <a:r>
                <a:rPr lang="zh-CN" altLang="en-US" sz="1400" b="1" u="none" dirty="0" smtClean="0">
                  <a:latin typeface="宋体" pitchFamily="2" charset="-122"/>
                </a:rPr>
                <a:t>替换行</a:t>
              </a:r>
              <a:r>
                <a:rPr lang="en-US" altLang="zh-CN" sz="1400" b="1" u="none" dirty="0" smtClean="0">
                  <a:latin typeface="宋体" pitchFamily="2" charset="-122"/>
                </a:rPr>
                <a:t>c</a:t>
              </a:r>
              <a:r>
                <a:rPr lang="zh-CN" altLang="en-US" sz="1400" b="1" u="none" dirty="0" smtClean="0">
                  <a:latin typeface="宋体" pitchFamily="2" charset="-122"/>
                </a:rPr>
                <a:t>、</a:t>
              </a:r>
              <a:r>
                <a:rPr lang="en-US" altLang="zh-CN" sz="1400" b="1" u="none" dirty="0" smtClean="0">
                  <a:latin typeface="宋体" pitchFamily="2" charset="-122"/>
                </a:rPr>
                <a:t>c</a:t>
              </a:r>
              <a:r>
                <a:rPr lang="zh-CN" altLang="en-US" sz="1400" b="1" u="none" dirty="0" smtClean="0">
                  <a:latin typeface="宋体" pitchFamily="2" charset="-122"/>
                </a:rPr>
                <a:t>改写过时</a:t>
              </a:r>
              <a:r>
                <a:rPr lang="en-US" altLang="zh-CN" sz="1400" b="1" u="none" dirty="0" smtClean="0">
                  <a:latin typeface="宋体" pitchFamily="2" charset="-122"/>
                </a:rPr>
                <a:t>)      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>
              <a:off x="5292080" y="4869136"/>
              <a:ext cx="374083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5292081" y="429309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5292081" y="378904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5724184" y="429307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5724128" y="378904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156176" y="3789040"/>
              <a:ext cx="2448272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读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8172448" y="429309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读</a:t>
              </a:r>
              <a:r>
                <a:rPr lang="en-US" altLang="zh-CN" sz="1600" b="1" dirty="0" smtClean="0">
                  <a:latin typeface="宋体" pitchFamily="2" charset="-122"/>
                </a:rPr>
                <a:t>b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7164400" y="4293096"/>
              <a:ext cx="1008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调入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8604448" y="378906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写</a:t>
              </a:r>
              <a:r>
                <a:rPr lang="en-US" altLang="zh-CN" sz="1600" b="1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6156288" y="4581128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c(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7164400" y="4581104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8604448" y="3791297"/>
              <a:ext cx="43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8604448" y="4005064"/>
              <a:ext cx="43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2195667" y="5517232"/>
            <a:ext cx="6840829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连接总线的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$</a:t>
            </a:r>
            <a:r>
              <a:rPr lang="zh-CN" altLang="en-US" b="1" dirty="0" smtClean="0">
                <a:latin typeface="宋体" pitchFamily="2" charset="-122"/>
              </a:rPr>
              <a:t>用写</a:t>
            </a:r>
            <a:r>
              <a:rPr lang="zh-CN" altLang="en-US" b="1" dirty="0">
                <a:latin typeface="宋体" pitchFamily="2" charset="-122"/>
              </a:rPr>
              <a:t>回</a:t>
            </a:r>
            <a:r>
              <a:rPr lang="zh-CN" altLang="en-US" b="1" dirty="0" smtClean="0">
                <a:latin typeface="宋体" pitchFamily="2" charset="-122"/>
              </a:rPr>
              <a:t>法，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其余的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$</a:t>
            </a:r>
            <a:r>
              <a:rPr lang="zh-CN" altLang="en-US" b="1" dirty="0">
                <a:latin typeface="宋体" pitchFamily="2" charset="-122"/>
              </a:rPr>
              <a:t>用全</a:t>
            </a:r>
            <a:r>
              <a:rPr lang="zh-CN" altLang="en-US" b="1" dirty="0" smtClean="0">
                <a:latin typeface="宋体" pitchFamily="2" charset="-122"/>
              </a:rPr>
              <a:t>写法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  </a:t>
            </a:r>
            <a:r>
              <a:rPr lang="zh-CN" altLang="en-US" sz="1800" u="none" dirty="0" smtClean="0">
                <a:latin typeface="宋体" pitchFamily="2" charset="-122"/>
              </a:rPr>
              <a:t>└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/>
              <a:t>T</a:t>
            </a:r>
            <a:r>
              <a:rPr lang="en-US" altLang="zh-CN" sz="1800" b="1" baseline="-18000" dirty="0" smtClean="0">
                <a:latin typeface="宋体" pitchFamily="2" charset="-122"/>
              </a:rPr>
              <a:t>A</a:t>
            </a:r>
            <a:r>
              <a:rPr lang="zh-CN" altLang="en-US" sz="1800" b="1" dirty="0" smtClean="0">
                <a:latin typeface="宋体" pitchFamily="2" charset="-122"/>
              </a:rPr>
              <a:t>及</a:t>
            </a:r>
            <a:r>
              <a:rPr lang="zh-CN" altLang="en-US" sz="1800" b="1" u="none" dirty="0" smtClean="0">
                <a:latin typeface="宋体" pitchFamily="2" charset="-122"/>
              </a:rPr>
              <a:t>总线</a:t>
            </a:r>
            <a:r>
              <a:rPr lang="zh-CN" altLang="en-US" sz="1800" b="1" dirty="0">
                <a:latin typeface="宋体" pitchFamily="2" charset="-122"/>
              </a:rPr>
              <a:t>占用</a:t>
            </a:r>
            <a:r>
              <a:rPr lang="zh-CN" altLang="en-US" sz="1800" b="1" dirty="0" smtClean="0">
                <a:latin typeface="宋体" pitchFamily="2" charset="-122"/>
              </a:rPr>
              <a:t>度均好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←一致性好、</a:t>
            </a:r>
            <a:r>
              <a:rPr lang="en-US" altLang="zh-CN" sz="1800" b="1" i="1" dirty="0"/>
              <a:t> 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en-US" altLang="zh-CN" sz="1800" b="1" baseline="-18000" dirty="0" smtClean="0">
                <a:latin typeface="宋体" pitchFamily="2" charset="-122"/>
              </a:rPr>
              <a:t>(</a:t>
            </a:r>
            <a:r>
              <a:rPr lang="zh-CN" altLang="en-US" sz="1800" b="1" baseline="-18000" dirty="0" smtClean="0">
                <a:latin typeface="宋体" pitchFamily="2" charset="-122"/>
              </a:rPr>
              <a:t>写</a:t>
            </a:r>
            <a:r>
              <a:rPr lang="en-US" altLang="zh-CN" sz="1800" b="1" baseline="-18000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差别小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43808" y="4437112"/>
            <a:ext cx="2160192" cy="1008088"/>
            <a:chOff x="2843808" y="4581128"/>
            <a:chExt cx="2160192" cy="1008088"/>
          </a:xfrm>
        </p:grpSpPr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2843808" y="4581152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2843808" y="5373216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3563888" y="5373192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4572000" y="508518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读</a:t>
              </a:r>
              <a:r>
                <a:rPr lang="en-US" altLang="zh-CN" sz="1600" b="1" dirty="0" smtClean="0">
                  <a:latin typeface="宋体" pitchFamily="2" charset="-122"/>
                </a:rPr>
                <a:t>b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3564000" y="5085184"/>
              <a:ext cx="1008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调入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" name="Text Box 80"/>
            <p:cNvSpPr txBox="1">
              <a:spLocks noChangeArrowheads="1"/>
            </p:cNvSpPr>
            <p:nvPr/>
          </p:nvSpPr>
          <p:spPr bwMode="auto">
            <a:xfrm>
              <a:off x="3563888" y="4581128"/>
              <a:ext cx="144011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读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6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271" y="2492896"/>
            <a:ext cx="867321" cy="1656184"/>
            <a:chOff x="32271" y="2492896"/>
            <a:chExt cx="867321" cy="1656184"/>
          </a:xfrm>
        </p:grpSpPr>
        <p:cxnSp>
          <p:nvCxnSpPr>
            <p:cNvPr id="47" name="直接箭头连接符 46"/>
            <p:cNvCxnSpPr/>
            <p:nvPr/>
          </p:nvCxnSpPr>
          <p:spPr bwMode="auto">
            <a:xfrm>
              <a:off x="467544" y="249289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467544" y="3789040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67544" y="2492896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23528" y="2852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3528" y="4149080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323528" y="2852936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32271" y="3213024"/>
              <a:ext cx="294481" cy="504032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配对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1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46085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88024" y="966154"/>
            <a:ext cx="4176464" cy="3744416"/>
            <a:chOff x="4644008" y="836712"/>
            <a:chExt cx="4176464" cy="3744416"/>
          </a:xfrm>
        </p:grpSpPr>
        <p:sp>
          <p:nvSpPr>
            <p:cNvPr id="6" name="Rectangle 111"/>
            <p:cNvSpPr>
              <a:spLocks noChangeArrowheads="1"/>
            </p:cNvSpPr>
            <p:nvPr/>
          </p:nvSpPr>
          <p:spPr bwMode="auto">
            <a:xfrm>
              <a:off x="6912472" y="1052736"/>
              <a:ext cx="1908000" cy="35283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32"/>
            <p:cNvSpPr txBox="1">
              <a:spLocks noChangeArrowheads="1"/>
            </p:cNvSpPr>
            <p:nvPr/>
          </p:nvSpPr>
          <p:spPr bwMode="auto">
            <a:xfrm>
              <a:off x="6302350" y="18448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33"/>
            <p:cNvSpPr txBox="1">
              <a:spLocks noChangeArrowheads="1"/>
            </p:cNvSpPr>
            <p:nvPr/>
          </p:nvSpPr>
          <p:spPr bwMode="auto">
            <a:xfrm>
              <a:off x="4644008" y="1412776"/>
              <a:ext cx="187424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600" b="1" u="none" dirty="0" smtClean="0">
                  <a:latin typeface="宋体" pitchFamily="2" charset="-122"/>
                </a:rPr>
                <a:t>目标主存块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" name="AutoShape 134"/>
            <p:cNvSpPr>
              <a:spLocks noChangeArrowheads="1"/>
            </p:cNvSpPr>
            <p:nvPr/>
          </p:nvSpPr>
          <p:spPr bwMode="auto">
            <a:xfrm>
              <a:off x="4934074" y="1988872"/>
              <a:ext cx="1296144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 smtClean="0"/>
                <a:t>命中？</a:t>
              </a:r>
              <a:endParaRPr lang="zh-CN" altLang="en-US" sz="1600" b="1" u="none" dirty="0"/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5366122" y="227687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" name="AutoShape 141"/>
            <p:cNvSpPr>
              <a:spLocks noChangeArrowheads="1"/>
            </p:cNvSpPr>
            <p:nvPr/>
          </p:nvSpPr>
          <p:spPr bwMode="auto">
            <a:xfrm>
              <a:off x="4646043" y="836712"/>
              <a:ext cx="1872208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Text Box 143"/>
            <p:cNvSpPr txBox="1">
              <a:spLocks noChangeArrowheads="1"/>
            </p:cNvSpPr>
            <p:nvPr/>
          </p:nvSpPr>
          <p:spPr bwMode="auto">
            <a:xfrm>
              <a:off x="4646041" y="2564904"/>
              <a:ext cx="187220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dirty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</a:t>
              </a:r>
              <a:r>
                <a:rPr lang="zh-CN" altLang="en-US" sz="1800" b="1" dirty="0" smtClean="0">
                  <a:latin typeface="宋体" pitchFamily="2" charset="-122"/>
                </a:rPr>
                <a:t>体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" name="AutoShape 145"/>
            <p:cNvSpPr>
              <a:spLocks noChangeArrowheads="1"/>
            </p:cNvSpPr>
            <p:nvPr/>
          </p:nvSpPr>
          <p:spPr bwMode="auto">
            <a:xfrm>
              <a:off x="4646042" y="4293096"/>
              <a:ext cx="1874243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600" b="1" u="none" dirty="0">
                  <a:latin typeface="宋体" pitchFamily="2" charset="-122"/>
                </a:rPr>
                <a:t>操作完成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9" idx="2"/>
              <a:endCxn id="12" idx="0"/>
            </p:cNvCxnSpPr>
            <p:nvPr/>
          </p:nvCxnSpPr>
          <p:spPr bwMode="auto">
            <a:xfrm>
              <a:off x="5582146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 bwMode="auto">
            <a:xfrm>
              <a:off x="5581129" y="112474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  <a:endCxn id="9" idx="0"/>
            </p:cNvCxnSpPr>
            <p:nvPr/>
          </p:nvCxnSpPr>
          <p:spPr bwMode="auto">
            <a:xfrm>
              <a:off x="5581129" y="1700776"/>
              <a:ext cx="1017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23" idx="2"/>
            </p:cNvCxnSpPr>
            <p:nvPr/>
          </p:nvCxnSpPr>
          <p:spPr bwMode="auto">
            <a:xfrm>
              <a:off x="5580112" y="4005096"/>
              <a:ext cx="1018" cy="2879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Line 140"/>
            <p:cNvSpPr>
              <a:spLocks noChangeShapeType="1"/>
            </p:cNvSpPr>
            <p:nvPr/>
          </p:nvSpPr>
          <p:spPr bwMode="auto">
            <a:xfrm flipH="1" flipV="1">
              <a:off x="5582146" y="2420888"/>
              <a:ext cx="1438126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7956376" y="4293112"/>
              <a:ext cx="864096" cy="26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缺失处理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20" name="直接箭头连接符 64"/>
            <p:cNvCxnSpPr>
              <a:stCxn id="9" idx="3"/>
            </p:cNvCxnSpPr>
            <p:nvPr/>
          </p:nvCxnSpPr>
          <p:spPr bwMode="auto">
            <a:xfrm flipV="1">
              <a:off x="6230218" y="980728"/>
              <a:ext cx="438196" cy="1152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直接箭头连接符 64"/>
            <p:cNvCxnSpPr/>
            <p:nvPr/>
          </p:nvCxnSpPr>
          <p:spPr bwMode="auto">
            <a:xfrm>
              <a:off x="6668414" y="980728"/>
              <a:ext cx="1215954" cy="216024"/>
            </a:xfrm>
            <a:prstGeom prst="bentConnector3">
              <a:avLst>
                <a:gd name="adj1" fmla="val 10013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utoShape 103"/>
            <p:cNvSpPr>
              <a:spLocks noChangeArrowheads="1"/>
            </p:cNvSpPr>
            <p:nvPr/>
          </p:nvSpPr>
          <p:spPr bwMode="auto">
            <a:xfrm>
              <a:off x="4932040" y="3141032"/>
              <a:ext cx="1296144" cy="288000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 u="none" dirty="0"/>
            </a:p>
          </p:txBody>
        </p:sp>
        <p:sp>
          <p:nvSpPr>
            <p:cNvPr id="23" name="Text Box 105"/>
            <p:cNvSpPr txBox="1">
              <a:spLocks noChangeArrowheads="1"/>
            </p:cNvSpPr>
            <p:nvPr/>
          </p:nvSpPr>
          <p:spPr bwMode="auto">
            <a:xfrm>
              <a:off x="4788023" y="3717096"/>
              <a:ext cx="1584177" cy="28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23" idx="0"/>
            </p:cNvCxnSpPr>
            <p:nvPr/>
          </p:nvCxnSpPr>
          <p:spPr bwMode="auto">
            <a:xfrm>
              <a:off x="5580112" y="3429032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2" idx="2"/>
              <a:endCxn id="22" idx="0"/>
            </p:cNvCxnSpPr>
            <p:nvPr/>
          </p:nvCxnSpPr>
          <p:spPr bwMode="auto">
            <a:xfrm flipH="1">
              <a:off x="5580112" y="2852904"/>
              <a:ext cx="2034" cy="288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251520" y="966154"/>
            <a:ext cx="4176464" cy="3744416"/>
            <a:chOff x="107504" y="836712"/>
            <a:chExt cx="4176464" cy="3744416"/>
          </a:xfrm>
        </p:grpSpPr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375968" y="1052736"/>
              <a:ext cx="1908000" cy="35283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103"/>
            <p:cNvSpPr>
              <a:spLocks noChangeArrowheads="1"/>
            </p:cNvSpPr>
            <p:nvPr/>
          </p:nvSpPr>
          <p:spPr bwMode="auto">
            <a:xfrm>
              <a:off x="397570" y="3141000"/>
              <a:ext cx="1296144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600" b="1" u="none" dirty="0" smtClean="0"/>
                <a:t>写？</a:t>
              </a:r>
              <a:endParaRPr lang="zh-CN" altLang="en-US" sz="1600" b="1" u="none" dirty="0"/>
            </a:p>
          </p:txBody>
        </p: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253553" y="3717064"/>
              <a:ext cx="1584177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6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31" name="Text Box 107"/>
            <p:cNvSpPr txBox="1">
              <a:spLocks noChangeArrowheads="1"/>
            </p:cNvSpPr>
            <p:nvPr/>
          </p:nvSpPr>
          <p:spPr bwMode="auto">
            <a:xfrm>
              <a:off x="829618" y="342810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32" name="直接箭头连接符 31"/>
            <p:cNvCxnSpPr>
              <a:stCxn id="29" idx="2"/>
              <a:endCxn id="30" idx="0"/>
            </p:cNvCxnSpPr>
            <p:nvPr/>
          </p:nvCxnSpPr>
          <p:spPr bwMode="auto">
            <a:xfrm>
              <a:off x="1045642" y="3429000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69"/>
            <p:cNvCxnSpPr>
              <a:stCxn id="29" idx="1"/>
            </p:cNvCxnSpPr>
            <p:nvPr/>
          </p:nvCxnSpPr>
          <p:spPr bwMode="auto">
            <a:xfrm rot="10800000" flipH="1" flipV="1">
              <a:off x="397569" y="3285000"/>
              <a:ext cx="649089" cy="864096"/>
            </a:xfrm>
            <a:prstGeom prst="bentConnector4">
              <a:avLst>
                <a:gd name="adj1" fmla="val -35219"/>
                <a:gd name="adj2" fmla="val 100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 Box 132"/>
            <p:cNvSpPr txBox="1">
              <a:spLocks noChangeArrowheads="1"/>
            </p:cNvSpPr>
            <p:nvPr/>
          </p:nvSpPr>
          <p:spPr bwMode="auto">
            <a:xfrm>
              <a:off x="181670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35" name="直接箭头连接符 129"/>
            <p:cNvCxnSpPr>
              <a:stCxn id="30" idx="2"/>
            </p:cNvCxnSpPr>
            <p:nvPr/>
          </p:nvCxnSpPr>
          <p:spPr bwMode="auto">
            <a:xfrm flipH="1">
              <a:off x="1044626" y="4005064"/>
              <a:ext cx="1016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32"/>
            <p:cNvSpPr txBox="1">
              <a:spLocks noChangeArrowheads="1"/>
            </p:cNvSpPr>
            <p:nvPr/>
          </p:nvSpPr>
          <p:spPr bwMode="auto">
            <a:xfrm>
              <a:off x="1765846" y="18448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Text Box 133"/>
            <p:cNvSpPr txBox="1">
              <a:spLocks noChangeArrowheads="1"/>
            </p:cNvSpPr>
            <p:nvPr/>
          </p:nvSpPr>
          <p:spPr bwMode="auto">
            <a:xfrm>
              <a:off x="107504" y="1412776"/>
              <a:ext cx="187424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600" b="1" u="none" dirty="0" smtClean="0">
                  <a:latin typeface="宋体" pitchFamily="2" charset="-122"/>
                </a:rPr>
                <a:t>目标主存块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34"/>
            <p:cNvSpPr>
              <a:spLocks noChangeArrowheads="1"/>
            </p:cNvSpPr>
            <p:nvPr/>
          </p:nvSpPr>
          <p:spPr bwMode="auto">
            <a:xfrm>
              <a:off x="397570" y="1988872"/>
              <a:ext cx="1296144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 smtClean="0"/>
                <a:t>命中？</a:t>
              </a:r>
              <a:endParaRPr lang="zh-CN" altLang="en-US" sz="1600" b="1" u="none" dirty="0"/>
            </a:p>
          </p:txBody>
        </p:sp>
        <p:sp>
          <p:nvSpPr>
            <p:cNvPr id="39" name="Text Box 139"/>
            <p:cNvSpPr txBox="1">
              <a:spLocks noChangeArrowheads="1"/>
            </p:cNvSpPr>
            <p:nvPr/>
          </p:nvSpPr>
          <p:spPr bwMode="auto">
            <a:xfrm>
              <a:off x="829618" y="227687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AutoShape 141"/>
            <p:cNvSpPr>
              <a:spLocks noChangeArrowheads="1"/>
            </p:cNvSpPr>
            <p:nvPr/>
          </p:nvSpPr>
          <p:spPr bwMode="auto">
            <a:xfrm>
              <a:off x="109539" y="836712"/>
              <a:ext cx="1872208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1" name="Text Box 143"/>
            <p:cNvSpPr txBox="1">
              <a:spLocks noChangeArrowheads="1"/>
            </p:cNvSpPr>
            <p:nvPr/>
          </p:nvSpPr>
          <p:spPr bwMode="auto">
            <a:xfrm>
              <a:off x="109537" y="2564904"/>
              <a:ext cx="187220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dirty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</a:t>
              </a:r>
              <a:r>
                <a:rPr lang="zh-CN" altLang="en-US" sz="1800" b="1" dirty="0" smtClean="0">
                  <a:latin typeface="宋体" pitchFamily="2" charset="-122"/>
                </a:rPr>
                <a:t>体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2" name="AutoShape 145"/>
            <p:cNvSpPr>
              <a:spLocks noChangeArrowheads="1"/>
            </p:cNvSpPr>
            <p:nvPr/>
          </p:nvSpPr>
          <p:spPr bwMode="auto">
            <a:xfrm>
              <a:off x="109538" y="4293096"/>
              <a:ext cx="1874243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600" b="1" u="none" dirty="0">
                  <a:latin typeface="宋体" pitchFamily="2" charset="-122"/>
                </a:rPr>
                <a:t>操作完成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8" idx="2"/>
              <a:endCxn id="41" idx="0"/>
            </p:cNvCxnSpPr>
            <p:nvPr/>
          </p:nvCxnSpPr>
          <p:spPr bwMode="auto">
            <a:xfrm>
              <a:off x="1045642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>
              <a:endCxn id="37" idx="0"/>
            </p:cNvCxnSpPr>
            <p:nvPr/>
          </p:nvCxnSpPr>
          <p:spPr bwMode="auto">
            <a:xfrm>
              <a:off x="1044625" y="1124712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stCxn id="37" idx="2"/>
              <a:endCxn id="38" idx="0"/>
            </p:cNvCxnSpPr>
            <p:nvPr/>
          </p:nvCxnSpPr>
          <p:spPr bwMode="auto">
            <a:xfrm>
              <a:off x="1044625" y="1700776"/>
              <a:ext cx="1017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>
              <a:stCxn id="41" idx="2"/>
              <a:endCxn id="29" idx="0"/>
            </p:cNvCxnSpPr>
            <p:nvPr/>
          </p:nvCxnSpPr>
          <p:spPr bwMode="auto">
            <a:xfrm>
              <a:off x="1045642" y="2852904"/>
              <a:ext cx="0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64"/>
            <p:cNvCxnSpPr/>
            <p:nvPr/>
          </p:nvCxnSpPr>
          <p:spPr bwMode="auto">
            <a:xfrm>
              <a:off x="2125762" y="980760"/>
              <a:ext cx="1222039" cy="2159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Line 140"/>
            <p:cNvSpPr>
              <a:spLocks noChangeShapeType="1"/>
            </p:cNvSpPr>
            <p:nvPr/>
          </p:nvSpPr>
          <p:spPr bwMode="auto">
            <a:xfrm flipH="1" flipV="1">
              <a:off x="1045642" y="2420888"/>
              <a:ext cx="1438126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8"/>
            <p:cNvSpPr txBox="1">
              <a:spLocks noChangeArrowheads="1"/>
            </p:cNvSpPr>
            <p:nvPr/>
          </p:nvSpPr>
          <p:spPr bwMode="auto">
            <a:xfrm>
              <a:off x="3419872" y="4293112"/>
              <a:ext cx="864096" cy="26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缺失处理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50" name="直接箭头连接符 64"/>
            <p:cNvCxnSpPr>
              <a:stCxn id="38" idx="3"/>
            </p:cNvCxnSpPr>
            <p:nvPr/>
          </p:nvCxnSpPr>
          <p:spPr bwMode="auto">
            <a:xfrm flipV="1">
              <a:off x="1693714" y="980760"/>
              <a:ext cx="432048" cy="11521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1189658" y="1254186"/>
            <a:ext cx="3166194" cy="3321371"/>
            <a:chOff x="1045642" y="1124744"/>
            <a:chExt cx="3166194" cy="3321371"/>
          </a:xfrm>
        </p:grpSpPr>
        <p:sp>
          <p:nvSpPr>
            <p:cNvPr id="53" name="Text Box 126"/>
            <p:cNvSpPr txBox="1">
              <a:spLocks noChangeArrowheads="1"/>
            </p:cNvSpPr>
            <p:nvPr/>
          </p:nvSpPr>
          <p:spPr bwMode="auto">
            <a:xfrm>
              <a:off x="2627784" y="3429016"/>
              <a:ext cx="1440160" cy="28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4" name="AutoShape 114"/>
            <p:cNvSpPr>
              <a:spLocks noChangeArrowheads="1"/>
            </p:cNvSpPr>
            <p:nvPr/>
          </p:nvSpPr>
          <p:spPr bwMode="auto">
            <a:xfrm>
              <a:off x="2699792" y="1772301"/>
              <a:ext cx="1296000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600" b="1" u="none" dirty="0" smtClean="0">
                  <a:latin typeface="宋体" pitchFamily="2" charset="-122"/>
                </a:rPr>
                <a:t>空闲行</a:t>
              </a:r>
              <a:r>
                <a:rPr lang="en-US" altLang="zh-CN" sz="1600" b="1" u="none" dirty="0" smtClean="0">
                  <a:latin typeface="宋体" pitchFamily="2" charset="-122"/>
                </a:rPr>
                <a:t>?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2627784" y="4005080"/>
              <a:ext cx="144219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600" b="1" u="none" dirty="0">
                  <a:latin typeface="宋体" pitchFamily="2" charset="-122"/>
                </a:rPr>
                <a:t>目标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3203848" y="2060365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 flipH="1">
              <a:off x="2483768" y="2420888"/>
              <a:ext cx="0" cy="20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8" name="Text Box 121"/>
            <p:cNvSpPr txBox="1">
              <a:spLocks noChangeArrowheads="1"/>
            </p:cNvSpPr>
            <p:nvPr/>
          </p:nvSpPr>
          <p:spPr bwMode="auto">
            <a:xfrm>
              <a:off x="3995936" y="168742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124"/>
            <p:cNvSpPr txBox="1">
              <a:spLocks noChangeArrowheads="1"/>
            </p:cNvSpPr>
            <p:nvPr/>
          </p:nvSpPr>
          <p:spPr bwMode="auto">
            <a:xfrm>
              <a:off x="2625751" y="2348333"/>
              <a:ext cx="144422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600" b="1" u="none" dirty="0" smtClean="0">
                  <a:latin typeface="宋体" pitchFamily="2" charset="-122"/>
                </a:rPr>
                <a:t>牺牲行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4" idx="2"/>
              <a:endCxn id="59" idx="0"/>
            </p:cNvCxnSpPr>
            <p:nvPr/>
          </p:nvCxnSpPr>
          <p:spPr bwMode="auto">
            <a:xfrm>
              <a:off x="3347792" y="2060301"/>
              <a:ext cx="73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75"/>
            <p:cNvCxnSpPr>
              <a:stCxn id="54" idx="3"/>
            </p:cNvCxnSpPr>
            <p:nvPr/>
          </p:nvCxnSpPr>
          <p:spPr bwMode="auto">
            <a:xfrm flipH="1">
              <a:off x="3348882" y="1916301"/>
              <a:ext cx="646910" cy="1944747"/>
            </a:xfrm>
            <a:prstGeom prst="bentConnector4">
              <a:avLst>
                <a:gd name="adj1" fmla="val -30625"/>
                <a:gd name="adj2" fmla="val 9993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71" idx="2"/>
              <a:endCxn id="53" idx="0"/>
            </p:cNvCxnSpPr>
            <p:nvPr/>
          </p:nvCxnSpPr>
          <p:spPr bwMode="auto">
            <a:xfrm flipH="1">
              <a:off x="3347864" y="3140936"/>
              <a:ext cx="64" cy="288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81"/>
            <p:cNvCxnSpPr>
              <a:stCxn id="53" idx="2"/>
              <a:endCxn id="55" idx="0"/>
            </p:cNvCxnSpPr>
            <p:nvPr/>
          </p:nvCxnSpPr>
          <p:spPr bwMode="auto">
            <a:xfrm>
              <a:off x="3347864" y="3717016"/>
              <a:ext cx="1017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81"/>
            <p:cNvCxnSpPr>
              <a:stCxn id="55" idx="2"/>
            </p:cNvCxnSpPr>
            <p:nvPr/>
          </p:nvCxnSpPr>
          <p:spPr bwMode="auto">
            <a:xfrm rot="5400000">
              <a:off x="2839813" y="3937046"/>
              <a:ext cx="153035" cy="8651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771801" y="1196752"/>
              <a:ext cx="1152000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600" b="1" u="none" dirty="0" smtClean="0"/>
                <a:t>写？</a:t>
              </a:r>
              <a:endParaRPr lang="zh-CN" altLang="en-US" sz="1600" b="1" u="none" dirty="0"/>
            </a:p>
          </p:txBody>
        </p:sp>
        <p:cxnSp>
          <p:nvCxnSpPr>
            <p:cNvPr id="66" name="直接箭头连接符 65"/>
            <p:cNvCxnSpPr>
              <a:stCxn id="65" idx="2"/>
              <a:endCxn id="54" idx="0"/>
            </p:cNvCxnSpPr>
            <p:nvPr/>
          </p:nvCxnSpPr>
          <p:spPr bwMode="auto">
            <a:xfrm flipH="1">
              <a:off x="3347792" y="1484752"/>
              <a:ext cx="9" cy="287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121"/>
            <p:cNvSpPr txBox="1">
              <a:spLocks noChangeArrowheads="1"/>
            </p:cNvSpPr>
            <p:nvPr/>
          </p:nvSpPr>
          <p:spPr bwMode="auto">
            <a:xfrm>
              <a:off x="3131840" y="148478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567500" y="112474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81"/>
            <p:cNvCxnSpPr>
              <a:stCxn id="65" idx="1"/>
            </p:cNvCxnSpPr>
            <p:nvPr/>
          </p:nvCxnSpPr>
          <p:spPr bwMode="auto">
            <a:xfrm rot="10800000" flipV="1">
              <a:off x="2269781" y="1340752"/>
              <a:ext cx="502021" cy="22322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 flipH="1">
              <a:off x="1045642" y="3573016"/>
              <a:ext cx="1224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utoShape 103"/>
            <p:cNvSpPr>
              <a:spLocks noChangeArrowheads="1"/>
            </p:cNvSpPr>
            <p:nvPr/>
          </p:nvSpPr>
          <p:spPr bwMode="auto">
            <a:xfrm>
              <a:off x="2771928" y="2852936"/>
              <a:ext cx="1152000" cy="2880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600" b="1" u="none" dirty="0"/>
            </a:p>
          </p:txBody>
        </p:sp>
        <p:cxnSp>
          <p:nvCxnSpPr>
            <p:cNvPr id="72" name="直接箭头连接符 71"/>
            <p:cNvCxnSpPr>
              <a:stCxn id="59" idx="2"/>
              <a:endCxn id="71" idx="0"/>
            </p:cNvCxnSpPr>
            <p:nvPr/>
          </p:nvCxnSpPr>
          <p:spPr bwMode="auto">
            <a:xfrm>
              <a:off x="3347865" y="2636333"/>
              <a:ext cx="63" cy="2166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7164288" y="1326194"/>
            <a:ext cx="1728068" cy="3249363"/>
            <a:chOff x="7020272" y="1196752"/>
            <a:chExt cx="1728068" cy="3249363"/>
          </a:xfrm>
        </p:grpSpPr>
        <p:sp>
          <p:nvSpPr>
            <p:cNvPr id="74" name="AutoShape 114"/>
            <p:cNvSpPr>
              <a:spLocks noChangeArrowheads="1"/>
            </p:cNvSpPr>
            <p:nvPr/>
          </p:nvSpPr>
          <p:spPr bwMode="auto">
            <a:xfrm>
              <a:off x="7248465" y="1785689"/>
              <a:ext cx="1283975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600" b="1" u="none" dirty="0" smtClean="0">
                  <a:latin typeface="宋体" pitchFamily="2" charset="-122"/>
                </a:rPr>
                <a:t>空闲行</a:t>
              </a:r>
              <a:r>
                <a:rPr lang="en-US" altLang="zh-CN" sz="1600" b="1" u="none" dirty="0" smtClean="0">
                  <a:latin typeface="宋体" pitchFamily="2" charset="-122"/>
                </a:rPr>
                <a:t>?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5" name="Text Box 115"/>
            <p:cNvSpPr txBox="1">
              <a:spLocks noChangeArrowheads="1"/>
            </p:cNvSpPr>
            <p:nvPr/>
          </p:nvSpPr>
          <p:spPr bwMode="auto">
            <a:xfrm>
              <a:off x="7164288" y="4005080"/>
              <a:ext cx="144219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600" b="1" u="none" dirty="0">
                  <a:latin typeface="宋体" pitchFamily="2" charset="-122"/>
                </a:rPr>
                <a:t>目标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7668344" y="2073753"/>
              <a:ext cx="18002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7" name="Line 118"/>
            <p:cNvSpPr>
              <a:spLocks noChangeShapeType="1"/>
            </p:cNvSpPr>
            <p:nvPr/>
          </p:nvSpPr>
          <p:spPr bwMode="auto">
            <a:xfrm flipH="1">
              <a:off x="7020272" y="2420888"/>
              <a:ext cx="0" cy="20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Text Box 121"/>
            <p:cNvSpPr txBox="1">
              <a:spLocks noChangeArrowheads="1"/>
            </p:cNvSpPr>
            <p:nvPr/>
          </p:nvSpPr>
          <p:spPr bwMode="auto">
            <a:xfrm>
              <a:off x="8532564" y="1700808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9" name="Text Box 124"/>
            <p:cNvSpPr txBox="1">
              <a:spLocks noChangeArrowheads="1"/>
            </p:cNvSpPr>
            <p:nvPr/>
          </p:nvSpPr>
          <p:spPr bwMode="auto">
            <a:xfrm>
              <a:off x="7162255" y="2361721"/>
              <a:ext cx="144422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600" b="1" u="none" dirty="0" smtClean="0">
                  <a:latin typeface="宋体" pitchFamily="2" charset="-122"/>
                </a:rPr>
                <a:t>牺牲行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4" idx="2"/>
              <a:endCxn id="79" idx="0"/>
            </p:cNvCxnSpPr>
            <p:nvPr/>
          </p:nvCxnSpPr>
          <p:spPr bwMode="auto">
            <a:xfrm flipH="1">
              <a:off x="7884369" y="2073689"/>
              <a:ext cx="6084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75"/>
            <p:cNvCxnSpPr>
              <a:stCxn id="74" idx="3"/>
            </p:cNvCxnSpPr>
            <p:nvPr/>
          </p:nvCxnSpPr>
          <p:spPr bwMode="auto">
            <a:xfrm flipH="1">
              <a:off x="7884368" y="1929689"/>
              <a:ext cx="648072" cy="1931351"/>
            </a:xfrm>
            <a:prstGeom prst="bentConnector4">
              <a:avLst>
                <a:gd name="adj1" fmla="val -31355"/>
                <a:gd name="adj2" fmla="val 10002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9" idx="2"/>
              <a:endCxn id="85" idx="0"/>
            </p:cNvCxnSpPr>
            <p:nvPr/>
          </p:nvCxnSpPr>
          <p:spPr bwMode="auto">
            <a:xfrm>
              <a:off x="7884369" y="2649721"/>
              <a:ext cx="63" cy="2032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1"/>
            <p:cNvCxnSpPr>
              <a:stCxn id="89" idx="2"/>
              <a:endCxn id="75" idx="0"/>
            </p:cNvCxnSpPr>
            <p:nvPr/>
          </p:nvCxnSpPr>
          <p:spPr bwMode="auto">
            <a:xfrm>
              <a:off x="7885385" y="3717000"/>
              <a:ext cx="0" cy="288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1"/>
            <p:cNvCxnSpPr>
              <a:stCxn id="75" idx="2"/>
            </p:cNvCxnSpPr>
            <p:nvPr/>
          </p:nvCxnSpPr>
          <p:spPr bwMode="auto">
            <a:xfrm rot="5400000">
              <a:off x="7376317" y="3937046"/>
              <a:ext cx="153035" cy="8651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5" name="AutoShape 103"/>
            <p:cNvSpPr>
              <a:spLocks noChangeArrowheads="1"/>
            </p:cNvSpPr>
            <p:nvPr/>
          </p:nvSpPr>
          <p:spPr bwMode="auto">
            <a:xfrm>
              <a:off x="7308432" y="2852968"/>
              <a:ext cx="1152000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块</a:t>
              </a:r>
              <a:r>
                <a:rPr lang="zh-CN" altLang="en-US" sz="1600" b="1" u="none" dirty="0" smtClean="0">
                  <a:solidFill>
                    <a:srgbClr val="FF3399"/>
                  </a:solidFill>
                </a:rPr>
                <a:t>改过</a:t>
              </a:r>
              <a:r>
                <a:rPr lang="zh-CN" altLang="en-US" sz="1600" b="1" u="none" dirty="0" smtClean="0"/>
                <a:t>？</a:t>
              </a:r>
              <a:endParaRPr lang="zh-CN" altLang="en-US" sz="1600" b="1" u="none" dirty="0"/>
            </a:p>
          </p:txBody>
        </p:sp>
        <p:sp>
          <p:nvSpPr>
            <p:cNvPr id="86" name="Text Box 121"/>
            <p:cNvSpPr txBox="1">
              <a:spLocks noChangeArrowheads="1"/>
            </p:cNvSpPr>
            <p:nvPr/>
          </p:nvSpPr>
          <p:spPr bwMode="auto">
            <a:xfrm>
              <a:off x="8424490" y="27706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7" name="Text Box 117"/>
            <p:cNvSpPr txBox="1">
              <a:spLocks noChangeArrowheads="1"/>
            </p:cNvSpPr>
            <p:nvPr/>
          </p:nvSpPr>
          <p:spPr bwMode="auto">
            <a:xfrm>
              <a:off x="7668344" y="3140968"/>
              <a:ext cx="18002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8" name="直接箭头连接符 64"/>
            <p:cNvCxnSpPr>
              <a:stCxn id="85" idx="2"/>
              <a:endCxn id="89" idx="0"/>
            </p:cNvCxnSpPr>
            <p:nvPr/>
          </p:nvCxnSpPr>
          <p:spPr bwMode="auto">
            <a:xfrm>
              <a:off x="7884432" y="3140968"/>
              <a:ext cx="953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115"/>
            <p:cNvSpPr txBox="1">
              <a:spLocks noChangeArrowheads="1"/>
            </p:cNvSpPr>
            <p:nvPr/>
          </p:nvSpPr>
          <p:spPr bwMode="auto">
            <a:xfrm>
              <a:off x="7164288" y="3429000"/>
              <a:ext cx="1442194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90" name="直接箭头连接符 81"/>
            <p:cNvCxnSpPr>
              <a:stCxn id="85" idx="3"/>
            </p:cNvCxnSpPr>
            <p:nvPr/>
          </p:nvCxnSpPr>
          <p:spPr bwMode="auto">
            <a:xfrm>
              <a:off x="8460432" y="2996968"/>
              <a:ext cx="2879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AutoShape 103"/>
            <p:cNvSpPr>
              <a:spLocks noChangeArrowheads="1"/>
            </p:cNvSpPr>
            <p:nvPr/>
          </p:nvSpPr>
          <p:spPr bwMode="auto">
            <a:xfrm>
              <a:off x="7308432" y="1196752"/>
              <a:ext cx="1152000" cy="288000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 u="none" dirty="0"/>
            </a:p>
          </p:txBody>
        </p:sp>
        <p:cxnSp>
          <p:nvCxnSpPr>
            <p:cNvPr id="92" name="直接箭头连接符 91"/>
            <p:cNvCxnSpPr>
              <a:stCxn id="91" idx="2"/>
              <a:endCxn id="74" idx="0"/>
            </p:cNvCxnSpPr>
            <p:nvPr/>
          </p:nvCxnSpPr>
          <p:spPr bwMode="auto">
            <a:xfrm>
              <a:off x="7884432" y="1484752"/>
              <a:ext cx="6021" cy="300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79512" y="4725144"/>
            <a:ext cx="8784976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        全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写法</a:t>
            </a:r>
            <a:r>
              <a:rPr lang="en-US" altLang="zh-CN" sz="1800" b="1" dirty="0">
                <a:latin typeface="宋体" pitchFamily="2" charset="-122"/>
              </a:rPr>
              <a:t>Cache[</a:t>
            </a:r>
            <a:r>
              <a:rPr lang="zh-CN" altLang="en-US" sz="1800" b="1" dirty="0">
                <a:latin typeface="宋体" pitchFamily="2" charset="-122"/>
              </a:rPr>
              <a:t>不按写分配</a:t>
            </a:r>
            <a:r>
              <a:rPr lang="en-US" altLang="zh-CN" sz="1800" b="1" dirty="0" smtClean="0">
                <a:latin typeface="宋体" pitchFamily="2" charset="-122"/>
              </a:rPr>
              <a:t>]                 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写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回法</a:t>
            </a:r>
            <a:r>
              <a:rPr lang="en-US" altLang="zh-CN" sz="1800" b="1" dirty="0">
                <a:latin typeface="宋体" pitchFamily="2" charset="-122"/>
              </a:rPr>
              <a:t>Cache[</a:t>
            </a:r>
            <a:r>
              <a:rPr lang="zh-CN" altLang="en-US" sz="1800" b="1" dirty="0">
                <a:latin typeface="宋体" pitchFamily="2" charset="-122"/>
              </a:rPr>
              <a:t>按写分配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的硬件配置：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900"/>
              </a:spcBef>
            </a:pPr>
            <a:endParaRPr lang="en-US" altLang="zh-CN" sz="1800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           全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写法</a:t>
            </a:r>
            <a:r>
              <a:rPr lang="en-US" altLang="zh-CN" sz="1800" b="1" dirty="0">
                <a:latin typeface="宋体" pitchFamily="2" charset="-122"/>
              </a:rPr>
              <a:t>Cache[</a:t>
            </a:r>
            <a:r>
              <a:rPr lang="zh-CN" altLang="en-US" sz="1800" b="1" dirty="0">
                <a:latin typeface="宋体" pitchFamily="2" charset="-122"/>
              </a:rPr>
              <a:t>不按写分配</a:t>
            </a:r>
            <a:r>
              <a:rPr lang="en-US" altLang="zh-CN" sz="1800" b="1" dirty="0">
                <a:latin typeface="宋体" pitchFamily="2" charset="-122"/>
              </a:rPr>
              <a:t>]       </a:t>
            </a:r>
            <a:r>
              <a:rPr lang="en-US" altLang="zh-CN" sz="1800" b="1" dirty="0" smtClean="0">
                <a:latin typeface="宋体" pitchFamily="2" charset="-122"/>
              </a:rPr>
              <a:t>           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写回法</a:t>
            </a:r>
            <a:r>
              <a:rPr lang="en-US" altLang="zh-CN" sz="1800" b="1" dirty="0">
                <a:latin typeface="宋体" pitchFamily="2" charset="-122"/>
              </a:rPr>
              <a:t>Cache[</a:t>
            </a:r>
            <a:r>
              <a:rPr lang="zh-CN" altLang="en-US" sz="1800" b="1" dirty="0">
                <a:latin typeface="宋体" pitchFamily="2" charset="-122"/>
              </a:rPr>
              <a:t>按写分配</a:t>
            </a:r>
            <a:r>
              <a:rPr lang="en-US" altLang="zh-CN" sz="1800" b="1" dirty="0">
                <a:latin typeface="宋体" pitchFamily="2" charset="-122"/>
              </a:rPr>
              <a:t>]</a:t>
            </a: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27559" y="5660355"/>
            <a:ext cx="3889127" cy="288925"/>
            <a:chOff x="1187624" y="6092403"/>
            <a:chExt cx="3889127" cy="288925"/>
          </a:xfrm>
        </p:grpSpPr>
        <p:sp>
          <p:nvSpPr>
            <p:cNvPr id="95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6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254074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99" name="Text Box 1368"/>
            <p:cNvSpPr txBox="1">
              <a:spLocks noChangeArrowheads="1"/>
            </p:cNvSpPr>
            <p:nvPr/>
          </p:nvSpPr>
          <p:spPr bwMode="auto">
            <a:xfrm>
              <a:off x="2377877" y="6092403"/>
              <a:ext cx="75398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1369"/>
            <p:cNvSpPr txBox="1">
              <a:spLocks noChangeArrowheads="1"/>
            </p:cNvSpPr>
            <p:nvPr/>
          </p:nvSpPr>
          <p:spPr bwMode="auto">
            <a:xfrm>
              <a:off x="3635921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缓存块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1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504056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932040" y="5661248"/>
            <a:ext cx="4033143" cy="288925"/>
            <a:chOff x="1187624" y="6092403"/>
            <a:chExt cx="4033143" cy="288925"/>
          </a:xfrm>
        </p:grpSpPr>
        <p:sp>
          <p:nvSpPr>
            <p:cNvPr id="105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6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215974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9" name="Text Box 1368"/>
            <p:cNvSpPr txBox="1">
              <a:spLocks noChangeArrowheads="1"/>
            </p:cNvSpPr>
            <p:nvPr/>
          </p:nvSpPr>
          <p:spPr bwMode="auto">
            <a:xfrm>
              <a:off x="2339777" y="6092403"/>
              <a:ext cx="79208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0" name="Text Box 1369"/>
            <p:cNvSpPr txBox="1">
              <a:spLocks noChangeArrowheads="1"/>
            </p:cNvSpPr>
            <p:nvPr/>
          </p:nvSpPr>
          <p:spPr bwMode="auto">
            <a:xfrm>
              <a:off x="3779937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648072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2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380271"/>
            <a:ext cx="4608512" cy="59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写主存的性能优化：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缓冲器组成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93" name="组合 192"/>
          <p:cNvGrpSpPr/>
          <p:nvPr/>
        </p:nvGrpSpPr>
        <p:grpSpPr>
          <a:xfrm>
            <a:off x="537487" y="3068960"/>
            <a:ext cx="4250537" cy="2247169"/>
            <a:chOff x="321463" y="3356645"/>
            <a:chExt cx="4250537" cy="2247169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1115616" y="3356645"/>
              <a:ext cx="2774112" cy="1878906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691680" y="3716784"/>
              <a:ext cx="864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288000" cy="64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4212000" y="3645024"/>
              <a:ext cx="360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主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21463" y="3933056"/>
              <a:ext cx="487988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CPU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575295" y="4473054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575295" y="3429447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1331640" y="4581128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>
              <a:off x="1547664" y="43651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2339752" y="3429447"/>
              <a:ext cx="0" cy="2921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V="1">
              <a:off x="2699792" y="3933056"/>
              <a:ext cx="287984" cy="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1823120" y="4496544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1547664" y="4869160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1547664" y="486916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2339752" y="3429447"/>
              <a:ext cx="20146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0" cy="21602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539552" y="4293096"/>
              <a:ext cx="0" cy="43237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539551" y="4725128"/>
              <a:ext cx="792000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539552" y="3429447"/>
              <a:ext cx="0" cy="5032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539552" y="3428999"/>
              <a:ext cx="1368000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1907704" y="3429447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V="1">
              <a:off x="1763688" y="4725144"/>
              <a:ext cx="4349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V="1">
              <a:off x="2195736" y="436510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3779823" y="3932683"/>
              <a:ext cx="432177" cy="7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1115616" y="5301208"/>
              <a:ext cx="2774112" cy="302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0070C0"/>
                  </a:solidFill>
                  <a:latin typeface="宋体" pitchFamily="2" charset="-122"/>
                </a:rPr>
                <a:t>全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写法</a:t>
              </a:r>
              <a:r>
                <a:rPr lang="en-US" altLang="zh-CN" sz="1800" b="1" dirty="0">
                  <a:latin typeface="宋体" pitchFamily="2" charset="-122"/>
                </a:rPr>
                <a:t>Cache[</a:t>
              </a:r>
              <a:r>
                <a:rPr lang="zh-CN" altLang="en-US" sz="1800" b="1" dirty="0">
                  <a:latin typeface="宋体" pitchFamily="2" charset="-122"/>
                </a:rPr>
                <a:t>不按写分配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97" name="直接箭头连接符 94"/>
            <p:cNvCxnSpPr/>
            <p:nvPr/>
          </p:nvCxnSpPr>
          <p:spPr bwMode="auto">
            <a:xfrm flipH="1" flipV="1">
              <a:off x="4354388" y="4509192"/>
              <a:ext cx="1588" cy="64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 flipV="1">
              <a:off x="1187624" y="5155602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 flipH="1">
              <a:off x="1187624" y="4725144"/>
              <a:ext cx="0" cy="430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1907800" y="3572323"/>
              <a:ext cx="7919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0"/>
            <p:cNvSpPr>
              <a:spLocks noChangeShapeType="1"/>
            </p:cNvSpPr>
            <p:nvPr/>
          </p:nvSpPr>
          <p:spPr bwMode="auto">
            <a:xfrm>
              <a:off x="2699792" y="3572322"/>
              <a:ext cx="0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8" name="直接箭头连接符 94"/>
            <p:cNvCxnSpPr/>
            <p:nvPr/>
          </p:nvCxnSpPr>
          <p:spPr bwMode="auto">
            <a:xfrm>
              <a:off x="2699792" y="4221088"/>
              <a:ext cx="2789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42" name="Line 40"/>
            <p:cNvSpPr>
              <a:spLocks noChangeShapeType="1"/>
            </p:cNvSpPr>
            <p:nvPr/>
          </p:nvSpPr>
          <p:spPr bwMode="auto">
            <a:xfrm>
              <a:off x="2699792" y="4222353"/>
              <a:ext cx="0" cy="93414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3" name="直接箭头连接符 94"/>
            <p:cNvCxnSpPr/>
            <p:nvPr/>
          </p:nvCxnSpPr>
          <p:spPr bwMode="auto">
            <a:xfrm flipV="1">
              <a:off x="3779823" y="4221088"/>
              <a:ext cx="432000" cy="16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50" name="Text Box 28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432048" cy="25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写时</a:t>
              </a:r>
              <a:endParaRPr lang="en-US" altLang="zh-CN" dirty="0"/>
            </a:p>
          </p:txBody>
        </p: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>
              <a:off x="2831232" y="4928592"/>
              <a:ext cx="82356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读缺失时</a:t>
              </a:r>
              <a:endParaRPr lang="en-US" altLang="zh-CN" dirty="0"/>
            </a:p>
          </p:txBody>
        </p:sp>
        <p:sp>
          <p:nvSpPr>
            <p:cNvPr id="190" name="Text Box 28"/>
            <p:cNvSpPr txBox="1">
              <a:spLocks noChangeArrowheads="1"/>
            </p:cNvSpPr>
            <p:nvPr/>
          </p:nvSpPr>
          <p:spPr bwMode="auto">
            <a:xfrm>
              <a:off x="2699792" y="3501032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字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148064" y="3069307"/>
            <a:ext cx="3674514" cy="2246822"/>
            <a:chOff x="5292079" y="3356992"/>
            <a:chExt cx="3674514" cy="2246822"/>
          </a:xfrm>
        </p:grpSpPr>
        <p:sp>
          <p:nvSpPr>
            <p:cNvPr id="33" name="Text Box 96"/>
            <p:cNvSpPr txBox="1">
              <a:spLocks noChangeArrowheads="1"/>
            </p:cNvSpPr>
            <p:nvPr/>
          </p:nvSpPr>
          <p:spPr bwMode="auto">
            <a:xfrm>
              <a:off x="5870208" y="5301208"/>
              <a:ext cx="2770713" cy="302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0070C0"/>
                  </a:solidFill>
                  <a:latin typeface="宋体" pitchFamily="2" charset="-122"/>
                </a:rPr>
                <a:t>写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回法</a:t>
              </a:r>
              <a:r>
                <a:rPr lang="en-US" altLang="zh-CN" sz="1800" b="1" dirty="0">
                  <a:latin typeface="宋体" pitchFamily="2" charset="-122"/>
                </a:rPr>
                <a:t>Cache[</a:t>
              </a:r>
              <a:r>
                <a:rPr lang="zh-CN" altLang="en-US" sz="1800" b="1" dirty="0">
                  <a:latin typeface="宋体" pitchFamily="2" charset="-122"/>
                </a:rPr>
                <a:t>按写分配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5870209" y="3356992"/>
              <a:ext cx="2774112" cy="1878906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3" name="Text Box 17"/>
            <p:cNvSpPr txBox="1">
              <a:spLocks noChangeArrowheads="1"/>
            </p:cNvSpPr>
            <p:nvPr/>
          </p:nvSpPr>
          <p:spPr bwMode="auto">
            <a:xfrm>
              <a:off x="6446273" y="3717131"/>
              <a:ext cx="864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6158241" y="3717379"/>
              <a:ext cx="288000" cy="64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157" name="Text Box 21"/>
            <p:cNvSpPr txBox="1">
              <a:spLocks noChangeArrowheads="1"/>
            </p:cNvSpPr>
            <p:nvPr/>
          </p:nvSpPr>
          <p:spPr bwMode="auto">
            <a:xfrm>
              <a:off x="5329888" y="4473401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5327823" y="3429794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59" name="AutoShape 24"/>
            <p:cNvSpPr>
              <a:spLocks noChangeArrowheads="1"/>
            </p:cNvSpPr>
            <p:nvPr/>
          </p:nvSpPr>
          <p:spPr bwMode="auto">
            <a:xfrm>
              <a:off x="6086233" y="4581475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Line 25"/>
            <p:cNvSpPr>
              <a:spLocks noChangeShapeType="1"/>
            </p:cNvSpPr>
            <p:nvPr/>
          </p:nvSpPr>
          <p:spPr bwMode="auto">
            <a:xfrm>
              <a:off x="6302257" y="4365451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6"/>
            <p:cNvSpPr>
              <a:spLocks noChangeShapeType="1"/>
            </p:cNvSpPr>
            <p:nvPr/>
          </p:nvSpPr>
          <p:spPr bwMode="auto">
            <a:xfrm>
              <a:off x="7094345" y="3429794"/>
              <a:ext cx="0" cy="2921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7"/>
            <p:cNvSpPr>
              <a:spLocks noChangeShapeType="1"/>
            </p:cNvSpPr>
            <p:nvPr/>
          </p:nvSpPr>
          <p:spPr bwMode="auto">
            <a:xfrm flipV="1">
              <a:off x="7310273" y="3933403"/>
              <a:ext cx="432096" cy="2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28"/>
            <p:cNvSpPr txBox="1">
              <a:spLocks noChangeArrowheads="1"/>
            </p:cNvSpPr>
            <p:nvPr/>
          </p:nvSpPr>
          <p:spPr bwMode="auto">
            <a:xfrm>
              <a:off x="6577713" y="4496891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164" name="Line 29"/>
            <p:cNvSpPr>
              <a:spLocks noChangeShapeType="1"/>
            </p:cNvSpPr>
            <p:nvPr/>
          </p:nvSpPr>
          <p:spPr bwMode="auto">
            <a:xfrm>
              <a:off x="6302257" y="4869507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30"/>
            <p:cNvSpPr txBox="1">
              <a:spLocks noChangeArrowheads="1"/>
            </p:cNvSpPr>
            <p:nvPr/>
          </p:nvSpPr>
          <p:spPr bwMode="auto">
            <a:xfrm>
              <a:off x="6302257" y="4869507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166" name="Line 34"/>
            <p:cNvSpPr>
              <a:spLocks noChangeShapeType="1"/>
            </p:cNvSpPr>
            <p:nvPr/>
          </p:nvSpPr>
          <p:spPr bwMode="auto">
            <a:xfrm>
              <a:off x="7094345" y="3429794"/>
              <a:ext cx="18720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7"/>
            <p:cNvSpPr>
              <a:spLocks noChangeShapeType="1"/>
            </p:cNvSpPr>
            <p:nvPr/>
          </p:nvSpPr>
          <p:spPr bwMode="auto">
            <a:xfrm>
              <a:off x="5292079" y="4725475"/>
              <a:ext cx="792000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0"/>
            <p:cNvSpPr>
              <a:spLocks noChangeShapeType="1"/>
            </p:cNvSpPr>
            <p:nvPr/>
          </p:nvSpPr>
          <p:spPr bwMode="auto">
            <a:xfrm>
              <a:off x="5292079" y="3429346"/>
              <a:ext cx="1368000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1"/>
            <p:cNvSpPr>
              <a:spLocks noChangeShapeType="1"/>
            </p:cNvSpPr>
            <p:nvPr/>
          </p:nvSpPr>
          <p:spPr bwMode="auto">
            <a:xfrm>
              <a:off x="6662297" y="3429794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2"/>
            <p:cNvSpPr>
              <a:spLocks noChangeShapeType="1"/>
            </p:cNvSpPr>
            <p:nvPr/>
          </p:nvSpPr>
          <p:spPr bwMode="auto">
            <a:xfrm flipV="1">
              <a:off x="6518281" y="4725491"/>
              <a:ext cx="4349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3"/>
            <p:cNvSpPr>
              <a:spLocks noChangeShapeType="1"/>
            </p:cNvSpPr>
            <p:nvPr/>
          </p:nvSpPr>
          <p:spPr bwMode="auto">
            <a:xfrm flipV="1">
              <a:off x="6950329" y="4365451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55"/>
            <p:cNvSpPr>
              <a:spLocks noChangeShapeType="1"/>
            </p:cNvSpPr>
            <p:nvPr/>
          </p:nvSpPr>
          <p:spPr bwMode="auto">
            <a:xfrm flipV="1">
              <a:off x="8534416" y="3933030"/>
              <a:ext cx="432177" cy="3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V="1">
              <a:off x="5942217" y="5155949"/>
              <a:ext cx="3024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36"/>
            <p:cNvSpPr>
              <a:spLocks noChangeShapeType="1"/>
            </p:cNvSpPr>
            <p:nvPr/>
          </p:nvSpPr>
          <p:spPr bwMode="auto">
            <a:xfrm flipH="1">
              <a:off x="5942217" y="4725491"/>
              <a:ext cx="0" cy="430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4" name="直接箭头连接符 94"/>
            <p:cNvCxnSpPr/>
            <p:nvPr/>
          </p:nvCxnSpPr>
          <p:spPr bwMode="auto">
            <a:xfrm flipV="1">
              <a:off x="7310273" y="4221435"/>
              <a:ext cx="423027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6" name="直接箭头连接符 94"/>
            <p:cNvCxnSpPr/>
            <p:nvPr/>
          </p:nvCxnSpPr>
          <p:spPr bwMode="auto">
            <a:xfrm flipV="1">
              <a:off x="8534416" y="4221435"/>
              <a:ext cx="432000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87" name="Text Box 28"/>
            <p:cNvSpPr txBox="1">
              <a:spLocks noChangeArrowheads="1"/>
            </p:cNvSpPr>
            <p:nvPr/>
          </p:nvSpPr>
          <p:spPr bwMode="auto">
            <a:xfrm>
              <a:off x="7236295" y="4364757"/>
              <a:ext cx="61417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替换时</a:t>
              </a:r>
              <a:endParaRPr lang="en-US" altLang="zh-CN" dirty="0"/>
            </a:p>
          </p:txBody>
        </p:sp>
        <p:sp>
          <p:nvSpPr>
            <p:cNvPr id="188" name="Text Box 28"/>
            <p:cNvSpPr txBox="1">
              <a:spLocks noChangeArrowheads="1"/>
            </p:cNvSpPr>
            <p:nvPr/>
          </p:nvSpPr>
          <p:spPr bwMode="auto">
            <a:xfrm>
              <a:off x="7585824" y="4928939"/>
              <a:ext cx="66542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缺失时</a:t>
              </a:r>
              <a:endParaRPr lang="en-US" altLang="zh-CN" dirty="0"/>
            </a:p>
          </p:txBody>
        </p:sp>
        <p:sp>
          <p:nvSpPr>
            <p:cNvPr id="191" name="Text Box 28"/>
            <p:cNvSpPr txBox="1">
              <a:spLocks noChangeArrowheads="1"/>
            </p:cNvSpPr>
            <p:nvPr/>
          </p:nvSpPr>
          <p:spPr bwMode="auto">
            <a:xfrm>
              <a:off x="7308304" y="371705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块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3203848" y="3645024"/>
            <a:ext cx="5184576" cy="289670"/>
            <a:chOff x="3203848" y="3789040"/>
            <a:chExt cx="5184576" cy="289670"/>
          </a:xfrm>
        </p:grpSpPr>
        <p:sp>
          <p:nvSpPr>
            <p:cNvPr id="216" name="Line 55"/>
            <p:cNvSpPr>
              <a:spLocks noChangeShapeType="1"/>
            </p:cNvSpPr>
            <p:nvPr/>
          </p:nvSpPr>
          <p:spPr bwMode="auto">
            <a:xfrm flipV="1">
              <a:off x="7596424" y="3789040"/>
              <a:ext cx="792000" cy="3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7" name="直接箭头连接符 94"/>
            <p:cNvCxnSpPr/>
            <p:nvPr/>
          </p:nvCxnSpPr>
          <p:spPr bwMode="auto">
            <a:xfrm flipV="1">
              <a:off x="7596424" y="4077445"/>
              <a:ext cx="792000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18" name="Line 55"/>
            <p:cNvSpPr>
              <a:spLocks noChangeShapeType="1"/>
            </p:cNvSpPr>
            <p:nvPr/>
          </p:nvSpPr>
          <p:spPr bwMode="auto">
            <a:xfrm flipV="1">
              <a:off x="3203848" y="3789040"/>
              <a:ext cx="792000" cy="3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9" name="直接箭头连接符 94"/>
            <p:cNvCxnSpPr/>
            <p:nvPr/>
          </p:nvCxnSpPr>
          <p:spPr bwMode="auto">
            <a:xfrm flipV="1">
              <a:off x="3203848" y="4077445"/>
              <a:ext cx="792000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07704" y="836712"/>
            <a:ext cx="7056784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spc="-100" dirty="0" smtClean="0">
                <a:latin typeface="宋体" pitchFamily="2" charset="-122"/>
              </a:rPr>
              <a:t>写提交</a:t>
            </a:r>
            <a:r>
              <a:rPr lang="zh-CN" altLang="en-US" b="1" spc="-100" dirty="0" smtClean="0">
                <a:latin typeface="宋体" pitchFamily="2" charset="-122"/>
              </a:rPr>
              <a:t>代替</a:t>
            </a:r>
            <a:r>
              <a:rPr lang="zh-CN" altLang="en-US" b="1" u="sng" spc="-100" dirty="0" smtClean="0">
                <a:latin typeface="宋体" pitchFamily="2" charset="-122"/>
              </a:rPr>
              <a:t>写完成</a:t>
            </a:r>
            <a:r>
              <a:rPr lang="zh-CN" altLang="en-US" b="1" spc="-100" dirty="0" smtClean="0">
                <a:latin typeface="宋体" pitchFamily="2" charset="-122"/>
              </a:rPr>
              <a:t>，即</a:t>
            </a:r>
            <a:r>
              <a:rPr lang="zh-CN" altLang="en-US" b="1" u="sng" spc="-100" dirty="0" smtClean="0">
                <a:solidFill>
                  <a:srgbClr val="FF3399"/>
                </a:solidFill>
                <a:latin typeface="+mn-lt"/>
              </a:rPr>
              <a:t>零等待写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u="sng" dirty="0" smtClean="0">
                <a:latin typeface="+mn-ea"/>
                <a:ea typeface="+mn-ea"/>
              </a:rPr>
              <a:t>还没写</a:t>
            </a:r>
            <a:r>
              <a:rPr lang="zh-CN" altLang="en-US" sz="1800" b="1" dirty="0" smtClean="0">
                <a:latin typeface="+mn-ea"/>
                <a:ea typeface="+mn-ea"/>
              </a:rPr>
              <a:t>就通知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已完成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提交写</a:t>
            </a:r>
            <a:r>
              <a:rPr lang="zh-CN" altLang="en-US" sz="1800" b="1" dirty="0">
                <a:latin typeface="宋体" pitchFamily="2" charset="-122"/>
              </a:rPr>
              <a:t>主存操作</a:t>
            </a:r>
            <a:r>
              <a:rPr lang="zh-CN" altLang="en-US" sz="1800" b="1" dirty="0" smtClean="0">
                <a:latin typeface="宋体" pitchFamily="2" charset="-122"/>
              </a:rPr>
              <a:t>时           </a:t>
            </a:r>
            <a:r>
              <a:rPr lang="zh-CN" altLang="en-US" sz="1800" dirty="0" smtClean="0">
                <a:latin typeface="宋体" pitchFamily="2" charset="-122"/>
              </a:rPr>
              <a:t>└→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稍后完成写</a:t>
            </a:r>
            <a:endParaRPr lang="en-US" altLang="zh-CN" sz="18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zh-CN" altLang="en-US" sz="2000" b="1" dirty="0" smtClean="0">
                <a:latin typeface="宋体" pitchFamily="2" charset="-122"/>
              </a:rPr>
              <a:t>全写法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itchFamily="2" charset="-122"/>
              </a:rPr>
              <a:t>命中</a:t>
            </a:r>
            <a:r>
              <a:rPr lang="en-US" altLang="zh-CN" sz="2000" b="1" baseline="-18000" dirty="0">
                <a:latin typeface="宋体" pitchFamily="2" charset="-122"/>
              </a:rPr>
              <a:t>(</a:t>
            </a:r>
            <a:r>
              <a:rPr lang="zh-CN" altLang="en-US" sz="2000" b="1" baseline="-18000" dirty="0">
                <a:latin typeface="宋体" pitchFamily="2" charset="-122"/>
              </a:rPr>
              <a:t>写</a:t>
            </a:r>
            <a:r>
              <a:rPr lang="en-US" altLang="zh-CN" sz="2000" b="1" baseline="-18000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err="1" smtClean="0"/>
              <a:t>T</a:t>
            </a:r>
            <a:r>
              <a:rPr lang="en-US" altLang="zh-CN" sz="2000" b="1" baseline="-18000" dirty="0" err="1" smtClean="0">
                <a:latin typeface="宋体" pitchFamily="2" charset="-122"/>
              </a:rPr>
              <a:t>Mem</a:t>
            </a:r>
            <a:r>
              <a:rPr lang="en-US" altLang="zh-CN" sz="2000" b="1" baseline="-18000" dirty="0">
                <a:latin typeface="宋体" pitchFamily="2" charset="-122"/>
              </a:rPr>
              <a:t>(</a:t>
            </a:r>
            <a:r>
              <a:rPr lang="zh-CN" altLang="en-US" sz="2000" b="1" baseline="-18000" dirty="0">
                <a:latin typeface="宋体" pitchFamily="2" charset="-122"/>
              </a:rPr>
              <a:t>字</a:t>
            </a:r>
            <a:r>
              <a:rPr lang="en-US" altLang="zh-CN" sz="2000" b="1" baseline="-18000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sz="2000" b="1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000" b="1" baseline="-18000" dirty="0" err="1" smtClean="0">
                <a:solidFill>
                  <a:srgbClr val="0070C0"/>
                </a:solidFill>
                <a:latin typeface="宋体" pitchFamily="2" charset="-122"/>
              </a:rPr>
              <a:t>Cache</a:t>
            </a:r>
            <a:r>
              <a:rPr lang="en-US" altLang="zh-CN" sz="2000" b="1" baseline="-18000" dirty="0" smtClean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zh-CN" altLang="en-US" sz="2000" b="1" baseline="-18000" dirty="0">
                <a:solidFill>
                  <a:srgbClr val="0070C0"/>
                </a:solidFill>
                <a:latin typeface="宋体" pitchFamily="2" charset="-122"/>
              </a:rPr>
              <a:t>字</a:t>
            </a:r>
            <a:r>
              <a:rPr lang="en-US" altLang="zh-CN" sz="2000" b="1" baseline="-18000" dirty="0">
                <a:solidFill>
                  <a:srgbClr val="0070C0"/>
                </a:solidFill>
                <a:latin typeface="宋体" pitchFamily="2" charset="-122"/>
              </a:rPr>
              <a:t>)</a:t>
            </a:r>
            <a:endParaRPr lang="en-US" altLang="zh-CN" sz="2000" b="1" baseline="-180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设置写缓冲器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或写回缓冲器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先写入</a:t>
            </a:r>
            <a:r>
              <a:rPr lang="zh-CN" altLang="en-US" b="1" dirty="0">
                <a:latin typeface="宋体" pitchFamily="2" charset="-122"/>
              </a:rPr>
              <a:t>缓冲区、稍后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再写入</a:t>
            </a:r>
            <a:r>
              <a:rPr lang="zh-CN" altLang="en-US" b="1" dirty="0" smtClean="0">
                <a:latin typeface="宋体" pitchFamily="2" charset="-122"/>
              </a:rPr>
              <a:t>主存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4" name="Text Box 11"/>
          <p:cNvSpPr txBox="1">
            <a:spLocks noChangeArrowheads="1"/>
          </p:cNvSpPr>
          <p:nvPr/>
        </p:nvSpPr>
        <p:spPr bwMode="auto">
          <a:xfrm>
            <a:off x="2843808" y="5805264"/>
            <a:ext cx="2054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9225" indent="-26892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大小为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行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196" name="Group 15"/>
          <p:cNvGrpSpPr>
            <a:grpSpLocks/>
          </p:cNvGrpSpPr>
          <p:nvPr/>
        </p:nvGrpSpPr>
        <p:grpSpPr bwMode="auto">
          <a:xfrm>
            <a:off x="4998913" y="5949280"/>
            <a:ext cx="3965575" cy="288000"/>
            <a:chOff x="2018" y="3475"/>
            <a:chExt cx="2498" cy="159"/>
          </a:xfrm>
        </p:grpSpPr>
        <p:sp>
          <p:nvSpPr>
            <p:cNvPr id="197" name="Text Box 10"/>
            <p:cNvSpPr txBox="1">
              <a:spLocks noChangeArrowheads="1"/>
            </p:cNvSpPr>
            <p:nvPr/>
          </p:nvSpPr>
          <p:spPr bwMode="auto">
            <a:xfrm>
              <a:off x="2491" y="3475"/>
              <a:ext cx="945" cy="15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主存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块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8" name="Text Box 11"/>
            <p:cNvSpPr txBox="1">
              <a:spLocks noChangeArrowheads="1"/>
            </p:cNvSpPr>
            <p:nvPr/>
          </p:nvSpPr>
          <p:spPr bwMode="auto">
            <a:xfrm>
              <a:off x="2018" y="3475"/>
              <a:ext cx="47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199" name="Text Box 12"/>
            <p:cNvSpPr txBox="1">
              <a:spLocks noChangeArrowheads="1"/>
            </p:cNvSpPr>
            <p:nvPr/>
          </p:nvSpPr>
          <p:spPr bwMode="auto">
            <a:xfrm>
              <a:off x="3436" y="3475"/>
              <a:ext cx="1080" cy="15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主存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块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r>
                <a:rPr lang="zh-CN" altLang="en-US" sz="1600" b="1" dirty="0" smtClean="0">
                  <a:latin typeface="宋体" pitchFamily="2" charset="-122"/>
                </a:rPr>
                <a:t>数据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222" name="Text Box 8"/>
          <p:cNvSpPr txBox="1">
            <a:spLocks noChangeArrowheads="1"/>
          </p:cNvSpPr>
          <p:nvPr/>
        </p:nvSpPr>
        <p:spPr bwMode="auto">
          <a:xfrm>
            <a:off x="2625718" y="5373216"/>
            <a:ext cx="432461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何时将缓冲区内容写主存？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01870" y="3500462"/>
            <a:ext cx="5186554" cy="576610"/>
            <a:chOff x="3356247" y="2492350"/>
            <a:chExt cx="5186554" cy="576610"/>
          </a:xfrm>
        </p:grpSpPr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56247" y="2492350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7750801" y="2492697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2843808" y="3500462"/>
            <a:ext cx="5906722" cy="576610"/>
            <a:chOff x="2843808" y="3645371"/>
            <a:chExt cx="5906722" cy="576610"/>
          </a:xfrm>
        </p:grpSpPr>
        <p:grpSp>
          <p:nvGrpSpPr>
            <p:cNvPr id="203" name="组合 202"/>
            <p:cNvGrpSpPr/>
            <p:nvPr/>
          </p:nvGrpSpPr>
          <p:grpSpPr>
            <a:xfrm>
              <a:off x="2843808" y="3645371"/>
              <a:ext cx="1512168" cy="576263"/>
              <a:chOff x="2843808" y="3861395"/>
              <a:chExt cx="1512168" cy="576263"/>
            </a:xfrm>
          </p:grpSpPr>
          <p:sp>
            <p:nvSpPr>
              <p:cNvPr id="200" name="Text Box 54"/>
              <p:cNvSpPr txBox="1">
                <a:spLocks noChangeArrowheads="1"/>
              </p:cNvSpPr>
              <p:nvPr/>
            </p:nvSpPr>
            <p:spPr bwMode="auto">
              <a:xfrm>
                <a:off x="3203847" y="3861395"/>
                <a:ext cx="792000" cy="576263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写</a:t>
                </a:r>
              </a:p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缓冲区</a:t>
                </a:r>
              </a:p>
            </p:txBody>
          </p:sp>
          <p:sp>
            <p:nvSpPr>
              <p:cNvPr id="201" name="Text Box 33"/>
              <p:cNvSpPr txBox="1">
                <a:spLocks noChangeArrowheads="1"/>
              </p:cNvSpPr>
              <p:nvPr/>
            </p:nvSpPr>
            <p:spPr bwMode="auto">
              <a:xfrm>
                <a:off x="2843808" y="4036803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 smtClean="0">
                    <a:latin typeface="宋体" pitchFamily="2" charset="-122"/>
                  </a:rPr>
                  <a:t>①</a:t>
                </a:r>
                <a:endParaRPr lang="en-US" altLang="zh-CN" sz="1400" b="1" dirty="0">
                  <a:latin typeface="宋体" pitchFamily="2" charset="-122"/>
                </a:endParaRPr>
              </a:p>
            </p:txBody>
          </p:sp>
          <p:sp>
            <p:nvSpPr>
              <p:cNvPr id="202" name="Text Box 33"/>
              <p:cNvSpPr txBox="1">
                <a:spLocks noChangeArrowheads="1"/>
              </p:cNvSpPr>
              <p:nvPr/>
            </p:nvSpPr>
            <p:spPr bwMode="auto">
              <a:xfrm>
                <a:off x="4139976" y="4035891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 smtClean="0">
                    <a:latin typeface="宋体" pitchFamily="2" charset="-122"/>
                  </a:rPr>
                  <a:t>②</a:t>
                </a:r>
                <a:endParaRPr lang="en-US" altLang="zh-CN" sz="14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238362" y="3645718"/>
              <a:ext cx="1512168" cy="576263"/>
              <a:chOff x="7238362" y="3861742"/>
              <a:chExt cx="1512168" cy="576263"/>
            </a:xfrm>
          </p:grpSpPr>
          <p:sp>
            <p:nvSpPr>
              <p:cNvPr id="209" name="Text Box 54"/>
              <p:cNvSpPr txBox="1">
                <a:spLocks noChangeArrowheads="1"/>
              </p:cNvSpPr>
              <p:nvPr/>
            </p:nvSpPr>
            <p:spPr bwMode="auto">
              <a:xfrm>
                <a:off x="7598401" y="3861742"/>
                <a:ext cx="792000" cy="576263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 smtClean="0">
                    <a:latin typeface="宋体" pitchFamily="2" charset="-122"/>
                  </a:rPr>
                  <a:t>写回</a:t>
                </a:r>
                <a:endParaRPr lang="zh-CN" altLang="en-US" sz="1600" b="1" dirty="0">
                  <a:latin typeface="宋体" pitchFamily="2" charset="-122"/>
                </a:endParaRPr>
              </a:p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缓冲区</a:t>
                </a:r>
              </a:p>
            </p:txBody>
          </p:sp>
          <p:sp>
            <p:nvSpPr>
              <p:cNvPr id="210" name="Text Box 33"/>
              <p:cNvSpPr txBox="1">
                <a:spLocks noChangeArrowheads="1"/>
              </p:cNvSpPr>
              <p:nvPr/>
            </p:nvSpPr>
            <p:spPr bwMode="auto">
              <a:xfrm>
                <a:off x="7238362" y="4037150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 smtClean="0">
                    <a:latin typeface="宋体" pitchFamily="2" charset="-122"/>
                  </a:rPr>
                  <a:t>①</a:t>
                </a:r>
                <a:endParaRPr lang="en-US" altLang="zh-CN" sz="1400" b="1" dirty="0">
                  <a:latin typeface="宋体" pitchFamily="2" charset="-122"/>
                </a:endParaRPr>
              </a:p>
            </p:txBody>
          </p:sp>
          <p:sp>
            <p:nvSpPr>
              <p:cNvPr id="211" name="Text Box 33"/>
              <p:cNvSpPr txBox="1">
                <a:spLocks noChangeArrowheads="1"/>
              </p:cNvSpPr>
              <p:nvPr/>
            </p:nvSpPr>
            <p:spPr bwMode="auto">
              <a:xfrm>
                <a:off x="8534530" y="4036238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 smtClean="0">
                    <a:latin typeface="宋体" pitchFamily="2" charset="-122"/>
                  </a:rPr>
                  <a:t>②</a:t>
                </a:r>
                <a:endParaRPr lang="en-US" altLang="zh-CN" sz="1400" b="1" dirty="0">
                  <a:latin typeface="宋体" pitchFamily="2" charset="-122"/>
                </a:endParaRPr>
              </a:p>
            </p:txBody>
          </p:sp>
        </p:grpSp>
      </p:grpSp>
      <p:sp>
        <p:nvSpPr>
          <p:cNvPr id="95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599848" y="1628800"/>
            <a:ext cx="180064" cy="9361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86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79512" y="901169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平均访问时间</a:t>
            </a:r>
            <a:r>
              <a:rPr lang="en-US" altLang="zh-CN" b="1" i="1" dirty="0">
                <a:solidFill>
                  <a:srgbClr val="FF3399"/>
                </a:solidFill>
                <a:latin typeface="+mn-lt"/>
              </a:rPr>
              <a:t>T</a:t>
            </a:r>
            <a:r>
              <a:rPr lang="en-US" altLang="zh-CN" b="1" baseline="-14000" dirty="0">
                <a:solidFill>
                  <a:srgbClr val="FF3399"/>
                </a:solidFill>
                <a:latin typeface="宋体" pitchFamily="2" charset="-122"/>
              </a:rPr>
              <a:t>A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包括块调入、替换等时延</a:t>
            </a:r>
            <a:endParaRPr lang="en-US" altLang="zh-CN" b="1" i="1" dirty="0">
              <a:latin typeface="+mn-lt"/>
            </a:endParaRPr>
          </a:p>
        </p:txBody>
      </p:sp>
      <p:sp>
        <p:nvSpPr>
          <p:cNvPr id="108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100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   解：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命中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读命中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>
                <a:latin typeface="+mn-ea"/>
                <a:ea typeface="+mn-ea"/>
              </a:rPr>
              <a:t>读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写命中</a:t>
            </a:r>
            <a:r>
              <a:rPr lang="zh-CN" altLang="zh-CN" sz="2200" b="1" dirty="0">
                <a:latin typeface="+mn-ea"/>
                <a:ea typeface="+mn-ea"/>
              </a:rPr>
              <a:t>×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>
                <a:latin typeface="+mn-ea"/>
                <a:ea typeface="+mn-ea"/>
              </a:rPr>
              <a:t>写</a:t>
            </a:r>
            <a:r>
              <a:rPr lang="en-US" altLang="zh-CN" sz="2200" b="1" dirty="0">
                <a:latin typeface="+mn-ea"/>
                <a:ea typeface="+mn-ea"/>
              </a:rPr>
              <a:t>)/(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>
                <a:latin typeface="+mn-ea"/>
                <a:ea typeface="+mn-ea"/>
              </a:rPr>
              <a:t>读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en-US" altLang="zh-CN" sz="2200" b="1" i="1" dirty="0" smtClean="0"/>
              <a:t>F</a:t>
            </a:r>
            <a:r>
              <a:rPr lang="en-US" altLang="zh-CN" sz="2200" b="1" dirty="0" smtClean="0"/>
              <a:t>·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zh-CN" sz="2200" b="1" dirty="0" smtClean="0"/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/>
              <a:t>读缺失</a:t>
            </a:r>
            <a:r>
              <a:rPr lang="zh-CN" altLang="zh-CN" sz="2200" b="1" dirty="0"/>
              <a:t>×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/>
              <a:t>读</a:t>
            </a:r>
            <a:r>
              <a:rPr lang="zh-CN" altLang="zh-CN" sz="2200" b="1" baseline="-25000" dirty="0"/>
              <a:t>缺失</a:t>
            </a:r>
            <a:r>
              <a:rPr lang="zh-CN" altLang="zh-CN" sz="2200" b="1" dirty="0"/>
              <a:t>＋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/>
              <a:t>写缺失</a:t>
            </a:r>
            <a:r>
              <a:rPr lang="zh-CN" altLang="zh-CN" sz="2200" b="1" dirty="0"/>
              <a:t>×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/>
              <a:t>写</a:t>
            </a:r>
            <a:r>
              <a:rPr lang="zh-CN" altLang="zh-CN" sz="2200" b="1" baseline="-25000" dirty="0"/>
              <a:t>缺失</a:t>
            </a:r>
            <a:r>
              <a:rPr lang="en-US" altLang="zh-CN" sz="2200" b="1" dirty="0">
                <a:latin typeface="+mn-ea"/>
                <a:ea typeface="+mn-ea"/>
              </a:rPr>
              <a:t>)/(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/>
              <a:t>读</a:t>
            </a:r>
            <a:r>
              <a:rPr lang="zh-CN" altLang="zh-CN" sz="2200" b="1" dirty="0"/>
              <a:t>＋</a:t>
            </a:r>
            <a:r>
              <a:rPr lang="en-US" altLang="zh-CN" sz="2200" b="1" i="1" dirty="0"/>
              <a:t>N</a:t>
            </a:r>
            <a:r>
              <a:rPr lang="zh-CN" altLang="zh-CN" sz="2200" b="1" baseline="-25000" dirty="0" smtClean="0"/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⑴ </a:t>
            </a:r>
            <a:r>
              <a:rPr lang="en-US" altLang="zh-CN" sz="2200" b="1" i="1" dirty="0" smtClean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写命中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10Tc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写缺失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0Tc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故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A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700+10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300)/1000+(40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50+0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15)/1000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5.7Tc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endParaRPr lang="zh-CN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⑵ </a:t>
            </a:r>
            <a:r>
              <a:rPr lang="en-US" altLang="zh-CN" sz="2200" b="1" i="1" dirty="0" smtClean="0"/>
              <a:t>T</a:t>
            </a:r>
            <a:r>
              <a:rPr lang="zh-CN" altLang="zh-CN" sz="2200" b="1" baseline="-25000" dirty="0">
                <a:latin typeface="+mn-ea"/>
              </a:rPr>
              <a:t>写命中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0.8</a:t>
            </a:r>
            <a:r>
              <a:rPr lang="zh-CN" altLang="en-US" sz="2200" b="1" dirty="0" smtClean="0">
                <a:latin typeface="+mn-ea"/>
              </a:rPr>
              <a:t>*</a:t>
            </a:r>
            <a:r>
              <a:rPr lang="en-US" altLang="zh-CN" sz="2200" b="1" dirty="0" smtClean="0">
                <a:latin typeface="+mn-ea"/>
              </a:rPr>
              <a:t>1Tc+0.2</a:t>
            </a:r>
            <a:r>
              <a:rPr lang="zh-CN" altLang="en-US" sz="2200" b="1" dirty="0" smtClean="0">
                <a:latin typeface="+mn-ea"/>
              </a:rPr>
              <a:t>*</a:t>
            </a:r>
            <a:r>
              <a:rPr lang="en-US" altLang="zh-CN" sz="2200" b="1" dirty="0" smtClean="0">
                <a:latin typeface="+mn-ea"/>
              </a:rPr>
              <a:t>10Tc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2.8Tc</a:t>
            </a:r>
            <a:r>
              <a:rPr lang="zh-CN" altLang="zh-CN" sz="2200" b="1" dirty="0" smtClean="0">
                <a:latin typeface="+mn-ea"/>
              </a:rPr>
              <a:t>，故</a:t>
            </a:r>
            <a:r>
              <a:rPr lang="en-US" altLang="zh-CN" sz="2200" b="1" i="1" dirty="0"/>
              <a:t>T</a:t>
            </a:r>
            <a:r>
              <a:rPr lang="en-US" altLang="zh-CN" sz="2200" b="1" baseline="-25000" dirty="0">
                <a:latin typeface="+mn-ea"/>
              </a:rPr>
              <a:t>A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3.54Tc</a:t>
            </a:r>
            <a:r>
              <a:rPr lang="zh-CN" altLang="en-US" sz="2200" b="1" dirty="0" smtClean="0">
                <a:latin typeface="+mn-ea"/>
              </a:rPr>
              <a:t>；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⑶ </a:t>
            </a:r>
            <a:r>
              <a:rPr lang="en-US" altLang="zh-CN" sz="2200" b="1" i="1" dirty="0" smtClean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写命中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1Tc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zh-CN" sz="2200" b="1" baseline="-25000" dirty="0">
                <a:latin typeface="+mn-ea"/>
                <a:ea typeface="+mn-ea"/>
              </a:rPr>
              <a:t>写缺失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40Tc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故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A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700+1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300)/1000+(40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50+40*15)/1000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3.6Tc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79512" y="1844824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设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命中时间为</a:t>
            </a:r>
            <a:r>
              <a:rPr lang="en-US" altLang="zh-CN" sz="2200" b="1" dirty="0" smtClean="0">
                <a:latin typeface="宋体" pitchFamily="2" charset="-122"/>
              </a:rPr>
              <a:t>1Tc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块</a:t>
            </a:r>
            <a:r>
              <a:rPr lang="zh-CN" altLang="en-US" sz="2200" b="1" dirty="0" smtClean="0">
                <a:latin typeface="宋体" pitchFamily="2" charset="-122"/>
              </a:rPr>
              <a:t>缺失开销为</a:t>
            </a:r>
            <a:r>
              <a:rPr lang="en-US" altLang="zh-CN" sz="2200" b="1" dirty="0" smtClean="0">
                <a:latin typeface="宋体" pitchFamily="2" charset="-122"/>
              </a:rPr>
              <a:t>40Tc</a:t>
            </a:r>
            <a:r>
              <a:rPr lang="zh-CN" altLang="en-US" sz="2200" b="1" dirty="0" smtClean="0">
                <a:latin typeface="宋体" pitchFamily="2" charset="-122"/>
              </a:rPr>
              <a:t>，主存存取时间为</a:t>
            </a:r>
            <a:r>
              <a:rPr lang="en-US" altLang="zh-CN" sz="2200" b="1" dirty="0" smtClean="0">
                <a:latin typeface="宋体" pitchFamily="2" charset="-122"/>
              </a:rPr>
              <a:t>10Tc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r>
              <a:rPr lang="zh-CN" altLang="zh-CN" sz="2200" b="1" dirty="0" smtClean="0">
                <a:latin typeface="+mn-ea"/>
                <a:ea typeface="+mn-ea"/>
              </a:rPr>
              <a:t>某程序</a:t>
            </a:r>
            <a:r>
              <a:rPr lang="zh-CN" altLang="en-US" sz="2200" b="1" dirty="0" smtClean="0">
                <a:latin typeface="+mn-ea"/>
                <a:ea typeface="+mn-ea"/>
              </a:rPr>
              <a:t>执行时</a:t>
            </a:r>
            <a:r>
              <a:rPr lang="zh-CN" altLang="zh-CN" sz="2200" b="1" dirty="0" smtClean="0">
                <a:latin typeface="+mn-ea"/>
                <a:ea typeface="+mn-ea"/>
              </a:rPr>
              <a:t>共有</a:t>
            </a:r>
            <a:r>
              <a:rPr lang="en-US" altLang="zh-CN" sz="2200" b="1" dirty="0">
                <a:latin typeface="+mn-ea"/>
                <a:ea typeface="+mn-ea"/>
              </a:rPr>
              <a:t>700</a:t>
            </a:r>
            <a:r>
              <a:rPr lang="zh-CN" altLang="zh-CN" sz="2200" b="1" dirty="0">
                <a:latin typeface="+mn-ea"/>
                <a:ea typeface="+mn-ea"/>
              </a:rPr>
              <a:t>次</a:t>
            </a:r>
            <a:r>
              <a:rPr lang="zh-CN" altLang="zh-CN" sz="2200" b="1" dirty="0" smtClean="0">
                <a:latin typeface="+mn-ea"/>
                <a:ea typeface="+mn-ea"/>
              </a:rPr>
              <a:t>读、</a:t>
            </a:r>
            <a:r>
              <a:rPr lang="en-US" altLang="zh-CN" sz="2200" b="1" dirty="0">
                <a:latin typeface="+mn-ea"/>
                <a:ea typeface="+mn-ea"/>
              </a:rPr>
              <a:t>300</a:t>
            </a:r>
            <a:r>
              <a:rPr lang="zh-CN" altLang="zh-CN" sz="2200" b="1" dirty="0">
                <a:latin typeface="+mn-ea"/>
                <a:ea typeface="+mn-ea"/>
              </a:rPr>
              <a:t>次写操作</a:t>
            </a:r>
            <a:r>
              <a:rPr lang="zh-CN" altLang="zh-CN" sz="2200" b="1" dirty="0" smtClean="0">
                <a:latin typeface="+mn-ea"/>
                <a:ea typeface="+mn-ea"/>
              </a:rPr>
              <a:t>，读</a:t>
            </a:r>
            <a:r>
              <a:rPr lang="zh-CN" altLang="en-US" sz="2200" b="1" dirty="0" smtClean="0">
                <a:latin typeface="+mn-ea"/>
                <a:ea typeface="+mn-ea"/>
              </a:rPr>
              <a:t>、写</a:t>
            </a:r>
            <a:r>
              <a:rPr lang="zh-CN" altLang="zh-CN" sz="2200" b="1" dirty="0" smtClean="0">
                <a:latin typeface="+mn-ea"/>
                <a:ea typeface="+mn-ea"/>
              </a:rPr>
              <a:t>操作</a:t>
            </a:r>
            <a:r>
              <a:rPr lang="zh-CN" altLang="en-US" sz="2200" b="1" dirty="0" smtClean="0">
                <a:latin typeface="+mn-ea"/>
                <a:ea typeface="+mn-ea"/>
              </a:rPr>
              <a:t>分别</a:t>
            </a:r>
            <a:r>
              <a:rPr lang="zh-CN" altLang="zh-CN" sz="2200" b="1" dirty="0" smtClean="0">
                <a:latin typeface="+mn-ea"/>
                <a:ea typeface="+mn-ea"/>
              </a:rPr>
              <a:t>缺失</a:t>
            </a:r>
            <a:r>
              <a:rPr lang="en-US" altLang="zh-CN" sz="2200" b="1" dirty="0">
                <a:latin typeface="+mn-ea"/>
                <a:ea typeface="+mn-ea"/>
              </a:rPr>
              <a:t>50</a:t>
            </a:r>
            <a:r>
              <a:rPr lang="zh-CN" altLang="zh-CN" sz="2200" b="1" dirty="0" smtClean="0">
                <a:latin typeface="+mn-ea"/>
                <a:ea typeface="+mn-ea"/>
              </a:rPr>
              <a:t>次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15</a:t>
            </a:r>
            <a:r>
              <a:rPr lang="zh-CN" altLang="zh-CN" sz="2200" b="1" dirty="0">
                <a:latin typeface="+mn-ea"/>
                <a:ea typeface="+mn-ea"/>
              </a:rPr>
              <a:t>次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r>
              <a:rPr lang="zh-CN" altLang="en-US" sz="2200" b="1" dirty="0" smtClean="0">
                <a:latin typeface="+mn-ea"/>
                <a:ea typeface="+mn-ea"/>
              </a:rPr>
              <a:t>⑴求</a:t>
            </a:r>
            <a:r>
              <a:rPr lang="zh-CN" altLang="zh-CN" sz="2200" b="1" dirty="0" smtClean="0">
                <a:latin typeface="+mn-ea"/>
                <a:ea typeface="+mn-ea"/>
              </a:rPr>
              <a:t>全</a:t>
            </a:r>
            <a:r>
              <a:rPr lang="zh-CN" altLang="zh-CN" sz="2200" b="1" dirty="0">
                <a:latin typeface="+mn-ea"/>
                <a:ea typeface="+mn-ea"/>
              </a:rPr>
              <a:t>写法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zh-CN" altLang="en-US" sz="2200" b="1" dirty="0" smtClean="0">
                <a:latin typeface="宋体" pitchFamily="2" charset="-122"/>
              </a:rPr>
              <a:t>⑵若</a:t>
            </a:r>
            <a:r>
              <a:rPr lang="zh-CN" altLang="zh-CN" sz="2200" b="1" dirty="0">
                <a:latin typeface="+mn-ea"/>
              </a:rPr>
              <a:t>全写法</a:t>
            </a:r>
            <a:r>
              <a:rPr lang="en-US" altLang="zh-CN" sz="2200" b="1" dirty="0" smtClean="0">
                <a:latin typeface="+mn-ea"/>
              </a:rPr>
              <a:t>Cache</a:t>
            </a:r>
            <a:r>
              <a:rPr lang="zh-CN" altLang="en-US" sz="2200" b="1" dirty="0" smtClean="0">
                <a:latin typeface="+mn-ea"/>
              </a:rPr>
              <a:t>设有写缓冲器，可隐藏</a:t>
            </a:r>
            <a:r>
              <a:rPr lang="en-US" altLang="zh-CN" sz="2200" b="1" dirty="0" smtClean="0">
                <a:latin typeface="+mn-ea"/>
              </a:rPr>
              <a:t>80%</a:t>
            </a:r>
            <a:r>
              <a:rPr lang="zh-CN" altLang="en-US" sz="2200" b="1" dirty="0" smtClean="0">
                <a:latin typeface="+mn-ea"/>
              </a:rPr>
              <a:t>的写主存时延，求其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+mn-ea"/>
              </a:rPr>
              <a:t>；</a:t>
            </a:r>
            <a:r>
              <a:rPr lang="zh-CN" altLang="en-US" sz="2200" b="1" dirty="0" smtClean="0">
                <a:latin typeface="宋体" pitchFamily="2" charset="-122"/>
              </a:rPr>
              <a:t>⑶求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zh-CN" altLang="zh-CN" sz="2200" b="1" dirty="0">
                <a:latin typeface="+mn-ea"/>
                <a:ea typeface="+mn-ea"/>
              </a:rPr>
              <a:t>回法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512" y="380271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、处理器性能与</a:t>
            </a:r>
            <a:r>
              <a:rPr lang="en-US" altLang="zh-CN" b="1" i="1" dirty="0" smtClean="0">
                <a:solidFill>
                  <a:srgbClr val="FF3399"/>
                </a:solidFill>
                <a:latin typeface="+mn-lt"/>
              </a:rPr>
              <a:t>T</a:t>
            </a:r>
            <a:r>
              <a:rPr lang="en-US" altLang="zh-CN" b="1" baseline="-14000" dirty="0" smtClean="0">
                <a:solidFill>
                  <a:srgbClr val="FF3399"/>
                </a:solidFill>
                <a:latin typeface="宋体" pitchFamily="2" charset="-122"/>
              </a:rPr>
              <a:t>A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I</a:t>
            </a:r>
            <a:r>
              <a:rPr lang="en-US" altLang="zh-CN" b="1" baseline="-18000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数＋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存储器停顿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</a:t>
            </a:r>
            <a:r>
              <a:rPr lang="zh-CN" altLang="en-US" b="1" baseline="-18000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执行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</a:rPr>
              <a:t>数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sz="2200" b="1" dirty="0" smtClean="0">
                <a:latin typeface="宋体" pitchFamily="2" charset="-122"/>
              </a:rPr>
              <a:t>访</a:t>
            </a:r>
            <a:r>
              <a:rPr lang="zh-CN" altLang="en-US" sz="2200" b="1" dirty="0">
                <a:latin typeface="宋体" pitchFamily="2" charset="-122"/>
              </a:rPr>
              <a:t>存次数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i="1" dirty="0"/>
              <a:t> F</a:t>
            </a:r>
            <a:r>
              <a:rPr lang="zh-CN" altLang="en-US" b="1" dirty="0">
                <a:latin typeface="+mn-ea"/>
              </a:rPr>
              <a:t>*</a:t>
            </a:r>
            <a:r>
              <a:rPr lang="en-US" altLang="zh-CN" b="1" i="1" dirty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含</a:t>
            </a:r>
            <a:r>
              <a:rPr lang="en-US" altLang="zh-CN" sz="2000" b="1" i="1" dirty="0" smtClean="0"/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命中</a:t>
            </a:r>
            <a:r>
              <a:rPr lang="zh-CN" altLang="en-US" sz="2000" b="1" dirty="0">
                <a:latin typeface="宋体" pitchFamily="2" charset="-122"/>
              </a:rPr>
              <a:t>，即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命中时的指令周期</a:t>
            </a:r>
            <a:endParaRPr lang="en-US" altLang="zh-CN" sz="2000" b="1" i="1" baseline="-18000" dirty="0">
              <a:latin typeface="+mn-lt"/>
            </a:endParaRPr>
          </a:p>
        </p:txBody>
      </p:sp>
      <p:sp>
        <p:nvSpPr>
          <p:cNvPr id="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512" y="2132856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某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CPI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2.0</a:t>
            </a:r>
            <a:r>
              <a:rPr lang="zh-CN" altLang="en-US" sz="2200" b="1" dirty="0" smtClean="0">
                <a:latin typeface="宋体" pitchFamily="2" charset="-122"/>
              </a:rPr>
              <a:t>，程序中每条指令</a:t>
            </a:r>
            <a:r>
              <a:rPr lang="zh-CN" altLang="en-US" sz="2200" b="1" dirty="0">
                <a:latin typeface="宋体" pitchFamily="2" charset="-122"/>
              </a:rPr>
              <a:t>平均</a:t>
            </a:r>
            <a:r>
              <a:rPr lang="zh-CN" altLang="en-US" sz="2200" b="1" dirty="0" smtClean="0">
                <a:latin typeface="宋体" pitchFamily="2" charset="-122"/>
              </a:rPr>
              <a:t>访存</a:t>
            </a:r>
            <a:r>
              <a:rPr lang="en-US" altLang="zh-CN" sz="2200" b="1" dirty="0" smtClean="0">
                <a:latin typeface="宋体" pitchFamily="2" charset="-122"/>
              </a:rPr>
              <a:t>1.3</a:t>
            </a:r>
            <a:r>
              <a:rPr lang="zh-CN" altLang="en-US" sz="2200" b="1" dirty="0" smtClean="0">
                <a:latin typeface="宋体" pitchFamily="2" charset="-122"/>
              </a:rPr>
              <a:t>次；采用直接映射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1ns</a:t>
            </a:r>
            <a:r>
              <a:rPr lang="zh-CN" altLang="en-US" sz="2200" b="1" dirty="0" smtClean="0">
                <a:latin typeface="宋体" pitchFamily="2" charset="-122"/>
              </a:rPr>
              <a:t>，采用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路组相联映射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1.2ns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受</a:t>
            </a:r>
            <a:r>
              <a:rPr lang="zh-CN" altLang="en-US" sz="2000" b="1" dirty="0" smtClean="0">
                <a:latin typeface="宋体" pitchFamily="2" charset="-122"/>
              </a:rPr>
              <a:t>限于</a:t>
            </a:r>
            <a:r>
              <a:rPr lang="en-US" altLang="zh-CN" sz="2000" b="1" dirty="0" smtClean="0">
                <a:latin typeface="宋体" pitchFamily="2" charset="-122"/>
              </a:rPr>
              <a:t>MUX</a:t>
            </a:r>
            <a:r>
              <a:rPr lang="zh-CN" altLang="en-US" sz="2000" b="1" dirty="0" smtClean="0">
                <a:latin typeface="宋体" pitchFamily="2" charset="-122"/>
              </a:rPr>
              <a:t>时延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，两者的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66ns</a:t>
            </a:r>
            <a:r>
              <a:rPr lang="zh-CN" altLang="en-US" sz="2200" b="1" dirty="0" smtClean="0">
                <a:latin typeface="宋体" pitchFamily="2" charset="-122"/>
              </a:rPr>
              <a:t>，相同容量时的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zh-CN" altLang="en-US" sz="2200" b="1" dirty="0" smtClean="0">
                <a:latin typeface="宋体" pitchFamily="2" charset="-122"/>
              </a:rPr>
              <a:t>分别为</a:t>
            </a:r>
            <a:r>
              <a:rPr lang="en-US" altLang="zh-CN" sz="2200" b="1" dirty="0" smtClean="0">
                <a:latin typeface="宋体" pitchFamily="2" charset="-122"/>
              </a:rPr>
              <a:t>1.4%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1.0%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r>
              <a:rPr lang="zh-CN" altLang="en-US" sz="2200" b="1" dirty="0" smtClean="0">
                <a:latin typeface="+mn-ea"/>
                <a:ea typeface="+mn-ea"/>
              </a:rPr>
              <a:t>⑴计算两种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zh-CN" altLang="en-US" sz="2200" b="1" dirty="0" smtClean="0">
                <a:latin typeface="宋体" pitchFamily="2" charset="-122"/>
              </a:rPr>
              <a:t>⑵分析哪种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性能更优。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8" name="Text Box 285"/>
          <p:cNvSpPr txBox="1">
            <a:spLocks noChangeArrowheads="1"/>
          </p:cNvSpPr>
          <p:nvPr/>
        </p:nvSpPr>
        <p:spPr bwMode="auto">
          <a:xfrm>
            <a:off x="179388" y="3812991"/>
            <a:ext cx="871309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   解：</a:t>
            </a:r>
            <a:r>
              <a:rPr lang="zh-CN" altLang="en-US" sz="2200" b="1" dirty="0" smtClean="0">
                <a:latin typeface="+mn-ea"/>
                <a:ea typeface="+mn-ea"/>
              </a:rPr>
              <a:t>⑴ 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A1</a:t>
            </a:r>
            <a:r>
              <a:rPr lang="zh-CN" altLang="en-US" sz="2200" b="1" baseline="-25000" dirty="0" smtClean="0">
                <a:latin typeface="+mn-ea"/>
                <a:ea typeface="+mn-ea"/>
              </a:rPr>
              <a:t>路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1ns+0.014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zh-CN" altLang="en-US" sz="2200" b="1" dirty="0" smtClean="0">
                <a:latin typeface="+mn-ea"/>
                <a:ea typeface="+mn-ea"/>
                <a:sym typeface="Symbol"/>
              </a:rPr>
              <a:t></a:t>
            </a:r>
            <a:r>
              <a:rPr lang="en-US" altLang="zh-CN" sz="2200" b="1" dirty="0" smtClean="0">
                <a:latin typeface="+mn-ea"/>
                <a:ea typeface="+mn-ea"/>
              </a:rPr>
              <a:t>66ns/1ns</a:t>
            </a:r>
            <a:r>
              <a:rPr lang="zh-CN" altLang="en-US" sz="2200" b="1" dirty="0" smtClean="0">
                <a:latin typeface="+mn-ea"/>
                <a:ea typeface="+mn-ea"/>
                <a:sym typeface="Symbol"/>
              </a:rPr>
              <a:t>*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ns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1.924ns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A2</a:t>
            </a:r>
            <a:r>
              <a:rPr lang="zh-CN" altLang="en-US" sz="2200" b="1" baseline="-25000" dirty="0" smtClean="0">
                <a:latin typeface="+mn-ea"/>
                <a:ea typeface="+mn-ea"/>
              </a:rPr>
              <a:t>路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+mn-ea"/>
                <a:ea typeface="+mn-ea"/>
              </a:rPr>
              <a:t>1.2ns+0.01</a:t>
            </a:r>
            <a:r>
              <a:rPr lang="zh-CN" altLang="en-US" sz="2200" b="1" dirty="0" smtClean="0">
                <a:latin typeface="+mn-ea"/>
                <a:ea typeface="+mn-ea"/>
              </a:rPr>
              <a:t>*</a:t>
            </a:r>
            <a:r>
              <a:rPr lang="zh-CN" altLang="en-US" sz="2200" b="1" dirty="0" smtClean="0">
                <a:latin typeface="+mn-ea"/>
                <a:sym typeface="Symbol"/>
              </a:rPr>
              <a:t></a:t>
            </a:r>
            <a:r>
              <a:rPr lang="en-US" altLang="zh-CN" sz="2200" b="1" dirty="0" smtClean="0">
                <a:latin typeface="+mn-ea"/>
              </a:rPr>
              <a:t>66ns/1.2ns</a:t>
            </a:r>
            <a:r>
              <a:rPr lang="zh-CN" altLang="en-US" sz="2200" b="1" dirty="0" smtClean="0">
                <a:latin typeface="+mn-ea"/>
                <a:sym typeface="Symbol"/>
              </a:rPr>
              <a:t>*</a:t>
            </a:r>
            <a:r>
              <a:rPr lang="en-US" altLang="zh-CN" sz="2200" b="1" dirty="0" smtClean="0">
                <a:latin typeface="+mn-ea"/>
                <a:sym typeface="Symbol"/>
              </a:rPr>
              <a:t>1.2</a:t>
            </a:r>
            <a:r>
              <a:rPr lang="en-US" altLang="zh-CN" sz="2200" b="1" dirty="0" smtClean="0">
                <a:latin typeface="+mn-ea"/>
                <a:ea typeface="+mn-ea"/>
              </a:rPr>
              <a:t>ns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1.860ns</a:t>
            </a:r>
            <a:r>
              <a:rPr lang="zh-CN" altLang="en-US" sz="2200" b="1" dirty="0" smtClean="0">
                <a:latin typeface="+mn-ea"/>
              </a:rPr>
              <a:t>；</a:t>
            </a:r>
            <a:endParaRPr lang="zh-CN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⑵ 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CPU1</a:t>
            </a:r>
            <a:r>
              <a:rPr lang="zh-CN" altLang="en-US" sz="2200" b="1" baseline="-25000" dirty="0" smtClean="0">
                <a:latin typeface="+mn-ea"/>
                <a:ea typeface="+mn-ea"/>
              </a:rPr>
              <a:t>路</a:t>
            </a:r>
            <a:r>
              <a:rPr lang="zh-CN" altLang="zh-CN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i="1" dirty="0"/>
              <a:t> </a:t>
            </a:r>
            <a:r>
              <a:rPr lang="en-US" altLang="zh-CN" sz="2200" b="1" i="1" dirty="0" smtClean="0"/>
              <a:t>I</a:t>
            </a:r>
            <a:r>
              <a:rPr lang="en-US" altLang="zh-CN" sz="2200" b="1" baseline="-18000" dirty="0" smtClean="0">
                <a:latin typeface="宋体" pitchFamily="2" charset="-122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(2+1.3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0.014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zh-CN" altLang="en-US" sz="2200" b="1" dirty="0" smtClean="0">
                <a:latin typeface="+mn-ea"/>
                <a:sym typeface="Symbol"/>
              </a:rPr>
              <a:t></a:t>
            </a:r>
            <a:r>
              <a:rPr lang="en-US" altLang="zh-CN" sz="2200" b="1" dirty="0">
                <a:latin typeface="+mn-ea"/>
              </a:rPr>
              <a:t>66/1</a:t>
            </a:r>
            <a:r>
              <a:rPr lang="zh-CN" altLang="en-US" sz="2200" b="1" dirty="0">
                <a:latin typeface="+mn-ea"/>
                <a:sym typeface="Symbol"/>
              </a:rPr>
              <a:t></a:t>
            </a:r>
            <a:r>
              <a:rPr lang="en-US" altLang="zh-CN" sz="2200" b="1" dirty="0" smtClean="0">
                <a:latin typeface="宋体" pitchFamily="2" charset="-122"/>
              </a:rPr>
              <a:t>)*1ns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i="1" dirty="0" smtClean="0"/>
              <a:t>I</a:t>
            </a:r>
            <a:r>
              <a:rPr lang="en-US" altLang="zh-CN" sz="2200" b="1" baseline="-18000" dirty="0" smtClean="0">
                <a:latin typeface="宋体" pitchFamily="2" charset="-122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+mn-ea"/>
              </a:rPr>
              <a:t>3.2012ns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  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25000" dirty="0" smtClean="0">
                <a:latin typeface="+mn-ea"/>
              </a:rPr>
              <a:t>CPU2</a:t>
            </a:r>
            <a:r>
              <a:rPr lang="zh-CN" altLang="en-US" sz="2200" b="1" baseline="-25000" dirty="0" smtClean="0">
                <a:latin typeface="+mn-ea"/>
              </a:rPr>
              <a:t>路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i="1" dirty="0"/>
              <a:t> I</a:t>
            </a:r>
            <a:r>
              <a:rPr lang="en-US" altLang="zh-CN" sz="2200" b="1" baseline="-18000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</a:rPr>
              <a:t>(2+1.3</a:t>
            </a:r>
            <a:r>
              <a:rPr lang="zh-CN" altLang="en-US" sz="2200" b="1" dirty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0.010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zh-CN" altLang="en-US" sz="2200" b="1" dirty="0">
                <a:latin typeface="+mn-ea"/>
                <a:sym typeface="Symbol"/>
              </a:rPr>
              <a:t></a:t>
            </a:r>
            <a:r>
              <a:rPr lang="en-US" altLang="zh-CN" sz="2200" b="1" dirty="0" smtClean="0">
                <a:latin typeface="+mn-ea"/>
              </a:rPr>
              <a:t>66/1.2</a:t>
            </a:r>
            <a:r>
              <a:rPr lang="zh-CN" altLang="en-US" sz="2200" b="1" dirty="0" smtClean="0">
                <a:latin typeface="+mn-ea"/>
                <a:sym typeface="Symbol"/>
              </a:rPr>
              <a:t></a:t>
            </a:r>
            <a:r>
              <a:rPr lang="en-US" altLang="zh-CN" sz="2200" b="1" dirty="0">
                <a:latin typeface="宋体" pitchFamily="2" charset="-122"/>
              </a:rPr>
              <a:t>)*</a:t>
            </a:r>
            <a:r>
              <a:rPr lang="en-US" altLang="zh-CN" sz="2200" b="1" dirty="0" smtClean="0">
                <a:latin typeface="宋体" pitchFamily="2" charset="-122"/>
              </a:rPr>
              <a:t>1.2ns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i="1" dirty="0"/>
              <a:t>I</a:t>
            </a:r>
            <a:r>
              <a:rPr lang="en-US" altLang="zh-CN" sz="2200" b="1" baseline="-18000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+mn-ea"/>
              </a:rPr>
              <a:t>3.258ns</a:t>
            </a:r>
            <a:r>
              <a:rPr lang="zh-CN" altLang="en-US" sz="2200" b="1" dirty="0" smtClean="0">
                <a:latin typeface="+mn-ea"/>
              </a:rPr>
              <a:t>；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  采用直接映射</a:t>
            </a:r>
            <a:r>
              <a:rPr lang="en-US" altLang="zh-CN" sz="2200" b="1" dirty="0" smtClean="0">
                <a:latin typeface="+mn-ea"/>
              </a:rPr>
              <a:t>Cache</a:t>
            </a:r>
            <a:r>
              <a:rPr lang="zh-CN" altLang="en-US" sz="2200" b="1" dirty="0" smtClean="0">
                <a:latin typeface="+mn-ea"/>
              </a:rPr>
              <a:t>的</a:t>
            </a:r>
            <a:r>
              <a:rPr lang="en-US" altLang="zh-CN" sz="2200" b="1" dirty="0" smtClean="0">
                <a:latin typeface="+mn-ea"/>
              </a:rPr>
              <a:t>CPU</a:t>
            </a:r>
            <a:r>
              <a:rPr lang="zh-CN" altLang="en-US" sz="2200" b="1" dirty="0" smtClean="0">
                <a:latin typeface="+mn-ea"/>
              </a:rPr>
              <a:t>性能更优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时钟周期短</a:t>
            </a:r>
            <a:r>
              <a:rPr lang="en-US" altLang="zh-CN" sz="18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。</a:t>
            </a:r>
            <a:endParaRPr lang="zh-CN" altLang="zh-CN" sz="2200" b="1" dirty="0">
              <a:latin typeface="+mn-ea"/>
            </a:endParaRPr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3672" y="5899338"/>
            <a:ext cx="88308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性能优化：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，可从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个方面进行</a:t>
            </a:r>
            <a:endParaRPr lang="en-US" altLang="zh-CN" sz="2000" b="1" baseline="-180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latin typeface="+mn-ea"/>
                <a:ea typeface="+mn-ea"/>
              </a:rPr>
              <a:t>3</a:t>
            </a:r>
            <a:r>
              <a:rPr lang="zh-CN" altLang="en-US" sz="2800" b="1" dirty="0" smtClean="0"/>
              <a:t>节</a:t>
            </a:r>
            <a:r>
              <a:rPr lang="zh-CN" altLang="en-US" sz="2800" b="1" dirty="0" smtClean="0">
                <a:latin typeface="宋体" pitchFamily="2" charset="-122"/>
              </a:rPr>
              <a:t>  </a:t>
            </a:r>
            <a:r>
              <a:rPr lang="en-US" altLang="zh-CN" sz="2800" b="1" dirty="0" smtClean="0">
                <a:latin typeface="宋体" pitchFamily="2" charset="-122"/>
              </a:rPr>
              <a:t>Cache</a:t>
            </a:r>
            <a:r>
              <a:rPr lang="zh-CN" altLang="en-US" sz="2800" b="1" dirty="0" smtClean="0">
                <a:latin typeface="宋体" pitchFamily="2" charset="-122"/>
              </a:rPr>
              <a:t>的性能优化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降低缺失率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，减小缺失开销，减小命中时间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79511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的缺失率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4282" y="1844824"/>
            <a:ext cx="349362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*缺失的类型：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强制缺失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容量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缺失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冲突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缺失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*缺失的影响因素：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强制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缺失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容量缺失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冲突缺失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*降低缺失率的方法：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555776" y="2311712"/>
            <a:ext cx="640896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第一次访问</a:t>
            </a:r>
            <a:r>
              <a:rPr lang="zh-CN" altLang="en-US" b="1" dirty="0" smtClean="0">
                <a:latin typeface="宋体" pitchFamily="2" charset="-122"/>
              </a:rPr>
              <a:t>某个块时，块不在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所需块</a:t>
            </a:r>
            <a:r>
              <a:rPr lang="zh-CN" altLang="en-US" b="1" u="sng" dirty="0" smtClean="0">
                <a:latin typeface="宋体" pitchFamily="2" charset="-122"/>
              </a:rPr>
              <a:t>不能全部调入</a:t>
            </a:r>
            <a:r>
              <a:rPr lang="zh-CN" altLang="en-US" b="1" dirty="0" smtClean="0">
                <a:latin typeface="宋体" pitchFamily="2" charset="-122"/>
              </a:rPr>
              <a:t>，替换后又重新访问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多个块</a:t>
            </a:r>
            <a:r>
              <a:rPr lang="zh-CN" altLang="en-US" b="1" u="sng" dirty="0" smtClean="0">
                <a:latin typeface="宋体" pitchFamily="2" charset="-122"/>
              </a:rPr>
              <a:t>映射到同一组</a:t>
            </a:r>
            <a:r>
              <a:rPr lang="zh-CN" altLang="en-US" b="1" dirty="0" smtClean="0">
                <a:latin typeface="宋体" pitchFamily="2" charset="-122"/>
              </a:rPr>
              <a:t>，替换后又重新访问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555776" y="4149080"/>
            <a:ext cx="640896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仅与</a:t>
            </a:r>
            <a:r>
              <a:rPr lang="zh-CN" altLang="en-US" b="1" u="sng" dirty="0" smtClean="0">
                <a:latin typeface="宋体" pitchFamily="2" charset="-122"/>
              </a:rPr>
              <a:t>块大小</a:t>
            </a:r>
            <a:r>
              <a:rPr lang="zh-CN" altLang="en-US" b="1" dirty="0" smtClean="0">
                <a:latin typeface="宋体" pitchFamily="2" charset="-122"/>
              </a:rPr>
              <a:t>有关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与容量、相联度无关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u="sng" dirty="0" smtClean="0">
                <a:latin typeface="宋体" pitchFamily="2" charset="-122"/>
              </a:rPr>
              <a:t>Cache</a:t>
            </a:r>
            <a:r>
              <a:rPr lang="zh-CN" altLang="en-US" b="1" u="sng" dirty="0" smtClean="0">
                <a:latin typeface="宋体" pitchFamily="2" charset="-122"/>
              </a:rPr>
              <a:t>容量、软件</a:t>
            </a:r>
            <a:r>
              <a:rPr lang="zh-CN" altLang="en-US" b="1" u="sng" dirty="0">
                <a:latin typeface="宋体" pitchFamily="2" charset="-122"/>
              </a:rPr>
              <a:t>工作</a:t>
            </a:r>
            <a:r>
              <a:rPr lang="zh-CN" altLang="en-US" b="1" u="sng" dirty="0" smtClean="0">
                <a:latin typeface="宋体" pitchFamily="2" charset="-122"/>
              </a:rPr>
              <a:t>特性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有关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zh-CN" altLang="en-US" b="1" u="sng" dirty="0" smtClean="0">
                <a:latin typeface="宋体" pitchFamily="2" charset="-122"/>
              </a:rPr>
              <a:t>相联度</a:t>
            </a:r>
            <a:r>
              <a:rPr lang="zh-CN" altLang="en-US" b="1" dirty="0" smtClean="0">
                <a:latin typeface="宋体" pitchFamily="2" charset="-122"/>
              </a:rPr>
              <a:t>有关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419872" y="5517232"/>
            <a:ext cx="55448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有多种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solidFill>
                  <a:srgbClr val="FF3399"/>
                </a:solidFill>
                <a:latin typeface="宋体" pitchFamily="2" charset="-122"/>
              </a:rPr>
              <a:t>容量</a:t>
            </a:r>
            <a:r>
              <a:rPr lang="zh-CN" altLang="en-US" sz="1800" b="1" spc="-100" dirty="0" smtClean="0">
                <a:latin typeface="宋体" pitchFamily="2" charset="-122"/>
              </a:rPr>
              <a:t>、块大小、相联度、预取等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应</a:t>
            </a:r>
            <a:r>
              <a:rPr lang="zh-CN" altLang="en-US" b="1" dirty="0">
                <a:latin typeface="宋体" pitchFamily="2" charset="-122"/>
              </a:rPr>
              <a:t>尽量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避免增加</a:t>
            </a:r>
            <a:r>
              <a:rPr lang="en-US" altLang="zh-CN" b="1" i="1" dirty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缺失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9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9512" y="380271"/>
            <a:ext cx="3888432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增加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块大小</a:t>
            </a:r>
            <a:endParaRPr lang="zh-CN" altLang="en-US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测试结果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块大小的选择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依据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结果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815678" y="5661248"/>
            <a:ext cx="722081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zh-CN" altLang="en-US" b="1" baseline="-18000" dirty="0" smtClean="0">
                <a:latin typeface="宋体" pitchFamily="2" charset="-122"/>
              </a:rPr>
              <a:t>块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尽量大</a:t>
            </a:r>
            <a:r>
              <a:rPr lang="zh-CN" altLang="en-US" b="1" dirty="0" smtClean="0">
                <a:latin typeface="宋体" pitchFamily="2" charset="-122"/>
              </a:rPr>
              <a:t>，值</a:t>
            </a:r>
            <a:r>
              <a:rPr lang="zh-CN" altLang="en-US" b="1" u="sng" dirty="0" smtClean="0">
                <a:latin typeface="宋体" pitchFamily="2" charset="-122"/>
              </a:rPr>
              <a:t>取决于</a:t>
            </a:r>
            <a:r>
              <a:rPr lang="zh-CN" altLang="en-US" b="1" dirty="0" smtClean="0">
                <a:latin typeface="宋体" pitchFamily="2" charset="-122"/>
              </a:rPr>
              <a:t>下级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的延迟与带宽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→保持</a:t>
            </a:r>
            <a:r>
              <a:rPr lang="en-US" altLang="zh-CN" sz="1800" b="1" i="1" dirty="0" smtClean="0"/>
              <a:t>F</a:t>
            </a:r>
            <a:r>
              <a:rPr lang="en-US" altLang="zh-CN" sz="1800" b="1" dirty="0" smtClean="0"/>
              <a:t>·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缺失</a:t>
            </a:r>
            <a:r>
              <a:rPr lang="zh-CN" altLang="en-US" sz="1800" b="1" dirty="0" smtClean="0">
                <a:latin typeface="宋体" pitchFamily="2" charset="-122"/>
              </a:rPr>
              <a:t>不变→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20000" dirty="0">
                <a:latin typeface="宋体" pitchFamily="2" charset="-122"/>
              </a:rPr>
              <a:t>调</a:t>
            </a:r>
            <a:r>
              <a:rPr lang="zh-CN" altLang="en-US" sz="1800" b="1" baseline="-20000" dirty="0" smtClean="0">
                <a:latin typeface="宋体" pitchFamily="2" charset="-122"/>
              </a:rPr>
              <a:t>入</a:t>
            </a:r>
            <a:r>
              <a:rPr lang="zh-CN" altLang="en-US" sz="1800" b="1" dirty="0" smtClean="0">
                <a:latin typeface="宋体" pitchFamily="2" charset="-122"/>
              </a:rPr>
              <a:t>较小时</a:t>
            </a:r>
            <a:r>
              <a:rPr lang="en-US" altLang="zh-CN" sz="1800" b="1" i="1" dirty="0" smtClean="0">
                <a:latin typeface="+mn-lt"/>
              </a:rPr>
              <a:t>S</a:t>
            </a:r>
            <a:r>
              <a:rPr lang="zh-CN" altLang="en-US" sz="1800" b="1" baseline="-16000" dirty="0" smtClean="0">
                <a:latin typeface="宋体" pitchFamily="2" charset="-122"/>
              </a:rPr>
              <a:t>块</a:t>
            </a:r>
            <a:r>
              <a:rPr lang="zh-CN" altLang="en-US" sz="1800" b="1" dirty="0" smtClean="0">
                <a:latin typeface="宋体" pitchFamily="2" charset="-122"/>
              </a:rPr>
              <a:t>较大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923553" y="799544"/>
            <a:ext cx="626837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① </a:t>
            </a:r>
            <a:r>
              <a:rPr lang="en-US" altLang="zh-CN" b="1" i="1" dirty="0" err="1" smtClean="0"/>
              <a:t>S</a:t>
            </a:r>
            <a:r>
              <a:rPr lang="en-US" altLang="zh-CN" b="1" baseline="-18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不变，</a:t>
            </a:r>
            <a:r>
              <a:rPr lang="en-US" altLang="zh-CN" b="1" i="1" dirty="0" smtClean="0"/>
              <a:t>S</a:t>
            </a:r>
            <a:r>
              <a:rPr lang="zh-CN" altLang="en-US" b="1" baseline="-20000" dirty="0">
                <a:latin typeface="宋体" pitchFamily="2" charset="-122"/>
              </a:rPr>
              <a:t>块</a:t>
            </a:r>
            <a:r>
              <a:rPr lang="zh-CN" altLang="en-US" b="1" dirty="0" smtClean="0"/>
              <a:t>↑时 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先</a:t>
            </a:r>
            <a:r>
              <a:rPr lang="zh-CN" altLang="en-US" b="1" dirty="0" smtClean="0">
                <a:latin typeface="+mn-lt"/>
              </a:rPr>
              <a:t>↓</a:t>
            </a:r>
            <a:r>
              <a:rPr lang="zh-CN" altLang="en-US" b="1" dirty="0" smtClean="0">
                <a:latin typeface="宋体" pitchFamily="2" charset="-122"/>
              </a:rPr>
              <a:t>后</a:t>
            </a:r>
            <a:r>
              <a:rPr lang="zh-CN" altLang="en-US" b="1" dirty="0">
                <a:latin typeface="+mn-lt"/>
              </a:rPr>
              <a:t>↑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② </a:t>
            </a:r>
            <a:r>
              <a:rPr lang="en-US" altLang="zh-CN" b="1" i="1" dirty="0" err="1">
                <a:latin typeface="+mn-lt"/>
              </a:rPr>
              <a:t>S</a:t>
            </a:r>
            <a:r>
              <a:rPr lang="en-US" altLang="zh-CN" b="1" baseline="-18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+mn-lt"/>
              </a:rPr>
              <a:t>↑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>
                <a:latin typeface="+mn-lt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最小时的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zh-CN" altLang="en-US" b="1" baseline="-20000" dirty="0" smtClean="0">
                <a:latin typeface="宋体" pitchFamily="2" charset="-122"/>
              </a:rPr>
              <a:t>块</a:t>
            </a:r>
            <a:r>
              <a:rPr lang="zh-CN" altLang="en-US" b="1" dirty="0" smtClean="0">
                <a:latin typeface="+mn-lt"/>
              </a:rPr>
              <a:t>↑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en-US" altLang="zh-CN" b="1" i="1" dirty="0" smtClean="0"/>
              <a:t>S</a:t>
            </a:r>
            <a:r>
              <a:rPr lang="zh-CN" altLang="en-US" b="1" baseline="-18000" dirty="0" smtClean="0">
                <a:latin typeface="宋体" pitchFamily="2" charset="-122"/>
              </a:rPr>
              <a:t>块</a:t>
            </a:r>
            <a:r>
              <a:rPr lang="zh-CN" altLang="en-US" b="1" dirty="0" smtClean="0"/>
              <a:t>↑</a:t>
            </a:r>
            <a:r>
              <a:rPr lang="zh-CN" altLang="en-US" b="1" dirty="0" smtClean="0">
                <a:latin typeface="宋体" pitchFamily="2" charset="-122"/>
              </a:rPr>
              <a:t>导致</a:t>
            </a:r>
            <a:r>
              <a:rPr lang="en-US" altLang="zh-CN" b="1" i="1" dirty="0" smtClean="0"/>
              <a:t>F</a:t>
            </a:r>
            <a:r>
              <a:rPr lang="zh-CN" altLang="en-US" b="1" dirty="0" smtClean="0"/>
              <a:t>↓、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/>
              <a:t>↑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调</a:t>
            </a:r>
            <a:r>
              <a:rPr lang="zh-CN" altLang="en-US" sz="1800" b="1" baseline="-18000" dirty="0" smtClean="0">
                <a:latin typeface="宋体" pitchFamily="2" charset="-122"/>
              </a:rPr>
              <a:t>入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存取</a:t>
            </a:r>
            <a:r>
              <a:rPr lang="zh-CN" altLang="en-US" sz="1800" b="1" dirty="0" smtClean="0">
                <a:latin typeface="宋体" pitchFamily="2" charset="-122"/>
              </a:rPr>
              <a:t>＋</a:t>
            </a:r>
            <a:r>
              <a:rPr lang="en-US" altLang="zh-CN" sz="1800" b="1" i="1" dirty="0" smtClean="0">
                <a:solidFill>
                  <a:srgbClr val="990099"/>
                </a:solidFill>
                <a:latin typeface="+mn-lt"/>
              </a:rPr>
              <a:t>n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*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使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最小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en-US" altLang="zh-CN" sz="2000" b="1" i="1" dirty="0"/>
              <a:t>F</a:t>
            </a:r>
            <a:r>
              <a:rPr lang="zh-CN" altLang="en-US" sz="2000" b="1" dirty="0">
                <a:latin typeface="宋体" pitchFamily="2" charset="-122"/>
              </a:rPr>
              <a:t>*</a:t>
            </a:r>
            <a:r>
              <a:rPr lang="en-US" altLang="zh-CN" sz="2000" b="1" i="1" dirty="0"/>
              <a:t>T</a:t>
            </a:r>
            <a:r>
              <a:rPr lang="zh-CN" altLang="en-US" sz="2000" b="1" baseline="-16000" dirty="0" smtClean="0">
                <a:latin typeface="宋体" pitchFamily="2" charset="-122"/>
              </a:rPr>
              <a:t>缺失</a:t>
            </a:r>
            <a:r>
              <a:rPr lang="zh-CN" altLang="en-US" sz="2000" b="1" dirty="0" smtClean="0">
                <a:latin typeface="宋体" pitchFamily="2" charset="-122"/>
              </a:rPr>
              <a:t>最小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34525" name="Group 29"/>
          <p:cNvGrpSpPr>
            <a:grpSpLocks/>
          </p:cNvGrpSpPr>
          <p:nvPr/>
        </p:nvGrpSpPr>
        <p:grpSpPr bwMode="auto">
          <a:xfrm>
            <a:off x="6660008" y="476968"/>
            <a:ext cx="2376488" cy="1368425"/>
            <a:chOff x="3820" y="2361"/>
            <a:chExt cx="1497" cy="862"/>
          </a:xfrm>
        </p:grpSpPr>
        <p:sp>
          <p:nvSpPr>
            <p:cNvPr id="234503" name="Line 7"/>
            <p:cNvSpPr>
              <a:spLocks noChangeShapeType="1"/>
            </p:cNvSpPr>
            <p:nvPr/>
          </p:nvSpPr>
          <p:spPr bwMode="auto">
            <a:xfrm>
              <a:off x="3868" y="3177"/>
              <a:ext cx="12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4" name="Line 8"/>
            <p:cNvSpPr>
              <a:spLocks noChangeShapeType="1"/>
            </p:cNvSpPr>
            <p:nvPr/>
          </p:nvSpPr>
          <p:spPr bwMode="auto">
            <a:xfrm flipV="1">
              <a:off x="3865" y="2543"/>
              <a:ext cx="0" cy="6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5" name="Freeform 9"/>
            <p:cNvSpPr>
              <a:spLocks/>
            </p:cNvSpPr>
            <p:nvPr/>
          </p:nvSpPr>
          <p:spPr bwMode="auto">
            <a:xfrm>
              <a:off x="3936" y="2827"/>
              <a:ext cx="888" cy="227"/>
            </a:xfrm>
            <a:custGeom>
              <a:avLst/>
              <a:gdLst/>
              <a:ahLst/>
              <a:cxnLst>
                <a:cxn ang="0">
                  <a:pos x="888" y="0"/>
                </a:cxn>
                <a:cxn ang="0">
                  <a:pos x="808" y="92"/>
                </a:cxn>
                <a:cxn ang="0">
                  <a:pos x="712" y="176"/>
                </a:cxn>
                <a:cxn ang="0">
                  <a:pos x="569" y="227"/>
                </a:cxn>
                <a:cxn ang="0">
                  <a:pos x="449" y="223"/>
                </a:cxn>
                <a:cxn ang="0">
                  <a:pos x="321" y="195"/>
                </a:cxn>
                <a:cxn ang="0">
                  <a:pos x="185" y="159"/>
                </a:cxn>
                <a:cxn ang="0">
                  <a:pos x="85" y="103"/>
                </a:cxn>
                <a:cxn ang="0">
                  <a:pos x="0" y="30"/>
                </a:cxn>
              </a:cxnLst>
              <a:rect l="0" t="0" r="r" b="b"/>
              <a:pathLst>
                <a:path w="888" h="227">
                  <a:moveTo>
                    <a:pt x="888" y="0"/>
                  </a:moveTo>
                  <a:lnTo>
                    <a:pt x="808" y="92"/>
                  </a:lnTo>
                  <a:lnTo>
                    <a:pt x="712" y="176"/>
                  </a:lnTo>
                  <a:lnTo>
                    <a:pt x="569" y="227"/>
                  </a:lnTo>
                  <a:lnTo>
                    <a:pt x="449" y="223"/>
                  </a:lnTo>
                  <a:lnTo>
                    <a:pt x="321" y="195"/>
                  </a:lnTo>
                  <a:lnTo>
                    <a:pt x="185" y="159"/>
                  </a:lnTo>
                  <a:lnTo>
                    <a:pt x="85" y="103"/>
                  </a:lnTo>
                  <a:lnTo>
                    <a:pt x="0" y="30"/>
                  </a:lnTo>
                </a:path>
              </a:pathLst>
            </a:custGeom>
            <a:noFill/>
            <a:ln w="158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6" name="Text Box 10"/>
            <p:cNvSpPr txBox="1">
              <a:spLocks noChangeArrowheads="1"/>
            </p:cNvSpPr>
            <p:nvPr/>
          </p:nvSpPr>
          <p:spPr bwMode="auto">
            <a:xfrm>
              <a:off x="5090" y="3087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i="1" dirty="0" smtClean="0"/>
                <a:t>S</a:t>
              </a:r>
              <a:r>
                <a:rPr lang="zh-CN" altLang="en-US" sz="1800" b="1" baseline="-18000" dirty="0" smtClean="0"/>
                <a:t>块</a:t>
              </a:r>
              <a:endParaRPr lang="zh-CN" altLang="en-US" sz="1800" b="1" baseline="-18000" dirty="0"/>
            </a:p>
          </p:txBody>
        </p:sp>
        <p:sp>
          <p:nvSpPr>
            <p:cNvPr id="234507" name="Text Box 11"/>
            <p:cNvSpPr txBox="1">
              <a:spLocks noChangeArrowheads="1"/>
            </p:cNvSpPr>
            <p:nvPr/>
          </p:nvSpPr>
          <p:spPr bwMode="auto">
            <a:xfrm>
              <a:off x="3820" y="2361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>
                  <a:latin typeface="+mn-lt"/>
                </a:rPr>
                <a:t>F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34511" name="Freeform 15"/>
            <p:cNvSpPr>
              <a:spLocks/>
            </p:cNvSpPr>
            <p:nvPr/>
          </p:nvSpPr>
          <p:spPr bwMode="auto">
            <a:xfrm>
              <a:off x="3943" y="2735"/>
              <a:ext cx="873" cy="240"/>
            </a:xfrm>
            <a:custGeom>
              <a:avLst/>
              <a:gdLst/>
              <a:ahLst/>
              <a:cxnLst>
                <a:cxn ang="0">
                  <a:pos x="873" y="0"/>
                </a:cxn>
                <a:cxn ang="0">
                  <a:pos x="777" y="120"/>
                </a:cxn>
                <a:cxn ang="0">
                  <a:pos x="625" y="220"/>
                </a:cxn>
                <a:cxn ang="0">
                  <a:pos x="477" y="240"/>
                </a:cxn>
                <a:cxn ang="0">
                  <a:pos x="293" y="216"/>
                </a:cxn>
                <a:cxn ang="0">
                  <a:pos x="137" y="172"/>
                </a:cxn>
                <a:cxn ang="0">
                  <a:pos x="0" y="72"/>
                </a:cxn>
              </a:cxnLst>
              <a:rect l="0" t="0" r="r" b="b"/>
              <a:pathLst>
                <a:path w="873" h="240">
                  <a:moveTo>
                    <a:pt x="873" y="0"/>
                  </a:moveTo>
                  <a:lnTo>
                    <a:pt x="777" y="120"/>
                  </a:lnTo>
                  <a:lnTo>
                    <a:pt x="625" y="220"/>
                  </a:lnTo>
                  <a:lnTo>
                    <a:pt x="477" y="240"/>
                  </a:lnTo>
                  <a:lnTo>
                    <a:pt x="293" y="216"/>
                  </a:lnTo>
                  <a:lnTo>
                    <a:pt x="137" y="172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2" name="Text Box 16"/>
            <p:cNvSpPr txBox="1">
              <a:spLocks noChangeArrowheads="1"/>
            </p:cNvSpPr>
            <p:nvPr/>
          </p:nvSpPr>
          <p:spPr bwMode="auto">
            <a:xfrm>
              <a:off x="4830" y="2614"/>
              <a:ext cx="22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b="1" i="1" dirty="0">
                  <a:latin typeface="+mn-lt"/>
                </a:rPr>
                <a:t>S</a:t>
              </a:r>
              <a:r>
                <a:rPr lang="en-US" altLang="zh-CN" sz="1600" b="1" baseline="-20000" dirty="0">
                  <a:latin typeface="宋体" pitchFamily="2" charset="-122"/>
                </a:rPr>
                <a:t>C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600" b="1" i="1" dirty="0">
                  <a:solidFill>
                    <a:schemeClr val="accent2"/>
                  </a:solidFill>
                  <a:latin typeface="+mn-lt"/>
                </a:rPr>
                <a:t>S</a:t>
              </a:r>
              <a:r>
                <a:rPr lang="en-US" altLang="zh-CN" sz="1600" b="1" baseline="-20000" dirty="0">
                  <a:solidFill>
                    <a:schemeClr val="accent2"/>
                  </a:solidFill>
                  <a:latin typeface="宋体" pitchFamily="2" charset="-122"/>
                </a:rPr>
                <a:t>C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en-US" altLang="zh-CN" sz="1600" b="1" i="1" dirty="0">
                  <a:solidFill>
                    <a:srgbClr val="CC3300"/>
                  </a:solidFill>
                  <a:latin typeface="+mn-lt"/>
                </a:rPr>
                <a:t>S</a:t>
              </a:r>
              <a:r>
                <a:rPr lang="en-US" altLang="zh-CN" sz="1600" b="1" baseline="-20000" dirty="0">
                  <a:solidFill>
                    <a:srgbClr val="CC3300"/>
                  </a:solidFill>
                  <a:latin typeface="宋体" pitchFamily="2" charset="-122"/>
                </a:rPr>
                <a:t>C</a:t>
              </a:r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4694" y="2795"/>
              <a:ext cx="136" cy="27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 flipH="1">
              <a:off x="4416" y="2678"/>
              <a:ext cx="0" cy="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8" name="Freeform 22"/>
            <p:cNvSpPr>
              <a:spLocks/>
            </p:cNvSpPr>
            <p:nvPr/>
          </p:nvSpPr>
          <p:spPr bwMode="auto">
            <a:xfrm>
              <a:off x="3940" y="2915"/>
              <a:ext cx="896" cy="220"/>
            </a:xfrm>
            <a:custGeom>
              <a:avLst/>
              <a:gdLst/>
              <a:ahLst/>
              <a:cxnLst>
                <a:cxn ang="0">
                  <a:pos x="896" y="0"/>
                </a:cxn>
                <a:cxn ang="0">
                  <a:pos x="836" y="84"/>
                </a:cxn>
                <a:cxn ang="0">
                  <a:pos x="760" y="164"/>
                </a:cxn>
                <a:cxn ang="0">
                  <a:pos x="668" y="220"/>
                </a:cxn>
                <a:cxn ang="0">
                  <a:pos x="564" y="220"/>
                </a:cxn>
                <a:cxn ang="0">
                  <a:pos x="464" y="214"/>
                </a:cxn>
                <a:cxn ang="0">
                  <a:pos x="312" y="184"/>
                </a:cxn>
                <a:cxn ang="0">
                  <a:pos x="168" y="128"/>
                </a:cxn>
                <a:cxn ang="0">
                  <a:pos x="0" y="16"/>
                </a:cxn>
              </a:cxnLst>
              <a:rect l="0" t="0" r="r" b="b"/>
              <a:pathLst>
                <a:path w="896" h="220">
                  <a:moveTo>
                    <a:pt x="896" y="0"/>
                  </a:moveTo>
                  <a:lnTo>
                    <a:pt x="836" y="84"/>
                  </a:lnTo>
                  <a:lnTo>
                    <a:pt x="760" y="164"/>
                  </a:lnTo>
                  <a:lnTo>
                    <a:pt x="668" y="220"/>
                  </a:lnTo>
                  <a:lnTo>
                    <a:pt x="564" y="220"/>
                  </a:lnTo>
                  <a:lnTo>
                    <a:pt x="464" y="214"/>
                  </a:lnTo>
                  <a:lnTo>
                    <a:pt x="312" y="184"/>
                  </a:lnTo>
                  <a:lnTo>
                    <a:pt x="168" y="128"/>
                  </a:lnTo>
                  <a:lnTo>
                    <a:pt x="0" y="16"/>
                  </a:lnTo>
                </a:path>
              </a:pathLst>
            </a:custGeom>
            <a:noFill/>
            <a:ln w="15875">
              <a:solidFill>
                <a:srgbClr val="CC33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>
              <a:off x="4513" y="2678"/>
              <a:ext cx="0" cy="50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4604" y="2497"/>
              <a:ext cx="0" cy="684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79512" y="3088209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表</a:t>
            </a:r>
            <a:r>
              <a:rPr lang="zh-CN" altLang="en-US" sz="2200" b="1" dirty="0">
                <a:latin typeface="宋体" pitchFamily="2" charset="-122"/>
              </a:rPr>
              <a:t>中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传输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2CLK/16B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1CLK</a:t>
            </a:r>
            <a:r>
              <a:rPr lang="zh-CN" altLang="en-US" sz="2200" b="1" dirty="0" smtClean="0">
                <a:latin typeface="宋体" pitchFamily="2" charset="-122"/>
              </a:rPr>
              <a:t>，选择各容量的</a:t>
            </a:r>
            <a:r>
              <a:rPr lang="en-US" altLang="zh-CN" sz="2200" b="1" i="1" dirty="0" smtClean="0">
                <a:latin typeface="+mn-lt"/>
              </a:rPr>
              <a:t>S</a:t>
            </a:r>
            <a:r>
              <a:rPr lang="zh-CN" altLang="en-US" sz="2200" b="1" baseline="-18000" dirty="0" smtClean="0">
                <a:latin typeface="宋体" pitchFamily="2" charset="-122"/>
              </a:rPr>
              <a:t>块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932"/>
              </p:ext>
            </p:extLst>
          </p:nvPr>
        </p:nvGraphicFramePr>
        <p:xfrm>
          <a:off x="467543" y="3592265"/>
          <a:ext cx="4320481" cy="162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00160"/>
                <a:gridCol w="740001"/>
                <a:gridCol w="720080"/>
                <a:gridCol w="720080"/>
                <a:gridCol w="720080"/>
              </a:tblGrid>
              <a:tr h="244384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块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缺失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4KB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16KB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64KB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256KB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16B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8.57%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3.94%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2.04%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1.09%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32B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7.24%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2.87%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1.35%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0.70%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64B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7.00%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2.64%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1.06%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0.51%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80+16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7.78%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2.77%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1.02%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0.49%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80+32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9.51%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3.29%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1.15%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0.49%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788024" y="3520257"/>
            <a:ext cx="4248472" cy="209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lt"/>
              </a:rPr>
              <a:t>解：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T</a:t>
            </a:r>
            <a:r>
              <a:rPr lang="en-US" altLang="zh-CN" sz="2200" b="1" baseline="-18000" dirty="0" smtClean="0">
                <a:latin typeface="宋体" pitchFamily="2" charset="-122"/>
              </a:rPr>
              <a:t>4K/16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1+8.57%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82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8.027CLK,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4K/64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1+7.00%</a:t>
            </a:r>
            <a:r>
              <a:rPr lang="zh-CN" altLang="en-US" sz="2200" b="1" dirty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88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7.160CLK,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得            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4KB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时</a:t>
            </a:r>
            <a:r>
              <a:rPr lang="en-US" altLang="zh-CN" sz="2200" b="1" i="1" dirty="0" smtClean="0">
                <a:latin typeface="+mn-lt"/>
              </a:rPr>
              <a:t>S</a:t>
            </a:r>
            <a:r>
              <a:rPr lang="zh-CN" altLang="en-US" sz="2200" b="1" baseline="-18000" dirty="0">
                <a:latin typeface="宋体" pitchFamily="2" charset="-122"/>
              </a:rPr>
              <a:t>块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32B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16KB/64KB/256KB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时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18000" dirty="0">
                <a:latin typeface="宋体" pitchFamily="2" charset="-122"/>
              </a:rPr>
              <a:t>块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64B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955285" y="549993"/>
            <a:ext cx="1973264" cy="287338"/>
            <a:chOff x="6523459" y="549993"/>
            <a:chExt cx="1973264" cy="287338"/>
          </a:xfrm>
        </p:grpSpPr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6537747" y="551581"/>
              <a:ext cx="93503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/>
                <a:t>改善</a:t>
              </a:r>
              <a:r>
                <a:rPr lang="en-US" altLang="zh-CN" sz="1600" b="1" i="1" dirty="0" smtClean="0"/>
                <a:t>F</a:t>
              </a:r>
              <a:r>
                <a:rPr lang="zh-CN" altLang="en-US" sz="1600" b="1" baseline="-18000" dirty="0" smtClean="0"/>
                <a:t>强制</a:t>
              </a:r>
              <a:endParaRPr lang="zh-CN" altLang="en-US" sz="1600" b="1" baseline="-18000" dirty="0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flipV="1">
              <a:off x="6523459" y="837331"/>
              <a:ext cx="935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7544222" y="549993"/>
              <a:ext cx="936626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/>
                <a:t>改善</a:t>
              </a:r>
              <a:r>
                <a:rPr lang="en-US" altLang="zh-CN" sz="1600" b="1" i="1" dirty="0" smtClean="0"/>
                <a:t>F</a:t>
              </a:r>
              <a:r>
                <a:rPr lang="zh-CN" altLang="en-US" sz="1600" b="1" baseline="-20000" dirty="0" smtClean="0"/>
                <a:t>冲突</a:t>
              </a:r>
              <a:endParaRPr lang="zh-CN" altLang="en-US" sz="1600" b="1" baseline="-20000" dirty="0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 flipV="1">
              <a:off x="7490247" y="837331"/>
              <a:ext cx="1006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83568" y="5280387"/>
            <a:ext cx="424847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中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80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40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，结果会变化吗？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线形标注 2 28"/>
          <p:cNvSpPr/>
          <p:nvPr/>
        </p:nvSpPr>
        <p:spPr bwMode="auto">
          <a:xfrm>
            <a:off x="5796136" y="2808519"/>
            <a:ext cx="3039008" cy="279690"/>
          </a:xfrm>
          <a:prstGeom prst="borderCallout2">
            <a:avLst>
              <a:gd name="adj1" fmla="val 49296"/>
              <a:gd name="adj2" fmla="val -354"/>
              <a:gd name="adj3" fmla="val 48334"/>
              <a:gd name="adj4" fmla="val -11372"/>
              <a:gd name="adj5" fmla="val 146728"/>
              <a:gd name="adj6" fmla="val -1770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+mn-ea"/>
                <a:ea typeface="+mn-ea"/>
              </a:rPr>
              <a:t>思考①：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命中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为何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i="1" dirty="0"/>
              <a:t>S</a:t>
            </a:r>
            <a:r>
              <a:rPr lang="zh-CN" altLang="en-US" sz="1800" b="1" baseline="-18000" dirty="0">
                <a:latin typeface="宋体" pitchFamily="2" charset="-122"/>
              </a:rPr>
              <a:t>块</a:t>
            </a:r>
            <a:r>
              <a:rPr lang="zh-CN" altLang="en-US" sz="1800" b="1" dirty="0">
                <a:latin typeface="宋体" pitchFamily="2" charset="-122"/>
              </a:rPr>
              <a:t>无关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？</a:t>
            </a:r>
          </a:p>
        </p:txBody>
      </p:sp>
      <p:sp>
        <p:nvSpPr>
          <p:cNvPr id="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4573742" cy="53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、提高相联度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内块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</a:t>
            </a:r>
            <a:r>
              <a:rPr lang="en-US" altLang="zh-CN" b="1" i="1" dirty="0" smtClea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测试结果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P207</a:t>
            </a:r>
            <a:r>
              <a:rPr lang="zh-CN" altLang="en-US" sz="2000" b="1" dirty="0" smtClean="0">
                <a:latin typeface="宋体" pitchFamily="2" charset="-122"/>
              </a:rPr>
              <a:t>表</a:t>
            </a:r>
            <a:r>
              <a:rPr lang="en-US" altLang="zh-CN" sz="2000" b="1" dirty="0" smtClean="0">
                <a:latin typeface="宋体" pitchFamily="2" charset="-122"/>
              </a:rPr>
              <a:t>7.3)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*相联度的选择：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43608" y="1268760"/>
            <a:ext cx="78488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①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i="1" dirty="0" err="1"/>
              <a:t>S</a:t>
            </a:r>
            <a:r>
              <a:rPr lang="en-US" altLang="zh-CN" b="1" baseline="-18000" dirty="0" err="1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不变，</a:t>
            </a:r>
            <a:r>
              <a:rPr lang="en-US" altLang="zh-CN" b="1" i="1" dirty="0" smtClean="0"/>
              <a:t>F</a:t>
            </a:r>
            <a:r>
              <a:rPr lang="en-US" altLang="zh-CN" b="1" baseline="-18000" dirty="0" smtClean="0">
                <a:latin typeface="宋体" pitchFamily="2" charset="-122"/>
              </a:rPr>
              <a:t>8</a:t>
            </a:r>
            <a:r>
              <a:rPr lang="zh-CN" altLang="en-US" b="1" baseline="-18000" dirty="0">
                <a:latin typeface="宋体" pitchFamily="2" charset="-122"/>
              </a:rPr>
              <a:t>路</a:t>
            </a:r>
            <a:r>
              <a:rPr lang="zh-CN" altLang="en-US" b="1" dirty="0">
                <a:latin typeface="宋体" pitchFamily="2" charset="-122"/>
              </a:rPr>
              <a:t>≈</a:t>
            </a:r>
            <a:r>
              <a:rPr lang="en-US" altLang="zh-CN" b="1" i="1" dirty="0"/>
              <a:t>F</a:t>
            </a:r>
            <a:r>
              <a:rPr lang="zh-CN" altLang="en-US" b="1" baseline="-18000" dirty="0">
                <a:latin typeface="宋体" pitchFamily="2" charset="-122"/>
              </a:rPr>
              <a:t>全相联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②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i="1" dirty="0" err="1" smtClean="0"/>
              <a:t>S</a:t>
            </a:r>
            <a:r>
              <a:rPr lang="en-US" altLang="zh-CN" b="1" baseline="-18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128KB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err="1" smtClean="0"/>
              <a:t>S</a:t>
            </a:r>
            <a:r>
              <a:rPr lang="en-US" altLang="zh-CN" b="1" baseline="-18000" dirty="0" err="1" smtClean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baseline="-18000" dirty="0">
                <a:latin typeface="宋体" pitchFamily="2" charset="-122"/>
              </a:rPr>
              <a:t>1</a:t>
            </a:r>
            <a:r>
              <a:rPr lang="zh-CN" altLang="en-US" b="1" baseline="-18000" dirty="0" smtClean="0">
                <a:latin typeface="宋体" pitchFamily="2" charset="-122"/>
              </a:rPr>
              <a:t>路</a:t>
            </a:r>
            <a:r>
              <a:rPr lang="zh-CN" altLang="en-US" b="1" dirty="0" smtClean="0">
                <a:latin typeface="宋体" pitchFamily="2" charset="-122"/>
              </a:rPr>
              <a:t>≈</a:t>
            </a:r>
            <a:r>
              <a:rPr lang="en-US" altLang="zh-CN" b="1" i="1" dirty="0" err="1" smtClean="0"/>
              <a:t>S</a:t>
            </a:r>
            <a:r>
              <a:rPr lang="en-US" altLang="zh-CN" b="1" baseline="-16000" dirty="0" err="1" smtClean="0">
                <a:latin typeface="宋体" pitchFamily="2" charset="-122"/>
              </a:rPr>
              <a:t>Cache</a:t>
            </a:r>
            <a:r>
              <a:rPr lang="en-US" altLang="zh-CN" b="1" dirty="0" smtClean="0">
                <a:latin typeface="宋体" pitchFamily="2" charset="-122"/>
              </a:rPr>
              <a:t>/2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baseline="-18000" dirty="0">
                <a:latin typeface="宋体" pitchFamily="2" charset="-122"/>
              </a:rPr>
              <a:t>2</a:t>
            </a:r>
            <a:r>
              <a:rPr lang="zh-CN" altLang="en-US" b="1" baseline="-18000" dirty="0" smtClean="0">
                <a:latin typeface="宋体" pitchFamily="2" charset="-122"/>
              </a:rPr>
              <a:t>路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↑</a:t>
            </a:r>
            <a:r>
              <a:rPr lang="zh-CN" altLang="en-US" b="1" dirty="0" smtClean="0">
                <a:latin typeface="宋体" pitchFamily="2" charset="-122"/>
              </a:rPr>
              <a:t>导致</a:t>
            </a:r>
            <a:r>
              <a:rPr lang="en-US" altLang="zh-CN" b="1" i="1" dirty="0" smtClean="0"/>
              <a:t>F</a:t>
            </a:r>
            <a:r>
              <a:rPr lang="zh-CN" altLang="en-US" b="1" dirty="0" smtClean="0"/>
              <a:t>↓、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</a:t>
            </a:r>
            <a:r>
              <a:rPr lang="zh-CN" altLang="en-US" b="1" dirty="0" smtClean="0"/>
              <a:t>↑</a:t>
            </a: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 smtClean="0">
                <a:solidFill>
                  <a:srgbClr val="990099"/>
                </a:solidFill>
                <a:latin typeface="宋体" pitchFamily="2" charset="-122"/>
              </a:rPr>
              <a:t>查表</a:t>
            </a:r>
            <a:r>
              <a:rPr lang="zh-CN" altLang="en-US" sz="1800" b="1" dirty="0" smtClean="0">
                <a:latin typeface="宋体" pitchFamily="2" charset="-122"/>
              </a:rPr>
              <a:t>＋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访问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使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最小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/>
              <a:t>F</a:t>
            </a:r>
            <a:r>
              <a:rPr lang="zh-CN" altLang="en-US" sz="2000" b="1" dirty="0" smtClean="0">
                <a:latin typeface="宋体" pitchFamily="2" charset="-122"/>
              </a:rPr>
              <a:t>及</a:t>
            </a:r>
            <a:r>
              <a:rPr lang="en-US" altLang="zh-CN" sz="2000" b="1" i="1" dirty="0" smtClean="0"/>
              <a:t>T</a:t>
            </a:r>
            <a:r>
              <a:rPr lang="zh-CN" altLang="en-US" sz="2000" b="1" baseline="-16000" dirty="0" smtClean="0">
                <a:latin typeface="宋体" pitchFamily="2" charset="-122"/>
              </a:rPr>
              <a:t>命中</a:t>
            </a:r>
            <a:r>
              <a:rPr lang="zh-CN" altLang="en-US" sz="2000" b="1" dirty="0" smtClean="0">
                <a:latin typeface="宋体" pitchFamily="2" charset="-122"/>
              </a:rPr>
              <a:t>均较小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3068960"/>
            <a:ext cx="87849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命中</a:t>
            </a:r>
            <a:r>
              <a:rPr lang="en-US" altLang="zh-CN" sz="2200" b="1" dirty="0">
                <a:latin typeface="宋体" pitchFamily="2" charset="-122"/>
              </a:rPr>
              <a:t>=1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i="1" baseline="-18000" dirty="0">
                <a:latin typeface="+mn-lt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C2</a:t>
            </a:r>
            <a:r>
              <a:rPr lang="en-US" altLang="zh-CN" sz="2200" b="1" dirty="0" smtClean="0">
                <a:latin typeface="宋体" pitchFamily="2" charset="-122"/>
              </a:rPr>
              <a:t>=1.36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C4</a:t>
            </a:r>
            <a:r>
              <a:rPr lang="en-US" altLang="zh-CN" sz="2200" b="1" dirty="0" smtClean="0">
                <a:latin typeface="宋体" pitchFamily="2" charset="-122"/>
              </a:rPr>
              <a:t>=1.44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C8</a:t>
            </a:r>
            <a:r>
              <a:rPr lang="en-US" altLang="zh-CN" sz="2200" b="1" dirty="0" smtClean="0">
                <a:latin typeface="宋体" pitchFamily="2" charset="-122"/>
              </a:rPr>
              <a:t>=1.52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C1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en-US" altLang="zh-CN" sz="2200" b="1" dirty="0" smtClean="0">
                <a:latin typeface="宋体" pitchFamily="2" charset="-122"/>
              </a:rPr>
              <a:t>=25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en-US" altLang="zh-CN" sz="2000" b="1" i="1" dirty="0" smtClean="0">
                <a:latin typeface="+mn-lt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，基于</a:t>
            </a:r>
            <a:r>
              <a:rPr lang="en-US" altLang="zh-CN" sz="2200" b="1" dirty="0" smtClean="0">
                <a:latin typeface="宋体" pitchFamily="2" charset="-122"/>
              </a:rPr>
              <a:t>P207</a:t>
            </a:r>
            <a:r>
              <a:rPr lang="zh-CN" altLang="en-US" sz="2200" b="1" dirty="0" smtClean="0">
                <a:latin typeface="宋体" pitchFamily="2" charset="-122"/>
              </a:rPr>
              <a:t>表</a:t>
            </a:r>
            <a:r>
              <a:rPr lang="en-US" altLang="zh-CN" sz="2200" b="1" dirty="0" smtClean="0">
                <a:latin typeface="宋体" pitchFamily="2" charset="-122"/>
              </a:rPr>
              <a:t>7.3</a:t>
            </a:r>
            <a:r>
              <a:rPr lang="zh-CN" altLang="en-US" sz="2200" b="1" dirty="0" smtClean="0">
                <a:latin typeface="宋体" pitchFamily="2" charset="-122"/>
              </a:rPr>
              <a:t>，满足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A8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A4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A2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A1</a:t>
            </a:r>
            <a:r>
              <a:rPr lang="zh-CN" altLang="en-US" sz="2200" b="1" dirty="0" smtClean="0">
                <a:latin typeface="宋体" pitchFamily="2" charset="-122"/>
              </a:rPr>
              <a:t>的条件？</a:t>
            </a:r>
            <a:endParaRPr lang="zh-CN" altLang="en-US" sz="2200" b="1" dirty="0">
              <a:latin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939297"/>
            <a:ext cx="878497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A2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1.36+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25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1.44+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en-US" altLang="zh-CN" sz="2200" b="1" baseline="-18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</a:rPr>
              <a:t>25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A8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1.52+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en-US" altLang="zh-CN" sz="2200" b="1" baseline="-18000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</a:rPr>
              <a:t>25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计算后可得，满足条件为：</a:t>
            </a:r>
            <a:r>
              <a:rPr lang="en-US" altLang="zh-CN" sz="2200" b="1" dirty="0" err="1" smtClean="0">
                <a:latin typeface="宋体" pitchFamily="2" charset="-122"/>
              </a:rPr>
              <a:t>S</a:t>
            </a:r>
            <a:r>
              <a:rPr lang="en-US" altLang="zh-CN" sz="2200" b="1" baseline="-18000" dirty="0" err="1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≤</a:t>
            </a:r>
            <a:r>
              <a:rPr lang="en-US" altLang="zh-CN" sz="2200" b="1" dirty="0" smtClean="0">
                <a:latin typeface="宋体" pitchFamily="2" charset="-122"/>
              </a:rPr>
              <a:t>8KB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≤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时。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分析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S</a:t>
            </a:r>
            <a:r>
              <a:rPr lang="en-US" altLang="zh-CN" sz="2200" b="1" baseline="-18000" dirty="0" err="1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较大时，</a:t>
            </a:r>
            <a:r>
              <a:rPr lang="en-US" altLang="zh-CN" sz="2200" b="1" i="1" dirty="0"/>
              <a:t> n</a:t>
            </a:r>
            <a:r>
              <a:rPr lang="zh-CN" altLang="en-US" sz="2200" b="1" dirty="0"/>
              <a:t>↑</a:t>
            </a:r>
            <a:r>
              <a:rPr lang="zh-CN" altLang="en-US" sz="2200" b="1" dirty="0" smtClean="0">
                <a:latin typeface="宋体" pitchFamily="2" charset="-122"/>
              </a:rPr>
              <a:t>导致的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命中</a:t>
            </a:r>
            <a:r>
              <a:rPr lang="zh-CN" altLang="en-US" sz="2200" b="1" dirty="0" smtClean="0"/>
              <a:t>↑ </a:t>
            </a:r>
            <a:r>
              <a:rPr lang="zh-CN" altLang="en-US" sz="2200" b="1" dirty="0" smtClean="0">
                <a:solidFill>
                  <a:srgbClr val="FF3399"/>
                </a:solidFill>
              </a:rPr>
              <a:t>＞</a:t>
            </a:r>
            <a:r>
              <a:rPr lang="zh-CN" altLang="en-US" sz="2200" b="1" dirty="0" smtClean="0"/>
              <a:t> </a:t>
            </a:r>
            <a:r>
              <a:rPr lang="en-US" altLang="zh-CN" sz="2200" b="1" i="1" spc="-100" dirty="0" smtClean="0"/>
              <a:t>F</a:t>
            </a:r>
            <a:r>
              <a:rPr lang="zh-CN" altLang="en-US" sz="2200" b="1" i="1" spc="-100" dirty="0" smtClean="0"/>
              <a:t>↓</a:t>
            </a:r>
            <a:r>
              <a:rPr lang="zh-CN" altLang="en-US" sz="2200" b="1" dirty="0" smtClean="0">
                <a:latin typeface="宋体" pitchFamily="2" charset="-122"/>
              </a:rPr>
              <a:t>节省的时间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979712" y="5157192"/>
            <a:ext cx="698477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/>
              <a:t>n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尽量低</a:t>
            </a:r>
            <a:r>
              <a:rPr lang="zh-CN" altLang="en-US" b="1" dirty="0" smtClean="0">
                <a:latin typeface="宋体" pitchFamily="2" charset="-122"/>
              </a:rPr>
              <a:t>；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不应影响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的</a:t>
            </a:r>
            <a:r>
              <a:rPr lang="en-US" altLang="zh-CN" sz="1800" b="1" i="1" dirty="0" smtClean="0">
                <a:latin typeface="+mn-lt"/>
              </a:rPr>
              <a:t>T</a:t>
            </a:r>
            <a:r>
              <a:rPr lang="en-US" altLang="zh-CN" sz="1800" b="1" baseline="-18000" dirty="0" smtClean="0">
                <a:latin typeface="宋体" pitchFamily="2" charset="-122"/>
              </a:rPr>
              <a:t>C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/>
              <a:t>n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可较高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L1$</a:t>
            </a:r>
            <a:r>
              <a:rPr lang="zh-CN" altLang="en-US" sz="1800" b="1" dirty="0" smtClean="0">
                <a:latin typeface="宋体" pitchFamily="2" charset="-122"/>
              </a:rPr>
              <a:t>虚拟索引、多线程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dirty="0" smtClean="0">
                <a:latin typeface="宋体" pitchFamily="2" charset="-122"/>
              </a:rPr>
              <a:t>────</a:t>
            </a:r>
            <a:r>
              <a:rPr lang="en-US" altLang="zh-CN" sz="1800" b="1" i="1" dirty="0" smtClean="0">
                <a:latin typeface="+mn-lt"/>
              </a:rPr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zh-CN" altLang="en-US" sz="1800" b="1" dirty="0" smtClean="0">
                <a:latin typeface="+mn-lt"/>
              </a:rPr>
              <a:t>↓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zh-CN" altLang="en-US" sz="1800" dirty="0" smtClean="0">
                <a:latin typeface="宋体" pitchFamily="2" charset="-122"/>
              </a:rPr>
              <a:t>┴→</a:t>
            </a:r>
            <a:r>
              <a:rPr lang="zh-CN" altLang="en-US" sz="1800" b="1" dirty="0" smtClean="0">
                <a:latin typeface="宋体" pitchFamily="2" charset="-122"/>
              </a:rPr>
              <a:t>稍后讨论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2592288" cy="55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、伪相联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优化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5472608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查找</a:t>
            </a:r>
            <a:r>
              <a:rPr lang="zh-CN" altLang="en-US" b="1" u="sng" dirty="0" smtClean="0">
                <a:latin typeface="宋体" pitchFamily="2" charset="-122"/>
              </a:rPr>
              <a:t>直接映射方式的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行，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     缺失时</a:t>
            </a:r>
            <a:r>
              <a:rPr lang="zh-CN" altLang="en-US" b="1" dirty="0" smtClean="0">
                <a:latin typeface="宋体" pitchFamily="2" charset="-122"/>
              </a:rPr>
              <a:t>查找</a:t>
            </a:r>
            <a:r>
              <a:rPr lang="zh-CN" altLang="en-US" b="1" u="sng" dirty="0" smtClean="0">
                <a:latin typeface="宋体" pitchFamily="2" charset="-122"/>
              </a:rPr>
              <a:t>伪相联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行，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←如索引域最高位取</a:t>
            </a:r>
            <a:r>
              <a:rPr lang="zh-CN" altLang="en-US" sz="1800" b="1" dirty="0" smtClean="0">
                <a:latin typeface="宋体" pitchFamily="2" charset="-122"/>
              </a:rPr>
              <a:t>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再缺失时</a:t>
            </a:r>
            <a:r>
              <a:rPr lang="zh-CN" altLang="en-US" b="1" dirty="0" smtClean="0">
                <a:latin typeface="宋体" pitchFamily="2" charset="-122"/>
              </a:rPr>
              <a:t>才访问</a:t>
            </a:r>
            <a:r>
              <a:rPr lang="zh-CN" altLang="en-US" b="1" u="sng" dirty="0" smtClean="0">
                <a:latin typeface="宋体" pitchFamily="2" charset="-122"/>
              </a:rPr>
              <a:t>下级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580112" y="1196752"/>
            <a:ext cx="3456384" cy="1584176"/>
            <a:chOff x="3203848" y="2132856"/>
            <a:chExt cx="3456384" cy="1584176"/>
          </a:xfrm>
        </p:grpSpPr>
        <p:sp>
          <p:nvSpPr>
            <p:cNvPr id="16" name="Text Box 1368"/>
            <p:cNvSpPr txBox="1">
              <a:spLocks noChangeArrowheads="1"/>
            </p:cNvSpPr>
            <p:nvPr/>
          </p:nvSpPr>
          <p:spPr bwMode="auto">
            <a:xfrm>
              <a:off x="4067944" y="3140968"/>
              <a:ext cx="1512000" cy="2160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" name="Text Box 1368"/>
            <p:cNvSpPr txBox="1">
              <a:spLocks noChangeArrowheads="1"/>
            </p:cNvSpPr>
            <p:nvPr/>
          </p:nvSpPr>
          <p:spPr bwMode="auto">
            <a:xfrm>
              <a:off x="4067944" y="2348881"/>
              <a:ext cx="1512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18" name="Text Box 1366"/>
            <p:cNvSpPr txBox="1">
              <a:spLocks noChangeArrowheads="1"/>
            </p:cNvSpPr>
            <p:nvPr/>
          </p:nvSpPr>
          <p:spPr bwMode="auto">
            <a:xfrm>
              <a:off x="4932040" y="2632605"/>
              <a:ext cx="2865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…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635896" y="2440598"/>
              <a:ext cx="43224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068142" y="2348880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4067944" y="2564904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4067944" y="2923927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4067944" y="3139951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067944" y="3355975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283968" y="2132856"/>
              <a:ext cx="0" cy="15841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716016" y="2132856"/>
              <a:ext cx="0" cy="15841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3"/>
            <p:cNvCxnSpPr/>
            <p:nvPr/>
          </p:nvCxnSpPr>
          <p:spPr bwMode="auto">
            <a:xfrm rot="16200000" flipH="1">
              <a:off x="3519736" y="2700772"/>
              <a:ext cx="808382" cy="288033"/>
            </a:xfrm>
            <a:prstGeom prst="bentConnector3">
              <a:avLst>
                <a:gd name="adj1" fmla="val 100274"/>
              </a:avLst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366"/>
            <p:cNvSpPr txBox="1">
              <a:spLocks noChangeArrowheads="1"/>
            </p:cNvSpPr>
            <p:nvPr/>
          </p:nvSpPr>
          <p:spPr bwMode="auto">
            <a:xfrm>
              <a:off x="4932040" y="3429000"/>
              <a:ext cx="2865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…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5580112" y="2923926"/>
              <a:ext cx="144016" cy="10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923928" y="2924944"/>
              <a:ext cx="144016" cy="10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23"/>
            <p:cNvCxnSpPr/>
            <p:nvPr/>
          </p:nvCxnSpPr>
          <p:spPr bwMode="auto">
            <a:xfrm rot="5400000" flipH="1" flipV="1">
              <a:off x="5166067" y="2474896"/>
              <a:ext cx="1116125" cy="43204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366"/>
            <p:cNvSpPr txBox="1">
              <a:spLocks noChangeArrowheads="1"/>
            </p:cNvSpPr>
            <p:nvPr/>
          </p:nvSpPr>
          <p:spPr bwMode="auto">
            <a:xfrm>
              <a:off x="3203848" y="2332585"/>
              <a:ext cx="50405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索引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 flipH="1" flipV="1">
              <a:off x="5579944" y="3320988"/>
              <a:ext cx="29024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sp>
          <p:nvSpPr>
            <p:cNvPr id="35" name="Text Box 1366"/>
            <p:cNvSpPr txBox="1">
              <a:spLocks noChangeArrowheads="1"/>
            </p:cNvSpPr>
            <p:nvPr/>
          </p:nvSpPr>
          <p:spPr bwMode="auto">
            <a:xfrm>
              <a:off x="5691156" y="3469311"/>
              <a:ext cx="96907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伪</a:t>
              </a:r>
              <a:r>
                <a:rPr lang="zh-CN" altLang="en-US" sz="1600" b="1" dirty="0">
                  <a:latin typeface="宋体" pitchFamily="2" charset="-122"/>
                </a:rPr>
                <a:t>相联</a:t>
              </a:r>
              <a:r>
                <a:rPr lang="zh-CN" altLang="en-US" sz="1600" b="1" u="none" dirty="0" smtClean="0">
                  <a:latin typeface="宋体" pitchFamily="2" charset="-122"/>
                </a:rPr>
                <a:t>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5" name="Text Box 1369"/>
            <p:cNvSpPr txBox="1">
              <a:spLocks noChangeArrowheads="1"/>
            </p:cNvSpPr>
            <p:nvPr/>
          </p:nvSpPr>
          <p:spPr bwMode="auto">
            <a:xfrm>
              <a:off x="4067944" y="2132856"/>
              <a:ext cx="1512000" cy="15841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 Tag  </a:t>
              </a:r>
              <a:r>
                <a:rPr lang="zh-CN" altLang="en-US" sz="1600" b="1" u="none" dirty="0" smtClean="0">
                  <a:latin typeface="宋体" pitchFamily="2" charset="-122"/>
                </a:rPr>
                <a:t>缓存块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99592" y="4289464"/>
            <a:ext cx="8064896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伪命中时，交换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块的内容          </a:t>
            </a:r>
            <a:r>
              <a:rPr lang="zh-CN" altLang="en-US" sz="1800" b="1" dirty="0" smtClean="0">
                <a:latin typeface="宋体" pitchFamily="2" charset="-122"/>
              </a:rPr>
              <a:t>←利用局部性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     使流水线设计复杂化，可用于</a:t>
            </a:r>
            <a:r>
              <a:rPr lang="en-US" altLang="zh-CN" b="1" dirty="0" smtClean="0">
                <a:latin typeface="宋体" pitchFamily="2" charset="-122"/>
              </a:rPr>
              <a:t>L2$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较少使用</a:t>
            </a:r>
            <a:r>
              <a:rPr lang="en-US" altLang="zh-CN" sz="2000" b="1" dirty="0" smtClean="0">
                <a:latin typeface="宋体" pitchFamily="2" charset="-122"/>
              </a:rPr>
              <a:t>(L2$</a:t>
            </a:r>
            <a:r>
              <a:rPr lang="zh-CN" altLang="en-US" sz="2000" b="1" dirty="0" smtClean="0">
                <a:latin typeface="宋体" pitchFamily="2" charset="-122"/>
              </a:rPr>
              <a:t>的相联度较高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4262980" y="3923764"/>
            <a:ext cx="3621389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块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调入到伪相联行的场景？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195736" y="2924944"/>
            <a:ext cx="68407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baseline="-18000" dirty="0" smtClean="0">
                <a:latin typeface="宋体" pitchFamily="2" charset="-122"/>
              </a:rPr>
              <a:t>伪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命中直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/>
              <a:t>F</a:t>
            </a:r>
            <a:r>
              <a:rPr lang="zh-CN" altLang="en-US" b="1" baseline="-18000" dirty="0"/>
              <a:t>直</a:t>
            </a:r>
            <a:r>
              <a:rPr lang="en-US" altLang="zh-CN" b="1" baseline="-18000" dirty="0"/>
              <a:t>′</a:t>
            </a:r>
            <a:r>
              <a:rPr lang="zh-CN" altLang="en-US" b="1" dirty="0"/>
              <a:t>－</a:t>
            </a:r>
            <a:r>
              <a:rPr lang="en-US" altLang="zh-CN" b="1" i="1" dirty="0"/>
              <a:t>F</a:t>
            </a:r>
            <a:r>
              <a:rPr lang="en-US" altLang="zh-CN" b="1" baseline="-18000" dirty="0">
                <a:latin typeface="+mn-ea"/>
              </a:rPr>
              <a:t>2</a:t>
            </a:r>
            <a:r>
              <a:rPr lang="zh-CN" altLang="en-US" b="1" baseline="-18000" dirty="0"/>
              <a:t>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/>
              <a:t>·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</a:t>
            </a:r>
            <a:r>
              <a:rPr lang="zh-CN" altLang="en-US" b="1" baseline="-18000" dirty="0" smtClean="0"/>
              <a:t>伪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 F</a:t>
            </a:r>
            <a:r>
              <a:rPr lang="en-US" altLang="zh-CN" b="1" baseline="-18000" dirty="0" smtClean="0"/>
              <a:t>2</a:t>
            </a:r>
            <a:r>
              <a:rPr lang="zh-CN" altLang="en-US" b="1" baseline="-18000" dirty="0" smtClean="0"/>
              <a:t>路</a:t>
            </a:r>
            <a:r>
              <a:rPr lang="en-US" altLang="zh-CN" b="1" dirty="0" smtClean="0"/>
              <a:t>·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有</a:t>
            </a:r>
            <a:r>
              <a:rPr lang="en-US" altLang="zh-CN" b="1" i="1" dirty="0" smtClean="0">
                <a:solidFill>
                  <a:srgbClr val="990099"/>
                </a:solidFill>
              </a:rPr>
              <a:t>F</a:t>
            </a:r>
            <a:r>
              <a:rPr lang="en-US" altLang="zh-CN" b="1" baseline="-18000" dirty="0" smtClean="0">
                <a:solidFill>
                  <a:srgbClr val="990099"/>
                </a:solidFill>
              </a:rPr>
              <a:t>2</a:t>
            </a:r>
            <a:r>
              <a:rPr lang="zh-CN" altLang="en-US" b="1" baseline="-18000" dirty="0" smtClean="0">
                <a:solidFill>
                  <a:srgbClr val="990099"/>
                </a:solidFill>
              </a:rPr>
              <a:t>路</a:t>
            </a:r>
            <a:r>
              <a:rPr lang="zh-CN" altLang="en-US" b="1" dirty="0" smtClean="0">
                <a:solidFill>
                  <a:srgbClr val="990099"/>
                </a:solidFill>
              </a:rPr>
              <a:t>＜</a:t>
            </a:r>
            <a:r>
              <a:rPr lang="en-US" altLang="zh-CN" b="1" i="1" dirty="0" smtClean="0">
                <a:solidFill>
                  <a:srgbClr val="990099"/>
                </a:solidFill>
              </a:rPr>
              <a:t>F</a:t>
            </a:r>
            <a:r>
              <a:rPr lang="zh-CN" altLang="en-US" b="1" baseline="-18000" dirty="0" smtClean="0">
                <a:solidFill>
                  <a:srgbClr val="990099"/>
                </a:solidFill>
              </a:rPr>
              <a:t>直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但</a:t>
            </a:r>
            <a:r>
              <a:rPr lang="en-US" altLang="zh-CN" b="1" i="1" dirty="0" smtClean="0"/>
              <a:t>F</a:t>
            </a:r>
            <a:r>
              <a:rPr lang="zh-CN" altLang="en-US" b="1" baseline="-18000" dirty="0" smtClean="0"/>
              <a:t>直</a:t>
            </a:r>
            <a:r>
              <a:rPr lang="en-US" altLang="zh-CN" b="1" baseline="-18000" dirty="0" smtClean="0"/>
              <a:t>′</a:t>
            </a:r>
            <a:r>
              <a:rPr lang="zh-CN" altLang="en-US" b="1" dirty="0" smtClean="0">
                <a:solidFill>
                  <a:srgbClr val="FF3399"/>
                </a:solidFill>
              </a:rPr>
              <a:t>＞</a:t>
            </a:r>
            <a:r>
              <a:rPr lang="en-US" altLang="zh-CN" b="1" i="1" dirty="0" smtClean="0"/>
              <a:t>F</a:t>
            </a:r>
            <a:r>
              <a:rPr lang="zh-CN" altLang="en-US" b="1" baseline="-18000" dirty="0" smtClean="0">
                <a:latin typeface="+mn-ea"/>
                <a:ea typeface="+mn-ea"/>
              </a:rPr>
              <a:t>直</a:t>
            </a:r>
            <a:r>
              <a:rPr lang="zh-CN" altLang="en-US" b="1" dirty="0" smtClean="0">
                <a:latin typeface="+mn-ea"/>
                <a:ea typeface="+mn-ea"/>
              </a:rPr>
              <a:t>   </a:t>
            </a:r>
            <a:r>
              <a:rPr lang="zh-CN" altLang="en-US" sz="1800" b="1" dirty="0" smtClean="0">
                <a:latin typeface="+mn-ea"/>
                <a:ea typeface="+mn-ea"/>
              </a:rPr>
              <a:t>←块</a:t>
            </a:r>
            <a:r>
              <a:rPr lang="zh-CN" altLang="en-US" sz="1800" b="1" dirty="0" smtClean="0">
                <a:latin typeface="宋体" pitchFamily="2" charset="-122"/>
              </a:rPr>
              <a:t>可能调</a:t>
            </a:r>
            <a:r>
              <a:rPr lang="zh-CN" altLang="en-US" sz="1800" b="1" dirty="0">
                <a:latin typeface="宋体" pitchFamily="2" charset="-122"/>
              </a:rPr>
              <a:t>入到</a:t>
            </a:r>
            <a:r>
              <a:rPr lang="zh-CN" altLang="en-US" sz="1800" b="1" u="sng" dirty="0">
                <a:latin typeface="宋体" pitchFamily="2" charset="-122"/>
              </a:rPr>
              <a:t>伪相联</a:t>
            </a:r>
            <a:r>
              <a:rPr lang="zh-CN" altLang="en-US" sz="1800" b="1" u="sng" dirty="0" smtClean="0">
                <a:latin typeface="宋体" pitchFamily="2" charset="-122"/>
              </a:rPr>
              <a:t>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214282" y="427449"/>
            <a:ext cx="4285710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、牺牲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(Victim Cache)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Victim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Victim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的容量：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763688" y="902272"/>
            <a:ext cx="7223720" cy="180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全相联的小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，存放被</a:t>
            </a:r>
            <a:r>
              <a:rPr lang="zh-CN" altLang="en-US" b="1" dirty="0">
                <a:latin typeface="宋体" pitchFamily="2" charset="-122"/>
              </a:rPr>
              <a:t>替换</a:t>
            </a:r>
            <a:r>
              <a:rPr lang="zh-CN" altLang="en-US" b="1" dirty="0" smtClean="0">
                <a:latin typeface="宋体" pitchFamily="2" charset="-122"/>
              </a:rPr>
              <a:t>出的块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  Cache</a:t>
            </a:r>
            <a:r>
              <a:rPr lang="zh-CN" altLang="en-US" b="1" dirty="0" smtClean="0">
                <a:latin typeface="宋体" pitchFamily="2" charset="-122"/>
              </a:rPr>
              <a:t>缺失时，查找</a:t>
            </a:r>
            <a:r>
              <a:rPr lang="en-US" altLang="zh-CN" b="1" dirty="0" smtClean="0">
                <a:latin typeface="宋体" pitchFamily="2" charset="-122"/>
              </a:rPr>
              <a:t>Victim</a:t>
            </a:r>
            <a:r>
              <a:rPr lang="zh-CN" altLang="en-US" b="1" dirty="0" smtClean="0">
                <a:latin typeface="宋体" pitchFamily="2" charset="-122"/>
              </a:rPr>
              <a:t>，  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Victim</a:t>
            </a:r>
            <a:r>
              <a:rPr lang="zh-CN" altLang="en-US" b="1" u="sng" dirty="0" smtClean="0">
                <a:latin typeface="宋体" pitchFamily="2" charset="-122"/>
              </a:rPr>
              <a:t>命中时</a:t>
            </a:r>
            <a:r>
              <a:rPr lang="zh-CN" altLang="en-US" b="1" dirty="0" smtClean="0">
                <a:latin typeface="宋体" pitchFamily="2" charset="-122"/>
              </a:rPr>
              <a:t>，将块</a:t>
            </a:r>
            <a:r>
              <a:rPr lang="zh-CN" altLang="en-US" b="1" u="sng" dirty="0" smtClean="0">
                <a:latin typeface="宋体" pitchFamily="2" charset="-122"/>
              </a:rPr>
              <a:t>调入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常</a:t>
            </a:r>
            <a:r>
              <a:rPr lang="zh-CN" altLang="en-US" sz="1800" b="1" dirty="0">
                <a:latin typeface="宋体" pitchFamily="2" charset="-122"/>
              </a:rPr>
              <a:t>为块交换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缺失、候选行已满→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1800" dirty="0">
              <a:latin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547664" y="2702222"/>
            <a:ext cx="5616625" cy="1734890"/>
            <a:chOff x="2339751" y="3933056"/>
            <a:chExt cx="5616625" cy="1734890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915814" y="3933056"/>
              <a:ext cx="4162817" cy="173489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491880" y="4221088"/>
              <a:ext cx="86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03848" y="4221435"/>
              <a:ext cx="288000" cy="720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524368" y="4221434"/>
              <a:ext cx="432008" cy="100776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下层</a:t>
              </a:r>
              <a:r>
                <a:rPr lang="en-US" altLang="zh-CN" sz="1600" b="1" dirty="0" smtClean="0">
                  <a:latin typeface="宋体" pitchFamily="2" charset="-122"/>
                </a:rPr>
                <a:t>MEM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2375495" y="4977110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2375495" y="4005064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3131840" y="5085184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3347864" y="4941514"/>
              <a:ext cx="0" cy="1562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4139952" y="4005512"/>
              <a:ext cx="0" cy="2335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4355974" y="4653136"/>
              <a:ext cx="720169" cy="3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563888" y="497774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3347864" y="5303143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347864" y="5303143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4139952" y="4005064"/>
              <a:ext cx="3600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 flipH="1">
              <a:off x="7740352" y="4005513"/>
              <a:ext cx="0" cy="21592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2339751" y="5199102"/>
              <a:ext cx="792000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339752" y="4005064"/>
              <a:ext cx="1368000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H="1">
              <a:off x="3707752" y="4005512"/>
              <a:ext cx="152" cy="21592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 flipV="1">
              <a:off x="3563888" y="5199102"/>
              <a:ext cx="4349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 flipV="1">
              <a:off x="3998530" y="4941167"/>
              <a:ext cx="0" cy="262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V="1">
              <a:off x="6876256" y="4509120"/>
              <a:ext cx="6481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5" name="直接箭头连接符 94"/>
            <p:cNvCxnSpPr/>
            <p:nvPr/>
          </p:nvCxnSpPr>
          <p:spPr bwMode="auto">
            <a:xfrm flipV="1">
              <a:off x="7740352" y="5227136"/>
              <a:ext cx="0" cy="3621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>
              <a:off x="2987824" y="5589584"/>
              <a:ext cx="4752548" cy="8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6"/>
            <p:cNvSpPr>
              <a:spLocks noChangeShapeType="1"/>
            </p:cNvSpPr>
            <p:nvPr/>
          </p:nvSpPr>
          <p:spPr bwMode="auto">
            <a:xfrm>
              <a:off x="2987824" y="5204119"/>
              <a:ext cx="0" cy="38636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箭头连接符 94"/>
            <p:cNvCxnSpPr/>
            <p:nvPr/>
          </p:nvCxnSpPr>
          <p:spPr bwMode="auto">
            <a:xfrm>
              <a:off x="6876256" y="4365104"/>
              <a:ext cx="648112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4954112" y="4113040"/>
              <a:ext cx="746355" cy="25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替换</a:t>
              </a:r>
              <a:r>
                <a:rPr lang="zh-CN" altLang="en-US" dirty="0" smtClean="0"/>
                <a:t>时</a:t>
              </a:r>
              <a:endParaRPr lang="en-US" altLang="zh-CN" dirty="0"/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156176" y="5303142"/>
              <a:ext cx="823568" cy="28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读缺失时</a:t>
              </a:r>
              <a:endParaRPr lang="en-US" altLang="zh-CN" dirty="0"/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5076144" y="4509120"/>
              <a:ext cx="792000" cy="79208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Victim</a:t>
              </a:r>
            </a:p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6084256" y="4149080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写回</a:t>
              </a:r>
              <a:endParaRPr lang="zh-CN" altLang="en-US" sz="1600" b="1" dirty="0">
                <a:latin typeface="宋体" pitchFamily="2" charset="-122"/>
              </a:endParaRPr>
            </a:p>
            <a:p>
              <a:pPr algn="ctr"/>
              <a:r>
                <a:rPr lang="zh-CN" altLang="en-US" sz="1600" b="1" dirty="0">
                  <a:latin typeface="宋体" pitchFamily="2" charset="-122"/>
                </a:rPr>
                <a:t>缓冲区</a:t>
              </a:r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 flipV="1">
              <a:off x="4355976" y="4437112"/>
              <a:ext cx="17282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 flipV="1">
              <a:off x="4355976" y="4362276"/>
              <a:ext cx="172828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4355976" y="4581128"/>
              <a:ext cx="720168" cy="29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47865" y="3566318"/>
            <a:ext cx="936191" cy="793330"/>
            <a:chOff x="4139952" y="4797152"/>
            <a:chExt cx="936191" cy="793330"/>
          </a:xfrm>
        </p:grpSpPr>
        <p:cxnSp>
          <p:nvCxnSpPr>
            <p:cNvPr id="54" name="直接箭头连接符 94"/>
            <p:cNvCxnSpPr/>
            <p:nvPr/>
          </p:nvCxnSpPr>
          <p:spPr bwMode="auto">
            <a:xfrm flipH="1" flipV="1">
              <a:off x="4788024" y="5199102"/>
              <a:ext cx="288119" cy="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4139952" y="5202186"/>
              <a:ext cx="0" cy="3882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H="1" flipV="1">
              <a:off x="4355975" y="4797152"/>
              <a:ext cx="720168" cy="1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353049" y="5085184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4139952" y="5199102"/>
              <a:ext cx="21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559424" y="4837534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4569073" y="530279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4569073" y="530279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 flipV="1">
              <a:off x="4569049" y="4797152"/>
              <a:ext cx="2918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2915816" y="5365665"/>
            <a:ext cx="56024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采用直接映射、容量为</a:t>
            </a:r>
            <a:r>
              <a:rPr lang="en-US" altLang="zh-CN" b="1" dirty="0" smtClean="0">
                <a:latin typeface="宋体" pitchFamily="2" charset="-122"/>
              </a:rPr>
              <a:t>128</a:t>
            </a:r>
            <a:r>
              <a:rPr lang="zh-CN" altLang="en-US" b="1" dirty="0" smtClean="0">
                <a:latin typeface="宋体" pitchFamily="2" charset="-122"/>
              </a:rPr>
              <a:t>个块，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Victim</a:t>
            </a:r>
            <a:r>
              <a:rPr lang="zh-CN" altLang="en-US" b="1" dirty="0" smtClean="0">
                <a:latin typeface="+mn-lt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个块时，</a:t>
            </a:r>
            <a:r>
              <a:rPr lang="en-US" altLang="zh-CN" b="1" i="1" spc="-100" dirty="0">
                <a:solidFill>
                  <a:srgbClr val="990099"/>
                </a:solidFill>
              </a:rPr>
              <a:t> </a:t>
            </a:r>
            <a:r>
              <a:rPr lang="en-US" altLang="zh-CN" b="1" i="1" spc="-100" dirty="0" err="1"/>
              <a:t>H</a:t>
            </a:r>
            <a:r>
              <a:rPr lang="en-US" altLang="zh-CN" b="1" spc="-100" baseline="-18000" dirty="0" err="1">
                <a:latin typeface="+mn-ea"/>
              </a:rPr>
              <a:t>Victim</a:t>
            </a:r>
            <a:r>
              <a:rPr lang="zh-CN" altLang="en-US" b="1" dirty="0" smtClean="0">
                <a:latin typeface="宋体" pitchFamily="2" charset="-122"/>
              </a:rPr>
              <a:t>可达</a:t>
            </a:r>
            <a:r>
              <a:rPr lang="en-US" altLang="zh-CN" b="1" dirty="0" smtClean="0">
                <a:latin typeface="宋体" pitchFamily="2" charset="-122"/>
              </a:rPr>
              <a:t>20</a:t>
            </a:r>
            <a:r>
              <a:rPr lang="en-US" altLang="zh-CN" b="1" dirty="0">
                <a:latin typeface="宋体" pitchFamily="2" charset="-122"/>
              </a:rPr>
              <a:t>%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90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465881" y="3753279"/>
            <a:ext cx="1566288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i="1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altLang="zh-CN" sz="1800" b="1" baseline="-18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还可以优化吗？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2217447" y="4437701"/>
            <a:ext cx="6814721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spc="-100" dirty="0" smtClean="0"/>
              <a:t>T</a:t>
            </a:r>
            <a:r>
              <a:rPr lang="zh-CN" altLang="en-US" b="1" spc="-100" baseline="-18000" dirty="0" smtClean="0">
                <a:latin typeface="宋体" pitchFamily="2" charset="-122"/>
              </a:rPr>
              <a:t>命中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b="1" i="1" spc="-100" dirty="0" err="1" smtClean="0"/>
              <a:t>H</a:t>
            </a:r>
            <a:r>
              <a:rPr lang="en-US" altLang="zh-CN" b="1" spc="-100" baseline="-18000" dirty="0" err="1" smtClean="0">
                <a:latin typeface="+mn-ea"/>
              </a:rPr>
              <a:t>Victim</a:t>
            </a:r>
            <a:r>
              <a:rPr lang="en-US" altLang="zh-CN" b="1" spc="-100" dirty="0" err="1" smtClean="0"/>
              <a:t>·</a:t>
            </a:r>
            <a:r>
              <a:rPr lang="en-US" altLang="zh-CN" b="1" i="1" spc="-100" dirty="0" err="1" smtClean="0"/>
              <a:t>F</a:t>
            </a:r>
            <a:r>
              <a:rPr lang="en-US" altLang="zh-CN" b="1" spc="-100" dirty="0" err="1" smtClean="0"/>
              <a:t>·</a:t>
            </a:r>
            <a:r>
              <a:rPr lang="en-US" altLang="zh-CN" b="1" i="1" spc="-100" dirty="0" err="1" smtClean="0"/>
              <a:t>T</a:t>
            </a:r>
            <a:r>
              <a:rPr lang="zh-CN" altLang="en-US" b="1" spc="-100" baseline="-18000" dirty="0" smtClean="0">
                <a:latin typeface="宋体" pitchFamily="2" charset="-122"/>
              </a:rPr>
              <a:t>命中</a:t>
            </a:r>
            <a:r>
              <a:rPr lang="en-US" altLang="zh-CN" b="1" spc="-100" baseline="-18000" dirty="0" smtClean="0">
                <a:latin typeface="+mn-ea"/>
                <a:ea typeface="+mn-ea"/>
              </a:rPr>
              <a:t>Victim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－</a:t>
            </a:r>
            <a:r>
              <a:rPr lang="en-US" altLang="zh-CN" b="1" i="1" spc="-100" dirty="0" err="1" smtClean="0">
                <a:solidFill>
                  <a:srgbClr val="990099"/>
                </a:solidFill>
              </a:rPr>
              <a:t>H</a:t>
            </a:r>
            <a:r>
              <a:rPr lang="en-US" altLang="zh-CN" b="1" spc="-100" baseline="-18000" dirty="0" err="1" smtClean="0">
                <a:solidFill>
                  <a:srgbClr val="990099"/>
                </a:solidFill>
                <a:latin typeface="+mn-ea"/>
              </a:rPr>
              <a:t>Victim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  <a:r>
              <a:rPr lang="en-US" altLang="zh-CN" b="1" spc="-100" dirty="0" smtClean="0"/>
              <a:t>·</a:t>
            </a:r>
            <a:r>
              <a:rPr lang="en-US" altLang="zh-CN" b="1" i="1" spc="-100" dirty="0" smtClean="0"/>
              <a:t>F</a:t>
            </a:r>
            <a:r>
              <a:rPr lang="en-US" altLang="zh-CN" b="1" spc="-100" dirty="0" smtClean="0"/>
              <a:t>·</a:t>
            </a:r>
            <a:r>
              <a:rPr lang="en-US" altLang="zh-CN" b="1" i="1" spc="-100" dirty="0" smtClean="0"/>
              <a:t>T</a:t>
            </a:r>
            <a:r>
              <a:rPr lang="zh-CN" altLang="en-US" b="1" spc="-100" baseline="-18000" dirty="0" smtClean="0">
                <a:latin typeface="宋体" pitchFamily="2" charset="-122"/>
              </a:rPr>
              <a:t>缺失</a:t>
            </a:r>
            <a:endParaRPr lang="en-US" altLang="zh-CN" b="1" spc="-100" baseline="-180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较高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全相联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r>
              <a:rPr lang="zh-CN" altLang="en-US" sz="1800" b="1" dirty="0" smtClean="0">
                <a:latin typeface="宋体" pitchFamily="2" charset="-122"/>
              </a:rPr>
              <a:t>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←纳入</a:t>
            </a:r>
            <a:r>
              <a:rPr lang="en-US" altLang="zh-CN" sz="1800" b="1" dirty="0">
                <a:latin typeface="宋体" pitchFamily="2" charset="-122"/>
              </a:rPr>
              <a:t>Cache</a:t>
            </a:r>
            <a:r>
              <a:rPr lang="zh-CN" altLang="en-US" sz="1800" b="1" dirty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5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6" grpId="0" animBg="1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8"/>
          <p:cNvSpPr txBox="1">
            <a:spLocks noChangeArrowheads="1"/>
          </p:cNvSpPr>
          <p:nvPr/>
        </p:nvSpPr>
        <p:spPr bwMode="auto">
          <a:xfrm>
            <a:off x="179387" y="1844824"/>
            <a:ext cx="331209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、存储器的性能指标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容量：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存取速度：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endParaRPr lang="zh-CN" altLang="en-US" b="1" u="none" dirty="0" smtClean="0">
              <a:latin typeface="宋体" pitchFamily="2" charset="-122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838200" y="284176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节  存储系统的层次结构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79512" y="1336987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一、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层次结构概述</a:t>
            </a:r>
            <a:endParaRPr lang="zh-CN" altLang="en-US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195736" y="2276872"/>
            <a:ext cx="67687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8000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err="1" smtClean="0">
                <a:latin typeface="+mn-lt"/>
              </a:rPr>
              <a:t>w</a:t>
            </a:r>
            <a:r>
              <a:rPr lang="en-US" altLang="zh-CN" b="1" dirty="0" err="1" smtClean="0"/>
              <a:t>·</a:t>
            </a:r>
            <a:r>
              <a:rPr lang="en-US" altLang="zh-CN" b="1" i="1" dirty="0" err="1" smtClean="0">
                <a:latin typeface="+mn-lt"/>
              </a:rPr>
              <a:t>l</a:t>
            </a:r>
            <a:r>
              <a:rPr lang="en-US" altLang="zh-CN" b="1" dirty="0" err="1" smtClean="0"/>
              <a:t>·</a:t>
            </a:r>
            <a:r>
              <a:rPr lang="en-US" altLang="zh-CN" b="1" i="1" dirty="0" err="1" smtClean="0">
                <a:latin typeface="+mn-lt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+mn-lt"/>
              </a:rPr>
              <a:t>w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i="1" dirty="0" smtClean="0">
                <a:latin typeface="+mn-lt"/>
              </a:rPr>
              <a:t>l</a:t>
            </a:r>
            <a:r>
              <a:rPr lang="zh-CN" altLang="en-US" b="1" dirty="0" smtClean="0">
                <a:latin typeface="+mn-lt"/>
              </a:rPr>
              <a:t>、</a:t>
            </a:r>
            <a:r>
              <a:rPr lang="en-US" altLang="zh-CN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存储体的</a:t>
            </a:r>
            <a:r>
              <a:rPr lang="zh-CN" altLang="en-US" sz="2200" b="1" dirty="0" smtClean="0">
                <a:latin typeface="宋体" pitchFamily="2" charset="-122"/>
              </a:rPr>
              <a:t>字长、字数、个数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访问时间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接收命令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操作完成的时间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存取周期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两次操作请求的最短间隔时间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    </a:t>
            </a:r>
            <a:r>
              <a:rPr lang="en-US" altLang="zh-CN" b="1" i="1" dirty="0" smtClean="0"/>
              <a:t>T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恢复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latin typeface="宋体" pitchFamily="2" charset="-122"/>
              </a:rPr>
              <a:t>DRAM</a:t>
            </a:r>
            <a:r>
              <a:rPr lang="zh-CN" altLang="en-US" sz="2200" b="1" dirty="0" smtClean="0">
                <a:latin typeface="宋体" pitchFamily="2" charset="-122"/>
              </a:rPr>
              <a:t>刷新</a:t>
            </a:r>
            <a:r>
              <a:rPr lang="zh-CN" altLang="en-US" sz="2200" b="1" dirty="0">
                <a:latin typeface="宋体" pitchFamily="2" charset="-122"/>
              </a:rPr>
              <a:t>∈</a:t>
            </a:r>
            <a:r>
              <a:rPr lang="en-US" altLang="zh-CN" sz="2200" b="1" dirty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恢复</a:t>
            </a:r>
            <a:endParaRPr lang="zh-CN" altLang="en-US" sz="2200" b="1" baseline="-18000" dirty="0">
              <a:latin typeface="宋体" pitchFamily="2" charset="-122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195736" y="5373216"/>
            <a:ext cx="6768752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MEM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带宽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B</a:t>
            </a:r>
            <a:r>
              <a:rPr lang="en-US" altLang="zh-CN" b="1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)—</a:t>
            </a:r>
            <a:r>
              <a:rPr kumimoji="0" lang="zh-CN" altLang="en-US" b="1" dirty="0" smtClean="0">
                <a:latin typeface="+mn-ea"/>
              </a:rPr>
              <a:t>最大数据传输率</a:t>
            </a:r>
            <a:r>
              <a:rPr kumimoji="0" lang="en-US" altLang="zh-CN" sz="1800" b="1" dirty="0" smtClean="0">
                <a:latin typeface="+mn-ea"/>
              </a:rPr>
              <a:t>(</a:t>
            </a:r>
            <a:r>
              <a:rPr kumimoji="0" lang="zh-CN" altLang="en-US" sz="1800" b="1" dirty="0" smtClean="0">
                <a:latin typeface="+mn-ea"/>
              </a:rPr>
              <a:t>最小数据间隔的倒数</a:t>
            </a:r>
            <a:r>
              <a:rPr kumimoji="0" lang="en-US" altLang="zh-CN" sz="1800" b="1" dirty="0" smtClean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             </a:t>
            </a:r>
            <a:r>
              <a:rPr lang="en-US" altLang="zh-CN" b="1" i="1" dirty="0" smtClean="0">
                <a:latin typeface="+mn-lt"/>
              </a:rPr>
              <a:t>B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m</a:t>
            </a:r>
            <a:r>
              <a:rPr lang="en-US" altLang="zh-CN" b="1" dirty="0" err="1" smtClean="0"/>
              <a:t>·</a:t>
            </a:r>
            <a:r>
              <a:rPr lang="en-US" altLang="zh-CN" b="1" i="1" dirty="0" err="1" smtClean="0"/>
              <a:t>w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或 </a:t>
            </a:r>
            <a:r>
              <a:rPr lang="en-US" altLang="zh-CN" b="1" i="1" dirty="0" smtClean="0">
                <a:latin typeface="+mn-lt"/>
              </a:rPr>
              <a:t>w</a:t>
            </a:r>
            <a:r>
              <a:rPr lang="en-US" altLang="zh-CN" b="1" dirty="0" smtClean="0">
                <a:latin typeface="宋体" pitchFamily="2" charset="-122"/>
              </a:rPr>
              <a:t>/(</a:t>
            </a:r>
            <a:r>
              <a:rPr lang="en-US" altLang="zh-CN" b="1" i="1" dirty="0" smtClean="0"/>
              <a:t>T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/>
              <a:t>m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+mn-lt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≥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b="1" i="1" dirty="0" smtClean="0"/>
              <a:t> 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5" name="Text Box 526"/>
          <p:cNvSpPr txBox="1">
            <a:spLocks noChangeArrowheads="1"/>
          </p:cNvSpPr>
          <p:nvPr/>
        </p:nvSpPr>
        <p:spPr bwMode="auto">
          <a:xfrm>
            <a:off x="214281" y="836712"/>
            <a:ext cx="86781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层次结构的组成、性能、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层数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管理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08249" y="4149080"/>
            <a:ext cx="6480175" cy="1195961"/>
            <a:chOff x="1764233" y="3086439"/>
            <a:chExt cx="6480175" cy="1195961"/>
          </a:xfrm>
        </p:grpSpPr>
        <p:sp>
          <p:nvSpPr>
            <p:cNvPr id="49" name="Line 159"/>
            <p:cNvSpPr>
              <a:spLocks noChangeShapeType="1"/>
            </p:cNvSpPr>
            <p:nvPr/>
          </p:nvSpPr>
          <p:spPr bwMode="auto">
            <a:xfrm>
              <a:off x="2123728" y="3862636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0"/>
            <p:cNvSpPr>
              <a:spLocks noChangeShapeType="1"/>
            </p:cNvSpPr>
            <p:nvPr/>
          </p:nvSpPr>
          <p:spPr bwMode="auto">
            <a:xfrm>
              <a:off x="4211960" y="3862636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2"/>
            <p:cNvSpPr>
              <a:spLocks noChangeShapeType="1"/>
            </p:cNvSpPr>
            <p:nvPr/>
          </p:nvSpPr>
          <p:spPr bwMode="auto">
            <a:xfrm>
              <a:off x="3348360" y="3998016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63"/>
            <p:cNvSpPr>
              <a:spLocks noChangeShapeType="1"/>
            </p:cNvSpPr>
            <p:nvPr/>
          </p:nvSpPr>
          <p:spPr bwMode="auto">
            <a:xfrm flipH="1">
              <a:off x="2124348" y="3998016"/>
              <a:ext cx="8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3058939" y="3851743"/>
              <a:ext cx="288925" cy="243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i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20000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55" name="Line 165"/>
            <p:cNvSpPr>
              <a:spLocks noChangeShapeType="1"/>
            </p:cNvSpPr>
            <p:nvPr/>
          </p:nvSpPr>
          <p:spPr bwMode="auto">
            <a:xfrm>
              <a:off x="3780064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66"/>
            <p:cNvSpPr>
              <a:spLocks noChangeShapeType="1"/>
            </p:cNvSpPr>
            <p:nvPr/>
          </p:nvSpPr>
          <p:spPr bwMode="auto">
            <a:xfrm flipH="1">
              <a:off x="2124720" y="4166812"/>
              <a:ext cx="136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67"/>
            <p:cNvSpPr txBox="1">
              <a:spLocks noChangeArrowheads="1"/>
            </p:cNvSpPr>
            <p:nvPr/>
          </p:nvSpPr>
          <p:spPr bwMode="auto">
            <a:xfrm>
              <a:off x="3491880" y="399506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i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itchFamily="2" charset="-122"/>
                </a:rPr>
                <a:t>M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58" name="Text Box 168"/>
            <p:cNvSpPr txBox="1">
              <a:spLocks noChangeArrowheads="1"/>
            </p:cNvSpPr>
            <p:nvPr/>
          </p:nvSpPr>
          <p:spPr bwMode="auto">
            <a:xfrm>
              <a:off x="2123728" y="3550104"/>
              <a:ext cx="2088232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59" name="Line 169"/>
            <p:cNvSpPr>
              <a:spLocks noChangeShapeType="1"/>
            </p:cNvSpPr>
            <p:nvPr/>
          </p:nvSpPr>
          <p:spPr bwMode="auto">
            <a:xfrm>
              <a:off x="2123728" y="3383710"/>
              <a:ext cx="0" cy="18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1764233" y="3086439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6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1" name="Line 171"/>
            <p:cNvSpPr>
              <a:spLocks noChangeShapeType="1"/>
            </p:cNvSpPr>
            <p:nvPr/>
          </p:nvSpPr>
          <p:spPr bwMode="auto">
            <a:xfrm flipV="1">
              <a:off x="4211960" y="3383710"/>
              <a:ext cx="0" cy="18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72"/>
            <p:cNvSpPr txBox="1">
              <a:spLocks noChangeArrowheads="1"/>
            </p:cNvSpPr>
            <p:nvPr/>
          </p:nvSpPr>
          <p:spPr bwMode="auto">
            <a:xfrm>
              <a:off x="3491880" y="3098250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6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63" name="Text Box 173"/>
            <p:cNvSpPr txBox="1">
              <a:spLocks noChangeArrowheads="1"/>
            </p:cNvSpPr>
            <p:nvPr/>
          </p:nvSpPr>
          <p:spPr bwMode="auto">
            <a:xfrm>
              <a:off x="5148063" y="3550104"/>
              <a:ext cx="208800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64" name="Text Box 174"/>
            <p:cNvSpPr txBox="1">
              <a:spLocks noChangeArrowheads="1"/>
            </p:cNvSpPr>
            <p:nvPr/>
          </p:nvSpPr>
          <p:spPr bwMode="auto">
            <a:xfrm>
              <a:off x="7236296" y="3548516"/>
              <a:ext cx="936501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65" name="Line 175"/>
            <p:cNvSpPr>
              <a:spLocks noChangeShapeType="1"/>
            </p:cNvSpPr>
            <p:nvPr/>
          </p:nvSpPr>
          <p:spPr bwMode="auto">
            <a:xfrm>
              <a:off x="5148263" y="3382122"/>
              <a:ext cx="0" cy="18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76"/>
            <p:cNvSpPr txBox="1">
              <a:spLocks noChangeArrowheads="1"/>
            </p:cNvSpPr>
            <p:nvPr/>
          </p:nvSpPr>
          <p:spPr bwMode="auto">
            <a:xfrm>
              <a:off x="4716561" y="3099837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6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7" name="Line 177"/>
            <p:cNvSpPr>
              <a:spLocks noChangeShapeType="1"/>
            </p:cNvSpPr>
            <p:nvPr/>
          </p:nvSpPr>
          <p:spPr bwMode="auto">
            <a:xfrm flipV="1">
              <a:off x="7236296" y="3382122"/>
              <a:ext cx="0" cy="18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78"/>
            <p:cNvSpPr txBox="1">
              <a:spLocks noChangeArrowheads="1"/>
            </p:cNvSpPr>
            <p:nvPr/>
          </p:nvSpPr>
          <p:spPr bwMode="auto">
            <a:xfrm>
              <a:off x="6948264" y="3099837"/>
              <a:ext cx="1296144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写操作</a:t>
              </a: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600" b="1" u="none" dirty="0" smtClean="0">
                  <a:latin typeface="宋体" pitchFamily="2" charset="-122"/>
                </a:rPr>
                <a:t>  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69" name="Text Box 179"/>
            <p:cNvSpPr txBox="1">
              <a:spLocks noChangeArrowheads="1"/>
            </p:cNvSpPr>
            <p:nvPr/>
          </p:nvSpPr>
          <p:spPr bwMode="auto">
            <a:xfrm>
              <a:off x="4211762" y="3548516"/>
              <a:ext cx="936302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0" name="Line 180"/>
            <p:cNvSpPr>
              <a:spLocks noChangeShapeType="1"/>
            </p:cNvSpPr>
            <p:nvPr/>
          </p:nvSpPr>
          <p:spPr bwMode="auto">
            <a:xfrm>
              <a:off x="7236296" y="3861048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81"/>
            <p:cNvSpPr>
              <a:spLocks noChangeShapeType="1"/>
            </p:cNvSpPr>
            <p:nvPr/>
          </p:nvSpPr>
          <p:spPr bwMode="auto">
            <a:xfrm>
              <a:off x="8172400" y="3861048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82"/>
            <p:cNvSpPr>
              <a:spLocks noChangeShapeType="1"/>
            </p:cNvSpPr>
            <p:nvPr/>
          </p:nvSpPr>
          <p:spPr bwMode="auto">
            <a:xfrm>
              <a:off x="6371606" y="3996428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83"/>
            <p:cNvSpPr>
              <a:spLocks noChangeShapeType="1"/>
            </p:cNvSpPr>
            <p:nvPr/>
          </p:nvSpPr>
          <p:spPr bwMode="auto">
            <a:xfrm flipH="1">
              <a:off x="5148263" y="3996428"/>
              <a:ext cx="8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184"/>
            <p:cNvSpPr txBox="1">
              <a:spLocks noChangeArrowheads="1"/>
            </p:cNvSpPr>
            <p:nvPr/>
          </p:nvSpPr>
          <p:spPr bwMode="auto">
            <a:xfrm>
              <a:off x="6084168" y="3851743"/>
              <a:ext cx="288925" cy="243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i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20000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5" name="Line 185"/>
            <p:cNvSpPr>
              <a:spLocks noChangeShapeType="1"/>
            </p:cNvSpPr>
            <p:nvPr/>
          </p:nvSpPr>
          <p:spPr bwMode="auto">
            <a:xfrm>
              <a:off x="6804400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6"/>
            <p:cNvSpPr>
              <a:spLocks noChangeShapeType="1"/>
            </p:cNvSpPr>
            <p:nvPr/>
          </p:nvSpPr>
          <p:spPr bwMode="auto">
            <a:xfrm flipH="1">
              <a:off x="5148263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87"/>
            <p:cNvSpPr txBox="1">
              <a:spLocks noChangeArrowheads="1"/>
            </p:cNvSpPr>
            <p:nvPr/>
          </p:nvSpPr>
          <p:spPr bwMode="auto">
            <a:xfrm>
              <a:off x="6516216" y="399506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i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itchFamily="2" charset="-122"/>
                </a:rPr>
                <a:t>M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</p:grp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85496" y="5939988"/>
            <a:ext cx="343843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举例说明</a:t>
            </a:r>
            <a:r>
              <a:rPr lang="en-US" altLang="zh-CN" sz="1800" b="1" i="1" dirty="0" smtClean="0"/>
              <a:t>B</a:t>
            </a:r>
            <a:r>
              <a:rPr lang="en-US" altLang="zh-CN" sz="1800" b="1" baseline="-20000" dirty="0" smtClean="0">
                <a:latin typeface="宋体" pitchFamily="2" charset="-122"/>
              </a:rPr>
              <a:t>M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可能与</a:t>
            </a:r>
            <a:r>
              <a:rPr lang="en-US" altLang="zh-CN" sz="1800" b="1" i="1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altLang="zh-CN" sz="1800" b="1" baseline="-18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无关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0899" grpId="0" animBg="1"/>
      <p:bldP spid="43" grpId="0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402337"/>
            <a:ext cx="2917557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、硬件预取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预取算法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95736" y="868736"/>
            <a:ext cx="68407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en-US" altLang="zh-CN" b="1" spc="-50" dirty="0" smtClean="0">
                <a:latin typeface="宋体" pitchFamily="2" charset="-122"/>
              </a:rPr>
              <a:t>/</a:t>
            </a:r>
            <a:r>
              <a:rPr lang="zh-CN" altLang="en-US" b="1" spc="-50" dirty="0" smtClean="0">
                <a:latin typeface="宋体" pitchFamily="2" charset="-122"/>
              </a:rPr>
              <a:t>数据访问前，已调入</a:t>
            </a:r>
            <a:r>
              <a:rPr lang="en-US" altLang="zh-CN" b="1" u="sng" spc="-50" dirty="0" smtClean="0">
                <a:latin typeface="宋体" pitchFamily="2" charset="-122"/>
              </a:rPr>
              <a:t>Cache</a:t>
            </a:r>
            <a:r>
              <a:rPr lang="en-US" altLang="zh-CN" b="1" u="sng" spc="-50" dirty="0">
                <a:latin typeface="宋体" pitchFamily="2" charset="-122"/>
              </a:rPr>
              <a:t>/</a:t>
            </a:r>
            <a:r>
              <a:rPr lang="zh-CN" altLang="en-US" b="1" u="sng" spc="-50" dirty="0" smtClean="0">
                <a:latin typeface="宋体" pitchFamily="2" charset="-122"/>
              </a:rPr>
              <a:t>缓冲区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统称预取器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Cache</a:t>
            </a:r>
            <a:r>
              <a:rPr lang="zh-CN" altLang="en-US" b="1" spc="-50" dirty="0" smtClean="0">
                <a:latin typeface="宋体" pitchFamily="2" charset="-122"/>
              </a:rPr>
              <a:t>缺失时，查找预</a:t>
            </a:r>
            <a:r>
              <a:rPr lang="zh-CN" altLang="en-US" b="1" spc="-50" dirty="0">
                <a:latin typeface="宋体" pitchFamily="2" charset="-122"/>
              </a:rPr>
              <a:t>取</a:t>
            </a:r>
            <a:r>
              <a:rPr lang="zh-CN" altLang="en-US" b="1" spc="-50" dirty="0" smtClean="0">
                <a:latin typeface="宋体" pitchFamily="2" charset="-122"/>
              </a:rPr>
              <a:t>器、</a:t>
            </a:r>
            <a:r>
              <a:rPr lang="zh-CN" altLang="en-US" b="1" u="sng" spc="-50" dirty="0" smtClean="0">
                <a:latin typeface="宋体" pitchFamily="2" charset="-122"/>
              </a:rPr>
              <a:t>发出</a:t>
            </a:r>
            <a:r>
              <a:rPr lang="zh-CN" altLang="en-US" b="1" spc="-50" dirty="0" smtClean="0">
                <a:latin typeface="宋体" pitchFamily="2" charset="-122"/>
              </a:rPr>
              <a:t>调</a:t>
            </a:r>
            <a:r>
              <a:rPr lang="zh-CN" altLang="en-US" b="1" spc="-50" dirty="0">
                <a:latin typeface="宋体" pitchFamily="2" charset="-122"/>
              </a:rPr>
              <a:t>入及预取</a:t>
            </a:r>
            <a:r>
              <a:rPr lang="zh-CN" altLang="en-US" b="1" spc="-50" dirty="0" smtClean="0">
                <a:latin typeface="宋体" pitchFamily="2" charset="-122"/>
              </a:rPr>
              <a:t>请求；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预取器命中时，该块</a:t>
            </a:r>
            <a:r>
              <a:rPr lang="zh-CN" altLang="en-US" b="1" u="sng" spc="-50" dirty="0" smtClean="0">
                <a:latin typeface="宋体" pitchFamily="2" charset="-122"/>
              </a:rPr>
              <a:t>调入</a:t>
            </a:r>
            <a:r>
              <a:rPr lang="en-US" altLang="zh-CN" b="1" spc="-50" dirty="0" smtClean="0">
                <a:latin typeface="宋体" pitchFamily="2" charset="-122"/>
              </a:rPr>
              <a:t>Cache</a:t>
            </a:r>
            <a:r>
              <a:rPr lang="zh-CN" altLang="en-US" b="1" spc="-50" dirty="0" smtClean="0">
                <a:latin typeface="宋体" pitchFamily="2" charset="-122"/>
              </a:rPr>
              <a:t>、</a:t>
            </a:r>
            <a:r>
              <a:rPr lang="zh-CN" altLang="en-US" b="1" u="sng" spc="-50" dirty="0" smtClean="0">
                <a:latin typeface="宋体" pitchFamily="2" charset="-122"/>
              </a:rPr>
              <a:t>取消</a:t>
            </a:r>
            <a:r>
              <a:rPr lang="zh-CN" altLang="en-US" b="1" spc="-50" dirty="0" smtClean="0">
                <a:latin typeface="宋体" pitchFamily="2" charset="-122"/>
              </a:rPr>
              <a:t>调</a:t>
            </a:r>
            <a:r>
              <a:rPr lang="zh-CN" altLang="en-US" b="1" spc="-50" dirty="0">
                <a:latin typeface="宋体" pitchFamily="2" charset="-122"/>
              </a:rPr>
              <a:t>入</a:t>
            </a:r>
            <a:r>
              <a:rPr lang="zh-CN" altLang="en-US" b="1" spc="-50" dirty="0" smtClean="0">
                <a:latin typeface="宋体" pitchFamily="2" charset="-122"/>
              </a:rPr>
              <a:t>请求</a:t>
            </a:r>
            <a:endParaRPr lang="en-US" altLang="zh-CN" b="1" spc="-50" dirty="0" smtClean="0"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123720" y="2348880"/>
            <a:ext cx="6336712" cy="1296144"/>
            <a:chOff x="2843808" y="4365104"/>
            <a:chExt cx="6336712" cy="1296144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635896" y="4365104"/>
              <a:ext cx="2376264" cy="1296144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3995936" y="4506988"/>
              <a:ext cx="100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kumimoji="0" lang="en-US" altLang="zh-CN" sz="20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5004144" y="5301240"/>
              <a:ext cx="864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>
                  <a:latin typeface="宋体" pitchFamily="2" charset="-122"/>
                </a:rPr>
                <a:t>预取器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8676520" y="4509120"/>
              <a:ext cx="504000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 smtClean="0">
                  <a:latin typeface="宋体" pitchFamily="2" charset="-122"/>
                </a:rPr>
                <a:t>下层</a:t>
              </a:r>
              <a:r>
                <a:rPr kumimoji="0" lang="en-US" altLang="zh-CN" sz="1600" b="1" dirty="0" smtClean="0">
                  <a:latin typeface="宋体" pitchFamily="2" charset="-122"/>
                </a:rPr>
                <a:t>MEM</a:t>
              </a:r>
              <a:endParaRPr kumimoji="0"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3347936" y="4725144"/>
              <a:ext cx="648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3347936" y="4869160"/>
              <a:ext cx="64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5004048" y="4725144"/>
              <a:ext cx="367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5004048" y="4653136"/>
              <a:ext cx="367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5868152" y="5445224"/>
              <a:ext cx="280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5868144" y="5517232"/>
              <a:ext cx="2808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 type="none" w="sm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9" name="直接箭头连接符 42"/>
            <p:cNvCxnSpPr>
              <a:endCxn id="9" idx="1"/>
            </p:cNvCxnSpPr>
            <p:nvPr/>
          </p:nvCxnSpPr>
          <p:spPr bwMode="auto">
            <a:xfrm>
              <a:off x="3779720" y="4869954"/>
              <a:ext cx="1224424" cy="575286"/>
            </a:xfrm>
            <a:prstGeom prst="bentConnector3">
              <a:avLst>
                <a:gd name="adj1" fmla="val -35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41"/>
            <p:cNvSpPr txBox="1">
              <a:spLocks noChangeArrowheads="1"/>
            </p:cNvSpPr>
            <p:nvPr/>
          </p:nvSpPr>
          <p:spPr bwMode="auto">
            <a:xfrm>
              <a:off x="4249609" y="5067994"/>
              <a:ext cx="113981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预取器命中</a:t>
              </a:r>
              <a:r>
                <a:rPr lang="zh-CN" altLang="en-US" sz="1400" b="1" dirty="0">
                  <a:latin typeface="宋体" pitchFamily="2" charset="-122"/>
                </a:rPr>
                <a:t>时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43808" y="4437200"/>
              <a:ext cx="504056" cy="79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 smtClean="0">
                  <a:latin typeface="宋体" pitchFamily="2" charset="-122"/>
                </a:rPr>
                <a:t>上层</a:t>
              </a:r>
              <a:r>
                <a:rPr kumimoji="0" lang="en-US" altLang="zh-CN" sz="1600" b="1" dirty="0" smtClean="0">
                  <a:latin typeface="宋体" pitchFamily="2" charset="-122"/>
                </a:rPr>
                <a:t>MEM</a:t>
              </a:r>
              <a:endParaRPr kumimoji="0"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5652120" y="4725144"/>
              <a:ext cx="0" cy="574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>
              <a:stCxn id="9" idx="0"/>
            </p:cNvCxnSpPr>
            <p:nvPr/>
          </p:nvCxnSpPr>
          <p:spPr bwMode="auto">
            <a:xfrm rot="16200000" flipV="1">
              <a:off x="5018070" y="4883165"/>
              <a:ext cx="410188" cy="42596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141"/>
            <p:cNvSpPr txBox="1">
              <a:spLocks noChangeArrowheads="1"/>
            </p:cNvSpPr>
            <p:nvPr/>
          </p:nvSpPr>
          <p:spPr bwMode="auto">
            <a:xfrm>
              <a:off x="5984087" y="5230910"/>
              <a:ext cx="1684265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预取</a:t>
              </a:r>
              <a:r>
                <a:rPr lang="en-US" altLang="zh-CN" sz="1400" b="1" dirty="0" smtClean="0">
                  <a:latin typeface="宋体" pitchFamily="2" charset="-122"/>
                </a:rPr>
                <a:t>(Cache</a:t>
              </a:r>
              <a:r>
                <a:rPr lang="zh-CN" altLang="en-US" sz="1400" b="1" dirty="0" smtClean="0">
                  <a:latin typeface="宋体" pitchFamily="2" charset="-122"/>
                </a:rPr>
                <a:t>缺失时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1" name="Text Box 141"/>
            <p:cNvSpPr txBox="1">
              <a:spLocks noChangeArrowheads="1"/>
            </p:cNvSpPr>
            <p:nvPr/>
          </p:nvSpPr>
          <p:spPr bwMode="auto">
            <a:xfrm>
              <a:off x="6042050" y="4438822"/>
              <a:ext cx="256239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调入</a:t>
              </a:r>
              <a:r>
                <a:rPr lang="en-US" altLang="zh-CN" sz="1400" b="1" dirty="0" smtClean="0">
                  <a:latin typeface="宋体" pitchFamily="2" charset="-122"/>
                </a:rPr>
                <a:t>(Cache</a:t>
              </a:r>
              <a:r>
                <a:rPr lang="zh-CN" altLang="en-US" sz="1400" b="1" dirty="0" smtClean="0">
                  <a:latin typeface="宋体" pitchFamily="2" charset="-122"/>
                </a:rPr>
                <a:t>缺失、预取器缺失时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</p:grp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555776" y="3658561"/>
            <a:ext cx="643175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根据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次缺失地址的</a:t>
            </a:r>
            <a:r>
              <a:rPr lang="zh-CN" altLang="en-US" b="1" u="sng" dirty="0">
                <a:latin typeface="宋体" pitchFamily="2" charset="-122"/>
              </a:rPr>
              <a:t>差值</a:t>
            </a:r>
            <a:r>
              <a:rPr lang="zh-CN" altLang="en-US" b="1" dirty="0" smtClean="0">
                <a:latin typeface="宋体" pitchFamily="2" charset="-122"/>
              </a:rPr>
              <a:t>选，有多种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如下个块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512" y="4146465"/>
            <a:ext cx="87849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某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20000" dirty="0">
                <a:latin typeface="宋体" pitchFamily="2" charset="-122"/>
              </a:rPr>
              <a:t>命中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50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1.1%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r>
              <a:rPr lang="zh-CN" altLang="en-US" sz="2200" b="1" dirty="0" smtClean="0">
                <a:latin typeface="+mn-ea"/>
              </a:rPr>
              <a:t>采用硬件预取技术后，预取器命中需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 i="1" dirty="0" smtClean="0"/>
              <a:t>H</a:t>
            </a:r>
            <a:r>
              <a:rPr lang="zh-CN" altLang="en-US" sz="2200" b="1" baseline="-20000" dirty="0" smtClean="0">
                <a:latin typeface="宋体" pitchFamily="2" charset="-122"/>
              </a:rPr>
              <a:t>预取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25%</a:t>
            </a:r>
            <a:r>
              <a:rPr lang="zh-CN" altLang="en-US" sz="2200" b="1" dirty="0" smtClean="0">
                <a:latin typeface="宋体" pitchFamily="2" charset="-122"/>
              </a:rPr>
              <a:t>；求优化后的缺失率。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9512" y="5032047"/>
            <a:ext cx="878497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解：</a:t>
            </a:r>
            <a:r>
              <a:rPr lang="en-US" altLang="zh-CN" sz="2200" b="1" i="1" dirty="0" smtClean="0"/>
              <a:t>T</a:t>
            </a:r>
            <a:r>
              <a:rPr lang="en-US" altLang="zh-CN" sz="2200" b="1" i="1" dirty="0" smtClean="0">
                <a:latin typeface="+mn-lt"/>
                <a:ea typeface="+mn-ea"/>
                <a:sym typeface="Symbol"/>
              </a:rPr>
              <a:t>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/>
              <a:t>F</a:t>
            </a:r>
            <a:r>
              <a:rPr lang="en-US" altLang="zh-CN" sz="2200" b="1" dirty="0" smtClean="0"/>
              <a:t>·</a:t>
            </a:r>
            <a:r>
              <a:rPr lang="en-US" altLang="zh-CN" sz="2200" b="1" i="1" dirty="0" smtClean="0"/>
              <a:t>H</a:t>
            </a:r>
            <a:r>
              <a:rPr lang="zh-CN" altLang="en-US" sz="2200" b="1" baseline="-18000" dirty="0" smtClean="0"/>
              <a:t>预取</a:t>
            </a:r>
            <a:r>
              <a:rPr lang="en-US" altLang="zh-CN" sz="2200" b="1" dirty="0" smtClean="0"/>
              <a:t>·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/>
              <a:t>预取器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/>
              <a:t>F</a:t>
            </a:r>
            <a:r>
              <a:rPr lang="en-US" altLang="zh-CN" sz="2200" b="1" dirty="0" smtClean="0"/>
              <a:t>·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i="1" dirty="0"/>
              <a:t>H</a:t>
            </a:r>
            <a:r>
              <a:rPr lang="zh-CN" altLang="en-US" sz="2200" b="1" baseline="-18000" dirty="0" smtClean="0"/>
              <a:t>预取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en-US" altLang="zh-CN" sz="2200" b="1" dirty="0" smtClean="0"/>
              <a:t>·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       </a:t>
            </a:r>
            <a:r>
              <a:rPr lang="zh-CN" altLang="en-US" sz="2200" b="1" baseline="-18000" dirty="0" smtClean="0">
                <a:latin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1.1%*25%*1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1.1%*(1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25%)*50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1.415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  <a:ea typeface="+mn-ea"/>
              </a:rPr>
              <a:t>       </a:t>
            </a:r>
            <a:r>
              <a:rPr lang="en-US" altLang="zh-CN" sz="2200" b="1" i="1" dirty="0" smtClean="0"/>
              <a:t>T</a:t>
            </a:r>
            <a:r>
              <a:rPr lang="en-US" altLang="zh-CN" sz="2200" b="1" i="1" dirty="0" smtClean="0">
                <a:sym typeface="Symbol"/>
              </a:rPr>
              <a:t>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/>
              <a:t> F</a:t>
            </a:r>
            <a:r>
              <a:rPr lang="en-US" altLang="zh-CN" sz="2200" b="1" i="1" dirty="0" smtClean="0">
                <a:sym typeface="Symbol"/>
              </a:rPr>
              <a:t> </a:t>
            </a:r>
            <a:r>
              <a:rPr lang="en-US" altLang="zh-CN" sz="2200" b="1" dirty="0" smtClean="0"/>
              <a:t>·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/>
              <a:t>F</a:t>
            </a:r>
            <a:r>
              <a:rPr lang="en-US" altLang="zh-CN" sz="2200" b="1" i="1" dirty="0" smtClean="0">
                <a:sym typeface="Symbol"/>
              </a:rPr>
              <a:t> 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(1.415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1)/50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0.83%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2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4282" y="402337"/>
            <a:ext cx="2917557" cy="554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*测试结果：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存在问题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处理方案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*应用举例：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85067" y="799544"/>
            <a:ext cx="8051429" cy="55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256</a:t>
            </a:r>
            <a:r>
              <a:rPr lang="zh-CN" altLang="en-US" b="1" dirty="0" smtClean="0">
                <a:latin typeface="宋体" pitchFamily="2" charset="-122"/>
              </a:rPr>
              <a:t>行、</a:t>
            </a:r>
            <a:r>
              <a:rPr lang="en-US" altLang="zh-CN" b="1" i="1" dirty="0"/>
              <a:t> n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I$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FBuff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时</a:t>
            </a:r>
            <a:r>
              <a:rPr lang="en-US" altLang="zh-CN" b="1" i="1" dirty="0">
                <a:latin typeface="+mn-lt"/>
              </a:rPr>
              <a:t>F</a:t>
            </a:r>
            <a:r>
              <a:rPr lang="zh-CN" altLang="en-US" b="1" dirty="0" smtClean="0">
                <a:latin typeface="+mn-lt"/>
              </a:rPr>
              <a:t>↓＝</a:t>
            </a:r>
            <a:r>
              <a:rPr lang="en-US" altLang="zh-CN" b="1" dirty="0" smtClean="0">
                <a:latin typeface="宋体" pitchFamily="2" charset="-122"/>
              </a:rPr>
              <a:t>15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25%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r>
              <a:rPr lang="en-US" altLang="zh-CN" b="1" dirty="0" err="1" smtClean="0">
                <a:latin typeface="宋体" pitchFamily="2" charset="-122"/>
              </a:rPr>
              <a:t>FBuff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en-US" altLang="zh-CN" b="1" i="1" dirty="0"/>
              <a:t>F</a:t>
            </a:r>
            <a:r>
              <a:rPr lang="zh-CN" altLang="en-US" b="1" dirty="0"/>
              <a:t>↓＝</a:t>
            </a:r>
            <a:r>
              <a:rPr lang="en-US" altLang="zh-CN" b="1" dirty="0">
                <a:latin typeface="宋体" pitchFamily="2" charset="-122"/>
              </a:rPr>
              <a:t>50%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2048</a:t>
            </a:r>
            <a:r>
              <a:rPr lang="zh-CN" altLang="en-US" b="1" dirty="0" smtClean="0">
                <a:latin typeface="宋体" pitchFamily="2" charset="-122"/>
              </a:rPr>
              <a:t>行、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D$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FBuff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时</a:t>
            </a:r>
            <a:r>
              <a:rPr lang="en-US" altLang="zh-CN" b="1" i="1" dirty="0">
                <a:latin typeface="+mn-lt"/>
              </a:rPr>
              <a:t>F</a:t>
            </a:r>
            <a:r>
              <a:rPr lang="zh-CN" altLang="en-US" b="1" dirty="0" smtClean="0">
                <a:latin typeface="+mn-lt"/>
              </a:rPr>
              <a:t>↓</a:t>
            </a:r>
            <a:r>
              <a:rPr lang="zh-CN" altLang="en-US" b="1" dirty="0" smtClean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50%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预取</a:t>
            </a:r>
            <a:r>
              <a:rPr lang="zh-CN" altLang="en-US" b="1" u="sng" dirty="0" smtClean="0">
                <a:latin typeface="宋体" pitchFamily="2" charset="-122"/>
              </a:rPr>
              <a:t>未完成前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会</a:t>
            </a:r>
            <a:r>
              <a:rPr lang="zh-CN" altLang="en-US" b="1" dirty="0" smtClean="0">
                <a:latin typeface="宋体" pitchFamily="2" charset="-122"/>
              </a:rPr>
              <a:t>阻塞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的调入请求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>
                <a:latin typeface="宋体" pitchFamily="2" charset="-122"/>
              </a:rPr>
              <a:t>空闲</a:t>
            </a:r>
            <a:r>
              <a:rPr lang="zh-CN" altLang="en-US" sz="1800" b="1" dirty="0" smtClean="0">
                <a:latin typeface="宋体" pitchFamily="2" charset="-122"/>
              </a:rPr>
              <a:t>时开始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latin typeface="宋体" pitchFamily="2" charset="-122"/>
              </a:rPr>
              <a:t>非阻塞</a:t>
            </a:r>
            <a:r>
              <a:rPr lang="en-US" altLang="zh-CN" b="1" u="sng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，且预取优先级</a:t>
            </a:r>
            <a:r>
              <a:rPr lang="zh-CN" altLang="en-US" b="1" u="sng" dirty="0" smtClean="0">
                <a:latin typeface="宋体" pitchFamily="2" charset="-122"/>
              </a:rPr>
              <a:t>较低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</a:t>
            </a:r>
            <a:r>
              <a:rPr lang="zh-CN" altLang="en-US" sz="1800" b="1" dirty="0" smtClean="0">
                <a:latin typeface="宋体" pitchFamily="2" charset="-122"/>
              </a:rPr>
              <a:t>          </a:t>
            </a:r>
            <a:r>
              <a:rPr lang="zh-CN" altLang="en-US" sz="1800" dirty="0" smtClean="0">
                <a:latin typeface="宋体" pitchFamily="2" charset="-122"/>
              </a:rPr>
              <a:t>├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预取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应</a:t>
            </a:r>
            <a:r>
              <a:rPr lang="zh-CN" altLang="en-US" sz="1800" b="1" u="sng" dirty="0">
                <a:latin typeface="宋体" pitchFamily="2" charset="-122"/>
              </a:rPr>
              <a:t>不</a:t>
            </a:r>
            <a:r>
              <a:rPr lang="zh-CN" altLang="en-US" sz="1800" b="1" u="sng" dirty="0" smtClean="0">
                <a:latin typeface="宋体" pitchFamily="2" charset="-122"/>
              </a:rPr>
              <a:t>影响</a:t>
            </a:r>
            <a:r>
              <a:rPr lang="zh-CN" altLang="en-US" sz="1800" b="1" dirty="0" smtClean="0">
                <a:latin typeface="宋体" pitchFamily="2" charset="-122"/>
              </a:rPr>
              <a:t>正常访问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→首个请求缺失时，</a:t>
            </a:r>
            <a:r>
              <a:rPr lang="zh-CN" altLang="en-US" sz="1800" b="1" dirty="0">
                <a:latin typeface="宋体" pitchFamily="2" charset="-122"/>
              </a:rPr>
              <a:t>可</a:t>
            </a:r>
            <a:r>
              <a:rPr lang="zh-CN" altLang="en-US" sz="1800" b="1" dirty="0" smtClean="0">
                <a:latin typeface="宋体" pitchFamily="2" charset="-122"/>
              </a:rPr>
              <a:t>处理</a:t>
            </a:r>
            <a:r>
              <a:rPr lang="zh-CN" altLang="en-US" sz="1800" b="1" u="sng" dirty="0" smtClean="0">
                <a:latin typeface="宋体" pitchFamily="2" charset="-122"/>
              </a:rPr>
              <a:t>后续</a:t>
            </a:r>
            <a:r>
              <a:rPr lang="zh-CN" altLang="en-US" sz="1800" b="1" dirty="0" smtClean="0">
                <a:latin typeface="宋体" pitchFamily="2" charset="-122"/>
              </a:rPr>
              <a:t>请求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隐藏调入时延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Core 2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预取器</a:t>
            </a:r>
            <a:r>
              <a:rPr lang="en-US" altLang="zh-CN" b="1" dirty="0" smtClean="0">
                <a:latin typeface="宋体" pitchFamily="2" charset="-122"/>
              </a:rPr>
              <a:t>{</a:t>
            </a:r>
            <a:r>
              <a:rPr lang="en-US" altLang="zh-CN" sz="2000" b="1" dirty="0" smtClean="0">
                <a:latin typeface="宋体" pitchFamily="2" charset="-122"/>
              </a:rPr>
              <a:t>(L1-I$*1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L1-D$*2)*2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L2$*2}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L1-I$</a:t>
            </a:r>
            <a:r>
              <a:rPr lang="zh-CN" altLang="en-US" b="1" dirty="0" smtClean="0">
                <a:latin typeface="宋体" pitchFamily="2" charset="-122"/>
              </a:rPr>
              <a:t>利用</a:t>
            </a:r>
            <a:r>
              <a:rPr lang="en-US" altLang="zh-CN" b="1" dirty="0" smtClean="0">
                <a:latin typeface="宋体" pitchFamily="2" charset="-122"/>
              </a:rPr>
              <a:t>Store</a:t>
            </a:r>
            <a:r>
              <a:rPr lang="zh-CN" altLang="en-US" b="1" dirty="0" smtClean="0">
                <a:latin typeface="宋体" pitchFamily="2" charset="-122"/>
              </a:rPr>
              <a:t>端口预取</a:t>
            </a:r>
            <a:r>
              <a:rPr lang="en-US" altLang="zh-CN" sz="1800" b="1" dirty="0" smtClean="0">
                <a:latin typeface="宋体" pitchFamily="2" charset="-122"/>
              </a:rPr>
              <a:t>(Store</a:t>
            </a:r>
            <a:r>
              <a:rPr lang="zh-CN" altLang="en-US" sz="1800" b="1" dirty="0" smtClean="0">
                <a:latin typeface="宋体" pitchFamily="2" charset="-122"/>
              </a:rPr>
              <a:t>端口优先级比</a:t>
            </a:r>
            <a:r>
              <a:rPr lang="en-US" altLang="zh-CN" sz="1800" b="1" dirty="0" smtClean="0">
                <a:latin typeface="宋体" pitchFamily="2" charset="-122"/>
              </a:rPr>
              <a:t>Load</a:t>
            </a:r>
            <a:r>
              <a:rPr lang="zh-CN" altLang="en-US" sz="1800" b="1" dirty="0" smtClean="0">
                <a:latin typeface="宋体" pitchFamily="2" charset="-122"/>
              </a:rPr>
              <a:t>低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L1$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L2$</a:t>
            </a:r>
            <a:r>
              <a:rPr lang="zh-CN" altLang="en-US" b="1" dirty="0" smtClean="0">
                <a:latin typeface="宋体" pitchFamily="2" charset="-122"/>
              </a:rPr>
              <a:t>采用不同的预取算法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148757" y="3068960"/>
            <a:ext cx="1511475" cy="10801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6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14282" y="402337"/>
            <a:ext cx="4501734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、编译器控制的预取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*预取类型：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按数据存放位置分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按故障处理方式分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存在问题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处理方案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172691" y="868736"/>
            <a:ext cx="6719789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编译器在目标代码中适当</a:t>
            </a:r>
            <a:r>
              <a:rPr lang="zh-CN" altLang="en-US" b="1" dirty="0">
                <a:latin typeface="宋体" pitchFamily="2" charset="-122"/>
              </a:rPr>
              <a:t>位置</a:t>
            </a:r>
            <a:r>
              <a:rPr lang="zh-CN" altLang="en-US" b="1" u="sng" dirty="0">
                <a:latin typeface="宋体" pitchFamily="2" charset="-122"/>
              </a:rPr>
              <a:t>插入预取</a:t>
            </a:r>
            <a:r>
              <a:rPr lang="zh-CN" altLang="en-US" b="1" u="sng" dirty="0" smtClean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寄存器预取、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预取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故障性预取、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非故障性预取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2155825" indent="-2155825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(VA</a:t>
            </a:r>
            <a:r>
              <a:rPr lang="zh-CN" altLang="en-US" sz="1800" b="1" dirty="0" smtClean="0">
                <a:latin typeface="宋体" pitchFamily="2" charset="-122"/>
              </a:rPr>
              <a:t>故障时产生异常</a:t>
            </a:r>
            <a:r>
              <a:rPr lang="en-US" altLang="zh-CN" sz="1800" b="1" dirty="0" smtClean="0">
                <a:latin typeface="宋体" pitchFamily="2" charset="-122"/>
              </a:rPr>
              <a:t>) (VA</a:t>
            </a:r>
            <a:r>
              <a:rPr lang="zh-CN" altLang="en-US" sz="1800" b="1" dirty="0" smtClean="0">
                <a:latin typeface="宋体" pitchFamily="2" charset="-122"/>
              </a:rPr>
              <a:t>故障时放弃预取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1006370" y="3429000"/>
            <a:ext cx="7886110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预取可能得不偿失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如数据已在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←执行</a:t>
            </a:r>
            <a:r>
              <a:rPr lang="zh-CN" altLang="en-US" sz="1800" b="1" dirty="0">
                <a:latin typeface="宋体" pitchFamily="2" charset="-122"/>
              </a:rPr>
              <a:t>一条</a:t>
            </a:r>
            <a:r>
              <a:rPr lang="zh-CN" altLang="en-US" sz="1800" b="1" dirty="0" smtClean="0">
                <a:latin typeface="宋体" pitchFamily="2" charset="-122"/>
              </a:rPr>
              <a:t>指令，含取数据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时间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采用非阻塞</a:t>
            </a:r>
            <a:r>
              <a:rPr lang="en-US" altLang="zh-CN" b="1" dirty="0" smtClean="0">
                <a:latin typeface="宋体" pitchFamily="2" charset="-122"/>
              </a:rPr>
              <a:t>Cache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预取不</a:t>
            </a:r>
            <a:r>
              <a:rPr lang="zh-CN" altLang="en-US" sz="1800" b="1" dirty="0" smtClean="0">
                <a:latin typeface="宋体" pitchFamily="2" charset="-122"/>
              </a:rPr>
              <a:t>影响处理器执行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</a:t>
            </a:r>
            <a:r>
              <a:rPr lang="zh-CN" altLang="en-US" sz="2000" b="1" dirty="0">
                <a:latin typeface="宋体" pitchFamily="2" charset="-122"/>
              </a:rPr>
              <a:t>预</a:t>
            </a:r>
            <a:r>
              <a:rPr lang="zh-CN" altLang="en-US" sz="2000" b="1" dirty="0" smtClean="0">
                <a:latin typeface="宋体" pitchFamily="2" charset="-122"/>
              </a:rPr>
              <a:t>取与之相反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/>
          </a:p>
          <a:p>
            <a:pPr>
              <a:lnSpc>
                <a:spcPct val="125000"/>
              </a:lnSpc>
            </a:pPr>
            <a:r>
              <a:rPr lang="zh-CN" altLang="en-US" b="1" dirty="0" smtClean="0"/>
              <a:t>预</a:t>
            </a:r>
            <a:r>
              <a:rPr lang="zh-CN" altLang="en-US" b="1" dirty="0"/>
              <a:t>取效率</a:t>
            </a:r>
            <a:r>
              <a:rPr lang="zh-CN" altLang="en-US" b="1" dirty="0" smtClean="0"/>
              <a:t>较高，无硬件成本，软件可移植性差</a:t>
            </a:r>
            <a:endParaRPr lang="en-US" altLang="zh-CN" b="1" dirty="0" smtClean="0"/>
          </a:p>
        </p:txBody>
      </p:sp>
      <p:sp>
        <p:nvSpPr>
          <p:cNvPr id="32" name="线形标注 2 31"/>
          <p:cNvSpPr/>
          <p:nvPr/>
        </p:nvSpPr>
        <p:spPr bwMode="auto">
          <a:xfrm>
            <a:off x="6812632" y="1556792"/>
            <a:ext cx="711696" cy="261920"/>
          </a:xfrm>
          <a:prstGeom prst="borderCallout2">
            <a:avLst>
              <a:gd name="adj1" fmla="val 47821"/>
              <a:gd name="adj2" fmla="val -385"/>
              <a:gd name="adj3" fmla="val 49223"/>
              <a:gd name="adj4" fmla="val -21178"/>
              <a:gd name="adj5" fmla="val 141369"/>
              <a:gd name="adj6" fmla="val -5258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块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次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线形标注 2 29"/>
          <p:cNvSpPr/>
          <p:nvPr/>
        </p:nvSpPr>
        <p:spPr bwMode="auto">
          <a:xfrm>
            <a:off x="6660232" y="3095072"/>
            <a:ext cx="2016224" cy="261920"/>
          </a:xfrm>
          <a:prstGeom prst="borderCallout2">
            <a:avLst>
              <a:gd name="adj1" fmla="val 47821"/>
              <a:gd name="adj2" fmla="val -385"/>
              <a:gd name="adj3" fmla="val 47685"/>
              <a:gd name="adj4" fmla="val -12122"/>
              <a:gd name="adj5" fmla="val -38219"/>
              <a:gd name="adj6" fmla="val -2011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数据未装入或保护错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402337"/>
            <a:ext cx="4501734" cy="61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、编译优化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*代码重组：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过程重排序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块对齐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转移校正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*数据重组：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主要针对数组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数组合并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循环交换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67744" y="868736"/>
            <a:ext cx="6696744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通过优化软件减少指令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数据缺失率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根据配置文件信息判断指令组间的冲突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项的入口与</a:t>
            </a:r>
            <a:r>
              <a:rPr lang="zh-CN" altLang="en-US" b="1" u="sng" dirty="0" smtClean="0">
                <a:latin typeface="宋体" pitchFamily="2" charset="-122"/>
              </a:rPr>
              <a:t>块起始位置</a:t>
            </a:r>
            <a:r>
              <a:rPr lang="zh-CN" altLang="en-US" b="1" dirty="0" smtClean="0">
                <a:latin typeface="宋体" pitchFamily="2" charset="-122"/>
              </a:rPr>
              <a:t>对齐    </a:t>
            </a:r>
            <a:r>
              <a:rPr lang="zh-CN" altLang="en-US" sz="1800" b="1" dirty="0" smtClean="0">
                <a:latin typeface="宋体" pitchFamily="2" charset="-122"/>
              </a:rPr>
              <a:t>←连续代码的命中率</a:t>
            </a:r>
            <a:r>
              <a:rPr lang="zh-CN" altLang="en-US" sz="1800" b="1" dirty="0" smtClean="0">
                <a:latin typeface="+mn-lt"/>
              </a:rPr>
              <a:t>↑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u="sng" dirty="0" smtClean="0">
                <a:latin typeface="宋体" pitchFamily="2" charset="-122"/>
              </a:rPr>
              <a:t>大概率执行</a:t>
            </a:r>
            <a:r>
              <a:rPr lang="zh-CN" altLang="en-US" b="1" dirty="0" smtClean="0">
                <a:latin typeface="宋体" pitchFamily="2" charset="-122"/>
              </a:rPr>
              <a:t>的转移基本块</a:t>
            </a:r>
            <a:r>
              <a:rPr lang="zh-CN" altLang="en-US" b="1" u="sng" dirty="0" smtClean="0">
                <a:latin typeface="宋体" pitchFamily="2" charset="-122"/>
              </a:rPr>
              <a:t>移至</a:t>
            </a:r>
            <a:r>
              <a:rPr lang="zh-CN" altLang="en-US" b="1" dirty="0" smtClean="0">
                <a:latin typeface="宋体" pitchFamily="2" charset="-122"/>
              </a:rPr>
              <a:t>分支指令之后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</a:t>
            </a:r>
            <a:r>
              <a:rPr lang="zh-CN" altLang="en-US" sz="1800" b="1" dirty="0" smtClean="0">
                <a:latin typeface="宋体" pitchFamily="2" charset="-122"/>
              </a:rPr>
              <a:t>其他变化？→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7784" y="4005064"/>
            <a:ext cx="6336704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  </a:t>
            </a:r>
            <a:r>
              <a:rPr lang="en-US" altLang="zh-CN" sz="1800" b="1" dirty="0" err="1" smtClean="0">
                <a:latin typeface="宋体" pitchFamily="2" charset="-122"/>
              </a:rPr>
              <a:t>int</a:t>
            </a:r>
            <a:r>
              <a:rPr lang="en-US" altLang="zh-CN" sz="1800" b="1" dirty="0" smtClean="0">
                <a:latin typeface="宋体" pitchFamily="2" charset="-122"/>
              </a:rPr>
              <a:t> Val[100];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 err="1" smtClean="0">
                <a:latin typeface="宋体" pitchFamily="2" charset="-122"/>
              </a:rPr>
              <a:t>struct</a:t>
            </a:r>
            <a:r>
              <a:rPr lang="en-US" altLang="zh-CN" sz="1800" b="1" dirty="0" smtClean="0">
                <a:latin typeface="宋体" pitchFamily="2" charset="-122"/>
              </a:rPr>
              <a:t> me { </a:t>
            </a:r>
            <a:r>
              <a:rPr lang="en-US" altLang="zh-CN" sz="1800" b="1" dirty="0" err="1" smtClean="0">
                <a:latin typeface="宋体" pitchFamily="2" charset="-122"/>
              </a:rPr>
              <a:t>int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</a:rPr>
              <a:t>val</a:t>
            </a:r>
            <a:r>
              <a:rPr lang="en-US" altLang="zh-CN" sz="1800" b="1" dirty="0">
                <a:latin typeface="宋体" pitchFamily="2" charset="-122"/>
              </a:rPr>
              <a:t>;</a:t>
            </a:r>
            <a:endParaRPr lang="en-US" altLang="zh-CN" sz="1800" b="1" dirty="0" smtClean="0">
              <a:latin typeface="宋体" pitchFamily="2" charset="-122"/>
            </a:endParaRPr>
          </a:p>
          <a:p>
            <a:r>
              <a:rPr lang="en-US" altLang="zh-CN" sz="1800" b="1" dirty="0" smtClean="0">
                <a:latin typeface="宋体" pitchFamily="2" charset="-122"/>
              </a:rPr>
              <a:t>  </a:t>
            </a:r>
            <a:r>
              <a:rPr lang="en-US" altLang="zh-CN" sz="1800" b="1" dirty="0" err="1" smtClean="0">
                <a:latin typeface="宋体" pitchFamily="2" charset="-122"/>
              </a:rPr>
              <a:t>int</a:t>
            </a:r>
            <a:r>
              <a:rPr lang="en-US" altLang="zh-CN" sz="1800" b="1" dirty="0" smtClean="0">
                <a:latin typeface="宋体" pitchFamily="2" charset="-122"/>
              </a:rPr>
              <a:t> Key[100];                 </a:t>
            </a:r>
            <a:r>
              <a:rPr lang="en-US" altLang="zh-CN" sz="1800" b="1" dirty="0" err="1" smtClean="0">
                <a:latin typeface="宋体" pitchFamily="2" charset="-122"/>
              </a:rPr>
              <a:t>int</a:t>
            </a:r>
            <a:r>
              <a:rPr lang="en-US" altLang="zh-CN" sz="1800" b="1" dirty="0" smtClean="0">
                <a:latin typeface="宋体" pitchFamily="2" charset="-122"/>
              </a:rPr>
              <a:t> key} </a:t>
            </a:r>
            <a:r>
              <a:rPr lang="en-US" altLang="zh-CN" sz="1800" b="1" dirty="0" err="1" smtClean="0">
                <a:latin typeface="宋体" pitchFamily="2" charset="-122"/>
              </a:rPr>
              <a:t>m_Arr</a:t>
            </a:r>
            <a:r>
              <a:rPr lang="en-US" altLang="zh-CN" sz="1800" b="1" dirty="0" smtClean="0">
                <a:latin typeface="宋体" pitchFamily="2" charset="-122"/>
              </a:rPr>
              <a:t>[100];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latin typeface="宋体" pitchFamily="2" charset="-122"/>
              </a:rPr>
              <a:t>根据数组的</a:t>
            </a:r>
            <a:r>
              <a:rPr lang="zh-CN" altLang="en-US" b="1" u="sng" dirty="0" smtClean="0">
                <a:latin typeface="宋体" pitchFamily="2" charset="-122"/>
              </a:rPr>
              <a:t>存储顺序</a:t>
            </a:r>
            <a:r>
              <a:rPr lang="zh-CN" altLang="en-US" b="1" dirty="0">
                <a:latin typeface="宋体" pitchFamily="2" charset="-122"/>
              </a:rPr>
              <a:t>进行</a:t>
            </a:r>
            <a:r>
              <a:rPr lang="zh-CN" altLang="en-US" b="1" dirty="0" smtClean="0">
                <a:latin typeface="宋体" pitchFamily="2" charset="-122"/>
              </a:rPr>
              <a:t>交换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提高空间局部性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for (j=0;j&lt;100;j++)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for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err="1" smtClean="0">
                <a:latin typeface="宋体" pitchFamily="2" charset="-122"/>
              </a:rPr>
              <a:t>i</a:t>
            </a:r>
            <a:r>
              <a:rPr lang="en-US" altLang="zh-CN" sz="1800" b="1" dirty="0" smtClean="0">
                <a:latin typeface="宋体" pitchFamily="2" charset="-122"/>
              </a:rPr>
              <a:t>=0;i&lt;500;i++) </a:t>
            </a:r>
          </a:p>
          <a:p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for (</a:t>
            </a:r>
            <a:r>
              <a:rPr lang="en-US" altLang="zh-CN" sz="1800" b="1" dirty="0" err="1" smtClean="0">
                <a:latin typeface="宋体" pitchFamily="2" charset="-122"/>
              </a:rPr>
              <a:t>i</a:t>
            </a:r>
            <a:r>
              <a:rPr lang="en-US" altLang="zh-CN" sz="1800" b="1" dirty="0" smtClean="0">
                <a:latin typeface="宋体" pitchFamily="2" charset="-122"/>
              </a:rPr>
              <a:t>=0;i&lt;500;i++)        for (j=0;j&lt;100;j++)</a:t>
            </a:r>
          </a:p>
          <a:p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x[</a:t>
            </a:r>
            <a:r>
              <a:rPr lang="en-US" altLang="zh-CN" sz="1800" b="1" dirty="0" err="1" smtClean="0">
                <a:latin typeface="宋体" pitchFamily="2" charset="-122"/>
              </a:rPr>
              <a:t>i</a:t>
            </a:r>
            <a:r>
              <a:rPr lang="en-US" altLang="zh-CN" sz="1800" b="1" dirty="0" smtClean="0">
                <a:latin typeface="宋体" pitchFamily="2" charset="-122"/>
              </a:rPr>
              <a:t>][j]=2*x[</a:t>
            </a:r>
            <a:r>
              <a:rPr lang="en-US" altLang="zh-CN" sz="1800" b="1" dirty="0" err="1" smtClean="0">
                <a:latin typeface="宋体" pitchFamily="2" charset="-122"/>
              </a:rPr>
              <a:t>i</a:t>
            </a:r>
            <a:r>
              <a:rPr lang="en-US" altLang="zh-CN" sz="1800" b="1" dirty="0" smtClean="0">
                <a:latin typeface="宋体" pitchFamily="2" charset="-122"/>
              </a:rPr>
              <a:t>][</a:t>
            </a:r>
            <a:r>
              <a:rPr lang="en-US" altLang="zh-CN" sz="1800" b="1" dirty="0">
                <a:latin typeface="宋体" pitchFamily="2" charset="-122"/>
              </a:rPr>
              <a:t>j]; </a:t>
            </a:r>
            <a:r>
              <a:rPr lang="en-US" altLang="zh-CN" sz="1800" b="1" dirty="0" smtClean="0">
                <a:latin typeface="宋体" pitchFamily="2" charset="-122"/>
              </a:rPr>
              <a:t>       x[</a:t>
            </a:r>
            <a:r>
              <a:rPr lang="en-US" altLang="zh-CN" sz="1800" b="1" dirty="0" err="1" smtClean="0">
                <a:latin typeface="宋体" pitchFamily="2" charset="-122"/>
              </a:rPr>
              <a:t>i</a:t>
            </a:r>
            <a:r>
              <a:rPr lang="en-US" altLang="zh-CN" sz="1800" b="1" dirty="0">
                <a:latin typeface="宋体" pitchFamily="2" charset="-122"/>
              </a:rPr>
              <a:t>][j]=2*x[</a:t>
            </a:r>
            <a:r>
              <a:rPr lang="en-US" altLang="zh-CN" sz="1800" b="1" dirty="0" err="1">
                <a:latin typeface="宋体" pitchFamily="2" charset="-122"/>
              </a:rPr>
              <a:t>i</a:t>
            </a:r>
            <a:r>
              <a:rPr lang="en-US" altLang="zh-CN" sz="1800" b="1" dirty="0">
                <a:latin typeface="宋体" pitchFamily="2" charset="-122"/>
              </a:rPr>
              <a:t>][j</a:t>
            </a:r>
            <a:r>
              <a:rPr lang="en-US" altLang="zh-CN" sz="1800" b="1" dirty="0" smtClean="0">
                <a:latin typeface="宋体" pitchFamily="2" charset="-122"/>
              </a:rPr>
              <a:t>];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zh-CN" altLang="en-US" b="1" u="sng" dirty="0" smtClean="0">
                <a:latin typeface="宋体" pitchFamily="2" charset="-122"/>
              </a:rPr>
              <a:t>子矩阵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或块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进行操作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提高时间局部性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876248" y="3212976"/>
            <a:ext cx="1800208" cy="792088"/>
            <a:chOff x="5292072" y="2276872"/>
            <a:chExt cx="1800208" cy="792088"/>
          </a:xfrm>
        </p:grpSpPr>
        <p:sp>
          <p:nvSpPr>
            <p:cNvPr id="13" name="Text Box 141"/>
            <p:cNvSpPr txBox="1">
              <a:spLocks noChangeArrowheads="1"/>
            </p:cNvSpPr>
            <p:nvPr/>
          </p:nvSpPr>
          <p:spPr bwMode="auto">
            <a:xfrm>
              <a:off x="5292072" y="2276872"/>
              <a:ext cx="1800208" cy="79208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    if (</a:t>
              </a:r>
              <a:r>
                <a:rPr lang="zh-CN" altLang="en-US" sz="1400" b="1" dirty="0" smtClean="0">
                  <a:latin typeface="宋体" pitchFamily="2" charset="-122"/>
                </a:rPr>
                <a:t>条件</a:t>
              </a:r>
              <a:r>
                <a:rPr lang="en-US" altLang="zh-CN" sz="1400" b="1" dirty="0" smtClean="0">
                  <a:latin typeface="宋体" pitchFamily="2" charset="-122"/>
                </a:rPr>
                <a:t>) go LL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    基本块</a:t>
              </a:r>
              <a:r>
                <a:rPr lang="en-US" altLang="zh-CN" sz="1400" b="1" dirty="0" smtClean="0">
                  <a:latin typeface="宋体" pitchFamily="2" charset="-122"/>
                </a:rPr>
                <a:t>1(</a:t>
              </a:r>
              <a:r>
                <a:rPr lang="zh-CN" altLang="en-US" sz="1400" b="1" dirty="0" smtClean="0">
                  <a:latin typeface="宋体" pitchFamily="2" charset="-122"/>
                </a:rPr>
                <a:t>大概率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      …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>
                  <a:latin typeface="宋体" pitchFamily="2" charset="-122"/>
                </a:rPr>
                <a:t>LL</a:t>
              </a:r>
              <a:r>
                <a:rPr lang="zh-CN" altLang="en-US" sz="1400" b="1" dirty="0" smtClean="0">
                  <a:latin typeface="宋体" pitchFamily="2" charset="-122"/>
                </a:rPr>
                <a:t>：基本块</a:t>
              </a:r>
              <a:r>
                <a:rPr lang="en-US" altLang="zh-CN" sz="1400" b="1" dirty="0" smtClean="0">
                  <a:latin typeface="宋体" pitchFamily="2" charset="-122"/>
                </a:rPr>
                <a:t>2(</a:t>
              </a:r>
              <a:r>
                <a:rPr lang="zh-CN" altLang="en-US" sz="1400" b="1" dirty="0" smtClean="0">
                  <a:latin typeface="宋体" pitchFamily="2" charset="-122"/>
                </a:rPr>
                <a:t>小概率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5292072" y="2477656"/>
              <a:ext cx="180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5292080" y="2675012"/>
              <a:ext cx="180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5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47055"/>
            <a:ext cx="873766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减少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的缺失开销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9512" y="962139"/>
            <a:ext cx="302433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读缺失优先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于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写</a:t>
            </a:r>
            <a:endParaRPr lang="zh-CN" altLang="en-US" b="1" dirty="0">
              <a:solidFill>
                <a:srgbClr val="FF33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158498" y="1412776"/>
            <a:ext cx="675867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先处理</a:t>
            </a:r>
            <a:r>
              <a:rPr lang="zh-CN" altLang="en-US" b="1" dirty="0" smtClean="0">
                <a:latin typeface="宋体" pitchFamily="2" charset="-122"/>
              </a:rPr>
              <a:t>读缺失，</a:t>
            </a:r>
            <a:r>
              <a:rPr lang="zh-CN" altLang="en-US" b="1" u="sng" dirty="0" smtClean="0">
                <a:latin typeface="宋体" pitchFamily="2" charset="-122"/>
              </a:rPr>
              <a:t>后处理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写回操作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←所读数据还可能在</a:t>
            </a:r>
            <a:r>
              <a:rPr lang="zh-CN" altLang="en-US" sz="1800" b="1" dirty="0">
                <a:latin typeface="宋体" pitchFamily="2" charset="-122"/>
              </a:rPr>
              <a:t>缓冲区中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线形标注 2 6"/>
          <p:cNvSpPr/>
          <p:nvPr/>
        </p:nvSpPr>
        <p:spPr bwMode="auto">
          <a:xfrm>
            <a:off x="4529181" y="4581152"/>
            <a:ext cx="978923" cy="216000"/>
          </a:xfrm>
          <a:prstGeom prst="borderCallout2">
            <a:avLst>
              <a:gd name="adj1" fmla="val 48880"/>
              <a:gd name="adj2" fmla="val 431"/>
              <a:gd name="adj3" fmla="val 49226"/>
              <a:gd name="adj4" fmla="val -24162"/>
              <a:gd name="adj5" fmla="val -925211"/>
              <a:gd name="adj6" fmla="val -132947"/>
            </a:avLst>
          </a:prstGeom>
          <a:solidFill>
            <a:srgbClr val="CCFFFF">
              <a:alpha val="80000"/>
            </a:srgbClr>
          </a:solidFill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600" b="1" dirty="0" smtClean="0"/>
              <a:t>零等待写</a:t>
            </a:r>
            <a:endParaRPr lang="zh-CN" altLang="en-US" sz="16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683568" y="2276896"/>
            <a:ext cx="4824536" cy="2520256"/>
            <a:chOff x="683568" y="3645024"/>
            <a:chExt cx="4824536" cy="2520256"/>
          </a:xfrm>
        </p:grpSpPr>
        <p:sp>
          <p:nvSpPr>
            <p:cNvPr id="9" name="Line 103"/>
            <p:cNvSpPr>
              <a:spLocks noChangeShapeType="1"/>
            </p:cNvSpPr>
            <p:nvPr/>
          </p:nvSpPr>
          <p:spPr bwMode="auto">
            <a:xfrm>
              <a:off x="1922524" y="5877272"/>
              <a:ext cx="35855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Text Box 105"/>
            <p:cNvSpPr txBox="1">
              <a:spLocks noChangeArrowheads="1"/>
            </p:cNvSpPr>
            <p:nvPr/>
          </p:nvSpPr>
          <p:spPr bwMode="auto">
            <a:xfrm>
              <a:off x="1907704" y="5085208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1" name="Text Box 107"/>
            <p:cNvSpPr txBox="1">
              <a:spLocks noChangeArrowheads="1"/>
            </p:cNvSpPr>
            <p:nvPr/>
          </p:nvSpPr>
          <p:spPr bwMode="auto">
            <a:xfrm>
              <a:off x="1907704" y="479715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2" name="Text Box 109"/>
            <p:cNvSpPr txBox="1">
              <a:spLocks noChangeArrowheads="1"/>
            </p:cNvSpPr>
            <p:nvPr/>
          </p:nvSpPr>
          <p:spPr bwMode="auto">
            <a:xfrm>
              <a:off x="2339752" y="479715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" name="Text Box 105"/>
            <p:cNvSpPr txBox="1">
              <a:spLocks noChangeArrowheads="1"/>
            </p:cNvSpPr>
            <p:nvPr/>
          </p:nvSpPr>
          <p:spPr bwMode="auto">
            <a:xfrm>
              <a:off x="2339752" y="5589264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4" name="Text Box 105"/>
            <p:cNvSpPr txBox="1">
              <a:spLocks noChangeArrowheads="1"/>
            </p:cNvSpPr>
            <p:nvPr/>
          </p:nvSpPr>
          <p:spPr bwMode="auto">
            <a:xfrm>
              <a:off x="2339752" y="508518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5" name="Text Box 105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6" name="Text Box 104"/>
            <p:cNvSpPr txBox="1">
              <a:spLocks noChangeArrowheads="1"/>
            </p:cNvSpPr>
            <p:nvPr/>
          </p:nvSpPr>
          <p:spPr bwMode="auto">
            <a:xfrm>
              <a:off x="683568" y="4797152"/>
              <a:ext cx="1152128" cy="100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CPU 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操 作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动作</a:t>
              </a:r>
              <a:endParaRPr lang="en-US" altLang="zh-CN" sz="1600" b="1" u="none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写</a:t>
              </a: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回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  <a:r>
                <a:rPr lang="zh-CN" altLang="en-US" sz="1400" b="1" dirty="0" smtClean="0">
                  <a:latin typeface="宋体" pitchFamily="2" charset="-122"/>
                </a:rPr>
                <a:t>缓冲</a:t>
              </a:r>
              <a:r>
                <a:rPr lang="zh-CN" altLang="en-US" sz="1400" b="1" dirty="0">
                  <a:latin typeface="宋体" pitchFamily="2" charset="-122"/>
                </a:rPr>
                <a:t>区</a:t>
              </a:r>
              <a:endParaRPr lang="en-US" altLang="zh-CN" sz="1400" b="1" dirty="0" smtClean="0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 存</a:t>
              </a:r>
              <a:endParaRPr lang="zh-CN" altLang="en-US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7" name="Text Box 110"/>
            <p:cNvSpPr txBox="1">
              <a:spLocks noChangeArrowheads="1"/>
            </p:cNvSpPr>
            <p:nvPr/>
          </p:nvSpPr>
          <p:spPr bwMode="auto">
            <a:xfrm>
              <a:off x="3203848" y="3645024"/>
              <a:ext cx="2304256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18" name="Text Box 105"/>
            <p:cNvSpPr txBox="1">
              <a:spLocks noChangeArrowheads="1"/>
            </p:cNvSpPr>
            <p:nvPr/>
          </p:nvSpPr>
          <p:spPr bwMode="auto">
            <a:xfrm>
              <a:off x="3923928" y="4437136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k]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9" name="Text Box 105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771800" y="364502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1" name="Text Box 105"/>
            <p:cNvSpPr txBox="1">
              <a:spLocks noChangeArrowheads="1"/>
            </p:cNvSpPr>
            <p:nvPr/>
          </p:nvSpPr>
          <p:spPr bwMode="auto">
            <a:xfrm>
              <a:off x="5076104" y="393305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" name="Text Box 105"/>
            <p:cNvSpPr txBox="1">
              <a:spLocks noChangeArrowheads="1"/>
            </p:cNvSpPr>
            <p:nvPr/>
          </p:nvSpPr>
          <p:spPr bwMode="auto">
            <a:xfrm>
              <a:off x="3203848" y="4437112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M[a]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3" name="Text Box 105"/>
            <p:cNvSpPr txBox="1">
              <a:spLocks noChangeArrowheads="1"/>
            </p:cNvSpPr>
            <p:nvPr/>
          </p:nvSpPr>
          <p:spPr bwMode="auto">
            <a:xfrm>
              <a:off x="2771800" y="4149080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4" name="Line 103"/>
            <p:cNvSpPr>
              <a:spLocks noChangeShapeType="1"/>
            </p:cNvSpPr>
            <p:nvPr/>
          </p:nvSpPr>
          <p:spPr bwMode="auto">
            <a:xfrm>
              <a:off x="1922524" y="4725144"/>
              <a:ext cx="35855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Text Box 105"/>
            <p:cNvSpPr txBox="1">
              <a:spLocks noChangeArrowheads="1"/>
            </p:cNvSpPr>
            <p:nvPr/>
          </p:nvSpPr>
          <p:spPr bwMode="auto">
            <a:xfrm>
              <a:off x="1907704" y="393308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" name="Text Box 107"/>
            <p:cNvSpPr txBox="1">
              <a:spLocks noChangeArrowheads="1"/>
            </p:cNvSpPr>
            <p:nvPr/>
          </p:nvSpPr>
          <p:spPr bwMode="auto">
            <a:xfrm>
              <a:off x="1907704" y="364502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" name="Text Box 109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8" name="Text Box 105"/>
            <p:cNvSpPr txBox="1">
              <a:spLocks noChangeArrowheads="1"/>
            </p:cNvSpPr>
            <p:nvPr/>
          </p:nvSpPr>
          <p:spPr bwMode="auto">
            <a:xfrm>
              <a:off x="2339752" y="4437136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9" name="Text Box 105"/>
            <p:cNvSpPr txBox="1">
              <a:spLocks noChangeArrowheads="1"/>
            </p:cNvSpPr>
            <p:nvPr/>
          </p:nvSpPr>
          <p:spPr bwMode="auto">
            <a:xfrm>
              <a:off x="2339752" y="393305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j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1907704" y="4149080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" name="Text Box 104"/>
            <p:cNvSpPr txBox="1">
              <a:spLocks noChangeArrowheads="1"/>
            </p:cNvSpPr>
            <p:nvPr/>
          </p:nvSpPr>
          <p:spPr bwMode="auto">
            <a:xfrm>
              <a:off x="683568" y="3645024"/>
              <a:ext cx="1152016" cy="100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CPU 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操 作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动作</a:t>
              </a:r>
              <a:endParaRPr lang="en-US" altLang="zh-CN" sz="1600" b="1" u="none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写</a:t>
              </a: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回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  <a:r>
                <a:rPr lang="zh-CN" altLang="en-US" sz="1400" b="1" dirty="0" smtClean="0">
                  <a:latin typeface="宋体" pitchFamily="2" charset="-122"/>
                </a:rPr>
                <a:t>缓冲</a:t>
              </a:r>
              <a:r>
                <a:rPr lang="zh-CN" altLang="en-US" sz="1400" b="1" dirty="0">
                  <a:latin typeface="宋体" pitchFamily="2" charset="-122"/>
                </a:rPr>
                <a:t>区</a:t>
              </a:r>
              <a:endParaRPr lang="en-US" altLang="zh-CN" sz="1400" b="1" dirty="0" smtClean="0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 存</a:t>
              </a:r>
              <a:endParaRPr lang="zh-CN" altLang="en-US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2" name="Text Box 105"/>
            <p:cNvSpPr txBox="1">
              <a:spLocks noChangeArrowheads="1"/>
            </p:cNvSpPr>
            <p:nvPr/>
          </p:nvSpPr>
          <p:spPr bwMode="auto">
            <a:xfrm>
              <a:off x="2843760" y="5949280"/>
              <a:ext cx="1440208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全写法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96184" y="2276896"/>
            <a:ext cx="3168304" cy="2520256"/>
            <a:chOff x="5940200" y="3645024"/>
            <a:chExt cx="3168304" cy="2520256"/>
          </a:xfrm>
        </p:grpSpPr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372200" y="3933080"/>
              <a:ext cx="2304256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缺失、替换块</a:t>
              </a:r>
              <a:r>
                <a:rPr lang="en-US" altLang="zh-CN" sz="1400" b="1" u="none" dirty="0" smtClean="0">
                  <a:latin typeface="宋体" pitchFamily="2" charset="-122"/>
                </a:rPr>
                <a:t>b(</a:t>
              </a:r>
              <a:r>
                <a:rPr lang="zh-CN" altLang="en-US" sz="1400" b="1" u="none" dirty="0" smtClean="0">
                  <a:latin typeface="宋体" pitchFamily="2" charset="-122"/>
                </a:rPr>
                <a:t>改过</a:t>
              </a:r>
              <a:r>
                <a:rPr lang="en-US" altLang="zh-CN" sz="1400" b="1" u="none" dirty="0" smtClean="0">
                  <a:latin typeface="宋体" pitchFamily="2" charset="-122"/>
                </a:rPr>
                <a:t>)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5940200" y="5877272"/>
              <a:ext cx="31683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6" name="Text Box 105"/>
            <p:cNvSpPr txBox="1">
              <a:spLocks noChangeArrowheads="1"/>
            </p:cNvSpPr>
            <p:nvPr/>
          </p:nvSpPr>
          <p:spPr bwMode="auto">
            <a:xfrm>
              <a:off x="5940200" y="5085208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07"/>
            <p:cNvSpPr txBox="1">
              <a:spLocks noChangeArrowheads="1"/>
            </p:cNvSpPr>
            <p:nvPr/>
          </p:nvSpPr>
          <p:spPr bwMode="auto">
            <a:xfrm>
              <a:off x="5940200" y="479715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8" name="Text Box 110"/>
            <p:cNvSpPr txBox="1">
              <a:spLocks noChangeArrowheads="1"/>
            </p:cNvSpPr>
            <p:nvPr/>
          </p:nvSpPr>
          <p:spPr bwMode="auto">
            <a:xfrm>
              <a:off x="6372200" y="3645024"/>
              <a:ext cx="2736304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7524456" y="4437136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k]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0" name="Text Box 105"/>
            <p:cNvSpPr txBox="1">
              <a:spLocks noChangeArrowheads="1"/>
            </p:cNvSpPr>
            <p:nvPr/>
          </p:nvSpPr>
          <p:spPr bwMode="auto">
            <a:xfrm>
              <a:off x="8676504" y="393305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5940200" y="4725144"/>
              <a:ext cx="31683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2" name="Text Box 105"/>
            <p:cNvSpPr txBox="1">
              <a:spLocks noChangeArrowheads="1"/>
            </p:cNvSpPr>
            <p:nvPr/>
          </p:nvSpPr>
          <p:spPr bwMode="auto">
            <a:xfrm>
              <a:off x="5940200" y="393308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3" name="Text Box 107"/>
            <p:cNvSpPr txBox="1">
              <a:spLocks noChangeArrowheads="1"/>
            </p:cNvSpPr>
            <p:nvPr/>
          </p:nvSpPr>
          <p:spPr bwMode="auto">
            <a:xfrm>
              <a:off x="5940200" y="364502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写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6372456" y="4437136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5" name="Text Box 105"/>
            <p:cNvSpPr txBox="1">
              <a:spLocks noChangeArrowheads="1"/>
            </p:cNvSpPr>
            <p:nvPr/>
          </p:nvSpPr>
          <p:spPr bwMode="auto">
            <a:xfrm>
              <a:off x="6372200" y="4149080"/>
              <a:ext cx="115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6" name="Text Box 105"/>
            <p:cNvSpPr txBox="1">
              <a:spLocks noChangeArrowheads="1"/>
            </p:cNvSpPr>
            <p:nvPr/>
          </p:nvSpPr>
          <p:spPr bwMode="auto">
            <a:xfrm>
              <a:off x="6516168" y="5949280"/>
              <a:ext cx="1440208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法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7" name="右弧形箭头 46"/>
          <p:cNvSpPr/>
          <p:nvPr/>
        </p:nvSpPr>
        <p:spPr bwMode="auto">
          <a:xfrm flipH="1">
            <a:off x="395536" y="2928388"/>
            <a:ext cx="260672" cy="85725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771800" y="3429024"/>
            <a:ext cx="2736176" cy="1008112"/>
            <a:chOff x="2843808" y="3068960"/>
            <a:chExt cx="2736176" cy="1008112"/>
          </a:xfrm>
        </p:grpSpPr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275856" y="3068960"/>
              <a:ext cx="1584128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50" name="Text Box 105"/>
            <p:cNvSpPr txBox="1">
              <a:spLocks noChangeArrowheads="1"/>
            </p:cNvSpPr>
            <p:nvPr/>
          </p:nvSpPr>
          <p:spPr bwMode="auto">
            <a:xfrm>
              <a:off x="3275856" y="3861072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k]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1" name="Text Box 105"/>
            <p:cNvSpPr txBox="1">
              <a:spLocks noChangeArrowheads="1"/>
            </p:cNvSpPr>
            <p:nvPr/>
          </p:nvSpPr>
          <p:spPr bwMode="auto">
            <a:xfrm>
              <a:off x="2843808" y="335699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2" name="Text Box 107"/>
            <p:cNvSpPr txBox="1">
              <a:spLocks noChangeArrowheads="1"/>
            </p:cNvSpPr>
            <p:nvPr/>
          </p:nvSpPr>
          <p:spPr bwMode="auto">
            <a:xfrm>
              <a:off x="2843808" y="306896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3" name="Text Box 105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4427984" y="3861048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M[a]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5" name="Text Box 105"/>
            <p:cNvSpPr txBox="1">
              <a:spLocks noChangeArrowheads="1"/>
            </p:cNvSpPr>
            <p:nvPr/>
          </p:nvSpPr>
          <p:spPr bwMode="auto">
            <a:xfrm>
              <a:off x="2843808" y="3573016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 flipH="1">
              <a:off x="4859984" y="3645000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>
            <a:off x="6228184" y="3429024"/>
            <a:ext cx="2736304" cy="1008112"/>
            <a:chOff x="6228184" y="3068960"/>
            <a:chExt cx="2736304" cy="1008112"/>
          </a:xfrm>
        </p:grpSpPr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6228184" y="3068960"/>
              <a:ext cx="1584176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9" name="Text Box 105"/>
            <p:cNvSpPr txBox="1">
              <a:spLocks noChangeArrowheads="1"/>
            </p:cNvSpPr>
            <p:nvPr/>
          </p:nvSpPr>
          <p:spPr bwMode="auto">
            <a:xfrm>
              <a:off x="6228184" y="3861072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k]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7380312" y="335699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读</a:t>
              </a:r>
              <a:r>
                <a:rPr lang="en-US" altLang="zh-CN" sz="1600" b="1" u="none" dirty="0" smtClean="0">
                  <a:latin typeface="宋体" pitchFamily="2" charset="-122"/>
                </a:rPr>
                <a:t>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1" name="Text Box 105"/>
            <p:cNvSpPr txBox="1">
              <a:spLocks noChangeArrowheads="1"/>
            </p:cNvSpPr>
            <p:nvPr/>
          </p:nvSpPr>
          <p:spPr bwMode="auto">
            <a:xfrm>
              <a:off x="7380312" y="3861072"/>
              <a:ext cx="115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2" name="Text Box 105"/>
            <p:cNvSpPr txBox="1">
              <a:spLocks noChangeArrowheads="1"/>
            </p:cNvSpPr>
            <p:nvPr/>
          </p:nvSpPr>
          <p:spPr bwMode="auto">
            <a:xfrm>
              <a:off x="6228184" y="3573016"/>
              <a:ext cx="115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写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dirty="0">
                  <a:latin typeface="宋体" pitchFamily="2" charset="-122"/>
                </a:rPr>
                <a:t>b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flipH="1">
              <a:off x="7812360" y="364502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</p:grpSp>
      <p:sp>
        <p:nvSpPr>
          <p:cNvPr id="6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195736" y="4904000"/>
            <a:ext cx="67214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同时查找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和写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缓冲区，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缺失、缓冲区命中时，该块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移至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缺失、缓冲区缺失时，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立即调入</a:t>
            </a:r>
            <a:r>
              <a:rPr lang="zh-CN" altLang="en-US" b="1" dirty="0" smtClean="0">
                <a:latin typeface="宋体" pitchFamily="2" charset="-122"/>
              </a:rPr>
              <a:t>目标块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3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512" y="404664"/>
            <a:ext cx="3024336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973683"/>
            <a:ext cx="3816424" cy="1878906"/>
            <a:chOff x="755576" y="3068960"/>
            <a:chExt cx="3816424" cy="1878906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248519" y="3068960"/>
              <a:ext cx="2999457" cy="1878906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763688" y="3429099"/>
              <a:ext cx="864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475656" y="3429347"/>
              <a:ext cx="288000" cy="64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791319" y="4185369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791319" y="3141762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1475656" y="4293443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1691680" y="407741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2411760" y="3141762"/>
              <a:ext cx="0" cy="2921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059808" y="3645000"/>
              <a:ext cx="288056" cy="3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979712" y="4208859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1691680" y="4581475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1691680" y="458147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2411760" y="3141314"/>
              <a:ext cx="2158652" cy="44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V="1">
              <a:off x="755576" y="4437781"/>
              <a:ext cx="719992" cy="116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755576" y="3141314"/>
              <a:ext cx="12241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979712" y="3141762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907705" y="4437459"/>
              <a:ext cx="360040" cy="14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 flipV="1">
              <a:off x="2267744" y="4077419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4141451" y="3645740"/>
              <a:ext cx="430549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1331640" y="4867917"/>
              <a:ext cx="324036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1331640" y="4437459"/>
              <a:ext cx="0" cy="430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979712" y="3288157"/>
              <a:ext cx="108009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59832" y="3284637"/>
              <a:ext cx="0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箭头连接符 94"/>
            <p:cNvCxnSpPr/>
            <p:nvPr/>
          </p:nvCxnSpPr>
          <p:spPr bwMode="auto">
            <a:xfrm>
              <a:off x="2771800" y="3788594"/>
              <a:ext cx="576064" cy="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2771800" y="3788594"/>
              <a:ext cx="0" cy="10802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" name="直接箭头连接符 94"/>
            <p:cNvCxnSpPr/>
            <p:nvPr/>
          </p:nvCxnSpPr>
          <p:spPr bwMode="auto">
            <a:xfrm flipV="1">
              <a:off x="4141451" y="3789672"/>
              <a:ext cx="430549" cy="9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388392" y="4640907"/>
              <a:ext cx="82356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读缺失时</a:t>
              </a:r>
              <a:endParaRPr lang="en-US" altLang="zh-CN" dirty="0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3059832" y="3213347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字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  <p:sp>
          <p:nvSpPr>
            <p:cNvPr id="34" name="Text Box 54"/>
            <p:cNvSpPr txBox="1">
              <a:spLocks noChangeArrowheads="1"/>
            </p:cNvSpPr>
            <p:nvPr/>
          </p:nvSpPr>
          <p:spPr bwMode="auto">
            <a:xfrm>
              <a:off x="3347952" y="3500462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写</a:t>
              </a:r>
            </a:p>
            <a:p>
              <a:pPr algn="ctr"/>
              <a:r>
                <a:rPr lang="zh-CN" altLang="en-US" sz="1600" b="1" dirty="0">
                  <a:latin typeface="宋体" pitchFamily="2" charset="-122"/>
                </a:rPr>
                <a:t>缓冲区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48064" y="974030"/>
            <a:ext cx="3674514" cy="1878906"/>
            <a:chOff x="5148064" y="3069307"/>
            <a:chExt cx="3674514" cy="1878906"/>
          </a:xfrm>
        </p:grpSpPr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726194" y="3069307"/>
              <a:ext cx="2774112" cy="1878906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6302258" y="3429446"/>
              <a:ext cx="864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6014226" y="3429694"/>
              <a:ext cx="288000" cy="64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5185873" y="4185716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5183808" y="3142109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942218" y="4293790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6158242" y="407776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6950330" y="3142109"/>
              <a:ext cx="0" cy="2921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7166258" y="3645718"/>
              <a:ext cx="432096" cy="2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6433698" y="420920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6158242" y="4581822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6158242" y="4581822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6950330" y="3142109"/>
              <a:ext cx="18720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5148064" y="4437790"/>
              <a:ext cx="792000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5148064" y="3141661"/>
              <a:ext cx="1368000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6518282" y="3142109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V="1">
              <a:off x="6374266" y="4437806"/>
              <a:ext cx="4349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V="1">
              <a:off x="6806314" y="4077766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V="1">
              <a:off x="8390401" y="3645345"/>
              <a:ext cx="432177" cy="3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798202" y="4868264"/>
              <a:ext cx="3024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6"/>
            <p:cNvSpPr>
              <a:spLocks noChangeShapeType="1"/>
            </p:cNvSpPr>
            <p:nvPr/>
          </p:nvSpPr>
          <p:spPr bwMode="auto">
            <a:xfrm flipH="1">
              <a:off x="5798202" y="4437806"/>
              <a:ext cx="0" cy="430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7" name="直接箭头连接符 94"/>
            <p:cNvCxnSpPr/>
            <p:nvPr/>
          </p:nvCxnSpPr>
          <p:spPr bwMode="auto">
            <a:xfrm flipV="1">
              <a:off x="7166258" y="3789040"/>
              <a:ext cx="423027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8" name="直接箭头连接符 94"/>
            <p:cNvCxnSpPr/>
            <p:nvPr/>
          </p:nvCxnSpPr>
          <p:spPr bwMode="auto">
            <a:xfrm flipV="1">
              <a:off x="8390401" y="3789040"/>
              <a:ext cx="432000" cy="1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7795003" y="4641254"/>
              <a:ext cx="66542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缺失时</a:t>
              </a:r>
              <a:endParaRPr lang="en-US" altLang="zh-CN" dirty="0"/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7164289" y="3429371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块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7598401" y="3500809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写回</a:t>
              </a:r>
              <a:endParaRPr lang="zh-CN" altLang="en-US" sz="1600" b="1" dirty="0">
                <a:latin typeface="宋体" pitchFamily="2" charset="-122"/>
              </a:endParaRPr>
            </a:p>
            <a:p>
              <a:pPr algn="ctr"/>
              <a:r>
                <a:rPr lang="zh-CN" altLang="en-US" sz="1600" b="1" dirty="0">
                  <a:latin typeface="宋体" pitchFamily="2" charset="-122"/>
                </a:rPr>
                <a:t>缓冲区</a:t>
              </a:r>
            </a:p>
          </p:txBody>
        </p:sp>
      </p:grpSp>
      <p:sp>
        <p:nvSpPr>
          <p:cNvPr id="8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946906" y="4221088"/>
            <a:ext cx="7945574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结果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8000" dirty="0"/>
              <a:t>读</a:t>
            </a:r>
            <a:r>
              <a:rPr lang="zh-CN" altLang="en-US" b="1" baseline="-18000" dirty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读</a:t>
            </a:r>
            <a:r>
              <a:rPr lang="zh-CN" altLang="en-US" b="1" baseline="-18000" dirty="0" smtClean="0">
                <a:latin typeface="宋体" pitchFamily="2" charset="-122"/>
              </a:rPr>
              <a:t>块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+mn-ea"/>
              </a:rPr>
              <a:t>写缺失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读块</a:t>
            </a:r>
            <a:endParaRPr lang="zh-CN" altLang="en-US" b="1" dirty="0"/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←原来</a:t>
            </a:r>
            <a:r>
              <a:rPr lang="zh-CN" altLang="en-US" sz="1800" b="1" dirty="0">
                <a:latin typeface="宋体" pitchFamily="2" charset="-122"/>
              </a:rPr>
              <a:t>≤</a:t>
            </a:r>
            <a:r>
              <a:rPr lang="en-US" altLang="zh-CN" sz="1800" b="1" i="1" dirty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>
                <a:solidFill>
                  <a:srgbClr val="990099"/>
                </a:solidFill>
                <a:latin typeface="宋体" pitchFamily="2" charset="-122"/>
              </a:rPr>
              <a:t>写字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+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读块</a:t>
            </a:r>
            <a:r>
              <a:rPr lang="zh-CN" altLang="en-US" sz="1800" b="1" dirty="0">
                <a:latin typeface="宋体" pitchFamily="2" charset="-122"/>
              </a:rPr>
              <a:t>或</a:t>
            </a:r>
            <a:r>
              <a:rPr lang="zh-CN" altLang="en-US" sz="1800" b="1" dirty="0" smtClean="0">
                <a:latin typeface="宋体" pitchFamily="2" charset="-122"/>
              </a:rPr>
              <a:t>≤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>
                <a:solidFill>
                  <a:srgbClr val="990099"/>
                </a:solidFill>
                <a:latin typeface="宋体" pitchFamily="2" charset="-122"/>
              </a:rPr>
              <a:t>写块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+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itchFamily="2" charset="-122"/>
              </a:rPr>
              <a:t>读</a:t>
            </a:r>
            <a:r>
              <a:rPr lang="zh-CN" altLang="en-US" sz="1800" b="1" baseline="-18000" dirty="0" smtClean="0">
                <a:latin typeface="宋体" pitchFamily="2" charset="-122"/>
              </a:rPr>
              <a:t>块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几乎不</a:t>
            </a:r>
            <a:r>
              <a:rPr lang="zh-CN" altLang="en-US" b="1" dirty="0" smtClean="0">
                <a:latin typeface="宋体" pitchFamily="2" charset="-122"/>
              </a:rPr>
              <a:t>受影响</a:t>
            </a: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←同时查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和缓冲区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b="1" dirty="0" smtClean="0">
                <a:latin typeface="+mn-ea"/>
              </a:rPr>
              <a:t>缺失率</a:t>
            </a:r>
            <a:r>
              <a:rPr lang="zh-CN" altLang="en-US" b="1" dirty="0" smtClean="0"/>
              <a:t>↓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sz="1800" b="1" dirty="0" smtClean="0">
                <a:latin typeface="宋体" pitchFamily="2" charset="-122"/>
              </a:rPr>
              <a:t>←写缓冲类似于</a:t>
            </a:r>
            <a:r>
              <a:rPr lang="en-US" altLang="zh-CN" sz="1800" b="1" dirty="0" smtClean="0">
                <a:latin typeface="宋体" pitchFamily="2" charset="-122"/>
              </a:rPr>
              <a:t>Victim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771824" y="1189359"/>
            <a:ext cx="1728168" cy="1584524"/>
            <a:chOff x="2771824" y="1189359"/>
            <a:chExt cx="1728168" cy="1584524"/>
          </a:xfrm>
        </p:grpSpPr>
        <p:sp>
          <p:nvSpPr>
            <p:cNvPr id="76" name="Line 31"/>
            <p:cNvSpPr>
              <a:spLocks noChangeShapeType="1"/>
            </p:cNvSpPr>
            <p:nvPr/>
          </p:nvSpPr>
          <p:spPr bwMode="auto">
            <a:xfrm flipH="1" flipV="1">
              <a:off x="2915816" y="1837778"/>
              <a:ext cx="419424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4281926" y="2492920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②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4283992" y="1765795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③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9" name="Line 84"/>
            <p:cNvSpPr>
              <a:spLocks noChangeShapeType="1"/>
            </p:cNvSpPr>
            <p:nvPr/>
          </p:nvSpPr>
          <p:spPr bwMode="auto">
            <a:xfrm>
              <a:off x="2771824" y="2341835"/>
              <a:ext cx="2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8"/>
            <p:cNvSpPr>
              <a:spLocks noChangeShapeType="1"/>
            </p:cNvSpPr>
            <p:nvPr/>
          </p:nvSpPr>
          <p:spPr bwMode="auto">
            <a:xfrm flipH="1">
              <a:off x="3419548" y="2341819"/>
              <a:ext cx="288355" cy="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9"/>
            <p:cNvSpPr>
              <a:spLocks noChangeShapeType="1"/>
            </p:cNvSpPr>
            <p:nvPr/>
          </p:nvSpPr>
          <p:spPr bwMode="auto">
            <a:xfrm>
              <a:off x="3707904" y="1982613"/>
              <a:ext cx="0" cy="35920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>
              <a:off x="3119264" y="1909787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3119264" y="2486545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106688" y="248654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V="1">
              <a:off x="3119264" y="1837779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AutoShape 24"/>
            <p:cNvSpPr>
              <a:spLocks noChangeArrowheads="1"/>
            </p:cNvSpPr>
            <p:nvPr/>
          </p:nvSpPr>
          <p:spPr bwMode="auto">
            <a:xfrm>
              <a:off x="2987872" y="2197819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 flipV="1">
              <a:off x="2915816" y="1189359"/>
              <a:ext cx="0" cy="64841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3419896" y="2060872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①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948264" y="1765795"/>
            <a:ext cx="1802266" cy="1008088"/>
            <a:chOff x="6948264" y="1765795"/>
            <a:chExt cx="1802266" cy="1008088"/>
          </a:xfrm>
        </p:grpSpPr>
        <p:sp>
          <p:nvSpPr>
            <p:cNvPr id="63" name="Text Box 33"/>
            <p:cNvSpPr txBox="1">
              <a:spLocks noChangeArrowheads="1"/>
            </p:cNvSpPr>
            <p:nvPr/>
          </p:nvSpPr>
          <p:spPr bwMode="auto">
            <a:xfrm>
              <a:off x="8532464" y="2492920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②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8534530" y="1765795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③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 flipH="1" flipV="1">
              <a:off x="7164288" y="1837779"/>
              <a:ext cx="4320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84"/>
            <p:cNvSpPr>
              <a:spLocks noChangeShapeType="1"/>
            </p:cNvSpPr>
            <p:nvPr/>
          </p:nvSpPr>
          <p:spPr bwMode="auto">
            <a:xfrm>
              <a:off x="6948288" y="2341835"/>
              <a:ext cx="2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5"/>
            <p:cNvSpPr>
              <a:spLocks noChangeShapeType="1"/>
            </p:cNvSpPr>
            <p:nvPr/>
          </p:nvSpPr>
          <p:spPr bwMode="auto">
            <a:xfrm>
              <a:off x="6948264" y="2343670"/>
              <a:ext cx="0" cy="43021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 flipH="1">
              <a:off x="7596336" y="2341835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>
              <a:off x="7956376" y="1982613"/>
              <a:ext cx="0" cy="35920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7380312" y="1909787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7380312" y="2486545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7367736" y="2486545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V="1">
              <a:off x="7380312" y="1837779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24"/>
            <p:cNvSpPr>
              <a:spLocks noChangeArrowheads="1"/>
            </p:cNvSpPr>
            <p:nvPr/>
          </p:nvSpPr>
          <p:spPr bwMode="auto">
            <a:xfrm>
              <a:off x="7164288" y="2197819"/>
              <a:ext cx="432000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=?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2" name="Text Box 33"/>
            <p:cNvSpPr txBox="1">
              <a:spLocks noChangeArrowheads="1"/>
            </p:cNvSpPr>
            <p:nvPr/>
          </p:nvSpPr>
          <p:spPr bwMode="auto">
            <a:xfrm>
              <a:off x="7596336" y="2060848"/>
              <a:ext cx="2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①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</p:grpSp>
      <p:sp>
        <p:nvSpPr>
          <p:cNvPr id="9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899592" y="3356992"/>
            <a:ext cx="8102096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spc="-100" dirty="0" smtClean="0"/>
              <a:t>T</a:t>
            </a:r>
            <a:r>
              <a:rPr lang="zh-CN" altLang="en-US" b="1" spc="-100" baseline="-18000" dirty="0" smtClean="0">
                <a:latin typeface="宋体" pitchFamily="2" charset="-122"/>
              </a:rPr>
              <a:t>命中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b="1" i="1" spc="-100" dirty="0" smtClean="0"/>
              <a:t>H</a:t>
            </a:r>
            <a:r>
              <a:rPr lang="zh-CN" altLang="en-US" b="1" spc="-100" baseline="-18000" dirty="0" smtClean="0">
                <a:latin typeface="+mn-ea"/>
              </a:rPr>
              <a:t>缓冲区</a:t>
            </a:r>
            <a:r>
              <a:rPr lang="en-US" altLang="zh-CN" b="1" spc="-100" dirty="0" smtClean="0"/>
              <a:t>·</a:t>
            </a:r>
            <a:r>
              <a:rPr lang="en-US" altLang="zh-CN" b="1" i="1" spc="-100" dirty="0" smtClean="0"/>
              <a:t>F</a:t>
            </a:r>
            <a:r>
              <a:rPr lang="en-US" altLang="zh-CN" b="1" spc="-100" dirty="0" smtClean="0"/>
              <a:t>·</a:t>
            </a:r>
            <a:r>
              <a:rPr lang="en-US" altLang="zh-CN" b="1" spc="-100" dirty="0" smtClean="0">
                <a:latin typeface="+mn-ea"/>
                <a:ea typeface="+mn-ea"/>
              </a:rPr>
              <a:t>(</a:t>
            </a:r>
            <a:r>
              <a:rPr lang="en-US" altLang="zh-CN" b="1" i="1" spc="-100" dirty="0" smtClean="0"/>
              <a:t>T</a:t>
            </a:r>
            <a:r>
              <a:rPr lang="zh-CN" altLang="en-US" b="1" spc="-100" baseline="-18000" dirty="0">
                <a:latin typeface="+mn-ea"/>
                <a:ea typeface="+mn-ea"/>
              </a:rPr>
              <a:t>缓冲区</a:t>
            </a:r>
            <a:r>
              <a:rPr lang="zh-CN" altLang="en-US" b="1" spc="-100" baseline="-18000" dirty="0" smtClean="0">
                <a:latin typeface="宋体" pitchFamily="2" charset="-122"/>
              </a:rPr>
              <a:t>命中</a:t>
            </a:r>
            <a:r>
              <a:rPr lang="zh-CN" altLang="en-US" b="1" spc="-100" dirty="0" smtClean="0">
                <a:latin typeface="宋体" pitchFamily="2" charset="-122"/>
              </a:rPr>
              <a:t>－</a:t>
            </a:r>
            <a:r>
              <a:rPr lang="en-US" altLang="zh-CN" b="1" i="1" spc="-100" dirty="0" smtClean="0"/>
              <a:t>T</a:t>
            </a:r>
            <a:r>
              <a:rPr lang="zh-CN" altLang="en-US" b="1" spc="-100" baseline="-18000" dirty="0" smtClean="0">
                <a:latin typeface="宋体" pitchFamily="2" charset="-122"/>
              </a:rPr>
              <a:t>查找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b="1" spc="-100" dirty="0" smtClean="0">
                <a:latin typeface="宋体" pitchFamily="2" charset="-122"/>
              </a:rPr>
              <a:t>(1</a:t>
            </a:r>
            <a:r>
              <a:rPr lang="zh-CN" altLang="en-US" b="1" spc="-100" dirty="0" smtClean="0">
                <a:latin typeface="宋体" pitchFamily="2" charset="-122"/>
              </a:rPr>
              <a:t>－</a:t>
            </a:r>
            <a:r>
              <a:rPr lang="en-US" altLang="zh-CN" b="1" i="1" spc="-100" dirty="0" smtClean="0"/>
              <a:t>H</a:t>
            </a:r>
            <a:r>
              <a:rPr lang="zh-CN" altLang="en-US" b="1" spc="-100" baseline="-18000" dirty="0" smtClean="0">
                <a:latin typeface="+mn-ea"/>
              </a:rPr>
              <a:t>缓冲区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  <a:r>
              <a:rPr lang="en-US" altLang="zh-CN" b="1" spc="-100" dirty="0" smtClean="0"/>
              <a:t>·</a:t>
            </a:r>
            <a:r>
              <a:rPr lang="en-US" altLang="zh-CN" b="1" i="1" spc="-100" dirty="0" smtClean="0"/>
              <a:t>F</a:t>
            </a:r>
            <a:r>
              <a:rPr lang="en-US" altLang="zh-CN" b="1" spc="-100" dirty="0" smtClean="0"/>
              <a:t>·</a:t>
            </a:r>
            <a:r>
              <a:rPr lang="en-US" altLang="zh-CN" b="1" i="1" spc="-100" dirty="0" smtClean="0">
                <a:solidFill>
                  <a:srgbClr val="990099"/>
                </a:solidFill>
              </a:rPr>
              <a:t>T</a:t>
            </a:r>
            <a:r>
              <a:rPr lang="zh-CN" altLang="en-US" b="1" spc="-100" baseline="-18000" dirty="0" smtClean="0">
                <a:solidFill>
                  <a:srgbClr val="990099"/>
                </a:solidFill>
                <a:latin typeface="宋体" pitchFamily="2" charset="-122"/>
              </a:rPr>
              <a:t>缺失</a:t>
            </a:r>
            <a:endParaRPr lang="en-US" altLang="zh-CN" b="1" spc="-100" baseline="-180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←同时查找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5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2134557" y="3069024"/>
            <a:ext cx="6544179" cy="1152064"/>
            <a:chOff x="2134557" y="3069024"/>
            <a:chExt cx="6544179" cy="1152064"/>
          </a:xfrm>
        </p:grpSpPr>
        <p:sp>
          <p:nvSpPr>
            <p:cNvPr id="101" name="Rectangle 33"/>
            <p:cNvSpPr>
              <a:spLocks noChangeArrowheads="1"/>
            </p:cNvSpPr>
            <p:nvPr/>
          </p:nvSpPr>
          <p:spPr bwMode="auto">
            <a:xfrm>
              <a:off x="5502974" y="3354776"/>
              <a:ext cx="642942" cy="285752"/>
            </a:xfrm>
            <a:prstGeom prst="rect">
              <a:avLst/>
            </a:prstGeom>
            <a:solidFill>
              <a:srgbClr val="99CCFF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r>
                <a:rPr lang="en-US" altLang="zh-CN" sz="1800" b="1" dirty="0" smtClean="0">
                  <a:latin typeface="+mn-ea"/>
                  <a:ea typeface="+mn-ea"/>
                </a:rPr>
                <a:t>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2" name="Text Box 40"/>
            <p:cNvSpPr txBox="1">
              <a:spLocks noChangeArrowheads="1"/>
            </p:cNvSpPr>
            <p:nvPr/>
          </p:nvSpPr>
          <p:spPr bwMode="auto">
            <a:xfrm>
              <a:off x="6878252" y="3069024"/>
              <a:ext cx="93638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请求内容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4860032" y="3354776"/>
              <a:ext cx="642942" cy="285752"/>
            </a:xfrm>
            <a:prstGeom prst="rect">
              <a:avLst/>
            </a:prstGeom>
            <a:solidFill>
              <a:srgbClr val="99CCFF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D1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5502974" y="3640528"/>
              <a:ext cx="642942" cy="285752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D2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6230736" y="3357056"/>
              <a:ext cx="2448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dirty="0" smtClean="0">
                  <a:latin typeface="宋体" pitchFamily="2" charset="-122"/>
                </a:rPr>
                <a:t>①</a:t>
              </a:r>
              <a:r>
                <a:rPr lang="en-US" altLang="zh-CN" sz="1800" dirty="0" smtClean="0">
                  <a:latin typeface="宋体" pitchFamily="2" charset="-122"/>
                </a:rPr>
                <a:t>[00100H]</a:t>
              </a:r>
              <a:r>
                <a:rPr lang="zh-CN" altLang="en-US" sz="1800" dirty="0" smtClean="0">
                  <a:latin typeface="宋体" pitchFamily="2" charset="-122"/>
                </a:rPr>
                <a:t>←</a:t>
              </a:r>
              <a:r>
                <a:rPr lang="en-US" altLang="zh-CN" sz="1800" dirty="0" smtClean="0">
                  <a:latin typeface="宋体" pitchFamily="2" charset="-122"/>
                </a:rPr>
                <a:t>data[2</a:t>
              </a:r>
              <a:r>
                <a:rPr lang="zh-CN" altLang="en-US" sz="1800" dirty="0" smtClean="0">
                  <a:latin typeface="宋体" pitchFamily="2" charset="-122"/>
                </a:rPr>
                <a:t>字</a:t>
              </a:r>
              <a:r>
                <a:rPr lang="en-US" altLang="zh-CN" sz="1800" dirty="0" smtClean="0">
                  <a:latin typeface="宋体" pitchFamily="2" charset="-122"/>
                </a:rPr>
                <a:t>]</a:t>
              </a:r>
            </a:p>
            <a:p>
              <a:r>
                <a:rPr lang="zh-CN" altLang="en-US" sz="1800" dirty="0" smtClean="0">
                  <a:latin typeface="宋体" pitchFamily="2" charset="-122"/>
                </a:rPr>
                <a:t>②</a:t>
              </a:r>
              <a:r>
                <a:rPr lang="en-US" altLang="zh-CN" sz="1800" dirty="0" smtClean="0">
                  <a:latin typeface="宋体" pitchFamily="2" charset="-122"/>
                </a:rPr>
                <a:t>[00102H]</a:t>
              </a:r>
              <a:r>
                <a:rPr lang="zh-CN" altLang="en-US" sz="1800" dirty="0" smtClean="0">
                  <a:latin typeface="宋体" pitchFamily="2" charset="-122"/>
                </a:rPr>
                <a:t>←</a:t>
              </a:r>
              <a:r>
                <a:rPr lang="en-US" altLang="zh-CN" sz="1800" dirty="0" smtClean="0">
                  <a:latin typeface="宋体" pitchFamily="2" charset="-122"/>
                </a:rPr>
                <a:t>data[1</a:t>
              </a:r>
              <a:r>
                <a:rPr lang="zh-CN" altLang="en-US" sz="1800" dirty="0" smtClean="0">
                  <a:latin typeface="宋体" pitchFamily="2" charset="-122"/>
                </a:rPr>
                <a:t>字</a:t>
              </a:r>
              <a:r>
                <a:rPr lang="en-US" altLang="zh-CN" sz="1800" dirty="0" smtClean="0">
                  <a:latin typeface="宋体" pitchFamily="2" charset="-122"/>
                </a:rPr>
                <a:t>]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06" name="Text Box 40"/>
            <p:cNvSpPr txBox="1">
              <a:spLocks noChangeArrowheads="1"/>
            </p:cNvSpPr>
            <p:nvPr/>
          </p:nvSpPr>
          <p:spPr bwMode="auto">
            <a:xfrm>
              <a:off x="3275856" y="3933088"/>
              <a:ext cx="2448000" cy="288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不采用写合并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优化前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2"/>
            <p:cNvSpPr txBox="1">
              <a:spLocks noChangeArrowheads="1"/>
            </p:cNvSpPr>
            <p:nvPr/>
          </p:nvSpPr>
          <p:spPr bwMode="auto">
            <a:xfrm>
              <a:off x="2134557" y="3356794"/>
              <a:ext cx="1357323" cy="57626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00100H 00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00102H 000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86781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、写缓冲合并  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用于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r>
              <a:rPr lang="zh-CN" altLang="en-US" b="1" dirty="0" smtClean="0">
                <a:latin typeface="宋体" pitchFamily="2" charset="-122"/>
              </a:rPr>
              <a:t>合并写请求，隐藏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减少写操作开销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5521696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*写缓冲区组成：</a:t>
            </a:r>
            <a:r>
              <a:rPr lang="zh-CN" altLang="en-US" b="1" dirty="0">
                <a:latin typeface="宋体" pitchFamily="2" charset="-122"/>
              </a:rPr>
              <a:t>由几个缓冲行组成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缓冲行组成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695575" indent="-2695575"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写请求处理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*写缓冲合并：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95575" indent="-2695575"/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843808" y="1772816"/>
            <a:ext cx="619268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每行包含</a:t>
            </a:r>
            <a:r>
              <a:rPr lang="zh-CN" altLang="en-US" b="1" u="sng" dirty="0" smtClean="0"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子项，各子项有</a:t>
            </a:r>
            <a:r>
              <a:rPr lang="zh-CN" altLang="en-US" b="1" u="sng" dirty="0" smtClean="0">
                <a:latin typeface="宋体" pitchFamily="2" charset="-122"/>
              </a:rPr>
              <a:t>独立的</a:t>
            </a:r>
            <a:r>
              <a:rPr lang="zh-CN" altLang="en-US" b="1" dirty="0" smtClean="0">
                <a:latin typeface="宋体" pitchFamily="2" charset="-122"/>
              </a:rPr>
              <a:t>有效位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支持</a:t>
            </a:r>
            <a:r>
              <a:rPr lang="zh-CN" altLang="en-US" sz="1800" b="1" u="sng" dirty="0" smtClean="0">
                <a:latin typeface="宋体" pitchFamily="2" charset="-122"/>
              </a:rPr>
              <a:t>不同长度</a:t>
            </a:r>
            <a:r>
              <a:rPr lang="zh-CN" altLang="en-US" sz="1800" b="1" dirty="0" smtClean="0">
                <a:latin typeface="宋体" pitchFamily="2" charset="-122"/>
              </a:rPr>
              <a:t>数据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←表明</a:t>
            </a:r>
            <a:r>
              <a:rPr lang="zh-CN" altLang="en-US" sz="1800" b="1" u="sng" dirty="0" smtClean="0">
                <a:latin typeface="宋体" pitchFamily="2" charset="-122"/>
              </a:rPr>
              <a:t>所写长度</a:t>
            </a:r>
            <a:endParaRPr lang="en-US" altLang="zh-CN" sz="18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有空闲行时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lang="zh-CN" altLang="en-US" b="1" dirty="0" smtClean="0">
                <a:latin typeface="宋体" pitchFamily="2" charset="-122"/>
              </a:rPr>
              <a:t>请求，否则阻塞</a:t>
            </a:r>
            <a:endParaRPr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619672" y="4725144"/>
            <a:ext cx="7056784" cy="1143008"/>
            <a:chOff x="1619672" y="4500570"/>
            <a:chExt cx="7056784" cy="1143008"/>
          </a:xfrm>
        </p:grpSpPr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2928926" y="5072074"/>
              <a:ext cx="571504" cy="28575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2123728" y="4781564"/>
              <a:ext cx="1368000" cy="57626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00100H 0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111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00000H 0000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3292385" y="5357826"/>
              <a:ext cx="2431743" cy="28575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采用写合并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优化后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071671" y="4500570"/>
              <a:ext cx="1500197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itchFamily="2" charset="-122"/>
                </a:rPr>
                <a:t>  </a:t>
              </a:r>
              <a:r>
                <a:rPr lang="zh-CN" altLang="en-US" sz="1600" b="1" dirty="0" smtClean="0">
                  <a:latin typeface="宋体" pitchFamily="2" charset="-122"/>
                </a:rPr>
                <a:t>地址  有效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2928926" y="4781564"/>
              <a:ext cx="0" cy="5762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2123728" y="5070489"/>
              <a:ext cx="136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5508104" y="4788634"/>
              <a:ext cx="648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D0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3571868" y="4500570"/>
              <a:ext cx="471490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3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 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2</a:t>
              </a:r>
              <a:r>
                <a:rPr lang="en-US" altLang="zh-CN" sz="1600" b="1" spc="200" dirty="0" smtClean="0"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1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0         </a:t>
              </a:r>
              <a:r>
                <a:rPr lang="zh-CN" altLang="en-US" sz="1600" b="1" dirty="0" smtClean="0">
                  <a:latin typeface="宋体" pitchFamily="2" charset="-122"/>
                </a:rPr>
                <a:t>请求内容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860032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211960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3563960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3563960" y="4788602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4211960" y="4788634"/>
              <a:ext cx="64800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D2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4860032" y="4788634"/>
              <a:ext cx="648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D1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5508104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6228456" y="4786322"/>
              <a:ext cx="2448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①</a:t>
              </a:r>
              <a:r>
                <a:rPr lang="en-US" altLang="zh-CN" sz="1800" b="1" dirty="0" smtClean="0">
                  <a:latin typeface="宋体" pitchFamily="2" charset="-122"/>
                </a:rPr>
                <a:t>[00100H]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data[2</a:t>
              </a:r>
              <a:r>
                <a:rPr lang="zh-CN" altLang="en-US" sz="1800" b="1" dirty="0" smtClean="0">
                  <a:latin typeface="宋体" pitchFamily="2" charset="-122"/>
                </a:rPr>
                <a:t>字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</a:p>
            <a:p>
              <a:r>
                <a:rPr lang="zh-CN" altLang="en-US" sz="1800" b="1" dirty="0" smtClean="0">
                  <a:latin typeface="宋体" pitchFamily="2" charset="-122"/>
                </a:rPr>
                <a:t>②</a:t>
              </a:r>
              <a:r>
                <a:rPr lang="en-US" altLang="zh-CN" sz="1800" b="1" dirty="0" smtClean="0">
                  <a:latin typeface="宋体" pitchFamily="2" charset="-122"/>
                </a:rPr>
                <a:t>[00102H]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data[1</a:t>
              </a:r>
              <a:r>
                <a:rPr lang="zh-CN" altLang="en-US" sz="1800" b="1" dirty="0" smtClean="0">
                  <a:latin typeface="宋体" pitchFamily="2" charset="-122"/>
                </a:rPr>
                <a:t>字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1619672" y="4788666"/>
              <a:ext cx="432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36000" rIns="18000" bIns="10800" anchor="ctr" anchorCtr="0"/>
            <a:lstStyle/>
            <a:p>
              <a:pPr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行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</a:p>
            <a:p>
              <a:r>
                <a:rPr lang="zh-CN" altLang="en-US" sz="1800" b="1" dirty="0" smtClean="0">
                  <a:latin typeface="宋体" pitchFamily="2" charset="-122"/>
                </a:rPr>
                <a:t>行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2437928" y="4221088"/>
            <a:ext cx="65265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地址与待写行匹配时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合并</a:t>
            </a:r>
            <a:r>
              <a:rPr lang="zh-CN" altLang="en-US" b="1" dirty="0">
                <a:latin typeface="宋体" pitchFamily="2" charset="-122"/>
              </a:rPr>
              <a:t>请求，</a:t>
            </a:r>
            <a:r>
              <a:rPr lang="zh-CN" altLang="en-US" b="1" dirty="0" smtClean="0">
                <a:latin typeface="宋体" pitchFamily="2" charset="-122"/>
              </a:rPr>
              <a:t>否则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lang="zh-CN" altLang="en-US" b="1" dirty="0" smtClean="0">
                <a:latin typeface="宋体" pitchFamily="2" charset="-122"/>
              </a:rPr>
              <a:t>请求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2158498" y="5877272"/>
            <a:ext cx="680599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zh-CN" altLang="en-US" b="1" dirty="0" smtClean="0">
                <a:latin typeface="宋体" pitchFamily="2" charset="-122"/>
              </a:rPr>
              <a:t>主存的</a:t>
            </a:r>
            <a:r>
              <a:rPr lang="zh-CN" altLang="en-US" b="1" u="sng" dirty="0" smtClean="0">
                <a:latin typeface="宋体" pitchFamily="2" charset="-122"/>
              </a:rPr>
              <a:t>操作次数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提高</a:t>
            </a:r>
            <a:r>
              <a:rPr lang="zh-CN" altLang="en-US" b="1" dirty="0" smtClean="0">
                <a:latin typeface="宋体" pitchFamily="2" charset="-122"/>
              </a:rPr>
              <a:t>写缓冲区的</a:t>
            </a:r>
            <a:r>
              <a:rPr lang="zh-CN" altLang="en-US" b="1" u="sng" dirty="0" smtClean="0">
                <a:latin typeface="宋体" pitchFamily="2" charset="-122"/>
              </a:rPr>
              <a:t>利用率</a:t>
            </a:r>
            <a:endParaRPr lang="zh-CN" altLang="en-US" b="1" u="sng" dirty="0">
              <a:latin typeface="宋体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619672" y="3068992"/>
            <a:ext cx="4536504" cy="864096"/>
            <a:chOff x="1619672" y="2214554"/>
            <a:chExt cx="4536504" cy="864096"/>
          </a:xfrm>
        </p:grpSpPr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071671" y="2214554"/>
              <a:ext cx="1500197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itchFamily="2" charset="-122"/>
                </a:rPr>
                <a:t>  </a:t>
              </a:r>
              <a:r>
                <a:rPr lang="zh-CN" altLang="en-US" sz="1600" b="1" dirty="0" smtClean="0">
                  <a:latin typeface="宋体" pitchFamily="2" charset="-122"/>
                </a:rPr>
                <a:t>地址  有效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23728" y="2502388"/>
              <a:ext cx="1368000" cy="57626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2928926" y="2495548"/>
              <a:ext cx="0" cy="5762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2123728" y="2790618"/>
              <a:ext cx="136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5508176" y="2502586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3571868" y="2214554"/>
              <a:ext cx="257176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3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 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2</a:t>
              </a:r>
              <a:r>
                <a:rPr lang="en-US" altLang="zh-CN" sz="1600" b="1" spc="400" dirty="0" smtClean="0"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1 </a:t>
              </a:r>
              <a:r>
                <a:rPr lang="zh-CN" altLang="en-US" sz="1600" b="1" dirty="0" smtClean="0">
                  <a:latin typeface="宋体" pitchFamily="2" charset="-122"/>
                </a:rPr>
                <a:t>子项</a:t>
              </a:r>
              <a:r>
                <a:rPr lang="en-US" altLang="zh-CN" sz="1600" b="1" dirty="0" smtClean="0">
                  <a:latin typeface="宋体" pitchFamily="2" charset="-122"/>
                </a:rPr>
                <a:t>0 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860032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4212032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3563888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3563888" y="2502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212032" y="2502586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>
              <a:off x="4860104" y="2502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5508176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1619672" y="2502650"/>
              <a:ext cx="432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36000" rIns="18000" bIns="10800" anchor="ctr" anchorCtr="0"/>
            <a:lstStyle/>
            <a:p>
              <a:pPr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行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</a:p>
            <a:p>
              <a:r>
                <a:rPr lang="zh-CN" altLang="en-US" sz="1800" b="1" dirty="0" smtClean="0">
                  <a:latin typeface="宋体" pitchFamily="2" charset="-122"/>
                </a:rPr>
                <a:t>行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1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3" y="1340768"/>
            <a:ext cx="3528343" cy="515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*尽早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重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启方案：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请求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优先方案：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30506" y="1362834"/>
            <a:ext cx="66619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块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调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入</a:t>
            </a:r>
            <a:r>
              <a:rPr lang="zh-CN" altLang="en-US" b="1" dirty="0" smtClean="0">
                <a:latin typeface="宋体" pitchFamily="2" charset="-122"/>
              </a:rPr>
              <a:t>，请求字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到达时</a:t>
            </a:r>
            <a:r>
              <a:rPr lang="zh-CN" altLang="en-US" b="1" dirty="0" smtClean="0">
                <a:latin typeface="宋体" pitchFamily="2" charset="-122"/>
              </a:rPr>
              <a:t>立即</a:t>
            </a:r>
            <a:r>
              <a:rPr lang="zh-CN" altLang="en-US" b="1" dirty="0">
                <a:latin typeface="宋体" pitchFamily="2" charset="-122"/>
              </a:rPr>
              <a:t>送给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</p:txBody>
      </p:sp>
      <p:sp>
        <p:nvSpPr>
          <p:cNvPr id="46" name="Text Box 117"/>
          <p:cNvSpPr txBox="1">
            <a:spLocks noChangeArrowheads="1"/>
          </p:cNvSpPr>
          <p:nvPr/>
        </p:nvSpPr>
        <p:spPr bwMode="auto">
          <a:xfrm>
            <a:off x="2555776" y="2887776"/>
            <a:ext cx="64807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计数器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初值</a:t>
            </a:r>
            <a:r>
              <a:rPr lang="en-US" altLang="zh-CN" sz="1800" b="1" dirty="0" smtClean="0">
                <a:latin typeface="宋体" pitchFamily="2" charset="-122"/>
              </a:rPr>
              <a:t>=</a:t>
            </a:r>
            <a:r>
              <a:rPr lang="zh-CN" altLang="en-US" sz="1800" b="1" dirty="0" smtClean="0">
                <a:latin typeface="宋体" pitchFamily="2" charset="-122"/>
              </a:rPr>
              <a:t>块内地址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＋选择器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存储体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先调入</a:t>
            </a:r>
            <a:r>
              <a:rPr lang="zh-CN" altLang="en-US" b="1" dirty="0" smtClean="0">
                <a:latin typeface="宋体" pitchFamily="2" charset="-122"/>
              </a:rPr>
              <a:t>请求字送给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，后调入块中其他字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专门的行读总线事务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4236184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b="1" dirty="0" smtClean="0">
                <a:latin typeface="+mn-ea"/>
                <a:ea typeface="+mn-ea"/>
              </a:rPr>
              <a:t>Cache</a:t>
            </a:r>
            <a:r>
              <a:rPr lang="zh-CN" altLang="en-US" sz="2200" b="1" dirty="0" smtClean="0">
                <a:latin typeface="+mn-ea"/>
                <a:ea typeface="+mn-ea"/>
              </a:rPr>
              <a:t>块大小为</a:t>
            </a:r>
            <a:r>
              <a:rPr lang="en-US" altLang="zh-CN" sz="2200" b="1" dirty="0" smtClean="0">
                <a:latin typeface="+mn-ea"/>
                <a:ea typeface="+mn-ea"/>
              </a:rPr>
              <a:t>64B</a:t>
            </a:r>
            <a:r>
              <a:rPr lang="zh-CN" altLang="en-US" sz="2200" b="1" dirty="0">
                <a:latin typeface="+mn-ea"/>
                <a:ea typeface="+mn-ea"/>
              </a:rPr>
              <a:t>，读出首个</a:t>
            </a:r>
            <a:r>
              <a:rPr lang="en-US" altLang="zh-CN" sz="2200" b="1" dirty="0" smtClean="0">
                <a:latin typeface="+mn-ea"/>
                <a:ea typeface="+mn-ea"/>
              </a:rPr>
              <a:t>8B</a:t>
            </a:r>
            <a:r>
              <a:rPr lang="zh-CN" altLang="en-US" sz="2200" b="1" dirty="0" smtClean="0">
                <a:latin typeface="+mn-ea"/>
                <a:ea typeface="+mn-ea"/>
              </a:rPr>
              <a:t>需</a:t>
            </a:r>
            <a:r>
              <a:rPr lang="en-US" altLang="zh-CN" sz="2200" b="1" dirty="0" smtClean="0">
                <a:latin typeface="+mn-ea"/>
                <a:ea typeface="+mn-ea"/>
              </a:rPr>
              <a:t>9Tc</a:t>
            </a:r>
            <a:r>
              <a:rPr lang="zh-CN" altLang="en-US" sz="2200" b="1" dirty="0" smtClean="0">
                <a:latin typeface="+mn-ea"/>
                <a:ea typeface="+mn-ea"/>
              </a:rPr>
              <a:t>，每传输</a:t>
            </a:r>
            <a:r>
              <a:rPr lang="en-US" altLang="zh-CN" sz="2200" b="1" dirty="0" smtClean="0">
                <a:latin typeface="+mn-ea"/>
                <a:ea typeface="+mn-ea"/>
              </a:rPr>
              <a:t>8B</a:t>
            </a:r>
            <a:r>
              <a:rPr lang="zh-CN" altLang="en-US" sz="2200" b="1" dirty="0" smtClean="0">
                <a:latin typeface="+mn-ea"/>
                <a:ea typeface="+mn-ea"/>
              </a:rPr>
              <a:t>需</a:t>
            </a:r>
            <a:r>
              <a:rPr lang="en-US" altLang="zh-CN" sz="2200" b="1" dirty="0" smtClean="0">
                <a:latin typeface="+mn-ea"/>
                <a:ea typeface="+mn-ea"/>
              </a:rPr>
              <a:t>2Tc</a:t>
            </a:r>
            <a:r>
              <a:rPr lang="zh-CN" altLang="en-US" sz="2200" b="1" dirty="0" smtClean="0">
                <a:latin typeface="+mn-ea"/>
                <a:ea typeface="+mn-ea"/>
              </a:rPr>
              <a:t>，计算是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否采用请求字优先时，连续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次</a:t>
            </a:r>
            <a:r>
              <a:rPr lang="zh-CN" altLang="en-US" sz="2200" b="1" dirty="0" smtClean="0">
                <a:latin typeface="+mn-ea"/>
                <a:ea typeface="+mn-ea"/>
              </a:rPr>
              <a:t>读</a:t>
            </a:r>
            <a:r>
              <a:rPr lang="zh-CN" altLang="en-US" sz="2200" b="1" dirty="0">
                <a:latin typeface="+mn-ea"/>
                <a:ea typeface="+mn-ea"/>
              </a:rPr>
              <a:t>同一</a:t>
            </a:r>
            <a:r>
              <a:rPr lang="zh-CN" altLang="en-US" sz="2200" b="1" dirty="0" smtClean="0">
                <a:latin typeface="+mn-ea"/>
                <a:ea typeface="+mn-ea"/>
              </a:rPr>
              <a:t>块中不同</a:t>
            </a:r>
            <a:r>
              <a:rPr lang="en-US" altLang="zh-CN" sz="2200" b="1" dirty="0" smtClean="0">
                <a:latin typeface="+mn-ea"/>
                <a:ea typeface="+mn-ea"/>
              </a:rPr>
              <a:t>8B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解：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不采用时，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缺失首次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9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25Tc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缺失二次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0Tc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zh-CN" altLang="en-US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</a:t>
            </a:r>
            <a:r>
              <a:rPr lang="zh-CN" altLang="en-US" sz="2200" b="1" dirty="0" smtClean="0">
                <a:latin typeface="+mn-ea"/>
                <a:ea typeface="+mn-ea"/>
              </a:rPr>
              <a:t>采用时，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baseline="-18000" dirty="0" smtClean="0">
                <a:latin typeface="宋体" pitchFamily="2" charset="-122"/>
              </a:rPr>
              <a:t>首次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9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缺失二次</a:t>
            </a:r>
            <a:r>
              <a:rPr lang="zh-CN" altLang="en-US" sz="2200" b="1" dirty="0" smtClean="0">
                <a:latin typeface="宋体" pitchFamily="2" charset="-122"/>
              </a:rPr>
              <a:t>≤</a:t>
            </a:r>
            <a:r>
              <a:rPr lang="en-US" altLang="zh-CN" sz="2200" b="1" dirty="0" smtClean="0">
                <a:latin typeface="宋体" pitchFamily="2" charset="-122"/>
              </a:rPr>
              <a:t>25Tc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11Tc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+mn-ea"/>
            </a:endParaRPr>
          </a:p>
        </p:txBody>
      </p:sp>
      <p:sp>
        <p:nvSpPr>
          <p:cNvPr id="70" name="线形标注 2 69"/>
          <p:cNvSpPr/>
          <p:nvPr/>
        </p:nvSpPr>
        <p:spPr bwMode="auto">
          <a:xfrm>
            <a:off x="7668344" y="5229200"/>
            <a:ext cx="1368152" cy="216000"/>
          </a:xfrm>
          <a:prstGeom prst="borderCallout2">
            <a:avLst>
              <a:gd name="adj1" fmla="val 48880"/>
              <a:gd name="adj2" fmla="val 431"/>
              <a:gd name="adj3" fmla="val 49226"/>
              <a:gd name="adj4" fmla="val -14176"/>
              <a:gd name="adj5" fmla="val 224669"/>
              <a:gd name="adj6" fmla="val -107857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600" b="1" dirty="0" smtClean="0"/>
              <a:t>与首次不重叠</a:t>
            </a:r>
            <a:endParaRPr lang="zh-CN" altLang="en-US" sz="1600" b="1" dirty="0"/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2158498" y="5991671"/>
            <a:ext cx="6805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/>
            <a:r>
              <a:rPr lang="zh-CN" altLang="en-US" b="1" dirty="0" smtClean="0">
                <a:latin typeface="宋体" pitchFamily="2" charset="-122"/>
              </a:rPr>
              <a:t>依赖于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块大小、未调入部分的访问概率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380087" y="1916832"/>
            <a:ext cx="4928217" cy="936104"/>
            <a:chOff x="1155951" y="4653136"/>
            <a:chExt cx="4928217" cy="936104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1683562" y="4653136"/>
              <a:ext cx="3824542" cy="936104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3131936" y="4869184"/>
              <a:ext cx="864000" cy="5030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Cache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存储体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2411761" y="4869183"/>
              <a:ext cx="720144" cy="503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5724168" y="4653483"/>
              <a:ext cx="360000" cy="7197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1234480" y="4725144"/>
              <a:ext cx="457200" cy="252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223367" y="5229894"/>
              <a:ext cx="4683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9" name="AutoShape 24"/>
            <p:cNvSpPr>
              <a:spLocks noChangeArrowheads="1"/>
            </p:cNvSpPr>
            <p:nvPr/>
          </p:nvSpPr>
          <p:spPr bwMode="auto">
            <a:xfrm>
              <a:off x="1763736" y="5013200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H="1">
              <a:off x="2195760" y="5126746"/>
              <a:ext cx="216000" cy="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 flipV="1">
              <a:off x="3995933" y="5157191"/>
              <a:ext cx="1728195" cy="69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1155952" y="4724830"/>
              <a:ext cx="4568178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V="1">
              <a:off x="1155951" y="5517680"/>
              <a:ext cx="2407937" cy="55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flipH="1" flipV="1">
              <a:off x="3563936" y="5379797"/>
              <a:ext cx="0" cy="14342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H="1" flipV="1">
              <a:off x="2771800" y="4725168"/>
              <a:ext cx="0" cy="1434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 flipH="1">
              <a:off x="1979736" y="4725168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77"/>
            <p:cNvSpPr txBox="1">
              <a:spLocks noChangeArrowheads="1"/>
            </p:cNvSpPr>
            <p:nvPr/>
          </p:nvSpPr>
          <p:spPr bwMode="auto">
            <a:xfrm>
              <a:off x="1691035" y="5301232"/>
              <a:ext cx="720725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单字宽</a:t>
              </a:r>
            </a:p>
          </p:txBody>
        </p:sp>
        <p:sp>
          <p:nvSpPr>
            <p:cNvPr id="88" name="Text Box 78"/>
            <p:cNvSpPr txBox="1">
              <a:spLocks noChangeArrowheads="1"/>
            </p:cNvSpPr>
            <p:nvPr/>
          </p:nvSpPr>
          <p:spPr bwMode="auto">
            <a:xfrm>
              <a:off x="4828630" y="4725168"/>
              <a:ext cx="67947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 smtClean="0">
                  <a:solidFill>
                    <a:srgbClr val="990099"/>
                  </a:solidFill>
                </a:rPr>
                <a:t>缺失时</a:t>
              </a:r>
              <a:endParaRPr lang="zh-CN" altLang="en-US" sz="1400" b="1" dirty="0">
                <a:solidFill>
                  <a:srgbClr val="990099"/>
                </a:solidFill>
              </a:endParaRP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4192505" y="4941192"/>
              <a:ext cx="720725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块宽度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88024" y="2421580"/>
            <a:ext cx="1708812" cy="359348"/>
            <a:chOff x="4716016" y="4357246"/>
            <a:chExt cx="1708812" cy="359348"/>
          </a:xfrm>
        </p:grpSpPr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5293221" y="4500694"/>
              <a:ext cx="720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FF3399"/>
                  </a:solidFill>
                </a:rPr>
                <a:t>单字宽</a:t>
              </a:r>
            </a:p>
          </p:txBody>
        </p:sp>
        <p:cxnSp>
          <p:nvCxnSpPr>
            <p:cNvPr id="92" name="直接箭头连接符 206"/>
            <p:cNvCxnSpPr/>
            <p:nvPr/>
          </p:nvCxnSpPr>
          <p:spPr bwMode="auto">
            <a:xfrm rot="10800000" flipV="1">
              <a:off x="4716016" y="4357246"/>
              <a:ext cx="1565936" cy="359346"/>
            </a:xfrm>
            <a:prstGeom prst="bentConnector3">
              <a:avLst>
                <a:gd name="adj1" fmla="val -60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矩形 92"/>
            <p:cNvSpPr/>
            <p:nvPr/>
          </p:nvSpPr>
          <p:spPr bwMode="auto">
            <a:xfrm>
              <a:off x="6139076" y="4496580"/>
              <a:ext cx="285752" cy="14287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214282" y="404664"/>
            <a:ext cx="86781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、请求字处理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技术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适用于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块较大时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块调入完成前</a:t>
            </a:r>
            <a:r>
              <a:rPr lang="zh-CN" altLang="en-US" b="1" dirty="0" smtClean="0">
                <a:latin typeface="宋体" pitchFamily="2" charset="-122"/>
              </a:rPr>
              <a:t>，将</a:t>
            </a:r>
            <a:r>
              <a:rPr lang="zh-CN" altLang="en-US" b="1" dirty="0">
                <a:latin typeface="宋体" pitchFamily="2" charset="-122"/>
              </a:rPr>
              <a:t>数据送给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、操作</a:t>
            </a:r>
            <a:r>
              <a:rPr lang="zh-CN" altLang="en-US" b="1" dirty="0" smtClean="0">
                <a:latin typeface="宋体" pitchFamily="2" charset="-122"/>
              </a:rPr>
              <a:t>完成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6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0" grpId="0" animBg="1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2232248" y="2636912"/>
            <a:ext cx="6804248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u="sng" dirty="0" smtClean="0">
                <a:latin typeface="宋体" pitchFamily="2" charset="-122"/>
              </a:rPr>
              <a:t>请求缓冲区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当前请求缺失</a:t>
            </a:r>
            <a:r>
              <a:rPr lang="zh-CN" altLang="en-US" b="1" dirty="0" smtClean="0">
                <a:latin typeface="宋体" pitchFamily="2" charset="-122"/>
              </a:rPr>
              <a:t>时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后续请求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                 </a:t>
            </a:r>
            <a:r>
              <a:rPr lang="zh-CN" altLang="en-US" sz="1800" b="1" dirty="0" smtClean="0">
                <a:latin typeface="宋体" pitchFamily="2" charset="-122"/>
              </a:rPr>
              <a:t>↑</a:t>
            </a:r>
            <a:r>
              <a:rPr lang="en-US" altLang="zh-CN" sz="1800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↓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命中时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1" y="404664"/>
            <a:ext cx="882221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非阻塞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适用于乱</a:t>
            </a:r>
            <a:r>
              <a:rPr lang="zh-CN" altLang="en-US" sz="2000" b="1" dirty="0">
                <a:latin typeface="宋体" pitchFamily="2" charset="-122"/>
              </a:rPr>
              <a:t>序执行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等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100" dirty="0">
                <a:latin typeface="宋体" pitchFamily="2" charset="-122"/>
              </a:rPr>
              <a:t>当前请求缺失时，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可处理</a:t>
            </a:r>
            <a:r>
              <a:rPr lang="zh-CN" altLang="en-US" b="1" spc="-100" dirty="0">
                <a:latin typeface="宋体" pitchFamily="2" charset="-122"/>
              </a:rPr>
              <a:t>后续请求  </a:t>
            </a:r>
            <a:r>
              <a:rPr lang="zh-CN" altLang="en-US" b="1" spc="-100" dirty="0" smtClean="0">
                <a:latin typeface="宋体" pitchFamily="2" charset="-122"/>
              </a:rPr>
              <a:t> </a:t>
            </a:r>
            <a:r>
              <a:rPr lang="zh-CN" altLang="en-US" sz="1800" b="1" spc="-100" dirty="0" smtClean="0">
                <a:latin typeface="宋体" pitchFamily="2" charset="-122"/>
              </a:rPr>
              <a:t>←命中时隐藏</a:t>
            </a:r>
            <a:r>
              <a:rPr lang="en-US" altLang="zh-CN" sz="1800" b="1" i="1" spc="-100" dirty="0" smtClean="0">
                <a:latin typeface="+mn-lt"/>
              </a:rPr>
              <a:t>T</a:t>
            </a:r>
            <a:r>
              <a:rPr lang="zh-CN" altLang="en-US" sz="1800" b="1" spc="-100" baseline="-18000" dirty="0" smtClean="0">
                <a:latin typeface="宋体" pitchFamily="2" charset="-122"/>
              </a:rPr>
              <a:t>缺失</a:t>
            </a:r>
            <a:r>
              <a:rPr lang="zh-CN" altLang="en-US" sz="1800" b="1" spc="-100" dirty="0" smtClean="0">
                <a:latin typeface="宋体" pitchFamily="2" charset="-122"/>
              </a:rPr>
              <a:t> 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98351" y="1412057"/>
            <a:ext cx="7950113" cy="1152000"/>
            <a:chOff x="428596" y="1285860"/>
            <a:chExt cx="7950113" cy="1152000"/>
          </a:xfrm>
        </p:grpSpPr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428596" y="1308089"/>
              <a:ext cx="16731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latin typeface="宋体" pitchFamily="2" charset="-122"/>
                </a:rPr>
                <a:t>请求发出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V="1">
              <a:off x="458709" y="2071678"/>
              <a:ext cx="79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428597" y="2136771"/>
              <a:ext cx="128588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>
              <a:off x="1785918" y="1285860"/>
              <a:ext cx="0" cy="11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1807690" y="2139943"/>
              <a:ext cx="1000132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缺失</a:t>
              </a:r>
              <a:r>
                <a:rPr lang="en-US" altLang="zh-CN" sz="1800" b="1" dirty="0" smtClean="0">
                  <a:latin typeface="宋体" pitchFamily="2" charset="-122"/>
                </a:rPr>
                <a:t>[A]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89"/>
            <p:cNvSpPr txBox="1">
              <a:spLocks noChangeArrowheads="1"/>
            </p:cNvSpPr>
            <p:nvPr/>
          </p:nvSpPr>
          <p:spPr bwMode="auto">
            <a:xfrm>
              <a:off x="1807690" y="1309676"/>
              <a:ext cx="1000132" cy="28733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请求</a:t>
              </a:r>
              <a:r>
                <a:rPr lang="en-US" altLang="zh-CN" sz="1800" b="1" dirty="0" smtClean="0">
                  <a:latin typeface="宋体" pitchFamily="2" charset="-122"/>
                </a:rPr>
                <a:t>[A]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6072198" y="1285860"/>
              <a:ext cx="0" cy="11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96"/>
            <p:cNvSpPr txBox="1">
              <a:spLocks noChangeArrowheads="1"/>
            </p:cNvSpPr>
            <p:nvPr/>
          </p:nvSpPr>
          <p:spPr bwMode="auto">
            <a:xfrm>
              <a:off x="2890147" y="2136771"/>
              <a:ext cx="2071702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块调</a:t>
              </a:r>
              <a:r>
                <a:rPr lang="zh-CN" altLang="en-US" sz="1800" b="1" dirty="0" smtClean="0">
                  <a:latin typeface="宋体" pitchFamily="2" charset="-122"/>
                </a:rPr>
                <a:t>入</a:t>
              </a:r>
              <a:r>
                <a:rPr lang="en-US" altLang="zh-CN" sz="1800" b="1" dirty="0" smtClean="0">
                  <a:latin typeface="宋体" pitchFamily="2" charset="-122"/>
                </a:rPr>
                <a:t>{[A]}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Text Box 97"/>
            <p:cNvSpPr txBox="1">
              <a:spLocks noChangeArrowheads="1"/>
            </p:cNvSpPr>
            <p:nvPr/>
          </p:nvSpPr>
          <p:spPr bwMode="auto">
            <a:xfrm>
              <a:off x="5022400" y="2136771"/>
              <a:ext cx="1000132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命中</a:t>
              </a:r>
              <a:r>
                <a:rPr lang="en-US" altLang="zh-CN" sz="1800" b="1" dirty="0" smtClean="0">
                  <a:latin typeface="宋体" pitchFamily="2" charset="-122"/>
                </a:rPr>
                <a:t>[A]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428597" y="1716076"/>
              <a:ext cx="15843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latin typeface="宋体" pitchFamily="2" charset="-122"/>
                </a:rPr>
                <a:t>请求完成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5030330" y="1716076"/>
              <a:ext cx="992202" cy="28733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响应</a:t>
              </a:r>
              <a:r>
                <a:rPr lang="en-US" altLang="zh-CN" sz="1800" b="1" dirty="0" smtClean="0">
                  <a:latin typeface="宋体" pitchFamily="2" charset="-122"/>
                </a:rPr>
                <a:t>[A]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Line 105"/>
            <p:cNvSpPr>
              <a:spLocks noChangeShapeType="1"/>
            </p:cNvSpPr>
            <p:nvPr/>
          </p:nvSpPr>
          <p:spPr bwMode="auto">
            <a:xfrm>
              <a:off x="458709" y="1643050"/>
              <a:ext cx="777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41953" y="1412057"/>
            <a:ext cx="2143140" cy="1175667"/>
            <a:chOff x="2857488" y="1285860"/>
            <a:chExt cx="2143140" cy="1175667"/>
          </a:xfrm>
        </p:grpSpPr>
        <p:sp>
          <p:nvSpPr>
            <p:cNvPr id="6" name="Line 94"/>
            <p:cNvSpPr>
              <a:spLocks noChangeShapeType="1"/>
            </p:cNvSpPr>
            <p:nvPr/>
          </p:nvSpPr>
          <p:spPr bwMode="auto">
            <a:xfrm>
              <a:off x="5000628" y="1285860"/>
              <a:ext cx="0" cy="11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5"/>
            <p:cNvSpPr>
              <a:spLocks noChangeShapeType="1"/>
            </p:cNvSpPr>
            <p:nvPr/>
          </p:nvSpPr>
          <p:spPr bwMode="auto">
            <a:xfrm>
              <a:off x="2857488" y="1285860"/>
              <a:ext cx="0" cy="11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03"/>
            <p:cNvSpPr txBox="1">
              <a:spLocks noChangeArrowheads="1"/>
            </p:cNvSpPr>
            <p:nvPr/>
          </p:nvSpPr>
          <p:spPr bwMode="auto">
            <a:xfrm>
              <a:off x="3961716" y="1692259"/>
              <a:ext cx="1000132" cy="28892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响应</a:t>
              </a:r>
              <a:r>
                <a:rPr lang="en-US" altLang="zh-CN" sz="1800" b="1" dirty="0" smtClean="0">
                  <a:latin typeface="宋体" pitchFamily="2" charset="-122"/>
                </a:rPr>
                <a:t>[C]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90"/>
            <p:cNvSpPr txBox="1">
              <a:spLocks noChangeArrowheads="1"/>
            </p:cNvSpPr>
            <p:nvPr/>
          </p:nvSpPr>
          <p:spPr bwMode="auto">
            <a:xfrm>
              <a:off x="2890146" y="2130732"/>
              <a:ext cx="10001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命中</a:t>
              </a:r>
              <a:r>
                <a:rPr lang="en-US" altLang="zh-CN" sz="1800" b="1" dirty="0" smtClean="0">
                  <a:latin typeface="宋体" pitchFamily="2" charset="-122"/>
                </a:rPr>
                <a:t>[B]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auto">
            <a:xfrm>
              <a:off x="2890146" y="1287447"/>
              <a:ext cx="1000132" cy="28733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请求</a:t>
              </a:r>
              <a:r>
                <a:rPr lang="en-US" altLang="zh-CN" sz="1800" b="1" dirty="0" smtClean="0">
                  <a:latin typeface="宋体" pitchFamily="2" charset="-122"/>
                </a:rPr>
                <a:t>[B]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3929058" y="1285860"/>
              <a:ext cx="0" cy="6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3961716" y="1285860"/>
              <a:ext cx="1000132" cy="28733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请求</a:t>
              </a:r>
              <a:r>
                <a:rPr lang="en-US" altLang="zh-CN" sz="1800" b="1" dirty="0" smtClean="0">
                  <a:latin typeface="宋体" pitchFamily="2" charset="-122"/>
                </a:rPr>
                <a:t>[C]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99"/>
            <p:cNvSpPr txBox="1">
              <a:spLocks noChangeArrowheads="1"/>
            </p:cNvSpPr>
            <p:nvPr/>
          </p:nvSpPr>
          <p:spPr bwMode="auto">
            <a:xfrm>
              <a:off x="3961716" y="2130732"/>
              <a:ext cx="1000132" cy="28892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命中</a:t>
              </a:r>
              <a:r>
                <a:rPr lang="en-US" altLang="zh-CN" sz="1800" b="1" dirty="0" smtClean="0">
                  <a:latin typeface="宋体" pitchFamily="2" charset="-122"/>
                </a:rPr>
                <a:t>[C]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3929058" y="2101527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4"/>
            <p:cNvSpPr txBox="1">
              <a:spLocks noChangeArrowheads="1"/>
            </p:cNvSpPr>
            <p:nvPr/>
          </p:nvSpPr>
          <p:spPr bwMode="auto">
            <a:xfrm>
              <a:off x="2890146" y="1692259"/>
              <a:ext cx="10001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</a:t>
              </a:r>
              <a:r>
                <a:rPr lang="zh-CN" altLang="en-US" sz="1800" b="1" dirty="0" smtClean="0">
                  <a:latin typeface="宋体" pitchFamily="2" charset="-122"/>
                </a:rPr>
                <a:t>响应</a:t>
              </a:r>
              <a:r>
                <a:rPr lang="en-US" altLang="zh-CN" sz="1800" b="1" dirty="0" smtClean="0">
                  <a:latin typeface="宋体" pitchFamily="2" charset="-122"/>
                </a:rPr>
                <a:t>[B]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283" y="2636912"/>
            <a:ext cx="2257256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87680" y="3284984"/>
            <a:ext cx="5112400" cy="1873250"/>
            <a:chOff x="1907824" y="3643982"/>
            <a:chExt cx="5112400" cy="1873250"/>
          </a:xfrm>
        </p:grpSpPr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3059833" y="3643982"/>
              <a:ext cx="3240360" cy="187325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>
              <a:off x="3204021" y="4365105"/>
              <a:ext cx="107994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5076056" y="3933136"/>
              <a:ext cx="1080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存储阵列</a:t>
              </a:r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4716056" y="3933136"/>
              <a:ext cx="36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目录表</a:t>
              </a: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907824" y="4076824"/>
              <a:ext cx="504000" cy="86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2428900" y="4077104"/>
              <a:ext cx="504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2411816" y="3717064"/>
              <a:ext cx="504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>
              <a:off x="4932040" y="465467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5796200" y="3718049"/>
              <a:ext cx="0" cy="21503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5292104" y="4797176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4932040" y="5127749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 flipV="1">
              <a:off x="5796200" y="3717064"/>
              <a:ext cx="1008144" cy="9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8"/>
            <p:cNvSpPr>
              <a:spLocks noChangeShapeType="1"/>
            </p:cNvSpPr>
            <p:nvPr/>
          </p:nvSpPr>
          <p:spPr bwMode="auto">
            <a:xfrm>
              <a:off x="6804312" y="3717064"/>
              <a:ext cx="32" cy="3600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2410098" y="4365104"/>
              <a:ext cx="7937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H="1">
              <a:off x="2120553" y="3718049"/>
              <a:ext cx="3175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 flipV="1">
              <a:off x="2122140" y="3718049"/>
              <a:ext cx="32420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5364152" y="3718049"/>
              <a:ext cx="0" cy="2150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>
              <a:off x="5220072" y="5023473"/>
              <a:ext cx="43204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 flipV="1">
              <a:off x="5652120" y="465467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V="1">
              <a:off x="6012160" y="4869192"/>
              <a:ext cx="576064" cy="13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4283968" y="5013176"/>
              <a:ext cx="432048" cy="27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6588224" y="4078412"/>
              <a:ext cx="432000" cy="93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V="1">
              <a:off x="4283968" y="5445223"/>
              <a:ext cx="1728192" cy="161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6012160" y="4870574"/>
              <a:ext cx="0" cy="5762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 flipH="1">
              <a:off x="4283967" y="4364657"/>
              <a:ext cx="7069" cy="10821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4932040" y="515788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52"/>
            <p:cNvSpPr>
              <a:spLocks noChangeArrowheads="1"/>
            </p:cNvSpPr>
            <p:nvPr/>
          </p:nvSpPr>
          <p:spPr bwMode="auto">
            <a:xfrm>
              <a:off x="4715247" y="4869192"/>
              <a:ext cx="504825" cy="288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txBody>
            <a:bodyPr wrap="none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=?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454881" y="3574090"/>
            <a:ext cx="1757015" cy="1369286"/>
            <a:chOff x="3175025" y="3933088"/>
            <a:chExt cx="1757015" cy="1369286"/>
          </a:xfrm>
        </p:grpSpPr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3175025" y="3933088"/>
              <a:ext cx="1223963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请求缓冲区</a:t>
              </a:r>
            </a:p>
          </p:txBody>
        </p:sp>
        <p:sp>
          <p:nvSpPr>
            <p:cNvPr id="61" name="Rectangle 69"/>
            <p:cNvSpPr>
              <a:spLocks noChangeArrowheads="1"/>
            </p:cNvSpPr>
            <p:nvPr/>
          </p:nvSpPr>
          <p:spPr bwMode="auto">
            <a:xfrm>
              <a:off x="3204021" y="4220195"/>
              <a:ext cx="1223963" cy="288925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70"/>
            <p:cNvSpPr>
              <a:spLocks noChangeShapeType="1"/>
            </p:cNvSpPr>
            <p:nvPr/>
          </p:nvSpPr>
          <p:spPr bwMode="auto">
            <a:xfrm>
              <a:off x="4212083" y="4220195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3996183" y="4220195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72"/>
            <p:cNvSpPr>
              <a:spLocks noChangeShapeType="1"/>
            </p:cNvSpPr>
            <p:nvPr/>
          </p:nvSpPr>
          <p:spPr bwMode="auto">
            <a:xfrm>
              <a:off x="3780283" y="4220195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6"/>
            <p:cNvSpPr>
              <a:spLocks noChangeShapeType="1"/>
            </p:cNvSpPr>
            <p:nvPr/>
          </p:nvSpPr>
          <p:spPr bwMode="auto">
            <a:xfrm>
              <a:off x="4067944" y="4508823"/>
              <a:ext cx="0" cy="50594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3780606" y="4797549"/>
              <a:ext cx="2873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V="1">
              <a:off x="3779912" y="4797549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 flipV="1">
              <a:off x="3779912" y="5301208"/>
              <a:ext cx="1152128" cy="11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4067944" y="5013175"/>
              <a:ext cx="648072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1654441" y="5218832"/>
            <a:ext cx="7238039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测试表明，处理</a:t>
            </a:r>
            <a:r>
              <a:rPr lang="zh-CN" altLang="en-US" b="1" u="sng" dirty="0" smtClean="0">
                <a:latin typeface="宋体" pitchFamily="2" charset="-122"/>
              </a:rPr>
              <a:t>多重缺失下的命中</a:t>
            </a:r>
            <a:r>
              <a:rPr lang="zh-CN" altLang="en-US" b="1" dirty="0" smtClean="0">
                <a:latin typeface="宋体" pitchFamily="2" charset="-122"/>
              </a:rPr>
              <a:t>意义不大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←多个请求缺失后，某个请求命中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乱</a:t>
            </a:r>
            <a:r>
              <a:rPr lang="zh-CN" altLang="en-US" b="1" dirty="0" smtClean="0">
                <a:latin typeface="宋体" pitchFamily="2" charset="-122"/>
              </a:rPr>
              <a:t>序执行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、采用预取技术的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6516216" y="3790781"/>
            <a:ext cx="2411760" cy="124649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 smtClean="0">
                <a:latin typeface="+mn-ea"/>
                <a:ea typeface="+mn-ea"/>
              </a:rPr>
              <a:t>为何第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个请求命中时才处理？其缺失时怎么办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8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50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35208 0.002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1" y="418201"/>
            <a:ext cx="367377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、两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级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局部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全局缺失率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L2$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的评价指标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67744" y="879866"/>
            <a:ext cx="669674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latin typeface="宋体" pitchFamily="2" charset="-122"/>
              </a:rPr>
              <a:t>层次结构</a:t>
            </a:r>
            <a:r>
              <a:rPr lang="zh-CN" altLang="en-US" b="1" dirty="0" smtClean="0">
                <a:latin typeface="宋体" pitchFamily="2" charset="-122"/>
              </a:rPr>
              <a:t>，在</a:t>
            </a:r>
            <a:r>
              <a:rPr lang="zh-CN" altLang="en-US" b="1" dirty="0">
                <a:latin typeface="宋体" pitchFamily="2" charset="-122"/>
              </a:rPr>
              <a:t>不影响</a:t>
            </a:r>
            <a:r>
              <a:rPr lang="en-US" altLang="zh-CN" b="1" i="1" dirty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优化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←一级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u="sng" dirty="0" smtClean="0">
                <a:latin typeface="宋体" pitchFamily="2" charset="-122"/>
              </a:rPr>
              <a:t>小</a:t>
            </a:r>
            <a:r>
              <a:rPr lang="zh-CN" altLang="en-US" sz="1800" b="1" u="sng" dirty="0">
                <a:latin typeface="宋体" pitchFamily="2" charset="-122"/>
              </a:rPr>
              <a:t>而</a:t>
            </a:r>
            <a:r>
              <a:rPr lang="zh-CN" altLang="en-US" sz="1800" b="1" u="sng" dirty="0" smtClean="0">
                <a:latin typeface="宋体" pitchFamily="2" charset="-122"/>
              </a:rPr>
              <a:t>快</a:t>
            </a:r>
            <a:r>
              <a:rPr lang="zh-CN" altLang="en-US" sz="1800" b="1" dirty="0" smtClean="0">
                <a:latin typeface="宋体" pitchFamily="2" charset="-122"/>
              </a:rPr>
              <a:t>，二级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u="sng" dirty="0" smtClean="0">
                <a:latin typeface="宋体" pitchFamily="2" charset="-122"/>
              </a:rPr>
              <a:t>大容量</a:t>
            </a:r>
            <a:endParaRPr lang="en-US" altLang="zh-CN" sz="2000" b="1" u="sng" dirty="0" smtClean="0">
              <a:latin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19808" y="1700808"/>
            <a:ext cx="6984640" cy="936104"/>
            <a:chOff x="1043656" y="3356992"/>
            <a:chExt cx="6984640" cy="936104"/>
          </a:xfrm>
        </p:grpSpPr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5653075" y="3645024"/>
              <a:ext cx="792000" cy="36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L1$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236296" y="3356992"/>
              <a:ext cx="792000" cy="93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4572000" y="3717064"/>
              <a:ext cx="72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444208" y="3501008"/>
              <a:ext cx="792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L2$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2915904" y="3357096"/>
              <a:ext cx="792000" cy="93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1043656" y="3717064"/>
              <a:ext cx="72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2123784" y="3501559"/>
              <a:ext cx="792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5" name="AutoShape 88"/>
            <p:cNvSpPr>
              <a:spLocks noChangeArrowheads="1"/>
            </p:cNvSpPr>
            <p:nvPr/>
          </p:nvSpPr>
          <p:spPr bwMode="auto">
            <a:xfrm>
              <a:off x="3923928" y="3645024"/>
              <a:ext cx="504825" cy="360040"/>
            </a:xfrm>
            <a:prstGeom prst="rightArrow">
              <a:avLst>
                <a:gd name="adj1" fmla="val 42861"/>
                <a:gd name="adj2" fmla="val 3810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1764921" y="3861152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5292080" y="3861048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79512" y="4029015"/>
            <a:ext cx="8784976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5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b="1" dirty="0" smtClean="0">
                <a:latin typeface="+mn-ea"/>
                <a:ea typeface="+mn-ea"/>
              </a:rPr>
              <a:t>1000</a:t>
            </a:r>
            <a:r>
              <a:rPr lang="zh-CN" altLang="en-US" sz="2200" b="1" dirty="0" smtClean="0">
                <a:latin typeface="+mn-ea"/>
                <a:ea typeface="+mn-ea"/>
              </a:rPr>
              <a:t>次访存中，</a:t>
            </a:r>
            <a:r>
              <a:rPr lang="en-US" altLang="zh-CN" sz="2200" b="1" dirty="0" smtClean="0">
                <a:latin typeface="+mn-ea"/>
                <a:ea typeface="+mn-ea"/>
              </a:rPr>
              <a:t>L1$</a:t>
            </a:r>
            <a:r>
              <a:rPr lang="zh-CN" altLang="en-US" sz="2200" b="1" dirty="0" smtClean="0">
                <a:latin typeface="+mn-ea"/>
                <a:ea typeface="+mn-ea"/>
              </a:rPr>
              <a:t>缺失</a:t>
            </a:r>
            <a:r>
              <a:rPr lang="en-US" altLang="zh-CN" sz="2200" b="1" dirty="0" smtClean="0">
                <a:latin typeface="+mn-ea"/>
                <a:ea typeface="+mn-ea"/>
              </a:rPr>
              <a:t>40</a:t>
            </a:r>
            <a:r>
              <a:rPr lang="zh-CN" altLang="en-US" sz="2200" b="1" dirty="0" smtClean="0">
                <a:latin typeface="+mn-ea"/>
                <a:ea typeface="+mn-ea"/>
              </a:rPr>
              <a:t>次，</a:t>
            </a:r>
            <a:r>
              <a:rPr lang="en-US" altLang="zh-CN" sz="2200" b="1" dirty="0" smtClean="0">
                <a:latin typeface="+mn-ea"/>
                <a:ea typeface="+mn-ea"/>
              </a:rPr>
              <a:t>L2$</a:t>
            </a:r>
            <a:r>
              <a:rPr lang="zh-CN" altLang="en-US" sz="2200" b="1" dirty="0" smtClean="0">
                <a:latin typeface="+mn-ea"/>
                <a:ea typeface="+mn-ea"/>
              </a:rPr>
              <a:t>缺失</a:t>
            </a:r>
            <a:r>
              <a:rPr lang="en-US" altLang="zh-CN" sz="2200" b="1" dirty="0" smtClean="0">
                <a:latin typeface="+mn-ea"/>
                <a:ea typeface="+mn-ea"/>
              </a:rPr>
              <a:t>20</a:t>
            </a:r>
            <a:r>
              <a:rPr lang="zh-CN" altLang="en-US" sz="2200" b="1" dirty="0" smtClean="0">
                <a:latin typeface="+mn-ea"/>
                <a:ea typeface="+mn-ea"/>
              </a:rPr>
              <a:t>次，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L1</a:t>
            </a:r>
            <a:r>
              <a:rPr lang="en-US" altLang="zh-CN" sz="2200" b="1" baseline="-18000" dirty="0">
                <a:latin typeface="宋体" pitchFamily="2" charset="-122"/>
              </a:rPr>
              <a:t>$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/>
              <a:t> 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L2$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M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100Tc</a:t>
            </a:r>
            <a:r>
              <a:rPr lang="zh-CN" altLang="en-US" sz="2200" b="1" dirty="0" smtClean="0">
                <a:latin typeface="宋体" pitchFamily="2" charset="-122"/>
              </a:rPr>
              <a:t>，每条指令平均访存</a:t>
            </a:r>
            <a:r>
              <a:rPr lang="en-US" altLang="zh-CN" sz="2200" b="1" dirty="0" smtClean="0">
                <a:latin typeface="宋体" pitchFamily="2" charset="-122"/>
              </a:rPr>
              <a:t>1.5</a:t>
            </a:r>
            <a:r>
              <a:rPr lang="zh-CN" altLang="en-US" sz="2200" b="1" dirty="0" smtClean="0">
                <a:latin typeface="宋体" pitchFamily="2" charset="-122"/>
              </a:rPr>
              <a:t>次，求每条指令的平均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停顿时间。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解：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L1$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  <a:ea typeface="+mn-ea"/>
              </a:rPr>
              <a:t>4%</a:t>
            </a:r>
            <a:r>
              <a:rPr lang="zh-CN" altLang="en-US" sz="2200" b="1" spc="-100" dirty="0" smtClean="0">
                <a:latin typeface="宋体" pitchFamily="2" charset="-122"/>
                <a:ea typeface="+mn-ea"/>
              </a:rPr>
              <a:t>，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L2$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50%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i="1" spc="-100" dirty="0" smtClean="0"/>
              <a:t>F</a:t>
            </a:r>
            <a:r>
              <a:rPr lang="zh-CN" altLang="en-US" sz="2200" b="1" spc="-100" baseline="-18000" dirty="0" smtClean="0">
                <a:latin typeface="宋体" pitchFamily="2" charset="-122"/>
              </a:rPr>
              <a:t>全局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2%</a:t>
            </a:r>
            <a:r>
              <a:rPr lang="zh-CN" altLang="en-US" sz="2200" b="1" spc="-100" dirty="0" smtClean="0">
                <a:latin typeface="宋体" pitchFamily="2" charset="-122"/>
              </a:rPr>
              <a:t>；</a:t>
            </a:r>
            <a:r>
              <a:rPr lang="en-US" altLang="zh-CN" sz="2200" b="1" i="1" spc="-100" dirty="0" smtClean="0">
                <a:latin typeface="+mn-lt"/>
              </a:rPr>
              <a:t>T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A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＋</a:t>
            </a:r>
            <a:r>
              <a:rPr lang="en-US" altLang="zh-CN" sz="2200" b="1" spc="-100" dirty="0" smtClean="0">
                <a:latin typeface="宋体" pitchFamily="2" charset="-122"/>
              </a:rPr>
              <a:t>4%</a:t>
            </a:r>
            <a:r>
              <a:rPr lang="zh-CN" altLang="en-US" sz="2200" b="1" spc="-100" dirty="0" smtClean="0">
                <a:latin typeface="宋体" pitchFamily="2" charset="-122"/>
              </a:rPr>
              <a:t>*</a:t>
            </a:r>
            <a:r>
              <a:rPr lang="en-US" altLang="zh-CN" sz="2200" b="1" spc="-100" dirty="0" smtClean="0">
                <a:latin typeface="宋体" pitchFamily="2" charset="-122"/>
              </a:rPr>
              <a:t>10</a:t>
            </a:r>
            <a:r>
              <a:rPr lang="zh-CN" altLang="en-US" sz="2200" b="1" spc="-100" dirty="0" smtClean="0">
                <a:latin typeface="宋体" pitchFamily="2" charset="-122"/>
              </a:rPr>
              <a:t>＋</a:t>
            </a:r>
            <a:r>
              <a:rPr lang="en-US" altLang="zh-CN" sz="2200" b="1" spc="-100" dirty="0" smtClean="0">
                <a:solidFill>
                  <a:srgbClr val="990099"/>
                </a:solidFill>
                <a:latin typeface="宋体" pitchFamily="2" charset="-122"/>
              </a:rPr>
              <a:t>2%</a:t>
            </a:r>
            <a:r>
              <a:rPr lang="en-US" altLang="zh-CN" sz="2200" b="1" spc="-100" dirty="0" smtClean="0">
                <a:latin typeface="宋体" pitchFamily="2" charset="-122"/>
              </a:rPr>
              <a:t>*100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3.4Tc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</a:t>
            </a:r>
            <a:r>
              <a:rPr lang="en-US" altLang="zh-CN" sz="2200" b="1" i="1" spc="-100" dirty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次停顿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3.4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2.4Tc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spc="-100" dirty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指令停顿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1.5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</a:rPr>
              <a:t>2.4Tc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3.6Tc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+mn-ea"/>
            </a:endParaRPr>
          </a:p>
        </p:txBody>
      </p:sp>
      <p:sp>
        <p:nvSpPr>
          <p:cNvPr id="2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99"/>
          <p:cNvSpPr txBox="1">
            <a:spLocks noChangeArrowheads="1"/>
          </p:cNvSpPr>
          <p:nvPr/>
        </p:nvSpPr>
        <p:spPr bwMode="auto">
          <a:xfrm>
            <a:off x="2324607" y="2599744"/>
            <a:ext cx="66398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u="none" baseline="-18000" dirty="0">
                <a:latin typeface="宋体" pitchFamily="2" charset="-122"/>
              </a:rPr>
              <a:t>L1</a:t>
            </a:r>
            <a:r>
              <a:rPr lang="en-US" altLang="zh-CN" b="1" u="none" baseline="-18000" dirty="0" smtClean="0">
                <a:latin typeface="宋体" pitchFamily="2" charset="-122"/>
              </a:rPr>
              <a:t>$</a:t>
            </a:r>
            <a:r>
              <a:rPr lang="en-US" altLang="zh-CN" b="1" u="none" dirty="0" smtClean="0"/>
              <a:t>·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L2</a:t>
            </a:r>
            <a:r>
              <a:rPr lang="en-US" altLang="zh-CN" b="1" u="none" baseline="-20000" dirty="0">
                <a:latin typeface="宋体" pitchFamily="2" charset="-122"/>
              </a:rPr>
              <a:t>$</a:t>
            </a:r>
            <a:r>
              <a:rPr lang="zh-CN" altLang="en-US" b="1" u="none" baseline="-20000" dirty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u="none" baseline="-18000" dirty="0" smtClean="0">
                <a:latin typeface="宋体" pitchFamily="2" charset="-122"/>
              </a:rPr>
              <a:t>L2</a:t>
            </a:r>
            <a:r>
              <a:rPr lang="en-US" altLang="zh-CN" b="1" u="none" baseline="-18000" dirty="0">
                <a:latin typeface="宋体" pitchFamily="2" charset="-122"/>
              </a:rPr>
              <a:t>$</a:t>
            </a:r>
            <a:r>
              <a:rPr lang="en-US" altLang="zh-CN" b="1" u="none" dirty="0"/>
              <a:t>·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zh-CN" altLang="en-US" b="1" u="none" baseline="-20000" dirty="0" smtClean="0">
                <a:latin typeface="宋体" pitchFamily="2" charset="-122"/>
              </a:rPr>
              <a:t>缺失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</a:t>
            </a:r>
            <a:r>
              <a:rPr lang="en-US" altLang="zh-CN" b="1" i="1" dirty="0" smtClean="0"/>
              <a:t>F</a:t>
            </a:r>
            <a:r>
              <a:rPr lang="en-US" altLang="zh-CN" b="1" baseline="-18000" dirty="0" smtClean="0">
                <a:latin typeface="宋体" pitchFamily="2" charset="-122"/>
              </a:rPr>
              <a:t>L1</a:t>
            </a:r>
            <a:r>
              <a:rPr lang="en-US" altLang="zh-CN" b="1" baseline="-18000" dirty="0">
                <a:latin typeface="宋体" pitchFamily="2" charset="-122"/>
              </a:rPr>
              <a:t>$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i="1" dirty="0"/>
              <a:t>F</a:t>
            </a:r>
            <a:r>
              <a:rPr lang="en-US" altLang="zh-CN" b="1" baseline="-18000" dirty="0">
                <a:latin typeface="宋体" pitchFamily="2" charset="-122"/>
              </a:rPr>
              <a:t>L2</a:t>
            </a:r>
            <a:r>
              <a:rPr lang="en-US" altLang="zh-CN" b="1" baseline="-18000" dirty="0" smtClean="0">
                <a:latin typeface="宋体" pitchFamily="2" charset="-122"/>
              </a:rPr>
              <a:t>$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i="1" dirty="0"/>
              <a:t>F</a:t>
            </a:r>
            <a:r>
              <a:rPr lang="zh-CN" altLang="en-US" b="1" baseline="-18000" dirty="0" smtClean="0">
                <a:latin typeface="宋体" pitchFamily="2" charset="-122"/>
              </a:rPr>
              <a:t>局部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/>
              <a:t>F</a:t>
            </a:r>
            <a:r>
              <a:rPr lang="en-US" altLang="zh-CN" b="1" baseline="-18000" dirty="0" smtClean="0">
                <a:latin typeface="宋体" pitchFamily="2" charset="-122"/>
              </a:rPr>
              <a:t>L1</a:t>
            </a:r>
            <a:r>
              <a:rPr lang="en-US" altLang="zh-CN" b="1" baseline="-18000" dirty="0">
                <a:latin typeface="宋体" pitchFamily="2" charset="-122"/>
              </a:rPr>
              <a:t>$</a:t>
            </a:r>
            <a:r>
              <a:rPr lang="en-US" altLang="zh-CN" b="1" dirty="0"/>
              <a:t>·</a:t>
            </a:r>
            <a:r>
              <a:rPr lang="en-US" altLang="zh-CN" b="1" i="1" dirty="0"/>
              <a:t>F</a:t>
            </a:r>
            <a:r>
              <a:rPr lang="en-US" altLang="zh-CN" b="1" baseline="-18000" dirty="0">
                <a:latin typeface="宋体" pitchFamily="2" charset="-122"/>
              </a:rPr>
              <a:t>L2</a:t>
            </a:r>
            <a:r>
              <a:rPr lang="en-US" altLang="zh-CN" b="1" baseline="-18000" dirty="0" smtClean="0">
                <a:latin typeface="宋体" pitchFamily="2" charset="-122"/>
              </a:rPr>
              <a:t>$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i="1" dirty="0">
                <a:latin typeface="+mn-lt"/>
              </a:rPr>
              <a:t>F</a:t>
            </a:r>
            <a:r>
              <a:rPr lang="zh-CN" altLang="en-US" b="1" baseline="-18000" dirty="0" smtClean="0">
                <a:latin typeface="宋体" pitchFamily="2" charset="-122"/>
              </a:rPr>
              <a:t>全局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L1$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的影响，用</a:t>
            </a:r>
            <a:r>
              <a:rPr lang="en-US" altLang="zh-CN" b="1" i="1" dirty="0"/>
              <a:t>F</a:t>
            </a:r>
            <a:r>
              <a:rPr lang="zh-CN" altLang="en-US" b="1" baseline="-18000" dirty="0">
                <a:latin typeface="宋体" pitchFamily="2" charset="-122"/>
              </a:rPr>
              <a:t>全局</a:t>
            </a:r>
            <a:r>
              <a:rPr lang="zh-CN" altLang="en-US" b="1" dirty="0" smtClean="0">
                <a:latin typeface="宋体" pitchFamily="2" charset="-122"/>
              </a:rPr>
              <a:t>评价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70"/>
          <p:cNvSpPr txBox="1">
            <a:spLocks noChangeArrowheads="1"/>
          </p:cNvSpPr>
          <p:nvPr/>
        </p:nvSpPr>
        <p:spPr bwMode="auto">
          <a:xfrm>
            <a:off x="3923928" y="4893725"/>
            <a:ext cx="1152128" cy="345052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endParaRPr lang="zh-CN" altLang="en-US" sz="18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3928" y="3926571"/>
            <a:ext cx="3742256" cy="1302629"/>
            <a:chOff x="3923928" y="3926571"/>
            <a:chExt cx="3742256" cy="1302629"/>
          </a:xfrm>
        </p:grpSpPr>
        <p:sp>
          <p:nvSpPr>
            <p:cNvPr id="23" name="上箭头 22"/>
            <p:cNvSpPr/>
            <p:nvPr/>
          </p:nvSpPr>
          <p:spPr bwMode="auto">
            <a:xfrm>
              <a:off x="6730080" y="4641075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4857872" y="4593693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上箭头 24"/>
            <p:cNvSpPr/>
            <p:nvPr/>
          </p:nvSpPr>
          <p:spPr bwMode="auto">
            <a:xfrm>
              <a:off x="4713856" y="4646651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Text Box 170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3742256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200" b="1" u="none" dirty="0">
                  <a:latin typeface="宋体" pitchFamily="2" charset="-122"/>
                </a:rPr>
                <a:t>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itchFamily="2" charset="-122"/>
                </a:rPr>
                <a:t>常用</a:t>
              </a:r>
              <a:r>
                <a:rPr lang="zh-CN" altLang="en-US" sz="2200" b="1" u="none" dirty="0">
                  <a:latin typeface="宋体" pitchFamily="2" charset="-122"/>
                </a:rPr>
                <a:t>数据  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itchFamily="2" charset="-122"/>
                </a:rPr>
                <a:t>未用</a:t>
              </a:r>
              <a:r>
                <a:rPr lang="zh-CN" altLang="en-US" sz="2200" b="1" u="none" dirty="0">
                  <a:latin typeface="宋体" pitchFamily="2" charset="-122"/>
                </a:rPr>
                <a:t>数据</a:t>
              </a:r>
              <a:endParaRPr lang="zh-CN" altLang="en-US" sz="22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170"/>
            <p:cNvSpPr txBox="1">
              <a:spLocks noChangeArrowheads="1"/>
            </p:cNvSpPr>
            <p:nvPr/>
          </p:nvSpPr>
          <p:spPr bwMode="auto">
            <a:xfrm>
              <a:off x="6876256" y="458112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170"/>
            <p:cNvSpPr txBox="1">
              <a:spLocks noChangeArrowheads="1"/>
            </p:cNvSpPr>
            <p:nvPr/>
          </p:nvSpPr>
          <p:spPr bwMode="auto">
            <a:xfrm>
              <a:off x="4251767" y="4249552"/>
              <a:ext cx="638199" cy="35123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 flipH="1">
              <a:off x="4572000" y="3926571"/>
              <a:ext cx="2161" cy="3229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H="1" flipV="1">
              <a:off x="4718176" y="3932853"/>
              <a:ext cx="2" cy="3166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7" name="Text Box 170"/>
          <p:cNvSpPr txBox="1">
            <a:spLocks noChangeArrowheads="1"/>
          </p:cNvSpPr>
          <p:nvPr/>
        </p:nvSpPr>
        <p:spPr bwMode="auto">
          <a:xfrm>
            <a:off x="6372200" y="5316196"/>
            <a:ext cx="936104" cy="345052"/>
          </a:xfrm>
          <a:prstGeom prst="rect">
            <a:avLst/>
          </a:prstGeom>
          <a:solidFill>
            <a:srgbClr val="FFCC99"/>
          </a:solidFill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endParaRPr lang="zh-CN" altLang="en-US" sz="18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88" y="394980"/>
            <a:ext cx="4460299" cy="392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层次结构的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引入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的用户需求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的用户需求解决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79388" y="1556792"/>
            <a:ext cx="8785225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访问的局部性原理：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程序运行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，指令</a:t>
            </a:r>
            <a:r>
              <a:rPr lang="zh-CN" altLang="en-US" b="1" u="none" dirty="0">
                <a:latin typeface="宋体" pitchFamily="2" charset="-122"/>
              </a:rPr>
              <a:t>和数据访问所</a:t>
            </a:r>
            <a:r>
              <a:rPr lang="zh-CN" altLang="en-US" b="1" u="none" dirty="0" smtClean="0">
                <a:latin typeface="宋体" pitchFamily="2" charset="-122"/>
              </a:rPr>
              <a:t>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</a:t>
            </a:r>
            <a:r>
              <a:rPr lang="zh-CN" altLang="en-US" b="1" dirty="0" smtClean="0">
                <a:solidFill>
                  <a:srgbClr val="990099"/>
                </a:solidFill>
              </a:rPr>
              <a:t>聚</a:t>
            </a:r>
            <a:r>
              <a:rPr lang="zh-CN" altLang="en-US" b="1" u="none" dirty="0" smtClean="0"/>
              <a:t>现象</a:t>
            </a:r>
            <a:endParaRPr lang="en-US" altLang="zh-CN" b="1" u="none" dirty="0" smtClean="0"/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              示例</a:t>
            </a:r>
            <a:r>
              <a:rPr lang="zh-CN" altLang="en-US" sz="1800" b="1" u="none" dirty="0">
                <a:latin typeface="宋体" pitchFamily="2" charset="-122"/>
              </a:rPr>
              <a:t>：</a:t>
            </a:r>
            <a:r>
              <a:rPr lang="en-US" altLang="zh-CN" sz="1800" b="1" u="none" dirty="0">
                <a:latin typeface="宋体" pitchFamily="2" charset="-122"/>
              </a:rPr>
              <a:t>for (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=0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&lt;n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++) S=</a:t>
            </a:r>
            <a:r>
              <a:rPr lang="en-US" altLang="zh-CN" sz="18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18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endParaRPr lang="en-US" altLang="zh-CN" b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空间局部性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915816" y="836712"/>
            <a:ext cx="4176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大</a:t>
            </a:r>
            <a:r>
              <a:rPr lang="zh-CN" altLang="en-US" b="1" u="none" dirty="0">
                <a:latin typeface="宋体" pitchFamily="2" charset="-122"/>
              </a:rPr>
              <a:t>容量、高速度、</a:t>
            </a:r>
            <a:r>
              <a:rPr lang="zh-CN" altLang="en-US" b="1" u="none" dirty="0" smtClean="0">
                <a:latin typeface="宋体" pitchFamily="2" charset="-122"/>
              </a:rPr>
              <a:t>低价格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907704" y="2708920"/>
            <a:ext cx="7056909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过的信息</a:t>
            </a:r>
            <a:r>
              <a:rPr lang="zh-CN" altLang="en-US" b="1" u="none" dirty="0" smtClean="0">
                <a:latin typeface="宋体" pitchFamily="2" charset="-122"/>
              </a:rPr>
              <a:t>，将再次</a:t>
            </a:r>
            <a:r>
              <a:rPr lang="zh-CN" altLang="en-US" b="1" u="none" dirty="0">
                <a:latin typeface="宋体" pitchFamily="2" charset="-122"/>
              </a:rPr>
              <a:t>被访问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最近访问</a:t>
            </a:r>
            <a:r>
              <a:rPr lang="zh-CN" altLang="en-US" b="1" u="none" dirty="0">
                <a:latin typeface="宋体" pitchFamily="2" charset="-122"/>
              </a:rPr>
              <a:t>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 smtClean="0">
                <a:latin typeface="宋体" pitchFamily="2" charset="-122"/>
              </a:rPr>
              <a:t>，将很快被访问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63890" y="1280467"/>
            <a:ext cx="2376262" cy="348333"/>
            <a:chOff x="3203850" y="1915974"/>
            <a:chExt cx="2376262" cy="348333"/>
          </a:xfrm>
        </p:grpSpPr>
        <p:sp>
          <p:nvSpPr>
            <p:cNvPr id="14" name="Text Box 170"/>
            <p:cNvSpPr txBox="1">
              <a:spLocks noChangeArrowheads="1"/>
            </p:cNvSpPr>
            <p:nvPr/>
          </p:nvSpPr>
          <p:spPr bwMode="auto">
            <a:xfrm>
              <a:off x="3563888" y="1963710"/>
              <a:ext cx="1798038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×          ×</a:t>
              </a:r>
              <a:endParaRPr lang="zh-CN" altLang="en-US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" name="直接连接符 2"/>
            <p:cNvCxnSpPr/>
            <p:nvPr/>
          </p:nvCxnSpPr>
          <p:spPr bwMode="auto">
            <a:xfrm rot="10800000">
              <a:off x="3203850" y="1915977"/>
              <a:ext cx="1008111" cy="204315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199940" y="1915974"/>
              <a:ext cx="12020" cy="20431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直接连接符 2"/>
            <p:cNvCxnSpPr/>
            <p:nvPr/>
          </p:nvCxnSpPr>
          <p:spPr bwMode="auto">
            <a:xfrm rot="10800000">
              <a:off x="4572000" y="1916836"/>
              <a:ext cx="1008112" cy="203457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5580112" y="1916833"/>
              <a:ext cx="0" cy="20345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9389" y="4149080"/>
            <a:ext cx="7416948" cy="16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快速</a:t>
            </a:r>
            <a:r>
              <a:rPr lang="en-US" altLang="zh-CN" b="1" u="none" dirty="0" smtClean="0">
                <a:latin typeface="宋体" pitchFamily="2" charset="-122"/>
              </a:rPr>
              <a:t>MEM  </a:t>
            </a:r>
            <a:r>
              <a:rPr lang="zh-CN" altLang="en-US" b="1" u="none" dirty="0" smtClean="0">
                <a:latin typeface="宋体" pitchFamily="2" charset="-122"/>
              </a:rPr>
              <a:t>＋  慢速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        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          </a:t>
            </a:r>
            <a:r>
              <a:rPr lang="zh-CN" altLang="en-US" sz="2200" b="1" u="none" dirty="0" smtClean="0">
                <a:latin typeface="宋体" pitchFamily="2" charset="-122"/>
              </a:rPr>
              <a:t>容量小        容量大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20" name="AutoShape 338"/>
          <p:cNvSpPr>
            <a:spLocks/>
          </p:cNvSpPr>
          <p:nvPr/>
        </p:nvSpPr>
        <p:spPr bwMode="auto">
          <a:xfrm>
            <a:off x="7380312" y="3781516"/>
            <a:ext cx="1298306" cy="302673"/>
          </a:xfrm>
          <a:prstGeom prst="borderCallout2">
            <a:avLst>
              <a:gd name="adj1" fmla="val 48292"/>
              <a:gd name="adj2" fmla="val 312"/>
              <a:gd name="adj3" fmla="val 48120"/>
              <a:gd name="adj4" fmla="val -19139"/>
              <a:gd name="adj5" fmla="val 100130"/>
              <a:gd name="adj6" fmla="val -39476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利用局部性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1" name="Text Box 170"/>
          <p:cNvSpPr txBox="1">
            <a:spLocks noChangeArrowheads="1"/>
          </p:cNvSpPr>
          <p:nvPr/>
        </p:nvSpPr>
        <p:spPr bwMode="auto">
          <a:xfrm>
            <a:off x="2627784" y="4221088"/>
            <a:ext cx="1656184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59149" y="3926571"/>
            <a:ext cx="1986955" cy="360040"/>
            <a:chOff x="4959149" y="4502635"/>
            <a:chExt cx="1986955" cy="360040"/>
          </a:xfrm>
        </p:grpSpPr>
        <p:sp>
          <p:nvSpPr>
            <p:cNvPr id="29" name="下弧形箭头 28"/>
            <p:cNvSpPr/>
            <p:nvPr/>
          </p:nvSpPr>
          <p:spPr bwMode="auto">
            <a:xfrm rot="10800000">
              <a:off x="4959149" y="4502635"/>
              <a:ext cx="1986955" cy="360040"/>
            </a:xfrm>
            <a:prstGeom prst="curved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170"/>
            <p:cNvSpPr txBox="1">
              <a:spLocks noChangeArrowheads="1"/>
            </p:cNvSpPr>
            <p:nvPr/>
          </p:nvSpPr>
          <p:spPr bwMode="auto">
            <a:xfrm>
              <a:off x="5721966" y="4502635"/>
              <a:ext cx="362201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3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10" grpId="0"/>
      <p:bldP spid="12" grpId="0"/>
      <p:bldP spid="19" grpId="0"/>
      <p:bldP spid="20" grpId="0" animBg="1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1" y="418201"/>
            <a:ext cx="3565631" cy="52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*测试结果：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级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容  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相联度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块大小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979712" y="836712"/>
            <a:ext cx="691276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en-US" altLang="zh-CN" b="1" baseline="-16000" dirty="0">
                <a:latin typeface="+mn-ea"/>
                <a:ea typeface="+mn-ea"/>
              </a:rPr>
              <a:t>L2$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baseline="-16000" dirty="0">
                <a:latin typeface="+mn-ea"/>
                <a:ea typeface="+mn-ea"/>
              </a:rPr>
              <a:t>单级</a:t>
            </a:r>
            <a:r>
              <a:rPr lang="en-US" altLang="zh-CN" b="1" baseline="-16000" dirty="0" smtClean="0">
                <a:latin typeface="+mn-ea"/>
                <a:ea typeface="+mn-ea"/>
              </a:rPr>
              <a:t>$</a:t>
            </a:r>
            <a:r>
              <a:rPr lang="zh-CN" altLang="en-US" b="1" dirty="0" smtClean="0">
                <a:latin typeface="+mn-ea"/>
                <a:ea typeface="+mn-ea"/>
              </a:rPr>
              <a:t>、两者的</a:t>
            </a:r>
            <a:r>
              <a:rPr lang="en-US" altLang="zh-CN" b="1" i="1" dirty="0" smtClean="0">
                <a:latin typeface="+mn-lt"/>
                <a:ea typeface="+mn-ea"/>
              </a:rPr>
              <a:t>S</a:t>
            </a:r>
            <a:r>
              <a:rPr lang="zh-CN" altLang="en-US" b="1" baseline="-18000" dirty="0">
                <a:latin typeface="+mn-ea"/>
                <a:ea typeface="+mn-ea"/>
              </a:rPr>
              <a:t>块</a:t>
            </a:r>
            <a:r>
              <a:rPr lang="zh-CN" altLang="en-US" b="1" dirty="0">
                <a:latin typeface="+mn-ea"/>
                <a:ea typeface="+mn-ea"/>
              </a:rPr>
              <a:t>及</a:t>
            </a: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相同时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baseline="-20000" dirty="0" smtClean="0">
                <a:latin typeface="宋体" pitchFamily="2" charset="-122"/>
              </a:rPr>
              <a:t>L1$</a:t>
            </a:r>
            <a:r>
              <a:rPr lang="en-US" altLang="zh-CN" b="1" dirty="0" smtClean="0"/>
              <a:t>·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baseline="-20000" dirty="0" smtClean="0">
                <a:latin typeface="宋体" pitchFamily="2" charset="-122"/>
              </a:rPr>
              <a:t>L2$</a:t>
            </a:r>
            <a:r>
              <a:rPr lang="zh-CN" altLang="en-US" b="1" dirty="0" smtClean="0">
                <a:latin typeface="宋体" pitchFamily="2" charset="-122"/>
              </a:rPr>
              <a:t>≈</a:t>
            </a:r>
            <a:r>
              <a:rPr lang="en-US" altLang="zh-CN" b="1" i="1" dirty="0" smtClean="0">
                <a:latin typeface="+mn-lt"/>
              </a:rPr>
              <a:t>F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</a:t>
            </a:r>
            <a:r>
              <a:rPr lang="zh-CN" altLang="en-US" sz="1400" b="1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└→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  <a:ea typeface="+mn-ea"/>
              </a:rPr>
              <a:t>须</a:t>
            </a:r>
            <a:r>
              <a:rPr lang="zh-CN" altLang="en-US" sz="1800" b="1" dirty="0" smtClean="0">
                <a:latin typeface="+mn-ea"/>
                <a:ea typeface="+mn-ea"/>
              </a:rPr>
              <a:t>较大、不影响</a:t>
            </a:r>
            <a:r>
              <a:rPr lang="en-US" altLang="zh-CN" sz="1600" b="1" i="1" dirty="0" smtClean="0">
                <a:latin typeface="+mn-lt"/>
                <a:ea typeface="+mn-ea"/>
              </a:rPr>
              <a:t>T</a:t>
            </a:r>
            <a:r>
              <a:rPr lang="en-US" altLang="zh-CN" sz="1600" b="1" baseline="-18000" dirty="0" smtClean="0">
                <a:latin typeface="+mn-ea"/>
                <a:ea typeface="+mn-ea"/>
              </a:rPr>
              <a:t>C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zh-CN" altLang="en-US" sz="1800" dirty="0" smtClean="0">
                <a:latin typeface="+mn-ea"/>
                <a:ea typeface="+mn-ea"/>
              </a:rPr>
              <a:t>┴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en-US" altLang="zh-CN" sz="1800" b="1" i="1" dirty="0" smtClean="0">
                <a:latin typeface="+mn-lt"/>
                <a:ea typeface="+mn-ea"/>
              </a:rPr>
              <a:t>n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  <a:ea typeface="+mn-ea"/>
              </a:rPr>
              <a:t>应</a:t>
            </a:r>
            <a:r>
              <a:rPr lang="zh-CN" altLang="en-US" sz="1800" b="1" dirty="0" smtClean="0">
                <a:latin typeface="+mn-ea"/>
                <a:ea typeface="+mn-ea"/>
              </a:rPr>
              <a:t>较小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优化</a:t>
            </a:r>
            <a:r>
              <a:rPr lang="en-US" altLang="zh-CN" b="1" i="1" dirty="0"/>
              <a:t>F</a:t>
            </a:r>
            <a:r>
              <a:rPr lang="en-US" altLang="zh-CN" b="1" baseline="-20000" dirty="0">
                <a:latin typeface="宋体" pitchFamily="2" charset="-122"/>
              </a:rPr>
              <a:t>L2</a:t>
            </a:r>
            <a:r>
              <a:rPr lang="en-US" altLang="zh-CN" b="1" baseline="-20000" dirty="0" smtClean="0">
                <a:latin typeface="宋体" pitchFamily="2" charset="-122"/>
              </a:rPr>
              <a:t>$</a:t>
            </a:r>
            <a:r>
              <a:rPr lang="zh-CN" altLang="en-US" b="1" dirty="0" smtClean="0">
                <a:latin typeface="宋体" pitchFamily="2" charset="-122"/>
              </a:rPr>
              <a:t>时，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无需顾忌</a:t>
            </a:r>
            <a:r>
              <a:rPr lang="en-US" altLang="zh-CN" b="1" i="1" dirty="0" smtClean="0">
                <a:solidFill>
                  <a:srgbClr val="990099"/>
                </a:solidFill>
              </a:rPr>
              <a:t>T</a:t>
            </a:r>
            <a:r>
              <a:rPr lang="en-US" altLang="zh-CN" b="1" baseline="-18000" dirty="0" smtClean="0">
                <a:solidFill>
                  <a:srgbClr val="990099"/>
                </a:solidFill>
                <a:latin typeface="+mn-ea"/>
                <a:ea typeface="+mn-ea"/>
              </a:rPr>
              <a:t>L2$</a:t>
            </a:r>
            <a:r>
              <a:rPr lang="zh-CN" altLang="en-US" b="1" baseline="-20000" dirty="0" smtClean="0">
                <a:solidFill>
                  <a:srgbClr val="990099"/>
                </a:solidFill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L2$</a:t>
            </a:r>
            <a:r>
              <a:rPr lang="zh-CN" altLang="en-US" sz="1800" b="1" dirty="0" smtClean="0">
                <a:latin typeface="宋体" pitchFamily="2" charset="-122"/>
              </a:rPr>
              <a:t>不影响</a:t>
            </a:r>
            <a:r>
              <a:rPr lang="en-US" altLang="zh-CN" sz="1800" b="1" i="1" dirty="0" smtClean="0">
                <a:latin typeface="+mn-lt"/>
              </a:rPr>
              <a:t>T</a:t>
            </a:r>
            <a:r>
              <a:rPr lang="en-US" altLang="zh-CN" sz="1800" b="1" baseline="-18000" dirty="0" smtClean="0">
                <a:latin typeface="宋体" pitchFamily="2" charset="-122"/>
              </a:rPr>
              <a:t>L1$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endParaRPr lang="en-US" altLang="zh-CN" sz="1800" b="1" u="none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2267744" y="2522651"/>
            <a:ext cx="6696744" cy="346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可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较大</a:t>
            </a:r>
            <a:r>
              <a:rPr lang="zh-CN" altLang="en-US" b="1" dirty="0" smtClean="0">
                <a:latin typeface="+mn-ea"/>
                <a:ea typeface="+mn-ea"/>
              </a:rPr>
              <a:t>，如</a:t>
            </a:r>
            <a:r>
              <a:rPr lang="en-US" altLang="zh-CN" b="1" i="1" dirty="0" smtClean="0"/>
              <a:t>S</a:t>
            </a:r>
            <a:r>
              <a:rPr lang="en-US" altLang="zh-CN" b="1" baseline="-16000" dirty="0" smtClean="0">
                <a:latin typeface="+mn-ea"/>
              </a:rPr>
              <a:t>L2</a:t>
            </a:r>
            <a:r>
              <a:rPr lang="en-US" altLang="zh-CN" b="1" baseline="-16000" dirty="0">
                <a:latin typeface="+mn-ea"/>
              </a:rPr>
              <a:t>$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512KB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     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zh-CN" altLang="en-US" sz="1800" b="1" dirty="0">
                <a:latin typeface="+mn-ea"/>
              </a:rPr>
              <a:t>有效</a:t>
            </a:r>
            <a:r>
              <a:rPr lang="zh-CN" altLang="en-US" sz="1800" b="1" dirty="0" smtClean="0">
                <a:latin typeface="+mn-ea"/>
              </a:rPr>
              <a:t>降低</a:t>
            </a:r>
            <a:r>
              <a:rPr lang="zh-CN" altLang="en-US" sz="1800" b="1" dirty="0" smtClean="0">
                <a:solidFill>
                  <a:srgbClr val="0070C0"/>
                </a:solidFill>
                <a:latin typeface="+mn-ea"/>
              </a:rPr>
              <a:t>容量缺失</a:t>
            </a:r>
            <a:r>
              <a:rPr lang="zh-CN" altLang="en-US" sz="1800" b="1" dirty="0" smtClean="0">
                <a:latin typeface="+mn-ea"/>
              </a:rPr>
              <a:t>率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可采用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较高</a:t>
            </a:r>
            <a:r>
              <a:rPr lang="zh-CN" altLang="en-US" b="1" dirty="0" smtClean="0">
                <a:latin typeface="+mn-ea"/>
                <a:ea typeface="+mn-ea"/>
              </a:rPr>
              <a:t>的相联度        </a:t>
            </a:r>
            <a:r>
              <a:rPr lang="zh-CN" altLang="en-US" sz="1800" b="1" dirty="0" smtClean="0">
                <a:latin typeface="+mn-ea"/>
                <a:ea typeface="+mn-ea"/>
              </a:rPr>
              <a:t>←有效降低</a:t>
            </a:r>
            <a:r>
              <a:rPr lang="zh-CN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冲突缺失</a:t>
            </a:r>
            <a:r>
              <a:rPr lang="zh-CN" altLang="en-US" sz="1800" b="1" dirty="0" smtClean="0">
                <a:latin typeface="+mn-ea"/>
                <a:ea typeface="+mn-ea"/>
              </a:rPr>
              <a:t>率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dirty="0" smtClean="0">
                <a:latin typeface="+mn-ea"/>
              </a:rPr>
              <a:t>可</a:t>
            </a:r>
            <a:r>
              <a:rPr lang="zh-CN" altLang="en-US" b="1" dirty="0">
                <a:latin typeface="+mn-ea"/>
              </a:rPr>
              <a:t>采用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较大</a:t>
            </a:r>
            <a:r>
              <a:rPr lang="zh-CN" altLang="en-US" b="1" dirty="0" smtClean="0">
                <a:latin typeface="+mn-ea"/>
              </a:rPr>
              <a:t>的块            </a:t>
            </a:r>
            <a:r>
              <a:rPr lang="zh-CN" altLang="en-US" sz="1800" b="1" dirty="0">
                <a:latin typeface="+mn-ea"/>
              </a:rPr>
              <a:t>←有效</a:t>
            </a:r>
            <a:r>
              <a:rPr lang="zh-CN" altLang="en-US" sz="1800" b="1" dirty="0" smtClean="0">
                <a:latin typeface="+mn-ea"/>
              </a:rPr>
              <a:t>降低</a:t>
            </a:r>
            <a:r>
              <a:rPr lang="zh-CN" altLang="en-US" sz="1800" b="1" dirty="0" smtClean="0">
                <a:solidFill>
                  <a:srgbClr val="0070C0"/>
                </a:solidFill>
                <a:latin typeface="+mn-ea"/>
              </a:rPr>
              <a:t>强制缺失</a:t>
            </a:r>
            <a:r>
              <a:rPr lang="zh-CN" altLang="en-US" sz="1800" b="1" dirty="0" smtClean="0">
                <a:latin typeface="+mn-ea"/>
              </a:rPr>
              <a:t>率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+mn-ea"/>
              </a:rPr>
              <a:t>          </a:t>
            </a:r>
            <a:r>
              <a:rPr lang="zh-CN" altLang="en-US" sz="1800" dirty="0" smtClean="0">
                <a:latin typeface="+mn-ea"/>
              </a:rPr>
              <a:t>└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zh-CN" altLang="en-US" sz="1800" b="1" dirty="0">
                <a:latin typeface="+mn-ea"/>
              </a:rPr>
              <a:t>不同</a:t>
            </a:r>
            <a:r>
              <a:rPr lang="zh-CN" altLang="en-US" sz="1800" b="1" dirty="0" smtClean="0">
                <a:latin typeface="+mn-ea"/>
              </a:rPr>
              <a:t>于</a:t>
            </a:r>
            <a:r>
              <a:rPr lang="en-US" altLang="zh-CN" sz="1800" b="1" dirty="0" smtClean="0">
                <a:latin typeface="+mn-ea"/>
              </a:rPr>
              <a:t>L1$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3429000"/>
            <a:ext cx="88569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5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smtClean="0">
                <a:latin typeface="+mn-ea"/>
                <a:ea typeface="+mn-ea"/>
              </a:rPr>
              <a:t>L2$</a:t>
            </a:r>
            <a:r>
              <a:rPr lang="zh-CN" altLang="en-US" sz="2200" b="1" dirty="0" smtClean="0">
                <a:latin typeface="+mn-ea"/>
                <a:ea typeface="+mn-ea"/>
              </a:rPr>
              <a:t>中，</a:t>
            </a:r>
            <a:r>
              <a:rPr lang="zh-CN" altLang="en-US" sz="2200" b="1" dirty="0">
                <a:latin typeface="+mn-ea"/>
                <a:ea typeface="+mn-ea"/>
              </a:rPr>
              <a:t>若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+mn-ea"/>
                <a:ea typeface="+mn-ea"/>
              </a:rPr>
              <a:t>L2$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zh-CN" altLang="en-US" sz="2200" b="1" baseline="-18000" dirty="0">
                <a:latin typeface="宋体" pitchFamily="2" charset="-122"/>
              </a:rPr>
              <a:t>路</a:t>
            </a:r>
            <a:r>
              <a:rPr lang="zh-CN" altLang="en-US" sz="2200" b="1" baseline="-18000" dirty="0" smtClean="0">
                <a:latin typeface="宋体" pitchFamily="2" charset="-122"/>
              </a:rPr>
              <a:t>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10Tc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>
                <a:latin typeface="+mn-ea"/>
              </a:rPr>
              <a:t>L2$</a:t>
            </a:r>
            <a:r>
              <a:rPr lang="en-US" altLang="zh-CN" sz="2200" b="1" baseline="-18000" dirty="0" smtClean="0">
                <a:latin typeface="宋体" pitchFamily="2" charset="-122"/>
              </a:rPr>
              <a:t>1</a:t>
            </a:r>
            <a:r>
              <a:rPr lang="zh-CN" altLang="en-US" sz="2200" b="1" baseline="-18000" dirty="0" smtClean="0">
                <a:latin typeface="宋体" pitchFamily="2" charset="-122"/>
              </a:rPr>
              <a:t>路局部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25%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L2</a:t>
            </a:r>
            <a:r>
              <a:rPr lang="en-US" altLang="zh-CN" sz="2200" b="1" baseline="-18000" dirty="0">
                <a:latin typeface="宋体" pitchFamily="2" charset="-122"/>
              </a:rPr>
              <a:t>$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spc="-100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100Tc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+mn-ea"/>
              </a:rPr>
              <a:t>L2$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baseline="-18000" dirty="0" smtClean="0">
                <a:latin typeface="宋体" pitchFamily="2" charset="-122"/>
              </a:rPr>
              <a:t>路命中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10.1Tc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>
                <a:latin typeface="+mn-ea"/>
              </a:rPr>
              <a:t>L2$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baseline="-18000" dirty="0" smtClean="0">
                <a:latin typeface="宋体" pitchFamily="2" charset="-122"/>
              </a:rPr>
              <a:t>路局部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20%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宋体" pitchFamily="2" charset="-122"/>
              </a:rPr>
              <a:t>分析</a:t>
            </a:r>
            <a:r>
              <a:rPr lang="en-US" altLang="zh-CN" sz="2200" b="1" dirty="0" smtClean="0">
                <a:latin typeface="宋体" pitchFamily="2" charset="-122"/>
              </a:rPr>
              <a:t>L2$</a:t>
            </a:r>
            <a:r>
              <a:rPr lang="zh-CN" altLang="en-US" sz="2200" b="1" dirty="0" smtClean="0">
                <a:latin typeface="宋体" pitchFamily="2" charset="-122"/>
              </a:rPr>
              <a:t>的相联度对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itchFamily="2" charset="-122"/>
              </a:rPr>
              <a:t>L1$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的影响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解：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L1$1</a:t>
            </a:r>
            <a:r>
              <a:rPr lang="zh-CN" altLang="en-US" sz="2200" b="1" spc="-100" baseline="-18000" dirty="0" smtClean="0">
                <a:latin typeface="宋体" pitchFamily="2" charset="-122"/>
              </a:rPr>
              <a:t>路缺失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  <a:ea typeface="+mn-ea"/>
              </a:rPr>
              <a:t>10+25%</a:t>
            </a:r>
            <a:r>
              <a:rPr lang="zh-CN" altLang="en-US" sz="2200" b="1" spc="-100" dirty="0" smtClean="0">
                <a:latin typeface="宋体" pitchFamily="2" charset="-122"/>
                <a:ea typeface="+mn-ea"/>
              </a:rPr>
              <a:t>*</a:t>
            </a:r>
            <a:r>
              <a:rPr lang="en-US" altLang="zh-CN" sz="2200" b="1" spc="-100" dirty="0" smtClean="0">
                <a:latin typeface="宋体" pitchFamily="2" charset="-122"/>
                <a:ea typeface="+mn-ea"/>
              </a:rPr>
              <a:t>100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35Tc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L1$2</a:t>
            </a:r>
            <a:r>
              <a:rPr lang="zh-CN" altLang="en-US" sz="2200" b="1" spc="-100" baseline="-18000" dirty="0" smtClean="0">
                <a:latin typeface="宋体" pitchFamily="2" charset="-122"/>
              </a:rPr>
              <a:t>路</a:t>
            </a:r>
            <a:r>
              <a:rPr lang="zh-CN" altLang="en-US" sz="2200" b="1" spc="-100" baseline="-18000" dirty="0">
                <a:latin typeface="宋体" pitchFamily="2" charset="-122"/>
              </a:rPr>
              <a:t>缺失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zh-CN" altLang="en-US" sz="2200" b="1" spc="-100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sz="2200" b="1" spc="-100" dirty="0" smtClean="0">
                <a:latin typeface="宋体" pitchFamily="2" charset="-122"/>
              </a:rPr>
              <a:t>10.1</a:t>
            </a:r>
            <a:r>
              <a:rPr lang="en-US" altLang="zh-CN" sz="2200" b="1" spc="-100" dirty="0" smtClean="0">
                <a:latin typeface="宋体" pitchFamily="2" charset="-122"/>
                <a:sym typeface="Symbol"/>
              </a:rPr>
              <a:t>+</a:t>
            </a:r>
            <a:r>
              <a:rPr lang="en-US" altLang="zh-CN" sz="2200" b="1" spc="-100" dirty="0" smtClean="0">
                <a:latin typeface="宋体" pitchFamily="2" charset="-122"/>
              </a:rPr>
              <a:t>20%</a:t>
            </a:r>
            <a:r>
              <a:rPr lang="zh-CN" altLang="en-US" sz="2200" b="1" spc="-100" dirty="0">
                <a:latin typeface="宋体" pitchFamily="2" charset="-122"/>
              </a:rPr>
              <a:t>*</a:t>
            </a:r>
            <a:r>
              <a:rPr lang="en-US" altLang="zh-CN" sz="2200" b="1" spc="-100" dirty="0">
                <a:latin typeface="宋体" pitchFamily="2" charset="-122"/>
              </a:rPr>
              <a:t>100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31Tc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∴提高</a:t>
            </a:r>
            <a:r>
              <a:rPr lang="en-US" altLang="zh-CN" sz="2200" b="1" dirty="0" smtClean="0">
                <a:latin typeface="宋体" pitchFamily="2" charset="-122"/>
              </a:rPr>
              <a:t>L2$</a:t>
            </a:r>
            <a:r>
              <a:rPr lang="zh-CN" altLang="en-US" sz="2200" b="1" dirty="0" smtClean="0">
                <a:latin typeface="宋体" pitchFamily="2" charset="-122"/>
              </a:rPr>
              <a:t>相联度，可降低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L1$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r>
              <a:rPr lang="zh-CN" altLang="en-US" sz="2200" b="1" dirty="0" smtClean="0">
                <a:latin typeface="宋体" pitchFamily="2" charset="-122"/>
              </a:rPr>
              <a:t>！   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$</a:t>
            </a:r>
            <a:r>
              <a:rPr lang="zh-CN" altLang="en-US" sz="1800" b="1" dirty="0" smtClean="0">
                <a:latin typeface="宋体" pitchFamily="2" charset="-122"/>
              </a:rPr>
              <a:t>时钟</a:t>
            </a:r>
            <a:r>
              <a:rPr lang="zh-CN" altLang="en-US" sz="1800" b="1" dirty="0">
                <a:latin typeface="宋体" pitchFamily="2" charset="-122"/>
              </a:rPr>
              <a:t>需同步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707904" y="2060848"/>
            <a:ext cx="1008112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47664" y="5939988"/>
            <a:ext cx="367240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为什么不采用更多级</a:t>
            </a:r>
            <a:r>
              <a:rPr lang="en-US" altLang="zh-CN" sz="1800" b="1" dirty="0" smtClean="0">
                <a:latin typeface="+mn-ea"/>
                <a:ea typeface="+mn-ea"/>
              </a:rPr>
              <a:t>Cache</a:t>
            </a:r>
            <a:r>
              <a:rPr lang="zh-CN" altLang="en-US" sz="1800" b="1" dirty="0" smtClean="0">
                <a:latin typeface="+mn-ea"/>
                <a:ea typeface="+mn-ea"/>
              </a:rPr>
              <a:t>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6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54819" y="926718"/>
            <a:ext cx="8737661" cy="318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、小而简单的一级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取目录项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比较标记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访问数据</a:t>
            </a: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sz="1800" b="1" dirty="0">
                <a:latin typeface="宋体" pitchFamily="2" charset="-122"/>
              </a:rPr>
              <a:t>←用主存地址访问时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优化原理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154818" y="447055"/>
            <a:ext cx="873766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减少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的命中时间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2150122" y="3068960"/>
            <a:ext cx="67423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减小、隐藏</a:t>
            </a:r>
            <a:r>
              <a:rPr lang="en-US" altLang="zh-CN" b="1" i="1" dirty="0"/>
              <a:t>T</a:t>
            </a:r>
            <a:r>
              <a:rPr lang="zh-CN" altLang="en-US" b="1" baseline="-16000" dirty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的子</a:t>
            </a:r>
            <a:r>
              <a:rPr lang="zh-CN" altLang="en-US" b="1" dirty="0" smtClean="0">
                <a:latin typeface="宋体" pitchFamily="2" charset="-122"/>
              </a:rPr>
              <a:t>项</a:t>
            </a:r>
            <a:endParaRPr lang="en-US" altLang="zh-CN" b="1" dirty="0" smtClean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容 量 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+mn-lt"/>
              </a:rPr>
              <a:t>利于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取目录项</a:t>
            </a:r>
            <a:r>
              <a:rPr lang="zh-CN" altLang="en-US" b="1" dirty="0" smtClean="0">
                <a:latin typeface="+mn-lt"/>
              </a:rPr>
              <a:t>↓</a:t>
            </a:r>
            <a:r>
              <a:rPr lang="zh-CN" altLang="en-US" b="1" dirty="0" smtClean="0">
                <a:latin typeface="宋体" pitchFamily="2" charset="-122"/>
              </a:rPr>
              <a:t>，便于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结构简单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利于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比较标记</a:t>
            </a:r>
            <a:r>
              <a:rPr lang="zh-CN" altLang="en-US" b="1" dirty="0">
                <a:latin typeface="+mn-lt"/>
              </a:rPr>
              <a:t>↓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比较标记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i="1" dirty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访问数据</a:t>
            </a:r>
            <a:r>
              <a:rPr lang="zh-CN" altLang="en-US" b="1" dirty="0" smtClean="0">
                <a:latin typeface="宋体" pitchFamily="2" charset="-122"/>
              </a:rPr>
              <a:t>并行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179512" y="4437112"/>
            <a:ext cx="8964488" cy="16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6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假设</a:t>
            </a:r>
            <a:r>
              <a:rPr lang="en-US" altLang="zh-CN" sz="2200" b="1" dirty="0" smtClean="0">
                <a:latin typeface="+mn-ea"/>
                <a:ea typeface="+mn-ea"/>
              </a:rPr>
              <a:t>L1$</a:t>
            </a:r>
            <a:r>
              <a:rPr lang="zh-CN" altLang="en-US" sz="2200" b="1" dirty="0" smtClean="0">
                <a:latin typeface="+mn-ea"/>
                <a:ea typeface="+mn-ea"/>
              </a:rPr>
              <a:t>中，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+mn-ea"/>
                <a:ea typeface="+mn-ea"/>
              </a:rPr>
              <a:t>L1$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baseline="-18000" dirty="0" smtClean="0">
                <a:latin typeface="宋体" pitchFamily="2" charset="-122"/>
              </a:rPr>
              <a:t>路命中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1Tc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 smtClean="0">
                <a:latin typeface="+mn-ea"/>
              </a:rPr>
              <a:t>L1$</a:t>
            </a:r>
            <a:r>
              <a:rPr lang="en-US" altLang="zh-CN" sz="2200" b="1" baseline="-18000" dirty="0" smtClean="0">
                <a:latin typeface="宋体" pitchFamily="2" charset="-122"/>
              </a:rPr>
              <a:t>2</a:t>
            </a:r>
            <a:r>
              <a:rPr lang="zh-CN" altLang="en-US" sz="2200" b="1" baseline="-18000" dirty="0" smtClean="0">
                <a:latin typeface="宋体" pitchFamily="2" charset="-122"/>
              </a:rPr>
              <a:t>路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4.9%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L1</a:t>
            </a:r>
            <a:r>
              <a:rPr lang="en-US" altLang="zh-CN" sz="2200" b="1" baseline="-18000" dirty="0">
                <a:latin typeface="宋体" pitchFamily="2" charset="-122"/>
              </a:rPr>
              <a:t>$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r>
              <a:rPr lang="zh-CN" altLang="en-US" sz="2200" b="1" spc="-100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10Tc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+mn-ea"/>
              </a:rPr>
              <a:t>L1$</a:t>
            </a:r>
            <a:r>
              <a:rPr lang="en-US" altLang="zh-CN" sz="2200" b="1" baseline="-18000" dirty="0" smtClean="0">
                <a:latin typeface="宋体" pitchFamily="2" charset="-122"/>
              </a:rPr>
              <a:t>4</a:t>
            </a:r>
            <a:r>
              <a:rPr lang="zh-CN" altLang="en-US" sz="2200" b="1" baseline="-18000" dirty="0" smtClean="0">
                <a:latin typeface="宋体" pitchFamily="2" charset="-122"/>
              </a:rPr>
              <a:t>路命中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1.1Tc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i="1" spc="-100" dirty="0" smtClean="0"/>
              <a:t>F</a:t>
            </a:r>
            <a:r>
              <a:rPr lang="en-US" altLang="zh-CN" sz="2200" b="1" spc="-100" baseline="-18000" dirty="0" smtClean="0">
                <a:latin typeface="+mn-ea"/>
              </a:rPr>
              <a:t>L1$</a:t>
            </a:r>
            <a:r>
              <a:rPr lang="en-US" altLang="zh-CN" sz="2200" b="1" baseline="-18000" dirty="0" smtClean="0">
                <a:latin typeface="宋体" pitchFamily="2" charset="-122"/>
              </a:rPr>
              <a:t>4</a:t>
            </a:r>
            <a:r>
              <a:rPr lang="zh-CN" altLang="en-US" sz="2200" b="1" baseline="-18000" dirty="0" smtClean="0">
                <a:latin typeface="宋体" pitchFamily="2" charset="-122"/>
              </a:rPr>
              <a:t>路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4.4%</a:t>
            </a:r>
            <a:r>
              <a:rPr lang="zh-CN" altLang="en-US" sz="2200" b="1" dirty="0" smtClean="0">
                <a:latin typeface="宋体" pitchFamily="2" charset="-122"/>
              </a:rPr>
              <a:t>，哪种方式的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更好？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解：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A2</a:t>
            </a:r>
            <a:r>
              <a:rPr lang="zh-CN" altLang="en-US" sz="2200" b="1" spc="-100" baseline="-18000" dirty="0" smtClean="0">
                <a:latin typeface="宋体" pitchFamily="2" charset="-122"/>
              </a:rPr>
              <a:t>路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  <a:ea typeface="+mn-ea"/>
              </a:rPr>
              <a:t>1.49</a:t>
            </a:r>
            <a:r>
              <a:rPr lang="en-US" altLang="zh-CN" sz="2200" b="1" spc="-100" dirty="0" smtClean="0">
                <a:latin typeface="宋体" pitchFamily="2" charset="-122"/>
              </a:rPr>
              <a:t>Tc</a:t>
            </a:r>
            <a:r>
              <a:rPr lang="zh-CN" altLang="en-US" sz="2200" b="1" spc="-100" dirty="0" smtClean="0">
                <a:latin typeface="宋体" pitchFamily="2" charset="-122"/>
              </a:rPr>
              <a:t>；</a:t>
            </a:r>
            <a:r>
              <a:rPr lang="en-US" altLang="zh-CN" sz="2200" b="1" spc="-100" dirty="0">
                <a:latin typeface="宋体" pitchFamily="2" charset="-122"/>
              </a:rPr>
              <a:t>Tc</a:t>
            </a:r>
            <a:r>
              <a:rPr lang="en-US" altLang="zh-CN" sz="2200" b="1" spc="-100" dirty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spc="-100" dirty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1.1Tc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i="1" spc="-100" dirty="0" smtClean="0"/>
              <a:t>T</a:t>
            </a:r>
            <a:r>
              <a:rPr lang="en-US" altLang="zh-CN" sz="2200" b="1" spc="-100" baseline="-18000" dirty="0" smtClean="0">
                <a:latin typeface="宋体" pitchFamily="2" charset="-122"/>
              </a:rPr>
              <a:t>A4</a:t>
            </a:r>
            <a:r>
              <a:rPr lang="zh-CN" altLang="en-US" sz="2200" b="1" spc="-100" baseline="-18000" dirty="0" smtClean="0">
                <a:latin typeface="宋体" pitchFamily="2" charset="-122"/>
              </a:rPr>
              <a:t>路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(1</a:t>
            </a:r>
            <a:r>
              <a:rPr lang="zh-CN" altLang="en-US" sz="2200" b="1" spc="-100" dirty="0" smtClean="0">
                <a:latin typeface="宋体" pitchFamily="2" charset="-122"/>
              </a:rPr>
              <a:t>＋</a:t>
            </a:r>
            <a:r>
              <a:rPr lang="en-US" altLang="zh-CN" sz="2200" b="1" spc="-100" dirty="0" smtClean="0">
                <a:latin typeface="宋体" pitchFamily="2" charset="-122"/>
              </a:rPr>
              <a:t>0.044</a:t>
            </a:r>
            <a:r>
              <a:rPr lang="zh-CN" altLang="en-US" sz="2200" b="1" spc="-100" dirty="0" smtClean="0">
                <a:latin typeface="宋体" pitchFamily="2" charset="-122"/>
              </a:rPr>
              <a:t>*</a:t>
            </a:r>
            <a:r>
              <a:rPr lang="en-US" altLang="zh-CN" sz="2200" b="1" spc="-100" dirty="0" smtClean="0">
                <a:latin typeface="宋体" pitchFamily="2" charset="-122"/>
              </a:rPr>
              <a:t>10/1.1)Tc</a:t>
            </a:r>
            <a:r>
              <a:rPr lang="en-US" altLang="zh-CN" sz="2200" b="1" spc="-100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spc="-100" dirty="0" smtClean="0">
                <a:latin typeface="宋体" pitchFamily="2" charset="-122"/>
              </a:rPr>
              <a:t>＝</a:t>
            </a:r>
            <a:r>
              <a:rPr lang="en-US" altLang="zh-CN" sz="2200" b="1" spc="-100" dirty="0" smtClean="0">
                <a:latin typeface="宋体" pitchFamily="2" charset="-122"/>
              </a:rPr>
              <a:t>1.54Tc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缺失</a:t>
            </a:r>
            <a:r>
              <a:rPr lang="zh-CN" altLang="en-US" sz="1800" b="1" dirty="0" smtClean="0">
                <a:latin typeface="宋体" pitchFamily="2" charset="-122"/>
              </a:rPr>
              <a:t>不受</a:t>
            </a:r>
            <a:r>
              <a:rPr lang="en-US" altLang="zh-CN" sz="1800" b="1" dirty="0" smtClean="0">
                <a:latin typeface="宋体" pitchFamily="2" charset="-122"/>
              </a:rPr>
              <a:t>$</a:t>
            </a:r>
            <a:r>
              <a:rPr lang="zh-CN" altLang="en-US" sz="1800" b="1" dirty="0" smtClean="0">
                <a:latin typeface="宋体" pitchFamily="2" charset="-122"/>
              </a:rPr>
              <a:t>影响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3041576" y="5661248"/>
            <a:ext cx="2826568" cy="369332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spcBef>
                <a:spcPts val="0"/>
              </a:spcBef>
            </a:pPr>
            <a:r>
              <a:rPr lang="zh-CN" altLang="en-US" sz="1800" dirty="0" smtClean="0">
                <a:solidFill>
                  <a:srgbClr val="FF3399"/>
                </a:solidFill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不访存时</a:t>
            </a:r>
            <a:r>
              <a:rPr lang="zh-CN" altLang="en-US" sz="1800" b="1" dirty="0" smtClean="0">
                <a:latin typeface="+mn-ea"/>
                <a:ea typeface="+mn-ea"/>
              </a:rPr>
              <a:t>也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  <a:ea typeface="+mn-ea"/>
              </a:rPr>
              <a:t>变慢</a:t>
            </a:r>
            <a:r>
              <a:rPr lang="zh-CN" altLang="en-US" sz="1800" b="1" dirty="0" smtClean="0">
                <a:latin typeface="+mn-ea"/>
                <a:ea typeface="+mn-ea"/>
              </a:rPr>
              <a:t>！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1115616" y="6050020"/>
            <a:ext cx="424847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宋体" pitchFamily="2" charset="-122"/>
              </a:rPr>
              <a:t>如何实现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itchFamily="2" charset="-122"/>
              </a:rPr>
              <a:t>比较标记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itchFamily="2" charset="-122"/>
              </a:rPr>
              <a:t>访问数据</a:t>
            </a:r>
            <a:r>
              <a:rPr lang="zh-CN" altLang="en-US" sz="1800" b="1" dirty="0">
                <a:latin typeface="宋体" pitchFamily="2" charset="-122"/>
              </a:rPr>
              <a:t>并行？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907704" y="1916832"/>
            <a:ext cx="5472504" cy="1152132"/>
            <a:chOff x="1977811" y="764704"/>
            <a:chExt cx="5472504" cy="1152132"/>
          </a:xfrm>
        </p:grpSpPr>
        <p:sp>
          <p:nvSpPr>
            <p:cNvPr id="86" name="Line 1365"/>
            <p:cNvSpPr>
              <a:spLocks noChangeShapeType="1"/>
            </p:cNvSpPr>
            <p:nvPr/>
          </p:nvSpPr>
          <p:spPr bwMode="auto">
            <a:xfrm>
              <a:off x="3274724" y="766291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67"/>
            <p:cNvSpPr txBox="1">
              <a:spLocks noChangeArrowheads="1"/>
            </p:cNvSpPr>
            <p:nvPr/>
          </p:nvSpPr>
          <p:spPr bwMode="auto">
            <a:xfrm>
              <a:off x="1978742" y="764704"/>
              <a:ext cx="287919" cy="57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88" name="Text Box 1368"/>
            <p:cNvSpPr txBox="1">
              <a:spLocks noChangeArrowheads="1"/>
            </p:cNvSpPr>
            <p:nvPr/>
          </p:nvSpPr>
          <p:spPr bwMode="auto">
            <a:xfrm>
              <a:off x="2266662" y="764704"/>
              <a:ext cx="576263" cy="57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89" name="Text Box 1369"/>
            <p:cNvSpPr txBox="1">
              <a:spLocks noChangeArrowheads="1"/>
            </p:cNvSpPr>
            <p:nvPr/>
          </p:nvSpPr>
          <p:spPr bwMode="auto">
            <a:xfrm>
              <a:off x="3635226" y="764704"/>
              <a:ext cx="1440830" cy="576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缓存块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90" name="Text Box 1375"/>
            <p:cNvSpPr txBox="1">
              <a:spLocks noChangeArrowheads="1"/>
            </p:cNvSpPr>
            <p:nvPr/>
          </p:nvSpPr>
          <p:spPr bwMode="auto">
            <a:xfrm>
              <a:off x="2842924" y="764704"/>
              <a:ext cx="720000" cy="5760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LRU</a:t>
              </a:r>
              <a:r>
                <a:rPr lang="en-US" altLang="zh-CN" sz="1400" b="1" u="none" dirty="0" smtClean="0">
                  <a:latin typeface="宋体" pitchFamily="2" charset="-122"/>
                </a:rPr>
                <a:t>  </a:t>
              </a:r>
              <a:r>
                <a:rPr lang="en-US" altLang="zh-CN" sz="1600" b="1" u="none" dirty="0" smtClean="0">
                  <a:latin typeface="宋体" pitchFamily="2" charset="-122"/>
                </a:rPr>
                <a:t>M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1" name="Line 1371"/>
            <p:cNvSpPr>
              <a:spLocks noChangeShapeType="1"/>
            </p:cNvSpPr>
            <p:nvPr/>
          </p:nvSpPr>
          <p:spPr bwMode="auto">
            <a:xfrm flipH="1">
              <a:off x="3274963" y="765273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1979234" y="972777"/>
              <a:ext cx="15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8203" y="971760"/>
              <a:ext cx="1437853" cy="1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977811" y="1196752"/>
              <a:ext cx="15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6780" y="1195735"/>
              <a:ext cx="1437853" cy="1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309"/>
            <p:cNvSpPr txBox="1">
              <a:spLocks noChangeArrowheads="1"/>
            </p:cNvSpPr>
            <p:nvPr/>
          </p:nvSpPr>
          <p:spPr bwMode="auto">
            <a:xfrm>
              <a:off x="1979130" y="1484784"/>
              <a:ext cx="79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/>
                <a:t>比较器</a:t>
              </a:r>
            </a:p>
          </p:txBody>
        </p:sp>
        <p:sp>
          <p:nvSpPr>
            <p:cNvPr id="97" name="Line 1371"/>
            <p:cNvSpPr>
              <a:spLocks noChangeShapeType="1"/>
            </p:cNvSpPr>
            <p:nvPr/>
          </p:nvSpPr>
          <p:spPr bwMode="auto">
            <a:xfrm flipH="1">
              <a:off x="3923035" y="764704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371"/>
            <p:cNvSpPr>
              <a:spLocks noChangeShapeType="1"/>
            </p:cNvSpPr>
            <p:nvPr/>
          </p:nvSpPr>
          <p:spPr bwMode="auto">
            <a:xfrm flipH="1">
              <a:off x="4787131" y="764704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21"/>
            <p:cNvSpPr>
              <a:spLocks noChangeShapeType="1"/>
            </p:cNvSpPr>
            <p:nvPr/>
          </p:nvSpPr>
          <p:spPr bwMode="auto">
            <a:xfrm flipH="1">
              <a:off x="2555106" y="1128816"/>
              <a:ext cx="0" cy="36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21"/>
            <p:cNvSpPr>
              <a:spLocks noChangeShapeType="1"/>
            </p:cNvSpPr>
            <p:nvPr/>
          </p:nvSpPr>
          <p:spPr bwMode="auto">
            <a:xfrm flipH="1">
              <a:off x="2122701" y="1125411"/>
              <a:ext cx="0" cy="35949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34"/>
            <p:cNvSpPr>
              <a:spLocks noChangeShapeType="1"/>
            </p:cNvSpPr>
            <p:nvPr/>
          </p:nvSpPr>
          <p:spPr bwMode="auto">
            <a:xfrm>
              <a:off x="2769812" y="1628800"/>
              <a:ext cx="93742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21"/>
            <p:cNvSpPr>
              <a:spLocks noChangeShapeType="1"/>
            </p:cNvSpPr>
            <p:nvPr/>
          </p:nvSpPr>
          <p:spPr bwMode="auto">
            <a:xfrm flipH="1">
              <a:off x="2915146" y="1629350"/>
              <a:ext cx="0" cy="21543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281"/>
            <p:cNvSpPr txBox="1">
              <a:spLocks noChangeArrowheads="1"/>
            </p:cNvSpPr>
            <p:nvPr/>
          </p:nvSpPr>
          <p:spPr bwMode="auto">
            <a:xfrm>
              <a:off x="3059162" y="141277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400" b="1" dirty="0">
                  <a:latin typeface="宋体" pitchFamily="2" charset="-122"/>
                </a:rPr>
                <a:t>命中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104" name="Text Box 382"/>
            <p:cNvSpPr txBox="1">
              <a:spLocks noChangeArrowheads="1"/>
            </p:cNvSpPr>
            <p:nvPr/>
          </p:nvSpPr>
          <p:spPr bwMode="auto">
            <a:xfrm>
              <a:off x="6514315" y="764728"/>
              <a:ext cx="93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Text Box 384"/>
            <p:cNvSpPr txBox="1">
              <a:spLocks noChangeArrowheads="1"/>
            </p:cNvSpPr>
            <p:nvPr/>
          </p:nvSpPr>
          <p:spPr bwMode="auto">
            <a:xfrm>
              <a:off x="5938315" y="764728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12" name="Text Box 385"/>
            <p:cNvSpPr txBox="1">
              <a:spLocks noChangeArrowheads="1"/>
            </p:cNvSpPr>
            <p:nvPr/>
          </p:nvSpPr>
          <p:spPr bwMode="auto">
            <a:xfrm>
              <a:off x="5362251" y="764728"/>
              <a:ext cx="576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13" name="直接箭头连接符 168"/>
            <p:cNvCxnSpPr>
              <a:stCxn id="108" idx="2"/>
            </p:cNvCxnSpPr>
            <p:nvPr/>
          </p:nvCxnSpPr>
          <p:spPr bwMode="auto">
            <a:xfrm rot="5400000">
              <a:off x="5578191" y="476620"/>
              <a:ext cx="144016" cy="115223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68"/>
            <p:cNvCxnSpPr>
              <a:stCxn id="112" idx="2"/>
            </p:cNvCxnSpPr>
            <p:nvPr/>
          </p:nvCxnSpPr>
          <p:spPr bwMode="auto">
            <a:xfrm>
              <a:off x="5650251" y="980728"/>
              <a:ext cx="0" cy="9361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68"/>
            <p:cNvCxnSpPr/>
            <p:nvPr/>
          </p:nvCxnSpPr>
          <p:spPr bwMode="auto">
            <a:xfrm rot="10800000">
              <a:off x="2555107" y="1700787"/>
              <a:ext cx="3095145" cy="216049"/>
            </a:xfrm>
            <a:prstGeom prst="bentConnector3">
              <a:avLst>
                <a:gd name="adj1" fmla="val 10005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Line 321"/>
            <p:cNvSpPr>
              <a:spLocks noChangeShapeType="1"/>
            </p:cNvSpPr>
            <p:nvPr/>
          </p:nvSpPr>
          <p:spPr bwMode="auto">
            <a:xfrm flipV="1">
              <a:off x="2122701" y="1700806"/>
              <a:ext cx="1026" cy="1439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637127" y="2132856"/>
            <a:ext cx="3275082" cy="864056"/>
            <a:chOff x="5149399" y="5661244"/>
            <a:chExt cx="3275082" cy="864056"/>
          </a:xfrm>
        </p:grpSpPr>
        <p:sp>
          <p:nvSpPr>
            <p:cNvPr id="132" name="Text Box 120"/>
            <p:cNvSpPr txBox="1">
              <a:spLocks noChangeArrowheads="1"/>
            </p:cNvSpPr>
            <p:nvPr/>
          </p:nvSpPr>
          <p:spPr bwMode="auto">
            <a:xfrm>
              <a:off x="5149399" y="6165417"/>
              <a:ext cx="1296144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/>
                <a:t>多</a:t>
              </a:r>
              <a:r>
                <a:rPr lang="zh-CN" altLang="en-US" sz="1600" b="1" dirty="0"/>
                <a:t>路</a:t>
              </a:r>
              <a:r>
                <a:rPr lang="zh-CN" altLang="en-US" sz="1600" b="1" u="none" dirty="0" smtClean="0"/>
                <a:t>选择器</a:t>
              </a:r>
              <a:endParaRPr lang="zh-CN" altLang="en-US" sz="1600" b="1" u="none" dirty="0"/>
            </a:p>
          </p:txBody>
        </p:sp>
        <p:sp>
          <p:nvSpPr>
            <p:cNvPr id="135" name="Line 121"/>
            <p:cNvSpPr>
              <a:spLocks noChangeShapeType="1"/>
            </p:cNvSpPr>
            <p:nvPr/>
          </p:nvSpPr>
          <p:spPr bwMode="auto">
            <a:xfrm flipH="1">
              <a:off x="5221481" y="5805220"/>
              <a:ext cx="0" cy="3600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1"/>
            <p:cNvSpPr>
              <a:spLocks noChangeShapeType="1"/>
            </p:cNvSpPr>
            <p:nvPr/>
          </p:nvSpPr>
          <p:spPr bwMode="auto">
            <a:xfrm flipH="1">
              <a:off x="6373535" y="5805260"/>
              <a:ext cx="0" cy="3600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21"/>
            <p:cNvSpPr>
              <a:spLocks noChangeShapeType="1"/>
            </p:cNvSpPr>
            <p:nvPr/>
          </p:nvSpPr>
          <p:spPr bwMode="auto">
            <a:xfrm flipH="1">
              <a:off x="5797471" y="6381300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6" name="直接箭头连接符 168"/>
            <p:cNvCxnSpPr>
              <a:endCxn id="132" idx="3"/>
            </p:cNvCxnSpPr>
            <p:nvPr/>
          </p:nvCxnSpPr>
          <p:spPr bwMode="auto">
            <a:xfrm rot="5400000">
              <a:off x="7128926" y="4977862"/>
              <a:ext cx="612173" cy="197893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  <p:bldP spid="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179512" y="2996952"/>
            <a:ext cx="3999516" cy="317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虚拟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dirty="0" smtClean="0">
                <a:latin typeface="宋体" pitchFamily="2" charset="-122"/>
              </a:rPr>
              <a:t>--VIVT</a:t>
            </a:r>
            <a:r>
              <a:rPr lang="zh-CN" altLang="en-US" sz="2000" b="1" dirty="0" smtClean="0">
                <a:latin typeface="宋体" pitchFamily="2" charset="-122"/>
              </a:rPr>
              <a:t>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存在问题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容量要求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408646"/>
            <a:ext cx="877078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虚拟索引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物理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itchFamily="2" charset="-122"/>
              </a:rPr>
              <a:t>地址变换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itchFamily="2" charset="-122"/>
              </a:rPr>
              <a:t>取目录项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比较标记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访问数据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缺失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虚拟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en-US" altLang="zh-CN" sz="16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sz="2200" b="1" i="1" dirty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itchFamily="2" charset="-122"/>
              </a:rPr>
              <a:t>取目录项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比较标记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>
                <a:latin typeface="宋体" pitchFamily="2" charset="-122"/>
              </a:rPr>
              <a:t>访问数据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F</a:t>
            </a:r>
            <a:r>
              <a:rPr lang="zh-CN" altLang="en-US" sz="2200" b="1" dirty="0" smtClean="0">
                <a:latin typeface="宋体" pitchFamily="2" charset="-122"/>
              </a:rPr>
              <a:t>*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缺失</a:t>
            </a:r>
            <a:endParaRPr lang="en-US" altLang="zh-CN" sz="2200" b="1" baseline="-180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4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1907703" y="3429000"/>
            <a:ext cx="7042591" cy="310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用虚拟地址索引及比较标记，隐藏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地址</a:t>
            </a:r>
            <a:r>
              <a:rPr lang="zh-CN" altLang="en-US" b="1" baseline="-18000" dirty="0" smtClean="0">
                <a:latin typeface="宋体" pitchFamily="2" charset="-122"/>
              </a:rPr>
              <a:t>变换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进程切换</a:t>
            </a:r>
            <a:r>
              <a:rPr lang="zh-CN" altLang="en-US" b="1" dirty="0">
                <a:latin typeface="+mn-ea"/>
                <a:ea typeface="+mn-ea"/>
              </a:rPr>
              <a:t>需</a:t>
            </a:r>
            <a:r>
              <a:rPr lang="zh-CN" altLang="en-US" b="1" dirty="0" smtClean="0">
                <a:latin typeface="+mn-ea"/>
                <a:ea typeface="+mn-ea"/>
              </a:rPr>
              <a:t>清空</a:t>
            </a:r>
            <a:r>
              <a:rPr lang="en-US" altLang="zh-CN" b="1" dirty="0" smtClean="0">
                <a:latin typeface="+mn-ea"/>
                <a:ea typeface="+mn-ea"/>
              </a:rPr>
              <a:t>$</a:t>
            </a:r>
            <a:r>
              <a:rPr lang="zh-CN" altLang="en-US" sz="2200" b="1" dirty="0" smtClean="0">
                <a:latin typeface="+mn-ea"/>
                <a:ea typeface="+mn-ea"/>
              </a:rPr>
              <a:t>、数据共享困难、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麻烦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虚拟</a:t>
            </a:r>
            <a:r>
              <a:rPr lang="zh-CN" altLang="en-US" b="1" dirty="0">
                <a:latin typeface="宋体" pitchFamily="2" charset="-122"/>
              </a:rPr>
              <a:t>索引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物理</a:t>
            </a:r>
            <a:r>
              <a:rPr lang="zh-CN" altLang="en-US" b="1" dirty="0" smtClean="0">
                <a:latin typeface="宋体" pitchFamily="2" charset="-122"/>
              </a:rPr>
              <a:t>标识    </a:t>
            </a:r>
            <a:r>
              <a:rPr lang="en-US" altLang="zh-CN" sz="2000" b="1" dirty="0" smtClean="0">
                <a:latin typeface="宋体" pitchFamily="2" charset="-122"/>
              </a:rPr>
              <a:t>--VIPT</a:t>
            </a:r>
            <a:r>
              <a:rPr lang="zh-CN" altLang="en-US" sz="2000" b="1" dirty="0" smtClean="0">
                <a:latin typeface="宋体" pitchFamily="2" charset="-122"/>
              </a:rPr>
              <a:t>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ndx2</a:t>
            </a:r>
            <a:r>
              <a:rPr lang="zh-CN" altLang="en-US" sz="1800" b="1" dirty="0">
                <a:latin typeface="宋体" pitchFamily="2" charset="-122"/>
              </a:rPr>
              <a:t>∈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页内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sz="1800" b="1" dirty="0" smtClean="0">
                <a:latin typeface="宋体" pitchFamily="2" charset="-122"/>
              </a:rPr>
              <a:t>、标记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∈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物理页号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地址变换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取目录项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VA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en-US" altLang="zh-CN" sz="2000" b="1" dirty="0" smtClean="0">
                <a:latin typeface="宋体" pitchFamily="2" charset="-122"/>
              </a:rPr>
              <a:t>PA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u="sng" dirty="0" smtClean="0">
                <a:latin typeface="宋体" pitchFamily="2" charset="-122"/>
              </a:rPr>
              <a:t>ndx2</a:t>
            </a:r>
            <a:r>
              <a:rPr lang="zh-CN" altLang="en-US" sz="2000" b="1" u="sng" dirty="0" smtClean="0">
                <a:latin typeface="宋体" pitchFamily="2" charset="-122"/>
              </a:rPr>
              <a:t>相同</a:t>
            </a:r>
            <a:endParaRPr lang="en-US" altLang="zh-CN" sz="18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en-US" altLang="zh-CN" b="1" i="1" spc="-50" dirty="0" smtClean="0"/>
              <a:t>L</a:t>
            </a:r>
            <a:r>
              <a:rPr lang="en-US" altLang="zh-CN" b="1" spc="-50" baseline="-16000" dirty="0" smtClean="0">
                <a:latin typeface="宋体" pitchFamily="2" charset="-122"/>
              </a:rPr>
              <a:t>ndx2</a:t>
            </a:r>
            <a:r>
              <a:rPr lang="en-US" altLang="zh-CN" b="1" spc="-50" baseline="-18000" dirty="0">
                <a:latin typeface="宋体" pitchFamily="2" charset="-122"/>
              </a:rPr>
              <a:t>+</a:t>
            </a:r>
            <a:r>
              <a:rPr lang="zh-CN" altLang="en-US" b="1" spc="-50" baseline="-16000" dirty="0">
                <a:latin typeface="宋体" pitchFamily="2" charset="-122"/>
              </a:rPr>
              <a:t>块内</a:t>
            </a:r>
            <a:r>
              <a:rPr lang="zh-CN" altLang="en-US" sz="2200" b="1" spc="-50" dirty="0">
                <a:latin typeface="宋体" pitchFamily="2" charset="-122"/>
              </a:rPr>
              <a:t>≤</a:t>
            </a:r>
            <a:r>
              <a:rPr lang="en-US" altLang="zh-CN" b="1" i="1" spc="-50" dirty="0"/>
              <a:t>L</a:t>
            </a:r>
            <a:r>
              <a:rPr lang="zh-CN" altLang="en-US" b="1" spc="-50" baseline="-16000" dirty="0">
                <a:latin typeface="宋体" pitchFamily="2" charset="-122"/>
              </a:rPr>
              <a:t>页</a:t>
            </a:r>
            <a:r>
              <a:rPr lang="zh-CN" altLang="en-US" sz="2200" b="1" spc="-50" dirty="0">
                <a:latin typeface="宋体" pitchFamily="2" charset="-122"/>
              </a:rPr>
              <a:t>，</a:t>
            </a:r>
            <a:r>
              <a:rPr lang="en-US" altLang="zh-CN" b="1" i="1" spc="-50" dirty="0" smtClean="0"/>
              <a:t>S</a:t>
            </a:r>
            <a:r>
              <a:rPr lang="zh-CN" altLang="en-US" b="1" spc="-50" dirty="0" smtClean="0"/>
              <a:t>＝</a:t>
            </a:r>
            <a:r>
              <a:rPr lang="en-US" altLang="zh-CN" b="1" spc="-50" dirty="0" smtClean="0">
                <a:latin typeface="宋体" pitchFamily="2" charset="-122"/>
              </a:rPr>
              <a:t>2</a:t>
            </a:r>
            <a:r>
              <a:rPr lang="en-US" altLang="zh-CN" b="1" spc="-50" baseline="36000" dirty="0" smtClean="0">
                <a:latin typeface="宋体" pitchFamily="2" charset="-122"/>
              </a:rPr>
              <a:t>L</a:t>
            </a:r>
            <a:r>
              <a:rPr lang="en-US" altLang="zh-CN" b="1" spc="-50" baseline="18000" dirty="0" smtClean="0">
                <a:latin typeface="宋体" pitchFamily="2" charset="-122"/>
              </a:rPr>
              <a:t>ndx2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i="1" spc="-50" dirty="0" smtClean="0"/>
              <a:t>n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2</a:t>
            </a:r>
            <a:r>
              <a:rPr lang="en-US" altLang="zh-CN" b="1" spc="-50" baseline="36000" dirty="0">
                <a:latin typeface="宋体" pitchFamily="2" charset="-122"/>
              </a:rPr>
              <a:t>L</a:t>
            </a:r>
            <a:r>
              <a:rPr lang="zh-CN" altLang="en-US" b="1" spc="-50" baseline="18000" dirty="0">
                <a:latin typeface="宋体" pitchFamily="2" charset="-122"/>
              </a:rPr>
              <a:t>块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≤页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大小*相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联度</a:t>
            </a:r>
            <a:r>
              <a:rPr lang="en-US" altLang="zh-CN" b="1" i="1" dirty="0">
                <a:solidFill>
                  <a:srgbClr val="990099"/>
                </a:solidFill>
              </a:rPr>
              <a:t>n</a:t>
            </a:r>
            <a:endParaRPr lang="en-US" altLang="zh-CN" b="1" i="1" baseline="-16000" dirty="0">
              <a:solidFill>
                <a:srgbClr val="990099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1800" b="1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18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例：</a:t>
            </a:r>
            <a:r>
              <a:rPr lang="en-US" altLang="zh-CN" sz="1800" b="1" dirty="0" err="1" smtClean="0">
                <a:latin typeface="宋体" pitchFamily="2" charset="-122"/>
              </a:rPr>
              <a:t>PⅢ</a:t>
            </a:r>
            <a:r>
              <a:rPr lang="zh-CN" altLang="en-US" sz="1800" b="1" dirty="0" smtClean="0">
                <a:latin typeface="宋体" pitchFamily="2" charset="-122"/>
              </a:rPr>
              <a:t>的</a:t>
            </a:r>
            <a:r>
              <a:rPr lang="en-US" altLang="zh-CN" sz="1800" b="1" dirty="0" smtClean="0">
                <a:latin typeface="宋体" pitchFamily="2" charset="-122"/>
              </a:rPr>
              <a:t>L1-I</a:t>
            </a:r>
            <a:r>
              <a:rPr lang="en-US" altLang="zh-CN" sz="1800" b="1" dirty="0">
                <a:latin typeface="宋体" pitchFamily="2" charset="-122"/>
              </a:rPr>
              <a:t>$</a:t>
            </a:r>
            <a:r>
              <a:rPr lang="zh-CN" altLang="en-US" sz="1800" b="1" dirty="0" smtClean="0">
                <a:latin typeface="宋体" pitchFamily="2" charset="-122"/>
              </a:rPr>
              <a:t>容量＝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en-US" altLang="zh-CN" sz="1800" b="1" baseline="30000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*</a:t>
            </a:r>
            <a:r>
              <a:rPr lang="en-US" altLang="zh-CN" sz="1800" b="1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*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en-US" altLang="zh-CN" sz="1800" b="1" baseline="30000" dirty="0" smtClean="0">
                <a:latin typeface="宋体" pitchFamily="2" charset="-122"/>
              </a:rPr>
              <a:t>5</a:t>
            </a:r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16KB</a:t>
            </a:r>
            <a:r>
              <a:rPr lang="zh-CN" altLang="en-US" sz="1800" b="1" dirty="0">
                <a:latin typeface="宋体" pitchFamily="2" charset="-122"/>
              </a:rPr>
              <a:t>，</a:t>
            </a:r>
            <a:r>
              <a:rPr lang="en-US" altLang="zh-CN" sz="1800" b="1" dirty="0" smtClean="0">
                <a:latin typeface="宋体" pitchFamily="2" charset="-122"/>
              </a:rPr>
              <a:t>ndx2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4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23528" y="1988872"/>
            <a:ext cx="2880320" cy="1008080"/>
            <a:chOff x="827584" y="2060880"/>
            <a:chExt cx="2880320" cy="1008080"/>
          </a:xfrm>
        </p:grpSpPr>
        <p:sp>
          <p:nvSpPr>
            <p:cNvPr id="118" name="Text Box 187"/>
            <p:cNvSpPr txBox="1">
              <a:spLocks noChangeArrowheads="1"/>
            </p:cNvSpPr>
            <p:nvPr/>
          </p:nvSpPr>
          <p:spPr bwMode="auto">
            <a:xfrm>
              <a:off x="2699904" y="2060880"/>
              <a:ext cx="1008000" cy="2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页内地址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19" name="Text Box 187"/>
            <p:cNvSpPr txBox="1">
              <a:spLocks noChangeArrowheads="1"/>
            </p:cNvSpPr>
            <p:nvPr/>
          </p:nvSpPr>
          <p:spPr bwMode="auto">
            <a:xfrm>
              <a:off x="3203904" y="2420920"/>
              <a:ext cx="504000" cy="2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块内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0" name="Text Box 187"/>
            <p:cNvSpPr txBox="1">
              <a:spLocks noChangeArrowheads="1"/>
            </p:cNvSpPr>
            <p:nvPr/>
          </p:nvSpPr>
          <p:spPr bwMode="auto">
            <a:xfrm>
              <a:off x="2699848" y="2420920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ndx2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1" name="Text Box 187"/>
            <p:cNvSpPr txBox="1">
              <a:spLocks noChangeArrowheads="1"/>
            </p:cNvSpPr>
            <p:nvPr/>
          </p:nvSpPr>
          <p:spPr bwMode="auto">
            <a:xfrm>
              <a:off x="1907704" y="2420920"/>
              <a:ext cx="792088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tag2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2" name="Text Box 187"/>
            <p:cNvSpPr txBox="1">
              <a:spLocks noChangeArrowheads="1"/>
            </p:cNvSpPr>
            <p:nvPr/>
          </p:nvSpPr>
          <p:spPr bwMode="auto">
            <a:xfrm>
              <a:off x="2195792" y="2060880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ndx1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3" name="Text Box 187"/>
            <p:cNvSpPr txBox="1">
              <a:spLocks noChangeArrowheads="1"/>
            </p:cNvSpPr>
            <p:nvPr/>
          </p:nvSpPr>
          <p:spPr bwMode="auto">
            <a:xfrm>
              <a:off x="1547664" y="2060880"/>
              <a:ext cx="648072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tag1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4" name="Text Box 187"/>
            <p:cNvSpPr txBox="1">
              <a:spLocks noChangeArrowheads="1"/>
            </p:cNvSpPr>
            <p:nvPr/>
          </p:nvSpPr>
          <p:spPr bwMode="auto">
            <a:xfrm>
              <a:off x="827584" y="2420888"/>
              <a:ext cx="720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实地址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5" name="Text Box 187"/>
            <p:cNvSpPr txBox="1">
              <a:spLocks noChangeArrowheads="1"/>
            </p:cNvSpPr>
            <p:nvPr/>
          </p:nvSpPr>
          <p:spPr bwMode="auto">
            <a:xfrm>
              <a:off x="827584" y="2060880"/>
              <a:ext cx="720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虚地址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6" name="Text Box 187"/>
            <p:cNvSpPr txBox="1">
              <a:spLocks noChangeArrowheads="1"/>
            </p:cNvSpPr>
            <p:nvPr/>
          </p:nvSpPr>
          <p:spPr bwMode="auto">
            <a:xfrm>
              <a:off x="3203904" y="2780960"/>
              <a:ext cx="504000" cy="2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块内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Text Box 187"/>
            <p:cNvSpPr txBox="1">
              <a:spLocks noChangeArrowheads="1"/>
            </p:cNvSpPr>
            <p:nvPr/>
          </p:nvSpPr>
          <p:spPr bwMode="auto">
            <a:xfrm>
              <a:off x="2699848" y="2780960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组内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8" name="Text Box 187"/>
            <p:cNvSpPr txBox="1">
              <a:spLocks noChangeArrowheads="1"/>
            </p:cNvSpPr>
            <p:nvPr/>
          </p:nvSpPr>
          <p:spPr bwMode="auto">
            <a:xfrm>
              <a:off x="827584" y="2780928"/>
              <a:ext cx="1020179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Cache</a:t>
              </a: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9" name="Text Box 187"/>
            <p:cNvSpPr txBox="1">
              <a:spLocks noChangeArrowheads="1"/>
            </p:cNvSpPr>
            <p:nvPr/>
          </p:nvSpPr>
          <p:spPr bwMode="auto">
            <a:xfrm>
              <a:off x="2195792" y="2780928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ndx2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232174" y="1772816"/>
            <a:ext cx="2588298" cy="1368120"/>
            <a:chOff x="4580687" y="3789072"/>
            <a:chExt cx="2588298" cy="1368120"/>
          </a:xfrm>
        </p:grpSpPr>
        <p:sp>
          <p:nvSpPr>
            <p:cNvPr id="152" name="Text Box 187"/>
            <p:cNvSpPr txBox="1">
              <a:spLocks noChangeArrowheads="1"/>
            </p:cNvSpPr>
            <p:nvPr/>
          </p:nvSpPr>
          <p:spPr bwMode="auto">
            <a:xfrm>
              <a:off x="5913627" y="4869192"/>
              <a:ext cx="432000" cy="28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块内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 bwMode="auto">
            <a:xfrm>
              <a:off x="5082463" y="4219370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87"/>
            <p:cNvSpPr txBox="1">
              <a:spLocks noChangeArrowheads="1"/>
            </p:cNvSpPr>
            <p:nvPr/>
          </p:nvSpPr>
          <p:spPr bwMode="auto">
            <a:xfrm>
              <a:off x="4580687" y="4077104"/>
              <a:ext cx="500066" cy="285752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ndx2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5" name="Text Box 187"/>
            <p:cNvSpPr txBox="1">
              <a:spLocks noChangeArrowheads="1"/>
            </p:cNvSpPr>
            <p:nvPr/>
          </p:nvSpPr>
          <p:spPr bwMode="auto">
            <a:xfrm>
              <a:off x="5481579" y="3789072"/>
              <a:ext cx="1584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Cache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组相联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6" name="Text Box 362"/>
            <p:cNvSpPr txBox="1">
              <a:spLocks noChangeArrowheads="1"/>
            </p:cNvSpPr>
            <p:nvPr/>
          </p:nvSpPr>
          <p:spPr bwMode="auto">
            <a:xfrm>
              <a:off x="5985635" y="4653136"/>
              <a:ext cx="214315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solidFill>
                    <a:srgbClr val="FF3399"/>
                  </a:solidFill>
                  <a:latin typeface="宋体" pitchFamily="2" charset="-122"/>
                </a:rPr>
                <a:t>=</a:t>
              </a:r>
              <a:endParaRPr lang="zh-CN" altLang="en-US" sz="1600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rot="5400000">
              <a:off x="5590447" y="4616276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87"/>
            <p:cNvSpPr txBox="1">
              <a:spLocks noChangeArrowheads="1"/>
            </p:cNvSpPr>
            <p:nvPr/>
          </p:nvSpPr>
          <p:spPr bwMode="auto">
            <a:xfrm>
              <a:off x="6345675" y="4725144"/>
              <a:ext cx="500066" cy="285752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MUX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rot="5400000">
              <a:off x="6670567" y="4616276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rot="5400000">
              <a:off x="6310527" y="4616276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>
              <a:stCxn id="169" idx="3"/>
              <a:endCxn id="158" idx="1"/>
            </p:cNvCxnSpPr>
            <p:nvPr/>
          </p:nvCxnSpPr>
          <p:spPr bwMode="auto">
            <a:xfrm>
              <a:off x="5946717" y="4868020"/>
              <a:ext cx="3989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Text Box 362"/>
            <p:cNvSpPr txBox="1">
              <a:spLocks noChangeArrowheads="1"/>
            </p:cNvSpPr>
            <p:nvPr/>
          </p:nvSpPr>
          <p:spPr bwMode="auto">
            <a:xfrm>
              <a:off x="6489691" y="4509152"/>
              <a:ext cx="214315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solidFill>
                    <a:schemeClr val="accent2"/>
                  </a:solidFill>
                  <a:latin typeface="宋体" pitchFamily="2" charset="-122"/>
                </a:rPr>
                <a:t>…</a:t>
              </a:r>
              <a:endParaRPr lang="zh-CN" altLang="en-US" sz="1600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63" name="直接箭头连接符 121"/>
            <p:cNvCxnSpPr>
              <a:stCxn id="158" idx="3"/>
            </p:cNvCxnSpPr>
            <p:nvPr/>
          </p:nvCxnSpPr>
          <p:spPr bwMode="auto">
            <a:xfrm flipV="1">
              <a:off x="6845741" y="4867450"/>
              <a:ext cx="323244" cy="57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187"/>
            <p:cNvSpPr txBox="1">
              <a:spLocks noChangeArrowheads="1"/>
            </p:cNvSpPr>
            <p:nvPr/>
          </p:nvSpPr>
          <p:spPr bwMode="auto">
            <a:xfrm>
              <a:off x="5296801" y="407712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V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5" name="Text Box 187"/>
            <p:cNvSpPr txBox="1">
              <a:spLocks noChangeArrowheads="1"/>
            </p:cNvSpPr>
            <p:nvPr/>
          </p:nvSpPr>
          <p:spPr bwMode="auto">
            <a:xfrm>
              <a:off x="5512873" y="4077120"/>
              <a:ext cx="64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标记</a:t>
              </a:r>
              <a:r>
                <a:rPr lang="en-US" altLang="zh-CN" sz="1600" b="1" dirty="0" smtClean="0">
                  <a:latin typeface="宋体" pitchFamily="2" charset="-122"/>
                </a:rPr>
                <a:t>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6160961" y="4077120"/>
              <a:ext cx="792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块数据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87"/>
            <p:cNvSpPr txBox="1">
              <a:spLocks noChangeArrowheads="1"/>
            </p:cNvSpPr>
            <p:nvPr/>
          </p:nvSpPr>
          <p:spPr bwMode="auto">
            <a:xfrm>
              <a:off x="6952985" y="407712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>
              <a:off x="5296985" y="4319185"/>
              <a:ext cx="1872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AutoShape 24"/>
            <p:cNvSpPr>
              <a:spLocks noChangeArrowheads="1"/>
            </p:cNvSpPr>
            <p:nvPr/>
          </p:nvSpPr>
          <p:spPr bwMode="auto">
            <a:xfrm>
              <a:off x="5481579" y="4725144"/>
              <a:ext cx="465138" cy="285752"/>
            </a:xfrm>
            <a:prstGeom prst="roundRect">
              <a:avLst>
                <a:gd name="adj" fmla="val 50000"/>
              </a:avLst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=?</a:t>
              </a: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464648" y="1774590"/>
            <a:ext cx="3672192" cy="1222362"/>
            <a:chOff x="3464648" y="1774590"/>
            <a:chExt cx="3672192" cy="1222362"/>
          </a:xfrm>
        </p:grpSpPr>
        <p:sp>
          <p:nvSpPr>
            <p:cNvPr id="170" name="Text Box 187"/>
            <p:cNvSpPr txBox="1">
              <a:spLocks noChangeArrowheads="1"/>
            </p:cNvSpPr>
            <p:nvPr/>
          </p:nvSpPr>
          <p:spPr bwMode="auto">
            <a:xfrm>
              <a:off x="6232174" y="2548134"/>
              <a:ext cx="500066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tag2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31" name="Text Box 362"/>
            <p:cNvSpPr txBox="1">
              <a:spLocks noChangeArrowheads="1"/>
            </p:cNvSpPr>
            <p:nvPr/>
          </p:nvSpPr>
          <p:spPr bwMode="auto">
            <a:xfrm>
              <a:off x="4904808" y="2637514"/>
              <a:ext cx="21937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solidFill>
                    <a:srgbClr val="FF3399"/>
                  </a:solidFill>
                  <a:latin typeface="宋体" pitchFamily="2" charset="-122"/>
                </a:rPr>
                <a:t>=</a:t>
              </a:r>
              <a:endParaRPr lang="zh-CN" altLang="en-US" sz="1600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3964714" y="2206606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87"/>
            <p:cNvSpPr txBox="1">
              <a:spLocks noChangeArrowheads="1"/>
            </p:cNvSpPr>
            <p:nvPr/>
          </p:nvSpPr>
          <p:spPr bwMode="auto">
            <a:xfrm>
              <a:off x="3464648" y="2060848"/>
              <a:ext cx="500066" cy="285752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ndx1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34" name="AutoShape 24"/>
            <p:cNvSpPr>
              <a:spLocks noChangeArrowheads="1"/>
            </p:cNvSpPr>
            <p:nvPr/>
          </p:nvSpPr>
          <p:spPr bwMode="auto">
            <a:xfrm>
              <a:off x="4472760" y="2708952"/>
              <a:ext cx="432000" cy="288000"/>
            </a:xfrm>
            <a:prstGeom prst="roundRect">
              <a:avLst>
                <a:gd name="adj" fmla="val 50000"/>
              </a:avLst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=?</a:t>
              </a:r>
            </a:p>
          </p:txBody>
        </p:sp>
        <p:cxnSp>
          <p:nvCxnSpPr>
            <p:cNvPr id="135" name="直接箭头连接符 134"/>
            <p:cNvCxnSpPr>
              <a:stCxn id="140" idx="3"/>
            </p:cNvCxnSpPr>
            <p:nvPr/>
          </p:nvCxnSpPr>
          <p:spPr bwMode="auto">
            <a:xfrm flipV="1">
              <a:off x="5696840" y="2851828"/>
              <a:ext cx="1440000" cy="1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6" name="Text Box 187"/>
            <p:cNvSpPr txBox="1">
              <a:spLocks noChangeArrowheads="1"/>
            </p:cNvSpPr>
            <p:nvPr/>
          </p:nvSpPr>
          <p:spPr bwMode="auto">
            <a:xfrm>
              <a:off x="4472904" y="1774590"/>
              <a:ext cx="1296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TLB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组相联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 bwMode="auto">
            <a:xfrm rot="5400000">
              <a:off x="4608860" y="2601794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>
              <a:stCxn id="139" idx="3"/>
              <a:endCxn id="134" idx="1"/>
            </p:cNvCxnSpPr>
            <p:nvPr/>
          </p:nvCxnSpPr>
          <p:spPr bwMode="auto">
            <a:xfrm>
              <a:off x="3964714" y="2851828"/>
              <a:ext cx="508046" cy="1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187"/>
            <p:cNvSpPr txBox="1">
              <a:spLocks noChangeArrowheads="1"/>
            </p:cNvSpPr>
            <p:nvPr/>
          </p:nvSpPr>
          <p:spPr bwMode="auto">
            <a:xfrm>
              <a:off x="3464648" y="2708952"/>
              <a:ext cx="500066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tag1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40" name="Text Box 187"/>
            <p:cNvSpPr txBox="1">
              <a:spLocks noChangeArrowheads="1"/>
            </p:cNvSpPr>
            <p:nvPr/>
          </p:nvSpPr>
          <p:spPr bwMode="auto">
            <a:xfrm>
              <a:off x="5192840" y="2708952"/>
              <a:ext cx="504000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MUX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 rot="5400000">
              <a:off x="5445724" y="2601794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rot="5400000">
              <a:off x="5157692" y="2601794"/>
              <a:ext cx="21431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3" name="直接箭头连接符 142"/>
            <p:cNvCxnSpPr>
              <a:stCxn id="134" idx="3"/>
              <a:endCxn id="140" idx="1"/>
            </p:cNvCxnSpPr>
            <p:nvPr/>
          </p:nvCxnSpPr>
          <p:spPr bwMode="auto">
            <a:xfrm>
              <a:off x="4904760" y="2852952"/>
              <a:ext cx="2880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Text Box 362"/>
            <p:cNvSpPr txBox="1">
              <a:spLocks noChangeArrowheads="1"/>
            </p:cNvSpPr>
            <p:nvPr/>
          </p:nvSpPr>
          <p:spPr bwMode="auto">
            <a:xfrm>
              <a:off x="5336856" y="2492896"/>
              <a:ext cx="214315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solidFill>
                    <a:schemeClr val="accent2"/>
                  </a:solidFill>
                  <a:latin typeface="宋体" pitchFamily="2" charset="-122"/>
                </a:rPr>
                <a:t>…</a:t>
              </a:r>
              <a:endParaRPr lang="zh-CN" altLang="en-US" sz="1600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5" name="Text Box 187"/>
            <p:cNvSpPr txBox="1">
              <a:spLocks noChangeArrowheads="1"/>
            </p:cNvSpPr>
            <p:nvPr/>
          </p:nvSpPr>
          <p:spPr bwMode="auto">
            <a:xfrm>
              <a:off x="4184752" y="206259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V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46" name="Text Box 187"/>
            <p:cNvSpPr txBox="1">
              <a:spLocks noChangeArrowheads="1"/>
            </p:cNvSpPr>
            <p:nvPr/>
          </p:nvSpPr>
          <p:spPr bwMode="auto">
            <a:xfrm>
              <a:off x="4400752" y="2062590"/>
              <a:ext cx="64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标记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47" name="Text Box 187"/>
            <p:cNvSpPr txBox="1">
              <a:spLocks noChangeArrowheads="1"/>
            </p:cNvSpPr>
            <p:nvPr/>
          </p:nvSpPr>
          <p:spPr bwMode="auto">
            <a:xfrm>
              <a:off x="5048824" y="2062590"/>
              <a:ext cx="648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实页号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48" name="Text Box 187"/>
            <p:cNvSpPr txBox="1">
              <a:spLocks noChangeArrowheads="1"/>
            </p:cNvSpPr>
            <p:nvPr/>
          </p:nvSpPr>
          <p:spPr bwMode="auto">
            <a:xfrm>
              <a:off x="5696896" y="206259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49" name="直接连接符 148"/>
            <p:cNvCxnSpPr/>
            <p:nvPr/>
          </p:nvCxnSpPr>
          <p:spPr bwMode="auto">
            <a:xfrm>
              <a:off x="4179028" y="2312482"/>
              <a:ext cx="172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8" name="直接连接符 107"/>
          <p:cNvCxnSpPr/>
          <p:nvPr/>
        </p:nvCxnSpPr>
        <p:spPr bwMode="auto">
          <a:xfrm>
            <a:off x="2195736" y="1916832"/>
            <a:ext cx="112" cy="7741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724128" y="5094332"/>
            <a:ext cx="796015" cy="206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12"/>
          <p:cNvSpPr txBox="1">
            <a:spLocks noChangeArrowheads="1"/>
          </p:cNvSpPr>
          <p:nvPr/>
        </p:nvSpPr>
        <p:spPr bwMode="auto">
          <a:xfrm>
            <a:off x="179512" y="425596"/>
            <a:ext cx="3384376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容量扩展方法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提高相联度：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页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着色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页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推测：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2" name="Text Box 112"/>
          <p:cNvSpPr txBox="1">
            <a:spLocks noChangeArrowheads="1"/>
          </p:cNvSpPr>
          <p:nvPr/>
        </p:nvSpPr>
        <p:spPr bwMode="auto">
          <a:xfrm>
            <a:off x="1979712" y="893502"/>
            <a:ext cx="6984776" cy="246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好但有限制，如</a:t>
            </a:r>
            <a:r>
              <a:rPr lang="en-US" altLang="zh-CN" b="1" i="1" dirty="0" smtClean="0"/>
              <a:t>n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后</a:t>
            </a:r>
            <a:r>
              <a:rPr lang="en-US" altLang="zh-CN" b="1" i="1" dirty="0" smtClean="0"/>
              <a:t>F</a:t>
            </a:r>
            <a:r>
              <a:rPr lang="zh-CN" altLang="en-US" b="1" dirty="0" smtClean="0">
                <a:latin typeface="宋体" pitchFamily="2" charset="-122"/>
              </a:rPr>
              <a:t>不变、</a:t>
            </a:r>
            <a:r>
              <a:rPr lang="en-US" altLang="zh-CN" b="1" i="1" dirty="0" smtClean="0"/>
              <a:t>T</a:t>
            </a:r>
            <a:r>
              <a:rPr lang="zh-CN" altLang="en-US" b="1" baseline="-16000" dirty="0" smtClean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+mn-ea"/>
                <a:ea typeface="+mn-ea"/>
              </a:rPr>
              <a:t>增加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例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：</a:t>
            </a:r>
            <a:r>
              <a:rPr lang="en-US" altLang="zh-CN" sz="1800" b="1" dirty="0">
                <a:latin typeface="宋体" pitchFamily="2" charset="-122"/>
              </a:rPr>
              <a:t>Core i7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en-US" altLang="zh-CN" sz="1800" b="1" dirty="0" smtClean="0">
                <a:latin typeface="宋体" pitchFamily="2" charset="-122"/>
              </a:rPr>
              <a:t>L1-D$</a:t>
            </a:r>
            <a:r>
              <a:rPr lang="zh-CN" altLang="en-US" sz="1800" b="1" dirty="0">
                <a:latin typeface="宋体" pitchFamily="2" charset="-122"/>
              </a:rPr>
              <a:t>，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baseline="-18000" dirty="0">
                <a:latin typeface="宋体" pitchFamily="2" charset="-122"/>
              </a:rPr>
              <a:t>块</a:t>
            </a:r>
            <a:r>
              <a:rPr lang="en-US" altLang="zh-CN" sz="1800" b="1" dirty="0">
                <a:latin typeface="宋体" pitchFamily="2" charset="-122"/>
              </a:rPr>
              <a:t>=</a:t>
            </a:r>
            <a:r>
              <a:rPr lang="en-US" altLang="zh-CN" sz="1800" b="1" dirty="0" smtClean="0">
                <a:latin typeface="宋体" pitchFamily="2" charset="-122"/>
              </a:rPr>
              <a:t>64B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 smtClean="0">
                <a:latin typeface="宋体" pitchFamily="2" charset="-122"/>
              </a:rPr>
              <a:t>=8</a:t>
            </a:r>
            <a:r>
              <a:rPr lang="zh-CN" altLang="en-US" sz="1800" b="1" dirty="0" smtClean="0">
                <a:latin typeface="宋体" pitchFamily="2" charset="-122"/>
              </a:rPr>
              <a:t>，容量＝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en-US" altLang="zh-CN" sz="1800" b="1" baseline="38000" dirty="0" smtClean="0">
                <a:latin typeface="宋体" pitchFamily="2" charset="-122"/>
              </a:rPr>
              <a:t>(</a:t>
            </a:r>
            <a:r>
              <a:rPr lang="en-US" altLang="zh-CN" sz="1800" b="1" baseline="38000" dirty="0">
                <a:latin typeface="宋体" pitchFamily="2" charset="-122"/>
              </a:rPr>
              <a:t>6+6)</a:t>
            </a:r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*</a:t>
            </a:r>
            <a:r>
              <a:rPr lang="en-US" altLang="zh-CN" sz="1800" b="1" dirty="0" smtClean="0">
                <a:latin typeface="宋体" pitchFamily="2" charset="-122"/>
              </a:rPr>
              <a:t>8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32KB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u="sng" dirty="0" smtClean="0">
                <a:latin typeface="宋体" pitchFamily="2" charset="-122"/>
              </a:rPr>
              <a:t>OS</a:t>
            </a:r>
            <a:r>
              <a:rPr lang="zh-CN" altLang="en-US" b="1" u="sng" dirty="0" smtClean="0">
                <a:latin typeface="宋体" pitchFamily="2" charset="-122"/>
              </a:rPr>
              <a:t>使</a:t>
            </a:r>
            <a:r>
              <a:rPr lang="en-US" altLang="zh-CN" b="1" dirty="0" smtClean="0">
                <a:latin typeface="宋体" pitchFamily="2" charset="-122"/>
              </a:rPr>
              <a:t>PP#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 smtClean="0">
                <a:latin typeface="宋体" pitchFamily="2" charset="-122"/>
              </a:rPr>
              <a:t>VP#</a:t>
            </a:r>
            <a:r>
              <a:rPr lang="zh-CN" altLang="en-US" b="1" u="sng" dirty="0" smtClean="0">
                <a:latin typeface="宋体" pitchFamily="2" charset="-122"/>
              </a:rPr>
              <a:t>低</a:t>
            </a:r>
            <a:r>
              <a:rPr lang="en-US" altLang="zh-CN" b="1" i="1" u="sng" dirty="0">
                <a:latin typeface="+mn-lt"/>
              </a:rPr>
              <a:t>m</a:t>
            </a:r>
            <a:r>
              <a:rPr lang="zh-CN" altLang="en-US" b="1" u="sng" dirty="0">
                <a:latin typeface="宋体" pitchFamily="2" charset="-122"/>
              </a:rPr>
              <a:t>位相</a:t>
            </a:r>
            <a:r>
              <a:rPr lang="zh-CN" altLang="en-US" b="1" u="sng" dirty="0" smtClean="0">
                <a:latin typeface="宋体" pitchFamily="2" charset="-122"/>
              </a:rPr>
              <a:t>同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ndx2</a:t>
            </a:r>
            <a:r>
              <a:rPr lang="zh-CN" altLang="en-US" b="1" dirty="0" smtClean="0">
                <a:latin typeface="宋体" pitchFamily="2" charset="-122"/>
              </a:rPr>
              <a:t>扩展</a:t>
            </a:r>
            <a:r>
              <a:rPr lang="en-US" altLang="zh-CN" b="1" i="1" dirty="0"/>
              <a:t>m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例：</a:t>
            </a:r>
            <a:r>
              <a:rPr lang="en-US" altLang="zh-CN" sz="1800" b="1" dirty="0" smtClean="0">
                <a:latin typeface="宋体" pitchFamily="2" charset="-122"/>
              </a:rPr>
              <a:t>i7</a:t>
            </a:r>
            <a:r>
              <a:rPr lang="zh-CN" altLang="en-US" sz="1800" b="1" dirty="0" smtClean="0">
                <a:latin typeface="宋体" pitchFamily="2" charset="-122"/>
              </a:rPr>
              <a:t>的</a:t>
            </a:r>
            <a:r>
              <a:rPr lang="en-US" altLang="zh-CN" sz="1800" b="1" dirty="0" smtClean="0">
                <a:latin typeface="宋体" pitchFamily="2" charset="-122"/>
              </a:rPr>
              <a:t>L1-I$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 smtClean="0">
                <a:latin typeface="宋体" pitchFamily="2" charset="-122"/>
              </a:rPr>
              <a:t>=8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en-US" altLang="zh-CN" sz="1800" b="1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=1(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奇</a:t>
            </a:r>
            <a:r>
              <a:rPr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页←奇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页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，容量</a:t>
            </a:r>
            <a:r>
              <a:rPr lang="en-US" altLang="zh-CN" sz="1800" b="1" dirty="0" smtClean="0">
                <a:latin typeface="宋体" pitchFamily="2" charset="-122"/>
              </a:rPr>
              <a:t>=2</a:t>
            </a:r>
            <a:r>
              <a:rPr lang="en-US" altLang="zh-CN" sz="1800" b="1" baseline="38000" dirty="0" smtClean="0">
                <a:latin typeface="宋体" pitchFamily="2" charset="-122"/>
              </a:rPr>
              <a:t>(m+6+6)</a:t>
            </a:r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*</a:t>
            </a:r>
            <a:r>
              <a:rPr lang="en-US" altLang="zh-CN" sz="1800" b="1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32KB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b="1" u="sng" dirty="0" smtClean="0">
                <a:latin typeface="宋体" pitchFamily="2" charset="-122"/>
              </a:rPr>
              <a:t>硬件推测</a:t>
            </a:r>
            <a:r>
              <a:rPr lang="en-US" altLang="zh-CN" b="1" dirty="0" smtClean="0">
                <a:latin typeface="宋体" pitchFamily="2" charset="-122"/>
              </a:rPr>
              <a:t>VP#</a:t>
            </a:r>
            <a:r>
              <a:rPr lang="zh-CN" altLang="en-US" b="1" u="sng" dirty="0" smtClean="0">
                <a:latin typeface="宋体" pitchFamily="2" charset="-122"/>
              </a:rPr>
              <a:t>低</a:t>
            </a:r>
            <a:r>
              <a:rPr lang="en-US" altLang="zh-CN" b="1" i="1" u="sng" dirty="0">
                <a:latin typeface="+mn-lt"/>
              </a:rPr>
              <a:t>m</a:t>
            </a:r>
            <a:r>
              <a:rPr lang="zh-CN" altLang="en-US" b="1" u="sng" dirty="0" smtClean="0">
                <a:latin typeface="宋体" pitchFamily="2" charset="-122"/>
              </a:rPr>
              <a:t>位所映射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PP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ndx2</a:t>
            </a:r>
            <a:r>
              <a:rPr lang="zh-CN" altLang="en-US" b="1" dirty="0" smtClean="0">
                <a:latin typeface="宋体" pitchFamily="2" charset="-122"/>
              </a:rPr>
              <a:t>扩展</a:t>
            </a:r>
            <a:r>
              <a:rPr lang="en-US" altLang="zh-CN" b="1" i="1" dirty="0"/>
              <a:t>m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→标记不匹配时，按正确索引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重试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i="1" dirty="0">
                <a:solidFill>
                  <a:srgbClr val="C00000"/>
                </a:solidFill>
              </a:rPr>
              <a:t>m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itchFamily="2" charset="-122"/>
              </a:rPr>
              <a:t>=1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6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79512" y="3129349"/>
            <a:ext cx="273630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、路预测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测试结果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2195736" y="3609012"/>
            <a:ext cx="67687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预测下一次访问组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相联度为</a:t>
            </a:r>
            <a:r>
              <a:rPr lang="en-US" altLang="zh-CN" sz="1800" b="1" i="1" dirty="0" smtClean="0">
                <a:latin typeface="+mn-lt"/>
                <a:ea typeface="+mn-ea"/>
              </a:rPr>
              <a:t>n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中的哪个行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块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每个组设置一些预测位</a:t>
            </a:r>
            <a:endParaRPr lang="en-US" altLang="zh-CN" b="1" dirty="0" smtClean="0"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①比较预测行的标记，同时读该行缓存块；</a:t>
            </a:r>
            <a:endParaRPr lang="en-US" altLang="zh-CN" b="1" dirty="0" smtClean="0"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②缺失时，比较其他行的标记；③修改预测位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2267744" y="5426054"/>
            <a:ext cx="66967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预测命中时</a:t>
            </a:r>
            <a:r>
              <a:rPr lang="en-US" altLang="zh-CN" b="1" i="1" dirty="0" smtClean="0">
                <a:latin typeface="+mn-lt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命中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b="1" i="1" dirty="0">
                <a:latin typeface="+mn-lt"/>
                <a:ea typeface="+mn-ea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；预测失败时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+mn-ea"/>
              </a:rPr>
              <a:t>命中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i="1" dirty="0" smtClean="0"/>
              <a:t>n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时准确率＞</a:t>
            </a:r>
            <a:r>
              <a:rPr lang="en-US" altLang="zh-CN" b="1" dirty="0" smtClean="0">
                <a:latin typeface="宋体" pitchFamily="2" charset="-122"/>
              </a:rPr>
              <a:t>90%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/>
              <a:t> n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时准确率＞</a:t>
            </a:r>
            <a:r>
              <a:rPr lang="en-US" altLang="zh-CN" b="1" dirty="0">
                <a:latin typeface="宋体" pitchFamily="2" charset="-122"/>
              </a:rPr>
              <a:t>80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3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、访问流水化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6000" dirty="0" smtClean="0">
                <a:latin typeface="宋体" pitchFamily="2" charset="-122"/>
              </a:rPr>
              <a:t>读命中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max{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取目录项</a:t>
            </a:r>
            <a:r>
              <a:rPr lang="en-US" altLang="zh-CN" sz="2200" b="1" dirty="0">
                <a:latin typeface="宋体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读缓存块</a:t>
            </a:r>
            <a:r>
              <a:rPr lang="en-US" altLang="zh-CN" sz="2200" b="1" dirty="0">
                <a:latin typeface="宋体" pitchFamily="2" charset="-122"/>
              </a:rPr>
              <a:t>}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max{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比较标记</a:t>
            </a:r>
            <a:r>
              <a:rPr lang="en-US" altLang="zh-CN" sz="2200" b="1" dirty="0">
                <a:latin typeface="宋体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itchFamily="2" charset="-122"/>
              </a:rPr>
              <a:t>输出</a:t>
            </a:r>
            <a:r>
              <a:rPr lang="zh-CN" altLang="en-US" sz="2200" b="1" baseline="-18000" dirty="0" smtClean="0">
                <a:latin typeface="宋体" pitchFamily="2" charset="-122"/>
              </a:rPr>
              <a:t>字</a:t>
            </a:r>
            <a:r>
              <a:rPr lang="en-US" altLang="zh-CN" sz="2200" b="1" dirty="0" smtClean="0">
                <a:latin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改块状态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6000" dirty="0" smtClean="0">
                <a:latin typeface="宋体" pitchFamily="2" charset="-122"/>
              </a:rPr>
              <a:t>写命中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max{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取目录项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读缓存块</a:t>
            </a:r>
            <a:r>
              <a:rPr lang="en-US" altLang="zh-CN" sz="2200" b="1" dirty="0" smtClean="0">
                <a:latin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比较标记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改字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/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改块状态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179513" y="2118159"/>
            <a:ext cx="2736256" cy="272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实现要求：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1619672" y="2132856"/>
            <a:ext cx="7200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将操作过程细化，各步骤可流水进行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 smtClean="0">
                <a:latin typeface="宋体" pitchFamily="2" charset="-122"/>
              </a:rPr>
              <a:t>读、写操作均分为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取目录项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其余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    设置段间寄存器、使用双端口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 smtClean="0">
                <a:latin typeface="宋体" pitchFamily="2" charset="-122"/>
              </a:rPr>
              <a:t>第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个段，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zh-CN" altLang="en-US" sz="2000" b="1" dirty="0" smtClean="0">
                <a:latin typeface="宋体" pitchFamily="2" charset="-122"/>
              </a:rPr>
              <a:t>取目录项及块数据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→段间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第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个段，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段间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→</a:t>
            </a:r>
            <a:r>
              <a:rPr lang="zh-CN" altLang="en-US" sz="2000" b="1" dirty="0" smtClean="0">
                <a:latin typeface="宋体" pitchFamily="2" charset="-122"/>
              </a:rPr>
              <a:t>处理操作、块状态及所写字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不变，带宽成倍提高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便于缩短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itchFamily="2" charset="-122"/>
              </a:rPr>
              <a:t>C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400" b="1" dirty="0">
              <a:latin typeface="宋体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067944" y="3428999"/>
            <a:ext cx="3816424" cy="504057"/>
            <a:chOff x="3851920" y="2996952"/>
            <a:chExt cx="3816424" cy="504057"/>
          </a:xfrm>
        </p:grpSpPr>
        <p:cxnSp>
          <p:nvCxnSpPr>
            <p:cNvPr id="143" name="直接箭头连接符 142"/>
            <p:cNvCxnSpPr/>
            <p:nvPr/>
          </p:nvCxnSpPr>
          <p:spPr bwMode="auto">
            <a:xfrm flipV="1">
              <a:off x="3851920" y="2996952"/>
              <a:ext cx="1656184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H="1" flipV="1">
              <a:off x="6012160" y="2996953"/>
              <a:ext cx="1656184" cy="504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5" name="Text Box 8"/>
          <p:cNvSpPr txBox="1">
            <a:spLocks noChangeArrowheads="1"/>
          </p:cNvSpPr>
          <p:nvPr/>
        </p:nvSpPr>
        <p:spPr bwMode="auto">
          <a:xfrm>
            <a:off x="1187624" y="4859868"/>
            <a:ext cx="7416824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 smtClean="0">
                <a:latin typeface="+mn-ea"/>
                <a:ea typeface="+mn-ea"/>
              </a:rPr>
              <a:t>若</a:t>
            </a:r>
            <a:r>
              <a:rPr lang="en-US" altLang="zh-CN" sz="1800" b="1" dirty="0" smtClean="0">
                <a:latin typeface="+mn-ea"/>
                <a:ea typeface="+mn-ea"/>
              </a:rPr>
              <a:t>Cache</a:t>
            </a:r>
            <a:r>
              <a:rPr lang="zh-CN" altLang="en-US" sz="1800" b="1" dirty="0" smtClean="0">
                <a:latin typeface="+mn-ea"/>
                <a:ea typeface="+mn-ea"/>
              </a:rPr>
              <a:t>操作的</a:t>
            </a:r>
            <a:r>
              <a:rPr lang="en-US" altLang="zh-CN" sz="1800" b="1" i="1" dirty="0" smtClean="0">
                <a:latin typeface="+mn-lt"/>
                <a:ea typeface="+mn-ea"/>
              </a:rPr>
              <a:t>T</a:t>
            </a:r>
            <a:r>
              <a:rPr lang="zh-CN" altLang="en-US" sz="1800" b="1" baseline="-18000" dirty="0" smtClean="0">
                <a:latin typeface="+mn-ea"/>
                <a:ea typeface="+mn-ea"/>
              </a:rPr>
              <a:t>流水段</a:t>
            </a:r>
            <a:r>
              <a:rPr lang="zh-CN" altLang="en-US" sz="1800" b="1" dirty="0" smtClean="0">
                <a:latin typeface="+mn-ea"/>
                <a:ea typeface="+mn-ea"/>
              </a:rPr>
              <a:t>＝</a:t>
            </a:r>
            <a:r>
              <a:rPr lang="en-US" altLang="zh-CN" sz="1800" b="1" dirty="0" smtClean="0">
                <a:latin typeface="+mn-ea"/>
                <a:ea typeface="+mn-ea"/>
              </a:rPr>
              <a:t>2Tc</a:t>
            </a:r>
            <a:r>
              <a:rPr lang="zh-CN" altLang="en-US" sz="1800" b="1" dirty="0" smtClean="0">
                <a:latin typeface="+mn-ea"/>
                <a:ea typeface="+mn-ea"/>
              </a:rPr>
              <a:t>时，</a:t>
            </a:r>
            <a:r>
              <a:rPr lang="zh-CN" altLang="en-US" sz="1800" b="1" dirty="0">
                <a:latin typeface="+mn-ea"/>
                <a:ea typeface="+mn-ea"/>
              </a:rPr>
              <a:t>如何保证指令流水线按</a:t>
            </a:r>
            <a:r>
              <a:rPr lang="en-US" altLang="zh-CN" sz="1800" b="1" dirty="0">
                <a:latin typeface="+mn-ea"/>
                <a:ea typeface="+mn-ea"/>
              </a:rPr>
              <a:t>Tc</a:t>
            </a:r>
            <a:r>
              <a:rPr lang="zh-CN" altLang="en-US" sz="1800" b="1" dirty="0" smtClean="0">
                <a:latin typeface="+mn-ea"/>
                <a:ea typeface="+mn-ea"/>
              </a:rPr>
              <a:t>流动</a:t>
            </a:r>
            <a:r>
              <a:rPr lang="zh-CN" altLang="en-US" sz="1800" b="1" dirty="0" smtClean="0">
                <a:latin typeface="宋体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7624" y="1772816"/>
            <a:ext cx="7776864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 smtClean="0">
                <a:latin typeface="+mn-ea"/>
                <a:ea typeface="+mn-ea"/>
              </a:rPr>
              <a:t>读、写的改块状态各有哪些操作</a:t>
            </a:r>
            <a:r>
              <a:rPr lang="zh-CN" altLang="en-US" sz="1800" b="1" dirty="0" smtClean="0">
                <a:latin typeface="宋体" pitchFamily="2" charset="-122"/>
              </a:rPr>
              <a:t>？该步骤前可通知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操作完成吗？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80" name="Text Box 6"/>
          <p:cNvSpPr txBox="1">
            <a:spLocks noChangeArrowheads="1"/>
          </p:cNvSpPr>
          <p:nvPr/>
        </p:nvSpPr>
        <p:spPr bwMode="auto">
          <a:xfrm>
            <a:off x="179512" y="404664"/>
            <a:ext cx="864095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优化小结： </a:t>
            </a:r>
            <a:endParaRPr lang="zh-CN" altLang="en-US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aphicFrame>
        <p:nvGraphicFramePr>
          <p:cNvPr id="183" name="表格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08633"/>
              </p:ext>
            </p:extLst>
          </p:nvPr>
        </p:nvGraphicFramePr>
        <p:xfrm>
          <a:off x="467544" y="980728"/>
          <a:ext cx="8424936" cy="509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48072"/>
                <a:gridCol w="648072"/>
                <a:gridCol w="648072"/>
                <a:gridCol w="936104"/>
                <a:gridCol w="3456384"/>
              </a:tblGrid>
              <a:tr h="265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优化技术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baseline="-18000" dirty="0" smtClean="0">
                          <a:solidFill>
                            <a:schemeClr val="tx1"/>
                          </a:solidFill>
                        </a:rPr>
                        <a:t>缺失</a:t>
                      </a:r>
                      <a:endParaRPr lang="zh-CN" altLang="en-US" baseline="-18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sz="1800" b="1" kern="1200" baseline="-18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命中</a:t>
                      </a:r>
                      <a:endParaRPr lang="zh-CN" altLang="en-US" sz="1800" b="1" kern="1200" baseline="-18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硬件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增加块大小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效果较小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增加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容量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广泛使用，特别是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L2$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提高相联度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伪相联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MIPS R10000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牺牲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AMD Athlon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中使用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硬件预取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I2,D3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需非阻塞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配合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编译器控制的预取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需非阻塞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配合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编译优化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读失效优先于写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写缓冲合并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全写法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请求字处理技术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非阻塞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广泛使用，特别是乱序执行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两级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广泛使用，块大小不同实现困难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小而简单的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广泛使用，特别是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虚拟索引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广泛使用，特别是小容量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路预测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P4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中使用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访问流水化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广泛使用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619672" y="6166465"/>
            <a:ext cx="6120680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作业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smtClean="0">
                <a:latin typeface="+mn-ea"/>
                <a:ea typeface="+mn-ea"/>
              </a:rPr>
              <a:t>P241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—10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13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7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14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PPT—3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7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75540" y="2629884"/>
            <a:ext cx="3750194" cy="634919"/>
            <a:chOff x="2982318" y="4645413"/>
            <a:chExt cx="3750194" cy="634919"/>
          </a:xfrm>
        </p:grpSpPr>
        <p:sp>
          <p:nvSpPr>
            <p:cNvPr id="11" name="Rectangle 98"/>
            <p:cNvSpPr>
              <a:spLocks noChangeArrowheads="1"/>
            </p:cNvSpPr>
            <p:nvPr/>
          </p:nvSpPr>
          <p:spPr bwMode="auto">
            <a:xfrm>
              <a:off x="2982318" y="4645413"/>
              <a:ext cx="1229196" cy="619791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80"/>
            <p:cNvSpPr txBox="1">
              <a:spLocks noChangeArrowheads="1"/>
            </p:cNvSpPr>
            <p:nvPr/>
          </p:nvSpPr>
          <p:spPr bwMode="auto">
            <a:xfrm>
              <a:off x="5724128" y="4688434"/>
              <a:ext cx="1008384" cy="59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配置</a:t>
              </a:r>
              <a:r>
                <a:rPr lang="zh-CN" altLang="en-US" sz="1800" b="1" u="none" dirty="0" smtClean="0">
                  <a:latin typeface="宋体" pitchFamily="2" charset="-122"/>
                </a:rPr>
                <a:t>容量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i="1" u="none" dirty="0" err="1" smtClean="0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1800" b="1" u="none" dirty="0" err="1" smtClean="0">
                  <a:latin typeface="+mn-ea"/>
                  <a:ea typeface="+mn-ea"/>
                </a:rPr>
                <a:t>×</a:t>
              </a:r>
              <a:r>
                <a:rPr lang="en-US" altLang="zh-CN" sz="1800" b="1" i="1" u="none" dirty="0" err="1" smtClean="0">
                  <a:latin typeface="+mn-lt"/>
                </a:rPr>
                <a:t>w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en-US" altLang="zh-CN" sz="1800" b="1" i="1" u="none" dirty="0">
                <a:latin typeface="+mn-lt"/>
              </a:endParaRPr>
            </a:p>
          </p:txBody>
        </p:sp>
        <p:sp>
          <p:nvSpPr>
            <p:cNvPr id="13" name="Rectangle 99"/>
            <p:cNvSpPr>
              <a:spLocks noChangeArrowheads="1"/>
            </p:cNvSpPr>
            <p:nvPr/>
          </p:nvSpPr>
          <p:spPr bwMode="auto">
            <a:xfrm>
              <a:off x="4285581" y="4653137"/>
              <a:ext cx="1366837" cy="612068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 bwMode="auto">
            <a:xfrm>
              <a:off x="5685759" y="4653136"/>
              <a:ext cx="71412" cy="612068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/>
              <a:t>节</a:t>
            </a:r>
            <a:r>
              <a:rPr lang="zh-CN" altLang="en-US" sz="2800" b="1" dirty="0" smtClean="0">
                <a:latin typeface="宋体" pitchFamily="2" charset="-122"/>
              </a:rPr>
              <a:t>  主存的性能优化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8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>
                <a:latin typeface="+mn-ea"/>
              </a:rPr>
              <a:t>单体多字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，多体交叉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，独立存储体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9512" y="1340768"/>
            <a:ext cx="3133582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主存的组成：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*访存的需求：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*主存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的性能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*主存的优化：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2448998" y="1340768"/>
            <a:ext cx="6509574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ROM+RAM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latin typeface="宋体" pitchFamily="2" charset="-122"/>
              </a:rPr>
              <a:t>所有</a:t>
            </a:r>
            <a:r>
              <a:rPr lang="zh-CN" altLang="en-US" b="1" u="sng" dirty="0">
                <a:latin typeface="宋体" pitchFamily="2" charset="-122"/>
              </a:rPr>
              <a:t>参数</a:t>
            </a:r>
            <a:r>
              <a:rPr lang="zh-CN" altLang="en-US" b="1" dirty="0">
                <a:latin typeface="宋体" pitchFamily="2" charset="-122"/>
              </a:rPr>
              <a:t>均已</a:t>
            </a:r>
            <a:r>
              <a:rPr lang="zh-CN" altLang="en-US" b="1" dirty="0" smtClean="0">
                <a:latin typeface="宋体" pitchFamily="2" charset="-122"/>
              </a:rPr>
              <a:t>给定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├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主存单元长度</a:t>
            </a:r>
            <a:r>
              <a:rPr lang="zh-CN" altLang="en-US" sz="1800" b="1" dirty="0" smtClean="0">
                <a:latin typeface="宋体" pitchFamily="2" charset="-122"/>
              </a:rPr>
              <a:t>及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主存地址空间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，</a:t>
            </a:r>
            <a:r>
              <a:rPr lang="zh-CN" altLang="en-US" sz="1800" b="1" dirty="0" smtClean="0">
                <a:latin typeface="宋体" pitchFamily="2" charset="-122"/>
              </a:rPr>
              <a:t>由</a:t>
            </a:r>
            <a:r>
              <a:rPr lang="en-US" altLang="zh-CN" sz="1800" b="1" dirty="0" smtClean="0">
                <a:latin typeface="宋体" pitchFamily="2" charset="-122"/>
              </a:rPr>
              <a:t>CA</a:t>
            </a:r>
            <a:r>
              <a:rPr lang="zh-CN" altLang="en-US" sz="1800" b="1" dirty="0" smtClean="0">
                <a:latin typeface="宋体" pitchFamily="2" charset="-122"/>
              </a:rPr>
              <a:t>给定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主存单元个数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可选配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zh-CN" altLang="en-US" sz="1800" b="1" dirty="0">
                <a:latin typeface="宋体" pitchFamily="2" charset="-122"/>
              </a:rPr>
              <a:t>由用户</a:t>
            </a:r>
            <a:r>
              <a:rPr lang="zh-CN" altLang="en-US" sz="1800" b="1" dirty="0" smtClean="0">
                <a:latin typeface="宋体" pitchFamily="2" charset="-122"/>
              </a:rPr>
              <a:t>给定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72934" y="2348880"/>
            <a:ext cx="5904656" cy="1872208"/>
            <a:chOff x="1979712" y="4364409"/>
            <a:chExt cx="5904656" cy="1872208"/>
          </a:xfrm>
        </p:grpSpPr>
        <p:sp>
          <p:nvSpPr>
            <p:cNvPr id="16" name="Text Box 127"/>
            <p:cNvSpPr txBox="1">
              <a:spLocks noChangeArrowheads="1"/>
            </p:cNvSpPr>
            <p:nvPr/>
          </p:nvSpPr>
          <p:spPr bwMode="auto">
            <a:xfrm>
              <a:off x="2874938" y="5949280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spc="-100" dirty="0" smtClean="0">
                  <a:solidFill>
                    <a:srgbClr val="CC3300"/>
                  </a:solidFill>
                  <a:latin typeface="宋体" pitchFamily="2" charset="-122"/>
                </a:rPr>
                <a:t>地址位数</a:t>
              </a:r>
              <a:endParaRPr lang="zh-CN" altLang="en-US" sz="1800" b="1" u="none" spc="-1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0" name="Rectangle 104"/>
            <p:cNvSpPr>
              <a:spLocks noChangeArrowheads="1"/>
            </p:cNvSpPr>
            <p:nvPr/>
          </p:nvSpPr>
          <p:spPr bwMode="auto">
            <a:xfrm>
              <a:off x="4283968" y="4652549"/>
              <a:ext cx="1368425" cy="121263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u="none" baseline="-25000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21" name="Text Box 105"/>
            <p:cNvSpPr txBox="1">
              <a:spLocks noChangeArrowheads="1"/>
            </p:cNvSpPr>
            <p:nvPr/>
          </p:nvSpPr>
          <p:spPr bwMode="auto">
            <a:xfrm>
              <a:off x="4283696" y="4364409"/>
              <a:ext cx="1367978" cy="288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 smtClean="0">
                  <a:latin typeface="+mn-lt"/>
                </a:rPr>
                <a:t>w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-1 </a:t>
              </a:r>
              <a:r>
                <a:rPr lang="en-US" altLang="zh-CN" sz="1800" b="1" u="none" dirty="0" smtClean="0"/>
                <a:t>   </a:t>
              </a:r>
              <a:r>
                <a:rPr lang="en-US" altLang="zh-CN" sz="1800" b="1" u="none" dirty="0"/>
                <a:t>…  </a:t>
              </a:r>
              <a:r>
                <a:rPr lang="en-US" altLang="zh-CN" sz="1800" b="1" u="none" dirty="0" smtClean="0"/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283249" y="56612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>
              <a:off x="4571554" y="5661248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>
              <a:off x="5363642" y="5661248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12"/>
            <p:cNvSpPr txBox="1">
              <a:spLocks noChangeArrowheads="1"/>
            </p:cNvSpPr>
            <p:nvPr/>
          </p:nvSpPr>
          <p:spPr bwMode="auto">
            <a:xfrm>
              <a:off x="2195736" y="4544913"/>
              <a:ext cx="647626" cy="1548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地址空间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可寻址</a:t>
              </a: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空间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283522" y="5949280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27" name="Line 116"/>
            <p:cNvSpPr>
              <a:spLocks noChangeShapeType="1"/>
            </p:cNvSpPr>
            <p:nvPr/>
          </p:nvSpPr>
          <p:spPr bwMode="auto">
            <a:xfrm flipV="1">
              <a:off x="4283250" y="4866261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28"/>
            <p:cNvSpPr txBox="1">
              <a:spLocks noChangeArrowheads="1"/>
            </p:cNvSpPr>
            <p:nvPr/>
          </p:nvSpPr>
          <p:spPr bwMode="auto">
            <a:xfrm>
              <a:off x="2982318" y="4364409"/>
              <a:ext cx="1260474" cy="286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</a:t>
              </a:r>
              <a:r>
                <a:rPr lang="en-US" altLang="zh-CN" sz="1800" b="1" u="none" dirty="0" smtClean="0"/>
                <a:t>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16200000">
              <a:off x="4931085" y="5248761"/>
              <a:ext cx="73026" cy="1368153"/>
            </a:xfrm>
            <a:prstGeom prst="rightBrace">
              <a:avLst>
                <a:gd name="adj1" fmla="val 310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41"/>
            <p:cNvSpPr>
              <a:spLocks/>
            </p:cNvSpPr>
            <p:nvPr/>
          </p:nvSpPr>
          <p:spPr bwMode="auto">
            <a:xfrm rot="16200000">
              <a:off x="3560402" y="5318238"/>
              <a:ext cx="73028" cy="1229197"/>
            </a:xfrm>
            <a:prstGeom prst="rightBrace">
              <a:avLst>
                <a:gd name="adj1" fmla="val 179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17"/>
            <p:cNvSpPr>
              <a:spLocks noChangeShapeType="1"/>
            </p:cNvSpPr>
            <p:nvPr/>
          </p:nvSpPr>
          <p:spPr bwMode="auto">
            <a:xfrm>
              <a:off x="4571554" y="4653136"/>
              <a:ext cx="0" cy="214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8"/>
            <p:cNvSpPr>
              <a:spLocks noChangeShapeType="1"/>
            </p:cNvSpPr>
            <p:nvPr/>
          </p:nvSpPr>
          <p:spPr bwMode="auto">
            <a:xfrm>
              <a:off x="5364088" y="4664634"/>
              <a:ext cx="0" cy="2016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21"/>
            <p:cNvSpPr txBox="1">
              <a:spLocks noChangeArrowheads="1"/>
            </p:cNvSpPr>
            <p:nvPr/>
          </p:nvSpPr>
          <p:spPr bwMode="auto">
            <a:xfrm>
              <a:off x="2982316" y="4653136"/>
              <a:ext cx="1229198" cy="1224137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 </a:t>
              </a:r>
              <a:r>
                <a:rPr lang="en-US" altLang="zh-CN" sz="1800" b="1" u="none" dirty="0">
                  <a:latin typeface="宋体" pitchFamily="2" charset="-122"/>
                </a:rPr>
                <a:t>……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 smtClean="0">
                  <a:latin typeface="宋体" pitchFamily="2" charset="-122"/>
                </a:rPr>
                <a:t>0…01</a:t>
              </a:r>
              <a:r>
                <a:rPr lang="en-US" altLang="zh-CN" sz="1800" b="1" u="none" dirty="0">
                  <a:latin typeface="宋体" pitchFamily="2" charset="-122"/>
                </a:rPr>
                <a:t>……1 0…10……0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6876256" y="5045575"/>
              <a:ext cx="1008112" cy="543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最大</a:t>
              </a:r>
              <a:r>
                <a:rPr lang="zh-CN" altLang="en-US" sz="1800" b="1" u="none" dirty="0" smtClean="0">
                  <a:latin typeface="宋体" pitchFamily="2" charset="-122"/>
                </a:rPr>
                <a:t>容量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 smtClean="0">
                  <a:solidFill>
                    <a:srgbClr val="FF3399"/>
                  </a:solidFill>
                  <a:latin typeface="+mn-lt"/>
                </a:rPr>
                <a:t>n</a:t>
              </a:r>
              <a:r>
                <a:rPr lang="en-US" altLang="zh-CN" sz="1800" b="1" u="none" dirty="0">
                  <a:latin typeface="+mn-ea"/>
                </a:rPr>
                <a:t>×</a:t>
              </a:r>
              <a:r>
                <a:rPr lang="en-US" altLang="zh-CN" sz="1800" b="1" i="1" u="none" dirty="0"/>
                <a:t>w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979712" y="6131960"/>
              <a:ext cx="895226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箭头连接符 67"/>
            <p:cNvCxnSpPr/>
            <p:nvPr/>
          </p:nvCxnSpPr>
          <p:spPr bwMode="auto">
            <a:xfrm rot="5400000">
              <a:off x="1723056" y="5629873"/>
              <a:ext cx="758745" cy="245432"/>
            </a:xfrm>
            <a:prstGeom prst="bentConnector3">
              <a:avLst>
                <a:gd name="adj1" fmla="val -147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左大括号 36"/>
            <p:cNvSpPr/>
            <p:nvPr/>
          </p:nvSpPr>
          <p:spPr bwMode="auto">
            <a:xfrm>
              <a:off x="2843808" y="4664634"/>
              <a:ext cx="72008" cy="1212638"/>
            </a:xfrm>
            <a:prstGeom prst="lef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右大括号 37"/>
            <p:cNvSpPr/>
            <p:nvPr/>
          </p:nvSpPr>
          <p:spPr bwMode="auto">
            <a:xfrm>
              <a:off x="6804248" y="4683391"/>
              <a:ext cx="72008" cy="1193881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Text Box 58"/>
          <p:cNvSpPr txBox="1">
            <a:spLocks noChangeArrowheads="1"/>
          </p:cNvSpPr>
          <p:nvPr/>
        </p:nvSpPr>
        <p:spPr bwMode="auto">
          <a:xfrm>
            <a:off x="2492152" y="4234625"/>
            <a:ext cx="6653590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次访问</a:t>
            </a:r>
            <a:r>
              <a:rPr lang="zh-CN" altLang="en-US" b="1" u="sng" dirty="0">
                <a:latin typeface="宋体" pitchFamily="2" charset="-122"/>
              </a:rPr>
              <a:t>多个连续单元</a:t>
            </a:r>
            <a:r>
              <a:rPr lang="zh-CN" altLang="en-US" b="1" dirty="0">
                <a:latin typeface="宋体" pitchFamily="2" charset="-122"/>
              </a:rPr>
              <a:t>，多次</a:t>
            </a:r>
            <a:r>
              <a:rPr lang="zh-CN" altLang="en-US" b="1" dirty="0" smtClean="0">
                <a:latin typeface="宋体" pitchFamily="2" charset="-122"/>
              </a:rPr>
              <a:t>访问的</a:t>
            </a:r>
            <a:r>
              <a:rPr lang="zh-CN" altLang="en-US" b="1" u="sng" dirty="0">
                <a:latin typeface="宋体" pitchFamily="2" charset="-122"/>
              </a:rPr>
              <a:t>地址连续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占</a:t>
            </a:r>
            <a:r>
              <a:rPr lang="zh-CN" altLang="en-US" sz="1800" b="1" dirty="0">
                <a:latin typeface="宋体" pitchFamily="2" charset="-122"/>
              </a:rPr>
              <a:t>多个</a:t>
            </a:r>
            <a:r>
              <a:rPr lang="zh-CN" altLang="en-US" sz="1800" b="1" dirty="0" smtClean="0">
                <a:latin typeface="宋体" pitchFamily="2" charset="-122"/>
              </a:rPr>
              <a:t>单元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)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程序访问局部性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延迟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带宽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关注前者，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关注后者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改进</a:t>
            </a:r>
            <a:r>
              <a:rPr lang="zh-CN" altLang="en-US" b="1" dirty="0">
                <a:latin typeface="宋体" pitchFamily="2" charset="-122"/>
              </a:rPr>
              <a:t>工艺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并行处理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多个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、层次结构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多种</a:t>
            </a:r>
            <a:r>
              <a:rPr lang="en-US" altLang="zh-CN" sz="1800" b="1" dirty="0">
                <a:latin typeface="宋体" pitchFamily="2" charset="-122"/>
              </a:rPr>
              <a:t>MEM)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内部，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FPM DRAM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SDRAM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DDR3 SDRAM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2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214282" y="1754227"/>
            <a:ext cx="2773542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*单字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marL="892175" indent="-892175">
              <a:lnSpc>
                <a:spcPct val="114000"/>
              </a:lnSpc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*单体多字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827584" y="1756346"/>
            <a:ext cx="8316416" cy="422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设存储字长为</a:t>
            </a:r>
            <a:r>
              <a:rPr lang="en-US" altLang="zh-CN" b="1" i="1" dirty="0" smtClean="0">
                <a:latin typeface="+mn-lt"/>
              </a:rPr>
              <a:t>W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zh-CN" altLang="en-US" sz="1800" b="1" dirty="0" smtClean="0">
                <a:latin typeface="宋体" pitchFamily="2" charset="-122"/>
              </a:rPr>
              <a:t>＝机器字长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，存储周期为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带宽</a:t>
            </a:r>
            <a:r>
              <a:rPr lang="en-US" altLang="zh-CN" b="1" i="1" dirty="0" smtClean="0"/>
              <a:t>B</a:t>
            </a:r>
            <a:r>
              <a:rPr lang="en-US" altLang="zh-CN" b="1" baseline="-18000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W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en-US" altLang="zh-CN" b="1" i="1" dirty="0" smtClean="0"/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</a:rPr>
              <a:t>若主存的</a:t>
            </a:r>
            <a:r>
              <a:rPr lang="en-US" altLang="zh-CN" sz="2000" b="1" i="1" dirty="0">
                <a:latin typeface="+mn-lt"/>
              </a:rPr>
              <a:t>W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8B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zh-CN" altLang="en-US" sz="2000" b="1" baseline="-18000" dirty="0">
                <a:latin typeface="宋体" pitchFamily="2" charset="-122"/>
              </a:rPr>
              <a:t>块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32B</a:t>
            </a:r>
            <a:r>
              <a:rPr lang="zh-CN" altLang="en-US" sz="2000" b="1" dirty="0" smtClean="0">
                <a:latin typeface="宋体" pitchFamily="2" charset="-122"/>
              </a:rPr>
              <a:t>，调块时发送地址需</a:t>
            </a:r>
            <a:r>
              <a:rPr lang="en-US" altLang="zh-CN" sz="2000" b="1" dirty="0" smtClean="0">
                <a:latin typeface="宋体" pitchFamily="2" charset="-122"/>
              </a:rPr>
              <a:t>1Tc</a:t>
            </a:r>
            <a:r>
              <a:rPr lang="zh-CN" altLang="en-US" sz="2000" b="1" dirty="0" smtClean="0">
                <a:latin typeface="宋体" pitchFamily="2" charset="-122"/>
              </a:rPr>
              <a:t>、访问每个字需</a:t>
            </a:r>
            <a:r>
              <a:rPr lang="en-US" altLang="zh-CN" sz="2000" b="1" dirty="0" smtClean="0">
                <a:latin typeface="宋体" pitchFamily="2" charset="-122"/>
              </a:rPr>
              <a:t>16Tc</a:t>
            </a:r>
            <a:r>
              <a:rPr lang="zh-CN" altLang="en-US" sz="2000" b="1" dirty="0" smtClean="0">
                <a:latin typeface="宋体" pitchFamily="2" charset="-122"/>
              </a:rPr>
              <a:t>、传送一个字需</a:t>
            </a:r>
            <a:r>
              <a:rPr lang="en-US" altLang="zh-CN" sz="2000" b="1" dirty="0" smtClean="0">
                <a:latin typeface="宋体" pitchFamily="2" charset="-122"/>
              </a:rPr>
              <a:t>1Tc</a:t>
            </a:r>
            <a:r>
              <a:rPr lang="zh-CN" altLang="en-US" sz="2000" b="1" dirty="0" smtClean="0">
                <a:latin typeface="宋体" pitchFamily="2" charset="-122"/>
              </a:rPr>
              <a:t>，则</a:t>
            </a:r>
            <a:r>
              <a:rPr lang="en-US" altLang="zh-CN" sz="2000" b="1" i="1" dirty="0" smtClean="0">
                <a:latin typeface="+mn-lt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缺失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latin typeface="宋体" pitchFamily="2" charset="-122"/>
              </a:rPr>
              <a:t>(1+16+1)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72Tc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设存储字长</a:t>
            </a:r>
            <a:r>
              <a:rPr lang="en-US" altLang="zh-CN" b="1" i="1" dirty="0" smtClean="0"/>
              <a:t>W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b="1" dirty="0" smtClean="0">
                <a:latin typeface="宋体" pitchFamily="2" charset="-122"/>
              </a:rPr>
              <a:t>*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>
                <a:latin typeface="+mn-lt"/>
              </a:rPr>
              <a:t>B</a:t>
            </a:r>
            <a:r>
              <a:rPr lang="en-US" altLang="zh-CN" b="1" baseline="-18000" dirty="0">
                <a:latin typeface="宋体" pitchFamily="2" charset="-122"/>
              </a:rPr>
              <a:t>M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rgbClr val="990099"/>
                </a:solidFill>
                <a:latin typeface="+mn-lt"/>
              </a:rPr>
              <a:t>B</a:t>
            </a:r>
            <a:r>
              <a:rPr lang="en-US" altLang="zh-CN" b="1" baseline="-18000" dirty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中主存的</a:t>
            </a:r>
            <a:r>
              <a:rPr lang="en-US" altLang="zh-CN" sz="2000" b="1" i="1" dirty="0"/>
              <a:t>W </a:t>
            </a:r>
            <a:r>
              <a:rPr lang="en-US" altLang="zh-CN" sz="2000" b="1" dirty="0">
                <a:sym typeface="Symbol"/>
              </a:rPr>
              <a:t>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16B</a:t>
            </a:r>
            <a:r>
              <a:rPr lang="zh-CN" altLang="en-US" sz="2000" b="1" dirty="0">
                <a:latin typeface="宋体" pitchFamily="2" charset="-122"/>
              </a:rPr>
              <a:t>时，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itchFamily="2" charset="-122"/>
              </a:rPr>
              <a:t>缺失</a:t>
            </a:r>
            <a:r>
              <a:rPr lang="en-US" altLang="zh-CN" sz="2000" b="1" dirty="0">
                <a:sym typeface="Symbol"/>
              </a:rPr>
              <a:t>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*</a:t>
            </a:r>
            <a:r>
              <a:rPr lang="en-US" altLang="zh-CN" sz="2000" b="1" dirty="0">
                <a:latin typeface="宋体" pitchFamily="2" charset="-122"/>
              </a:rPr>
              <a:t>(1+16+1)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36Tc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⑴访问有效性差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通常仅</a:t>
            </a:r>
            <a:r>
              <a:rPr lang="zh-CN" altLang="en-US" sz="1800" b="1" dirty="0">
                <a:latin typeface="宋体" pitchFamily="2" charset="-122"/>
              </a:rPr>
              <a:t>访问</a:t>
            </a:r>
            <a:r>
              <a:rPr lang="en-US" altLang="zh-CN" sz="1800" b="1" i="1" dirty="0" smtClean="0">
                <a:latin typeface="+mn-lt"/>
              </a:rPr>
              <a:t>m</a:t>
            </a:r>
            <a:r>
              <a:rPr lang="zh-CN" altLang="en-US" sz="1800" b="1" dirty="0" smtClean="0">
                <a:latin typeface="+mn-lt"/>
              </a:rPr>
              <a:t>个字</a:t>
            </a:r>
            <a:r>
              <a:rPr lang="zh-CN" altLang="en-US" sz="1800" b="1" dirty="0" smtClean="0">
                <a:latin typeface="宋体" pitchFamily="2" charset="-122"/>
              </a:rPr>
              <a:t>中的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个字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⑵功耗较高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每次访问</a:t>
            </a:r>
            <a:r>
              <a:rPr lang="en-US" altLang="zh-CN" sz="1800" b="1" i="1" dirty="0"/>
              <a:t>m</a:t>
            </a:r>
            <a:r>
              <a:rPr lang="zh-CN" altLang="en-US" sz="1800" b="1" dirty="0"/>
              <a:t>个字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适于</a:t>
            </a:r>
            <a:r>
              <a:rPr lang="en-US" altLang="zh-CN" b="1" dirty="0" smtClean="0">
                <a:latin typeface="宋体" pitchFamily="2" charset="-122"/>
              </a:rPr>
              <a:t>L1$-L2$</a:t>
            </a:r>
            <a:r>
              <a:rPr lang="zh-CN" altLang="en-US" b="1" dirty="0" smtClean="0">
                <a:latin typeface="宋体" pitchFamily="2" charset="-122"/>
              </a:rPr>
              <a:t>间，</a:t>
            </a:r>
            <a:r>
              <a:rPr lang="zh-CN" altLang="en-US" b="1" dirty="0">
                <a:latin typeface="宋体" pitchFamily="2" charset="-122"/>
              </a:rPr>
              <a:t>不适于</a:t>
            </a:r>
            <a:r>
              <a:rPr lang="en-US" altLang="zh-CN" b="1" dirty="0">
                <a:latin typeface="宋体" pitchFamily="2" charset="-122"/>
              </a:rPr>
              <a:t>CPU-L1$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L2$-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间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(Core 2</a:t>
            </a:r>
            <a:r>
              <a:rPr lang="zh-CN" altLang="en-US" sz="1800" b="1" dirty="0" smtClean="0">
                <a:latin typeface="宋体" pitchFamily="2" charset="-122"/>
              </a:rPr>
              <a:t>的</a:t>
            </a:r>
            <a:r>
              <a:rPr lang="en-US" altLang="zh-CN" sz="1800" b="1" i="1" dirty="0"/>
              <a:t>W </a:t>
            </a:r>
            <a:r>
              <a:rPr lang="en-US" altLang="zh-CN" sz="1800" b="1" dirty="0" smtClean="0">
                <a:sym typeface="Symbol"/>
              </a:rPr>
              <a:t>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256b)            (</a:t>
            </a:r>
            <a:r>
              <a:rPr lang="zh-CN" altLang="en-US" sz="1800" b="1" dirty="0" smtClean="0">
                <a:latin typeface="宋体" pitchFamily="2" charset="-122"/>
              </a:rPr>
              <a:t>访问</a:t>
            </a:r>
            <a:r>
              <a:rPr lang="zh-CN" altLang="en-US" sz="1800" b="1" dirty="0">
                <a:latin typeface="宋体" pitchFamily="2" charset="-122"/>
              </a:rPr>
              <a:t>粒度</a:t>
            </a:r>
            <a:r>
              <a:rPr lang="zh-CN" altLang="en-US" sz="1800" b="1" dirty="0" smtClean="0">
                <a:latin typeface="宋体" pitchFamily="2" charset="-122"/>
              </a:rPr>
              <a:t>为字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707904" y="1724610"/>
            <a:ext cx="864096" cy="1872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214282" y="404664"/>
            <a:ext cx="87502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、单体多字存储器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具有地址译码器、读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写电路的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模块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芯片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存储字长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u="sng" dirty="0" smtClean="0">
                <a:latin typeface="宋体" pitchFamily="2" charset="-122"/>
              </a:rPr>
              <a:t>I/O</a:t>
            </a:r>
            <a:r>
              <a:rPr lang="zh-CN" altLang="en-US" b="1" u="sng" dirty="0" smtClean="0">
                <a:latin typeface="宋体" pitchFamily="2" charset="-122"/>
              </a:rPr>
              <a:t>位数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sz="1800" b="1" dirty="0" smtClean="0">
                <a:latin typeface="宋体" pitchFamily="2" charset="-122"/>
              </a:rPr>
              <a:t>←与主存单元长度无关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796136" y="4725144"/>
            <a:ext cx="3096344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如何实现只写</a:t>
            </a:r>
            <a:r>
              <a:rPr lang="en-US" altLang="zh-CN" sz="1800" b="1" dirty="0" smtClean="0"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</a:rPr>
              <a:t>个字</a:t>
            </a:r>
            <a:r>
              <a:rPr lang="zh-CN" altLang="en-US" sz="1800" b="1" dirty="0" smtClean="0">
                <a:latin typeface="宋体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214281" y="404664"/>
            <a:ext cx="5562353" cy="604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、多体交叉存储器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*编址方式：</a:t>
            </a:r>
            <a:r>
              <a:rPr lang="zh-CN" altLang="en-US" b="1" dirty="0" smtClean="0">
                <a:latin typeface="宋体" pitchFamily="2" charset="-122"/>
              </a:rPr>
              <a:t>交叉编址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便于满足访存需求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*并行访问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交叉访问的另一种形式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75" name="Text Box 58"/>
          <p:cNvSpPr txBox="1">
            <a:spLocks noChangeArrowheads="1"/>
          </p:cNvSpPr>
          <p:nvPr/>
        </p:nvSpPr>
        <p:spPr bwMode="auto">
          <a:xfrm>
            <a:off x="1619672" y="3212976"/>
            <a:ext cx="74168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每</a:t>
            </a:r>
            <a:r>
              <a:rPr lang="zh-CN" altLang="en-US" b="1" dirty="0">
                <a:latin typeface="宋体" pitchFamily="2" charset="-122"/>
              </a:rPr>
              <a:t>隔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M</a:t>
            </a:r>
            <a:r>
              <a:rPr lang="en-US" altLang="zh-CN" sz="1000" b="1" baseline="-16000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b="1" i="1" dirty="0">
                <a:latin typeface="+mn-lt"/>
              </a:rPr>
              <a:t>m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dirty="0">
                <a:latin typeface="宋体" pitchFamily="2" charset="-122"/>
              </a:rPr>
              <a:t>一</a:t>
            </a:r>
            <a:r>
              <a:rPr lang="zh-CN" altLang="en-US" b="1" dirty="0" smtClean="0">
                <a:latin typeface="宋体" pitchFamily="2" charset="-122"/>
              </a:rPr>
              <a:t>个体，突发传输方式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i="1" dirty="0" smtClean="0"/>
              <a:t>B</a:t>
            </a:r>
            <a:r>
              <a:rPr lang="en-US" altLang="zh-CN" sz="2000" b="1" baseline="-18000" dirty="0" smtClean="0">
                <a:latin typeface="宋体" pitchFamily="2" charset="-122"/>
              </a:rPr>
              <a:t>M</a:t>
            </a:r>
            <a:r>
              <a:rPr lang="en-US" altLang="zh-CN" sz="2000" b="1" dirty="0" smtClean="0">
                <a:sym typeface="Symbol"/>
              </a:rPr>
              <a:t>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/>
              <a:t>m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i="1" dirty="0" smtClean="0"/>
              <a:t>B</a:t>
            </a:r>
            <a:r>
              <a:rPr lang="en-US" altLang="zh-CN" sz="2000" b="1" baseline="-18000" dirty="0" smtClean="0">
                <a:latin typeface="宋体" pitchFamily="2" charset="-122"/>
              </a:rPr>
              <a:t>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例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中主存为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体交叉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时，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itchFamily="2" charset="-122"/>
              </a:rPr>
              <a:t>缺失</a:t>
            </a:r>
            <a:r>
              <a:rPr lang="en-US" altLang="zh-CN" sz="2000" b="1" dirty="0">
                <a:sym typeface="Symbol"/>
              </a:rPr>
              <a:t>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1+16+1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19Tc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各种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接口不变、带宽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76" name="Text Box 8"/>
          <p:cNvSpPr txBox="1">
            <a:spLocks noChangeArrowheads="1"/>
          </p:cNvSpPr>
          <p:nvPr/>
        </p:nvSpPr>
        <p:spPr bwMode="auto">
          <a:xfrm>
            <a:off x="5826133" y="6021288"/>
            <a:ext cx="321036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与单体多字</a:t>
            </a:r>
            <a:r>
              <a:rPr lang="en-US" altLang="zh-CN" sz="1800" b="1" dirty="0" smtClean="0">
                <a:latin typeface="+mn-ea"/>
                <a:ea typeface="+mn-ea"/>
              </a:rPr>
              <a:t>MEM</a:t>
            </a:r>
            <a:r>
              <a:rPr lang="zh-CN" altLang="en-US" sz="1800" b="1" dirty="0" smtClean="0">
                <a:latin typeface="+mn-ea"/>
                <a:ea typeface="+mn-ea"/>
              </a:rPr>
              <a:t>的区别</a:t>
            </a:r>
            <a:r>
              <a:rPr lang="zh-CN" altLang="en-US" sz="1800" b="1" dirty="0" smtClean="0">
                <a:latin typeface="宋体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479" name="组合 478"/>
          <p:cNvGrpSpPr/>
          <p:nvPr/>
        </p:nvGrpSpPr>
        <p:grpSpPr>
          <a:xfrm>
            <a:off x="5796136" y="1340792"/>
            <a:ext cx="3024336" cy="1296120"/>
            <a:chOff x="2339752" y="1988840"/>
            <a:chExt cx="3024336" cy="1296120"/>
          </a:xfrm>
        </p:grpSpPr>
        <p:sp>
          <p:nvSpPr>
            <p:cNvPr id="480" name="Rectangle 784"/>
            <p:cNvSpPr>
              <a:spLocks noChangeArrowheads="1"/>
            </p:cNvSpPr>
            <p:nvPr/>
          </p:nvSpPr>
          <p:spPr bwMode="auto">
            <a:xfrm>
              <a:off x="3708032" y="2852952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" name="Rectangle 784"/>
            <p:cNvSpPr>
              <a:spLocks noChangeArrowheads="1"/>
            </p:cNvSpPr>
            <p:nvPr/>
          </p:nvSpPr>
          <p:spPr bwMode="auto">
            <a:xfrm>
              <a:off x="3420000" y="2636944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" name="Rectangle 784"/>
            <p:cNvSpPr>
              <a:spLocks noChangeArrowheads="1"/>
            </p:cNvSpPr>
            <p:nvPr/>
          </p:nvSpPr>
          <p:spPr bwMode="auto">
            <a:xfrm>
              <a:off x="3131968" y="2420888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" name="Rectangle 784"/>
            <p:cNvSpPr>
              <a:spLocks noChangeArrowheads="1"/>
            </p:cNvSpPr>
            <p:nvPr/>
          </p:nvSpPr>
          <p:spPr bwMode="auto">
            <a:xfrm>
              <a:off x="2840602" y="2204880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" name="Text Box 213"/>
            <p:cNvSpPr txBox="1">
              <a:spLocks noChangeArrowheads="1"/>
            </p:cNvSpPr>
            <p:nvPr/>
          </p:nvSpPr>
          <p:spPr bwMode="auto">
            <a:xfrm>
              <a:off x="3905374" y="3068960"/>
              <a:ext cx="145871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i="1" u="none" dirty="0" smtClean="0">
                  <a:latin typeface="+mn-lt"/>
                </a:rPr>
                <a:t>T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M</a:t>
              </a:r>
              <a:r>
                <a:rPr lang="en-US" altLang="zh-CN" sz="1600" b="1" u="none" dirty="0" smtClean="0">
                  <a:latin typeface="宋体" pitchFamily="2" charset="-122"/>
                </a:rPr>
                <a:t>        </a:t>
              </a:r>
              <a:r>
                <a:rPr lang="en-US" altLang="zh-CN" sz="1600" b="1" u="none" dirty="0" smtClean="0"/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2</a:t>
              </a:r>
              <a:r>
                <a:rPr lang="en-US" altLang="zh-CN" sz="1600" b="1" i="1" u="none" dirty="0">
                  <a:latin typeface="+mn-lt"/>
                </a:rPr>
                <a:t>T</a:t>
              </a:r>
              <a:r>
                <a:rPr lang="en-US" altLang="zh-CN" sz="16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485" name="Line 214"/>
            <p:cNvSpPr>
              <a:spLocks noChangeShapeType="1"/>
            </p:cNvSpPr>
            <p:nvPr/>
          </p:nvSpPr>
          <p:spPr bwMode="auto">
            <a:xfrm>
              <a:off x="2771800" y="3068960"/>
              <a:ext cx="259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215"/>
            <p:cNvSpPr>
              <a:spLocks noChangeShapeType="1"/>
            </p:cNvSpPr>
            <p:nvPr/>
          </p:nvSpPr>
          <p:spPr bwMode="auto">
            <a:xfrm flipV="1">
              <a:off x="2843807" y="2348880"/>
              <a:ext cx="0" cy="684072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216"/>
            <p:cNvSpPr>
              <a:spLocks noChangeShapeType="1"/>
            </p:cNvSpPr>
            <p:nvPr/>
          </p:nvSpPr>
          <p:spPr bwMode="auto">
            <a:xfrm>
              <a:off x="2989858" y="2204864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250"/>
            <p:cNvSpPr>
              <a:spLocks noChangeShapeType="1"/>
            </p:cNvSpPr>
            <p:nvPr/>
          </p:nvSpPr>
          <p:spPr bwMode="auto">
            <a:xfrm flipV="1">
              <a:off x="2845396" y="2348880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251"/>
            <p:cNvSpPr>
              <a:spLocks noChangeShapeType="1"/>
            </p:cNvSpPr>
            <p:nvPr/>
          </p:nvSpPr>
          <p:spPr bwMode="auto">
            <a:xfrm flipV="1">
              <a:off x="2989858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Text Box 255"/>
            <p:cNvSpPr txBox="1">
              <a:spLocks noChangeArrowheads="1"/>
            </p:cNvSpPr>
            <p:nvPr/>
          </p:nvSpPr>
          <p:spPr bwMode="auto">
            <a:xfrm>
              <a:off x="2339752" y="1988840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CLK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M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0</a:t>
              </a:r>
              <a:r>
                <a:rPr lang="zh-CN" altLang="en-US" sz="1600" b="1" u="none" dirty="0" smtClean="0">
                  <a:latin typeface="宋体" pitchFamily="2" charset="-122"/>
                </a:rPr>
                <a:t>体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  <a:spcBef>
                  <a:spcPts val="1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M</a:t>
              </a:r>
              <a:r>
                <a:rPr lang="en-US" altLang="zh-CN" sz="1600" b="1" baseline="-20000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体</a:t>
              </a:r>
              <a:endParaRPr lang="zh-CN" altLang="en-US" sz="1600" b="1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</a:t>
              </a:r>
              <a:r>
                <a:rPr lang="en-US" altLang="zh-CN" sz="1600" b="1" baseline="-20000" dirty="0" smtClean="0">
                  <a:latin typeface="宋体" pitchFamily="2" charset="-122"/>
                </a:rPr>
                <a:t>2</a:t>
              </a:r>
              <a:r>
                <a:rPr lang="zh-CN" altLang="en-US" sz="1600" b="1" dirty="0" smtClean="0">
                  <a:latin typeface="宋体" pitchFamily="2" charset="-122"/>
                </a:rPr>
                <a:t>体</a:t>
              </a:r>
              <a:endParaRPr lang="zh-CN" altLang="en-US" sz="1600" b="1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  <a:spcBef>
                  <a:spcPts val="1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M</a:t>
              </a:r>
              <a:r>
                <a:rPr lang="en-US" altLang="zh-CN" sz="1600" b="1" baseline="-20000" dirty="0" smtClean="0">
                  <a:latin typeface="宋体" pitchFamily="2" charset="-122"/>
                </a:rPr>
                <a:t>3</a:t>
              </a:r>
              <a:r>
                <a:rPr lang="zh-CN" altLang="en-US" sz="1600" b="1" dirty="0" smtClean="0">
                  <a:latin typeface="宋体" pitchFamily="2" charset="-122"/>
                </a:rPr>
                <a:t>体</a:t>
              </a:r>
              <a:endParaRPr lang="zh-CN" altLang="en-US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91" name="Line 258"/>
            <p:cNvSpPr>
              <a:spLocks noChangeShapeType="1"/>
            </p:cNvSpPr>
            <p:nvPr/>
          </p:nvSpPr>
          <p:spPr bwMode="auto">
            <a:xfrm flipV="1">
              <a:off x="5148064" y="2204880"/>
              <a:ext cx="0" cy="82807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241"/>
            <p:cNvSpPr>
              <a:spLocks noChangeShapeType="1"/>
            </p:cNvSpPr>
            <p:nvPr/>
          </p:nvSpPr>
          <p:spPr bwMode="auto">
            <a:xfrm flipH="1" flipV="1">
              <a:off x="284380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242"/>
            <p:cNvSpPr>
              <a:spLocks noChangeShapeType="1"/>
            </p:cNvSpPr>
            <p:nvPr/>
          </p:nvSpPr>
          <p:spPr bwMode="auto">
            <a:xfrm flipV="1">
              <a:off x="284380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242"/>
            <p:cNvSpPr>
              <a:spLocks noChangeShapeType="1"/>
            </p:cNvSpPr>
            <p:nvPr/>
          </p:nvSpPr>
          <p:spPr bwMode="auto">
            <a:xfrm>
              <a:off x="2771800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261"/>
            <p:cNvSpPr>
              <a:spLocks noChangeShapeType="1"/>
            </p:cNvSpPr>
            <p:nvPr/>
          </p:nvSpPr>
          <p:spPr bwMode="auto">
            <a:xfrm>
              <a:off x="2843808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251"/>
            <p:cNvSpPr>
              <a:spLocks noChangeShapeType="1"/>
            </p:cNvSpPr>
            <p:nvPr/>
          </p:nvSpPr>
          <p:spPr bwMode="auto">
            <a:xfrm flipV="1">
              <a:off x="2843808" y="2204880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242"/>
            <p:cNvSpPr>
              <a:spLocks noChangeShapeType="1"/>
            </p:cNvSpPr>
            <p:nvPr/>
          </p:nvSpPr>
          <p:spPr bwMode="auto">
            <a:xfrm>
              <a:off x="2771800" y="2204864"/>
              <a:ext cx="7267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241"/>
            <p:cNvSpPr>
              <a:spLocks noChangeShapeType="1"/>
            </p:cNvSpPr>
            <p:nvPr/>
          </p:nvSpPr>
          <p:spPr bwMode="auto">
            <a:xfrm flipH="1" flipV="1">
              <a:off x="291581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241"/>
            <p:cNvSpPr>
              <a:spLocks noChangeShapeType="1"/>
            </p:cNvSpPr>
            <p:nvPr/>
          </p:nvSpPr>
          <p:spPr bwMode="auto">
            <a:xfrm flipH="1" flipV="1">
              <a:off x="298782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242"/>
            <p:cNvSpPr>
              <a:spLocks noChangeShapeType="1"/>
            </p:cNvSpPr>
            <p:nvPr/>
          </p:nvSpPr>
          <p:spPr bwMode="auto">
            <a:xfrm flipV="1">
              <a:off x="298782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242"/>
            <p:cNvSpPr>
              <a:spLocks noChangeShapeType="1"/>
            </p:cNvSpPr>
            <p:nvPr/>
          </p:nvSpPr>
          <p:spPr bwMode="auto">
            <a:xfrm>
              <a:off x="2915816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241"/>
            <p:cNvSpPr>
              <a:spLocks noChangeShapeType="1"/>
            </p:cNvSpPr>
            <p:nvPr/>
          </p:nvSpPr>
          <p:spPr bwMode="auto">
            <a:xfrm flipH="1" flipV="1">
              <a:off x="305983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241"/>
            <p:cNvSpPr>
              <a:spLocks noChangeShapeType="1"/>
            </p:cNvSpPr>
            <p:nvPr/>
          </p:nvSpPr>
          <p:spPr bwMode="auto">
            <a:xfrm flipH="1" flipV="1">
              <a:off x="313184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242"/>
            <p:cNvSpPr>
              <a:spLocks noChangeShapeType="1"/>
            </p:cNvSpPr>
            <p:nvPr/>
          </p:nvSpPr>
          <p:spPr bwMode="auto">
            <a:xfrm flipV="1">
              <a:off x="313184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242"/>
            <p:cNvSpPr>
              <a:spLocks noChangeShapeType="1"/>
            </p:cNvSpPr>
            <p:nvPr/>
          </p:nvSpPr>
          <p:spPr bwMode="auto">
            <a:xfrm>
              <a:off x="3059832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Line 241"/>
            <p:cNvSpPr>
              <a:spLocks noChangeShapeType="1"/>
            </p:cNvSpPr>
            <p:nvPr/>
          </p:nvSpPr>
          <p:spPr bwMode="auto">
            <a:xfrm flipH="1" flipV="1">
              <a:off x="320384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Line 241"/>
            <p:cNvSpPr>
              <a:spLocks noChangeShapeType="1"/>
            </p:cNvSpPr>
            <p:nvPr/>
          </p:nvSpPr>
          <p:spPr bwMode="auto">
            <a:xfrm flipH="1" flipV="1">
              <a:off x="327585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Line 242"/>
            <p:cNvSpPr>
              <a:spLocks noChangeShapeType="1"/>
            </p:cNvSpPr>
            <p:nvPr/>
          </p:nvSpPr>
          <p:spPr bwMode="auto">
            <a:xfrm flipV="1">
              <a:off x="327585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Line 242"/>
            <p:cNvSpPr>
              <a:spLocks noChangeShapeType="1"/>
            </p:cNvSpPr>
            <p:nvPr/>
          </p:nvSpPr>
          <p:spPr bwMode="auto">
            <a:xfrm>
              <a:off x="3203848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Line 241"/>
            <p:cNvSpPr>
              <a:spLocks noChangeShapeType="1"/>
            </p:cNvSpPr>
            <p:nvPr/>
          </p:nvSpPr>
          <p:spPr bwMode="auto">
            <a:xfrm flipH="1" flipV="1">
              <a:off x="334786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Line 241"/>
            <p:cNvSpPr>
              <a:spLocks noChangeShapeType="1"/>
            </p:cNvSpPr>
            <p:nvPr/>
          </p:nvSpPr>
          <p:spPr bwMode="auto">
            <a:xfrm flipH="1" flipV="1">
              <a:off x="341987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Line 242"/>
            <p:cNvSpPr>
              <a:spLocks noChangeShapeType="1"/>
            </p:cNvSpPr>
            <p:nvPr/>
          </p:nvSpPr>
          <p:spPr bwMode="auto">
            <a:xfrm flipV="1">
              <a:off x="341987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Line 242"/>
            <p:cNvSpPr>
              <a:spLocks noChangeShapeType="1"/>
            </p:cNvSpPr>
            <p:nvPr/>
          </p:nvSpPr>
          <p:spPr bwMode="auto">
            <a:xfrm>
              <a:off x="3347864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Line 241"/>
            <p:cNvSpPr>
              <a:spLocks noChangeShapeType="1"/>
            </p:cNvSpPr>
            <p:nvPr/>
          </p:nvSpPr>
          <p:spPr bwMode="auto">
            <a:xfrm flipH="1" flipV="1">
              <a:off x="349188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Line 241"/>
            <p:cNvSpPr>
              <a:spLocks noChangeShapeType="1"/>
            </p:cNvSpPr>
            <p:nvPr/>
          </p:nvSpPr>
          <p:spPr bwMode="auto">
            <a:xfrm flipH="1" flipV="1">
              <a:off x="356388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242"/>
            <p:cNvSpPr>
              <a:spLocks noChangeShapeType="1"/>
            </p:cNvSpPr>
            <p:nvPr/>
          </p:nvSpPr>
          <p:spPr bwMode="auto">
            <a:xfrm flipV="1">
              <a:off x="356388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242"/>
            <p:cNvSpPr>
              <a:spLocks noChangeShapeType="1"/>
            </p:cNvSpPr>
            <p:nvPr/>
          </p:nvSpPr>
          <p:spPr bwMode="auto">
            <a:xfrm>
              <a:off x="3491880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241"/>
            <p:cNvSpPr>
              <a:spLocks noChangeShapeType="1"/>
            </p:cNvSpPr>
            <p:nvPr/>
          </p:nvSpPr>
          <p:spPr bwMode="auto">
            <a:xfrm flipH="1" flipV="1">
              <a:off x="363589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241"/>
            <p:cNvSpPr>
              <a:spLocks noChangeShapeType="1"/>
            </p:cNvSpPr>
            <p:nvPr/>
          </p:nvSpPr>
          <p:spPr bwMode="auto">
            <a:xfrm flipH="1" flipV="1">
              <a:off x="370790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242"/>
            <p:cNvSpPr>
              <a:spLocks noChangeShapeType="1"/>
            </p:cNvSpPr>
            <p:nvPr/>
          </p:nvSpPr>
          <p:spPr bwMode="auto">
            <a:xfrm flipV="1">
              <a:off x="370790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242"/>
            <p:cNvSpPr>
              <a:spLocks noChangeShapeType="1"/>
            </p:cNvSpPr>
            <p:nvPr/>
          </p:nvSpPr>
          <p:spPr bwMode="auto">
            <a:xfrm>
              <a:off x="3635896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241"/>
            <p:cNvSpPr>
              <a:spLocks noChangeShapeType="1"/>
            </p:cNvSpPr>
            <p:nvPr/>
          </p:nvSpPr>
          <p:spPr bwMode="auto">
            <a:xfrm flipH="1" flipV="1">
              <a:off x="377991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241"/>
            <p:cNvSpPr>
              <a:spLocks noChangeShapeType="1"/>
            </p:cNvSpPr>
            <p:nvPr/>
          </p:nvSpPr>
          <p:spPr bwMode="auto">
            <a:xfrm flipH="1" flipV="1">
              <a:off x="385192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242"/>
            <p:cNvSpPr>
              <a:spLocks noChangeShapeType="1"/>
            </p:cNvSpPr>
            <p:nvPr/>
          </p:nvSpPr>
          <p:spPr bwMode="auto">
            <a:xfrm flipV="1">
              <a:off x="385192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242"/>
            <p:cNvSpPr>
              <a:spLocks noChangeShapeType="1"/>
            </p:cNvSpPr>
            <p:nvPr/>
          </p:nvSpPr>
          <p:spPr bwMode="auto">
            <a:xfrm>
              <a:off x="3779912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241"/>
            <p:cNvSpPr>
              <a:spLocks noChangeShapeType="1"/>
            </p:cNvSpPr>
            <p:nvPr/>
          </p:nvSpPr>
          <p:spPr bwMode="auto">
            <a:xfrm flipH="1" flipV="1">
              <a:off x="392392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216"/>
            <p:cNvSpPr>
              <a:spLocks noChangeShapeType="1"/>
            </p:cNvSpPr>
            <p:nvPr/>
          </p:nvSpPr>
          <p:spPr bwMode="auto">
            <a:xfrm>
              <a:off x="3277046" y="2420888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250"/>
            <p:cNvSpPr>
              <a:spLocks noChangeShapeType="1"/>
            </p:cNvSpPr>
            <p:nvPr/>
          </p:nvSpPr>
          <p:spPr bwMode="auto">
            <a:xfrm flipV="1">
              <a:off x="3132584" y="2564904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251"/>
            <p:cNvSpPr>
              <a:spLocks noChangeShapeType="1"/>
            </p:cNvSpPr>
            <p:nvPr/>
          </p:nvSpPr>
          <p:spPr bwMode="auto">
            <a:xfrm flipV="1">
              <a:off x="3277046" y="242088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251"/>
            <p:cNvSpPr>
              <a:spLocks noChangeShapeType="1"/>
            </p:cNvSpPr>
            <p:nvPr/>
          </p:nvSpPr>
          <p:spPr bwMode="auto">
            <a:xfrm flipV="1">
              <a:off x="3130996" y="242090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242"/>
            <p:cNvSpPr>
              <a:spLocks noChangeShapeType="1"/>
            </p:cNvSpPr>
            <p:nvPr/>
          </p:nvSpPr>
          <p:spPr bwMode="auto">
            <a:xfrm>
              <a:off x="2771800" y="2420888"/>
              <a:ext cx="3598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216"/>
            <p:cNvSpPr>
              <a:spLocks noChangeShapeType="1"/>
            </p:cNvSpPr>
            <p:nvPr/>
          </p:nvSpPr>
          <p:spPr bwMode="auto">
            <a:xfrm>
              <a:off x="4141986" y="2204864"/>
              <a:ext cx="1078078" cy="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250"/>
            <p:cNvSpPr>
              <a:spLocks noChangeShapeType="1"/>
            </p:cNvSpPr>
            <p:nvPr/>
          </p:nvSpPr>
          <p:spPr bwMode="auto">
            <a:xfrm flipV="1">
              <a:off x="3997524" y="2348880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251"/>
            <p:cNvSpPr>
              <a:spLocks noChangeShapeType="1"/>
            </p:cNvSpPr>
            <p:nvPr/>
          </p:nvSpPr>
          <p:spPr bwMode="auto">
            <a:xfrm flipV="1">
              <a:off x="4141986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251"/>
            <p:cNvSpPr>
              <a:spLocks noChangeShapeType="1"/>
            </p:cNvSpPr>
            <p:nvPr/>
          </p:nvSpPr>
          <p:spPr bwMode="auto">
            <a:xfrm flipV="1">
              <a:off x="3995936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216"/>
            <p:cNvSpPr>
              <a:spLocks noChangeShapeType="1"/>
            </p:cNvSpPr>
            <p:nvPr/>
          </p:nvSpPr>
          <p:spPr bwMode="auto">
            <a:xfrm>
              <a:off x="4430019" y="2420888"/>
              <a:ext cx="790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Line 250"/>
            <p:cNvSpPr>
              <a:spLocks noChangeShapeType="1"/>
            </p:cNvSpPr>
            <p:nvPr/>
          </p:nvSpPr>
          <p:spPr bwMode="auto">
            <a:xfrm flipV="1">
              <a:off x="4285556" y="2564904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Line 251"/>
            <p:cNvSpPr>
              <a:spLocks noChangeShapeType="1"/>
            </p:cNvSpPr>
            <p:nvPr/>
          </p:nvSpPr>
          <p:spPr bwMode="auto">
            <a:xfrm flipV="1">
              <a:off x="4430018" y="242088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Line 251"/>
            <p:cNvSpPr>
              <a:spLocks noChangeShapeType="1"/>
            </p:cNvSpPr>
            <p:nvPr/>
          </p:nvSpPr>
          <p:spPr bwMode="auto">
            <a:xfrm flipV="1">
              <a:off x="4283968" y="242090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216"/>
            <p:cNvSpPr>
              <a:spLocks noChangeShapeType="1"/>
            </p:cNvSpPr>
            <p:nvPr/>
          </p:nvSpPr>
          <p:spPr bwMode="auto">
            <a:xfrm>
              <a:off x="3564681" y="2636912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250"/>
            <p:cNvSpPr>
              <a:spLocks noChangeShapeType="1"/>
            </p:cNvSpPr>
            <p:nvPr/>
          </p:nvSpPr>
          <p:spPr bwMode="auto">
            <a:xfrm flipV="1">
              <a:off x="3420219" y="2780928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Line 251"/>
            <p:cNvSpPr>
              <a:spLocks noChangeShapeType="1"/>
            </p:cNvSpPr>
            <p:nvPr/>
          </p:nvSpPr>
          <p:spPr bwMode="auto">
            <a:xfrm flipV="1">
              <a:off x="3564681" y="263691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251"/>
            <p:cNvSpPr>
              <a:spLocks noChangeShapeType="1"/>
            </p:cNvSpPr>
            <p:nvPr/>
          </p:nvSpPr>
          <p:spPr bwMode="auto">
            <a:xfrm flipV="1">
              <a:off x="3418631" y="263692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242"/>
            <p:cNvSpPr>
              <a:spLocks noChangeShapeType="1"/>
            </p:cNvSpPr>
            <p:nvPr/>
          </p:nvSpPr>
          <p:spPr bwMode="auto">
            <a:xfrm>
              <a:off x="2771801" y="2636912"/>
              <a:ext cx="6475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216"/>
            <p:cNvSpPr>
              <a:spLocks noChangeShapeType="1"/>
            </p:cNvSpPr>
            <p:nvPr/>
          </p:nvSpPr>
          <p:spPr bwMode="auto">
            <a:xfrm>
              <a:off x="4717653" y="2636912"/>
              <a:ext cx="5032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250"/>
            <p:cNvSpPr>
              <a:spLocks noChangeShapeType="1"/>
            </p:cNvSpPr>
            <p:nvPr/>
          </p:nvSpPr>
          <p:spPr bwMode="auto">
            <a:xfrm flipV="1">
              <a:off x="4573191" y="2780928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251"/>
            <p:cNvSpPr>
              <a:spLocks noChangeShapeType="1"/>
            </p:cNvSpPr>
            <p:nvPr/>
          </p:nvSpPr>
          <p:spPr bwMode="auto">
            <a:xfrm flipV="1">
              <a:off x="4717653" y="263691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251"/>
            <p:cNvSpPr>
              <a:spLocks noChangeShapeType="1"/>
            </p:cNvSpPr>
            <p:nvPr/>
          </p:nvSpPr>
          <p:spPr bwMode="auto">
            <a:xfrm flipV="1">
              <a:off x="4571603" y="263692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216"/>
            <p:cNvSpPr>
              <a:spLocks noChangeShapeType="1"/>
            </p:cNvSpPr>
            <p:nvPr/>
          </p:nvSpPr>
          <p:spPr bwMode="auto">
            <a:xfrm>
              <a:off x="3851920" y="2852936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250"/>
            <p:cNvSpPr>
              <a:spLocks noChangeShapeType="1"/>
            </p:cNvSpPr>
            <p:nvPr/>
          </p:nvSpPr>
          <p:spPr bwMode="auto">
            <a:xfrm flipV="1">
              <a:off x="3708251" y="2996952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Line 251"/>
            <p:cNvSpPr>
              <a:spLocks noChangeShapeType="1"/>
            </p:cNvSpPr>
            <p:nvPr/>
          </p:nvSpPr>
          <p:spPr bwMode="auto">
            <a:xfrm flipV="1">
              <a:off x="3851920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Line 251"/>
            <p:cNvSpPr>
              <a:spLocks noChangeShapeType="1"/>
            </p:cNvSpPr>
            <p:nvPr/>
          </p:nvSpPr>
          <p:spPr bwMode="auto">
            <a:xfrm flipV="1">
              <a:off x="3706663" y="285295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Line 242"/>
            <p:cNvSpPr>
              <a:spLocks noChangeShapeType="1"/>
            </p:cNvSpPr>
            <p:nvPr/>
          </p:nvSpPr>
          <p:spPr bwMode="auto">
            <a:xfrm>
              <a:off x="2771800" y="2852936"/>
              <a:ext cx="935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Line 216"/>
            <p:cNvSpPr>
              <a:spLocks noChangeShapeType="1"/>
            </p:cNvSpPr>
            <p:nvPr/>
          </p:nvSpPr>
          <p:spPr bwMode="auto">
            <a:xfrm>
              <a:off x="5005685" y="2852936"/>
              <a:ext cx="214379" cy="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250"/>
            <p:cNvSpPr>
              <a:spLocks noChangeShapeType="1"/>
            </p:cNvSpPr>
            <p:nvPr/>
          </p:nvSpPr>
          <p:spPr bwMode="auto">
            <a:xfrm flipV="1">
              <a:off x="4861223" y="2996952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Line 251"/>
            <p:cNvSpPr>
              <a:spLocks noChangeShapeType="1"/>
            </p:cNvSpPr>
            <p:nvPr/>
          </p:nvSpPr>
          <p:spPr bwMode="auto">
            <a:xfrm flipV="1">
              <a:off x="5005685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Line 251"/>
            <p:cNvSpPr>
              <a:spLocks noChangeShapeType="1"/>
            </p:cNvSpPr>
            <p:nvPr/>
          </p:nvSpPr>
          <p:spPr bwMode="auto">
            <a:xfrm flipV="1">
              <a:off x="4860032" y="285295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Line 241"/>
            <p:cNvSpPr>
              <a:spLocks noChangeShapeType="1"/>
            </p:cNvSpPr>
            <p:nvPr/>
          </p:nvSpPr>
          <p:spPr bwMode="auto">
            <a:xfrm flipH="1" flipV="1">
              <a:off x="399593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Line 242"/>
            <p:cNvSpPr>
              <a:spLocks noChangeShapeType="1"/>
            </p:cNvSpPr>
            <p:nvPr/>
          </p:nvSpPr>
          <p:spPr bwMode="auto">
            <a:xfrm flipV="1">
              <a:off x="399593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Line 242"/>
            <p:cNvSpPr>
              <a:spLocks noChangeShapeType="1"/>
            </p:cNvSpPr>
            <p:nvPr/>
          </p:nvSpPr>
          <p:spPr bwMode="auto">
            <a:xfrm>
              <a:off x="3923928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Line 241"/>
            <p:cNvSpPr>
              <a:spLocks noChangeShapeType="1"/>
            </p:cNvSpPr>
            <p:nvPr/>
          </p:nvSpPr>
          <p:spPr bwMode="auto">
            <a:xfrm flipH="1" flipV="1">
              <a:off x="406794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241"/>
            <p:cNvSpPr>
              <a:spLocks noChangeShapeType="1"/>
            </p:cNvSpPr>
            <p:nvPr/>
          </p:nvSpPr>
          <p:spPr bwMode="auto">
            <a:xfrm flipH="1" flipV="1">
              <a:off x="413995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242"/>
            <p:cNvSpPr>
              <a:spLocks noChangeShapeType="1"/>
            </p:cNvSpPr>
            <p:nvPr/>
          </p:nvSpPr>
          <p:spPr bwMode="auto">
            <a:xfrm flipV="1">
              <a:off x="413995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242"/>
            <p:cNvSpPr>
              <a:spLocks noChangeShapeType="1"/>
            </p:cNvSpPr>
            <p:nvPr/>
          </p:nvSpPr>
          <p:spPr bwMode="auto">
            <a:xfrm>
              <a:off x="4067944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Line 241"/>
            <p:cNvSpPr>
              <a:spLocks noChangeShapeType="1"/>
            </p:cNvSpPr>
            <p:nvPr/>
          </p:nvSpPr>
          <p:spPr bwMode="auto">
            <a:xfrm flipH="1" flipV="1">
              <a:off x="421196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241"/>
            <p:cNvSpPr>
              <a:spLocks noChangeShapeType="1"/>
            </p:cNvSpPr>
            <p:nvPr/>
          </p:nvSpPr>
          <p:spPr bwMode="auto">
            <a:xfrm flipH="1" flipV="1">
              <a:off x="428396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242"/>
            <p:cNvSpPr>
              <a:spLocks noChangeShapeType="1"/>
            </p:cNvSpPr>
            <p:nvPr/>
          </p:nvSpPr>
          <p:spPr bwMode="auto">
            <a:xfrm flipV="1">
              <a:off x="428396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242"/>
            <p:cNvSpPr>
              <a:spLocks noChangeShapeType="1"/>
            </p:cNvSpPr>
            <p:nvPr/>
          </p:nvSpPr>
          <p:spPr bwMode="auto">
            <a:xfrm>
              <a:off x="4211960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Line 241"/>
            <p:cNvSpPr>
              <a:spLocks noChangeShapeType="1"/>
            </p:cNvSpPr>
            <p:nvPr/>
          </p:nvSpPr>
          <p:spPr bwMode="auto">
            <a:xfrm flipH="1" flipV="1">
              <a:off x="435597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Line 241"/>
            <p:cNvSpPr>
              <a:spLocks noChangeShapeType="1"/>
            </p:cNvSpPr>
            <p:nvPr/>
          </p:nvSpPr>
          <p:spPr bwMode="auto">
            <a:xfrm flipH="1" flipV="1">
              <a:off x="442798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242"/>
            <p:cNvSpPr>
              <a:spLocks noChangeShapeType="1"/>
            </p:cNvSpPr>
            <p:nvPr/>
          </p:nvSpPr>
          <p:spPr bwMode="auto">
            <a:xfrm flipV="1">
              <a:off x="442798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242"/>
            <p:cNvSpPr>
              <a:spLocks noChangeShapeType="1"/>
            </p:cNvSpPr>
            <p:nvPr/>
          </p:nvSpPr>
          <p:spPr bwMode="auto">
            <a:xfrm>
              <a:off x="4355976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241"/>
            <p:cNvSpPr>
              <a:spLocks noChangeShapeType="1"/>
            </p:cNvSpPr>
            <p:nvPr/>
          </p:nvSpPr>
          <p:spPr bwMode="auto">
            <a:xfrm flipH="1" flipV="1">
              <a:off x="449999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241"/>
            <p:cNvSpPr>
              <a:spLocks noChangeShapeType="1"/>
            </p:cNvSpPr>
            <p:nvPr/>
          </p:nvSpPr>
          <p:spPr bwMode="auto">
            <a:xfrm flipH="1" flipV="1">
              <a:off x="457200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242"/>
            <p:cNvSpPr>
              <a:spLocks noChangeShapeType="1"/>
            </p:cNvSpPr>
            <p:nvPr/>
          </p:nvSpPr>
          <p:spPr bwMode="auto">
            <a:xfrm flipV="1">
              <a:off x="457200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Line 242"/>
            <p:cNvSpPr>
              <a:spLocks noChangeShapeType="1"/>
            </p:cNvSpPr>
            <p:nvPr/>
          </p:nvSpPr>
          <p:spPr bwMode="auto">
            <a:xfrm>
              <a:off x="4499992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Line 241"/>
            <p:cNvSpPr>
              <a:spLocks noChangeShapeType="1"/>
            </p:cNvSpPr>
            <p:nvPr/>
          </p:nvSpPr>
          <p:spPr bwMode="auto">
            <a:xfrm flipH="1" flipV="1">
              <a:off x="464400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241"/>
            <p:cNvSpPr>
              <a:spLocks noChangeShapeType="1"/>
            </p:cNvSpPr>
            <p:nvPr/>
          </p:nvSpPr>
          <p:spPr bwMode="auto">
            <a:xfrm flipH="1" flipV="1">
              <a:off x="471601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242"/>
            <p:cNvSpPr>
              <a:spLocks noChangeShapeType="1"/>
            </p:cNvSpPr>
            <p:nvPr/>
          </p:nvSpPr>
          <p:spPr bwMode="auto">
            <a:xfrm flipV="1">
              <a:off x="471601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242"/>
            <p:cNvSpPr>
              <a:spLocks noChangeShapeType="1"/>
            </p:cNvSpPr>
            <p:nvPr/>
          </p:nvSpPr>
          <p:spPr bwMode="auto">
            <a:xfrm>
              <a:off x="4644008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241"/>
            <p:cNvSpPr>
              <a:spLocks noChangeShapeType="1"/>
            </p:cNvSpPr>
            <p:nvPr/>
          </p:nvSpPr>
          <p:spPr bwMode="auto">
            <a:xfrm flipH="1" flipV="1">
              <a:off x="478802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241"/>
            <p:cNvSpPr>
              <a:spLocks noChangeShapeType="1"/>
            </p:cNvSpPr>
            <p:nvPr/>
          </p:nvSpPr>
          <p:spPr bwMode="auto">
            <a:xfrm flipH="1" flipV="1">
              <a:off x="486003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242"/>
            <p:cNvSpPr>
              <a:spLocks noChangeShapeType="1"/>
            </p:cNvSpPr>
            <p:nvPr/>
          </p:nvSpPr>
          <p:spPr bwMode="auto">
            <a:xfrm flipV="1">
              <a:off x="486003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242"/>
            <p:cNvSpPr>
              <a:spLocks noChangeShapeType="1"/>
            </p:cNvSpPr>
            <p:nvPr/>
          </p:nvSpPr>
          <p:spPr bwMode="auto">
            <a:xfrm>
              <a:off x="4788024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241"/>
            <p:cNvSpPr>
              <a:spLocks noChangeShapeType="1"/>
            </p:cNvSpPr>
            <p:nvPr/>
          </p:nvSpPr>
          <p:spPr bwMode="auto">
            <a:xfrm flipH="1" flipV="1">
              <a:off x="493204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241"/>
            <p:cNvSpPr>
              <a:spLocks noChangeShapeType="1"/>
            </p:cNvSpPr>
            <p:nvPr/>
          </p:nvSpPr>
          <p:spPr bwMode="auto">
            <a:xfrm flipH="1" flipV="1">
              <a:off x="500404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242"/>
            <p:cNvSpPr>
              <a:spLocks noChangeShapeType="1"/>
            </p:cNvSpPr>
            <p:nvPr/>
          </p:nvSpPr>
          <p:spPr bwMode="auto">
            <a:xfrm flipV="1">
              <a:off x="500404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242"/>
            <p:cNvSpPr>
              <a:spLocks noChangeShapeType="1"/>
            </p:cNvSpPr>
            <p:nvPr/>
          </p:nvSpPr>
          <p:spPr bwMode="auto">
            <a:xfrm>
              <a:off x="4932040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241"/>
            <p:cNvSpPr>
              <a:spLocks noChangeShapeType="1"/>
            </p:cNvSpPr>
            <p:nvPr/>
          </p:nvSpPr>
          <p:spPr bwMode="auto">
            <a:xfrm flipH="1" flipV="1">
              <a:off x="507605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241"/>
            <p:cNvSpPr>
              <a:spLocks noChangeShapeType="1"/>
            </p:cNvSpPr>
            <p:nvPr/>
          </p:nvSpPr>
          <p:spPr bwMode="auto">
            <a:xfrm flipH="1" flipV="1">
              <a:off x="514806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242"/>
            <p:cNvSpPr>
              <a:spLocks noChangeShapeType="1"/>
            </p:cNvSpPr>
            <p:nvPr/>
          </p:nvSpPr>
          <p:spPr bwMode="auto">
            <a:xfrm flipV="1">
              <a:off x="514806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Line 242"/>
            <p:cNvSpPr>
              <a:spLocks noChangeShapeType="1"/>
            </p:cNvSpPr>
            <p:nvPr/>
          </p:nvSpPr>
          <p:spPr bwMode="auto">
            <a:xfrm>
              <a:off x="5076056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Line 261"/>
            <p:cNvSpPr>
              <a:spLocks noChangeShapeType="1"/>
            </p:cNvSpPr>
            <p:nvPr/>
          </p:nvSpPr>
          <p:spPr bwMode="auto">
            <a:xfrm>
              <a:off x="3131840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Line 261"/>
            <p:cNvSpPr>
              <a:spLocks noChangeShapeType="1"/>
            </p:cNvSpPr>
            <p:nvPr/>
          </p:nvSpPr>
          <p:spPr bwMode="auto">
            <a:xfrm>
              <a:off x="3419872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Line 261"/>
            <p:cNvSpPr>
              <a:spLocks noChangeShapeType="1"/>
            </p:cNvSpPr>
            <p:nvPr/>
          </p:nvSpPr>
          <p:spPr bwMode="auto">
            <a:xfrm>
              <a:off x="3707904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Line 261"/>
            <p:cNvSpPr>
              <a:spLocks noChangeShapeType="1"/>
            </p:cNvSpPr>
            <p:nvPr/>
          </p:nvSpPr>
          <p:spPr bwMode="auto">
            <a:xfrm>
              <a:off x="3995936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Line 261"/>
            <p:cNvSpPr>
              <a:spLocks noChangeShapeType="1"/>
            </p:cNvSpPr>
            <p:nvPr/>
          </p:nvSpPr>
          <p:spPr bwMode="auto">
            <a:xfrm>
              <a:off x="4283968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Line 261"/>
            <p:cNvSpPr>
              <a:spLocks noChangeShapeType="1"/>
            </p:cNvSpPr>
            <p:nvPr/>
          </p:nvSpPr>
          <p:spPr bwMode="auto">
            <a:xfrm>
              <a:off x="4572000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Line 261"/>
            <p:cNvSpPr>
              <a:spLocks noChangeShapeType="1"/>
            </p:cNvSpPr>
            <p:nvPr/>
          </p:nvSpPr>
          <p:spPr bwMode="auto">
            <a:xfrm>
              <a:off x="4860032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Line 261"/>
            <p:cNvSpPr>
              <a:spLocks noChangeShapeType="1"/>
            </p:cNvSpPr>
            <p:nvPr/>
          </p:nvSpPr>
          <p:spPr bwMode="auto">
            <a:xfrm>
              <a:off x="5148064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Line 215"/>
            <p:cNvSpPr>
              <a:spLocks noChangeShapeType="1"/>
            </p:cNvSpPr>
            <p:nvPr/>
          </p:nvSpPr>
          <p:spPr bwMode="auto">
            <a:xfrm flipV="1">
              <a:off x="3995936" y="2348880"/>
              <a:ext cx="0" cy="684072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9" name="组合 618"/>
          <p:cNvGrpSpPr/>
          <p:nvPr/>
        </p:nvGrpSpPr>
        <p:grpSpPr>
          <a:xfrm>
            <a:off x="5724128" y="2636936"/>
            <a:ext cx="2967289" cy="576040"/>
            <a:chOff x="5724128" y="2564904"/>
            <a:chExt cx="2967289" cy="576040"/>
          </a:xfrm>
        </p:grpSpPr>
        <p:sp>
          <p:nvSpPr>
            <p:cNvPr id="602" name="Text Box 252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504000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ctr">
                <a:spcBef>
                  <a:spcPts val="0"/>
                </a:spcBef>
              </a:pPr>
              <a:r>
                <a:rPr lang="zh-CN" altLang="en-US" sz="1600" b="1" u="none" dirty="0" smtClean="0">
                  <a:solidFill>
                    <a:srgbClr val="0070C0"/>
                  </a:solidFill>
                  <a:latin typeface="宋体" pitchFamily="2" charset="-122"/>
                </a:rPr>
                <a:t>输出</a:t>
              </a:r>
              <a:endParaRPr lang="en-US" altLang="zh-CN" sz="1600" b="1" u="none" dirty="0" smtClean="0">
                <a:solidFill>
                  <a:srgbClr val="0070C0"/>
                </a:solidFill>
                <a:latin typeface="宋体" pitchFamily="2" charset="-122"/>
              </a:endParaRPr>
            </a:p>
            <a:p>
              <a:pPr algn="ctr">
                <a:spcBef>
                  <a:spcPts val="500"/>
                </a:spcBef>
              </a:pPr>
              <a:r>
                <a:rPr lang="zh-CN" altLang="en-US" sz="1600" b="1" u="none" dirty="0" smtClean="0">
                  <a:solidFill>
                    <a:srgbClr val="0070C0"/>
                  </a:solidFill>
                  <a:latin typeface="宋体" pitchFamily="2" charset="-122"/>
                </a:rPr>
                <a:t>输入</a:t>
              </a:r>
              <a:endParaRPr lang="zh-CN" altLang="en-US" sz="1600" b="1" u="none" dirty="0">
                <a:solidFill>
                  <a:srgbClr val="0070C0"/>
                </a:solidFill>
                <a:latin typeface="宋体" pitchFamily="2" charset="-122"/>
              </a:endParaRPr>
            </a:p>
          </p:txBody>
        </p:sp>
        <p:sp>
          <p:nvSpPr>
            <p:cNvPr id="604" name="六边形 603"/>
            <p:cNvSpPr/>
            <p:nvPr/>
          </p:nvSpPr>
          <p:spPr bwMode="auto">
            <a:xfrm>
              <a:off x="7452320" y="2636912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05" name="六边形 604"/>
            <p:cNvSpPr/>
            <p:nvPr/>
          </p:nvSpPr>
          <p:spPr bwMode="auto">
            <a:xfrm>
              <a:off x="7740352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06" name="六边形 605"/>
            <p:cNvSpPr/>
            <p:nvPr/>
          </p:nvSpPr>
          <p:spPr bwMode="auto">
            <a:xfrm>
              <a:off x="8028384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07" name="六边形 606"/>
            <p:cNvSpPr/>
            <p:nvPr/>
          </p:nvSpPr>
          <p:spPr bwMode="auto">
            <a:xfrm>
              <a:off x="8316416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08" name="Line 514"/>
            <p:cNvSpPr>
              <a:spLocks noChangeShapeType="1"/>
            </p:cNvSpPr>
            <p:nvPr/>
          </p:nvSpPr>
          <p:spPr bwMode="auto">
            <a:xfrm>
              <a:off x="6228184" y="2743210"/>
              <a:ext cx="12248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" name="Line 514"/>
            <p:cNvSpPr>
              <a:spLocks noChangeShapeType="1"/>
            </p:cNvSpPr>
            <p:nvPr/>
          </p:nvSpPr>
          <p:spPr bwMode="auto">
            <a:xfrm>
              <a:off x="8604448" y="2743210"/>
              <a:ext cx="8696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" name="六边形 609"/>
            <p:cNvSpPr/>
            <p:nvPr/>
          </p:nvSpPr>
          <p:spPr bwMode="auto">
            <a:xfrm>
              <a:off x="6300192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11" name="六边形 610"/>
            <p:cNvSpPr/>
            <p:nvPr/>
          </p:nvSpPr>
          <p:spPr bwMode="auto">
            <a:xfrm>
              <a:off x="6588224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12" name="六边形 611"/>
            <p:cNvSpPr/>
            <p:nvPr/>
          </p:nvSpPr>
          <p:spPr bwMode="auto">
            <a:xfrm>
              <a:off x="6876256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13" name="六边形 612"/>
            <p:cNvSpPr/>
            <p:nvPr/>
          </p:nvSpPr>
          <p:spPr bwMode="auto">
            <a:xfrm>
              <a:off x="7164288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14" name="Line 514"/>
            <p:cNvSpPr>
              <a:spLocks noChangeShapeType="1"/>
            </p:cNvSpPr>
            <p:nvPr/>
          </p:nvSpPr>
          <p:spPr bwMode="auto">
            <a:xfrm>
              <a:off x="6213223" y="3031242"/>
              <a:ext cx="8696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" name="Line 514"/>
            <p:cNvSpPr>
              <a:spLocks noChangeShapeType="1"/>
            </p:cNvSpPr>
            <p:nvPr/>
          </p:nvSpPr>
          <p:spPr bwMode="auto">
            <a:xfrm>
              <a:off x="7452320" y="3031242"/>
              <a:ext cx="1224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1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" name="Text Box 58"/>
          <p:cNvSpPr txBox="1">
            <a:spLocks noChangeArrowheads="1"/>
          </p:cNvSpPr>
          <p:nvPr/>
        </p:nvSpPr>
        <p:spPr bwMode="auto">
          <a:xfrm>
            <a:off x="1907704" y="4947735"/>
            <a:ext cx="3600337" cy="142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同时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dirty="0" smtClean="0">
                <a:latin typeface="宋体" pitchFamily="2" charset="-122"/>
              </a:rPr>
              <a:t>各个体，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并行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en-US" altLang="zh-CN" sz="2000" b="1" spc="-50" dirty="0">
                <a:latin typeface="+mn-ea"/>
              </a:rPr>
              <a:t>(</a:t>
            </a:r>
            <a:r>
              <a:rPr lang="en-US" altLang="zh-CN" sz="2000" b="1" i="1" spc="-50" dirty="0"/>
              <a:t>B</a:t>
            </a:r>
            <a:r>
              <a:rPr lang="en-US" altLang="zh-CN" sz="2000" b="1" spc="-50" baseline="-18000" dirty="0">
                <a:latin typeface="宋体" pitchFamily="2" charset="-122"/>
              </a:rPr>
              <a:t>M</a:t>
            </a:r>
            <a:r>
              <a:rPr lang="en-US" altLang="zh-CN" sz="2000" b="1" spc="-50" dirty="0">
                <a:sym typeface="Symbol"/>
              </a:rPr>
              <a:t></a:t>
            </a:r>
            <a:r>
              <a:rPr lang="zh-CN" altLang="en-US" sz="2000" b="1" spc="-50" dirty="0">
                <a:latin typeface="宋体" pitchFamily="2" charset="-122"/>
              </a:rPr>
              <a:t>＝</a:t>
            </a:r>
            <a:r>
              <a:rPr lang="en-US" altLang="zh-CN" sz="2000" b="1" i="1" spc="-50" dirty="0"/>
              <a:t>m</a:t>
            </a:r>
            <a:r>
              <a:rPr lang="zh-CN" altLang="en-US" sz="2000" b="1" spc="-50" dirty="0">
                <a:latin typeface="宋体" pitchFamily="2" charset="-122"/>
              </a:rPr>
              <a:t>*</a:t>
            </a:r>
            <a:r>
              <a:rPr lang="en-US" altLang="zh-CN" sz="2000" b="1" i="1" spc="-50" dirty="0"/>
              <a:t>B</a:t>
            </a:r>
            <a:r>
              <a:rPr lang="en-US" altLang="zh-CN" sz="2000" b="1" spc="-50" baseline="-18000" dirty="0">
                <a:latin typeface="宋体" pitchFamily="2" charset="-122"/>
              </a:rPr>
              <a:t>M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字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级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粒度不变、字长为字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620" name="组合 619"/>
          <p:cNvGrpSpPr/>
          <p:nvPr/>
        </p:nvGrpSpPr>
        <p:grpSpPr>
          <a:xfrm>
            <a:off x="5508104" y="4149080"/>
            <a:ext cx="3528344" cy="1728192"/>
            <a:chOff x="2843856" y="2132856"/>
            <a:chExt cx="3528344" cy="1728192"/>
          </a:xfrm>
        </p:grpSpPr>
        <p:sp>
          <p:nvSpPr>
            <p:cNvPr id="621" name="Rectangle 141"/>
            <p:cNvSpPr>
              <a:spLocks noChangeArrowheads="1"/>
            </p:cNvSpPr>
            <p:nvPr/>
          </p:nvSpPr>
          <p:spPr bwMode="auto">
            <a:xfrm>
              <a:off x="3347864" y="2420888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" name="Text Box 146"/>
            <p:cNvSpPr txBox="1">
              <a:spLocks noChangeArrowheads="1"/>
            </p:cNvSpPr>
            <p:nvPr/>
          </p:nvSpPr>
          <p:spPr bwMode="auto">
            <a:xfrm>
              <a:off x="3419864" y="2725609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623" name="Line 147"/>
            <p:cNvSpPr>
              <a:spLocks noChangeShapeType="1"/>
            </p:cNvSpPr>
            <p:nvPr/>
          </p:nvSpPr>
          <p:spPr bwMode="auto">
            <a:xfrm flipH="1">
              <a:off x="3580459" y="2780928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Line 159"/>
            <p:cNvSpPr>
              <a:spLocks noChangeShapeType="1"/>
            </p:cNvSpPr>
            <p:nvPr/>
          </p:nvSpPr>
          <p:spPr bwMode="auto">
            <a:xfrm>
              <a:off x="3995928" y="2780944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" name="Line 160"/>
            <p:cNvSpPr>
              <a:spLocks noChangeShapeType="1"/>
            </p:cNvSpPr>
            <p:nvPr/>
          </p:nvSpPr>
          <p:spPr bwMode="auto">
            <a:xfrm>
              <a:off x="3995936" y="2348912"/>
              <a:ext cx="421" cy="288000"/>
            </a:xfrm>
            <a:prstGeom prst="line">
              <a:avLst/>
            </a:prstGeom>
            <a:noFill/>
            <a:ln w="12700" cmpd="sng">
              <a:solidFill>
                <a:srgbClr val="990099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Text Box 162"/>
            <p:cNvSpPr txBox="1">
              <a:spLocks noChangeArrowheads="1"/>
            </p:cNvSpPr>
            <p:nvPr/>
          </p:nvSpPr>
          <p:spPr bwMode="auto">
            <a:xfrm>
              <a:off x="2987840" y="2348880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WE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27" name="Line 163"/>
            <p:cNvSpPr>
              <a:spLocks noChangeShapeType="1"/>
            </p:cNvSpPr>
            <p:nvPr/>
          </p:nvSpPr>
          <p:spPr bwMode="auto">
            <a:xfrm>
              <a:off x="3014220" y="2371716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28" name="Line 159"/>
            <p:cNvSpPr>
              <a:spLocks noChangeShapeType="1"/>
            </p:cNvSpPr>
            <p:nvPr/>
          </p:nvSpPr>
          <p:spPr bwMode="auto">
            <a:xfrm flipV="1">
              <a:off x="3275872" y="3789016"/>
              <a:ext cx="2808296" cy="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Line 159"/>
            <p:cNvSpPr>
              <a:spLocks noChangeShapeType="1"/>
            </p:cNvSpPr>
            <p:nvPr/>
          </p:nvSpPr>
          <p:spPr bwMode="auto">
            <a:xfrm flipH="1">
              <a:off x="3923928" y="3573016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Line 145"/>
            <p:cNvSpPr>
              <a:spLocks noChangeShapeType="1"/>
            </p:cNvSpPr>
            <p:nvPr/>
          </p:nvSpPr>
          <p:spPr bwMode="auto">
            <a:xfrm flipV="1">
              <a:off x="3635896" y="3573016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Text Box 140"/>
            <p:cNvSpPr txBox="1">
              <a:spLocks noChangeArrowheads="1"/>
            </p:cNvSpPr>
            <p:nvPr/>
          </p:nvSpPr>
          <p:spPr bwMode="auto">
            <a:xfrm>
              <a:off x="2843856" y="2932064"/>
              <a:ext cx="432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2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632" name="Text Box 140"/>
            <p:cNvSpPr txBox="1">
              <a:spLocks noChangeArrowheads="1"/>
            </p:cNvSpPr>
            <p:nvPr/>
          </p:nvSpPr>
          <p:spPr bwMode="auto">
            <a:xfrm>
              <a:off x="3342098" y="2132880"/>
              <a:ext cx="869862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31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24 </a:t>
              </a: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3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633" name="Text Box 162"/>
            <p:cNvSpPr txBox="1">
              <a:spLocks noChangeArrowheads="1"/>
            </p:cNvSpPr>
            <p:nvPr/>
          </p:nvSpPr>
          <p:spPr bwMode="auto">
            <a:xfrm>
              <a:off x="2984552" y="3645024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CS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34" name="Line 163"/>
            <p:cNvSpPr>
              <a:spLocks noChangeShapeType="1"/>
            </p:cNvSpPr>
            <p:nvPr/>
          </p:nvSpPr>
          <p:spPr bwMode="auto">
            <a:xfrm>
              <a:off x="3033824" y="3667860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35" name="Line 159"/>
            <p:cNvSpPr>
              <a:spLocks noChangeShapeType="1"/>
            </p:cNvSpPr>
            <p:nvPr/>
          </p:nvSpPr>
          <p:spPr bwMode="auto">
            <a:xfrm flipH="1">
              <a:off x="3635886" y="2348944"/>
              <a:ext cx="1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" name="Line 160"/>
            <p:cNvSpPr>
              <a:spLocks noChangeShapeType="1"/>
            </p:cNvSpPr>
            <p:nvPr/>
          </p:nvSpPr>
          <p:spPr bwMode="auto">
            <a:xfrm flipV="1">
              <a:off x="3419864" y="3717032"/>
              <a:ext cx="2376272" cy="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" name="Line 160"/>
            <p:cNvSpPr>
              <a:spLocks noChangeShapeType="1"/>
            </p:cNvSpPr>
            <p:nvPr/>
          </p:nvSpPr>
          <p:spPr bwMode="auto">
            <a:xfrm flipH="1">
              <a:off x="3419872" y="3069032"/>
              <a:ext cx="0" cy="648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" name="Text Box 146"/>
            <p:cNvSpPr txBox="1">
              <a:spLocks noChangeArrowheads="1"/>
            </p:cNvSpPr>
            <p:nvPr/>
          </p:nvSpPr>
          <p:spPr bwMode="auto">
            <a:xfrm>
              <a:off x="4139952" y="2725609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639" name="Line 147"/>
            <p:cNvSpPr>
              <a:spLocks noChangeShapeType="1"/>
            </p:cNvSpPr>
            <p:nvPr/>
          </p:nvSpPr>
          <p:spPr bwMode="auto">
            <a:xfrm flipH="1">
              <a:off x="4303534" y="2780928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" name="Line 159"/>
            <p:cNvSpPr>
              <a:spLocks noChangeShapeType="1"/>
            </p:cNvSpPr>
            <p:nvPr/>
          </p:nvSpPr>
          <p:spPr bwMode="auto">
            <a:xfrm flipH="1">
              <a:off x="4644008" y="3573016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" name="Line 145"/>
            <p:cNvSpPr>
              <a:spLocks noChangeShapeType="1"/>
            </p:cNvSpPr>
            <p:nvPr/>
          </p:nvSpPr>
          <p:spPr bwMode="auto">
            <a:xfrm flipV="1">
              <a:off x="4355976" y="3573016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" name="Line 159"/>
            <p:cNvSpPr>
              <a:spLocks noChangeShapeType="1"/>
            </p:cNvSpPr>
            <p:nvPr/>
          </p:nvSpPr>
          <p:spPr bwMode="auto">
            <a:xfrm flipH="1">
              <a:off x="4358961" y="2348944"/>
              <a:ext cx="1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" name="Text Box 146"/>
            <p:cNvSpPr txBox="1">
              <a:spLocks noChangeArrowheads="1"/>
            </p:cNvSpPr>
            <p:nvPr/>
          </p:nvSpPr>
          <p:spPr bwMode="auto">
            <a:xfrm>
              <a:off x="4932040" y="2725609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644" name="Line 147"/>
            <p:cNvSpPr>
              <a:spLocks noChangeShapeType="1"/>
            </p:cNvSpPr>
            <p:nvPr/>
          </p:nvSpPr>
          <p:spPr bwMode="auto">
            <a:xfrm flipH="1">
              <a:off x="5089212" y="2780928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" name="Line 159"/>
            <p:cNvSpPr>
              <a:spLocks noChangeShapeType="1"/>
            </p:cNvSpPr>
            <p:nvPr/>
          </p:nvSpPr>
          <p:spPr bwMode="auto">
            <a:xfrm flipH="1">
              <a:off x="5364088" y="3573016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Line 145"/>
            <p:cNvSpPr>
              <a:spLocks noChangeShapeType="1"/>
            </p:cNvSpPr>
            <p:nvPr/>
          </p:nvSpPr>
          <p:spPr bwMode="auto">
            <a:xfrm flipV="1">
              <a:off x="5076056" y="3573016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Line 159"/>
            <p:cNvSpPr>
              <a:spLocks noChangeShapeType="1"/>
            </p:cNvSpPr>
            <p:nvPr/>
          </p:nvSpPr>
          <p:spPr bwMode="auto">
            <a:xfrm>
              <a:off x="5146636" y="2348944"/>
              <a:ext cx="1428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Text Box 146"/>
            <p:cNvSpPr txBox="1">
              <a:spLocks noChangeArrowheads="1"/>
            </p:cNvSpPr>
            <p:nvPr/>
          </p:nvSpPr>
          <p:spPr bwMode="auto">
            <a:xfrm>
              <a:off x="5652136" y="2725609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649" name="Line 147"/>
            <p:cNvSpPr>
              <a:spLocks noChangeShapeType="1"/>
            </p:cNvSpPr>
            <p:nvPr/>
          </p:nvSpPr>
          <p:spPr bwMode="auto">
            <a:xfrm flipH="1">
              <a:off x="5813102" y="2780928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Line 159"/>
            <p:cNvSpPr>
              <a:spLocks noChangeShapeType="1"/>
            </p:cNvSpPr>
            <p:nvPr/>
          </p:nvSpPr>
          <p:spPr bwMode="auto">
            <a:xfrm flipH="1">
              <a:off x="6084168" y="3573016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Line 145"/>
            <p:cNvSpPr>
              <a:spLocks noChangeShapeType="1"/>
            </p:cNvSpPr>
            <p:nvPr/>
          </p:nvSpPr>
          <p:spPr bwMode="auto">
            <a:xfrm flipV="1">
              <a:off x="5796136" y="3573016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159"/>
            <p:cNvSpPr>
              <a:spLocks noChangeShapeType="1"/>
            </p:cNvSpPr>
            <p:nvPr/>
          </p:nvSpPr>
          <p:spPr bwMode="auto">
            <a:xfrm>
              <a:off x="5866716" y="2348944"/>
              <a:ext cx="1428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Text Box 381"/>
            <p:cNvSpPr txBox="1">
              <a:spLocks noChangeArrowheads="1"/>
            </p:cNvSpPr>
            <p:nvPr/>
          </p:nvSpPr>
          <p:spPr bwMode="auto">
            <a:xfrm>
              <a:off x="3851944" y="2636928"/>
              <a:ext cx="216000" cy="1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654" name="Oval 382"/>
            <p:cNvSpPr>
              <a:spLocks noChangeArrowheads="1"/>
            </p:cNvSpPr>
            <p:nvPr/>
          </p:nvSpPr>
          <p:spPr bwMode="auto">
            <a:xfrm>
              <a:off x="3966834" y="278503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" name="Line 159"/>
            <p:cNvSpPr>
              <a:spLocks noChangeShapeType="1"/>
            </p:cNvSpPr>
            <p:nvPr/>
          </p:nvSpPr>
          <p:spPr bwMode="auto">
            <a:xfrm>
              <a:off x="3923920" y="2492912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" name="Oval 382"/>
            <p:cNvSpPr>
              <a:spLocks noChangeArrowheads="1"/>
            </p:cNvSpPr>
            <p:nvPr/>
          </p:nvSpPr>
          <p:spPr bwMode="auto">
            <a:xfrm>
              <a:off x="3893986" y="258094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" name="Line 159"/>
            <p:cNvSpPr>
              <a:spLocks noChangeShapeType="1"/>
            </p:cNvSpPr>
            <p:nvPr/>
          </p:nvSpPr>
          <p:spPr bwMode="auto">
            <a:xfrm flipV="1">
              <a:off x="3275872" y="2492896"/>
              <a:ext cx="2808296" cy="1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Line 159"/>
            <p:cNvSpPr>
              <a:spLocks noChangeShapeType="1"/>
            </p:cNvSpPr>
            <p:nvPr/>
          </p:nvSpPr>
          <p:spPr bwMode="auto">
            <a:xfrm>
              <a:off x="4682359" y="2780944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Line 160"/>
            <p:cNvSpPr>
              <a:spLocks noChangeShapeType="1"/>
            </p:cNvSpPr>
            <p:nvPr/>
          </p:nvSpPr>
          <p:spPr bwMode="auto">
            <a:xfrm>
              <a:off x="4716016" y="2348912"/>
              <a:ext cx="421" cy="288000"/>
            </a:xfrm>
            <a:prstGeom prst="line">
              <a:avLst/>
            </a:prstGeom>
            <a:noFill/>
            <a:ln w="12700" cmpd="sng">
              <a:solidFill>
                <a:srgbClr val="990099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" name="Text Box 381"/>
            <p:cNvSpPr txBox="1">
              <a:spLocks noChangeArrowheads="1"/>
            </p:cNvSpPr>
            <p:nvPr/>
          </p:nvSpPr>
          <p:spPr bwMode="auto">
            <a:xfrm>
              <a:off x="4572024" y="2636928"/>
              <a:ext cx="216000" cy="1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661" name="Oval 382"/>
            <p:cNvSpPr>
              <a:spLocks noChangeArrowheads="1"/>
            </p:cNvSpPr>
            <p:nvPr/>
          </p:nvSpPr>
          <p:spPr bwMode="auto">
            <a:xfrm>
              <a:off x="4656253" y="278503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" name="Line 159"/>
            <p:cNvSpPr>
              <a:spLocks noChangeShapeType="1"/>
            </p:cNvSpPr>
            <p:nvPr/>
          </p:nvSpPr>
          <p:spPr bwMode="auto">
            <a:xfrm>
              <a:off x="4644000" y="2492912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" name="Oval 382"/>
            <p:cNvSpPr>
              <a:spLocks noChangeArrowheads="1"/>
            </p:cNvSpPr>
            <p:nvPr/>
          </p:nvSpPr>
          <p:spPr bwMode="auto">
            <a:xfrm>
              <a:off x="4614066" y="258094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" name="Line 159"/>
            <p:cNvSpPr>
              <a:spLocks noChangeShapeType="1"/>
            </p:cNvSpPr>
            <p:nvPr/>
          </p:nvSpPr>
          <p:spPr bwMode="auto">
            <a:xfrm>
              <a:off x="5394185" y="2780944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" name="Line 160"/>
            <p:cNvSpPr>
              <a:spLocks noChangeShapeType="1"/>
            </p:cNvSpPr>
            <p:nvPr/>
          </p:nvSpPr>
          <p:spPr bwMode="auto">
            <a:xfrm>
              <a:off x="5436096" y="2348912"/>
              <a:ext cx="421" cy="288000"/>
            </a:xfrm>
            <a:prstGeom prst="line">
              <a:avLst/>
            </a:prstGeom>
            <a:noFill/>
            <a:ln w="12700" cmpd="sng">
              <a:solidFill>
                <a:srgbClr val="990099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" name="Text Box 381"/>
            <p:cNvSpPr txBox="1">
              <a:spLocks noChangeArrowheads="1"/>
            </p:cNvSpPr>
            <p:nvPr/>
          </p:nvSpPr>
          <p:spPr bwMode="auto">
            <a:xfrm>
              <a:off x="5292104" y="2636928"/>
              <a:ext cx="216000" cy="1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667" name="Oval 382"/>
            <p:cNvSpPr>
              <a:spLocks noChangeArrowheads="1"/>
            </p:cNvSpPr>
            <p:nvPr/>
          </p:nvSpPr>
          <p:spPr bwMode="auto">
            <a:xfrm>
              <a:off x="5365084" y="278503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" name="Line 159"/>
            <p:cNvSpPr>
              <a:spLocks noChangeShapeType="1"/>
            </p:cNvSpPr>
            <p:nvPr/>
          </p:nvSpPr>
          <p:spPr bwMode="auto">
            <a:xfrm>
              <a:off x="5364080" y="2492912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Oval 382"/>
            <p:cNvSpPr>
              <a:spLocks noChangeArrowheads="1"/>
            </p:cNvSpPr>
            <p:nvPr/>
          </p:nvSpPr>
          <p:spPr bwMode="auto">
            <a:xfrm>
              <a:off x="5334146" y="258094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" name="Line 159"/>
            <p:cNvSpPr>
              <a:spLocks noChangeShapeType="1"/>
            </p:cNvSpPr>
            <p:nvPr/>
          </p:nvSpPr>
          <p:spPr bwMode="auto">
            <a:xfrm>
              <a:off x="6111171" y="2780944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" name="Line 160"/>
            <p:cNvSpPr>
              <a:spLocks noChangeShapeType="1"/>
            </p:cNvSpPr>
            <p:nvPr/>
          </p:nvSpPr>
          <p:spPr bwMode="auto">
            <a:xfrm>
              <a:off x="6156176" y="2348912"/>
              <a:ext cx="421" cy="288000"/>
            </a:xfrm>
            <a:prstGeom prst="line">
              <a:avLst/>
            </a:prstGeom>
            <a:noFill/>
            <a:ln w="12700" cmpd="sng">
              <a:solidFill>
                <a:srgbClr val="990099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" name="Text Box 381"/>
            <p:cNvSpPr txBox="1">
              <a:spLocks noChangeArrowheads="1"/>
            </p:cNvSpPr>
            <p:nvPr/>
          </p:nvSpPr>
          <p:spPr bwMode="auto">
            <a:xfrm>
              <a:off x="6012184" y="2636928"/>
              <a:ext cx="216000" cy="1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673" name="Oval 382"/>
            <p:cNvSpPr>
              <a:spLocks noChangeArrowheads="1"/>
            </p:cNvSpPr>
            <p:nvPr/>
          </p:nvSpPr>
          <p:spPr bwMode="auto">
            <a:xfrm>
              <a:off x="6085887" y="278503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" name="Line 159"/>
            <p:cNvSpPr>
              <a:spLocks noChangeShapeType="1"/>
            </p:cNvSpPr>
            <p:nvPr/>
          </p:nvSpPr>
          <p:spPr bwMode="auto">
            <a:xfrm>
              <a:off x="6084167" y="2492912"/>
              <a:ext cx="1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Oval 382"/>
            <p:cNvSpPr>
              <a:spLocks noChangeArrowheads="1"/>
            </p:cNvSpPr>
            <p:nvPr/>
          </p:nvSpPr>
          <p:spPr bwMode="auto">
            <a:xfrm>
              <a:off x="6056838" y="258094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" name="Text Box 140"/>
            <p:cNvSpPr txBox="1">
              <a:spLocks noChangeArrowheads="1"/>
            </p:cNvSpPr>
            <p:nvPr/>
          </p:nvSpPr>
          <p:spPr bwMode="auto">
            <a:xfrm>
              <a:off x="4567878" y="2132856"/>
              <a:ext cx="364162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2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677" name="Text Box 140"/>
            <p:cNvSpPr txBox="1">
              <a:spLocks noChangeArrowheads="1"/>
            </p:cNvSpPr>
            <p:nvPr/>
          </p:nvSpPr>
          <p:spPr bwMode="auto">
            <a:xfrm>
              <a:off x="4901560" y="2132856"/>
              <a:ext cx="792088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8 </a:t>
              </a: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1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678" name="Text Box 140"/>
            <p:cNvSpPr txBox="1">
              <a:spLocks noChangeArrowheads="1"/>
            </p:cNvSpPr>
            <p:nvPr/>
          </p:nvSpPr>
          <p:spPr bwMode="auto">
            <a:xfrm>
              <a:off x="5646338" y="2132856"/>
              <a:ext cx="725862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7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0 </a:t>
              </a: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0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679" name="Line 160"/>
            <p:cNvSpPr>
              <a:spLocks noChangeShapeType="1"/>
            </p:cNvSpPr>
            <p:nvPr/>
          </p:nvSpPr>
          <p:spPr bwMode="auto">
            <a:xfrm>
              <a:off x="3275872" y="3068960"/>
              <a:ext cx="144000" cy="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Text Box 143"/>
            <p:cNvSpPr txBox="1">
              <a:spLocks noChangeArrowheads="1"/>
            </p:cNvSpPr>
            <p:nvPr/>
          </p:nvSpPr>
          <p:spPr bwMode="auto">
            <a:xfrm>
              <a:off x="5649189" y="2924944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>
                  <a:latin typeface="宋体" pitchFamily="2" charset="-122"/>
                </a:rPr>
                <a:t>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81" name="Line 157"/>
            <p:cNvSpPr>
              <a:spLocks noChangeShapeType="1"/>
            </p:cNvSpPr>
            <p:nvPr/>
          </p:nvSpPr>
          <p:spPr bwMode="auto">
            <a:xfrm>
              <a:off x="6009152" y="2953749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>
              <a:off x="6012160" y="3391907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3" name="Text Box 143"/>
            <p:cNvSpPr txBox="1">
              <a:spLocks noChangeArrowheads="1"/>
            </p:cNvSpPr>
            <p:nvPr/>
          </p:nvSpPr>
          <p:spPr bwMode="auto">
            <a:xfrm>
              <a:off x="4932104" y="2924944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>
                  <a:latin typeface="宋体" pitchFamily="2" charset="-122"/>
                </a:rPr>
                <a:t>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84" name="Line 157"/>
            <p:cNvSpPr>
              <a:spLocks noChangeShapeType="1"/>
            </p:cNvSpPr>
            <p:nvPr/>
          </p:nvSpPr>
          <p:spPr bwMode="auto">
            <a:xfrm>
              <a:off x="5292067" y="2953749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5" name="Line 157"/>
            <p:cNvSpPr>
              <a:spLocks noChangeShapeType="1"/>
            </p:cNvSpPr>
            <p:nvPr/>
          </p:nvSpPr>
          <p:spPr bwMode="auto">
            <a:xfrm>
              <a:off x="5295075" y="3391907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" name="Text Box 143"/>
            <p:cNvSpPr txBox="1">
              <a:spLocks noChangeArrowheads="1"/>
            </p:cNvSpPr>
            <p:nvPr/>
          </p:nvSpPr>
          <p:spPr bwMode="auto">
            <a:xfrm>
              <a:off x="4211960" y="2924944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>
                  <a:latin typeface="宋体" pitchFamily="2" charset="-122"/>
                </a:rPr>
                <a:t>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87" name="Line 157"/>
            <p:cNvSpPr>
              <a:spLocks noChangeShapeType="1"/>
            </p:cNvSpPr>
            <p:nvPr/>
          </p:nvSpPr>
          <p:spPr bwMode="auto">
            <a:xfrm>
              <a:off x="4567375" y="2953749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8" name="Line 157"/>
            <p:cNvSpPr>
              <a:spLocks noChangeShapeType="1"/>
            </p:cNvSpPr>
            <p:nvPr/>
          </p:nvSpPr>
          <p:spPr bwMode="auto">
            <a:xfrm>
              <a:off x="4574931" y="3391907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9" name="Text Box 143"/>
            <p:cNvSpPr txBox="1">
              <a:spLocks noChangeArrowheads="1"/>
            </p:cNvSpPr>
            <p:nvPr/>
          </p:nvSpPr>
          <p:spPr bwMode="auto">
            <a:xfrm>
              <a:off x="3491880" y="2924944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>
                  <a:latin typeface="宋体" pitchFamily="2" charset="-122"/>
                </a:rPr>
                <a:t>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690" name="Line 157"/>
            <p:cNvSpPr>
              <a:spLocks noChangeShapeType="1"/>
            </p:cNvSpPr>
            <p:nvPr/>
          </p:nvSpPr>
          <p:spPr bwMode="auto">
            <a:xfrm>
              <a:off x="3855730" y="2953749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91" name="Line 157"/>
            <p:cNvSpPr>
              <a:spLocks noChangeShapeType="1"/>
            </p:cNvSpPr>
            <p:nvPr/>
          </p:nvSpPr>
          <p:spPr bwMode="auto">
            <a:xfrm>
              <a:off x="3854851" y="3391907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692" name="组合 691"/>
          <p:cNvGrpSpPr/>
          <p:nvPr/>
        </p:nvGrpSpPr>
        <p:grpSpPr>
          <a:xfrm>
            <a:off x="1476327" y="1412800"/>
            <a:ext cx="3455713" cy="1800176"/>
            <a:chOff x="2843856" y="4149104"/>
            <a:chExt cx="3455713" cy="1800176"/>
          </a:xfrm>
        </p:grpSpPr>
        <p:sp>
          <p:nvSpPr>
            <p:cNvPr id="693" name="Rectangle 141"/>
            <p:cNvSpPr>
              <a:spLocks noChangeArrowheads="1"/>
            </p:cNvSpPr>
            <p:nvPr/>
          </p:nvSpPr>
          <p:spPr bwMode="auto">
            <a:xfrm>
              <a:off x="3342098" y="4509120"/>
              <a:ext cx="2957471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" name="Text Box 140"/>
            <p:cNvSpPr txBox="1">
              <a:spLocks noChangeArrowheads="1"/>
            </p:cNvSpPr>
            <p:nvPr/>
          </p:nvSpPr>
          <p:spPr bwMode="auto">
            <a:xfrm>
              <a:off x="3635054" y="4149104"/>
              <a:ext cx="576906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0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695" name="Text Box 146"/>
            <p:cNvSpPr txBox="1">
              <a:spLocks noChangeArrowheads="1"/>
            </p:cNvSpPr>
            <p:nvPr/>
          </p:nvSpPr>
          <p:spPr bwMode="auto">
            <a:xfrm>
              <a:off x="3419823" y="4813841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696" name="Line 147"/>
            <p:cNvSpPr>
              <a:spLocks noChangeShapeType="1"/>
            </p:cNvSpPr>
            <p:nvPr/>
          </p:nvSpPr>
          <p:spPr bwMode="auto">
            <a:xfrm flipH="1">
              <a:off x="3580418" y="4869160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Line 159"/>
            <p:cNvSpPr>
              <a:spLocks noChangeShapeType="1"/>
            </p:cNvSpPr>
            <p:nvPr/>
          </p:nvSpPr>
          <p:spPr bwMode="auto">
            <a:xfrm>
              <a:off x="3923928" y="4797152"/>
              <a:ext cx="1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Line 160"/>
            <p:cNvSpPr>
              <a:spLocks noChangeShapeType="1"/>
            </p:cNvSpPr>
            <p:nvPr/>
          </p:nvSpPr>
          <p:spPr bwMode="auto">
            <a:xfrm>
              <a:off x="3923086" y="4365104"/>
              <a:ext cx="421" cy="216024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Text Box 162"/>
            <p:cNvSpPr txBox="1">
              <a:spLocks noChangeArrowheads="1"/>
            </p:cNvSpPr>
            <p:nvPr/>
          </p:nvSpPr>
          <p:spPr bwMode="auto">
            <a:xfrm>
              <a:off x="2987928" y="5733280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WE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00" name="Line 163"/>
            <p:cNvSpPr>
              <a:spLocks noChangeShapeType="1"/>
            </p:cNvSpPr>
            <p:nvPr/>
          </p:nvSpPr>
          <p:spPr bwMode="auto">
            <a:xfrm>
              <a:off x="3014308" y="5748496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1" name="Text Box 164"/>
            <p:cNvSpPr txBox="1">
              <a:spLocks noChangeArrowheads="1"/>
            </p:cNvSpPr>
            <p:nvPr/>
          </p:nvSpPr>
          <p:spPr bwMode="auto">
            <a:xfrm>
              <a:off x="3491822" y="4581128"/>
              <a:ext cx="2662717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702" name="Line 159"/>
            <p:cNvSpPr>
              <a:spLocks noChangeShapeType="1"/>
            </p:cNvSpPr>
            <p:nvPr/>
          </p:nvSpPr>
          <p:spPr bwMode="auto">
            <a:xfrm flipV="1">
              <a:off x="3272552" y="5877272"/>
              <a:ext cx="28116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Text Box 140"/>
            <p:cNvSpPr txBox="1">
              <a:spLocks noChangeArrowheads="1"/>
            </p:cNvSpPr>
            <p:nvPr/>
          </p:nvSpPr>
          <p:spPr bwMode="auto">
            <a:xfrm>
              <a:off x="4787182" y="4149204"/>
              <a:ext cx="576906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7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0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704" name="Text Box 162"/>
            <p:cNvSpPr txBox="1">
              <a:spLocks noChangeArrowheads="1"/>
            </p:cNvSpPr>
            <p:nvPr/>
          </p:nvSpPr>
          <p:spPr bwMode="auto">
            <a:xfrm>
              <a:off x="2989041" y="458127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CS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05" name="Line 163"/>
            <p:cNvSpPr>
              <a:spLocks noChangeShapeType="1"/>
            </p:cNvSpPr>
            <p:nvPr/>
          </p:nvSpPr>
          <p:spPr bwMode="auto">
            <a:xfrm>
              <a:off x="3030693" y="4596492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6" name="Line 159"/>
            <p:cNvSpPr>
              <a:spLocks noChangeShapeType="1"/>
            </p:cNvSpPr>
            <p:nvPr/>
          </p:nvSpPr>
          <p:spPr bwMode="auto">
            <a:xfrm flipH="1">
              <a:off x="4427984" y="4365104"/>
              <a:ext cx="0" cy="2160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Text Box 162"/>
            <p:cNvSpPr txBox="1">
              <a:spLocks noChangeArrowheads="1"/>
            </p:cNvSpPr>
            <p:nvPr/>
          </p:nvSpPr>
          <p:spPr bwMode="auto">
            <a:xfrm>
              <a:off x="4211960" y="4149204"/>
              <a:ext cx="43204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CLK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08" name="Line 159"/>
            <p:cNvSpPr>
              <a:spLocks noChangeShapeType="1"/>
            </p:cNvSpPr>
            <p:nvPr/>
          </p:nvSpPr>
          <p:spPr bwMode="auto">
            <a:xfrm>
              <a:off x="3635846" y="4797276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" name="Line 160"/>
            <p:cNvSpPr>
              <a:spLocks noChangeShapeType="1"/>
            </p:cNvSpPr>
            <p:nvPr/>
          </p:nvSpPr>
          <p:spPr bwMode="auto">
            <a:xfrm flipV="1">
              <a:off x="3419823" y="5805264"/>
              <a:ext cx="2376313" cy="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0" name="Text Box 146"/>
            <p:cNvSpPr txBox="1">
              <a:spLocks noChangeArrowheads="1"/>
            </p:cNvSpPr>
            <p:nvPr/>
          </p:nvSpPr>
          <p:spPr bwMode="auto">
            <a:xfrm>
              <a:off x="4139952" y="4813841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711" name="Line 147"/>
            <p:cNvSpPr>
              <a:spLocks noChangeShapeType="1"/>
            </p:cNvSpPr>
            <p:nvPr/>
          </p:nvSpPr>
          <p:spPr bwMode="auto">
            <a:xfrm flipH="1">
              <a:off x="4300547" y="4869160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Line 159"/>
            <p:cNvSpPr>
              <a:spLocks noChangeShapeType="1"/>
            </p:cNvSpPr>
            <p:nvPr/>
          </p:nvSpPr>
          <p:spPr bwMode="auto">
            <a:xfrm>
              <a:off x="4644007" y="4797152"/>
              <a:ext cx="1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Line 159"/>
            <p:cNvSpPr>
              <a:spLocks noChangeShapeType="1"/>
            </p:cNvSpPr>
            <p:nvPr/>
          </p:nvSpPr>
          <p:spPr bwMode="auto">
            <a:xfrm>
              <a:off x="4355976" y="4797276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Text Box 146"/>
            <p:cNvSpPr txBox="1">
              <a:spLocks noChangeArrowheads="1"/>
            </p:cNvSpPr>
            <p:nvPr/>
          </p:nvSpPr>
          <p:spPr bwMode="auto">
            <a:xfrm>
              <a:off x="4860032" y="4813841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715" name="Line 147"/>
            <p:cNvSpPr>
              <a:spLocks noChangeShapeType="1"/>
            </p:cNvSpPr>
            <p:nvPr/>
          </p:nvSpPr>
          <p:spPr bwMode="auto">
            <a:xfrm flipH="1">
              <a:off x="5020627" y="4869160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Line 159"/>
            <p:cNvSpPr>
              <a:spLocks noChangeShapeType="1"/>
            </p:cNvSpPr>
            <p:nvPr/>
          </p:nvSpPr>
          <p:spPr bwMode="auto">
            <a:xfrm>
              <a:off x="5364087" y="4797152"/>
              <a:ext cx="1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Line 159"/>
            <p:cNvSpPr>
              <a:spLocks noChangeShapeType="1"/>
            </p:cNvSpPr>
            <p:nvPr/>
          </p:nvSpPr>
          <p:spPr bwMode="auto">
            <a:xfrm>
              <a:off x="5076056" y="4797276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Text Box 146"/>
            <p:cNvSpPr txBox="1">
              <a:spLocks noChangeArrowheads="1"/>
            </p:cNvSpPr>
            <p:nvPr/>
          </p:nvSpPr>
          <p:spPr bwMode="auto">
            <a:xfrm>
              <a:off x="5580112" y="4813841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latin typeface="+mn-lt"/>
                </a:rPr>
                <a:t>w</a:t>
              </a:r>
              <a:endParaRPr lang="en-US" altLang="zh-CN" sz="1400" u="none" baseline="-18000" dirty="0">
                <a:latin typeface="+mn-lt"/>
              </a:endParaRPr>
            </a:p>
          </p:txBody>
        </p:sp>
        <p:sp>
          <p:nvSpPr>
            <p:cNvPr id="719" name="Line 147"/>
            <p:cNvSpPr>
              <a:spLocks noChangeShapeType="1"/>
            </p:cNvSpPr>
            <p:nvPr/>
          </p:nvSpPr>
          <p:spPr bwMode="auto">
            <a:xfrm flipH="1">
              <a:off x="5740707" y="4869160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Line 159"/>
            <p:cNvSpPr>
              <a:spLocks noChangeShapeType="1"/>
            </p:cNvSpPr>
            <p:nvPr/>
          </p:nvSpPr>
          <p:spPr bwMode="auto">
            <a:xfrm>
              <a:off x="6084167" y="4797152"/>
              <a:ext cx="1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Line 159"/>
            <p:cNvSpPr>
              <a:spLocks noChangeShapeType="1"/>
            </p:cNvSpPr>
            <p:nvPr/>
          </p:nvSpPr>
          <p:spPr bwMode="auto">
            <a:xfrm>
              <a:off x="5796136" y="4797276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Text Box 146"/>
            <p:cNvSpPr txBox="1">
              <a:spLocks noChangeArrowheads="1"/>
            </p:cNvSpPr>
            <p:nvPr/>
          </p:nvSpPr>
          <p:spPr bwMode="auto">
            <a:xfrm>
              <a:off x="4859190" y="4365120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u="none" dirty="0">
                  <a:solidFill>
                    <a:srgbClr val="FF3399"/>
                  </a:solidFill>
                  <a:latin typeface="+mn-lt"/>
                </a:rPr>
                <a:t>w</a:t>
              </a:r>
              <a:endParaRPr lang="en-US" altLang="zh-CN" sz="1400" u="none" baseline="-18000" dirty="0">
                <a:solidFill>
                  <a:srgbClr val="FF3399"/>
                </a:solidFill>
                <a:latin typeface="+mn-lt"/>
              </a:endParaRPr>
            </a:p>
          </p:txBody>
        </p:sp>
        <p:sp>
          <p:nvSpPr>
            <p:cNvPr id="723" name="Line 147"/>
            <p:cNvSpPr>
              <a:spLocks noChangeShapeType="1"/>
            </p:cNvSpPr>
            <p:nvPr/>
          </p:nvSpPr>
          <p:spPr bwMode="auto">
            <a:xfrm flipH="1">
              <a:off x="5023982" y="4399020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Line 159"/>
            <p:cNvSpPr>
              <a:spLocks noChangeShapeType="1"/>
            </p:cNvSpPr>
            <p:nvPr/>
          </p:nvSpPr>
          <p:spPr bwMode="auto">
            <a:xfrm>
              <a:off x="5075214" y="4365128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Text Box 140"/>
            <p:cNvSpPr txBox="1">
              <a:spLocks noChangeArrowheads="1"/>
            </p:cNvSpPr>
            <p:nvPr/>
          </p:nvSpPr>
          <p:spPr bwMode="auto">
            <a:xfrm>
              <a:off x="2843856" y="5020296"/>
              <a:ext cx="432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11</a:t>
              </a:r>
              <a:r>
                <a:rPr lang="en-US" altLang="zh-CN" sz="1600" b="1" u="none" baseline="-18000" dirty="0" smtClean="0"/>
                <a:t>~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2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726" name="Line 160"/>
            <p:cNvSpPr>
              <a:spLocks noChangeShapeType="1"/>
            </p:cNvSpPr>
            <p:nvPr/>
          </p:nvSpPr>
          <p:spPr bwMode="auto">
            <a:xfrm flipH="1">
              <a:off x="3419872" y="5157264"/>
              <a:ext cx="0" cy="648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" name="Line 160"/>
            <p:cNvSpPr>
              <a:spLocks noChangeShapeType="1"/>
            </p:cNvSpPr>
            <p:nvPr/>
          </p:nvSpPr>
          <p:spPr bwMode="auto">
            <a:xfrm>
              <a:off x="3275856" y="5157192"/>
              <a:ext cx="144000" cy="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" name="Line 159"/>
            <p:cNvSpPr>
              <a:spLocks noChangeShapeType="1"/>
            </p:cNvSpPr>
            <p:nvPr/>
          </p:nvSpPr>
          <p:spPr bwMode="auto">
            <a:xfrm>
              <a:off x="3275880" y="4696180"/>
              <a:ext cx="21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159"/>
            <p:cNvSpPr>
              <a:spLocks noChangeShapeType="1"/>
            </p:cNvSpPr>
            <p:nvPr/>
          </p:nvSpPr>
          <p:spPr bwMode="auto">
            <a:xfrm flipH="1">
              <a:off x="3923928" y="5661248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145"/>
            <p:cNvSpPr>
              <a:spLocks noChangeShapeType="1"/>
            </p:cNvSpPr>
            <p:nvPr/>
          </p:nvSpPr>
          <p:spPr bwMode="auto">
            <a:xfrm flipV="1">
              <a:off x="3635896" y="5661248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Line 159"/>
            <p:cNvSpPr>
              <a:spLocks noChangeShapeType="1"/>
            </p:cNvSpPr>
            <p:nvPr/>
          </p:nvSpPr>
          <p:spPr bwMode="auto">
            <a:xfrm flipH="1">
              <a:off x="4644008" y="5661248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" name="Line 145"/>
            <p:cNvSpPr>
              <a:spLocks noChangeShapeType="1"/>
            </p:cNvSpPr>
            <p:nvPr/>
          </p:nvSpPr>
          <p:spPr bwMode="auto">
            <a:xfrm flipV="1">
              <a:off x="4355976" y="5661248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" name="Line 159"/>
            <p:cNvSpPr>
              <a:spLocks noChangeShapeType="1"/>
            </p:cNvSpPr>
            <p:nvPr/>
          </p:nvSpPr>
          <p:spPr bwMode="auto">
            <a:xfrm flipH="1">
              <a:off x="5364088" y="5661248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" name="Line 145"/>
            <p:cNvSpPr>
              <a:spLocks noChangeShapeType="1"/>
            </p:cNvSpPr>
            <p:nvPr/>
          </p:nvSpPr>
          <p:spPr bwMode="auto">
            <a:xfrm flipV="1">
              <a:off x="5076056" y="5661248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" name="Line 159"/>
            <p:cNvSpPr>
              <a:spLocks noChangeShapeType="1"/>
            </p:cNvSpPr>
            <p:nvPr/>
          </p:nvSpPr>
          <p:spPr bwMode="auto">
            <a:xfrm flipH="1">
              <a:off x="6084168" y="5661248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" name="Line 145"/>
            <p:cNvSpPr>
              <a:spLocks noChangeShapeType="1"/>
            </p:cNvSpPr>
            <p:nvPr/>
          </p:nvSpPr>
          <p:spPr bwMode="auto">
            <a:xfrm flipV="1">
              <a:off x="5796136" y="5661248"/>
              <a:ext cx="0" cy="14400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" name="Text Box 143"/>
            <p:cNvSpPr txBox="1">
              <a:spLocks noChangeArrowheads="1"/>
            </p:cNvSpPr>
            <p:nvPr/>
          </p:nvSpPr>
          <p:spPr bwMode="auto">
            <a:xfrm>
              <a:off x="5649189" y="5013176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WE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38" name="Line 157"/>
            <p:cNvSpPr>
              <a:spLocks noChangeShapeType="1"/>
            </p:cNvSpPr>
            <p:nvPr/>
          </p:nvSpPr>
          <p:spPr bwMode="auto">
            <a:xfrm>
              <a:off x="6009152" y="5041981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39" name="Line 157"/>
            <p:cNvSpPr>
              <a:spLocks noChangeShapeType="1"/>
            </p:cNvSpPr>
            <p:nvPr/>
          </p:nvSpPr>
          <p:spPr bwMode="auto">
            <a:xfrm>
              <a:off x="6002000" y="5480139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0" name="Text Box 143"/>
            <p:cNvSpPr txBox="1">
              <a:spLocks noChangeArrowheads="1"/>
            </p:cNvSpPr>
            <p:nvPr/>
          </p:nvSpPr>
          <p:spPr bwMode="auto">
            <a:xfrm>
              <a:off x="4932104" y="5013176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WE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41" name="Line 157"/>
            <p:cNvSpPr>
              <a:spLocks noChangeShapeType="1"/>
            </p:cNvSpPr>
            <p:nvPr/>
          </p:nvSpPr>
          <p:spPr bwMode="auto">
            <a:xfrm>
              <a:off x="5292067" y="5041981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2" name="Line 157"/>
            <p:cNvSpPr>
              <a:spLocks noChangeShapeType="1"/>
            </p:cNvSpPr>
            <p:nvPr/>
          </p:nvSpPr>
          <p:spPr bwMode="auto">
            <a:xfrm>
              <a:off x="5279835" y="5480139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3" name="Text Box 143"/>
            <p:cNvSpPr txBox="1">
              <a:spLocks noChangeArrowheads="1"/>
            </p:cNvSpPr>
            <p:nvPr/>
          </p:nvSpPr>
          <p:spPr bwMode="auto">
            <a:xfrm>
              <a:off x="4211960" y="5013176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WE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44" name="Line 157"/>
            <p:cNvSpPr>
              <a:spLocks noChangeShapeType="1"/>
            </p:cNvSpPr>
            <p:nvPr/>
          </p:nvSpPr>
          <p:spPr bwMode="auto">
            <a:xfrm>
              <a:off x="4567375" y="5041981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5" name="Line 157"/>
            <p:cNvSpPr>
              <a:spLocks noChangeShapeType="1"/>
            </p:cNvSpPr>
            <p:nvPr/>
          </p:nvSpPr>
          <p:spPr bwMode="auto">
            <a:xfrm>
              <a:off x="4559691" y="5480139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6" name="Text Box 143"/>
            <p:cNvSpPr txBox="1">
              <a:spLocks noChangeArrowheads="1"/>
            </p:cNvSpPr>
            <p:nvPr/>
          </p:nvSpPr>
          <p:spPr bwMode="auto">
            <a:xfrm>
              <a:off x="3491880" y="5013176"/>
              <a:ext cx="576000" cy="64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D</a:t>
              </a:r>
              <a:r>
                <a:rPr lang="en-US" altLang="zh-CN" sz="1400" b="1" baseline="-18000" dirty="0">
                  <a:latin typeface="宋体" pitchFamily="2" charset="-122"/>
                </a:rPr>
                <a:t>7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sz="1800" b="1" baseline="-18000" dirty="0" smtClean="0">
                  <a:solidFill>
                    <a:srgbClr val="FF0000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A</a:t>
              </a:r>
              <a:r>
                <a:rPr lang="en-US" altLang="zh-CN" sz="1400" b="1" baseline="-18000" dirty="0">
                  <a:latin typeface="宋体" pitchFamily="2" charset="-122"/>
                </a:rPr>
                <a:t>9</a:t>
              </a:r>
              <a:r>
                <a:rPr lang="en-US" altLang="zh-CN" sz="1400" b="1" baseline="-18000" dirty="0"/>
                <a:t>~</a:t>
              </a:r>
              <a:r>
                <a:rPr lang="en-US" altLang="zh-CN" sz="1400" b="1" baseline="-18000" dirty="0">
                  <a:latin typeface="宋体" pitchFamily="2" charset="-122"/>
                </a:rPr>
                <a:t>0 </a:t>
              </a:r>
              <a:r>
                <a:rPr lang="en-US" altLang="zh-CN" sz="1400" b="1" dirty="0" smtClean="0">
                  <a:latin typeface="宋体" pitchFamily="2" charset="-122"/>
                </a:rPr>
                <a:t>WE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747" name="Line 157"/>
            <p:cNvSpPr>
              <a:spLocks noChangeShapeType="1"/>
            </p:cNvSpPr>
            <p:nvPr/>
          </p:nvSpPr>
          <p:spPr bwMode="auto">
            <a:xfrm>
              <a:off x="3855730" y="5041981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48" name="Line 157"/>
            <p:cNvSpPr>
              <a:spLocks noChangeShapeType="1"/>
            </p:cNvSpPr>
            <p:nvPr/>
          </p:nvSpPr>
          <p:spPr bwMode="auto">
            <a:xfrm>
              <a:off x="3839464" y="5480139"/>
              <a:ext cx="19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631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179512" y="404664"/>
            <a:ext cx="5653863" cy="596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、独立存储体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交叉访问的</a:t>
            </a:r>
            <a:r>
              <a:rPr lang="zh-CN" altLang="en-US" sz="1800" b="1" dirty="0">
                <a:latin typeface="宋体" pitchFamily="2" charset="-122"/>
              </a:rPr>
              <a:t>一种</a:t>
            </a:r>
            <a:r>
              <a:rPr lang="zh-CN" altLang="en-US" sz="1800" b="1" dirty="0" smtClean="0">
                <a:latin typeface="宋体" pitchFamily="2" charset="-122"/>
              </a:rPr>
              <a:t>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*编址方式：</a:t>
            </a:r>
            <a:r>
              <a:rPr lang="zh-CN" altLang="en-US" b="1" dirty="0" smtClean="0">
                <a:latin typeface="宋体" pitchFamily="2" charset="-122"/>
              </a:rPr>
              <a:t>交叉编址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便于满足访存需求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*结构：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*应用：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*体冲突的避免：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259632" y="1317477"/>
            <a:ext cx="7560840" cy="319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每个体有</a:t>
            </a:r>
            <a:r>
              <a:rPr lang="zh-CN" altLang="en-US" b="1" u="sng" dirty="0" smtClean="0">
                <a:latin typeface="宋体" pitchFamily="2" charset="-122"/>
              </a:rPr>
              <a:t>独立的</a:t>
            </a:r>
            <a:r>
              <a:rPr lang="zh-CN" altLang="en-US" b="1" dirty="0" smtClean="0">
                <a:latin typeface="宋体" pitchFamily="2" charset="-122"/>
              </a:rPr>
              <a:t>地址线、数据线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 smtClean="0">
                <a:latin typeface="宋体" pitchFamily="2" charset="-122"/>
              </a:rPr>
              <a:t>  控制器</a:t>
            </a:r>
            <a:r>
              <a:rPr lang="zh-CN" altLang="en-US" b="1" u="sng" dirty="0" smtClean="0">
                <a:latin typeface="宋体" pitchFamily="2" charset="-122"/>
              </a:rPr>
              <a:t>管理与调度</a:t>
            </a:r>
            <a:r>
              <a:rPr lang="zh-CN" altLang="en-US" b="1" dirty="0">
                <a:latin typeface="宋体" pitchFamily="2" charset="-122"/>
              </a:rPr>
              <a:t>多</a:t>
            </a:r>
            <a:r>
              <a:rPr lang="zh-CN" altLang="en-US" b="1" dirty="0" smtClean="0">
                <a:latin typeface="宋体" pitchFamily="2" charset="-122"/>
              </a:rPr>
              <a:t>个请求，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无体冲突的请求</a:t>
            </a:r>
            <a:r>
              <a:rPr lang="zh-CN" altLang="en-US" sz="1800" b="1" dirty="0" smtClean="0">
                <a:latin typeface="宋体" pitchFamily="2" charset="-122"/>
              </a:rPr>
              <a:t>可并行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每个体可</a:t>
            </a:r>
            <a:r>
              <a:rPr lang="zh-CN" altLang="en-US" b="1" u="sng" dirty="0" smtClean="0">
                <a:latin typeface="宋体" pitchFamily="2" charset="-122"/>
              </a:rPr>
              <a:t>独立进行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</a:t>
            </a:r>
            <a:r>
              <a:rPr lang="zh-CN" altLang="en-US" sz="1800" b="1" dirty="0" smtClean="0">
                <a:latin typeface="宋体" pitchFamily="2" charset="-122"/>
              </a:rPr>
              <a:t>←实现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访问重叠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</a:rPr>
              <a:t>上图的请求</a:t>
            </a:r>
            <a:r>
              <a:rPr lang="zh-CN" altLang="en-US" sz="2000" b="1" dirty="0" smtClean="0">
                <a:latin typeface="宋体" pitchFamily="2" charset="-122"/>
              </a:rPr>
              <a:t>队列中，①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sz="2000" b="1" dirty="0" smtClean="0">
                <a:latin typeface="宋体" pitchFamily="2" charset="-122"/>
              </a:rPr>
              <a:t>②只能串行，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②、③可以并行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←访存操作</a:t>
            </a:r>
            <a:r>
              <a:rPr lang="zh-CN" altLang="en-US" sz="1800" b="1" u="sng" dirty="0" smtClean="0">
                <a:latin typeface="宋体" pitchFamily="2" charset="-122"/>
              </a:rPr>
              <a:t>不可乱序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07593" y="1844824"/>
            <a:ext cx="4996655" cy="936104"/>
            <a:chOff x="2555776" y="2852936"/>
            <a:chExt cx="4996655" cy="936104"/>
          </a:xfrm>
        </p:grpSpPr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5328894" y="2852936"/>
              <a:ext cx="2223537" cy="9361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43"/>
            <p:cNvSpPr txBox="1">
              <a:spLocks noChangeArrowheads="1"/>
            </p:cNvSpPr>
            <p:nvPr/>
          </p:nvSpPr>
          <p:spPr bwMode="auto">
            <a:xfrm>
              <a:off x="6660320" y="2924976"/>
              <a:ext cx="792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Line 159"/>
            <p:cNvSpPr>
              <a:spLocks noChangeShapeType="1"/>
            </p:cNvSpPr>
            <p:nvPr/>
          </p:nvSpPr>
          <p:spPr bwMode="auto">
            <a:xfrm flipH="1">
              <a:off x="6228228" y="2996952"/>
              <a:ext cx="43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43"/>
            <p:cNvSpPr txBox="1">
              <a:spLocks noChangeArrowheads="1"/>
            </p:cNvSpPr>
            <p:nvPr/>
          </p:nvSpPr>
          <p:spPr bwMode="auto">
            <a:xfrm>
              <a:off x="2557261" y="2924944"/>
              <a:ext cx="720000" cy="28791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 smtClean="0">
                  <a:latin typeface="宋体" pitchFamily="2" charset="-122"/>
                </a:rPr>
                <a:t>CPU0</a:t>
              </a:r>
            </a:p>
          </p:txBody>
        </p:sp>
        <p:sp>
          <p:nvSpPr>
            <p:cNvPr id="11" name="Text Box 143"/>
            <p:cNvSpPr txBox="1">
              <a:spLocks noChangeArrowheads="1"/>
            </p:cNvSpPr>
            <p:nvPr/>
          </p:nvSpPr>
          <p:spPr bwMode="auto">
            <a:xfrm>
              <a:off x="2555776" y="3429136"/>
              <a:ext cx="720000" cy="28791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 smtClean="0">
                  <a:latin typeface="宋体" pitchFamily="2" charset="-122"/>
                </a:rPr>
                <a:t>CPU1</a:t>
              </a:r>
            </a:p>
          </p:txBody>
        </p:sp>
        <p:sp>
          <p:nvSpPr>
            <p:cNvPr id="12" name="Text Box 143"/>
            <p:cNvSpPr txBox="1">
              <a:spLocks noChangeArrowheads="1"/>
            </p:cNvSpPr>
            <p:nvPr/>
          </p:nvSpPr>
          <p:spPr bwMode="auto">
            <a:xfrm>
              <a:off x="3779912" y="2924944"/>
              <a:ext cx="1227017" cy="792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zh-CN" altLang="en-US" sz="1800" b="1" u="none" dirty="0" smtClean="0">
                  <a:latin typeface="宋体" pitchFamily="2" charset="-122"/>
                </a:rPr>
                <a:t>连接通路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如交换机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en-US" altLang="zh-CN" sz="1600" b="1" u="none" dirty="0" smtClean="0">
                <a:latin typeface="宋体" pitchFamily="2" charset="-122"/>
              </a:endParaRPr>
            </a:p>
          </p:txBody>
        </p:sp>
        <p:sp>
          <p:nvSpPr>
            <p:cNvPr id="13" name="Text Box 143"/>
            <p:cNvSpPr txBox="1">
              <a:spLocks noChangeArrowheads="1"/>
            </p:cNvSpPr>
            <p:nvPr/>
          </p:nvSpPr>
          <p:spPr bwMode="auto">
            <a:xfrm>
              <a:off x="6660320" y="3429032"/>
              <a:ext cx="792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1</a:t>
              </a:r>
            </a:p>
          </p:txBody>
        </p:sp>
        <p:sp>
          <p:nvSpPr>
            <p:cNvPr id="14" name="Line 159"/>
            <p:cNvSpPr>
              <a:spLocks noChangeShapeType="1"/>
            </p:cNvSpPr>
            <p:nvPr/>
          </p:nvSpPr>
          <p:spPr bwMode="auto">
            <a:xfrm flipH="1">
              <a:off x="6228230" y="3084600"/>
              <a:ext cx="432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9"/>
            <p:cNvSpPr>
              <a:spLocks noChangeShapeType="1"/>
            </p:cNvSpPr>
            <p:nvPr/>
          </p:nvSpPr>
          <p:spPr bwMode="auto">
            <a:xfrm flipH="1">
              <a:off x="6228230" y="3156608"/>
              <a:ext cx="43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9"/>
            <p:cNvSpPr>
              <a:spLocks noChangeShapeType="1"/>
            </p:cNvSpPr>
            <p:nvPr/>
          </p:nvSpPr>
          <p:spPr bwMode="auto">
            <a:xfrm flipH="1">
              <a:off x="6228230" y="3485368"/>
              <a:ext cx="43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9"/>
            <p:cNvSpPr>
              <a:spLocks noChangeShapeType="1"/>
            </p:cNvSpPr>
            <p:nvPr/>
          </p:nvSpPr>
          <p:spPr bwMode="auto">
            <a:xfrm flipH="1">
              <a:off x="6228232" y="3573016"/>
              <a:ext cx="432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9"/>
            <p:cNvSpPr>
              <a:spLocks noChangeShapeType="1"/>
            </p:cNvSpPr>
            <p:nvPr/>
          </p:nvSpPr>
          <p:spPr bwMode="auto">
            <a:xfrm flipH="1">
              <a:off x="6228232" y="3645024"/>
              <a:ext cx="43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9"/>
            <p:cNvSpPr>
              <a:spLocks noChangeShapeType="1"/>
            </p:cNvSpPr>
            <p:nvPr/>
          </p:nvSpPr>
          <p:spPr bwMode="auto">
            <a:xfrm flipH="1">
              <a:off x="3275908" y="2996952"/>
              <a:ext cx="504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9"/>
            <p:cNvSpPr>
              <a:spLocks noChangeShapeType="1"/>
            </p:cNvSpPr>
            <p:nvPr/>
          </p:nvSpPr>
          <p:spPr bwMode="auto">
            <a:xfrm flipH="1">
              <a:off x="3275910" y="3084600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H="1">
              <a:off x="3275910" y="3156608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59"/>
            <p:cNvSpPr>
              <a:spLocks noChangeShapeType="1"/>
            </p:cNvSpPr>
            <p:nvPr/>
          </p:nvSpPr>
          <p:spPr bwMode="auto">
            <a:xfrm flipH="1">
              <a:off x="3275910" y="3485368"/>
              <a:ext cx="504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 flipH="1">
              <a:off x="3275912" y="357301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9"/>
            <p:cNvSpPr>
              <a:spLocks noChangeShapeType="1"/>
            </p:cNvSpPr>
            <p:nvPr/>
          </p:nvSpPr>
          <p:spPr bwMode="auto">
            <a:xfrm flipH="1">
              <a:off x="3275912" y="3645024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64"/>
            <p:cNvSpPr txBox="1">
              <a:spLocks noChangeArrowheads="1"/>
            </p:cNvSpPr>
            <p:nvPr/>
          </p:nvSpPr>
          <p:spPr bwMode="auto">
            <a:xfrm>
              <a:off x="5436140" y="2924928"/>
              <a:ext cx="792000" cy="7921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MEM</a:t>
              </a: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6" name="Line 159"/>
            <p:cNvSpPr>
              <a:spLocks noChangeShapeType="1"/>
            </p:cNvSpPr>
            <p:nvPr/>
          </p:nvSpPr>
          <p:spPr bwMode="auto">
            <a:xfrm flipH="1">
              <a:off x="5004048" y="2996952"/>
              <a:ext cx="43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 flipH="1">
              <a:off x="5004050" y="3084600"/>
              <a:ext cx="432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59"/>
            <p:cNvSpPr>
              <a:spLocks noChangeShapeType="1"/>
            </p:cNvSpPr>
            <p:nvPr/>
          </p:nvSpPr>
          <p:spPr bwMode="auto">
            <a:xfrm flipH="1">
              <a:off x="5004050" y="3156608"/>
              <a:ext cx="43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59"/>
            <p:cNvSpPr>
              <a:spLocks noChangeShapeType="1"/>
            </p:cNvSpPr>
            <p:nvPr/>
          </p:nvSpPr>
          <p:spPr bwMode="auto">
            <a:xfrm flipH="1">
              <a:off x="5004050" y="3485368"/>
              <a:ext cx="43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59"/>
            <p:cNvSpPr>
              <a:spLocks noChangeShapeType="1"/>
            </p:cNvSpPr>
            <p:nvPr/>
          </p:nvSpPr>
          <p:spPr bwMode="auto">
            <a:xfrm flipH="1">
              <a:off x="5004052" y="3573016"/>
              <a:ext cx="432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9"/>
            <p:cNvSpPr>
              <a:spLocks noChangeShapeType="1"/>
            </p:cNvSpPr>
            <p:nvPr/>
          </p:nvSpPr>
          <p:spPr bwMode="auto">
            <a:xfrm flipH="1">
              <a:off x="5004052" y="3645024"/>
              <a:ext cx="43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236296" y="978842"/>
            <a:ext cx="1367682" cy="865982"/>
            <a:chOff x="5078117" y="4148286"/>
            <a:chExt cx="1367682" cy="865982"/>
          </a:xfrm>
        </p:grpSpPr>
        <p:sp>
          <p:nvSpPr>
            <p:cNvPr id="33" name="Text Box 86"/>
            <p:cNvSpPr txBox="1">
              <a:spLocks noChangeArrowheads="1"/>
            </p:cNvSpPr>
            <p:nvPr/>
          </p:nvSpPr>
          <p:spPr bwMode="auto">
            <a:xfrm>
              <a:off x="5799311" y="4149080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5796136" y="436498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5796136" y="458088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5796136" y="479836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90"/>
            <p:cNvSpPr txBox="1">
              <a:spLocks noChangeArrowheads="1"/>
            </p:cNvSpPr>
            <p:nvPr/>
          </p:nvSpPr>
          <p:spPr bwMode="auto">
            <a:xfrm>
              <a:off x="5292674" y="4149080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>
              <a:off x="5292674" y="436498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5292674" y="458088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>
              <a:off x="5292674" y="479836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03"/>
            <p:cNvSpPr txBox="1">
              <a:spLocks noChangeArrowheads="1"/>
            </p:cNvSpPr>
            <p:nvPr/>
          </p:nvSpPr>
          <p:spPr bwMode="auto">
            <a:xfrm>
              <a:off x="6229799" y="4149080"/>
              <a:ext cx="216000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2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4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" name="Text Box 104"/>
            <p:cNvSpPr txBox="1">
              <a:spLocks noChangeArrowheads="1"/>
            </p:cNvSpPr>
            <p:nvPr/>
          </p:nvSpPr>
          <p:spPr bwMode="auto">
            <a:xfrm>
              <a:off x="5078117" y="4148286"/>
              <a:ext cx="216000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3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5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1619672" y="4365104"/>
            <a:ext cx="7200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并行存储器</a:t>
            </a:r>
            <a:r>
              <a:rPr lang="en-US" altLang="zh-CN" sz="1800" b="1" dirty="0">
                <a:latin typeface="宋体" pitchFamily="2" charset="-122"/>
              </a:rPr>
              <a:t>(Corei7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en-US" altLang="zh-CN" sz="1800" b="1" dirty="0">
                <a:latin typeface="宋体" pitchFamily="2" charset="-122"/>
              </a:rPr>
              <a:t>L3$</a:t>
            </a:r>
            <a:r>
              <a:rPr lang="zh-CN" altLang="en-US" sz="1800" b="1" dirty="0">
                <a:latin typeface="宋体" pitchFamily="2" charset="-122"/>
              </a:rPr>
              <a:t>有</a:t>
            </a:r>
            <a:r>
              <a:rPr lang="en-US" altLang="zh-CN" sz="1800" b="1" dirty="0">
                <a:latin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</a:rPr>
              <a:t>个体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双通道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上图中③④为同一个请求时，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同时存取、</a:t>
            </a:r>
            <a:r>
              <a:rPr lang="zh-CN" altLang="en-US" sz="1800" b="1" dirty="0">
                <a:latin typeface="宋体" pitchFamily="2" charset="-122"/>
              </a:rPr>
              <a:t>流水</a:t>
            </a:r>
            <a:r>
              <a:rPr lang="en-US" altLang="zh-CN" sz="1800" b="1" dirty="0" smtClean="0">
                <a:latin typeface="宋体" pitchFamily="2" charset="-122"/>
              </a:rPr>
              <a:t>I/O)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           循环</a:t>
            </a:r>
            <a:r>
              <a:rPr lang="zh-CN" altLang="en-US" b="1" u="sng" dirty="0" smtClean="0">
                <a:latin typeface="宋体" pitchFamily="2" charset="-122"/>
              </a:rPr>
              <a:t>交换优化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          存储体个数为</a:t>
            </a:r>
            <a:r>
              <a:rPr lang="zh-CN" altLang="en-US" b="1" u="sng" dirty="0">
                <a:latin typeface="宋体" pitchFamily="2" charset="-122"/>
              </a:rPr>
              <a:t>质数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6131875" y="4222829"/>
            <a:ext cx="2760605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 smtClean="0">
                <a:latin typeface="+mn-ea"/>
                <a:ea typeface="+mn-ea"/>
              </a:rPr>
              <a:t>MEM</a:t>
            </a:r>
            <a:r>
              <a:rPr lang="zh-CN" altLang="en-US" sz="1800" b="1" dirty="0" smtClean="0">
                <a:latin typeface="+mn-ea"/>
                <a:ea typeface="+mn-ea"/>
              </a:rPr>
              <a:t>外部</a:t>
            </a:r>
            <a:r>
              <a:rPr lang="zh-CN" altLang="en-US" sz="1800" b="1" dirty="0">
                <a:latin typeface="+mn-ea"/>
                <a:ea typeface="+mn-ea"/>
              </a:rPr>
              <a:t>若</a:t>
            </a:r>
            <a:r>
              <a:rPr lang="zh-CN" altLang="en-US" sz="1800" b="1" dirty="0" smtClean="0">
                <a:latin typeface="+mn-ea"/>
                <a:ea typeface="+mn-ea"/>
              </a:rPr>
              <a:t>不使用</a:t>
            </a:r>
            <a:r>
              <a:rPr lang="en-US" altLang="zh-CN" sz="1800" b="1" dirty="0" smtClean="0">
                <a:latin typeface="+mn-ea"/>
                <a:ea typeface="+mn-ea"/>
              </a:rPr>
              <a:t>2</a:t>
            </a:r>
            <a:r>
              <a:rPr lang="zh-CN" altLang="en-US" sz="1800" b="1" dirty="0" smtClean="0">
                <a:latin typeface="+mn-ea"/>
                <a:ea typeface="+mn-ea"/>
              </a:rPr>
              <a:t>套接口，有什么不足</a:t>
            </a:r>
            <a:r>
              <a:rPr lang="zh-CN" altLang="en-US" sz="1800" b="1" dirty="0" smtClean="0">
                <a:latin typeface="宋体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22267" y="978842"/>
            <a:ext cx="792096" cy="864000"/>
            <a:chOff x="7522267" y="978842"/>
            <a:chExt cx="792096" cy="864000"/>
          </a:xfrm>
        </p:grpSpPr>
        <p:sp>
          <p:nvSpPr>
            <p:cNvPr id="45" name="Text Box 81"/>
            <p:cNvSpPr txBox="1">
              <a:spLocks noChangeArrowheads="1"/>
            </p:cNvSpPr>
            <p:nvPr/>
          </p:nvSpPr>
          <p:spPr bwMode="auto">
            <a:xfrm>
              <a:off x="7522267" y="1217533"/>
              <a:ext cx="288000" cy="179752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③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8026323" y="1211032"/>
              <a:ext cx="288000" cy="179752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④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8026323" y="1648305"/>
              <a:ext cx="288000" cy="179752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②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882653" y="978842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81"/>
            <p:cNvSpPr txBox="1">
              <a:spLocks noChangeArrowheads="1"/>
            </p:cNvSpPr>
            <p:nvPr/>
          </p:nvSpPr>
          <p:spPr bwMode="auto">
            <a:xfrm>
              <a:off x="8026363" y="994884"/>
              <a:ext cx="288000" cy="1797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①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</p:grpSp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4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3479304" cy="513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*结构与组成：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*工作方式：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信息存储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信息传递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*预期目标：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06688" y="904730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多种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u="sng" dirty="0" smtClean="0">
                <a:latin typeface="宋体" pitchFamily="2" charset="-122"/>
              </a:rPr>
              <a:t>级联</a:t>
            </a:r>
            <a:r>
              <a:rPr lang="zh-CN" altLang="en-US" b="1" dirty="0" smtClean="0">
                <a:latin typeface="宋体" pitchFamily="2" charset="-122"/>
              </a:rPr>
              <a:t>，按速度分层、协调工作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53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1571699" y="1484512"/>
            <a:ext cx="6119813" cy="1366838"/>
            <a:chOff x="930" y="1388"/>
            <a:chExt cx="3855" cy="861"/>
          </a:xfrm>
        </p:grpSpPr>
        <p:sp>
          <p:nvSpPr>
            <p:cNvPr id="41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2812" cy="86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 smtClean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 smtClean="0"/>
                <a:t>      </a:t>
              </a:r>
              <a:r>
                <a:rPr lang="zh-CN" altLang="en-US" sz="2000" b="1" u="none" dirty="0" smtClean="0"/>
                <a:t>存储系统</a:t>
              </a:r>
              <a:endParaRPr lang="zh-CN" altLang="en-US" sz="2000" b="1" u="none" dirty="0"/>
            </a:p>
          </p:txBody>
        </p: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43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465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23"/>
            <p:cNvSpPr txBox="1">
              <a:spLocks noChangeArrowheads="1"/>
            </p:cNvSpPr>
            <p:nvPr/>
          </p:nvSpPr>
          <p:spPr bwMode="auto">
            <a:xfrm>
              <a:off x="2880" y="1463"/>
              <a:ext cx="453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5" name="Text Box 124"/>
            <p:cNvSpPr txBox="1">
              <a:spLocks noChangeArrowheads="1"/>
            </p:cNvSpPr>
            <p:nvPr/>
          </p:nvSpPr>
          <p:spPr bwMode="auto">
            <a:xfrm>
              <a:off x="4240" y="1458"/>
              <a:ext cx="454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46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27"/>
            <p:cNvSpPr txBox="1">
              <a:spLocks noChangeArrowheads="1"/>
            </p:cNvSpPr>
            <p:nvPr/>
          </p:nvSpPr>
          <p:spPr bwMode="auto">
            <a:xfrm>
              <a:off x="1111" y="1978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8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129"/>
            <p:cNvSpPr>
              <a:spLocks noChangeArrowheads="1"/>
            </p:cNvSpPr>
            <p:nvPr/>
          </p:nvSpPr>
          <p:spPr bwMode="auto">
            <a:xfrm>
              <a:off x="2576" y="1570"/>
              <a:ext cx="304" cy="113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130"/>
            <p:cNvSpPr>
              <a:spLocks noChangeArrowheads="1"/>
            </p:cNvSpPr>
            <p:nvPr/>
          </p:nvSpPr>
          <p:spPr bwMode="auto">
            <a:xfrm>
              <a:off x="334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131"/>
            <p:cNvSpPr>
              <a:spLocks noChangeArrowheads="1"/>
            </p:cNvSpPr>
            <p:nvPr/>
          </p:nvSpPr>
          <p:spPr bwMode="auto">
            <a:xfrm>
              <a:off x="3958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32"/>
            <p:cNvSpPr txBox="1">
              <a:spLocks noChangeArrowheads="1"/>
            </p:cNvSpPr>
            <p:nvPr/>
          </p:nvSpPr>
          <p:spPr bwMode="auto">
            <a:xfrm>
              <a:off x="3606" y="1612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…</a:t>
              </a:r>
              <a:endParaRPr lang="en-US" altLang="zh-CN" b="1" u="none" baseline="-14000" dirty="0">
                <a:latin typeface="宋体" pitchFamily="2" charset="-122"/>
              </a:endParaRPr>
            </a:p>
          </p:txBody>
        </p:sp>
      </p:grpSp>
      <p:sp>
        <p:nvSpPr>
          <p:cNvPr id="53" name="AutoShape 338"/>
          <p:cNvSpPr>
            <a:spLocks/>
          </p:cNvSpPr>
          <p:nvPr/>
        </p:nvSpPr>
        <p:spPr bwMode="auto">
          <a:xfrm>
            <a:off x="7547049" y="2888976"/>
            <a:ext cx="1223888" cy="324000"/>
          </a:xfrm>
          <a:prstGeom prst="borderCallout2">
            <a:avLst>
              <a:gd name="adj1" fmla="val 48292"/>
              <a:gd name="adj2" fmla="val 312"/>
              <a:gd name="adj3" fmla="val 48120"/>
              <a:gd name="adj4" fmla="val -19139"/>
              <a:gd name="adj5" fmla="val -93800"/>
              <a:gd name="adj6" fmla="val -3711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 smtClean="0">
                <a:latin typeface="宋体" pitchFamily="2" charset="-122"/>
              </a:rPr>
              <a:t>非易失性</a:t>
            </a:r>
            <a:r>
              <a:rPr lang="en-US" altLang="zh-CN" sz="1600" b="1" u="none" dirty="0" smtClean="0">
                <a:latin typeface="宋体" pitchFamily="2" charset="-122"/>
              </a:rPr>
              <a:t>MEM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54" name="Text Box 92"/>
          <p:cNvSpPr txBox="1">
            <a:spLocks noChangeArrowheads="1"/>
          </p:cNvSpPr>
          <p:nvPr/>
        </p:nvSpPr>
        <p:spPr bwMode="auto">
          <a:xfrm>
            <a:off x="2506217" y="3284984"/>
            <a:ext cx="6540226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上级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中信息为下级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副本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                   上级</a:t>
            </a:r>
            <a:r>
              <a:rPr lang="zh-CN" altLang="en-US" sz="1800" b="1" u="none" dirty="0" smtClean="0">
                <a:latin typeface="宋体" pitchFamily="2" charset="-122"/>
              </a:rPr>
              <a:t>改过后需写回←</a:t>
            </a:r>
            <a:r>
              <a:rPr lang="zh-CN" altLang="en-US" sz="1800" u="none" dirty="0" smtClean="0">
                <a:latin typeface="宋体" pitchFamily="2" charset="-122"/>
              </a:rPr>
              <a:t>┘</a:t>
            </a:r>
            <a:r>
              <a:rPr lang="zh-CN" altLang="en-US" sz="1800" b="1" u="none" dirty="0" smtClean="0">
                <a:latin typeface="宋体" pitchFamily="2" charset="-122"/>
              </a:rPr>
              <a:t> 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外部只访问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baseline="-18000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，内部各级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透明地传递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</a:t>
            </a:r>
            <a:r>
              <a:rPr lang="zh-CN" altLang="en-US" sz="1800" b="1" dirty="0" smtClean="0">
                <a:latin typeface="宋体" pitchFamily="2" charset="-122"/>
              </a:rPr>
              <a:t>     外部</a:t>
            </a:r>
            <a:r>
              <a:rPr lang="zh-CN" altLang="en-US" sz="1800" b="1" dirty="0">
                <a:latin typeface="宋体" pitchFamily="2" charset="-122"/>
              </a:rPr>
              <a:t>不可见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黑匣子</a:t>
            </a:r>
            <a:r>
              <a:rPr lang="en-US" altLang="zh-CN" sz="1800" b="1" dirty="0" smtClean="0">
                <a:latin typeface="+mn-ea"/>
              </a:rPr>
              <a:t>)</a:t>
            </a:r>
            <a:r>
              <a:rPr lang="zh-CN" altLang="en-US" sz="1800" b="1" dirty="0" smtClean="0">
                <a:latin typeface="+mn-ea"/>
              </a:rPr>
              <a:t>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i="1" dirty="0" smtClean="0">
                <a:solidFill>
                  <a:srgbClr val="0070C0"/>
                </a:solidFill>
                <a:latin typeface="宋体" pitchFamily="2" charset="-122"/>
              </a:rPr>
              <a:t>T</a:t>
            </a:r>
            <a:r>
              <a:rPr lang="en-US" altLang="zh-CN" sz="1800" b="1" baseline="-18000" dirty="0" smtClean="0">
                <a:solidFill>
                  <a:srgbClr val="0070C0"/>
                </a:solidFill>
                <a:latin typeface="宋体" pitchFamily="2" charset="-122"/>
              </a:rPr>
              <a:t>A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不固定</a:t>
            </a:r>
            <a:endParaRPr lang="zh-CN" altLang="en-US" sz="1800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218408" y="4861609"/>
            <a:ext cx="66969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dirty="0" smtClean="0"/>
              <a:t> </a:t>
            </a:r>
            <a:r>
              <a:rPr lang="en-US" altLang="zh-CN" b="1" i="1" dirty="0" err="1">
                <a:latin typeface="+mn-lt"/>
              </a:rPr>
              <a:t>c</a:t>
            </a:r>
            <a:r>
              <a:rPr lang="en-US" altLang="zh-CN" b="1" dirty="0" err="1">
                <a:latin typeface="宋体" pitchFamily="2" charset="-122"/>
              </a:rPr>
              <a:t>≈</a:t>
            </a:r>
            <a:r>
              <a:rPr lang="en-US" altLang="zh-CN" b="1" i="1" dirty="0" err="1" smtClean="0">
                <a:latin typeface="+mn-lt"/>
              </a:rPr>
              <a:t>c</a:t>
            </a:r>
            <a:r>
              <a:rPr lang="en-US" altLang="zh-CN" b="1" baseline="-18000" dirty="0" err="1" smtClean="0">
                <a:latin typeface="+mn-ea"/>
                <a:ea typeface="+mn-ea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 ②</a:t>
            </a:r>
            <a:r>
              <a:rPr lang="zh-CN" altLang="en-US" b="1" dirty="0" smtClean="0"/>
              <a:t> 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20000" dirty="0">
                <a:latin typeface="宋体" pitchFamily="2" charset="-122"/>
              </a:rPr>
              <a:t>A</a:t>
            </a:r>
            <a:r>
              <a:rPr lang="en-US" altLang="zh-CN" b="1" dirty="0">
                <a:latin typeface="宋体" pitchFamily="2" charset="-122"/>
              </a:rPr>
              <a:t>≈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A1</a:t>
            </a:r>
            <a:endParaRPr lang="zh-CN" altLang="en-US" b="1" baseline="-18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注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目标①和②实现后，容量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i="1" dirty="0" smtClean="0">
                <a:latin typeface="+mn-lt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已无矛盾</a:t>
            </a:r>
            <a:endParaRPr lang="en-US" altLang="zh-CN" sz="18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3" grpId="0" animBg="1"/>
      <p:bldP spid="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latin typeface="+mn-ea"/>
                <a:ea typeface="+mn-ea"/>
              </a:rPr>
              <a:t>5</a:t>
            </a:r>
            <a:r>
              <a:rPr lang="zh-CN" altLang="en-US" sz="2800" b="1" dirty="0" smtClean="0"/>
              <a:t>节</a:t>
            </a:r>
            <a:r>
              <a:rPr lang="zh-CN" altLang="en-US" sz="2800" b="1" dirty="0" smtClean="0">
                <a:latin typeface="宋体" pitchFamily="2" charset="-122"/>
              </a:rPr>
              <a:t>  虚拟存储器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200" b="1" dirty="0" smtClean="0">
                <a:latin typeface="+mn-ea"/>
              </a:rPr>
              <a:t>VM</a:t>
            </a:r>
            <a:r>
              <a:rPr lang="zh-CN" altLang="en-US" sz="2200" b="1" dirty="0" smtClean="0">
                <a:latin typeface="+mn-ea"/>
              </a:rPr>
              <a:t>的组织，</a:t>
            </a:r>
            <a:r>
              <a:rPr lang="en-US" altLang="zh-CN" sz="2200" b="1" dirty="0" smtClean="0">
                <a:latin typeface="+mn-ea"/>
              </a:rPr>
              <a:t>VM</a:t>
            </a:r>
            <a:r>
              <a:rPr lang="zh-CN" altLang="en-US" sz="2200" b="1" dirty="0" smtClean="0">
                <a:latin typeface="+mn-ea"/>
              </a:rPr>
              <a:t>的保护，</a:t>
            </a:r>
            <a:r>
              <a:rPr lang="en-US" altLang="zh-CN" sz="2200" b="1" dirty="0" smtClean="0">
                <a:latin typeface="+mn-ea"/>
              </a:rPr>
              <a:t>VM</a:t>
            </a:r>
            <a:r>
              <a:rPr lang="zh-CN" altLang="en-US" sz="2200" b="1" dirty="0" smtClean="0">
                <a:latin typeface="+mn-ea"/>
              </a:rPr>
              <a:t>示例，层次结构综合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79511" y="1327701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含主存空间分配、进程空间保护、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存储空间扩充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(</a:t>
            </a:r>
            <a:r>
              <a:rPr lang="zh-CN" altLang="en-US" sz="1800" b="1" dirty="0" smtClean="0">
                <a:latin typeface="宋体" pitchFamily="2" charset="-122"/>
              </a:rPr>
              <a:t>分区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分页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区域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环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访问</a:t>
            </a:r>
            <a:r>
              <a:rPr lang="en-US" altLang="zh-CN" sz="1800" b="1" dirty="0" smtClean="0">
                <a:latin typeface="宋体" pitchFamily="2" charset="-122"/>
              </a:rPr>
              <a:t>)      (</a:t>
            </a:r>
            <a:r>
              <a:rPr lang="zh-CN" altLang="en-US" sz="1800" b="1" dirty="0" smtClean="0">
                <a:latin typeface="宋体" pitchFamily="2" charset="-122"/>
              </a:rPr>
              <a:t>覆盖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交换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175247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一、虚拟存储器的组织</a:t>
            </a: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79512" y="2681273"/>
            <a:ext cx="3528456" cy="336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虚拟存储器工作原理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*VM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的定义：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195736" y="3135274"/>
            <a:ext cx="676875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以透明方式</a:t>
            </a:r>
            <a:r>
              <a:rPr lang="zh-CN" altLang="en-US" b="1" u="none" spc="-100" dirty="0" smtClean="0">
                <a:latin typeface="+mn-lt"/>
              </a:rPr>
              <a:t> 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为程序提供</a:t>
            </a:r>
            <a:r>
              <a:rPr lang="zh-CN" altLang="en-US" b="1" u="none" spc="-100" dirty="0" smtClean="0">
                <a:latin typeface="宋体" pitchFamily="2" charset="-122"/>
              </a:rPr>
              <a:t>的、</a:t>
            </a:r>
            <a:r>
              <a:rPr lang="en-US" altLang="zh-CN" b="1" spc="-100" dirty="0" smtClean="0">
                <a:latin typeface="宋体" pitchFamily="2" charset="-122"/>
              </a:rPr>
              <a:t>&gt;&gt;</a:t>
            </a:r>
            <a:r>
              <a:rPr lang="zh-CN" altLang="en-US" b="1" spc="-100" dirty="0" smtClean="0">
                <a:latin typeface="宋体" pitchFamily="2" charset="-122"/>
              </a:rPr>
              <a:t>主存空间</a:t>
            </a:r>
            <a:r>
              <a:rPr lang="zh-CN" altLang="en-US" b="1" u="none" spc="-100" dirty="0" smtClean="0">
                <a:latin typeface="宋体" pitchFamily="2" charset="-122"/>
              </a:rPr>
              <a:t>的</a:t>
            </a:r>
            <a:r>
              <a:rPr lang="zh-CN" altLang="en-US" b="1" u="sng" spc="-100" dirty="0" smtClean="0">
                <a:latin typeface="宋体" pitchFamily="2" charset="-122"/>
              </a:rPr>
              <a:t>存储空间</a:t>
            </a:r>
            <a:endParaRPr lang="en-US" altLang="zh-CN" b="1" u="sng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←面向程序员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←按逻辑地址访问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同执行顺序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800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主存、辅</a:t>
            </a:r>
            <a:r>
              <a:rPr lang="zh-CN" altLang="en-US" b="1" dirty="0" smtClean="0">
                <a:latin typeface="宋体" pitchFamily="2" charset="-122"/>
              </a:rPr>
              <a:t>存，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及相关软件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760" y="4437112"/>
            <a:ext cx="5904584" cy="1008112"/>
            <a:chOff x="1763760" y="4769137"/>
            <a:chExt cx="5904584" cy="1008112"/>
          </a:xfrm>
        </p:grpSpPr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1763760" y="4921267"/>
              <a:ext cx="648000" cy="79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55872" y="4985161"/>
              <a:ext cx="864000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虚拟</a:t>
              </a:r>
              <a:r>
                <a:rPr lang="zh-CN" altLang="en-US" sz="1600" b="1" u="none" dirty="0" smtClean="0"/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5" name="Rectangle 34" descr="宽上对角线"/>
            <p:cNvSpPr>
              <a:spLocks noChangeArrowheads="1"/>
            </p:cNvSpPr>
            <p:nvPr/>
          </p:nvSpPr>
          <p:spPr bwMode="auto">
            <a:xfrm>
              <a:off x="3563888" y="4769137"/>
              <a:ext cx="4104456" cy="1008112"/>
            </a:xfrm>
            <a:prstGeom prst="rect">
              <a:avLst/>
            </a:prstGeom>
            <a:pattFill prst="wdUpDiag">
              <a:fgClr>
                <a:srgbClr val="99CCFF">
                  <a:alpha val="39999"/>
                </a:srgbClr>
              </a:fgClr>
              <a:bgClr>
                <a:schemeClr val="bg1">
                  <a:alpha val="39999"/>
                </a:schemeClr>
              </a:bgClr>
            </a:patt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5580232" y="4841169"/>
              <a:ext cx="1080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虚拟存储器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422020" y="5271605"/>
              <a:ext cx="128588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2411760" y="5487629"/>
              <a:ext cx="301749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411760" y="5634821"/>
              <a:ext cx="30174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3707968" y="4509120"/>
            <a:ext cx="3888288" cy="864096"/>
            <a:chOff x="3707968" y="4841145"/>
            <a:chExt cx="3888288" cy="864096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876256" y="4841145"/>
              <a:ext cx="720000" cy="857256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5436096" y="5129241"/>
              <a:ext cx="720000" cy="57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3707968" y="5129209"/>
              <a:ext cx="576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MMU</a:t>
              </a:r>
              <a:endParaRPr lang="zh-CN" altLang="en-US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428080" y="4985161"/>
              <a:ext cx="864000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物理</a:t>
              </a:r>
              <a:r>
                <a:rPr lang="zh-CN" altLang="en-US" sz="1600" b="1" u="none" dirty="0" smtClean="0"/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284096" y="5273193"/>
              <a:ext cx="115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156176" y="5633233"/>
              <a:ext cx="72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44" name="Text Box 320"/>
          <p:cNvSpPr txBox="1">
            <a:spLocks noChangeArrowheads="1"/>
          </p:cNvSpPr>
          <p:nvPr/>
        </p:nvSpPr>
        <p:spPr bwMode="auto">
          <a:xfrm>
            <a:off x="1907704" y="5509681"/>
            <a:ext cx="65158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主存用作虚</a:t>
            </a:r>
            <a:r>
              <a:rPr lang="zh-CN" altLang="en-US" b="1" u="none" dirty="0">
                <a:latin typeface="宋体" pitchFamily="2" charset="-122"/>
              </a:rPr>
              <a:t>存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辅存用作主存的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后备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、虚存的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宿主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</a:p>
        </p:txBody>
      </p:sp>
      <p:sp>
        <p:nvSpPr>
          <p:cNvPr id="45" name="线形标注 2 44"/>
          <p:cNvSpPr/>
          <p:nvPr/>
        </p:nvSpPr>
        <p:spPr bwMode="auto">
          <a:xfrm>
            <a:off x="5436272" y="5661248"/>
            <a:ext cx="1584000" cy="216000"/>
          </a:xfrm>
          <a:prstGeom prst="borderCallout2">
            <a:avLst>
              <a:gd name="adj1" fmla="val 48590"/>
              <a:gd name="adj2" fmla="val -206"/>
              <a:gd name="adj3" fmla="val 48590"/>
              <a:gd name="adj4" fmla="val -12671"/>
              <a:gd name="adj5" fmla="val -301006"/>
              <a:gd name="adj6" fmla="val -71059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arrow" w="sm" len="sm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en-US" altLang="zh-CN" sz="1600" b="1" dirty="0" smtClean="0">
                <a:latin typeface="+mn-ea"/>
                <a:ea typeface="+mn-ea"/>
              </a:rPr>
              <a:t>MMU</a:t>
            </a:r>
            <a:r>
              <a:rPr lang="zh-CN" altLang="en-US" sz="1600" b="1" dirty="0" smtClean="0">
                <a:latin typeface="+mn-ea"/>
                <a:ea typeface="+mn-ea"/>
              </a:rPr>
              <a:t>常放在</a:t>
            </a:r>
            <a:r>
              <a:rPr lang="en-US" altLang="zh-CN" sz="1600" b="1" dirty="0" smtClean="0">
                <a:latin typeface="+mn-ea"/>
                <a:ea typeface="+mn-ea"/>
              </a:rPr>
              <a:t>CPU</a:t>
            </a:r>
            <a:r>
              <a:rPr lang="zh-CN" altLang="en-US" sz="1600" b="1" dirty="0" smtClean="0">
                <a:latin typeface="+mn-ea"/>
                <a:ea typeface="+mn-ea"/>
              </a:rPr>
              <a:t>中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4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44" grpId="0"/>
      <p:bldP spid="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2" name="Text Box 203"/>
          <p:cNvSpPr txBox="1">
            <a:spLocks noChangeArrowheads="1"/>
          </p:cNvSpPr>
          <p:nvPr/>
        </p:nvSpPr>
        <p:spPr bwMode="auto">
          <a:xfrm>
            <a:off x="214282" y="404664"/>
            <a:ext cx="3493701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的交换单元状态：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的工作原理：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VM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5" name="Text Box 204"/>
          <p:cNvSpPr txBox="1">
            <a:spLocks noChangeArrowheads="1"/>
          </p:cNvSpPr>
          <p:nvPr/>
        </p:nvSpPr>
        <p:spPr bwMode="auto">
          <a:xfrm>
            <a:off x="2843808" y="404664"/>
            <a:ext cx="604867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缓存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主存中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、未</a:t>
            </a:r>
            <a:r>
              <a:rPr lang="zh-CN" altLang="en-US" b="1" dirty="0" smtClean="0">
                <a:latin typeface="宋体" pitchFamily="2" charset="-122"/>
              </a:rPr>
              <a:t>缓存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未</a:t>
            </a:r>
            <a:r>
              <a:rPr lang="zh-CN" altLang="en-US" b="1" dirty="0">
                <a:latin typeface="宋体" pitchFamily="2" charset="-122"/>
              </a:rPr>
              <a:t>分配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文件中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变换、</a:t>
            </a:r>
            <a:r>
              <a:rPr lang="zh-CN" altLang="en-US" b="1" dirty="0"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259632" y="3068960"/>
            <a:ext cx="6696744" cy="2088232"/>
            <a:chOff x="611431" y="3356993"/>
            <a:chExt cx="6696744" cy="2088232"/>
          </a:xfrm>
        </p:grpSpPr>
        <p:sp>
          <p:nvSpPr>
            <p:cNvPr id="72" name="Text Box 24" descr="宽上对角线"/>
            <p:cNvSpPr txBox="1">
              <a:spLocks noChangeArrowheads="1"/>
            </p:cNvSpPr>
            <p:nvPr/>
          </p:nvSpPr>
          <p:spPr bwMode="auto">
            <a:xfrm>
              <a:off x="1620175" y="3356993"/>
              <a:ext cx="5688000" cy="208823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spcBef>
                  <a:spcPts val="0"/>
                </a:spcBef>
              </a:pPr>
              <a:endParaRPr lang="en-US" altLang="zh-CN" sz="1200" b="1" u="none" dirty="0" smtClean="0">
                <a:latin typeface="+mn-ea"/>
                <a:ea typeface="+mn-ea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000" b="1" u="none" dirty="0" smtClean="0">
                  <a:latin typeface="+mn-ea"/>
                  <a:ea typeface="+mn-ea"/>
                </a:rPr>
                <a:t>     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3" name="Text Box 118"/>
            <p:cNvSpPr txBox="1">
              <a:spLocks noChangeArrowheads="1"/>
            </p:cNvSpPr>
            <p:nvPr/>
          </p:nvSpPr>
          <p:spPr bwMode="auto">
            <a:xfrm>
              <a:off x="3059783" y="4960992"/>
              <a:ext cx="864096" cy="43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4" name="Text Box 119"/>
            <p:cNvSpPr txBox="1">
              <a:spLocks noChangeArrowheads="1"/>
            </p:cNvSpPr>
            <p:nvPr/>
          </p:nvSpPr>
          <p:spPr bwMode="auto">
            <a:xfrm>
              <a:off x="5436047" y="4960992"/>
              <a:ext cx="865188" cy="432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5" name="Rectangle 121"/>
            <p:cNvSpPr>
              <a:spLocks noChangeArrowheads="1"/>
            </p:cNvSpPr>
            <p:nvPr/>
          </p:nvSpPr>
          <p:spPr bwMode="auto">
            <a:xfrm>
              <a:off x="1691679" y="3429001"/>
              <a:ext cx="5040432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76" name="Text Box 172"/>
            <p:cNvSpPr txBox="1">
              <a:spLocks noChangeArrowheads="1"/>
            </p:cNvSpPr>
            <p:nvPr/>
          </p:nvSpPr>
          <p:spPr bwMode="auto">
            <a:xfrm>
              <a:off x="971607" y="5229225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7" name="Line 173"/>
            <p:cNvSpPr>
              <a:spLocks noChangeShapeType="1"/>
            </p:cNvSpPr>
            <p:nvPr/>
          </p:nvSpPr>
          <p:spPr bwMode="auto">
            <a:xfrm>
              <a:off x="1485537" y="5175306"/>
              <a:ext cx="1584000" cy="1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74"/>
            <p:cNvSpPr>
              <a:spLocks noChangeShapeType="1"/>
            </p:cNvSpPr>
            <p:nvPr/>
          </p:nvSpPr>
          <p:spPr bwMode="auto">
            <a:xfrm flipV="1">
              <a:off x="1485536" y="5321032"/>
              <a:ext cx="1584000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75"/>
            <p:cNvSpPr>
              <a:spLocks noChangeShapeType="1"/>
            </p:cNvSpPr>
            <p:nvPr/>
          </p:nvSpPr>
          <p:spPr bwMode="auto">
            <a:xfrm>
              <a:off x="1475607" y="3717033"/>
              <a:ext cx="309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76"/>
            <p:cNvSpPr txBox="1">
              <a:spLocks noChangeArrowheads="1"/>
            </p:cNvSpPr>
            <p:nvPr/>
          </p:nvSpPr>
          <p:spPr bwMode="auto">
            <a:xfrm>
              <a:off x="611431" y="3573041"/>
              <a:ext cx="864072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虚拟地址</a:t>
              </a:r>
              <a:endParaRPr lang="zh-CN" altLang="en-US" sz="16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81" name="Text Box 177"/>
            <p:cNvSpPr txBox="1">
              <a:spLocks noChangeArrowheads="1"/>
            </p:cNvSpPr>
            <p:nvPr/>
          </p:nvSpPr>
          <p:spPr bwMode="auto">
            <a:xfrm>
              <a:off x="971607" y="5013201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2" name="Line 210"/>
            <p:cNvSpPr>
              <a:spLocks noChangeShapeType="1"/>
            </p:cNvSpPr>
            <p:nvPr/>
          </p:nvSpPr>
          <p:spPr bwMode="auto">
            <a:xfrm flipV="1">
              <a:off x="2411711" y="5033001"/>
              <a:ext cx="648000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14"/>
            <p:cNvSpPr>
              <a:spLocks noChangeShapeType="1"/>
            </p:cNvSpPr>
            <p:nvPr/>
          </p:nvSpPr>
          <p:spPr bwMode="auto">
            <a:xfrm>
              <a:off x="2411711" y="4875875"/>
              <a:ext cx="0" cy="1579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411840" y="3177381"/>
            <a:ext cx="2160240" cy="1405485"/>
            <a:chOff x="2483817" y="3897463"/>
            <a:chExt cx="2160240" cy="1405485"/>
          </a:xfrm>
        </p:grpSpPr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296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6" name="Text Box 212"/>
            <p:cNvSpPr txBox="1">
              <a:spLocks noChangeArrowheads="1"/>
            </p:cNvSpPr>
            <p:nvPr/>
          </p:nvSpPr>
          <p:spPr bwMode="auto">
            <a:xfrm>
              <a:off x="3131889" y="4869162"/>
              <a:ext cx="576064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7" name="Line 213"/>
            <p:cNvSpPr>
              <a:spLocks noChangeShapeType="1"/>
            </p:cNvSpPr>
            <p:nvPr/>
          </p:nvSpPr>
          <p:spPr bwMode="auto">
            <a:xfrm>
              <a:off x="3131889" y="4149098"/>
              <a:ext cx="0" cy="14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14"/>
            <p:cNvSpPr>
              <a:spLocks noChangeShapeType="1"/>
            </p:cNvSpPr>
            <p:nvPr/>
          </p:nvSpPr>
          <p:spPr bwMode="auto">
            <a:xfrm flipH="1">
              <a:off x="3131219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21"/>
            <p:cNvSpPr txBox="1">
              <a:spLocks noChangeArrowheads="1"/>
            </p:cNvSpPr>
            <p:nvPr/>
          </p:nvSpPr>
          <p:spPr bwMode="auto">
            <a:xfrm>
              <a:off x="3851969" y="4293098"/>
              <a:ext cx="538956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0" name="Line 226"/>
            <p:cNvSpPr>
              <a:spLocks noChangeShapeType="1"/>
            </p:cNvSpPr>
            <p:nvPr/>
          </p:nvSpPr>
          <p:spPr bwMode="auto">
            <a:xfrm>
              <a:off x="3779961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12"/>
            <p:cNvSpPr txBox="1">
              <a:spLocks noChangeArrowheads="1"/>
            </p:cNvSpPr>
            <p:nvPr/>
          </p:nvSpPr>
          <p:spPr bwMode="auto">
            <a:xfrm>
              <a:off x="2627833" y="3897463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辅助</a:t>
              </a: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硬件</a:t>
              </a:r>
              <a:endParaRPr lang="zh-CN" altLang="en-US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068024" y="3177381"/>
            <a:ext cx="3168223" cy="1855620"/>
            <a:chOff x="4139952" y="3897464"/>
            <a:chExt cx="3168223" cy="1855620"/>
          </a:xfrm>
        </p:grpSpPr>
        <p:sp>
          <p:nvSpPr>
            <p:cNvPr id="93" name="Text Box 220"/>
            <p:cNvSpPr txBox="1">
              <a:spLocks noChangeArrowheads="1"/>
            </p:cNvSpPr>
            <p:nvPr/>
          </p:nvSpPr>
          <p:spPr bwMode="auto">
            <a:xfrm>
              <a:off x="4644008" y="4292973"/>
              <a:ext cx="13680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4" name="Line 222"/>
            <p:cNvSpPr>
              <a:spLocks noChangeShapeType="1"/>
            </p:cNvSpPr>
            <p:nvPr/>
          </p:nvSpPr>
          <p:spPr bwMode="auto">
            <a:xfrm flipV="1">
              <a:off x="5868144" y="5465051"/>
              <a:ext cx="288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3"/>
            <p:cNvSpPr>
              <a:spLocks noChangeShapeType="1"/>
            </p:cNvSpPr>
            <p:nvPr/>
          </p:nvSpPr>
          <p:spPr bwMode="auto">
            <a:xfrm>
              <a:off x="4644008" y="5753083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4"/>
            <p:cNvSpPr>
              <a:spLocks noChangeShapeType="1"/>
            </p:cNvSpPr>
            <p:nvPr/>
          </p:nvSpPr>
          <p:spPr bwMode="auto">
            <a:xfrm flipH="1">
              <a:off x="5868144" y="4866062"/>
              <a:ext cx="199" cy="5989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27"/>
            <p:cNvSpPr>
              <a:spLocks noChangeShapeType="1"/>
            </p:cNvSpPr>
            <p:nvPr/>
          </p:nvSpPr>
          <p:spPr bwMode="auto">
            <a:xfrm>
              <a:off x="5292080" y="4149083"/>
              <a:ext cx="0" cy="14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28"/>
            <p:cNvSpPr>
              <a:spLocks noChangeShapeType="1"/>
            </p:cNvSpPr>
            <p:nvPr/>
          </p:nvSpPr>
          <p:spPr bwMode="auto">
            <a:xfrm>
              <a:off x="5076056" y="5229598"/>
              <a:ext cx="0" cy="2354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29"/>
            <p:cNvSpPr>
              <a:spLocks noChangeShapeType="1"/>
            </p:cNvSpPr>
            <p:nvPr/>
          </p:nvSpPr>
          <p:spPr bwMode="auto">
            <a:xfrm flipH="1">
              <a:off x="4644008" y="5465051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30"/>
            <p:cNvSpPr txBox="1">
              <a:spLocks noChangeArrowheads="1"/>
            </p:cNvSpPr>
            <p:nvPr/>
          </p:nvSpPr>
          <p:spPr bwMode="auto">
            <a:xfrm>
              <a:off x="4644008" y="4942261"/>
              <a:ext cx="108081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1" name="Line 231"/>
            <p:cNvSpPr>
              <a:spLocks noChangeShapeType="1"/>
            </p:cNvSpPr>
            <p:nvPr/>
          </p:nvSpPr>
          <p:spPr bwMode="auto">
            <a:xfrm flipV="1">
              <a:off x="4139952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32"/>
            <p:cNvSpPr>
              <a:spLocks noChangeShapeType="1"/>
            </p:cNvSpPr>
            <p:nvPr/>
          </p:nvSpPr>
          <p:spPr bwMode="auto">
            <a:xfrm>
              <a:off x="4139952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221"/>
            <p:cNvSpPr txBox="1">
              <a:spLocks noChangeArrowheads="1"/>
            </p:cNvSpPr>
            <p:nvPr/>
          </p:nvSpPr>
          <p:spPr bwMode="auto">
            <a:xfrm>
              <a:off x="6049268" y="4293096"/>
              <a:ext cx="538956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 flipV="1">
              <a:off x="6012160" y="4581104"/>
              <a:ext cx="720000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212"/>
            <p:cNvSpPr txBox="1">
              <a:spLocks noChangeArrowheads="1"/>
            </p:cNvSpPr>
            <p:nvPr/>
          </p:nvSpPr>
          <p:spPr bwMode="auto">
            <a:xfrm>
              <a:off x="5868144" y="4869163"/>
              <a:ext cx="503386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6" name="Text Box 216"/>
            <p:cNvSpPr txBox="1">
              <a:spLocks noChangeArrowheads="1"/>
            </p:cNvSpPr>
            <p:nvPr/>
          </p:nvSpPr>
          <p:spPr bwMode="auto">
            <a:xfrm>
              <a:off x="6732160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系统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12"/>
            <p:cNvSpPr txBox="1">
              <a:spLocks noChangeArrowheads="1"/>
            </p:cNvSpPr>
            <p:nvPr/>
          </p:nvSpPr>
          <p:spPr bwMode="auto">
            <a:xfrm>
              <a:off x="4932486" y="3897464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辅助</a:t>
              </a:r>
              <a:r>
                <a:rPr lang="zh-CN" altLang="en-US" sz="1600" b="1" u="none" dirty="0" smtClean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  <a:endParaRPr lang="zh-CN" altLang="en-US" sz="16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sp>
        <p:nvSpPr>
          <p:cNvPr id="113" name="Text Box 203"/>
          <p:cNvSpPr txBox="1">
            <a:spLocks noChangeArrowheads="1"/>
          </p:cNvSpPr>
          <p:nvPr/>
        </p:nvSpPr>
        <p:spPr bwMode="auto">
          <a:xfrm>
            <a:off x="2736390" y="5251266"/>
            <a:ext cx="41398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面向程序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模型</a:t>
            </a:r>
            <a:r>
              <a:rPr lang="zh-CN" altLang="en-US" b="1" u="none" dirty="0" smtClean="0">
                <a:latin typeface="宋体" pitchFamily="2" charset="-122"/>
              </a:rPr>
              <a:t>！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71600" y="980727"/>
            <a:ext cx="7488833" cy="1440081"/>
            <a:chOff x="971600" y="980727"/>
            <a:chExt cx="7488833" cy="1440081"/>
          </a:xfrm>
        </p:grpSpPr>
        <p:sp>
          <p:nvSpPr>
            <p:cNvPr id="62" name="Text Box 212"/>
            <p:cNvSpPr txBox="1">
              <a:spLocks noChangeArrowheads="1"/>
            </p:cNvSpPr>
            <p:nvPr/>
          </p:nvSpPr>
          <p:spPr bwMode="auto">
            <a:xfrm>
              <a:off x="5364089" y="1052735"/>
              <a:ext cx="3096344" cy="1296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lIns="36000" tIns="28800" rIns="36000" bIns="10800" anchor="ctr"/>
            <a:lstStyle/>
            <a:p>
              <a:pPr marL="720725" indent="-720725" defTabSz="893763">
                <a:lnSpc>
                  <a:spcPct val="105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1800" b="1" dirty="0" smtClean="0">
                  <a:latin typeface="宋体" pitchFamily="2" charset="-122"/>
                </a:rPr>
                <a:t>暂存被替换</a:t>
              </a:r>
              <a:r>
                <a:rPr lang="zh-CN" altLang="en-US" sz="1800" b="1" u="sng" dirty="0" smtClean="0">
                  <a:latin typeface="宋体" pitchFamily="2" charset="-122"/>
                </a:rPr>
                <a:t>程序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r>
                <a:rPr lang="zh-CN" altLang="en-US" sz="1800" b="1" u="none" dirty="0" smtClean="0">
                  <a:latin typeface="宋体" pitchFamily="2" charset="-122"/>
                </a:rPr>
                <a:t>的空间，替换时使用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marL="720725" indent="-720725">
                <a:lnSpc>
                  <a:spcPct val="105000"/>
                </a:lnSpc>
                <a:spcBef>
                  <a:spcPts val="300"/>
                </a:spcBef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文件区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：</a:t>
              </a:r>
              <a:r>
                <a:rPr lang="zh-CN" altLang="en-US" sz="1800" b="1" dirty="0" smtClean="0">
                  <a:latin typeface="宋体" pitchFamily="2" charset="-122"/>
                </a:rPr>
                <a:t>保存</a:t>
              </a:r>
              <a:r>
                <a:rPr lang="zh-CN" altLang="en-US" sz="1800" b="1" u="sng" dirty="0" smtClean="0">
                  <a:latin typeface="宋体" pitchFamily="2" charset="-122"/>
                </a:rPr>
                <a:t>程序</a:t>
              </a:r>
              <a:r>
                <a:rPr lang="zh-CN" altLang="en-US" sz="1800" b="1" u="sng" dirty="0" smtClean="0">
                  <a:solidFill>
                    <a:srgbClr val="0070C0"/>
                  </a:solidFill>
                  <a:latin typeface="宋体" pitchFamily="2" charset="-122"/>
                </a:rPr>
                <a:t>文件</a:t>
              </a:r>
              <a:r>
                <a:rPr lang="zh-CN" altLang="en-US" sz="1800" b="1" dirty="0" smtClean="0">
                  <a:latin typeface="宋体" pitchFamily="2" charset="-122"/>
                </a:rPr>
                <a:t>信息的空间，载入时使用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63" name="Text Box 249"/>
            <p:cNvSpPr txBox="1">
              <a:spLocks noChangeArrowheads="1"/>
            </p:cNvSpPr>
            <p:nvPr/>
          </p:nvSpPr>
          <p:spPr bwMode="auto">
            <a:xfrm>
              <a:off x="971600" y="1626402"/>
              <a:ext cx="575952" cy="65047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主存空间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64" name="Text Box 251"/>
            <p:cNvSpPr txBox="1">
              <a:spLocks noChangeArrowheads="1"/>
            </p:cNvSpPr>
            <p:nvPr/>
          </p:nvSpPr>
          <p:spPr bwMode="auto">
            <a:xfrm>
              <a:off x="4527200" y="980727"/>
              <a:ext cx="692872" cy="14400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b="1" u="none" dirty="0" smtClean="0">
                  <a:latin typeface="宋体" pitchFamily="2" charset="-122"/>
                </a:rPr>
                <a:t>程序空间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虚存空间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1979711" y="1556856"/>
              <a:ext cx="1944217" cy="359984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</a:t>
              </a:r>
              <a:r>
                <a:rPr lang="zh-CN" altLang="en-US" sz="1800" b="1" u="none" dirty="0" smtClean="0">
                  <a:latin typeface="宋体" pitchFamily="2" charset="-122"/>
                </a:rPr>
                <a:t>存空间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交换区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66" name="直接箭头连接符 54"/>
            <p:cNvCxnSpPr/>
            <p:nvPr/>
          </p:nvCxnSpPr>
          <p:spPr bwMode="auto">
            <a:xfrm flipH="1">
              <a:off x="1259576" y="1052736"/>
              <a:ext cx="56" cy="5736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7" name="直接箭头连接符 55"/>
            <p:cNvCxnSpPr/>
            <p:nvPr/>
          </p:nvCxnSpPr>
          <p:spPr bwMode="auto">
            <a:xfrm>
              <a:off x="2843807" y="1124744"/>
              <a:ext cx="1" cy="432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" name="左右箭头 67"/>
            <p:cNvSpPr/>
            <p:nvPr/>
          </p:nvSpPr>
          <p:spPr bwMode="auto">
            <a:xfrm>
              <a:off x="1547664" y="1700808"/>
              <a:ext cx="432000" cy="144000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Rectangle 121"/>
            <p:cNvSpPr>
              <a:spLocks noChangeArrowheads="1"/>
            </p:cNvSpPr>
            <p:nvPr/>
          </p:nvSpPr>
          <p:spPr bwMode="auto">
            <a:xfrm>
              <a:off x="1857556" y="1484784"/>
              <a:ext cx="2210388" cy="93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108" name="Text Box 212"/>
            <p:cNvSpPr txBox="1">
              <a:spLocks noChangeArrowheads="1"/>
            </p:cNvSpPr>
            <p:nvPr/>
          </p:nvSpPr>
          <p:spPr bwMode="auto">
            <a:xfrm>
              <a:off x="1259792" y="1052768"/>
              <a:ext cx="1440000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虚存</a:t>
              </a:r>
              <a:r>
                <a:rPr lang="en-US" altLang="zh-CN" sz="1600" b="1" u="none" dirty="0" smtClean="0">
                  <a:latin typeface="宋体" pitchFamily="2" charset="-122"/>
                </a:rPr>
                <a:t>-</a:t>
              </a:r>
              <a:r>
                <a:rPr lang="zh-CN" altLang="en-US" sz="1600" b="1" u="none" dirty="0" smtClean="0">
                  <a:latin typeface="宋体" pitchFamily="2" charset="-122"/>
                </a:rPr>
                <a:t>主存映射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09" name="Text Box 212"/>
            <p:cNvSpPr txBox="1">
              <a:spLocks noChangeArrowheads="1"/>
            </p:cNvSpPr>
            <p:nvPr/>
          </p:nvSpPr>
          <p:spPr bwMode="auto">
            <a:xfrm>
              <a:off x="2843968" y="1124744"/>
              <a:ext cx="1440000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虚存</a:t>
              </a:r>
              <a:r>
                <a:rPr lang="en-US" altLang="zh-CN" sz="1600" b="1" u="none" dirty="0" smtClean="0">
                  <a:latin typeface="宋体" pitchFamily="2" charset="-122"/>
                </a:rPr>
                <a:t>-</a:t>
              </a:r>
              <a:r>
                <a:rPr lang="zh-CN" altLang="en-US" sz="1600" b="1" u="none" dirty="0" smtClean="0">
                  <a:latin typeface="宋体" pitchFamily="2" charset="-122"/>
                </a:rPr>
                <a:t>辅存映射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1979824" y="1991278"/>
              <a:ext cx="1944104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</a:t>
              </a:r>
              <a:r>
                <a:rPr lang="zh-CN" altLang="en-US" sz="1800" b="1" u="none" dirty="0" smtClean="0">
                  <a:latin typeface="宋体" pitchFamily="2" charset="-122"/>
                </a:rPr>
                <a:t>存空间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文件区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11" name="直接箭头连接符 55"/>
            <p:cNvCxnSpPr/>
            <p:nvPr/>
          </p:nvCxnSpPr>
          <p:spPr bwMode="auto">
            <a:xfrm flipH="1">
              <a:off x="3923928" y="2204864"/>
              <a:ext cx="603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sp>
          <p:nvSpPr>
            <p:cNvPr id="112" name="右箭头 111"/>
            <p:cNvSpPr/>
            <p:nvPr/>
          </p:nvSpPr>
          <p:spPr bwMode="auto">
            <a:xfrm rot="10800000">
              <a:off x="1547712" y="2060848"/>
              <a:ext cx="432000" cy="144000"/>
            </a:xfrm>
            <a:prstGeom prst="rightArrow">
              <a:avLst>
                <a:gd name="adj1" fmla="val 42449"/>
                <a:gd name="adj2" fmla="val 43570"/>
              </a:avLst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cxnSp>
          <p:nvCxnSpPr>
            <p:cNvPr id="115" name="直接箭头连接符 54"/>
            <p:cNvCxnSpPr/>
            <p:nvPr/>
          </p:nvCxnSpPr>
          <p:spPr bwMode="auto">
            <a:xfrm flipH="1" flipV="1">
              <a:off x="1259672" y="1052736"/>
              <a:ext cx="3267528" cy="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16" name="直接箭头连接符 54"/>
            <p:cNvCxnSpPr/>
            <p:nvPr/>
          </p:nvCxnSpPr>
          <p:spPr bwMode="auto">
            <a:xfrm flipH="1">
              <a:off x="2843808" y="1124744"/>
              <a:ext cx="16833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5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4" name="Text Box 203"/>
          <p:cNvSpPr txBox="1">
            <a:spLocks noChangeArrowheads="1"/>
          </p:cNvSpPr>
          <p:nvPr/>
        </p:nvSpPr>
        <p:spPr bwMode="auto">
          <a:xfrm>
            <a:off x="214282" y="404664"/>
            <a:ext cx="4789766" cy="604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的交换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单位：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虚存的存储管理方式：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主存的层次管理：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映射方式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查找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映射表位置：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spc="600" dirty="0" smtClean="0">
                <a:solidFill>
                  <a:srgbClr val="990099"/>
                </a:solidFill>
                <a:latin typeface="宋体" pitchFamily="2" charset="-122"/>
              </a:rPr>
              <a:t>查找方法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映射表索引：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spc="600" dirty="0" smtClean="0">
                <a:solidFill>
                  <a:srgbClr val="990099"/>
                </a:solidFill>
                <a:latin typeface="宋体" pitchFamily="2" charset="-122"/>
              </a:rPr>
              <a:t>地址变换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3203848" y="871552"/>
            <a:ext cx="5832648" cy="10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程序段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程序</a:t>
            </a:r>
            <a:r>
              <a:rPr lang="zh-CN" altLang="en-US" b="1" dirty="0" smtClean="0">
                <a:latin typeface="+mn-ea"/>
              </a:rPr>
              <a:t>页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段式、页式、段页式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主存空间</a:t>
            </a:r>
            <a:r>
              <a:rPr lang="zh-CN" altLang="en-US" sz="1800" b="1" dirty="0" smtClean="0">
                <a:latin typeface="宋体" pitchFamily="2" charset="-122"/>
              </a:rPr>
              <a:t>分配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5776" y="2265574"/>
            <a:ext cx="6444301" cy="399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全相联方式    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+mn-ea"/>
              </a:rPr>
              <a:t>提高主存利用率</a:t>
            </a:r>
            <a:endParaRPr lang="zh-CN" altLang="en-US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放在</a:t>
            </a:r>
            <a:r>
              <a:rPr lang="zh-CN" altLang="en-US" b="1" u="sng" dirty="0" smtClean="0"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中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表空间</a:t>
            </a:r>
            <a:r>
              <a:rPr lang="zh-CN" altLang="en-US" sz="1800" b="1" dirty="0" smtClean="0">
                <a:latin typeface="宋体" pitchFamily="2" charset="-122"/>
              </a:rPr>
              <a:t>巨大、降低成本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按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查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次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主</a:t>
            </a:r>
            <a:r>
              <a:rPr lang="zh-CN" altLang="en-US" sz="1800" b="1" dirty="0" smtClean="0">
                <a:latin typeface="宋体" pitchFamily="2" charset="-122"/>
              </a:rPr>
              <a:t>存较慢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用虚地址索引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行数≤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</a:rPr>
              <a:t>S</a:t>
            </a:r>
            <a:r>
              <a:rPr lang="zh-CN" altLang="en-US" sz="2000" b="1" baseline="-18000" dirty="0" smtClean="0">
                <a:solidFill>
                  <a:srgbClr val="0070C0"/>
                </a:solidFill>
                <a:latin typeface="宋体" pitchFamily="2" charset="-122"/>
              </a:rPr>
              <a:t>虚存</a:t>
            </a:r>
            <a:r>
              <a:rPr lang="en-US" altLang="zh-CN" sz="2000" b="1" dirty="0" smtClean="0">
                <a:latin typeface="宋体" pitchFamily="2" charset="-122"/>
              </a:rPr>
              <a:t>/S</a:t>
            </a:r>
            <a:r>
              <a:rPr lang="zh-CN" altLang="en-US" sz="2000" b="1" baseline="-18000" dirty="0" smtClean="0">
                <a:latin typeface="宋体" pitchFamily="2" charset="-122"/>
              </a:rPr>
              <a:t>交换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latin typeface="宋体" pitchFamily="2" charset="-122"/>
              </a:rPr>
              <a:t>←无标记项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endParaRPr lang="en-US" altLang="zh-CN" sz="16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段首址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sz="2200" b="1" dirty="0">
                <a:latin typeface="宋体" pitchFamily="2" charset="-122"/>
              </a:rPr>
              <a:t>段内偏移，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&lt;</a:t>
            </a:r>
            <a:r>
              <a:rPr lang="zh-CN" altLang="en-US" sz="2200" b="1" spc="-100" dirty="0">
                <a:latin typeface="宋体" pitchFamily="2" charset="-122"/>
              </a:rPr>
              <a:t>页表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itchFamily="2" charset="-122"/>
              </a:rPr>
              <a:t>[</a:t>
            </a:r>
            <a:r>
              <a:rPr lang="zh-CN" altLang="en-US" sz="2200" b="1" spc="-100" dirty="0">
                <a:latin typeface="宋体" pitchFamily="2" charset="-122"/>
              </a:rPr>
              <a:t>虚页号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itchFamily="2" charset="-122"/>
              </a:rPr>
              <a:t>],</a:t>
            </a:r>
            <a:r>
              <a:rPr lang="zh-CN" altLang="en-US" sz="2200" b="1" spc="-100" dirty="0">
                <a:latin typeface="宋体" pitchFamily="2" charset="-122"/>
              </a:rPr>
              <a:t>页内偏移</a:t>
            </a:r>
            <a:r>
              <a:rPr lang="en-US" altLang="zh-CN" sz="2200" b="1" spc="-100" dirty="0" smtClean="0">
                <a:solidFill>
                  <a:srgbClr val="990099"/>
                </a:solidFill>
                <a:latin typeface="宋体" pitchFamily="2" charset="-122"/>
              </a:rPr>
              <a:t>&gt;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伪</a:t>
            </a:r>
            <a:r>
              <a:rPr lang="en-US" altLang="zh-CN" b="1" dirty="0" smtClean="0">
                <a:latin typeface="宋体" pitchFamily="2" charset="-122"/>
              </a:rPr>
              <a:t>LRU               </a:t>
            </a:r>
            <a:r>
              <a:rPr lang="zh-CN" altLang="en-US" sz="1800" b="1" dirty="0" smtClean="0">
                <a:latin typeface="宋体" pitchFamily="2" charset="-122"/>
              </a:rPr>
              <a:t>←表在主存中</a:t>
            </a:r>
            <a:endParaRPr lang="en-US" altLang="zh-CN" sz="1800" b="1" dirty="0" smtClean="0">
              <a:latin typeface="宋体" pitchFamily="2" charset="-122"/>
            </a:endParaRPr>
          </a:p>
          <a:p>
            <a:pPr lvl="0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写回法              </a:t>
            </a:r>
            <a:r>
              <a:rPr lang="zh-CN" altLang="en-US" sz="1800" b="1" dirty="0" smtClean="0">
                <a:latin typeface="宋体" pitchFamily="2" charset="-122"/>
              </a:rPr>
              <a:t>←访存开销大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2780928"/>
            <a:ext cx="453152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3275" indent="-803275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表长＜</a:t>
            </a:r>
            <a:r>
              <a:rPr lang="en-US" altLang="zh-CN" sz="1800" b="1" dirty="0" smtClean="0">
                <a:latin typeface="宋体" pitchFamily="2" charset="-122"/>
              </a:rPr>
              <a:t>S</a:t>
            </a:r>
            <a:r>
              <a:rPr lang="zh-CN" altLang="en-US" sz="1800" b="1" baseline="-18000" dirty="0">
                <a:latin typeface="宋体" pitchFamily="2" charset="-122"/>
              </a:rPr>
              <a:t>虚存</a:t>
            </a:r>
            <a:r>
              <a:rPr lang="en-US" altLang="zh-CN" sz="1800" b="1" dirty="0">
                <a:latin typeface="宋体" pitchFamily="2" charset="-122"/>
              </a:rPr>
              <a:t>/S</a:t>
            </a:r>
            <a:r>
              <a:rPr lang="zh-CN" altLang="en-US" sz="1800" b="1" baseline="-18000" dirty="0" smtClean="0">
                <a:latin typeface="宋体" pitchFamily="2" charset="-122"/>
              </a:rPr>
              <a:t>交换</a:t>
            </a:r>
            <a:r>
              <a:rPr lang="zh-CN" altLang="en-US" sz="1800" b="1" dirty="0" smtClean="0">
                <a:latin typeface="+mn-ea"/>
                <a:ea typeface="+mn-ea"/>
              </a:rPr>
              <a:t>时的值？实现要求？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699792" y="4580458"/>
            <a:ext cx="5904656" cy="217340"/>
            <a:chOff x="2627784" y="4580458"/>
            <a:chExt cx="5904656" cy="217340"/>
          </a:xfrm>
        </p:grpSpPr>
        <p:sp>
          <p:nvSpPr>
            <p:cNvPr id="25" name="Text Box 1367"/>
            <p:cNvSpPr txBox="1">
              <a:spLocks noChangeArrowheads="1"/>
            </p:cNvSpPr>
            <p:nvPr/>
          </p:nvSpPr>
          <p:spPr bwMode="auto">
            <a:xfrm>
              <a:off x="3491880" y="4580458"/>
              <a:ext cx="720000" cy="216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装入位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" name="Text Box 1369"/>
            <p:cNvSpPr txBox="1">
              <a:spLocks noChangeArrowheads="1"/>
            </p:cNvSpPr>
            <p:nvPr/>
          </p:nvSpPr>
          <p:spPr bwMode="auto">
            <a:xfrm>
              <a:off x="4211960" y="4580458"/>
              <a:ext cx="720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段首址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" name="Text Box 87"/>
            <p:cNvSpPr txBox="1">
              <a:spLocks noChangeArrowheads="1"/>
            </p:cNvSpPr>
            <p:nvPr/>
          </p:nvSpPr>
          <p:spPr bwMode="auto">
            <a:xfrm>
              <a:off x="2627784" y="4581798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段表项：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8" name="Text Box 87"/>
            <p:cNvSpPr txBox="1">
              <a:spLocks noChangeArrowheads="1"/>
            </p:cNvSpPr>
            <p:nvPr/>
          </p:nvSpPr>
          <p:spPr bwMode="auto">
            <a:xfrm>
              <a:off x="5940152" y="4581128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页表项：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9" name="Text Box 1375"/>
            <p:cNvSpPr txBox="1">
              <a:spLocks noChangeArrowheads="1"/>
            </p:cNvSpPr>
            <p:nvPr/>
          </p:nvSpPr>
          <p:spPr bwMode="auto">
            <a:xfrm>
              <a:off x="4932040" y="4580458"/>
              <a:ext cx="791418" cy="216024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段长 </a:t>
              </a: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436096" y="4580458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1367"/>
            <p:cNvSpPr txBox="1">
              <a:spLocks noChangeArrowheads="1"/>
            </p:cNvSpPr>
            <p:nvPr/>
          </p:nvSpPr>
          <p:spPr bwMode="auto">
            <a:xfrm>
              <a:off x="6804918" y="4580458"/>
              <a:ext cx="720000" cy="216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装入位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32" name="Text Box 1369"/>
            <p:cNvSpPr txBox="1">
              <a:spLocks noChangeArrowheads="1"/>
            </p:cNvSpPr>
            <p:nvPr/>
          </p:nvSpPr>
          <p:spPr bwMode="auto">
            <a:xfrm>
              <a:off x="7524998" y="4580458"/>
              <a:ext cx="720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实页号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33" name="Text Box 1375"/>
            <p:cNvSpPr txBox="1">
              <a:spLocks noChangeArrowheads="1"/>
            </p:cNvSpPr>
            <p:nvPr/>
          </p:nvSpPr>
          <p:spPr bwMode="auto">
            <a:xfrm>
              <a:off x="8245078" y="4580458"/>
              <a:ext cx="287362" cy="216024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6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404664"/>
            <a:ext cx="4751355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辅存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的层次管理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虚存空间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文件空间映射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数据载入管理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数据交换管理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744" y="3749891"/>
            <a:ext cx="2376264" cy="1747794"/>
            <a:chOff x="2771800" y="4345502"/>
            <a:chExt cx="2376264" cy="1747794"/>
          </a:xfrm>
        </p:grpSpPr>
        <p:sp>
          <p:nvSpPr>
            <p:cNvPr id="11" name="左箭头 10"/>
            <p:cNvSpPr/>
            <p:nvPr/>
          </p:nvSpPr>
          <p:spPr bwMode="auto">
            <a:xfrm>
              <a:off x="4355976" y="5589256"/>
              <a:ext cx="720000" cy="144000"/>
            </a:xfrm>
            <a:prstGeom prst="lef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3095673" y="4879612"/>
              <a:ext cx="75624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" name="Rectangle 955"/>
            <p:cNvSpPr>
              <a:spLocks noChangeArrowheads="1"/>
            </p:cNvSpPr>
            <p:nvPr/>
          </p:nvSpPr>
          <p:spPr bwMode="auto">
            <a:xfrm>
              <a:off x="3851920" y="4437296"/>
              <a:ext cx="432000" cy="1656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文件逻辑空间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343"/>
            <p:cNvSpPr txBox="1">
              <a:spLocks noChangeArrowheads="1"/>
            </p:cNvSpPr>
            <p:nvPr/>
          </p:nvSpPr>
          <p:spPr bwMode="auto">
            <a:xfrm>
              <a:off x="3860387" y="4437112"/>
              <a:ext cx="414000" cy="108000"/>
            </a:xfrm>
            <a:prstGeom prst="rect">
              <a:avLst/>
            </a:prstGeom>
            <a:solidFill>
              <a:srgbClr val="FFCCFF">
                <a:alpha val="90000"/>
              </a:srgb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5" name="Text Box 322"/>
            <p:cNvSpPr txBox="1">
              <a:spLocks noChangeArrowheads="1"/>
            </p:cNvSpPr>
            <p:nvPr/>
          </p:nvSpPr>
          <p:spPr bwMode="auto">
            <a:xfrm>
              <a:off x="4785792" y="4345502"/>
              <a:ext cx="290264" cy="235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4787159" y="4581128"/>
              <a:ext cx="36090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7" name="Text Box 322"/>
            <p:cNvSpPr txBox="1">
              <a:spLocks noChangeArrowheads="1"/>
            </p:cNvSpPr>
            <p:nvPr/>
          </p:nvSpPr>
          <p:spPr bwMode="auto">
            <a:xfrm>
              <a:off x="3059832" y="4639781"/>
              <a:ext cx="719830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offset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8" name="左箭头 17"/>
            <p:cNvSpPr/>
            <p:nvPr/>
          </p:nvSpPr>
          <p:spPr bwMode="auto">
            <a:xfrm>
              <a:off x="2771800" y="5578486"/>
              <a:ext cx="1008000" cy="144000"/>
            </a:xfrm>
            <a:prstGeom prst="lef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Text Box 322"/>
            <p:cNvSpPr txBox="1">
              <a:spLocks noChangeArrowheads="1"/>
            </p:cNvSpPr>
            <p:nvPr/>
          </p:nvSpPr>
          <p:spPr bwMode="auto">
            <a:xfrm>
              <a:off x="4406758" y="5391501"/>
              <a:ext cx="669218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编译器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3" name="Text Box 322"/>
            <p:cNvSpPr txBox="1">
              <a:spLocks noChangeArrowheads="1"/>
            </p:cNvSpPr>
            <p:nvPr/>
          </p:nvSpPr>
          <p:spPr bwMode="auto">
            <a:xfrm>
              <a:off x="2843808" y="5391501"/>
              <a:ext cx="863984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文件系统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sp>
        <p:nvSpPr>
          <p:cNvPr id="25" name="线形标注 2 24"/>
          <p:cNvSpPr/>
          <p:nvPr/>
        </p:nvSpPr>
        <p:spPr bwMode="auto">
          <a:xfrm>
            <a:off x="5220016" y="5571264"/>
            <a:ext cx="3201441" cy="234000"/>
          </a:xfrm>
          <a:prstGeom prst="borderCallout2">
            <a:avLst>
              <a:gd name="adj1" fmla="val 50559"/>
              <a:gd name="adj2" fmla="val -20"/>
              <a:gd name="adj3" fmla="val 44985"/>
              <a:gd name="adj4" fmla="val -8199"/>
              <a:gd name="adj5" fmla="val -187765"/>
              <a:gd name="adj6" fmla="val -16257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堆栈、未满段的</a:t>
            </a:r>
            <a:r>
              <a:rPr lang="en-US" altLang="zh-CN" sz="1600" b="1" dirty="0" err="1" smtClean="0"/>
              <a:t>p_filesz</a:t>
            </a:r>
            <a:r>
              <a:rPr lang="zh-CN" altLang="en-US" sz="1600" b="1" dirty="0" smtClean="0">
                <a:latin typeface="+mn-ea"/>
                <a:ea typeface="+mn-ea"/>
              </a:rPr>
              <a:t>≤</a:t>
            </a:r>
            <a:r>
              <a:rPr lang="en-US" altLang="zh-CN" sz="1600" b="1" dirty="0" err="1" smtClean="0"/>
              <a:t>p_memsz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131840" y="836712"/>
            <a:ext cx="5832592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文件中程序头</a:t>
            </a:r>
            <a:r>
              <a:rPr lang="zh-CN" altLang="en-US" b="1" dirty="0">
                <a:latin typeface="宋体" pitchFamily="2" charset="-122"/>
              </a:rPr>
              <a:t>表</a:t>
            </a:r>
            <a:r>
              <a:rPr lang="zh-CN" altLang="en-US" b="1" u="none" dirty="0" smtClean="0">
                <a:latin typeface="宋体" pitchFamily="2" charset="-122"/>
              </a:rPr>
              <a:t>＋文件管理表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(</a:t>
            </a:r>
            <a:r>
              <a:rPr lang="zh-CN" altLang="en-US" sz="1800" b="1" u="none" dirty="0" smtClean="0">
                <a:latin typeface="宋体" pitchFamily="2" charset="-122"/>
              </a:rPr>
              <a:t>程序空间→文件逻辑空间→辅存空间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分配页面、拷贝数据、修改页表项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←获得</a:t>
            </a:r>
            <a:r>
              <a:rPr lang="en-US" altLang="zh-CN" sz="1800" b="1" dirty="0" smtClean="0">
                <a:latin typeface="宋体" pitchFamily="2" charset="-122"/>
              </a:rPr>
              <a:t>PA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宋体" pitchFamily="2" charset="-122"/>
              </a:rPr>
              <a:t>DiskA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←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offset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←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VA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同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缺失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调入或替换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5732327" y="3409453"/>
            <a:ext cx="3232105" cy="1598692"/>
          </a:xfrm>
          <a:prstGeom prst="borderCallout2">
            <a:avLst>
              <a:gd name="adj1" fmla="val 11475"/>
              <a:gd name="adj2" fmla="val -256"/>
              <a:gd name="adj3" fmla="val 17340"/>
              <a:gd name="adj4" fmla="val -16686"/>
              <a:gd name="adj5" fmla="val 30536"/>
              <a:gd name="adj6" fmla="val -48556"/>
            </a:avLst>
          </a:prstGeom>
          <a:noFill/>
          <a:ln w="9525" cmpd="sng">
            <a:solidFill>
              <a:srgbClr val="990099"/>
            </a:solidFill>
            <a:prstDash val="dashDot"/>
            <a:round/>
            <a:headEnd/>
            <a:tailEnd type="triangle" w="med" len="med"/>
          </a:ln>
          <a:effectLst/>
        </p:spPr>
        <p:txBody>
          <a:bodyPr lIns="54000" tIns="18000" rIns="36000" bIns="18000" rtlCol="0" anchor="ctr"/>
          <a:lstStyle/>
          <a:p>
            <a:r>
              <a:rPr lang="zh-CN" altLang="en-US" sz="1600" b="1" dirty="0">
                <a:solidFill>
                  <a:srgbClr val="FF3399"/>
                </a:solidFill>
                <a:latin typeface="+mn-ea"/>
              </a:rPr>
              <a:t>程序头表：</a:t>
            </a:r>
            <a:r>
              <a:rPr lang="zh-CN" altLang="en-US" sz="1600" b="1" dirty="0">
                <a:latin typeface="+mn-ea"/>
              </a:rPr>
              <a:t>结构数组，结构体为：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段</a:t>
            </a:r>
            <a:r>
              <a:rPr lang="zh-CN" altLang="en-US" sz="1600" b="1" dirty="0"/>
              <a:t>类型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p_type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、</a:t>
            </a:r>
            <a:endParaRPr lang="en-US" altLang="zh-CN" sz="1600" b="1" dirty="0"/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段</a:t>
            </a:r>
            <a:r>
              <a:rPr lang="zh-CN" altLang="en-US" sz="1600" b="1" dirty="0"/>
              <a:t>首的文件偏移地址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p_offset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、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段</a:t>
            </a:r>
            <a:r>
              <a:rPr lang="zh-CN" altLang="en-US" sz="1600" b="1" dirty="0"/>
              <a:t>首的</a:t>
            </a:r>
            <a:r>
              <a:rPr lang="zh-CN" altLang="en-US" sz="1600" b="1" dirty="0">
                <a:solidFill>
                  <a:srgbClr val="0070C0"/>
                </a:solidFill>
              </a:rPr>
              <a:t>虚拟地址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p_vaddr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、</a:t>
            </a:r>
            <a:endParaRPr lang="en-US" altLang="zh-CN" sz="1600" b="1" dirty="0"/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</a:rPr>
              <a:t>段</a:t>
            </a:r>
            <a:r>
              <a:rPr lang="zh-CN" altLang="en-US" sz="1600" b="1" dirty="0">
                <a:latin typeface="+mn-ea"/>
              </a:rPr>
              <a:t>在文件中</a:t>
            </a:r>
            <a:r>
              <a:rPr lang="zh-CN" altLang="en-US" sz="1600" b="1" dirty="0"/>
              <a:t>长度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p_filesz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、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段</a:t>
            </a:r>
            <a:r>
              <a:rPr lang="zh-CN" altLang="en-US" sz="1600" b="1" dirty="0"/>
              <a:t>在</a:t>
            </a:r>
            <a:r>
              <a:rPr lang="zh-CN" altLang="en-US" sz="1600" b="1" dirty="0">
                <a:solidFill>
                  <a:srgbClr val="0070C0"/>
                </a:solidFill>
              </a:rPr>
              <a:t>存储器中长度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p_memsz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等</a:t>
            </a:r>
            <a:endParaRPr lang="en-US" altLang="zh-CN" sz="1600" b="1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458739" y="3501008"/>
            <a:ext cx="726103" cy="792088"/>
            <a:chOff x="1458795" y="3967315"/>
            <a:chExt cx="726103" cy="792088"/>
          </a:xfrm>
        </p:grpSpPr>
        <p:sp>
          <p:nvSpPr>
            <p:cNvPr id="49" name="左右箭头 48"/>
            <p:cNvSpPr/>
            <p:nvPr/>
          </p:nvSpPr>
          <p:spPr bwMode="auto">
            <a:xfrm>
              <a:off x="1475712" y="4615387"/>
              <a:ext cx="504000" cy="144016"/>
            </a:xfrm>
            <a:prstGeom prst="leftRightArrow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Text Box 322"/>
            <p:cNvSpPr txBox="1">
              <a:spLocks noChangeArrowheads="1"/>
            </p:cNvSpPr>
            <p:nvPr/>
          </p:nvSpPr>
          <p:spPr bwMode="auto">
            <a:xfrm>
              <a:off x="1458795" y="4399524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缓存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61" name="直接箭头连接符 55"/>
            <p:cNvCxnSpPr/>
            <p:nvPr/>
          </p:nvCxnSpPr>
          <p:spPr bwMode="auto">
            <a:xfrm flipH="1" flipV="1">
              <a:off x="1710795" y="3967315"/>
              <a:ext cx="474103" cy="1451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1331584" y="3482601"/>
            <a:ext cx="648072" cy="1583020"/>
            <a:chOff x="1331640" y="4078212"/>
            <a:chExt cx="648072" cy="1583020"/>
          </a:xfrm>
        </p:grpSpPr>
        <p:sp>
          <p:nvSpPr>
            <p:cNvPr id="36" name="左箭头 35"/>
            <p:cNvSpPr/>
            <p:nvPr/>
          </p:nvSpPr>
          <p:spPr bwMode="auto">
            <a:xfrm>
              <a:off x="1475712" y="5517232"/>
              <a:ext cx="504000" cy="144000"/>
            </a:xfrm>
            <a:prstGeom prst="leftArrow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Text Box 322"/>
            <p:cNvSpPr txBox="1">
              <a:spLocks noChangeArrowheads="1"/>
            </p:cNvSpPr>
            <p:nvPr/>
          </p:nvSpPr>
          <p:spPr bwMode="auto">
            <a:xfrm>
              <a:off x="1475656" y="5301208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载入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9" name="直接箭头连接符 55"/>
            <p:cNvCxnSpPr/>
            <p:nvPr/>
          </p:nvCxnSpPr>
          <p:spPr bwMode="auto">
            <a:xfrm flipV="1">
              <a:off x="1331640" y="4078212"/>
              <a:ext cx="379155" cy="1451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>
            <a:off x="837221" y="3049445"/>
            <a:ext cx="4742787" cy="2448240"/>
            <a:chOff x="837221" y="2617397"/>
            <a:chExt cx="4742787" cy="2448240"/>
          </a:xfrm>
        </p:grpSpPr>
        <p:sp>
          <p:nvSpPr>
            <p:cNvPr id="9" name="Rectangle 955"/>
            <p:cNvSpPr>
              <a:spLocks noChangeArrowheads="1"/>
            </p:cNvSpPr>
            <p:nvPr/>
          </p:nvSpPr>
          <p:spPr bwMode="auto">
            <a:xfrm>
              <a:off x="5148008" y="2761381"/>
              <a:ext cx="432000" cy="23042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程序</a:t>
              </a:r>
              <a:r>
                <a:rPr lang="zh-CN" altLang="en-US" sz="1800" b="1" dirty="0">
                  <a:latin typeface="宋体" pitchFamily="2" charset="-122"/>
                </a:rPr>
                <a:t>逻辑</a:t>
              </a:r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Rectangle 955"/>
            <p:cNvSpPr>
              <a:spLocks noChangeArrowheads="1"/>
            </p:cNvSpPr>
            <p:nvPr/>
          </p:nvSpPr>
          <p:spPr bwMode="auto">
            <a:xfrm>
              <a:off x="2051664" y="3985637"/>
              <a:ext cx="647206" cy="1080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文件物理空间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322"/>
            <p:cNvSpPr txBox="1">
              <a:spLocks noChangeArrowheads="1"/>
            </p:cNvSpPr>
            <p:nvPr/>
          </p:nvSpPr>
          <p:spPr bwMode="auto">
            <a:xfrm>
              <a:off x="2123728" y="3193590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磁盘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0" name="Rectangle 955"/>
            <p:cNvSpPr>
              <a:spLocks noChangeArrowheads="1"/>
            </p:cNvSpPr>
            <p:nvPr/>
          </p:nvSpPr>
          <p:spPr bwMode="auto">
            <a:xfrm>
              <a:off x="949118" y="3409453"/>
              <a:ext cx="432000" cy="13681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0" rIns="36000" bIns="0" anchor="ctr"/>
            <a:lstStyle/>
            <a:p>
              <a:pPr algn="ctr"/>
              <a:r>
                <a:rPr lang="zh-CN" altLang="en-US" sz="1800" b="1" spc="-200" dirty="0">
                  <a:latin typeface="宋体" pitchFamily="2" charset="-122"/>
                </a:rPr>
                <a:t>程序</a:t>
              </a:r>
              <a:r>
                <a:rPr lang="zh-CN" altLang="en-US" sz="1800" b="1" spc="-200" dirty="0" smtClean="0">
                  <a:latin typeface="宋体" pitchFamily="2" charset="-122"/>
                </a:rPr>
                <a:t>物理</a:t>
              </a:r>
              <a:r>
                <a:rPr lang="zh-CN" altLang="en-US" sz="1800" b="1" u="none" spc="-200" dirty="0" smtClean="0">
                  <a:latin typeface="宋体" pitchFamily="2" charset="-122"/>
                </a:rPr>
                <a:t>空间</a:t>
              </a:r>
              <a:endParaRPr lang="en-US" altLang="zh-CN" sz="1800" b="1" u="none" spc="-200" dirty="0">
                <a:latin typeface="宋体" pitchFamily="2" charset="-122"/>
              </a:endParaRPr>
            </a:p>
          </p:txBody>
        </p:sp>
        <p:sp>
          <p:nvSpPr>
            <p:cNvPr id="21" name="Text Box 322"/>
            <p:cNvSpPr txBox="1">
              <a:spLocks noChangeArrowheads="1"/>
            </p:cNvSpPr>
            <p:nvPr/>
          </p:nvSpPr>
          <p:spPr bwMode="auto">
            <a:xfrm>
              <a:off x="899592" y="3193590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4" name="Rectangle 955"/>
            <p:cNvSpPr>
              <a:spLocks noChangeArrowheads="1"/>
            </p:cNvSpPr>
            <p:nvPr/>
          </p:nvSpPr>
          <p:spPr bwMode="auto">
            <a:xfrm>
              <a:off x="2051664" y="3409517"/>
              <a:ext cx="648072" cy="57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2" name="Text Box 212"/>
            <p:cNvSpPr txBox="1">
              <a:spLocks noChangeArrowheads="1"/>
            </p:cNvSpPr>
            <p:nvPr/>
          </p:nvSpPr>
          <p:spPr bwMode="auto">
            <a:xfrm>
              <a:off x="837221" y="2617397"/>
              <a:ext cx="3518755" cy="2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页表中页状态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缓存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未缓存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未分配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73" name="直接箭头连接符 55"/>
            <p:cNvCxnSpPr/>
            <p:nvPr/>
          </p:nvCxnSpPr>
          <p:spPr bwMode="auto">
            <a:xfrm flipH="1" flipV="1">
              <a:off x="4355976" y="2763709"/>
              <a:ext cx="792034" cy="3772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4" name="直接箭头连接符 55"/>
            <p:cNvCxnSpPr/>
            <p:nvPr/>
          </p:nvCxnSpPr>
          <p:spPr bwMode="auto">
            <a:xfrm flipV="1">
              <a:off x="1727684" y="2905397"/>
              <a:ext cx="0" cy="1451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" name="Text Box 203"/>
          <p:cNvSpPr txBox="1">
            <a:spLocks noChangeArrowheads="1"/>
          </p:cNvSpPr>
          <p:nvPr/>
        </p:nvSpPr>
        <p:spPr bwMode="auto">
          <a:xfrm>
            <a:off x="179512" y="404664"/>
            <a:ext cx="4824536" cy="553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、虚拟存储器的实现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软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硬件功能分配：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地址变换的实现：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--MMU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缺页处理的实现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b="1" dirty="0" smtClean="0">
                <a:latin typeface="宋体" pitchFamily="2" charset="-122"/>
              </a:rPr>
              <a:t>--OS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85852" y="1711068"/>
            <a:ext cx="6572296" cy="1285884"/>
            <a:chOff x="1285852" y="4071942"/>
            <a:chExt cx="6572296" cy="1285884"/>
          </a:xfrm>
        </p:grpSpPr>
        <p:sp>
          <p:nvSpPr>
            <p:cNvPr id="11" name="Rectangle 81"/>
            <p:cNvSpPr>
              <a:spLocks noChangeArrowheads="1"/>
            </p:cNvSpPr>
            <p:nvPr/>
          </p:nvSpPr>
          <p:spPr bwMode="auto">
            <a:xfrm>
              <a:off x="1857356" y="4825216"/>
              <a:ext cx="5857916" cy="252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714480" y="4071942"/>
              <a:ext cx="6143668" cy="7143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1857356" y="4141001"/>
              <a:ext cx="1357322" cy="57150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虚存</a:t>
              </a:r>
              <a:r>
                <a:rPr lang="en-US" altLang="zh-CN" sz="1800" b="1" dirty="0">
                  <a:latin typeface="宋体" pitchFamily="2" charset="-122"/>
                </a:rPr>
                <a:t>-</a:t>
              </a:r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zh-CN" altLang="en-US" sz="1800" b="1" dirty="0">
                  <a:latin typeface="宋体" pitchFamily="2" charset="-122"/>
                </a:rPr>
                <a:t>变换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4643438" y="4141001"/>
              <a:ext cx="1285884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虚存</a:t>
              </a:r>
              <a:r>
                <a:rPr lang="en-US" altLang="zh-CN" sz="1800" b="1" dirty="0">
                  <a:latin typeface="宋体" pitchFamily="2" charset="-122"/>
                </a:rPr>
                <a:t>-</a:t>
              </a:r>
              <a:r>
                <a:rPr lang="zh-CN" altLang="en-US" sz="1800" b="1" dirty="0">
                  <a:latin typeface="宋体" pitchFamily="2" charset="-122"/>
                </a:rPr>
                <a:t>辅</a:t>
              </a:r>
              <a:r>
                <a:rPr lang="zh-CN" altLang="en-US" sz="1800" b="1" dirty="0" smtClean="0">
                  <a:latin typeface="宋体" pitchFamily="2" charset="-122"/>
                </a:rPr>
                <a:t>存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zh-CN" altLang="en-US" sz="1800" b="1" dirty="0">
                  <a:latin typeface="宋体" pitchFamily="2" charset="-122"/>
                </a:rPr>
                <a:t>变换</a:t>
              </a:r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7072331" y="4141001"/>
              <a:ext cx="642942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系统异常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2428860" y="5068107"/>
              <a:ext cx="157163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辅助硬件</a:t>
              </a:r>
              <a:r>
                <a:rPr lang="en-US" altLang="zh-CN" sz="1800" b="1" dirty="0" smtClean="0">
                  <a:latin typeface="宋体" pitchFamily="2" charset="-122"/>
                </a:rPr>
                <a:t>(MMU)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1857356" y="4786322"/>
              <a:ext cx="27852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TLB/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r>
                <a:rPr lang="zh-CN" altLang="en-US" sz="900" b="1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异常</a:t>
              </a:r>
              <a:endParaRPr lang="zh-CN" altLang="en-US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4" name="直接箭头连接符 106"/>
            <p:cNvCxnSpPr>
              <a:endCxn id="8" idx="1"/>
            </p:cNvCxnSpPr>
            <p:nvPr/>
          </p:nvCxnSpPr>
          <p:spPr bwMode="auto">
            <a:xfrm>
              <a:off x="1285852" y="4424373"/>
              <a:ext cx="571504" cy="23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 Box 221"/>
            <p:cNvSpPr txBox="1">
              <a:spLocks noChangeArrowheads="1"/>
            </p:cNvSpPr>
            <p:nvPr/>
          </p:nvSpPr>
          <p:spPr bwMode="auto">
            <a:xfrm>
              <a:off x="3421060" y="4138621"/>
              <a:ext cx="793750" cy="2809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失败时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" name="直接箭头连接符 106"/>
            <p:cNvCxnSpPr>
              <a:stCxn id="8" idx="3"/>
              <a:endCxn id="9" idx="1"/>
            </p:cNvCxnSpPr>
            <p:nvPr/>
          </p:nvCxnSpPr>
          <p:spPr bwMode="auto">
            <a:xfrm>
              <a:off x="3214678" y="4426753"/>
              <a:ext cx="142876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221"/>
            <p:cNvSpPr txBox="1">
              <a:spLocks noChangeArrowheads="1"/>
            </p:cNvSpPr>
            <p:nvPr/>
          </p:nvSpPr>
          <p:spPr bwMode="auto">
            <a:xfrm>
              <a:off x="6064266" y="4141001"/>
              <a:ext cx="793750" cy="2809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失败时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箭头连接符 106"/>
            <p:cNvCxnSpPr>
              <a:stCxn id="9" idx="3"/>
              <a:endCxn id="10" idx="1"/>
            </p:cNvCxnSpPr>
            <p:nvPr/>
          </p:nvCxnSpPr>
          <p:spPr bwMode="auto">
            <a:xfrm>
              <a:off x="5929322" y="4426753"/>
              <a:ext cx="1143009" cy="23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221"/>
            <p:cNvSpPr txBox="1">
              <a:spLocks noChangeArrowheads="1"/>
            </p:cNvSpPr>
            <p:nvPr/>
          </p:nvSpPr>
          <p:spPr bwMode="auto">
            <a:xfrm>
              <a:off x="1357290" y="4138621"/>
              <a:ext cx="357190" cy="2809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VA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20" name="直接箭头连接符 106"/>
            <p:cNvCxnSpPr>
              <a:stCxn id="12" idx="1"/>
            </p:cNvCxnSpPr>
            <p:nvPr/>
          </p:nvCxnSpPr>
          <p:spPr bwMode="auto">
            <a:xfrm rot="10800000">
              <a:off x="1857356" y="5211004"/>
              <a:ext cx="571504" cy="156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106"/>
            <p:cNvCxnSpPr>
              <a:stCxn id="12" idx="3"/>
            </p:cNvCxnSpPr>
            <p:nvPr/>
          </p:nvCxnSpPr>
          <p:spPr bwMode="auto">
            <a:xfrm>
              <a:off x="4000496" y="5212570"/>
              <a:ext cx="642942" cy="158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106"/>
            <p:cNvCxnSpPr/>
            <p:nvPr/>
          </p:nvCxnSpPr>
          <p:spPr bwMode="auto">
            <a:xfrm rot="5400000">
              <a:off x="1612880" y="5100648"/>
              <a:ext cx="488159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106"/>
            <p:cNvCxnSpPr/>
            <p:nvPr/>
          </p:nvCxnSpPr>
          <p:spPr bwMode="auto">
            <a:xfrm rot="5400000">
              <a:off x="4393405" y="5106999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5286380" y="5068107"/>
              <a:ext cx="157163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辅助软件</a:t>
              </a:r>
              <a:r>
                <a:rPr lang="en-US" altLang="zh-CN" sz="1800" b="1" dirty="0" smtClean="0">
                  <a:latin typeface="宋体" pitchFamily="2" charset="-122"/>
                </a:rPr>
                <a:t>(OS)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" name="直接箭头连接符 106"/>
            <p:cNvCxnSpPr>
              <a:stCxn id="24" idx="1"/>
            </p:cNvCxnSpPr>
            <p:nvPr/>
          </p:nvCxnSpPr>
          <p:spPr bwMode="auto">
            <a:xfrm rot="10800000">
              <a:off x="4643438" y="5211012"/>
              <a:ext cx="642942" cy="15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106"/>
            <p:cNvCxnSpPr>
              <a:stCxn id="24" idx="3"/>
            </p:cNvCxnSpPr>
            <p:nvPr/>
          </p:nvCxnSpPr>
          <p:spPr bwMode="auto">
            <a:xfrm>
              <a:off x="6858016" y="5212570"/>
              <a:ext cx="857256" cy="158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106"/>
            <p:cNvCxnSpPr/>
            <p:nvPr/>
          </p:nvCxnSpPr>
          <p:spPr bwMode="auto">
            <a:xfrm rot="5400000">
              <a:off x="7470797" y="5099855"/>
              <a:ext cx="487365" cy="158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106"/>
            <p:cNvCxnSpPr/>
            <p:nvPr/>
          </p:nvCxnSpPr>
          <p:spPr bwMode="auto">
            <a:xfrm rot="5400000">
              <a:off x="3077755" y="4934357"/>
              <a:ext cx="27384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5357818" y="4786322"/>
              <a:ext cx="17145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异常处理程序</a:t>
              </a:r>
              <a:endParaRPr lang="zh-CN" altLang="en-US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394604" y="858778"/>
            <a:ext cx="553511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负责</a:t>
            </a:r>
            <a:r>
              <a:rPr lang="zh-CN" altLang="en-US" b="1" u="sng" dirty="0" smtClean="0">
                <a:latin typeface="宋体" pitchFamily="2" charset="-122"/>
              </a:rPr>
              <a:t>地址变换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OS</a:t>
            </a:r>
            <a:r>
              <a:rPr lang="zh-CN" altLang="en-US" b="1" u="none" dirty="0" smtClean="0">
                <a:latin typeface="宋体" pitchFamily="2" charset="-122"/>
              </a:rPr>
              <a:t>负责</a:t>
            </a:r>
            <a:r>
              <a:rPr lang="zh-CN" altLang="en-US" b="1" u="sng" dirty="0" smtClean="0">
                <a:latin typeface="宋体" pitchFamily="2" charset="-122"/>
              </a:rPr>
              <a:t>其他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←保证速度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←降低价格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00562" y="3789040"/>
            <a:ext cx="2928958" cy="1570050"/>
            <a:chOff x="4500562" y="4071942"/>
            <a:chExt cx="2928958" cy="1570050"/>
          </a:xfrm>
        </p:grpSpPr>
        <p:sp>
          <p:nvSpPr>
            <p:cNvPr id="32" name="Text Box 207"/>
            <p:cNvSpPr txBox="1">
              <a:spLocks noChangeArrowheads="1"/>
            </p:cNvSpPr>
            <p:nvPr/>
          </p:nvSpPr>
          <p:spPr bwMode="auto">
            <a:xfrm>
              <a:off x="4500562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207"/>
            <p:cNvSpPr txBox="1">
              <a:spLocks noChangeArrowheads="1"/>
            </p:cNvSpPr>
            <p:nvPr/>
          </p:nvSpPr>
          <p:spPr bwMode="auto">
            <a:xfrm>
              <a:off x="4572000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" name="Text Box 207"/>
            <p:cNvSpPr txBox="1">
              <a:spLocks noChangeArrowheads="1"/>
            </p:cNvSpPr>
            <p:nvPr/>
          </p:nvSpPr>
          <p:spPr bwMode="auto">
            <a:xfrm>
              <a:off x="5857884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5" name="Text Box 207"/>
            <p:cNvSpPr txBox="1">
              <a:spLocks noChangeArrowheads="1"/>
            </p:cNvSpPr>
            <p:nvPr/>
          </p:nvSpPr>
          <p:spPr bwMode="auto">
            <a:xfrm>
              <a:off x="7000892" y="421481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6357950" y="435769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5172764" y="461487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6500826" y="407194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rot="10800000">
              <a:off x="6357950" y="450057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6500826" y="449739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1" name="直接箭头连接符 65"/>
            <p:cNvCxnSpPr>
              <a:stCxn id="34" idx="2"/>
            </p:cNvCxnSpPr>
            <p:nvPr/>
          </p:nvCxnSpPr>
          <p:spPr bwMode="auto">
            <a:xfrm rot="16200000" flipH="1">
              <a:off x="6340883" y="498198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6114376" y="531564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3" idx="3"/>
            </p:cNvCxnSpPr>
            <p:nvPr/>
          </p:nvCxnSpPr>
          <p:spPr bwMode="auto">
            <a:xfrm flipV="1">
              <a:off x="5162535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4578270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失败时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77130" y="3931916"/>
            <a:ext cx="4352588" cy="1571636"/>
            <a:chOff x="4577130" y="4214818"/>
            <a:chExt cx="4352588" cy="1571636"/>
          </a:xfrm>
        </p:grpSpPr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⑤牺牲页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缺页异常处理程序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⑥目标页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上箭头 51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4577130" y="4503990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⑦</a:t>
              </a:r>
              <a:r>
                <a:rPr lang="en-US" altLang="zh-CN" sz="1800" b="1" u="none" dirty="0" smtClean="0">
                  <a:latin typeface="宋体" pitchFamily="2" charset="-122"/>
                </a:rPr>
                <a:t>Ins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3854" y="3789040"/>
            <a:ext cx="3380956" cy="1571636"/>
            <a:chOff x="833854" y="4071942"/>
            <a:chExt cx="3380956" cy="1571636"/>
          </a:xfrm>
        </p:grpSpPr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857224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6" name="Text Box 207"/>
            <p:cNvSpPr txBox="1">
              <a:spLocks noChangeArrowheads="1"/>
            </p:cNvSpPr>
            <p:nvPr/>
          </p:nvSpPr>
          <p:spPr bwMode="auto">
            <a:xfrm>
              <a:off x="928662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7" name="Text Box 207"/>
            <p:cNvSpPr txBox="1">
              <a:spLocks noChangeArrowheads="1"/>
            </p:cNvSpPr>
            <p:nvPr/>
          </p:nvSpPr>
          <p:spPr bwMode="auto">
            <a:xfrm>
              <a:off x="2214546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207"/>
            <p:cNvSpPr txBox="1">
              <a:spLocks noChangeArrowheads="1"/>
            </p:cNvSpPr>
            <p:nvPr/>
          </p:nvSpPr>
          <p:spPr bwMode="auto">
            <a:xfrm>
              <a:off x="3786182" y="421481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>
              <a:off x="2714612" y="435769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>
              <a:stCxn id="56" idx="3"/>
            </p:cNvCxnSpPr>
            <p:nvPr/>
          </p:nvCxnSpPr>
          <p:spPr bwMode="auto">
            <a:xfrm flipV="1">
              <a:off x="1519197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1522111" y="460534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2" name="Text Box 47"/>
            <p:cNvSpPr txBox="1">
              <a:spLocks noChangeArrowheads="1"/>
            </p:cNvSpPr>
            <p:nvPr/>
          </p:nvSpPr>
          <p:spPr bwMode="auto">
            <a:xfrm>
              <a:off x="2857488" y="407194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rot="10800000" flipV="1">
              <a:off x="2714612" y="450056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2857488" y="449739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2714612" y="514351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2857488" y="482601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7" name="直接箭头连接符 22"/>
            <p:cNvCxnSpPr>
              <a:endCxn id="56" idx="2"/>
            </p:cNvCxnSpPr>
            <p:nvPr/>
          </p:nvCxnSpPr>
          <p:spPr bwMode="auto">
            <a:xfrm rot="10800000">
              <a:off x="1223931" y="5073660"/>
              <a:ext cx="704865" cy="1224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2857488" y="521177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833854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0" name="直接箭头连接符 22"/>
            <p:cNvCxnSpPr/>
            <p:nvPr/>
          </p:nvCxnSpPr>
          <p:spPr bwMode="auto">
            <a:xfrm rot="10800000">
              <a:off x="1928796" y="5196114"/>
              <a:ext cx="1857387" cy="304590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71" name="Text Box 203"/>
          <p:cNvSpPr txBox="1">
            <a:spLocks noChangeArrowheads="1"/>
          </p:cNvSpPr>
          <p:nvPr/>
        </p:nvSpPr>
        <p:spPr bwMode="auto">
          <a:xfrm>
            <a:off x="1043608" y="5818801"/>
            <a:ext cx="731004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执行异常处理程序＋返回到缺页的指令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重新执行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72" name="线形标注 2 71"/>
          <p:cNvSpPr/>
          <p:nvPr/>
        </p:nvSpPr>
        <p:spPr bwMode="auto">
          <a:xfrm>
            <a:off x="293242" y="3032984"/>
            <a:ext cx="1816539" cy="252000"/>
          </a:xfrm>
          <a:prstGeom prst="borderCallout2">
            <a:avLst>
              <a:gd name="adj1" fmla="val 50559"/>
              <a:gd name="adj2" fmla="val 100037"/>
              <a:gd name="adj3" fmla="val 51663"/>
              <a:gd name="adj4" fmla="val 110696"/>
              <a:gd name="adj5" fmla="val -138350"/>
              <a:gd name="adj6" fmla="val 140909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不同系统有所不同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9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71" grpId="0"/>
      <p:bldP spid="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512" y="1815345"/>
            <a:ext cx="322728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降低</a:t>
            </a:r>
            <a:r>
              <a:rPr lang="en-US" altLang="zh-CN" b="1" i="1" dirty="0" smtClean="0">
                <a:solidFill>
                  <a:srgbClr val="C00000"/>
                </a:solidFill>
                <a:latin typeface="+mn-lt"/>
              </a:rPr>
              <a:t>F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*减少</a:t>
            </a:r>
            <a:r>
              <a:rPr lang="en-US" altLang="zh-CN" b="1" i="1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b="1" baseline="-14000" dirty="0" smtClean="0">
                <a:solidFill>
                  <a:srgbClr val="C00000"/>
                </a:solidFill>
                <a:latin typeface="宋体" pitchFamily="2" charset="-122"/>
              </a:rPr>
              <a:t>V</a:t>
            </a:r>
            <a:r>
              <a:rPr lang="zh-CN" altLang="en-US" b="1" baseline="-14000" dirty="0" smtClean="0">
                <a:solidFill>
                  <a:srgbClr val="C00000"/>
                </a:solidFill>
                <a:latin typeface="宋体" pitchFamily="2" charset="-122"/>
              </a:rPr>
              <a:t>缺失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*减少</a:t>
            </a:r>
            <a:r>
              <a:rPr lang="en-US" altLang="zh-CN" b="1" i="1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b="1" baseline="-14000" dirty="0" smtClean="0">
                <a:solidFill>
                  <a:srgbClr val="C00000"/>
                </a:solidFill>
                <a:latin typeface="宋体" pitchFamily="2" charset="-122"/>
              </a:rPr>
              <a:t>V</a:t>
            </a:r>
            <a:r>
              <a:rPr lang="zh-CN" altLang="en-US" b="1" baseline="-14000" dirty="0" smtClean="0">
                <a:solidFill>
                  <a:srgbClr val="C00000"/>
                </a:solidFill>
                <a:latin typeface="宋体" pitchFamily="2" charset="-122"/>
              </a:rPr>
              <a:t>命中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组织：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971600" y="2265253"/>
            <a:ext cx="7992888" cy="328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增加主存容量，增加页大小，</a:t>
            </a:r>
            <a:r>
              <a:rPr lang="zh-CN" altLang="en-US" b="1" u="sng" dirty="0" smtClean="0">
                <a:latin typeface="宋体" pitchFamily="2" charset="-122"/>
              </a:rPr>
              <a:t>两种</a:t>
            </a:r>
            <a:r>
              <a:rPr lang="zh-CN" altLang="en-US" b="1" dirty="0" smtClean="0">
                <a:latin typeface="宋体" pitchFamily="2" charset="-122"/>
              </a:rPr>
              <a:t>页大小，预取页式调度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i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spc="300" dirty="0" smtClean="0">
                <a:solidFill>
                  <a:schemeClr val="accent2"/>
                </a:solidFill>
                <a:latin typeface="宋体" pitchFamily="2" charset="-122"/>
              </a:rPr>
              <a:t>缺失</a:t>
            </a:r>
            <a:r>
              <a:rPr lang="zh-CN" altLang="en-US" b="1" spc="300" dirty="0">
                <a:solidFill>
                  <a:schemeClr val="accent2"/>
                </a:solidFill>
                <a:latin typeface="宋体" pitchFamily="2" charset="-122"/>
              </a:rPr>
              <a:t>作为</a:t>
            </a:r>
            <a:r>
              <a:rPr lang="zh-CN" altLang="en-US" b="1" spc="300" dirty="0" smtClean="0">
                <a:solidFill>
                  <a:schemeClr val="accent2"/>
                </a:solidFill>
                <a:latin typeface="宋体" pitchFamily="2" charset="-122"/>
              </a:rPr>
              <a:t>异常事件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>
                <a:latin typeface="宋体" pitchFamily="2" charset="-122"/>
              </a:rPr>
              <a:t>请求排队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异常</a:t>
            </a:r>
            <a:r>
              <a:rPr lang="zh-CN" altLang="en-US" sz="1800" b="1" dirty="0" smtClean="0">
                <a:latin typeface="宋体" pitchFamily="2" charset="-122"/>
              </a:rPr>
              <a:t>优先级较高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缺页向量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事件响应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←取向量</a:t>
            </a:r>
            <a:r>
              <a:rPr lang="zh-CN" altLang="en-US" sz="1800" b="1" dirty="0">
                <a:latin typeface="宋体" pitchFamily="2" charset="-122"/>
              </a:rPr>
              <a:t>时避免访</a:t>
            </a:r>
            <a:r>
              <a:rPr lang="zh-CN" altLang="en-US" sz="1800" b="1" dirty="0" smtClean="0">
                <a:latin typeface="宋体" pitchFamily="2" charset="-122"/>
              </a:rPr>
              <a:t>存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页表缓冲器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快表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 </a:t>
            </a:r>
            <a:r>
              <a:rPr lang="zh-CN" altLang="en-US" b="1" dirty="0" smtClean="0">
                <a:latin typeface="宋体" pitchFamily="2" charset="-122"/>
              </a:rPr>
              <a:t>避免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访存</a:t>
            </a:r>
            <a:r>
              <a:rPr lang="en-US" altLang="zh-CN" b="1" baseline="-18000" dirty="0">
                <a:latin typeface="宋体" pitchFamily="2" charset="-122"/>
              </a:rPr>
              <a:t>(</a:t>
            </a:r>
            <a:r>
              <a:rPr lang="zh-CN" altLang="en-US" b="1" baseline="-18000" dirty="0">
                <a:latin typeface="宋体" pitchFamily="2" charset="-122"/>
              </a:rPr>
              <a:t>表项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←缓冲器在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小</a:t>
            </a:r>
            <a:r>
              <a:rPr lang="zh-CN" altLang="en-US" b="1" dirty="0">
                <a:latin typeface="宋体" pitchFamily="2" charset="-122"/>
              </a:rPr>
              <a:t>容量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几十</a:t>
            </a:r>
            <a:r>
              <a:rPr lang="zh-CN" altLang="en-US" sz="1800" b="1" dirty="0" smtClean="0">
                <a:latin typeface="宋体" pitchFamily="2" charset="-122"/>
              </a:rPr>
              <a:t>行、无需写策略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H</a:t>
            </a:r>
            <a:r>
              <a:rPr lang="zh-CN" altLang="en-US" b="1" dirty="0">
                <a:latin typeface="宋体" pitchFamily="2" charset="-122"/>
              </a:rPr>
              <a:t>≈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99.99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%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79512" y="397113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、虚拟存储器的性能优化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VA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V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V</a:t>
            </a:r>
            <a:r>
              <a:rPr lang="zh-CN" altLang="en-US" b="1" baseline="-18000" dirty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V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请求排队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事件响应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en-US" altLang="zh-CN" b="1" i="1" dirty="0" smtClean="0">
                <a:latin typeface="宋体" pitchFamily="2" charset="-122"/>
              </a:rPr>
              <a:t>  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V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b="1" i="1" dirty="0" smtClean="0"/>
              <a:t>T</a:t>
            </a:r>
            <a:r>
              <a:rPr lang="zh-CN" altLang="en-US" b="1" baseline="-18000" dirty="0">
                <a:latin typeface="宋体" pitchFamily="2" charset="-122"/>
              </a:rPr>
              <a:t>表项</a:t>
            </a:r>
            <a:r>
              <a:rPr lang="zh-CN" altLang="en-US" b="1" baseline="-18000" dirty="0" smtClean="0">
                <a:latin typeface="宋体" pitchFamily="2" charset="-122"/>
              </a:rPr>
              <a:t>地址</a:t>
            </a:r>
            <a:r>
              <a:rPr lang="zh-CN" altLang="en-US" b="1" baseline="-18000" dirty="0">
                <a:latin typeface="宋体" pitchFamily="2" charset="-122"/>
              </a:rPr>
              <a:t>计算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访存</a:t>
            </a:r>
            <a:r>
              <a:rPr lang="en-US" altLang="zh-CN" b="1" baseline="-18000" dirty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表项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变换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访存</a:t>
            </a:r>
            <a:r>
              <a:rPr lang="en-US" altLang="zh-CN" b="1" baseline="-18000" dirty="0" smtClean="0">
                <a:latin typeface="宋体" pitchFamily="2" charset="-122"/>
              </a:rPr>
              <a:t>(</a:t>
            </a:r>
            <a:r>
              <a:rPr lang="zh-CN" altLang="en-US" b="1" baseline="-18000" dirty="0" smtClean="0">
                <a:latin typeface="宋体" pitchFamily="2" charset="-122"/>
              </a:rPr>
              <a:t>数据</a:t>
            </a:r>
            <a:r>
              <a:rPr lang="en-US" altLang="zh-CN" b="1" baseline="-180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5517232"/>
            <a:ext cx="6192696" cy="722758"/>
            <a:chOff x="1691680" y="5517232"/>
            <a:chExt cx="6192696" cy="722758"/>
          </a:xfrm>
        </p:grpSpPr>
        <p:sp>
          <p:nvSpPr>
            <p:cNvPr id="46" name="Text Box 305"/>
            <p:cNvSpPr txBox="1">
              <a:spLocks noChangeArrowheads="1"/>
            </p:cNvSpPr>
            <p:nvPr/>
          </p:nvSpPr>
          <p:spPr bwMode="auto">
            <a:xfrm>
              <a:off x="1692599" y="5517232"/>
              <a:ext cx="4318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有效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8" name="Text Box 307"/>
            <p:cNvSpPr txBox="1">
              <a:spLocks noChangeArrowheads="1"/>
            </p:cNvSpPr>
            <p:nvPr/>
          </p:nvSpPr>
          <p:spPr bwMode="auto">
            <a:xfrm>
              <a:off x="3062016" y="5517232"/>
              <a:ext cx="790575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9" name="Text Box 308"/>
            <p:cNvSpPr txBox="1">
              <a:spLocks noChangeArrowheads="1"/>
            </p:cNvSpPr>
            <p:nvPr/>
          </p:nvSpPr>
          <p:spPr bwMode="auto">
            <a:xfrm>
              <a:off x="2124399" y="5517232"/>
              <a:ext cx="574675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51" name="Text Box 310"/>
            <p:cNvSpPr txBox="1">
              <a:spLocks noChangeArrowheads="1"/>
            </p:cNvSpPr>
            <p:nvPr/>
          </p:nvSpPr>
          <p:spPr bwMode="auto">
            <a:xfrm>
              <a:off x="2771355" y="6021288"/>
              <a:ext cx="648517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行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2" name="Line 311"/>
            <p:cNvSpPr>
              <a:spLocks noChangeShapeType="1"/>
            </p:cNvSpPr>
            <p:nvPr/>
          </p:nvSpPr>
          <p:spPr bwMode="auto">
            <a:xfrm>
              <a:off x="1691680" y="6059990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12"/>
            <p:cNvSpPr>
              <a:spLocks noChangeShapeType="1"/>
            </p:cNvSpPr>
            <p:nvPr/>
          </p:nvSpPr>
          <p:spPr bwMode="auto">
            <a:xfrm>
              <a:off x="4500663" y="6059990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3"/>
            <p:cNvSpPr>
              <a:spLocks noChangeShapeType="1"/>
            </p:cNvSpPr>
            <p:nvPr/>
          </p:nvSpPr>
          <p:spPr bwMode="auto">
            <a:xfrm>
              <a:off x="3419992" y="6134824"/>
              <a:ext cx="10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14"/>
            <p:cNvSpPr>
              <a:spLocks noChangeShapeType="1"/>
            </p:cNvSpPr>
            <p:nvPr/>
          </p:nvSpPr>
          <p:spPr bwMode="auto">
            <a:xfrm flipH="1" flipV="1">
              <a:off x="1691808" y="6134824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315"/>
            <p:cNvSpPr txBox="1">
              <a:spLocks noChangeArrowheads="1"/>
            </p:cNvSpPr>
            <p:nvPr/>
          </p:nvSpPr>
          <p:spPr bwMode="auto">
            <a:xfrm>
              <a:off x="2700463" y="5517232"/>
              <a:ext cx="360363" cy="504000"/>
            </a:xfrm>
            <a:prstGeom prst="rect">
              <a:avLst/>
            </a:prstGeom>
            <a:solidFill>
              <a:srgbClr val="CCFFCC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LRU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57" name="Text Box 316"/>
            <p:cNvSpPr txBox="1">
              <a:spLocks noChangeArrowheads="1"/>
            </p:cNvSpPr>
            <p:nvPr/>
          </p:nvSpPr>
          <p:spPr bwMode="auto">
            <a:xfrm>
              <a:off x="4284639" y="5517232"/>
              <a:ext cx="216024" cy="504000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脏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72" name="Text Box 331"/>
            <p:cNvSpPr txBox="1">
              <a:spLocks noChangeArrowheads="1"/>
            </p:cNvSpPr>
            <p:nvPr/>
          </p:nvSpPr>
          <p:spPr bwMode="auto">
            <a:xfrm>
              <a:off x="4627911" y="5589240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3852591" y="5517232"/>
              <a:ext cx="440432" cy="504000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引用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58" name="Line 317"/>
            <p:cNvSpPr>
              <a:spLocks noChangeShapeType="1"/>
            </p:cNvSpPr>
            <p:nvPr/>
          </p:nvSpPr>
          <p:spPr bwMode="auto">
            <a:xfrm flipV="1">
              <a:off x="1692598" y="5733132"/>
              <a:ext cx="280704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305"/>
            <p:cNvSpPr txBox="1">
              <a:spLocks noChangeArrowheads="1"/>
            </p:cNvSpPr>
            <p:nvPr/>
          </p:nvSpPr>
          <p:spPr bwMode="auto">
            <a:xfrm>
              <a:off x="5076057" y="5517232"/>
              <a:ext cx="4318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有效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59" name="Text Box 307"/>
            <p:cNvSpPr txBox="1">
              <a:spLocks noChangeArrowheads="1"/>
            </p:cNvSpPr>
            <p:nvPr/>
          </p:nvSpPr>
          <p:spPr bwMode="auto">
            <a:xfrm>
              <a:off x="6445474" y="5517232"/>
              <a:ext cx="790575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60" name="Text Box 308"/>
            <p:cNvSpPr txBox="1">
              <a:spLocks noChangeArrowheads="1"/>
            </p:cNvSpPr>
            <p:nvPr/>
          </p:nvSpPr>
          <p:spPr bwMode="auto">
            <a:xfrm>
              <a:off x="5507857" y="5517232"/>
              <a:ext cx="574675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62" name="Text Box 310"/>
            <p:cNvSpPr txBox="1">
              <a:spLocks noChangeArrowheads="1"/>
            </p:cNvSpPr>
            <p:nvPr/>
          </p:nvSpPr>
          <p:spPr bwMode="auto">
            <a:xfrm>
              <a:off x="6227739" y="6021288"/>
              <a:ext cx="648517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行</a:t>
              </a:r>
              <a:r>
                <a:rPr lang="en-US" altLang="zh-CN" sz="1600" b="1" u="none" dirty="0" smtClean="0">
                  <a:latin typeface="宋体" pitchFamily="2" charset="-122"/>
                </a:rPr>
                <a:t>n-1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3" name="Line 311"/>
            <p:cNvSpPr>
              <a:spLocks noChangeShapeType="1"/>
            </p:cNvSpPr>
            <p:nvPr/>
          </p:nvSpPr>
          <p:spPr bwMode="auto">
            <a:xfrm>
              <a:off x="5068343" y="6059990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12"/>
            <p:cNvSpPr>
              <a:spLocks noChangeShapeType="1"/>
            </p:cNvSpPr>
            <p:nvPr/>
          </p:nvSpPr>
          <p:spPr bwMode="auto">
            <a:xfrm>
              <a:off x="7884368" y="6059990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13"/>
            <p:cNvSpPr>
              <a:spLocks noChangeShapeType="1"/>
            </p:cNvSpPr>
            <p:nvPr/>
          </p:nvSpPr>
          <p:spPr bwMode="auto">
            <a:xfrm>
              <a:off x="6876376" y="6134824"/>
              <a:ext cx="100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4"/>
            <p:cNvSpPr>
              <a:spLocks noChangeShapeType="1"/>
            </p:cNvSpPr>
            <p:nvPr/>
          </p:nvSpPr>
          <p:spPr bwMode="auto">
            <a:xfrm flipH="1" flipV="1">
              <a:off x="5068342" y="6134824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15"/>
            <p:cNvSpPr txBox="1">
              <a:spLocks noChangeArrowheads="1"/>
            </p:cNvSpPr>
            <p:nvPr/>
          </p:nvSpPr>
          <p:spPr bwMode="auto">
            <a:xfrm>
              <a:off x="6083921" y="5517232"/>
              <a:ext cx="360363" cy="504000"/>
            </a:xfrm>
            <a:prstGeom prst="rect">
              <a:avLst/>
            </a:prstGeom>
            <a:solidFill>
              <a:srgbClr val="CCFFCC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LRU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68" name="Text Box 316"/>
            <p:cNvSpPr txBox="1">
              <a:spLocks noChangeArrowheads="1"/>
            </p:cNvSpPr>
            <p:nvPr/>
          </p:nvSpPr>
          <p:spPr bwMode="auto">
            <a:xfrm>
              <a:off x="7668097" y="5517232"/>
              <a:ext cx="216024" cy="504000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脏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70" name="Text Box 316"/>
            <p:cNvSpPr txBox="1">
              <a:spLocks noChangeArrowheads="1"/>
            </p:cNvSpPr>
            <p:nvPr/>
          </p:nvSpPr>
          <p:spPr bwMode="auto">
            <a:xfrm>
              <a:off x="7236049" y="5517232"/>
              <a:ext cx="440432" cy="504000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引用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71" name="Line 317"/>
            <p:cNvSpPr>
              <a:spLocks noChangeShapeType="1"/>
            </p:cNvSpPr>
            <p:nvPr/>
          </p:nvSpPr>
          <p:spPr bwMode="auto">
            <a:xfrm flipV="1">
              <a:off x="5076056" y="5733132"/>
              <a:ext cx="280704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309"/>
            <p:cNvSpPr txBox="1">
              <a:spLocks noChangeArrowheads="1"/>
            </p:cNvSpPr>
            <p:nvPr/>
          </p:nvSpPr>
          <p:spPr bwMode="auto">
            <a:xfrm>
              <a:off x="5155530" y="5736307"/>
              <a:ext cx="21602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50" name="Text Box 309"/>
            <p:cNvSpPr txBox="1">
              <a:spLocks noChangeArrowheads="1"/>
            </p:cNvSpPr>
            <p:nvPr/>
          </p:nvSpPr>
          <p:spPr bwMode="auto">
            <a:xfrm>
              <a:off x="1764558" y="5736307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214282" y="3284984"/>
            <a:ext cx="8786874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支持多种页大小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sz="2200" b="1" dirty="0" smtClean="0">
                <a:latin typeface="宋体" pitchFamily="2" charset="-122"/>
              </a:rPr>
              <a:t>地址变换</a:t>
            </a:r>
            <a:r>
              <a:rPr lang="zh-CN" altLang="en-US" b="1" u="sng" dirty="0" smtClean="0">
                <a:latin typeface="宋体" pitchFamily="2" charset="-122"/>
              </a:rPr>
              <a:t>次数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正常页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管理：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特大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页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管理：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79512" y="404664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并行查快表和慢表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隐藏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baseline="-18000" dirty="0" smtClean="0">
                <a:latin typeface="宋体" pitchFamily="2" charset="-122"/>
              </a:rPr>
              <a:t>表项地址计算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sz="1800" b="1" dirty="0" smtClean="0">
                <a:latin typeface="宋体" pitchFamily="2" charset="-122"/>
              </a:rPr>
              <a:t>←快表称为</a:t>
            </a:r>
            <a:r>
              <a:rPr lang="en-US" altLang="zh-CN" sz="1800" b="1" dirty="0" smtClean="0">
                <a:latin typeface="宋体" pitchFamily="2" charset="-122"/>
              </a:rPr>
              <a:t>T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L</a:t>
            </a:r>
            <a:r>
              <a:rPr lang="en-US" altLang="zh-CN" sz="1800" b="1" dirty="0" smtClean="0">
                <a:latin typeface="宋体" pitchFamily="2" charset="-122"/>
              </a:rPr>
              <a:t>B(</a:t>
            </a:r>
            <a:r>
              <a:rPr lang="zh-CN" altLang="en-US" sz="1800" b="1" dirty="0" smtClean="0">
                <a:latin typeface="宋体" pitchFamily="2" charset="-122"/>
              </a:rPr>
              <a:t>旁侧式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baseline="-18000" dirty="0">
              <a:latin typeface="宋体" pitchFamily="2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1214415" y="1136268"/>
            <a:ext cx="7643865" cy="1644660"/>
            <a:chOff x="1285853" y="2285992"/>
            <a:chExt cx="7643865" cy="1644660"/>
          </a:xfrm>
        </p:grpSpPr>
        <p:sp>
          <p:nvSpPr>
            <p:cNvPr id="122" name="Rectangle 81"/>
            <p:cNvSpPr>
              <a:spLocks noChangeArrowheads="1"/>
            </p:cNvSpPr>
            <p:nvPr/>
          </p:nvSpPr>
          <p:spPr bwMode="auto">
            <a:xfrm>
              <a:off x="6143636" y="2289165"/>
              <a:ext cx="1143008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7286644" y="2289165"/>
              <a:ext cx="71438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169"/>
            <p:cNvSpPr txBox="1">
              <a:spLocks noChangeArrowheads="1"/>
            </p:cNvSpPr>
            <p:nvPr/>
          </p:nvSpPr>
          <p:spPr bwMode="auto">
            <a:xfrm>
              <a:off x="8001024" y="2289165"/>
              <a:ext cx="928694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83" name="Text Box 170"/>
            <p:cNvSpPr txBox="1">
              <a:spLocks noChangeArrowheads="1"/>
            </p:cNvSpPr>
            <p:nvPr/>
          </p:nvSpPr>
          <p:spPr bwMode="auto">
            <a:xfrm>
              <a:off x="5357818" y="2289165"/>
              <a:ext cx="7921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84" name="Text Box 171"/>
            <p:cNvSpPr txBox="1">
              <a:spLocks noChangeArrowheads="1"/>
            </p:cNvSpPr>
            <p:nvPr/>
          </p:nvSpPr>
          <p:spPr bwMode="auto">
            <a:xfrm>
              <a:off x="6143636" y="2285992"/>
              <a:ext cx="18573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9" name="Text Box 179"/>
            <p:cNvSpPr txBox="1">
              <a:spLocks noChangeArrowheads="1"/>
            </p:cNvSpPr>
            <p:nvPr/>
          </p:nvSpPr>
          <p:spPr bwMode="auto">
            <a:xfrm>
              <a:off x="6137291" y="342741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80" name="Text Box 180"/>
            <p:cNvSpPr txBox="1">
              <a:spLocks noChangeArrowheads="1"/>
            </p:cNvSpPr>
            <p:nvPr/>
          </p:nvSpPr>
          <p:spPr bwMode="auto">
            <a:xfrm>
              <a:off x="6929454" y="3429000"/>
              <a:ext cx="1079499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物理页号</a:t>
              </a:r>
            </a:p>
          </p:txBody>
        </p:sp>
        <p:sp>
          <p:nvSpPr>
            <p:cNvPr id="42" name="Line 201"/>
            <p:cNvSpPr>
              <a:spLocks noChangeShapeType="1"/>
            </p:cNvSpPr>
            <p:nvPr/>
          </p:nvSpPr>
          <p:spPr bwMode="auto">
            <a:xfrm>
              <a:off x="8501090" y="2571744"/>
              <a:ext cx="0" cy="86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4214811" y="2714620"/>
              <a:ext cx="1643074" cy="1144594"/>
              <a:chOff x="5214942" y="2714620"/>
              <a:chExt cx="1643074" cy="1144594"/>
            </a:xfrm>
          </p:grpSpPr>
          <p:sp>
            <p:nvSpPr>
              <p:cNvPr id="76" name="Text Box 189"/>
              <p:cNvSpPr txBox="1">
                <a:spLocks noChangeArrowheads="1"/>
              </p:cNvSpPr>
              <p:nvPr/>
            </p:nvSpPr>
            <p:spPr bwMode="auto">
              <a:xfrm>
                <a:off x="5275278" y="3643314"/>
                <a:ext cx="151130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慢表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主存中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110" name="Text Box 193"/>
              <p:cNvSpPr txBox="1">
                <a:spLocks noChangeArrowheads="1"/>
              </p:cNvSpPr>
              <p:nvPr/>
            </p:nvSpPr>
            <p:spPr bwMode="auto">
              <a:xfrm>
                <a:off x="5214942" y="2714620"/>
                <a:ext cx="500066" cy="9286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600" b="1" u="none" dirty="0" smtClean="0">
                    <a:latin typeface="宋体" pitchFamily="2" charset="-122"/>
                  </a:rPr>
                  <a:t>装入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sp>
            <p:nvSpPr>
              <p:cNvPr id="112" name="Text Box 195"/>
              <p:cNvSpPr txBox="1">
                <a:spLocks noChangeArrowheads="1"/>
              </p:cNvSpPr>
              <p:nvPr/>
            </p:nvSpPr>
            <p:spPr bwMode="auto">
              <a:xfrm>
                <a:off x="5715008" y="2714620"/>
                <a:ext cx="1143008" cy="9286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600" b="1" u="none" dirty="0" smtClean="0">
                    <a:latin typeface="宋体" pitchFamily="2" charset="-122"/>
                  </a:rPr>
                  <a:t>实页号</a:t>
                </a:r>
                <a:r>
                  <a:rPr lang="en-US" altLang="zh-CN" sz="1600" b="1" u="none" dirty="0" smtClean="0">
                    <a:latin typeface="宋体" pitchFamily="2" charset="-122"/>
                  </a:rPr>
                  <a:t>(PP)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cxnSp>
            <p:nvCxnSpPr>
              <p:cNvPr id="113" name="直接连接符 112"/>
              <p:cNvCxnSpPr/>
              <p:nvPr/>
            </p:nvCxnSpPr>
            <p:spPr bwMode="auto">
              <a:xfrm>
                <a:off x="5214942" y="2927346"/>
                <a:ext cx="1643074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5214942" y="3141660"/>
                <a:ext cx="1643074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直接连接符 115"/>
              <p:cNvCxnSpPr/>
              <p:nvPr/>
            </p:nvCxnSpPr>
            <p:spPr bwMode="auto">
              <a:xfrm>
                <a:off x="5214942" y="3357562"/>
                <a:ext cx="1643074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4" name="Text Box 169"/>
            <p:cNvSpPr txBox="1">
              <a:spLocks noChangeArrowheads="1"/>
            </p:cNvSpPr>
            <p:nvPr/>
          </p:nvSpPr>
          <p:spPr bwMode="auto">
            <a:xfrm>
              <a:off x="8001024" y="3429000"/>
              <a:ext cx="928694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grpSp>
          <p:nvGrpSpPr>
            <p:cNvPr id="240" name="组合 239"/>
            <p:cNvGrpSpPr/>
            <p:nvPr/>
          </p:nvGrpSpPr>
          <p:grpSpPr>
            <a:xfrm>
              <a:off x="1285853" y="2713926"/>
              <a:ext cx="1571636" cy="1216726"/>
              <a:chOff x="1285853" y="2713926"/>
              <a:chExt cx="1571636" cy="1216726"/>
            </a:xfrm>
          </p:grpSpPr>
          <p:sp>
            <p:nvSpPr>
              <p:cNvPr id="43" name="Text Box 193"/>
              <p:cNvSpPr txBox="1">
                <a:spLocks noChangeArrowheads="1"/>
              </p:cNvSpPr>
              <p:nvPr/>
            </p:nvSpPr>
            <p:spPr bwMode="auto">
              <a:xfrm>
                <a:off x="1285853" y="2714620"/>
                <a:ext cx="214314" cy="9286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V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sp>
            <p:nvSpPr>
              <p:cNvPr id="45" name="Text Box 195"/>
              <p:cNvSpPr txBox="1">
                <a:spLocks noChangeArrowheads="1"/>
              </p:cNvSpPr>
              <p:nvPr/>
            </p:nvSpPr>
            <p:spPr bwMode="auto">
              <a:xfrm>
                <a:off x="1500167" y="2714620"/>
                <a:ext cx="500066" cy="9286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Tag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sp>
            <p:nvSpPr>
              <p:cNvPr id="48" name="Text Box 198"/>
              <p:cNvSpPr txBox="1">
                <a:spLocks noChangeArrowheads="1"/>
              </p:cNvSpPr>
              <p:nvPr/>
            </p:nvSpPr>
            <p:spPr bwMode="auto">
              <a:xfrm>
                <a:off x="2000233" y="2714620"/>
                <a:ext cx="214314" cy="928694"/>
              </a:xfrm>
              <a:prstGeom prst="rect">
                <a:avLst/>
              </a:prstGeom>
              <a:solidFill>
                <a:srgbClr val="CCFF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L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sp>
            <p:nvSpPr>
              <p:cNvPr id="57" name="Text Box 207"/>
              <p:cNvSpPr txBox="1">
                <a:spLocks noChangeArrowheads="1"/>
              </p:cNvSpPr>
              <p:nvPr/>
            </p:nvSpPr>
            <p:spPr bwMode="auto">
              <a:xfrm>
                <a:off x="1428729" y="3643314"/>
                <a:ext cx="1366841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快表</a:t>
                </a:r>
                <a:r>
                  <a:rPr lang="en-US" altLang="zh-CN" sz="1800" b="1" u="none" dirty="0">
                    <a:latin typeface="宋体" pitchFamily="2" charset="-122"/>
                  </a:rPr>
                  <a:t>(CPU</a:t>
                </a:r>
                <a:r>
                  <a:rPr lang="zh-CN" altLang="en-US" sz="1800" b="1" u="none" dirty="0">
                    <a:latin typeface="宋体" pitchFamily="2" charset="-122"/>
                  </a:rPr>
                  <a:t>中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91" name="Text Box 193"/>
              <p:cNvSpPr txBox="1">
                <a:spLocks noChangeArrowheads="1"/>
              </p:cNvSpPr>
              <p:nvPr/>
            </p:nvSpPr>
            <p:spPr bwMode="auto">
              <a:xfrm>
                <a:off x="2635851" y="2714620"/>
                <a:ext cx="214314" cy="9286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M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sp>
            <p:nvSpPr>
              <p:cNvPr id="92" name="Text Box 195"/>
              <p:cNvSpPr txBox="1">
                <a:spLocks noChangeArrowheads="1"/>
              </p:cNvSpPr>
              <p:nvPr/>
            </p:nvSpPr>
            <p:spPr bwMode="auto">
              <a:xfrm>
                <a:off x="2209020" y="2713926"/>
                <a:ext cx="428628" cy="9286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PP</a:t>
                </a:r>
                <a:endParaRPr lang="zh-CN" altLang="zh-CN" sz="1600" b="1" u="none" dirty="0">
                  <a:latin typeface="宋体" pitchFamily="2" charset="-122"/>
                </a:endParaRPr>
              </a:p>
            </p:txBody>
          </p:sp>
          <p:cxnSp>
            <p:nvCxnSpPr>
              <p:cNvPr id="106" name="直接连接符 105"/>
              <p:cNvCxnSpPr/>
              <p:nvPr/>
            </p:nvCxnSpPr>
            <p:spPr bwMode="auto">
              <a:xfrm>
                <a:off x="1285853" y="2927346"/>
                <a:ext cx="157163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7" name="直接连接符 216"/>
              <p:cNvCxnSpPr/>
              <p:nvPr/>
            </p:nvCxnSpPr>
            <p:spPr bwMode="auto">
              <a:xfrm>
                <a:off x="1285853" y="3143248"/>
                <a:ext cx="157163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直接连接符 217"/>
              <p:cNvCxnSpPr/>
              <p:nvPr/>
            </p:nvCxnSpPr>
            <p:spPr bwMode="auto">
              <a:xfrm>
                <a:off x="1285853" y="3355974"/>
                <a:ext cx="1571636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0" name="组合 249"/>
          <p:cNvGrpSpPr/>
          <p:nvPr/>
        </p:nvGrpSpPr>
        <p:grpSpPr>
          <a:xfrm>
            <a:off x="2786050" y="1850648"/>
            <a:ext cx="4643470" cy="428628"/>
            <a:chOff x="2857488" y="3000372"/>
            <a:chExt cx="4643470" cy="428628"/>
          </a:xfrm>
        </p:grpSpPr>
        <p:cxnSp>
          <p:nvCxnSpPr>
            <p:cNvPr id="193" name="直接箭头连接符 106"/>
            <p:cNvCxnSpPr/>
            <p:nvPr/>
          </p:nvCxnSpPr>
          <p:spPr bwMode="auto">
            <a:xfrm>
              <a:off x="3857621" y="3000372"/>
              <a:ext cx="357190" cy="250033"/>
            </a:xfrm>
            <a:prstGeom prst="bentConnector3">
              <a:avLst>
                <a:gd name="adj1" fmla="val -214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37" name="直接箭头连接符 106"/>
            <p:cNvCxnSpPr/>
            <p:nvPr/>
          </p:nvCxnSpPr>
          <p:spPr bwMode="auto">
            <a:xfrm>
              <a:off x="5246696" y="3286124"/>
              <a:ext cx="2254262" cy="14287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43" name="直接箭头连接符 106"/>
            <p:cNvCxnSpPr/>
            <p:nvPr/>
          </p:nvCxnSpPr>
          <p:spPr bwMode="auto">
            <a:xfrm flipV="1">
              <a:off x="2857488" y="3143248"/>
              <a:ext cx="1000132" cy="1071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45" name="Text Box 170"/>
            <p:cNvSpPr txBox="1">
              <a:spLocks noChangeArrowheads="1"/>
            </p:cNvSpPr>
            <p:nvPr/>
          </p:nvSpPr>
          <p:spPr bwMode="auto">
            <a:xfrm>
              <a:off x="3143240" y="3214686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缺失时</a:t>
              </a:r>
              <a:endParaRPr lang="zh-CN" altLang="en-US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150442" y="4575676"/>
            <a:ext cx="8850714" cy="1289057"/>
            <a:chOff x="150442" y="4926025"/>
            <a:chExt cx="8850714" cy="1289057"/>
          </a:xfrm>
        </p:grpSpPr>
        <p:sp>
          <p:nvSpPr>
            <p:cNvPr id="252" name="Text Box 189"/>
            <p:cNvSpPr txBox="1">
              <a:spLocks noChangeArrowheads="1"/>
            </p:cNvSpPr>
            <p:nvPr/>
          </p:nvSpPr>
          <p:spPr bwMode="auto">
            <a:xfrm>
              <a:off x="1560502" y="5929330"/>
              <a:ext cx="129698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页目录</a:t>
              </a:r>
              <a:r>
                <a:rPr lang="en-US" altLang="zh-CN" sz="1600" b="1" u="none" dirty="0" smtClean="0">
                  <a:latin typeface="宋体" pitchFamily="2" charset="-122"/>
                </a:rPr>
                <a:t>(PD)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53" name="Text Box 193"/>
            <p:cNvSpPr txBox="1">
              <a:spLocks noChangeArrowheads="1"/>
            </p:cNvSpPr>
            <p:nvPr/>
          </p:nvSpPr>
          <p:spPr bwMode="auto">
            <a:xfrm>
              <a:off x="1643042" y="5000636"/>
              <a:ext cx="571504" cy="9271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属性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54" name="Text Box 195"/>
            <p:cNvSpPr txBox="1">
              <a:spLocks noChangeArrowheads="1"/>
            </p:cNvSpPr>
            <p:nvPr/>
          </p:nvSpPr>
          <p:spPr bwMode="auto">
            <a:xfrm>
              <a:off x="2214546" y="5000636"/>
              <a:ext cx="928694" cy="9271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页表基址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58" name="Text Box 193"/>
            <p:cNvSpPr txBox="1">
              <a:spLocks noChangeArrowheads="1"/>
            </p:cNvSpPr>
            <p:nvPr/>
          </p:nvSpPr>
          <p:spPr bwMode="auto">
            <a:xfrm>
              <a:off x="1142976" y="5000636"/>
              <a:ext cx="500066" cy="928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装入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55" name="直接连接符 254"/>
            <p:cNvCxnSpPr/>
            <p:nvPr/>
          </p:nvCxnSpPr>
          <p:spPr bwMode="auto">
            <a:xfrm>
              <a:off x="1142976" y="5214950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1142976" y="5427676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1142976" y="5641990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 Box 189"/>
            <p:cNvSpPr txBox="1">
              <a:spLocks noChangeArrowheads="1"/>
            </p:cNvSpPr>
            <p:nvPr/>
          </p:nvSpPr>
          <p:spPr bwMode="auto">
            <a:xfrm>
              <a:off x="4203708" y="5929330"/>
              <a:ext cx="129698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页表</a:t>
              </a:r>
              <a:r>
                <a:rPr lang="en-US" altLang="zh-CN" sz="1600" b="1" u="none" dirty="0" smtClean="0">
                  <a:latin typeface="宋体" pitchFamily="2" charset="-122"/>
                </a:rPr>
                <a:t>(PT)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5" name="Text Box 193"/>
            <p:cNvSpPr txBox="1">
              <a:spLocks noChangeArrowheads="1"/>
            </p:cNvSpPr>
            <p:nvPr/>
          </p:nvSpPr>
          <p:spPr bwMode="auto">
            <a:xfrm>
              <a:off x="4286248" y="5000636"/>
              <a:ext cx="571504" cy="9271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属性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6" name="Text Box 195"/>
            <p:cNvSpPr txBox="1">
              <a:spLocks noChangeArrowheads="1"/>
            </p:cNvSpPr>
            <p:nvPr/>
          </p:nvSpPr>
          <p:spPr bwMode="auto">
            <a:xfrm>
              <a:off x="4857752" y="5000636"/>
              <a:ext cx="928694" cy="9271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实页号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67" name="Text Box 193"/>
            <p:cNvSpPr txBox="1">
              <a:spLocks noChangeArrowheads="1"/>
            </p:cNvSpPr>
            <p:nvPr/>
          </p:nvSpPr>
          <p:spPr bwMode="auto">
            <a:xfrm>
              <a:off x="3786182" y="5000636"/>
              <a:ext cx="500066" cy="928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装入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68" name="直接连接符 267"/>
            <p:cNvCxnSpPr/>
            <p:nvPr/>
          </p:nvCxnSpPr>
          <p:spPr bwMode="auto">
            <a:xfrm>
              <a:off x="3786182" y="5214950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>
              <a:off x="3786182" y="5427676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3786182" y="5641990"/>
              <a:ext cx="200026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 Box 190"/>
            <p:cNvSpPr txBox="1">
              <a:spLocks noChangeArrowheads="1"/>
            </p:cNvSpPr>
            <p:nvPr/>
          </p:nvSpPr>
          <p:spPr bwMode="auto">
            <a:xfrm>
              <a:off x="150442" y="4997929"/>
              <a:ext cx="821158" cy="2500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PD</a:t>
              </a:r>
              <a:r>
                <a:rPr lang="zh-CN" altLang="en-US" sz="1600" b="1" u="none" dirty="0" smtClean="0">
                  <a:latin typeface="宋体" pitchFamily="2" charset="-122"/>
                </a:rPr>
                <a:t>基址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273" name="直接箭头连接符 106"/>
            <p:cNvCxnSpPr/>
            <p:nvPr/>
          </p:nvCxnSpPr>
          <p:spPr bwMode="auto">
            <a:xfrm>
              <a:off x="857224" y="514351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6429388" y="4926025"/>
              <a:ext cx="928694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Rectangle 81"/>
            <p:cNvSpPr>
              <a:spLocks noChangeArrowheads="1"/>
            </p:cNvSpPr>
            <p:nvPr/>
          </p:nvSpPr>
          <p:spPr bwMode="auto">
            <a:xfrm>
              <a:off x="7358082" y="4926025"/>
              <a:ext cx="71438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Text Box 169"/>
            <p:cNvSpPr txBox="1">
              <a:spLocks noChangeArrowheads="1"/>
            </p:cNvSpPr>
            <p:nvPr/>
          </p:nvSpPr>
          <p:spPr bwMode="auto">
            <a:xfrm>
              <a:off x="8072462" y="4926025"/>
              <a:ext cx="928694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7" name="Text Box 170"/>
            <p:cNvSpPr txBox="1">
              <a:spLocks noChangeArrowheads="1"/>
            </p:cNvSpPr>
            <p:nvPr/>
          </p:nvSpPr>
          <p:spPr bwMode="auto">
            <a:xfrm>
              <a:off x="6065853" y="4926025"/>
              <a:ext cx="36353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VA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78" name="Text Box 171"/>
            <p:cNvSpPr txBox="1">
              <a:spLocks noChangeArrowheads="1"/>
            </p:cNvSpPr>
            <p:nvPr/>
          </p:nvSpPr>
          <p:spPr bwMode="auto">
            <a:xfrm>
              <a:off x="6429388" y="4929198"/>
              <a:ext cx="1643074" cy="2825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9" name="Text Box 179"/>
            <p:cNvSpPr txBox="1">
              <a:spLocks noChangeArrowheads="1"/>
            </p:cNvSpPr>
            <p:nvPr/>
          </p:nvSpPr>
          <p:spPr bwMode="auto">
            <a:xfrm>
              <a:off x="6444208" y="5715016"/>
              <a:ext cx="35719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PA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80" name="Text Box 180"/>
            <p:cNvSpPr txBox="1">
              <a:spLocks noChangeArrowheads="1"/>
            </p:cNvSpPr>
            <p:nvPr/>
          </p:nvSpPr>
          <p:spPr bwMode="auto">
            <a:xfrm>
              <a:off x="6858016" y="5716602"/>
              <a:ext cx="1222375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物理页号</a:t>
              </a:r>
            </a:p>
          </p:txBody>
        </p:sp>
        <p:sp>
          <p:nvSpPr>
            <p:cNvPr id="281" name="Line 201"/>
            <p:cNvSpPr>
              <a:spLocks noChangeShapeType="1"/>
            </p:cNvSpPr>
            <p:nvPr/>
          </p:nvSpPr>
          <p:spPr bwMode="auto">
            <a:xfrm>
              <a:off x="8572528" y="5207644"/>
              <a:ext cx="0" cy="50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Text Box 169"/>
            <p:cNvSpPr txBox="1">
              <a:spLocks noChangeArrowheads="1"/>
            </p:cNvSpPr>
            <p:nvPr/>
          </p:nvSpPr>
          <p:spPr bwMode="auto">
            <a:xfrm>
              <a:off x="8072462" y="5716602"/>
              <a:ext cx="928694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314" name="组合 313"/>
          <p:cNvGrpSpPr/>
          <p:nvPr/>
        </p:nvGrpSpPr>
        <p:grpSpPr>
          <a:xfrm>
            <a:off x="1000100" y="4435973"/>
            <a:ext cx="5867440" cy="716760"/>
            <a:chOff x="1000100" y="4429132"/>
            <a:chExt cx="5867440" cy="716760"/>
          </a:xfrm>
        </p:grpSpPr>
        <p:cxnSp>
          <p:nvCxnSpPr>
            <p:cNvPr id="283" name="直接箭头连接符 106"/>
            <p:cNvCxnSpPr/>
            <p:nvPr/>
          </p:nvCxnSpPr>
          <p:spPr bwMode="auto">
            <a:xfrm rot="16200000" flipH="1">
              <a:off x="713158" y="4716074"/>
              <a:ext cx="716760" cy="142876"/>
            </a:xfrm>
            <a:prstGeom prst="bentConnector3">
              <a:avLst>
                <a:gd name="adj1" fmla="val 996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106"/>
            <p:cNvCxnSpPr/>
            <p:nvPr/>
          </p:nvCxnSpPr>
          <p:spPr bwMode="auto">
            <a:xfrm rot="10800000">
              <a:off x="1000100" y="4429132"/>
              <a:ext cx="5867440" cy="140496"/>
            </a:xfrm>
            <a:prstGeom prst="bentConnector3">
              <a:avLst>
                <a:gd name="adj1" fmla="val -7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5" name="组合 314"/>
          <p:cNvGrpSpPr/>
          <p:nvPr/>
        </p:nvGrpSpPr>
        <p:grpSpPr>
          <a:xfrm>
            <a:off x="2857488" y="4293096"/>
            <a:ext cx="4786346" cy="1074745"/>
            <a:chOff x="2857488" y="4286255"/>
            <a:chExt cx="4786346" cy="1074745"/>
          </a:xfrm>
        </p:grpSpPr>
        <p:cxnSp>
          <p:nvCxnSpPr>
            <p:cNvPr id="293" name="直接箭头连接符 106"/>
            <p:cNvCxnSpPr/>
            <p:nvPr/>
          </p:nvCxnSpPr>
          <p:spPr bwMode="auto">
            <a:xfrm rot="16200000" flipH="1">
              <a:off x="3280164" y="4649398"/>
              <a:ext cx="859637" cy="133352"/>
            </a:xfrm>
            <a:prstGeom prst="bentConnector3">
              <a:avLst>
                <a:gd name="adj1" fmla="val 9924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106"/>
            <p:cNvCxnSpPr/>
            <p:nvPr/>
          </p:nvCxnSpPr>
          <p:spPr bwMode="auto">
            <a:xfrm rot="10800000">
              <a:off x="3633782" y="4286256"/>
              <a:ext cx="4010052" cy="285752"/>
            </a:xfrm>
            <a:prstGeom prst="bentConnector3">
              <a:avLst>
                <a:gd name="adj1" fmla="val -250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0" name="直接箭头连接符 106"/>
            <p:cNvCxnSpPr/>
            <p:nvPr/>
          </p:nvCxnSpPr>
          <p:spPr bwMode="auto">
            <a:xfrm flipV="1">
              <a:off x="2857488" y="4714884"/>
              <a:ext cx="928694" cy="49847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302" name="直接箭头连接符 106"/>
            <p:cNvCxnSpPr/>
            <p:nvPr/>
          </p:nvCxnSpPr>
          <p:spPr bwMode="auto">
            <a:xfrm>
              <a:off x="5357818" y="5214950"/>
              <a:ext cx="2182824" cy="14605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316" name="直接箭头连接符 106"/>
          <p:cNvCxnSpPr/>
          <p:nvPr/>
        </p:nvCxnSpPr>
        <p:spPr bwMode="auto">
          <a:xfrm>
            <a:off x="2857488" y="5221791"/>
            <a:ext cx="4683154" cy="430214"/>
          </a:xfrm>
          <a:prstGeom prst="bentConnector4">
            <a:avLst>
              <a:gd name="adj1" fmla="val 9887"/>
              <a:gd name="adj2" fmla="val 153136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90" name="组合 89"/>
          <p:cNvGrpSpPr/>
          <p:nvPr/>
        </p:nvGrpSpPr>
        <p:grpSpPr>
          <a:xfrm>
            <a:off x="1000099" y="921948"/>
            <a:ext cx="6500859" cy="1216832"/>
            <a:chOff x="1000099" y="1357291"/>
            <a:chExt cx="6500859" cy="1216832"/>
          </a:xfrm>
        </p:grpSpPr>
        <p:sp>
          <p:nvSpPr>
            <p:cNvPr id="137" name="Text Box 227"/>
            <p:cNvSpPr txBox="1">
              <a:spLocks noChangeArrowheads="1"/>
            </p:cNvSpPr>
            <p:nvPr/>
          </p:nvSpPr>
          <p:spPr bwMode="auto">
            <a:xfrm>
              <a:off x="1428729" y="1644635"/>
              <a:ext cx="360362" cy="212725"/>
            </a:xfrm>
            <a:prstGeom prst="rect">
              <a:avLst/>
            </a:prstGeom>
            <a:solidFill>
              <a:srgbClr val="FF99CC">
                <a:alpha val="49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=?</a:t>
              </a:r>
            </a:p>
          </p:txBody>
        </p:sp>
        <p:cxnSp>
          <p:nvCxnSpPr>
            <p:cNvPr id="141" name="直接箭头连接符 106"/>
            <p:cNvCxnSpPr/>
            <p:nvPr/>
          </p:nvCxnSpPr>
          <p:spPr bwMode="auto">
            <a:xfrm rot="16200000" flipH="1">
              <a:off x="498844" y="1858552"/>
              <a:ext cx="1216826" cy="21431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06"/>
            <p:cNvCxnSpPr/>
            <p:nvPr/>
          </p:nvCxnSpPr>
          <p:spPr bwMode="auto">
            <a:xfrm rot="16200000" flipH="1">
              <a:off x="1534298" y="1537478"/>
              <a:ext cx="21748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06"/>
            <p:cNvCxnSpPr/>
            <p:nvPr/>
          </p:nvCxnSpPr>
          <p:spPr bwMode="auto">
            <a:xfrm rot="10800000">
              <a:off x="1643042" y="1428728"/>
              <a:ext cx="5072098" cy="142876"/>
            </a:xfrm>
            <a:prstGeom prst="bentConnector3">
              <a:avLst>
                <a:gd name="adj1" fmla="val -4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6" name="直接箭头连接符 106"/>
            <p:cNvCxnSpPr/>
            <p:nvPr/>
          </p:nvCxnSpPr>
          <p:spPr bwMode="auto">
            <a:xfrm rot="10800000">
              <a:off x="1000100" y="1357291"/>
              <a:ext cx="6500858" cy="214319"/>
            </a:xfrm>
            <a:prstGeom prst="bentConnector3">
              <a:avLst>
                <a:gd name="adj1" fmla="val 11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190"/>
            <p:cNvSpPr txBox="1">
              <a:spLocks noChangeArrowheads="1"/>
            </p:cNvSpPr>
            <p:nvPr/>
          </p:nvSpPr>
          <p:spPr bwMode="auto">
            <a:xfrm>
              <a:off x="3071803" y="1714487"/>
              <a:ext cx="500066" cy="571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页表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基址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60" name="直接箭头连接符 106"/>
            <p:cNvCxnSpPr/>
            <p:nvPr/>
          </p:nvCxnSpPr>
          <p:spPr bwMode="auto">
            <a:xfrm rot="5400000">
              <a:off x="3535757" y="1678374"/>
              <a:ext cx="500062" cy="7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64" name="Oval 238"/>
            <p:cNvSpPr>
              <a:spLocks noChangeArrowheads="1"/>
            </p:cNvSpPr>
            <p:nvPr/>
          </p:nvSpPr>
          <p:spPr bwMode="auto">
            <a:xfrm>
              <a:off x="3714746" y="1925629"/>
              <a:ext cx="214313" cy="215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+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169" name="直接箭头连接符 106"/>
            <p:cNvCxnSpPr/>
            <p:nvPr/>
          </p:nvCxnSpPr>
          <p:spPr bwMode="auto">
            <a:xfrm>
              <a:off x="3500431" y="2028814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106"/>
            <p:cNvCxnSpPr/>
            <p:nvPr/>
          </p:nvCxnSpPr>
          <p:spPr bwMode="auto">
            <a:xfrm rot="5400000">
              <a:off x="3571873" y="1643048"/>
              <a:ext cx="57149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88" name="直接箭头连接符 106"/>
            <p:cNvCxnSpPr/>
            <p:nvPr/>
          </p:nvCxnSpPr>
          <p:spPr bwMode="auto">
            <a:xfrm rot="5400000">
              <a:off x="3714977" y="2214321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9" name="Line 228"/>
            <p:cNvSpPr>
              <a:spLocks noChangeShapeType="1"/>
            </p:cNvSpPr>
            <p:nvPr/>
          </p:nvSpPr>
          <p:spPr bwMode="auto">
            <a:xfrm flipV="1">
              <a:off x="1616047" y="1860535"/>
              <a:ext cx="0" cy="6492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084168" y="4575572"/>
            <a:ext cx="2952328" cy="1079426"/>
            <a:chOff x="6084168" y="4221088"/>
            <a:chExt cx="2952328" cy="1079426"/>
          </a:xfrm>
        </p:grpSpPr>
        <p:sp>
          <p:nvSpPr>
            <p:cNvPr id="95" name="Text Box 179"/>
            <p:cNvSpPr txBox="1">
              <a:spLocks noChangeArrowheads="1"/>
            </p:cNvSpPr>
            <p:nvPr/>
          </p:nvSpPr>
          <p:spPr bwMode="auto">
            <a:xfrm>
              <a:off x="6463018" y="5013176"/>
              <a:ext cx="35719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PA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Text Box 180"/>
            <p:cNvSpPr txBox="1">
              <a:spLocks noChangeArrowheads="1"/>
            </p:cNvSpPr>
            <p:nvPr/>
          </p:nvSpPr>
          <p:spPr bwMode="auto">
            <a:xfrm>
              <a:off x="6858016" y="5014762"/>
              <a:ext cx="973154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物理页号</a:t>
              </a:r>
            </a:p>
          </p:txBody>
        </p:sp>
        <p:sp>
          <p:nvSpPr>
            <p:cNvPr id="97" name="Text Box 169"/>
            <p:cNvSpPr txBox="1">
              <a:spLocks noChangeArrowheads="1"/>
            </p:cNvSpPr>
            <p:nvPr/>
          </p:nvSpPr>
          <p:spPr bwMode="auto">
            <a:xfrm>
              <a:off x="7831170" y="5014762"/>
              <a:ext cx="1205326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8" name="Text Box 169"/>
            <p:cNvSpPr txBox="1">
              <a:spLocks noChangeArrowheads="1"/>
            </p:cNvSpPr>
            <p:nvPr/>
          </p:nvSpPr>
          <p:spPr bwMode="auto">
            <a:xfrm>
              <a:off x="7831170" y="4221088"/>
              <a:ext cx="1188301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页内</a:t>
              </a:r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9" name="Text Box 170"/>
            <p:cNvSpPr txBox="1">
              <a:spLocks noChangeArrowheads="1"/>
            </p:cNvSpPr>
            <p:nvPr/>
          </p:nvSpPr>
          <p:spPr bwMode="auto">
            <a:xfrm>
              <a:off x="6084168" y="4221088"/>
              <a:ext cx="36353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VA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00" name="Text Box 171"/>
            <p:cNvSpPr txBox="1">
              <a:spLocks noChangeArrowheads="1"/>
            </p:cNvSpPr>
            <p:nvPr/>
          </p:nvSpPr>
          <p:spPr bwMode="auto">
            <a:xfrm>
              <a:off x="6447703" y="4224261"/>
              <a:ext cx="1383467" cy="2825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3339262" y="3735030"/>
            <a:ext cx="5553218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多级页表</a:t>
            </a:r>
            <a:r>
              <a:rPr lang="en-US" altLang="zh-CN" sz="1800" b="1" dirty="0" smtClean="0">
                <a:latin typeface="宋体" pitchFamily="2" charset="-122"/>
              </a:rPr>
              <a:t>(S</a:t>
            </a:r>
            <a:r>
              <a:rPr lang="zh-CN" altLang="en-US" sz="1800" b="1" baseline="-14000" dirty="0" smtClean="0">
                <a:latin typeface="宋体" pitchFamily="2" charset="-122"/>
              </a:rPr>
              <a:t>页表</a:t>
            </a:r>
            <a:r>
              <a:rPr lang="zh-CN" altLang="en-US" sz="1800" b="1" dirty="0" smtClean="0">
                <a:latin typeface="宋体" pitchFamily="2" charset="-122"/>
              </a:rPr>
              <a:t>＞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页时无法索引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</a:rPr>
              <a:t>一级页表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属性中用标志位</a:t>
            </a:r>
            <a:r>
              <a:rPr lang="en-US" altLang="zh-CN" sz="1800" b="1" dirty="0" smtClean="0">
                <a:latin typeface="宋体" pitchFamily="2" charset="-122"/>
              </a:rPr>
              <a:t>PSE</a:t>
            </a:r>
            <a:r>
              <a:rPr lang="zh-CN" altLang="en-US" sz="1800" b="1" dirty="0" smtClean="0">
                <a:latin typeface="宋体" pitchFamily="2" charset="-122"/>
              </a:rPr>
              <a:t>区分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39752" y="2132856"/>
            <a:ext cx="5058014" cy="648072"/>
            <a:chOff x="2339752" y="2208408"/>
            <a:chExt cx="5058014" cy="648072"/>
          </a:xfrm>
        </p:grpSpPr>
        <p:cxnSp>
          <p:nvCxnSpPr>
            <p:cNvPr id="233" name="直接箭头连接符 106"/>
            <p:cNvCxnSpPr/>
            <p:nvPr/>
          </p:nvCxnSpPr>
          <p:spPr bwMode="auto">
            <a:xfrm rot="16200000" flipH="1">
              <a:off x="2305520" y="2242640"/>
              <a:ext cx="644528" cy="576064"/>
            </a:xfrm>
            <a:prstGeom prst="bentConnector3">
              <a:avLst>
                <a:gd name="adj1" fmla="val -51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01" name="直接箭头连接符 106"/>
            <p:cNvCxnSpPr/>
            <p:nvPr/>
          </p:nvCxnSpPr>
          <p:spPr bwMode="auto">
            <a:xfrm flipV="1">
              <a:off x="2915816" y="2640580"/>
              <a:ext cx="4481950" cy="2159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43"/>
          <p:cNvSpPr txBox="1">
            <a:spLocks noChangeArrowheads="1"/>
          </p:cNvSpPr>
          <p:nvPr/>
        </p:nvSpPr>
        <p:spPr bwMode="auto">
          <a:xfrm>
            <a:off x="179512" y="2802994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缺失用硬件处理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TLB</a:t>
            </a:r>
            <a:r>
              <a:rPr lang="zh-CN" altLang="en-US" b="1" baseline="-18000" dirty="0" smtClean="0">
                <a:latin typeface="宋体" pitchFamily="2" charset="-122"/>
              </a:rPr>
              <a:t>缺失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sz="1800" b="1" dirty="0" smtClean="0">
                <a:latin typeface="宋体" pitchFamily="2" charset="-122"/>
              </a:rPr>
              <a:t>←软件处理成本低</a:t>
            </a:r>
            <a:endParaRPr lang="zh-CN" altLang="en-US" sz="1800" b="1" baseline="-180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7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179512" y="397113"/>
            <a:ext cx="4176464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Core i7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的虚拟存储器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*参数：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*页表的组织：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页表级数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页表项内容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1619672" y="836712"/>
            <a:ext cx="741682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100" dirty="0" smtClean="0">
                <a:latin typeface="宋体" pitchFamily="2" charset="-122"/>
              </a:rPr>
              <a:t>VA</a:t>
            </a:r>
            <a:r>
              <a:rPr lang="zh-CN" altLang="en-US" b="1" spc="-100" dirty="0" smtClean="0">
                <a:latin typeface="宋体" pitchFamily="2" charset="-122"/>
              </a:rPr>
              <a:t>＝</a:t>
            </a:r>
            <a:r>
              <a:rPr lang="en-US" altLang="zh-CN" b="1" spc="-100" dirty="0" smtClean="0">
                <a:latin typeface="宋体" pitchFamily="2" charset="-122"/>
              </a:rPr>
              <a:t>48b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>
                <a:latin typeface="宋体" pitchFamily="2" charset="-122"/>
              </a:rPr>
              <a:t>PA</a:t>
            </a:r>
            <a:r>
              <a:rPr lang="zh-CN" altLang="en-US" b="1" spc="-100" dirty="0">
                <a:latin typeface="宋体" pitchFamily="2" charset="-122"/>
              </a:rPr>
              <a:t>＝</a:t>
            </a:r>
            <a:r>
              <a:rPr lang="en-US" altLang="zh-CN" b="1" spc="-100" dirty="0">
                <a:latin typeface="宋体" pitchFamily="2" charset="-122"/>
              </a:rPr>
              <a:t>52b</a:t>
            </a:r>
            <a:r>
              <a:rPr lang="zh-CN" altLang="en-US" b="1" spc="-100" dirty="0" smtClean="0">
                <a:latin typeface="宋体" pitchFamily="2" charset="-122"/>
              </a:rPr>
              <a:t>，页式管理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支持段页式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>
                <a:latin typeface="宋体" pitchFamily="2" charset="-122"/>
              </a:rPr>
              <a:t>VP</a:t>
            </a:r>
            <a:r>
              <a:rPr lang="zh-CN" altLang="en-US" b="1" spc="-100" dirty="0" smtClean="0">
                <a:latin typeface="宋体" pitchFamily="2" charset="-122"/>
              </a:rPr>
              <a:t>＝</a:t>
            </a:r>
            <a:r>
              <a:rPr lang="en-US" altLang="zh-CN" b="1" spc="-100" dirty="0" smtClean="0">
                <a:latin typeface="宋体" pitchFamily="2" charset="-122"/>
              </a:rPr>
              <a:t>4KB</a:t>
            </a:r>
            <a:r>
              <a:rPr lang="zh-CN" altLang="en-US" b="1" spc="-100" dirty="0" smtClean="0">
                <a:latin typeface="宋体" pitchFamily="2" charset="-122"/>
              </a:rPr>
              <a:t>或</a:t>
            </a:r>
            <a:r>
              <a:rPr lang="en-US" altLang="zh-CN" b="1" spc="-100" dirty="0" smtClean="0">
                <a:latin typeface="宋体" pitchFamily="2" charset="-122"/>
              </a:rPr>
              <a:t>4MB</a:t>
            </a: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2555776" y="1772816"/>
            <a:ext cx="6480720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(48-12)/9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级    </a:t>
            </a:r>
            <a:r>
              <a:rPr lang="zh-CN" altLang="en-US" sz="1800" b="1" dirty="0" smtClean="0">
                <a:latin typeface="宋体" pitchFamily="2" charset="-122"/>
              </a:rPr>
              <a:t>←页表项</a:t>
            </a:r>
            <a:r>
              <a:rPr lang="en-US" altLang="zh-CN" sz="1800" b="1" dirty="0" smtClean="0">
                <a:latin typeface="宋体" pitchFamily="2" charset="-122"/>
              </a:rPr>
              <a:t>=8B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en-US" altLang="zh-CN" sz="1800" b="1" dirty="0" smtClean="0">
                <a:latin typeface="宋体" pitchFamily="2" charset="-122"/>
              </a:rPr>
              <a:t>log</a:t>
            </a:r>
            <a:r>
              <a:rPr lang="en-US" altLang="zh-CN" sz="1800" b="1" baseline="-18000" dirty="0" smtClean="0">
                <a:latin typeface="宋体" pitchFamily="2" charset="-122"/>
              </a:rPr>
              <a:t>2</a:t>
            </a:r>
            <a:r>
              <a:rPr lang="en-US" altLang="zh-CN" sz="1800" b="1" dirty="0" smtClean="0">
                <a:latin typeface="宋体" pitchFamily="2" charset="-122"/>
              </a:rPr>
              <a:t>(4KB/8B)]=9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 smtClean="0">
                <a:latin typeface="宋体" pitchFamily="2" charset="-122"/>
              </a:rPr>
              <a:t>  第</a:t>
            </a:r>
            <a:r>
              <a:rPr lang="en-US" altLang="zh-CN" b="1" dirty="0" smtClean="0">
                <a:latin typeface="宋体" pitchFamily="2" charset="-122"/>
              </a:rPr>
              <a:t>1-3</a:t>
            </a:r>
            <a:r>
              <a:rPr lang="zh-CN" altLang="en-US" b="1" dirty="0" smtClean="0">
                <a:latin typeface="宋体" pitchFamily="2" charset="-122"/>
              </a:rPr>
              <a:t>级、第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级略有不同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1619672" y="4221088"/>
            <a:ext cx="6768752" cy="1656184"/>
            <a:chOff x="1619672" y="4581128"/>
            <a:chExt cx="6768752" cy="1656184"/>
          </a:xfrm>
        </p:grpSpPr>
        <p:sp>
          <p:nvSpPr>
            <p:cNvPr id="241" name="Text Box 195"/>
            <p:cNvSpPr txBox="1">
              <a:spLocks noChangeArrowheads="1"/>
            </p:cNvSpPr>
            <p:nvPr/>
          </p:nvSpPr>
          <p:spPr bwMode="auto">
            <a:xfrm>
              <a:off x="2483768" y="4797120"/>
              <a:ext cx="590465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XD </a:t>
              </a:r>
              <a:r>
                <a:rPr lang="zh-CN" altLang="en-US" sz="1400" b="1" u="none" dirty="0" smtClean="0">
                  <a:latin typeface="宋体" pitchFamily="2" charset="-122"/>
                </a:rPr>
                <a:t>未使用</a:t>
              </a:r>
              <a:r>
                <a:rPr lang="en-US" altLang="zh-CN" sz="1400" b="1" u="none" dirty="0" smtClean="0">
                  <a:latin typeface="宋体" pitchFamily="2" charset="-122"/>
                </a:rPr>
                <a:t>   </a:t>
              </a:r>
              <a:r>
                <a:rPr lang="zh-CN" altLang="en-US" sz="1400" b="1" u="none" dirty="0" smtClean="0">
                  <a:solidFill>
                    <a:srgbClr val="C00000"/>
                  </a:solidFill>
                  <a:latin typeface="宋体" pitchFamily="2" charset="-122"/>
                </a:rPr>
                <a:t>页表</a:t>
              </a:r>
              <a:r>
                <a:rPr lang="zh-CN" altLang="en-US" sz="1400" b="1" u="none" dirty="0" smtClean="0">
                  <a:latin typeface="宋体" pitchFamily="2" charset="-122"/>
                </a:rPr>
                <a:t>物理基地址  未使用</a:t>
              </a:r>
              <a:r>
                <a:rPr lang="zh-CN" altLang="en-US" sz="1400" b="1" u="none" baseline="-18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G  </a:t>
              </a:r>
              <a:r>
                <a:rPr lang="en-US" altLang="zh-CN" sz="1400" b="1" u="none" dirty="0" smtClean="0">
                  <a:solidFill>
                    <a:srgbClr val="FF3399"/>
                  </a:solidFill>
                  <a:latin typeface="宋体" pitchFamily="2" charset="-122"/>
                </a:rPr>
                <a:t>PS</a:t>
              </a:r>
              <a:r>
                <a:rPr lang="en-US" altLang="zh-CN" sz="1400" b="1" u="none" dirty="0" smtClean="0">
                  <a:latin typeface="宋体" pitchFamily="2" charset="-122"/>
                </a:rPr>
                <a:t>     </a:t>
              </a: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400" b="1" u="none" spc="3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C</a:t>
              </a:r>
              <a:r>
                <a:rPr lang="en-US" altLang="zh-CN" sz="1400" b="1" u="none" spc="300" dirty="0" smtClean="0">
                  <a:latin typeface="宋体" pitchFamily="2" charset="-122"/>
                </a:rPr>
                <a:t>D </a:t>
              </a:r>
              <a:r>
                <a:rPr lang="en-US" altLang="zh-CN" sz="1400" b="1" u="none" dirty="0" smtClean="0">
                  <a:latin typeface="宋体" pitchFamily="2" charset="-122"/>
                </a:rPr>
                <a:t>WT</a:t>
              </a:r>
              <a:r>
                <a:rPr lang="en-US" altLang="zh-CN" sz="1400" b="1" u="none" spc="3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U/S R/W</a:t>
              </a:r>
              <a:r>
                <a:rPr lang="en-US" altLang="zh-CN" sz="1200" b="1" u="none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endParaRPr lang="zh-CN" altLang="zh-CN" sz="14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 bwMode="auto">
            <a:xfrm>
              <a:off x="2771800" y="479709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341987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5004048" y="4797128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558011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>
              <a:off x="5868144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6156176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>
              <a:off x="6444208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6732240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/>
            <p:nvPr/>
          </p:nvCxnSpPr>
          <p:spPr bwMode="auto">
            <a:xfrm>
              <a:off x="702027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 bwMode="auto">
            <a:xfrm>
              <a:off x="738031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接连接符 251"/>
            <p:cNvCxnSpPr/>
            <p:nvPr/>
          </p:nvCxnSpPr>
          <p:spPr bwMode="auto">
            <a:xfrm>
              <a:off x="774035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3" name="Text Box 170"/>
            <p:cNvSpPr txBox="1">
              <a:spLocks noChangeArrowheads="1"/>
            </p:cNvSpPr>
            <p:nvPr/>
          </p:nvSpPr>
          <p:spPr bwMode="auto">
            <a:xfrm>
              <a:off x="2483768" y="4581128"/>
              <a:ext cx="590465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63</a:t>
              </a:r>
              <a:r>
                <a:rPr lang="en-US" altLang="zh-CN" sz="1400" b="1" u="none" spc="2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62  52 51             12 11  9  8  7 </a:t>
              </a:r>
              <a:r>
                <a:rPr lang="en-US" altLang="zh-CN" sz="1400" b="1" u="none" baseline="-14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6  5 </a:t>
              </a:r>
              <a:r>
                <a:rPr lang="en-US" altLang="zh-CN" sz="1400" b="1" u="none" baseline="-18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4   3   2   1 </a:t>
              </a:r>
              <a:r>
                <a:rPr lang="en-US" altLang="zh-CN" sz="1400" b="1" u="none" baseline="-6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0   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>
              <a:off x="8100392" y="479712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195"/>
            <p:cNvSpPr txBox="1">
              <a:spLocks noChangeArrowheads="1"/>
            </p:cNvSpPr>
            <p:nvPr/>
          </p:nvSpPr>
          <p:spPr bwMode="auto">
            <a:xfrm>
              <a:off x="2483768" y="5373184"/>
              <a:ext cx="590465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XD </a:t>
              </a:r>
              <a:r>
                <a:rPr lang="zh-CN" altLang="en-US" sz="1400" b="1" u="none" dirty="0" smtClean="0">
                  <a:latin typeface="宋体" pitchFamily="2" charset="-122"/>
                </a:rPr>
                <a:t>未使用</a:t>
              </a:r>
              <a:r>
                <a:rPr lang="en-US" altLang="zh-CN" sz="1400" b="1" u="none" dirty="0" smtClean="0">
                  <a:latin typeface="宋体" pitchFamily="2" charset="-122"/>
                </a:rPr>
                <a:t>   </a:t>
              </a:r>
              <a:r>
                <a:rPr lang="zh-CN" altLang="en-US" sz="1400" b="1" u="none" dirty="0" smtClean="0">
                  <a:solidFill>
                    <a:srgbClr val="C00000"/>
                  </a:solidFill>
                  <a:latin typeface="宋体" pitchFamily="2" charset="-122"/>
                </a:rPr>
                <a:t>页框</a:t>
              </a:r>
              <a:r>
                <a:rPr lang="zh-CN" altLang="en-US" sz="1400" b="1" u="none" dirty="0" smtClean="0">
                  <a:latin typeface="宋体" pitchFamily="2" charset="-122"/>
                </a:rPr>
                <a:t>物理基地址  未使用</a:t>
              </a:r>
              <a:r>
                <a:rPr lang="zh-CN" altLang="en-US" sz="1400" b="1" u="none" baseline="-18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G  0 </a:t>
              </a:r>
              <a:r>
                <a:rPr lang="en-US" altLang="zh-CN" sz="1200" b="1" u="none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  <a:r>
                <a:rPr lang="en-US" altLang="zh-CN" sz="1400" b="1" u="none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400" b="1" u="none" spc="5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C</a:t>
              </a:r>
              <a:r>
                <a:rPr lang="en-US" altLang="zh-CN" sz="1400" b="1" u="none" spc="300" dirty="0" smtClean="0">
                  <a:latin typeface="宋体" pitchFamily="2" charset="-122"/>
                </a:rPr>
                <a:t>D </a:t>
              </a:r>
              <a:r>
                <a:rPr lang="en-US" altLang="zh-CN" sz="1400" b="1" u="none" dirty="0" smtClean="0">
                  <a:latin typeface="宋体" pitchFamily="2" charset="-122"/>
                </a:rPr>
                <a:t>WT</a:t>
              </a:r>
              <a:r>
                <a:rPr lang="en-US" altLang="zh-CN" sz="1400" b="1" u="none" spc="3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U/S R/W</a:t>
              </a:r>
              <a:r>
                <a:rPr lang="en-US" altLang="zh-CN" sz="1200" b="1" u="none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endParaRPr lang="zh-CN" altLang="zh-CN" sz="14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>
              <a:off x="2771800" y="5373160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连接符 256"/>
            <p:cNvCxnSpPr/>
            <p:nvPr/>
          </p:nvCxnSpPr>
          <p:spPr bwMode="auto">
            <a:xfrm>
              <a:off x="341987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5004048" y="5373192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>
              <a:off x="558011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直接连接符 259"/>
            <p:cNvCxnSpPr/>
            <p:nvPr/>
          </p:nvCxnSpPr>
          <p:spPr bwMode="auto">
            <a:xfrm>
              <a:off x="5868144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直接连接符 260"/>
            <p:cNvCxnSpPr/>
            <p:nvPr/>
          </p:nvCxnSpPr>
          <p:spPr bwMode="auto">
            <a:xfrm>
              <a:off x="6156176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6444208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702027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38031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74035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Text Box 170"/>
            <p:cNvSpPr txBox="1">
              <a:spLocks noChangeArrowheads="1"/>
            </p:cNvSpPr>
            <p:nvPr/>
          </p:nvSpPr>
          <p:spPr bwMode="auto">
            <a:xfrm>
              <a:off x="2483768" y="5157192"/>
              <a:ext cx="590465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63</a:t>
              </a:r>
              <a:r>
                <a:rPr lang="en-US" altLang="zh-CN" sz="1400" b="1" u="none" spc="2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62  52 51             12 11  9  8  7 </a:t>
              </a:r>
              <a:r>
                <a:rPr lang="en-US" altLang="zh-CN" sz="1400" b="1" u="none" baseline="-14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6  5 </a:t>
              </a:r>
              <a:r>
                <a:rPr lang="en-US" altLang="zh-CN" sz="1400" b="1" u="none" baseline="-18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4   3   2   1 </a:t>
              </a:r>
              <a:r>
                <a:rPr lang="en-US" altLang="zh-CN" sz="1400" b="1" u="none" baseline="-6000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0   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68" name="直接连接符 267"/>
            <p:cNvCxnSpPr/>
            <p:nvPr/>
          </p:nvCxnSpPr>
          <p:spPr bwMode="auto">
            <a:xfrm>
              <a:off x="8100392" y="537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170"/>
            <p:cNvSpPr txBox="1">
              <a:spLocks noChangeArrowheads="1"/>
            </p:cNvSpPr>
            <p:nvPr/>
          </p:nvSpPr>
          <p:spPr bwMode="auto">
            <a:xfrm>
              <a:off x="1619672" y="4797128"/>
              <a:ext cx="864096" cy="287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PTE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1-3</a:t>
              </a:r>
              <a:r>
                <a:rPr lang="zh-CN" altLang="en-US" sz="1600" b="1" u="none" baseline="-18000" dirty="0" smtClean="0">
                  <a:latin typeface="宋体" pitchFamily="2" charset="-122"/>
                </a:rPr>
                <a:t>级</a:t>
              </a:r>
              <a:r>
                <a:rPr lang="en-US" altLang="zh-CN" sz="1600" b="1" dirty="0" smtClean="0">
                  <a:latin typeface="宋体" pitchFamily="2" charset="-122"/>
                </a:rPr>
                <a:t>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70" name="Text Box 170"/>
            <p:cNvSpPr txBox="1">
              <a:spLocks noChangeArrowheads="1"/>
            </p:cNvSpPr>
            <p:nvPr/>
          </p:nvSpPr>
          <p:spPr bwMode="auto">
            <a:xfrm>
              <a:off x="1619672" y="5373224"/>
              <a:ext cx="864096" cy="287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PTE</a:t>
              </a:r>
              <a:r>
                <a:rPr lang="zh-CN" altLang="en-US" sz="1600" b="1" u="none" baseline="-18000" dirty="0" smtClean="0">
                  <a:latin typeface="宋体" pitchFamily="2" charset="-122"/>
                </a:rPr>
                <a:t>第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4</a:t>
              </a:r>
              <a:r>
                <a:rPr lang="zh-CN" altLang="en-US" sz="1600" b="1" u="none" baseline="-18000" dirty="0" smtClean="0">
                  <a:latin typeface="宋体" pitchFamily="2" charset="-122"/>
                </a:rPr>
                <a:t>级</a:t>
              </a:r>
              <a:r>
                <a:rPr lang="en-US" altLang="zh-CN" sz="1600" b="1" dirty="0" smtClean="0">
                  <a:latin typeface="宋体" pitchFamily="2" charset="-122"/>
                </a:rPr>
                <a:t>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71" name="Text Box 170"/>
            <p:cNvSpPr txBox="1">
              <a:spLocks noChangeArrowheads="1"/>
            </p:cNvSpPr>
            <p:nvPr/>
          </p:nvSpPr>
          <p:spPr bwMode="auto">
            <a:xfrm>
              <a:off x="2511150" y="5733312"/>
              <a:ext cx="5184000" cy="5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P—</a:t>
              </a:r>
              <a:r>
                <a:rPr lang="zh-CN" altLang="en-US" sz="1600" b="1" u="none" dirty="0" smtClean="0">
                  <a:latin typeface="宋体" pitchFamily="2" charset="-122"/>
                </a:rPr>
                <a:t>子页表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页装入位，</a:t>
              </a:r>
              <a:r>
                <a:rPr lang="en-US" altLang="zh-CN" sz="1600" b="1" dirty="0" smtClean="0">
                  <a:latin typeface="宋体" pitchFamily="2" charset="-122"/>
                </a:rPr>
                <a:t>A—</a:t>
              </a:r>
              <a:r>
                <a:rPr lang="zh-CN" altLang="en-US" sz="1600" b="1" dirty="0" smtClean="0">
                  <a:latin typeface="宋体" pitchFamily="2" charset="-122"/>
                </a:rPr>
                <a:t>访问位，</a:t>
              </a:r>
              <a:r>
                <a:rPr lang="en-US" altLang="zh-CN" sz="1600" b="1" dirty="0" smtClean="0">
                  <a:latin typeface="宋体" pitchFamily="2" charset="-122"/>
                </a:rPr>
                <a:t>D—</a:t>
              </a:r>
              <a:r>
                <a:rPr lang="zh-CN" altLang="en-US" sz="1600" b="1" dirty="0" smtClean="0">
                  <a:latin typeface="宋体" pitchFamily="2" charset="-122"/>
                </a:rPr>
                <a:t>脏位，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PS—</a:t>
              </a:r>
              <a:r>
                <a:rPr lang="zh-CN" altLang="en-US" sz="1600" b="1" dirty="0">
                  <a:latin typeface="宋体" pitchFamily="2" charset="-122"/>
                </a:rPr>
                <a:t>页大小为</a:t>
              </a:r>
              <a:r>
                <a:rPr lang="en-US" altLang="zh-CN" sz="1600" b="1" dirty="0">
                  <a:latin typeface="宋体" pitchFamily="2" charset="-122"/>
                </a:rPr>
                <a:t>4KB/4MB</a:t>
              </a:r>
              <a:r>
                <a:rPr lang="zh-CN" altLang="en-US" sz="1600" b="1" dirty="0" smtClean="0">
                  <a:latin typeface="宋体" pitchFamily="2" charset="-122"/>
                </a:rPr>
                <a:t>，</a:t>
              </a:r>
              <a:r>
                <a:rPr lang="en-US" altLang="zh-CN" sz="1600" b="1" dirty="0" smtClean="0">
                  <a:latin typeface="宋体" pitchFamily="2" charset="-122"/>
                </a:rPr>
                <a:t>R/W—</a:t>
              </a:r>
              <a:r>
                <a:rPr lang="zh-CN" altLang="en-US" sz="1600" b="1" dirty="0" smtClean="0">
                  <a:latin typeface="宋体" pitchFamily="2" charset="-122"/>
                </a:rPr>
                <a:t>访问权限，</a:t>
              </a:r>
              <a:r>
                <a:rPr lang="en-US" altLang="zh-CN" sz="1600" b="1" dirty="0" smtClean="0">
                  <a:latin typeface="宋体" pitchFamily="2" charset="-122"/>
                </a:rPr>
                <a:t>U/S—</a:t>
              </a:r>
              <a:r>
                <a:rPr lang="zh-CN" altLang="en-US" sz="1600" b="1" dirty="0" smtClean="0">
                  <a:latin typeface="宋体" pitchFamily="2" charset="-122"/>
                </a:rPr>
                <a:t>访问模式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</p:grp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198224" y="5939988"/>
            <a:ext cx="539811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页大小为</a:t>
            </a:r>
            <a:r>
              <a:rPr lang="en-US" altLang="zh-CN" sz="1800" b="1" dirty="0" smtClean="0">
                <a:latin typeface="+mn-ea"/>
                <a:ea typeface="+mn-ea"/>
              </a:rPr>
              <a:t>4MB</a:t>
            </a:r>
            <a:r>
              <a:rPr lang="zh-CN" altLang="en-US" sz="1800" b="1" dirty="0" smtClean="0">
                <a:latin typeface="+mn-ea"/>
                <a:ea typeface="+mn-ea"/>
              </a:rPr>
              <a:t>时，地址变换需访问几级页表？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281" name="组合 280"/>
          <p:cNvGrpSpPr/>
          <p:nvPr/>
        </p:nvGrpSpPr>
        <p:grpSpPr>
          <a:xfrm>
            <a:off x="2547380" y="2276920"/>
            <a:ext cx="5192972" cy="1440112"/>
            <a:chOff x="1475704" y="2708946"/>
            <a:chExt cx="5192972" cy="1440112"/>
          </a:xfrm>
        </p:grpSpPr>
        <p:sp>
          <p:nvSpPr>
            <p:cNvPr id="12" name="Text Box 195"/>
            <p:cNvSpPr txBox="1">
              <a:spLocks noChangeArrowheads="1"/>
            </p:cNvSpPr>
            <p:nvPr/>
          </p:nvSpPr>
          <p:spPr bwMode="auto">
            <a:xfrm>
              <a:off x="2268144" y="2924946"/>
              <a:ext cx="288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VPN1    VPN2    VPN3    VPN4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3" name="Text Box 193"/>
            <p:cNvSpPr txBox="1">
              <a:spLocks noChangeArrowheads="1"/>
            </p:cNvSpPr>
            <p:nvPr/>
          </p:nvSpPr>
          <p:spPr bwMode="auto">
            <a:xfrm>
              <a:off x="2555824" y="3284986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2987872" y="2927166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189"/>
            <p:cNvSpPr txBox="1">
              <a:spLocks noChangeArrowheads="1"/>
            </p:cNvSpPr>
            <p:nvPr/>
          </p:nvSpPr>
          <p:spPr bwMode="auto">
            <a:xfrm>
              <a:off x="3419078" y="3933058"/>
              <a:ext cx="129698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页表</a:t>
              </a:r>
              <a:r>
                <a:rPr lang="en-US" altLang="zh-CN" sz="1600" b="1" u="none" dirty="0" smtClean="0">
                  <a:latin typeface="宋体" pitchFamily="2" charset="-122"/>
                </a:rPr>
                <a:t>(PT)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4" name="Text Box 190"/>
            <p:cNvSpPr txBox="1">
              <a:spLocks noChangeArrowheads="1"/>
            </p:cNvSpPr>
            <p:nvPr/>
          </p:nvSpPr>
          <p:spPr bwMode="auto">
            <a:xfrm>
              <a:off x="1475704" y="3221127"/>
              <a:ext cx="720080" cy="2500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PT</a:t>
              </a:r>
              <a:r>
                <a:rPr lang="zh-CN" altLang="en-US" sz="1600" b="1" u="none" dirty="0" smtClean="0">
                  <a:latin typeface="宋体" pitchFamily="2" charset="-122"/>
                </a:rPr>
                <a:t>基址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9" name="Text Box 170"/>
            <p:cNvSpPr txBox="1">
              <a:spLocks noChangeArrowheads="1"/>
            </p:cNvSpPr>
            <p:nvPr/>
          </p:nvSpPr>
          <p:spPr bwMode="auto">
            <a:xfrm>
              <a:off x="1835744" y="292497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5" name="Text Box 195"/>
            <p:cNvSpPr txBox="1">
              <a:spLocks noChangeArrowheads="1"/>
            </p:cNvSpPr>
            <p:nvPr/>
          </p:nvSpPr>
          <p:spPr bwMode="auto">
            <a:xfrm>
              <a:off x="5148112" y="2924946"/>
              <a:ext cx="720080" cy="21602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3707952" y="2924946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428032" y="2924946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2195824" y="3356994"/>
              <a:ext cx="36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95"/>
            <p:cNvSpPr txBox="1">
              <a:spLocks noChangeArrowheads="1"/>
            </p:cNvSpPr>
            <p:nvPr/>
          </p:nvSpPr>
          <p:spPr bwMode="auto">
            <a:xfrm>
              <a:off x="2555776" y="3573018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6200000" flipH="1">
              <a:off x="2231776" y="3320978"/>
              <a:ext cx="504080" cy="144016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4"/>
            <p:cNvCxnSpPr/>
            <p:nvPr/>
          </p:nvCxnSpPr>
          <p:spPr bwMode="auto">
            <a:xfrm flipV="1">
              <a:off x="2937072" y="3321087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3347960" y="3284986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78" name="Text Box 195"/>
            <p:cNvSpPr txBox="1">
              <a:spLocks noChangeArrowheads="1"/>
            </p:cNvSpPr>
            <p:nvPr/>
          </p:nvSpPr>
          <p:spPr bwMode="auto">
            <a:xfrm>
              <a:off x="3344968" y="3573018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83" name="直接箭头连接符 44"/>
            <p:cNvCxnSpPr/>
            <p:nvPr/>
          </p:nvCxnSpPr>
          <p:spPr bwMode="auto">
            <a:xfrm rot="16200000" flipH="1">
              <a:off x="3023864" y="3321003"/>
              <a:ext cx="504080" cy="144016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193"/>
            <p:cNvSpPr txBox="1">
              <a:spLocks noChangeArrowheads="1"/>
            </p:cNvSpPr>
            <p:nvPr/>
          </p:nvSpPr>
          <p:spPr bwMode="auto">
            <a:xfrm>
              <a:off x="4140048" y="3284986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85" name="Text Box 195"/>
            <p:cNvSpPr txBox="1">
              <a:spLocks noChangeArrowheads="1"/>
            </p:cNvSpPr>
            <p:nvPr/>
          </p:nvSpPr>
          <p:spPr bwMode="auto">
            <a:xfrm>
              <a:off x="4140000" y="3573018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86" name="直接箭头连接符 44"/>
            <p:cNvCxnSpPr/>
            <p:nvPr/>
          </p:nvCxnSpPr>
          <p:spPr bwMode="auto">
            <a:xfrm flipV="1">
              <a:off x="4521248" y="3321087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sp>
          <p:nvSpPr>
            <p:cNvPr id="87" name="Text Box 193"/>
            <p:cNvSpPr txBox="1">
              <a:spLocks noChangeArrowheads="1"/>
            </p:cNvSpPr>
            <p:nvPr/>
          </p:nvSpPr>
          <p:spPr bwMode="auto">
            <a:xfrm>
              <a:off x="4932136" y="3284986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88" name="Text Box 195"/>
            <p:cNvSpPr txBox="1">
              <a:spLocks noChangeArrowheads="1"/>
            </p:cNvSpPr>
            <p:nvPr/>
          </p:nvSpPr>
          <p:spPr bwMode="auto">
            <a:xfrm>
              <a:off x="4932088" y="3573018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89" name="直接箭头连接符 44"/>
            <p:cNvCxnSpPr/>
            <p:nvPr/>
          </p:nvCxnSpPr>
          <p:spPr bwMode="auto">
            <a:xfrm rot="16200000" flipH="1">
              <a:off x="4608040" y="3321003"/>
              <a:ext cx="504080" cy="144016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44"/>
            <p:cNvCxnSpPr/>
            <p:nvPr/>
          </p:nvCxnSpPr>
          <p:spPr bwMode="auto">
            <a:xfrm flipV="1">
              <a:off x="3729160" y="3321087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cxnSp>
          <p:nvCxnSpPr>
            <p:cNvPr id="91" name="直接箭头连接符 44"/>
            <p:cNvCxnSpPr/>
            <p:nvPr/>
          </p:nvCxnSpPr>
          <p:spPr bwMode="auto">
            <a:xfrm rot="16200000" flipH="1">
              <a:off x="3815952" y="3321003"/>
              <a:ext cx="504080" cy="144016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 Box 170"/>
            <p:cNvSpPr txBox="1">
              <a:spLocks noChangeArrowheads="1"/>
            </p:cNvSpPr>
            <p:nvPr/>
          </p:nvSpPr>
          <p:spPr bwMode="auto">
            <a:xfrm>
              <a:off x="2276176" y="2708946"/>
              <a:ext cx="358460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   9b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r>
                <a:rPr lang="en-US" altLang="zh-CN" sz="1400" b="1" u="none" dirty="0" smtClean="0">
                  <a:latin typeface="宋体" pitchFamily="2" charset="-122"/>
                </a:rPr>
                <a:t>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r>
                <a:rPr lang="en-US" altLang="zh-CN" sz="1400" b="1" u="none" dirty="0" smtClean="0">
                  <a:latin typeface="宋体" pitchFamily="2" charset="-122"/>
                </a:rPr>
                <a:t>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r>
                <a:rPr lang="en-US" altLang="zh-CN" sz="1400" b="1" u="none" dirty="0" smtClean="0">
                  <a:latin typeface="宋体" pitchFamily="2" charset="-122"/>
                </a:rPr>
                <a:t>     12b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75" name="直接箭头连接符 44"/>
            <p:cNvCxnSpPr/>
            <p:nvPr/>
          </p:nvCxnSpPr>
          <p:spPr bwMode="auto">
            <a:xfrm>
              <a:off x="5313336" y="3645026"/>
              <a:ext cx="54744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cxnSp>
          <p:nvCxnSpPr>
            <p:cNvPr id="276" name="直接箭头连接符 44"/>
            <p:cNvCxnSpPr/>
            <p:nvPr/>
          </p:nvCxnSpPr>
          <p:spPr bwMode="auto">
            <a:xfrm>
              <a:off x="5508152" y="3140969"/>
              <a:ext cx="352630" cy="252016"/>
            </a:xfrm>
            <a:prstGeom prst="bentConnector3">
              <a:avLst>
                <a:gd name="adj1" fmla="val 246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0" name="Text Box 170"/>
            <p:cNvSpPr txBox="1">
              <a:spLocks noChangeArrowheads="1"/>
            </p:cNvSpPr>
            <p:nvPr/>
          </p:nvSpPr>
          <p:spPr bwMode="auto">
            <a:xfrm>
              <a:off x="5868144" y="3267005"/>
              <a:ext cx="800532" cy="486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400" b="1" u="none" dirty="0" smtClean="0">
                  <a:latin typeface="宋体" pitchFamily="2" charset="-122"/>
                </a:rPr>
                <a:t>页内偏移</a:t>
              </a:r>
              <a:endParaRPr lang="en-US" altLang="zh-CN" sz="1400" b="1" u="none" dirty="0" smtClean="0">
                <a:latin typeface="宋体" pitchFamily="2" charset="-122"/>
              </a:endParaRPr>
            </a:p>
            <a:p>
              <a:pPr>
                <a:spcBef>
                  <a:spcPts val="300"/>
                </a:spcBef>
              </a:pPr>
              <a:r>
                <a:rPr lang="zh-CN" altLang="en-US" sz="1400" b="1" dirty="0" smtClean="0">
                  <a:latin typeface="宋体" pitchFamily="2" charset="-122"/>
                </a:rPr>
                <a:t>物理页号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</p:grpSp>
      <p:sp>
        <p:nvSpPr>
          <p:cNvPr id="7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79248" y="380271"/>
            <a:ext cx="288061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*TLB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组成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0"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缺失处理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07704" y="836712"/>
            <a:ext cx="70567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共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级，第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级分为</a:t>
            </a:r>
            <a:r>
              <a:rPr lang="en-US" altLang="zh-CN" b="1" dirty="0">
                <a:latin typeface="宋体" pitchFamily="2" charset="-122"/>
              </a:rPr>
              <a:t>ITLB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DTLB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19736" y="1412776"/>
            <a:ext cx="6480656" cy="873645"/>
            <a:chOff x="1475656" y="1268760"/>
            <a:chExt cx="6480656" cy="873645"/>
          </a:xfrm>
        </p:grpSpPr>
        <p:sp>
          <p:nvSpPr>
            <p:cNvPr id="6" name="Text Box 193"/>
            <p:cNvSpPr txBox="1">
              <a:spLocks noChangeArrowheads="1"/>
            </p:cNvSpPr>
            <p:nvPr/>
          </p:nvSpPr>
          <p:spPr bwMode="auto">
            <a:xfrm>
              <a:off x="3564088" y="1628800"/>
              <a:ext cx="1800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en-US" altLang="zh-CN" sz="1800" b="1" u="none" dirty="0" smtClean="0">
                  <a:latin typeface="宋体" pitchFamily="2" charset="-122"/>
                </a:rPr>
                <a:t>TLB </a:t>
              </a:r>
              <a:r>
                <a:rPr lang="en-US" altLang="zh-CN" sz="1600" b="1" dirty="0" smtClean="0">
                  <a:latin typeface="宋体" pitchFamily="2" charset="-122"/>
                </a:rPr>
                <a:t>(64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" name="Text Box 193"/>
            <p:cNvSpPr txBox="1">
              <a:spLocks noChangeArrowheads="1"/>
            </p:cNvSpPr>
            <p:nvPr/>
          </p:nvSpPr>
          <p:spPr bwMode="auto">
            <a:xfrm>
              <a:off x="3564088" y="1269913"/>
              <a:ext cx="1800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TLB </a:t>
              </a:r>
              <a:r>
                <a:rPr lang="en-US" altLang="zh-CN" sz="1600" b="1" dirty="0" smtClean="0">
                  <a:latin typeface="宋体" pitchFamily="2" charset="-122"/>
                </a:rPr>
                <a:t>(128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" name="Text Box 193"/>
            <p:cNvSpPr txBox="1">
              <a:spLocks noChangeArrowheads="1"/>
            </p:cNvSpPr>
            <p:nvPr/>
          </p:nvSpPr>
          <p:spPr bwMode="auto">
            <a:xfrm>
              <a:off x="5724128" y="1268760"/>
              <a:ext cx="1224000" cy="648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L2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(512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9" name="直接箭头连接符 44"/>
            <p:cNvCxnSpPr/>
            <p:nvPr/>
          </p:nvCxnSpPr>
          <p:spPr bwMode="auto">
            <a:xfrm flipH="1">
              <a:off x="3203608" y="1772816"/>
              <a:ext cx="3602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" name="直接箭头连接符 44"/>
            <p:cNvCxnSpPr/>
            <p:nvPr/>
          </p:nvCxnSpPr>
          <p:spPr bwMode="auto">
            <a:xfrm flipH="1">
              <a:off x="3203608" y="1412776"/>
              <a:ext cx="3602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44"/>
            <p:cNvCxnSpPr/>
            <p:nvPr/>
          </p:nvCxnSpPr>
          <p:spPr bwMode="auto">
            <a:xfrm flipH="1">
              <a:off x="5363848" y="1772816"/>
              <a:ext cx="3602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" name="直接箭头连接符 44"/>
            <p:cNvCxnSpPr/>
            <p:nvPr/>
          </p:nvCxnSpPr>
          <p:spPr bwMode="auto">
            <a:xfrm flipH="1">
              <a:off x="5363848" y="1412776"/>
              <a:ext cx="3602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" name="直接箭头连接符 44"/>
            <p:cNvCxnSpPr/>
            <p:nvPr/>
          </p:nvCxnSpPr>
          <p:spPr bwMode="auto">
            <a:xfrm flipH="1">
              <a:off x="3204312" y="2016177"/>
              <a:ext cx="417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4" name="Text Box 307"/>
            <p:cNvSpPr txBox="1">
              <a:spLocks noChangeArrowheads="1"/>
            </p:cNvSpPr>
            <p:nvPr/>
          </p:nvSpPr>
          <p:spPr bwMode="auto">
            <a:xfrm>
              <a:off x="7380312" y="1278405"/>
              <a:ext cx="576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5" name="直接箭头连接符 44"/>
            <p:cNvCxnSpPr/>
            <p:nvPr/>
          </p:nvCxnSpPr>
          <p:spPr bwMode="auto">
            <a:xfrm>
              <a:off x="1475656" y="1484784"/>
              <a:ext cx="129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93"/>
            <p:cNvSpPr txBox="1">
              <a:spLocks noChangeArrowheads="1"/>
            </p:cNvSpPr>
            <p:nvPr/>
          </p:nvSpPr>
          <p:spPr bwMode="auto">
            <a:xfrm>
              <a:off x="2771800" y="1268760"/>
              <a:ext cx="432048" cy="86409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547663" y="1268760"/>
              <a:ext cx="115200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虚拟地址</a:t>
              </a:r>
              <a:r>
                <a:rPr lang="en-US" altLang="zh-CN" sz="1600" b="1" dirty="0" smtClean="0">
                  <a:latin typeface="宋体" pitchFamily="2" charset="-122"/>
                </a:rPr>
                <a:t>VA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4"/>
            <p:cNvCxnSpPr/>
            <p:nvPr/>
          </p:nvCxnSpPr>
          <p:spPr bwMode="auto">
            <a:xfrm flipH="1">
              <a:off x="1475656" y="1772816"/>
              <a:ext cx="129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1547792" y="1556792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物理地址</a:t>
              </a:r>
              <a:r>
                <a:rPr lang="en-US" altLang="zh-CN" sz="1600" b="1" dirty="0" smtClean="0">
                  <a:latin typeface="宋体" pitchFamily="2" charset="-122"/>
                </a:rPr>
                <a:t>PA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0" name="直接箭头连接符 44"/>
            <p:cNvCxnSpPr/>
            <p:nvPr/>
          </p:nvCxnSpPr>
          <p:spPr bwMode="auto">
            <a:xfrm flipH="1">
              <a:off x="1475656" y="2060848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74"/>
            <p:cNvSpPr txBox="1">
              <a:spLocks noChangeArrowheads="1"/>
            </p:cNvSpPr>
            <p:nvPr/>
          </p:nvSpPr>
          <p:spPr bwMode="auto">
            <a:xfrm>
              <a:off x="1619671" y="1844824"/>
              <a:ext cx="1079991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变换异常</a:t>
              </a:r>
              <a:r>
                <a:rPr lang="en-US" altLang="zh-CN" sz="1600" b="1" dirty="0" smtClean="0">
                  <a:latin typeface="宋体" pitchFamily="2" charset="-122"/>
                </a:rPr>
                <a:t>TE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87864" y="2780928"/>
            <a:ext cx="7632608" cy="1512168"/>
            <a:chOff x="971840" y="2852936"/>
            <a:chExt cx="7632608" cy="1512168"/>
          </a:xfrm>
        </p:grpSpPr>
        <p:sp>
          <p:nvSpPr>
            <p:cNvPr id="22" name="Text Box 170"/>
            <p:cNvSpPr txBox="1">
              <a:spLocks noChangeArrowheads="1"/>
            </p:cNvSpPr>
            <p:nvPr/>
          </p:nvSpPr>
          <p:spPr bwMode="auto">
            <a:xfrm>
              <a:off x="6660232" y="2877455"/>
              <a:ext cx="1944216" cy="122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u="none" dirty="0" smtClean="0">
                  <a:latin typeface="宋体" pitchFamily="2" charset="-122"/>
                </a:rPr>
                <a:t>      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i="1" u="none" dirty="0" smtClean="0">
                  <a:latin typeface="+mn-lt"/>
                </a:rPr>
                <a:t>x</a:t>
              </a:r>
              <a:r>
                <a:rPr lang="en-US" altLang="zh-CN" sz="2000" b="1" u="none" dirty="0" smtClean="0">
                  <a:latin typeface="宋体" pitchFamily="2" charset="-122"/>
                </a:rPr>
                <a:t>    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i="1" u="none" dirty="0" smtClean="0">
                  <a:latin typeface="+mn-lt"/>
                </a:rPr>
                <a:t>y</a:t>
              </a:r>
            </a:p>
            <a:p>
              <a:r>
                <a:rPr lang="en-US" altLang="zh-CN" sz="2000" b="1" u="none" dirty="0" smtClean="0">
                  <a:latin typeface="宋体" pitchFamily="2" charset="-122"/>
                </a:rPr>
                <a:t> ITLB    </a:t>
              </a:r>
            </a:p>
            <a:p>
              <a:r>
                <a:rPr lang="en-US" altLang="zh-CN" sz="2000" b="1" u="none" dirty="0" smtClean="0">
                  <a:latin typeface="宋体" pitchFamily="2" charset="-122"/>
                </a:rPr>
                <a:t> DTLB   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L2TLB   </a:t>
              </a:r>
            </a:p>
          </p:txBody>
        </p:sp>
        <p:cxnSp>
          <p:nvCxnSpPr>
            <p:cNvPr id="24" name="直接箭头连接符 44"/>
            <p:cNvCxnSpPr/>
            <p:nvPr/>
          </p:nvCxnSpPr>
          <p:spPr bwMode="auto">
            <a:xfrm flipH="1">
              <a:off x="4239278" y="3861048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直接箭头连接符 44"/>
            <p:cNvCxnSpPr/>
            <p:nvPr/>
          </p:nvCxnSpPr>
          <p:spPr bwMode="auto">
            <a:xfrm>
              <a:off x="2484056" y="3645024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 Box 195"/>
            <p:cNvSpPr txBox="1">
              <a:spLocks noChangeArrowheads="1"/>
            </p:cNvSpPr>
            <p:nvPr/>
          </p:nvSpPr>
          <p:spPr bwMode="auto">
            <a:xfrm>
              <a:off x="4140192" y="4005064"/>
              <a:ext cx="2160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4</a:t>
              </a:r>
              <a:r>
                <a:rPr lang="en-US" altLang="zh-CN" sz="1600" b="1" dirty="0" smtClean="0">
                  <a:latin typeface="宋体" pitchFamily="2" charset="-122"/>
                </a:rPr>
                <a:t>:1 </a:t>
              </a:r>
              <a:r>
                <a:rPr lang="en-US" altLang="zh-CN" sz="1600" b="1" u="none" dirty="0" smtClean="0">
                  <a:latin typeface="宋体" pitchFamily="2" charset="-122"/>
                </a:rPr>
                <a:t>MUX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2654928" y="3614552"/>
              <a:ext cx="144000" cy="7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2628048" y="3460384"/>
              <a:ext cx="288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b="1" i="1" u="none" dirty="0" smtClean="0">
                  <a:solidFill>
                    <a:srgbClr val="FF3399"/>
                  </a:solidFill>
                  <a:latin typeface="+mn-lt"/>
                  <a:ea typeface="+mn-ea"/>
                </a:rPr>
                <a:t>x</a:t>
              </a:r>
              <a:r>
                <a:rPr lang="en-US" altLang="zh-CN" sz="1200" b="1" u="none" baseline="-18000" dirty="0" smtClean="0">
                  <a:solidFill>
                    <a:srgbClr val="FF3399"/>
                  </a:solidFill>
                  <a:latin typeface="+mn-lt"/>
                  <a:ea typeface="+mn-ea"/>
                </a:rPr>
                <a:t> </a:t>
              </a:r>
              <a:r>
                <a:rPr lang="en-US" altLang="zh-CN" sz="1200" b="1" u="none" dirty="0" smtClean="0">
                  <a:latin typeface="+mn-ea"/>
                  <a:ea typeface="+mn-ea"/>
                </a:rPr>
                <a:t>b</a:t>
              </a:r>
              <a:endParaRPr lang="en-US" altLang="zh-CN" sz="1200" b="1" u="none" dirty="0">
                <a:latin typeface="+mn-ea"/>
                <a:ea typeface="+mn-ea"/>
              </a:endParaRPr>
            </a:p>
          </p:txBody>
        </p:sp>
        <p:sp>
          <p:nvSpPr>
            <p:cNvPr id="29" name="Text Box 170"/>
            <p:cNvSpPr txBox="1">
              <a:spLocks noChangeArrowheads="1"/>
            </p:cNvSpPr>
            <p:nvPr/>
          </p:nvSpPr>
          <p:spPr bwMode="auto">
            <a:xfrm>
              <a:off x="971840" y="285293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0" name="Text Box 195"/>
            <p:cNvSpPr txBox="1">
              <a:spLocks noChangeArrowheads="1"/>
            </p:cNvSpPr>
            <p:nvPr/>
          </p:nvSpPr>
          <p:spPr bwMode="auto">
            <a:xfrm>
              <a:off x="1403840" y="2852936"/>
              <a:ext cx="144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VPN&lt;36&gt;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1" name="Text Box 195"/>
            <p:cNvSpPr txBox="1">
              <a:spLocks noChangeArrowheads="1"/>
            </p:cNvSpPr>
            <p:nvPr/>
          </p:nvSpPr>
          <p:spPr bwMode="auto">
            <a:xfrm>
              <a:off x="2844000" y="2852936"/>
              <a:ext cx="93610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</a:t>
              </a:r>
              <a:r>
                <a:rPr lang="en-US" altLang="zh-CN" sz="1400" b="1" dirty="0" smtClean="0">
                  <a:latin typeface="宋体" pitchFamily="2" charset="-122"/>
                </a:rPr>
                <a:t>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2" name="Text Box 305"/>
            <p:cNvSpPr txBox="1">
              <a:spLocks noChangeArrowheads="1"/>
            </p:cNvSpPr>
            <p:nvPr/>
          </p:nvSpPr>
          <p:spPr bwMode="auto">
            <a:xfrm>
              <a:off x="3277014" y="3357024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3" name="Text Box 307"/>
            <p:cNvSpPr txBox="1">
              <a:spLocks noChangeArrowheads="1"/>
            </p:cNvSpPr>
            <p:nvPr/>
          </p:nvSpPr>
          <p:spPr bwMode="auto">
            <a:xfrm>
              <a:off x="3924424" y="3357024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4" name="Text Box 308"/>
            <p:cNvSpPr txBox="1">
              <a:spLocks noChangeArrowheads="1"/>
            </p:cNvSpPr>
            <p:nvPr/>
          </p:nvSpPr>
          <p:spPr bwMode="auto">
            <a:xfrm>
              <a:off x="3492376" y="3357024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5" name="Text Box 331"/>
            <p:cNvSpPr txBox="1">
              <a:spLocks noChangeArrowheads="1"/>
            </p:cNvSpPr>
            <p:nvPr/>
          </p:nvSpPr>
          <p:spPr bwMode="auto">
            <a:xfrm>
              <a:off x="4500232" y="3429000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36" name="Text Box 305"/>
            <p:cNvSpPr txBox="1">
              <a:spLocks noChangeArrowheads="1"/>
            </p:cNvSpPr>
            <p:nvPr/>
          </p:nvSpPr>
          <p:spPr bwMode="auto">
            <a:xfrm>
              <a:off x="2916727" y="3357024"/>
              <a:ext cx="36004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PID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37" name="Line 317"/>
            <p:cNvSpPr>
              <a:spLocks noChangeShapeType="1"/>
            </p:cNvSpPr>
            <p:nvPr/>
          </p:nvSpPr>
          <p:spPr bwMode="auto">
            <a:xfrm flipV="1">
              <a:off x="2916056" y="3571113"/>
              <a:ext cx="1584000" cy="181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09"/>
            <p:cNvSpPr txBox="1">
              <a:spLocks noChangeArrowheads="1"/>
            </p:cNvSpPr>
            <p:nvPr/>
          </p:nvSpPr>
          <p:spPr bwMode="auto">
            <a:xfrm>
              <a:off x="2988064" y="3576099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39" name="Text Box 305"/>
            <p:cNvSpPr txBox="1">
              <a:spLocks noChangeArrowheads="1"/>
            </p:cNvSpPr>
            <p:nvPr/>
          </p:nvSpPr>
          <p:spPr bwMode="auto">
            <a:xfrm>
              <a:off x="5293238" y="3357048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0" name="Text Box 307"/>
            <p:cNvSpPr txBox="1">
              <a:spLocks noChangeArrowheads="1"/>
            </p:cNvSpPr>
            <p:nvPr/>
          </p:nvSpPr>
          <p:spPr bwMode="auto">
            <a:xfrm>
              <a:off x="5940648" y="3357048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1" name="Text Box 308"/>
            <p:cNvSpPr txBox="1">
              <a:spLocks noChangeArrowheads="1"/>
            </p:cNvSpPr>
            <p:nvPr/>
          </p:nvSpPr>
          <p:spPr bwMode="auto">
            <a:xfrm>
              <a:off x="5508600" y="3357048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2" name="Text Box 305"/>
            <p:cNvSpPr txBox="1">
              <a:spLocks noChangeArrowheads="1"/>
            </p:cNvSpPr>
            <p:nvPr/>
          </p:nvSpPr>
          <p:spPr bwMode="auto">
            <a:xfrm>
              <a:off x="4932951" y="3357048"/>
              <a:ext cx="36004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PID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43" name="Line 317"/>
            <p:cNvSpPr>
              <a:spLocks noChangeShapeType="1"/>
            </p:cNvSpPr>
            <p:nvPr/>
          </p:nvSpPr>
          <p:spPr bwMode="auto">
            <a:xfrm flipV="1">
              <a:off x="4932280" y="3571137"/>
              <a:ext cx="1584000" cy="181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309"/>
            <p:cNvSpPr txBox="1">
              <a:spLocks noChangeArrowheads="1"/>
            </p:cNvSpPr>
            <p:nvPr/>
          </p:nvSpPr>
          <p:spPr bwMode="auto">
            <a:xfrm>
              <a:off x="5004288" y="3576123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45" name="Text Box 170"/>
            <p:cNvSpPr txBox="1">
              <a:spLocks noChangeArrowheads="1"/>
            </p:cNvSpPr>
            <p:nvPr/>
          </p:nvSpPr>
          <p:spPr bwMode="auto">
            <a:xfrm>
              <a:off x="4932280" y="3140992"/>
              <a:ext cx="158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100" b="1" u="none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6b 1b  </a:t>
              </a:r>
              <a:r>
                <a:rPr lang="en-US" altLang="zh-CN" sz="1400" b="1" i="1" u="none" dirty="0" smtClean="0">
                  <a:solidFill>
                    <a:srgbClr val="FF3399"/>
                  </a:solidFill>
                  <a:latin typeface="+mn-lt"/>
                </a:rPr>
                <a:t>y</a:t>
              </a:r>
              <a:r>
                <a:rPr lang="en-US" altLang="zh-CN" sz="1400" b="1" u="none" baseline="-18000" dirty="0" smtClean="0">
                  <a:solidFill>
                    <a:srgbClr val="FF3399"/>
                  </a:solidFill>
                  <a:latin typeface="+mn-lt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b  40b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46" name="直接箭头连接符 44"/>
            <p:cNvCxnSpPr/>
            <p:nvPr/>
          </p:nvCxnSpPr>
          <p:spPr bwMode="auto">
            <a:xfrm flipH="1">
              <a:off x="6227976" y="3861064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直接箭头连接符 44"/>
            <p:cNvCxnSpPr/>
            <p:nvPr/>
          </p:nvCxnSpPr>
          <p:spPr bwMode="auto">
            <a:xfrm flipH="1">
              <a:off x="5219864" y="4221104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8" name="Text Box 309"/>
            <p:cNvSpPr txBox="1">
              <a:spLocks noChangeArrowheads="1"/>
            </p:cNvSpPr>
            <p:nvPr/>
          </p:nvSpPr>
          <p:spPr bwMode="auto">
            <a:xfrm>
              <a:off x="3420112" y="4005064"/>
              <a:ext cx="432982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+mn-ea"/>
                  <a:ea typeface="+mn-ea"/>
                </a:rPr>
                <a:t>＝</a:t>
              </a:r>
              <a:r>
                <a:rPr lang="en-US" altLang="zh-CN" sz="1600" b="1" u="none" dirty="0" smtClean="0">
                  <a:latin typeface="+mn-ea"/>
                  <a:ea typeface="+mn-ea"/>
                </a:rPr>
                <a:t>?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cxnSp>
          <p:nvCxnSpPr>
            <p:cNvPr id="49" name="直接箭头连接符 44"/>
            <p:cNvCxnSpPr/>
            <p:nvPr/>
          </p:nvCxnSpPr>
          <p:spPr bwMode="auto">
            <a:xfrm flipV="1">
              <a:off x="3852160" y="414908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708056" y="3714233"/>
              <a:ext cx="88" cy="2908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052088" y="4149080"/>
              <a:ext cx="1368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2483705" y="3068936"/>
              <a:ext cx="0" cy="5760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2051960" y="3068936"/>
              <a:ext cx="128" cy="1080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 Box 170"/>
          <p:cNvSpPr txBox="1">
            <a:spLocks noChangeArrowheads="1"/>
          </p:cNvSpPr>
          <p:nvPr/>
        </p:nvSpPr>
        <p:spPr bwMode="auto">
          <a:xfrm>
            <a:off x="7740352" y="3140968"/>
            <a:ext cx="1080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en-US" altLang="zh-CN" sz="2000" b="1" u="none" dirty="0" smtClean="0">
                <a:latin typeface="宋体" pitchFamily="2" charset="-122"/>
              </a:rPr>
              <a:t>5    31</a:t>
            </a:r>
          </a:p>
          <a:p>
            <a:r>
              <a:rPr lang="en-US" altLang="zh-CN" sz="2000" b="1" u="none" dirty="0" smtClean="0">
                <a:latin typeface="宋体" pitchFamily="2" charset="-122"/>
              </a:rPr>
              <a:t>4    32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7    29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2952124" y="4355812"/>
            <a:ext cx="3420076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 smtClean="0">
                <a:latin typeface="+mn-ea"/>
                <a:ea typeface="+mn-ea"/>
              </a:rPr>
              <a:t>Core i7</a:t>
            </a:r>
            <a:r>
              <a:rPr lang="zh-CN" altLang="en-US" sz="1800" b="1" dirty="0" smtClean="0">
                <a:latin typeface="+mn-ea"/>
                <a:ea typeface="+mn-ea"/>
              </a:rPr>
              <a:t>为何有</a:t>
            </a:r>
            <a:r>
              <a:rPr lang="en-US" altLang="zh-CN" sz="1800" b="1" dirty="0" smtClean="0">
                <a:latin typeface="+mn-ea"/>
                <a:ea typeface="+mn-ea"/>
              </a:rPr>
              <a:t>PID</a:t>
            </a:r>
            <a:r>
              <a:rPr lang="zh-CN" altLang="en-US" sz="1800" b="1" dirty="0" smtClean="0">
                <a:latin typeface="+mn-ea"/>
                <a:ea typeface="+mn-ea"/>
              </a:rPr>
              <a:t>字段？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907704" y="2204864"/>
            <a:ext cx="70567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每个条目缓存一个页表项，各</a:t>
            </a:r>
            <a:r>
              <a:rPr kumimoji="0" lang="en-US" altLang="zh-CN" b="1" dirty="0" smtClean="0">
                <a:latin typeface="宋体" pitchFamily="2" charset="-122"/>
              </a:rPr>
              <a:t>TLB</a:t>
            </a:r>
            <a:r>
              <a:rPr kumimoji="0" lang="zh-CN" altLang="en-US" b="1" dirty="0" smtClean="0">
                <a:latin typeface="宋体" pitchFamily="2" charset="-122"/>
              </a:rPr>
              <a:t>仅标记位数不同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2555712" y="4816401"/>
            <a:ext cx="640877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由硬件实现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即</a:t>
            </a:r>
            <a:r>
              <a:rPr kumimoji="0" lang="en-US" altLang="zh-CN" sz="1800" b="1" dirty="0" smtClean="0">
                <a:latin typeface="宋体" pitchFamily="2" charset="-122"/>
              </a:rPr>
              <a:t>TLB</a:t>
            </a:r>
            <a:r>
              <a:rPr kumimoji="0" lang="zh-CN" altLang="en-US" sz="1800" b="1" dirty="0">
                <a:latin typeface="宋体" pitchFamily="2" charset="-122"/>
              </a:rPr>
              <a:t>缺失时，</a:t>
            </a:r>
            <a:r>
              <a:rPr kumimoji="0" lang="en-US" altLang="zh-CN" sz="1800" b="1" dirty="0" smtClean="0">
                <a:latin typeface="宋体" pitchFamily="2" charset="-122"/>
              </a:rPr>
              <a:t>TE</a:t>
            </a:r>
            <a:r>
              <a:rPr kumimoji="0" lang="zh-CN" altLang="en-US" sz="1800" b="1" dirty="0" smtClean="0">
                <a:latin typeface="宋体" pitchFamily="2" charset="-122"/>
              </a:rPr>
              <a:t>信号仍无效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kumimoji="0" lang="zh-CN" altLang="en-US" sz="1800" b="1" dirty="0" smtClean="0">
                <a:latin typeface="宋体" pitchFamily="2" charset="-122"/>
              </a:rPr>
              <a:t>                            </a:t>
            </a:r>
            <a:r>
              <a:rPr kumimoji="0" lang="zh-CN" altLang="en-US" sz="1800" dirty="0" smtClean="0">
                <a:latin typeface="宋体" pitchFamily="2" charset="-122"/>
              </a:rPr>
              <a:t>└</a:t>
            </a:r>
            <a:r>
              <a:rPr kumimoji="0" lang="zh-CN" altLang="en-US" sz="1800" b="1" dirty="0" smtClean="0">
                <a:latin typeface="宋体" pitchFamily="2" charset="-122"/>
              </a:rPr>
              <a:t>←仅在缺页</a:t>
            </a:r>
            <a:r>
              <a:rPr kumimoji="0" lang="en-US" altLang="zh-CN" sz="1800" b="1" dirty="0" smtClean="0">
                <a:latin typeface="宋体" pitchFamily="2" charset="-122"/>
              </a:rPr>
              <a:t>/</a:t>
            </a:r>
            <a:r>
              <a:rPr kumimoji="0" lang="zh-CN" altLang="en-US" sz="1800" b="1" dirty="0" smtClean="0">
                <a:latin typeface="宋体" pitchFamily="2" charset="-122"/>
              </a:rPr>
              <a:t>保护错时有效</a:t>
            </a:r>
            <a:endParaRPr kumimoji="0" lang="en-US" altLang="zh-CN" sz="1800" b="1" dirty="0" smtClean="0">
              <a:latin typeface="宋体" pitchFamily="2" charset="-122"/>
            </a:endParaRPr>
          </a:p>
        </p:txBody>
      </p:sp>
      <p:sp>
        <p:nvSpPr>
          <p:cNvPr id="6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056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线形标注 2 64"/>
          <p:cNvSpPr/>
          <p:nvPr/>
        </p:nvSpPr>
        <p:spPr bwMode="auto">
          <a:xfrm>
            <a:off x="2195044" y="5553264"/>
            <a:ext cx="1657584" cy="252000"/>
          </a:xfrm>
          <a:prstGeom prst="borderCallout2">
            <a:avLst>
              <a:gd name="adj1" fmla="val 50559"/>
              <a:gd name="adj2" fmla="val -20"/>
              <a:gd name="adj3" fmla="val 44985"/>
              <a:gd name="adj4" fmla="val -8199"/>
              <a:gd name="adj5" fmla="val -108390"/>
              <a:gd name="adj6" fmla="val -25451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MIPS</a:t>
            </a:r>
            <a:r>
              <a:rPr lang="zh-CN" altLang="en-US" sz="1600" b="1" dirty="0" smtClean="0">
                <a:latin typeface="宋体" pitchFamily="2" charset="-122"/>
              </a:rPr>
              <a:t>由软件实现</a:t>
            </a:r>
            <a:endParaRPr lang="en-US" altLang="zh-CN" sz="16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22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696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179248" y="380271"/>
            <a:ext cx="37815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地址变换过程的组织：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1403648" y="2924944"/>
            <a:ext cx="6768560" cy="2304256"/>
            <a:chOff x="1403648" y="1052736"/>
            <a:chExt cx="6768560" cy="2304256"/>
          </a:xfrm>
        </p:grpSpPr>
        <p:sp>
          <p:nvSpPr>
            <p:cNvPr id="113" name="Text Box 170"/>
            <p:cNvSpPr txBox="1">
              <a:spLocks noChangeArrowheads="1"/>
            </p:cNvSpPr>
            <p:nvPr/>
          </p:nvSpPr>
          <p:spPr bwMode="auto">
            <a:xfrm>
              <a:off x="1403648" y="105273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5" name="Text Box 195"/>
            <p:cNvSpPr txBox="1">
              <a:spLocks noChangeArrowheads="1"/>
            </p:cNvSpPr>
            <p:nvPr/>
          </p:nvSpPr>
          <p:spPr bwMode="auto">
            <a:xfrm>
              <a:off x="1835648" y="1052736"/>
              <a:ext cx="144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VPN&lt;36&gt;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16" name="Text Box 195"/>
            <p:cNvSpPr txBox="1">
              <a:spLocks noChangeArrowheads="1"/>
            </p:cNvSpPr>
            <p:nvPr/>
          </p:nvSpPr>
          <p:spPr bwMode="auto">
            <a:xfrm>
              <a:off x="3275808" y="1052736"/>
              <a:ext cx="864000" cy="21602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17" name="Text Box 195"/>
            <p:cNvSpPr txBox="1">
              <a:spLocks noChangeArrowheads="1"/>
            </p:cNvSpPr>
            <p:nvPr/>
          </p:nvSpPr>
          <p:spPr bwMode="auto">
            <a:xfrm>
              <a:off x="6012064" y="3140968"/>
              <a:ext cx="1296144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PPN&lt;40&gt;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118" name="Text Box 195"/>
            <p:cNvSpPr txBox="1">
              <a:spLocks noChangeArrowheads="1"/>
            </p:cNvSpPr>
            <p:nvPr/>
          </p:nvSpPr>
          <p:spPr bwMode="auto">
            <a:xfrm>
              <a:off x="7308208" y="3140968"/>
              <a:ext cx="864000" cy="216024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119" name="直接箭头连接符 44"/>
            <p:cNvCxnSpPr/>
            <p:nvPr/>
          </p:nvCxnSpPr>
          <p:spPr bwMode="auto">
            <a:xfrm>
              <a:off x="7805961" y="1412968"/>
              <a:ext cx="1" cy="172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44"/>
            <p:cNvCxnSpPr/>
            <p:nvPr/>
          </p:nvCxnSpPr>
          <p:spPr bwMode="auto">
            <a:xfrm rot="16200000" flipH="1">
              <a:off x="5648908" y="-744277"/>
              <a:ext cx="143992" cy="417011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170"/>
            <p:cNvSpPr txBox="1">
              <a:spLocks noChangeArrowheads="1"/>
            </p:cNvSpPr>
            <p:nvPr/>
          </p:nvSpPr>
          <p:spPr bwMode="auto">
            <a:xfrm>
              <a:off x="5580064" y="3140967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</a:t>
              </a:r>
              <a:r>
                <a:rPr lang="en-US" altLang="zh-CN" sz="1600" b="1" u="none" dirty="0" smtClean="0">
                  <a:latin typeface="宋体" pitchFamily="2" charset="-122"/>
                </a:rPr>
                <a:t>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09232" y="5229201"/>
            <a:ext cx="1995200" cy="432023"/>
            <a:chOff x="4809232" y="5229201"/>
            <a:chExt cx="1995200" cy="432023"/>
          </a:xfrm>
        </p:grpSpPr>
        <p:sp>
          <p:nvSpPr>
            <p:cNvPr id="268" name="Text Box 190"/>
            <p:cNvSpPr txBox="1">
              <a:spLocks noChangeArrowheads="1"/>
            </p:cNvSpPr>
            <p:nvPr/>
          </p:nvSpPr>
          <p:spPr bwMode="auto">
            <a:xfrm>
              <a:off x="5220915" y="5445224"/>
              <a:ext cx="1061373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页表命中时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59" name="直接箭头连接符 44"/>
            <p:cNvCxnSpPr/>
            <p:nvPr/>
          </p:nvCxnSpPr>
          <p:spPr bwMode="auto">
            <a:xfrm flipV="1">
              <a:off x="4809232" y="5229201"/>
              <a:ext cx="1995200" cy="216053"/>
            </a:xfrm>
            <a:prstGeom prst="bentConnector3">
              <a:avLst>
                <a:gd name="adj1" fmla="val 99911"/>
              </a:avLst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</p:grpSp>
      <p:sp>
        <p:nvSpPr>
          <p:cNvPr id="264" name="Text Box 7"/>
          <p:cNvSpPr txBox="1">
            <a:spLocks noChangeArrowheads="1"/>
          </p:cNvSpPr>
          <p:nvPr/>
        </p:nvSpPr>
        <p:spPr bwMode="auto">
          <a:xfrm>
            <a:off x="971600" y="826344"/>
            <a:ext cx="7992888" cy="20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r>
              <a:rPr lang="en-US" altLang="zh-CN" b="1" dirty="0" smtClean="0">
                <a:latin typeface="宋体" pitchFamily="2" charset="-122"/>
              </a:rPr>
              <a:t>ITLB/DTLB</a:t>
            </a:r>
            <a:r>
              <a:rPr lang="zh-CN" altLang="en-US" b="1" dirty="0" smtClean="0">
                <a:latin typeface="宋体" pitchFamily="2" charset="-122"/>
              </a:rPr>
              <a:t>；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 smtClean="0">
                <a:latin typeface="+mn-lt"/>
              </a:rPr>
              <a:t>T</a:t>
            </a:r>
            <a:r>
              <a:rPr lang="en-US" altLang="zh-CN" sz="1800" b="1" baseline="-18000" dirty="0" smtClean="0">
                <a:latin typeface="+mn-ea"/>
                <a:ea typeface="+mn-ea"/>
              </a:rPr>
              <a:t>I</a:t>
            </a:r>
            <a:r>
              <a:rPr lang="en-US" altLang="zh-CN" sz="1800" b="1" baseline="-18000" dirty="0" smtClean="0">
                <a:latin typeface="宋体" pitchFamily="2" charset="-122"/>
              </a:rPr>
              <a:t>TLB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en-US" altLang="zh-CN" sz="1800" b="1" dirty="0" smtClean="0">
                <a:latin typeface="宋体" pitchFamily="2" charset="-122"/>
              </a:rPr>
              <a:t>=1Tc)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</a:t>
            </a:r>
            <a:r>
              <a:rPr lang="en-US" altLang="zh-CN" b="1" dirty="0" smtClean="0">
                <a:latin typeface="宋体" pitchFamily="2" charset="-122"/>
              </a:rPr>
              <a:t>ITLB/DTLB</a:t>
            </a:r>
            <a:r>
              <a:rPr lang="zh-CN" altLang="en-US" b="1" dirty="0" smtClean="0">
                <a:latin typeface="宋体" pitchFamily="2" charset="-122"/>
              </a:rPr>
              <a:t>缺失时，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r>
              <a:rPr lang="en-US" altLang="zh-CN" b="1" dirty="0" smtClean="0">
                <a:latin typeface="宋体" pitchFamily="2" charset="-122"/>
              </a:rPr>
              <a:t>L2TLB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计算</a:t>
            </a:r>
            <a:r>
              <a:rPr lang="en-US" altLang="zh-CN" b="1" dirty="0" smtClean="0">
                <a:latin typeface="宋体" pitchFamily="2" charset="-122"/>
              </a:rPr>
              <a:t>PTE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 smtClean="0"/>
              <a:t>T</a:t>
            </a:r>
            <a:r>
              <a:rPr lang="en-US" altLang="zh-CN" sz="1800" b="1" baseline="-18000" dirty="0" smtClean="0">
                <a:latin typeface="+mn-ea"/>
              </a:rPr>
              <a:t>L2</a:t>
            </a:r>
            <a:r>
              <a:rPr lang="en-US" altLang="zh-CN" sz="1800" b="1" baseline="-18000" dirty="0" smtClean="0">
                <a:latin typeface="宋体" pitchFamily="2" charset="-122"/>
              </a:rPr>
              <a:t>TLB</a:t>
            </a:r>
            <a:r>
              <a:rPr lang="zh-CN" altLang="en-US" sz="1800" b="1" baseline="-18000" dirty="0">
                <a:latin typeface="宋体" pitchFamily="2" charset="-122"/>
              </a:rPr>
              <a:t>命中</a:t>
            </a:r>
            <a:r>
              <a:rPr lang="en-US" altLang="zh-CN" sz="1800" b="1" dirty="0" smtClean="0">
                <a:latin typeface="宋体" pitchFamily="2" charset="-122"/>
              </a:rPr>
              <a:t>=6Tc)</a:t>
            </a:r>
            <a:r>
              <a:rPr lang="zh-CN" altLang="en-US" sz="1800" b="1" dirty="0" smtClean="0">
                <a:latin typeface="宋体" pitchFamily="2" charset="-122"/>
              </a:rPr>
              <a:t>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PT</a:t>
            </a:r>
            <a:r>
              <a:rPr lang="zh-CN" altLang="en-US" sz="1800" b="1" dirty="0" smtClean="0">
                <a:latin typeface="宋体" pitchFamily="2" charset="-122"/>
              </a:rPr>
              <a:t>基址</a:t>
            </a:r>
            <a:r>
              <a:rPr lang="en-US" altLang="zh-CN" sz="1800" b="1" dirty="0" smtClean="0">
                <a:latin typeface="宋体" pitchFamily="2" charset="-122"/>
              </a:rPr>
              <a:t>+VPN1</a:t>
            </a:r>
            <a:r>
              <a:rPr lang="zh-CN" altLang="en-US" sz="1800" b="1" dirty="0" smtClean="0">
                <a:latin typeface="宋体" pitchFamily="2" charset="-122"/>
              </a:rPr>
              <a:t>*表项长度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L2TLB</a:t>
            </a:r>
            <a:r>
              <a:rPr lang="zh-CN" altLang="en-US" b="1" dirty="0" smtClean="0">
                <a:latin typeface="宋体" pitchFamily="2" charset="-122"/>
              </a:rPr>
              <a:t>缺失时，访问页表、创建</a:t>
            </a:r>
            <a:r>
              <a:rPr lang="en-US" altLang="zh-CN" b="1" dirty="0" smtClean="0">
                <a:latin typeface="宋体" pitchFamily="2" charset="-122"/>
              </a:rPr>
              <a:t>TLB</a:t>
            </a:r>
            <a:r>
              <a:rPr lang="zh-CN" altLang="en-US" b="1" dirty="0" smtClean="0">
                <a:latin typeface="宋体" pitchFamily="2" charset="-122"/>
              </a:rPr>
              <a:t>行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页表命中</a:t>
            </a:r>
            <a:r>
              <a:rPr lang="en-US" altLang="zh-CN" sz="1800" b="1" dirty="0" smtClean="0">
                <a:latin typeface="宋体" pitchFamily="2" charset="-122"/>
              </a:rPr>
              <a:t>=</a:t>
            </a:r>
            <a:r>
              <a:rPr lang="zh-CN" altLang="en-US" sz="1800" b="1" dirty="0" smtClean="0">
                <a:latin typeface="宋体" pitchFamily="2" charset="-122"/>
              </a:rPr>
              <a:t>几百个</a:t>
            </a:r>
            <a:r>
              <a:rPr lang="en-US" altLang="zh-CN" sz="1800" b="1" dirty="0" smtClean="0">
                <a:latin typeface="宋体" pitchFamily="2" charset="-122"/>
              </a:rPr>
              <a:t>Tc)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itchFamily="2" charset="-122"/>
              </a:rPr>
              <a:t>④</a:t>
            </a:r>
            <a:r>
              <a:rPr lang="zh-CN" altLang="en-US" b="1" dirty="0" smtClean="0">
                <a:latin typeface="宋体" pitchFamily="2" charset="-122"/>
              </a:rPr>
              <a:t>缺页时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产生异常</a:t>
            </a:r>
            <a:endParaRPr lang="en-US" altLang="zh-CN" sz="3200" b="1" dirty="0" smtClean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51696" y="3140984"/>
            <a:ext cx="5040840" cy="1440120"/>
            <a:chOff x="2051696" y="2339604"/>
            <a:chExt cx="5040840" cy="1440120"/>
          </a:xfrm>
        </p:grpSpPr>
        <p:sp>
          <p:nvSpPr>
            <p:cNvPr id="125" name="Text Box 305"/>
            <p:cNvSpPr txBox="1">
              <a:spLocks noChangeArrowheads="1"/>
            </p:cNvSpPr>
            <p:nvPr/>
          </p:nvSpPr>
          <p:spPr bwMode="auto">
            <a:xfrm>
              <a:off x="3852838" y="3059644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26" name="Text Box 307"/>
            <p:cNvSpPr txBox="1">
              <a:spLocks noChangeArrowheads="1"/>
            </p:cNvSpPr>
            <p:nvPr/>
          </p:nvSpPr>
          <p:spPr bwMode="auto">
            <a:xfrm>
              <a:off x="4500248" y="3059644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27" name="Text Box 308"/>
            <p:cNvSpPr txBox="1">
              <a:spLocks noChangeArrowheads="1"/>
            </p:cNvSpPr>
            <p:nvPr/>
          </p:nvSpPr>
          <p:spPr bwMode="auto">
            <a:xfrm>
              <a:off x="4068200" y="3059644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28" name="Text Box 310"/>
            <p:cNvSpPr txBox="1">
              <a:spLocks noChangeArrowheads="1"/>
            </p:cNvSpPr>
            <p:nvPr/>
          </p:nvSpPr>
          <p:spPr bwMode="auto">
            <a:xfrm>
              <a:off x="4103982" y="3563700"/>
              <a:ext cx="32425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400" b="1" u="none" dirty="0" smtClean="0">
                  <a:latin typeface="宋体" pitchFamily="2" charset="-122"/>
                </a:rPr>
                <a:t>行</a:t>
              </a:r>
              <a:r>
                <a:rPr lang="en-US" altLang="zh-CN" sz="1400" b="1" u="none" dirty="0" smtClean="0">
                  <a:latin typeface="宋体" pitchFamily="2" charset="-122"/>
                </a:rPr>
                <a:t>0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129" name="Line 311"/>
            <p:cNvSpPr>
              <a:spLocks noChangeShapeType="1"/>
            </p:cNvSpPr>
            <p:nvPr/>
          </p:nvSpPr>
          <p:spPr bwMode="auto">
            <a:xfrm>
              <a:off x="3492551" y="3602402"/>
              <a:ext cx="0" cy="14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12"/>
            <p:cNvSpPr>
              <a:spLocks noChangeShapeType="1"/>
            </p:cNvSpPr>
            <p:nvPr/>
          </p:nvSpPr>
          <p:spPr bwMode="auto">
            <a:xfrm>
              <a:off x="5076312" y="3602402"/>
              <a:ext cx="0" cy="14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13"/>
            <p:cNvSpPr>
              <a:spLocks noChangeShapeType="1"/>
            </p:cNvSpPr>
            <p:nvPr/>
          </p:nvSpPr>
          <p:spPr bwMode="auto">
            <a:xfrm>
              <a:off x="4464312" y="3686041"/>
              <a:ext cx="6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14"/>
            <p:cNvSpPr>
              <a:spLocks noChangeShapeType="1"/>
            </p:cNvSpPr>
            <p:nvPr/>
          </p:nvSpPr>
          <p:spPr bwMode="auto">
            <a:xfrm flipH="1" flipV="1">
              <a:off x="3492550" y="3686041"/>
              <a:ext cx="6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331"/>
            <p:cNvSpPr txBox="1">
              <a:spLocks noChangeArrowheads="1"/>
            </p:cNvSpPr>
            <p:nvPr/>
          </p:nvSpPr>
          <p:spPr bwMode="auto">
            <a:xfrm>
              <a:off x="5157888" y="3132690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4" name="Text Box 305"/>
            <p:cNvSpPr txBox="1">
              <a:spLocks noChangeArrowheads="1"/>
            </p:cNvSpPr>
            <p:nvPr/>
          </p:nvSpPr>
          <p:spPr bwMode="auto">
            <a:xfrm>
              <a:off x="3492551" y="3059644"/>
              <a:ext cx="36004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PID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35" name="Line 317"/>
            <p:cNvSpPr>
              <a:spLocks noChangeShapeType="1"/>
            </p:cNvSpPr>
            <p:nvPr/>
          </p:nvSpPr>
          <p:spPr bwMode="auto">
            <a:xfrm flipV="1">
              <a:off x="3491880" y="3273733"/>
              <a:ext cx="1584000" cy="181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09"/>
            <p:cNvSpPr txBox="1">
              <a:spLocks noChangeArrowheads="1"/>
            </p:cNvSpPr>
            <p:nvPr/>
          </p:nvSpPr>
          <p:spPr bwMode="auto">
            <a:xfrm>
              <a:off x="3563888" y="3278719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7" name="Text Box 305"/>
            <p:cNvSpPr txBox="1">
              <a:spLocks noChangeArrowheads="1"/>
            </p:cNvSpPr>
            <p:nvPr/>
          </p:nvSpPr>
          <p:spPr bwMode="auto">
            <a:xfrm>
              <a:off x="5869015" y="3059668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38" name="Text Box 307"/>
            <p:cNvSpPr txBox="1">
              <a:spLocks noChangeArrowheads="1"/>
            </p:cNvSpPr>
            <p:nvPr/>
          </p:nvSpPr>
          <p:spPr bwMode="auto">
            <a:xfrm>
              <a:off x="6516425" y="3059668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实页号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39" name="Text Box 308"/>
            <p:cNvSpPr txBox="1">
              <a:spLocks noChangeArrowheads="1"/>
            </p:cNvSpPr>
            <p:nvPr/>
          </p:nvSpPr>
          <p:spPr bwMode="auto">
            <a:xfrm>
              <a:off x="6084377" y="3059668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40" name="Text Box 310"/>
            <p:cNvSpPr txBox="1">
              <a:spLocks noChangeArrowheads="1"/>
            </p:cNvSpPr>
            <p:nvPr/>
          </p:nvSpPr>
          <p:spPr bwMode="auto">
            <a:xfrm>
              <a:off x="6120159" y="3563724"/>
              <a:ext cx="32425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400" b="1" u="none" dirty="0" smtClean="0">
                  <a:latin typeface="宋体" pitchFamily="2" charset="-122"/>
                </a:rPr>
                <a:t>行</a:t>
              </a:r>
              <a:r>
                <a:rPr lang="en-US" altLang="zh-CN" sz="1400" b="1" dirty="0">
                  <a:latin typeface="宋体" pitchFamily="2" charset="-122"/>
                </a:rPr>
                <a:t>3</a:t>
              </a:r>
              <a:endParaRPr lang="en-US" altLang="zh-CN" sz="1400" b="1" u="none" dirty="0">
                <a:latin typeface="宋体" pitchFamily="2" charset="-122"/>
              </a:endParaRPr>
            </a:p>
          </p:txBody>
        </p:sp>
        <p:sp>
          <p:nvSpPr>
            <p:cNvPr id="141" name="Line 311"/>
            <p:cNvSpPr>
              <a:spLocks noChangeShapeType="1"/>
            </p:cNvSpPr>
            <p:nvPr/>
          </p:nvSpPr>
          <p:spPr bwMode="auto">
            <a:xfrm>
              <a:off x="5508728" y="3602426"/>
              <a:ext cx="0" cy="14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12"/>
            <p:cNvSpPr>
              <a:spLocks noChangeShapeType="1"/>
            </p:cNvSpPr>
            <p:nvPr/>
          </p:nvSpPr>
          <p:spPr bwMode="auto">
            <a:xfrm>
              <a:off x="7092489" y="3602426"/>
              <a:ext cx="0" cy="14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13"/>
            <p:cNvSpPr>
              <a:spLocks noChangeShapeType="1"/>
            </p:cNvSpPr>
            <p:nvPr/>
          </p:nvSpPr>
          <p:spPr bwMode="auto">
            <a:xfrm>
              <a:off x="6480489" y="3686065"/>
              <a:ext cx="6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14"/>
            <p:cNvSpPr>
              <a:spLocks noChangeShapeType="1"/>
            </p:cNvSpPr>
            <p:nvPr/>
          </p:nvSpPr>
          <p:spPr bwMode="auto">
            <a:xfrm flipH="1" flipV="1">
              <a:off x="5508727" y="3686065"/>
              <a:ext cx="6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05"/>
            <p:cNvSpPr txBox="1">
              <a:spLocks noChangeArrowheads="1"/>
            </p:cNvSpPr>
            <p:nvPr/>
          </p:nvSpPr>
          <p:spPr bwMode="auto">
            <a:xfrm>
              <a:off x="5508728" y="3059668"/>
              <a:ext cx="36004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PID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46" name="Line 317"/>
            <p:cNvSpPr>
              <a:spLocks noChangeShapeType="1"/>
            </p:cNvSpPr>
            <p:nvPr/>
          </p:nvSpPr>
          <p:spPr bwMode="auto">
            <a:xfrm flipV="1">
              <a:off x="5508057" y="3273757"/>
              <a:ext cx="1584000" cy="181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309"/>
            <p:cNvSpPr txBox="1">
              <a:spLocks noChangeArrowheads="1"/>
            </p:cNvSpPr>
            <p:nvPr/>
          </p:nvSpPr>
          <p:spPr bwMode="auto">
            <a:xfrm>
              <a:off x="5580065" y="3278743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221" name="Text Box 170"/>
            <p:cNvSpPr txBox="1">
              <a:spLocks noChangeArrowheads="1"/>
            </p:cNvSpPr>
            <p:nvPr/>
          </p:nvSpPr>
          <p:spPr bwMode="auto">
            <a:xfrm>
              <a:off x="5508056" y="2843644"/>
              <a:ext cx="158422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 6b 1b</a:t>
              </a:r>
              <a:r>
                <a:rPr lang="en-US" altLang="zh-CN" sz="1200" b="1" u="none" dirty="0" smtClean="0">
                  <a:latin typeface="宋体" pitchFamily="2" charset="-122"/>
                </a:rPr>
                <a:t>  </a:t>
              </a:r>
              <a:r>
                <a:rPr lang="en-US" altLang="zh-CN" sz="1400" b="1" u="none" dirty="0" smtClean="0">
                  <a:latin typeface="宋体" pitchFamily="2" charset="-122"/>
                </a:rPr>
                <a:t>32b  40b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22" name="直接箭头连接符 44"/>
            <p:cNvCxnSpPr/>
            <p:nvPr/>
          </p:nvCxnSpPr>
          <p:spPr bwMode="auto">
            <a:xfrm rot="16200000" flipH="1">
              <a:off x="2976316" y="2927112"/>
              <a:ext cx="743049" cy="287984"/>
            </a:xfrm>
            <a:prstGeom prst="bentConnector3">
              <a:avLst>
                <a:gd name="adj1" fmla="val 100486"/>
              </a:avLst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直接箭头连接符 44"/>
            <p:cNvCxnSpPr/>
            <p:nvPr/>
          </p:nvCxnSpPr>
          <p:spPr bwMode="auto">
            <a:xfrm flipH="1">
              <a:off x="4211912" y="2843644"/>
              <a:ext cx="208" cy="22746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25" name="Text Box 195"/>
            <p:cNvSpPr txBox="1">
              <a:spLocks noChangeArrowheads="1"/>
            </p:cNvSpPr>
            <p:nvPr/>
          </p:nvSpPr>
          <p:spPr bwMode="auto">
            <a:xfrm>
              <a:off x="2051696" y="2483580"/>
              <a:ext cx="1440136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   TLBT   </a:t>
              </a:r>
              <a:r>
                <a:rPr lang="en-US" altLang="zh-CN" sz="1400" b="1" u="none" spc="200" dirty="0" smtClean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TLBI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>
              <a:off x="2987775" y="248360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箭头连接符 44"/>
            <p:cNvCxnSpPr/>
            <p:nvPr/>
          </p:nvCxnSpPr>
          <p:spPr bwMode="auto">
            <a:xfrm>
              <a:off x="6156128" y="284364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1" name="直接箭头连接符 44"/>
            <p:cNvCxnSpPr/>
            <p:nvPr/>
          </p:nvCxnSpPr>
          <p:spPr bwMode="auto">
            <a:xfrm>
              <a:off x="2555794" y="2843644"/>
              <a:ext cx="360041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2" name="直接箭头连接符 44"/>
            <p:cNvCxnSpPr/>
            <p:nvPr/>
          </p:nvCxnSpPr>
          <p:spPr bwMode="auto">
            <a:xfrm>
              <a:off x="2555648" y="269962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 flipH="1">
              <a:off x="2699744" y="2339604"/>
              <a:ext cx="1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5940947" y="4176601"/>
            <a:ext cx="863253" cy="836575"/>
            <a:chOff x="5940947" y="3375221"/>
            <a:chExt cx="863253" cy="836575"/>
          </a:xfrm>
        </p:grpSpPr>
        <p:sp>
          <p:nvSpPr>
            <p:cNvPr id="260" name="Text Box 190"/>
            <p:cNvSpPr txBox="1">
              <a:spLocks noChangeArrowheads="1"/>
            </p:cNvSpPr>
            <p:nvPr/>
          </p:nvSpPr>
          <p:spPr bwMode="auto">
            <a:xfrm>
              <a:off x="5940947" y="3779772"/>
              <a:ext cx="863253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TLB</a:t>
              </a:r>
              <a:r>
                <a:rPr lang="zh-CN" altLang="en-US" sz="1400" b="1" u="none" dirty="0" smtClean="0">
                  <a:latin typeface="宋体" pitchFamily="2" charset="-122"/>
                </a:rPr>
                <a:t>命中时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62" name="直接箭头连接符 44"/>
            <p:cNvCxnSpPr/>
            <p:nvPr/>
          </p:nvCxnSpPr>
          <p:spPr bwMode="auto">
            <a:xfrm>
              <a:off x="6804200" y="3375221"/>
              <a:ext cx="0" cy="83657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971600" y="3141152"/>
            <a:ext cx="3888432" cy="2583931"/>
            <a:chOff x="971600" y="2339772"/>
            <a:chExt cx="3888432" cy="2583931"/>
          </a:xfrm>
        </p:grpSpPr>
        <p:sp>
          <p:nvSpPr>
            <p:cNvPr id="233" name="Text Box 195"/>
            <p:cNvSpPr txBox="1">
              <a:spLocks noChangeArrowheads="1"/>
            </p:cNvSpPr>
            <p:nvPr/>
          </p:nvSpPr>
          <p:spPr bwMode="auto">
            <a:xfrm>
              <a:off x="1764040" y="3995748"/>
              <a:ext cx="288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VPN1    VPN2    VPN3    VPN4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34" name="Text Box 193"/>
            <p:cNvSpPr txBox="1">
              <a:spLocks noChangeArrowheads="1"/>
            </p:cNvSpPr>
            <p:nvPr/>
          </p:nvSpPr>
          <p:spPr bwMode="auto">
            <a:xfrm>
              <a:off x="2051720" y="4275655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35" name="直接连接符 234"/>
            <p:cNvCxnSpPr/>
            <p:nvPr/>
          </p:nvCxnSpPr>
          <p:spPr bwMode="auto">
            <a:xfrm>
              <a:off x="2483768" y="399796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 Box 189"/>
            <p:cNvSpPr txBox="1">
              <a:spLocks noChangeArrowheads="1"/>
            </p:cNvSpPr>
            <p:nvPr/>
          </p:nvSpPr>
          <p:spPr bwMode="auto">
            <a:xfrm>
              <a:off x="1078838" y="4707703"/>
              <a:ext cx="79288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页表</a:t>
              </a:r>
              <a:r>
                <a:rPr lang="en-US" altLang="zh-CN" sz="1600" b="1" u="none" dirty="0" smtClean="0">
                  <a:latin typeface="宋体" pitchFamily="2" charset="-122"/>
                </a:rPr>
                <a:t>(PT)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37" name="Text Box 190"/>
            <p:cNvSpPr txBox="1">
              <a:spLocks noChangeArrowheads="1"/>
            </p:cNvSpPr>
            <p:nvPr/>
          </p:nvSpPr>
          <p:spPr bwMode="auto">
            <a:xfrm>
              <a:off x="971600" y="4211796"/>
              <a:ext cx="720080" cy="2500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PT</a:t>
              </a: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基址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38" name="直接连接符 237"/>
            <p:cNvCxnSpPr/>
            <p:nvPr/>
          </p:nvCxnSpPr>
          <p:spPr bwMode="auto">
            <a:xfrm>
              <a:off x="3203848" y="399574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923928" y="399574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1691720" y="4347663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1" name="Text Box 195"/>
            <p:cNvSpPr txBox="1">
              <a:spLocks noChangeArrowheads="1"/>
            </p:cNvSpPr>
            <p:nvPr/>
          </p:nvSpPr>
          <p:spPr bwMode="auto">
            <a:xfrm>
              <a:off x="2051672" y="4563687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42" name="直接箭头连接符 44"/>
            <p:cNvCxnSpPr/>
            <p:nvPr/>
          </p:nvCxnSpPr>
          <p:spPr bwMode="auto">
            <a:xfrm rot="16200000" flipH="1">
              <a:off x="1763704" y="4355797"/>
              <a:ext cx="432000" cy="144000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44"/>
            <p:cNvCxnSpPr/>
            <p:nvPr/>
          </p:nvCxnSpPr>
          <p:spPr bwMode="auto">
            <a:xfrm flipV="1">
              <a:off x="2432968" y="4311756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sp>
          <p:nvSpPr>
            <p:cNvPr id="244" name="Text Box 193"/>
            <p:cNvSpPr txBox="1">
              <a:spLocks noChangeArrowheads="1"/>
            </p:cNvSpPr>
            <p:nvPr/>
          </p:nvSpPr>
          <p:spPr bwMode="auto">
            <a:xfrm>
              <a:off x="2843856" y="4275655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45" name="Text Box 195"/>
            <p:cNvSpPr txBox="1">
              <a:spLocks noChangeArrowheads="1"/>
            </p:cNvSpPr>
            <p:nvPr/>
          </p:nvSpPr>
          <p:spPr bwMode="auto">
            <a:xfrm>
              <a:off x="2840864" y="4563687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46" name="直接箭头连接符 44"/>
            <p:cNvCxnSpPr/>
            <p:nvPr/>
          </p:nvCxnSpPr>
          <p:spPr bwMode="auto">
            <a:xfrm rot="16200000" flipH="1">
              <a:off x="2555792" y="4355822"/>
              <a:ext cx="432000" cy="144000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7" name="Text Box 193"/>
            <p:cNvSpPr txBox="1">
              <a:spLocks noChangeArrowheads="1"/>
            </p:cNvSpPr>
            <p:nvPr/>
          </p:nvSpPr>
          <p:spPr bwMode="auto">
            <a:xfrm>
              <a:off x="3635944" y="4275655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48" name="Text Box 195"/>
            <p:cNvSpPr txBox="1">
              <a:spLocks noChangeArrowheads="1"/>
            </p:cNvSpPr>
            <p:nvPr/>
          </p:nvSpPr>
          <p:spPr bwMode="auto">
            <a:xfrm>
              <a:off x="3635896" y="4563687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49" name="直接箭头连接符 44"/>
            <p:cNvCxnSpPr/>
            <p:nvPr/>
          </p:nvCxnSpPr>
          <p:spPr bwMode="auto">
            <a:xfrm flipV="1">
              <a:off x="4017144" y="4311756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sp>
          <p:nvSpPr>
            <p:cNvPr id="250" name="Text Box 193"/>
            <p:cNvSpPr txBox="1">
              <a:spLocks noChangeArrowheads="1"/>
            </p:cNvSpPr>
            <p:nvPr/>
          </p:nvSpPr>
          <p:spPr bwMode="auto">
            <a:xfrm>
              <a:off x="4428032" y="4275655"/>
              <a:ext cx="432000" cy="647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51" name="Text Box 195"/>
            <p:cNvSpPr txBox="1">
              <a:spLocks noChangeArrowheads="1"/>
            </p:cNvSpPr>
            <p:nvPr/>
          </p:nvSpPr>
          <p:spPr bwMode="auto">
            <a:xfrm>
              <a:off x="4427984" y="4563687"/>
              <a:ext cx="432000" cy="1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75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PTE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52" name="直接箭头连接符 44"/>
            <p:cNvCxnSpPr/>
            <p:nvPr/>
          </p:nvCxnSpPr>
          <p:spPr bwMode="auto">
            <a:xfrm rot="16200000" flipH="1">
              <a:off x="4139968" y="4355822"/>
              <a:ext cx="432000" cy="144000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44"/>
            <p:cNvCxnSpPr/>
            <p:nvPr/>
          </p:nvCxnSpPr>
          <p:spPr bwMode="auto">
            <a:xfrm flipV="1">
              <a:off x="3225056" y="4311756"/>
              <a:ext cx="410840" cy="323939"/>
            </a:xfrm>
            <a:prstGeom prst="bentConnector3">
              <a:avLst>
                <a:gd name="adj1" fmla="val 4010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sm"/>
              <a:tailEnd type="triangle"/>
            </a:ln>
            <a:effectLst/>
          </p:spPr>
        </p:cxnSp>
        <p:cxnSp>
          <p:nvCxnSpPr>
            <p:cNvPr id="254" name="直接箭头连接符 44"/>
            <p:cNvCxnSpPr/>
            <p:nvPr/>
          </p:nvCxnSpPr>
          <p:spPr bwMode="auto">
            <a:xfrm rot="16200000" flipH="1">
              <a:off x="3347880" y="4355822"/>
              <a:ext cx="432000" cy="144000"/>
            </a:xfrm>
            <a:prstGeom prst="bentConnector3">
              <a:avLst>
                <a:gd name="adj1" fmla="val 1003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5" name="Text Box 170"/>
            <p:cNvSpPr txBox="1">
              <a:spLocks noChangeArrowheads="1"/>
            </p:cNvSpPr>
            <p:nvPr/>
          </p:nvSpPr>
          <p:spPr bwMode="auto">
            <a:xfrm>
              <a:off x="1772072" y="3815772"/>
              <a:ext cx="2871912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   9b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r>
                <a:rPr lang="en-US" altLang="zh-CN" sz="1400" b="1" u="none" dirty="0" smtClean="0">
                  <a:latin typeface="宋体" pitchFamily="2" charset="-122"/>
                </a:rPr>
                <a:t>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r>
                <a:rPr lang="en-US" altLang="zh-CN" sz="1400" b="1" u="none" dirty="0" smtClean="0">
                  <a:latin typeface="宋体" pitchFamily="2" charset="-122"/>
                </a:rPr>
                <a:t>      </a:t>
              </a:r>
              <a:r>
                <a:rPr lang="en-US" altLang="zh-CN" sz="1400" b="1" u="none" dirty="0" err="1" smtClean="0">
                  <a:latin typeface="宋体" pitchFamily="2" charset="-122"/>
                </a:rPr>
                <a:t>9b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sp>
          <p:nvSpPr>
            <p:cNvPr id="266" name="Text Box 190"/>
            <p:cNvSpPr txBox="1">
              <a:spLocks noChangeArrowheads="1"/>
            </p:cNvSpPr>
            <p:nvPr/>
          </p:nvSpPr>
          <p:spPr bwMode="auto">
            <a:xfrm>
              <a:off x="1979664" y="3125188"/>
              <a:ext cx="863253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TLB</a:t>
              </a:r>
              <a:r>
                <a:rPr lang="zh-CN" altLang="en-US" sz="1400" b="1" u="none" dirty="0" smtClean="0">
                  <a:latin typeface="宋体" pitchFamily="2" charset="-122"/>
                </a:rPr>
                <a:t>缺失时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267" name="直接连接符 266"/>
            <p:cNvCxnSpPr/>
            <p:nvPr/>
          </p:nvCxnSpPr>
          <p:spPr bwMode="auto">
            <a:xfrm>
              <a:off x="1979665" y="2339772"/>
              <a:ext cx="47" cy="165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63" name="Text Box 8"/>
          <p:cNvSpPr txBox="1">
            <a:spLocks noChangeArrowheads="1"/>
          </p:cNvSpPr>
          <p:nvPr/>
        </p:nvSpPr>
        <p:spPr bwMode="auto">
          <a:xfrm>
            <a:off x="5430214" y="2627620"/>
            <a:ext cx="3253356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 smtClean="0">
                <a:latin typeface="+mn-ea"/>
                <a:ea typeface="+mn-ea"/>
              </a:rPr>
              <a:t>PT</a:t>
            </a:r>
            <a:r>
              <a:rPr lang="zh-CN" altLang="en-US" sz="1800" b="1" dirty="0" smtClean="0">
                <a:latin typeface="+mn-ea"/>
                <a:ea typeface="+mn-ea"/>
              </a:rPr>
              <a:t>基地址存放在哪里？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69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1862" y="404664"/>
            <a:ext cx="3695328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、存储系统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参数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*存储容量：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*每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位平均价格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宋体" pitchFamily="2" charset="-122"/>
              </a:rPr>
              <a:t>c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*命中率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b="1" i="1" dirty="0" smtClean="0">
                <a:solidFill>
                  <a:srgbClr val="C00000"/>
                </a:solidFill>
                <a:latin typeface="+mn-lt"/>
              </a:rPr>
              <a:t>H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缺失率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平均访问时间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b="1" baseline="-20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en-US" altLang="zh-CN" b="1" baseline="-20000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baseline="-1400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448918" y="836712"/>
            <a:ext cx="7587578" cy="370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latin typeface="+mn-ea"/>
                <a:ea typeface="+mn-ea"/>
              </a:rPr>
              <a:t>有效容量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zh-CN" altLang="en-US" b="1" dirty="0" smtClean="0">
                <a:latin typeface="+mn-lt"/>
              </a:rPr>
              <a:t>＝</a:t>
            </a:r>
            <a:r>
              <a:rPr lang="en-US" altLang="zh-CN" b="1" i="1" dirty="0" err="1" smtClean="0">
                <a:latin typeface="+mn-lt"/>
              </a:rPr>
              <a:t>S</a:t>
            </a:r>
            <a:r>
              <a:rPr lang="en-US" altLang="zh-CN" b="1" baseline="-18000" dirty="0" err="1" smtClean="0">
                <a:latin typeface="+mn-ea"/>
                <a:ea typeface="+mn-ea"/>
              </a:rPr>
              <a:t>Mn</a:t>
            </a:r>
            <a:r>
              <a:rPr lang="zh-CN" altLang="en-US" b="1" dirty="0" smtClean="0">
                <a:latin typeface="宋体" pitchFamily="2" charset="-122"/>
              </a:rPr>
              <a:t>          </a:t>
            </a:r>
            <a:r>
              <a:rPr lang="zh-CN" altLang="en-US" sz="1800" b="1" dirty="0" smtClean="0">
                <a:latin typeface="宋体" pitchFamily="2" charset="-122"/>
              </a:rPr>
              <a:t>←上层中内容为下层的子集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b="1" i="1" dirty="0" smtClean="0"/>
              <a:t>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/>
              <a:t>c</a:t>
            </a:r>
            <a:r>
              <a:rPr lang="en-US" altLang="zh-CN" b="1" baseline="-18000" dirty="0" smtClean="0">
                <a:latin typeface="宋体" pitchFamily="2" charset="-122"/>
              </a:rPr>
              <a:t>1</a:t>
            </a:r>
            <a:r>
              <a:rPr lang="en-US" altLang="zh-CN" b="1" i="1" dirty="0" smtClean="0"/>
              <a:t>S</a:t>
            </a:r>
            <a:r>
              <a:rPr lang="en-US" altLang="zh-CN" b="1" baseline="-18000" dirty="0" smtClean="0">
                <a:latin typeface="+mn-ea"/>
                <a:ea typeface="+mn-ea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c</a:t>
            </a:r>
            <a:r>
              <a:rPr lang="en-US" altLang="zh-CN" b="1" baseline="-18000" dirty="0" smtClean="0">
                <a:latin typeface="宋体" pitchFamily="2" charset="-122"/>
              </a:rPr>
              <a:t>2</a:t>
            </a:r>
            <a:r>
              <a:rPr lang="en-US" altLang="zh-CN" b="1" i="1" dirty="0" smtClean="0"/>
              <a:t>S</a:t>
            </a:r>
            <a:r>
              <a:rPr lang="en-US" altLang="zh-CN" b="1" baseline="-18000" dirty="0" smtClean="0">
                <a:latin typeface="+mn-ea"/>
              </a:rPr>
              <a:t>M</a:t>
            </a:r>
            <a:r>
              <a:rPr lang="en-US" altLang="zh-CN" b="1" baseline="-18000" dirty="0" smtClean="0">
                <a:latin typeface="+mn-ea"/>
                <a:ea typeface="+mn-ea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…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err="1" smtClean="0"/>
              <a:t>c</a:t>
            </a:r>
            <a:r>
              <a:rPr lang="en-US" altLang="zh-CN" b="1" baseline="-18000" dirty="0" err="1" smtClean="0">
                <a:latin typeface="宋体" pitchFamily="2" charset="-122"/>
              </a:rPr>
              <a:t>n</a:t>
            </a:r>
            <a:r>
              <a:rPr lang="en-US" altLang="zh-CN" b="1" i="1" dirty="0" err="1" smtClean="0"/>
              <a:t>S</a:t>
            </a:r>
            <a:r>
              <a:rPr lang="en-US" altLang="zh-CN" b="1" baseline="-18000" dirty="0" err="1" smtClean="0">
                <a:latin typeface="+mn-ea"/>
              </a:rPr>
              <a:t>Mn</a:t>
            </a:r>
            <a:r>
              <a:rPr lang="en-US" altLang="zh-CN" b="1" dirty="0" smtClean="0">
                <a:latin typeface="宋体" pitchFamily="2" charset="-122"/>
              </a:rPr>
              <a:t>)/(</a:t>
            </a:r>
            <a:r>
              <a:rPr lang="en-US" altLang="zh-CN" b="1" i="1" dirty="0" smtClean="0"/>
              <a:t>S</a:t>
            </a:r>
            <a:r>
              <a:rPr lang="en-US" altLang="zh-CN" b="1" baseline="-18000" dirty="0" smtClean="0">
                <a:latin typeface="+mn-ea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/>
              <a:t>S</a:t>
            </a:r>
            <a:r>
              <a:rPr lang="en-US" altLang="zh-CN" b="1" baseline="-18000" dirty="0" smtClean="0">
                <a:latin typeface="+mn-ea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…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err="1" smtClean="0"/>
              <a:t>S</a:t>
            </a:r>
            <a:r>
              <a:rPr lang="en-US" altLang="zh-CN" b="1" baseline="-18000" dirty="0" err="1" smtClean="0">
                <a:latin typeface="+mn-ea"/>
              </a:rPr>
              <a:t>M</a:t>
            </a:r>
            <a:r>
              <a:rPr lang="en-US" altLang="zh-CN" b="1" baseline="-16000" dirty="0" err="1" smtClean="0">
                <a:latin typeface="宋体" pitchFamily="2" charset="-122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</a:t>
            </a:r>
            <a:r>
              <a:rPr lang="en-US" altLang="zh-CN" b="1" i="1" dirty="0" smtClean="0"/>
              <a:t>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/>
              <a:t>N</a:t>
            </a:r>
            <a:r>
              <a:rPr lang="en-US" altLang="zh-CN" b="1" baseline="-16000" dirty="0">
                <a:latin typeface="宋体" pitchFamily="2" charset="-122"/>
              </a:rPr>
              <a:t>1</a:t>
            </a:r>
            <a:r>
              <a:rPr lang="en-US" altLang="zh-CN" b="1" dirty="0">
                <a:latin typeface="宋体" pitchFamily="2" charset="-122"/>
              </a:rPr>
              <a:t>/(</a:t>
            </a:r>
            <a:r>
              <a:rPr lang="en-US" altLang="zh-CN" b="1" i="1" dirty="0"/>
              <a:t>N</a:t>
            </a:r>
            <a:r>
              <a:rPr lang="en-US" altLang="zh-CN" b="1" baseline="-16000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/>
              <a:t>N</a:t>
            </a:r>
            <a:r>
              <a:rPr lang="en-US" altLang="zh-CN" b="1" baseline="-16000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…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err="1"/>
              <a:t>N</a:t>
            </a:r>
            <a:r>
              <a:rPr lang="en-US" altLang="zh-CN" b="1" baseline="-16000" dirty="0" err="1">
                <a:latin typeface="宋体" pitchFamily="2" charset="-122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sz="2000" b="1" i="1" dirty="0" smtClean="0"/>
              <a:t>N</a:t>
            </a:r>
            <a:r>
              <a:rPr lang="en-US" altLang="zh-CN" sz="2000" b="1" i="1" baseline="-18000" dirty="0" smtClean="0"/>
              <a:t>i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en-US" altLang="zh-CN" sz="2000" b="1" dirty="0" err="1" smtClean="0">
                <a:latin typeface="+mn-ea"/>
              </a:rPr>
              <a:t>M</a:t>
            </a:r>
            <a:r>
              <a:rPr lang="en-US" altLang="zh-CN" sz="2000" b="1" i="1" baseline="-18000" dirty="0" err="1" smtClean="0"/>
              <a:t>i</a:t>
            </a:r>
            <a:r>
              <a:rPr lang="zh-CN" altLang="en-US" sz="2000" b="1" dirty="0">
                <a:latin typeface="宋体" pitchFamily="2" charset="-122"/>
              </a:rPr>
              <a:t>中访问到的</a:t>
            </a:r>
            <a:r>
              <a:rPr lang="zh-CN" altLang="en-US" sz="2000" b="1" dirty="0" smtClean="0">
                <a:latin typeface="宋体" pitchFamily="2" charset="-122"/>
              </a:rPr>
              <a:t>次数</a:t>
            </a:r>
            <a:endParaRPr lang="en-US" altLang="zh-CN" b="1" i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zh-CN" altLang="en-US" b="1" i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i="1" dirty="0" smtClean="0">
                <a:latin typeface="+mn-lt"/>
              </a:rPr>
              <a:t>H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/>
              <a:t>H</a:t>
            </a:r>
            <a:r>
              <a:rPr lang="en-US" altLang="zh-CN" b="1" dirty="0"/>
              <a:t>·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(1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i="1" dirty="0"/>
              <a:t>H</a:t>
            </a:r>
            <a:r>
              <a:rPr lang="en-US" altLang="zh-CN" b="1" dirty="0">
                <a:latin typeface="宋体" pitchFamily="2" charset="-122"/>
              </a:rPr>
              <a:t>)(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(1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i="1" dirty="0"/>
              <a:t>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itchFamily="2" charset="-122"/>
              </a:rPr>
              <a:t>A2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＝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命中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/>
              <a:t>F</a:t>
            </a:r>
            <a:r>
              <a:rPr lang="en-US" altLang="zh-CN" b="1" dirty="0"/>
              <a:t>·</a:t>
            </a:r>
            <a:r>
              <a:rPr lang="en-US" altLang="zh-CN" b="1" i="1" dirty="0"/>
              <a:t>T</a:t>
            </a:r>
            <a:r>
              <a:rPr lang="zh-CN" altLang="en-US" b="1" baseline="-18000" dirty="0">
                <a:latin typeface="宋体" pitchFamily="2" charset="-122"/>
              </a:rPr>
              <a:t>缺失</a:t>
            </a: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 smtClean="0">
                <a:latin typeface="宋体" pitchFamily="2" charset="-122"/>
              </a:rPr>
              <a:t>缺失</a:t>
            </a:r>
            <a:r>
              <a:rPr lang="zh-CN" altLang="en-US" sz="1800" b="1" dirty="0" smtClean="0"/>
              <a:t>即缺失</a:t>
            </a:r>
            <a:r>
              <a:rPr lang="zh-CN" altLang="en-US" sz="1800" b="1" dirty="0"/>
              <a:t>引起的</a:t>
            </a:r>
            <a:r>
              <a:rPr lang="zh-CN" altLang="en-US" sz="1800" b="1" dirty="0">
                <a:solidFill>
                  <a:srgbClr val="990099"/>
                </a:solidFill>
              </a:rPr>
              <a:t>停顿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时间</a:t>
            </a:r>
            <a:endParaRPr lang="zh-CN" altLang="en-US" b="1" dirty="0">
              <a:solidFill>
                <a:srgbClr val="990099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79512" y="4437112"/>
            <a:ext cx="3888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*层次结构的实现要求：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目标①要求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7" name="线形标注 2 16"/>
          <p:cNvSpPr/>
          <p:nvPr/>
        </p:nvSpPr>
        <p:spPr bwMode="auto">
          <a:xfrm>
            <a:off x="5147620" y="3212976"/>
            <a:ext cx="2061938" cy="324000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132110"/>
              <a:gd name="adj6" fmla="val -14804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Times New Roman" pitchFamily="18" charset="0"/>
                <a:ea typeface="宋体" pitchFamily="2" charset="-122"/>
              </a:rPr>
              <a:t>透明交换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所需</a:t>
            </a:r>
          </a:p>
        </p:txBody>
      </p:sp>
      <p:sp>
        <p:nvSpPr>
          <p:cNvPr id="2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843808" y="4869160"/>
            <a:ext cx="604867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/>
              <a:t>S</a:t>
            </a:r>
            <a:r>
              <a:rPr lang="en-US" altLang="zh-CN" b="1" baseline="-20000" dirty="0" smtClean="0">
                <a:latin typeface="宋体" pitchFamily="2" charset="-122"/>
              </a:rPr>
              <a:t>M1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&lt;&lt;</a:t>
            </a:r>
            <a:r>
              <a:rPr lang="en-US" altLang="zh-CN" b="1" i="1" dirty="0"/>
              <a:t>S</a:t>
            </a:r>
            <a:r>
              <a:rPr lang="en-US" altLang="zh-CN" b="1" baseline="-20000" dirty="0">
                <a:latin typeface="宋体" pitchFamily="2" charset="-122"/>
              </a:rPr>
              <a:t>M2</a:t>
            </a:r>
            <a:r>
              <a:rPr lang="en-US" altLang="zh-CN" b="1" dirty="0">
                <a:latin typeface="宋体" pitchFamily="2" charset="-122"/>
              </a:rPr>
              <a:t>&lt;&lt;…&lt;&lt;</a:t>
            </a:r>
            <a:r>
              <a:rPr lang="en-US" altLang="zh-CN" b="1" i="1" dirty="0" err="1" smtClean="0"/>
              <a:t>S</a:t>
            </a:r>
            <a:r>
              <a:rPr lang="en-US" altLang="zh-CN" b="1" baseline="-20000" dirty="0" err="1" smtClean="0">
                <a:latin typeface="宋体" pitchFamily="2" charset="-122"/>
              </a:rPr>
              <a:t>Mn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zh-CN" altLang="en-US" b="1" i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 smtClean="0"/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M1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&lt;&lt;</a:t>
            </a:r>
            <a:r>
              <a:rPr lang="en-US" altLang="zh-CN" b="1" i="1" dirty="0"/>
              <a:t>T</a:t>
            </a:r>
            <a:r>
              <a:rPr lang="en-US" altLang="zh-CN" b="1" baseline="-20000" dirty="0">
                <a:latin typeface="宋体" pitchFamily="2" charset="-122"/>
              </a:rPr>
              <a:t>M2</a:t>
            </a:r>
            <a:r>
              <a:rPr lang="en-US" altLang="zh-CN" b="1" dirty="0">
                <a:latin typeface="宋体" pitchFamily="2" charset="-122"/>
              </a:rPr>
              <a:t>&lt;&lt;…&lt;&lt;</a:t>
            </a:r>
            <a:r>
              <a:rPr lang="en-US" altLang="zh-CN" b="1" i="1" dirty="0" err="1" smtClean="0"/>
              <a:t>T</a:t>
            </a:r>
            <a:r>
              <a:rPr lang="en-US" altLang="zh-CN" b="1" baseline="-20000" dirty="0" err="1" smtClean="0">
                <a:latin typeface="宋体" pitchFamily="2" charset="-122"/>
              </a:rPr>
              <a:t>Mn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>
                <a:latin typeface="+mn-lt"/>
              </a:rPr>
              <a:t>H</a:t>
            </a:r>
            <a:r>
              <a:rPr lang="en-US" altLang="zh-CN" b="1" dirty="0"/>
              <a:t> </a:t>
            </a:r>
            <a:r>
              <a:rPr lang="zh-CN" altLang="en-US" b="1" dirty="0" smtClean="0">
                <a:latin typeface="宋体" pitchFamily="2" charset="-122"/>
              </a:rPr>
              <a:t>较大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(</a:t>
            </a:r>
            <a:r>
              <a:rPr lang="zh-CN" altLang="en-US" sz="1800" b="1" dirty="0" smtClean="0">
                <a:latin typeface="宋体" pitchFamily="2" charset="-122"/>
              </a:rPr>
              <a:t>可减小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zh-CN" altLang="en-US" sz="1800" b="1" dirty="0" smtClean="0">
                <a:latin typeface="宋体" pitchFamily="2" charset="-122"/>
              </a:rPr>
              <a:t>及</a:t>
            </a:r>
            <a:r>
              <a:rPr lang="en-US" altLang="zh-CN" sz="1800" b="1" i="1" dirty="0">
                <a:latin typeface="+mn-lt"/>
              </a:rPr>
              <a:t>c</a:t>
            </a:r>
            <a:r>
              <a:rPr lang="en-US" altLang="zh-CN" sz="1800" b="1" dirty="0">
                <a:latin typeface="宋体" pitchFamily="2" charset="-122"/>
              </a:rPr>
              <a:t>) </a:t>
            </a: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en-US" altLang="zh-CN" sz="1800" b="1" i="1" dirty="0" smtClean="0"/>
              <a:t>T</a:t>
            </a:r>
            <a:r>
              <a:rPr lang="zh-CN" altLang="en-US" sz="1800" b="1" baseline="-18000" dirty="0" smtClean="0">
                <a:latin typeface="宋体" pitchFamily="2" charset="-122"/>
              </a:rPr>
              <a:t>缺失</a:t>
            </a:r>
            <a:r>
              <a:rPr lang="zh-CN" altLang="en-US" sz="1800" b="1" dirty="0" smtClean="0">
                <a:latin typeface="宋体" pitchFamily="2" charset="-122"/>
              </a:rPr>
              <a:t>的影响变小→利于减小</a:t>
            </a:r>
            <a:r>
              <a:rPr lang="en-US" altLang="zh-CN" sz="1800" b="1" i="1" dirty="0" smtClean="0"/>
              <a:t>c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3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179512" y="928670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*应用需求：</a:t>
            </a:r>
            <a:r>
              <a:rPr lang="zh-CN" altLang="en-US" b="1" dirty="0" smtClean="0">
                <a:latin typeface="宋体" pitchFamily="2" charset="-122"/>
              </a:rPr>
              <a:t>进程的保护和共享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←地址空间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itchFamily="2" charset="-122"/>
              </a:rPr>
              <a:t>仅在授权时</a:t>
            </a:r>
            <a:r>
              <a:rPr lang="zh-CN" altLang="en-US" sz="1800" b="1" dirty="0" smtClean="0">
                <a:latin typeface="宋体" pitchFamily="2" charset="-122"/>
              </a:rPr>
              <a:t>可访问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*实现策略：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*保护的种类：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、区域保护及其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实现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2195736" y="1405225"/>
            <a:ext cx="68407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⑴进程的</a:t>
            </a:r>
            <a:r>
              <a:rPr lang="zh-CN" altLang="en-US" b="1" u="sng" spc="-50" dirty="0" smtClean="0">
                <a:latin typeface="宋体" pitchFamily="2" charset="-122"/>
              </a:rPr>
              <a:t>地址空间</a:t>
            </a:r>
            <a:r>
              <a:rPr lang="zh-CN" altLang="en-US" b="1" spc="-50" dirty="0" smtClean="0">
                <a:latin typeface="宋体" pitchFamily="2" charset="-122"/>
              </a:rPr>
              <a:t>分为共享区域、私有区域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⑵其他进程</a:t>
            </a:r>
            <a:r>
              <a:rPr lang="zh-CN" altLang="en-US" b="1" u="sng" spc="-50" dirty="0" smtClean="0">
                <a:solidFill>
                  <a:srgbClr val="990099"/>
                </a:solidFill>
                <a:latin typeface="宋体" pitchFamily="2" charset="-122"/>
              </a:rPr>
              <a:t>禁止访问</a:t>
            </a:r>
            <a:r>
              <a:rPr lang="zh-CN" altLang="en-US" b="1" spc="-50" dirty="0" smtClean="0">
                <a:latin typeface="宋体" pitchFamily="2" charset="-122"/>
              </a:rPr>
              <a:t>私有区域、</a:t>
            </a:r>
            <a:r>
              <a:rPr lang="zh-CN" altLang="en-US" b="1" u="sng" spc="-50" dirty="0" smtClean="0">
                <a:solidFill>
                  <a:srgbClr val="990099"/>
                </a:solidFill>
                <a:latin typeface="宋体" pitchFamily="2" charset="-122"/>
              </a:rPr>
              <a:t>授权访问</a:t>
            </a:r>
            <a:r>
              <a:rPr lang="zh-CN" altLang="en-US" b="1" spc="-50" dirty="0" smtClean="0">
                <a:latin typeface="宋体" pitchFamily="2" charset="-122"/>
              </a:rPr>
              <a:t>共享区域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区域</a:t>
            </a:r>
            <a:r>
              <a:rPr lang="zh-CN" altLang="en-US" b="1" dirty="0">
                <a:latin typeface="宋体" pitchFamily="2" charset="-122"/>
              </a:rPr>
              <a:t>保护、访问</a:t>
            </a:r>
            <a:r>
              <a:rPr lang="zh-CN" altLang="en-US" b="1" dirty="0" smtClean="0">
                <a:latin typeface="宋体" pitchFamily="2" charset="-122"/>
              </a:rPr>
              <a:t>保护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179512" y="447055"/>
            <a:ext cx="87630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二、虚拟存储器的保护</a:t>
            </a: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179512" y="3212976"/>
            <a:ext cx="597666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*映像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保护：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空间保护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禁止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zh-CN" altLang="en-US" sz="2000" b="1" dirty="0" smtClean="0">
                <a:latin typeface="宋体" pitchFamily="2" charset="-122"/>
              </a:rPr>
              <a:t>看不见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空间管理方法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2520280" y="3645024"/>
            <a:ext cx="65882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进程的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私有区域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进程私有的</a:t>
            </a:r>
            <a:r>
              <a:rPr lang="zh-CN" altLang="en-US" b="1" dirty="0" smtClean="0">
                <a:latin typeface="宋体" pitchFamily="2" charset="-122"/>
              </a:rPr>
              <a:t>映像表管理，</a:t>
            </a:r>
          </a:p>
          <a:p>
            <a:pPr marL="2424113" indent="-24241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所有的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共享区域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系统公共的</a:t>
            </a:r>
            <a:r>
              <a:rPr lang="zh-CN" altLang="en-US" b="1" dirty="0" smtClean="0">
                <a:latin typeface="宋体" pitchFamily="2" charset="-122"/>
              </a:rPr>
              <a:t>映像表管理</a:t>
            </a:r>
            <a:endParaRPr lang="en-US" altLang="zh-CN" b="1" dirty="0" smtClean="0">
              <a:latin typeface="宋体" pitchFamily="2" charset="-122"/>
            </a:endParaRPr>
          </a:p>
          <a:p>
            <a:pPr marL="2424113" indent="-24241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进程</a:t>
            </a:r>
            <a:r>
              <a:rPr lang="zh-CN" altLang="en-US" b="1" dirty="0">
                <a:latin typeface="宋体" pitchFamily="2" charset="-122"/>
              </a:rPr>
              <a:t>只允许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私有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映像表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公共映像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表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1611313" indent="-16113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①进程的区域信息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放入</a:t>
            </a:r>
            <a:r>
              <a:rPr lang="zh-CN" altLang="en-US" b="1" dirty="0" smtClean="0">
                <a:latin typeface="宋体" pitchFamily="2" charset="-122"/>
              </a:rPr>
              <a:t>私有及系统</a:t>
            </a:r>
            <a:r>
              <a:rPr lang="zh-CN" altLang="en-US" b="1" dirty="0">
                <a:latin typeface="宋体" pitchFamily="2" charset="-122"/>
              </a:rPr>
              <a:t>映像表</a:t>
            </a:r>
          </a:p>
          <a:p>
            <a:pPr marL="1611313" indent="-16113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②</a:t>
            </a:r>
            <a:r>
              <a:rPr lang="zh-CN" altLang="en-US" b="1" dirty="0">
                <a:latin typeface="宋体" pitchFamily="2" charset="-122"/>
              </a:rPr>
              <a:t>映像表项中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含有</a:t>
            </a:r>
            <a:r>
              <a:rPr lang="zh-CN" altLang="en-US" b="1" dirty="0">
                <a:latin typeface="宋体" pitchFamily="2" charset="-122"/>
              </a:rPr>
              <a:t>该区域的</a:t>
            </a:r>
            <a:r>
              <a:rPr lang="zh-CN" altLang="en-US" b="1" u="sng" dirty="0">
                <a:latin typeface="宋体" pitchFamily="2" charset="-122"/>
              </a:rPr>
              <a:t>保护属性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R/W)</a:t>
            </a:r>
            <a:endParaRPr lang="zh-CN" altLang="en-US" b="1" dirty="0">
              <a:latin typeface="宋体" pitchFamily="2" charset="-122"/>
            </a:endParaRPr>
          </a:p>
          <a:p>
            <a:pPr marL="1611313" indent="-1611313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③访问</a:t>
            </a:r>
            <a:r>
              <a:rPr lang="en-US" altLang="zh-CN" b="1" dirty="0">
                <a:latin typeface="宋体" pitchFamily="2" charset="-122"/>
              </a:rPr>
              <a:t>VM</a:t>
            </a:r>
            <a:r>
              <a:rPr lang="zh-CN" altLang="en-US" b="1" dirty="0" smtClean="0">
                <a:latin typeface="宋体" pitchFamily="2" charset="-122"/>
              </a:rPr>
              <a:t>时，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访问属性与保护属性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若段内偏移为</a:t>
            </a:r>
            <a:r>
              <a:rPr lang="en-US" altLang="zh-CN" sz="2200" b="1" dirty="0" smtClean="0">
                <a:latin typeface="宋体" pitchFamily="2" charset="-122"/>
              </a:rPr>
              <a:t>16</a:t>
            </a:r>
            <a:r>
              <a:rPr lang="zh-CN" altLang="en-US" sz="2200" b="1" dirty="0" smtClean="0">
                <a:latin typeface="宋体" pitchFamily="2" charset="-122"/>
              </a:rPr>
              <a:t>位，进程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zh-CN" altLang="en-US" sz="2200" b="1" dirty="0" smtClean="0">
                <a:latin typeface="宋体" pitchFamily="2" charset="-122"/>
              </a:rPr>
              <a:t>及系统公共的段表如下，</a:t>
            </a:r>
            <a:r>
              <a:rPr lang="zh-CN" altLang="en-US" sz="2200" b="1" dirty="0">
                <a:latin typeface="宋体" pitchFamily="2" charset="-122"/>
              </a:rPr>
              <a:t>其中</a:t>
            </a:r>
            <a:r>
              <a:rPr lang="zh-CN" altLang="en-US" sz="2200" b="1" dirty="0" smtClean="0">
                <a:latin typeface="宋体" pitchFamily="2" charset="-122"/>
              </a:rPr>
              <a:t>进程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的段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、进程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zh-CN" altLang="en-US" sz="2200" b="1" dirty="0" smtClean="0">
                <a:latin typeface="宋体" pitchFamily="2" charset="-122"/>
              </a:rPr>
              <a:t>的段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为共享段。访问地址用</a:t>
            </a:r>
            <a:r>
              <a:rPr lang="en-US" altLang="zh-CN" sz="2200" b="1" dirty="0" smtClean="0">
                <a:latin typeface="宋体" pitchFamily="2" charset="-122"/>
              </a:rPr>
              <a:t>&lt;</a:t>
            </a:r>
            <a:r>
              <a:rPr lang="en-US" altLang="zh-CN" sz="2200" b="1" dirty="0" err="1" smtClean="0">
                <a:latin typeface="宋体" pitchFamily="2" charset="-122"/>
              </a:rPr>
              <a:t>x,y</a:t>
            </a:r>
            <a:r>
              <a:rPr lang="en-US" altLang="zh-CN" sz="2200" b="1" dirty="0" smtClean="0">
                <a:latin typeface="宋体" pitchFamily="2" charset="-122"/>
              </a:rPr>
              <a:t>&gt;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L/G (</a:t>
            </a:r>
            <a:r>
              <a:rPr lang="zh-CN" altLang="en-US" sz="2200" b="1" dirty="0" smtClean="0">
                <a:latin typeface="宋体" pitchFamily="2" charset="-122"/>
              </a:rPr>
              <a:t>表示私有表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公共表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为虚拟地址，进程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访问地址为</a:t>
            </a:r>
            <a:r>
              <a:rPr lang="en-US" altLang="zh-CN" sz="2200" b="1" dirty="0" smtClean="0">
                <a:latin typeface="宋体" pitchFamily="2" charset="-122"/>
              </a:rPr>
              <a:t>&lt;L,10500H&gt;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&lt;L,20500H&gt;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&lt;G,10500H&gt;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&lt;G,20500H</a:t>
            </a:r>
            <a:r>
              <a:rPr lang="en-US" altLang="zh-CN" sz="2200" b="1" dirty="0">
                <a:latin typeface="宋体" pitchFamily="2" charset="-122"/>
              </a:rPr>
              <a:t>&gt;</a:t>
            </a:r>
            <a:r>
              <a:rPr lang="zh-CN" altLang="en-US" sz="2200" b="1" dirty="0" smtClean="0">
                <a:latin typeface="宋体" pitchFamily="2" charset="-122"/>
              </a:rPr>
              <a:t>时，结果分别是什么？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79512" y="5223506"/>
            <a:ext cx="19445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2132856"/>
            <a:ext cx="8496944" cy="1224136"/>
            <a:chOff x="395536" y="2204865"/>
            <a:chExt cx="8496944" cy="1224136"/>
          </a:xfrm>
        </p:grpSpPr>
        <p:grpSp>
          <p:nvGrpSpPr>
            <p:cNvPr id="10" name="组合 9"/>
            <p:cNvGrpSpPr/>
            <p:nvPr/>
          </p:nvGrpSpPr>
          <p:grpSpPr>
            <a:xfrm>
              <a:off x="395536" y="2204865"/>
              <a:ext cx="2545176" cy="1224136"/>
              <a:chOff x="1306512" y="2348880"/>
              <a:chExt cx="2545176" cy="1224136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3034704" y="2636913"/>
                <a:ext cx="792088" cy="648000"/>
              </a:xfrm>
              <a:prstGeom prst="rect">
                <a:avLst/>
              </a:prstGeom>
              <a:solidFill>
                <a:srgbClr val="CCFFFF"/>
              </a:solidFill>
              <a:ln w="19050" cmpd="sng">
                <a:noFill/>
                <a:round/>
                <a:headEnd/>
                <a:tailEnd type="triangle" w="sm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616" name="Text Box 16"/>
              <p:cNvSpPr txBox="1">
                <a:spLocks noChangeArrowheads="1"/>
              </p:cNvSpPr>
              <p:nvPr/>
            </p:nvSpPr>
            <p:spPr bwMode="auto">
              <a:xfrm>
                <a:off x="1763688" y="2636913"/>
                <a:ext cx="2088000" cy="648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 0000H   1    </a:t>
                </a:r>
                <a:r>
                  <a:rPr lang="en-US" altLang="zh-CN" sz="1600" b="1" dirty="0">
                    <a:latin typeface="宋体" pitchFamily="2" charset="-122"/>
                  </a:rPr>
                  <a:t>3K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 1000H   1    2K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 1400H   0    </a:t>
                </a:r>
                <a:r>
                  <a:rPr lang="en-US" altLang="zh-CN" sz="1600" b="1" dirty="0">
                    <a:latin typeface="宋体" pitchFamily="2" charset="-122"/>
                  </a:rPr>
                  <a:t>1K</a:t>
                </a:r>
              </a:p>
            </p:txBody>
          </p:sp>
          <p:sp>
            <p:nvSpPr>
              <p:cNvPr id="281615" name="Text Box 15"/>
              <p:cNvSpPr txBox="1">
                <a:spLocks noChangeArrowheads="1"/>
              </p:cNvSpPr>
              <p:nvPr/>
            </p:nvSpPr>
            <p:spPr bwMode="auto">
              <a:xfrm>
                <a:off x="2028378" y="3284091"/>
                <a:ext cx="1582390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 smtClean="0">
                    <a:latin typeface="宋体" pitchFamily="2" charset="-122"/>
                  </a:rPr>
                  <a:t>进程</a:t>
                </a:r>
                <a:r>
                  <a:rPr lang="en-US" altLang="zh-CN" sz="1600" b="1" dirty="0" smtClean="0">
                    <a:latin typeface="宋体" pitchFamily="2" charset="-122"/>
                  </a:rPr>
                  <a:t>A</a:t>
                </a:r>
                <a:r>
                  <a:rPr lang="zh-CN" altLang="en-US" sz="1600" b="1" dirty="0">
                    <a:latin typeface="宋体" pitchFamily="2" charset="-122"/>
                  </a:rPr>
                  <a:t>的段表</a:t>
                </a:r>
              </a:p>
            </p:txBody>
          </p:sp>
          <p:sp>
            <p:nvSpPr>
              <p:cNvPr id="281622" name="Text Box 22"/>
              <p:cNvSpPr txBox="1">
                <a:spLocks noChangeArrowheads="1"/>
              </p:cNvSpPr>
              <p:nvPr/>
            </p:nvSpPr>
            <p:spPr bwMode="auto">
              <a:xfrm>
                <a:off x="1475656" y="2636912"/>
                <a:ext cx="216024" cy="6480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0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1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2</a:t>
                </a:r>
                <a:endParaRPr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52" name="Text Box 16"/>
              <p:cNvSpPr txBox="1">
                <a:spLocks noChangeArrowheads="1"/>
              </p:cNvSpPr>
              <p:nvPr/>
            </p:nvSpPr>
            <p:spPr bwMode="auto">
              <a:xfrm>
                <a:off x="1306512" y="2348880"/>
                <a:ext cx="2520000" cy="2880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itchFamily="2" charset="-122"/>
                  </a:rPr>
                  <a:t>段号 段</a:t>
                </a:r>
                <a:r>
                  <a:rPr lang="zh-CN" altLang="en-US" sz="1600" b="1" dirty="0">
                    <a:latin typeface="宋体" pitchFamily="2" charset="-122"/>
                  </a:rPr>
                  <a:t>基址 </a:t>
                </a:r>
                <a:r>
                  <a:rPr lang="zh-CN" altLang="en-US" sz="1600" b="1" dirty="0" smtClean="0">
                    <a:latin typeface="宋体" pitchFamily="2" charset="-122"/>
                  </a:rPr>
                  <a:t>装入 </a:t>
                </a:r>
                <a:r>
                  <a:rPr lang="zh-CN" altLang="en-US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段长 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…</a:t>
                </a:r>
                <a:endParaRPr lang="en-US" altLang="zh-CN" sz="16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 bwMode="auto">
              <a:xfrm>
                <a:off x="1763688" y="3091820"/>
                <a:ext cx="20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1763688" y="2875796"/>
                <a:ext cx="20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2530648" y="2636912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>
                <a:off x="3034704" y="2636912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>
                <a:off x="3538760" y="2636912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组合 8"/>
            <p:cNvGrpSpPr/>
            <p:nvPr/>
          </p:nvGrpSpPr>
          <p:grpSpPr>
            <a:xfrm>
              <a:off x="3204128" y="2204888"/>
              <a:ext cx="2520000" cy="1008088"/>
              <a:chOff x="5364280" y="2348904"/>
              <a:chExt cx="2520000" cy="1008088"/>
            </a:xfrm>
          </p:grpSpPr>
          <p:sp>
            <p:nvSpPr>
              <p:cNvPr id="58" name="矩形 57"/>
              <p:cNvSpPr/>
              <p:nvPr/>
            </p:nvSpPr>
            <p:spPr bwMode="auto">
              <a:xfrm>
                <a:off x="7092192" y="2636913"/>
                <a:ext cx="792000" cy="432000"/>
              </a:xfrm>
              <a:prstGeom prst="rect">
                <a:avLst/>
              </a:prstGeom>
              <a:solidFill>
                <a:srgbClr val="CCFFFF"/>
              </a:solidFill>
              <a:ln w="19050" cmpd="sng">
                <a:noFill/>
                <a:round/>
                <a:headEnd/>
                <a:tailEnd type="triangle" w="sm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6012072" y="3068067"/>
                <a:ext cx="1582390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 smtClean="0">
                    <a:latin typeface="宋体" pitchFamily="2" charset="-122"/>
                  </a:rPr>
                  <a:t>进程</a:t>
                </a:r>
                <a:r>
                  <a:rPr lang="en-US" altLang="zh-CN" sz="1600" b="1" dirty="0" smtClean="0">
                    <a:latin typeface="宋体" pitchFamily="2" charset="-122"/>
                  </a:rPr>
                  <a:t>B</a:t>
                </a:r>
                <a:r>
                  <a:rPr lang="zh-CN" altLang="en-US" sz="1600" b="1" dirty="0" smtClean="0">
                    <a:latin typeface="宋体" pitchFamily="2" charset="-122"/>
                  </a:rPr>
                  <a:t>的</a:t>
                </a:r>
                <a:r>
                  <a:rPr lang="zh-CN" altLang="en-US" sz="1600" b="1" dirty="0">
                    <a:latin typeface="宋体" pitchFamily="2" charset="-122"/>
                  </a:rPr>
                  <a:t>段表</a:t>
                </a:r>
              </a:p>
            </p:txBody>
          </p:sp>
          <p:sp>
            <p:nvSpPr>
              <p:cNvPr id="60" name="Text Box 16"/>
              <p:cNvSpPr txBox="1">
                <a:spLocks noChangeArrowheads="1"/>
              </p:cNvSpPr>
              <p:nvPr/>
            </p:nvSpPr>
            <p:spPr bwMode="auto">
              <a:xfrm>
                <a:off x="5796136" y="2636913"/>
                <a:ext cx="2088000" cy="432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 2000H   1    2K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latin typeface="宋体" pitchFamily="2" charset="-122"/>
                  </a:rPr>
                  <a:t> </a:t>
                </a:r>
                <a:r>
                  <a:rPr lang="en-US" altLang="zh-CN" sz="1600" b="1" dirty="0" smtClean="0">
                    <a:latin typeface="宋体" pitchFamily="2" charset="-122"/>
                  </a:rPr>
                  <a:t>2800H   1    1K</a:t>
                </a:r>
                <a:endParaRPr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5508104" y="2636912"/>
                <a:ext cx="216024" cy="4549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0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1</a:t>
                </a:r>
                <a:endParaRPr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62" name="Text Box 16"/>
              <p:cNvSpPr txBox="1">
                <a:spLocks noChangeArrowheads="1"/>
              </p:cNvSpPr>
              <p:nvPr/>
            </p:nvSpPr>
            <p:spPr bwMode="auto">
              <a:xfrm>
                <a:off x="5364280" y="2348904"/>
                <a:ext cx="2520000" cy="2880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itchFamily="2" charset="-122"/>
                  </a:rPr>
                  <a:t>段号 段</a:t>
                </a:r>
                <a:r>
                  <a:rPr lang="zh-CN" altLang="en-US" sz="1600" b="1" dirty="0">
                    <a:latin typeface="宋体" pitchFamily="2" charset="-122"/>
                  </a:rPr>
                  <a:t>基址 </a:t>
                </a:r>
                <a:r>
                  <a:rPr lang="zh-CN" altLang="en-US" sz="1600" b="1" dirty="0" smtClean="0">
                    <a:latin typeface="宋体" pitchFamily="2" charset="-122"/>
                  </a:rPr>
                  <a:t>装入 </a:t>
                </a:r>
                <a:r>
                  <a:rPr lang="zh-CN" altLang="en-US" sz="1600" b="1" dirty="0">
                    <a:solidFill>
                      <a:srgbClr val="990099"/>
                    </a:solidFill>
                    <a:latin typeface="宋体" pitchFamily="2" charset="-122"/>
                  </a:rPr>
                  <a:t>段长 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…</a:t>
                </a:r>
                <a:endParaRPr lang="en-US" altLang="zh-CN" sz="16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 bwMode="auto">
              <a:xfrm>
                <a:off x="5796136" y="2875796"/>
                <a:ext cx="20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6588224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7092192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7596248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0" name="组合 69"/>
            <p:cNvGrpSpPr/>
            <p:nvPr/>
          </p:nvGrpSpPr>
          <p:grpSpPr>
            <a:xfrm>
              <a:off x="5939297" y="2204865"/>
              <a:ext cx="2953183" cy="1008087"/>
              <a:chOff x="4932040" y="2348905"/>
              <a:chExt cx="2953183" cy="1008087"/>
            </a:xfrm>
          </p:grpSpPr>
          <p:sp>
            <p:nvSpPr>
              <p:cNvPr id="71" name="矩形 70"/>
              <p:cNvSpPr/>
              <p:nvPr/>
            </p:nvSpPr>
            <p:spPr bwMode="auto">
              <a:xfrm>
                <a:off x="7093223" y="2636913"/>
                <a:ext cx="792000" cy="432000"/>
              </a:xfrm>
              <a:prstGeom prst="rect">
                <a:avLst/>
              </a:prstGeom>
              <a:solidFill>
                <a:srgbClr val="CCFFFF"/>
              </a:solidFill>
              <a:ln w="19050" cmpd="sng">
                <a:noFill/>
                <a:round/>
                <a:headEnd/>
                <a:tailEnd type="triangle" w="sm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6084168" y="3068067"/>
                <a:ext cx="1582390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 smtClean="0">
                    <a:latin typeface="宋体" pitchFamily="2" charset="-122"/>
                  </a:rPr>
                  <a:t>系统公共的</a:t>
                </a:r>
                <a:r>
                  <a:rPr lang="zh-CN" altLang="en-US" sz="1600" b="1" dirty="0">
                    <a:latin typeface="宋体" pitchFamily="2" charset="-122"/>
                  </a:rPr>
                  <a:t>段表</a:t>
                </a:r>
              </a:p>
            </p:txBody>
          </p: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5796136" y="2636913"/>
                <a:ext cx="2088000" cy="432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 1800H   </a:t>
                </a:r>
                <a:r>
                  <a:rPr lang="en-US" altLang="zh-CN" sz="1600" b="1" dirty="0">
                    <a:latin typeface="宋体" pitchFamily="2" charset="-122"/>
                  </a:rPr>
                  <a:t>1    </a:t>
                </a:r>
                <a:r>
                  <a:rPr lang="en-US" altLang="zh-CN" sz="1600" b="1" dirty="0" smtClean="0">
                    <a:latin typeface="宋体" pitchFamily="2" charset="-122"/>
                  </a:rPr>
                  <a:t>2K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latin typeface="宋体" pitchFamily="2" charset="-122"/>
                  </a:rPr>
                  <a:t> </a:t>
                </a:r>
                <a:r>
                  <a:rPr lang="en-US" altLang="zh-CN" sz="1600" b="1" dirty="0" smtClean="0">
                    <a:latin typeface="宋体" pitchFamily="2" charset="-122"/>
                  </a:rPr>
                  <a:t>0C00H   1    1K</a:t>
                </a:r>
                <a:endParaRPr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4932040" y="2636912"/>
                <a:ext cx="864096" cy="4320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(=A</a:t>
                </a:r>
                <a:r>
                  <a:rPr lang="zh-CN" altLang="en-US" sz="1600" b="1" dirty="0">
                    <a:latin typeface="宋体" pitchFamily="2" charset="-122"/>
                  </a:rPr>
                  <a:t>段</a:t>
                </a:r>
                <a:r>
                  <a:rPr lang="en-US" altLang="zh-CN" sz="1600" b="1" dirty="0" smtClean="0">
                    <a:latin typeface="宋体" pitchFamily="2" charset="-122"/>
                  </a:rPr>
                  <a:t>3)0</a:t>
                </a:r>
                <a:endParaRPr lang="en-US" altLang="zh-CN" sz="1600" b="1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 smtClean="0">
                    <a:latin typeface="宋体" pitchFamily="2" charset="-122"/>
                  </a:rPr>
                  <a:t>(=B</a:t>
                </a:r>
                <a:r>
                  <a:rPr lang="zh-CN" altLang="en-US" sz="1600" b="1" dirty="0">
                    <a:latin typeface="宋体" pitchFamily="2" charset="-122"/>
                  </a:rPr>
                  <a:t>段</a:t>
                </a:r>
                <a:r>
                  <a:rPr lang="en-US" altLang="zh-CN" sz="1600" b="1" dirty="0" smtClean="0">
                    <a:latin typeface="宋体" pitchFamily="2" charset="-122"/>
                  </a:rPr>
                  <a:t>2)1</a:t>
                </a:r>
                <a:endParaRPr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75" name="Text Box 16"/>
              <p:cNvSpPr txBox="1">
                <a:spLocks noChangeArrowheads="1"/>
              </p:cNvSpPr>
              <p:nvPr/>
            </p:nvSpPr>
            <p:spPr bwMode="auto">
              <a:xfrm>
                <a:off x="5338960" y="2348905"/>
                <a:ext cx="2520000" cy="2880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itchFamily="2" charset="-122"/>
                  </a:rPr>
                  <a:t>段号 段基址 装入 </a:t>
                </a:r>
                <a:r>
                  <a:rPr lang="zh-CN" altLang="en-US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段长 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…</a:t>
                </a:r>
                <a:endParaRPr lang="en-US" altLang="zh-CN" sz="16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 bwMode="auto">
              <a:xfrm>
                <a:off x="5796136" y="2875796"/>
                <a:ext cx="20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6588224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7093223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>
                <a:off x="7597279" y="2636912"/>
                <a:ext cx="0" cy="432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179513" y="3356992"/>
            <a:ext cx="388912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解：</a:t>
            </a:r>
            <a:r>
              <a:rPr lang="zh-CN" altLang="en-US" sz="2200" b="1" dirty="0" smtClean="0">
                <a:latin typeface="宋体" pitchFamily="2" charset="-122"/>
              </a:rPr>
              <a:t>访问</a:t>
            </a:r>
            <a:r>
              <a:rPr lang="en-US" altLang="zh-CN" sz="2200" b="1" dirty="0" smtClean="0">
                <a:latin typeface="宋体" pitchFamily="2" charset="-122"/>
              </a:rPr>
              <a:t>&lt;L,10500H&gt;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访问</a:t>
            </a:r>
            <a:r>
              <a:rPr lang="en-US" altLang="zh-CN" sz="2200" b="1" dirty="0" smtClean="0">
                <a:latin typeface="宋体" pitchFamily="2" charset="-122"/>
              </a:rPr>
              <a:t>&lt;L,20500H&gt;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访问</a:t>
            </a:r>
            <a:r>
              <a:rPr lang="en-US" altLang="zh-CN" sz="2200" b="1" dirty="0" smtClean="0">
                <a:latin typeface="宋体" pitchFamily="2" charset="-122"/>
              </a:rPr>
              <a:t>&lt;G,10500H&gt;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访问</a:t>
            </a:r>
            <a:r>
              <a:rPr lang="en-US" altLang="zh-CN" sz="2200" b="1" dirty="0" smtClean="0">
                <a:latin typeface="宋体" pitchFamily="2" charset="-122"/>
              </a:rPr>
              <a:t>&lt;G,20500H&gt;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3851920" y="3356992"/>
            <a:ext cx="5112817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成功，</a:t>
            </a:r>
            <a:r>
              <a:rPr lang="en-US" altLang="zh-CN" sz="2200" b="1" dirty="0" smtClean="0">
                <a:latin typeface="宋体" pitchFamily="2" charset="-122"/>
              </a:rPr>
              <a:t>PA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1000H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0500H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1500H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缺页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装入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r>
              <a:rPr lang="zh-CN" altLang="en-US" sz="2200" b="1" dirty="0" smtClean="0">
                <a:latin typeface="宋体" pitchFamily="2" charset="-122"/>
              </a:rPr>
              <a:t>产生缺页异常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越界</a:t>
            </a:r>
            <a:r>
              <a:rPr lang="en-US" altLang="zh-CN" sz="2000" b="1" dirty="0" smtClean="0">
                <a:latin typeface="宋体" pitchFamily="2" charset="-122"/>
              </a:rPr>
              <a:t>(0500H</a:t>
            </a:r>
            <a:r>
              <a:rPr lang="zh-CN" altLang="en-US" sz="2000" b="1" dirty="0" smtClean="0">
                <a:latin typeface="宋体" pitchFamily="2" charset="-122"/>
              </a:rPr>
              <a:t>＞</a:t>
            </a:r>
            <a:r>
              <a:rPr lang="en-US" altLang="zh-CN" sz="2000" b="1" dirty="0" smtClean="0">
                <a:latin typeface="宋体" pitchFamily="2" charset="-122"/>
              </a:rPr>
              <a:t>0400H)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r>
              <a:rPr lang="zh-CN" altLang="en-US" sz="2200" b="1" dirty="0" smtClean="0">
                <a:latin typeface="宋体" pitchFamily="2" charset="-122"/>
              </a:rPr>
              <a:t>产生保护异常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非法表项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＞</a:t>
            </a:r>
            <a:r>
              <a:rPr lang="en-US" altLang="zh-CN" sz="2000" b="1" dirty="0" smtClean="0">
                <a:latin typeface="宋体" pitchFamily="2" charset="-122"/>
              </a:rPr>
              <a:t>1)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r>
              <a:rPr lang="zh-CN" altLang="en-US" sz="2200" b="1" dirty="0" smtClean="0">
                <a:latin typeface="宋体" pitchFamily="2" charset="-122"/>
              </a:rPr>
              <a:t>产生保护异常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907704" y="5223506"/>
            <a:ext cx="6048672" cy="86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无法实现共享</a:t>
            </a:r>
            <a:r>
              <a:rPr lang="zh-CN" altLang="en-US" b="1" dirty="0">
                <a:latin typeface="宋体" pitchFamily="2" charset="-122"/>
              </a:rPr>
              <a:t>区域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分级保护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如进程</a:t>
            </a:r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>
                <a:latin typeface="宋体" pitchFamily="2" charset="-122"/>
              </a:rPr>
              <a:t>的段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被</a:t>
            </a:r>
            <a:r>
              <a:rPr lang="zh-CN" altLang="en-US" sz="1800" b="1" dirty="0" smtClean="0">
                <a:latin typeface="宋体" pitchFamily="2" charset="-122"/>
              </a:rPr>
              <a:t>只可被</a:t>
            </a:r>
            <a:r>
              <a:rPr lang="en-US" altLang="zh-CN" sz="1800" b="1" dirty="0" smtClean="0">
                <a:latin typeface="宋体" pitchFamily="2" charset="-122"/>
              </a:rPr>
              <a:t>OS</a:t>
            </a:r>
            <a:r>
              <a:rPr lang="zh-CN" altLang="en-US" sz="1800" b="1" dirty="0">
                <a:latin typeface="宋体" pitchFamily="2" charset="-122"/>
              </a:rPr>
              <a:t>访问、不可</a:t>
            </a:r>
            <a:r>
              <a:rPr lang="zh-CN" altLang="en-US" sz="1800" b="1" dirty="0" smtClean="0">
                <a:latin typeface="宋体" pitchFamily="2" charset="-122"/>
              </a:rPr>
              <a:t>被用户进程访问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4" name="线形标注 2 43"/>
          <p:cNvSpPr/>
          <p:nvPr/>
        </p:nvSpPr>
        <p:spPr bwMode="auto">
          <a:xfrm>
            <a:off x="6732240" y="5097641"/>
            <a:ext cx="2232248" cy="324000"/>
          </a:xfrm>
          <a:prstGeom prst="borderCallout2">
            <a:avLst>
              <a:gd name="adj1" fmla="val 50559"/>
              <a:gd name="adj2" fmla="val -20"/>
              <a:gd name="adj3" fmla="val 50321"/>
              <a:gd name="adj4" fmla="val -11934"/>
              <a:gd name="adj5" fmla="val -18771"/>
              <a:gd name="adj6" fmla="val -42657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思考：需要哪些支持？</a:t>
            </a:r>
            <a:endParaRPr lang="zh-CN" altLang="en-US" sz="16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4104456" cy="303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环状保护：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分级保护</a:t>
            </a:r>
            <a:endParaRPr lang="en-US" altLang="zh-CN" b="1" dirty="0">
              <a:latin typeface="宋体" pitchFamily="2" charset="-122"/>
            </a:endParaRPr>
          </a:p>
          <a:p>
            <a:pPr marL="895350" indent="-89535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级别表示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保护方法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14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907704" y="836712"/>
            <a:ext cx="6984792" cy="25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每个进程拥有</a:t>
            </a:r>
            <a:r>
              <a:rPr lang="zh-CN" altLang="en-US" b="1" u="sng" dirty="0" smtClean="0">
                <a:latin typeface="宋体" pitchFamily="2" charset="-122"/>
              </a:rPr>
              <a:t>级别</a:t>
            </a:r>
            <a:r>
              <a:rPr lang="zh-CN" altLang="en-US" b="1" u="sng" dirty="0">
                <a:latin typeface="宋体" pitchFamily="2" charset="-122"/>
              </a:rPr>
              <a:t>环</a:t>
            </a:r>
            <a:r>
              <a:rPr lang="zh-CN" altLang="en-US" b="1" u="sng" dirty="0" smtClean="0">
                <a:latin typeface="宋体" pitchFamily="2" charset="-122"/>
              </a:rPr>
              <a:t>号</a:t>
            </a:r>
            <a:r>
              <a:rPr lang="zh-CN" altLang="en-US" b="1" dirty="0" smtClean="0">
                <a:latin typeface="宋体" pitchFamily="2" charset="-122"/>
              </a:rPr>
              <a:t>，内层＞外层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→常</a:t>
            </a:r>
            <a:r>
              <a:rPr lang="zh-CN" altLang="en-US" sz="1800" b="1" dirty="0">
                <a:latin typeface="宋体" pitchFamily="2" charset="-122"/>
              </a:rPr>
              <a:t>放在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PSR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外层只能通过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系统调用</a:t>
            </a:r>
            <a:r>
              <a:rPr lang="zh-CN" altLang="en-US" b="1" dirty="0" smtClean="0">
                <a:latin typeface="宋体" pitchFamily="2" charset="-122"/>
              </a:rPr>
              <a:t>访问共享的内层空间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①映像表项中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含有</a:t>
            </a:r>
            <a:r>
              <a:rPr lang="zh-CN" altLang="en-US" b="1" dirty="0" smtClean="0">
                <a:latin typeface="宋体" pitchFamily="2" charset="-122"/>
              </a:rPr>
              <a:t>该区域的</a:t>
            </a:r>
            <a:r>
              <a:rPr lang="zh-CN" altLang="en-US" b="1" u="sng" dirty="0" smtClean="0">
                <a:latin typeface="宋体" pitchFamily="2" charset="-122"/>
              </a:rPr>
              <a:t>保护环号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②</a:t>
            </a:r>
            <a:r>
              <a:rPr lang="zh-CN" altLang="en-US" b="1" dirty="0">
                <a:latin typeface="宋体" pitchFamily="2" charset="-122"/>
              </a:rPr>
              <a:t>访问</a:t>
            </a:r>
            <a:r>
              <a:rPr lang="en-US" altLang="zh-CN" b="1" dirty="0" smtClean="0">
                <a:latin typeface="宋体" pitchFamily="2" charset="-122"/>
              </a:rPr>
              <a:t>VM</a:t>
            </a:r>
            <a:r>
              <a:rPr lang="zh-CN" altLang="en-US" b="1" dirty="0" smtClean="0">
                <a:latin typeface="宋体" pitchFamily="2" charset="-122"/>
              </a:rPr>
              <a:t>时，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访问环</a:t>
            </a:r>
            <a:r>
              <a:rPr lang="zh-CN" altLang="en-US" b="1" dirty="0">
                <a:latin typeface="宋体" pitchFamily="2" charset="-122"/>
              </a:rPr>
              <a:t>号</a:t>
            </a:r>
            <a:r>
              <a:rPr lang="zh-CN" altLang="en-US" b="1" dirty="0" smtClean="0">
                <a:latin typeface="宋体" pitchFamily="2" charset="-122"/>
              </a:rPr>
              <a:t>与保护环号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无法实现共享区域的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点点保护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如同一级别的不同进程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44488" y="404800"/>
            <a:ext cx="720000" cy="1224000"/>
            <a:chOff x="6516216" y="4562500"/>
            <a:chExt cx="720000" cy="1224000"/>
          </a:xfrm>
        </p:grpSpPr>
        <p:sp>
          <p:nvSpPr>
            <p:cNvPr id="22" name="椭圆 21"/>
            <p:cNvSpPr/>
            <p:nvPr/>
          </p:nvSpPr>
          <p:spPr bwMode="auto">
            <a:xfrm>
              <a:off x="6516216" y="4562500"/>
              <a:ext cx="720000" cy="1224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2700" cmpd="sng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588224" y="4653136"/>
              <a:ext cx="576000" cy="9000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6660280" y="4725224"/>
              <a:ext cx="432000" cy="612000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18000" tIns="10800" rIns="18000" bIns="10800" rtlCol="0" anchor="ctr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6732272" y="4797152"/>
              <a:ext cx="288000" cy="288000"/>
            </a:xfrm>
            <a:prstGeom prst="ellipse">
              <a:avLst/>
            </a:prstGeom>
            <a:solidFill>
              <a:srgbClr val="FFCCFF"/>
            </a:solidFill>
            <a:ln w="12700" cmpd="sng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6660280" y="4836652"/>
              <a:ext cx="432000" cy="877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400" b="1" dirty="0" smtClean="0">
                  <a:latin typeface="宋体" pitchFamily="2" charset="-122"/>
                </a:rPr>
                <a:t>SM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VMM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OS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400" b="1" dirty="0">
                  <a:latin typeface="宋体" pitchFamily="2" charset="-122"/>
                </a:rPr>
                <a:t>APP</a:t>
              </a:r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79512" y="3332599"/>
            <a:ext cx="424847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*键式保护：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点点保护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配对表示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保护方法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539380" y="3789040"/>
            <a:ext cx="6209164" cy="271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进程的每个区域有</a:t>
            </a:r>
            <a:r>
              <a:rPr lang="zh-CN" altLang="en-US" b="1" dirty="0">
                <a:latin typeface="宋体" pitchFamily="2" charset="-122"/>
              </a:rPr>
              <a:t>一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zh-CN" altLang="en-US" b="1" u="sng" dirty="0" smtClean="0">
                <a:latin typeface="宋体" pitchFamily="2" charset="-122"/>
              </a:rPr>
              <a:t>存储键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值</a:t>
            </a:r>
            <a:r>
              <a:rPr lang="zh-CN" altLang="en-US" sz="1800" b="1" dirty="0">
                <a:latin typeface="宋体" pitchFamily="2" charset="-122"/>
              </a:rPr>
              <a:t>相同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配对用</a:t>
            </a:r>
            <a:r>
              <a:rPr lang="zh-CN" altLang="en-US" b="1" u="sng" dirty="0">
                <a:latin typeface="宋体" pitchFamily="2" charset="-122"/>
              </a:rPr>
              <a:t>存储键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访问键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钥匙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进程只能访问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配对成功的</a:t>
            </a:r>
            <a:r>
              <a:rPr lang="zh-CN" altLang="en-US" b="1" dirty="0" smtClean="0">
                <a:latin typeface="宋体" pitchFamily="2" charset="-122"/>
              </a:rPr>
              <a:t>区域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en-US" altLang="zh-CN" b="1" dirty="0" smtClean="0">
                <a:latin typeface="宋体" pitchFamily="2" charset="-122"/>
              </a:rPr>
              <a:t>OS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传送</a:t>
            </a:r>
            <a:r>
              <a:rPr lang="zh-CN" altLang="en-US" b="1" u="sng" dirty="0" smtClean="0">
                <a:latin typeface="宋体" pitchFamily="2" charset="-122"/>
              </a:rPr>
              <a:t>访问键</a:t>
            </a:r>
            <a:r>
              <a:rPr lang="zh-CN" altLang="en-US" b="1" dirty="0" smtClean="0">
                <a:latin typeface="宋体" pitchFamily="2" charset="-122"/>
              </a:rPr>
              <a:t>给进程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放在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PSR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便于携带</a:t>
            </a:r>
            <a:r>
              <a:rPr lang="en-US" altLang="zh-CN" sz="1600" b="1" dirty="0" smtClean="0">
                <a:latin typeface="宋体" pitchFamily="2" charset="-122"/>
              </a:rPr>
              <a:t>/</a:t>
            </a:r>
            <a:r>
              <a:rPr lang="zh-CN" altLang="en-US" sz="1600" b="1" dirty="0" smtClean="0">
                <a:latin typeface="宋体" pitchFamily="2" charset="-122"/>
              </a:rPr>
              <a:t>清除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②映射表项中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含有</a:t>
            </a:r>
            <a:r>
              <a:rPr lang="zh-CN" altLang="en-US" b="1" dirty="0" smtClean="0">
                <a:latin typeface="宋体" pitchFamily="2" charset="-122"/>
              </a:rPr>
              <a:t>该区域的</a:t>
            </a:r>
            <a:r>
              <a:rPr lang="zh-CN" altLang="en-US" b="1" u="sng" dirty="0" smtClean="0">
                <a:latin typeface="宋体" pitchFamily="2" charset="-122"/>
              </a:rPr>
              <a:t>存储键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ts val="200"/>
              </a:spcBef>
            </a:pPr>
            <a:r>
              <a:rPr lang="zh-CN" altLang="en-US" b="1" dirty="0" smtClean="0">
                <a:latin typeface="宋体" pitchFamily="2" charset="-122"/>
              </a:rPr>
              <a:t>③访问</a:t>
            </a:r>
            <a:r>
              <a:rPr lang="en-US" altLang="zh-CN" b="1" dirty="0" smtClean="0">
                <a:latin typeface="宋体" pitchFamily="2" charset="-122"/>
              </a:rPr>
              <a:t>VM</a:t>
            </a:r>
            <a:r>
              <a:rPr lang="zh-CN" altLang="en-US" b="1" dirty="0" smtClean="0">
                <a:latin typeface="宋体" pitchFamily="2" charset="-122"/>
              </a:rPr>
              <a:t>时，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访问键与存储键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9" name="线形标注 2 28"/>
          <p:cNvSpPr/>
          <p:nvPr/>
        </p:nvSpPr>
        <p:spPr bwMode="auto">
          <a:xfrm>
            <a:off x="7020272" y="4905192"/>
            <a:ext cx="1800000" cy="252000"/>
          </a:xfrm>
          <a:prstGeom prst="borderCallout2">
            <a:avLst>
              <a:gd name="adj1" fmla="val 50559"/>
              <a:gd name="adj2" fmla="val -20"/>
              <a:gd name="adj3" fmla="val 50321"/>
              <a:gd name="adj4" fmla="val -11934"/>
              <a:gd name="adj5" fmla="val 166198"/>
              <a:gd name="adj6" fmla="val -25222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通信期间只传一次</a:t>
            </a:r>
            <a:endParaRPr lang="zh-CN" altLang="en-US" sz="1600" b="1" dirty="0">
              <a:latin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6156176" y="1575580"/>
            <a:ext cx="0" cy="93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30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32759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、访问保护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及其实现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*访问类型：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*保护方法：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*保护实现：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32155" y="836712"/>
            <a:ext cx="60122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>
                <a:latin typeface="宋体" pitchFamily="2" charset="-122"/>
              </a:rPr>
              <a:t>(R)</a:t>
            </a:r>
            <a:r>
              <a:rPr lang="zh-CN" altLang="en-US" b="1" dirty="0">
                <a:latin typeface="宋体" pitchFamily="2" charset="-122"/>
              </a:rPr>
              <a:t>、写</a:t>
            </a:r>
            <a:r>
              <a:rPr lang="en-US" altLang="zh-CN" b="1" dirty="0">
                <a:latin typeface="宋体" pitchFamily="2" charset="-122"/>
              </a:rPr>
              <a:t>(W)</a:t>
            </a:r>
            <a:r>
              <a:rPr lang="zh-CN" altLang="en-US" b="1" dirty="0">
                <a:latin typeface="宋体" pitchFamily="2" charset="-122"/>
              </a:rPr>
              <a:t>、执行</a:t>
            </a:r>
            <a:r>
              <a:rPr lang="en-US" altLang="zh-CN" b="1" dirty="0">
                <a:latin typeface="宋体" pitchFamily="2" charset="-122"/>
              </a:rPr>
              <a:t>(E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进程只能进行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授权的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映像表</a:t>
            </a:r>
            <a:r>
              <a:rPr lang="zh-CN" altLang="en-US" b="1" dirty="0" smtClean="0">
                <a:latin typeface="宋体" pitchFamily="2" charset="-122"/>
              </a:rPr>
              <a:t>项中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含有</a:t>
            </a:r>
            <a:r>
              <a:rPr lang="zh-CN" altLang="en-US" b="1" dirty="0" smtClean="0">
                <a:latin typeface="宋体" pitchFamily="2" charset="-122"/>
              </a:rPr>
              <a:t>该区域操作的</a:t>
            </a:r>
            <a:r>
              <a:rPr lang="zh-CN" altLang="en-US" b="1" u="sng" dirty="0" smtClean="0">
                <a:latin typeface="宋体" pitchFamily="2" charset="-122"/>
              </a:rPr>
              <a:t>允许类型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②访问</a:t>
            </a:r>
            <a:r>
              <a:rPr lang="en-US" altLang="zh-CN" b="1" dirty="0">
                <a:latin typeface="宋体" pitchFamily="2" charset="-122"/>
              </a:rPr>
              <a:t>VM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r>
              <a:rPr lang="zh-CN" altLang="en-US" b="1" dirty="0">
                <a:latin typeface="宋体" pitchFamily="2" charset="-122"/>
              </a:rPr>
              <a:t>类型与允许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996294"/>
            <a:ext cx="87137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虚存保护的常见应用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同时采用</a:t>
            </a:r>
            <a:r>
              <a:rPr lang="zh-CN" altLang="en-US" b="1" u="sng" dirty="0" smtClean="0">
                <a:latin typeface="宋体" pitchFamily="2" charset="-122"/>
              </a:rPr>
              <a:t>区域</a:t>
            </a:r>
            <a:r>
              <a:rPr lang="zh-CN" altLang="en-US" b="1" dirty="0" smtClean="0">
                <a:latin typeface="宋体" pitchFamily="2" charset="-122"/>
              </a:rPr>
              <a:t>保护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映像表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环状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保护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②映像表项中含有</a:t>
            </a:r>
            <a:r>
              <a:rPr lang="zh-CN" altLang="en-US" b="1" u="sng" dirty="0" smtClean="0">
                <a:latin typeface="宋体" pitchFamily="2" charset="-122"/>
              </a:rPr>
              <a:t>多种</a:t>
            </a:r>
            <a:r>
              <a:rPr lang="zh-CN" altLang="en-US" b="1" dirty="0" smtClean="0">
                <a:latin typeface="宋体" pitchFamily="2" charset="-122"/>
              </a:rPr>
              <a:t>保护信息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边界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环号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操作类型等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③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地址变换时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全部保护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64003" y="5981218"/>
            <a:ext cx="781245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保护模式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指采用</a:t>
            </a:r>
            <a:r>
              <a:rPr lang="zh-CN" altLang="en-US" sz="2000" b="1" u="sng" dirty="0" smtClean="0">
                <a:latin typeface="宋体" pitchFamily="2" charset="-122"/>
              </a:rPr>
              <a:t>虚拟存储器</a:t>
            </a:r>
            <a:r>
              <a:rPr lang="zh-CN" altLang="en-US" sz="2000" b="1" dirty="0" smtClean="0">
                <a:latin typeface="宋体" pitchFamily="2" charset="-122"/>
              </a:rPr>
              <a:t>、提供</a:t>
            </a:r>
            <a:r>
              <a:rPr lang="zh-CN" altLang="en-US" sz="2000" b="1" u="sng" dirty="0" smtClean="0">
                <a:latin typeface="宋体" pitchFamily="2" charset="-122"/>
              </a:rPr>
              <a:t>信息保护机制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操作模式！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2706305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续例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，若进程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、进程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zh-CN" altLang="en-US" sz="2200" b="1" dirty="0" smtClean="0">
                <a:latin typeface="宋体" pitchFamily="2" charset="-122"/>
              </a:rPr>
              <a:t>的段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为代码段、其余为数据段，进程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对地址</a:t>
            </a:r>
            <a:r>
              <a:rPr lang="en-US" altLang="zh-CN" sz="2200" b="1" dirty="0" smtClean="0">
                <a:latin typeface="宋体" pitchFamily="2" charset="-122"/>
              </a:rPr>
              <a:t>&lt;L,10500H&gt;</a:t>
            </a:r>
            <a:r>
              <a:rPr lang="zh-CN" altLang="en-US" sz="2200" b="1" dirty="0" smtClean="0">
                <a:latin typeface="宋体" pitchFamily="2" charset="-122"/>
              </a:rPr>
              <a:t>进行写操作时，结果是什么？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3501008"/>
            <a:ext cx="849694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解：</a:t>
            </a:r>
            <a:r>
              <a:rPr lang="en-US" altLang="zh-CN" sz="2200" b="1" dirty="0" smtClean="0">
                <a:latin typeface="宋体" pitchFamily="2" charset="-122"/>
              </a:rPr>
              <a:t>&lt;L,10500H&gt;</a:t>
            </a:r>
            <a:r>
              <a:rPr lang="zh-CN" altLang="en-US" sz="2200" b="1" dirty="0" smtClean="0">
                <a:latin typeface="宋体" pitchFamily="2" charset="-122"/>
              </a:rPr>
              <a:t>∈数据段，无其他保护异常时操作成功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8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38884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的保护模式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*多任务的管理：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任务的状态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管理表格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系统级：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任务级：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2843809" y="1312775"/>
            <a:ext cx="6120679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个运行态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当前任务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、其余就绪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阻塞态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任务链表，全局描述符表</a:t>
            </a:r>
            <a:r>
              <a:rPr lang="en-US" altLang="zh-CN" b="1" dirty="0" smtClean="0">
                <a:latin typeface="宋体" pitchFamily="2" charset="-122"/>
              </a:rPr>
              <a:t>GDT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任务状态段</a:t>
            </a:r>
            <a:r>
              <a:rPr lang="en-US" altLang="zh-CN" b="1" dirty="0" smtClean="0">
                <a:latin typeface="宋体" pitchFamily="2" charset="-122"/>
              </a:rPr>
              <a:t>TSS</a:t>
            </a:r>
            <a:r>
              <a:rPr lang="zh-CN" altLang="en-US" b="1" dirty="0" smtClean="0">
                <a:latin typeface="宋体" pitchFamily="2" charset="-122"/>
              </a:rPr>
              <a:t>，段表、二级页表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(</a:t>
            </a:r>
            <a:r>
              <a:rPr lang="zh-CN" altLang="en-US" sz="1800" b="1" dirty="0">
                <a:latin typeface="宋体" pitchFamily="2" charset="-122"/>
              </a:rPr>
              <a:t>局部描述符表</a:t>
            </a:r>
            <a:r>
              <a:rPr lang="en-US" altLang="zh-CN" sz="1800" b="1" dirty="0">
                <a:latin typeface="宋体" pitchFamily="2" charset="-122"/>
              </a:rPr>
              <a:t>LDT</a:t>
            </a:r>
            <a:r>
              <a:rPr lang="en-US" altLang="zh-CN" sz="1800" b="1" dirty="0" smtClean="0">
                <a:latin typeface="宋体" pitchFamily="2" charset="-122"/>
              </a:rPr>
              <a:t>)  (</a:t>
            </a:r>
            <a:r>
              <a:rPr lang="zh-CN" altLang="en-US" sz="1800" b="1" dirty="0">
                <a:latin typeface="宋体" pitchFamily="2" charset="-122"/>
              </a:rPr>
              <a:t>页目录及页表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909034" y="4006236"/>
            <a:ext cx="2662966" cy="1152128"/>
            <a:chOff x="1907744" y="2996952"/>
            <a:chExt cx="2662966" cy="1152128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1907744" y="3139796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73"/>
            <p:cNvCxnSpPr/>
            <p:nvPr/>
          </p:nvCxnSpPr>
          <p:spPr bwMode="auto">
            <a:xfrm rot="16200000" flipV="1">
              <a:off x="1725541" y="3318845"/>
              <a:ext cx="1012438" cy="648032"/>
            </a:xfrm>
            <a:prstGeom prst="bentConnector3">
              <a:avLst>
                <a:gd name="adj1" fmla="val 3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Rectangle 27"/>
            <p:cNvSpPr>
              <a:spLocks noChangeArrowheads="1"/>
            </p:cNvSpPr>
            <p:nvPr/>
          </p:nvSpPr>
          <p:spPr bwMode="auto">
            <a:xfrm>
              <a:off x="2267936" y="2996952"/>
              <a:ext cx="1728000" cy="21602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5" name="直接箭头连接符 73"/>
            <p:cNvCxnSpPr/>
            <p:nvPr/>
          </p:nvCxnSpPr>
          <p:spPr bwMode="auto">
            <a:xfrm>
              <a:off x="3923929" y="3136642"/>
              <a:ext cx="646781" cy="362205"/>
            </a:xfrm>
            <a:prstGeom prst="bentConnector3">
              <a:avLst>
                <a:gd name="adj1" fmla="val 10183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2267983" y="3070132"/>
            <a:ext cx="5256665" cy="1440160"/>
            <a:chOff x="2267743" y="2060848"/>
            <a:chExt cx="5256665" cy="1440160"/>
          </a:xfrm>
        </p:grpSpPr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4860112" y="2060848"/>
              <a:ext cx="2448192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任务</a:t>
              </a:r>
              <a:r>
                <a:rPr lang="zh-CN" altLang="en-US" sz="1600" b="1" dirty="0" smtClean="0">
                  <a:latin typeface="宋体" pitchFamily="2" charset="-122"/>
                </a:rPr>
                <a:t>链表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267936" y="2060848"/>
              <a:ext cx="172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全局描述符表</a:t>
              </a:r>
              <a:r>
                <a:rPr lang="en-US" altLang="zh-CN" sz="1600" b="1" dirty="0">
                  <a:latin typeface="宋体" pitchFamily="2" charset="-122"/>
                </a:rPr>
                <a:t>GDT</a:t>
              </a:r>
            </a:p>
          </p:txBody>
        </p:sp>
        <p:sp>
          <p:nvSpPr>
            <p:cNvPr id="98" name="Text Box 19"/>
            <p:cNvSpPr txBox="1">
              <a:spLocks noChangeArrowheads="1"/>
            </p:cNvSpPr>
            <p:nvPr/>
          </p:nvSpPr>
          <p:spPr bwMode="auto">
            <a:xfrm>
              <a:off x="2267744" y="2349008"/>
              <a:ext cx="1728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TSS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LDT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smtClean="0">
                  <a:latin typeface="宋体" pitchFamily="2" charset="-122"/>
                </a:rPr>
                <a:t>j </a:t>
              </a:r>
              <a:r>
                <a:rPr lang="en-US" altLang="zh-CN" sz="1600" b="1" dirty="0">
                  <a:latin typeface="宋体" pitchFamily="2" charset="-122"/>
                </a:rPr>
                <a:t>TSS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smtClean="0">
                  <a:latin typeface="宋体" pitchFamily="2" charset="-122"/>
                </a:rPr>
                <a:t>j </a:t>
              </a:r>
              <a:r>
                <a:rPr lang="en-US" altLang="zh-CN" sz="1600" b="1" dirty="0">
                  <a:latin typeface="宋体" pitchFamily="2" charset="-122"/>
                </a:rPr>
                <a:t>LDT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2267744" y="2569231"/>
              <a:ext cx="17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267743" y="2785255"/>
              <a:ext cx="17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267936" y="3001279"/>
              <a:ext cx="17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267936" y="3217303"/>
              <a:ext cx="17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16"/>
            <p:cNvSpPr txBox="1">
              <a:spLocks noChangeArrowheads="1"/>
            </p:cNvSpPr>
            <p:nvPr/>
          </p:nvSpPr>
          <p:spPr bwMode="auto">
            <a:xfrm>
              <a:off x="4860032" y="2353206"/>
              <a:ext cx="576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任务</a:t>
              </a:r>
              <a:r>
                <a:rPr lang="en-US" altLang="zh-CN" sz="1400" b="1" dirty="0">
                  <a:latin typeface="宋体" pitchFamily="2" charset="-122"/>
                </a:rPr>
                <a:t>i</a:t>
              </a:r>
              <a:endParaRPr lang="en-US" altLang="zh-CN" sz="14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TSS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6" name="直接箭头连接符 73"/>
            <p:cNvCxnSpPr/>
            <p:nvPr/>
          </p:nvCxnSpPr>
          <p:spPr bwMode="auto">
            <a:xfrm flipV="1">
              <a:off x="5364152" y="2353207"/>
              <a:ext cx="432088" cy="35138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07" name="Text Box 16"/>
            <p:cNvSpPr txBox="1">
              <a:spLocks noChangeArrowheads="1"/>
            </p:cNvSpPr>
            <p:nvPr/>
          </p:nvSpPr>
          <p:spPr bwMode="auto">
            <a:xfrm>
              <a:off x="5796200" y="2348880"/>
              <a:ext cx="576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任务</a:t>
              </a:r>
              <a:r>
                <a:rPr lang="en-US" altLang="zh-CN" sz="1400" b="1" dirty="0" smtClean="0">
                  <a:latin typeface="宋体" pitchFamily="2" charset="-122"/>
                </a:rPr>
                <a:t>j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TSS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73"/>
            <p:cNvCxnSpPr/>
            <p:nvPr/>
          </p:nvCxnSpPr>
          <p:spPr bwMode="auto">
            <a:xfrm rot="16200000" flipH="1">
              <a:off x="7234173" y="2706717"/>
              <a:ext cx="292358" cy="288112"/>
            </a:xfrm>
            <a:prstGeom prst="bentConnector3">
              <a:avLst>
                <a:gd name="adj1" fmla="val 47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9" name="直接箭头连接符 73"/>
            <p:cNvCxnSpPr/>
            <p:nvPr/>
          </p:nvCxnSpPr>
          <p:spPr bwMode="auto">
            <a:xfrm flipV="1">
              <a:off x="6300256" y="2348880"/>
              <a:ext cx="432048" cy="35571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>
              <a:off x="6732304" y="2348880"/>
              <a:ext cx="576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任务</a:t>
              </a:r>
              <a:r>
                <a:rPr lang="en-US" altLang="zh-CN" sz="1400" b="1" dirty="0" smtClean="0">
                  <a:latin typeface="宋体" pitchFamily="2" charset="-122"/>
                </a:rPr>
                <a:t>k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TSS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11" name="直接箭头连接符 73"/>
            <p:cNvCxnSpPr/>
            <p:nvPr/>
          </p:nvCxnSpPr>
          <p:spPr bwMode="auto">
            <a:xfrm flipV="1">
              <a:off x="4572000" y="2348880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4572000" y="234888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73"/>
            <p:cNvCxnSpPr/>
            <p:nvPr/>
          </p:nvCxnSpPr>
          <p:spPr bwMode="auto">
            <a:xfrm flipH="1" flipV="1">
              <a:off x="4572000" y="2996953"/>
              <a:ext cx="2952408" cy="432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114" name="Text Box 93"/>
          <p:cNvSpPr txBox="1">
            <a:spLocks noChangeArrowheads="1"/>
          </p:cNvSpPr>
          <p:nvPr/>
        </p:nvSpPr>
        <p:spPr bwMode="auto">
          <a:xfrm>
            <a:off x="6660472" y="4141692"/>
            <a:ext cx="2160000" cy="11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marL="182563" indent="-182563">
              <a:lnSpc>
                <a:spcPct val="114000"/>
              </a:lnSpc>
            </a:pPr>
            <a:r>
              <a:rPr lang="zh-CN" altLang="en-US" sz="1600" b="1" dirty="0" smtClean="0">
                <a:solidFill>
                  <a:srgbClr val="990099"/>
                </a:solidFill>
                <a:latin typeface="宋体" pitchFamily="2" charset="-122"/>
              </a:rPr>
              <a:t>描述符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600" b="1" dirty="0" smtClean="0">
                <a:latin typeface="宋体" pitchFamily="2" charset="-122"/>
              </a:rPr>
              <a:t>指表项</a:t>
            </a:r>
            <a:r>
              <a:rPr lang="zh-CN" altLang="en-US" sz="1600" b="1" dirty="0">
                <a:latin typeface="宋体" pitchFamily="2" charset="-122"/>
              </a:rPr>
              <a:t>的</a:t>
            </a:r>
            <a:r>
              <a:rPr lang="zh-CN" altLang="en-US" sz="1600" b="1" dirty="0" smtClean="0">
                <a:latin typeface="宋体" pitchFamily="2" charset="-122"/>
              </a:rPr>
              <a:t>内容</a:t>
            </a:r>
            <a:endParaRPr lang="en-US" altLang="zh-CN" sz="1600" b="1" dirty="0" smtClean="0">
              <a:latin typeface="宋体" pitchFamily="2" charset="-122"/>
            </a:endParaRPr>
          </a:p>
          <a:p>
            <a:pPr marL="182563" indent="-182563">
              <a:lnSpc>
                <a:spcPct val="114000"/>
              </a:lnSpc>
            </a:pPr>
            <a:r>
              <a:rPr lang="en-US" altLang="zh-CN" sz="1600" b="1" dirty="0" smtClean="0">
                <a:latin typeface="宋体" pitchFamily="2" charset="-122"/>
              </a:rPr>
              <a:t>        (</a:t>
            </a:r>
            <a:r>
              <a:rPr lang="zh-CN" altLang="en-US" sz="1600" b="1" dirty="0" smtClean="0">
                <a:latin typeface="宋体" pitchFamily="2" charset="-122"/>
              </a:rPr>
              <a:t>如基址等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  <a:p>
            <a:pPr marL="182563" indent="-182563">
              <a:lnSpc>
                <a:spcPct val="114000"/>
              </a:lnSpc>
            </a:pPr>
            <a:r>
              <a:rPr lang="zh-CN" altLang="en-US" sz="1600" b="1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符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600" b="1" dirty="0" smtClean="0">
                <a:latin typeface="宋体" pitchFamily="2" charset="-122"/>
              </a:rPr>
              <a:t>指表项的索引</a:t>
            </a:r>
            <a:endParaRPr lang="en-US" altLang="zh-CN" sz="1600" b="1" dirty="0" smtClean="0">
              <a:latin typeface="宋体" pitchFamily="2" charset="-122"/>
            </a:endParaRPr>
          </a:p>
          <a:p>
            <a:pPr marL="182563" indent="-182563">
              <a:lnSpc>
                <a:spcPct val="114000"/>
              </a:lnSpc>
            </a:pPr>
            <a:r>
              <a:rPr lang="en-US" altLang="zh-CN" sz="1600" b="1" dirty="0">
                <a:latin typeface="宋体" pitchFamily="2" charset="-122"/>
              </a:rPr>
              <a:t> </a:t>
            </a:r>
            <a:r>
              <a:rPr lang="en-US" altLang="zh-CN" sz="1600" b="1" dirty="0" smtClean="0">
                <a:latin typeface="宋体" pitchFamily="2" charset="-122"/>
              </a:rPr>
              <a:t>       (</a:t>
            </a:r>
            <a:r>
              <a:rPr lang="zh-CN" altLang="en-US" sz="1600" b="1" dirty="0" smtClean="0">
                <a:latin typeface="宋体" pitchFamily="2" charset="-122"/>
              </a:rPr>
              <a:t>如行</a:t>
            </a:r>
            <a:r>
              <a:rPr lang="zh-CN" altLang="en-US" sz="1600" b="1" dirty="0">
                <a:latin typeface="宋体" pitchFamily="2" charset="-122"/>
              </a:rPr>
              <a:t>号等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15" name="线形标注 2 114"/>
          <p:cNvSpPr/>
          <p:nvPr/>
        </p:nvSpPr>
        <p:spPr bwMode="auto">
          <a:xfrm>
            <a:off x="323528" y="5373216"/>
            <a:ext cx="1655985" cy="262182"/>
          </a:xfrm>
          <a:prstGeom prst="borderCallout2">
            <a:avLst>
              <a:gd name="adj1" fmla="val 52263"/>
              <a:gd name="adj2" fmla="val 99833"/>
              <a:gd name="adj3" fmla="val 53027"/>
              <a:gd name="adj4" fmla="val 112528"/>
              <a:gd name="adj5" fmla="val -92169"/>
              <a:gd name="adj6" fmla="val 140797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headE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从</a:t>
            </a:r>
            <a:r>
              <a:rPr lang="en-US" altLang="zh-CN" sz="1600" b="1" dirty="0" smtClean="0">
                <a:latin typeface="宋体" pitchFamily="2" charset="-122"/>
              </a:rPr>
              <a:t>GDT</a:t>
            </a:r>
            <a:r>
              <a:rPr lang="zh-CN" altLang="en-US" sz="1600" b="1" dirty="0" smtClean="0">
                <a:latin typeface="宋体" pitchFamily="2" charset="-122"/>
              </a:rPr>
              <a:t>少一级索引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2196016" y="3929902"/>
            <a:ext cx="2088193" cy="2438185"/>
            <a:chOff x="2196016" y="3929902"/>
            <a:chExt cx="2088193" cy="2438185"/>
          </a:xfrm>
        </p:grpSpPr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2483936" y="6152063"/>
              <a:ext cx="1512000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7" name="直接箭头连接符 73"/>
            <p:cNvCxnSpPr/>
            <p:nvPr/>
          </p:nvCxnSpPr>
          <p:spPr bwMode="auto">
            <a:xfrm rot="16200000" flipH="1">
              <a:off x="3741986" y="4112085"/>
              <a:ext cx="724405" cy="360040"/>
            </a:xfrm>
            <a:prstGeom prst="bentConnector3">
              <a:avLst>
                <a:gd name="adj1" fmla="val 21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2196016" y="5014348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73"/>
            <p:cNvCxnSpPr/>
            <p:nvPr/>
          </p:nvCxnSpPr>
          <p:spPr bwMode="auto">
            <a:xfrm rot="10800000" flipV="1">
              <a:off x="2196018" y="4649978"/>
              <a:ext cx="2088191" cy="364369"/>
            </a:xfrm>
            <a:prstGeom prst="bentConnector3">
              <a:avLst>
                <a:gd name="adj1" fmla="val 1003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2483768" y="4222260"/>
            <a:ext cx="4968792" cy="2159068"/>
            <a:chOff x="2483528" y="3212976"/>
            <a:chExt cx="4968792" cy="2159068"/>
          </a:xfrm>
        </p:grpSpPr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2483528" y="3717032"/>
              <a:ext cx="1512592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任务</a:t>
              </a:r>
              <a:r>
                <a:rPr lang="zh-CN" altLang="en-US" sz="1600" b="1" dirty="0" smtClean="0">
                  <a:latin typeface="宋体" pitchFamily="2" charset="-122"/>
                </a:rPr>
                <a:t>状态</a:t>
              </a:r>
              <a:r>
                <a:rPr lang="zh-CN" altLang="en-US" sz="1600" b="1" dirty="0">
                  <a:latin typeface="宋体" pitchFamily="2" charset="-122"/>
                </a:rPr>
                <a:t>段</a:t>
              </a:r>
              <a:r>
                <a:rPr lang="en-US" altLang="zh-CN" sz="1600" b="1" dirty="0" smtClean="0">
                  <a:latin typeface="宋体" pitchFamily="2" charset="-122"/>
                </a:rPr>
                <a:t>TSS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" name="Text Box 48"/>
            <p:cNvSpPr txBox="1">
              <a:spLocks noChangeArrowheads="1"/>
            </p:cNvSpPr>
            <p:nvPr/>
          </p:nvSpPr>
          <p:spPr bwMode="auto">
            <a:xfrm>
              <a:off x="4860007" y="3212976"/>
              <a:ext cx="1584201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局部描述符表</a:t>
              </a:r>
              <a:r>
                <a:rPr lang="en-US" altLang="zh-CN" sz="1600" b="1" dirty="0">
                  <a:latin typeface="宋体" pitchFamily="2" charset="-122"/>
                </a:rPr>
                <a:t>LDT</a:t>
              </a:r>
            </a:p>
          </p:txBody>
        </p:sp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4570710" y="4365104"/>
              <a:ext cx="1153418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页</a:t>
              </a:r>
              <a:r>
                <a:rPr lang="zh-CN" altLang="en-US" sz="1600" b="1" dirty="0" smtClean="0">
                  <a:latin typeface="宋体" pitchFamily="2" charset="-122"/>
                </a:rPr>
                <a:t>目录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6300192" y="4365136"/>
              <a:ext cx="1152128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页表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2483936" y="4206675"/>
              <a:ext cx="1512000" cy="21602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2483769" y="4206675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2483768" y="4422699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2483953" y="4638723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2483952" y="4854747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483769" y="5142779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59"/>
            <p:cNvSpPr txBox="1">
              <a:spLocks noChangeArrowheads="1"/>
            </p:cNvSpPr>
            <p:nvPr/>
          </p:nvSpPr>
          <p:spPr bwMode="auto">
            <a:xfrm>
              <a:off x="4572000" y="4652044"/>
              <a:ext cx="1152128" cy="72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页目录项</a:t>
              </a:r>
            </a:p>
            <a:p>
              <a:r>
                <a:rPr lang="zh-CN" altLang="en-US" dirty="0"/>
                <a:t>页目录项</a:t>
              </a:r>
            </a:p>
            <a:p>
              <a:r>
                <a:rPr lang="en-US" altLang="zh-CN" dirty="0"/>
                <a:t>…</a:t>
              </a: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4860096" y="3501088"/>
              <a:ext cx="1584112" cy="72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</a:t>
              </a:r>
              <a:r>
                <a:rPr lang="en-US" altLang="zh-CN" sz="1600" b="1" dirty="0">
                  <a:latin typeface="宋体" pitchFamily="2" charset="-122"/>
                </a:rPr>
                <a:t>0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6" name="Text Box 56"/>
            <p:cNvSpPr txBox="1">
              <a:spLocks noChangeArrowheads="1"/>
            </p:cNvSpPr>
            <p:nvPr/>
          </p:nvSpPr>
          <p:spPr bwMode="auto">
            <a:xfrm>
              <a:off x="6300319" y="4653136"/>
              <a:ext cx="1152000" cy="7189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页表项</a:t>
              </a:r>
            </a:p>
            <a:p>
              <a:r>
                <a:rPr lang="zh-CN" altLang="en-US" dirty="0"/>
                <a:t>页表项</a:t>
              </a:r>
            </a:p>
            <a:p>
              <a:r>
                <a:rPr lang="en-US" altLang="zh-CN" dirty="0"/>
                <a:t>…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>
              <a:off x="4860160" y="3731303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4860208" y="3947327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4572001" y="4869160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4572000" y="5085184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300319" y="4869160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6300318" y="5085184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6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73"/>
            <p:cNvCxnSpPr/>
            <p:nvPr/>
          </p:nvCxnSpPr>
          <p:spPr bwMode="auto">
            <a:xfrm flipV="1">
              <a:off x="5652120" y="4653136"/>
              <a:ext cx="360040" cy="121768"/>
            </a:xfrm>
            <a:prstGeom prst="bentConnector3">
              <a:avLst>
                <a:gd name="adj1" fmla="val 9867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5" name="直接箭头连接符 73"/>
            <p:cNvCxnSpPr/>
            <p:nvPr/>
          </p:nvCxnSpPr>
          <p:spPr bwMode="auto">
            <a:xfrm>
              <a:off x="5652120" y="4991585"/>
              <a:ext cx="360040" cy="237615"/>
            </a:xfrm>
            <a:prstGeom prst="bentConnector3">
              <a:avLst>
                <a:gd name="adj1" fmla="val 1007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4283968" y="4653136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73"/>
            <p:cNvCxnSpPr/>
            <p:nvPr/>
          </p:nvCxnSpPr>
          <p:spPr bwMode="auto">
            <a:xfrm>
              <a:off x="3923928" y="4293096"/>
              <a:ext cx="360040" cy="358948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4572000" y="3501008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483953" y="3991966"/>
              <a:ext cx="1512167" cy="13668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LDT</a:t>
              </a:r>
              <a:r>
                <a:rPr lang="zh-CN" altLang="en-US" sz="1600" b="1" dirty="0">
                  <a:latin typeface="宋体" pitchFamily="2" charset="-122"/>
                </a:rPr>
                <a:t>选择符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>
                  <a:latin typeface="宋体" pitchFamily="2" charset="-122"/>
                </a:rPr>
                <a:t>页目录表基址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>
                  <a:latin typeface="宋体" pitchFamily="2" charset="-122"/>
                </a:rPr>
                <a:t>段寄存器选择</a:t>
              </a:r>
              <a:r>
                <a:rPr lang="zh-CN" altLang="en-US" sz="1600" b="1" dirty="0" smtClean="0">
                  <a:latin typeface="宋体" pitchFamily="2" charset="-122"/>
                </a:rPr>
                <a:t>符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 smtClean="0">
                  <a:latin typeface="宋体" pitchFamily="2" charset="-122"/>
                </a:rPr>
                <a:t>通用寄存器</a:t>
              </a:r>
              <a:r>
                <a:rPr lang="zh-CN" altLang="en-US" sz="1600" b="1" dirty="0">
                  <a:latin typeface="宋体" pitchFamily="2" charset="-122"/>
                </a:rPr>
                <a:t>值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任务链表指针</a:t>
              </a:r>
            </a:p>
          </p:txBody>
        </p:sp>
      </p:grpSp>
      <p:sp>
        <p:nvSpPr>
          <p:cNvPr id="12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1078922" y="2276904"/>
            <a:ext cx="1188822" cy="288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在主存中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4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388843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管理表的索引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3131841" y="398970"/>
            <a:ext cx="58326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用系统寄存器</a:t>
            </a:r>
            <a:r>
              <a:rPr lang="en-US" altLang="zh-CN" b="1" spc="-100" dirty="0" smtClean="0">
                <a:latin typeface="宋体" pitchFamily="2" charset="-122"/>
              </a:rPr>
              <a:t>GDTR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IDTR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r>
              <a:rPr lang="en-US" altLang="zh-CN" b="1" spc="-100" dirty="0">
                <a:latin typeface="宋体" pitchFamily="2" charset="-122"/>
              </a:rPr>
              <a:t>TR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LDTR</a:t>
            </a:r>
            <a:r>
              <a:rPr lang="zh-CN" altLang="en-US" b="1" spc="-100" dirty="0" smtClean="0">
                <a:latin typeface="宋体" pitchFamily="2" charset="-122"/>
              </a:rPr>
              <a:t>实现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2843912" y="836712"/>
            <a:ext cx="5544576" cy="3317800"/>
            <a:chOff x="2843912" y="908720"/>
            <a:chExt cx="5544576" cy="3317800"/>
          </a:xfrm>
        </p:grpSpPr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3204128" y="1850256"/>
              <a:ext cx="1944000" cy="21602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203912" y="1202312"/>
              <a:ext cx="1944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r>
                <a:rPr lang="en-US" altLang="zh-CN" sz="1600" b="1" dirty="0" smtClean="0">
                  <a:latin typeface="宋体" pitchFamily="2" charset="-122"/>
                </a:rPr>
                <a:t> LDT</a:t>
              </a:r>
              <a:r>
                <a:rPr lang="zh-CN" altLang="en-US" sz="1600" b="1" dirty="0" smtClean="0">
                  <a:latin typeface="宋体" pitchFamily="2" charset="-122"/>
                </a:rPr>
                <a:t>描述符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>
                  <a:latin typeface="宋体" pitchFamily="2" charset="-122"/>
                </a:rPr>
                <a:t>i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latin typeface="宋体" pitchFamily="2" charset="-122"/>
                </a:rPr>
                <a:t>共享段描述符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smtClean="0">
                  <a:latin typeface="宋体" pitchFamily="2" charset="-122"/>
                </a:rPr>
                <a:t>j </a:t>
              </a:r>
              <a:r>
                <a:rPr lang="en-US" altLang="zh-CN" sz="1600" b="1" dirty="0">
                  <a:latin typeface="宋体" pitchFamily="2" charset="-122"/>
                </a:rPr>
                <a:t>TSS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</a:t>
              </a:r>
              <a:r>
                <a:rPr lang="en-US" altLang="zh-CN" sz="1600" b="1" dirty="0" smtClean="0">
                  <a:latin typeface="宋体" pitchFamily="2" charset="-122"/>
                </a:rPr>
                <a:t>j LDT</a:t>
              </a:r>
              <a:r>
                <a:rPr lang="zh-CN" altLang="en-US" sz="1600" b="1" dirty="0" smtClean="0">
                  <a:latin typeface="宋体" pitchFamily="2" charset="-122"/>
                </a:rPr>
                <a:t>描述符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3419864" y="3997255"/>
              <a:ext cx="1512000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3204103" y="914152"/>
              <a:ext cx="1943807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全局描述符表</a:t>
              </a:r>
              <a:r>
                <a:rPr lang="en-US" altLang="zh-CN" sz="1600" b="1" dirty="0">
                  <a:latin typeface="宋体" pitchFamily="2" charset="-122"/>
                </a:rPr>
                <a:t>GDT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3203912" y="1422535"/>
              <a:ext cx="19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3203911" y="1638559"/>
              <a:ext cx="19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204128" y="1854583"/>
              <a:ext cx="19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3204128" y="2070607"/>
              <a:ext cx="19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419696" y="2571508"/>
              <a:ext cx="1512592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任务</a:t>
              </a:r>
              <a:r>
                <a:rPr lang="zh-CN" altLang="en-US" sz="1600" b="1" dirty="0" smtClean="0">
                  <a:latin typeface="宋体" pitchFamily="2" charset="-122"/>
                </a:rPr>
                <a:t>状态</a:t>
              </a:r>
              <a:r>
                <a:rPr lang="zh-CN" altLang="en-US" sz="1600" b="1" dirty="0">
                  <a:latin typeface="宋体" pitchFamily="2" charset="-122"/>
                </a:rPr>
                <a:t>段</a:t>
              </a:r>
              <a:r>
                <a:rPr lang="en-US" altLang="zh-CN" sz="1600" b="1" dirty="0" smtClean="0">
                  <a:latin typeface="宋体" pitchFamily="2" charset="-122"/>
                </a:rPr>
                <a:t>TSS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6011959" y="2138288"/>
              <a:ext cx="1584201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局部描述符表</a:t>
              </a:r>
              <a:r>
                <a:rPr lang="en-US" altLang="zh-CN" sz="1600" b="1" dirty="0">
                  <a:latin typeface="宋体" pitchFamily="2" charset="-122"/>
                </a:rPr>
                <a:t>LDT</a:t>
              </a:r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5506878" y="3219580"/>
              <a:ext cx="1153418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页</a:t>
              </a:r>
              <a:r>
                <a:rPr lang="zh-CN" altLang="en-US" sz="1600" b="1" dirty="0" smtClean="0">
                  <a:latin typeface="宋体" pitchFamily="2" charset="-122"/>
                </a:rPr>
                <a:t>目录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7" name="Text Box 50"/>
            <p:cNvSpPr txBox="1">
              <a:spLocks noChangeArrowheads="1"/>
            </p:cNvSpPr>
            <p:nvPr/>
          </p:nvSpPr>
          <p:spPr bwMode="auto">
            <a:xfrm>
              <a:off x="7236360" y="3219612"/>
              <a:ext cx="1152128" cy="2880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页表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20104" y="3061151"/>
              <a:ext cx="1512000" cy="21602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3419937" y="3061151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3419936" y="3277175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420121" y="3493199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3420120" y="3709223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3419937" y="3997255"/>
              <a:ext cx="151216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5508168" y="3506520"/>
              <a:ext cx="1152128" cy="72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页目录项</a:t>
              </a:r>
            </a:p>
            <a:p>
              <a:r>
                <a:rPr lang="zh-CN" altLang="en-US" dirty="0"/>
                <a:t>页目录项</a:t>
              </a:r>
            </a:p>
            <a:p>
              <a:r>
                <a:rPr lang="en-US" altLang="zh-CN" dirty="0"/>
                <a:t>…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6012048" y="2426400"/>
              <a:ext cx="1584112" cy="72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私有</a:t>
              </a:r>
              <a:r>
                <a:rPr lang="zh-CN" altLang="en-US" sz="1600" b="1" dirty="0" smtClean="0">
                  <a:latin typeface="宋体" pitchFamily="2" charset="-122"/>
                </a:rPr>
                <a:t>段</a:t>
              </a:r>
              <a:r>
                <a:rPr lang="en-US" altLang="zh-CN" sz="1600" b="1" dirty="0">
                  <a:latin typeface="宋体" pitchFamily="2" charset="-122"/>
                </a:rPr>
                <a:t>0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私有段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zh-CN" altLang="en-US" sz="1600" b="1" dirty="0">
                  <a:latin typeface="宋体" pitchFamily="2" charset="-122"/>
                </a:rPr>
                <a:t>描述符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7236487" y="3507612"/>
              <a:ext cx="1152000" cy="7189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页表项</a:t>
              </a:r>
            </a:p>
            <a:p>
              <a:r>
                <a:rPr lang="zh-CN" altLang="en-US" dirty="0"/>
                <a:t>页表项</a:t>
              </a:r>
            </a:p>
            <a:p>
              <a:r>
                <a:rPr lang="en-US" altLang="zh-CN" dirty="0"/>
                <a:t>…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6012112" y="2656615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012160" y="2872639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5508169" y="3723636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5508168" y="3939660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7236487" y="3723636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7236486" y="3939660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48328" y="350761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73"/>
            <p:cNvCxnSpPr/>
            <p:nvPr/>
          </p:nvCxnSpPr>
          <p:spPr bwMode="auto">
            <a:xfrm flipV="1">
              <a:off x="6588288" y="3507612"/>
              <a:ext cx="360040" cy="121768"/>
            </a:xfrm>
            <a:prstGeom prst="bentConnector3">
              <a:avLst>
                <a:gd name="adj1" fmla="val 9867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5" name="直接箭头连接符 73"/>
            <p:cNvCxnSpPr/>
            <p:nvPr/>
          </p:nvCxnSpPr>
          <p:spPr bwMode="auto">
            <a:xfrm>
              <a:off x="6588288" y="3846061"/>
              <a:ext cx="360040" cy="237615"/>
            </a:xfrm>
            <a:prstGeom prst="bentConnector3">
              <a:avLst>
                <a:gd name="adj1" fmla="val 1007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5220136" y="350761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73"/>
            <p:cNvCxnSpPr/>
            <p:nvPr/>
          </p:nvCxnSpPr>
          <p:spPr bwMode="auto">
            <a:xfrm>
              <a:off x="4860096" y="3147572"/>
              <a:ext cx="360040" cy="358948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580112" y="2426320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29"/>
            <p:cNvSpPr txBox="1">
              <a:spLocks noChangeArrowheads="1"/>
            </p:cNvSpPr>
            <p:nvPr/>
          </p:nvSpPr>
          <p:spPr bwMode="auto">
            <a:xfrm>
              <a:off x="3420121" y="2846442"/>
              <a:ext cx="1512167" cy="13668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LDT</a:t>
              </a:r>
              <a:r>
                <a:rPr lang="zh-CN" altLang="en-US" sz="1600" b="1" dirty="0">
                  <a:latin typeface="宋体" pitchFamily="2" charset="-122"/>
                </a:rPr>
                <a:t>选择符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>
                  <a:latin typeface="宋体" pitchFamily="2" charset="-122"/>
                </a:rPr>
                <a:t>页目录表基址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>
                  <a:latin typeface="宋体" pitchFamily="2" charset="-122"/>
                </a:rPr>
                <a:t>段寄存器选择</a:t>
              </a:r>
              <a:r>
                <a:rPr lang="zh-CN" altLang="en-US" sz="1600" b="1" dirty="0" smtClean="0">
                  <a:latin typeface="宋体" pitchFamily="2" charset="-122"/>
                </a:rPr>
                <a:t>符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1" dirty="0" smtClean="0">
                  <a:latin typeface="宋体" pitchFamily="2" charset="-122"/>
                </a:rPr>
                <a:t>通用寄存器</a:t>
              </a:r>
              <a:r>
                <a:rPr lang="zh-CN" altLang="en-US" sz="1600" b="1" dirty="0">
                  <a:latin typeface="宋体" pitchFamily="2" charset="-122"/>
                </a:rPr>
                <a:t>值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任务链表指针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843912" y="1994272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73"/>
            <p:cNvCxnSpPr/>
            <p:nvPr/>
          </p:nvCxnSpPr>
          <p:spPr bwMode="auto">
            <a:xfrm rot="16200000" flipV="1">
              <a:off x="2663287" y="2174897"/>
              <a:ext cx="1009284" cy="648033"/>
            </a:xfrm>
            <a:prstGeom prst="bentConnector3">
              <a:avLst>
                <a:gd name="adj1" fmla="val 92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4" name="直接箭头连接符 73"/>
            <p:cNvCxnSpPr/>
            <p:nvPr/>
          </p:nvCxnSpPr>
          <p:spPr bwMode="auto">
            <a:xfrm>
              <a:off x="5077171" y="1991118"/>
              <a:ext cx="504000" cy="432000"/>
            </a:xfrm>
            <a:prstGeom prst="bentConnector3">
              <a:avLst>
                <a:gd name="adj1" fmla="val 101017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7" name="直接箭头连接符 73"/>
            <p:cNvCxnSpPr/>
            <p:nvPr/>
          </p:nvCxnSpPr>
          <p:spPr bwMode="auto">
            <a:xfrm rot="16200000" flipH="1">
              <a:off x="4859880" y="1994327"/>
              <a:ext cx="720000" cy="288000"/>
            </a:xfrm>
            <a:prstGeom prst="bentConnector3">
              <a:avLst>
                <a:gd name="adj1" fmla="val 21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3131944" y="285954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73"/>
            <p:cNvCxnSpPr/>
            <p:nvPr/>
          </p:nvCxnSpPr>
          <p:spPr bwMode="auto">
            <a:xfrm rot="10800000" flipV="1">
              <a:off x="3131840" y="2498366"/>
              <a:ext cx="2232000" cy="360000"/>
            </a:xfrm>
            <a:prstGeom prst="bentConnector3">
              <a:avLst>
                <a:gd name="adj1" fmla="val 100437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5580176" y="908720"/>
              <a:ext cx="1584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</a:t>
              </a:r>
              <a:r>
                <a:rPr lang="zh-CN" altLang="en-US" sz="1600" b="1" dirty="0" smtClean="0">
                  <a:latin typeface="宋体" pitchFamily="2" charset="-122"/>
                </a:rPr>
                <a:t>描述符表</a:t>
              </a:r>
              <a:r>
                <a:rPr lang="en-US" altLang="zh-CN" sz="1600" b="1" dirty="0" smtClean="0">
                  <a:latin typeface="宋体" pitchFamily="2" charset="-122"/>
                </a:rPr>
                <a:t>IDT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5" name="Text Box 19"/>
            <p:cNvSpPr txBox="1">
              <a:spLocks noChangeArrowheads="1"/>
            </p:cNvSpPr>
            <p:nvPr/>
          </p:nvSpPr>
          <p:spPr bwMode="auto">
            <a:xfrm>
              <a:off x="5724193" y="1202184"/>
              <a:ext cx="1368152" cy="86412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中断门 描述符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任务门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zh-CN" altLang="en-US" sz="1600" b="1" dirty="0">
                  <a:latin typeface="宋体" pitchFamily="2" charset="-122"/>
                </a:rPr>
                <a:t>描述</a:t>
              </a:r>
              <a:r>
                <a:rPr lang="zh-CN" altLang="en-US" sz="1600" b="1" dirty="0" smtClean="0">
                  <a:latin typeface="宋体" pitchFamily="2" charset="-122"/>
                </a:rPr>
                <a:t>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陷阱</a:t>
              </a:r>
              <a:r>
                <a:rPr lang="zh-CN" altLang="en-US" sz="1600" b="1" dirty="0" smtClean="0">
                  <a:latin typeface="宋体" pitchFamily="2" charset="-122"/>
                </a:rPr>
                <a:t>门 描述符</a:t>
              </a:r>
              <a:endParaRPr lang="zh-CN" altLang="en-US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724193" y="1422407"/>
              <a:ext cx="136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724192" y="1638431"/>
              <a:ext cx="136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5724409" y="1854455"/>
              <a:ext cx="136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5" name="组合 154"/>
          <p:cNvGrpSpPr/>
          <p:nvPr/>
        </p:nvGrpSpPr>
        <p:grpSpPr>
          <a:xfrm>
            <a:off x="611624" y="1058168"/>
            <a:ext cx="8496880" cy="1729364"/>
            <a:chOff x="611624" y="1556792"/>
            <a:chExt cx="8496880" cy="1729364"/>
          </a:xfrm>
        </p:grpSpPr>
        <p:sp>
          <p:nvSpPr>
            <p:cNvPr id="66" name="Text Box 319"/>
            <p:cNvSpPr txBox="1">
              <a:spLocks noChangeArrowheads="1"/>
            </p:cNvSpPr>
            <p:nvPr/>
          </p:nvSpPr>
          <p:spPr bwMode="auto">
            <a:xfrm>
              <a:off x="1187848" y="2276896"/>
              <a:ext cx="144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基址及界限等</a:t>
              </a:r>
              <a:endParaRPr lang="en-US" altLang="zh-CN" dirty="0"/>
            </a:p>
          </p:txBody>
        </p:sp>
        <p:sp>
          <p:nvSpPr>
            <p:cNvPr id="67" name="Text Box 320"/>
            <p:cNvSpPr txBox="1">
              <a:spLocks noChangeArrowheads="1"/>
            </p:cNvSpPr>
            <p:nvPr/>
          </p:nvSpPr>
          <p:spPr bwMode="auto">
            <a:xfrm>
              <a:off x="827688" y="2132856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TR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" name="Text Box 322"/>
            <p:cNvSpPr txBox="1">
              <a:spLocks noChangeArrowheads="1"/>
            </p:cNvSpPr>
            <p:nvPr/>
          </p:nvSpPr>
          <p:spPr bwMode="auto">
            <a:xfrm>
              <a:off x="1187848" y="1556792"/>
              <a:ext cx="144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基址</a:t>
              </a:r>
              <a:r>
                <a:rPr lang="zh-CN" altLang="en-US" sz="1600" b="1" dirty="0">
                  <a:latin typeface="宋体" pitchFamily="2" charset="-122"/>
                </a:rPr>
                <a:t>及</a:t>
              </a:r>
              <a:r>
                <a:rPr lang="zh-CN" altLang="en-US" sz="1600" b="1" dirty="0" smtClean="0">
                  <a:latin typeface="宋体" pitchFamily="2" charset="-122"/>
                </a:rPr>
                <a:t>界限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0" name="Text Box 323"/>
            <p:cNvSpPr txBox="1">
              <a:spLocks noChangeArrowheads="1"/>
            </p:cNvSpPr>
            <p:nvPr/>
          </p:nvSpPr>
          <p:spPr bwMode="auto">
            <a:xfrm>
              <a:off x="611624" y="1556792"/>
              <a:ext cx="576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GDTR</a:t>
              </a:r>
              <a:endParaRPr lang="zh-CN" altLang="en-US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7" name="Text Box 334"/>
            <p:cNvSpPr txBox="1">
              <a:spLocks noChangeArrowheads="1"/>
            </p:cNvSpPr>
            <p:nvPr/>
          </p:nvSpPr>
          <p:spPr bwMode="auto">
            <a:xfrm>
              <a:off x="1187687" y="2060872"/>
              <a:ext cx="792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选择</a:t>
              </a:r>
              <a:r>
                <a:rPr lang="zh-CN" altLang="en-US" sz="1600" b="1" dirty="0" smtClean="0">
                  <a:latin typeface="宋体" pitchFamily="2" charset="-122"/>
                </a:rPr>
                <a:t>符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5" name="Text Box 322"/>
            <p:cNvSpPr txBox="1">
              <a:spLocks noChangeArrowheads="1"/>
            </p:cNvSpPr>
            <p:nvPr/>
          </p:nvSpPr>
          <p:spPr bwMode="auto">
            <a:xfrm>
              <a:off x="7308368" y="1556816"/>
              <a:ext cx="122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基址及界限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86" name="Text Box 323"/>
            <p:cNvSpPr txBox="1">
              <a:spLocks noChangeArrowheads="1"/>
            </p:cNvSpPr>
            <p:nvPr/>
          </p:nvSpPr>
          <p:spPr bwMode="auto">
            <a:xfrm>
              <a:off x="8532504" y="1556792"/>
              <a:ext cx="576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DTR</a:t>
              </a:r>
              <a:endParaRPr lang="zh-CN" altLang="en-US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2555840" y="1628768"/>
              <a:ext cx="648000" cy="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7092344" y="1628832"/>
              <a:ext cx="288032" cy="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907768" y="2199432"/>
              <a:ext cx="129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2555840" y="2384896"/>
              <a:ext cx="863856" cy="901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grpSp>
        <p:nvGrpSpPr>
          <p:cNvPr id="157" name="组合 156"/>
          <p:cNvGrpSpPr/>
          <p:nvPr/>
        </p:nvGrpSpPr>
        <p:grpSpPr>
          <a:xfrm>
            <a:off x="660558" y="1919110"/>
            <a:ext cx="5351401" cy="2292646"/>
            <a:chOff x="660558" y="2633758"/>
            <a:chExt cx="5351401" cy="2292646"/>
          </a:xfrm>
        </p:grpSpPr>
        <p:sp>
          <p:nvSpPr>
            <p:cNvPr id="71" name="Text Box 325"/>
            <p:cNvSpPr txBox="1">
              <a:spLocks noChangeArrowheads="1"/>
            </p:cNvSpPr>
            <p:nvPr/>
          </p:nvSpPr>
          <p:spPr bwMode="auto">
            <a:xfrm>
              <a:off x="1187848" y="3931418"/>
              <a:ext cx="144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基址</a:t>
              </a:r>
              <a:r>
                <a:rPr lang="zh-CN" altLang="en-US" dirty="0"/>
                <a:t>及界限</a:t>
              </a:r>
              <a:r>
                <a:rPr lang="zh-CN" altLang="en-US" dirty="0" smtClean="0"/>
                <a:t>等</a:t>
              </a:r>
              <a:endParaRPr lang="en-US" altLang="zh-CN" dirty="0"/>
            </a:p>
          </p:txBody>
        </p:sp>
        <p:sp>
          <p:nvSpPr>
            <p:cNvPr id="72" name="Text Box 326"/>
            <p:cNvSpPr txBox="1">
              <a:spLocks noChangeArrowheads="1"/>
            </p:cNvSpPr>
            <p:nvPr/>
          </p:nvSpPr>
          <p:spPr bwMode="auto">
            <a:xfrm>
              <a:off x="660558" y="3933080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CR3</a:t>
              </a:r>
              <a:endParaRPr lang="zh-CN" altLang="en-US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3" name="Text Box 329"/>
            <p:cNvSpPr txBox="1">
              <a:spLocks noChangeArrowheads="1"/>
            </p:cNvSpPr>
            <p:nvPr/>
          </p:nvSpPr>
          <p:spPr bwMode="auto">
            <a:xfrm>
              <a:off x="1187848" y="2996752"/>
              <a:ext cx="144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基址</a:t>
              </a:r>
              <a:r>
                <a:rPr lang="zh-CN" altLang="en-US" dirty="0"/>
                <a:t>及界限</a:t>
              </a:r>
              <a:r>
                <a:rPr lang="zh-CN" altLang="en-US" dirty="0" smtClean="0"/>
                <a:t>等</a:t>
              </a:r>
              <a:endParaRPr lang="en-US" altLang="zh-CN" dirty="0"/>
            </a:p>
          </p:txBody>
        </p:sp>
        <p:sp>
          <p:nvSpPr>
            <p:cNvPr id="74" name="Text Box 330"/>
            <p:cNvSpPr txBox="1">
              <a:spLocks noChangeArrowheads="1"/>
            </p:cNvSpPr>
            <p:nvPr/>
          </p:nvSpPr>
          <p:spPr bwMode="auto">
            <a:xfrm>
              <a:off x="683688" y="2996976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LDTR</a:t>
              </a:r>
              <a:endParaRPr lang="zh-CN" altLang="en-US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8" name="Text Box 335"/>
            <p:cNvSpPr txBox="1">
              <a:spLocks noChangeArrowheads="1"/>
            </p:cNvSpPr>
            <p:nvPr/>
          </p:nvSpPr>
          <p:spPr bwMode="auto">
            <a:xfrm>
              <a:off x="1187688" y="2780952"/>
              <a:ext cx="792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选择符</a:t>
              </a:r>
            </a:p>
          </p:txBody>
        </p:sp>
        <p:cxnSp>
          <p:nvCxnSpPr>
            <p:cNvPr id="107" name="直接箭头连接符 106"/>
            <p:cNvCxnSpPr/>
            <p:nvPr/>
          </p:nvCxnSpPr>
          <p:spPr bwMode="auto">
            <a:xfrm flipV="1">
              <a:off x="1907768" y="2633758"/>
              <a:ext cx="1296360" cy="255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16200000" flipH="1">
              <a:off x="2285186" y="4295709"/>
              <a:ext cx="901348" cy="360041"/>
            </a:xfrm>
            <a:prstGeom prst="bentConnector3">
              <a:avLst>
                <a:gd name="adj1" fmla="val 197"/>
              </a:avLst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077171" y="4150252"/>
              <a:ext cx="4319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V="1">
              <a:off x="2915881" y="4149080"/>
              <a:ext cx="2160239" cy="777324"/>
            </a:xfrm>
            <a:prstGeom prst="bentConnector3">
              <a:avLst>
                <a:gd name="adj1" fmla="val 99775"/>
              </a:avLst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555768" y="3068960"/>
              <a:ext cx="345619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179512" y="4221088"/>
            <a:ext cx="388843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TSS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82" name="Text Box 70"/>
          <p:cNvSpPr txBox="1">
            <a:spLocks noChangeArrowheads="1"/>
          </p:cNvSpPr>
          <p:nvPr/>
        </p:nvSpPr>
        <p:spPr bwMode="auto">
          <a:xfrm>
            <a:off x="2699792" y="4221088"/>
            <a:ext cx="6264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存放进程的</a:t>
            </a:r>
            <a:r>
              <a:rPr lang="en-US" altLang="zh-CN" b="1" u="sng" dirty="0" smtClean="0">
                <a:latin typeface="宋体" pitchFamily="2" charset="-122"/>
              </a:rPr>
              <a:t>CPU</a:t>
            </a:r>
            <a:r>
              <a:rPr lang="zh-CN" altLang="en-US" b="1" u="sng" dirty="0" smtClean="0">
                <a:latin typeface="宋体" pitchFamily="2" charset="-122"/>
              </a:rPr>
              <a:t>状态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管理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任务切换时存</a:t>
            </a:r>
            <a:r>
              <a:rPr lang="en-US" altLang="zh-CN" sz="1600" b="1" dirty="0" smtClean="0">
                <a:latin typeface="宋体" pitchFamily="2" charset="-122"/>
              </a:rPr>
              <a:t>/</a:t>
            </a:r>
            <a:r>
              <a:rPr lang="zh-CN" altLang="en-US" sz="1600" b="1" dirty="0" smtClean="0">
                <a:latin typeface="宋体" pitchFamily="2" charset="-122"/>
              </a:rPr>
              <a:t>取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8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972418" y="4724863"/>
            <a:ext cx="7416006" cy="1728473"/>
            <a:chOff x="972418" y="4148607"/>
            <a:chExt cx="7416006" cy="1728473"/>
          </a:xfrm>
        </p:grpSpPr>
        <p:sp>
          <p:nvSpPr>
            <p:cNvPr id="186" name="Text Box 48"/>
            <p:cNvSpPr txBox="1">
              <a:spLocks noChangeArrowheads="1"/>
            </p:cNvSpPr>
            <p:nvPr/>
          </p:nvSpPr>
          <p:spPr bwMode="auto">
            <a:xfrm>
              <a:off x="6804424" y="4149104"/>
              <a:ext cx="158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1548424" y="4148607"/>
              <a:ext cx="6840000" cy="172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             </a:t>
              </a:r>
              <a:r>
                <a:rPr kumimoji="0" lang="en-US" altLang="zh-CN" sz="1600" b="1" dirty="0">
                  <a:latin typeface="宋体" pitchFamily="2" charset="-122"/>
                </a:rPr>
                <a:t>ESP0                       0             </a:t>
              </a:r>
              <a:r>
                <a:rPr kumimoji="0" lang="zh-CN" altLang="en-US" sz="1600" b="1" dirty="0">
                  <a:solidFill>
                    <a:srgbClr val="CC3300"/>
                  </a:solidFill>
                  <a:latin typeface="宋体" pitchFamily="2" charset="-122"/>
                </a:rPr>
                <a:t>反向</a:t>
              </a:r>
              <a:r>
                <a:rPr kumimoji="0"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链</a:t>
              </a:r>
              <a:endParaRPr kumimoji="0" lang="en-US" altLang="zh-CN" sz="16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 </a:t>
              </a:r>
              <a:r>
                <a:rPr kumimoji="0" lang="en-US" altLang="zh-CN" sz="1600" b="1" dirty="0" smtClean="0">
                  <a:latin typeface="宋体" pitchFamily="2" charset="-122"/>
                </a:rPr>
                <a:t>            ESP1                       </a:t>
              </a:r>
              <a:r>
                <a:rPr kumimoji="0" lang="en-US" altLang="zh-CN" sz="1600" b="1" dirty="0">
                  <a:latin typeface="宋体" pitchFamily="2" charset="-122"/>
                </a:rPr>
                <a:t>0           </a:t>
              </a:r>
              <a:r>
                <a:rPr kumimoji="0" lang="en-US" altLang="zh-CN" sz="1600" b="1" dirty="0" smtClean="0">
                  <a:latin typeface="宋体" pitchFamily="2" charset="-122"/>
                </a:rPr>
                <a:t>SS0</a:t>
              </a:r>
              <a:r>
                <a:rPr kumimoji="0" lang="en-US" altLang="zh-CN" sz="1600" b="1" dirty="0"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latin typeface="宋体" pitchFamily="2" charset="-122"/>
                </a:rPr>
                <a:t>特权</a:t>
              </a:r>
              <a:r>
                <a:rPr kumimoji="0" lang="zh-CN" altLang="en-US" sz="1600" b="1" dirty="0">
                  <a:latin typeface="宋体" pitchFamily="2" charset="-122"/>
                </a:rPr>
                <a:t>级</a:t>
              </a:r>
              <a:r>
                <a:rPr kumimoji="0" lang="en-US" altLang="zh-CN" sz="1600" b="1" dirty="0" smtClean="0">
                  <a:latin typeface="宋体" pitchFamily="2" charset="-122"/>
                </a:rPr>
                <a:t>0)</a:t>
              </a: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 </a:t>
              </a:r>
              <a:r>
                <a:rPr kumimoji="0" lang="en-US" altLang="zh-CN" sz="1600" b="1" dirty="0" smtClean="0">
                  <a:latin typeface="宋体" pitchFamily="2" charset="-122"/>
                </a:rPr>
                <a:t>            ESP2                       </a:t>
              </a:r>
              <a:r>
                <a:rPr kumimoji="0" lang="en-US" altLang="zh-CN" sz="1600" b="1" dirty="0">
                  <a:latin typeface="宋体" pitchFamily="2" charset="-122"/>
                </a:rPr>
                <a:t>0           </a:t>
              </a:r>
              <a:r>
                <a:rPr kumimoji="0" lang="en-US" altLang="zh-CN" sz="1600" b="1" dirty="0" smtClean="0">
                  <a:latin typeface="宋体" pitchFamily="2" charset="-122"/>
                </a:rPr>
                <a:t>SS1(</a:t>
              </a:r>
              <a:r>
                <a:rPr kumimoji="0" lang="zh-CN" altLang="en-US" sz="1600" b="1" dirty="0" smtClean="0">
                  <a:latin typeface="宋体" pitchFamily="2" charset="-122"/>
                </a:rPr>
                <a:t>特权</a:t>
              </a:r>
              <a:r>
                <a:rPr kumimoji="0" lang="zh-CN" altLang="en-US" sz="1600" b="1" dirty="0">
                  <a:latin typeface="宋体" pitchFamily="2" charset="-122"/>
                </a:rPr>
                <a:t>级</a:t>
              </a:r>
              <a:r>
                <a:rPr kumimoji="0" lang="en-US" altLang="zh-CN" sz="1600" b="1" dirty="0" smtClean="0">
                  <a:latin typeface="宋体" pitchFamily="2" charset="-122"/>
                </a:rPr>
                <a:t>1)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CN" sz="1600" b="1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kumimoji="0" lang="en-US" altLang="zh-CN" sz="1600" b="1" dirty="0" smtClean="0">
                  <a:solidFill>
                    <a:srgbClr val="C00000"/>
                  </a:solidFill>
                  <a:latin typeface="宋体" pitchFamily="2" charset="-122"/>
                </a:rPr>
                <a:t>      CR3</a:t>
              </a:r>
              <a:r>
                <a:rPr kumimoji="0" lang="en-US" altLang="zh-CN" sz="1600" b="1" dirty="0">
                  <a:latin typeface="宋体" pitchFamily="2" charset="-122"/>
                </a:rPr>
                <a:t>(</a:t>
              </a:r>
              <a:r>
                <a:rPr kumimoji="0" lang="zh-CN" altLang="en-US" sz="1600" b="1" dirty="0">
                  <a:latin typeface="宋体" pitchFamily="2" charset="-122"/>
                </a:rPr>
                <a:t>包含页</a:t>
              </a:r>
              <a:r>
                <a:rPr kumimoji="0" lang="zh-CN" altLang="en-US" sz="1600" b="1" dirty="0" smtClean="0">
                  <a:latin typeface="宋体" pitchFamily="2" charset="-122"/>
                </a:rPr>
                <a:t>目录基址</a:t>
              </a:r>
              <a:r>
                <a:rPr kumimoji="0" lang="en-US" altLang="zh-CN" sz="1600" b="1" dirty="0">
                  <a:latin typeface="宋体" pitchFamily="2" charset="-122"/>
                </a:rPr>
                <a:t>) </a:t>
              </a:r>
              <a:r>
                <a:rPr kumimoji="0" lang="en-US" altLang="zh-CN" sz="1600" b="1" dirty="0" smtClean="0">
                  <a:latin typeface="宋体" pitchFamily="2" charset="-122"/>
                </a:rPr>
                <a:t>             </a:t>
              </a:r>
              <a:r>
                <a:rPr kumimoji="0" lang="en-US" altLang="zh-CN" sz="1600" b="1" dirty="0">
                  <a:latin typeface="宋体" pitchFamily="2" charset="-122"/>
                </a:rPr>
                <a:t>0           </a:t>
              </a:r>
              <a:r>
                <a:rPr kumimoji="0" lang="en-US" altLang="zh-CN" sz="1600" b="1" dirty="0" smtClean="0">
                  <a:latin typeface="宋体" pitchFamily="2" charset="-122"/>
                </a:rPr>
                <a:t>SS2(</a:t>
              </a:r>
              <a:r>
                <a:rPr kumimoji="0" lang="zh-CN" altLang="en-US" sz="1600" b="1" dirty="0" smtClean="0">
                  <a:latin typeface="宋体" pitchFamily="2" charset="-122"/>
                </a:rPr>
                <a:t>特权</a:t>
              </a:r>
              <a:r>
                <a:rPr kumimoji="0" lang="zh-CN" altLang="en-US" sz="1600" b="1" dirty="0">
                  <a:latin typeface="宋体" pitchFamily="2" charset="-122"/>
                </a:rPr>
                <a:t>级</a:t>
              </a:r>
              <a:r>
                <a:rPr kumimoji="0" lang="en-US" altLang="zh-CN" sz="1600" b="1" dirty="0" smtClean="0">
                  <a:latin typeface="宋体" pitchFamily="2" charset="-122"/>
                </a:rPr>
                <a:t>2)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EDI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ESI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EBP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EBX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EDX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ECX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EAX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EFLAG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 smtClean="0">
                  <a:latin typeface="宋体" pitchFamily="2" charset="-122"/>
                </a:rPr>
                <a:t>EIP</a:t>
              </a:r>
              <a:endParaRPr kumimoji="0" lang="en-US" altLang="zh-CN" sz="1600" b="1" dirty="0"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 </a:t>
              </a:r>
              <a:r>
                <a:rPr kumimoji="0" lang="en-US" altLang="zh-CN" sz="1600" b="1" dirty="0" smtClean="0">
                  <a:latin typeface="宋体" pitchFamily="2" charset="-122"/>
                </a:rPr>
                <a:t>    GS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FS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DS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SS</a:t>
              </a:r>
              <a:r>
                <a:rPr kumimoji="0" lang="zh-CN" altLang="en-US" sz="1600" b="1" dirty="0">
                  <a:latin typeface="宋体" pitchFamily="2" charset="-122"/>
                </a:rPr>
                <a:t>、</a:t>
              </a:r>
              <a:r>
                <a:rPr kumimoji="0" lang="en-US" altLang="zh-CN" sz="1600" b="1" dirty="0">
                  <a:latin typeface="宋体" pitchFamily="2" charset="-122"/>
                </a:rPr>
                <a:t>CS(</a:t>
              </a:r>
              <a:r>
                <a:rPr kumimoji="0" lang="zh-CN" altLang="en-US" sz="1600" b="1" dirty="0">
                  <a:latin typeface="宋体" pitchFamily="2" charset="-122"/>
                </a:rPr>
                <a:t>同</a:t>
              </a:r>
              <a:r>
                <a:rPr kumimoji="0" lang="en-US" altLang="zh-CN" sz="1600" b="1" dirty="0">
                  <a:latin typeface="宋体" pitchFamily="2" charset="-122"/>
                </a:rPr>
                <a:t>ES)</a:t>
              </a:r>
              <a:r>
                <a:rPr kumimoji="0" lang="zh-CN" altLang="en-US" sz="1600" b="1" dirty="0">
                  <a:latin typeface="宋体" pitchFamily="2" charset="-122"/>
                </a:rPr>
                <a:t>           </a:t>
              </a:r>
              <a:r>
                <a:rPr kumimoji="0" lang="en-US" altLang="zh-CN" sz="1600" b="1" dirty="0">
                  <a:latin typeface="宋体" pitchFamily="2" charset="-122"/>
                </a:rPr>
                <a:t>0           ES</a:t>
              </a:r>
              <a:r>
                <a:rPr kumimoji="0" lang="zh-CN" altLang="en-US" sz="1600" b="1" dirty="0">
                  <a:latin typeface="宋体" pitchFamily="2" charset="-122"/>
                </a:rPr>
                <a:t>选择</a:t>
              </a:r>
              <a:r>
                <a:rPr kumimoji="0" lang="zh-CN" altLang="en-US" sz="1600" b="1" dirty="0" smtClean="0">
                  <a:latin typeface="宋体" pitchFamily="2" charset="-122"/>
                </a:rPr>
                <a:t>符</a:t>
              </a:r>
              <a:endParaRPr kumimoji="0" lang="en-US" altLang="zh-CN" sz="1600" b="1" dirty="0" smtClean="0">
                <a:latin typeface="宋体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I/O</a:t>
              </a:r>
              <a:r>
                <a:rPr kumimoji="0" lang="zh-CN" altLang="en-US" sz="1600" b="1" dirty="0">
                  <a:latin typeface="宋体" pitchFamily="2" charset="-122"/>
                </a:rPr>
                <a:t>允许位映像域基址      </a:t>
              </a:r>
              <a:r>
                <a:rPr kumimoji="0" lang="en-US" altLang="zh-CN" sz="1600" b="1" dirty="0">
                  <a:latin typeface="宋体" pitchFamily="2" charset="-122"/>
                </a:rPr>
                <a:t>0      T       0           </a:t>
              </a:r>
              <a:r>
                <a:rPr kumimoji="0" lang="zh-CN" altLang="en-US" sz="1600" b="1" dirty="0">
                  <a:solidFill>
                    <a:srgbClr val="CC3300"/>
                  </a:solidFill>
                  <a:latin typeface="宋体" pitchFamily="2" charset="-122"/>
                </a:rPr>
                <a:t>任务</a:t>
              </a:r>
              <a:r>
                <a:rPr kumimoji="0" lang="en-US" altLang="zh-CN" sz="1600" b="1" dirty="0">
                  <a:solidFill>
                    <a:srgbClr val="CC3300"/>
                  </a:solidFill>
                  <a:latin typeface="宋体" pitchFamily="2" charset="-122"/>
                </a:rPr>
                <a:t>LDT</a:t>
              </a:r>
              <a:r>
                <a:rPr kumimoji="0" lang="zh-CN" altLang="en-US" sz="1600" b="1" dirty="0">
                  <a:solidFill>
                    <a:srgbClr val="CC3300"/>
                  </a:solidFill>
                  <a:latin typeface="宋体" pitchFamily="2" charset="-122"/>
                </a:rPr>
                <a:t>选择</a:t>
              </a:r>
              <a:r>
                <a:rPr kumimoji="0"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符</a:t>
              </a:r>
              <a:endParaRPr kumimoji="0" lang="zh-CN" altLang="en-US" sz="16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I/O</a:t>
              </a:r>
              <a:r>
                <a:rPr kumimoji="0" lang="zh-CN" altLang="en-US" sz="1600" b="1" dirty="0">
                  <a:latin typeface="宋体" pitchFamily="2" charset="-122"/>
                </a:rPr>
                <a:t>允许</a:t>
              </a:r>
              <a:r>
                <a:rPr kumimoji="0" lang="zh-CN" altLang="en-US" sz="1600" b="1" dirty="0" smtClean="0">
                  <a:latin typeface="宋体" pitchFamily="2" charset="-122"/>
                </a:rPr>
                <a:t>位映像</a:t>
              </a:r>
              <a:r>
                <a:rPr kumimoji="0" lang="en-US" altLang="zh-CN" sz="1600" b="1" dirty="0" smtClean="0"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latin typeface="宋体" pitchFamily="2" charset="-122"/>
                </a:rPr>
                <a:t>≤</a:t>
              </a:r>
              <a:r>
                <a:rPr kumimoji="0" lang="en-US" altLang="zh-CN" sz="1600" b="1" dirty="0" smtClean="0">
                  <a:latin typeface="宋体" pitchFamily="2" charset="-122"/>
                </a:rPr>
                <a:t>8KB)</a:t>
              </a:r>
              <a:r>
                <a:rPr kumimoji="0" lang="zh-CN" altLang="en-US" sz="1600" b="1" dirty="0" smtClean="0">
                  <a:latin typeface="宋体" pitchFamily="2" charset="-122"/>
                </a:rPr>
                <a:t>， 中断</a:t>
              </a:r>
              <a:r>
                <a:rPr kumimoji="0" lang="zh-CN" altLang="en-US" sz="1600" b="1" dirty="0">
                  <a:latin typeface="宋体" pitchFamily="2" charset="-122"/>
                </a:rPr>
                <a:t>重定向</a:t>
              </a:r>
              <a:r>
                <a:rPr kumimoji="0" lang="zh-CN" altLang="en-US" sz="1600" b="1" dirty="0" smtClean="0">
                  <a:latin typeface="宋体" pitchFamily="2" charset="-122"/>
                </a:rPr>
                <a:t>位映像</a:t>
              </a:r>
              <a:r>
                <a:rPr kumimoji="0" lang="en-US" altLang="zh-CN" sz="1600" b="1" dirty="0" smtClean="0">
                  <a:latin typeface="宋体" pitchFamily="2" charset="-122"/>
                </a:rPr>
                <a:t>(32B)</a:t>
              </a:r>
              <a:r>
                <a:rPr kumimoji="0" lang="zh-CN" altLang="en-US" sz="1600" b="1" dirty="0" smtClean="0">
                  <a:latin typeface="宋体" pitchFamily="2" charset="-122"/>
                </a:rPr>
                <a:t>， </a:t>
              </a:r>
              <a:r>
                <a:rPr kumimoji="0" lang="en-US" altLang="zh-CN" sz="1600" b="1" dirty="0" smtClean="0">
                  <a:latin typeface="宋体" pitchFamily="2" charset="-122"/>
                </a:rPr>
                <a:t>OS</a:t>
              </a:r>
              <a:r>
                <a:rPr kumimoji="0" lang="zh-CN" altLang="en-US" sz="1600" b="1" dirty="0" smtClean="0">
                  <a:latin typeface="宋体" pitchFamily="2" charset="-122"/>
                </a:rPr>
                <a:t>可利用</a:t>
              </a:r>
              <a:r>
                <a:rPr kumimoji="0" lang="en-US" altLang="zh-CN" sz="1600" b="1" dirty="0" smtClean="0"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latin typeface="宋体" pitchFamily="2" charset="-122"/>
                </a:rPr>
                <a:t>长度可变</a:t>
              </a:r>
              <a:r>
                <a:rPr kumimoji="0" lang="en-US" altLang="zh-CN" sz="1600" b="1" dirty="0" smtClean="0">
                  <a:latin typeface="宋体" pitchFamily="2" charset="-122"/>
                </a:rPr>
                <a:t>)</a:t>
              </a:r>
              <a:endParaRPr kumimoji="0"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972418" y="4149080"/>
              <a:ext cx="575246" cy="17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 eaLnBrk="0" hangingPunct="0">
                <a:lnSpc>
                  <a:spcPct val="9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00H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9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08H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9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10H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8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18H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9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20H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9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48H</a:t>
              </a:r>
              <a:endParaRPr kumimoji="0" lang="en-US" altLang="zh-CN" sz="1600" dirty="0">
                <a:latin typeface="宋体" pitchFamily="2" charset="-122"/>
              </a:endParaRPr>
            </a:p>
            <a:p>
              <a:pPr algn="r" eaLnBrk="0" hangingPunct="0">
                <a:lnSpc>
                  <a:spcPct val="80000"/>
                </a:lnSpc>
              </a:pPr>
              <a:r>
                <a:rPr kumimoji="0" lang="en-US" altLang="zh-CN" sz="1600" dirty="0" smtClean="0">
                  <a:latin typeface="宋体" pitchFamily="2" charset="-122"/>
                </a:rPr>
                <a:t>60H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kumimoji="0" lang="zh-CN" altLang="en-US" sz="1600" dirty="0">
                  <a:latin typeface="宋体" pitchFamily="2" charset="-122"/>
                </a:rPr>
                <a:t>～</a:t>
              </a:r>
              <a:r>
                <a:rPr kumimoji="0" lang="en-US" altLang="zh-CN" sz="1600" dirty="0" smtClean="0">
                  <a:latin typeface="宋体" pitchFamily="2" charset="-122"/>
                </a:rPr>
                <a:t>68H</a:t>
              </a:r>
              <a:endParaRPr kumimoji="0" lang="en-US" altLang="zh-CN" sz="1600" dirty="0">
                <a:latin typeface="宋体" pitchFamily="2" charset="-122"/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>
              <a:off x="1548424" y="5661248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>
              <a:off x="5076056" y="5229224"/>
              <a:ext cx="0" cy="432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>
              <a:off x="3563888" y="544524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5076056" y="4149080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192"/>
            <p:cNvCxnSpPr/>
            <p:nvPr/>
          </p:nvCxnSpPr>
          <p:spPr bwMode="auto">
            <a:xfrm>
              <a:off x="6804248" y="4149080"/>
              <a:ext cx="0" cy="8635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4" name="直接箭头连接符 193"/>
            <p:cNvCxnSpPr/>
            <p:nvPr/>
          </p:nvCxnSpPr>
          <p:spPr bwMode="auto">
            <a:xfrm>
              <a:off x="1548424" y="5445224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1548424" y="5229200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>
              <a:off x="1548424" y="5013176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>
              <a:off x="1548424" y="4797152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6804248" y="522920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>
              <a:off x="1548424" y="4581128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1548424" y="4365104"/>
              <a:ext cx="68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788024" y="544524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460851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虚拟存储器的管理与保护：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VM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管理方式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VM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段保护需求的表示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段访问请求属性的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2843808" y="836712"/>
            <a:ext cx="61206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段长≤</a:t>
            </a:r>
            <a:r>
              <a:rPr lang="en-US" altLang="zh-CN" sz="1800" b="1" dirty="0" smtClean="0">
                <a:latin typeface="宋体" pitchFamily="2" charset="-122"/>
              </a:rPr>
              <a:t>1MB)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段</a:t>
            </a:r>
            <a:r>
              <a:rPr lang="zh-CN" altLang="en-US" b="1" dirty="0" smtClean="0">
                <a:latin typeface="宋体" pitchFamily="2" charset="-122"/>
              </a:rPr>
              <a:t>页式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页大小＝</a:t>
            </a:r>
            <a:r>
              <a:rPr lang="en-US" altLang="zh-CN" sz="1800" b="1" dirty="0" smtClean="0">
                <a:latin typeface="宋体" pitchFamily="2" charset="-122"/>
              </a:rPr>
              <a:t>4KB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 smtClean="0">
                <a:latin typeface="宋体" pitchFamily="2" charset="-122"/>
              </a:rPr>
              <a:t>4MB)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映像表保护：</a:t>
            </a:r>
            <a:r>
              <a:rPr lang="zh-CN" altLang="en-US" b="1" dirty="0">
                <a:latin typeface="宋体" pitchFamily="2" charset="-122"/>
              </a:rPr>
              <a:t>进程</a:t>
            </a:r>
            <a:r>
              <a:rPr lang="zh-CN" altLang="en-US" b="1" dirty="0" smtClean="0">
                <a:latin typeface="宋体" pitchFamily="2" charset="-122"/>
              </a:rPr>
              <a:t>只能访问</a:t>
            </a:r>
            <a:r>
              <a:rPr lang="en-US" altLang="zh-CN" b="1" dirty="0" smtClean="0">
                <a:latin typeface="宋体" pitchFamily="2" charset="-122"/>
              </a:rPr>
              <a:t>GDT</a:t>
            </a:r>
            <a:r>
              <a:rPr lang="zh-CN" altLang="en-US" b="1" dirty="0">
                <a:latin typeface="宋体" pitchFamily="2" charset="-122"/>
              </a:rPr>
              <a:t>及自身</a:t>
            </a:r>
            <a:r>
              <a:rPr lang="en-US" altLang="zh-CN" b="1" dirty="0" smtClean="0">
                <a:latin typeface="宋体" pitchFamily="2" charset="-122"/>
              </a:rPr>
              <a:t>LDT</a:t>
            </a:r>
            <a:endParaRPr lang="zh-CN" altLang="en-US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环状保护：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级，</a:t>
            </a:r>
            <a:r>
              <a:rPr lang="zh-CN" altLang="en-US" b="1" dirty="0" smtClean="0">
                <a:latin typeface="宋体" pitchFamily="2" charset="-122"/>
              </a:rPr>
              <a:t>只用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级和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级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访问保护：</a:t>
            </a:r>
            <a:r>
              <a:rPr lang="zh-CN" altLang="en-US" b="1" dirty="0" smtClean="0">
                <a:latin typeface="宋体" pitchFamily="2" charset="-122"/>
              </a:rPr>
              <a:t>数据段仅读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写，代码段仅执行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lang="zh-CN" altLang="en-US" b="1" u="sng" dirty="0" smtClean="0">
                <a:latin typeface="宋体" pitchFamily="2" charset="-122"/>
              </a:rPr>
              <a:t>段表项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占</a:t>
            </a:r>
            <a:r>
              <a:rPr lang="en-US" altLang="zh-CN" b="1" dirty="0" smtClean="0">
                <a:latin typeface="宋体" pitchFamily="2" charset="-122"/>
              </a:rPr>
              <a:t>8B)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放在虚拟地址的</a:t>
            </a:r>
            <a:r>
              <a:rPr lang="zh-CN" altLang="en-US" b="1" u="sng" dirty="0" smtClean="0">
                <a:latin typeface="宋体" pitchFamily="2" charset="-122"/>
              </a:rPr>
              <a:t>段选择符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03648" y="3213000"/>
            <a:ext cx="7416824" cy="864072"/>
            <a:chOff x="1403648" y="5013144"/>
            <a:chExt cx="7416824" cy="864072"/>
          </a:xfrm>
        </p:grpSpPr>
        <p:sp>
          <p:nvSpPr>
            <p:cNvPr id="25" name="Text Box 195"/>
            <p:cNvSpPr txBox="1">
              <a:spLocks noChangeArrowheads="1"/>
            </p:cNvSpPr>
            <p:nvPr/>
          </p:nvSpPr>
          <p:spPr bwMode="auto">
            <a:xfrm>
              <a:off x="2483768" y="5013144"/>
              <a:ext cx="6336704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基址</a:t>
              </a:r>
              <a:r>
                <a:rPr lang="en-US" altLang="zh-CN" sz="1600" b="1" u="none" dirty="0" smtClean="0">
                  <a:latin typeface="宋体" pitchFamily="2" charset="-122"/>
                </a:rPr>
                <a:t>31-24</a:t>
              </a:r>
              <a:r>
                <a:rPr lang="en-US" altLang="zh-CN" sz="1400" b="1" u="none" dirty="0" smtClean="0">
                  <a:latin typeface="宋体" pitchFamily="2" charset="-122"/>
                </a:rPr>
                <a:t>  </a:t>
              </a:r>
              <a:r>
                <a:rPr lang="en-US" altLang="zh-CN" sz="1600" b="1" u="none" dirty="0" smtClean="0">
                  <a:latin typeface="宋体" pitchFamily="2" charset="-122"/>
                </a:rPr>
                <a:t>G D 00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界限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19-16</a:t>
              </a:r>
              <a:r>
                <a:rPr lang="en-US" altLang="zh-CN" sz="11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latin typeface="宋体" pitchFamily="2" charset="-122"/>
                </a:rPr>
                <a:t>P </a:t>
              </a:r>
              <a:r>
                <a:rPr lang="en-US" altLang="zh-CN" sz="1600" b="1" u="none" dirty="0" smtClean="0">
                  <a:solidFill>
                    <a:srgbClr val="C00000"/>
                  </a:solidFill>
                  <a:latin typeface="宋体" pitchFamily="2" charset="-122"/>
                </a:rPr>
                <a:t>DPL</a:t>
              </a:r>
              <a:r>
                <a:rPr lang="en-US" altLang="zh-CN" sz="1050" b="1" u="none" dirty="0" smtClean="0">
                  <a:latin typeface="宋体" pitchFamily="2" charset="-122"/>
                </a:rPr>
                <a:t>  </a:t>
              </a:r>
              <a:r>
                <a:rPr lang="en-US" altLang="zh-CN" sz="1600" b="1" u="none" dirty="0" smtClean="0">
                  <a:latin typeface="宋体" pitchFamily="2" charset="-122"/>
                </a:rPr>
                <a:t>S</a:t>
              </a:r>
              <a:r>
                <a:rPr lang="en-US" altLang="zh-CN" sz="1600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TYPE</a:t>
              </a:r>
              <a:r>
                <a:rPr lang="zh-CN" altLang="en-US" sz="1600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latin typeface="宋体" pitchFamily="2" charset="-122"/>
                </a:rPr>
                <a:t>A </a:t>
              </a:r>
              <a:r>
                <a:rPr lang="zh-CN" altLang="en-US" sz="1600" b="1" dirty="0" smtClean="0">
                  <a:latin typeface="宋体" pitchFamily="2" charset="-122"/>
                </a:rPr>
                <a:t>基址</a:t>
              </a:r>
              <a:r>
                <a:rPr lang="en-US" altLang="zh-CN" sz="1600" b="1" dirty="0" smtClean="0">
                  <a:latin typeface="宋体" pitchFamily="2" charset="-122"/>
                </a:rPr>
                <a:t>23-0 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界限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15-0 </a:t>
              </a:r>
              <a:endParaRPr lang="zh-CN" altLang="zh-CN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563888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79912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3995936" y="5013184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283968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364088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5580112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012160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6228184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 Box 170"/>
            <p:cNvSpPr txBox="1">
              <a:spLocks noChangeArrowheads="1"/>
            </p:cNvSpPr>
            <p:nvPr/>
          </p:nvSpPr>
          <p:spPr bwMode="auto">
            <a:xfrm>
              <a:off x="1403648" y="5013152"/>
              <a:ext cx="1080120" cy="287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段描述符</a:t>
              </a:r>
              <a:r>
                <a:rPr lang="en-US" altLang="zh-CN" sz="1600" b="1" dirty="0" smtClean="0">
                  <a:latin typeface="宋体" pitchFamily="2" charset="-122"/>
                </a:rPr>
                <a:t>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5" name="Text Box 170"/>
            <p:cNvSpPr txBox="1">
              <a:spLocks noChangeArrowheads="1"/>
            </p:cNvSpPr>
            <p:nvPr/>
          </p:nvSpPr>
          <p:spPr bwMode="auto">
            <a:xfrm>
              <a:off x="2051720" y="5373216"/>
              <a:ext cx="6768752" cy="5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</a:t>
              </a:r>
              <a:r>
                <a:rPr lang="en-US" altLang="zh-CN" sz="1600" b="1" dirty="0">
                  <a:latin typeface="宋体" pitchFamily="2" charset="-122"/>
                </a:rPr>
                <a:t>—</a:t>
              </a:r>
              <a:r>
                <a:rPr lang="zh-CN" altLang="en-US" sz="1600" b="1" dirty="0">
                  <a:latin typeface="宋体" pitchFamily="2" charset="-122"/>
                </a:rPr>
                <a:t>装入位</a:t>
              </a:r>
              <a:r>
                <a:rPr lang="zh-CN" altLang="en-US" sz="1600" b="1" dirty="0" smtClean="0">
                  <a:latin typeface="宋体" pitchFamily="2" charset="-122"/>
                </a:rPr>
                <a:t>，</a:t>
              </a:r>
              <a:r>
                <a:rPr lang="en-US" altLang="zh-CN" sz="1600" b="1" dirty="0">
                  <a:latin typeface="宋体" pitchFamily="2" charset="-122"/>
                </a:rPr>
                <a:t>DPL—</a:t>
              </a:r>
              <a:r>
                <a:rPr lang="zh-CN" altLang="en-US" sz="1600" b="1" dirty="0">
                  <a:latin typeface="宋体" pitchFamily="2" charset="-122"/>
                </a:rPr>
                <a:t>保护环号</a:t>
              </a:r>
              <a:r>
                <a:rPr lang="zh-CN" altLang="en-US" sz="1600" b="1" dirty="0" smtClean="0">
                  <a:latin typeface="宋体" pitchFamily="2" charset="-122"/>
                </a:rPr>
                <a:t>，</a:t>
              </a:r>
              <a:r>
                <a:rPr lang="en-US" altLang="zh-CN" sz="1600" b="1" dirty="0" smtClean="0">
                  <a:latin typeface="宋体" pitchFamily="2" charset="-122"/>
                </a:rPr>
                <a:t>A</a:t>
              </a:r>
              <a:r>
                <a:rPr lang="en-US" altLang="zh-CN" sz="1600" b="1" dirty="0">
                  <a:latin typeface="宋体" pitchFamily="2" charset="-122"/>
                </a:rPr>
                <a:t>—</a:t>
              </a:r>
              <a:r>
                <a:rPr lang="zh-CN" altLang="en-US" sz="1600" b="1" dirty="0">
                  <a:latin typeface="宋体" pitchFamily="2" charset="-122"/>
                </a:rPr>
                <a:t>访问位</a:t>
              </a:r>
              <a:r>
                <a:rPr lang="zh-CN" altLang="en-US" sz="1600" b="1" dirty="0" smtClean="0">
                  <a:latin typeface="宋体" pitchFamily="2" charset="-122"/>
                </a:rPr>
                <a:t>，</a:t>
              </a:r>
              <a:r>
                <a:rPr lang="en-US" altLang="zh-CN" sz="1600" b="1" dirty="0">
                  <a:latin typeface="宋体" pitchFamily="2" charset="-122"/>
                </a:rPr>
                <a:t>G—</a:t>
              </a:r>
              <a:r>
                <a:rPr lang="zh-CN" altLang="en-US" sz="1600" b="1" dirty="0">
                  <a:latin typeface="宋体" pitchFamily="2" charset="-122"/>
                </a:rPr>
                <a:t>段长单位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字节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页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r>
                <a:rPr lang="zh-CN" altLang="en-US" sz="1600" b="1" dirty="0">
                  <a:latin typeface="宋体" pitchFamily="2" charset="-122"/>
                </a:rPr>
                <a:t>，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S—</a:t>
              </a:r>
              <a:r>
                <a:rPr lang="zh-CN" altLang="en-US" sz="1600" b="1" dirty="0" smtClean="0">
                  <a:latin typeface="宋体" pitchFamily="2" charset="-122"/>
                </a:rPr>
                <a:t>是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非</a:t>
              </a:r>
              <a:r>
                <a:rPr lang="zh-CN" altLang="en-US" sz="1600" b="1" dirty="0" smtClean="0">
                  <a:latin typeface="宋体" pitchFamily="2" charset="-122"/>
                </a:rPr>
                <a:t>系统段，</a:t>
              </a:r>
              <a:r>
                <a:rPr lang="en-US" altLang="zh-CN" sz="1600" b="1" dirty="0" smtClean="0">
                  <a:latin typeface="宋体" pitchFamily="2" charset="-122"/>
                </a:rPr>
                <a:t>TYPE—E/ED/W</a:t>
              </a:r>
              <a:r>
                <a:rPr lang="zh-CN" altLang="en-US" sz="1600" b="1" dirty="0" smtClean="0">
                  <a:latin typeface="宋体" pitchFamily="2" charset="-122"/>
                </a:rPr>
                <a:t>或</a:t>
              </a:r>
              <a:r>
                <a:rPr lang="en-US" altLang="zh-CN" sz="1600" b="1" dirty="0" smtClean="0">
                  <a:latin typeface="宋体" pitchFamily="2" charset="-122"/>
                </a:rPr>
                <a:t>E/C/R</a:t>
              </a:r>
              <a:r>
                <a:rPr lang="zh-CN" altLang="en-US" sz="1600" b="1" dirty="0" smtClean="0">
                  <a:latin typeface="宋体" pitchFamily="2" charset="-122"/>
                </a:rPr>
                <a:t>，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E</a:t>
              </a:r>
              <a:r>
                <a:rPr lang="en-US" altLang="zh-CN" sz="1600" b="1" dirty="0" smtClean="0">
                  <a:latin typeface="宋体" pitchFamily="2" charset="-122"/>
                </a:rPr>
                <a:t>—</a:t>
              </a:r>
              <a:r>
                <a:rPr lang="zh-CN" altLang="en-US" sz="1600" b="1" dirty="0" smtClean="0">
                  <a:latin typeface="宋体" pitchFamily="2" charset="-122"/>
                </a:rPr>
                <a:t>数据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代码段，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</a:t>
              </a:r>
              <a:r>
                <a:rPr lang="en-US" altLang="zh-CN" sz="1600" b="1" dirty="0" smtClean="0">
                  <a:latin typeface="宋体" pitchFamily="2" charset="-122"/>
                </a:rPr>
                <a:t>—</a:t>
              </a:r>
              <a:r>
                <a:rPr lang="zh-CN" altLang="en-US" sz="1600" b="1" dirty="0" smtClean="0">
                  <a:latin typeface="宋体" pitchFamily="2" charset="-122"/>
                </a:rPr>
                <a:t>只读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读写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6732240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948264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7884368" y="5013176"/>
              <a:ext cx="0" cy="288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1403648" y="4581128"/>
            <a:ext cx="6768752" cy="1728192"/>
            <a:chOff x="1403648" y="4581128"/>
            <a:chExt cx="6768752" cy="1728192"/>
          </a:xfrm>
        </p:grpSpPr>
        <p:sp>
          <p:nvSpPr>
            <p:cNvPr id="65" name="Text Box 157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1080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虚拟地址：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6" name="Text Box 188"/>
            <p:cNvSpPr txBox="1">
              <a:spLocks noChangeArrowheads="1"/>
            </p:cNvSpPr>
            <p:nvPr/>
          </p:nvSpPr>
          <p:spPr bwMode="auto">
            <a:xfrm>
              <a:off x="2484414" y="4581128"/>
              <a:ext cx="1512368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段选择符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latin typeface="宋体" pitchFamily="2" charset="-122"/>
                </a:rPr>
                <a:t>16b)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7" name="Text Box 189"/>
            <p:cNvSpPr txBox="1">
              <a:spLocks noChangeArrowheads="1"/>
            </p:cNvSpPr>
            <p:nvPr/>
          </p:nvSpPr>
          <p:spPr bwMode="auto">
            <a:xfrm>
              <a:off x="3996782" y="4581128"/>
              <a:ext cx="1709752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段内地址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latin typeface="宋体" pitchFamily="2" charset="-122"/>
                </a:rPr>
                <a:t>32b)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8" name="Text Box 191"/>
            <p:cNvSpPr txBox="1">
              <a:spLocks noChangeArrowheads="1"/>
            </p:cNvSpPr>
            <p:nvPr/>
          </p:nvSpPr>
          <p:spPr bwMode="auto">
            <a:xfrm>
              <a:off x="2492328" y="5229200"/>
              <a:ext cx="115252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索引</a:t>
              </a:r>
            </a:p>
          </p:txBody>
        </p:sp>
        <p:sp>
          <p:nvSpPr>
            <p:cNvPr id="69" name="Text Box 194"/>
            <p:cNvSpPr txBox="1">
              <a:spLocks noChangeArrowheads="1"/>
            </p:cNvSpPr>
            <p:nvPr/>
          </p:nvSpPr>
          <p:spPr bwMode="auto">
            <a:xfrm>
              <a:off x="2483768" y="5013176"/>
              <a:ext cx="1951661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>
                  <a:latin typeface="宋体" pitchFamily="2" charset="-122"/>
                </a:rPr>
                <a:t>15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zh-CN" altLang="en-US" sz="1400" b="1" dirty="0" smtClean="0">
                  <a:latin typeface="宋体" pitchFamily="2" charset="-122"/>
                </a:rPr>
                <a:t>～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400" b="1" dirty="0">
                  <a:latin typeface="宋体" pitchFamily="2" charset="-122"/>
                </a:rPr>
                <a:t>3 </a:t>
              </a:r>
              <a:r>
                <a:rPr lang="en-US" altLang="zh-CN" sz="1400" b="1" dirty="0" smtClean="0">
                  <a:latin typeface="宋体" pitchFamily="2" charset="-122"/>
                </a:rPr>
                <a:t> 2  1  </a:t>
              </a:r>
              <a:r>
                <a:rPr lang="en-US" altLang="zh-CN" sz="1400" b="1" dirty="0">
                  <a:latin typeface="宋体" pitchFamily="2" charset="-122"/>
                </a:rPr>
                <a:t>0 </a:t>
              </a:r>
            </a:p>
          </p:txBody>
        </p:sp>
        <p:sp>
          <p:nvSpPr>
            <p:cNvPr id="70" name="Text Box 235"/>
            <p:cNvSpPr txBox="1">
              <a:spLocks noChangeArrowheads="1"/>
            </p:cNvSpPr>
            <p:nvPr/>
          </p:nvSpPr>
          <p:spPr bwMode="auto">
            <a:xfrm>
              <a:off x="3012194" y="5517232"/>
              <a:ext cx="285686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900113" indent="-900113"/>
              <a:r>
                <a:rPr lang="zh-CN" altLang="en-US" sz="1600" dirty="0" smtClean="0">
                  <a:latin typeface="宋体" pitchFamily="2" charset="-122"/>
                </a:rPr>
                <a:t>│   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dirty="0" smtClean="0">
                  <a:latin typeface="宋体" pitchFamily="2" charset="-122"/>
                </a:rPr>
                <a:t> 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marL="900113" indent="-900113"/>
              <a:r>
                <a:rPr lang="zh-CN" altLang="en-US" sz="1600" dirty="0" smtClean="0">
                  <a:latin typeface="宋体" pitchFamily="2" charset="-122"/>
                </a:rPr>
                <a:t>│  </a:t>
              </a:r>
              <a:r>
                <a:rPr lang="zh-CN" altLang="en-US" sz="1600" b="1" dirty="0" smtClean="0">
                  <a:latin typeface="宋体" pitchFamily="2" charset="-122"/>
                </a:rPr>
                <a:t>  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marL="900113" indent="-900113"/>
              <a:r>
                <a:rPr lang="zh-CN" altLang="en-US" sz="1600" dirty="0" smtClean="0">
                  <a:latin typeface="宋体" pitchFamily="2" charset="-122"/>
                </a:rPr>
                <a:t>└</a:t>
              </a:r>
              <a:r>
                <a:rPr lang="zh-CN" altLang="en-US" sz="1600" b="1" dirty="0" smtClean="0">
                  <a:latin typeface="宋体" pitchFamily="2" charset="-122"/>
                </a:rPr>
                <a:t>←目标</a:t>
              </a:r>
              <a:r>
                <a:rPr lang="zh-CN" altLang="en-US" sz="1600" b="1" dirty="0">
                  <a:latin typeface="宋体" pitchFamily="2" charset="-122"/>
                </a:rPr>
                <a:t>段在</a:t>
              </a:r>
              <a:r>
                <a:rPr lang="en-US" altLang="zh-CN" sz="1600" b="1" dirty="0">
                  <a:latin typeface="宋体" pitchFamily="2" charset="-122"/>
                </a:rPr>
                <a:t>LDT/GDT</a:t>
              </a:r>
              <a:r>
                <a:rPr lang="zh-CN" altLang="en-US" sz="1600" b="1" dirty="0">
                  <a:latin typeface="宋体" pitchFamily="2" charset="-122"/>
                </a:rPr>
                <a:t>中的行号</a:t>
              </a:r>
            </a:p>
            <a:p>
              <a:pPr marL="900113" indent="-900113"/>
              <a:endParaRPr lang="zh-CN" altLang="en-US" sz="1600" b="1" dirty="0">
                <a:latin typeface="宋体" pitchFamily="2" charset="-122"/>
              </a:endParaRPr>
            </a:p>
            <a:p>
              <a:pPr marL="900113" indent="-900113"/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1" name="Line 250"/>
            <p:cNvSpPr>
              <a:spLocks noChangeShapeType="1"/>
            </p:cNvSpPr>
            <p:nvPr/>
          </p:nvSpPr>
          <p:spPr bwMode="auto">
            <a:xfrm>
              <a:off x="3260556" y="4869128"/>
              <a:ext cx="0" cy="21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323"/>
            <p:cNvSpPr txBox="1">
              <a:spLocks noChangeArrowheads="1"/>
            </p:cNvSpPr>
            <p:nvPr/>
          </p:nvSpPr>
          <p:spPr bwMode="auto">
            <a:xfrm>
              <a:off x="5941070" y="4797152"/>
              <a:ext cx="2231330" cy="287976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=</a:t>
              </a:r>
              <a:r>
                <a:rPr lang="zh-CN" altLang="en-US" sz="1600" b="1" dirty="0" smtClean="0">
                  <a:latin typeface="宋体" pitchFamily="2" charset="-122"/>
                </a:rPr>
                <a:t>表项的地址，低</a:t>
              </a:r>
              <a:r>
                <a:rPr lang="en-US" altLang="zh-CN" sz="1600" b="1" dirty="0" smtClean="0">
                  <a:latin typeface="宋体" pitchFamily="2" charset="-122"/>
                </a:rPr>
                <a:t>3</a:t>
              </a:r>
              <a:r>
                <a:rPr lang="zh-CN" altLang="en-US" sz="1600" b="1" dirty="0" smtClean="0">
                  <a:latin typeface="宋体" pitchFamily="2" charset="-122"/>
                </a:rPr>
                <a:t>位为</a:t>
              </a: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zh-CN" altLang="en-US" sz="16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106"/>
            <p:cNvCxnSpPr/>
            <p:nvPr/>
          </p:nvCxnSpPr>
          <p:spPr bwMode="auto">
            <a:xfrm flipH="1" flipV="1">
              <a:off x="3260556" y="4941168"/>
              <a:ext cx="26874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sp>
          <p:nvSpPr>
            <p:cNvPr id="74" name="Text Box 157"/>
            <p:cNvSpPr txBox="1">
              <a:spLocks noChangeArrowheads="1"/>
            </p:cNvSpPr>
            <p:nvPr/>
          </p:nvSpPr>
          <p:spPr bwMode="auto">
            <a:xfrm>
              <a:off x="1403648" y="5229200"/>
              <a:ext cx="1080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段选择符：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644853" y="5229200"/>
            <a:ext cx="4095499" cy="792088"/>
            <a:chOff x="3787951" y="3573016"/>
            <a:chExt cx="4095499" cy="792088"/>
          </a:xfrm>
        </p:grpSpPr>
        <p:sp>
          <p:nvSpPr>
            <p:cNvPr id="76" name="Text Box 192"/>
            <p:cNvSpPr txBox="1">
              <a:spLocks noChangeArrowheads="1"/>
            </p:cNvSpPr>
            <p:nvPr/>
          </p:nvSpPr>
          <p:spPr bwMode="auto">
            <a:xfrm>
              <a:off x="3787951" y="3573016"/>
              <a:ext cx="28733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TI</a:t>
              </a:r>
            </a:p>
          </p:txBody>
        </p: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4075289" y="3573016"/>
              <a:ext cx="503238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RPL</a:t>
              </a:r>
            </a:p>
          </p:txBody>
        </p:sp>
        <p:sp>
          <p:nvSpPr>
            <p:cNvPr id="78" name="Text Box 235"/>
            <p:cNvSpPr txBox="1">
              <a:spLocks noChangeArrowheads="1"/>
            </p:cNvSpPr>
            <p:nvPr/>
          </p:nvSpPr>
          <p:spPr bwMode="auto">
            <a:xfrm>
              <a:off x="3811748" y="3861048"/>
              <a:ext cx="407170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900113" indent="-900113"/>
              <a:r>
                <a:rPr lang="zh-CN" altLang="en-US" sz="1600" dirty="0" smtClean="0">
                  <a:latin typeface="宋体" pitchFamily="2" charset="-122"/>
                </a:rPr>
                <a:t>│ 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zh-CN" altLang="en-US" sz="1600" dirty="0" smtClean="0">
                  <a:latin typeface="宋体" pitchFamily="2" charset="-122"/>
                </a:rPr>
                <a:t>└</a:t>
              </a:r>
              <a:r>
                <a:rPr lang="zh-CN" altLang="en-US" sz="1600" b="1" dirty="0" smtClean="0">
                  <a:latin typeface="宋体" pitchFamily="2" charset="-122"/>
                </a:rPr>
                <a:t>←访问请求者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当前任务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环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号</a:t>
              </a:r>
              <a:endParaRPr lang="en-US" altLang="zh-CN" sz="16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marL="900113" indent="-900113"/>
              <a:r>
                <a:rPr lang="zh-CN" altLang="en-US" sz="1600" dirty="0" smtClean="0">
                  <a:latin typeface="宋体" pitchFamily="2" charset="-122"/>
                </a:rPr>
                <a:t>└</a:t>
              </a:r>
              <a:r>
                <a:rPr lang="zh-CN" altLang="en-US" sz="1600" b="1" dirty="0" smtClean="0">
                  <a:latin typeface="宋体" pitchFamily="2" charset="-122"/>
                </a:rPr>
                <a:t>←目标段所在的映像表类型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en-US" altLang="zh-CN" sz="1600" b="1" dirty="0">
                  <a:latin typeface="宋体" pitchFamily="2" charset="-122"/>
                </a:rPr>
                <a:t>1-LDT,0-GDT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</a:p>
            <a:p>
              <a:pPr marL="900113" indent="-900113"/>
              <a:endParaRPr lang="zh-CN" altLang="en-US" sz="1600" b="1" dirty="0">
                <a:latin typeface="宋体" pitchFamily="2" charset="-122"/>
              </a:endParaRPr>
            </a:p>
            <a:p>
              <a:pPr marL="900113" indent="-900113"/>
              <a:endParaRPr lang="zh-CN" altLang="en-US" sz="1600" b="1" dirty="0">
                <a:latin typeface="宋体" pitchFamily="2" charset="-122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 bwMode="auto">
          <a:xfrm>
            <a:off x="6012160" y="3068960"/>
            <a:ext cx="1224136" cy="1728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33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1" y="404664"/>
            <a:ext cx="5112423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地址变换过程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(MMU</a:t>
            </a:r>
            <a:r>
              <a:rPr lang="zh-CN" altLang="en-US" sz="2000" b="1" dirty="0" smtClean="0">
                <a:latin typeface="宋体" pitchFamily="2" charset="-122"/>
              </a:rPr>
              <a:t>负责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保护的实现方法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1800" b="1" dirty="0" smtClean="0">
                <a:latin typeface="宋体" pitchFamily="2" charset="-122"/>
              </a:rPr>
              <a:t>(MMU</a:t>
            </a:r>
            <a:r>
              <a:rPr lang="zh-CN" altLang="en-US" sz="1800" b="1" dirty="0">
                <a:latin typeface="宋体" pitchFamily="2" charset="-122"/>
              </a:rPr>
              <a:t>负责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映像表保护：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环状保护：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访问保护：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2051719" y="980728"/>
            <a:ext cx="5616625" cy="3024336"/>
            <a:chOff x="2051719" y="1124744"/>
            <a:chExt cx="5616625" cy="3024336"/>
          </a:xfrm>
        </p:grpSpPr>
        <p:cxnSp>
          <p:nvCxnSpPr>
            <p:cNvPr id="159" name="直接箭头连接符 158"/>
            <p:cNvCxnSpPr/>
            <p:nvPr/>
          </p:nvCxnSpPr>
          <p:spPr bwMode="auto">
            <a:xfrm>
              <a:off x="4571176" y="2420864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" name="Text Box 86"/>
            <p:cNvSpPr txBox="1">
              <a:spLocks noChangeArrowheads="1"/>
            </p:cNvSpPr>
            <p:nvPr/>
          </p:nvSpPr>
          <p:spPr bwMode="auto">
            <a:xfrm>
              <a:off x="3204697" y="2565004"/>
              <a:ext cx="720000" cy="2159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>
                  <a:latin typeface="宋体" pitchFamily="2" charset="-122"/>
                </a:rPr>
                <a:t>LDT</a:t>
              </a:r>
            </a:p>
          </p:txBody>
        </p:sp>
        <p:sp>
          <p:nvSpPr>
            <p:cNvPr id="36" name="Text Box 130"/>
            <p:cNvSpPr txBox="1">
              <a:spLocks noChangeArrowheads="1"/>
            </p:cNvSpPr>
            <p:nvPr/>
          </p:nvSpPr>
          <p:spPr bwMode="auto">
            <a:xfrm>
              <a:off x="6084240" y="2565004"/>
              <a:ext cx="720000" cy="2159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GDT</a:t>
              </a:r>
            </a:p>
          </p:txBody>
        </p:sp>
        <p:sp>
          <p:nvSpPr>
            <p:cNvPr id="6" name="Text Box 74"/>
            <p:cNvSpPr txBox="1">
              <a:spLocks noChangeArrowheads="1"/>
            </p:cNvSpPr>
            <p:nvPr/>
          </p:nvSpPr>
          <p:spPr bwMode="auto">
            <a:xfrm>
              <a:off x="2051719" y="1124744"/>
              <a:ext cx="136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访存请求的</a:t>
              </a:r>
              <a:r>
                <a:rPr lang="en-US" altLang="zh-CN" sz="1600" b="1" dirty="0" smtClean="0">
                  <a:latin typeface="宋体" pitchFamily="2" charset="-122"/>
                </a:rPr>
                <a:t>VA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87"/>
            <p:cNvSpPr txBox="1">
              <a:spLocks noChangeArrowheads="1"/>
            </p:cNvSpPr>
            <p:nvPr/>
          </p:nvSpPr>
          <p:spPr bwMode="auto">
            <a:xfrm>
              <a:off x="2988729" y="1844880"/>
              <a:ext cx="1152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/>
                <a:t>段描述符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/>
                <a:t>段描述符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>
                  <a:latin typeface="宋体"/>
                </a:rPr>
                <a:t>…</a:t>
              </a:r>
              <a:endParaRPr kumimoji="0" lang="en-US" altLang="zh-CN" sz="1600" b="1"/>
            </a:p>
          </p:txBody>
        </p:sp>
        <p:sp>
          <p:nvSpPr>
            <p:cNvPr id="12" name="Text Box 97"/>
            <p:cNvSpPr txBox="1">
              <a:spLocks noChangeArrowheads="1"/>
            </p:cNvSpPr>
            <p:nvPr/>
          </p:nvSpPr>
          <p:spPr bwMode="auto">
            <a:xfrm>
              <a:off x="3203904" y="1628824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TI=1</a:t>
              </a:r>
            </a:p>
          </p:txBody>
        </p:sp>
        <p:sp>
          <p:nvSpPr>
            <p:cNvPr id="13" name="Text Box 98"/>
            <p:cNvSpPr txBox="1">
              <a:spLocks noChangeArrowheads="1"/>
            </p:cNvSpPr>
            <p:nvPr/>
          </p:nvSpPr>
          <p:spPr bwMode="auto">
            <a:xfrm>
              <a:off x="6300248" y="1628799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400" b="1" dirty="0">
                  <a:solidFill>
                    <a:srgbClr val="990099"/>
                  </a:solidFill>
                  <a:latin typeface="宋体" pitchFamily="2" charset="-122"/>
                </a:rPr>
                <a:t>TI=0</a:t>
              </a:r>
            </a:p>
          </p:txBody>
        </p:sp>
        <p:sp>
          <p:nvSpPr>
            <p:cNvPr id="22" name="Text Box 107"/>
            <p:cNvSpPr txBox="1">
              <a:spLocks noChangeArrowheads="1"/>
            </p:cNvSpPr>
            <p:nvPr/>
          </p:nvSpPr>
          <p:spPr bwMode="auto">
            <a:xfrm>
              <a:off x="3348287" y="2924944"/>
              <a:ext cx="2016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zh-CN" altLang="en-US" sz="1600" b="1" dirty="0">
                  <a:latin typeface="宋体" pitchFamily="2" charset="-122"/>
                </a:rPr>
                <a:t>段基地址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3" name="Text Box 109"/>
            <p:cNvSpPr txBox="1">
              <a:spLocks noChangeArrowheads="1"/>
            </p:cNvSpPr>
            <p:nvPr/>
          </p:nvSpPr>
          <p:spPr bwMode="auto">
            <a:xfrm>
              <a:off x="5364981" y="2924944"/>
              <a:ext cx="28733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 smtClean="0">
                  <a:latin typeface="宋体" pitchFamily="2" charset="-122"/>
                </a:rPr>
                <a:t>＋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4067719" y="3645048"/>
              <a:ext cx="792089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式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VM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123"/>
            <p:cNvSpPr txBox="1">
              <a:spLocks noChangeArrowheads="1"/>
            </p:cNvSpPr>
            <p:nvPr/>
          </p:nvSpPr>
          <p:spPr bwMode="auto">
            <a:xfrm>
              <a:off x="6155952" y="3645048"/>
              <a:ext cx="96304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页式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VM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126"/>
            <p:cNvSpPr txBox="1">
              <a:spLocks noChangeArrowheads="1"/>
            </p:cNvSpPr>
            <p:nvPr/>
          </p:nvSpPr>
          <p:spPr bwMode="auto">
            <a:xfrm>
              <a:off x="3419872" y="1124744"/>
              <a:ext cx="1008063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索引</a:t>
              </a:r>
            </a:p>
          </p:txBody>
        </p:sp>
        <p:sp>
          <p:nvSpPr>
            <p:cNvPr id="33" name="Text Box 127"/>
            <p:cNvSpPr txBox="1">
              <a:spLocks noChangeArrowheads="1"/>
            </p:cNvSpPr>
            <p:nvPr/>
          </p:nvSpPr>
          <p:spPr bwMode="auto">
            <a:xfrm>
              <a:off x="4427934" y="1124744"/>
              <a:ext cx="287338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TI</a:t>
              </a:r>
            </a:p>
          </p:txBody>
        </p:sp>
        <p:sp>
          <p:nvSpPr>
            <p:cNvPr id="34" name="Text Box 128"/>
            <p:cNvSpPr txBox="1">
              <a:spLocks noChangeArrowheads="1"/>
            </p:cNvSpPr>
            <p:nvPr/>
          </p:nvSpPr>
          <p:spPr bwMode="auto">
            <a:xfrm>
              <a:off x="4716859" y="1124744"/>
              <a:ext cx="503238" cy="21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RPL</a:t>
              </a:r>
            </a:p>
          </p:txBody>
        </p:sp>
        <p:sp>
          <p:nvSpPr>
            <p:cNvPr id="35" name="Text Box 129"/>
            <p:cNvSpPr txBox="1">
              <a:spLocks noChangeArrowheads="1"/>
            </p:cNvSpPr>
            <p:nvPr/>
          </p:nvSpPr>
          <p:spPr bwMode="auto">
            <a:xfrm>
              <a:off x="5220097" y="1124744"/>
              <a:ext cx="2016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段内偏移地址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8" name="Text Box 136"/>
            <p:cNvSpPr txBox="1">
              <a:spLocks noChangeArrowheads="1"/>
            </p:cNvSpPr>
            <p:nvPr/>
          </p:nvSpPr>
          <p:spPr bwMode="auto">
            <a:xfrm>
              <a:off x="4499768" y="3357016"/>
              <a:ext cx="201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线性地址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2" name="Text Box 141"/>
            <p:cNvSpPr txBox="1">
              <a:spLocks noChangeArrowheads="1"/>
            </p:cNvSpPr>
            <p:nvPr/>
          </p:nvSpPr>
          <p:spPr bwMode="auto">
            <a:xfrm>
              <a:off x="3491880" y="3933080"/>
              <a:ext cx="2016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物理</a:t>
              </a: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3" name="Text Box 142"/>
            <p:cNvSpPr txBox="1">
              <a:spLocks noChangeArrowheads="1"/>
            </p:cNvSpPr>
            <p:nvPr/>
          </p:nvSpPr>
          <p:spPr bwMode="auto">
            <a:xfrm>
              <a:off x="5651896" y="3933080"/>
              <a:ext cx="2016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页式虚拟地址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6" name="Text Box 148"/>
            <p:cNvSpPr txBox="1">
              <a:spLocks noChangeArrowheads="1"/>
            </p:cNvSpPr>
            <p:nvPr/>
          </p:nvSpPr>
          <p:spPr bwMode="auto">
            <a:xfrm>
              <a:off x="5148120" y="1742336"/>
              <a:ext cx="504000" cy="216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GDTR</a:t>
              </a:r>
            </a:p>
          </p:txBody>
        </p:sp>
        <p:sp>
          <p:nvSpPr>
            <p:cNvPr id="48" name="Text Box 150"/>
            <p:cNvSpPr txBox="1">
              <a:spLocks noChangeArrowheads="1"/>
            </p:cNvSpPr>
            <p:nvPr/>
          </p:nvSpPr>
          <p:spPr bwMode="auto">
            <a:xfrm>
              <a:off x="2267744" y="1742360"/>
              <a:ext cx="504000" cy="216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LDTR</a:t>
              </a:r>
            </a:p>
          </p:txBody>
        </p:sp>
        <p:sp>
          <p:nvSpPr>
            <p:cNvPr id="50" name="Text Box 138"/>
            <p:cNvSpPr txBox="1">
              <a:spLocks noChangeArrowheads="1"/>
            </p:cNvSpPr>
            <p:nvPr/>
          </p:nvSpPr>
          <p:spPr bwMode="auto">
            <a:xfrm>
              <a:off x="5868136" y="1844880"/>
              <a:ext cx="1152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/>
                <a:t>其他描述符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/>
                <a:t>段描述符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/>
                </a:rPr>
                <a:t>…</a:t>
              </a:r>
              <a:endParaRPr kumimoji="0" lang="en-US" altLang="zh-CN" sz="1600" b="1" dirty="0"/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3923928" y="1340744"/>
              <a:ext cx="112" cy="2161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4572000" y="134076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2988729" y="2060824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2988593" y="2276848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5868272" y="2060848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5868136" y="2276872"/>
              <a:ext cx="115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5651367" y="18448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2771792" y="18448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3707904" y="1628799"/>
              <a:ext cx="2592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6300191" y="1628800"/>
              <a:ext cx="1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3707904" y="1628800"/>
              <a:ext cx="1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2123728" y="213285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4067944" y="2204864"/>
              <a:ext cx="503659" cy="216048"/>
            </a:xfrm>
            <a:prstGeom prst="bentConnector3">
              <a:avLst>
                <a:gd name="adj1" fmla="val 10043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90" name="Text Box 129"/>
            <p:cNvSpPr txBox="1">
              <a:spLocks noChangeArrowheads="1"/>
            </p:cNvSpPr>
            <p:nvPr/>
          </p:nvSpPr>
          <p:spPr bwMode="auto">
            <a:xfrm>
              <a:off x="5652344" y="2924944"/>
              <a:ext cx="2016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段内偏移地址</a:t>
              </a:r>
              <a:r>
                <a:rPr lang="en-US" altLang="zh-CN" sz="1600" b="1" dirty="0">
                  <a:latin typeface="宋体" pitchFamily="2" charset="-122"/>
                </a:rPr>
                <a:t>(32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7164287" y="1340792"/>
              <a:ext cx="1" cy="1584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09"/>
            <p:cNvSpPr txBox="1">
              <a:spLocks noChangeArrowheads="1"/>
            </p:cNvSpPr>
            <p:nvPr/>
          </p:nvSpPr>
          <p:spPr bwMode="auto">
            <a:xfrm rot="16200000">
              <a:off x="5399956" y="314096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 smtClean="0">
                  <a:latin typeface="宋体" pitchFamily="2" charset="-122"/>
                </a:rPr>
                <a:t>＝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6155952" y="3573016"/>
              <a:ext cx="1" cy="360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H="1">
              <a:off x="4859808" y="3573016"/>
              <a:ext cx="1" cy="360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H="1" flipV="1">
              <a:off x="2123728" y="1556791"/>
              <a:ext cx="180017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123728" y="1556897"/>
              <a:ext cx="0" cy="5759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572000" y="26369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5" name="Text Box 71"/>
          <p:cNvSpPr txBox="1">
            <a:spLocks noChangeArrowheads="1"/>
          </p:cNvSpPr>
          <p:nvPr/>
        </p:nvSpPr>
        <p:spPr bwMode="auto">
          <a:xfrm>
            <a:off x="2843808" y="4477783"/>
            <a:ext cx="6192688" cy="183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kumimoji="0" lang="en-US" altLang="zh-CN" b="1" u="sng" dirty="0" smtClean="0">
                <a:latin typeface="宋体" pitchFamily="2" charset="-122"/>
              </a:rPr>
              <a:t>TI</a:t>
            </a:r>
            <a:r>
              <a:rPr kumimoji="0" lang="zh-CN" altLang="en-US" b="1" u="sng" dirty="0" smtClean="0">
                <a:latin typeface="宋体" pitchFamily="2" charset="-122"/>
              </a:rPr>
              <a:t>限定</a:t>
            </a:r>
            <a:r>
              <a:rPr kumimoji="0" lang="zh-CN" altLang="en-US" b="1" dirty="0" smtClean="0">
                <a:latin typeface="宋体" pitchFamily="2" charset="-122"/>
              </a:rPr>
              <a:t>请求只能</a:t>
            </a:r>
            <a:r>
              <a:rPr kumimoji="0" lang="zh-CN" altLang="en-US" b="1" dirty="0">
                <a:latin typeface="宋体" pitchFamily="2" charset="-122"/>
              </a:rPr>
              <a:t>访问</a:t>
            </a:r>
            <a:r>
              <a:rPr kumimoji="0" lang="en-US" altLang="zh-CN" b="1" dirty="0">
                <a:latin typeface="宋体" pitchFamily="2" charset="-122"/>
              </a:rPr>
              <a:t>GDT</a:t>
            </a:r>
            <a:r>
              <a:rPr kumimoji="0" lang="zh-CN" altLang="en-US" b="1" dirty="0" smtClean="0">
                <a:latin typeface="宋体" pitchFamily="2" charset="-122"/>
              </a:rPr>
              <a:t>及自身</a:t>
            </a:r>
            <a:r>
              <a:rPr kumimoji="0" lang="en-US" altLang="zh-CN" b="1" dirty="0" smtClean="0">
                <a:latin typeface="宋体" pitchFamily="2" charset="-122"/>
              </a:rPr>
              <a:t>LDT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just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</a:t>
            </a:r>
            <a:r>
              <a:rPr kumimoji="0" lang="zh-CN" altLang="en-US" b="1" spc="-100" dirty="0" smtClean="0">
                <a:latin typeface="宋体" pitchFamily="2" charset="-122"/>
              </a:rPr>
              <a:t>判断</a:t>
            </a:r>
            <a:r>
              <a:rPr kumimoji="0" lang="zh-CN" altLang="en-US" b="1" u="sng" spc="-100" dirty="0" smtClean="0">
                <a:latin typeface="宋体" pitchFamily="2" charset="-122"/>
              </a:rPr>
              <a:t>请求的</a:t>
            </a:r>
            <a:r>
              <a:rPr kumimoji="0" lang="en-US" altLang="zh-CN" b="1" u="sng" spc="-100" dirty="0" smtClean="0">
                <a:latin typeface="宋体" pitchFamily="2" charset="-122"/>
              </a:rPr>
              <a:t>VA</a:t>
            </a:r>
            <a:r>
              <a:rPr kumimoji="0" lang="zh-CN" altLang="en-US" b="1" spc="-100" dirty="0" smtClean="0">
                <a:latin typeface="宋体" pitchFamily="2" charset="-122"/>
              </a:rPr>
              <a:t>≤</a:t>
            </a:r>
            <a:r>
              <a:rPr kumimoji="0" lang="en-US" altLang="zh-CN" b="1" u="sng" spc="-100" dirty="0" smtClean="0">
                <a:latin typeface="宋体" pitchFamily="2" charset="-122"/>
              </a:rPr>
              <a:t>LDTR/GDTR</a:t>
            </a:r>
            <a:r>
              <a:rPr kumimoji="0" lang="zh-CN" altLang="en-US" b="1" u="sng" spc="-100" dirty="0" smtClean="0">
                <a:latin typeface="宋体" pitchFamily="2" charset="-122"/>
              </a:rPr>
              <a:t>及段</a:t>
            </a:r>
            <a:r>
              <a:rPr kumimoji="0" lang="zh-CN" altLang="en-US" b="1" u="sng" spc="-100" dirty="0" smtClean="0">
                <a:latin typeface="宋体" pitchFamily="2" charset="-122"/>
              </a:rPr>
              <a:t>描述符的界限</a:t>
            </a:r>
            <a:endParaRPr kumimoji="0" lang="zh-CN" altLang="en-US" b="1" u="sng" spc="-100" dirty="0">
              <a:latin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判断</a:t>
            </a:r>
            <a:r>
              <a:rPr kumimoji="0" lang="zh-CN" altLang="en-US" b="1" u="sng" dirty="0" smtClean="0">
                <a:latin typeface="宋体" pitchFamily="2" charset="-122"/>
              </a:rPr>
              <a:t>请求的</a:t>
            </a:r>
            <a:r>
              <a:rPr kumimoji="0" lang="en-US" altLang="zh-CN" b="1" u="sng" dirty="0" smtClean="0">
                <a:latin typeface="宋体" pitchFamily="2" charset="-122"/>
              </a:rPr>
              <a:t>RPL</a:t>
            </a:r>
            <a:r>
              <a:rPr kumimoji="0" lang="en-US" altLang="zh-CN" b="1" dirty="0" smtClean="0">
                <a:latin typeface="宋体" pitchFamily="2" charset="-122"/>
              </a:rPr>
              <a:t>≤</a:t>
            </a:r>
            <a:r>
              <a:rPr kumimoji="0" lang="zh-CN" altLang="en-US" b="1" u="sng" dirty="0" smtClean="0">
                <a:latin typeface="宋体" pitchFamily="2" charset="-122"/>
              </a:rPr>
              <a:t>目标段的</a:t>
            </a:r>
            <a:r>
              <a:rPr kumimoji="0" lang="en-US" altLang="zh-CN" b="1" u="sng" dirty="0" smtClean="0">
                <a:latin typeface="宋体" pitchFamily="2" charset="-122"/>
              </a:rPr>
              <a:t>DPL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保护环号</a:t>
            </a:r>
            <a:r>
              <a:rPr kumimoji="0" lang="en-US" altLang="zh-CN" sz="1600" b="1" dirty="0" smtClean="0">
                <a:latin typeface="宋体" pitchFamily="2" charset="-122"/>
              </a:rPr>
              <a:t>[0</a:t>
            </a:r>
            <a:r>
              <a:rPr kumimoji="0" lang="zh-CN" altLang="en-US" sz="1600" b="1" dirty="0" smtClean="0">
                <a:latin typeface="宋体" pitchFamily="2" charset="-122"/>
              </a:rPr>
              <a:t>最高</a:t>
            </a:r>
            <a:r>
              <a:rPr kumimoji="0" lang="en-US" altLang="zh-CN" sz="1600" b="1" dirty="0" smtClean="0">
                <a:latin typeface="宋体" pitchFamily="2" charset="-122"/>
              </a:rPr>
              <a:t>]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zh-CN" altLang="en-US" b="1" dirty="0">
              <a:latin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判断</a:t>
            </a:r>
            <a:r>
              <a:rPr kumimoji="0" lang="zh-CN" altLang="en-US" b="1" u="sng" dirty="0" smtClean="0">
                <a:latin typeface="宋体" pitchFamily="2" charset="-122"/>
              </a:rPr>
              <a:t>请求的类型</a:t>
            </a:r>
            <a:r>
              <a:rPr kumimoji="0" lang="zh-CN" altLang="en-US" b="1" dirty="0" smtClean="0">
                <a:latin typeface="宋体" pitchFamily="2" charset="-122"/>
              </a:rPr>
              <a:t>∈</a:t>
            </a:r>
            <a:r>
              <a:rPr kumimoji="0" lang="zh-CN" altLang="en-US" b="1" u="sng" dirty="0" smtClean="0">
                <a:latin typeface="宋体" pitchFamily="2" charset="-122"/>
              </a:rPr>
              <a:t>目标段的允许类型</a:t>
            </a:r>
            <a:endParaRPr kumimoji="0" lang="zh-CN" altLang="en-US" b="1" dirty="0">
              <a:latin typeface="宋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2699792" y="1196728"/>
            <a:ext cx="4464496" cy="1512068"/>
            <a:chOff x="2699792" y="1340744"/>
            <a:chExt cx="4464496" cy="1512068"/>
          </a:xfrm>
        </p:grpSpPr>
        <p:cxnSp>
          <p:nvCxnSpPr>
            <p:cNvPr id="156" name="直接箭头连接符 155"/>
            <p:cNvCxnSpPr/>
            <p:nvPr/>
          </p:nvCxnSpPr>
          <p:spPr bwMode="auto">
            <a:xfrm rot="10800000" flipV="1">
              <a:off x="5076288" y="1484784"/>
              <a:ext cx="2088000" cy="936104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60" name="Text Box 136"/>
            <p:cNvSpPr txBox="1">
              <a:spLocks noChangeArrowheads="1"/>
            </p:cNvSpPr>
            <p:nvPr/>
          </p:nvSpPr>
          <p:spPr bwMode="auto">
            <a:xfrm>
              <a:off x="4283968" y="2420912"/>
              <a:ext cx="1007967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保护机制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4932040" y="1340744"/>
              <a:ext cx="0" cy="10801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2699792" y="1376708"/>
              <a:ext cx="112" cy="1080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2699904" y="1484785"/>
              <a:ext cx="208804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787951" y="1484784"/>
              <a:ext cx="73" cy="9361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45"/>
            <p:cNvCxnSpPr/>
            <p:nvPr/>
          </p:nvCxnSpPr>
          <p:spPr bwMode="auto">
            <a:xfrm>
              <a:off x="4940303" y="2636912"/>
              <a:ext cx="279769" cy="107950"/>
            </a:xfrm>
            <a:prstGeom prst="bentConnector3">
              <a:avLst>
                <a:gd name="adj1" fmla="val -842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 Box 130"/>
            <p:cNvSpPr txBox="1">
              <a:spLocks noChangeArrowheads="1"/>
            </p:cNvSpPr>
            <p:nvPr/>
          </p:nvSpPr>
          <p:spPr bwMode="auto">
            <a:xfrm>
              <a:off x="5220120" y="2636912"/>
              <a:ext cx="432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400" b="1" dirty="0" smtClean="0">
                  <a:latin typeface="宋体" pitchFamily="2" charset="-122"/>
                </a:rPr>
                <a:t>异常</a:t>
              </a:r>
              <a:endParaRPr kumimoji="0" lang="en-US" altLang="zh-CN" sz="1400" b="1" dirty="0">
                <a:latin typeface="宋体" pitchFamily="2" charset="-122"/>
              </a:endParaRPr>
            </a:p>
          </p:txBody>
        </p:sp>
      </p:grpSp>
      <p:sp>
        <p:nvSpPr>
          <p:cNvPr id="16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86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179512" y="447055"/>
            <a:ext cx="87630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Core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的存储器层次结构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179512" y="928670"/>
            <a:ext cx="2916332" cy="547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*层次结构：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虚存参数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TLB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Cache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主存参数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2267744" y="4653136"/>
            <a:ext cx="6674768" cy="171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kumimoji="0" lang="en-US" altLang="zh-CN" sz="2200" b="1" dirty="0">
                <a:latin typeface="宋体" pitchFamily="2" charset="-122"/>
              </a:rPr>
              <a:t> VA</a:t>
            </a:r>
            <a:r>
              <a:rPr kumimoji="0" lang="zh-CN" altLang="en-US" sz="2200" b="1" dirty="0">
                <a:latin typeface="宋体" pitchFamily="2" charset="-122"/>
              </a:rPr>
              <a:t>＝</a:t>
            </a:r>
            <a:r>
              <a:rPr kumimoji="0" lang="en-US" altLang="zh-CN" sz="2200" b="1" dirty="0" smtClean="0">
                <a:latin typeface="宋体" pitchFamily="2" charset="-122"/>
              </a:rPr>
              <a:t>48b</a:t>
            </a:r>
            <a:r>
              <a:rPr kumimoji="0" lang="zh-CN" altLang="en-US" sz="2200" b="1" dirty="0" smtClean="0">
                <a:latin typeface="宋体" pitchFamily="2" charset="-122"/>
              </a:rPr>
              <a:t>，</a:t>
            </a:r>
            <a:r>
              <a:rPr kumimoji="0" lang="en-US" altLang="zh-CN" sz="2200" b="1" dirty="0">
                <a:latin typeface="宋体" pitchFamily="2" charset="-122"/>
              </a:rPr>
              <a:t>PA</a:t>
            </a:r>
            <a:r>
              <a:rPr kumimoji="0" lang="zh-CN" altLang="en-US" sz="2200" b="1" dirty="0">
                <a:latin typeface="宋体" pitchFamily="2" charset="-122"/>
              </a:rPr>
              <a:t>＝</a:t>
            </a:r>
            <a:r>
              <a:rPr kumimoji="0" lang="en-US" altLang="zh-CN" sz="2200" b="1" dirty="0" smtClean="0">
                <a:latin typeface="宋体" pitchFamily="2" charset="-122"/>
              </a:rPr>
              <a:t>52b</a:t>
            </a:r>
            <a:r>
              <a:rPr kumimoji="0" lang="zh-CN" altLang="en-US" sz="2200" b="1" dirty="0">
                <a:latin typeface="宋体" pitchFamily="2" charset="-122"/>
              </a:rPr>
              <a:t>，页式管理</a:t>
            </a:r>
            <a:r>
              <a:rPr kumimoji="0" lang="en-US" altLang="zh-CN" sz="2200" b="1" dirty="0" smtClean="0">
                <a:latin typeface="宋体" pitchFamily="2" charset="-122"/>
              </a:rPr>
              <a:t>(S</a:t>
            </a:r>
            <a:r>
              <a:rPr kumimoji="0" lang="en-US" altLang="zh-CN" sz="2200" b="1" baseline="-18000" dirty="0" smtClean="0">
                <a:latin typeface="宋体" pitchFamily="2" charset="-122"/>
              </a:rPr>
              <a:t>VP</a:t>
            </a:r>
            <a:r>
              <a:rPr kumimoji="0" lang="zh-CN" altLang="en-US" sz="2200" b="1" dirty="0">
                <a:latin typeface="宋体" pitchFamily="2" charset="-122"/>
              </a:rPr>
              <a:t>＝</a:t>
            </a:r>
            <a:r>
              <a:rPr kumimoji="0" lang="en-US" altLang="zh-CN" sz="2200" b="1" dirty="0">
                <a:latin typeface="宋体" pitchFamily="2" charset="-122"/>
              </a:rPr>
              <a:t>4KB/4MB)</a:t>
            </a: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sz="2200" b="1" dirty="0">
                <a:latin typeface="宋体" pitchFamily="2" charset="-122"/>
              </a:rPr>
              <a:t>伪</a:t>
            </a:r>
            <a:r>
              <a:rPr kumimoji="0" lang="en-US" altLang="zh-CN" sz="2200" b="1" dirty="0">
                <a:latin typeface="宋体" pitchFamily="2" charset="-122"/>
              </a:rPr>
              <a:t>LRU</a:t>
            </a:r>
            <a:r>
              <a:rPr kumimoji="0" lang="zh-CN" altLang="en-US" sz="2200" b="1" dirty="0">
                <a:latin typeface="宋体" pitchFamily="2" charset="-122"/>
              </a:rPr>
              <a:t>、硬件处理</a:t>
            </a:r>
            <a:r>
              <a:rPr kumimoji="0" lang="en-US" altLang="zh-CN" sz="2200" b="1" dirty="0">
                <a:latin typeface="宋体" pitchFamily="2" charset="-122"/>
              </a:rPr>
              <a:t>TLB</a:t>
            </a:r>
            <a:r>
              <a:rPr kumimoji="0" lang="zh-CN" altLang="en-US" sz="2200" b="1" dirty="0" smtClean="0">
                <a:latin typeface="宋体" pitchFamily="2" charset="-122"/>
              </a:rPr>
              <a:t>缺失</a:t>
            </a:r>
            <a:endParaRPr kumimoji="0" lang="zh-CN" altLang="en-US" sz="2200" b="1" dirty="0">
              <a:latin typeface="宋体" pitchFamily="2" charset="-122"/>
            </a:endParaRPr>
          </a:p>
          <a:p>
            <a:pPr algn="just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latin typeface="宋体" pitchFamily="2" charset="-122"/>
              </a:rPr>
              <a:t>  </a:t>
            </a:r>
            <a:r>
              <a:rPr kumimoji="0" lang="zh-CN" altLang="en-US" sz="2200" b="1" dirty="0" smtClean="0">
                <a:latin typeface="宋体" pitchFamily="2" charset="-122"/>
              </a:rPr>
              <a:t>物理寻址、</a:t>
            </a:r>
            <a:r>
              <a:rPr kumimoji="0" lang="en-US" altLang="zh-CN" sz="2200" b="1" dirty="0" smtClean="0">
                <a:latin typeface="宋体" pitchFamily="2" charset="-122"/>
              </a:rPr>
              <a:t>64B</a:t>
            </a:r>
            <a:r>
              <a:rPr kumimoji="0" lang="zh-CN" altLang="en-US" sz="2200" b="1" dirty="0" smtClean="0">
                <a:latin typeface="宋体" pitchFamily="2" charset="-122"/>
              </a:rPr>
              <a:t>块、伪</a:t>
            </a:r>
            <a:r>
              <a:rPr kumimoji="0" lang="en-US" altLang="zh-CN" sz="2200" b="1" dirty="0" smtClean="0">
                <a:latin typeface="宋体" pitchFamily="2" charset="-122"/>
              </a:rPr>
              <a:t>LRU</a:t>
            </a:r>
            <a:r>
              <a:rPr kumimoji="0" lang="zh-CN" altLang="en-US" sz="2200" b="1" dirty="0" smtClean="0">
                <a:latin typeface="宋体" pitchFamily="2" charset="-122"/>
              </a:rPr>
              <a:t>、写回，</a:t>
            </a:r>
            <a:r>
              <a:rPr kumimoji="0" lang="en-US" altLang="zh-CN" sz="2200" b="1" dirty="0" smtClean="0">
                <a:latin typeface="宋体" pitchFamily="2" charset="-122"/>
              </a:rPr>
              <a:t>L1</a:t>
            </a:r>
            <a:r>
              <a:rPr kumimoji="0" lang="en-US" altLang="zh-CN" sz="2200" b="1" dirty="0">
                <a:latin typeface="宋体" pitchFamily="2" charset="-122"/>
              </a:rPr>
              <a:t>$/L3</a:t>
            </a:r>
            <a:r>
              <a:rPr kumimoji="0" lang="en-US" altLang="zh-CN" sz="2200" b="1" dirty="0" smtClean="0">
                <a:latin typeface="宋体" pitchFamily="2" charset="-122"/>
              </a:rPr>
              <a:t>$</a:t>
            </a:r>
            <a:r>
              <a:rPr kumimoji="0" lang="zh-CN" altLang="en-US" sz="2200" b="1" dirty="0" smtClean="0">
                <a:latin typeface="宋体" pitchFamily="2" charset="-122"/>
              </a:rPr>
              <a:t>略不同</a:t>
            </a:r>
            <a:endParaRPr kumimoji="0" lang="en-US" altLang="zh-CN" sz="2200" b="1" dirty="0" smtClean="0">
              <a:latin typeface="宋体" pitchFamily="2" charset="-122"/>
            </a:endParaRPr>
          </a:p>
          <a:p>
            <a:pPr algn="just" eaLnBrk="0" hangingPunct="0">
              <a:spcBef>
                <a:spcPts val="300"/>
              </a:spcBef>
            </a:pPr>
            <a:r>
              <a:rPr kumimoji="0" lang="zh-CN" altLang="en-US" sz="2200" b="1" dirty="0" smtClean="0">
                <a:latin typeface="宋体" pitchFamily="2" charset="-122"/>
              </a:rPr>
              <a:t> </a:t>
            </a:r>
            <a:r>
              <a:rPr kumimoji="0" lang="en-US" altLang="zh-CN" sz="2200" b="1" dirty="0" smtClean="0">
                <a:latin typeface="宋体" pitchFamily="2" charset="-122"/>
              </a:rPr>
              <a:t>DDR3</a:t>
            </a:r>
            <a:r>
              <a:rPr kumimoji="0" lang="zh-CN" altLang="en-US" sz="2200" b="1" dirty="0" smtClean="0">
                <a:latin typeface="宋体" pitchFamily="2" charset="-122"/>
              </a:rPr>
              <a:t>，支持三通道方式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60224" y="1484784"/>
            <a:ext cx="7056192" cy="3096344"/>
            <a:chOff x="1260224" y="1412776"/>
            <a:chExt cx="7056192" cy="3096344"/>
          </a:xfrm>
        </p:grpSpPr>
        <p:sp>
          <p:nvSpPr>
            <p:cNvPr id="56" name="Text Box 193"/>
            <p:cNvSpPr txBox="1">
              <a:spLocks noChangeArrowheads="1"/>
            </p:cNvSpPr>
            <p:nvPr/>
          </p:nvSpPr>
          <p:spPr bwMode="auto">
            <a:xfrm>
              <a:off x="1260224" y="1412776"/>
              <a:ext cx="5616032" cy="309634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50" name="Text Box 193"/>
            <p:cNvSpPr txBox="1">
              <a:spLocks noChangeArrowheads="1"/>
            </p:cNvSpPr>
            <p:nvPr/>
          </p:nvSpPr>
          <p:spPr bwMode="auto">
            <a:xfrm>
              <a:off x="1331640" y="1484784"/>
              <a:ext cx="5472000" cy="219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" name="Text Box 193"/>
            <p:cNvSpPr txBox="1">
              <a:spLocks noChangeArrowheads="1"/>
            </p:cNvSpPr>
            <p:nvPr/>
          </p:nvSpPr>
          <p:spPr bwMode="auto">
            <a:xfrm>
              <a:off x="4284208" y="2276872"/>
              <a:ext cx="1080000" cy="50559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(64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" name="Text Box 193"/>
            <p:cNvSpPr txBox="1">
              <a:spLocks noChangeArrowheads="1"/>
            </p:cNvSpPr>
            <p:nvPr/>
          </p:nvSpPr>
          <p:spPr bwMode="auto">
            <a:xfrm>
              <a:off x="5508344" y="2276872"/>
              <a:ext cx="1079880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(128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193"/>
            <p:cNvSpPr txBox="1">
              <a:spLocks noChangeArrowheads="1"/>
            </p:cNvSpPr>
            <p:nvPr/>
          </p:nvSpPr>
          <p:spPr bwMode="auto">
            <a:xfrm>
              <a:off x="4716256" y="3068960"/>
              <a:ext cx="1440000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L2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(512</a:t>
              </a:r>
              <a:r>
                <a:rPr lang="zh-CN" altLang="en-US" sz="1600" b="1" dirty="0" smtClean="0">
                  <a:latin typeface="宋体" pitchFamily="2" charset="-122"/>
                </a:rPr>
                <a:t>行</a:t>
              </a:r>
              <a:r>
                <a:rPr lang="en-US" altLang="zh-CN" sz="1600" b="1" dirty="0" smtClean="0">
                  <a:latin typeface="宋体" pitchFamily="2" charset="-122"/>
                </a:rPr>
                <a:t>/4W)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1" name="直接箭头连接符 44"/>
            <p:cNvCxnSpPr/>
            <p:nvPr/>
          </p:nvCxnSpPr>
          <p:spPr bwMode="auto">
            <a:xfrm>
              <a:off x="4860272" y="2782466"/>
              <a:ext cx="0" cy="2864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7" name="Text Box 193"/>
            <p:cNvSpPr txBox="1">
              <a:spLocks noChangeArrowheads="1"/>
            </p:cNvSpPr>
            <p:nvPr/>
          </p:nvSpPr>
          <p:spPr bwMode="auto">
            <a:xfrm>
              <a:off x="7236416" y="3643486"/>
              <a:ext cx="1080000" cy="28957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数据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页表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1" name="Text Box 193"/>
            <p:cNvSpPr txBox="1">
              <a:spLocks noChangeArrowheads="1"/>
            </p:cNvSpPr>
            <p:nvPr/>
          </p:nvSpPr>
          <p:spPr bwMode="auto">
            <a:xfrm>
              <a:off x="2771920" y="2276872"/>
              <a:ext cx="1080000" cy="50328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L1-I$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(32KB/4</a:t>
              </a:r>
              <a:r>
                <a:rPr lang="en-US" altLang="zh-CN" sz="1600" b="1" dirty="0">
                  <a:latin typeface="宋体" pitchFamily="2" charset="-122"/>
                </a:rPr>
                <a:t>W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" name="Text Box 193"/>
            <p:cNvSpPr txBox="1">
              <a:spLocks noChangeArrowheads="1"/>
            </p:cNvSpPr>
            <p:nvPr/>
          </p:nvSpPr>
          <p:spPr bwMode="auto">
            <a:xfrm>
              <a:off x="1547784" y="2276872"/>
              <a:ext cx="1080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L1-D$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(32KB/8W)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23" name="Text Box 193"/>
            <p:cNvSpPr txBox="1">
              <a:spLocks noChangeArrowheads="1"/>
            </p:cNvSpPr>
            <p:nvPr/>
          </p:nvSpPr>
          <p:spPr bwMode="auto">
            <a:xfrm>
              <a:off x="1979872" y="3069016"/>
              <a:ext cx="1440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L2$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(256KB/8W)</a:t>
              </a:r>
            </a:p>
          </p:txBody>
        </p:sp>
        <p:cxnSp>
          <p:nvCxnSpPr>
            <p:cNvPr id="25" name="直接箭头连接符 44"/>
            <p:cNvCxnSpPr/>
            <p:nvPr/>
          </p:nvCxnSpPr>
          <p:spPr bwMode="auto">
            <a:xfrm flipV="1">
              <a:off x="3275672" y="2780928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44"/>
            <p:cNvCxnSpPr/>
            <p:nvPr/>
          </p:nvCxnSpPr>
          <p:spPr bwMode="auto">
            <a:xfrm>
              <a:off x="3707904" y="1772816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44"/>
            <p:cNvCxnSpPr/>
            <p:nvPr/>
          </p:nvCxnSpPr>
          <p:spPr bwMode="auto">
            <a:xfrm flipV="1">
              <a:off x="2123848" y="2780928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5" name="直接箭头连接符 44"/>
            <p:cNvCxnSpPr/>
            <p:nvPr/>
          </p:nvCxnSpPr>
          <p:spPr bwMode="auto">
            <a:xfrm flipV="1">
              <a:off x="3275856" y="19168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44"/>
            <p:cNvCxnSpPr/>
            <p:nvPr/>
          </p:nvCxnSpPr>
          <p:spPr bwMode="auto">
            <a:xfrm flipV="1">
              <a:off x="2123848" y="19168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0" name="直接箭头连接符 44"/>
            <p:cNvCxnSpPr/>
            <p:nvPr/>
          </p:nvCxnSpPr>
          <p:spPr bwMode="auto">
            <a:xfrm>
              <a:off x="6012160" y="2780928"/>
              <a:ext cx="0" cy="2864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1" name="直接箭头连接符 44"/>
            <p:cNvCxnSpPr/>
            <p:nvPr/>
          </p:nvCxnSpPr>
          <p:spPr bwMode="auto">
            <a:xfrm>
              <a:off x="5436096" y="3574554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直接箭头连接符 44"/>
            <p:cNvCxnSpPr/>
            <p:nvPr/>
          </p:nvCxnSpPr>
          <p:spPr bwMode="auto">
            <a:xfrm flipV="1">
              <a:off x="2627784" y="3573048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4" name="Text Box 193"/>
            <p:cNvSpPr txBox="1">
              <a:spLocks noChangeArrowheads="1"/>
            </p:cNvSpPr>
            <p:nvPr/>
          </p:nvSpPr>
          <p:spPr bwMode="auto">
            <a:xfrm>
              <a:off x="4644248" y="1700808"/>
              <a:ext cx="1511984" cy="28957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6012160" y="198884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4"/>
            <p:cNvCxnSpPr/>
            <p:nvPr/>
          </p:nvCxnSpPr>
          <p:spPr bwMode="auto">
            <a:xfrm flipV="1">
              <a:off x="4788264" y="198884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1619672" y="1556792"/>
              <a:ext cx="2088232" cy="36134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        执行引擎 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49" name="Text Box 193"/>
            <p:cNvSpPr txBox="1">
              <a:spLocks noChangeArrowheads="1"/>
            </p:cNvSpPr>
            <p:nvPr/>
          </p:nvSpPr>
          <p:spPr bwMode="auto">
            <a:xfrm>
              <a:off x="1907704" y="3933112"/>
              <a:ext cx="1584232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核共享的</a:t>
              </a:r>
              <a:r>
                <a:rPr lang="en-US" altLang="zh-CN" sz="1800" b="1" u="none" dirty="0" smtClean="0">
                  <a:latin typeface="宋体" pitchFamily="2" charset="-122"/>
                </a:rPr>
                <a:t>L3$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(2MB/16W×4)</a:t>
              </a:r>
            </a:p>
          </p:txBody>
        </p:sp>
        <p:sp>
          <p:nvSpPr>
            <p:cNvPr id="51" name="Text Box 193"/>
            <p:cNvSpPr txBox="1">
              <a:spLocks noChangeArrowheads="1"/>
            </p:cNvSpPr>
            <p:nvPr/>
          </p:nvSpPr>
          <p:spPr bwMode="auto">
            <a:xfrm>
              <a:off x="4356016" y="3933056"/>
              <a:ext cx="216020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DRAM</a:t>
              </a:r>
              <a:r>
                <a:rPr lang="zh-CN" altLang="en-US" sz="1800" b="1" dirty="0" smtClean="0">
                  <a:latin typeface="宋体" pitchFamily="2" charset="-122"/>
                </a:rPr>
                <a:t>控制器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(64b@10.66GB/s</a:t>
              </a:r>
              <a:r>
                <a:rPr lang="en-US" altLang="zh-CN" sz="1600" b="1" dirty="0">
                  <a:latin typeface="宋体" pitchFamily="2" charset="-122"/>
                </a:rPr>
                <a:t>×</a:t>
              </a:r>
              <a:r>
                <a:rPr lang="en-US" altLang="zh-CN" sz="1600" b="1" dirty="0" smtClean="0">
                  <a:latin typeface="宋体" pitchFamily="2" charset="-122"/>
                </a:rPr>
                <a:t>3)</a:t>
              </a:r>
            </a:p>
          </p:txBody>
        </p:sp>
        <p:sp>
          <p:nvSpPr>
            <p:cNvPr id="52" name="Text Box 193"/>
            <p:cNvSpPr txBox="1">
              <a:spLocks noChangeArrowheads="1"/>
            </p:cNvSpPr>
            <p:nvPr/>
          </p:nvSpPr>
          <p:spPr bwMode="auto">
            <a:xfrm>
              <a:off x="7236416" y="3933112"/>
              <a:ext cx="1080000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主存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53" name="直接箭头连接符 44"/>
            <p:cNvCxnSpPr/>
            <p:nvPr/>
          </p:nvCxnSpPr>
          <p:spPr bwMode="auto">
            <a:xfrm flipH="1">
              <a:off x="3491880" y="4221032"/>
              <a:ext cx="864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8" name="直接箭头连接符 44"/>
            <p:cNvCxnSpPr/>
            <p:nvPr/>
          </p:nvCxnSpPr>
          <p:spPr bwMode="auto">
            <a:xfrm flipH="1">
              <a:off x="6516144" y="4149080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44"/>
            <p:cNvCxnSpPr/>
            <p:nvPr/>
          </p:nvCxnSpPr>
          <p:spPr bwMode="auto">
            <a:xfrm flipH="1">
              <a:off x="6516320" y="4005064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0" name="直接箭头连接符 44"/>
            <p:cNvCxnSpPr/>
            <p:nvPr/>
          </p:nvCxnSpPr>
          <p:spPr bwMode="auto">
            <a:xfrm flipH="1">
              <a:off x="6516320" y="4293096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3995968" y="155679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VA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1331640" y="3338267"/>
              <a:ext cx="64800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CPU</a:t>
              </a:r>
              <a:r>
                <a:rPr lang="zh-CN" altLang="en-US" sz="1600" b="1" dirty="0" smtClean="0">
                  <a:latin typeface="宋体" pitchFamily="2" charset="-122"/>
                </a:rPr>
                <a:t>核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1260224" y="4149080"/>
              <a:ext cx="5034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CPU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44"/>
            <p:cNvCxnSpPr/>
            <p:nvPr/>
          </p:nvCxnSpPr>
          <p:spPr bwMode="auto">
            <a:xfrm>
              <a:off x="2483560" y="2132872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44"/>
            <p:cNvCxnSpPr/>
            <p:nvPr/>
          </p:nvCxnSpPr>
          <p:spPr bwMode="auto">
            <a:xfrm>
              <a:off x="3563888" y="2060848"/>
              <a:ext cx="208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44"/>
            <p:cNvCxnSpPr/>
            <p:nvPr/>
          </p:nvCxnSpPr>
          <p:spPr bwMode="auto">
            <a:xfrm flipH="1">
              <a:off x="2700000" y="2925713"/>
              <a:ext cx="563" cy="1432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44"/>
            <p:cNvCxnSpPr/>
            <p:nvPr/>
          </p:nvCxnSpPr>
          <p:spPr bwMode="auto">
            <a:xfrm flipH="1" flipV="1">
              <a:off x="2699792" y="2924944"/>
              <a:ext cx="1296160" cy="7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44"/>
            <p:cNvCxnSpPr/>
            <p:nvPr/>
          </p:nvCxnSpPr>
          <p:spPr bwMode="auto">
            <a:xfrm>
              <a:off x="3995936" y="1916063"/>
              <a:ext cx="0" cy="1872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6" name="直接箭头连接符 44"/>
            <p:cNvCxnSpPr/>
            <p:nvPr/>
          </p:nvCxnSpPr>
          <p:spPr bwMode="auto">
            <a:xfrm>
              <a:off x="3131840" y="3789040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44"/>
            <p:cNvCxnSpPr/>
            <p:nvPr/>
          </p:nvCxnSpPr>
          <p:spPr bwMode="auto">
            <a:xfrm flipH="1">
              <a:off x="3131840" y="3789041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直接箭头连接符 44"/>
            <p:cNvCxnSpPr/>
            <p:nvPr/>
          </p:nvCxnSpPr>
          <p:spPr bwMode="auto">
            <a:xfrm>
              <a:off x="4715808" y="3789040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44"/>
            <p:cNvCxnSpPr/>
            <p:nvPr/>
          </p:nvCxnSpPr>
          <p:spPr bwMode="auto">
            <a:xfrm flipH="1" flipV="1">
              <a:off x="2483768" y="2132832"/>
              <a:ext cx="1512168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44"/>
            <p:cNvCxnSpPr/>
            <p:nvPr/>
          </p:nvCxnSpPr>
          <p:spPr bwMode="auto">
            <a:xfrm>
              <a:off x="3707696" y="213285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44"/>
            <p:cNvCxnSpPr/>
            <p:nvPr/>
          </p:nvCxnSpPr>
          <p:spPr bwMode="auto">
            <a:xfrm flipH="1">
              <a:off x="2339752" y="2060815"/>
              <a:ext cx="1512184" cy="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直接箭头连接符 44"/>
            <p:cNvCxnSpPr/>
            <p:nvPr/>
          </p:nvCxnSpPr>
          <p:spPr bwMode="auto">
            <a:xfrm flipH="1">
              <a:off x="3995952" y="1916832"/>
              <a:ext cx="6479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直接箭头连接符 44"/>
            <p:cNvCxnSpPr/>
            <p:nvPr/>
          </p:nvCxnSpPr>
          <p:spPr bwMode="auto">
            <a:xfrm>
              <a:off x="3851920" y="1773353"/>
              <a:ext cx="16" cy="2874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93"/>
            <p:cNvSpPr txBox="1">
              <a:spLocks noChangeArrowheads="1"/>
            </p:cNvSpPr>
            <p:nvPr/>
          </p:nvSpPr>
          <p:spPr bwMode="auto">
            <a:xfrm>
              <a:off x="1691888" y="1628568"/>
              <a:ext cx="863888" cy="28957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21" name="直接箭头连接符 44"/>
            <p:cNvCxnSpPr/>
            <p:nvPr/>
          </p:nvCxnSpPr>
          <p:spPr bwMode="auto">
            <a:xfrm>
              <a:off x="5436336" y="1990378"/>
              <a:ext cx="0" cy="107704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44"/>
            <p:cNvCxnSpPr/>
            <p:nvPr/>
          </p:nvCxnSpPr>
          <p:spPr bwMode="auto">
            <a:xfrm>
              <a:off x="5148096" y="2132872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44"/>
            <p:cNvCxnSpPr/>
            <p:nvPr/>
          </p:nvCxnSpPr>
          <p:spPr bwMode="auto">
            <a:xfrm>
              <a:off x="5724160" y="213285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44"/>
            <p:cNvCxnSpPr/>
            <p:nvPr/>
          </p:nvCxnSpPr>
          <p:spPr bwMode="auto">
            <a:xfrm>
              <a:off x="5148304" y="2132870"/>
              <a:ext cx="57585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9" name="Text Box 74"/>
            <p:cNvSpPr txBox="1">
              <a:spLocks noChangeArrowheads="1"/>
            </p:cNvSpPr>
            <p:nvPr/>
          </p:nvSpPr>
          <p:spPr bwMode="auto">
            <a:xfrm>
              <a:off x="3995936" y="1918138"/>
              <a:ext cx="288000" cy="286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PA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44"/>
            <p:cNvCxnSpPr/>
            <p:nvPr/>
          </p:nvCxnSpPr>
          <p:spPr bwMode="auto">
            <a:xfrm>
              <a:off x="6155968" y="1916063"/>
              <a:ext cx="5043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74"/>
            <p:cNvSpPr txBox="1">
              <a:spLocks noChangeArrowheads="1"/>
            </p:cNvSpPr>
            <p:nvPr/>
          </p:nvSpPr>
          <p:spPr bwMode="auto">
            <a:xfrm>
              <a:off x="6156208" y="1700832"/>
              <a:ext cx="50392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异常</a:t>
              </a:r>
            </a:p>
          </p:txBody>
        </p:sp>
        <p:cxnSp>
          <p:nvCxnSpPr>
            <p:cNvPr id="66" name="直接箭头连接符 44"/>
            <p:cNvCxnSpPr/>
            <p:nvPr/>
          </p:nvCxnSpPr>
          <p:spPr bwMode="auto">
            <a:xfrm>
              <a:off x="2339544" y="2060848"/>
              <a:ext cx="208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79511" y="404664"/>
            <a:ext cx="50493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工作过程：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地址变换＋数据访问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5536" y="1340760"/>
            <a:ext cx="8496944" cy="2016232"/>
            <a:chOff x="395536" y="1268752"/>
            <a:chExt cx="8496944" cy="2016232"/>
          </a:xfrm>
        </p:grpSpPr>
        <p:grpSp>
          <p:nvGrpSpPr>
            <p:cNvPr id="26" name="组合 25"/>
            <p:cNvGrpSpPr/>
            <p:nvPr/>
          </p:nvGrpSpPr>
          <p:grpSpPr>
            <a:xfrm>
              <a:off x="395536" y="1268752"/>
              <a:ext cx="3888735" cy="1008120"/>
              <a:chOff x="611560" y="1268752"/>
              <a:chExt cx="3888735" cy="1008120"/>
            </a:xfrm>
          </p:grpSpPr>
          <p:cxnSp>
            <p:nvCxnSpPr>
              <p:cNvPr id="81" name="直接箭头连接符 44"/>
              <p:cNvCxnSpPr/>
              <p:nvPr/>
            </p:nvCxnSpPr>
            <p:spPr bwMode="auto">
              <a:xfrm flipH="1">
                <a:off x="2844111" y="2276872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2" name="直接箭头连接符 44"/>
              <p:cNvCxnSpPr/>
              <p:nvPr/>
            </p:nvCxnSpPr>
            <p:spPr bwMode="auto">
              <a:xfrm flipH="1">
                <a:off x="1902913" y="198884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83" name="直接箭头连接符 44"/>
              <p:cNvCxnSpPr/>
              <p:nvPr/>
            </p:nvCxnSpPr>
            <p:spPr bwMode="auto">
              <a:xfrm flipH="1">
                <a:off x="4068246" y="1772816"/>
                <a:ext cx="43204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84" name="Text Box 305"/>
              <p:cNvSpPr txBox="1">
                <a:spLocks noChangeArrowheads="1"/>
              </p:cNvSpPr>
              <p:nvPr/>
            </p:nvSpPr>
            <p:spPr bwMode="auto">
              <a:xfrm>
                <a:off x="967656" y="1484784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85" name="Text Box 307"/>
              <p:cNvSpPr txBox="1">
                <a:spLocks noChangeArrowheads="1"/>
              </p:cNvSpPr>
              <p:nvPr/>
            </p:nvSpPr>
            <p:spPr bwMode="auto">
              <a:xfrm>
                <a:off x="1615066" y="1484784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86" name="Text Box 308"/>
              <p:cNvSpPr txBox="1">
                <a:spLocks noChangeArrowheads="1"/>
              </p:cNvSpPr>
              <p:nvPr/>
            </p:nvSpPr>
            <p:spPr bwMode="auto">
              <a:xfrm>
                <a:off x="1183018" y="1484784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87" name="Text Box 331"/>
              <p:cNvSpPr txBox="1">
                <a:spLocks noChangeArrowheads="1"/>
              </p:cNvSpPr>
              <p:nvPr/>
            </p:nvSpPr>
            <p:spPr bwMode="auto">
              <a:xfrm>
                <a:off x="2195736" y="158106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88" name="Text Box 305"/>
              <p:cNvSpPr txBox="1">
                <a:spLocks noChangeArrowheads="1"/>
              </p:cNvSpPr>
              <p:nvPr/>
            </p:nvSpPr>
            <p:spPr bwMode="auto">
              <a:xfrm>
                <a:off x="611560" y="1484784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89" name="Line 317"/>
              <p:cNvSpPr>
                <a:spLocks noChangeShapeType="1"/>
              </p:cNvSpPr>
              <p:nvPr/>
            </p:nvSpPr>
            <p:spPr bwMode="auto">
              <a:xfrm flipV="1">
                <a:off x="611560" y="1698873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Text Box 309"/>
              <p:cNvSpPr txBox="1">
                <a:spLocks noChangeArrowheads="1"/>
              </p:cNvSpPr>
              <p:nvPr/>
            </p:nvSpPr>
            <p:spPr bwMode="auto">
              <a:xfrm>
                <a:off x="678706" y="1703859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91" name="Text Box 305"/>
              <p:cNvSpPr txBox="1">
                <a:spLocks noChangeArrowheads="1"/>
              </p:cNvSpPr>
              <p:nvPr/>
            </p:nvSpPr>
            <p:spPr bwMode="auto">
              <a:xfrm>
                <a:off x="2844726" y="1484808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92" name="Text Box 307"/>
              <p:cNvSpPr txBox="1">
                <a:spLocks noChangeArrowheads="1"/>
              </p:cNvSpPr>
              <p:nvPr/>
            </p:nvSpPr>
            <p:spPr bwMode="auto">
              <a:xfrm>
                <a:off x="3492136" y="1484808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93" name="Text Box 308"/>
              <p:cNvSpPr txBox="1">
                <a:spLocks noChangeArrowheads="1"/>
              </p:cNvSpPr>
              <p:nvPr/>
            </p:nvSpPr>
            <p:spPr bwMode="auto">
              <a:xfrm>
                <a:off x="3060088" y="1484808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94" name="Text Box 305"/>
              <p:cNvSpPr txBox="1">
                <a:spLocks noChangeArrowheads="1"/>
              </p:cNvSpPr>
              <p:nvPr/>
            </p:nvSpPr>
            <p:spPr bwMode="auto">
              <a:xfrm>
                <a:off x="2484439" y="1484808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95" name="Line 317"/>
              <p:cNvSpPr>
                <a:spLocks noChangeShapeType="1"/>
              </p:cNvSpPr>
              <p:nvPr/>
            </p:nvSpPr>
            <p:spPr bwMode="auto">
              <a:xfrm flipV="1">
                <a:off x="2483768" y="1698897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170"/>
              <p:cNvSpPr txBox="1">
                <a:spLocks noChangeArrowheads="1"/>
              </p:cNvSpPr>
              <p:nvPr/>
            </p:nvSpPr>
            <p:spPr bwMode="auto">
              <a:xfrm>
                <a:off x="2488676" y="1729627"/>
                <a:ext cx="1512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 6b</a:t>
                </a:r>
                <a:r>
                  <a:rPr lang="en-US" altLang="zh-CN" sz="900" b="1" u="none" dirty="0" smtClean="0">
                    <a:latin typeface="宋体" pitchFamily="2" charset="-122"/>
                  </a:rPr>
                  <a:t>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1b  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   40b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97" name="Text Box 195"/>
              <p:cNvSpPr txBox="1">
                <a:spLocks noChangeArrowheads="1"/>
              </p:cNvSpPr>
              <p:nvPr/>
            </p:nvSpPr>
            <p:spPr bwMode="auto">
              <a:xfrm>
                <a:off x="1835696" y="2060848"/>
                <a:ext cx="2017068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4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98" name="直接箭头连接符 44"/>
              <p:cNvCxnSpPr/>
              <p:nvPr/>
            </p:nvCxnSpPr>
            <p:spPr bwMode="auto">
              <a:xfrm flipH="1">
                <a:off x="3779704" y="198884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99" name="直接连接符 98"/>
              <p:cNvCxnSpPr/>
              <p:nvPr/>
            </p:nvCxnSpPr>
            <p:spPr bwMode="auto">
              <a:xfrm flipV="1">
                <a:off x="4211976" y="1738909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Text Box 331"/>
              <p:cNvSpPr txBox="1">
                <a:spLocks noChangeArrowheads="1"/>
              </p:cNvSpPr>
              <p:nvPr/>
            </p:nvSpPr>
            <p:spPr bwMode="auto">
              <a:xfrm>
                <a:off x="4140255" y="1585272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+mn-ea"/>
                    <a:ea typeface="+mn-ea"/>
                  </a:rPr>
                  <a:t>5b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 bwMode="auto">
              <a:xfrm flipH="1">
                <a:off x="1403648" y="1340784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 flipH="1">
                <a:off x="3275855" y="1340768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>
                <a:off x="1404462" y="1340768"/>
                <a:ext cx="3095833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 Box 170"/>
              <p:cNvSpPr txBox="1">
                <a:spLocks noChangeArrowheads="1"/>
              </p:cNvSpPr>
              <p:nvPr/>
            </p:nvSpPr>
            <p:spPr bwMode="auto">
              <a:xfrm>
                <a:off x="3098525" y="1729627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31b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05" name="直接箭头连接符 44"/>
              <p:cNvCxnSpPr/>
              <p:nvPr/>
            </p:nvCxnSpPr>
            <p:spPr bwMode="auto">
              <a:xfrm flipH="1">
                <a:off x="2843903" y="2204864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06" name="Text Box 170"/>
              <p:cNvSpPr txBox="1">
                <a:spLocks noChangeArrowheads="1"/>
              </p:cNvSpPr>
              <p:nvPr/>
            </p:nvSpPr>
            <p:spPr bwMode="auto">
              <a:xfrm>
                <a:off x="611560" y="1268752"/>
                <a:ext cx="509715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ITLB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95536" y="2276896"/>
              <a:ext cx="3888735" cy="1008088"/>
              <a:chOff x="611560" y="2276896"/>
              <a:chExt cx="3888735" cy="1008088"/>
            </a:xfrm>
          </p:grpSpPr>
          <p:cxnSp>
            <p:nvCxnSpPr>
              <p:cNvPr id="55" name="直接箭头连接符 44"/>
              <p:cNvCxnSpPr/>
              <p:nvPr/>
            </p:nvCxnSpPr>
            <p:spPr bwMode="auto">
              <a:xfrm flipH="1">
                <a:off x="2844111" y="3284984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直接箭头连接符 44"/>
              <p:cNvCxnSpPr/>
              <p:nvPr/>
            </p:nvCxnSpPr>
            <p:spPr bwMode="auto">
              <a:xfrm flipH="1">
                <a:off x="1902913" y="299695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57" name="直接箭头连接符 44"/>
              <p:cNvCxnSpPr/>
              <p:nvPr/>
            </p:nvCxnSpPr>
            <p:spPr bwMode="auto">
              <a:xfrm flipH="1">
                <a:off x="4068246" y="2780928"/>
                <a:ext cx="43204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58" name="Text Box 305"/>
              <p:cNvSpPr txBox="1">
                <a:spLocks noChangeArrowheads="1"/>
              </p:cNvSpPr>
              <p:nvPr/>
            </p:nvSpPr>
            <p:spPr bwMode="auto">
              <a:xfrm>
                <a:off x="967656" y="249289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59" name="Text Box 307"/>
              <p:cNvSpPr txBox="1">
                <a:spLocks noChangeArrowheads="1"/>
              </p:cNvSpPr>
              <p:nvPr/>
            </p:nvSpPr>
            <p:spPr bwMode="auto">
              <a:xfrm>
                <a:off x="1615066" y="249289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0" name="Text Box 308"/>
              <p:cNvSpPr txBox="1">
                <a:spLocks noChangeArrowheads="1"/>
              </p:cNvSpPr>
              <p:nvPr/>
            </p:nvSpPr>
            <p:spPr bwMode="auto">
              <a:xfrm>
                <a:off x="1183018" y="249289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1" name="Text Box 331"/>
              <p:cNvSpPr txBox="1">
                <a:spLocks noChangeArrowheads="1"/>
              </p:cNvSpPr>
              <p:nvPr/>
            </p:nvSpPr>
            <p:spPr bwMode="auto">
              <a:xfrm>
                <a:off x="2195736" y="2589180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62" name="Text Box 305"/>
              <p:cNvSpPr txBox="1">
                <a:spLocks noChangeArrowheads="1"/>
              </p:cNvSpPr>
              <p:nvPr/>
            </p:nvSpPr>
            <p:spPr bwMode="auto">
              <a:xfrm>
                <a:off x="611560" y="2492896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3" name="Line 317"/>
              <p:cNvSpPr>
                <a:spLocks noChangeShapeType="1"/>
              </p:cNvSpPr>
              <p:nvPr/>
            </p:nvSpPr>
            <p:spPr bwMode="auto">
              <a:xfrm flipV="1">
                <a:off x="611560" y="2706985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309"/>
              <p:cNvSpPr txBox="1">
                <a:spLocks noChangeArrowheads="1"/>
              </p:cNvSpPr>
              <p:nvPr/>
            </p:nvSpPr>
            <p:spPr bwMode="auto">
              <a:xfrm>
                <a:off x="678706" y="2711971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65" name="Text Box 305"/>
              <p:cNvSpPr txBox="1">
                <a:spLocks noChangeArrowheads="1"/>
              </p:cNvSpPr>
              <p:nvPr/>
            </p:nvSpPr>
            <p:spPr bwMode="auto">
              <a:xfrm>
                <a:off x="2844726" y="2492920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6" name="Text Box 307"/>
              <p:cNvSpPr txBox="1">
                <a:spLocks noChangeArrowheads="1"/>
              </p:cNvSpPr>
              <p:nvPr/>
            </p:nvSpPr>
            <p:spPr bwMode="auto">
              <a:xfrm>
                <a:off x="3492136" y="2492920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7" name="Text Box 308"/>
              <p:cNvSpPr txBox="1">
                <a:spLocks noChangeArrowheads="1"/>
              </p:cNvSpPr>
              <p:nvPr/>
            </p:nvSpPr>
            <p:spPr bwMode="auto">
              <a:xfrm>
                <a:off x="3060088" y="2492920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8" name="Text Box 305"/>
              <p:cNvSpPr txBox="1">
                <a:spLocks noChangeArrowheads="1"/>
              </p:cNvSpPr>
              <p:nvPr/>
            </p:nvSpPr>
            <p:spPr bwMode="auto">
              <a:xfrm>
                <a:off x="2484439" y="2492920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69" name="Line 317"/>
              <p:cNvSpPr>
                <a:spLocks noChangeShapeType="1"/>
              </p:cNvSpPr>
              <p:nvPr/>
            </p:nvSpPr>
            <p:spPr bwMode="auto">
              <a:xfrm flipV="1">
                <a:off x="2483768" y="2707009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Text Box 170"/>
              <p:cNvSpPr txBox="1">
                <a:spLocks noChangeArrowheads="1"/>
              </p:cNvSpPr>
              <p:nvPr/>
            </p:nvSpPr>
            <p:spPr bwMode="auto">
              <a:xfrm>
                <a:off x="2488676" y="2737739"/>
                <a:ext cx="1512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 6b</a:t>
                </a:r>
                <a:r>
                  <a:rPr lang="en-US" altLang="zh-CN" sz="900" b="1" u="none" dirty="0" smtClean="0">
                    <a:latin typeface="宋体" pitchFamily="2" charset="-122"/>
                  </a:rPr>
                  <a:t>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1b  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   40b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71" name="Text Box 195"/>
              <p:cNvSpPr txBox="1">
                <a:spLocks noChangeArrowheads="1"/>
              </p:cNvSpPr>
              <p:nvPr/>
            </p:nvSpPr>
            <p:spPr bwMode="auto">
              <a:xfrm>
                <a:off x="1835696" y="3068960"/>
                <a:ext cx="2017068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100" b="1" u="none" dirty="0" smtClean="0">
                    <a:latin typeface="宋体" pitchFamily="2" charset="-122"/>
                  </a:rPr>
                  <a:t>4</a:t>
                </a:r>
                <a:r>
                  <a:rPr lang="en-US" altLang="zh-CN" sz="1100" b="1" dirty="0" smtClean="0">
                    <a:latin typeface="宋体" pitchFamily="2" charset="-122"/>
                  </a:rPr>
                  <a:t>:1 </a:t>
                </a:r>
                <a:r>
                  <a:rPr lang="en-US" altLang="zh-CN" sz="1100" b="1" u="none" dirty="0" smtClean="0">
                    <a:latin typeface="宋体" pitchFamily="2" charset="-122"/>
                  </a:rPr>
                  <a:t>MUX</a:t>
                </a:r>
                <a:endParaRPr lang="zh-CN" altLang="zh-CN" sz="1100" b="1" u="none" dirty="0">
                  <a:latin typeface="宋体" pitchFamily="2" charset="-122"/>
                </a:endParaRPr>
              </a:p>
            </p:txBody>
          </p:sp>
          <p:cxnSp>
            <p:nvCxnSpPr>
              <p:cNvPr id="72" name="直接箭头连接符 44"/>
              <p:cNvCxnSpPr/>
              <p:nvPr/>
            </p:nvCxnSpPr>
            <p:spPr bwMode="auto">
              <a:xfrm flipH="1">
                <a:off x="3779704" y="299695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 flipV="1">
                <a:off x="4211976" y="2748278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Text Box 331"/>
              <p:cNvSpPr txBox="1">
                <a:spLocks noChangeArrowheads="1"/>
              </p:cNvSpPr>
              <p:nvPr/>
            </p:nvSpPr>
            <p:spPr bwMode="auto">
              <a:xfrm>
                <a:off x="4140255" y="2593384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+mn-ea"/>
                    <a:ea typeface="+mn-ea"/>
                  </a:rPr>
                  <a:t>7b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 bwMode="auto">
              <a:xfrm flipH="1">
                <a:off x="1403648" y="2348896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 flipH="1">
                <a:off x="3275855" y="2348880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1404462" y="2348880"/>
                <a:ext cx="3095833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 Box 170"/>
              <p:cNvSpPr txBox="1">
                <a:spLocks noChangeArrowheads="1"/>
              </p:cNvSpPr>
              <p:nvPr/>
            </p:nvSpPr>
            <p:spPr bwMode="auto">
              <a:xfrm>
                <a:off x="3098525" y="2737739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29b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79" name="直接箭头连接符 44"/>
              <p:cNvCxnSpPr/>
              <p:nvPr/>
            </p:nvCxnSpPr>
            <p:spPr bwMode="auto">
              <a:xfrm flipH="1">
                <a:off x="2843903" y="3212976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80" name="Text Box 170"/>
              <p:cNvSpPr txBox="1">
                <a:spLocks noChangeArrowheads="1"/>
              </p:cNvSpPr>
              <p:nvPr/>
            </p:nvSpPr>
            <p:spPr bwMode="auto">
              <a:xfrm>
                <a:off x="611560" y="2276896"/>
                <a:ext cx="64741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L2TLB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04048" y="1268808"/>
              <a:ext cx="3888432" cy="1008064"/>
              <a:chOff x="4932040" y="1268808"/>
              <a:chExt cx="3888432" cy="1008064"/>
            </a:xfrm>
          </p:grpSpPr>
          <p:cxnSp>
            <p:nvCxnSpPr>
              <p:cNvPr id="29" name="直接箭头连接符 44"/>
              <p:cNvCxnSpPr/>
              <p:nvPr/>
            </p:nvCxnSpPr>
            <p:spPr bwMode="auto">
              <a:xfrm flipH="1">
                <a:off x="6804248" y="2276872"/>
                <a:ext cx="79179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30" name="直接箭头连接符 44"/>
              <p:cNvCxnSpPr/>
              <p:nvPr/>
            </p:nvCxnSpPr>
            <p:spPr bwMode="auto">
              <a:xfrm flipH="1">
                <a:off x="6655138" y="198884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31" name="直接箭头连接符 44"/>
              <p:cNvCxnSpPr/>
              <p:nvPr/>
            </p:nvCxnSpPr>
            <p:spPr bwMode="auto">
              <a:xfrm>
                <a:off x="4932040" y="1772816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2" name="Text Box 305"/>
              <p:cNvSpPr txBox="1">
                <a:spLocks noChangeArrowheads="1"/>
              </p:cNvSpPr>
              <p:nvPr/>
            </p:nvSpPr>
            <p:spPr bwMode="auto">
              <a:xfrm>
                <a:off x="5719881" y="1484784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33" name="Text Box 307"/>
              <p:cNvSpPr txBox="1">
                <a:spLocks noChangeArrowheads="1"/>
              </p:cNvSpPr>
              <p:nvPr/>
            </p:nvSpPr>
            <p:spPr bwMode="auto">
              <a:xfrm>
                <a:off x="6367291" y="1484784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34" name="Text Box 308"/>
              <p:cNvSpPr txBox="1">
                <a:spLocks noChangeArrowheads="1"/>
              </p:cNvSpPr>
              <p:nvPr/>
            </p:nvSpPr>
            <p:spPr bwMode="auto">
              <a:xfrm>
                <a:off x="5935243" y="1484784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35" name="Text Box 331"/>
              <p:cNvSpPr txBox="1">
                <a:spLocks noChangeArrowheads="1"/>
              </p:cNvSpPr>
              <p:nvPr/>
            </p:nvSpPr>
            <p:spPr bwMode="auto">
              <a:xfrm>
                <a:off x="6947961" y="158106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36" name="Text Box 305"/>
              <p:cNvSpPr txBox="1">
                <a:spLocks noChangeArrowheads="1"/>
              </p:cNvSpPr>
              <p:nvPr/>
            </p:nvSpPr>
            <p:spPr bwMode="auto">
              <a:xfrm>
                <a:off x="5363785" y="1484784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37" name="Line 317"/>
              <p:cNvSpPr>
                <a:spLocks noChangeShapeType="1"/>
              </p:cNvSpPr>
              <p:nvPr/>
            </p:nvSpPr>
            <p:spPr bwMode="auto">
              <a:xfrm flipV="1">
                <a:off x="5363785" y="1698873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309"/>
              <p:cNvSpPr txBox="1">
                <a:spLocks noChangeArrowheads="1"/>
              </p:cNvSpPr>
              <p:nvPr/>
            </p:nvSpPr>
            <p:spPr bwMode="auto">
              <a:xfrm>
                <a:off x="5430931" y="1703859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39" name="Text Box 305"/>
              <p:cNvSpPr txBox="1">
                <a:spLocks noChangeArrowheads="1"/>
              </p:cNvSpPr>
              <p:nvPr/>
            </p:nvSpPr>
            <p:spPr bwMode="auto">
              <a:xfrm>
                <a:off x="7596951" y="1484808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40" name="Text Box 307"/>
              <p:cNvSpPr txBox="1">
                <a:spLocks noChangeArrowheads="1"/>
              </p:cNvSpPr>
              <p:nvPr/>
            </p:nvSpPr>
            <p:spPr bwMode="auto">
              <a:xfrm>
                <a:off x="8244361" y="1484808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实页号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41" name="Text Box 308"/>
              <p:cNvSpPr txBox="1">
                <a:spLocks noChangeArrowheads="1"/>
              </p:cNvSpPr>
              <p:nvPr/>
            </p:nvSpPr>
            <p:spPr bwMode="auto">
              <a:xfrm>
                <a:off x="7812313" y="1484808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42" name="Text Box 305"/>
              <p:cNvSpPr txBox="1">
                <a:spLocks noChangeArrowheads="1"/>
              </p:cNvSpPr>
              <p:nvPr/>
            </p:nvSpPr>
            <p:spPr bwMode="auto">
              <a:xfrm>
                <a:off x="7236664" y="1484808"/>
                <a:ext cx="360040" cy="504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PID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43" name="Line 317"/>
              <p:cNvSpPr>
                <a:spLocks noChangeShapeType="1"/>
              </p:cNvSpPr>
              <p:nvPr/>
            </p:nvSpPr>
            <p:spPr bwMode="auto">
              <a:xfrm flipV="1">
                <a:off x="7235993" y="1698897"/>
                <a:ext cx="1584000" cy="18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170"/>
              <p:cNvSpPr txBox="1">
                <a:spLocks noChangeArrowheads="1"/>
              </p:cNvSpPr>
              <p:nvPr/>
            </p:nvSpPr>
            <p:spPr bwMode="auto">
              <a:xfrm>
                <a:off x="7240901" y="1729627"/>
                <a:ext cx="1512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 6b</a:t>
                </a:r>
                <a:r>
                  <a:rPr lang="en-US" altLang="zh-CN" sz="900" b="1" u="none" dirty="0" smtClean="0">
                    <a:latin typeface="宋体" pitchFamily="2" charset="-122"/>
                  </a:rPr>
                  <a:t>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1b  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   40b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45" name="Text Box 195"/>
              <p:cNvSpPr txBox="1">
                <a:spLocks noChangeArrowheads="1"/>
              </p:cNvSpPr>
              <p:nvPr/>
            </p:nvSpPr>
            <p:spPr bwMode="auto">
              <a:xfrm>
                <a:off x="6587921" y="2060848"/>
                <a:ext cx="2017068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4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46" name="直接箭头连接符 44"/>
              <p:cNvCxnSpPr/>
              <p:nvPr/>
            </p:nvCxnSpPr>
            <p:spPr bwMode="auto">
              <a:xfrm flipH="1">
                <a:off x="8531929" y="198884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 flipV="1">
                <a:off x="5075769" y="1738917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" name="Text Box 331"/>
              <p:cNvSpPr txBox="1">
                <a:spLocks noChangeArrowheads="1"/>
              </p:cNvSpPr>
              <p:nvPr/>
            </p:nvSpPr>
            <p:spPr bwMode="auto">
              <a:xfrm>
                <a:off x="5048865" y="1574386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 smtClean="0">
                    <a:latin typeface="+mn-ea"/>
                    <a:ea typeface="+mn-ea"/>
                  </a:rPr>
                  <a:t>4b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 bwMode="auto">
              <a:xfrm flipH="1">
                <a:off x="6155873" y="1340784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 flipH="1">
                <a:off x="8028080" y="1340768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4932040" y="1340768"/>
                <a:ext cx="3095833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Text Box 170"/>
              <p:cNvSpPr txBox="1">
                <a:spLocks noChangeArrowheads="1"/>
              </p:cNvSpPr>
              <p:nvPr/>
            </p:nvSpPr>
            <p:spPr bwMode="auto">
              <a:xfrm>
                <a:off x="7850750" y="1729627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32b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53" name="直接箭头连接符 44"/>
              <p:cNvCxnSpPr/>
              <p:nvPr/>
            </p:nvCxnSpPr>
            <p:spPr bwMode="auto">
              <a:xfrm flipH="1">
                <a:off x="7596128" y="2204864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54" name="Text Box 170"/>
              <p:cNvSpPr txBox="1">
                <a:spLocks noChangeArrowheads="1"/>
              </p:cNvSpPr>
              <p:nvPr/>
            </p:nvSpPr>
            <p:spPr bwMode="auto">
              <a:xfrm>
                <a:off x="8310757" y="1268808"/>
                <a:ext cx="509715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DTLB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</p:grpSp>
      </p:grpSp>
      <p:cxnSp>
        <p:nvCxnSpPr>
          <p:cNvPr id="120" name="直接连接符 119"/>
          <p:cNvCxnSpPr/>
          <p:nvPr/>
        </p:nvCxnSpPr>
        <p:spPr bwMode="auto">
          <a:xfrm flipV="1">
            <a:off x="4787721" y="1181888"/>
            <a:ext cx="303" cy="351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sm"/>
          </a:ln>
          <a:effectLst/>
        </p:spPr>
      </p:cxnSp>
      <p:cxnSp>
        <p:nvCxnSpPr>
          <p:cNvPr id="121" name="直接连接符 120"/>
          <p:cNvCxnSpPr/>
          <p:nvPr/>
        </p:nvCxnSpPr>
        <p:spPr bwMode="auto">
          <a:xfrm flipH="1" flipV="1">
            <a:off x="4499529" y="1181904"/>
            <a:ext cx="463" cy="351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grpSp>
        <p:nvGrpSpPr>
          <p:cNvPr id="123" name="组合 122"/>
          <p:cNvGrpSpPr/>
          <p:nvPr/>
        </p:nvGrpSpPr>
        <p:grpSpPr>
          <a:xfrm>
            <a:off x="5003745" y="4869160"/>
            <a:ext cx="3600703" cy="1008112"/>
            <a:chOff x="4931737" y="3717032"/>
            <a:chExt cx="3600703" cy="1008112"/>
          </a:xfrm>
        </p:grpSpPr>
        <p:cxnSp>
          <p:nvCxnSpPr>
            <p:cNvPr id="211" name="直接箭头连接符 44"/>
            <p:cNvCxnSpPr/>
            <p:nvPr/>
          </p:nvCxnSpPr>
          <p:spPr bwMode="auto">
            <a:xfrm flipH="1">
              <a:off x="5003745" y="4725144"/>
              <a:ext cx="237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12" name="直接箭头连接符 44"/>
            <p:cNvCxnSpPr/>
            <p:nvPr/>
          </p:nvCxnSpPr>
          <p:spPr bwMode="auto">
            <a:xfrm flipH="1">
              <a:off x="6510278" y="4437120"/>
              <a:ext cx="208" cy="7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13" name="直接箭头连接符 44"/>
            <p:cNvCxnSpPr/>
            <p:nvPr/>
          </p:nvCxnSpPr>
          <p:spPr bwMode="auto">
            <a:xfrm>
              <a:off x="4931737" y="4221088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14" name="Text Box 305"/>
            <p:cNvSpPr txBox="1">
              <a:spLocks noChangeArrowheads="1"/>
            </p:cNvSpPr>
            <p:nvPr/>
          </p:nvSpPr>
          <p:spPr bwMode="auto">
            <a:xfrm>
              <a:off x="5363785" y="3933056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15" name="Text Box 307"/>
            <p:cNvSpPr txBox="1">
              <a:spLocks noChangeArrowheads="1"/>
            </p:cNvSpPr>
            <p:nvPr/>
          </p:nvSpPr>
          <p:spPr bwMode="auto">
            <a:xfrm>
              <a:off x="6228137" y="3933056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缓存块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16" name="Text Box 308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6803945" y="4038621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218" name="Text Box 305"/>
            <p:cNvSpPr txBox="1">
              <a:spLocks noChangeArrowheads="1"/>
            </p:cNvSpPr>
            <p:nvPr/>
          </p:nvSpPr>
          <p:spPr bwMode="auto">
            <a:xfrm>
              <a:off x="5580112" y="3933056"/>
              <a:ext cx="21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D</a:t>
              </a:r>
            </a:p>
          </p:txBody>
        </p:sp>
        <p:sp>
          <p:nvSpPr>
            <p:cNvPr id="219" name="Line 317"/>
            <p:cNvSpPr>
              <a:spLocks noChangeShapeType="1"/>
            </p:cNvSpPr>
            <p:nvPr/>
          </p:nvSpPr>
          <p:spPr bwMode="auto">
            <a:xfrm flipV="1">
              <a:off x="5363785" y="4156426"/>
              <a:ext cx="144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Text Box 309"/>
            <p:cNvSpPr txBox="1">
              <a:spLocks noChangeArrowheads="1"/>
            </p:cNvSpPr>
            <p:nvPr/>
          </p:nvSpPr>
          <p:spPr bwMode="auto">
            <a:xfrm>
              <a:off x="5869014" y="4152131"/>
              <a:ext cx="21515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221" name="Text Box 195"/>
            <p:cNvSpPr txBox="1">
              <a:spLocks noChangeArrowheads="1"/>
            </p:cNvSpPr>
            <p:nvPr/>
          </p:nvSpPr>
          <p:spPr bwMode="auto">
            <a:xfrm>
              <a:off x="6444416" y="4509120"/>
              <a:ext cx="1872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u="none" dirty="0" smtClean="0">
                  <a:latin typeface="宋体" pitchFamily="2" charset="-122"/>
                </a:rPr>
                <a:t>16</a:t>
              </a:r>
              <a:r>
                <a:rPr lang="en-US" altLang="zh-CN" sz="1200" b="1" dirty="0" smtClean="0">
                  <a:latin typeface="宋体" pitchFamily="2" charset="-122"/>
                </a:rPr>
                <a:t>:1 </a:t>
              </a:r>
              <a:r>
                <a:rPr lang="en-US" altLang="zh-CN" sz="1200" b="1" u="none" dirty="0" smtClean="0">
                  <a:latin typeface="宋体" pitchFamily="2" charset="-122"/>
                </a:rPr>
                <a:t>MUX</a:t>
              </a:r>
              <a:endParaRPr lang="zh-CN" altLang="zh-CN" sz="1200" b="1" u="none" dirty="0">
                <a:latin typeface="宋体" pitchFamily="2" charset="-122"/>
              </a:endParaRPr>
            </a:p>
          </p:txBody>
        </p:sp>
        <p:cxnSp>
          <p:nvCxnSpPr>
            <p:cNvPr id="222" name="直接箭头连接符 44"/>
            <p:cNvCxnSpPr/>
            <p:nvPr/>
          </p:nvCxnSpPr>
          <p:spPr bwMode="auto">
            <a:xfrm flipH="1">
              <a:off x="8244105" y="4437112"/>
              <a:ext cx="208" cy="7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 flipV="1">
              <a:off x="5084153" y="4188849"/>
              <a:ext cx="144000" cy="7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Text Box 331"/>
            <p:cNvSpPr txBox="1">
              <a:spLocks noChangeArrowheads="1"/>
            </p:cNvSpPr>
            <p:nvPr/>
          </p:nvSpPr>
          <p:spPr bwMode="auto">
            <a:xfrm>
              <a:off x="5003745" y="4044841"/>
              <a:ext cx="288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13</a:t>
              </a:r>
              <a:r>
                <a:rPr lang="en-US" altLang="zh-CN" sz="1200" b="1" u="none" dirty="0" smtClean="0">
                  <a:latin typeface="+mn-ea"/>
                  <a:ea typeface="+mn-ea"/>
                </a:rPr>
                <a:t>b</a:t>
              </a:r>
              <a:endParaRPr lang="en-US" altLang="zh-CN" sz="1200" b="1" u="none" dirty="0">
                <a:latin typeface="+mn-ea"/>
                <a:ea typeface="+mn-ea"/>
              </a:endParaRPr>
            </a:p>
          </p:txBody>
        </p:sp>
        <p:cxnSp>
          <p:nvCxnSpPr>
            <p:cNvPr id="225" name="直接连接符 224"/>
            <p:cNvCxnSpPr/>
            <p:nvPr/>
          </p:nvCxnSpPr>
          <p:spPr bwMode="auto">
            <a:xfrm flipH="1">
              <a:off x="6012159" y="3789056"/>
              <a:ext cx="1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H="1">
              <a:off x="7740351" y="3789040"/>
              <a:ext cx="1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4931737" y="3789040"/>
              <a:ext cx="28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箭头连接符 44"/>
            <p:cNvCxnSpPr/>
            <p:nvPr/>
          </p:nvCxnSpPr>
          <p:spPr bwMode="auto">
            <a:xfrm flipH="1">
              <a:off x="7379801" y="4653136"/>
              <a:ext cx="208" cy="7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29" name="Text Box 305"/>
            <p:cNvSpPr txBox="1">
              <a:spLocks noChangeArrowheads="1"/>
            </p:cNvSpPr>
            <p:nvPr/>
          </p:nvSpPr>
          <p:spPr bwMode="auto">
            <a:xfrm>
              <a:off x="7091930" y="3933056"/>
              <a:ext cx="21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30" name="Text Box 307"/>
            <p:cNvSpPr txBox="1">
              <a:spLocks noChangeArrowheads="1"/>
            </p:cNvSpPr>
            <p:nvPr/>
          </p:nvSpPr>
          <p:spPr bwMode="auto">
            <a:xfrm>
              <a:off x="7956026" y="3933056"/>
              <a:ext cx="576111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缓存块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31" name="Text Box 308"/>
            <p:cNvSpPr txBox="1">
              <a:spLocks noChangeArrowheads="1"/>
            </p:cNvSpPr>
            <p:nvPr/>
          </p:nvSpPr>
          <p:spPr bwMode="auto">
            <a:xfrm>
              <a:off x="7524328" y="3933056"/>
              <a:ext cx="432048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标记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32" name="Text Box 305"/>
            <p:cNvSpPr txBox="1">
              <a:spLocks noChangeArrowheads="1"/>
            </p:cNvSpPr>
            <p:nvPr/>
          </p:nvSpPr>
          <p:spPr bwMode="auto">
            <a:xfrm>
              <a:off x="7308304" y="3933056"/>
              <a:ext cx="21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D</a:t>
              </a:r>
            </a:p>
          </p:txBody>
        </p:sp>
        <p:sp>
          <p:nvSpPr>
            <p:cNvPr id="233" name="Line 317"/>
            <p:cNvSpPr>
              <a:spLocks noChangeShapeType="1"/>
            </p:cNvSpPr>
            <p:nvPr/>
          </p:nvSpPr>
          <p:spPr bwMode="auto">
            <a:xfrm flipV="1">
              <a:off x="7091930" y="4156426"/>
              <a:ext cx="144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170"/>
            <p:cNvSpPr txBox="1">
              <a:spLocks noChangeArrowheads="1"/>
            </p:cNvSpPr>
            <p:nvPr/>
          </p:nvSpPr>
          <p:spPr bwMode="auto">
            <a:xfrm>
              <a:off x="7091977" y="4187180"/>
              <a:ext cx="136815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200" b="1" dirty="0">
                  <a:latin typeface="宋体" pitchFamily="2" charset="-122"/>
                </a:rPr>
                <a:t>1b </a:t>
              </a:r>
              <a:r>
                <a:rPr lang="en-US" altLang="zh-CN" sz="1200" b="1" dirty="0" err="1" smtClean="0">
                  <a:latin typeface="宋体" pitchFamily="2" charset="-122"/>
                </a:rPr>
                <a:t>1b</a:t>
              </a:r>
              <a:r>
                <a:rPr lang="en-US" altLang="zh-CN" sz="1200" b="1" dirty="0" smtClean="0">
                  <a:latin typeface="宋体" pitchFamily="2" charset="-122"/>
                </a:rPr>
                <a:t>        </a:t>
              </a:r>
              <a:r>
                <a:rPr lang="en-US" altLang="zh-CN" sz="1200" b="1" u="none" dirty="0" smtClean="0">
                  <a:latin typeface="宋体" pitchFamily="2" charset="-122"/>
                </a:rPr>
                <a:t>64B</a:t>
              </a:r>
              <a:endParaRPr lang="zh-CN" altLang="en-US" sz="1200" b="1" u="none" dirty="0">
                <a:latin typeface="宋体" pitchFamily="2" charset="-122"/>
              </a:endParaRPr>
            </a:p>
          </p:txBody>
        </p:sp>
        <p:sp>
          <p:nvSpPr>
            <p:cNvPr id="235" name="Text Box 170"/>
            <p:cNvSpPr txBox="1">
              <a:spLocks noChangeArrowheads="1"/>
            </p:cNvSpPr>
            <p:nvPr/>
          </p:nvSpPr>
          <p:spPr bwMode="auto">
            <a:xfrm>
              <a:off x="7558275" y="4190231"/>
              <a:ext cx="36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solidFill>
                    <a:srgbClr val="990099"/>
                  </a:solidFill>
                  <a:latin typeface="宋体" pitchFamily="2" charset="-122"/>
                </a:rPr>
                <a:t>33</a:t>
              </a:r>
              <a:r>
                <a:rPr lang="en-US" altLang="zh-CN" sz="1200" b="1" u="none" dirty="0" smtClean="0">
                  <a:solidFill>
                    <a:srgbClr val="990099"/>
                  </a:solidFill>
                  <a:latin typeface="宋体" pitchFamily="2" charset="-122"/>
                </a:rPr>
                <a:t>b</a:t>
              </a:r>
              <a:endParaRPr lang="zh-CN" altLang="en-US" sz="1200" b="1" u="none" dirty="0">
                <a:latin typeface="宋体" pitchFamily="2" charset="-122"/>
              </a:endParaRPr>
            </a:p>
          </p:txBody>
        </p:sp>
        <p:sp>
          <p:nvSpPr>
            <p:cNvPr id="236" name="Text Box 170"/>
            <p:cNvSpPr txBox="1">
              <a:spLocks noChangeArrowheads="1"/>
            </p:cNvSpPr>
            <p:nvPr/>
          </p:nvSpPr>
          <p:spPr bwMode="auto">
            <a:xfrm>
              <a:off x="8100090" y="3717032"/>
              <a:ext cx="43235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L3$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568" y="3789040"/>
            <a:ext cx="7920880" cy="2016224"/>
            <a:chOff x="683568" y="3789040"/>
            <a:chExt cx="7920880" cy="201622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83568" y="4797152"/>
              <a:ext cx="3600400" cy="1008112"/>
              <a:chOff x="683568" y="4725144"/>
              <a:chExt cx="3600400" cy="1008112"/>
            </a:xfrm>
          </p:grpSpPr>
          <p:sp>
            <p:nvSpPr>
              <p:cNvPr id="185" name="Text Box 170"/>
              <p:cNvSpPr txBox="1">
                <a:spLocks noChangeArrowheads="1"/>
              </p:cNvSpPr>
              <p:nvPr/>
            </p:nvSpPr>
            <p:spPr bwMode="auto">
              <a:xfrm>
                <a:off x="683568" y="4725144"/>
                <a:ext cx="432023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L2$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cxnSp>
            <p:nvCxnSpPr>
              <p:cNvPr id="186" name="直接箭头连接符 44"/>
              <p:cNvCxnSpPr/>
              <p:nvPr/>
            </p:nvCxnSpPr>
            <p:spPr bwMode="auto">
              <a:xfrm flipH="1">
                <a:off x="2699800" y="5733256"/>
                <a:ext cx="1512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87" name="直接箭头连接符 44"/>
              <p:cNvCxnSpPr/>
              <p:nvPr/>
            </p:nvCxnSpPr>
            <p:spPr bwMode="auto">
              <a:xfrm flipH="1">
                <a:off x="1830069" y="544523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88" name="直接箭头连接符 44"/>
              <p:cNvCxnSpPr/>
              <p:nvPr/>
            </p:nvCxnSpPr>
            <p:spPr bwMode="auto">
              <a:xfrm flipH="1" flipV="1">
                <a:off x="3851968" y="5229200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89" name="Text Box 305"/>
              <p:cNvSpPr txBox="1">
                <a:spLocks noChangeArrowheads="1"/>
              </p:cNvSpPr>
              <p:nvPr/>
            </p:nvSpPr>
            <p:spPr bwMode="auto">
              <a:xfrm>
                <a:off x="683576" y="4941168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90" name="Text Box 307"/>
              <p:cNvSpPr txBox="1">
                <a:spLocks noChangeArrowheads="1"/>
              </p:cNvSpPr>
              <p:nvPr/>
            </p:nvSpPr>
            <p:spPr bwMode="auto">
              <a:xfrm>
                <a:off x="1547672" y="4941168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91" name="Text Box 308"/>
              <p:cNvSpPr txBox="1">
                <a:spLocks noChangeArrowheads="1"/>
              </p:cNvSpPr>
              <p:nvPr/>
            </p:nvSpPr>
            <p:spPr bwMode="auto">
              <a:xfrm>
                <a:off x="1115624" y="4941168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92" name="Text Box 331"/>
              <p:cNvSpPr txBox="1">
                <a:spLocks noChangeArrowheads="1"/>
              </p:cNvSpPr>
              <p:nvPr/>
            </p:nvSpPr>
            <p:spPr bwMode="auto">
              <a:xfrm>
                <a:off x="2123736" y="5046733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93" name="Text Box 305"/>
              <p:cNvSpPr txBox="1">
                <a:spLocks noChangeArrowheads="1"/>
              </p:cNvSpPr>
              <p:nvPr/>
            </p:nvSpPr>
            <p:spPr bwMode="auto">
              <a:xfrm>
                <a:off x="899600" y="4941168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194" name="Line 317"/>
              <p:cNvSpPr>
                <a:spLocks noChangeShapeType="1"/>
              </p:cNvSpPr>
              <p:nvPr/>
            </p:nvSpPr>
            <p:spPr bwMode="auto">
              <a:xfrm flipV="1">
                <a:off x="683576" y="5164538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Text Box 309"/>
              <p:cNvSpPr txBox="1">
                <a:spLocks noChangeArrowheads="1"/>
              </p:cNvSpPr>
              <p:nvPr/>
            </p:nvSpPr>
            <p:spPr bwMode="auto">
              <a:xfrm>
                <a:off x="1187632" y="5160243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96" name="Text Box 195"/>
              <p:cNvSpPr txBox="1">
                <a:spLocks noChangeArrowheads="1"/>
              </p:cNvSpPr>
              <p:nvPr/>
            </p:nvSpPr>
            <p:spPr bwMode="auto">
              <a:xfrm>
                <a:off x="1763688" y="5517232"/>
                <a:ext cx="1873052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8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97" name="直接箭头连接符 44"/>
              <p:cNvCxnSpPr/>
              <p:nvPr/>
            </p:nvCxnSpPr>
            <p:spPr bwMode="auto">
              <a:xfrm flipH="1">
                <a:off x="3563896" y="5445224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995944" y="5187664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9" name="Text Box 331"/>
              <p:cNvSpPr txBox="1">
                <a:spLocks noChangeArrowheads="1"/>
              </p:cNvSpPr>
              <p:nvPr/>
            </p:nvSpPr>
            <p:spPr bwMode="auto">
              <a:xfrm>
                <a:off x="3923936" y="5043656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 smtClean="0">
                    <a:latin typeface="+mn-ea"/>
                    <a:ea typeface="+mn-ea"/>
                  </a:rPr>
                  <a:t>9</a:t>
                </a:r>
                <a:r>
                  <a:rPr lang="en-US" altLang="zh-CN" sz="1200" b="1" u="none" dirty="0" smtClean="0">
                    <a:latin typeface="+mn-ea"/>
                    <a:ea typeface="+mn-ea"/>
                  </a:rPr>
                  <a:t>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200" name="直接连接符 199"/>
              <p:cNvCxnSpPr/>
              <p:nvPr/>
            </p:nvCxnSpPr>
            <p:spPr bwMode="auto">
              <a:xfrm flipH="1">
                <a:off x="1331648" y="4797168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1" name="直接连接符 200"/>
              <p:cNvCxnSpPr/>
              <p:nvPr/>
            </p:nvCxnSpPr>
            <p:spPr bwMode="auto">
              <a:xfrm flipH="1">
                <a:off x="3059839" y="4797152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>
                <a:off x="1331648" y="4797152"/>
                <a:ext cx="2952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直接箭头连接符 44"/>
              <p:cNvCxnSpPr/>
              <p:nvPr/>
            </p:nvCxnSpPr>
            <p:spPr bwMode="auto">
              <a:xfrm flipH="1">
                <a:off x="2699592" y="5661248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04" name="Text Box 305"/>
              <p:cNvSpPr txBox="1">
                <a:spLocks noChangeArrowheads="1"/>
              </p:cNvSpPr>
              <p:nvPr/>
            </p:nvSpPr>
            <p:spPr bwMode="auto">
              <a:xfrm>
                <a:off x="2411721" y="4941168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205" name="Text Box 307"/>
              <p:cNvSpPr txBox="1">
                <a:spLocks noChangeArrowheads="1"/>
              </p:cNvSpPr>
              <p:nvPr/>
            </p:nvSpPr>
            <p:spPr bwMode="auto">
              <a:xfrm>
                <a:off x="3275817" y="4941168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206" name="Text Box 308"/>
              <p:cNvSpPr txBox="1">
                <a:spLocks noChangeArrowheads="1"/>
              </p:cNvSpPr>
              <p:nvPr/>
            </p:nvSpPr>
            <p:spPr bwMode="auto">
              <a:xfrm>
                <a:off x="2843816" y="4941168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207" name="Text Box 305"/>
              <p:cNvSpPr txBox="1">
                <a:spLocks noChangeArrowheads="1"/>
              </p:cNvSpPr>
              <p:nvPr/>
            </p:nvSpPr>
            <p:spPr bwMode="auto">
              <a:xfrm>
                <a:off x="2627792" y="4941168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208" name="Line 317"/>
              <p:cNvSpPr>
                <a:spLocks noChangeShapeType="1"/>
              </p:cNvSpPr>
              <p:nvPr/>
            </p:nvSpPr>
            <p:spPr bwMode="auto">
              <a:xfrm flipV="1">
                <a:off x="2411721" y="5164538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170"/>
              <p:cNvSpPr txBox="1">
                <a:spLocks noChangeArrowheads="1"/>
              </p:cNvSpPr>
              <p:nvPr/>
            </p:nvSpPr>
            <p:spPr bwMode="auto">
              <a:xfrm>
                <a:off x="2411768" y="5195292"/>
                <a:ext cx="1368152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itchFamily="2" charset="-122"/>
                  </a:rPr>
                  <a:t>1b </a:t>
                </a:r>
                <a:r>
                  <a:rPr lang="en-US" altLang="zh-CN" sz="1200" b="1" dirty="0" err="1" smtClean="0">
                    <a:latin typeface="宋体" pitchFamily="2" charset="-122"/>
                  </a:rPr>
                  <a:t>1b</a:t>
                </a:r>
                <a:r>
                  <a:rPr lang="en-US" altLang="zh-CN" sz="1200" b="1" dirty="0" smtClean="0">
                    <a:latin typeface="宋体" pitchFamily="2" charset="-122"/>
                  </a:rPr>
                  <a:t>     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64B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210" name="Text Box 170"/>
              <p:cNvSpPr txBox="1">
                <a:spLocks noChangeArrowheads="1"/>
              </p:cNvSpPr>
              <p:nvPr/>
            </p:nvSpPr>
            <p:spPr bwMode="auto">
              <a:xfrm>
                <a:off x="2877763" y="5198343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3</a:t>
                </a:r>
                <a:r>
                  <a:rPr lang="en-US" altLang="zh-CN" sz="1200" b="1" dirty="0">
                    <a:solidFill>
                      <a:srgbClr val="990099"/>
                    </a:solidFill>
                    <a:latin typeface="宋体" pitchFamily="2" charset="-122"/>
                  </a:rPr>
                  <a:t>7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43832" y="3789040"/>
              <a:ext cx="3960616" cy="1008112"/>
              <a:chOff x="4571824" y="3717032"/>
              <a:chExt cx="3960616" cy="1008112"/>
            </a:xfrm>
          </p:grpSpPr>
          <p:cxnSp>
            <p:nvCxnSpPr>
              <p:cNvPr id="156" name="直接箭头连接符 44"/>
              <p:cNvCxnSpPr/>
              <p:nvPr/>
            </p:nvCxnSpPr>
            <p:spPr bwMode="auto">
              <a:xfrm flipH="1">
                <a:off x="5004344" y="4725144"/>
                <a:ext cx="237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57" name="直接箭头连接符 44"/>
              <p:cNvCxnSpPr/>
              <p:nvPr/>
            </p:nvCxnSpPr>
            <p:spPr bwMode="auto">
              <a:xfrm flipH="1">
                <a:off x="6510278" y="443712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58" name="直接箭头连接符 44"/>
              <p:cNvCxnSpPr/>
              <p:nvPr/>
            </p:nvCxnSpPr>
            <p:spPr bwMode="auto">
              <a:xfrm>
                <a:off x="4571824" y="4221088"/>
                <a:ext cx="791913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59" name="Text Box 305"/>
              <p:cNvSpPr txBox="1">
                <a:spLocks noChangeArrowheads="1"/>
              </p:cNvSpPr>
              <p:nvPr/>
            </p:nvSpPr>
            <p:spPr bwMode="auto">
              <a:xfrm>
                <a:off x="5363785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60" name="Text Box 307"/>
              <p:cNvSpPr txBox="1">
                <a:spLocks noChangeArrowheads="1"/>
              </p:cNvSpPr>
              <p:nvPr/>
            </p:nvSpPr>
            <p:spPr bwMode="auto">
              <a:xfrm>
                <a:off x="6228137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61" name="Text Box 308"/>
              <p:cNvSpPr txBox="1">
                <a:spLocks noChangeArrowheads="1"/>
              </p:cNvSpPr>
              <p:nvPr/>
            </p:nvSpPr>
            <p:spPr bwMode="auto">
              <a:xfrm>
                <a:off x="5796136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62" name="Text Box 331"/>
              <p:cNvSpPr txBox="1">
                <a:spLocks noChangeArrowheads="1"/>
              </p:cNvSpPr>
              <p:nvPr/>
            </p:nvSpPr>
            <p:spPr bwMode="auto">
              <a:xfrm>
                <a:off x="6803945" y="4038621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63" name="Text Box 305"/>
              <p:cNvSpPr txBox="1">
                <a:spLocks noChangeArrowheads="1"/>
              </p:cNvSpPr>
              <p:nvPr/>
            </p:nvSpPr>
            <p:spPr bwMode="auto">
              <a:xfrm>
                <a:off x="5580112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164" name="Line 317"/>
              <p:cNvSpPr>
                <a:spLocks noChangeShapeType="1"/>
              </p:cNvSpPr>
              <p:nvPr/>
            </p:nvSpPr>
            <p:spPr bwMode="auto">
              <a:xfrm flipV="1">
                <a:off x="5363785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Text Box 309"/>
              <p:cNvSpPr txBox="1">
                <a:spLocks noChangeArrowheads="1"/>
              </p:cNvSpPr>
              <p:nvPr/>
            </p:nvSpPr>
            <p:spPr bwMode="auto">
              <a:xfrm>
                <a:off x="5869014" y="4152131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66" name="Text Box 195"/>
              <p:cNvSpPr txBox="1">
                <a:spLocks noChangeArrowheads="1"/>
              </p:cNvSpPr>
              <p:nvPr/>
            </p:nvSpPr>
            <p:spPr bwMode="auto">
              <a:xfrm>
                <a:off x="6444416" y="4509120"/>
                <a:ext cx="1872000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dirty="0">
                    <a:latin typeface="宋体" pitchFamily="2" charset="-122"/>
                  </a:rPr>
                  <a:t>8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67" name="直接箭头连接符 44"/>
              <p:cNvCxnSpPr/>
              <p:nvPr/>
            </p:nvCxnSpPr>
            <p:spPr bwMode="auto">
              <a:xfrm flipH="1">
                <a:off x="8244105" y="443711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5084153" y="4188849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 Box 331"/>
              <p:cNvSpPr txBox="1">
                <a:spLocks noChangeArrowheads="1"/>
              </p:cNvSpPr>
              <p:nvPr/>
            </p:nvSpPr>
            <p:spPr bwMode="auto">
              <a:xfrm>
                <a:off x="5003745" y="4044841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 smtClean="0">
                    <a:latin typeface="+mn-ea"/>
                    <a:ea typeface="+mn-ea"/>
                  </a:rPr>
                  <a:t>6</a:t>
                </a:r>
                <a:r>
                  <a:rPr lang="en-US" altLang="zh-CN" sz="1200" b="1" u="none" dirty="0" smtClean="0">
                    <a:latin typeface="+mn-ea"/>
                    <a:ea typeface="+mn-ea"/>
                  </a:rPr>
                  <a:t>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 bwMode="auto">
              <a:xfrm flipH="1">
                <a:off x="6012159" y="3789056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 flipH="1">
                <a:off x="7740351" y="3789040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>
                <a:off x="4931737" y="3789040"/>
                <a:ext cx="280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直接箭头连接符 44"/>
              <p:cNvCxnSpPr/>
              <p:nvPr/>
            </p:nvCxnSpPr>
            <p:spPr bwMode="auto">
              <a:xfrm flipH="1">
                <a:off x="7379801" y="4653136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74" name="Text Box 305"/>
              <p:cNvSpPr txBox="1">
                <a:spLocks noChangeArrowheads="1"/>
              </p:cNvSpPr>
              <p:nvPr/>
            </p:nvSpPr>
            <p:spPr bwMode="auto">
              <a:xfrm>
                <a:off x="7091930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75" name="Text Box 307"/>
              <p:cNvSpPr txBox="1">
                <a:spLocks noChangeArrowheads="1"/>
              </p:cNvSpPr>
              <p:nvPr/>
            </p:nvSpPr>
            <p:spPr bwMode="auto">
              <a:xfrm>
                <a:off x="7956026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76" name="Text Box 308"/>
              <p:cNvSpPr txBox="1">
                <a:spLocks noChangeArrowheads="1"/>
              </p:cNvSpPr>
              <p:nvPr/>
            </p:nvSpPr>
            <p:spPr bwMode="auto">
              <a:xfrm>
                <a:off x="7524328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77" name="Text Box 305"/>
              <p:cNvSpPr txBox="1">
                <a:spLocks noChangeArrowheads="1"/>
              </p:cNvSpPr>
              <p:nvPr/>
            </p:nvSpPr>
            <p:spPr bwMode="auto">
              <a:xfrm>
                <a:off x="7308304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178" name="Line 317"/>
              <p:cNvSpPr>
                <a:spLocks noChangeShapeType="1"/>
              </p:cNvSpPr>
              <p:nvPr/>
            </p:nvSpPr>
            <p:spPr bwMode="auto">
              <a:xfrm flipV="1">
                <a:off x="7091930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Text Box 170"/>
              <p:cNvSpPr txBox="1">
                <a:spLocks noChangeArrowheads="1"/>
              </p:cNvSpPr>
              <p:nvPr/>
            </p:nvSpPr>
            <p:spPr bwMode="auto">
              <a:xfrm>
                <a:off x="7091977" y="4187180"/>
                <a:ext cx="1368152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itchFamily="2" charset="-122"/>
                  </a:rPr>
                  <a:t>1b </a:t>
                </a:r>
                <a:r>
                  <a:rPr lang="en-US" altLang="zh-CN" sz="1200" b="1" dirty="0" err="1" smtClean="0">
                    <a:latin typeface="宋体" pitchFamily="2" charset="-122"/>
                  </a:rPr>
                  <a:t>1b</a:t>
                </a:r>
                <a:r>
                  <a:rPr lang="en-US" altLang="zh-CN" sz="1200" b="1" dirty="0" smtClean="0">
                    <a:latin typeface="宋体" pitchFamily="2" charset="-122"/>
                  </a:rPr>
                  <a:t>     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64B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180" name="Text Box 170"/>
              <p:cNvSpPr txBox="1">
                <a:spLocks noChangeArrowheads="1"/>
              </p:cNvSpPr>
              <p:nvPr/>
            </p:nvSpPr>
            <p:spPr bwMode="auto">
              <a:xfrm>
                <a:off x="7558275" y="4190231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40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81" name="直接箭头连接符 44"/>
              <p:cNvCxnSpPr/>
              <p:nvPr/>
            </p:nvCxnSpPr>
            <p:spPr bwMode="auto">
              <a:xfrm flipV="1">
                <a:off x="4859428" y="4543410"/>
                <a:ext cx="936748" cy="1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82" name="Text Box 170"/>
              <p:cNvSpPr txBox="1">
                <a:spLocks noChangeArrowheads="1"/>
              </p:cNvSpPr>
              <p:nvPr/>
            </p:nvSpPr>
            <p:spPr bwMode="auto">
              <a:xfrm>
                <a:off x="7884440" y="3717032"/>
                <a:ext cx="648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L1-D$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cxnSp>
            <p:nvCxnSpPr>
              <p:cNvPr id="183" name="直接箭头连接符 44"/>
              <p:cNvCxnSpPr/>
              <p:nvPr/>
            </p:nvCxnSpPr>
            <p:spPr bwMode="auto">
              <a:xfrm>
                <a:off x="5004350" y="4615402"/>
                <a:ext cx="792000" cy="1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84" name="Text Box 195"/>
              <p:cNvSpPr txBox="1">
                <a:spLocks noChangeArrowheads="1"/>
              </p:cNvSpPr>
              <p:nvPr/>
            </p:nvSpPr>
            <p:spPr bwMode="auto">
              <a:xfrm>
                <a:off x="5796208" y="4509136"/>
                <a:ext cx="648000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8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683568" y="3789040"/>
              <a:ext cx="3951943" cy="1008112"/>
              <a:chOff x="683568" y="3717032"/>
              <a:chExt cx="3951943" cy="1008112"/>
            </a:xfrm>
          </p:grpSpPr>
          <p:cxnSp>
            <p:nvCxnSpPr>
              <p:cNvPr id="127" name="直接箭头连接符 44"/>
              <p:cNvCxnSpPr/>
              <p:nvPr/>
            </p:nvCxnSpPr>
            <p:spPr bwMode="auto">
              <a:xfrm flipH="1">
                <a:off x="2699800" y="4725144"/>
                <a:ext cx="1512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28" name="直接箭头连接符 44"/>
              <p:cNvCxnSpPr/>
              <p:nvPr/>
            </p:nvCxnSpPr>
            <p:spPr bwMode="auto">
              <a:xfrm flipH="1">
                <a:off x="1830069" y="443712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29" name="直接箭头连接符 44"/>
              <p:cNvCxnSpPr/>
              <p:nvPr/>
            </p:nvCxnSpPr>
            <p:spPr bwMode="auto">
              <a:xfrm flipH="1">
                <a:off x="3851968" y="4221088"/>
                <a:ext cx="783543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30" name="Text Box 305"/>
              <p:cNvSpPr txBox="1">
                <a:spLocks noChangeArrowheads="1"/>
              </p:cNvSpPr>
              <p:nvPr/>
            </p:nvSpPr>
            <p:spPr bwMode="auto">
              <a:xfrm>
                <a:off x="683576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31" name="Text Box 307"/>
              <p:cNvSpPr txBox="1">
                <a:spLocks noChangeArrowheads="1"/>
              </p:cNvSpPr>
              <p:nvPr/>
            </p:nvSpPr>
            <p:spPr bwMode="auto">
              <a:xfrm>
                <a:off x="1547672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32" name="Text Box 308"/>
              <p:cNvSpPr txBox="1">
                <a:spLocks noChangeArrowheads="1"/>
              </p:cNvSpPr>
              <p:nvPr/>
            </p:nvSpPr>
            <p:spPr bwMode="auto">
              <a:xfrm>
                <a:off x="1115624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33" name="Text Box 331"/>
              <p:cNvSpPr txBox="1">
                <a:spLocks noChangeArrowheads="1"/>
              </p:cNvSpPr>
              <p:nvPr/>
            </p:nvSpPr>
            <p:spPr bwMode="auto">
              <a:xfrm>
                <a:off x="2123736" y="4038621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34" name="Text Box 305"/>
              <p:cNvSpPr txBox="1">
                <a:spLocks noChangeArrowheads="1"/>
              </p:cNvSpPr>
              <p:nvPr/>
            </p:nvSpPr>
            <p:spPr bwMode="auto">
              <a:xfrm>
                <a:off x="899600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135" name="Line 317"/>
              <p:cNvSpPr>
                <a:spLocks noChangeShapeType="1"/>
              </p:cNvSpPr>
              <p:nvPr/>
            </p:nvSpPr>
            <p:spPr bwMode="auto">
              <a:xfrm flipV="1">
                <a:off x="683576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309"/>
              <p:cNvSpPr txBox="1">
                <a:spLocks noChangeArrowheads="1"/>
              </p:cNvSpPr>
              <p:nvPr/>
            </p:nvSpPr>
            <p:spPr bwMode="auto">
              <a:xfrm>
                <a:off x="1188502" y="4152131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37" name="Text Box 195"/>
              <p:cNvSpPr txBox="1">
                <a:spLocks noChangeArrowheads="1"/>
              </p:cNvSpPr>
              <p:nvPr/>
            </p:nvSpPr>
            <p:spPr bwMode="auto">
              <a:xfrm>
                <a:off x="1763896" y="4509120"/>
                <a:ext cx="1368000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4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38" name="直接箭头连接符 44"/>
              <p:cNvCxnSpPr/>
              <p:nvPr/>
            </p:nvCxnSpPr>
            <p:spPr bwMode="auto">
              <a:xfrm flipH="1">
                <a:off x="3563896" y="443711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995944" y="4179552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0" name="Text Box 331"/>
              <p:cNvSpPr txBox="1">
                <a:spLocks noChangeArrowheads="1"/>
              </p:cNvSpPr>
              <p:nvPr/>
            </p:nvSpPr>
            <p:spPr bwMode="auto">
              <a:xfrm>
                <a:off x="3923936" y="4035544"/>
                <a:ext cx="216000" cy="14400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7</a:t>
                </a:r>
                <a:r>
                  <a:rPr lang="en-US" altLang="zh-CN" sz="1200" b="1" u="none" dirty="0" smtClean="0">
                    <a:latin typeface="+mn-ea"/>
                    <a:ea typeface="+mn-ea"/>
                  </a:rPr>
                  <a:t>b</a:t>
                </a:r>
                <a:endParaRPr lang="en-US" altLang="zh-CN" sz="1200" b="1" u="none" dirty="0">
                  <a:latin typeface="+mn-ea"/>
                  <a:ea typeface="+mn-ea"/>
                </a:endParaRPr>
              </a:p>
            </p:txBody>
          </p:sp>
          <p:cxnSp>
            <p:nvCxnSpPr>
              <p:cNvPr id="141" name="直接连接符 140"/>
              <p:cNvCxnSpPr/>
              <p:nvPr/>
            </p:nvCxnSpPr>
            <p:spPr bwMode="auto">
              <a:xfrm flipH="1">
                <a:off x="1331648" y="3789056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H="1">
                <a:off x="3059839" y="3789040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>
                <a:off x="1331648" y="3789040"/>
                <a:ext cx="2952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直接箭头连接符 44"/>
              <p:cNvCxnSpPr/>
              <p:nvPr/>
            </p:nvCxnSpPr>
            <p:spPr bwMode="auto">
              <a:xfrm flipH="1">
                <a:off x="2699592" y="4653136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45" name="Text Box 305"/>
              <p:cNvSpPr txBox="1">
                <a:spLocks noChangeArrowheads="1"/>
              </p:cNvSpPr>
              <p:nvPr/>
            </p:nvSpPr>
            <p:spPr bwMode="auto">
              <a:xfrm>
                <a:off x="2411721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 smtClean="0">
                    <a:latin typeface="宋体" pitchFamily="2" charset="-122"/>
                  </a:rPr>
                  <a:t>V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46" name="Text Box 307"/>
              <p:cNvSpPr txBox="1">
                <a:spLocks noChangeArrowheads="1"/>
              </p:cNvSpPr>
              <p:nvPr/>
            </p:nvSpPr>
            <p:spPr bwMode="auto">
              <a:xfrm>
                <a:off x="3275817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itchFamily="2" charset="-122"/>
                  </a:rPr>
                  <a:t>缓存块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47" name="Text Box 308"/>
              <p:cNvSpPr txBox="1">
                <a:spLocks noChangeArrowheads="1"/>
              </p:cNvSpPr>
              <p:nvPr/>
            </p:nvSpPr>
            <p:spPr bwMode="auto">
              <a:xfrm>
                <a:off x="2843816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 smtClean="0">
                    <a:latin typeface="宋体" pitchFamily="2" charset="-122"/>
                  </a:rPr>
                  <a:t>标记</a:t>
                </a:r>
                <a:endParaRPr lang="zh-CN" altLang="zh-CN" sz="1400" b="1" u="none" dirty="0">
                  <a:latin typeface="宋体" pitchFamily="2" charset="-122"/>
                </a:endParaRPr>
              </a:p>
            </p:txBody>
          </p:sp>
          <p:sp>
            <p:nvSpPr>
              <p:cNvPr id="148" name="Text Box 305"/>
              <p:cNvSpPr txBox="1">
                <a:spLocks noChangeArrowheads="1"/>
              </p:cNvSpPr>
              <p:nvPr/>
            </p:nvSpPr>
            <p:spPr bwMode="auto">
              <a:xfrm>
                <a:off x="2627792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D</a:t>
                </a:r>
              </a:p>
            </p:txBody>
          </p:sp>
          <p:sp>
            <p:nvSpPr>
              <p:cNvPr id="149" name="Line 317"/>
              <p:cNvSpPr>
                <a:spLocks noChangeShapeType="1"/>
              </p:cNvSpPr>
              <p:nvPr/>
            </p:nvSpPr>
            <p:spPr bwMode="auto">
              <a:xfrm flipV="1">
                <a:off x="2411721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Text Box 170"/>
              <p:cNvSpPr txBox="1">
                <a:spLocks noChangeArrowheads="1"/>
              </p:cNvSpPr>
              <p:nvPr/>
            </p:nvSpPr>
            <p:spPr bwMode="auto">
              <a:xfrm>
                <a:off x="2411768" y="4187180"/>
                <a:ext cx="1368152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itchFamily="2" charset="-122"/>
                  </a:rPr>
                  <a:t>1b </a:t>
                </a:r>
                <a:r>
                  <a:rPr lang="en-US" altLang="zh-CN" sz="1200" b="1" dirty="0" err="1" smtClean="0">
                    <a:latin typeface="宋体" pitchFamily="2" charset="-122"/>
                  </a:rPr>
                  <a:t>1b</a:t>
                </a:r>
                <a:r>
                  <a:rPr lang="en-US" altLang="zh-CN" sz="1200" b="1" dirty="0" smtClean="0">
                    <a:latin typeface="宋体" pitchFamily="2" charset="-122"/>
                  </a:rPr>
                  <a:t>       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64B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sp>
            <p:nvSpPr>
              <p:cNvPr id="151" name="Text Box 170"/>
              <p:cNvSpPr txBox="1">
                <a:spLocks noChangeArrowheads="1"/>
              </p:cNvSpPr>
              <p:nvPr/>
            </p:nvSpPr>
            <p:spPr bwMode="auto">
              <a:xfrm>
                <a:off x="2892803" y="4190231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solidFill>
                      <a:srgbClr val="990099"/>
                    </a:solidFill>
                    <a:latin typeface="宋体" pitchFamily="2" charset="-122"/>
                  </a:rPr>
                  <a:t>3</a:t>
                </a:r>
                <a:r>
                  <a:rPr lang="en-US" altLang="zh-CN" sz="1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9</a:t>
                </a:r>
                <a:r>
                  <a:rPr lang="en-US" altLang="zh-CN" sz="12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b</a:t>
                </a:r>
                <a:endParaRPr lang="zh-CN" altLang="en-US" sz="1200" b="1" u="none" dirty="0">
                  <a:latin typeface="宋体" pitchFamily="2" charset="-122"/>
                </a:endParaRPr>
              </a:p>
            </p:txBody>
          </p:sp>
          <p:cxnSp>
            <p:nvCxnSpPr>
              <p:cNvPr id="152" name="直接箭头连接符 44"/>
              <p:cNvCxnSpPr/>
              <p:nvPr/>
            </p:nvCxnSpPr>
            <p:spPr bwMode="auto">
              <a:xfrm flipH="1">
                <a:off x="3780224" y="4539496"/>
                <a:ext cx="575752" cy="1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53" name="Text Box 170"/>
              <p:cNvSpPr txBox="1">
                <a:spLocks noChangeArrowheads="1"/>
              </p:cNvSpPr>
              <p:nvPr/>
            </p:nvSpPr>
            <p:spPr bwMode="auto">
              <a:xfrm>
                <a:off x="683568" y="3717032"/>
                <a:ext cx="648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 smtClean="0">
                    <a:latin typeface="宋体" pitchFamily="2" charset="-122"/>
                  </a:rPr>
                  <a:t>L1-I$</a:t>
                </a:r>
                <a:endParaRPr lang="zh-CN" altLang="en-US" sz="1600" b="1" u="none" dirty="0">
                  <a:latin typeface="宋体" pitchFamily="2" charset="-122"/>
                </a:endParaRPr>
              </a:p>
            </p:txBody>
          </p:sp>
          <p:cxnSp>
            <p:nvCxnSpPr>
              <p:cNvPr id="154" name="直接箭头连接符 44"/>
              <p:cNvCxnSpPr/>
              <p:nvPr/>
            </p:nvCxnSpPr>
            <p:spPr bwMode="auto">
              <a:xfrm flipH="1">
                <a:off x="3779960" y="4611608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55" name="Text Box 195"/>
              <p:cNvSpPr txBox="1">
                <a:spLocks noChangeArrowheads="1"/>
              </p:cNvSpPr>
              <p:nvPr/>
            </p:nvSpPr>
            <p:spPr bwMode="auto">
              <a:xfrm>
                <a:off x="3131840" y="4509120"/>
                <a:ext cx="648000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 smtClean="0">
                    <a:latin typeface="宋体" pitchFamily="2" charset="-122"/>
                  </a:rPr>
                  <a:t>8</a:t>
                </a:r>
                <a:r>
                  <a:rPr lang="en-US" altLang="zh-CN" sz="1200" b="1" dirty="0" smtClean="0">
                    <a:latin typeface="宋体" pitchFamily="2" charset="-122"/>
                  </a:rPr>
                  <a:t>:1 </a:t>
                </a:r>
                <a:r>
                  <a:rPr lang="en-US" altLang="zh-CN" sz="1200" b="1" u="none" dirty="0" smtClean="0">
                    <a:latin typeface="宋体" pitchFamily="2" charset="-122"/>
                  </a:rPr>
                  <a:t>MUX</a:t>
                </a:r>
                <a:endParaRPr lang="zh-CN" altLang="zh-CN" sz="1200" b="1" u="none" dirty="0">
                  <a:latin typeface="宋体" pitchFamily="2" charset="-122"/>
                </a:endParaRPr>
              </a:p>
            </p:txBody>
          </p:sp>
        </p:grpSp>
      </p:grpSp>
      <p:sp>
        <p:nvSpPr>
          <p:cNvPr id="237" name="Text Box 307"/>
          <p:cNvSpPr txBox="1">
            <a:spLocks noChangeArrowheads="1"/>
          </p:cNvSpPr>
          <p:nvPr/>
        </p:nvSpPr>
        <p:spPr bwMode="auto">
          <a:xfrm>
            <a:off x="3995936" y="6093328"/>
            <a:ext cx="1296000" cy="288000"/>
          </a:xfrm>
          <a:prstGeom prst="rect">
            <a:avLst/>
          </a:prstGeom>
          <a:solidFill>
            <a:srgbClr val="99CCFF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 smtClean="0">
                <a:latin typeface="宋体" pitchFamily="2" charset="-122"/>
              </a:rPr>
              <a:t>主存</a:t>
            </a:r>
            <a:endParaRPr lang="zh-CN" altLang="zh-CN" sz="1600" b="1" u="none" dirty="0">
              <a:latin typeface="宋体" pitchFamily="2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2627784" y="2348880"/>
            <a:ext cx="4464496" cy="1227868"/>
            <a:chOff x="2627784" y="2276872"/>
            <a:chExt cx="4464496" cy="1227868"/>
          </a:xfrm>
        </p:grpSpPr>
        <p:cxnSp>
          <p:nvCxnSpPr>
            <p:cNvPr id="239" name="直接箭头连接符 44"/>
            <p:cNvCxnSpPr/>
            <p:nvPr/>
          </p:nvCxnSpPr>
          <p:spPr bwMode="auto">
            <a:xfrm flipH="1">
              <a:off x="4211961" y="2276872"/>
              <a:ext cx="2" cy="10081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40" name="Text Box 195"/>
            <p:cNvSpPr txBox="1">
              <a:spLocks noChangeArrowheads="1"/>
            </p:cNvSpPr>
            <p:nvPr/>
          </p:nvSpPr>
          <p:spPr bwMode="auto">
            <a:xfrm>
              <a:off x="6299813" y="2492896"/>
              <a:ext cx="792467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2</a:t>
              </a:r>
              <a:r>
                <a:rPr lang="en-US" altLang="zh-CN" sz="1400" b="1" dirty="0" smtClean="0">
                  <a:latin typeface="宋体" pitchFamily="2" charset="-122"/>
                </a:rPr>
                <a:t>:1 </a:t>
              </a:r>
              <a:r>
                <a:rPr lang="en-US" altLang="zh-CN" sz="1400" b="1" u="none" dirty="0" smtClean="0">
                  <a:latin typeface="宋体" pitchFamily="2" charset="-122"/>
                </a:rPr>
                <a:t>MUX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41" name="直接箭头连接符 44"/>
            <p:cNvCxnSpPr/>
            <p:nvPr/>
          </p:nvCxnSpPr>
          <p:spPr bwMode="auto">
            <a:xfrm flipH="1">
              <a:off x="6660024" y="270889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2" name="直接箭头连接符 44"/>
            <p:cNvCxnSpPr/>
            <p:nvPr/>
          </p:nvCxnSpPr>
          <p:spPr bwMode="auto">
            <a:xfrm>
              <a:off x="6876256" y="227687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3" name="直接箭头连接符 44"/>
            <p:cNvCxnSpPr/>
            <p:nvPr/>
          </p:nvCxnSpPr>
          <p:spPr bwMode="auto">
            <a:xfrm flipH="1">
              <a:off x="4283969" y="2780928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 flipH="1">
              <a:off x="4283969" y="2348880"/>
              <a:ext cx="720000" cy="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箭头连接符 44"/>
            <p:cNvCxnSpPr/>
            <p:nvPr/>
          </p:nvCxnSpPr>
          <p:spPr bwMode="auto">
            <a:xfrm>
              <a:off x="6444208" y="2276872"/>
              <a:ext cx="0" cy="216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6" name="直接箭头连接符 44"/>
            <p:cNvCxnSpPr/>
            <p:nvPr/>
          </p:nvCxnSpPr>
          <p:spPr bwMode="auto">
            <a:xfrm flipH="1">
              <a:off x="5292368" y="2276872"/>
              <a:ext cx="1151840" cy="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5292080" y="2276872"/>
              <a:ext cx="0" cy="1008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>
              <a:off x="4211960" y="3284984"/>
              <a:ext cx="108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70"/>
            <p:cNvSpPr txBox="1">
              <a:spLocks noChangeArrowheads="1"/>
            </p:cNvSpPr>
            <p:nvPr/>
          </p:nvSpPr>
          <p:spPr bwMode="auto">
            <a:xfrm>
              <a:off x="2627784" y="3288740"/>
              <a:ext cx="154822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ITLB</a:t>
              </a:r>
              <a:r>
                <a:rPr lang="zh-CN" altLang="en-US" sz="1400" b="1" u="none" dirty="0" smtClean="0">
                  <a:latin typeface="宋体" pitchFamily="2" charset="-122"/>
                </a:rPr>
                <a:t>或</a:t>
              </a:r>
              <a:r>
                <a:rPr lang="en-US" altLang="zh-CN" sz="1400" b="1" u="none" dirty="0" smtClean="0">
                  <a:latin typeface="宋体" pitchFamily="2" charset="-122"/>
                </a:rPr>
                <a:t>DTLB</a:t>
              </a:r>
              <a:r>
                <a:rPr lang="zh-CN" altLang="en-US" sz="1400" b="1" u="none" dirty="0" smtClean="0">
                  <a:latin typeface="宋体" pitchFamily="2" charset="-122"/>
                </a:rPr>
                <a:t>缺失时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3616" y="980728"/>
            <a:ext cx="7560792" cy="3456032"/>
            <a:chOff x="683616" y="908720"/>
            <a:chExt cx="7560792" cy="3456032"/>
          </a:xfrm>
        </p:grpSpPr>
        <p:sp>
          <p:nvSpPr>
            <p:cNvPr id="261" name="Text Box 170"/>
            <p:cNvSpPr txBox="1">
              <a:spLocks noChangeArrowheads="1"/>
            </p:cNvSpPr>
            <p:nvPr/>
          </p:nvSpPr>
          <p:spPr bwMode="auto">
            <a:xfrm>
              <a:off x="683616" y="90872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62" name="Text Box 195"/>
            <p:cNvSpPr txBox="1">
              <a:spLocks noChangeArrowheads="1"/>
            </p:cNvSpPr>
            <p:nvPr/>
          </p:nvSpPr>
          <p:spPr bwMode="auto">
            <a:xfrm>
              <a:off x="1115616" y="908720"/>
              <a:ext cx="144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VPN&lt;36&gt;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63" name="Text Box 195"/>
            <p:cNvSpPr txBox="1">
              <a:spLocks noChangeArrowheads="1"/>
            </p:cNvSpPr>
            <p:nvPr/>
          </p:nvSpPr>
          <p:spPr bwMode="auto">
            <a:xfrm>
              <a:off x="2555776" y="908720"/>
              <a:ext cx="93610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</a:t>
              </a:r>
              <a:r>
                <a:rPr lang="en-US" altLang="zh-CN" sz="1400" b="1" dirty="0" smtClean="0">
                  <a:latin typeface="宋体" pitchFamily="2" charset="-122"/>
                </a:rPr>
                <a:t>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64" name="直接连接符 263"/>
            <p:cNvCxnSpPr/>
            <p:nvPr/>
          </p:nvCxnSpPr>
          <p:spPr bwMode="auto">
            <a:xfrm flipH="1">
              <a:off x="1979712" y="1124760"/>
              <a:ext cx="1" cy="14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4283968" y="1268752"/>
              <a:ext cx="303" cy="1656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6" name="Text Box 170"/>
            <p:cNvSpPr txBox="1">
              <a:spLocks noChangeArrowheads="1"/>
            </p:cNvSpPr>
            <p:nvPr/>
          </p:nvSpPr>
          <p:spPr bwMode="auto">
            <a:xfrm>
              <a:off x="5436144" y="2852928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</a:t>
              </a:r>
              <a:r>
                <a:rPr lang="en-US" altLang="zh-CN" sz="1600" b="1" u="none" dirty="0" smtClean="0">
                  <a:latin typeface="宋体" pitchFamily="2" charset="-122"/>
                </a:rPr>
                <a:t>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67" name="Text Box 195"/>
            <p:cNvSpPr txBox="1">
              <a:spLocks noChangeArrowheads="1"/>
            </p:cNvSpPr>
            <p:nvPr/>
          </p:nvSpPr>
          <p:spPr bwMode="auto">
            <a:xfrm>
              <a:off x="5868144" y="2852928"/>
              <a:ext cx="144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PPN&lt;40&gt;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68" name="Text Box 195"/>
            <p:cNvSpPr txBox="1">
              <a:spLocks noChangeArrowheads="1"/>
            </p:cNvSpPr>
            <p:nvPr/>
          </p:nvSpPr>
          <p:spPr bwMode="auto">
            <a:xfrm>
              <a:off x="7308304" y="2852928"/>
              <a:ext cx="93610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</a:t>
              </a:r>
              <a:r>
                <a:rPr lang="en-US" altLang="zh-CN" sz="1400" b="1" dirty="0" smtClean="0">
                  <a:latin typeface="宋体" pitchFamily="2" charset="-122"/>
                </a:rPr>
                <a:t>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69" name="直接箭头连接符 44"/>
            <p:cNvCxnSpPr/>
            <p:nvPr/>
          </p:nvCxnSpPr>
          <p:spPr bwMode="auto">
            <a:xfrm flipH="1" flipV="1">
              <a:off x="1979712" y="1268760"/>
              <a:ext cx="2304000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H="1">
              <a:off x="5003856" y="1268760"/>
              <a:ext cx="192" cy="1656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1" name="Text Box 170"/>
            <p:cNvSpPr txBox="1">
              <a:spLocks noChangeArrowheads="1"/>
            </p:cNvSpPr>
            <p:nvPr/>
          </p:nvSpPr>
          <p:spPr bwMode="auto">
            <a:xfrm>
              <a:off x="5436144" y="90872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VA: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72" name="Text Box 195"/>
            <p:cNvSpPr txBox="1">
              <a:spLocks noChangeArrowheads="1"/>
            </p:cNvSpPr>
            <p:nvPr/>
          </p:nvSpPr>
          <p:spPr bwMode="auto">
            <a:xfrm>
              <a:off x="5868144" y="908720"/>
              <a:ext cx="144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VPN&lt;36&gt;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273" name="Text Box 195"/>
            <p:cNvSpPr txBox="1">
              <a:spLocks noChangeArrowheads="1"/>
            </p:cNvSpPr>
            <p:nvPr/>
          </p:nvSpPr>
          <p:spPr bwMode="auto">
            <a:xfrm>
              <a:off x="7308304" y="908720"/>
              <a:ext cx="93610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VPO</a:t>
              </a:r>
              <a:r>
                <a:rPr lang="en-US" altLang="zh-CN" sz="1400" b="1" dirty="0" smtClean="0">
                  <a:latin typeface="宋体" pitchFamily="2" charset="-122"/>
                </a:rPr>
                <a:t>&lt;12&gt;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274" name="直接连接符 273"/>
            <p:cNvCxnSpPr/>
            <p:nvPr/>
          </p:nvCxnSpPr>
          <p:spPr bwMode="auto">
            <a:xfrm flipH="1">
              <a:off x="6444016" y="1124760"/>
              <a:ext cx="1" cy="14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直接箭头连接符 44"/>
            <p:cNvCxnSpPr/>
            <p:nvPr/>
          </p:nvCxnSpPr>
          <p:spPr bwMode="auto">
            <a:xfrm flipH="1">
              <a:off x="5003856" y="1268760"/>
              <a:ext cx="1440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76" name="直接箭头连接符 44"/>
            <p:cNvCxnSpPr/>
            <p:nvPr/>
          </p:nvCxnSpPr>
          <p:spPr bwMode="auto">
            <a:xfrm>
              <a:off x="4635511" y="1196752"/>
              <a:ext cx="0" cy="316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7" name="直接箭头连接符 44"/>
            <p:cNvCxnSpPr/>
            <p:nvPr/>
          </p:nvCxnSpPr>
          <p:spPr bwMode="auto">
            <a:xfrm>
              <a:off x="2483769" y="1196744"/>
              <a:ext cx="215174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flipH="1">
              <a:off x="3059831" y="1124744"/>
              <a:ext cx="1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直接连接符 278"/>
            <p:cNvCxnSpPr/>
            <p:nvPr/>
          </p:nvCxnSpPr>
          <p:spPr bwMode="auto">
            <a:xfrm flipH="1">
              <a:off x="2483768" y="1124744"/>
              <a:ext cx="1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 Box 170"/>
            <p:cNvSpPr txBox="1">
              <a:spLocks noChangeArrowheads="1"/>
            </p:cNvSpPr>
            <p:nvPr/>
          </p:nvSpPr>
          <p:spPr bwMode="auto">
            <a:xfrm>
              <a:off x="4139952" y="908720"/>
              <a:ext cx="105290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指令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sp>
        <p:nvSpPr>
          <p:cNvPr id="2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8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3648" y="3140968"/>
            <a:ext cx="3960760" cy="2952328"/>
            <a:chOff x="4283648" y="3140968"/>
            <a:chExt cx="3960760" cy="2952328"/>
          </a:xfrm>
        </p:grpSpPr>
        <p:sp>
          <p:nvSpPr>
            <p:cNvPr id="108" name="右箭头 107"/>
            <p:cNvSpPr/>
            <p:nvPr/>
          </p:nvSpPr>
          <p:spPr bwMode="auto">
            <a:xfrm rot="5400000">
              <a:off x="6840272" y="3143068"/>
              <a:ext cx="144000" cy="216000"/>
            </a:xfrm>
            <a:prstGeom prst="rightArrow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Text Box 195"/>
            <p:cNvSpPr txBox="1">
              <a:spLocks noChangeArrowheads="1"/>
            </p:cNvSpPr>
            <p:nvPr/>
          </p:nvSpPr>
          <p:spPr bwMode="auto">
            <a:xfrm>
              <a:off x="5868064" y="3356992"/>
              <a:ext cx="165610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CN&lt;46&gt;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sp>
          <p:nvSpPr>
            <p:cNvPr id="110" name="Text Box 195"/>
            <p:cNvSpPr txBox="1">
              <a:spLocks noChangeArrowheads="1"/>
            </p:cNvSpPr>
            <p:nvPr/>
          </p:nvSpPr>
          <p:spPr bwMode="auto">
            <a:xfrm>
              <a:off x="7524328" y="3356992"/>
              <a:ext cx="72008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</a:t>
              </a:r>
              <a:r>
                <a:rPr lang="en-US" altLang="zh-CN" sz="1400" b="1" u="none" dirty="0" smtClean="0">
                  <a:latin typeface="宋体" pitchFamily="2" charset="-122"/>
                </a:rPr>
                <a:t>O</a:t>
              </a:r>
              <a:r>
                <a:rPr lang="en-US" altLang="zh-CN" sz="1400" b="1" dirty="0" smtClean="0">
                  <a:latin typeface="宋体" pitchFamily="2" charset="-122"/>
                </a:rPr>
                <a:t>&lt;6&gt;</a:t>
              </a:r>
              <a:endParaRPr lang="zh-CN" altLang="zh-CN" sz="1400" b="1" u="none" dirty="0">
                <a:latin typeface="宋体" pitchFamily="2" charset="-122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4283968" y="3645024"/>
              <a:ext cx="0" cy="180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44"/>
            <p:cNvCxnSpPr/>
            <p:nvPr/>
          </p:nvCxnSpPr>
          <p:spPr bwMode="auto">
            <a:xfrm flipH="1">
              <a:off x="6660232" y="3573016"/>
              <a:ext cx="208" cy="7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3" name="直接箭头连接符 44"/>
            <p:cNvCxnSpPr/>
            <p:nvPr/>
          </p:nvCxnSpPr>
          <p:spPr bwMode="auto">
            <a:xfrm flipH="1">
              <a:off x="7812360" y="357301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4" name="直接箭头连接符 44"/>
            <p:cNvCxnSpPr/>
            <p:nvPr/>
          </p:nvCxnSpPr>
          <p:spPr bwMode="auto">
            <a:xfrm flipH="1" flipV="1">
              <a:off x="4283648" y="3645024"/>
              <a:ext cx="2376584" cy="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5" name="直接箭头连接符 44"/>
            <p:cNvCxnSpPr/>
            <p:nvPr/>
          </p:nvCxnSpPr>
          <p:spPr bwMode="auto">
            <a:xfrm flipH="1">
              <a:off x="4355976" y="3717032"/>
              <a:ext cx="345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6" name="直接箭头连接符 44"/>
            <p:cNvCxnSpPr/>
            <p:nvPr/>
          </p:nvCxnSpPr>
          <p:spPr bwMode="auto">
            <a:xfrm flipH="1" flipV="1">
              <a:off x="4355976" y="3717032"/>
              <a:ext cx="612" cy="90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H="1">
              <a:off x="5004048" y="3645024"/>
              <a:ext cx="1" cy="2448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箭头连接符 44"/>
            <p:cNvCxnSpPr/>
            <p:nvPr/>
          </p:nvCxnSpPr>
          <p:spPr bwMode="auto">
            <a:xfrm>
              <a:off x="6660232" y="3140968"/>
              <a:ext cx="0" cy="216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44"/>
            <p:cNvCxnSpPr/>
            <p:nvPr/>
          </p:nvCxnSpPr>
          <p:spPr bwMode="auto">
            <a:xfrm>
              <a:off x="4931133" y="3717032"/>
              <a:ext cx="907" cy="23762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7020272" y="3356984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63578" y="4509144"/>
            <a:ext cx="4788279" cy="1584152"/>
            <a:chOff x="2663578" y="4509144"/>
            <a:chExt cx="4788279" cy="1584152"/>
          </a:xfrm>
        </p:grpSpPr>
        <p:cxnSp>
          <p:nvCxnSpPr>
            <p:cNvPr id="251" name="直接箭头连接符 44"/>
            <p:cNvCxnSpPr/>
            <p:nvPr/>
          </p:nvCxnSpPr>
          <p:spPr bwMode="auto">
            <a:xfrm>
              <a:off x="4212008" y="5805264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2" name="直接箭头连接符 44"/>
            <p:cNvCxnSpPr/>
            <p:nvPr/>
          </p:nvCxnSpPr>
          <p:spPr bwMode="auto">
            <a:xfrm flipH="1">
              <a:off x="4211800" y="4683616"/>
              <a:ext cx="28772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3" name="直接箭头连接符 44"/>
            <p:cNvCxnSpPr/>
            <p:nvPr/>
          </p:nvCxnSpPr>
          <p:spPr bwMode="auto">
            <a:xfrm flipV="1">
              <a:off x="4788024" y="4687768"/>
              <a:ext cx="288032" cy="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4" name="直接箭头连接符 44"/>
            <p:cNvCxnSpPr/>
            <p:nvPr/>
          </p:nvCxnSpPr>
          <p:spPr bwMode="auto">
            <a:xfrm flipH="1">
              <a:off x="4644008" y="5877264"/>
              <a:ext cx="431745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5" name="直接箭头连接符 44"/>
            <p:cNvCxnSpPr/>
            <p:nvPr/>
          </p:nvCxnSpPr>
          <p:spPr bwMode="auto">
            <a:xfrm flipV="1">
              <a:off x="4643936" y="4797064"/>
              <a:ext cx="73" cy="1296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6" name="直接箭头连接符 44"/>
            <p:cNvCxnSpPr/>
            <p:nvPr/>
          </p:nvCxnSpPr>
          <p:spPr bwMode="auto">
            <a:xfrm flipH="1">
              <a:off x="4211961" y="4797152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7" name="直接箭头连接符 44"/>
            <p:cNvCxnSpPr/>
            <p:nvPr/>
          </p:nvCxnSpPr>
          <p:spPr bwMode="auto">
            <a:xfrm flipV="1">
              <a:off x="4644008" y="4797152"/>
              <a:ext cx="432350" cy="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8" name="Text Box 170"/>
            <p:cNvSpPr txBox="1">
              <a:spLocks noChangeArrowheads="1"/>
            </p:cNvSpPr>
            <p:nvPr/>
          </p:nvSpPr>
          <p:spPr bwMode="auto">
            <a:xfrm>
              <a:off x="2663578" y="5805288"/>
              <a:ext cx="169239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L1-I$</a:t>
              </a:r>
              <a:r>
                <a:rPr lang="zh-CN" altLang="en-US" sz="1400" b="1" u="none" dirty="0" smtClean="0">
                  <a:latin typeface="宋体" pitchFamily="2" charset="-122"/>
                </a:rPr>
                <a:t>或</a:t>
              </a:r>
              <a:r>
                <a:rPr lang="en-US" altLang="zh-CN" sz="1400" b="1" u="none" dirty="0" smtClean="0">
                  <a:latin typeface="宋体" pitchFamily="2" charset="-122"/>
                </a:rPr>
                <a:t>L1-D$</a:t>
              </a:r>
              <a:r>
                <a:rPr lang="zh-CN" altLang="en-US" sz="1400" b="1" u="none" dirty="0" smtClean="0">
                  <a:latin typeface="宋体" pitchFamily="2" charset="-122"/>
                </a:rPr>
                <a:t>缺失时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sp>
          <p:nvSpPr>
            <p:cNvPr id="259" name="Text Box 170"/>
            <p:cNvSpPr txBox="1">
              <a:spLocks noChangeArrowheads="1"/>
            </p:cNvSpPr>
            <p:nvPr/>
          </p:nvSpPr>
          <p:spPr bwMode="auto">
            <a:xfrm>
              <a:off x="6516216" y="5877296"/>
              <a:ext cx="935641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latin typeface="宋体" pitchFamily="2" charset="-122"/>
                </a:rPr>
                <a:t>L2$</a:t>
              </a:r>
              <a:r>
                <a:rPr lang="zh-CN" altLang="en-US" sz="1400" b="1" u="none" dirty="0" smtClean="0">
                  <a:latin typeface="宋体" pitchFamily="2" charset="-122"/>
                </a:rPr>
                <a:t>缺失时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sp>
          <p:nvSpPr>
            <p:cNvPr id="284" name="Text Box 170"/>
            <p:cNvSpPr txBox="1">
              <a:spLocks noChangeArrowheads="1"/>
            </p:cNvSpPr>
            <p:nvPr/>
          </p:nvSpPr>
          <p:spPr bwMode="auto">
            <a:xfrm>
              <a:off x="4356589" y="4509144"/>
              <a:ext cx="574544" cy="57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字</a:t>
              </a:r>
              <a:endParaRPr lang="en-US" altLang="zh-CN" sz="14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1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zh-CN" altLang="en-US" sz="1400" b="1" u="none" dirty="0" smtClean="0">
                  <a:latin typeface="宋体" pitchFamily="2" charset="-122"/>
                </a:rPr>
                <a:t>块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</p:grpSp>
      <p:sp>
        <p:nvSpPr>
          <p:cNvPr id="28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3"/>
          <p:cNvSpPr>
            <a:spLocks noChangeArrowheads="1"/>
          </p:cNvSpPr>
          <p:nvPr/>
        </p:nvSpPr>
        <p:spPr bwMode="auto">
          <a:xfrm>
            <a:off x="2772790" y="5517232"/>
            <a:ext cx="5399610" cy="792610"/>
          </a:xfrm>
          <a:prstGeom prst="rect">
            <a:avLst/>
          </a:prstGeom>
          <a:solidFill>
            <a:srgbClr val="CCCCFF">
              <a:alpha val="80000"/>
            </a:srgbClr>
          </a:solidFill>
          <a:ln w="15875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、层次结构组织</a:t>
            </a:r>
            <a:endParaRPr lang="zh-CN" altLang="en-US" sz="2400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9511" y="917714"/>
            <a:ext cx="5798169" cy="488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存储系统的层次数量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常见的层次数量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主存层次：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解决主存速度问题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*主存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辅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存层次：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解决</a:t>
            </a:r>
            <a:r>
              <a:rPr lang="zh-CN" altLang="en-US" sz="2000" b="1" dirty="0" smtClean="0">
                <a:latin typeface="宋体" pitchFamily="2" charset="-122"/>
              </a:rPr>
              <a:t>主存容量问题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应用扩展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556719" y="4653136"/>
            <a:ext cx="64077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层次管理由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实现，地址</a:t>
            </a:r>
            <a:r>
              <a:rPr lang="zh-CN" altLang="en-US" b="1" dirty="0">
                <a:latin typeface="宋体" pitchFamily="2" charset="-122"/>
              </a:rPr>
              <a:t>变换由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实现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常实现虚拟存储器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5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483278" y="1405225"/>
            <a:ext cx="5481210" cy="84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Cache-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辅存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latin typeface="宋体" pitchFamily="2" charset="-122"/>
              </a:rPr>
              <a:t>以</a:t>
            </a:r>
            <a:r>
              <a:rPr lang="zh-CN" altLang="en-US" b="1" u="sng" dirty="0">
                <a:latin typeface="宋体" pitchFamily="2" charset="-122"/>
              </a:rPr>
              <a:t>主存为</a:t>
            </a:r>
            <a:r>
              <a:rPr lang="zh-CN" altLang="en-US" b="1" u="sng" dirty="0" smtClean="0">
                <a:latin typeface="宋体" pitchFamily="2" charset="-122"/>
              </a:rPr>
              <a:t>中心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    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只直接访问主存→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→按</a:t>
            </a:r>
            <a:r>
              <a:rPr lang="zh-CN" altLang="en-US" sz="1800" b="1" u="sng" dirty="0" smtClean="0">
                <a:latin typeface="宋体" pitchFamily="2" charset="-122"/>
              </a:rPr>
              <a:t>主存地址</a:t>
            </a:r>
            <a:r>
              <a:rPr lang="zh-CN" altLang="en-US" sz="1800" b="1" dirty="0">
                <a:latin typeface="宋体" pitchFamily="2" charset="-122"/>
              </a:rPr>
              <a:t>访存</a:t>
            </a:r>
          </a:p>
        </p:txBody>
      </p:sp>
      <p:grpSp>
        <p:nvGrpSpPr>
          <p:cNvPr id="57" name="Group 145"/>
          <p:cNvGrpSpPr>
            <a:grpSpLocks/>
          </p:cNvGrpSpPr>
          <p:nvPr/>
        </p:nvGrpSpPr>
        <p:grpSpPr bwMode="auto">
          <a:xfrm>
            <a:off x="683640" y="3068960"/>
            <a:ext cx="3600450" cy="877888"/>
            <a:chOff x="1565" y="913"/>
            <a:chExt cx="2268" cy="553"/>
          </a:xfrm>
        </p:grpSpPr>
        <p:sp>
          <p:nvSpPr>
            <p:cNvPr id="59" name="Text Box 82"/>
            <p:cNvSpPr txBox="1">
              <a:spLocks noChangeArrowheads="1"/>
            </p:cNvSpPr>
            <p:nvPr/>
          </p:nvSpPr>
          <p:spPr bwMode="auto">
            <a:xfrm>
              <a:off x="1565" y="1208"/>
              <a:ext cx="317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2381" y="914"/>
              <a:ext cx="1451" cy="55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54" cy="18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62" name="Text Box 105"/>
            <p:cNvSpPr txBox="1">
              <a:spLocks noChangeArrowheads="1"/>
            </p:cNvSpPr>
            <p:nvPr/>
          </p:nvSpPr>
          <p:spPr bwMode="auto">
            <a:xfrm>
              <a:off x="3334" y="1208"/>
              <a:ext cx="408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3" name="Text Box 106"/>
            <p:cNvSpPr txBox="1">
              <a:spLocks noChangeArrowheads="1"/>
            </p:cNvSpPr>
            <p:nvPr/>
          </p:nvSpPr>
          <p:spPr bwMode="auto">
            <a:xfrm>
              <a:off x="2835" y="959"/>
              <a:ext cx="680" cy="136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64" name="Line 107"/>
            <p:cNvSpPr>
              <a:spLocks noChangeShapeType="1"/>
            </p:cNvSpPr>
            <p:nvPr/>
          </p:nvSpPr>
          <p:spPr bwMode="auto">
            <a:xfrm>
              <a:off x="2971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8"/>
            <p:cNvSpPr>
              <a:spLocks noChangeShapeType="1"/>
            </p:cNvSpPr>
            <p:nvPr/>
          </p:nvSpPr>
          <p:spPr bwMode="auto">
            <a:xfrm flipH="1">
              <a:off x="2789" y="1096"/>
              <a:ext cx="92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9"/>
            <p:cNvSpPr>
              <a:spLocks noChangeShapeType="1"/>
            </p:cNvSpPr>
            <p:nvPr/>
          </p:nvSpPr>
          <p:spPr bwMode="auto">
            <a:xfrm>
              <a:off x="3470" y="1095"/>
              <a:ext cx="68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10"/>
            <p:cNvSpPr>
              <a:spLocks noChangeShapeType="1"/>
            </p:cNvSpPr>
            <p:nvPr/>
          </p:nvSpPr>
          <p:spPr bwMode="auto">
            <a:xfrm>
              <a:off x="1881" y="1299"/>
              <a:ext cx="6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112"/>
            <p:cNvSpPr>
              <a:spLocks/>
            </p:cNvSpPr>
            <p:nvPr/>
          </p:nvSpPr>
          <p:spPr bwMode="auto">
            <a:xfrm>
              <a:off x="2381" y="913"/>
              <a:ext cx="46" cy="544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113"/>
            <p:cNvSpPr>
              <a:spLocks/>
            </p:cNvSpPr>
            <p:nvPr/>
          </p:nvSpPr>
          <p:spPr bwMode="auto">
            <a:xfrm>
              <a:off x="3788" y="913"/>
              <a:ext cx="45" cy="544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114"/>
            <p:cNvSpPr txBox="1">
              <a:spLocks noChangeArrowheads="1"/>
            </p:cNvSpPr>
            <p:nvPr/>
          </p:nvSpPr>
          <p:spPr bwMode="auto">
            <a:xfrm>
              <a:off x="1973" y="1140"/>
              <a:ext cx="363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主存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/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sp>
        <p:nvSpPr>
          <p:cNvPr id="71" name="AutoShape 338"/>
          <p:cNvSpPr>
            <a:spLocks/>
          </p:cNvSpPr>
          <p:nvPr/>
        </p:nvSpPr>
        <p:spPr bwMode="auto">
          <a:xfrm>
            <a:off x="2268687" y="4005064"/>
            <a:ext cx="935906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10249"/>
              <a:gd name="adj5" fmla="val -124971"/>
              <a:gd name="adj6" fmla="val -2284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 smtClean="0">
                <a:solidFill>
                  <a:srgbClr val="0070C0"/>
                </a:solidFill>
                <a:latin typeface="宋体" pitchFamily="2" charset="-122"/>
              </a:rPr>
              <a:t>地址变换</a:t>
            </a:r>
            <a:endParaRPr lang="en-US" altLang="zh-CN" sz="1600" b="1" u="none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72" name="AutoShape 338"/>
          <p:cNvSpPr>
            <a:spLocks/>
          </p:cNvSpPr>
          <p:nvPr/>
        </p:nvSpPr>
        <p:spPr bwMode="auto">
          <a:xfrm>
            <a:off x="3492823" y="4005064"/>
            <a:ext cx="935161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9249"/>
              <a:gd name="adj5" fmla="val -127421"/>
              <a:gd name="adj6" fmla="val -230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 smtClean="0">
                <a:solidFill>
                  <a:srgbClr val="0070C0"/>
                </a:solidFill>
                <a:latin typeface="宋体" pitchFamily="2" charset="-122"/>
              </a:rPr>
              <a:t>层次管理</a:t>
            </a:r>
            <a:endParaRPr lang="en-US" altLang="zh-CN" sz="1600" b="1" u="none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004104" y="3070026"/>
            <a:ext cx="3672352" cy="864000"/>
            <a:chOff x="2771856" y="5330674"/>
            <a:chExt cx="3672352" cy="864000"/>
          </a:xfrm>
        </p:grpSpPr>
        <p:sp>
          <p:nvSpPr>
            <p:cNvPr id="75" name="Text Box 221"/>
            <p:cNvSpPr txBox="1">
              <a:spLocks noChangeArrowheads="1"/>
            </p:cNvSpPr>
            <p:nvPr/>
          </p:nvSpPr>
          <p:spPr bwMode="auto">
            <a:xfrm>
              <a:off x="2771856" y="5805511"/>
              <a:ext cx="504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76" name="Rectangle 222"/>
            <p:cNvSpPr>
              <a:spLocks noChangeArrowheads="1"/>
            </p:cNvSpPr>
            <p:nvPr/>
          </p:nvSpPr>
          <p:spPr bwMode="auto">
            <a:xfrm>
              <a:off x="4067274" y="5330674"/>
              <a:ext cx="2376000" cy="864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223"/>
            <p:cNvSpPr txBox="1">
              <a:spLocks noChangeArrowheads="1"/>
            </p:cNvSpPr>
            <p:nvPr/>
          </p:nvSpPr>
          <p:spPr bwMode="auto">
            <a:xfrm>
              <a:off x="4283175" y="5805511"/>
              <a:ext cx="648866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8" name="Text Box 224"/>
            <p:cNvSpPr txBox="1">
              <a:spLocks noChangeArrowheads="1"/>
            </p:cNvSpPr>
            <p:nvPr/>
          </p:nvSpPr>
          <p:spPr bwMode="auto">
            <a:xfrm>
              <a:off x="5652120" y="5805511"/>
              <a:ext cx="648072" cy="2880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9" name="Text Box 225"/>
            <p:cNvSpPr txBox="1">
              <a:spLocks noChangeArrowheads="1"/>
            </p:cNvSpPr>
            <p:nvPr/>
          </p:nvSpPr>
          <p:spPr bwMode="auto">
            <a:xfrm>
              <a:off x="4691383" y="5402682"/>
              <a:ext cx="1248769" cy="216000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C00000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80" name="Line 226"/>
            <p:cNvSpPr>
              <a:spLocks noChangeShapeType="1"/>
            </p:cNvSpPr>
            <p:nvPr/>
          </p:nvSpPr>
          <p:spPr bwMode="auto">
            <a:xfrm>
              <a:off x="4932040" y="5949974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27"/>
            <p:cNvSpPr>
              <a:spLocks noChangeShapeType="1"/>
            </p:cNvSpPr>
            <p:nvPr/>
          </p:nvSpPr>
          <p:spPr bwMode="auto">
            <a:xfrm flipH="1">
              <a:off x="4714972" y="5618532"/>
              <a:ext cx="145059" cy="1869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28"/>
            <p:cNvSpPr>
              <a:spLocks noChangeShapeType="1"/>
            </p:cNvSpPr>
            <p:nvPr/>
          </p:nvSpPr>
          <p:spPr bwMode="auto">
            <a:xfrm>
              <a:off x="5796136" y="5618682"/>
              <a:ext cx="90091" cy="186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29"/>
            <p:cNvSpPr>
              <a:spLocks noChangeShapeType="1"/>
            </p:cNvSpPr>
            <p:nvPr/>
          </p:nvSpPr>
          <p:spPr bwMode="auto">
            <a:xfrm flipV="1">
              <a:off x="3275856" y="5949970"/>
              <a:ext cx="1008112" cy="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AutoShape 230"/>
            <p:cNvSpPr>
              <a:spLocks/>
            </p:cNvSpPr>
            <p:nvPr/>
          </p:nvSpPr>
          <p:spPr bwMode="auto">
            <a:xfrm>
              <a:off x="4067274" y="5330674"/>
              <a:ext cx="73025" cy="864000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AutoShape 231"/>
            <p:cNvSpPr>
              <a:spLocks/>
            </p:cNvSpPr>
            <p:nvPr/>
          </p:nvSpPr>
          <p:spPr bwMode="auto">
            <a:xfrm>
              <a:off x="6372770" y="5330674"/>
              <a:ext cx="71438" cy="864000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2512663" y="2586970"/>
            <a:ext cx="6307809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层次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地址变换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全部由硬件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8" name="Text Box 232"/>
          <p:cNvSpPr txBox="1">
            <a:spLocks noChangeArrowheads="1"/>
          </p:cNvSpPr>
          <p:nvPr/>
        </p:nvSpPr>
        <p:spPr bwMode="auto">
          <a:xfrm>
            <a:off x="5652120" y="3430065"/>
            <a:ext cx="576064" cy="5024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600" b="1" u="none" dirty="0" smtClean="0">
                <a:solidFill>
                  <a:srgbClr val="990099"/>
                </a:solidFill>
              </a:rPr>
              <a:t>程序</a:t>
            </a:r>
            <a:endParaRPr lang="en-US" altLang="zh-CN" sz="1600" b="1" u="none" dirty="0" smtClean="0">
              <a:solidFill>
                <a:srgbClr val="990099"/>
              </a:solidFill>
            </a:endParaRPr>
          </a:p>
          <a:p>
            <a:pPr algn="ctr"/>
            <a:r>
              <a:rPr lang="zh-CN" altLang="en-US" sz="1600" b="1" u="none" dirty="0" smtClean="0">
                <a:solidFill>
                  <a:srgbClr val="990099"/>
                </a:solidFill>
              </a:rPr>
              <a:t>地址</a:t>
            </a:r>
            <a:endParaRPr lang="zh-CN" altLang="en-US" sz="16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40152" y="3933056"/>
            <a:ext cx="359940" cy="820836"/>
            <a:chOff x="5940152" y="4048324"/>
            <a:chExt cx="359940" cy="820836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 flipV="1">
              <a:off x="5940152" y="4048324"/>
              <a:ext cx="144016" cy="8208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3" name="Text Box 232"/>
            <p:cNvSpPr txBox="1">
              <a:spLocks noChangeArrowheads="1"/>
            </p:cNvSpPr>
            <p:nvPr/>
          </p:nvSpPr>
          <p:spPr bwMode="auto">
            <a:xfrm>
              <a:off x="6012160" y="4342127"/>
              <a:ext cx="287932" cy="277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600" u="none" dirty="0" smtClean="0">
                  <a:solidFill>
                    <a:srgbClr val="CC3300"/>
                  </a:solidFill>
                  <a:latin typeface="宋体" pitchFamily="2" charset="-122"/>
                </a:rPr>
                <a:t>？</a:t>
              </a:r>
              <a:endParaRPr lang="zh-CN" altLang="en-US" sz="1600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78728" y="5699720"/>
            <a:ext cx="6621664" cy="681608"/>
            <a:chOff x="1478728" y="5699720"/>
            <a:chExt cx="6621664" cy="681608"/>
          </a:xfrm>
        </p:grpSpPr>
        <p:sp>
          <p:nvSpPr>
            <p:cNvPr id="100" name="Rectangle 103"/>
            <p:cNvSpPr>
              <a:spLocks noChangeArrowheads="1"/>
            </p:cNvSpPr>
            <p:nvPr/>
          </p:nvSpPr>
          <p:spPr bwMode="auto">
            <a:xfrm>
              <a:off x="4211960" y="5805264"/>
              <a:ext cx="3888432" cy="4325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82"/>
            <p:cNvSpPr txBox="1">
              <a:spLocks noChangeArrowheads="1"/>
            </p:cNvSpPr>
            <p:nvPr/>
          </p:nvSpPr>
          <p:spPr bwMode="auto">
            <a:xfrm>
              <a:off x="1478728" y="5876998"/>
              <a:ext cx="574675" cy="288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02" name="Text Box 104"/>
            <p:cNvSpPr txBox="1">
              <a:spLocks noChangeArrowheads="1"/>
            </p:cNvSpPr>
            <p:nvPr/>
          </p:nvSpPr>
          <p:spPr bwMode="auto">
            <a:xfrm>
              <a:off x="4427984" y="5877272"/>
              <a:ext cx="792163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103" name="Text Box 105"/>
            <p:cNvSpPr txBox="1">
              <a:spLocks noChangeArrowheads="1"/>
            </p:cNvSpPr>
            <p:nvPr/>
          </p:nvSpPr>
          <p:spPr bwMode="auto">
            <a:xfrm>
              <a:off x="5796224" y="5877471"/>
              <a:ext cx="792000" cy="2878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5220072" y="6021933"/>
              <a:ext cx="576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0"/>
            <p:cNvSpPr>
              <a:spLocks noChangeShapeType="1"/>
            </p:cNvSpPr>
            <p:nvPr/>
          </p:nvSpPr>
          <p:spPr bwMode="auto">
            <a:xfrm>
              <a:off x="3418334" y="6021288"/>
              <a:ext cx="10080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114"/>
            <p:cNvSpPr txBox="1">
              <a:spLocks noChangeArrowheads="1"/>
            </p:cNvSpPr>
            <p:nvPr/>
          </p:nvSpPr>
          <p:spPr bwMode="auto">
            <a:xfrm>
              <a:off x="3564384" y="5699720"/>
              <a:ext cx="576263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24"/>
            <p:cNvSpPr txBox="1">
              <a:spLocks noChangeArrowheads="1"/>
            </p:cNvSpPr>
            <p:nvPr/>
          </p:nvSpPr>
          <p:spPr bwMode="auto">
            <a:xfrm>
              <a:off x="7164376" y="5885063"/>
              <a:ext cx="792000" cy="2802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108" name="Line 226"/>
            <p:cNvSpPr>
              <a:spLocks noChangeShapeType="1"/>
            </p:cNvSpPr>
            <p:nvPr/>
          </p:nvSpPr>
          <p:spPr bwMode="auto">
            <a:xfrm>
              <a:off x="6588025" y="6021288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 flipV="1">
              <a:off x="4860032" y="6160712"/>
              <a:ext cx="0" cy="216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 flipV="1">
              <a:off x="1763688" y="6160712"/>
              <a:ext cx="0" cy="216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V="1">
              <a:off x="1764032" y="6381328"/>
              <a:ext cx="3096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2051816" y="6021982"/>
              <a:ext cx="8640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4"/>
            <p:cNvSpPr txBox="1">
              <a:spLocks noChangeArrowheads="1"/>
            </p:cNvSpPr>
            <p:nvPr/>
          </p:nvSpPr>
          <p:spPr bwMode="auto">
            <a:xfrm>
              <a:off x="2195736" y="5699720"/>
              <a:ext cx="576263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程序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076057" y="5157192"/>
            <a:ext cx="403244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r>
              <a:rPr lang="en-US" altLang="zh-CN" sz="1800" b="1" dirty="0">
                <a:latin typeface="宋体" pitchFamily="2" charset="-122"/>
              </a:rPr>
              <a:t>(CPU</a:t>
            </a:r>
            <a:r>
              <a:rPr lang="zh-CN" altLang="en-US" sz="1800" b="1" dirty="0" smtClean="0">
                <a:latin typeface="宋体" pitchFamily="2" charset="-122"/>
              </a:rPr>
              <a:t>按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宋体" pitchFamily="2" charset="-122"/>
              </a:rPr>
              <a:t>程序</a:t>
            </a:r>
            <a:r>
              <a:rPr lang="en-US" altLang="zh-CN" sz="1800" b="1" u="sng" dirty="0" smtClean="0">
                <a:solidFill>
                  <a:srgbClr val="0070C0"/>
                </a:solidFill>
                <a:latin typeface="宋体" pitchFamily="2" charset="-122"/>
              </a:rPr>
              <a:t>MEM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宋体" pitchFamily="2" charset="-122"/>
              </a:rPr>
              <a:t>顺序</a:t>
            </a:r>
            <a:r>
              <a:rPr lang="zh-CN" altLang="en-US" sz="1800" b="1" dirty="0" smtClean="0">
                <a:latin typeface="宋体" pitchFamily="2" charset="-122"/>
              </a:rPr>
              <a:t>执行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含访问</a:t>
            </a:r>
            <a:r>
              <a:rPr lang="zh-CN" altLang="en-US" sz="1800" b="1" u="sng" dirty="0" smtClean="0">
                <a:latin typeface="宋体" pitchFamily="2" charset="-122"/>
              </a:rPr>
              <a:t>主存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9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16759" y="5517232"/>
            <a:ext cx="4895602" cy="643480"/>
            <a:chOff x="2916759" y="5517232"/>
            <a:chExt cx="4895602" cy="643480"/>
          </a:xfrm>
        </p:grpSpPr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3131840" y="5661372"/>
              <a:ext cx="0" cy="2159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104"/>
            <p:cNvSpPr txBox="1">
              <a:spLocks noChangeArrowheads="1"/>
            </p:cNvSpPr>
            <p:nvPr/>
          </p:nvSpPr>
          <p:spPr bwMode="auto">
            <a:xfrm>
              <a:off x="2916759" y="5872712"/>
              <a:ext cx="503113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MMU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 flipH="1" flipV="1">
              <a:off x="3131840" y="5661248"/>
              <a:ext cx="3744316" cy="1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114"/>
            <p:cNvSpPr txBox="1">
              <a:spLocks noChangeArrowheads="1"/>
            </p:cNvSpPr>
            <p:nvPr/>
          </p:nvSpPr>
          <p:spPr bwMode="auto">
            <a:xfrm>
              <a:off x="6876157" y="5517232"/>
              <a:ext cx="936204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  <a:latin typeface="宋体" pitchFamily="2" charset="-122"/>
                </a:rPr>
                <a:t>程序</a:t>
              </a:r>
              <a:r>
                <a:rPr lang="zh-CN" altLang="en-US" sz="1600" b="1" u="none" dirty="0" smtClean="0">
                  <a:solidFill>
                    <a:srgbClr val="CC3300"/>
                  </a:solidFill>
                </a:rPr>
                <a:t>地址</a:t>
              </a:r>
              <a:endParaRPr lang="zh-CN" altLang="en-US" sz="16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>
              <a:off x="6876156" y="5661373"/>
              <a:ext cx="100" cy="35991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2" grpId="0"/>
      <p:bldP spid="71" grpId="0" animBg="1"/>
      <p:bldP spid="72" grpId="0" animBg="1"/>
      <p:bldP spid="87" grpId="0"/>
      <p:bldP spid="88" grpId="0"/>
      <p:bldP spid="7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13807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Core i7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TLB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命中时间如下表所</a:t>
            </a:r>
            <a:r>
              <a:rPr lang="zh-CN" altLang="en-US" sz="2200" b="1" dirty="0">
                <a:latin typeface="宋体" pitchFamily="2" charset="-122"/>
              </a:rPr>
              <a:t>示，访问页表项、调入主存块</a:t>
            </a:r>
            <a:r>
              <a:rPr lang="zh-CN" altLang="en-US" sz="2200" b="1" dirty="0" smtClean="0">
                <a:latin typeface="宋体" pitchFamily="2" charset="-122"/>
              </a:rPr>
              <a:t>的时延分别为</a:t>
            </a:r>
            <a:r>
              <a:rPr lang="en-US" altLang="zh-CN" sz="2200" b="1" dirty="0" smtClean="0">
                <a:latin typeface="宋体" pitchFamily="2" charset="-122"/>
              </a:rPr>
              <a:t>100Tc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116Tc</a:t>
            </a:r>
            <a:r>
              <a:rPr lang="zh-CN" altLang="en-US" sz="2200" b="1" dirty="0" smtClean="0">
                <a:latin typeface="宋体" pitchFamily="2" charset="-122"/>
              </a:rPr>
              <a:t>，对于下列情况，指令中访</a:t>
            </a:r>
            <a:r>
              <a:rPr lang="zh-CN" altLang="en-US" sz="2200" b="1" dirty="0">
                <a:latin typeface="宋体" pitchFamily="2" charset="-122"/>
              </a:rPr>
              <a:t>存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zh-CN" altLang="en-US" sz="2200" b="1" dirty="0">
                <a:latin typeface="宋体" pitchFamily="2" charset="-122"/>
              </a:rPr>
              <a:t>最小</a:t>
            </a:r>
            <a:r>
              <a:rPr lang="zh-CN" altLang="en-US" sz="2200" b="1" dirty="0" smtClean="0">
                <a:latin typeface="宋体" pitchFamily="2" charset="-122"/>
              </a:rPr>
              <a:t>时延</a:t>
            </a:r>
            <a:r>
              <a:rPr lang="zh-CN" altLang="en-US" sz="2200" b="1" dirty="0" smtClean="0">
                <a:latin typeface="宋体" pitchFamily="2" charset="-122"/>
              </a:rPr>
              <a:t>分别是多少？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DTLB</a:t>
            </a:r>
            <a:r>
              <a:rPr lang="zh-CN" altLang="en-US" sz="2200" b="1" dirty="0" smtClean="0">
                <a:latin typeface="宋体" pitchFamily="2" charset="-122"/>
              </a:rPr>
              <a:t>命中、</a:t>
            </a:r>
            <a:r>
              <a:rPr lang="en-US" altLang="zh-CN" sz="2200" b="1" dirty="0" smtClean="0">
                <a:latin typeface="宋体" pitchFamily="2" charset="-122"/>
              </a:rPr>
              <a:t>L1-D$</a:t>
            </a:r>
            <a:r>
              <a:rPr lang="zh-CN" altLang="en-US" sz="2200" b="1" dirty="0" smtClean="0">
                <a:latin typeface="宋体" pitchFamily="2" charset="-122"/>
              </a:rPr>
              <a:t>命中    ⑵</a:t>
            </a:r>
            <a:r>
              <a:rPr lang="en-US" altLang="zh-CN" sz="2200" b="1" dirty="0" smtClean="0">
                <a:latin typeface="宋体" pitchFamily="2" charset="-122"/>
              </a:rPr>
              <a:t>L2TLB</a:t>
            </a:r>
            <a:r>
              <a:rPr lang="zh-CN" altLang="en-US" sz="2200" b="1" dirty="0">
                <a:latin typeface="宋体" pitchFamily="2" charset="-122"/>
              </a:rPr>
              <a:t>命中、</a:t>
            </a:r>
            <a:r>
              <a:rPr lang="en-US" altLang="zh-CN" sz="2200" b="1" dirty="0">
                <a:latin typeface="宋体" pitchFamily="2" charset="-122"/>
              </a:rPr>
              <a:t>L1-D$</a:t>
            </a:r>
            <a:r>
              <a:rPr lang="zh-CN" altLang="en-US" sz="2200" b="1" dirty="0">
                <a:latin typeface="宋体" pitchFamily="2" charset="-122"/>
              </a:rPr>
              <a:t>命中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⑶</a:t>
            </a:r>
            <a:r>
              <a:rPr lang="en-US" altLang="zh-CN" sz="2200" b="1" dirty="0" smtClean="0">
                <a:latin typeface="宋体" pitchFamily="2" charset="-122"/>
              </a:rPr>
              <a:t>DTLB</a:t>
            </a:r>
            <a:r>
              <a:rPr lang="zh-CN" altLang="en-US" sz="2200" b="1" dirty="0">
                <a:latin typeface="宋体" pitchFamily="2" charset="-122"/>
              </a:rPr>
              <a:t>命中、</a:t>
            </a:r>
            <a:r>
              <a:rPr lang="en-US" altLang="zh-CN" sz="2200" b="1" dirty="0" smtClean="0">
                <a:latin typeface="宋体" pitchFamily="2" charset="-122"/>
              </a:rPr>
              <a:t>L2$</a:t>
            </a:r>
            <a:r>
              <a:rPr lang="zh-CN" altLang="en-US" sz="2200" b="1" dirty="0">
                <a:latin typeface="宋体" pitchFamily="2" charset="-122"/>
              </a:rPr>
              <a:t>命中 </a:t>
            </a:r>
            <a:r>
              <a:rPr lang="zh-CN" altLang="en-US" sz="2200" b="1" dirty="0" smtClean="0">
                <a:latin typeface="宋体" pitchFamily="2" charset="-122"/>
              </a:rPr>
              <a:t>     ⑷</a:t>
            </a:r>
            <a:r>
              <a:rPr lang="en-US" altLang="zh-CN" sz="2200" b="1" dirty="0" smtClean="0">
                <a:latin typeface="宋体" pitchFamily="2" charset="-122"/>
              </a:rPr>
              <a:t>L2TLB</a:t>
            </a:r>
            <a:r>
              <a:rPr lang="zh-CN" altLang="en-US" sz="2200" b="1" dirty="0" smtClean="0">
                <a:latin typeface="宋体" pitchFamily="2" charset="-122"/>
              </a:rPr>
              <a:t>缺失、</a:t>
            </a:r>
            <a:r>
              <a:rPr lang="en-US" altLang="zh-CN" sz="2200" b="1" dirty="0" smtClean="0">
                <a:latin typeface="宋体" pitchFamily="2" charset="-122"/>
              </a:rPr>
              <a:t>L3$</a:t>
            </a:r>
            <a:r>
              <a:rPr lang="zh-CN" altLang="en-US" sz="2200" b="1" dirty="0" smtClean="0">
                <a:latin typeface="宋体" pitchFamily="2" charset="-122"/>
              </a:rPr>
              <a:t>命中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84370"/>
              </p:ext>
            </p:extLst>
          </p:nvPr>
        </p:nvGraphicFramePr>
        <p:xfrm>
          <a:off x="1691680" y="1772816"/>
          <a:ext cx="6095999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  <a:gridCol w="792088"/>
                <a:gridCol w="288032"/>
                <a:gridCol w="864096"/>
                <a:gridCol w="864096"/>
                <a:gridCol w="864096"/>
                <a:gridCol w="911423"/>
              </a:tblGrid>
              <a:tr h="2640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ITLB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DTLB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L2TLB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L1-I$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L1-D$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L2$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L3$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640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19672" y="4926072"/>
            <a:ext cx="6408712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 smtClean="0">
                <a:latin typeface="+mn-ea"/>
                <a:ea typeface="+mn-ea"/>
              </a:rPr>
              <a:t>会不会发生</a:t>
            </a:r>
            <a:r>
              <a:rPr lang="en-US" altLang="zh-CN" sz="2000" b="1" dirty="0">
                <a:latin typeface="+mn-ea"/>
                <a:ea typeface="+mn-ea"/>
              </a:rPr>
              <a:t>TLB</a:t>
            </a:r>
            <a:r>
              <a:rPr lang="zh-CN" altLang="en-US" sz="2000" b="1" dirty="0">
                <a:latin typeface="+mn-ea"/>
                <a:ea typeface="+mn-ea"/>
              </a:rPr>
              <a:t>缺失、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命中情况</a:t>
            </a:r>
            <a:r>
              <a:rPr lang="zh-CN" altLang="en-US" sz="2000" b="1" dirty="0" smtClean="0">
                <a:latin typeface="+mn-ea"/>
                <a:ea typeface="+mn-ea"/>
              </a:rPr>
              <a:t>？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71463" indent="-271463">
              <a:spcBef>
                <a:spcPts val="300"/>
              </a:spcBef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会不会发生</a:t>
            </a:r>
            <a:r>
              <a:rPr lang="en-US" altLang="zh-CN" sz="2000" b="1" dirty="0" smtClean="0">
                <a:latin typeface="+mn-ea"/>
                <a:ea typeface="+mn-ea"/>
              </a:rPr>
              <a:t>TLB</a:t>
            </a:r>
            <a:r>
              <a:rPr lang="zh-CN" altLang="en-US" sz="2000" b="1" dirty="0" smtClean="0">
                <a:latin typeface="+mn-ea"/>
                <a:ea typeface="+mn-ea"/>
              </a:rPr>
              <a:t>命中、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缺失、缺页的情况？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512" y="3140968"/>
            <a:ext cx="88569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解： 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i="1" dirty="0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4Tc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5Tc        </a:t>
            </a:r>
            <a:r>
              <a:rPr lang="zh-CN" altLang="en-US" sz="1800" b="1" dirty="0" smtClean="0">
                <a:latin typeface="宋体" pitchFamily="2" charset="-122"/>
              </a:rPr>
              <a:t>←假设</a:t>
            </a:r>
            <a:r>
              <a:rPr lang="en-US" altLang="zh-CN" sz="1800" b="1" dirty="0" smtClean="0">
                <a:latin typeface="宋体" pitchFamily="2" charset="-122"/>
              </a:rPr>
              <a:t>T</a:t>
            </a:r>
            <a:r>
              <a:rPr lang="en-US" altLang="zh-CN" sz="1800" b="1" baseline="-18000" dirty="0" smtClean="0">
                <a:latin typeface="宋体" pitchFamily="2" charset="-122"/>
              </a:rPr>
              <a:t>L1$</a:t>
            </a:r>
            <a:r>
              <a:rPr lang="zh-CN" altLang="en-US" sz="1800" b="1" baseline="-18000" dirty="0" smtClean="0">
                <a:latin typeface="宋体" pitchFamily="2" charset="-122"/>
              </a:rPr>
              <a:t>命中</a:t>
            </a:r>
            <a:r>
              <a:rPr lang="zh-CN" altLang="en-US" sz="1800" b="1" dirty="0" smtClean="0">
                <a:latin typeface="宋体" pitchFamily="2" charset="-122"/>
              </a:rPr>
              <a:t>已包含与</a:t>
            </a:r>
            <a:r>
              <a:rPr lang="en-US" altLang="zh-CN" sz="1800" b="1" dirty="0" smtClean="0">
                <a:latin typeface="宋体" pitchFamily="2" charset="-122"/>
              </a:rPr>
              <a:t>ITLB</a:t>
            </a:r>
            <a:r>
              <a:rPr lang="zh-CN" altLang="en-US" sz="1800" b="1" dirty="0" smtClean="0">
                <a:latin typeface="宋体" pitchFamily="2" charset="-122"/>
              </a:rPr>
              <a:t>重叠时间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⑵</a:t>
            </a:r>
            <a:r>
              <a:rPr lang="en-US" altLang="zh-CN" sz="2200" b="1" i="1" dirty="0" smtClean="0"/>
              <a:t>T</a:t>
            </a:r>
            <a:r>
              <a:rPr lang="zh-CN" altLang="en-US" sz="2200" b="1" dirty="0" smtClean="0">
                <a:latin typeface="+mn-ea"/>
                <a:ea typeface="+mn-ea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(1Tc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6Tc)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4Tc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11Tc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⑶</a:t>
            </a:r>
            <a:r>
              <a:rPr lang="en-US" altLang="zh-CN" sz="2200" b="1" i="1" dirty="0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1Tc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(4Tc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11Tc)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16Tc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⑷</a:t>
            </a:r>
            <a:r>
              <a:rPr lang="en-US" altLang="zh-CN" sz="2200" b="1" i="1" dirty="0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≥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1Tc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6Tc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100Tc)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(4Tc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11Tc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40Tc)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162Tc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619672" y="6022449"/>
            <a:ext cx="4392488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作业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smtClean="0">
                <a:latin typeface="+mn-ea"/>
                <a:ea typeface="+mn-ea"/>
              </a:rPr>
              <a:t>PPT—5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P241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—12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第五章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课后复习思考题</a:t>
            </a:r>
          </a:p>
          <a:p>
            <a:pPr marL="363538" indent="-363538"/>
            <a:r>
              <a:rPr lang="zh-CN" altLang="en-US" sz="2000" b="1" dirty="0">
                <a:latin typeface="宋体" pitchFamily="2" charset="-122"/>
              </a:rPr>
              <a:t>⑴层次结构存储系统的产生</a:t>
            </a:r>
            <a:r>
              <a:rPr lang="zh-CN" altLang="en-US" sz="2000" b="1" dirty="0" smtClean="0">
                <a:latin typeface="宋体" pitchFamily="2" charset="-122"/>
              </a:rPr>
              <a:t>原因是</a:t>
            </a:r>
            <a:r>
              <a:rPr lang="zh-CN" altLang="en-US" sz="2000" b="1" dirty="0">
                <a:latin typeface="宋体" pitchFamily="2" charset="-122"/>
              </a:rPr>
              <a:t>什么？为什么只有两</a:t>
            </a:r>
            <a:r>
              <a:rPr lang="zh-CN" altLang="en-US" sz="2000" b="1" dirty="0" smtClean="0">
                <a:latin typeface="宋体" pitchFamily="2" charset="-122"/>
              </a:rPr>
              <a:t>个存储层次</a:t>
            </a:r>
            <a:r>
              <a:rPr lang="zh-CN" altLang="en-US" sz="2000" b="1" dirty="0">
                <a:latin typeface="宋体" pitchFamily="2" charset="-122"/>
              </a:rPr>
              <a:t>？不同层间信息交换单位大小</a:t>
            </a:r>
            <a:r>
              <a:rPr lang="zh-CN" altLang="en-US" sz="2000" b="1" dirty="0" smtClean="0">
                <a:latin typeface="宋体" pitchFamily="2" charset="-122"/>
              </a:rPr>
              <a:t>为何不</a:t>
            </a:r>
            <a:r>
              <a:rPr lang="zh-CN" altLang="en-US" sz="2000" b="1" dirty="0">
                <a:latin typeface="宋体" pitchFamily="2" charset="-122"/>
              </a:rPr>
              <a:t>相同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zh-CN" altLang="en-US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⑵如何</a:t>
            </a:r>
            <a:r>
              <a:rPr lang="zh-CN" altLang="en-US" sz="2000" b="1" dirty="0">
                <a:latin typeface="宋体" pitchFamily="2" charset="-122"/>
              </a:rPr>
              <a:t>实现组相</a:t>
            </a:r>
            <a:r>
              <a:rPr lang="zh-CN" altLang="en-US" sz="2000" b="1" dirty="0" smtClean="0">
                <a:latin typeface="宋体" pitchFamily="2" charset="-122"/>
              </a:rPr>
              <a:t>联按</a:t>
            </a:r>
            <a:r>
              <a:rPr lang="zh-CN" altLang="en-US" sz="2000" b="1" dirty="0">
                <a:latin typeface="宋体" pitchFamily="2" charset="-122"/>
              </a:rPr>
              <a:t>地址并行查找？写一次法写策略的特征是什么？</a:t>
            </a: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⑶试画出采用读失效优先于写、尽早重启方案的非阻塞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结构图</a:t>
            </a:r>
            <a:r>
              <a:rPr lang="zh-CN" altLang="en-US" sz="2000" b="1" dirty="0">
                <a:latin typeface="宋体" pitchFamily="2" charset="-122"/>
              </a:rPr>
              <a:t>。</a:t>
            </a:r>
            <a:endParaRPr lang="en-US" altLang="zh-CN" sz="2000" b="1" dirty="0">
              <a:latin typeface="宋体" pitchFamily="2" charset="-122"/>
            </a:endParaRPr>
          </a:p>
          <a:p>
            <a:pPr marL="363538" indent="-363538"/>
            <a:r>
              <a:rPr lang="en-US" altLang="zh-CN" sz="2000" b="1" dirty="0" smtClean="0">
                <a:latin typeface="宋体" pitchFamily="2" charset="-122"/>
              </a:rPr>
              <a:t>⑷</a:t>
            </a:r>
            <a:r>
              <a:rPr lang="zh-CN" altLang="en-US" sz="2000" b="1" dirty="0" smtClean="0">
                <a:latin typeface="宋体" pitchFamily="2" charset="-122"/>
              </a:rPr>
              <a:t>虚</a:t>
            </a:r>
            <a:r>
              <a:rPr lang="zh-CN" altLang="en-US" sz="2000" b="1" dirty="0">
                <a:latin typeface="宋体" pitchFamily="2" charset="-122"/>
              </a:rPr>
              <a:t>存与</a:t>
            </a:r>
            <a:r>
              <a:rPr lang="en-US" altLang="zh-CN" sz="2000" b="1" dirty="0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的实现技术有何异同？虚存访问</a:t>
            </a:r>
            <a:r>
              <a:rPr lang="zh-CN" altLang="en-US" sz="2000" b="1" dirty="0" smtClean="0">
                <a:latin typeface="宋体" pitchFamily="2" charset="-122"/>
              </a:rPr>
              <a:t>的全过程有</a:t>
            </a:r>
            <a:r>
              <a:rPr lang="zh-CN" altLang="en-US" sz="2000" b="1" dirty="0">
                <a:latin typeface="宋体" pitchFamily="2" charset="-122"/>
              </a:rPr>
              <a:t>哪些环节？</a:t>
            </a:r>
          </a:p>
          <a:p>
            <a:pPr marL="271463" indent="-271463"/>
            <a:r>
              <a:rPr lang="zh-CN" altLang="en-US" sz="2000" b="1" dirty="0" smtClean="0">
                <a:latin typeface="宋体" pitchFamily="2" charset="-122"/>
              </a:rPr>
              <a:t>⑸若页式虚存的页大小为</a:t>
            </a:r>
            <a:r>
              <a:rPr lang="en-US" altLang="zh-CN" sz="2000" b="1" dirty="0" smtClean="0">
                <a:latin typeface="宋体" pitchFamily="2" charset="-122"/>
              </a:rPr>
              <a:t>4KB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TLB</a:t>
            </a:r>
            <a:r>
              <a:rPr lang="zh-CN" altLang="en-US" sz="2000" b="1" dirty="0" smtClean="0">
                <a:latin typeface="宋体" pitchFamily="2" charset="-122"/>
              </a:rPr>
              <a:t>有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行，采用全相联映像、</a:t>
            </a:r>
            <a:r>
              <a:rPr lang="en-US" altLang="zh-CN" sz="2000" b="1" dirty="0" smtClean="0">
                <a:latin typeface="宋体" pitchFamily="2" charset="-122"/>
              </a:rPr>
              <a:t>LRU</a:t>
            </a:r>
            <a:r>
              <a:rPr lang="zh-CN" altLang="en-US" sz="2000" b="1" dirty="0" smtClean="0">
                <a:latin typeface="宋体" pitchFamily="2" charset="-122"/>
              </a:rPr>
              <a:t>替换算法。页表及</a:t>
            </a:r>
            <a:r>
              <a:rPr lang="en-US" altLang="zh-CN" sz="2000" b="1" dirty="0" smtClean="0">
                <a:latin typeface="宋体" pitchFamily="2" charset="-122"/>
              </a:rPr>
              <a:t>TLB</a:t>
            </a:r>
            <a:r>
              <a:rPr lang="zh-CN" altLang="en-US" sz="2000" b="1" dirty="0" smtClean="0">
                <a:latin typeface="宋体" pitchFamily="2" charset="-122"/>
              </a:rPr>
              <a:t>的初态如下，访问地址流为</a:t>
            </a:r>
            <a:r>
              <a:rPr lang="en-US" altLang="zh-CN" sz="2000" b="1" dirty="0" smtClean="0">
                <a:latin typeface="宋体" pitchFamily="2" charset="-122"/>
              </a:rPr>
              <a:t>4669,2227,13916,34587,48870, 12608,49225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1463" indent="-271463"/>
            <a:endParaRPr lang="en-US" altLang="zh-CN" sz="1800" b="1" dirty="0">
              <a:latin typeface="宋体" pitchFamily="2" charset="-122"/>
            </a:endParaRPr>
          </a:p>
          <a:p>
            <a:pPr marL="271463" indent="-271463"/>
            <a:endParaRPr lang="en-US" altLang="zh-CN" sz="1800" b="1" dirty="0" smtClean="0">
              <a:latin typeface="宋体" pitchFamily="2" charset="-122"/>
            </a:endParaRPr>
          </a:p>
          <a:p>
            <a:pPr marL="271463" indent="-271463"/>
            <a:endParaRPr lang="en-US" altLang="zh-CN" sz="1600" b="1" dirty="0" smtClean="0">
              <a:latin typeface="宋体" pitchFamily="2" charset="-122"/>
            </a:endParaRPr>
          </a:p>
          <a:p>
            <a:pPr marL="363538" indent="-363538"/>
            <a:r>
              <a:rPr lang="en-US" altLang="zh-CN" sz="2000" b="1" dirty="0" smtClean="0">
                <a:latin typeface="宋体" pitchFamily="2" charset="-122"/>
              </a:rPr>
              <a:t>    a)</a:t>
            </a:r>
            <a:r>
              <a:rPr lang="zh-CN" altLang="en-US" sz="2000" b="1" dirty="0" smtClean="0">
                <a:latin typeface="宋体" pitchFamily="2" charset="-122"/>
              </a:rPr>
              <a:t>给出访问后</a:t>
            </a:r>
            <a:r>
              <a:rPr lang="en-US" altLang="zh-CN" sz="2000" b="1" dirty="0" smtClean="0">
                <a:latin typeface="宋体" pitchFamily="2" charset="-122"/>
              </a:rPr>
              <a:t>TLB</a:t>
            </a:r>
            <a:r>
              <a:rPr lang="zh-CN" altLang="en-US" sz="2000" b="1" dirty="0" smtClean="0">
                <a:latin typeface="宋体" pitchFamily="2" charset="-122"/>
              </a:rPr>
              <a:t>的内容。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b)</a:t>
            </a:r>
            <a:r>
              <a:rPr lang="zh-CN" altLang="en-US" sz="2000" b="1" dirty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TLB</a:t>
            </a:r>
            <a:r>
              <a:rPr lang="zh-CN" altLang="en-US" sz="2000" b="1" dirty="0">
                <a:latin typeface="宋体" pitchFamily="2" charset="-122"/>
              </a:rPr>
              <a:t>采用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路组相联映射，给出访问后</a:t>
            </a:r>
            <a:r>
              <a:rPr lang="en-US" altLang="zh-CN" sz="2000" b="1" dirty="0">
                <a:latin typeface="宋体" pitchFamily="2" charset="-122"/>
              </a:rPr>
              <a:t>TLB</a:t>
            </a:r>
            <a:r>
              <a:rPr lang="zh-CN" altLang="en-US" sz="2000" b="1" dirty="0">
                <a:latin typeface="宋体" pitchFamily="2" charset="-122"/>
              </a:rPr>
              <a:t>的内容。</a:t>
            </a:r>
            <a:endParaRPr lang="en-US" altLang="zh-CN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⑹相对</a:t>
            </a:r>
            <a:r>
              <a:rPr lang="zh-CN" altLang="en-US" sz="2000" b="1" dirty="0">
                <a:latin typeface="宋体" pitchFamily="2" charset="-122"/>
              </a:rPr>
              <a:t>于用硬件处理</a:t>
            </a:r>
            <a:r>
              <a:rPr lang="en-US" altLang="zh-CN" sz="2000" b="1" dirty="0">
                <a:latin typeface="宋体" pitchFamily="2" charset="-122"/>
              </a:rPr>
              <a:t>TLB</a:t>
            </a:r>
            <a:r>
              <a:rPr lang="zh-CN" altLang="en-US" sz="2000" b="1" dirty="0">
                <a:latin typeface="宋体" pitchFamily="2" charset="-122"/>
              </a:rPr>
              <a:t>缺失，</a:t>
            </a:r>
            <a:r>
              <a:rPr lang="en-US" altLang="zh-CN" sz="2000" b="1" dirty="0" smtClean="0">
                <a:latin typeface="宋体" pitchFamily="2" charset="-122"/>
              </a:rPr>
              <a:t>TLB</a:t>
            </a:r>
            <a:r>
              <a:rPr lang="zh-CN" altLang="en-US" sz="2000" b="1" dirty="0" smtClean="0">
                <a:latin typeface="宋体" pitchFamily="2" charset="-122"/>
              </a:rPr>
              <a:t>缺失用软件处理时的性能差别有哪些？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⑺</a:t>
            </a:r>
            <a:r>
              <a:rPr lang="zh-CN" altLang="en-US" sz="2000" b="1" dirty="0">
                <a:latin typeface="宋体" pitchFamily="2" charset="-122"/>
              </a:rPr>
              <a:t>优化</a:t>
            </a:r>
            <a:r>
              <a:rPr lang="en-US" altLang="zh-CN" sz="2000" b="1" dirty="0" smtClean="0">
                <a:latin typeface="宋体" pitchFamily="2" charset="-122"/>
              </a:rPr>
              <a:t>VM</a:t>
            </a:r>
            <a:r>
              <a:rPr lang="zh-CN" altLang="en-US" sz="2000" b="1" dirty="0" smtClean="0">
                <a:latin typeface="宋体" pitchFamily="2" charset="-122"/>
              </a:rPr>
              <a:t>性能</a:t>
            </a:r>
            <a:r>
              <a:rPr lang="zh-CN" altLang="en-US" sz="2000" b="1" dirty="0">
                <a:latin typeface="宋体" pitchFamily="2" charset="-122"/>
              </a:rPr>
              <a:t>的方法有哪些</a:t>
            </a:r>
            <a:r>
              <a:rPr lang="zh-CN" altLang="en-US" sz="2000" b="1" dirty="0" smtClean="0">
                <a:latin typeface="宋体" pitchFamily="2" charset="-122"/>
              </a:rPr>
              <a:t>？虚</a:t>
            </a:r>
            <a:r>
              <a:rPr lang="zh-CN" altLang="en-US" sz="2000" b="1" dirty="0">
                <a:latin typeface="宋体" pitchFamily="2" charset="-122"/>
              </a:rPr>
              <a:t>存保护的种类</a:t>
            </a:r>
            <a:r>
              <a:rPr lang="zh-CN" altLang="en-US" sz="2000" b="1" dirty="0" smtClean="0">
                <a:latin typeface="宋体" pitchFamily="2" charset="-122"/>
              </a:rPr>
              <a:t>、原理</a:t>
            </a:r>
            <a:r>
              <a:rPr lang="zh-CN" altLang="en-US" sz="2000" b="1" dirty="0">
                <a:latin typeface="宋体" pitchFamily="2" charset="-122"/>
              </a:rPr>
              <a:t>是什么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⑻</a:t>
            </a:r>
            <a:r>
              <a:rPr lang="en-US" altLang="zh-CN" sz="2000" b="1" dirty="0" smtClean="0">
                <a:latin typeface="宋体" pitchFamily="2" charset="-122"/>
              </a:rPr>
              <a:t>Pentium</a:t>
            </a:r>
            <a:r>
              <a:rPr lang="zh-CN" altLang="en-US" sz="2000" b="1" dirty="0">
                <a:latin typeface="宋体" pitchFamily="2" charset="-122"/>
              </a:rPr>
              <a:t>如何</a:t>
            </a:r>
            <a:r>
              <a:rPr lang="zh-CN" altLang="en-US" sz="2000" b="1" dirty="0" smtClean="0">
                <a:latin typeface="宋体" pitchFamily="2" charset="-122"/>
              </a:rPr>
              <a:t>实现虚存保护的？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58450"/>
              </p:ext>
            </p:extLst>
          </p:nvPr>
        </p:nvGraphicFramePr>
        <p:xfrm>
          <a:off x="6444208" y="2996952"/>
          <a:ext cx="2520280" cy="96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408384"/>
                <a:gridCol w="432048"/>
                <a:gridCol w="432048"/>
                <a:gridCol w="432048"/>
              </a:tblGrid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89411"/>
              </p:ext>
            </p:extLst>
          </p:nvPr>
        </p:nvGraphicFramePr>
        <p:xfrm>
          <a:off x="323528" y="3265440"/>
          <a:ext cx="5976664" cy="7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虚页号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445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14282" y="404664"/>
            <a:ext cx="59210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层次管理单元的组织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*主要功能：</a:t>
            </a:r>
            <a:r>
              <a:rPr lang="zh-CN" altLang="en-US" b="1" dirty="0" smtClean="0">
                <a:latin typeface="宋体" pitchFamily="2" charset="-122"/>
              </a:rPr>
              <a:t>实现层次管理、地址变换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涉及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内容：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3" name="Text Box 192"/>
          <p:cNvSpPr txBox="1">
            <a:spLocks noChangeArrowheads="1"/>
          </p:cNvSpPr>
          <p:nvPr/>
        </p:nvSpPr>
        <p:spPr bwMode="auto">
          <a:xfrm>
            <a:off x="214282" y="4069521"/>
            <a:ext cx="87502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访问地址类型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虚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实</a:t>
            </a:r>
            <a:r>
              <a:rPr lang="zh-CN" altLang="en-US" sz="1800" b="1" dirty="0">
                <a:latin typeface="宋体" pitchFamily="2" charset="-122"/>
              </a:rPr>
              <a:t>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、层间信息交换单位，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层次管理的实现方式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软件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1493540"/>
            <a:ext cx="7560840" cy="2151484"/>
            <a:chOff x="1115616" y="1493540"/>
            <a:chExt cx="7560840" cy="2151484"/>
          </a:xfrm>
        </p:grpSpPr>
        <p:sp>
          <p:nvSpPr>
            <p:cNvPr id="45" name="Text Box 162"/>
            <p:cNvSpPr txBox="1">
              <a:spLocks noChangeArrowheads="1"/>
            </p:cNvSpPr>
            <p:nvPr/>
          </p:nvSpPr>
          <p:spPr bwMode="auto">
            <a:xfrm>
              <a:off x="1404020" y="1493540"/>
              <a:ext cx="647700" cy="175900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CPU</a:t>
              </a:r>
            </a:p>
          </p:txBody>
        </p:sp>
        <p:sp>
          <p:nvSpPr>
            <p:cNvPr id="46" name="Text Box 163"/>
            <p:cNvSpPr txBox="1">
              <a:spLocks noChangeArrowheads="1"/>
            </p:cNvSpPr>
            <p:nvPr/>
          </p:nvSpPr>
          <p:spPr bwMode="auto">
            <a:xfrm>
              <a:off x="5273281" y="2749358"/>
              <a:ext cx="792163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3275781" y="2892548"/>
              <a:ext cx="792163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8" name="Text Box 165"/>
            <p:cNvSpPr txBox="1">
              <a:spLocks noChangeArrowheads="1"/>
            </p:cNvSpPr>
            <p:nvPr/>
          </p:nvSpPr>
          <p:spPr bwMode="auto">
            <a:xfrm>
              <a:off x="7236296" y="2533358"/>
              <a:ext cx="792163" cy="72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辅存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7"/>
            <p:cNvSpPr txBox="1">
              <a:spLocks noChangeArrowheads="1"/>
            </p:cNvSpPr>
            <p:nvPr/>
          </p:nvSpPr>
          <p:spPr bwMode="auto">
            <a:xfrm>
              <a:off x="2843808" y="1884313"/>
              <a:ext cx="1440159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r>
                <a:rPr lang="zh-CN" altLang="en-US" sz="1800" b="1" dirty="0" smtClean="0">
                  <a:latin typeface="宋体" pitchFamily="2" charset="-122"/>
                </a:rPr>
                <a:t>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Line 168"/>
            <p:cNvSpPr>
              <a:spLocks noChangeShapeType="1"/>
            </p:cNvSpPr>
            <p:nvPr/>
          </p:nvSpPr>
          <p:spPr bwMode="auto">
            <a:xfrm>
              <a:off x="3615484" y="1739602"/>
              <a:ext cx="0" cy="14560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69"/>
            <p:cNvSpPr txBox="1">
              <a:spLocks noChangeArrowheads="1"/>
            </p:cNvSpPr>
            <p:nvPr/>
          </p:nvSpPr>
          <p:spPr bwMode="auto">
            <a:xfrm>
              <a:off x="2123840" y="2749673"/>
              <a:ext cx="1008000" cy="5028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latin typeface="宋体" pitchFamily="2" charset="-122"/>
                </a:rPr>
                <a:t>CPU Bus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2" name="Text Box 170"/>
            <p:cNvSpPr txBox="1">
              <a:spLocks noChangeArrowheads="1"/>
            </p:cNvSpPr>
            <p:nvPr/>
          </p:nvSpPr>
          <p:spPr bwMode="auto">
            <a:xfrm>
              <a:off x="5271693" y="1887488"/>
              <a:ext cx="792163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53" name="Line 171"/>
            <p:cNvSpPr>
              <a:spLocks noChangeShapeType="1"/>
            </p:cNvSpPr>
            <p:nvPr/>
          </p:nvSpPr>
          <p:spPr bwMode="auto">
            <a:xfrm>
              <a:off x="2051446" y="1741189"/>
              <a:ext cx="5616898" cy="42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73"/>
            <p:cNvSpPr>
              <a:spLocks noChangeShapeType="1"/>
            </p:cNvSpPr>
            <p:nvPr/>
          </p:nvSpPr>
          <p:spPr bwMode="auto">
            <a:xfrm flipV="1">
              <a:off x="2032747" y="3035746"/>
              <a:ext cx="1243109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74"/>
            <p:cNvSpPr>
              <a:spLocks noChangeShapeType="1"/>
            </p:cNvSpPr>
            <p:nvPr/>
          </p:nvSpPr>
          <p:spPr bwMode="auto">
            <a:xfrm flipV="1">
              <a:off x="4069258" y="3037334"/>
              <a:ext cx="120402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75"/>
            <p:cNvSpPr>
              <a:spLocks noChangeShapeType="1"/>
            </p:cNvSpPr>
            <p:nvPr/>
          </p:nvSpPr>
          <p:spPr bwMode="auto">
            <a:xfrm flipV="1">
              <a:off x="6063856" y="3035746"/>
              <a:ext cx="1172440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77"/>
            <p:cNvSpPr>
              <a:spLocks noChangeShapeType="1"/>
            </p:cNvSpPr>
            <p:nvPr/>
          </p:nvSpPr>
          <p:spPr bwMode="auto">
            <a:xfrm>
              <a:off x="6065444" y="2028082"/>
              <a:ext cx="73880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78"/>
            <p:cNvSpPr txBox="1">
              <a:spLocks noChangeArrowheads="1"/>
            </p:cNvSpPr>
            <p:nvPr/>
          </p:nvSpPr>
          <p:spPr bwMode="auto">
            <a:xfrm>
              <a:off x="6136881" y="2771906"/>
              <a:ext cx="1008000" cy="4813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latin typeface="宋体" pitchFamily="2" charset="-122"/>
                </a:rPr>
                <a:t>I/O Bus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9" name="Text Box 179"/>
            <p:cNvSpPr txBox="1">
              <a:spLocks noChangeArrowheads="1"/>
            </p:cNvSpPr>
            <p:nvPr/>
          </p:nvSpPr>
          <p:spPr bwMode="auto">
            <a:xfrm>
              <a:off x="4118722" y="2749358"/>
              <a:ext cx="1008000" cy="50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err="1" smtClean="0">
                  <a:latin typeface="宋体" pitchFamily="2" charset="-122"/>
                </a:rPr>
                <a:t>Mem</a:t>
              </a:r>
              <a:r>
                <a:rPr lang="en-US" altLang="zh-CN" sz="1600" b="1" dirty="0" smtClean="0">
                  <a:latin typeface="宋体" pitchFamily="2" charset="-122"/>
                </a:rPr>
                <a:t> Bus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0" name="Text Box 180"/>
            <p:cNvSpPr txBox="1">
              <a:spLocks noChangeArrowheads="1"/>
            </p:cNvSpPr>
            <p:nvPr/>
          </p:nvSpPr>
          <p:spPr bwMode="auto">
            <a:xfrm>
              <a:off x="2176763" y="1493540"/>
              <a:ext cx="883069" cy="2476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虚拟地址</a:t>
              </a:r>
            </a:p>
          </p:txBody>
        </p:sp>
        <p:sp>
          <p:nvSpPr>
            <p:cNvPr id="61" name="Line 182"/>
            <p:cNvSpPr>
              <a:spLocks noChangeShapeType="1"/>
            </p:cNvSpPr>
            <p:nvPr/>
          </p:nvSpPr>
          <p:spPr bwMode="auto">
            <a:xfrm>
              <a:off x="4283966" y="2029221"/>
              <a:ext cx="741551" cy="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83"/>
            <p:cNvSpPr>
              <a:spLocks noChangeShapeType="1"/>
            </p:cNvSpPr>
            <p:nvPr/>
          </p:nvSpPr>
          <p:spPr bwMode="auto">
            <a:xfrm>
              <a:off x="3635896" y="2173362"/>
              <a:ext cx="0" cy="71918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84"/>
            <p:cNvSpPr txBox="1">
              <a:spLocks noChangeArrowheads="1"/>
            </p:cNvSpPr>
            <p:nvPr/>
          </p:nvSpPr>
          <p:spPr bwMode="auto">
            <a:xfrm>
              <a:off x="2987824" y="2573660"/>
              <a:ext cx="1132485" cy="2476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Cache </a:t>
              </a:r>
              <a:r>
                <a:rPr lang="zh-CN" altLang="en-US" sz="16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64" name="Line 185"/>
            <p:cNvSpPr>
              <a:spLocks noChangeShapeType="1"/>
            </p:cNvSpPr>
            <p:nvPr/>
          </p:nvSpPr>
          <p:spPr bwMode="auto">
            <a:xfrm>
              <a:off x="5652120" y="2173361"/>
              <a:ext cx="0" cy="57631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86"/>
            <p:cNvSpPr txBox="1">
              <a:spLocks noChangeArrowheads="1"/>
            </p:cNvSpPr>
            <p:nvPr/>
          </p:nvSpPr>
          <p:spPr bwMode="auto">
            <a:xfrm>
              <a:off x="5148064" y="2429644"/>
              <a:ext cx="1007492" cy="2476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主存 地址</a:t>
              </a:r>
            </a:p>
          </p:txBody>
        </p:sp>
        <p:sp>
          <p:nvSpPr>
            <p:cNvPr id="66" name="Line 187"/>
            <p:cNvSpPr>
              <a:spLocks noChangeShapeType="1"/>
            </p:cNvSpPr>
            <p:nvPr/>
          </p:nvSpPr>
          <p:spPr bwMode="auto">
            <a:xfrm>
              <a:off x="7668344" y="2173362"/>
              <a:ext cx="0" cy="3599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8"/>
            <p:cNvSpPr txBox="1">
              <a:spLocks noChangeArrowheads="1"/>
            </p:cNvSpPr>
            <p:nvPr/>
          </p:nvSpPr>
          <p:spPr bwMode="auto">
            <a:xfrm>
              <a:off x="7160868" y="2213620"/>
              <a:ext cx="1011532" cy="2476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辅存 地址</a:t>
              </a:r>
            </a:p>
          </p:txBody>
        </p:sp>
        <p:sp>
          <p:nvSpPr>
            <p:cNvPr id="68" name="Line 189"/>
            <p:cNvSpPr>
              <a:spLocks noChangeShapeType="1"/>
            </p:cNvSpPr>
            <p:nvPr/>
          </p:nvSpPr>
          <p:spPr bwMode="auto">
            <a:xfrm>
              <a:off x="5652120" y="1739602"/>
              <a:ext cx="0" cy="14560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90"/>
            <p:cNvSpPr>
              <a:spLocks noChangeShapeType="1"/>
            </p:cNvSpPr>
            <p:nvPr/>
          </p:nvSpPr>
          <p:spPr bwMode="auto">
            <a:xfrm>
              <a:off x="7668344" y="1741610"/>
              <a:ext cx="0" cy="1435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196"/>
            <p:cNvSpPr txBox="1">
              <a:spLocks noChangeArrowheads="1"/>
            </p:cNvSpPr>
            <p:nvPr/>
          </p:nvSpPr>
          <p:spPr bwMode="auto">
            <a:xfrm>
              <a:off x="6135294" y="1786005"/>
              <a:ext cx="668954" cy="2432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Miss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1" name="Text Box 195"/>
            <p:cNvSpPr txBox="1">
              <a:spLocks noChangeArrowheads="1"/>
            </p:cNvSpPr>
            <p:nvPr/>
          </p:nvSpPr>
          <p:spPr bwMode="auto">
            <a:xfrm>
              <a:off x="5652120" y="2173362"/>
              <a:ext cx="5975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Hit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2" name="Text Box 196"/>
            <p:cNvSpPr txBox="1">
              <a:spLocks noChangeArrowheads="1"/>
            </p:cNvSpPr>
            <p:nvPr/>
          </p:nvSpPr>
          <p:spPr bwMode="auto">
            <a:xfrm>
              <a:off x="4356562" y="1786005"/>
              <a:ext cx="668954" cy="2432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Miss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3" name="Text Box 195"/>
            <p:cNvSpPr txBox="1">
              <a:spLocks noChangeArrowheads="1"/>
            </p:cNvSpPr>
            <p:nvPr/>
          </p:nvSpPr>
          <p:spPr bwMode="auto">
            <a:xfrm>
              <a:off x="3635896" y="2173362"/>
              <a:ext cx="5975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Hit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4" name="Text Box 170"/>
            <p:cNvSpPr txBox="1">
              <a:spLocks noChangeArrowheads="1"/>
            </p:cNvSpPr>
            <p:nvPr/>
          </p:nvSpPr>
          <p:spPr bwMode="auto">
            <a:xfrm>
              <a:off x="7092280" y="1885206"/>
              <a:ext cx="1080120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文件系统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0"/>
            <p:cNvSpPr txBox="1">
              <a:spLocks noChangeArrowheads="1"/>
            </p:cNvSpPr>
            <p:nvPr/>
          </p:nvSpPr>
          <p:spPr bwMode="auto">
            <a:xfrm>
              <a:off x="1115616" y="3253358"/>
              <a:ext cx="7560840" cy="3916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注：</a:t>
              </a: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r>
                <a:rPr lang="zh-CN" altLang="en-US" sz="1800" b="1" dirty="0" smtClean="0">
                  <a:latin typeface="宋体" pitchFamily="2" charset="-122"/>
                </a:rPr>
                <a:t>控制器负责</a:t>
              </a:r>
              <a:r>
                <a:rPr lang="en-US" altLang="zh-CN" sz="1800" b="1" dirty="0" smtClean="0">
                  <a:latin typeface="宋体" pitchFamily="2" charset="-122"/>
                </a:rPr>
                <a:t>Cache-</a:t>
              </a:r>
              <a:r>
                <a:rPr lang="zh-CN" altLang="en-US" sz="1800" b="1" dirty="0" smtClean="0">
                  <a:latin typeface="宋体" pitchFamily="2" charset="-122"/>
                </a:rPr>
                <a:t>主存层次，</a:t>
              </a:r>
              <a:r>
                <a:rPr lang="en-US" altLang="zh-CN" sz="1800" b="1" dirty="0" smtClean="0">
                  <a:latin typeface="宋体" pitchFamily="2" charset="-122"/>
                </a:rPr>
                <a:t>MMU+</a:t>
              </a:r>
              <a:r>
                <a:rPr lang="zh-CN" altLang="en-US" sz="1800" b="1" dirty="0" smtClean="0">
                  <a:latin typeface="宋体" pitchFamily="2" charset="-122"/>
                </a:rPr>
                <a:t>文件系统负责主存</a:t>
              </a:r>
              <a:r>
                <a:rPr lang="en-US" altLang="zh-CN" sz="1800" b="1" dirty="0" smtClean="0">
                  <a:latin typeface="宋体" pitchFamily="2" charset="-122"/>
                </a:rPr>
                <a:t>-</a:t>
              </a:r>
              <a:r>
                <a:rPr lang="zh-CN" altLang="en-US" sz="1800" b="1" dirty="0" smtClean="0">
                  <a:latin typeface="宋体" pitchFamily="2" charset="-122"/>
                </a:rPr>
                <a:t>辅存层次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9" name="Line 182"/>
            <p:cNvSpPr>
              <a:spLocks noChangeShapeType="1"/>
            </p:cNvSpPr>
            <p:nvPr/>
          </p:nvSpPr>
          <p:spPr bwMode="auto">
            <a:xfrm>
              <a:off x="5025516" y="2851795"/>
              <a:ext cx="247767" cy="114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2"/>
            <p:cNvSpPr>
              <a:spLocks noChangeShapeType="1"/>
            </p:cNvSpPr>
            <p:nvPr/>
          </p:nvSpPr>
          <p:spPr bwMode="auto">
            <a:xfrm>
              <a:off x="5025517" y="2030363"/>
              <a:ext cx="0" cy="8225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2"/>
            <p:cNvSpPr>
              <a:spLocks noChangeShapeType="1"/>
            </p:cNvSpPr>
            <p:nvPr/>
          </p:nvSpPr>
          <p:spPr bwMode="auto">
            <a:xfrm flipV="1">
              <a:off x="6804248" y="2672344"/>
              <a:ext cx="432049" cy="494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2"/>
            <p:cNvSpPr>
              <a:spLocks noChangeShapeType="1"/>
            </p:cNvSpPr>
            <p:nvPr/>
          </p:nvSpPr>
          <p:spPr bwMode="auto">
            <a:xfrm>
              <a:off x="6804248" y="2028081"/>
              <a:ext cx="0" cy="63931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3557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F5D-59DC-46EB-8483-FAF9B04D924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4407128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存储层次的访问地址类型：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虚拟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403712" y="2780928"/>
            <a:ext cx="7345160" cy="1152128"/>
            <a:chOff x="1389072" y="2501892"/>
            <a:chExt cx="7345160" cy="1152128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389072" y="2501892"/>
              <a:ext cx="576000" cy="107897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5854670" y="3062990"/>
              <a:ext cx="792162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93" name="Text Box 8"/>
            <p:cNvSpPr txBox="1">
              <a:spLocks noChangeArrowheads="1"/>
            </p:cNvSpPr>
            <p:nvPr/>
          </p:nvSpPr>
          <p:spPr bwMode="auto">
            <a:xfrm>
              <a:off x="3694082" y="3206942"/>
              <a:ext cx="792162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7942232" y="2789972"/>
              <a:ext cx="792000" cy="86404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694082" y="2990942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 smtClean="0">
                  <a:latin typeface="宋体" pitchFamily="2" charset="-122"/>
                </a:rPr>
                <a:t>Cctrl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4052857" y="2571743"/>
              <a:ext cx="0" cy="4318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2397095" y="3133718"/>
              <a:ext cx="1081087" cy="505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(CPU Bus)</a:t>
              </a: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5854670" y="2846926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1965295" y="2571743"/>
              <a:ext cx="59769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7"/>
            <p:cNvSpPr>
              <a:spLocks noChangeShapeType="1"/>
            </p:cNvSpPr>
            <p:nvPr/>
          </p:nvSpPr>
          <p:spPr bwMode="auto">
            <a:xfrm>
              <a:off x="1965295" y="3381438"/>
              <a:ext cx="17287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8"/>
            <p:cNvSpPr>
              <a:spLocks noChangeShapeType="1"/>
            </p:cNvSpPr>
            <p:nvPr/>
          </p:nvSpPr>
          <p:spPr bwMode="auto">
            <a:xfrm flipV="1">
              <a:off x="4486245" y="3381438"/>
              <a:ext cx="136683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V="1">
              <a:off x="6645245" y="3381438"/>
              <a:ext cx="129698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7942232" y="2501924"/>
              <a:ext cx="792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 smtClean="0">
                  <a:latin typeface="宋体" pitchFamily="2" charset="-122"/>
                </a:rPr>
                <a:t>FileS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 flipV="1">
              <a:off x="6646832" y="2954926"/>
              <a:ext cx="129540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6718270" y="3135306"/>
              <a:ext cx="1079500" cy="503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(I/O Bus)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4556095" y="3135306"/>
              <a:ext cx="1154112" cy="503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(Mem Bus)</a:t>
              </a: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2109138" y="2599252"/>
              <a:ext cx="1008062" cy="2476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虚拟地址</a:t>
              </a:r>
            </a:p>
          </p:txBody>
        </p:sp>
        <p:sp>
          <p:nvSpPr>
            <p:cNvPr id="110" name="Line 26"/>
            <p:cNvSpPr>
              <a:spLocks noChangeShapeType="1"/>
            </p:cNvSpPr>
            <p:nvPr/>
          </p:nvSpPr>
          <p:spPr bwMode="auto">
            <a:xfrm flipV="1">
              <a:off x="4486244" y="3149964"/>
              <a:ext cx="136683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6213445" y="2571743"/>
              <a:ext cx="0" cy="2825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195"/>
            <p:cNvSpPr txBox="1">
              <a:spLocks noChangeArrowheads="1"/>
            </p:cNvSpPr>
            <p:nvPr/>
          </p:nvSpPr>
          <p:spPr bwMode="auto">
            <a:xfrm>
              <a:off x="4572000" y="2861039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 smtClean="0">
                  <a:solidFill>
                    <a:srgbClr val="FF3399"/>
                  </a:solidFill>
                  <a:latin typeface="宋体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95"/>
            <p:cNvSpPr txBox="1">
              <a:spLocks noChangeArrowheads="1"/>
            </p:cNvSpPr>
            <p:nvPr/>
          </p:nvSpPr>
          <p:spPr bwMode="auto">
            <a:xfrm>
              <a:off x="6715140" y="2645015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 smtClean="0">
                  <a:solidFill>
                    <a:srgbClr val="FF3399"/>
                  </a:solidFill>
                  <a:latin typeface="宋体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1907704" y="836712"/>
            <a:ext cx="70567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主存</a:t>
            </a:r>
            <a:r>
              <a:rPr lang="en-US" altLang="zh-CN" b="1" spc="-100" dirty="0" smtClean="0">
                <a:latin typeface="宋体" pitchFamily="2" charset="-122"/>
              </a:rPr>
              <a:t>-</a:t>
            </a:r>
            <a:r>
              <a:rPr lang="zh-CN" altLang="en-US" b="1" spc="-100" dirty="0" smtClean="0">
                <a:latin typeface="宋体" pitchFamily="2" charset="-122"/>
              </a:rPr>
              <a:t>辅存为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虚地址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>
                <a:latin typeface="宋体" pitchFamily="2" charset="-122"/>
              </a:rPr>
              <a:t>Cache-</a:t>
            </a:r>
            <a:r>
              <a:rPr lang="zh-CN" altLang="en-US" b="1" spc="-100" dirty="0" smtClean="0">
                <a:latin typeface="宋体" pitchFamily="2" charset="-122"/>
              </a:rPr>
              <a:t>主存可为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实地址</a:t>
            </a:r>
            <a:r>
              <a:rPr lang="zh-CN" altLang="en-US" b="1" spc="-100" dirty="0" smtClean="0">
                <a:latin typeface="宋体" pitchFamily="2" charset="-122"/>
              </a:rPr>
              <a:t>或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虚地址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17" name="Text Box 60"/>
          <p:cNvSpPr txBox="1">
            <a:spLocks noChangeArrowheads="1"/>
          </p:cNvSpPr>
          <p:nvPr/>
        </p:nvSpPr>
        <p:spPr bwMode="auto">
          <a:xfrm>
            <a:off x="3123337" y="4005064"/>
            <a:ext cx="5985167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可减少</a:t>
            </a:r>
            <a:r>
              <a:rPr lang="zh-CN" altLang="en-US" b="1" u="sng" dirty="0" smtClean="0">
                <a:latin typeface="+mn-ea"/>
                <a:ea typeface="+mn-ea"/>
              </a:rPr>
              <a:t>一次</a:t>
            </a:r>
            <a:r>
              <a:rPr lang="zh-CN" altLang="en-US" b="1" dirty="0" smtClean="0">
                <a:latin typeface="+mn-ea"/>
                <a:ea typeface="+mn-ea"/>
              </a:rPr>
              <a:t>地址变换；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进程切换</a:t>
            </a:r>
            <a:r>
              <a:rPr lang="zh-CN" altLang="en-US" b="1" dirty="0">
                <a:latin typeface="+mn-ea"/>
                <a:ea typeface="+mn-ea"/>
              </a:rPr>
              <a:t>需</a:t>
            </a:r>
            <a:r>
              <a:rPr lang="zh-CN" altLang="en-US" b="1" dirty="0" smtClean="0">
                <a:latin typeface="+mn-ea"/>
                <a:ea typeface="+mn-ea"/>
              </a:rPr>
              <a:t>清空</a:t>
            </a:r>
            <a:r>
              <a:rPr lang="en-US" altLang="zh-CN" b="1" dirty="0" smtClean="0">
                <a:latin typeface="+mn-ea"/>
                <a:ea typeface="+mn-ea"/>
              </a:rPr>
              <a:t>$</a:t>
            </a:r>
            <a:r>
              <a:rPr lang="zh-CN" altLang="en-US" sz="2200" b="1" dirty="0" smtClean="0">
                <a:latin typeface="+mn-ea"/>
                <a:ea typeface="+mn-ea"/>
              </a:rPr>
              <a:t>、数据共享困难、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麻烦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   (VA</a:t>
            </a:r>
            <a:r>
              <a:rPr lang="zh-CN" altLang="en-US" sz="1800" b="1" dirty="0">
                <a:latin typeface="+mn-ea"/>
                <a:ea typeface="+mn-ea"/>
              </a:rPr>
              <a:t>中含</a:t>
            </a:r>
            <a:r>
              <a:rPr lang="en-US" altLang="zh-CN" sz="1800" b="1" dirty="0">
                <a:latin typeface="+mn-ea"/>
                <a:ea typeface="+mn-ea"/>
              </a:rPr>
              <a:t>PID</a:t>
            </a:r>
            <a:r>
              <a:rPr lang="en-US" altLang="zh-CN" sz="1800" b="1" dirty="0" smtClean="0">
                <a:latin typeface="+mn-ea"/>
                <a:ea typeface="+mn-ea"/>
              </a:rPr>
              <a:t>)         (2</a:t>
            </a:r>
            <a:r>
              <a:rPr lang="zh-CN" altLang="en-US" sz="1800" b="1" dirty="0">
                <a:latin typeface="+mn-ea"/>
                <a:ea typeface="+mn-ea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</a:rPr>
              <a:t>VA</a:t>
            </a:r>
            <a:r>
              <a:rPr lang="en-US" altLang="zh-CN" sz="1800" b="1" dirty="0" smtClean="0">
                <a:latin typeface="+mn-lt"/>
                <a:ea typeface="+mn-ea"/>
              </a:rPr>
              <a:t>~</a:t>
            </a:r>
            <a:r>
              <a:rPr lang="en-US" altLang="zh-CN" sz="1800" b="1" dirty="0" smtClean="0"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</a:rPr>
              <a:t>PA)  (</a:t>
            </a:r>
            <a:r>
              <a:rPr lang="zh-CN" altLang="en-US" sz="1800" b="1" dirty="0" smtClean="0">
                <a:latin typeface="+mn-ea"/>
                <a:ea typeface="+mn-ea"/>
              </a:rPr>
              <a:t>变换</a:t>
            </a:r>
            <a:r>
              <a:rPr lang="en-US" altLang="zh-CN" sz="1800" b="1" dirty="0" smtClean="0">
                <a:latin typeface="+mn-ea"/>
                <a:ea typeface="+mn-ea"/>
              </a:rPr>
              <a:t>2</a:t>
            </a:r>
            <a:r>
              <a:rPr lang="zh-CN" altLang="en-US" sz="1800" b="1" dirty="0" smtClean="0">
                <a:latin typeface="+mn-ea"/>
                <a:ea typeface="+mn-ea"/>
              </a:rPr>
              <a:t>次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8" name="Text Box 60"/>
          <p:cNvSpPr txBox="1">
            <a:spLocks noChangeArrowheads="1"/>
          </p:cNvSpPr>
          <p:nvPr/>
        </p:nvSpPr>
        <p:spPr bwMode="auto">
          <a:xfrm>
            <a:off x="1331640" y="5229200"/>
            <a:ext cx="77048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Cache-</a:t>
            </a:r>
            <a:r>
              <a:rPr lang="zh-CN" altLang="en-US" b="1" dirty="0" smtClean="0">
                <a:latin typeface="宋体" pitchFamily="2" charset="-122"/>
              </a:rPr>
              <a:t>主存为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物理地址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L1$</a:t>
            </a:r>
            <a:r>
              <a:rPr lang="zh-CN" altLang="en-US" b="1" dirty="0" smtClean="0">
                <a:latin typeface="宋体" pitchFamily="2" charset="-122"/>
              </a:rPr>
              <a:t>可为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虚地址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稍后讨论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△说明：</a:t>
            </a:r>
            <a:r>
              <a:rPr lang="zh-CN" altLang="en-US" b="1" dirty="0">
                <a:latin typeface="宋体" pitchFamily="2" charset="-122"/>
              </a:rPr>
              <a:t>后续讨论中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均</a:t>
            </a:r>
            <a:r>
              <a:rPr lang="zh-CN" altLang="en-US" b="1" u="sng" dirty="0">
                <a:latin typeface="宋体" pitchFamily="2" charset="-122"/>
              </a:rPr>
              <a:t>基于物理地址方式</a:t>
            </a:r>
            <a:r>
              <a:rPr lang="zh-CN" altLang="en-US" b="1" dirty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！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03712" y="1484784"/>
            <a:ext cx="7345160" cy="1152128"/>
            <a:chOff x="1403712" y="1484784"/>
            <a:chExt cx="7345160" cy="1152128"/>
          </a:xfrm>
        </p:grpSpPr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403712" y="1484904"/>
              <a:ext cx="576000" cy="108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3708722" y="2204912"/>
              <a:ext cx="792162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2124396" y="1628824"/>
              <a:ext cx="864121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虚拟地址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3708722" y="1988840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 smtClean="0">
                  <a:latin typeface="宋体" pitchFamily="2" charset="-122"/>
                </a:rPr>
                <a:t>Cctrl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4067497" y="1844824"/>
              <a:ext cx="0" cy="1428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6516216" y="1700808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>
              <a:off x="1979935" y="2386980"/>
              <a:ext cx="17287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9"/>
            <p:cNvSpPr>
              <a:spLocks noChangeShapeType="1"/>
            </p:cNvSpPr>
            <p:nvPr/>
          </p:nvSpPr>
          <p:spPr bwMode="auto">
            <a:xfrm flipV="1">
              <a:off x="4500885" y="2386980"/>
              <a:ext cx="136683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>
              <a:off x="6659885" y="2386980"/>
              <a:ext cx="129698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7956872" y="1484784"/>
              <a:ext cx="79200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 smtClean="0">
                  <a:latin typeface="宋体" pitchFamily="2" charset="-122"/>
                </a:rPr>
                <a:t>FileS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H="1">
              <a:off x="6299522" y="1844824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4067497" y="1844824"/>
              <a:ext cx="2448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6734497" y="2133228"/>
              <a:ext cx="1079500" cy="503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(I/O Bus)</a:t>
              </a:r>
            </a:p>
          </p:txBody>
        </p:sp>
        <p:sp>
          <p:nvSpPr>
            <p:cNvPr id="81" name="Text Box 46"/>
            <p:cNvSpPr txBox="1">
              <a:spLocks noChangeArrowheads="1"/>
            </p:cNvSpPr>
            <p:nvPr/>
          </p:nvSpPr>
          <p:spPr bwMode="auto">
            <a:xfrm>
              <a:off x="4572322" y="2133228"/>
              <a:ext cx="1154112" cy="5035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>
                  <a:latin typeface="宋体" pitchFamily="2" charset="-122"/>
                </a:rPr>
                <a:t>(Mem Bus)</a:t>
              </a:r>
            </a:p>
          </p:txBody>
        </p:sp>
        <p:sp>
          <p:nvSpPr>
            <p:cNvPr id="82" name="Text Box 47"/>
            <p:cNvSpPr txBox="1">
              <a:spLocks noChangeArrowheads="1"/>
            </p:cNvSpPr>
            <p:nvPr/>
          </p:nvSpPr>
          <p:spPr bwMode="auto">
            <a:xfrm>
              <a:off x="2411735" y="2133228"/>
              <a:ext cx="1081087" cy="503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D/I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(CPU Bus)</a:t>
              </a:r>
            </a:p>
          </p:txBody>
        </p:sp>
        <p:sp>
          <p:nvSpPr>
            <p:cNvPr id="83" name="Line 49"/>
            <p:cNvSpPr>
              <a:spLocks noChangeShapeType="1"/>
            </p:cNvSpPr>
            <p:nvPr/>
          </p:nvSpPr>
          <p:spPr bwMode="auto">
            <a:xfrm>
              <a:off x="4500885" y="2147515"/>
              <a:ext cx="13668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54"/>
            <p:cNvSpPr txBox="1">
              <a:spLocks noChangeArrowheads="1"/>
            </p:cNvSpPr>
            <p:nvPr/>
          </p:nvSpPr>
          <p:spPr bwMode="auto">
            <a:xfrm>
              <a:off x="7956872" y="1772816"/>
              <a:ext cx="792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867722" y="2060848"/>
              <a:ext cx="792162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1979935" y="1556792"/>
              <a:ext cx="59769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>
              <a:off x="6979813" y="1556792"/>
              <a:ext cx="0" cy="1440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195"/>
            <p:cNvSpPr txBox="1">
              <a:spLocks noChangeArrowheads="1"/>
            </p:cNvSpPr>
            <p:nvPr/>
          </p:nvSpPr>
          <p:spPr bwMode="auto">
            <a:xfrm>
              <a:off x="4553982" y="1852234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 smtClean="0">
                  <a:solidFill>
                    <a:srgbClr val="FF3399"/>
                  </a:solidFill>
                  <a:latin typeface="宋体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7308379" y="1852234"/>
              <a:ext cx="6484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95"/>
            <p:cNvSpPr txBox="1">
              <a:spLocks noChangeArrowheads="1"/>
            </p:cNvSpPr>
            <p:nvPr/>
          </p:nvSpPr>
          <p:spPr bwMode="auto">
            <a:xfrm>
              <a:off x="7384302" y="1555899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 smtClean="0">
                  <a:solidFill>
                    <a:srgbClr val="FF3399"/>
                  </a:solidFill>
                  <a:latin typeface="宋体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56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mpd="dbl">
          <a:solidFill>
            <a:schemeClr val="tx1"/>
          </a:solidFill>
          <a:round/>
          <a:headEnd/>
          <a:tailEnd type="triangle" w="sm" len="med"/>
        </a:ln>
        <a:effectLst/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42718</TotalTime>
  <Words>15254</Words>
  <Application>Microsoft Office PowerPoint</Application>
  <PresentationFormat>全屏显示(4:3)</PresentationFormat>
  <Paragraphs>3026</Paragraphs>
  <Slides>71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821</cp:revision>
  <dcterms:created xsi:type="dcterms:W3CDTF">2002-02-16T03:40:16Z</dcterms:created>
  <dcterms:modified xsi:type="dcterms:W3CDTF">2021-05-27T03:43:57Z</dcterms:modified>
</cp:coreProperties>
</file>