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425" r:id="rId3"/>
    <p:sldId id="424" r:id="rId4"/>
    <p:sldId id="386" r:id="rId5"/>
    <p:sldId id="426" r:id="rId6"/>
    <p:sldId id="427" r:id="rId7"/>
    <p:sldId id="389" r:id="rId8"/>
    <p:sldId id="429" r:id="rId9"/>
    <p:sldId id="430" r:id="rId10"/>
    <p:sldId id="433" r:id="rId11"/>
    <p:sldId id="396" r:id="rId12"/>
    <p:sldId id="434" r:id="rId13"/>
    <p:sldId id="359" r:id="rId14"/>
    <p:sldId id="398" r:id="rId15"/>
    <p:sldId id="435" r:id="rId16"/>
    <p:sldId id="436" r:id="rId17"/>
    <p:sldId id="437" r:id="rId18"/>
    <p:sldId id="303" r:id="rId19"/>
    <p:sldId id="399" r:id="rId20"/>
    <p:sldId id="438" r:id="rId21"/>
    <p:sldId id="440" r:id="rId22"/>
    <p:sldId id="442" r:id="rId23"/>
    <p:sldId id="443" r:id="rId24"/>
    <p:sldId id="439" r:id="rId25"/>
    <p:sldId id="44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99CCFF"/>
    <a:srgbClr val="CCFFFF"/>
    <a:srgbClr val="CCECFF"/>
    <a:srgbClr val="FFCC99"/>
    <a:srgbClr val="FFCCFF"/>
    <a:srgbClr val="CCCCFF"/>
    <a:srgbClr val="FF3399"/>
    <a:srgbClr val="CC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6688" autoAdjust="0"/>
  </p:normalViewPr>
  <p:slideViewPr>
    <p:cSldViewPr>
      <p:cViewPr>
        <p:scale>
          <a:sx n="80" d="100"/>
          <a:sy n="80" d="100"/>
        </p:scale>
        <p:origin x="-35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1F1DD1-BDA3-4C1C-8321-18D6DB9716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13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37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P13-</a:t>
            </a:r>
            <a:r>
              <a:rPr lang="zh-CN" altLang="en-US" dirty="0" smtClean="0"/>
              <a:t>看阵列机结构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38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思考：执行</a:t>
            </a:r>
            <a:r>
              <a:rPr lang="en-US" altLang="zh-CN" dirty="0" smtClean="0"/>
              <a:t>MMX</a:t>
            </a:r>
            <a:r>
              <a:rPr lang="zh-CN" altLang="en-US" dirty="0" smtClean="0"/>
              <a:t>程序时（如在看电影</a:t>
            </a:r>
            <a:r>
              <a:rPr lang="zh-CN" altLang="en-US" dirty="0" smtClean="0"/>
              <a:t>），进行</a:t>
            </a:r>
            <a:r>
              <a:rPr lang="zh-CN" altLang="en-US" dirty="0" smtClean="0"/>
              <a:t>浮点运算的概率很</a:t>
            </a:r>
            <a:r>
              <a:rPr lang="zh-CN" altLang="en-US" dirty="0" smtClean="0"/>
              <a:t>小，初期开发尽量降低成本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13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比较指令例</a:t>
            </a:r>
            <a:r>
              <a:rPr lang="en-US" altLang="zh-CN" dirty="0" smtClean="0"/>
              <a:t>—MIPS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slt+beq</a:t>
            </a:r>
            <a:r>
              <a:rPr lang="zh-CN" altLang="en-US" dirty="0" smtClean="0"/>
              <a:t>，转换指令例</a:t>
            </a:r>
            <a:r>
              <a:rPr lang="en-US" altLang="zh-CN" dirty="0" smtClean="0"/>
              <a:t>—short j; </a:t>
            </a:r>
            <a:r>
              <a:rPr lang="en-US" altLang="zh-CN" dirty="0" err="1" smtClean="0"/>
              <a:t>int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=(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)j;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baseline="0" dirty="0" smtClean="0">
                <a:latin typeface="宋体" pitchFamily="2" charset="-122"/>
              </a:rPr>
              <a:t>流式数据预取</a:t>
            </a:r>
            <a:r>
              <a:rPr lang="en-US" altLang="zh-CN" sz="1200" b="0" baseline="0" dirty="0" smtClean="0">
                <a:latin typeface="宋体" pitchFamily="2" charset="-122"/>
              </a:rPr>
              <a:t>—_</a:t>
            </a:r>
            <a:r>
              <a:rPr lang="en-US" altLang="zh-CN" sz="1200" b="0" baseline="0" dirty="0" err="1" smtClean="0">
                <a:latin typeface="宋体" pitchFamily="2" charset="-122"/>
              </a:rPr>
              <a:t>mm_prefetch</a:t>
            </a:r>
            <a:r>
              <a:rPr lang="zh-CN" altLang="en-US" sz="1200" b="0" baseline="0" dirty="0" smtClean="0">
                <a:latin typeface="宋体" pitchFamily="2" charset="-122"/>
              </a:rPr>
              <a:t>指令预取一个</a:t>
            </a:r>
            <a:r>
              <a:rPr lang="en-US" altLang="zh-CN" sz="1200" b="0" baseline="0" dirty="0" smtClean="0">
                <a:latin typeface="宋体" pitchFamily="2" charset="-122"/>
              </a:rPr>
              <a:t>Cache</a:t>
            </a:r>
            <a:r>
              <a:rPr lang="zh-CN" altLang="en-US" sz="1200" b="0" baseline="0" dirty="0" smtClean="0">
                <a:latin typeface="宋体" pitchFamily="2" charset="-122"/>
              </a:rPr>
              <a:t>块、</a:t>
            </a:r>
            <a:r>
              <a:rPr lang="en-US" altLang="zh-CN" sz="1200" b="0" baseline="0" dirty="0" smtClean="0">
                <a:latin typeface="宋体" pitchFamily="2" charset="-122"/>
              </a:rPr>
              <a:t>_</a:t>
            </a:r>
            <a:r>
              <a:rPr lang="en-US" altLang="zh-CN" sz="1200" b="0" baseline="0" dirty="0" err="1" smtClean="0">
                <a:latin typeface="宋体" pitchFamily="2" charset="-122"/>
              </a:rPr>
              <a:t>mm_stream_pi</a:t>
            </a:r>
            <a:r>
              <a:rPr lang="zh-CN" altLang="en-US" sz="1200" b="0" baseline="0" dirty="0" smtClean="0">
                <a:latin typeface="宋体" pitchFamily="2" charset="-122"/>
              </a:rPr>
              <a:t>指令存</a:t>
            </a:r>
            <a:r>
              <a:rPr lang="en-US" altLang="zh-CN" sz="1200" b="0" baseline="0" dirty="0" smtClean="0">
                <a:latin typeface="宋体" pitchFamily="2" charset="-122"/>
              </a:rPr>
              <a:t>4</a:t>
            </a:r>
            <a:r>
              <a:rPr lang="zh-CN" altLang="en-US" sz="1200" b="0" baseline="0" dirty="0" smtClean="0">
                <a:latin typeface="宋体" pitchFamily="2" charset="-122"/>
              </a:rPr>
              <a:t>*</a:t>
            </a:r>
            <a:r>
              <a:rPr lang="en-US" altLang="zh-CN" sz="1200" b="0" baseline="0" dirty="0" smtClean="0">
                <a:latin typeface="宋体" pitchFamily="2" charset="-122"/>
              </a:rPr>
              <a:t>float</a:t>
            </a:r>
            <a:r>
              <a:rPr lang="zh-CN" altLang="en-US" sz="1200" b="0" baseline="0" dirty="0" smtClean="0">
                <a:latin typeface="宋体" pitchFamily="2" charset="-122"/>
              </a:rPr>
              <a:t>到主存中（绕过</a:t>
            </a:r>
            <a:r>
              <a:rPr lang="en-US" altLang="zh-CN" sz="1200" b="0" baseline="0" dirty="0" smtClean="0">
                <a:latin typeface="宋体" pitchFamily="2" charset="-122"/>
              </a:rPr>
              <a:t>Cache</a:t>
            </a:r>
            <a:r>
              <a:rPr lang="zh-CN" altLang="en-US" sz="1200" b="0" baseline="0" dirty="0" smtClean="0">
                <a:latin typeface="宋体" pitchFamily="2" charset="-122"/>
              </a:rPr>
              <a:t>）</a:t>
            </a:r>
            <a:endParaRPr lang="en-US" altLang="zh-CN" sz="1200" b="0" baseline="0" dirty="0" smtClean="0">
              <a:latin typeface="宋体" pitchFamily="2" charset="-122"/>
            </a:endParaRPr>
          </a:p>
          <a:p>
            <a:r>
              <a:rPr lang="en-US" altLang="zh-CN" sz="1200" b="0" baseline="0" dirty="0" smtClean="0">
                <a:latin typeface="宋体" pitchFamily="2" charset="-122"/>
              </a:rPr>
              <a:t>VEX—</a:t>
            </a:r>
            <a:r>
              <a:rPr lang="zh-CN" altLang="en-US" sz="1200" b="0" baseline="0" dirty="0" smtClean="0">
                <a:latin typeface="宋体" pitchFamily="2" charset="-122"/>
              </a:rPr>
              <a:t>对前缀信息编码</a:t>
            </a:r>
            <a:r>
              <a:rPr lang="en-US" altLang="zh-CN" sz="1200" b="0" baseline="0" dirty="0" smtClean="0">
                <a:latin typeface="宋体" pitchFamily="2" charset="-122"/>
              </a:rPr>
              <a:t>(C5+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payload</a:t>
            </a:r>
            <a:r>
              <a:rPr lang="zh-CN" altLang="en-US" sz="1200" b="0" baseline="0" dirty="0" smtClean="0">
                <a:latin typeface="宋体" pitchFamily="2" charset="-122"/>
              </a:rPr>
              <a:t>或</a:t>
            </a:r>
            <a:r>
              <a:rPr lang="en-US" altLang="zh-CN" sz="1200" b="0" baseline="0" dirty="0" smtClean="0">
                <a:latin typeface="宋体" pitchFamily="2" charset="-122"/>
              </a:rPr>
              <a:t>C4+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payload</a:t>
            </a:r>
            <a:r>
              <a:rPr lang="en-US" altLang="zh-CN" sz="1200" b="0" baseline="0" dirty="0" smtClean="0">
                <a:latin typeface="宋体" pitchFamily="2" charset="-122"/>
              </a:rPr>
              <a:t>)</a:t>
            </a:r>
            <a:r>
              <a:rPr lang="zh-CN" altLang="en-US" sz="1200" b="0" baseline="0" dirty="0" smtClean="0">
                <a:latin typeface="宋体" pitchFamily="2" charset="-122"/>
              </a:rPr>
              <a:t>，简化译码器</a:t>
            </a:r>
            <a:endParaRPr lang="en-US" altLang="zh-CN" sz="1200" b="0" baseline="0" dirty="0" smtClean="0">
              <a:latin typeface="宋体" pitchFamily="2" charset="-122"/>
            </a:endParaRPr>
          </a:p>
          <a:p>
            <a:r>
              <a:rPr lang="en-US" altLang="zh-CN" sz="1200" b="0" baseline="0" dirty="0" smtClean="0">
                <a:latin typeface="宋体" pitchFamily="2" charset="-122"/>
              </a:rPr>
              <a:t>3/4</a:t>
            </a:r>
            <a:r>
              <a:rPr lang="zh-CN" altLang="en-US" sz="1200" b="0" baseline="0" dirty="0" smtClean="0">
                <a:latin typeface="宋体" pitchFamily="2" charset="-122"/>
              </a:rPr>
              <a:t>个</a:t>
            </a:r>
            <a:r>
              <a:rPr lang="en-US" altLang="zh-CN" sz="1200" b="0" baseline="0" dirty="0" smtClean="0">
                <a:latin typeface="宋体" pitchFamily="2" charset="-122"/>
              </a:rPr>
              <a:t>OPD—3</a:t>
            </a:r>
            <a:r>
              <a:rPr lang="zh-CN" altLang="en-US" sz="1200" b="0" baseline="0" dirty="0" smtClean="0">
                <a:latin typeface="宋体" pitchFamily="2" charset="-122"/>
              </a:rPr>
              <a:t>个</a:t>
            </a:r>
            <a:r>
              <a:rPr lang="en-US" altLang="zh-CN" sz="1200" b="0" baseline="0" dirty="0" smtClean="0">
                <a:latin typeface="宋体" pitchFamily="2" charset="-122"/>
              </a:rPr>
              <a:t>OPD</a:t>
            </a:r>
            <a:r>
              <a:rPr lang="zh-CN" altLang="en-US" sz="1200" b="0" baseline="0" dirty="0" smtClean="0">
                <a:latin typeface="宋体" pitchFamily="2" charset="-122"/>
              </a:rPr>
              <a:t>为</a:t>
            </a:r>
            <a:r>
              <a:rPr lang="en-US" altLang="zh-CN" sz="1200" b="0" baseline="0" dirty="0" smtClean="0">
                <a:latin typeface="宋体" pitchFamily="2" charset="-122"/>
              </a:rPr>
              <a:t>Core i7</a:t>
            </a:r>
            <a:r>
              <a:rPr lang="zh-CN" altLang="en-US" sz="1200" b="0" baseline="0" dirty="0" smtClean="0">
                <a:latin typeface="宋体" pitchFamily="2" charset="-122"/>
              </a:rPr>
              <a:t>微指令融合的正式公布，扩展后支持</a:t>
            </a:r>
            <a:r>
              <a:rPr lang="en-US" altLang="zh-CN" sz="1200" b="0" baseline="0" dirty="0" smtClean="0">
                <a:latin typeface="宋体" pitchFamily="2" charset="-122"/>
              </a:rPr>
              <a:t>4</a:t>
            </a:r>
            <a:r>
              <a:rPr lang="zh-CN" altLang="en-US" sz="1200" b="0" baseline="0" dirty="0" smtClean="0">
                <a:latin typeface="宋体" pitchFamily="2" charset="-122"/>
              </a:rPr>
              <a:t>个</a:t>
            </a:r>
            <a:r>
              <a:rPr lang="en-US" altLang="zh-CN" sz="1200" b="0" baseline="0" dirty="0" smtClean="0">
                <a:latin typeface="宋体" pitchFamily="2" charset="-122"/>
              </a:rPr>
              <a:t>OPD</a:t>
            </a:r>
          </a:p>
          <a:p>
            <a:r>
              <a:rPr lang="zh-CN" altLang="en-US" sz="1200" b="0" baseline="0" dirty="0" smtClean="0">
                <a:latin typeface="宋体" pitchFamily="2" charset="-122"/>
              </a:rPr>
              <a:t>数据重排</a:t>
            </a:r>
            <a:r>
              <a:rPr lang="en-US" altLang="zh-CN" sz="1200" b="0" baseline="0" dirty="0" smtClean="0">
                <a:latin typeface="宋体" pitchFamily="2" charset="-122"/>
              </a:rPr>
              <a:t>—</a:t>
            </a:r>
            <a:r>
              <a:rPr lang="zh-CN" altLang="en-US" sz="1200" b="0" baseline="0" dirty="0" smtClean="0">
                <a:latin typeface="宋体" pitchFamily="2" charset="-122"/>
              </a:rPr>
              <a:t>存</a:t>
            </a:r>
            <a:r>
              <a:rPr lang="en-US" altLang="zh-CN" sz="1200" b="0" baseline="0" dirty="0" smtClean="0">
                <a:latin typeface="宋体" pitchFamily="2" charset="-122"/>
              </a:rPr>
              <a:t>/</a:t>
            </a:r>
            <a:r>
              <a:rPr lang="zh-CN" altLang="en-US" sz="1200" b="0" baseline="0" dirty="0" smtClean="0">
                <a:latin typeface="宋体" pitchFamily="2" charset="-122"/>
              </a:rPr>
              <a:t>取过程中，源数据可动态改变字节序列，如取</a:t>
            </a:r>
            <a:r>
              <a:rPr lang="en-US" altLang="zh-CN" sz="1200" b="0" baseline="0" dirty="0" smtClean="0">
                <a:latin typeface="宋体" pitchFamily="2" charset="-122"/>
              </a:rPr>
              <a:t>B7~B0</a:t>
            </a:r>
            <a:r>
              <a:rPr lang="zh-CN" altLang="en-US" sz="1200" b="0" baseline="0" dirty="0" smtClean="0">
                <a:latin typeface="宋体" pitchFamily="2" charset="-122"/>
              </a:rPr>
              <a:t>时，目的寄存器可保存为</a:t>
            </a:r>
            <a:r>
              <a:rPr lang="en-US" altLang="zh-CN" sz="1200" b="0" u="sng" baseline="0" dirty="0" smtClean="0">
                <a:latin typeface="宋体" pitchFamily="2" charset="-122"/>
              </a:rPr>
              <a:t>B5B4</a:t>
            </a:r>
            <a:r>
              <a:rPr lang="en-US" altLang="zh-CN" sz="1200" b="0" baseline="0" dirty="0" smtClean="0">
                <a:latin typeface="宋体" pitchFamily="2" charset="-122"/>
              </a:rPr>
              <a:t>B7B6</a:t>
            </a:r>
            <a:r>
              <a:rPr lang="en-US" altLang="zh-CN" sz="1200" b="0" u="sng" baseline="0" dirty="0" smtClean="0">
                <a:latin typeface="宋体" pitchFamily="2" charset="-122"/>
              </a:rPr>
              <a:t>B1B0</a:t>
            </a:r>
            <a:r>
              <a:rPr lang="en-US" altLang="zh-CN" sz="1200" b="0" baseline="0" dirty="0" smtClean="0">
                <a:latin typeface="宋体" pitchFamily="2" charset="-122"/>
              </a:rPr>
              <a:t>B3B2</a:t>
            </a:r>
            <a:r>
              <a:rPr lang="zh-CN" altLang="en-US" sz="1200" b="0" baseline="0" dirty="0" smtClean="0">
                <a:latin typeface="宋体" pitchFamily="2" charset="-122"/>
              </a:rPr>
              <a:t>。（实现</a:t>
            </a:r>
            <a:r>
              <a:rPr lang="en-US" altLang="zh-CN" sz="1200" b="0" baseline="0" dirty="0" smtClean="0">
                <a:latin typeface="宋体" pitchFamily="2" charset="-122"/>
              </a:rPr>
              <a:t>IN</a:t>
            </a:r>
            <a:r>
              <a:rPr lang="zh-CN" altLang="en-US" sz="1200" b="0" baseline="0" dirty="0" smtClean="0">
                <a:latin typeface="宋体" pitchFamily="2" charset="-122"/>
              </a:rPr>
              <a:t>功能）</a:t>
            </a:r>
            <a:endParaRPr lang="en-US" altLang="zh-CN" sz="1200" b="0" baseline="0" dirty="0" smtClean="0">
              <a:latin typeface="宋体" pitchFamily="2" charset="-122"/>
            </a:endParaRPr>
          </a:p>
          <a:p>
            <a:r>
              <a:rPr lang="zh-CN" altLang="en-US" sz="1200" b="0" baseline="0" dirty="0" smtClean="0">
                <a:latin typeface="宋体" pitchFamily="2" charset="-122"/>
              </a:rPr>
              <a:t>不对齐访存</a:t>
            </a:r>
            <a:r>
              <a:rPr lang="en-US" altLang="zh-CN" sz="1200" b="0" baseline="0" dirty="0" smtClean="0">
                <a:latin typeface="宋体" pitchFamily="2" charset="-122"/>
              </a:rPr>
              <a:t>—</a:t>
            </a:r>
            <a:r>
              <a:rPr lang="zh-CN" altLang="en-US" sz="1200" b="0" baseline="0" dirty="0" smtClean="0">
                <a:latin typeface="宋体" pitchFamily="2" charset="-122"/>
              </a:rPr>
              <a:t>不按整数边界访存</a:t>
            </a:r>
            <a:r>
              <a:rPr lang="en-US" altLang="zh-CN" sz="1200" b="0" baseline="0" dirty="0" smtClean="0">
                <a:latin typeface="宋体" pitchFamily="2" charset="-122"/>
              </a:rPr>
              <a:t>(</a:t>
            </a:r>
            <a:r>
              <a:rPr lang="zh-CN" altLang="en-US" sz="1200" b="0" baseline="0" dirty="0" smtClean="0">
                <a:latin typeface="宋体" pitchFamily="2" charset="-122"/>
              </a:rPr>
              <a:t>主存</a:t>
            </a:r>
            <a:r>
              <a:rPr lang="en-US" altLang="zh-CN" sz="1200" b="0" baseline="0" dirty="0" smtClean="0">
                <a:latin typeface="宋体" pitchFamily="2" charset="-122"/>
              </a:rPr>
              <a:t>-REG)</a:t>
            </a:r>
            <a:r>
              <a:rPr lang="zh-CN" altLang="en-US" sz="1200" b="0" baseline="0" dirty="0" smtClean="0">
                <a:latin typeface="宋体" pitchFamily="2" charset="-122"/>
              </a:rPr>
              <a:t>。    （支持流式数据存取）</a:t>
            </a:r>
            <a:endParaRPr lang="en-US" altLang="zh-CN" sz="1200" b="0" baseline="0" dirty="0" smtClean="0">
              <a:latin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baseline="0" dirty="0" smtClean="0">
                <a:latin typeface="宋体" pitchFamily="2" charset="-122"/>
              </a:rPr>
              <a:t>离散数据加载</a:t>
            </a:r>
            <a:r>
              <a:rPr lang="en-US" altLang="zh-CN" sz="1200" b="0" baseline="0" dirty="0" smtClean="0">
                <a:latin typeface="宋体" pitchFamily="2" charset="-122"/>
              </a:rPr>
              <a:t>—</a:t>
            </a:r>
            <a:r>
              <a:rPr lang="zh-CN" altLang="en-US" sz="1200" b="0" baseline="0" dirty="0" smtClean="0">
                <a:latin typeface="宋体" pitchFamily="2" charset="-122"/>
              </a:rPr>
              <a:t>支持将</a:t>
            </a:r>
            <a:r>
              <a:rPr lang="en-US" altLang="zh-CN" sz="1200" b="0" baseline="0" dirty="0" err="1" smtClean="0">
                <a:latin typeface="宋体" pitchFamily="2" charset="-122"/>
              </a:rPr>
              <a:t>XMMj</a:t>
            </a:r>
            <a:r>
              <a:rPr lang="zh-CN" altLang="en-US" sz="1200" b="0" baseline="0" dirty="0" smtClean="0">
                <a:latin typeface="宋体" pitchFamily="2" charset="-122"/>
              </a:rPr>
              <a:t>各字节所指定的单元的内容，加载到寄存器</a:t>
            </a:r>
            <a:r>
              <a:rPr lang="en-US" altLang="zh-CN" sz="1200" b="0" baseline="0" dirty="0" err="1" smtClean="0">
                <a:latin typeface="宋体" pitchFamily="2" charset="-122"/>
              </a:rPr>
              <a:t>XMMi</a:t>
            </a:r>
            <a:r>
              <a:rPr lang="zh-CN" altLang="en-US" sz="1200" b="0" baseline="0" dirty="0" smtClean="0">
                <a:latin typeface="宋体" pitchFamily="2" charset="-122"/>
              </a:rPr>
              <a:t>中，如</a:t>
            </a:r>
            <a:r>
              <a:rPr lang="en-US" altLang="zh-CN" sz="1200" b="0" baseline="0" dirty="0" err="1" smtClean="0">
                <a:latin typeface="宋体" pitchFamily="2" charset="-122"/>
              </a:rPr>
              <a:t>XMMj</a:t>
            </a:r>
            <a:r>
              <a:rPr lang="zh-CN" altLang="en-US" sz="1200" b="0" baseline="0" dirty="0" smtClean="0">
                <a:latin typeface="宋体" pitchFamily="2" charset="-122"/>
              </a:rPr>
              <a:t>中各字节</a:t>
            </a:r>
            <a:r>
              <a:rPr lang="en-US" altLang="zh-CN" sz="1200" b="0" baseline="0" dirty="0" smtClean="0">
                <a:latin typeface="宋体" pitchFamily="2" charset="-122"/>
              </a:rPr>
              <a:t>=&lt;0,2,4,6,8</a:t>
            </a:r>
            <a:r>
              <a:rPr lang="zh-CN" altLang="en-US" sz="1200" b="0" baseline="0" dirty="0" smtClean="0">
                <a:latin typeface="宋体" pitchFamily="2" charset="-122"/>
              </a:rPr>
              <a:t>，</a:t>
            </a:r>
            <a:r>
              <a:rPr lang="en-US" altLang="zh-CN" sz="1200" b="0" baseline="0" dirty="0" smtClean="0">
                <a:latin typeface="宋体" pitchFamily="2" charset="-122"/>
              </a:rPr>
              <a:t>…,62&gt;  </a:t>
            </a:r>
            <a:r>
              <a:rPr lang="zh-CN" altLang="en-US" sz="1200" b="0" baseline="0" dirty="0" smtClean="0">
                <a:latin typeface="宋体" pitchFamily="2" charset="-122"/>
              </a:rPr>
              <a:t>（实现</a:t>
            </a:r>
            <a:r>
              <a:rPr lang="en-US" altLang="zh-CN" sz="1200" b="0" baseline="0" dirty="0" smtClean="0">
                <a:latin typeface="宋体" pitchFamily="2" charset="-122"/>
              </a:rPr>
              <a:t>IN</a:t>
            </a:r>
            <a:r>
              <a:rPr lang="zh-CN" altLang="en-US" sz="1200" b="0" baseline="0" dirty="0" smtClean="0">
                <a:latin typeface="宋体" pitchFamily="2" charset="-122"/>
              </a:rPr>
              <a:t>功能）</a:t>
            </a:r>
            <a:endParaRPr lang="en-US" altLang="zh-CN" sz="1200" b="0" baseline="0" dirty="0" smtClean="0">
              <a:latin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FMA—</a:t>
            </a:r>
            <a:r>
              <a:rPr kumimoji="1"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fused multiply-add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融合乘加，类似积和运算</a:t>
            </a:r>
            <a:r>
              <a:rPr lang="zh-CN" altLang="en-US" sz="1200" b="0" dirty="0" smtClean="0">
                <a:latin typeface="宋体" pitchFamily="2" charset="-122"/>
              </a:rPr>
              <a:t>∑</a:t>
            </a:r>
            <a:r>
              <a:rPr lang="en-US" altLang="zh-CN" sz="1200" b="0" dirty="0" err="1" smtClean="0">
                <a:latin typeface="宋体" pitchFamily="2" charset="-122"/>
              </a:rPr>
              <a:t>a</a:t>
            </a:r>
            <a:r>
              <a:rPr lang="en-US" altLang="zh-CN" sz="1200" b="0" baseline="-14000" dirty="0" err="1" smtClean="0">
                <a:latin typeface="宋体" pitchFamily="2" charset="-122"/>
              </a:rPr>
              <a:t>i</a:t>
            </a:r>
            <a:r>
              <a:rPr lang="en-US" altLang="zh-CN" sz="1200" b="0" dirty="0" smtClean="0">
                <a:latin typeface="宋体" pitchFamily="2" charset="-122"/>
              </a:rPr>
              <a:t>*b</a:t>
            </a:r>
            <a:r>
              <a:rPr lang="en-US" altLang="zh-CN" sz="1200" b="0" baseline="-14000" dirty="0" smtClean="0">
                <a:latin typeface="宋体" pitchFamily="2" charset="-122"/>
              </a:rPr>
              <a:t>i</a:t>
            </a:r>
            <a:endParaRPr lang="en-US" altLang="zh-CN" sz="1200" b="0" baseline="0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专用结构：每个可编程段都有专用的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r>
              <a:rPr lang="en-US" altLang="zh-CN" dirty="0" smtClean="0"/>
              <a:t>GPU</a:t>
            </a:r>
            <a:r>
              <a:rPr lang="zh-CN" altLang="en-US" dirty="0" smtClean="0"/>
              <a:t>计算：通过并行编程语言和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，传统为图形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和图形流水线模型</a:t>
            </a:r>
            <a:endParaRPr lang="en-US" altLang="zh-CN" dirty="0" smtClean="0"/>
          </a:p>
          <a:p>
            <a:r>
              <a:rPr lang="zh-CN" altLang="en-US" dirty="0" smtClean="0"/>
              <a:t>可视化计算：可为与像素无关的计算任务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60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NVIDIA GeForce 8800—</a:t>
            </a:r>
            <a:r>
              <a:rPr lang="zh-CN" altLang="en-US" dirty="0" smtClean="0"/>
              <a:t>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TPC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TPC</a:t>
            </a:r>
            <a:r>
              <a:rPr lang="zh-CN" altLang="en-US" dirty="0" smtClean="0"/>
              <a:t>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SM</a:t>
            </a:r>
            <a:r>
              <a:rPr lang="zh-CN" altLang="en-US" dirty="0" smtClean="0"/>
              <a:t>含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16KB</a:t>
            </a:r>
            <a:r>
              <a:rPr lang="zh-CN" altLang="en-US" dirty="0" smtClean="0"/>
              <a:t>局部</a:t>
            </a:r>
            <a:r>
              <a:rPr lang="en-US" altLang="zh-CN" dirty="0" smtClean="0"/>
              <a:t>MEM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687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9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向量机，又称向量流水。标量（</a:t>
            </a:r>
            <a:r>
              <a:rPr lang="en-US" altLang="zh-CN" dirty="0" smtClean="0"/>
              <a:t>scalar</a:t>
            </a:r>
            <a:r>
              <a:rPr lang="zh-CN" altLang="en-US" dirty="0" smtClean="0"/>
              <a:t>）、向量（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itchFamily="2" charset="-122"/>
              </a:rPr>
              <a:t>例：</a:t>
            </a:r>
            <a:r>
              <a:rPr lang="en-US" altLang="zh-CN" b="0" dirty="0" smtClean="0">
                <a:latin typeface="宋体" pitchFamily="2" charset="-122"/>
              </a:rPr>
              <a:t>70</a:t>
            </a:r>
            <a:r>
              <a:rPr lang="zh-CN" altLang="en-US" b="0" dirty="0" smtClean="0">
                <a:latin typeface="宋体" pitchFamily="2" charset="-122"/>
              </a:rPr>
              <a:t>年代初的</a:t>
            </a:r>
            <a:r>
              <a:rPr lang="en-US" altLang="zh-CN" b="0" dirty="0" smtClean="0">
                <a:latin typeface="宋体" pitchFamily="2" charset="-122"/>
              </a:rPr>
              <a:t>Star 100</a:t>
            </a:r>
            <a:r>
              <a:rPr lang="zh-CN" altLang="en-US" b="0" dirty="0" smtClean="0">
                <a:latin typeface="宋体" pitchFamily="2" charset="-122"/>
              </a:rPr>
              <a:t>的</a:t>
            </a:r>
            <a:r>
              <a:rPr lang="en-US" altLang="zh-CN" b="0" dirty="0" smtClean="0">
                <a:latin typeface="宋体" pitchFamily="2" charset="-122"/>
              </a:rPr>
              <a:t>MEM</a:t>
            </a:r>
            <a:r>
              <a:rPr lang="zh-CN" altLang="en-US" b="0" dirty="0" smtClean="0">
                <a:latin typeface="宋体" pitchFamily="2" charset="-122"/>
              </a:rPr>
              <a:t>为</a:t>
            </a:r>
            <a:r>
              <a:rPr lang="en-US" altLang="zh-CN" b="0" dirty="0" smtClean="0">
                <a:latin typeface="宋体" pitchFamily="2" charset="-122"/>
              </a:rPr>
              <a:t>32</a:t>
            </a:r>
            <a:r>
              <a:rPr lang="zh-CN" altLang="en-US" b="0" dirty="0" smtClean="0">
                <a:latin typeface="宋体" pitchFamily="2" charset="-122"/>
              </a:rPr>
              <a:t>体、存储体字长为</a:t>
            </a:r>
            <a:r>
              <a:rPr lang="en-US" altLang="zh-CN" b="0" dirty="0" smtClean="0">
                <a:latin typeface="宋体" pitchFamily="2" charset="-122"/>
              </a:rPr>
              <a:t>64</a:t>
            </a:r>
            <a:r>
              <a:rPr lang="zh-CN" altLang="en-US" b="0" dirty="0" smtClean="0">
                <a:latin typeface="宋体" pitchFamily="2" charset="-122"/>
              </a:rPr>
              <a:t>位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34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10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1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P7-</a:t>
            </a:r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看例</a:t>
            </a: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内容           思考：</a:t>
            </a:r>
            <a:r>
              <a:rPr lang="en-US" altLang="zh-CN" sz="1200" b="0" dirty="0" smtClean="0">
                <a:solidFill>
                  <a:srgbClr val="CC3300"/>
                </a:solidFill>
                <a:latin typeface="宋体" pitchFamily="2" charset="-122"/>
              </a:rPr>
              <a:t>T=1+6+1=8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90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0" dirty="0" smtClean="0">
                <a:solidFill>
                  <a:srgbClr val="CC3300"/>
                </a:solidFill>
                <a:latin typeface="宋体" pitchFamily="2" charset="-122"/>
              </a:rPr>
              <a:t>工作原理：</a:t>
            </a:r>
          </a:p>
          <a:p>
            <a:pPr marL="2511425" indent="-2511425">
              <a:lnSpc>
                <a:spcPct val="125000"/>
              </a:lnSpc>
            </a:pPr>
            <a:r>
              <a:rPr lang="zh-CN" altLang="en-US" sz="1200" b="0" dirty="0" smtClean="0">
                <a:solidFill>
                  <a:schemeClr val="accent2"/>
                </a:solidFill>
                <a:latin typeface="宋体" pitchFamily="2" charset="-122"/>
              </a:rPr>
              <a:t>  数据存取</a:t>
            </a:r>
            <a:r>
              <a:rPr lang="en-US" altLang="zh-CN" sz="1200" b="0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sz="1200" b="0" dirty="0" smtClean="0">
                <a:latin typeface="宋体" pitchFamily="2" charset="-122"/>
              </a:rPr>
              <a:t>数据集通过</a:t>
            </a:r>
            <a:r>
              <a:rPr lang="zh-CN" altLang="en-US" sz="1200" b="0" u="sng" dirty="0" smtClean="0">
                <a:latin typeface="宋体" pitchFamily="2" charset="-122"/>
              </a:rPr>
              <a:t>数据总线</a:t>
            </a:r>
            <a:r>
              <a:rPr lang="zh-CN" altLang="en-US" sz="1200" b="0" u="none" dirty="0" smtClean="0">
                <a:latin typeface="宋体" pitchFamily="2" charset="-122"/>
              </a:rPr>
              <a:t>从</a:t>
            </a:r>
            <a:r>
              <a:rPr lang="en-US" altLang="zh-CN" sz="1200" b="0" u="none" dirty="0" smtClean="0">
                <a:latin typeface="宋体" pitchFamily="2" charset="-122"/>
              </a:rPr>
              <a:t>MEM</a:t>
            </a:r>
            <a:r>
              <a:rPr lang="zh-CN" altLang="en-US" sz="1200" b="0" dirty="0" smtClean="0">
                <a:latin typeface="宋体" pitchFamily="2" charset="-122"/>
              </a:rPr>
              <a:t>取到各</a:t>
            </a:r>
            <a:r>
              <a:rPr lang="en-US" altLang="zh-CN" sz="1200" b="0" dirty="0" smtClean="0">
                <a:latin typeface="宋体" pitchFamily="2" charset="-122"/>
              </a:rPr>
              <a:t>PE</a:t>
            </a:r>
            <a:r>
              <a:rPr lang="zh-CN" altLang="en-US" sz="1200" b="0" dirty="0" smtClean="0">
                <a:latin typeface="宋体" pitchFamily="2" charset="-122"/>
              </a:rPr>
              <a:t>的</a:t>
            </a:r>
            <a:r>
              <a:rPr lang="en-US" altLang="zh-CN" sz="1200" b="0" dirty="0" smtClean="0">
                <a:latin typeface="宋体" pitchFamily="2" charset="-122"/>
              </a:rPr>
              <a:t>LM</a:t>
            </a:r>
            <a:r>
              <a:rPr lang="zh-CN" altLang="en-US" sz="1200" b="0" dirty="0" smtClean="0">
                <a:latin typeface="宋体" pitchFamily="2" charset="-122"/>
              </a:rPr>
              <a:t>中，各</a:t>
            </a:r>
            <a:r>
              <a:rPr lang="en-US" altLang="zh-CN" sz="1200" b="0" dirty="0" smtClean="0">
                <a:latin typeface="宋体" pitchFamily="2" charset="-122"/>
              </a:rPr>
              <a:t>LM</a:t>
            </a:r>
            <a:r>
              <a:rPr lang="zh-CN" altLang="en-US" sz="1200" b="0" dirty="0" smtClean="0">
                <a:latin typeface="宋体" pitchFamily="2" charset="-122"/>
              </a:rPr>
              <a:t>中数据存到</a:t>
            </a:r>
            <a:r>
              <a:rPr lang="en-US" altLang="zh-CN" sz="1200" b="0" dirty="0" smtClean="0">
                <a:latin typeface="宋体" pitchFamily="2" charset="-122"/>
              </a:rPr>
              <a:t>MEM</a:t>
            </a:r>
            <a:r>
              <a:rPr lang="zh-CN" altLang="en-US" sz="1200" b="0" dirty="0" smtClean="0">
                <a:latin typeface="宋体" pitchFamily="2" charset="-122"/>
              </a:rPr>
              <a:t>中</a:t>
            </a:r>
          </a:p>
          <a:p>
            <a:pPr>
              <a:lnSpc>
                <a:spcPct val="125000"/>
              </a:lnSpc>
            </a:pPr>
            <a:r>
              <a:rPr lang="zh-CN" altLang="en-US" sz="1200" b="0" dirty="0" smtClean="0">
                <a:solidFill>
                  <a:schemeClr val="accent2"/>
                </a:solidFill>
                <a:latin typeface="宋体" pitchFamily="2" charset="-122"/>
              </a:rPr>
              <a:t>  指令执行</a:t>
            </a:r>
            <a:r>
              <a:rPr lang="en-US" altLang="zh-CN" sz="1200" b="0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sz="1200" b="0" dirty="0" smtClean="0">
                <a:latin typeface="宋体" pitchFamily="2" charset="-122"/>
              </a:rPr>
              <a:t>通过阵列控制器进行取指、译码、执行</a:t>
            </a:r>
            <a:r>
              <a:rPr lang="en-US" altLang="zh-CN" sz="1200" b="0" dirty="0" smtClean="0">
                <a:latin typeface="宋体" pitchFamily="2" charset="-122"/>
              </a:rPr>
              <a:t>(</a:t>
            </a:r>
            <a:r>
              <a:rPr lang="zh-CN" altLang="en-US" sz="1200" b="0" dirty="0" smtClean="0">
                <a:latin typeface="宋体" pitchFamily="2" charset="-122"/>
              </a:rPr>
              <a:t>向量指令有</a:t>
            </a:r>
            <a:r>
              <a:rPr lang="en-US" altLang="zh-CN" sz="1200" b="0" dirty="0" smtClean="0">
                <a:latin typeface="宋体" pitchFamily="2" charset="-122"/>
              </a:rPr>
              <a:t>PE</a:t>
            </a:r>
            <a:r>
              <a:rPr lang="zh-CN" altLang="en-US" sz="1200" b="0" dirty="0" smtClean="0">
                <a:latin typeface="宋体" pitchFamily="2" charset="-122"/>
              </a:rPr>
              <a:t>执行、其余直接执行</a:t>
            </a:r>
            <a:r>
              <a:rPr lang="en-US" altLang="zh-CN" sz="1200" b="0" dirty="0" smtClean="0">
                <a:latin typeface="宋体" pitchFamily="2" charset="-122"/>
              </a:rPr>
              <a:t>)</a:t>
            </a:r>
            <a:r>
              <a:rPr lang="zh-CN" altLang="en-US" sz="1200" b="0" dirty="0" smtClean="0">
                <a:latin typeface="宋体" pitchFamily="2" charset="-122"/>
              </a:rPr>
              <a:t>，</a:t>
            </a:r>
            <a:endParaRPr lang="en-US" altLang="zh-CN" sz="1200" b="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0" dirty="0" smtClean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sz="1200" b="0" dirty="0" smtClean="0">
                <a:solidFill>
                  <a:srgbClr val="990099"/>
                </a:solidFill>
                <a:latin typeface="宋体" pitchFamily="2" charset="-122"/>
              </a:rPr>
              <a:t>指令类型有标量、向量运算、向量存取、</a:t>
            </a:r>
            <a:r>
              <a:rPr lang="en-US" altLang="zh-CN" sz="1200" b="0" dirty="0" smtClean="0">
                <a:solidFill>
                  <a:srgbClr val="990099"/>
                </a:solidFill>
                <a:latin typeface="宋体" pitchFamily="2" charset="-122"/>
              </a:rPr>
              <a:t>PE</a:t>
            </a:r>
            <a:r>
              <a:rPr lang="zh-CN" altLang="en-US" sz="1200" b="0" dirty="0" smtClean="0">
                <a:solidFill>
                  <a:srgbClr val="990099"/>
                </a:solidFill>
                <a:latin typeface="宋体" pitchFamily="2" charset="-122"/>
              </a:rPr>
              <a:t>通信</a:t>
            </a:r>
            <a:r>
              <a:rPr lang="en-US" altLang="zh-CN" sz="1200" b="0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1200" b="0" dirty="0" smtClean="0">
                <a:solidFill>
                  <a:srgbClr val="990099"/>
                </a:solidFill>
                <a:latin typeface="宋体" pitchFamily="2" charset="-122"/>
              </a:rPr>
              <a:t>向量</a:t>
            </a:r>
            <a:r>
              <a:rPr lang="en-US" altLang="zh-CN" sz="1200" b="0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1200" b="0" dirty="0" smtClean="0">
                <a:solidFill>
                  <a:srgbClr val="990099"/>
                </a:solidFill>
                <a:latin typeface="宋体" pitchFamily="2" charset="-122"/>
              </a:rPr>
              <a:t>、网络控制</a:t>
            </a:r>
            <a:endParaRPr lang="zh-CN" altLang="en-US" sz="1200" b="0" dirty="0" smtClean="0">
              <a:latin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accent2"/>
                </a:solidFill>
                <a:latin typeface="宋体" pitchFamily="2" charset="-122"/>
              </a:rPr>
              <a:t>  数据寻径</a:t>
            </a:r>
            <a:r>
              <a:rPr lang="en-US" altLang="zh-CN" sz="1200" b="0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sz="1200" b="0" dirty="0" smtClean="0">
                <a:latin typeface="宋体" pitchFamily="2" charset="-122"/>
              </a:rPr>
              <a:t>通过</a:t>
            </a:r>
            <a:r>
              <a:rPr lang="zh-CN" altLang="en-US" sz="1200" b="0" u="sng" dirty="0" smtClean="0">
                <a:latin typeface="宋体" pitchFamily="2" charset="-122"/>
              </a:rPr>
              <a:t>网络控制指令</a:t>
            </a:r>
            <a:r>
              <a:rPr lang="zh-CN" altLang="en-US" sz="1200" b="0" dirty="0" smtClean="0">
                <a:latin typeface="宋体" pitchFamily="2" charset="-122"/>
              </a:rPr>
              <a:t>控制</a:t>
            </a:r>
            <a:r>
              <a:rPr lang="en-US" altLang="zh-CN" sz="1200" b="0" dirty="0" smtClean="0">
                <a:latin typeface="宋体" pitchFamily="2" charset="-122"/>
              </a:rPr>
              <a:t>IN</a:t>
            </a:r>
            <a:r>
              <a:rPr lang="zh-CN" altLang="en-US" sz="1200" b="0" dirty="0" smtClean="0">
                <a:latin typeface="宋体" pitchFamily="2" charset="-122"/>
              </a:rPr>
              <a:t>，实现</a:t>
            </a:r>
            <a:r>
              <a:rPr lang="en-US" altLang="zh-CN" sz="1200" b="0" dirty="0" smtClean="0">
                <a:latin typeface="宋体" pitchFamily="2" charset="-122"/>
              </a:rPr>
              <a:t>PE</a:t>
            </a:r>
            <a:r>
              <a:rPr lang="zh-CN" altLang="en-US" sz="1200" b="0" dirty="0" smtClean="0">
                <a:latin typeface="宋体" pitchFamily="2" charset="-122"/>
              </a:rPr>
              <a:t>间互连</a:t>
            </a:r>
          </a:p>
          <a:p>
            <a:pPr>
              <a:lnSpc>
                <a:spcPct val="125000"/>
              </a:lnSpc>
            </a:pPr>
            <a:r>
              <a:rPr lang="zh-CN" altLang="en-US" sz="1200" b="0" dirty="0" smtClean="0">
                <a:solidFill>
                  <a:schemeClr val="accent2"/>
                </a:solidFill>
                <a:latin typeface="宋体" pitchFamily="2" charset="-122"/>
              </a:rPr>
              <a:t>  数据通信</a:t>
            </a:r>
            <a:r>
              <a:rPr lang="en-US" altLang="zh-CN" sz="1200" b="0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sz="1200" b="0" dirty="0" smtClean="0">
                <a:latin typeface="宋体" pitchFamily="2" charset="-122"/>
              </a:rPr>
              <a:t>通过</a:t>
            </a:r>
            <a:r>
              <a:rPr lang="zh-CN" altLang="en-US" sz="1200" b="0" u="sng" dirty="0" smtClean="0">
                <a:latin typeface="宋体" pitchFamily="2" charset="-122"/>
              </a:rPr>
              <a:t>通信指令</a:t>
            </a:r>
            <a:r>
              <a:rPr lang="zh-CN" altLang="en-US" sz="1200" b="0" dirty="0" smtClean="0">
                <a:latin typeface="宋体" pitchFamily="2" charset="-122"/>
              </a:rPr>
              <a:t>实现</a:t>
            </a:r>
            <a:r>
              <a:rPr lang="en-US" altLang="zh-CN" sz="1200" b="0" dirty="0" smtClean="0">
                <a:latin typeface="宋体" pitchFamily="2" charset="-122"/>
              </a:rPr>
              <a:t>PE</a:t>
            </a:r>
            <a:r>
              <a:rPr lang="zh-CN" altLang="en-US" sz="1200" b="0" dirty="0" smtClean="0">
                <a:latin typeface="宋体" pitchFamily="2" charset="-122"/>
              </a:rPr>
              <a:t>间数据通信</a:t>
            </a:r>
            <a:endParaRPr lang="en-US" altLang="zh-CN" sz="1200" b="0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P11-</a:t>
            </a:r>
            <a:r>
              <a:rPr lang="zh-CN" altLang="en-US" dirty="0" smtClean="0"/>
              <a:t>看控制</a:t>
            </a:r>
            <a:r>
              <a:rPr lang="en-US" altLang="zh-CN" dirty="0" smtClean="0"/>
              <a:t>MEM</a:t>
            </a:r>
            <a:r>
              <a:rPr lang="zh-CN" altLang="en-US" dirty="0" smtClean="0"/>
              <a:t>、广播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r>
              <a:rPr lang="zh-CN" altLang="en-US" dirty="0" smtClean="0"/>
              <a:t>模式位线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传送</a:t>
            </a:r>
            <a:r>
              <a:rPr lang="en-US" altLang="zh-CN" dirty="0" smtClean="0"/>
              <a:t>PE</a:t>
            </a:r>
            <a:r>
              <a:rPr lang="zh-CN" altLang="en-US" dirty="0" smtClean="0"/>
              <a:t>的模式</a:t>
            </a:r>
            <a:r>
              <a:rPr lang="zh-CN" altLang="en-US" dirty="0" smtClean="0"/>
              <a:t>寄存器的</a:t>
            </a:r>
            <a:r>
              <a:rPr lang="zh-CN" altLang="en-US" dirty="0" smtClean="0"/>
              <a:t>内容，便于</a:t>
            </a:r>
            <a:r>
              <a:rPr lang="en-US" altLang="zh-CN" dirty="0" smtClean="0"/>
              <a:t>CU</a:t>
            </a:r>
            <a:r>
              <a:rPr lang="zh-CN" altLang="en-US" smtClean="0"/>
              <a:t>执行测试指令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33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55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C090-EB5C-4FF4-986B-68D1123DA9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82958-5B0E-4BFD-AA72-D67194DCF4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67BBB-CAD6-4767-BB93-E95941C7EB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67101-FAC6-49A8-B8C8-5A0E37A3A6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7813C-12A6-4E1F-9391-8C44ABC05A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73E0-0F5C-49A1-A3ED-2A5475F480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EDC6-4DCE-46E3-986C-B10A936C24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02688-1AE2-4005-8CE1-51CFD5792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496" y="6453336"/>
            <a:ext cx="1224136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08112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0D8A1303-330C-42C9-BBA6-81B569005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928E-C650-4069-8DED-D7AA4B7287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C1E2B-011B-4998-BB56-0869619FB0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305AED-8036-4E4F-B38D-BE5EAFC5B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1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38200" y="2143116"/>
            <a:ext cx="7467600" cy="107157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第六章 数据级并行技术</a:t>
            </a:r>
            <a:endParaRPr lang="zh-CN" altLang="en-US" sz="800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32656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节  阵列处理机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340768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/>
              <a:t>一</a:t>
            </a:r>
            <a:r>
              <a:rPr lang="zh-CN" altLang="en-US" sz="2400" dirty="0" smtClean="0"/>
              <a:t>、阵列处理机的操作模型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702648" y="2492896"/>
            <a:ext cx="1857388" cy="1571636"/>
            <a:chOff x="142844" y="3357562"/>
            <a:chExt cx="1857388" cy="1571636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714348" y="3714752"/>
              <a:ext cx="571504" cy="1214446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36000" tIns="18000" rIns="36000" bIns="18000" anchor="ctr" anchorCtr="0"/>
            <a:lstStyle/>
            <a:p>
              <a:pPr algn="ctr"/>
              <a:endParaRPr lang="en-US" altLang="zh-CN" b="1" dirty="0" smtClean="0">
                <a:latin typeface="+mn-ea"/>
                <a:ea typeface="+mn-ea"/>
              </a:endParaRPr>
            </a:p>
            <a:p>
              <a:pPr algn="ctr"/>
              <a:endParaRPr lang="en-US" altLang="zh-CN" b="1" dirty="0" smtClean="0">
                <a:latin typeface="+mn-ea"/>
                <a:ea typeface="+mn-ea"/>
              </a:endParaRPr>
            </a:p>
            <a:p>
              <a:pPr algn="ctr"/>
              <a:endParaRPr lang="en-US" altLang="zh-CN" b="1" dirty="0" smtClean="0">
                <a:latin typeface="+mn-ea"/>
                <a:ea typeface="+mn-ea"/>
              </a:endParaRPr>
            </a:p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IN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500828" y="38277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500034" y="3970628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500034" y="4336913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500034" y="48300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1286646" y="38277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1285852" y="39801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1285852" y="4336913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1285852" y="48300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142844" y="3714752"/>
              <a:ext cx="3571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In0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In1</a:t>
              </a:r>
            </a:p>
            <a:p>
              <a:pPr algn="r"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 err="1" smtClean="0">
                  <a:latin typeface="+mn-ea"/>
                  <a:ea typeface="+mn-ea"/>
                </a:rPr>
                <a:t>Ini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In7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1500166" y="3714752"/>
              <a:ext cx="500066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t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Out0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Out1</a:t>
              </a:r>
            </a:p>
            <a:p>
              <a:pPr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+mn-ea"/>
                  <a:ea typeface="+mn-ea"/>
                </a:rPr>
                <a:t>Outi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Out7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714348" y="3836847"/>
              <a:ext cx="571504" cy="1428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714348" y="3970628"/>
              <a:ext cx="571504" cy="3571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rot="5400000" flipH="1" flipV="1">
              <a:off x="500035" y="4044235"/>
              <a:ext cx="1000130" cy="5715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285720" y="3357562"/>
              <a:ext cx="142876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IN</a:t>
              </a:r>
              <a:r>
                <a:rPr lang="zh-CN" altLang="en-US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功能示例：</a:t>
              </a:r>
              <a:endParaRPr lang="zh-CN" altLang="en-US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 smtClean="0"/>
              <a:t>操作模型，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处理机结构，并行算法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x86</a:t>
            </a:r>
            <a:r>
              <a:rPr lang="zh-CN" altLang="en-US" sz="2200" b="1" dirty="0" smtClean="0">
                <a:latin typeface="+mn-ea"/>
                <a:ea typeface="+mn-ea"/>
              </a:rPr>
              <a:t>中的</a:t>
            </a:r>
            <a:r>
              <a:rPr lang="en-US" altLang="zh-CN" sz="2200" b="1" dirty="0" smtClean="0">
                <a:latin typeface="+mn-ea"/>
                <a:ea typeface="+mn-ea"/>
              </a:rPr>
              <a:t>SIMD</a:t>
            </a:r>
            <a:r>
              <a:rPr lang="zh-CN" altLang="en-US" sz="2200" b="1" dirty="0" smtClean="0">
                <a:latin typeface="+mn-ea"/>
                <a:ea typeface="+mn-ea"/>
              </a:rPr>
              <a:t>技术</a:t>
            </a:r>
            <a:endParaRPr lang="en-US" altLang="zh-CN" sz="2200" b="1" u="none" dirty="0" smtClean="0">
              <a:latin typeface="+mn-ea"/>
              <a:ea typeface="+mn-ea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2" y="1829371"/>
            <a:ext cx="2341494" cy="420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操作模型：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IN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需求：</a:t>
            </a: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93964" y="2420887"/>
            <a:ext cx="3934220" cy="1800201"/>
            <a:chOff x="1285852" y="3068960"/>
            <a:chExt cx="3934220" cy="1800201"/>
          </a:xfrm>
        </p:grpSpPr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2643174" y="3789041"/>
              <a:ext cx="2576898" cy="1080120"/>
            </a:xfrm>
            <a:prstGeom prst="rect">
              <a:avLst/>
            </a:prstGeom>
            <a:solidFill>
              <a:srgbClr val="CCFFFF">
                <a:alpha val="4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1285852" y="3068960"/>
              <a:ext cx="785818" cy="57150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标量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处理器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131984" y="3212976"/>
              <a:ext cx="1296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控制单元</a:t>
              </a:r>
              <a:r>
                <a:rPr lang="en-US" altLang="zh-CN" sz="1600" b="1" dirty="0" smtClean="0">
                  <a:latin typeface="+mn-ea"/>
                  <a:ea typeface="+mn-ea"/>
                </a:rPr>
                <a:t>CU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2267832" y="3068960"/>
              <a:ext cx="79200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标量指令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958946" y="3538043"/>
              <a:ext cx="820966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向量指令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4572000" y="3140968"/>
              <a:ext cx="431984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2786051" y="4545152"/>
              <a:ext cx="2304000" cy="252000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互连网络</a:t>
              </a:r>
              <a:r>
                <a:rPr lang="en-US" altLang="zh-CN" sz="1600" b="1" dirty="0" smtClean="0">
                  <a:latin typeface="+mn-ea"/>
                  <a:ea typeface="+mn-ea"/>
                </a:rPr>
                <a:t>IN 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86050" y="4149080"/>
              <a:ext cx="576000" cy="25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0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3779912" y="3789040"/>
              <a:ext cx="1008112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(</a:t>
              </a:r>
              <a:r>
                <a:rPr lang="zh-CN" altLang="en-US" sz="1400" b="1" dirty="0" smtClean="0">
                  <a:latin typeface="+mn-ea"/>
                  <a:ea typeface="+mn-ea"/>
                </a:rPr>
                <a:t>广播总线</a:t>
              </a:r>
              <a:r>
                <a:rPr lang="en-US" altLang="zh-CN" sz="1400" b="1" dirty="0" smtClean="0">
                  <a:latin typeface="+mn-ea"/>
                  <a:ea typeface="+mn-ea"/>
                </a:rPr>
                <a:t>)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2339752" y="3429000"/>
              <a:ext cx="203143" cy="1183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网络</a:t>
              </a:r>
              <a:r>
                <a:rPr lang="zh-CN" altLang="en-US" sz="1400" b="1" dirty="0" smtClean="0">
                  <a:latin typeface="+mn-ea"/>
                  <a:ea typeface="+mn-ea"/>
                </a:rPr>
                <a:t>控制指令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rot="10800000">
              <a:off x="4427984" y="3355379"/>
              <a:ext cx="64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42"/>
            <p:cNvCxnSpPr/>
            <p:nvPr/>
          </p:nvCxnSpPr>
          <p:spPr bwMode="auto">
            <a:xfrm flipH="1" flipV="1">
              <a:off x="2071670" y="3284984"/>
              <a:ext cx="1060171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3779118" y="3500976"/>
              <a:ext cx="794" cy="5040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3059832" y="4003476"/>
              <a:ext cx="165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直接箭头连接符 67"/>
            <p:cNvCxnSpPr>
              <a:endCxn id="31" idx="1"/>
            </p:cNvCxnSpPr>
            <p:nvPr/>
          </p:nvCxnSpPr>
          <p:spPr bwMode="auto">
            <a:xfrm rot="5400000">
              <a:off x="2337870" y="3877181"/>
              <a:ext cx="1242152" cy="345790"/>
            </a:xfrm>
            <a:prstGeom prst="bentConnector4">
              <a:avLst>
                <a:gd name="adj1" fmla="val -467"/>
                <a:gd name="adj2" fmla="val 16610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rot="5400000">
              <a:off x="2988791" y="4077245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rot="5400000">
              <a:off x="4644975" y="4077245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4427984" y="4149080"/>
              <a:ext cx="576000" cy="25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N-1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flipV="1">
              <a:off x="4716016" y="440112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3707904" y="4149080"/>
              <a:ext cx="285752" cy="215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059832" y="440112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2195736" y="1844824"/>
            <a:ext cx="68407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一个</a:t>
            </a:r>
            <a:r>
              <a:rPr lang="en-US" altLang="zh-CN" sz="2400" b="1" dirty="0" smtClean="0">
                <a:latin typeface="+mn-ea"/>
                <a:ea typeface="+mn-ea"/>
              </a:rPr>
              <a:t>CU</a:t>
            </a:r>
            <a:r>
              <a:rPr lang="zh-CN" altLang="en-US" sz="2400" b="1" dirty="0" smtClean="0">
                <a:latin typeface="+mn-ea"/>
                <a:ea typeface="+mn-ea"/>
              </a:rPr>
              <a:t>同时管理多个</a:t>
            </a:r>
            <a:r>
              <a:rPr lang="en-US" altLang="zh-CN" sz="2400" b="1" dirty="0" smtClean="0">
                <a:latin typeface="+mn-ea"/>
                <a:ea typeface="+mn-ea"/>
              </a:rPr>
              <a:t>PE</a:t>
            </a:r>
            <a:r>
              <a:rPr lang="zh-CN" altLang="en-US" sz="2400" b="1" u="sng" dirty="0" smtClean="0">
                <a:latin typeface="+mn-ea"/>
                <a:ea typeface="+mn-ea"/>
              </a:rPr>
              <a:t>并行操作</a:t>
            </a:r>
            <a:r>
              <a:rPr lang="zh-CN" altLang="en-US" sz="24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←向量机为流水操作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619672" y="4223495"/>
            <a:ext cx="7344816" cy="225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  阵列机＝</a:t>
            </a:r>
            <a:r>
              <a:rPr lang="en-US" altLang="zh-CN" sz="2400" b="1" dirty="0" smtClean="0">
                <a:latin typeface="+mn-ea"/>
                <a:ea typeface="+mn-ea"/>
              </a:rPr>
              <a:t>{N,C,I,M,R}</a:t>
            </a:r>
            <a:r>
              <a:rPr lang="zh-CN" altLang="en-US" sz="2400" b="1" dirty="0" smtClean="0">
                <a:latin typeface="+mn-ea"/>
                <a:ea typeface="+mn-ea"/>
              </a:rPr>
              <a:t>， </a:t>
            </a:r>
            <a:r>
              <a:rPr lang="en-US" altLang="zh-CN" b="1" dirty="0" smtClean="0">
                <a:latin typeface="+mn-ea"/>
                <a:ea typeface="+mn-ea"/>
              </a:rPr>
              <a:t>N—PE</a:t>
            </a:r>
            <a:r>
              <a:rPr lang="zh-CN" altLang="en-US" b="1" dirty="0" smtClean="0">
                <a:latin typeface="+mn-ea"/>
                <a:ea typeface="+mn-ea"/>
              </a:rPr>
              <a:t>数，</a:t>
            </a:r>
            <a:r>
              <a:rPr lang="en-US" altLang="zh-CN" b="1" dirty="0" smtClean="0">
                <a:latin typeface="+mn-ea"/>
                <a:ea typeface="+mn-ea"/>
              </a:rPr>
              <a:t>C—CU</a:t>
            </a:r>
            <a:r>
              <a:rPr lang="zh-CN" altLang="en-US" b="1" dirty="0" smtClean="0">
                <a:latin typeface="+mn-ea"/>
                <a:ea typeface="+mn-ea"/>
              </a:rPr>
              <a:t>直接执行指令集，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  I—PE</a:t>
            </a:r>
            <a:r>
              <a:rPr lang="zh-CN" altLang="en-US" b="1" dirty="0" smtClean="0">
                <a:latin typeface="+mn-ea"/>
                <a:ea typeface="+mn-ea"/>
              </a:rPr>
              <a:t>执行指令集，</a:t>
            </a:r>
            <a:r>
              <a:rPr lang="en-US" altLang="zh-CN" b="1" dirty="0" smtClean="0">
                <a:latin typeface="+mn-ea"/>
                <a:ea typeface="+mn-ea"/>
              </a:rPr>
              <a:t>M—PE</a:t>
            </a:r>
            <a:r>
              <a:rPr lang="zh-CN" altLang="en-US" b="1" dirty="0" smtClean="0">
                <a:latin typeface="+mn-ea"/>
                <a:ea typeface="+mn-ea"/>
              </a:rPr>
              <a:t>屏蔽方案集，</a:t>
            </a:r>
            <a:r>
              <a:rPr lang="en-US" altLang="zh-CN" b="1" dirty="0" smtClean="0">
                <a:latin typeface="+mn-ea"/>
                <a:ea typeface="+mn-ea"/>
              </a:rPr>
              <a:t>R—IN</a:t>
            </a:r>
            <a:r>
              <a:rPr lang="zh-CN" altLang="en-US" b="1" dirty="0" smtClean="0">
                <a:latin typeface="+mn-ea"/>
                <a:ea typeface="+mn-ea"/>
              </a:rPr>
              <a:t>寻径功能集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  各端口对的互连功能须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  <a:ea typeface="+mn-ea"/>
              </a:rPr>
              <a:t>同时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  <a:ea typeface="+mn-ea"/>
              </a:rPr>
              <a:t>实现</a:t>
            </a:r>
            <a:endParaRPr lang="zh-CN" altLang="en-US" sz="24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①∈</a:t>
            </a:r>
            <a:r>
              <a:rPr lang="en-US" altLang="zh-CN" sz="2400" b="1" dirty="0" smtClean="0">
                <a:latin typeface="+mn-ea"/>
                <a:ea typeface="+mn-ea"/>
              </a:rPr>
              <a:t>SIMD</a:t>
            </a:r>
            <a:r>
              <a:rPr lang="zh-CN" altLang="en-US" sz="2400" b="1" dirty="0" smtClean="0">
                <a:latin typeface="+mn-ea"/>
                <a:ea typeface="+mn-ea"/>
              </a:rPr>
              <a:t>结构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又称并行计算机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②∈专用机</a:t>
            </a:r>
            <a:r>
              <a:rPr lang="en-US" altLang="zh-CN" b="1" dirty="0">
                <a:latin typeface="+mn-ea"/>
                <a:ea typeface="+mn-ea"/>
              </a:rPr>
              <a:t>(IN</a:t>
            </a:r>
            <a:r>
              <a:rPr lang="zh-CN" altLang="en-US" b="1" dirty="0" smtClean="0">
                <a:latin typeface="+mn-ea"/>
                <a:ea typeface="+mn-ea"/>
              </a:rPr>
              <a:t>功能←以</a:t>
            </a:r>
            <a:r>
              <a:rPr lang="zh-CN" altLang="en-US" b="1" dirty="0" smtClean="0">
                <a:latin typeface="+mn-ea"/>
                <a:ea typeface="+mn-ea"/>
              </a:rPr>
              <a:t>某类算法为</a:t>
            </a:r>
            <a:r>
              <a:rPr lang="zh-CN" altLang="en-US" b="1" dirty="0" smtClean="0">
                <a:latin typeface="+mn-ea"/>
                <a:ea typeface="+mn-ea"/>
              </a:rPr>
              <a:t>背景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5580112" y="5579948"/>
            <a:ext cx="3496481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阵列机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r>
              <a:rPr lang="en-US" altLang="zh-CN" b="1" dirty="0" smtClean="0">
                <a:latin typeface="+mn-ea"/>
                <a:ea typeface="+mn-ea"/>
              </a:rPr>
              <a:t>P7</a:t>
            </a:r>
            <a:r>
              <a:rPr lang="zh-CN" altLang="en-US" b="1" dirty="0" smtClean="0">
                <a:latin typeface="+mn-ea"/>
                <a:ea typeface="+mn-ea"/>
              </a:rPr>
              <a:t>例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的时延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51520" y="3293710"/>
            <a:ext cx="2736303" cy="56733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n-ea"/>
              </a:rPr>
              <a:t>PE—</a:t>
            </a:r>
            <a:r>
              <a:rPr lang="en-US" altLang="zh-CN" sz="1600" dirty="0" smtClean="0">
                <a:latin typeface="+mn-lt"/>
                <a:ea typeface="+mn-ea"/>
              </a:rPr>
              <a:t>Process Element (</a:t>
            </a:r>
            <a:r>
              <a:rPr lang="zh-CN" altLang="en-US" sz="1600" dirty="0" smtClean="0">
                <a:latin typeface="+mn-lt"/>
                <a:ea typeface="+mn-ea"/>
              </a:rPr>
              <a:t>不含</a:t>
            </a:r>
            <a:r>
              <a:rPr lang="en-US" altLang="zh-CN" sz="1600" dirty="0" smtClean="0">
                <a:latin typeface="+mn-lt"/>
                <a:ea typeface="+mn-ea"/>
              </a:rPr>
              <a:t>CU)</a:t>
            </a:r>
          </a:p>
          <a:p>
            <a:pPr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n-ea"/>
              </a:rPr>
              <a:t>IN—</a:t>
            </a:r>
            <a:r>
              <a:rPr lang="en-US" altLang="zh-CN" sz="1600" dirty="0">
                <a:latin typeface="+mn-lt"/>
              </a:rPr>
              <a:t>Interconnection </a:t>
            </a:r>
            <a:r>
              <a:rPr lang="en-US" altLang="zh-CN" sz="1600" dirty="0" smtClean="0">
                <a:latin typeface="+mn-lt"/>
              </a:rPr>
              <a:t>Network</a:t>
            </a:r>
            <a:endParaRPr lang="en-US" altLang="zh-CN" sz="1600" dirty="0">
              <a:latin typeface="+mn-lt"/>
            </a:endParaRPr>
          </a:p>
        </p:txBody>
      </p:sp>
      <p:sp>
        <p:nvSpPr>
          <p:cNvPr id="5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 flipH="1">
            <a:off x="4211960" y="5445224"/>
            <a:ext cx="1224136" cy="720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6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49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179512" y="850826"/>
            <a:ext cx="3238064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*分布式结构：</a:t>
            </a: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I/O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通信操作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4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91" name="Text Box 6"/>
          <p:cNvSpPr txBox="1">
            <a:spLocks noChangeArrowheads="1"/>
          </p:cNvSpPr>
          <p:nvPr/>
        </p:nvSpPr>
        <p:spPr bwMode="auto">
          <a:xfrm>
            <a:off x="1907704" y="1299532"/>
            <a:ext cx="7056784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每个</a:t>
            </a:r>
            <a:r>
              <a:rPr lang="en-US" altLang="zh-CN" sz="2400" b="1" dirty="0" smtClean="0">
                <a:latin typeface="宋体" pitchFamily="2" charset="-122"/>
              </a:rPr>
              <a:t>PE</a:t>
            </a:r>
            <a:r>
              <a:rPr lang="zh-CN" altLang="en-US" sz="2400" b="1" dirty="0" smtClean="0">
                <a:latin typeface="宋体" pitchFamily="2" charset="-122"/>
              </a:rPr>
              <a:t>自带</a:t>
            </a:r>
            <a:r>
              <a:rPr lang="en-US" altLang="zh-CN" sz="2400" b="1" dirty="0" smtClean="0">
                <a:latin typeface="宋体" pitchFamily="2" charset="-122"/>
              </a:rPr>
              <a:t>MEM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私有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IN</a:t>
            </a:r>
            <a:r>
              <a:rPr lang="zh-CN" altLang="en-US" sz="2400" b="1" dirty="0" smtClean="0">
                <a:latin typeface="宋体" pitchFamily="2" charset="-122"/>
              </a:rPr>
              <a:t>用于</a:t>
            </a:r>
            <a:r>
              <a:rPr lang="en-US" altLang="zh-CN" sz="2400" b="1" dirty="0" smtClean="0">
                <a:latin typeface="宋体" pitchFamily="2" charset="-122"/>
              </a:rPr>
              <a:t>PE→PE</a:t>
            </a:r>
            <a:r>
              <a:rPr lang="zh-CN" altLang="en-US" sz="2400" b="1" dirty="0" smtClean="0">
                <a:latin typeface="宋体" pitchFamily="2" charset="-122"/>
              </a:rPr>
              <a:t>通信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单向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400" b="1" dirty="0" smtClean="0">
                <a:latin typeface="宋体" pitchFamily="2" charset="-122"/>
              </a:rPr>
              <a:t>   </a:t>
            </a:r>
            <a:r>
              <a:rPr lang="zh-CN" altLang="en-US" sz="2400" b="1" dirty="0" smtClean="0">
                <a:latin typeface="宋体" pitchFamily="2" charset="-122"/>
              </a:rPr>
              <a:t>主机处理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r>
              <a:rPr lang="en-US" altLang="zh-CN" b="1" dirty="0" smtClean="0">
                <a:latin typeface="宋体" pitchFamily="2" charset="-122"/>
              </a:rPr>
              <a:t>MEM-LM)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LM</a:t>
            </a: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en-US" altLang="zh-CN" sz="2400" b="1" dirty="0" smtClean="0">
                <a:latin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</a:rPr>
              <a:t>种编址方式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公共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私有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用通信指令实现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需提前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r>
              <a:rPr lang="en-US" altLang="zh-CN" b="1" dirty="0" smtClean="0">
                <a:latin typeface="宋体" pitchFamily="2" charset="-122"/>
              </a:rPr>
              <a:t>IN[PE</a:t>
            </a:r>
            <a:r>
              <a:rPr lang="zh-CN" altLang="en-US" b="1" dirty="0" smtClean="0">
                <a:latin typeface="宋体" pitchFamily="2" charset="-122"/>
              </a:rPr>
              <a:t>互连</a:t>
            </a:r>
            <a:r>
              <a:rPr lang="en-US" altLang="zh-CN" b="1" dirty="0" smtClean="0">
                <a:latin typeface="宋体" pitchFamily="2" charset="-122"/>
              </a:rPr>
              <a:t>])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6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 smtClean="0"/>
              <a:t>二、阵列机基本</a:t>
            </a:r>
            <a:r>
              <a:rPr lang="zh-CN" altLang="en-US" sz="2400" dirty="0"/>
              <a:t>结构</a:t>
            </a:r>
          </a:p>
        </p:txBody>
      </p:sp>
      <p:sp>
        <p:nvSpPr>
          <p:cNvPr id="192" name="Text Box 15"/>
          <p:cNvSpPr txBox="1">
            <a:spLocks noChangeArrowheads="1"/>
          </p:cNvSpPr>
          <p:nvPr/>
        </p:nvSpPr>
        <p:spPr bwMode="auto">
          <a:xfrm>
            <a:off x="2771800" y="5157192"/>
            <a:ext cx="5040560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72000" tIns="18000" rIns="36000" bIns="18000" anchor="t" anchorCtr="0">
            <a:no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例 </a:t>
            </a:r>
            <a:r>
              <a:rPr lang="en-US" altLang="zh-CN" b="1" dirty="0" smtClean="0">
                <a:latin typeface="+mn-ea"/>
                <a:ea typeface="+mn-ea"/>
              </a:rPr>
              <a:t>I1</a:t>
            </a:r>
            <a:r>
              <a:rPr lang="en-US" altLang="zh-CN" b="1" dirty="0" smtClean="0">
                <a:latin typeface="+mn-ea"/>
                <a:ea typeface="+mn-ea"/>
              </a:rPr>
              <a:t>: R[j]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LM[</a:t>
            </a:r>
            <a:r>
              <a:rPr lang="en-US" altLang="zh-CN" b="1" dirty="0" err="1" smtClean="0">
                <a:latin typeface="+mn-ea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]         ;</a:t>
            </a:r>
            <a:r>
              <a:rPr lang="zh-CN" altLang="en-US" b="1" dirty="0" smtClean="0">
                <a:latin typeface="+mn-ea"/>
                <a:ea typeface="+mn-ea"/>
              </a:rPr>
              <a:t>各</a:t>
            </a:r>
            <a:r>
              <a:rPr lang="en-US" altLang="zh-CN" b="1" dirty="0">
                <a:latin typeface="+mn-ea"/>
                <a:ea typeface="+mn-ea"/>
              </a:rPr>
              <a:t>PE</a:t>
            </a:r>
            <a:r>
              <a:rPr lang="zh-CN" altLang="en-US" b="1" dirty="0" smtClean="0">
                <a:latin typeface="+mn-ea"/>
                <a:ea typeface="+mn-ea"/>
              </a:rPr>
              <a:t>访问</a:t>
            </a:r>
            <a:r>
              <a:rPr lang="en-US" altLang="zh-CN" b="1" dirty="0" smtClean="0">
                <a:latin typeface="+mn-ea"/>
                <a:ea typeface="+mn-ea"/>
              </a:rPr>
              <a:t>LM </a:t>
            </a:r>
          </a:p>
          <a:p>
            <a:r>
              <a:rPr lang="en-US" altLang="zh-CN" b="1" dirty="0" smtClean="0">
                <a:latin typeface="+mn-ea"/>
                <a:ea typeface="+mn-ea"/>
              </a:rPr>
              <a:t>   I2</a:t>
            </a:r>
            <a:r>
              <a:rPr lang="en-US" altLang="zh-CN" b="1" dirty="0" smtClean="0">
                <a:latin typeface="+mn-ea"/>
                <a:ea typeface="+mn-ea"/>
              </a:rPr>
              <a:t>: LM[</a:t>
            </a:r>
            <a:r>
              <a:rPr lang="en-US" altLang="zh-CN" b="1" dirty="0" err="1" smtClean="0">
                <a:latin typeface="+mn-ea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]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R[j]+R[k]    ;</a:t>
            </a:r>
            <a:r>
              <a:rPr lang="zh-CN" altLang="en-US" b="1" dirty="0" smtClean="0">
                <a:latin typeface="+mn-ea"/>
                <a:ea typeface="+mn-ea"/>
              </a:rPr>
              <a:t>各</a:t>
            </a:r>
            <a:r>
              <a:rPr lang="en-US" altLang="zh-CN" b="1" dirty="0">
                <a:latin typeface="+mn-ea"/>
                <a:ea typeface="+mn-ea"/>
              </a:rPr>
              <a:t>PE</a:t>
            </a:r>
            <a:r>
              <a:rPr lang="zh-CN" altLang="en-US" b="1" dirty="0" smtClean="0">
                <a:latin typeface="+mn-ea"/>
                <a:ea typeface="+mn-ea"/>
              </a:rPr>
              <a:t>计算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</a:p>
          <a:p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I3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: </a:t>
            </a:r>
            <a:r>
              <a:rPr lang="en-US" altLang="zh-CN" b="1" dirty="0" smtClean="0">
                <a:latin typeface="+mn-ea"/>
                <a:ea typeface="+mn-ea"/>
              </a:rPr>
              <a:t>Out[p+1]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In[p]     ;</a:t>
            </a:r>
            <a:r>
              <a:rPr lang="zh-CN" altLang="en-US" b="1" dirty="0" smtClean="0">
                <a:latin typeface="+mn-ea"/>
                <a:ea typeface="+mn-ea"/>
              </a:rPr>
              <a:t>控制</a:t>
            </a:r>
            <a:r>
              <a:rPr lang="en-US" altLang="zh-CN" b="1" dirty="0" smtClean="0">
                <a:latin typeface="+mn-ea"/>
                <a:ea typeface="+mn-ea"/>
              </a:rPr>
              <a:t>IN</a:t>
            </a:r>
            <a:r>
              <a:rPr lang="zh-CN" altLang="en-US" b="1" dirty="0" smtClean="0">
                <a:latin typeface="+mn-ea"/>
                <a:ea typeface="+mn-ea"/>
              </a:rPr>
              <a:t>互连效果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I4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: </a:t>
            </a:r>
            <a:r>
              <a:rPr lang="en-US" altLang="zh-CN" b="1" dirty="0" smtClean="0">
                <a:latin typeface="+mn-ea"/>
                <a:ea typeface="+mn-ea"/>
              </a:rPr>
              <a:t>NIC</a:t>
            </a:r>
            <a:r>
              <a:rPr lang="zh-CN" altLang="en-US" b="1" dirty="0" smtClean="0">
                <a:latin typeface="+mn-ea"/>
              </a:rPr>
              <a:t>←</a:t>
            </a:r>
            <a:r>
              <a:rPr lang="en-US" altLang="zh-CN" b="1" dirty="0" smtClean="0">
                <a:latin typeface="+mn-ea"/>
              </a:rPr>
              <a:t>R[j],</a:t>
            </a:r>
            <a:r>
              <a:rPr lang="en-US" altLang="zh-CN" b="1" dirty="0" smtClean="0">
                <a:latin typeface="+mn-ea"/>
                <a:ea typeface="+mn-ea"/>
              </a:rPr>
              <a:t>R[r]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NIC ;</a:t>
            </a:r>
            <a:r>
              <a:rPr lang="zh-CN" altLang="en-US" b="1" dirty="0" smtClean="0">
                <a:latin typeface="+mn-ea"/>
                <a:ea typeface="+mn-ea"/>
              </a:rPr>
              <a:t>各</a:t>
            </a:r>
            <a:r>
              <a:rPr lang="en-US" altLang="zh-CN" b="1" dirty="0" smtClean="0">
                <a:latin typeface="+mn-ea"/>
                <a:ea typeface="+mn-ea"/>
              </a:rPr>
              <a:t>PE</a:t>
            </a:r>
            <a:r>
              <a:rPr lang="zh-CN" altLang="en-US" b="1" dirty="0" smtClean="0">
                <a:latin typeface="+mn-ea"/>
                <a:ea typeface="+mn-ea"/>
              </a:rPr>
              <a:t>实现通信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endParaRPr lang="zh-CN" altLang="en-US" b="1" dirty="0">
              <a:latin typeface="+mn-ea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75656" y="1844824"/>
            <a:ext cx="7200800" cy="2304256"/>
            <a:chOff x="1475656" y="1844824"/>
            <a:chExt cx="7200800" cy="2304256"/>
          </a:xfrm>
        </p:grpSpPr>
        <p:sp>
          <p:nvSpPr>
            <p:cNvPr id="149" name="Rectangle 41"/>
            <p:cNvSpPr>
              <a:spLocks noChangeArrowheads="1"/>
            </p:cNvSpPr>
            <p:nvPr/>
          </p:nvSpPr>
          <p:spPr bwMode="auto">
            <a:xfrm>
              <a:off x="2843808" y="2529080"/>
              <a:ext cx="2808312" cy="162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0" name="Rectangle 8"/>
            <p:cNvSpPr>
              <a:spLocks noChangeArrowheads="1"/>
            </p:cNvSpPr>
            <p:nvPr/>
          </p:nvSpPr>
          <p:spPr bwMode="auto">
            <a:xfrm>
              <a:off x="6584234" y="2492896"/>
              <a:ext cx="720000" cy="36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>
                  <a:latin typeface="+mn-ea"/>
                  <a:ea typeface="+mn-ea"/>
                </a:rPr>
                <a:t>主机</a:t>
              </a:r>
              <a:endParaRPr lang="zh-CN" altLang="en-US" sz="1600" b="1" baseline="-14000">
                <a:latin typeface="+mn-ea"/>
                <a:ea typeface="+mn-ea"/>
              </a:endParaRPr>
            </a:p>
          </p:txBody>
        </p:sp>
        <p:sp>
          <p:nvSpPr>
            <p:cNvPr id="152" name="Text Box 9"/>
            <p:cNvSpPr txBox="1">
              <a:spLocks noChangeArrowheads="1"/>
            </p:cNvSpPr>
            <p:nvPr/>
          </p:nvSpPr>
          <p:spPr bwMode="auto">
            <a:xfrm>
              <a:off x="1475656" y="1844824"/>
              <a:ext cx="792000" cy="576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标量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处理器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53" name="Rectangle 10"/>
            <p:cNvSpPr>
              <a:spLocks noChangeArrowheads="1"/>
            </p:cNvSpPr>
            <p:nvPr/>
          </p:nvSpPr>
          <p:spPr bwMode="auto">
            <a:xfrm>
              <a:off x="3203992" y="1988872"/>
              <a:ext cx="1368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阵列</a:t>
              </a:r>
              <a:r>
                <a:rPr lang="zh-CN" altLang="en-US" sz="1600" b="1" dirty="0" smtClean="0">
                  <a:latin typeface="+mn-ea"/>
                  <a:ea typeface="+mn-ea"/>
                </a:rPr>
                <a:t>控制器</a:t>
              </a:r>
              <a:r>
                <a:rPr lang="en-US" altLang="zh-CN" sz="1600" b="1" dirty="0">
                  <a:latin typeface="+mn-ea"/>
                  <a:ea typeface="+mn-ea"/>
                </a:rPr>
                <a:t>CU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7668456" y="2564936"/>
              <a:ext cx="100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I/O(</a:t>
              </a:r>
              <a:r>
                <a:rPr lang="zh-CN" altLang="en-US" sz="1600" b="1" dirty="0" smtClean="0">
                  <a:latin typeface="+mn-ea"/>
                  <a:ea typeface="+mn-ea"/>
                </a:rPr>
                <a:t>用户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55" name="Rectangle 12"/>
            <p:cNvSpPr>
              <a:spLocks noChangeArrowheads="1"/>
            </p:cNvSpPr>
            <p:nvPr/>
          </p:nvSpPr>
          <p:spPr bwMode="auto">
            <a:xfrm>
              <a:off x="6444208" y="3141008"/>
              <a:ext cx="1080120" cy="36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大</a:t>
              </a:r>
              <a:r>
                <a:rPr lang="zh-CN" altLang="en-US" sz="1600" b="1" dirty="0" smtClean="0">
                  <a:latin typeface="+mn-ea"/>
                  <a:ea typeface="+mn-ea"/>
                </a:rPr>
                <a:t>容量</a:t>
              </a: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56" name="Rectangle 13"/>
            <p:cNvSpPr>
              <a:spLocks noChangeArrowheads="1"/>
            </p:cNvSpPr>
            <p:nvPr/>
          </p:nvSpPr>
          <p:spPr bwMode="auto">
            <a:xfrm>
              <a:off x="5220216" y="1844824"/>
              <a:ext cx="1224000" cy="5760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控制</a:t>
              </a: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  <a:endParaRPr lang="zh-CN" altLang="en-US" sz="1600" b="1" dirty="0">
                <a:latin typeface="+mn-ea"/>
                <a:ea typeface="+mn-ea"/>
              </a:endParaRPr>
            </a:p>
            <a:p>
              <a:pPr algn="ctr"/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latin typeface="+mn-ea"/>
                  <a:ea typeface="+mn-ea"/>
                </a:rPr>
                <a:t>程序和数据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  <a:endParaRPr lang="en-US" altLang="zh-CN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57" name="Text Box 14"/>
            <p:cNvSpPr txBox="1">
              <a:spLocks noChangeArrowheads="1"/>
            </p:cNvSpPr>
            <p:nvPr/>
          </p:nvSpPr>
          <p:spPr bwMode="auto">
            <a:xfrm>
              <a:off x="2339752" y="1844848"/>
              <a:ext cx="79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标量指令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58" name="Text Box 15"/>
            <p:cNvSpPr txBox="1">
              <a:spLocks noChangeArrowheads="1"/>
            </p:cNvSpPr>
            <p:nvPr/>
          </p:nvSpPr>
          <p:spPr bwMode="auto">
            <a:xfrm>
              <a:off x="3024645" y="2276873"/>
              <a:ext cx="827275" cy="25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向量指令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59" name="Text Box 16"/>
            <p:cNvSpPr txBox="1">
              <a:spLocks noChangeArrowheads="1"/>
            </p:cNvSpPr>
            <p:nvPr/>
          </p:nvSpPr>
          <p:spPr bwMode="auto">
            <a:xfrm>
              <a:off x="4716064" y="1916856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3002074" y="3789072"/>
              <a:ext cx="2592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互连网络</a:t>
              </a:r>
              <a:r>
                <a:rPr lang="en-US" altLang="zh-CN" sz="1600" b="1" dirty="0" smtClean="0">
                  <a:latin typeface="+mn-ea"/>
                  <a:ea typeface="+mn-ea"/>
                </a:rPr>
                <a:t>IN (</a:t>
              </a:r>
              <a:r>
                <a:rPr lang="zh-CN" altLang="en-US" sz="1600" b="1" dirty="0" smtClean="0">
                  <a:latin typeface="+mn-ea"/>
                  <a:ea typeface="+mn-ea"/>
                </a:rPr>
                <a:t>数据寻径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2987888" y="3212976"/>
              <a:ext cx="504000" cy="288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LM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62" name="Rectangle 26"/>
            <p:cNvSpPr>
              <a:spLocks noChangeArrowheads="1"/>
            </p:cNvSpPr>
            <p:nvPr/>
          </p:nvSpPr>
          <p:spPr bwMode="auto">
            <a:xfrm>
              <a:off x="2987824" y="2780928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r>
                <a:rPr lang="en-US" altLang="zh-CN" sz="1600" b="1" dirty="0" smtClean="0">
                  <a:latin typeface="+mn-ea"/>
                  <a:ea typeface="+mn-ea"/>
                </a:rPr>
                <a:t> PE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0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63" name="Text Box 36"/>
            <p:cNvSpPr txBox="1">
              <a:spLocks noChangeArrowheads="1"/>
            </p:cNvSpPr>
            <p:nvPr/>
          </p:nvSpPr>
          <p:spPr bwMode="auto">
            <a:xfrm>
              <a:off x="5940152" y="2492896"/>
              <a:ext cx="288032" cy="803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400" b="1" dirty="0" smtClean="0">
                  <a:latin typeface="+mn-ea"/>
                  <a:ea typeface="+mn-ea"/>
                </a:rPr>
                <a:t>数据总线</a:t>
              </a:r>
              <a:endParaRPr lang="en-US" altLang="zh-CN" sz="1400" b="1" dirty="0" smtClean="0">
                <a:latin typeface="+mn-ea"/>
                <a:ea typeface="+mn-ea"/>
              </a:endParaRPr>
            </a:p>
          </p:txBody>
        </p:sp>
        <p:sp>
          <p:nvSpPr>
            <p:cNvPr id="164" name="Text Box 37"/>
            <p:cNvSpPr txBox="1">
              <a:spLocks noChangeArrowheads="1"/>
            </p:cNvSpPr>
            <p:nvPr/>
          </p:nvSpPr>
          <p:spPr bwMode="auto">
            <a:xfrm>
              <a:off x="3707904" y="2629082"/>
              <a:ext cx="1008682" cy="223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</a:rPr>
                <a:t>(</a:t>
              </a:r>
              <a:r>
                <a:rPr lang="zh-CN" altLang="en-US" sz="1400" b="1" dirty="0" smtClean="0">
                  <a:latin typeface="+mn-ea"/>
                  <a:ea typeface="+mn-ea"/>
                </a:rPr>
                <a:t>广播总线</a:t>
              </a:r>
              <a:r>
                <a:rPr lang="en-US" altLang="zh-CN" sz="1400" b="1" dirty="0" smtClean="0">
                  <a:latin typeface="+mn-ea"/>
                  <a:ea typeface="+mn-ea"/>
                </a:rPr>
                <a:t>)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65" name="Text Box 39"/>
            <p:cNvSpPr txBox="1">
              <a:spLocks noChangeArrowheads="1"/>
            </p:cNvSpPr>
            <p:nvPr/>
          </p:nvSpPr>
          <p:spPr bwMode="auto">
            <a:xfrm>
              <a:off x="2483768" y="2314281"/>
              <a:ext cx="275151" cy="1114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400" b="1" dirty="0">
                  <a:latin typeface="+mn-ea"/>
                  <a:ea typeface="+mn-ea"/>
                </a:rPr>
                <a:t>网络</a:t>
              </a:r>
              <a:r>
                <a:rPr lang="zh-CN" altLang="en-US" sz="1400" b="1" dirty="0" smtClean="0">
                  <a:latin typeface="+mn-ea"/>
                  <a:ea typeface="+mn-ea"/>
                </a:rPr>
                <a:t>控制指令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 rot="10800000">
              <a:off x="4571992" y="2132856"/>
              <a:ext cx="64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42"/>
            <p:cNvCxnSpPr/>
            <p:nvPr/>
          </p:nvCxnSpPr>
          <p:spPr bwMode="auto">
            <a:xfrm flipH="1">
              <a:off x="2267744" y="2060848"/>
              <a:ext cx="93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8" name="直接箭头连接符 78"/>
            <p:cNvCxnSpPr>
              <a:stCxn id="156" idx="3"/>
              <a:endCxn id="150" idx="0"/>
            </p:cNvCxnSpPr>
            <p:nvPr/>
          </p:nvCxnSpPr>
          <p:spPr bwMode="auto">
            <a:xfrm>
              <a:off x="6444216" y="2132856"/>
              <a:ext cx="500018" cy="36004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69" name="直接箭头连接符 168"/>
            <p:cNvCxnSpPr/>
            <p:nvPr/>
          </p:nvCxnSpPr>
          <p:spPr bwMode="auto">
            <a:xfrm rot="5400000">
              <a:off x="6804594" y="2998132"/>
              <a:ext cx="285751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0" name="直接箭头连接符 169"/>
            <p:cNvCxnSpPr/>
            <p:nvPr/>
          </p:nvCxnSpPr>
          <p:spPr bwMode="auto">
            <a:xfrm>
              <a:off x="7298614" y="2707332"/>
              <a:ext cx="360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1" name="直接箭头连接符 170"/>
            <p:cNvCxnSpPr/>
            <p:nvPr/>
          </p:nvCxnSpPr>
          <p:spPr bwMode="auto">
            <a:xfrm>
              <a:off x="3851920" y="2276872"/>
              <a:ext cx="0" cy="3584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接箭头连接符 171"/>
            <p:cNvCxnSpPr/>
            <p:nvPr/>
          </p:nvCxnSpPr>
          <p:spPr bwMode="auto">
            <a:xfrm>
              <a:off x="3275856" y="2635324"/>
              <a:ext cx="187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3" name="直接箭头连接符 67"/>
            <p:cNvCxnSpPr>
              <a:endCxn id="160" idx="1"/>
            </p:cNvCxnSpPr>
            <p:nvPr/>
          </p:nvCxnSpPr>
          <p:spPr bwMode="auto">
            <a:xfrm rot="5400000">
              <a:off x="2238932" y="2968008"/>
              <a:ext cx="1728207" cy="201921"/>
            </a:xfrm>
            <a:prstGeom prst="bentConnector4">
              <a:avLst>
                <a:gd name="adj1" fmla="val -218"/>
                <a:gd name="adj2" fmla="val 21321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73"/>
            <p:cNvCxnSpPr/>
            <p:nvPr/>
          </p:nvCxnSpPr>
          <p:spPr bwMode="auto">
            <a:xfrm rot="5400000">
              <a:off x="3204021" y="2707953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直接箭头连接符 174"/>
            <p:cNvCxnSpPr/>
            <p:nvPr/>
          </p:nvCxnSpPr>
          <p:spPr bwMode="auto">
            <a:xfrm rot="5400000">
              <a:off x="5077023" y="2707953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3275920" y="3068928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77" name="Rectangle 24"/>
            <p:cNvSpPr>
              <a:spLocks noChangeArrowheads="1"/>
            </p:cNvSpPr>
            <p:nvPr/>
          </p:nvSpPr>
          <p:spPr bwMode="auto">
            <a:xfrm>
              <a:off x="4860032" y="3212976"/>
              <a:ext cx="504000" cy="288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LM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n-1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4860032" y="2780928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n-1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V="1">
              <a:off x="5148064" y="3068928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0" name="直接箭头连接符 99"/>
            <p:cNvCxnSpPr/>
            <p:nvPr/>
          </p:nvCxnSpPr>
          <p:spPr bwMode="auto">
            <a:xfrm>
              <a:off x="3601988" y="3069056"/>
              <a:ext cx="570" cy="7198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81" name="直接箭头连接符 99"/>
            <p:cNvCxnSpPr/>
            <p:nvPr/>
          </p:nvCxnSpPr>
          <p:spPr bwMode="auto">
            <a:xfrm>
              <a:off x="5474196" y="3069056"/>
              <a:ext cx="570" cy="7198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82" name="直接箭头连接符 89"/>
            <p:cNvCxnSpPr/>
            <p:nvPr/>
          </p:nvCxnSpPr>
          <p:spPr bwMode="auto">
            <a:xfrm flipV="1">
              <a:off x="5940152" y="2420888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3" name="Text Box 15"/>
            <p:cNvSpPr txBox="1">
              <a:spLocks noChangeArrowheads="1"/>
            </p:cNvSpPr>
            <p:nvPr/>
          </p:nvSpPr>
          <p:spPr bwMode="auto">
            <a:xfrm>
              <a:off x="4067944" y="2996952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184" name="直接箭头连接符 89"/>
            <p:cNvCxnSpPr/>
            <p:nvPr/>
          </p:nvCxnSpPr>
          <p:spPr bwMode="auto">
            <a:xfrm flipH="1">
              <a:off x="3275062" y="3645023"/>
              <a:ext cx="2665090" cy="1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3205212" y="3571653"/>
              <a:ext cx="142877" cy="1588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rot="5400000" flipH="1" flipV="1">
              <a:off x="5075831" y="3571653"/>
              <a:ext cx="142877" cy="1588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7" name="矩形 186"/>
            <p:cNvSpPr/>
            <p:nvPr/>
          </p:nvSpPr>
          <p:spPr bwMode="auto">
            <a:xfrm>
              <a:off x="3487885" y="2783794"/>
              <a:ext cx="144000" cy="2808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18000" tIns="10800" rIns="18000" bIns="10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NIC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5360093" y="2783794"/>
              <a:ext cx="144000" cy="2808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18000" tIns="10800" rIns="18000" bIns="10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NIC</a:t>
              </a:r>
              <a:endParaRPr kumimoji="1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9" name="Rectangle 41"/>
            <p:cNvSpPr>
              <a:spLocks noChangeArrowheads="1"/>
            </p:cNvSpPr>
            <p:nvPr/>
          </p:nvSpPr>
          <p:spPr bwMode="auto">
            <a:xfrm>
              <a:off x="2915816" y="2682632"/>
              <a:ext cx="792000" cy="86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0" name="Rectangle 41"/>
            <p:cNvSpPr>
              <a:spLocks noChangeArrowheads="1"/>
            </p:cNvSpPr>
            <p:nvPr/>
          </p:nvSpPr>
          <p:spPr bwMode="auto">
            <a:xfrm>
              <a:off x="4788024" y="2682632"/>
              <a:ext cx="792000" cy="86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1" dirty="0" smtClean="0"/>
                <a:t> </a:t>
              </a:r>
              <a:endParaRPr lang="zh-CN" altLang="en-US" b="1" dirty="0"/>
            </a:p>
          </p:txBody>
        </p:sp>
        <p:sp>
          <p:nvSpPr>
            <p:cNvPr id="193" name="Text Box 16"/>
            <p:cNvSpPr txBox="1">
              <a:spLocks noChangeArrowheads="1"/>
            </p:cNvSpPr>
            <p:nvPr/>
          </p:nvSpPr>
          <p:spPr bwMode="auto">
            <a:xfrm>
              <a:off x="6444208" y="3645024"/>
              <a:ext cx="187220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 LM</a:t>
              </a:r>
              <a:r>
                <a:rPr lang="zh-CN" altLang="en-US" sz="1600" b="1" dirty="0" smtClean="0">
                  <a:latin typeface="+mn-ea"/>
                  <a:ea typeface="+mn-ea"/>
                </a:rPr>
                <a:t>：局部</a:t>
              </a: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NIC</a:t>
              </a:r>
              <a:r>
                <a:rPr lang="zh-CN" altLang="en-US" sz="1600" b="1" dirty="0" smtClean="0">
                  <a:latin typeface="+mn-ea"/>
                  <a:ea typeface="+mn-ea"/>
                </a:rPr>
                <a:t>：网络接口电路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94" name="直接箭头连接符 99"/>
            <p:cNvCxnSpPr/>
            <p:nvPr/>
          </p:nvCxnSpPr>
          <p:spPr bwMode="auto">
            <a:xfrm>
              <a:off x="3543263" y="3068960"/>
              <a:ext cx="570" cy="7198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直接箭头连接符 99"/>
            <p:cNvCxnSpPr/>
            <p:nvPr/>
          </p:nvCxnSpPr>
          <p:spPr bwMode="auto">
            <a:xfrm>
              <a:off x="5416041" y="3068960"/>
              <a:ext cx="570" cy="7198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404664"/>
            <a:ext cx="3528392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*集中式结构：</a:t>
            </a: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I/O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通信操作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SM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的无冲突访问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*应用：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619672" y="871552"/>
            <a:ext cx="7416824" cy="48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各</a:t>
            </a:r>
            <a:r>
              <a:rPr lang="en-US" altLang="zh-CN" sz="2400" b="1" dirty="0" smtClean="0">
                <a:latin typeface="宋体" pitchFamily="2" charset="-122"/>
              </a:rPr>
              <a:t>PE</a:t>
            </a:r>
            <a:r>
              <a:rPr lang="zh-CN" altLang="en-US" sz="2400" b="1" dirty="0">
                <a:latin typeface="宋体" pitchFamily="2" charset="-122"/>
              </a:rPr>
              <a:t>共享</a:t>
            </a:r>
            <a:r>
              <a:rPr lang="en-US" altLang="zh-CN" sz="2400" b="1" dirty="0">
                <a:latin typeface="宋体" pitchFamily="2" charset="-122"/>
              </a:rPr>
              <a:t>m</a:t>
            </a:r>
            <a:r>
              <a:rPr lang="zh-CN" altLang="en-US" sz="2400" b="1" dirty="0">
                <a:latin typeface="宋体" pitchFamily="2" charset="-122"/>
              </a:rPr>
              <a:t>个</a:t>
            </a:r>
            <a:r>
              <a:rPr lang="en-US" altLang="zh-CN" sz="2400" b="1" dirty="0">
                <a:latin typeface="宋体" pitchFamily="2" charset="-122"/>
              </a:rPr>
              <a:t>MEM</a:t>
            </a:r>
            <a:r>
              <a:rPr lang="zh-CN" altLang="en-US" sz="2400" b="1" dirty="0" smtClean="0">
                <a:latin typeface="宋体" pitchFamily="2" charset="-122"/>
              </a:rPr>
              <a:t>模块，</a:t>
            </a:r>
            <a:r>
              <a:rPr lang="en-US" altLang="zh-CN" sz="2400" b="1" dirty="0">
                <a:latin typeface="宋体" pitchFamily="2" charset="-122"/>
              </a:rPr>
              <a:t>IN</a:t>
            </a:r>
            <a:r>
              <a:rPr lang="zh-CN" altLang="en-US" sz="2400" b="1" dirty="0">
                <a:latin typeface="宋体" pitchFamily="2" charset="-122"/>
              </a:rPr>
              <a:t>用于</a:t>
            </a:r>
            <a:r>
              <a:rPr lang="en-US" altLang="zh-CN" sz="2400" b="1" dirty="0" smtClean="0">
                <a:latin typeface="宋体" pitchFamily="2" charset="-122"/>
              </a:rPr>
              <a:t>PE-SM</a:t>
            </a:r>
            <a:r>
              <a:rPr lang="zh-CN" altLang="en-US" sz="2400" b="1" dirty="0">
                <a:latin typeface="宋体" pitchFamily="2" charset="-122"/>
              </a:rPr>
              <a:t>通信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双向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400" b="1" dirty="0" smtClean="0">
                <a:latin typeface="宋体" pitchFamily="2" charset="-122"/>
              </a:rPr>
              <a:t>     </a:t>
            </a:r>
            <a:r>
              <a:rPr lang="zh-CN" altLang="en-US" sz="2400" b="1" dirty="0" smtClean="0">
                <a:latin typeface="宋体" pitchFamily="2" charset="-122"/>
              </a:rPr>
              <a:t>主机处理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SM)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SM</a:t>
            </a:r>
            <a:r>
              <a:rPr lang="zh-CN" altLang="en-US" sz="2400" b="1" dirty="0" smtClean="0">
                <a:latin typeface="宋体" pitchFamily="2" charset="-122"/>
              </a:rPr>
              <a:t>仅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种编址方式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宋体" pitchFamily="2" charset="-122"/>
              </a:rPr>
              <a:t>      </a:t>
            </a:r>
            <a:r>
              <a:rPr lang="zh-CN" altLang="en-US" sz="2400" b="1" dirty="0" smtClean="0">
                <a:latin typeface="宋体" pitchFamily="2" charset="-122"/>
              </a:rPr>
              <a:t>用访存操作实现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宋体" pitchFamily="2" charset="-122"/>
              </a:rPr>
              <a:t>            m</a:t>
            </a:r>
            <a:r>
              <a:rPr lang="zh-CN" altLang="en-US" sz="2400" b="1" dirty="0">
                <a:latin typeface="宋体" pitchFamily="2" charset="-122"/>
              </a:rPr>
              <a:t>与</a:t>
            </a:r>
            <a:r>
              <a:rPr lang="en-US" altLang="zh-CN" sz="2400" b="1" dirty="0" smtClean="0">
                <a:latin typeface="宋体" pitchFamily="2" charset="-122"/>
              </a:rPr>
              <a:t>n</a:t>
            </a:r>
            <a:r>
              <a:rPr lang="zh-CN" altLang="en-US" sz="2400" b="1" dirty="0" smtClean="0">
                <a:latin typeface="宋体" pitchFamily="2" charset="-122"/>
              </a:rPr>
              <a:t>互质、错位存放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行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←同独立存储体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宋体" pitchFamily="2" charset="-122"/>
              </a:rPr>
              <a:t>多</a:t>
            </a:r>
            <a:r>
              <a:rPr lang="zh-CN" altLang="en-US" sz="2400" b="1" dirty="0" smtClean="0">
                <a:latin typeface="宋体" pitchFamily="2" charset="-122"/>
              </a:rPr>
              <a:t>为分布式结构</a:t>
            </a:r>
            <a:endParaRPr lang="en-US" altLang="zh-CN" sz="2400" b="1" dirty="0">
              <a:latin typeface="宋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948264" y="1988840"/>
            <a:ext cx="1856248" cy="1571636"/>
            <a:chOff x="6429388" y="2428868"/>
            <a:chExt cx="1856248" cy="1571636"/>
          </a:xfrm>
        </p:grpSpPr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7000892" y="2786058"/>
              <a:ext cx="571504" cy="1214446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36000" tIns="18000" rIns="36000" bIns="18000" anchor="ctr" anchorCtr="0"/>
            <a:lstStyle/>
            <a:p>
              <a:pPr algn="ctr"/>
              <a:endParaRPr lang="en-US" altLang="zh-CN" b="1" dirty="0" smtClean="0">
                <a:latin typeface="+mn-ea"/>
                <a:ea typeface="+mn-ea"/>
              </a:endParaRPr>
            </a:p>
            <a:p>
              <a:pPr algn="ctr"/>
              <a:endParaRPr lang="en-US" altLang="zh-CN" b="1" dirty="0" smtClean="0">
                <a:latin typeface="+mn-ea"/>
                <a:ea typeface="+mn-ea"/>
              </a:endParaRPr>
            </a:p>
            <a:p>
              <a:pPr algn="ctr"/>
              <a:endParaRPr lang="en-US" altLang="zh-CN" b="1" dirty="0" smtClean="0">
                <a:latin typeface="+mn-ea"/>
                <a:ea typeface="+mn-ea"/>
              </a:endParaRPr>
            </a:p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IN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6787372" y="2899058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6786578" y="3041934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6786578" y="3408219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786578" y="3901358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7573190" y="2899058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7572396" y="3051458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7572396" y="3408219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7572396" y="3901358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 Box 37"/>
            <p:cNvSpPr txBox="1">
              <a:spLocks noChangeArrowheads="1"/>
            </p:cNvSpPr>
            <p:nvPr/>
          </p:nvSpPr>
          <p:spPr bwMode="auto">
            <a:xfrm>
              <a:off x="6429388" y="2786058"/>
              <a:ext cx="3571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In0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In1</a:t>
              </a:r>
            </a:p>
            <a:p>
              <a:pPr algn="r"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 err="1" smtClean="0">
                  <a:latin typeface="+mn-ea"/>
                  <a:ea typeface="+mn-ea"/>
                </a:rPr>
                <a:t>Ini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In8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7786710" y="2786058"/>
              <a:ext cx="498926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t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Out0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Out1</a:t>
              </a:r>
            </a:p>
            <a:p>
              <a:pPr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+mn-ea"/>
                  <a:ea typeface="+mn-ea"/>
                </a:rPr>
                <a:t>Outi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Out8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rot="10800000" flipH="1">
              <a:off x="7000892" y="3051337"/>
              <a:ext cx="571504" cy="3571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7000892" y="3041934"/>
              <a:ext cx="571504" cy="3571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6429388" y="2428868"/>
              <a:ext cx="142876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IN</a:t>
              </a:r>
              <a:r>
                <a:rPr lang="zh-CN" altLang="en-US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功能示例：</a:t>
              </a:r>
              <a:endParaRPr lang="zh-CN" altLang="en-US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179512" y="5611306"/>
            <a:ext cx="861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*阵列机的研究重点：</a:t>
            </a:r>
            <a:r>
              <a:rPr lang="zh-CN" altLang="en-US" sz="2400" b="1" dirty="0" smtClean="0">
                <a:latin typeface="宋体" pitchFamily="2" charset="-122"/>
              </a:rPr>
              <a:t>并行算法与</a:t>
            </a:r>
            <a:r>
              <a:rPr lang="en-US" altLang="zh-CN" sz="2400" b="1" dirty="0" smtClean="0">
                <a:latin typeface="宋体" pitchFamily="2" charset="-122"/>
              </a:rPr>
              <a:t>IN</a:t>
            </a:r>
            <a:r>
              <a:rPr lang="zh-CN" altLang="en-US" sz="2400" b="1" dirty="0" smtClean="0">
                <a:latin typeface="宋体" pitchFamily="2" charset="-122"/>
              </a:rPr>
              <a:t>的适应性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077" y="1412348"/>
            <a:ext cx="6841267" cy="2232676"/>
            <a:chOff x="827077" y="1412348"/>
            <a:chExt cx="6841267" cy="2232676"/>
          </a:xfrm>
        </p:grpSpPr>
        <p:sp>
          <p:nvSpPr>
            <p:cNvPr id="6" name="Rectangle 41"/>
            <p:cNvSpPr>
              <a:spLocks noChangeArrowheads="1"/>
            </p:cNvSpPr>
            <p:nvPr/>
          </p:nvSpPr>
          <p:spPr bwMode="auto">
            <a:xfrm>
              <a:off x="2561121" y="2096516"/>
              <a:ext cx="2802967" cy="1044000"/>
            </a:xfrm>
            <a:prstGeom prst="rect">
              <a:avLst/>
            </a:prstGeom>
            <a:solidFill>
              <a:srgbClr val="CCFFFF">
                <a:alpha val="4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580112" y="1484372"/>
              <a:ext cx="720000" cy="36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主机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43608" y="1484396"/>
              <a:ext cx="792000" cy="576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标量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处理器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771944" y="1556372"/>
              <a:ext cx="1296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阵列控制器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660344" y="1556372"/>
              <a:ext cx="100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I/O(</a:t>
              </a:r>
              <a:r>
                <a:rPr lang="zh-CN" altLang="en-US" sz="1600" b="1" dirty="0" smtClean="0">
                  <a:latin typeface="+mn-ea"/>
                  <a:ea typeface="+mn-ea"/>
                </a:rPr>
                <a:t>用户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940152" y="2276872"/>
              <a:ext cx="432048" cy="10076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大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容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量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67944" y="1556372"/>
              <a:ext cx="936104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控制</a:t>
              </a: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931074" y="1412348"/>
              <a:ext cx="79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标量指令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771888" y="1844372"/>
              <a:ext cx="792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向量指令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699856" y="2780476"/>
              <a:ext cx="2520152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互连网络</a:t>
              </a:r>
              <a:r>
                <a:rPr lang="en-US" altLang="zh-CN" sz="1600" b="1" dirty="0" smtClean="0">
                  <a:latin typeface="+mn-ea"/>
                  <a:ea typeface="+mn-ea"/>
                </a:rPr>
                <a:t>IN (</a:t>
              </a:r>
              <a:r>
                <a:rPr lang="zh-CN" altLang="en-US" sz="1600" b="1" dirty="0" smtClean="0">
                  <a:latin typeface="+mn-ea"/>
                  <a:ea typeface="+mn-ea"/>
                </a:rPr>
                <a:t>对准网络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2699856" y="3212524"/>
              <a:ext cx="576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SM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0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2627784" y="2348428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5508104" y="2204864"/>
              <a:ext cx="288032" cy="78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400" b="1" dirty="0" smtClean="0">
                  <a:latin typeface="+mn-ea"/>
                  <a:ea typeface="+mn-ea"/>
                </a:rPr>
                <a:t>数据总线</a:t>
              </a:r>
              <a:endParaRPr lang="en-US" altLang="zh-CN" sz="1400" b="1" dirty="0" smtClean="0">
                <a:latin typeface="+mn-ea"/>
                <a:ea typeface="+mn-ea"/>
              </a:endParaRPr>
            </a:p>
          </p:txBody>
        </p: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3431272" y="2213532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sz="1400" b="1" dirty="0" smtClean="0">
                  <a:latin typeface="+mn-ea"/>
                  <a:ea typeface="+mn-ea"/>
                </a:rPr>
                <a:t>(</a:t>
              </a:r>
              <a:r>
                <a:rPr lang="zh-CN" altLang="en-US" sz="1400" b="1" dirty="0" smtClean="0">
                  <a:latin typeface="+mn-ea"/>
                  <a:ea typeface="+mn-ea"/>
                </a:rPr>
                <a:t>广播总线</a:t>
              </a:r>
              <a:r>
                <a:rPr lang="en-US" altLang="zh-CN" sz="1400" b="1" dirty="0" smtClean="0">
                  <a:latin typeface="+mn-ea"/>
                  <a:ea typeface="+mn-ea"/>
                </a:rPr>
                <a:t>)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2195768" y="1772364"/>
              <a:ext cx="288000" cy="115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400" b="1" dirty="0">
                  <a:latin typeface="+mn-ea"/>
                  <a:ea typeface="+mn-ea"/>
                </a:rPr>
                <a:t>网络</a:t>
              </a:r>
              <a:r>
                <a:rPr lang="zh-CN" altLang="en-US" sz="1400" b="1" dirty="0" smtClean="0">
                  <a:latin typeface="+mn-ea"/>
                  <a:ea typeface="+mn-ea"/>
                </a:rPr>
                <a:t>控制指令</a:t>
              </a:r>
              <a:endParaRPr lang="en-US" altLang="zh-CN" sz="1400" b="1" dirty="0" smtClean="0">
                <a:latin typeface="+mn-ea"/>
                <a:ea typeface="+mn-ea"/>
              </a:endParaRP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3923960" y="184439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CU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5003254" y="1700356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" name="直接箭头连接符 204"/>
            <p:cNvCxnSpPr/>
            <p:nvPr/>
          </p:nvCxnSpPr>
          <p:spPr bwMode="auto">
            <a:xfrm>
              <a:off x="6156176" y="1844372"/>
              <a:ext cx="0" cy="43147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6300232" y="1698768"/>
              <a:ext cx="360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3563888" y="1844372"/>
              <a:ext cx="0" cy="3542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915816" y="2202824"/>
              <a:ext cx="208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67"/>
            <p:cNvCxnSpPr/>
            <p:nvPr/>
          </p:nvCxnSpPr>
          <p:spPr bwMode="auto">
            <a:xfrm rot="10800000" flipV="1">
              <a:off x="2699856" y="1772396"/>
              <a:ext cx="88474" cy="1224104"/>
            </a:xfrm>
            <a:prstGeom prst="bentConnector3">
              <a:avLst>
                <a:gd name="adj1" fmla="val 338505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rot="5400000">
              <a:off x="2844775" y="2275453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rot="5400000">
              <a:off x="4932213" y="2275453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2915816" y="263642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644008" y="3212524"/>
              <a:ext cx="576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SM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m-1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4644008" y="2348428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 smtClean="0">
                  <a:latin typeface="+mn-ea"/>
                  <a:ea typeface="+mn-ea"/>
                </a:rPr>
                <a:t>n-1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flipV="1">
              <a:off x="5004048" y="263642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3851920" y="2420468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2987824" y="306850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H="1" flipV="1">
              <a:off x="4932040" y="306850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3859900" y="3212524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38" name="直接箭头连接符 89"/>
            <p:cNvCxnSpPr/>
            <p:nvPr/>
          </p:nvCxnSpPr>
          <p:spPr bwMode="auto">
            <a:xfrm flipV="1">
              <a:off x="5796136" y="1844373"/>
              <a:ext cx="0" cy="1800200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直接箭头连接符 89"/>
            <p:cNvCxnSpPr/>
            <p:nvPr/>
          </p:nvCxnSpPr>
          <p:spPr bwMode="auto">
            <a:xfrm flipH="1" flipV="1">
              <a:off x="2987824" y="3644573"/>
              <a:ext cx="2808000" cy="451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2987824" y="3500556"/>
              <a:ext cx="0" cy="144468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4932040" y="3500556"/>
              <a:ext cx="0" cy="144468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2"/>
            <p:cNvCxnSpPr/>
            <p:nvPr/>
          </p:nvCxnSpPr>
          <p:spPr bwMode="auto">
            <a:xfrm flipH="1">
              <a:off x="1835696" y="1628348"/>
              <a:ext cx="93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827077" y="3206212"/>
              <a:ext cx="1512048" cy="300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 SM</a:t>
              </a:r>
              <a:r>
                <a:rPr lang="zh-CN" altLang="en-US" sz="1600" b="1" dirty="0" smtClean="0">
                  <a:latin typeface="+mn-ea"/>
                  <a:ea typeface="+mn-ea"/>
                </a:rPr>
                <a:t>：共享</a:t>
              </a: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</a:p>
          </p:txBody>
        </p:sp>
      </p:grpSp>
      <p:sp>
        <p:nvSpPr>
          <p:cNvPr id="66" name="线形标注 2 65"/>
          <p:cNvSpPr/>
          <p:nvPr/>
        </p:nvSpPr>
        <p:spPr bwMode="auto">
          <a:xfrm>
            <a:off x="7518974" y="4329128"/>
            <a:ext cx="1198233" cy="252000"/>
          </a:xfrm>
          <a:prstGeom prst="borderCallout2">
            <a:avLst>
              <a:gd name="adj1" fmla="val -4371"/>
              <a:gd name="adj2" fmla="val 77295"/>
              <a:gd name="adj3" fmla="val -98949"/>
              <a:gd name="adj4" fmla="val 77266"/>
              <a:gd name="adj5" fmla="val -313370"/>
              <a:gd name="adj6" fmla="val 9489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如</a:t>
            </a:r>
            <a:r>
              <a:rPr lang="en-US" altLang="zh-CN" sz="1600" b="1" dirty="0" smtClean="0">
                <a:latin typeface="+mn-ea"/>
                <a:ea typeface="+mn-ea"/>
              </a:rPr>
              <a:t>n=4</a:t>
            </a:r>
            <a:r>
              <a:rPr lang="zh-CN" altLang="en-US" sz="1600" b="1" dirty="0" smtClean="0">
                <a:latin typeface="+mn-ea"/>
                <a:ea typeface="+mn-ea"/>
              </a:rPr>
              <a:t>，</a:t>
            </a:r>
            <a:r>
              <a:rPr lang="en-US" altLang="zh-CN" sz="1600" b="1" dirty="0" smtClean="0">
                <a:latin typeface="+mn-ea"/>
                <a:ea typeface="+mn-ea"/>
              </a:rPr>
              <a:t>m=5</a:t>
            </a: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3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4032448" cy="565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*总体结构：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控制存储器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向量广播总线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*阵列控制器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79512" y="375047"/>
            <a:ext cx="8856984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 smtClean="0"/>
              <a:t>三、</a:t>
            </a:r>
            <a:r>
              <a:rPr lang="en-US" altLang="zh-CN" sz="2400" dirty="0" err="1">
                <a:latin typeface="+mn-lt"/>
              </a:rPr>
              <a:t>Illiac</a:t>
            </a:r>
            <a:r>
              <a:rPr lang="en-US" altLang="zh-CN" sz="2400" dirty="0">
                <a:latin typeface="+mn-lt"/>
              </a:rPr>
              <a:t> Ⅳ</a:t>
            </a:r>
            <a:r>
              <a:rPr lang="zh-CN" altLang="en-US" sz="2400" dirty="0"/>
              <a:t>阵列处理机</a:t>
            </a:r>
          </a:p>
        </p:txBody>
      </p:sp>
      <p:sp>
        <p:nvSpPr>
          <p:cNvPr id="197" name="Text Box 6"/>
          <p:cNvSpPr txBox="1">
            <a:spLocks noChangeArrowheads="1"/>
          </p:cNvSpPr>
          <p:nvPr/>
        </p:nvSpPr>
        <p:spPr bwMode="auto">
          <a:xfrm>
            <a:off x="2339752" y="836712"/>
            <a:ext cx="46766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CU</a:t>
            </a:r>
            <a:r>
              <a:rPr lang="zh-CN" altLang="en-US" sz="2400" b="1" dirty="0" smtClean="0">
                <a:latin typeface="宋体" pitchFamily="2" charset="-122"/>
              </a:rPr>
              <a:t>、阵列</a:t>
            </a:r>
            <a:r>
              <a:rPr lang="en-US" altLang="zh-CN" sz="2400" b="1" dirty="0" smtClean="0">
                <a:latin typeface="宋体" pitchFamily="2" charset="-122"/>
              </a:rPr>
              <a:t>(PE/IN/PEM)</a:t>
            </a:r>
            <a:r>
              <a:rPr lang="zh-CN" altLang="en-US" sz="2400" b="1" dirty="0" smtClean="0">
                <a:latin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</a:rPr>
              <a:t>I/O</a:t>
            </a:r>
            <a:r>
              <a:rPr lang="zh-CN" altLang="en-US" sz="2400" b="1" dirty="0" smtClean="0">
                <a:latin typeface="宋体" pitchFamily="2" charset="-122"/>
              </a:rPr>
              <a:t>系统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2483768" y="4653136"/>
            <a:ext cx="6480720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  用</a:t>
            </a:r>
            <a:r>
              <a:rPr lang="en-US" altLang="zh-CN" sz="2400" b="1" dirty="0">
                <a:latin typeface="宋体" pitchFamily="2" charset="-122"/>
              </a:rPr>
              <a:t>PEM</a:t>
            </a:r>
            <a:r>
              <a:rPr lang="en-US" altLang="zh-CN" sz="2400" b="1" baseline="-14000" dirty="0">
                <a:latin typeface="宋体" pitchFamily="2" charset="-122"/>
              </a:rPr>
              <a:t>0</a:t>
            </a:r>
            <a:r>
              <a:rPr lang="zh-CN" altLang="en-US" sz="2400" b="1" dirty="0">
                <a:latin typeface="宋体" pitchFamily="2" charset="-122"/>
              </a:rPr>
              <a:t>～</a:t>
            </a:r>
            <a:r>
              <a:rPr lang="en-US" altLang="zh-CN" sz="2400" b="1" dirty="0">
                <a:latin typeface="宋体" pitchFamily="2" charset="-122"/>
              </a:rPr>
              <a:t>PEM</a:t>
            </a:r>
            <a:r>
              <a:rPr lang="en-US" altLang="zh-CN" sz="2400" b="1" baseline="-14000" dirty="0">
                <a:latin typeface="宋体" pitchFamily="2" charset="-122"/>
              </a:rPr>
              <a:t>63</a:t>
            </a:r>
            <a:r>
              <a:rPr lang="zh-CN" altLang="en-US" sz="2400" b="1" dirty="0">
                <a:latin typeface="宋体" pitchFamily="2" charset="-122"/>
              </a:rPr>
              <a:t>实现，须双重编址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列序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行列序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</a:t>
            </a:r>
            <a:r>
              <a:rPr lang="zh-CN" altLang="en-US" sz="2400" b="1" dirty="0" smtClean="0">
                <a:latin typeface="宋体" pitchFamily="2" charset="-122"/>
              </a:rPr>
              <a:t>指令控制线、公共数据总线、模式位线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      (</a:t>
            </a:r>
            <a:r>
              <a:rPr lang="zh-CN" altLang="en-US" b="1" dirty="0" smtClean="0">
                <a:latin typeface="宋体" pitchFamily="2" charset="-122"/>
              </a:rPr>
              <a:t>地址和数据</a:t>
            </a:r>
            <a:r>
              <a:rPr lang="en-US" altLang="zh-CN" sz="1600" b="1" dirty="0" smtClean="0">
                <a:latin typeface="宋体" pitchFamily="2" charset="-122"/>
              </a:rPr>
              <a:t>[</a:t>
            </a:r>
            <a:r>
              <a:rPr lang="zh-CN" altLang="en-US" sz="1600" b="1" dirty="0" smtClean="0">
                <a:latin typeface="宋体" pitchFamily="2" charset="-122"/>
              </a:rPr>
              <a:t>来自</a:t>
            </a:r>
            <a:r>
              <a:rPr lang="en-US" altLang="zh-CN" sz="1600" b="1" dirty="0" smtClean="0">
                <a:latin typeface="宋体" pitchFamily="2" charset="-122"/>
              </a:rPr>
              <a:t>CU</a:t>
            </a:r>
            <a:r>
              <a:rPr lang="zh-CN" altLang="en-US" sz="1600" b="1" dirty="0" smtClean="0">
                <a:latin typeface="宋体" pitchFamily="2" charset="-122"/>
              </a:rPr>
              <a:t>总线</a:t>
            </a:r>
            <a:r>
              <a:rPr lang="en-US" altLang="zh-CN" sz="1600" b="1" dirty="0" smtClean="0">
                <a:latin typeface="宋体" pitchFamily="2" charset="-122"/>
              </a:rPr>
              <a:t>]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spc="-100" dirty="0" smtClean="0">
                <a:latin typeface="宋体" pitchFamily="2" charset="-122"/>
              </a:rPr>
              <a:t>指令</a:t>
            </a:r>
            <a:r>
              <a:rPr lang="zh-CN" altLang="en-US" sz="2400" b="1" spc="-100" dirty="0">
                <a:latin typeface="宋体" pitchFamily="2" charset="-122"/>
              </a:rPr>
              <a:t>的</a:t>
            </a:r>
            <a:r>
              <a:rPr lang="zh-CN" altLang="en-US" sz="2400" b="1" u="sng" spc="-100" dirty="0">
                <a:latin typeface="宋体" pitchFamily="2" charset="-122"/>
              </a:rPr>
              <a:t>译码与控制</a:t>
            </a:r>
            <a:r>
              <a:rPr lang="zh-CN" altLang="en-US" sz="2400" b="1" spc="-100" dirty="0">
                <a:latin typeface="宋体" pitchFamily="2" charset="-122"/>
              </a:rPr>
              <a:t>、</a:t>
            </a:r>
            <a:r>
              <a:rPr lang="zh-CN" altLang="en-US" sz="2400" b="1" u="sng" spc="-100" dirty="0">
                <a:latin typeface="宋体" pitchFamily="2" charset="-122"/>
              </a:rPr>
              <a:t>标量指令</a:t>
            </a:r>
            <a:r>
              <a:rPr lang="zh-CN" altLang="en-US" sz="2400" b="1" spc="-100" dirty="0">
                <a:latin typeface="宋体" pitchFamily="2" charset="-122"/>
              </a:rPr>
              <a:t>执行、</a:t>
            </a:r>
            <a:r>
              <a:rPr lang="en-US" altLang="zh-CN" sz="2400" b="1" u="sng" spc="-100" dirty="0">
                <a:latin typeface="宋体" pitchFamily="2" charset="-122"/>
              </a:rPr>
              <a:t>PE</a:t>
            </a:r>
            <a:r>
              <a:rPr lang="zh-CN" altLang="en-US" sz="2400" b="1" u="sng" spc="-100" dirty="0">
                <a:latin typeface="宋体" pitchFamily="2" charset="-122"/>
              </a:rPr>
              <a:t>控制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9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8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13</a:t>
            </a:fld>
            <a:endParaRPr lang="en-US" altLang="zh-CN"/>
          </a:p>
        </p:txBody>
      </p:sp>
      <p:grpSp>
        <p:nvGrpSpPr>
          <p:cNvPr id="102" name="组合 101"/>
          <p:cNvGrpSpPr/>
          <p:nvPr/>
        </p:nvGrpSpPr>
        <p:grpSpPr>
          <a:xfrm>
            <a:off x="971696" y="1340768"/>
            <a:ext cx="6984616" cy="3240360"/>
            <a:chOff x="971696" y="1772816"/>
            <a:chExt cx="6984616" cy="3240360"/>
          </a:xfrm>
        </p:grpSpPr>
        <p:sp>
          <p:nvSpPr>
            <p:cNvPr id="103" name="Rectangle 152"/>
            <p:cNvSpPr>
              <a:spLocks noChangeArrowheads="1"/>
            </p:cNvSpPr>
            <p:nvPr/>
          </p:nvSpPr>
          <p:spPr bwMode="auto">
            <a:xfrm>
              <a:off x="1547664" y="1772816"/>
              <a:ext cx="3168000" cy="1116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119"/>
            <p:cNvSpPr>
              <a:spLocks noChangeArrowheads="1"/>
            </p:cNvSpPr>
            <p:nvPr/>
          </p:nvSpPr>
          <p:spPr bwMode="auto">
            <a:xfrm>
              <a:off x="5364216" y="2564904"/>
              <a:ext cx="1152000" cy="57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控制描述字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控制器 </a:t>
              </a:r>
              <a:r>
                <a:rPr lang="en-US" altLang="zh-CN" sz="1600" b="1" dirty="0" smtClean="0">
                  <a:latin typeface="+mn-ea"/>
                  <a:ea typeface="+mn-ea"/>
                </a:rPr>
                <a:t>CDC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05" name="Rectangle 121"/>
            <p:cNvSpPr>
              <a:spLocks noChangeArrowheads="1"/>
            </p:cNvSpPr>
            <p:nvPr/>
          </p:nvSpPr>
          <p:spPr bwMode="auto">
            <a:xfrm>
              <a:off x="2000231" y="2564928"/>
              <a:ext cx="2211727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总线控制器</a:t>
              </a:r>
            </a:p>
          </p:txBody>
        </p:sp>
        <p:sp>
          <p:nvSpPr>
            <p:cNvPr id="106" name="Rectangle 124"/>
            <p:cNvSpPr>
              <a:spLocks noChangeArrowheads="1"/>
            </p:cNvSpPr>
            <p:nvPr/>
          </p:nvSpPr>
          <p:spPr bwMode="auto">
            <a:xfrm>
              <a:off x="2627784" y="2204888"/>
              <a:ext cx="720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译码器</a:t>
              </a:r>
              <a:endParaRPr lang="zh-CN" altLang="en-US" sz="1600" b="1" baseline="-14000" dirty="0"/>
            </a:p>
          </p:txBody>
        </p:sp>
        <p:sp>
          <p:nvSpPr>
            <p:cNvPr id="107" name="Text Box 126"/>
            <p:cNvSpPr txBox="1">
              <a:spLocks noChangeArrowheads="1"/>
            </p:cNvSpPr>
            <p:nvPr/>
          </p:nvSpPr>
          <p:spPr bwMode="auto">
            <a:xfrm>
              <a:off x="1763736" y="2924992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模式</a:t>
              </a:r>
              <a:endParaRPr lang="en-US" altLang="zh-CN" sz="14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位线</a:t>
              </a:r>
              <a:endParaRPr lang="zh-CN" altLang="en-US" sz="1400" b="1" baseline="-14000" dirty="0"/>
            </a:p>
          </p:txBody>
        </p:sp>
        <p:sp>
          <p:nvSpPr>
            <p:cNvPr id="108" name="Rectangle 135"/>
            <p:cNvSpPr>
              <a:spLocks noChangeArrowheads="1"/>
            </p:cNvSpPr>
            <p:nvPr/>
          </p:nvSpPr>
          <p:spPr bwMode="auto">
            <a:xfrm>
              <a:off x="1907704" y="4652566"/>
              <a:ext cx="648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PEM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09" name="Rectangle 137"/>
            <p:cNvSpPr>
              <a:spLocks noChangeArrowheads="1"/>
            </p:cNvSpPr>
            <p:nvPr/>
          </p:nvSpPr>
          <p:spPr bwMode="auto">
            <a:xfrm>
              <a:off x="1907704" y="3789072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10" name="Rectangle 151"/>
            <p:cNvSpPr>
              <a:spLocks noChangeArrowheads="1"/>
            </p:cNvSpPr>
            <p:nvPr/>
          </p:nvSpPr>
          <p:spPr bwMode="auto">
            <a:xfrm>
              <a:off x="1577229" y="1844824"/>
              <a:ext cx="133858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阵列控制器</a:t>
              </a:r>
              <a:r>
                <a:rPr lang="en-US" altLang="zh-CN" sz="1600" b="1" dirty="0">
                  <a:latin typeface="+mn-ea"/>
                  <a:ea typeface="+mn-ea"/>
                </a:rPr>
                <a:t>CU</a:t>
              </a:r>
            </a:p>
          </p:txBody>
        </p:sp>
        <p:sp>
          <p:nvSpPr>
            <p:cNvPr id="111" name="Rectangle 154"/>
            <p:cNvSpPr>
              <a:spLocks noChangeArrowheads="1"/>
            </p:cNvSpPr>
            <p:nvPr/>
          </p:nvSpPr>
          <p:spPr bwMode="auto">
            <a:xfrm>
              <a:off x="4067944" y="3789072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63</a:t>
              </a:r>
            </a:p>
          </p:txBody>
        </p:sp>
        <p:sp>
          <p:nvSpPr>
            <p:cNvPr id="112" name="Text Box 156"/>
            <p:cNvSpPr txBox="1">
              <a:spLocks noChangeArrowheads="1"/>
            </p:cNvSpPr>
            <p:nvPr/>
          </p:nvSpPr>
          <p:spPr bwMode="auto">
            <a:xfrm>
              <a:off x="3563888" y="3789072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r>
                <a:rPr lang="en-US" altLang="zh-CN" b="1" dirty="0">
                  <a:latin typeface="+mn-ea"/>
                  <a:ea typeface="+mn-ea"/>
                </a:rPr>
                <a:t>…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99" name="Rectangle 157"/>
            <p:cNvSpPr>
              <a:spLocks noChangeArrowheads="1"/>
            </p:cNvSpPr>
            <p:nvPr/>
          </p:nvSpPr>
          <p:spPr bwMode="auto">
            <a:xfrm>
              <a:off x="2699792" y="3789072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latin typeface="+mn-ea"/>
                  <a:ea typeface="+mn-ea"/>
                </a:rPr>
                <a:t>PE</a:t>
              </a:r>
              <a:r>
                <a:rPr lang="en-US" altLang="zh-CN" sz="1600" b="1" baseline="-14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00" name="Rectangle 159"/>
            <p:cNvSpPr>
              <a:spLocks noChangeArrowheads="1"/>
            </p:cNvSpPr>
            <p:nvPr/>
          </p:nvSpPr>
          <p:spPr bwMode="auto">
            <a:xfrm>
              <a:off x="2699792" y="4652566"/>
              <a:ext cx="648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PEM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02" name="Rectangle 160"/>
            <p:cNvSpPr>
              <a:spLocks noChangeArrowheads="1"/>
            </p:cNvSpPr>
            <p:nvPr/>
          </p:nvSpPr>
          <p:spPr bwMode="auto">
            <a:xfrm>
              <a:off x="4068016" y="4652566"/>
              <a:ext cx="648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PEM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63</a:t>
              </a:r>
            </a:p>
          </p:txBody>
        </p:sp>
        <p:sp>
          <p:nvSpPr>
            <p:cNvPr id="203" name="Text Box 166"/>
            <p:cNvSpPr txBox="1">
              <a:spLocks noChangeArrowheads="1"/>
            </p:cNvSpPr>
            <p:nvPr/>
          </p:nvSpPr>
          <p:spPr bwMode="auto">
            <a:xfrm>
              <a:off x="3563888" y="4653168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r>
                <a:rPr lang="en-US" altLang="zh-CN" b="1" dirty="0">
                  <a:latin typeface="+mn-ea"/>
                  <a:ea typeface="+mn-ea"/>
                </a:rPr>
                <a:t>…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204" name="Rectangle 167"/>
            <p:cNvSpPr>
              <a:spLocks noChangeArrowheads="1"/>
            </p:cNvSpPr>
            <p:nvPr/>
          </p:nvSpPr>
          <p:spPr bwMode="auto">
            <a:xfrm>
              <a:off x="1835696" y="4581176"/>
              <a:ext cx="2952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Text Box 187"/>
            <p:cNvSpPr txBox="1">
              <a:spLocks noChangeArrowheads="1"/>
            </p:cNvSpPr>
            <p:nvPr/>
          </p:nvSpPr>
          <p:spPr bwMode="auto">
            <a:xfrm>
              <a:off x="2843896" y="2924944"/>
              <a:ext cx="79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400" b="1"/>
              </a:lvl1pPr>
            </a:lstStyle>
            <a:p>
              <a:r>
                <a:rPr lang="zh-CN" altLang="en-US" dirty="0"/>
                <a:t>公共数据</a:t>
              </a:r>
              <a:endParaRPr lang="en-US" altLang="zh-CN" dirty="0"/>
            </a:p>
            <a:p>
              <a:r>
                <a:rPr lang="zh-CN" altLang="en-US" dirty="0"/>
                <a:t>总线</a:t>
              </a:r>
              <a:r>
                <a:rPr lang="en-US" altLang="zh-CN" dirty="0">
                  <a:latin typeface="+mn-ea"/>
                  <a:ea typeface="+mn-ea"/>
                </a:rPr>
                <a:t>CDB</a:t>
              </a:r>
            </a:p>
          </p:txBody>
        </p:sp>
        <p:sp>
          <p:nvSpPr>
            <p:cNvPr id="206" name="Text Box 188"/>
            <p:cNvSpPr txBox="1">
              <a:spLocks noChangeArrowheads="1"/>
            </p:cNvSpPr>
            <p:nvPr/>
          </p:nvSpPr>
          <p:spPr bwMode="auto">
            <a:xfrm>
              <a:off x="3851920" y="2996952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400" b="1"/>
              </a:lvl1pPr>
            </a:lstStyle>
            <a:p>
              <a:r>
                <a:rPr lang="zh-CN" altLang="en-US" dirty="0"/>
                <a:t>指令控制线</a:t>
              </a:r>
            </a:p>
          </p:txBody>
        </p:sp>
        <p:sp>
          <p:nvSpPr>
            <p:cNvPr id="207" name="Rectangle 189"/>
            <p:cNvSpPr>
              <a:spLocks noChangeArrowheads="1"/>
            </p:cNvSpPr>
            <p:nvPr/>
          </p:nvSpPr>
          <p:spPr bwMode="auto">
            <a:xfrm>
              <a:off x="3509423" y="1844824"/>
              <a:ext cx="1134585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标量</a:t>
              </a:r>
              <a:r>
                <a:rPr lang="zh-CN" altLang="en-US" sz="1600" b="1" dirty="0"/>
                <a:t>处理器</a:t>
              </a:r>
            </a:p>
          </p:txBody>
        </p:sp>
        <p:sp>
          <p:nvSpPr>
            <p:cNvPr id="208" name="Rectangle 190"/>
            <p:cNvSpPr>
              <a:spLocks noChangeArrowheads="1"/>
            </p:cNvSpPr>
            <p:nvPr/>
          </p:nvSpPr>
          <p:spPr bwMode="auto">
            <a:xfrm>
              <a:off x="3635896" y="2204888"/>
              <a:ext cx="1008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控制器</a:t>
              </a:r>
              <a:endParaRPr lang="zh-CN" altLang="en-US" sz="1600" b="1" baseline="-14000" dirty="0"/>
            </a:p>
          </p:txBody>
        </p:sp>
        <p:sp>
          <p:nvSpPr>
            <p:cNvPr id="209" name="Rectangle 191"/>
            <p:cNvSpPr>
              <a:spLocks noChangeArrowheads="1"/>
            </p:cNvSpPr>
            <p:nvPr/>
          </p:nvSpPr>
          <p:spPr bwMode="auto">
            <a:xfrm>
              <a:off x="1643042" y="2204888"/>
              <a:ext cx="720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缓冲器</a:t>
              </a:r>
              <a:endParaRPr lang="zh-CN" altLang="en-US" sz="1600" b="1" baseline="-14000" dirty="0"/>
            </a:p>
          </p:txBody>
        </p:sp>
        <p:sp>
          <p:nvSpPr>
            <p:cNvPr id="210" name="Text Box 199"/>
            <p:cNvSpPr txBox="1">
              <a:spLocks noChangeArrowheads="1"/>
            </p:cNvSpPr>
            <p:nvPr/>
          </p:nvSpPr>
          <p:spPr bwMode="auto">
            <a:xfrm>
              <a:off x="1043608" y="2853016"/>
              <a:ext cx="216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/>
            <a:lstStyle/>
            <a:p>
              <a:pPr algn="ctr"/>
              <a:r>
                <a:rPr lang="en-US" altLang="zh-CN" sz="1400" b="1" dirty="0">
                  <a:latin typeface="+mn-ea"/>
                  <a:ea typeface="+mn-ea"/>
                </a:rPr>
                <a:t>CU</a:t>
              </a:r>
              <a:r>
                <a:rPr lang="zh-CN" altLang="en-US" sz="1400" b="1" dirty="0">
                  <a:latin typeface="+mn-ea"/>
                  <a:ea typeface="+mn-ea"/>
                </a:rPr>
                <a:t>总线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211" name="Text Box 201"/>
            <p:cNvSpPr txBox="1">
              <a:spLocks noChangeArrowheads="1"/>
            </p:cNvSpPr>
            <p:nvPr/>
          </p:nvSpPr>
          <p:spPr bwMode="auto">
            <a:xfrm>
              <a:off x="4974864" y="4568552"/>
              <a:ext cx="677256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r>
                <a:rPr lang="en-US" altLang="zh-CN" sz="1400" b="1" dirty="0">
                  <a:latin typeface="+mn-ea"/>
                  <a:ea typeface="+mn-ea"/>
                </a:rPr>
                <a:t>I/O</a:t>
              </a:r>
              <a:r>
                <a:rPr lang="zh-CN" altLang="en-US" sz="1400" b="1" dirty="0">
                  <a:latin typeface="+mn-ea"/>
                  <a:ea typeface="+mn-ea"/>
                </a:rPr>
                <a:t>总线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212" name="Rectangle 203"/>
            <p:cNvSpPr>
              <a:spLocks noChangeArrowheads="1"/>
            </p:cNvSpPr>
            <p:nvPr/>
          </p:nvSpPr>
          <p:spPr bwMode="auto">
            <a:xfrm>
              <a:off x="6660232" y="2924944"/>
              <a:ext cx="1296000" cy="57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I/O</a:t>
              </a:r>
              <a:r>
                <a:rPr lang="zh-CN" altLang="en-US" sz="1600" b="1" dirty="0" smtClean="0">
                  <a:latin typeface="+mn-ea"/>
                  <a:ea typeface="+mn-ea"/>
                </a:rPr>
                <a:t>缓冲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存储器 </a:t>
              </a:r>
              <a:r>
                <a:rPr lang="en-US" altLang="zh-CN" sz="1600" b="1" dirty="0" smtClean="0">
                  <a:latin typeface="+mn-ea"/>
                  <a:ea typeface="+mn-ea"/>
                </a:rPr>
                <a:t>BIOM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213" name="Rectangle 204"/>
            <p:cNvSpPr>
              <a:spLocks noChangeArrowheads="1"/>
            </p:cNvSpPr>
            <p:nvPr/>
          </p:nvSpPr>
          <p:spPr bwMode="auto">
            <a:xfrm>
              <a:off x="5724128" y="3933096"/>
              <a:ext cx="2088232" cy="36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磁盘文件</a:t>
              </a:r>
              <a:r>
                <a:rPr lang="zh-CN" altLang="en-US" sz="1600" b="1" dirty="0" smtClean="0">
                  <a:latin typeface="+mn-ea"/>
                  <a:ea typeface="+mn-ea"/>
                </a:rPr>
                <a:t>系统 </a:t>
              </a:r>
              <a:r>
                <a:rPr lang="en-US" altLang="zh-CN" sz="1600" b="1" dirty="0" smtClean="0">
                  <a:latin typeface="+mn-ea"/>
                  <a:ea typeface="+mn-ea"/>
                </a:rPr>
                <a:t>DFS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214" name="Rectangle 205"/>
            <p:cNvSpPr>
              <a:spLocks noChangeArrowheads="1"/>
            </p:cNvSpPr>
            <p:nvPr/>
          </p:nvSpPr>
          <p:spPr bwMode="auto">
            <a:xfrm>
              <a:off x="5868144" y="4653136"/>
              <a:ext cx="792000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en-US" altLang="zh-CN" sz="1600" b="1">
                  <a:latin typeface="+mn-ea"/>
                  <a:ea typeface="+mn-ea"/>
                </a:rPr>
                <a:t>IO</a:t>
              </a:r>
              <a:r>
                <a:rPr lang="zh-CN" altLang="en-US" sz="1600" b="1">
                  <a:latin typeface="+mn-ea"/>
                  <a:ea typeface="+mn-ea"/>
                </a:rPr>
                <a:t>开关</a:t>
              </a:r>
              <a:endParaRPr lang="zh-CN" altLang="en-US" sz="1600" b="1" baseline="-14000">
                <a:latin typeface="+mn-ea"/>
                <a:ea typeface="+mn-ea"/>
              </a:endParaRPr>
            </a:p>
          </p:txBody>
        </p:sp>
        <p:sp>
          <p:nvSpPr>
            <p:cNvPr id="215" name="Rectangle 206"/>
            <p:cNvSpPr>
              <a:spLocks noChangeArrowheads="1"/>
            </p:cNvSpPr>
            <p:nvPr/>
          </p:nvSpPr>
          <p:spPr bwMode="auto">
            <a:xfrm>
              <a:off x="7380312" y="4437112"/>
              <a:ext cx="576000" cy="57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zh-CN" altLang="en-US" sz="1600" b="1">
                  <a:latin typeface="+mn-ea"/>
                  <a:ea typeface="+mn-ea"/>
                </a:rPr>
                <a:t>实时</a:t>
              </a:r>
            </a:p>
            <a:p>
              <a:pPr algn="ctr"/>
              <a:r>
                <a:rPr lang="zh-CN" altLang="en-US" sz="1600" b="1">
                  <a:latin typeface="+mn-ea"/>
                  <a:ea typeface="+mn-ea"/>
                </a:rPr>
                <a:t>装置</a:t>
              </a:r>
              <a:endParaRPr lang="zh-CN" altLang="en-US" sz="1600" b="1" baseline="-14000">
                <a:latin typeface="+mn-ea"/>
                <a:ea typeface="+mn-ea"/>
              </a:endParaRPr>
            </a:p>
          </p:txBody>
        </p:sp>
        <p:sp>
          <p:nvSpPr>
            <p:cNvPr id="216" name="Rectangle 212"/>
            <p:cNvSpPr>
              <a:spLocks noChangeArrowheads="1"/>
            </p:cNvSpPr>
            <p:nvPr/>
          </p:nvSpPr>
          <p:spPr bwMode="auto">
            <a:xfrm>
              <a:off x="5796136" y="1772816"/>
              <a:ext cx="1720626" cy="36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B6700</a:t>
              </a:r>
              <a:r>
                <a:rPr lang="zh-CN" altLang="en-US" sz="1600" b="1" dirty="0" smtClean="0">
                  <a:latin typeface="+mn-ea"/>
                  <a:ea typeface="+mn-ea"/>
                </a:rPr>
                <a:t>计算机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217" name="Line 220"/>
            <p:cNvSpPr>
              <a:spLocks noChangeShapeType="1"/>
            </p:cNvSpPr>
            <p:nvPr/>
          </p:nvSpPr>
          <p:spPr bwMode="auto">
            <a:xfrm flipH="1">
              <a:off x="5359896" y="4761160"/>
              <a:ext cx="76200" cy="1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Text Box 221"/>
            <p:cNvSpPr txBox="1">
              <a:spLocks noChangeArrowheads="1"/>
            </p:cNvSpPr>
            <p:nvPr/>
          </p:nvSpPr>
          <p:spPr bwMode="auto">
            <a:xfrm>
              <a:off x="5436136" y="4797152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200" dirty="0">
                  <a:latin typeface="+mn-ea"/>
                  <a:ea typeface="+mn-ea"/>
                </a:rPr>
                <a:t>1024</a:t>
              </a:r>
              <a:endParaRPr lang="en-US" altLang="zh-CN" sz="1200" baseline="-14000" dirty="0">
                <a:latin typeface="+mn-ea"/>
                <a:ea typeface="+mn-ea"/>
              </a:endParaRPr>
            </a:p>
          </p:txBody>
        </p:sp>
        <p:sp>
          <p:nvSpPr>
            <p:cNvPr id="219" name="Line 226"/>
            <p:cNvSpPr>
              <a:spLocks noChangeShapeType="1"/>
            </p:cNvSpPr>
            <p:nvPr/>
          </p:nvSpPr>
          <p:spPr bwMode="auto">
            <a:xfrm flipH="1">
              <a:off x="6300192" y="4428905"/>
              <a:ext cx="14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Text Box 227"/>
            <p:cNvSpPr txBox="1">
              <a:spLocks noChangeArrowheads="1"/>
            </p:cNvSpPr>
            <p:nvPr/>
          </p:nvSpPr>
          <p:spPr bwMode="auto">
            <a:xfrm>
              <a:off x="6372200" y="443713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r>
                <a:rPr lang="en-US" altLang="zh-CN" sz="1200" dirty="0">
                  <a:latin typeface="+mn-ea"/>
                  <a:ea typeface="+mn-ea"/>
                </a:rPr>
                <a:t>256</a:t>
              </a:r>
              <a:endParaRPr lang="en-US" altLang="zh-CN" sz="1200" baseline="-14000" dirty="0">
                <a:latin typeface="+mn-ea"/>
                <a:ea typeface="+mn-ea"/>
              </a:endParaRPr>
            </a:p>
          </p:txBody>
        </p:sp>
        <p:sp>
          <p:nvSpPr>
            <p:cNvPr id="221" name="Line 228"/>
            <p:cNvSpPr>
              <a:spLocks noChangeShapeType="1"/>
            </p:cNvSpPr>
            <p:nvPr/>
          </p:nvSpPr>
          <p:spPr bwMode="auto">
            <a:xfrm flipH="1">
              <a:off x="7251722" y="3717032"/>
              <a:ext cx="14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Text Box 229"/>
            <p:cNvSpPr txBox="1">
              <a:spLocks noChangeArrowheads="1"/>
            </p:cNvSpPr>
            <p:nvPr/>
          </p:nvSpPr>
          <p:spPr bwMode="auto">
            <a:xfrm>
              <a:off x="7020272" y="357301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r>
                <a:rPr lang="en-US" altLang="zh-CN" sz="1200" dirty="0">
                  <a:latin typeface="+mn-ea"/>
                  <a:ea typeface="+mn-ea"/>
                </a:rPr>
                <a:t>128</a:t>
              </a:r>
              <a:endParaRPr lang="en-US" altLang="zh-CN" sz="1200" baseline="-14000" dirty="0">
                <a:latin typeface="+mn-ea"/>
                <a:ea typeface="+mn-ea"/>
              </a:endParaRPr>
            </a:p>
          </p:txBody>
        </p:sp>
        <p:sp>
          <p:nvSpPr>
            <p:cNvPr id="223" name="Line 245"/>
            <p:cNvSpPr>
              <a:spLocks noChangeShapeType="1"/>
            </p:cNvSpPr>
            <p:nvPr/>
          </p:nvSpPr>
          <p:spPr bwMode="auto">
            <a:xfrm flipH="1">
              <a:off x="1187640" y="3861048"/>
              <a:ext cx="14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Text Box 246"/>
            <p:cNvSpPr txBox="1">
              <a:spLocks noChangeArrowheads="1"/>
            </p:cNvSpPr>
            <p:nvPr/>
          </p:nvSpPr>
          <p:spPr bwMode="auto">
            <a:xfrm>
              <a:off x="1259664" y="386104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200" dirty="0" smtClean="0">
                  <a:latin typeface="+mn-ea"/>
                  <a:ea typeface="+mn-ea"/>
                </a:rPr>
                <a:t>64</a:t>
              </a:r>
              <a:endParaRPr lang="en-US" altLang="zh-CN" sz="1200" baseline="-14000" dirty="0">
                <a:latin typeface="+mn-ea"/>
                <a:ea typeface="+mn-ea"/>
              </a:endParaRPr>
            </a:p>
          </p:txBody>
        </p:sp>
        <p:sp>
          <p:nvSpPr>
            <p:cNvPr id="225" name="Line 247"/>
            <p:cNvSpPr>
              <a:spLocks noChangeShapeType="1"/>
            </p:cNvSpPr>
            <p:nvPr/>
          </p:nvSpPr>
          <p:spPr bwMode="auto">
            <a:xfrm flipH="1">
              <a:off x="2771816" y="3204935"/>
              <a:ext cx="14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Text Box 248"/>
            <p:cNvSpPr txBox="1">
              <a:spLocks noChangeArrowheads="1"/>
            </p:cNvSpPr>
            <p:nvPr/>
          </p:nvSpPr>
          <p:spPr bwMode="auto">
            <a:xfrm>
              <a:off x="2627808" y="306898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r>
                <a:rPr lang="en-US" altLang="zh-CN" sz="1200" dirty="0">
                  <a:latin typeface="+mn-ea"/>
                  <a:ea typeface="+mn-ea"/>
                </a:rPr>
                <a:t>64</a:t>
              </a:r>
              <a:endParaRPr lang="en-US" altLang="zh-CN" sz="1200" baseline="-14000" dirty="0">
                <a:latin typeface="+mn-ea"/>
                <a:ea typeface="+mn-ea"/>
              </a:endParaRPr>
            </a:p>
          </p:txBody>
        </p:sp>
        <p:sp>
          <p:nvSpPr>
            <p:cNvPr id="227" name="Text Box 252"/>
            <p:cNvSpPr txBox="1">
              <a:spLocks noChangeArrowheads="1"/>
            </p:cNvSpPr>
            <p:nvPr/>
          </p:nvSpPr>
          <p:spPr bwMode="auto">
            <a:xfrm>
              <a:off x="971696" y="4567018"/>
              <a:ext cx="864000" cy="44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400" dirty="0" smtClean="0"/>
                <a:t>      指令</a:t>
              </a:r>
              <a:endParaRPr lang="en-US" altLang="zh-CN" sz="1400" dirty="0" smtClean="0"/>
            </a:p>
            <a:p>
              <a:pPr algn="ctr">
                <a:spcBef>
                  <a:spcPts val="200"/>
                </a:spcBef>
              </a:pPr>
              <a:r>
                <a:rPr lang="zh-CN" altLang="en-US" sz="1400" dirty="0" smtClean="0"/>
                <a:t>公共数据</a:t>
              </a:r>
              <a:endParaRPr lang="zh-CN" altLang="en-US" sz="1400" dirty="0"/>
            </a:p>
          </p:txBody>
        </p:sp>
        <p:cxnSp>
          <p:nvCxnSpPr>
            <p:cNvPr id="228" name="直接连接符 227"/>
            <p:cNvCxnSpPr/>
            <p:nvPr/>
          </p:nvCxnSpPr>
          <p:spPr bwMode="auto">
            <a:xfrm rot="5400000">
              <a:off x="2358216" y="4137597"/>
              <a:ext cx="14287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/>
            <p:nvPr/>
          </p:nvCxnSpPr>
          <p:spPr bwMode="auto">
            <a:xfrm rot="5400000">
              <a:off x="4496348" y="4137597"/>
              <a:ext cx="14287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直接连接符 229"/>
            <p:cNvCxnSpPr/>
            <p:nvPr/>
          </p:nvCxnSpPr>
          <p:spPr bwMode="auto">
            <a:xfrm rot="5400000">
              <a:off x="3143464" y="4137597"/>
              <a:ext cx="14287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2123728" y="4077072"/>
              <a:ext cx="0" cy="57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4787696" y="4797152"/>
              <a:ext cx="1070188" cy="57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Rectangle 134"/>
            <p:cNvSpPr>
              <a:spLocks noChangeArrowheads="1"/>
            </p:cNvSpPr>
            <p:nvPr/>
          </p:nvSpPr>
          <p:spPr bwMode="auto">
            <a:xfrm>
              <a:off x="2357423" y="4209829"/>
              <a:ext cx="2304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IN</a:t>
              </a:r>
              <a:r>
                <a:rPr lang="en-US" altLang="zh-CN" sz="1400" b="1" dirty="0" smtClean="0">
                  <a:latin typeface="+mn-ea"/>
                  <a:ea typeface="+mn-ea"/>
                </a:rPr>
                <a:t>(</a:t>
              </a:r>
              <a:r>
                <a:rPr lang="zh-CN" altLang="en-US" sz="1400" b="1" dirty="0" smtClean="0">
                  <a:latin typeface="+mn-ea"/>
                  <a:ea typeface="+mn-ea"/>
                </a:rPr>
                <a:t>闭合</a:t>
              </a:r>
              <a:r>
                <a:rPr lang="zh-CN" altLang="en-US" sz="1400" b="1" dirty="0">
                  <a:latin typeface="+mn-ea"/>
                  <a:ea typeface="+mn-ea"/>
                </a:rPr>
                <a:t>螺旋线</a:t>
              </a:r>
              <a:r>
                <a:rPr lang="zh-CN" altLang="en-US" sz="1400" b="1" dirty="0" smtClean="0">
                  <a:latin typeface="+mn-ea"/>
                  <a:ea typeface="+mn-ea"/>
                </a:rPr>
                <a:t>阵列</a:t>
              </a:r>
              <a:r>
                <a:rPr lang="en-US" altLang="zh-CN" sz="1400" b="1" dirty="0" smtClean="0">
                  <a:latin typeface="+mn-ea"/>
                  <a:ea typeface="+mn-ea"/>
                </a:rPr>
                <a:t>)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234" name="直接连接符 127"/>
            <p:cNvCxnSpPr>
              <a:stCxn id="209" idx="1"/>
              <a:endCxn id="204" idx="1"/>
            </p:cNvCxnSpPr>
            <p:nvPr/>
          </p:nvCxnSpPr>
          <p:spPr bwMode="auto">
            <a:xfrm rot="10800000" flipH="1" flipV="1">
              <a:off x="1643042" y="2312888"/>
              <a:ext cx="192654" cy="2484288"/>
            </a:xfrm>
            <a:prstGeom prst="bentConnector3">
              <a:avLst>
                <a:gd name="adj1" fmla="val -20567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直接连接符 234"/>
            <p:cNvCxnSpPr/>
            <p:nvPr/>
          </p:nvCxnSpPr>
          <p:spPr bwMode="auto">
            <a:xfrm>
              <a:off x="2051720" y="3636737"/>
              <a:ext cx="21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 rot="5400000" flipH="1" flipV="1">
              <a:off x="1981076" y="3708969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7" name="直接连接符 236"/>
            <p:cNvCxnSpPr/>
            <p:nvPr/>
          </p:nvCxnSpPr>
          <p:spPr bwMode="auto">
            <a:xfrm rot="5400000" flipH="1" flipV="1">
              <a:off x="2701156" y="3709763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 rot="5400000" flipH="1" flipV="1">
              <a:off x="4139727" y="3708969"/>
              <a:ext cx="142876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 rot="5400000" flipH="1" flipV="1">
              <a:off x="1764133" y="3212531"/>
              <a:ext cx="86400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0" name="直接连接符 239"/>
            <p:cNvCxnSpPr/>
            <p:nvPr/>
          </p:nvCxnSpPr>
          <p:spPr bwMode="auto">
            <a:xfrm>
              <a:off x="2411760" y="3429000"/>
              <a:ext cx="2160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 rot="5400000">
              <a:off x="3025650" y="3602209"/>
              <a:ext cx="357984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 rot="5400000">
              <a:off x="2233959" y="3602606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 rot="5400000">
              <a:off x="4394199" y="3602606"/>
              <a:ext cx="35719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2267744" y="3565299"/>
              <a:ext cx="2160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rot="5400000">
              <a:off x="2160587" y="3674044"/>
              <a:ext cx="215108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rot="5400000">
              <a:off x="2951881" y="3674044"/>
              <a:ext cx="214314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 rot="5400000">
              <a:off x="4320033" y="3673250"/>
              <a:ext cx="214314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 rot="5400000">
              <a:off x="3527125" y="3109834"/>
              <a:ext cx="64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 rot="5400000">
              <a:off x="2447014" y="3176222"/>
              <a:ext cx="79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0" name="直接连接符 249"/>
            <p:cNvCxnSpPr/>
            <p:nvPr/>
          </p:nvCxnSpPr>
          <p:spPr bwMode="auto">
            <a:xfrm rot="5400000" flipH="1" flipV="1">
              <a:off x="3996738" y="2489673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1" name="直接连接符 250"/>
            <p:cNvCxnSpPr>
              <a:stCxn id="209" idx="3"/>
              <a:endCxn id="106" idx="1"/>
            </p:cNvCxnSpPr>
            <p:nvPr/>
          </p:nvCxnSpPr>
          <p:spPr bwMode="auto">
            <a:xfrm>
              <a:off x="2363042" y="2312888"/>
              <a:ext cx="2647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2" name="直接连接符 251"/>
            <p:cNvCxnSpPr>
              <a:stCxn id="106" idx="3"/>
              <a:endCxn id="208" idx="1"/>
            </p:cNvCxnSpPr>
            <p:nvPr/>
          </p:nvCxnSpPr>
          <p:spPr bwMode="auto">
            <a:xfrm>
              <a:off x="3347784" y="2312888"/>
              <a:ext cx="28811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3" name="直接连接符 252"/>
            <p:cNvCxnSpPr/>
            <p:nvPr/>
          </p:nvCxnSpPr>
          <p:spPr bwMode="auto">
            <a:xfrm rot="5400000">
              <a:off x="3780714" y="2489689"/>
              <a:ext cx="144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4" name="直接连接符 253"/>
            <p:cNvCxnSpPr/>
            <p:nvPr/>
          </p:nvCxnSpPr>
          <p:spPr bwMode="auto">
            <a:xfrm flipV="1">
              <a:off x="4139952" y="2060824"/>
              <a:ext cx="1588" cy="144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5" name="直接连接符 203"/>
            <p:cNvCxnSpPr/>
            <p:nvPr/>
          </p:nvCxnSpPr>
          <p:spPr bwMode="auto">
            <a:xfrm>
              <a:off x="4643896" y="2348880"/>
              <a:ext cx="720320" cy="540016"/>
            </a:xfrm>
            <a:prstGeom prst="bentConnector3">
              <a:avLst>
                <a:gd name="adj1" fmla="val 76447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 rot="5400000">
              <a:off x="2673808" y="4354953"/>
              <a:ext cx="57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直接连接符 256"/>
            <p:cNvCxnSpPr/>
            <p:nvPr/>
          </p:nvCxnSpPr>
          <p:spPr bwMode="auto">
            <a:xfrm>
              <a:off x="4427414" y="4077072"/>
              <a:ext cx="570" cy="57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6665362" y="4795564"/>
              <a:ext cx="72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59" name="Line 220"/>
            <p:cNvSpPr>
              <a:spLocks noChangeShapeType="1"/>
            </p:cNvSpPr>
            <p:nvPr/>
          </p:nvSpPr>
          <p:spPr bwMode="auto">
            <a:xfrm flipH="1">
              <a:off x="7088088" y="4725144"/>
              <a:ext cx="76200" cy="1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Text Box 221"/>
            <p:cNvSpPr txBox="1">
              <a:spLocks noChangeArrowheads="1"/>
            </p:cNvSpPr>
            <p:nvPr/>
          </p:nvSpPr>
          <p:spPr bwMode="auto">
            <a:xfrm>
              <a:off x="6808238" y="4582838"/>
              <a:ext cx="36000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r>
                <a:rPr lang="en-US" altLang="zh-CN" sz="1200" dirty="0">
                  <a:latin typeface="+mn-ea"/>
                  <a:ea typeface="+mn-ea"/>
                </a:rPr>
                <a:t>1024</a:t>
              </a:r>
              <a:endParaRPr lang="en-US" altLang="zh-CN" sz="1200" baseline="-14000" dirty="0">
                <a:latin typeface="+mn-ea"/>
                <a:ea typeface="+mn-ea"/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 bwMode="auto">
            <a:xfrm rot="5400000">
              <a:off x="7111128" y="3716214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 rot="5400000">
              <a:off x="6190714" y="4472342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 rot="5400000">
              <a:off x="5904962" y="4472342"/>
              <a:ext cx="360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Line 226"/>
            <p:cNvSpPr>
              <a:spLocks noChangeShapeType="1"/>
            </p:cNvSpPr>
            <p:nvPr/>
          </p:nvSpPr>
          <p:spPr bwMode="auto">
            <a:xfrm flipH="1">
              <a:off x="6012160" y="4490819"/>
              <a:ext cx="14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Text Box 227"/>
            <p:cNvSpPr txBox="1">
              <a:spLocks noChangeArrowheads="1"/>
            </p:cNvSpPr>
            <p:nvPr/>
          </p:nvSpPr>
          <p:spPr bwMode="auto">
            <a:xfrm>
              <a:off x="5796168" y="4352705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r>
                <a:rPr lang="en-US" altLang="zh-CN" sz="1200" dirty="0">
                  <a:latin typeface="+mn-ea"/>
                  <a:ea typeface="+mn-ea"/>
                </a:rPr>
                <a:t>256</a:t>
              </a:r>
              <a:endParaRPr lang="en-US" altLang="zh-CN" sz="1200" baseline="-14000" dirty="0">
                <a:latin typeface="+mn-ea"/>
                <a:ea typeface="+mn-ea"/>
              </a:endParaRPr>
            </a:p>
          </p:txBody>
        </p:sp>
        <p:sp>
          <p:nvSpPr>
            <p:cNvPr id="266" name="Line 228"/>
            <p:cNvSpPr>
              <a:spLocks noChangeShapeType="1"/>
            </p:cNvSpPr>
            <p:nvPr/>
          </p:nvSpPr>
          <p:spPr bwMode="auto">
            <a:xfrm flipH="1">
              <a:off x="7236264" y="2416696"/>
              <a:ext cx="14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Text Box 229"/>
            <p:cNvSpPr txBox="1">
              <a:spLocks noChangeArrowheads="1"/>
            </p:cNvSpPr>
            <p:nvPr/>
          </p:nvSpPr>
          <p:spPr bwMode="auto">
            <a:xfrm>
              <a:off x="7092248" y="2264357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200" dirty="0" smtClean="0">
                  <a:latin typeface="+mn-ea"/>
                  <a:ea typeface="+mn-ea"/>
                </a:rPr>
                <a:t>48</a:t>
              </a:r>
              <a:endParaRPr lang="en-US" altLang="zh-CN" sz="1200" baseline="-14000" dirty="0">
                <a:latin typeface="+mn-ea"/>
                <a:ea typeface="+mn-ea"/>
              </a:endParaRPr>
            </a:p>
          </p:txBody>
        </p:sp>
        <p:cxnSp>
          <p:nvCxnSpPr>
            <p:cNvPr id="268" name="直接连接符 267"/>
            <p:cNvCxnSpPr/>
            <p:nvPr/>
          </p:nvCxnSpPr>
          <p:spPr bwMode="auto">
            <a:xfrm rot="5400000">
              <a:off x="6913066" y="2528166"/>
              <a:ext cx="79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rot="5400000">
              <a:off x="5616954" y="3536174"/>
              <a:ext cx="792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rot="5400000">
              <a:off x="5795963" y="2348459"/>
              <a:ext cx="43200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1" name="直接连接符 270"/>
            <p:cNvCxnSpPr/>
            <p:nvPr/>
          </p:nvCxnSpPr>
          <p:spPr bwMode="auto">
            <a:xfrm rot="5400000">
              <a:off x="3239238" y="3392022"/>
              <a:ext cx="3240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Line 228"/>
            <p:cNvSpPr>
              <a:spLocks noChangeShapeType="1"/>
            </p:cNvSpPr>
            <p:nvPr/>
          </p:nvSpPr>
          <p:spPr bwMode="auto">
            <a:xfrm flipH="1">
              <a:off x="5940128" y="2344688"/>
              <a:ext cx="144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Text Box 229"/>
            <p:cNvSpPr txBox="1">
              <a:spLocks noChangeArrowheads="1"/>
            </p:cNvSpPr>
            <p:nvPr/>
          </p:nvSpPr>
          <p:spPr bwMode="auto">
            <a:xfrm>
              <a:off x="5796136" y="2204888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200" dirty="0" smtClean="0">
                  <a:latin typeface="+mn-ea"/>
                  <a:ea typeface="+mn-ea"/>
                </a:rPr>
                <a:t>48</a:t>
              </a:r>
              <a:endParaRPr lang="en-US" altLang="zh-CN" sz="1200" baseline="-14000" dirty="0">
                <a:latin typeface="+mn-ea"/>
                <a:ea typeface="+mn-ea"/>
              </a:endParaRPr>
            </a:p>
          </p:txBody>
        </p:sp>
        <p:sp>
          <p:nvSpPr>
            <p:cNvPr id="274" name="Text Box 252"/>
            <p:cNvSpPr txBox="1">
              <a:spLocks noChangeArrowheads="1"/>
            </p:cNvSpPr>
            <p:nvPr/>
          </p:nvSpPr>
          <p:spPr bwMode="auto">
            <a:xfrm>
              <a:off x="4932112" y="2132880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latin typeface="+mn-ea"/>
                  <a:ea typeface="+mn-ea"/>
                </a:rPr>
                <a:t>I/O</a:t>
              </a:r>
              <a:r>
                <a:rPr lang="zh-CN" altLang="en-US" sz="1400" dirty="0" smtClean="0">
                  <a:latin typeface="+mn-ea"/>
                  <a:ea typeface="+mn-ea"/>
                </a:rPr>
                <a:t>请求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Box 2"/>
          <p:cNvSpPr txBox="1">
            <a:spLocks noChangeArrowheads="1"/>
          </p:cNvSpPr>
          <p:nvPr/>
        </p:nvSpPr>
        <p:spPr bwMode="auto">
          <a:xfrm>
            <a:off x="214282" y="404664"/>
            <a:ext cx="2701534" cy="46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IN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拓扑结构：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PE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结构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阵列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访问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58" name="Text Box 2"/>
          <p:cNvSpPr txBox="1">
            <a:spLocks noChangeArrowheads="1"/>
          </p:cNvSpPr>
          <p:nvPr/>
        </p:nvSpPr>
        <p:spPr bwMode="auto">
          <a:xfrm>
            <a:off x="2483768" y="404664"/>
            <a:ext cx="648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闭合螺旋线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互连函数有</a:t>
            </a:r>
            <a:r>
              <a:rPr lang="en-US" altLang="zh-CN" b="1" dirty="0" smtClean="0">
                <a:latin typeface="宋体" pitchFamily="2" charset="-122"/>
              </a:rPr>
              <a:t>i±1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i±8)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r>
              <a:rPr lang="en-US" altLang="zh-CN" sz="2400" b="1" dirty="0" smtClean="0">
                <a:latin typeface="宋体" pitchFamily="2" charset="-122"/>
              </a:rPr>
              <a:t>64</a:t>
            </a:r>
            <a:r>
              <a:rPr lang="zh-CN" altLang="en-US" sz="2400" b="1" dirty="0" smtClean="0">
                <a:latin typeface="宋体" pitchFamily="2" charset="-122"/>
              </a:rPr>
              <a:t>个端口</a:t>
            </a:r>
            <a:endParaRPr lang="zh-CN" altLang="en-US" sz="2400" b="1" dirty="0">
              <a:latin typeface="宋体" pitchFamily="2" charset="-122"/>
            </a:endParaRPr>
          </a:p>
        </p:txBody>
      </p:sp>
      <p:grpSp>
        <p:nvGrpSpPr>
          <p:cNvPr id="413" name="组合 412"/>
          <p:cNvGrpSpPr/>
          <p:nvPr/>
        </p:nvGrpSpPr>
        <p:grpSpPr>
          <a:xfrm>
            <a:off x="928662" y="1018166"/>
            <a:ext cx="2857520" cy="1643868"/>
            <a:chOff x="571472" y="1928802"/>
            <a:chExt cx="2857520" cy="1643868"/>
          </a:xfrm>
        </p:grpSpPr>
        <p:sp>
          <p:nvSpPr>
            <p:cNvPr id="261" name="Text Box 178"/>
            <p:cNvSpPr txBox="1">
              <a:spLocks noChangeArrowheads="1"/>
            </p:cNvSpPr>
            <p:nvPr/>
          </p:nvSpPr>
          <p:spPr bwMode="auto">
            <a:xfrm>
              <a:off x="857222" y="2071678"/>
              <a:ext cx="432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6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62" name="Text Box 179"/>
            <p:cNvSpPr txBox="1">
              <a:spLocks noChangeArrowheads="1"/>
            </p:cNvSpPr>
            <p:nvPr/>
          </p:nvSpPr>
          <p:spPr bwMode="auto">
            <a:xfrm>
              <a:off x="1571604" y="2071678"/>
              <a:ext cx="432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6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63" name="Text Box 180"/>
            <p:cNvSpPr txBox="1">
              <a:spLocks noChangeArrowheads="1"/>
            </p:cNvSpPr>
            <p:nvPr/>
          </p:nvSpPr>
          <p:spPr bwMode="auto">
            <a:xfrm>
              <a:off x="2714612" y="2071678"/>
              <a:ext cx="432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latin typeface="+mn-ea"/>
                  <a:ea typeface="+mn-ea"/>
                </a:rPr>
                <a:t>PE</a:t>
              </a:r>
              <a:r>
                <a:rPr lang="en-US" altLang="zh-CN" sz="1600" b="1" baseline="-160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266" name="Text Box 183"/>
            <p:cNvSpPr txBox="1">
              <a:spLocks noChangeArrowheads="1"/>
            </p:cNvSpPr>
            <p:nvPr/>
          </p:nvSpPr>
          <p:spPr bwMode="auto">
            <a:xfrm>
              <a:off x="2285984" y="205823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315" name="直接连接符 314"/>
            <p:cNvCxnSpPr/>
            <p:nvPr/>
          </p:nvCxnSpPr>
          <p:spPr bwMode="auto">
            <a:xfrm>
              <a:off x="1285852" y="2143116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>
              <a:off x="2000232" y="2143116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2571736" y="2143116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直接连接符 318"/>
            <p:cNvCxnSpPr/>
            <p:nvPr/>
          </p:nvCxnSpPr>
          <p:spPr bwMode="auto">
            <a:xfrm rot="5400000">
              <a:off x="607588" y="2750736"/>
              <a:ext cx="164228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 rot="5400000">
              <a:off x="1321571" y="2750339"/>
              <a:ext cx="1643074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直接连接符 321"/>
            <p:cNvCxnSpPr/>
            <p:nvPr/>
          </p:nvCxnSpPr>
          <p:spPr bwMode="auto">
            <a:xfrm rot="5400000">
              <a:off x="2465373" y="2749545"/>
              <a:ext cx="1643074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直接连接符 322"/>
            <p:cNvCxnSpPr>
              <a:stCxn id="261" idx="0"/>
            </p:cNvCxnSpPr>
            <p:nvPr/>
          </p:nvCxnSpPr>
          <p:spPr bwMode="auto">
            <a:xfrm rot="5400000" flipH="1" flipV="1">
              <a:off x="1179537" y="1822487"/>
              <a:ext cx="142876" cy="355506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直接连接符 322"/>
            <p:cNvCxnSpPr>
              <a:stCxn id="262" idx="0"/>
            </p:cNvCxnSpPr>
            <p:nvPr/>
          </p:nvCxnSpPr>
          <p:spPr bwMode="auto">
            <a:xfrm rot="5400000" flipH="1" flipV="1">
              <a:off x="1893932" y="1822504"/>
              <a:ext cx="142847" cy="35550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直接连接符 322"/>
            <p:cNvCxnSpPr>
              <a:stCxn id="263" idx="0"/>
            </p:cNvCxnSpPr>
            <p:nvPr/>
          </p:nvCxnSpPr>
          <p:spPr bwMode="auto">
            <a:xfrm rot="5400000" flipH="1" flipV="1">
              <a:off x="3036926" y="1822488"/>
              <a:ext cx="142876" cy="35550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rot="5400000" flipH="1" flipV="1">
              <a:off x="72200" y="2643976"/>
              <a:ext cx="1284296" cy="285752"/>
            </a:xfrm>
            <a:prstGeom prst="bentConnector3">
              <a:avLst>
                <a:gd name="adj1" fmla="val 9993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>
              <a:off x="3143240" y="2143116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3" name="Text Box 178"/>
            <p:cNvSpPr txBox="1">
              <a:spLocks noChangeArrowheads="1"/>
            </p:cNvSpPr>
            <p:nvPr/>
          </p:nvSpPr>
          <p:spPr bwMode="auto">
            <a:xfrm>
              <a:off x="857223" y="2500306"/>
              <a:ext cx="432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6000" dirty="0" smtClean="0">
                  <a:latin typeface="+mn-ea"/>
                  <a:ea typeface="+mn-ea"/>
                </a:rPr>
                <a:t>8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34" name="Text Box 179"/>
            <p:cNvSpPr txBox="1">
              <a:spLocks noChangeArrowheads="1"/>
            </p:cNvSpPr>
            <p:nvPr/>
          </p:nvSpPr>
          <p:spPr bwMode="auto">
            <a:xfrm>
              <a:off x="1571604" y="2500306"/>
              <a:ext cx="432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6000" dirty="0" smtClean="0">
                  <a:latin typeface="+mn-ea"/>
                  <a:ea typeface="+mn-ea"/>
                </a:rPr>
                <a:t>9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35" name="Text Box 180"/>
            <p:cNvSpPr txBox="1">
              <a:spLocks noChangeArrowheads="1"/>
            </p:cNvSpPr>
            <p:nvPr/>
          </p:nvSpPr>
          <p:spPr bwMode="auto">
            <a:xfrm>
              <a:off x="2714612" y="2500306"/>
              <a:ext cx="432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6000" dirty="0" smtClean="0">
                  <a:latin typeface="+mn-ea"/>
                  <a:ea typeface="+mn-ea"/>
                </a:rPr>
                <a:t>15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36" name="Text Box 183"/>
            <p:cNvSpPr txBox="1">
              <a:spLocks noChangeArrowheads="1"/>
            </p:cNvSpPr>
            <p:nvPr/>
          </p:nvSpPr>
          <p:spPr bwMode="auto">
            <a:xfrm>
              <a:off x="2285984" y="2486860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>
              <a:off x="1285852" y="2571744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2000232" y="2571744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>
              <a:off x="2571736" y="2571744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 rot="16200000" flipH="1">
              <a:off x="677835" y="2393943"/>
              <a:ext cx="215902" cy="142876"/>
            </a:xfrm>
            <a:prstGeom prst="bentConnector3">
              <a:avLst>
                <a:gd name="adj1" fmla="val 102941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143240" y="2571744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直接连接符 341"/>
            <p:cNvCxnSpPr>
              <a:stCxn id="261" idx="2"/>
              <a:endCxn id="333" idx="0"/>
            </p:cNvCxnSpPr>
            <p:nvPr/>
          </p:nvCxnSpPr>
          <p:spPr bwMode="auto">
            <a:xfrm>
              <a:off x="1073222" y="2285992"/>
              <a:ext cx="1" cy="2143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直接连接符 344"/>
            <p:cNvCxnSpPr>
              <a:stCxn id="262" idx="2"/>
              <a:endCxn id="334" idx="0"/>
            </p:cNvCxnSpPr>
            <p:nvPr/>
          </p:nvCxnSpPr>
          <p:spPr bwMode="auto">
            <a:xfrm>
              <a:off x="1787604" y="2285992"/>
              <a:ext cx="0" cy="2143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直接连接符 347"/>
            <p:cNvCxnSpPr>
              <a:stCxn id="263" idx="2"/>
              <a:endCxn id="335" idx="0"/>
            </p:cNvCxnSpPr>
            <p:nvPr/>
          </p:nvCxnSpPr>
          <p:spPr bwMode="auto">
            <a:xfrm>
              <a:off x="2930612" y="2285992"/>
              <a:ext cx="0" cy="2143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直接连接符 350"/>
            <p:cNvCxnSpPr/>
            <p:nvPr/>
          </p:nvCxnSpPr>
          <p:spPr bwMode="auto">
            <a:xfrm flipV="1">
              <a:off x="714348" y="2143116"/>
              <a:ext cx="2714644" cy="214314"/>
            </a:xfrm>
            <a:prstGeom prst="bentConnector3">
              <a:avLst>
                <a:gd name="adj1" fmla="val 10029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9" name="Text Box 183"/>
            <p:cNvSpPr txBox="1">
              <a:spLocks noChangeArrowheads="1"/>
            </p:cNvSpPr>
            <p:nvPr/>
          </p:nvSpPr>
          <p:spPr bwMode="auto">
            <a:xfrm>
              <a:off x="928662" y="282749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60" name="Text Box 183"/>
            <p:cNvSpPr txBox="1">
              <a:spLocks noChangeArrowheads="1"/>
            </p:cNvSpPr>
            <p:nvPr/>
          </p:nvSpPr>
          <p:spPr bwMode="auto">
            <a:xfrm>
              <a:off x="1643042" y="282749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61" name="Text Box 183"/>
            <p:cNvSpPr txBox="1">
              <a:spLocks noChangeArrowheads="1"/>
            </p:cNvSpPr>
            <p:nvPr/>
          </p:nvSpPr>
          <p:spPr bwMode="auto">
            <a:xfrm>
              <a:off x="2786050" y="282749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362" name="直接连接符 350"/>
            <p:cNvCxnSpPr/>
            <p:nvPr/>
          </p:nvCxnSpPr>
          <p:spPr bwMode="auto">
            <a:xfrm flipV="1">
              <a:off x="714348" y="2571744"/>
              <a:ext cx="2714644" cy="214314"/>
            </a:xfrm>
            <a:prstGeom prst="bentConnector3">
              <a:avLst>
                <a:gd name="adj1" fmla="val 10005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rot="5400000">
              <a:off x="1000894" y="2785264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 rot="5400000">
              <a:off x="1715274" y="2785264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 rot="5400000">
              <a:off x="2858282" y="2785264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6" name="Text Box 178"/>
            <p:cNvSpPr txBox="1">
              <a:spLocks noChangeArrowheads="1"/>
            </p:cNvSpPr>
            <p:nvPr/>
          </p:nvSpPr>
          <p:spPr bwMode="auto">
            <a:xfrm>
              <a:off x="857223" y="3143248"/>
              <a:ext cx="432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6000" dirty="0" smtClean="0">
                  <a:latin typeface="+mn-ea"/>
                  <a:ea typeface="+mn-ea"/>
                </a:rPr>
                <a:t>56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77" name="Text Box 179"/>
            <p:cNvSpPr txBox="1">
              <a:spLocks noChangeArrowheads="1"/>
            </p:cNvSpPr>
            <p:nvPr/>
          </p:nvSpPr>
          <p:spPr bwMode="auto">
            <a:xfrm>
              <a:off x="1571604" y="3143248"/>
              <a:ext cx="432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6000" dirty="0" smtClean="0">
                  <a:latin typeface="+mn-ea"/>
                  <a:ea typeface="+mn-ea"/>
                </a:rPr>
                <a:t>57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sp>
          <p:nvSpPr>
            <p:cNvPr id="378" name="Text Box 180"/>
            <p:cNvSpPr txBox="1">
              <a:spLocks noChangeArrowheads="1"/>
            </p:cNvSpPr>
            <p:nvPr/>
          </p:nvSpPr>
          <p:spPr bwMode="auto">
            <a:xfrm>
              <a:off x="2714612" y="3143248"/>
              <a:ext cx="432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PE</a:t>
              </a:r>
              <a:r>
                <a:rPr lang="en-US" altLang="zh-CN" sz="1600" b="1" baseline="-16000" dirty="0" smtClean="0">
                  <a:latin typeface="+mn-ea"/>
                  <a:ea typeface="+mn-ea"/>
                </a:rPr>
                <a:t>63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379" name="直接连接符 378"/>
            <p:cNvCxnSpPr/>
            <p:nvPr/>
          </p:nvCxnSpPr>
          <p:spPr bwMode="auto">
            <a:xfrm>
              <a:off x="1285852" y="3214686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 bwMode="auto">
            <a:xfrm>
              <a:off x="2000232" y="3214686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接连接符 380"/>
            <p:cNvCxnSpPr/>
            <p:nvPr/>
          </p:nvCxnSpPr>
          <p:spPr bwMode="auto">
            <a:xfrm>
              <a:off x="2571736" y="3214686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接连接符 381"/>
            <p:cNvCxnSpPr/>
            <p:nvPr/>
          </p:nvCxnSpPr>
          <p:spPr bwMode="auto">
            <a:xfrm>
              <a:off x="3143240" y="3214686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直接连接符 350"/>
            <p:cNvCxnSpPr/>
            <p:nvPr/>
          </p:nvCxnSpPr>
          <p:spPr bwMode="auto">
            <a:xfrm flipV="1">
              <a:off x="571472" y="3214686"/>
              <a:ext cx="2857520" cy="214314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直接连接符 383"/>
            <p:cNvCxnSpPr/>
            <p:nvPr/>
          </p:nvCxnSpPr>
          <p:spPr bwMode="auto">
            <a:xfrm rot="5400000">
              <a:off x="1000894" y="3071016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直接连接符 384"/>
            <p:cNvCxnSpPr/>
            <p:nvPr/>
          </p:nvCxnSpPr>
          <p:spPr bwMode="auto">
            <a:xfrm rot="5400000">
              <a:off x="1715274" y="3071016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直接连接符 385"/>
            <p:cNvCxnSpPr/>
            <p:nvPr/>
          </p:nvCxnSpPr>
          <p:spPr bwMode="auto">
            <a:xfrm rot="5400000">
              <a:off x="2858282" y="3071016"/>
              <a:ext cx="14287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8" name="Text Box 183"/>
            <p:cNvSpPr txBox="1">
              <a:spLocks noChangeArrowheads="1"/>
            </p:cNvSpPr>
            <p:nvPr/>
          </p:nvSpPr>
          <p:spPr bwMode="auto">
            <a:xfrm>
              <a:off x="2285984" y="3115524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6000" dirty="0">
                <a:latin typeface="+mn-ea"/>
                <a:ea typeface="+mn-ea"/>
              </a:endParaRPr>
            </a:p>
          </p:txBody>
        </p:sp>
        <p:cxnSp>
          <p:nvCxnSpPr>
            <p:cNvPr id="393" name="直接连接符 322"/>
            <p:cNvCxnSpPr>
              <a:stCxn id="378" idx="2"/>
            </p:cNvCxnSpPr>
            <p:nvPr/>
          </p:nvCxnSpPr>
          <p:spPr bwMode="auto">
            <a:xfrm rot="16200000" flipH="1">
              <a:off x="3001207" y="3286967"/>
              <a:ext cx="214314" cy="35550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9" name="直接连接符 322"/>
            <p:cNvCxnSpPr>
              <a:stCxn id="377" idx="2"/>
            </p:cNvCxnSpPr>
            <p:nvPr/>
          </p:nvCxnSpPr>
          <p:spPr bwMode="auto">
            <a:xfrm rot="16200000" flipH="1">
              <a:off x="1858199" y="3286967"/>
              <a:ext cx="214314" cy="35550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2" name="直接连接符 322"/>
            <p:cNvCxnSpPr>
              <a:stCxn id="376" idx="2"/>
            </p:cNvCxnSpPr>
            <p:nvPr/>
          </p:nvCxnSpPr>
          <p:spPr bwMode="auto">
            <a:xfrm rot="16200000" flipH="1">
              <a:off x="1143818" y="3286967"/>
              <a:ext cx="214314" cy="35550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 rot="5400000">
              <a:off x="679423" y="2820983"/>
              <a:ext cx="71438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直接连接符 350"/>
            <p:cNvCxnSpPr/>
            <p:nvPr/>
          </p:nvCxnSpPr>
          <p:spPr bwMode="auto">
            <a:xfrm flipV="1">
              <a:off x="714348" y="3000372"/>
              <a:ext cx="2714644" cy="71438"/>
            </a:xfrm>
            <a:prstGeom prst="bentConnector3">
              <a:avLst>
                <a:gd name="adj1" fmla="val 9982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8" name="直接连接符 339"/>
            <p:cNvCxnSpPr/>
            <p:nvPr/>
          </p:nvCxnSpPr>
          <p:spPr bwMode="auto">
            <a:xfrm rot="16200000" flipH="1">
              <a:off x="714348" y="3071810"/>
              <a:ext cx="142876" cy="142876"/>
            </a:xfrm>
            <a:prstGeom prst="bentConnector3">
              <a:avLst>
                <a:gd name="adj1" fmla="val 10777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4" name="Text Box 301"/>
          <p:cNvSpPr txBox="1">
            <a:spLocks noChangeArrowheads="1"/>
          </p:cNvSpPr>
          <p:nvPr/>
        </p:nvSpPr>
        <p:spPr bwMode="auto">
          <a:xfrm>
            <a:off x="214282" y="2636912"/>
            <a:ext cx="421484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         </a:t>
            </a:r>
            <a:r>
              <a:rPr lang="zh-CN" altLang="en-US" sz="2400" b="1" dirty="0" smtClean="0">
                <a:latin typeface="宋体" pitchFamily="2" charset="-122"/>
              </a:rPr>
              <a:t>运算、访存、</a:t>
            </a:r>
            <a:r>
              <a:rPr lang="en-US" altLang="zh-CN" sz="2400" b="1" dirty="0" smtClean="0">
                <a:latin typeface="宋体" pitchFamily="2" charset="-122"/>
              </a:rPr>
              <a:t>NIC</a:t>
            </a:r>
            <a:r>
              <a:rPr lang="zh-CN" altLang="en-US" sz="2400" b="1" dirty="0" smtClean="0">
                <a:latin typeface="宋体" pitchFamily="2" charset="-122"/>
              </a:rPr>
              <a:t>均</a:t>
            </a:r>
            <a:r>
              <a:rPr lang="zh-CN" altLang="en-US" sz="2400" b="1" dirty="0">
                <a:latin typeface="宋体" pitchFamily="2" charset="-122"/>
              </a:rPr>
              <a:t>由</a:t>
            </a:r>
            <a:r>
              <a:rPr lang="zh-CN" altLang="en-US" sz="2400" b="1" u="sng" dirty="0" smtClean="0">
                <a:latin typeface="宋体" pitchFamily="2" charset="-122"/>
              </a:rPr>
              <a:t>指令控制线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来自</a:t>
            </a:r>
            <a:r>
              <a:rPr lang="en-US" altLang="zh-CN" b="1" dirty="0" smtClean="0">
                <a:latin typeface="宋体" pitchFamily="2" charset="-122"/>
              </a:rPr>
              <a:t>CU)</a:t>
            </a:r>
            <a:r>
              <a:rPr lang="zh-CN" altLang="en-US" sz="2400" b="1" dirty="0" smtClean="0">
                <a:latin typeface="宋体" pitchFamily="2" charset="-122"/>
              </a:rPr>
              <a:t>控制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561" name="Text Box 4"/>
          <p:cNvSpPr txBox="1">
            <a:spLocks noChangeArrowheads="1"/>
          </p:cNvSpPr>
          <p:nvPr/>
        </p:nvSpPr>
        <p:spPr bwMode="auto">
          <a:xfrm>
            <a:off x="1949694" y="4005064"/>
            <a:ext cx="70147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64</a:t>
            </a:r>
            <a:r>
              <a:rPr lang="zh-CN" altLang="en-US" sz="2400" b="1" dirty="0">
                <a:latin typeface="宋体" pitchFamily="2" charset="-122"/>
              </a:rPr>
              <a:t>个</a:t>
            </a:r>
            <a:r>
              <a:rPr lang="en-US" altLang="zh-CN" sz="2400" b="1" dirty="0">
                <a:latin typeface="宋体" pitchFamily="2" charset="-122"/>
              </a:rPr>
              <a:t>PEM</a:t>
            </a:r>
            <a:r>
              <a:rPr lang="en-US" altLang="zh-CN" sz="2000" b="1" dirty="0">
                <a:latin typeface="宋体" pitchFamily="2" charset="-122"/>
              </a:rPr>
              <a:t>(2K×64b)</a:t>
            </a:r>
            <a:r>
              <a:rPr lang="zh-CN" altLang="en-US" sz="2400" b="1" dirty="0">
                <a:latin typeface="宋体" pitchFamily="2" charset="-122"/>
              </a:rPr>
              <a:t>，公共编址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行列序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</a:rPr>
              <a:t>PE</a:t>
            </a:r>
            <a:r>
              <a:rPr lang="zh-CN" altLang="en-US" sz="2400" b="1" dirty="0">
                <a:latin typeface="宋体" pitchFamily="2" charset="-122"/>
              </a:rPr>
              <a:t>编址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列序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各</a:t>
            </a:r>
            <a:r>
              <a:rPr lang="en-US" altLang="zh-CN" sz="2400" b="1" u="sng" dirty="0" smtClean="0">
                <a:solidFill>
                  <a:srgbClr val="990099"/>
                </a:solidFill>
                <a:latin typeface="宋体" pitchFamily="2" charset="-122"/>
              </a:rPr>
              <a:t>PE</a:t>
            </a:r>
            <a:r>
              <a:rPr lang="zh-CN" altLang="en-US" sz="2400" b="1" dirty="0" smtClean="0">
                <a:latin typeface="宋体" pitchFamily="2" charset="-122"/>
              </a:rPr>
              <a:t>直接访问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en-US" altLang="zh-CN" b="1" dirty="0" smtClean="0">
                <a:latin typeface="宋体" pitchFamily="2" charset="-122"/>
              </a:rPr>
              <a:t>PE</a:t>
            </a:r>
            <a:r>
              <a:rPr lang="zh-CN" altLang="en-US" b="1" dirty="0" smtClean="0">
                <a:latin typeface="宋体" pitchFamily="2" charset="-122"/>
              </a:rPr>
              <a:t>编址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b="1" dirty="0" smtClean="0">
                <a:latin typeface="宋体" pitchFamily="2" charset="-122"/>
              </a:rPr>
              <a:t>自己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PEM])</a:t>
            </a:r>
            <a:r>
              <a:rPr lang="zh-CN" altLang="en-US" sz="2400" b="1" dirty="0" smtClean="0">
                <a:latin typeface="宋体" pitchFamily="2" charset="-122"/>
              </a:rPr>
              <a:t>，存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取数据；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u="sng" dirty="0" smtClean="0">
                <a:solidFill>
                  <a:srgbClr val="990099"/>
                </a:solidFill>
                <a:latin typeface="宋体" pitchFamily="2" charset="-122"/>
              </a:rPr>
              <a:t>CU</a:t>
            </a:r>
            <a:r>
              <a:rPr lang="zh-CN" altLang="en-US" sz="2400" b="1" dirty="0">
                <a:latin typeface="宋体" pitchFamily="2" charset="-122"/>
              </a:rPr>
              <a:t>通过</a:t>
            </a:r>
            <a:r>
              <a:rPr lang="en-US" altLang="zh-CN" sz="2400" b="1" dirty="0">
                <a:latin typeface="宋体" pitchFamily="2" charset="-122"/>
              </a:rPr>
              <a:t>CU</a:t>
            </a:r>
            <a:r>
              <a:rPr lang="zh-CN" altLang="en-US" sz="2400" b="1" dirty="0" smtClean="0">
                <a:latin typeface="宋体" pitchFamily="2" charset="-122"/>
              </a:rPr>
              <a:t>总线访问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按公共编址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，取指令和公共数据；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u="sng" dirty="0" smtClean="0">
                <a:solidFill>
                  <a:srgbClr val="990099"/>
                </a:solidFill>
                <a:latin typeface="宋体" pitchFamily="2" charset="-122"/>
              </a:rPr>
              <a:t>B6700</a:t>
            </a:r>
            <a:r>
              <a:rPr lang="zh-CN" altLang="en-US" sz="2400" b="1" dirty="0" smtClean="0">
                <a:latin typeface="宋体" pitchFamily="2" charset="-122"/>
              </a:rPr>
              <a:t>通过</a:t>
            </a:r>
            <a:r>
              <a:rPr lang="en-US" altLang="zh-CN" sz="2400" b="1" dirty="0">
                <a:latin typeface="宋体" pitchFamily="2" charset="-122"/>
              </a:rPr>
              <a:t>I/O</a:t>
            </a:r>
            <a:r>
              <a:rPr lang="zh-CN" altLang="en-US" sz="2400" b="1" dirty="0" smtClean="0">
                <a:latin typeface="宋体" pitchFamily="2" charset="-122"/>
              </a:rPr>
              <a:t>总线访问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按公共编址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0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14</a:t>
            </a:fld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4534762" y="1000678"/>
            <a:ext cx="4357718" cy="3000396"/>
            <a:chOff x="4429124" y="928670"/>
            <a:chExt cx="4357718" cy="3000396"/>
          </a:xfrm>
        </p:grpSpPr>
        <p:sp>
          <p:nvSpPr>
            <p:cNvPr id="135" name="Text Box 235"/>
            <p:cNvSpPr txBox="1">
              <a:spLocks noChangeArrowheads="1"/>
            </p:cNvSpPr>
            <p:nvPr/>
          </p:nvSpPr>
          <p:spPr bwMode="auto">
            <a:xfrm>
              <a:off x="4430713" y="1428735"/>
              <a:ext cx="1214446" cy="2857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驱动</a:t>
              </a:r>
              <a:r>
                <a:rPr lang="en-US" altLang="zh-CN" sz="1600" b="1" dirty="0">
                  <a:latin typeface="+mn-ea"/>
                  <a:ea typeface="+mn-ea"/>
                </a:rPr>
                <a:t>/</a:t>
              </a:r>
              <a:r>
                <a:rPr lang="zh-CN" altLang="en-US" sz="1600" b="1" dirty="0">
                  <a:latin typeface="+mn-ea"/>
                  <a:ea typeface="+mn-ea"/>
                </a:rPr>
                <a:t>接收器</a:t>
              </a:r>
            </a:p>
          </p:txBody>
        </p:sp>
        <p:sp>
          <p:nvSpPr>
            <p:cNvPr id="136" name="Text Box 236"/>
            <p:cNvSpPr txBox="1">
              <a:spLocks noChangeArrowheads="1"/>
            </p:cNvSpPr>
            <p:nvPr/>
          </p:nvSpPr>
          <p:spPr bwMode="auto">
            <a:xfrm>
              <a:off x="6143636" y="1428735"/>
              <a:ext cx="1428760" cy="285752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操作数选择门</a:t>
              </a:r>
            </a:p>
          </p:txBody>
        </p:sp>
        <p:sp>
          <p:nvSpPr>
            <p:cNvPr id="137" name="Text Box 237"/>
            <p:cNvSpPr txBox="1">
              <a:spLocks noChangeArrowheads="1"/>
            </p:cNvSpPr>
            <p:nvPr/>
          </p:nvSpPr>
          <p:spPr bwMode="auto">
            <a:xfrm>
              <a:off x="4645027" y="2000240"/>
              <a:ext cx="928694" cy="2857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互连</a:t>
              </a:r>
              <a:r>
                <a:rPr lang="en-US" altLang="zh-CN" sz="1600" b="1" dirty="0" smtClean="0">
                  <a:latin typeface="+mn-ea"/>
                  <a:ea typeface="+mn-ea"/>
                </a:rPr>
                <a:t>REGR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8" name="Text Box 238"/>
            <p:cNvSpPr txBox="1">
              <a:spLocks noChangeArrowheads="1"/>
            </p:cNvSpPr>
            <p:nvPr/>
          </p:nvSpPr>
          <p:spPr bwMode="auto">
            <a:xfrm>
              <a:off x="6021413" y="2000240"/>
              <a:ext cx="838192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通用</a:t>
              </a:r>
              <a:r>
                <a:rPr lang="en-US" altLang="zh-CN" sz="1600" b="1" dirty="0">
                  <a:latin typeface="+mn-ea"/>
                  <a:ea typeface="+mn-ea"/>
                </a:rPr>
                <a:t>REG</a:t>
              </a:r>
            </a:p>
          </p:txBody>
        </p:sp>
        <p:sp>
          <p:nvSpPr>
            <p:cNvPr id="139" name="Text Box 239"/>
            <p:cNvSpPr txBox="1">
              <a:spLocks noChangeArrowheads="1"/>
            </p:cNvSpPr>
            <p:nvPr/>
          </p:nvSpPr>
          <p:spPr bwMode="auto">
            <a:xfrm>
              <a:off x="4573589" y="2643182"/>
              <a:ext cx="1143008" cy="35719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算术</a:t>
              </a:r>
              <a:r>
                <a:rPr lang="zh-CN" altLang="en-US" sz="1600" b="1" dirty="0" smtClean="0">
                  <a:latin typeface="+mn-ea"/>
                  <a:ea typeface="+mn-ea"/>
                </a:rPr>
                <a:t>单元</a:t>
              </a:r>
              <a:r>
                <a:rPr lang="en-US" altLang="zh-CN" sz="1600" b="1" dirty="0" smtClean="0">
                  <a:latin typeface="+mn-ea"/>
                  <a:ea typeface="+mn-ea"/>
                </a:rPr>
                <a:t>AU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0" name="Text Box 240"/>
            <p:cNvSpPr txBox="1">
              <a:spLocks noChangeArrowheads="1"/>
            </p:cNvSpPr>
            <p:nvPr/>
          </p:nvSpPr>
          <p:spPr bwMode="auto">
            <a:xfrm>
              <a:off x="5930911" y="2643182"/>
              <a:ext cx="1143008" cy="35719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逻辑</a:t>
              </a:r>
              <a:r>
                <a:rPr lang="zh-CN" altLang="en-US" sz="1600" b="1" dirty="0" smtClean="0">
                  <a:latin typeface="+mn-ea"/>
                  <a:ea typeface="+mn-ea"/>
                </a:rPr>
                <a:t>单元</a:t>
              </a:r>
              <a:r>
                <a:rPr lang="en-US" altLang="zh-CN" sz="1600" b="1" dirty="0" smtClean="0">
                  <a:latin typeface="+mn-ea"/>
                  <a:ea typeface="+mn-ea"/>
                </a:rPr>
                <a:t>LU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1" name="Text Box 241"/>
            <p:cNvSpPr txBox="1">
              <a:spLocks noChangeArrowheads="1"/>
            </p:cNvSpPr>
            <p:nvPr/>
          </p:nvSpPr>
          <p:spPr bwMode="auto">
            <a:xfrm>
              <a:off x="4645027" y="3214686"/>
              <a:ext cx="928694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累加</a:t>
              </a:r>
              <a:r>
                <a:rPr lang="en-US" altLang="zh-CN" sz="1600" b="1" dirty="0" smtClean="0">
                  <a:latin typeface="+mn-ea"/>
                  <a:ea typeface="+mn-ea"/>
                </a:rPr>
                <a:t>REG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2" name="Text Box 242"/>
            <p:cNvSpPr txBox="1">
              <a:spLocks noChangeArrowheads="1"/>
            </p:cNvSpPr>
            <p:nvPr/>
          </p:nvSpPr>
          <p:spPr bwMode="auto">
            <a:xfrm>
              <a:off x="7288233" y="2571744"/>
              <a:ext cx="1428760" cy="357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地址</a:t>
              </a:r>
              <a:r>
                <a:rPr lang="zh-CN" altLang="en-US" sz="1600" b="1" dirty="0" smtClean="0">
                  <a:latin typeface="+mn-ea"/>
                  <a:ea typeface="+mn-ea"/>
                </a:rPr>
                <a:t>加法器</a:t>
              </a:r>
              <a:r>
                <a:rPr lang="en-US" altLang="zh-CN" sz="1600" b="1" dirty="0">
                  <a:latin typeface="+mn-ea"/>
                  <a:ea typeface="+mn-ea"/>
                </a:rPr>
                <a:t>ADA</a:t>
              </a:r>
            </a:p>
          </p:txBody>
        </p:sp>
        <p:sp>
          <p:nvSpPr>
            <p:cNvPr id="143" name="Text Box 243"/>
            <p:cNvSpPr txBox="1">
              <a:spLocks noChangeArrowheads="1"/>
            </p:cNvSpPr>
            <p:nvPr/>
          </p:nvSpPr>
          <p:spPr bwMode="auto">
            <a:xfrm>
              <a:off x="7072330" y="2000240"/>
              <a:ext cx="928694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模式</a:t>
              </a:r>
              <a:r>
                <a:rPr lang="en-US" altLang="zh-CN" sz="1600" b="1" dirty="0" smtClean="0">
                  <a:latin typeface="+mn-ea"/>
                  <a:ea typeface="+mn-ea"/>
                </a:rPr>
                <a:t>REG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4" name="Text Box 244"/>
            <p:cNvSpPr txBox="1">
              <a:spLocks noChangeArrowheads="1"/>
            </p:cNvSpPr>
            <p:nvPr/>
          </p:nvSpPr>
          <p:spPr bwMode="auto">
            <a:xfrm>
              <a:off x="5930911" y="3214686"/>
              <a:ext cx="1143008" cy="35719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移位</a:t>
              </a:r>
              <a:r>
                <a:rPr lang="zh-CN" altLang="en-US" sz="1600" b="1" dirty="0" smtClean="0">
                  <a:latin typeface="+mn-ea"/>
                  <a:ea typeface="+mn-ea"/>
                </a:rPr>
                <a:t>单元</a:t>
              </a:r>
              <a:r>
                <a:rPr lang="en-US" altLang="zh-CN" sz="1600" b="1" dirty="0" smtClean="0">
                  <a:latin typeface="+mn-ea"/>
                  <a:ea typeface="+mn-ea"/>
                </a:rPr>
                <a:t>SU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5" name="Text Box 245"/>
            <p:cNvSpPr txBox="1">
              <a:spLocks noChangeArrowheads="1"/>
            </p:cNvSpPr>
            <p:nvPr/>
          </p:nvSpPr>
          <p:spPr bwMode="auto">
            <a:xfrm>
              <a:off x="7786710" y="3143248"/>
              <a:ext cx="928694" cy="28575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变址</a:t>
              </a:r>
              <a:r>
                <a:rPr lang="en-US" altLang="zh-CN" sz="1600" b="1" dirty="0" smtClean="0">
                  <a:latin typeface="+mn-ea"/>
                  <a:ea typeface="+mn-ea"/>
                </a:rPr>
                <a:t>REGX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6" name="Text Box 255"/>
            <p:cNvSpPr txBox="1">
              <a:spLocks noChangeArrowheads="1"/>
            </p:cNvSpPr>
            <p:nvPr/>
          </p:nvSpPr>
          <p:spPr bwMode="auto">
            <a:xfrm>
              <a:off x="7286644" y="3143248"/>
              <a:ext cx="428628" cy="28575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600" b="1">
                  <a:latin typeface="+mn-ea"/>
                  <a:ea typeface="+mn-ea"/>
                </a:rPr>
                <a:t>MAR</a:t>
              </a:r>
            </a:p>
          </p:txBody>
        </p:sp>
        <p:sp>
          <p:nvSpPr>
            <p:cNvPr id="147" name="Text Box 280"/>
            <p:cNvSpPr txBox="1">
              <a:spLocks noChangeArrowheads="1"/>
            </p:cNvSpPr>
            <p:nvPr/>
          </p:nvSpPr>
          <p:spPr bwMode="auto">
            <a:xfrm>
              <a:off x="6357950" y="928670"/>
              <a:ext cx="64294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PEM</a:t>
              </a:r>
              <a:r>
                <a:rPr lang="zh-CN" altLang="en-US" sz="1600" b="1" dirty="0" smtClean="0">
                  <a:latin typeface="+mn-ea"/>
                  <a:ea typeface="+mn-ea"/>
                </a:rPr>
                <a:t>来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8" name="Text Box 281"/>
            <p:cNvSpPr txBox="1">
              <a:spLocks noChangeArrowheads="1"/>
            </p:cNvSpPr>
            <p:nvPr/>
          </p:nvSpPr>
          <p:spPr bwMode="auto">
            <a:xfrm>
              <a:off x="7073919" y="928670"/>
              <a:ext cx="1071570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CDB</a:t>
              </a:r>
              <a:r>
                <a:rPr lang="zh-CN" altLang="en-US" sz="1600" b="1" dirty="0" smtClean="0">
                  <a:latin typeface="+mn-ea"/>
                  <a:ea typeface="+mn-ea"/>
                </a:rPr>
                <a:t>来</a:t>
              </a:r>
              <a:r>
                <a:rPr lang="en-US" altLang="zh-CN" sz="1600" b="1" dirty="0" smtClean="0">
                  <a:latin typeface="+mn-ea"/>
                  <a:ea typeface="+mn-ea"/>
                </a:rPr>
                <a:t>(CU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49" name="Text Box 283"/>
            <p:cNvSpPr txBox="1">
              <a:spLocks noChangeArrowheads="1"/>
            </p:cNvSpPr>
            <p:nvPr/>
          </p:nvSpPr>
          <p:spPr bwMode="auto">
            <a:xfrm>
              <a:off x="4502151" y="928670"/>
              <a:ext cx="1143008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东  南  西  北</a:t>
              </a:r>
            </a:p>
          </p:txBody>
        </p:sp>
        <p:sp>
          <p:nvSpPr>
            <p:cNvPr id="150" name="Text Box 298"/>
            <p:cNvSpPr txBox="1">
              <a:spLocks noChangeArrowheads="1"/>
            </p:cNvSpPr>
            <p:nvPr/>
          </p:nvSpPr>
          <p:spPr bwMode="auto">
            <a:xfrm>
              <a:off x="8429652" y="2000240"/>
              <a:ext cx="304800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CU</a:t>
              </a:r>
            </a:p>
          </p:txBody>
        </p:sp>
        <p:sp>
          <p:nvSpPr>
            <p:cNvPr id="151" name="Text Box 299"/>
            <p:cNvSpPr txBox="1">
              <a:spLocks noChangeArrowheads="1"/>
            </p:cNvSpPr>
            <p:nvPr/>
          </p:nvSpPr>
          <p:spPr bwMode="auto">
            <a:xfrm>
              <a:off x="7085060" y="3643314"/>
              <a:ext cx="155890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  <a:r>
                <a:rPr lang="zh-CN" altLang="en-US" sz="1600" b="1" dirty="0" smtClean="0">
                  <a:latin typeface="+mn-ea"/>
                  <a:ea typeface="+mn-ea"/>
                </a:rPr>
                <a:t>逻辑部件</a:t>
              </a:r>
              <a:r>
                <a:rPr lang="en-US" altLang="zh-CN" sz="1600" b="1" dirty="0">
                  <a:latin typeface="+mn-ea"/>
                  <a:ea typeface="+mn-ea"/>
                </a:rPr>
                <a:t>MLU</a:t>
              </a:r>
            </a:p>
          </p:txBody>
        </p:sp>
        <p:cxnSp>
          <p:nvCxnSpPr>
            <p:cNvPr id="152" name="直接箭头连接符 151"/>
            <p:cNvCxnSpPr/>
            <p:nvPr/>
          </p:nvCxnSpPr>
          <p:spPr bwMode="auto">
            <a:xfrm rot="5400000">
              <a:off x="5036350" y="3107529"/>
              <a:ext cx="214312" cy="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>
              <a:stCxn id="140" idx="2"/>
              <a:endCxn id="144" idx="0"/>
            </p:cNvCxnSpPr>
            <p:nvPr/>
          </p:nvCxnSpPr>
          <p:spPr bwMode="auto">
            <a:xfrm rot="5400000">
              <a:off x="6395258" y="3107529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73"/>
            <p:cNvCxnSpPr/>
            <p:nvPr/>
          </p:nvCxnSpPr>
          <p:spPr bwMode="auto">
            <a:xfrm>
              <a:off x="6502415" y="3071810"/>
              <a:ext cx="998543" cy="428628"/>
            </a:xfrm>
            <a:prstGeom prst="bentConnector3">
              <a:avLst>
                <a:gd name="adj1" fmla="val 6761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rot="5400000">
              <a:off x="7500958" y="3071810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rot="5400000">
              <a:off x="8215735" y="3072207"/>
              <a:ext cx="14367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7572396" y="300037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rot="5400000">
              <a:off x="7895058" y="2964256"/>
              <a:ext cx="70644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5400000">
              <a:off x="8500296" y="2500306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90"/>
            <p:cNvCxnSpPr>
              <a:stCxn id="145" idx="2"/>
            </p:cNvCxnSpPr>
            <p:nvPr/>
          </p:nvCxnSpPr>
          <p:spPr bwMode="auto">
            <a:xfrm rot="16200000" flipH="1">
              <a:off x="8483229" y="3196827"/>
              <a:ext cx="71440" cy="53578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 rot="5400000">
              <a:off x="7394595" y="3535363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 rot="5400000">
              <a:off x="5074449" y="3571082"/>
              <a:ext cx="14287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 rot="5400000">
              <a:off x="6074184" y="2572141"/>
              <a:ext cx="14367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4" name="直接箭头连接符 106"/>
            <p:cNvCxnSpPr/>
            <p:nvPr/>
          </p:nvCxnSpPr>
          <p:spPr bwMode="auto">
            <a:xfrm rot="5400000" flipH="1" flipV="1">
              <a:off x="5423394" y="2923072"/>
              <a:ext cx="1143009" cy="297479"/>
            </a:xfrm>
            <a:prstGeom prst="bentConnector3">
              <a:avLst>
                <a:gd name="adj1" fmla="val 9923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5" name="直接箭头连接符 164"/>
            <p:cNvCxnSpPr/>
            <p:nvPr/>
          </p:nvCxnSpPr>
          <p:spPr bwMode="auto">
            <a:xfrm>
              <a:off x="4502151" y="3643314"/>
              <a:ext cx="133973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6" name="直接箭头连接符 165"/>
            <p:cNvCxnSpPr/>
            <p:nvPr/>
          </p:nvCxnSpPr>
          <p:spPr bwMode="auto">
            <a:xfrm rot="5400000">
              <a:off x="4716862" y="2572141"/>
              <a:ext cx="14367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144" idx="2"/>
            </p:cNvCxnSpPr>
            <p:nvPr/>
          </p:nvCxnSpPr>
          <p:spPr bwMode="auto">
            <a:xfrm rot="5400000">
              <a:off x="6430977" y="3643314"/>
              <a:ext cx="14287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8" name="直接箭头连接符 167"/>
            <p:cNvCxnSpPr/>
            <p:nvPr/>
          </p:nvCxnSpPr>
          <p:spPr bwMode="auto">
            <a:xfrm>
              <a:off x="4430713" y="3714752"/>
              <a:ext cx="2071702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9" name="直接箭头连接符 168"/>
            <p:cNvCxnSpPr/>
            <p:nvPr/>
          </p:nvCxnSpPr>
          <p:spPr bwMode="auto">
            <a:xfrm rot="5400000">
              <a:off x="4788300" y="1927611"/>
              <a:ext cx="14367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70" name="直接箭头连接符 169"/>
            <p:cNvCxnSpPr/>
            <p:nvPr/>
          </p:nvCxnSpPr>
          <p:spPr bwMode="auto">
            <a:xfrm rot="5400000">
              <a:off x="6215472" y="1927611"/>
              <a:ext cx="14367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直接箭头连接符 170"/>
            <p:cNvCxnSpPr/>
            <p:nvPr/>
          </p:nvCxnSpPr>
          <p:spPr bwMode="auto">
            <a:xfrm>
              <a:off x="4430713" y="1857364"/>
              <a:ext cx="1857388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2" name="直接箭头连接符 171"/>
            <p:cNvCxnSpPr>
              <a:endCxn id="139" idx="0"/>
            </p:cNvCxnSpPr>
            <p:nvPr/>
          </p:nvCxnSpPr>
          <p:spPr bwMode="auto">
            <a:xfrm rot="5400000">
              <a:off x="4967689" y="2464190"/>
              <a:ext cx="35639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3" name="直接箭头连接符 172"/>
            <p:cNvCxnSpPr/>
            <p:nvPr/>
          </p:nvCxnSpPr>
          <p:spPr bwMode="auto">
            <a:xfrm rot="5400000">
              <a:off x="5395523" y="2535628"/>
              <a:ext cx="215108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06"/>
            <p:cNvCxnSpPr/>
            <p:nvPr/>
          </p:nvCxnSpPr>
          <p:spPr bwMode="auto">
            <a:xfrm rot="5400000" flipH="1" flipV="1">
              <a:off x="4072728" y="2928140"/>
              <a:ext cx="1143008" cy="287341"/>
            </a:xfrm>
            <a:prstGeom prst="bentConnector3">
              <a:avLst>
                <a:gd name="adj1" fmla="val 9974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5" name="直接箭头连接符 106"/>
            <p:cNvCxnSpPr/>
            <p:nvPr/>
          </p:nvCxnSpPr>
          <p:spPr bwMode="auto">
            <a:xfrm rot="16200000" flipV="1">
              <a:off x="8143901" y="2857497"/>
              <a:ext cx="1071570" cy="214312"/>
            </a:xfrm>
            <a:prstGeom prst="bentConnector3">
              <a:avLst>
                <a:gd name="adj1" fmla="val 9977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5502283" y="2428868"/>
              <a:ext cx="2141551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7" name="直接箭头连接符 176"/>
            <p:cNvCxnSpPr/>
            <p:nvPr/>
          </p:nvCxnSpPr>
          <p:spPr bwMode="auto">
            <a:xfrm rot="5400000">
              <a:off x="6395655" y="2535628"/>
              <a:ext cx="215108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78" name="直接箭头连接符 177"/>
            <p:cNvCxnSpPr/>
            <p:nvPr/>
          </p:nvCxnSpPr>
          <p:spPr bwMode="auto">
            <a:xfrm rot="5400000">
              <a:off x="7571205" y="2499909"/>
              <a:ext cx="14367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9" name="直接箭头连接符 178"/>
            <p:cNvCxnSpPr/>
            <p:nvPr/>
          </p:nvCxnSpPr>
          <p:spPr bwMode="auto">
            <a:xfrm rot="5400000">
              <a:off x="3501224" y="2785264"/>
              <a:ext cx="1857388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rot="5400000">
              <a:off x="6359539" y="2355842"/>
              <a:ext cx="142876" cy="31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 rot="5400000">
              <a:off x="6217060" y="1356106"/>
              <a:ext cx="14367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06"/>
            <p:cNvCxnSpPr/>
            <p:nvPr/>
          </p:nvCxnSpPr>
          <p:spPr bwMode="auto">
            <a:xfrm rot="5400000" flipH="1" flipV="1">
              <a:off x="5536413" y="1678769"/>
              <a:ext cx="1143009" cy="357193"/>
            </a:xfrm>
            <a:prstGeom prst="bentConnector3">
              <a:avLst>
                <a:gd name="adj1" fmla="val 10025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3" name="直接箭头连接符 182"/>
            <p:cNvCxnSpPr/>
            <p:nvPr/>
          </p:nvCxnSpPr>
          <p:spPr bwMode="auto">
            <a:xfrm rot="5400000">
              <a:off x="6464313" y="1320784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4" name="直接箭头连接符 106"/>
            <p:cNvCxnSpPr/>
            <p:nvPr/>
          </p:nvCxnSpPr>
          <p:spPr bwMode="auto">
            <a:xfrm rot="5400000" flipH="1" flipV="1">
              <a:off x="5608645" y="1393812"/>
              <a:ext cx="1143008" cy="784229"/>
            </a:xfrm>
            <a:prstGeom prst="bentConnector3">
              <a:avLst>
                <a:gd name="adj1" fmla="val 10025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>
              <a:off x="5145093" y="2357430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rot="5400000">
              <a:off x="6502018" y="2214157"/>
              <a:ext cx="856462" cy="158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5430845" y="1785926"/>
              <a:ext cx="2855931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8" name="直接箭头连接符 187"/>
            <p:cNvCxnSpPr/>
            <p:nvPr/>
          </p:nvCxnSpPr>
          <p:spPr bwMode="auto">
            <a:xfrm rot="5400000">
              <a:off x="6823886" y="1748618"/>
              <a:ext cx="71438" cy="31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9" name="直接箭头连接符 188"/>
            <p:cNvCxnSpPr/>
            <p:nvPr/>
          </p:nvCxnSpPr>
          <p:spPr bwMode="auto">
            <a:xfrm rot="5400000">
              <a:off x="7892674" y="2177644"/>
              <a:ext cx="785025" cy="317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rot="5400000">
              <a:off x="7465636" y="1892686"/>
              <a:ext cx="215108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1" name="直接箭头连接符 190"/>
            <p:cNvCxnSpPr/>
            <p:nvPr/>
          </p:nvCxnSpPr>
          <p:spPr bwMode="auto">
            <a:xfrm rot="5400000">
              <a:off x="6538531" y="1892686"/>
              <a:ext cx="215108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191"/>
            <p:cNvCxnSpPr/>
            <p:nvPr/>
          </p:nvCxnSpPr>
          <p:spPr bwMode="auto">
            <a:xfrm rot="5400000">
              <a:off x="5322497" y="1892686"/>
              <a:ext cx="215108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3" name="直接箭头连接符 192"/>
            <p:cNvCxnSpPr/>
            <p:nvPr/>
          </p:nvCxnSpPr>
          <p:spPr bwMode="auto">
            <a:xfrm rot="5400000">
              <a:off x="5001422" y="1856570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193"/>
            <p:cNvCxnSpPr/>
            <p:nvPr/>
          </p:nvCxnSpPr>
          <p:spPr bwMode="auto">
            <a:xfrm rot="5400000">
              <a:off x="7359671" y="1356503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直接箭头连接符 106"/>
            <p:cNvCxnSpPr/>
            <p:nvPr/>
          </p:nvCxnSpPr>
          <p:spPr bwMode="auto">
            <a:xfrm rot="16200000" flipV="1">
              <a:off x="7250926" y="1464455"/>
              <a:ext cx="1071570" cy="714379"/>
            </a:xfrm>
            <a:prstGeom prst="bentConnector3">
              <a:avLst>
                <a:gd name="adj1" fmla="val 9977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6" name="直接箭头连接符 106"/>
            <p:cNvCxnSpPr>
              <a:endCxn id="143" idx="2"/>
            </p:cNvCxnSpPr>
            <p:nvPr/>
          </p:nvCxnSpPr>
          <p:spPr bwMode="auto">
            <a:xfrm rot="10800000">
              <a:off x="7536678" y="2285992"/>
              <a:ext cx="607223" cy="71438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7" name="直接箭头连接符 196"/>
            <p:cNvCxnSpPr/>
            <p:nvPr/>
          </p:nvCxnSpPr>
          <p:spPr bwMode="auto">
            <a:xfrm>
              <a:off x="8001024" y="2141528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197"/>
            <p:cNvCxnSpPr/>
            <p:nvPr/>
          </p:nvCxnSpPr>
          <p:spPr bwMode="auto">
            <a:xfrm rot="16200000" flipH="1">
              <a:off x="6678628" y="1322372"/>
              <a:ext cx="216694" cy="7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rot="16200000" flipH="1">
              <a:off x="7107652" y="1321974"/>
              <a:ext cx="215107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rot="5400000">
              <a:off x="5395920" y="1247759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4645027" y="1355710"/>
              <a:ext cx="85725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rot="16200000" flipH="1">
              <a:off x="5036348" y="1393015"/>
              <a:ext cx="71437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 rot="5400000">
              <a:off x="4537076" y="1247759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 rot="5400000">
              <a:off x="4822828" y="1247759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 rot="5400000">
              <a:off x="5110168" y="1247759"/>
              <a:ext cx="214314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H="1" flipV="1">
              <a:off x="4573590" y="2357430"/>
              <a:ext cx="569914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1" name="直接箭头连接符 210"/>
            <p:cNvCxnSpPr/>
            <p:nvPr/>
          </p:nvCxnSpPr>
          <p:spPr bwMode="auto">
            <a:xfrm flipH="1" flipV="1">
              <a:off x="4572000" y="1724356"/>
              <a:ext cx="1588" cy="626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06" name="Text Box 8"/>
          <p:cNvSpPr txBox="1">
            <a:spLocks noChangeArrowheads="1"/>
          </p:cNvSpPr>
          <p:nvPr/>
        </p:nvSpPr>
        <p:spPr bwMode="auto">
          <a:xfrm>
            <a:off x="1331640" y="5877272"/>
            <a:ext cx="5014855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1800" b="1" dirty="0" smtClean="0">
                <a:latin typeface="+mn-ea"/>
                <a:ea typeface="+mn-ea"/>
              </a:rPr>
              <a:t>CU</a:t>
            </a:r>
            <a:r>
              <a:rPr lang="zh-CN" altLang="en-US" sz="1800" b="1" dirty="0" smtClean="0">
                <a:latin typeface="+mn-ea"/>
                <a:ea typeface="+mn-ea"/>
              </a:rPr>
              <a:t>、</a:t>
            </a:r>
            <a:r>
              <a:rPr lang="en-US" altLang="zh-CN" sz="1800" b="1" dirty="0" smtClean="0">
                <a:latin typeface="+mn-ea"/>
                <a:ea typeface="+mn-ea"/>
              </a:rPr>
              <a:t>PE</a:t>
            </a:r>
            <a:r>
              <a:rPr lang="zh-CN" altLang="en-US" sz="1800" b="1" dirty="0" smtClean="0">
                <a:latin typeface="+mn-ea"/>
                <a:ea typeface="+mn-ea"/>
              </a:rPr>
              <a:t>均访问</a:t>
            </a:r>
            <a:r>
              <a:rPr lang="en-US" altLang="zh-CN" sz="1800" b="1" dirty="0" smtClean="0">
                <a:latin typeface="+mn-ea"/>
                <a:ea typeface="+mn-ea"/>
              </a:rPr>
              <a:t>PMEM</a:t>
            </a:r>
            <a:r>
              <a:rPr lang="zh-CN" altLang="en-US" sz="1800" b="1" dirty="0" smtClean="0">
                <a:latin typeface="+mn-ea"/>
                <a:ea typeface="+mn-ea"/>
              </a:rPr>
              <a:t>，会发生访问冲突吗？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414" grpId="0"/>
      <p:bldP spid="2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179511" y="895067"/>
            <a:ext cx="4375103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*阵列机并行算法的影响因素：</a:t>
            </a: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*阵列机常用并行算法： 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有限差分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实现：</a:t>
            </a:r>
            <a:endParaRPr lang="en-US" altLang="zh-CN" sz="24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矩阵加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sz="24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累加求和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en-US" altLang="zh-CN" sz="24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09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75020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 smtClean="0"/>
              <a:t>四、阵列机常用并行算法</a:t>
            </a:r>
            <a:endParaRPr lang="zh-CN" altLang="en-US" sz="2400" dirty="0"/>
          </a:p>
        </p:txBody>
      </p:sp>
      <p:graphicFrame>
        <p:nvGraphicFramePr>
          <p:cNvPr id="1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279134"/>
              </p:ext>
            </p:extLst>
          </p:nvPr>
        </p:nvGraphicFramePr>
        <p:xfrm>
          <a:off x="2699792" y="2204864"/>
          <a:ext cx="5857916" cy="35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0" name="公式" r:id="rId4" imgW="3340080" imgH="177480" progId="Equation.3">
                  <p:embed/>
                </p:oleObj>
              </mc:Choice>
              <mc:Fallback>
                <p:oleObj name="公式" r:id="rId4" imgW="3340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204864"/>
                        <a:ext cx="5857916" cy="35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Text Box 16"/>
          <p:cNvSpPr txBox="1">
            <a:spLocks noChangeArrowheads="1"/>
          </p:cNvSpPr>
          <p:nvPr/>
        </p:nvSpPr>
        <p:spPr bwMode="auto">
          <a:xfrm>
            <a:off x="2275329" y="2551009"/>
            <a:ext cx="6654389" cy="402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527175" indent="-1527175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每个</a:t>
            </a:r>
            <a:r>
              <a:rPr lang="en-US" altLang="zh-CN" sz="2400" b="1" dirty="0" smtClean="0">
                <a:latin typeface="宋体" pitchFamily="2" charset="-122"/>
              </a:rPr>
              <a:t>PE</a:t>
            </a:r>
            <a:r>
              <a:rPr lang="zh-CN" altLang="en-US" sz="2400" b="1" dirty="0" smtClean="0">
                <a:latin typeface="宋体" pitchFamily="2" charset="-122"/>
              </a:rPr>
              <a:t>计算一个坐标点，</a:t>
            </a:r>
            <a:r>
              <a:rPr lang="zh-CN" altLang="en-US" sz="2400" b="1" dirty="0">
                <a:latin typeface="宋体" pitchFamily="2" charset="-122"/>
              </a:rPr>
              <a:t>多次</a:t>
            </a:r>
            <a:r>
              <a:rPr lang="zh-CN" altLang="en-US" sz="2400" b="1" dirty="0" smtClean="0">
                <a:latin typeface="宋体" pitchFamily="2" charset="-122"/>
              </a:rPr>
              <a:t>迭代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直到误差≤</a:t>
            </a:r>
            <a:r>
              <a:rPr lang="en-US" altLang="zh-CN" sz="2000" b="1" dirty="0" smtClean="0">
                <a:latin typeface="+mn-lt"/>
              </a:rPr>
              <a:t>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1527175" indent="-1527175"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串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[(</a:t>
            </a:r>
            <a:r>
              <a:rPr lang="en-US" altLang="zh-CN" b="1" dirty="0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通信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4+</a:t>
            </a:r>
            <a:r>
              <a:rPr lang="zh-CN" altLang="en-US" b="1" dirty="0" smtClean="0">
                <a:latin typeface="宋体" pitchFamily="2" charset="-122"/>
              </a:rPr>
              <a:t>加法*</a:t>
            </a:r>
            <a:r>
              <a:rPr lang="en-US" altLang="zh-CN" b="1" dirty="0" smtClean="0">
                <a:latin typeface="宋体" pitchFamily="2" charset="-122"/>
              </a:rPr>
              <a:t>3+</a:t>
            </a:r>
            <a:r>
              <a:rPr lang="zh-CN" altLang="en-US" b="1" dirty="0" smtClean="0">
                <a:latin typeface="宋体" pitchFamily="2" charset="-122"/>
              </a:rPr>
              <a:t>除法*</a:t>
            </a:r>
            <a:r>
              <a:rPr lang="en-US" altLang="zh-CN" b="1" dirty="0" smtClean="0">
                <a:latin typeface="宋体" pitchFamily="2" charset="-122"/>
              </a:rPr>
              <a:t>1+</a:t>
            </a:r>
            <a:r>
              <a:rPr lang="zh-CN" altLang="en-US" b="1" dirty="0" smtClean="0">
                <a:latin typeface="宋体" pitchFamily="2" charset="-122"/>
              </a:rPr>
              <a:t>误差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循环</a:t>
            </a:r>
            <a:r>
              <a:rPr lang="en-US" altLang="zh-CN" b="1" dirty="0" smtClean="0">
                <a:latin typeface="宋体" pitchFamily="2" charset="-122"/>
              </a:rPr>
              <a:t>]*</a:t>
            </a:r>
            <a:r>
              <a:rPr lang="zh-CN" altLang="en-US" b="1" dirty="0" smtClean="0">
                <a:latin typeface="宋体" pitchFamily="2" charset="-122"/>
              </a:rPr>
              <a:t>迭代数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)=A(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)+B(</a:t>
            </a:r>
            <a:r>
              <a:rPr lang="en-US" altLang="zh-CN" sz="2400" dirty="0" err="1" smtClean="0"/>
              <a:t>x,y</a:t>
            </a:r>
            <a:r>
              <a:rPr lang="en-US" altLang="zh-CN" sz="2400" dirty="0"/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每个</a:t>
            </a:r>
            <a:r>
              <a:rPr lang="en-US" altLang="zh-CN" sz="2400" b="1" dirty="0">
                <a:latin typeface="宋体" pitchFamily="2" charset="-122"/>
              </a:rPr>
              <a:t>PE</a:t>
            </a:r>
            <a:r>
              <a:rPr lang="zh-CN" altLang="en-US" sz="2400" b="1" dirty="0">
                <a:latin typeface="宋体" pitchFamily="2" charset="-122"/>
              </a:rPr>
              <a:t>计算一个元素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指令串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①</a:t>
            </a:r>
            <a:r>
              <a:rPr lang="en-US" altLang="zh-CN" b="1" dirty="0">
                <a:latin typeface="宋体" pitchFamily="2" charset="-122"/>
              </a:rPr>
              <a:t>LDA </a:t>
            </a:r>
            <a:r>
              <a:rPr lang="en-US" altLang="zh-CN" dirty="0"/>
              <a:t>α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②</a:t>
            </a:r>
            <a:r>
              <a:rPr lang="en-US" altLang="zh-CN" b="1" dirty="0">
                <a:latin typeface="宋体" pitchFamily="2" charset="-122"/>
              </a:rPr>
              <a:t>ADD </a:t>
            </a:r>
            <a:r>
              <a:rPr lang="en-US" altLang="zh-CN" dirty="0"/>
              <a:t>α</a:t>
            </a:r>
            <a:r>
              <a:rPr lang="en-US" altLang="zh-CN" b="1" dirty="0">
                <a:latin typeface="宋体" pitchFamily="2" charset="-122"/>
              </a:rPr>
              <a:t>+1 </a:t>
            </a:r>
            <a:r>
              <a:rPr lang="zh-CN" altLang="en-US" b="1" dirty="0" smtClean="0">
                <a:latin typeface="宋体" pitchFamily="2" charset="-122"/>
              </a:rPr>
              <a:t>③</a:t>
            </a:r>
            <a:r>
              <a:rPr lang="en-US" altLang="zh-CN" b="1" dirty="0">
                <a:latin typeface="宋体" pitchFamily="2" charset="-122"/>
              </a:rPr>
              <a:t>STA </a:t>
            </a:r>
            <a:r>
              <a:rPr lang="en-US" altLang="zh-CN" dirty="0" smtClean="0"/>
              <a:t>α</a:t>
            </a:r>
            <a:r>
              <a:rPr lang="en-US" altLang="zh-CN" b="1" dirty="0" smtClean="0">
                <a:latin typeface="宋体" pitchFamily="2" charset="-122"/>
              </a:rPr>
              <a:t>+2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  </a:t>
            </a:r>
            <a:r>
              <a:rPr lang="en-US" altLang="zh-CN" sz="2400" dirty="0" smtClean="0">
                <a:latin typeface="+mn-ea"/>
                <a:ea typeface="+mn-ea"/>
              </a:rPr>
              <a:t>s</a:t>
            </a:r>
            <a:r>
              <a:rPr lang="en-US" altLang="zh-CN" sz="2400" dirty="0" smtClean="0"/>
              <a:t>=A[0]+A[1]+</a:t>
            </a:r>
            <a:r>
              <a:rPr lang="en-US" altLang="zh-CN" sz="2400" dirty="0" smtClean="0">
                <a:latin typeface="+mn-ea"/>
                <a:ea typeface="+mn-ea"/>
              </a:rPr>
              <a:t>…</a:t>
            </a:r>
            <a:r>
              <a:rPr lang="en-US" altLang="zh-CN" sz="2400" dirty="0" smtClean="0"/>
              <a:t>+A[N</a:t>
            </a:r>
            <a:r>
              <a:rPr lang="en-US" altLang="zh-CN" sz="2400" dirty="0" smtClean="0">
                <a:latin typeface="+mn-ea"/>
                <a:ea typeface="+mn-ea"/>
              </a:rPr>
              <a:t>-</a:t>
            </a:r>
            <a:r>
              <a:rPr lang="en-US" altLang="zh-CN" sz="2400" dirty="0" smtClean="0"/>
              <a:t>1</a:t>
            </a:r>
            <a:r>
              <a:rPr lang="en-US" altLang="zh-CN" sz="2400" dirty="0" smtClean="0"/>
              <a:t>]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屏蔽</a:t>
            </a:r>
            <a:r>
              <a:rPr lang="en-US" altLang="zh-CN" sz="2400" b="1" dirty="0" smtClean="0">
                <a:latin typeface="宋体" pitchFamily="2" charset="-122"/>
              </a:rPr>
              <a:t>PE</a:t>
            </a:r>
            <a:r>
              <a:rPr lang="zh-CN" altLang="en-US" sz="2400" b="1" dirty="0" smtClean="0">
                <a:latin typeface="宋体" pitchFamily="2" charset="-122"/>
              </a:rPr>
              <a:t>后计算、调整步距，多次</a:t>
            </a:r>
            <a:r>
              <a:rPr lang="zh-CN" altLang="en-US" sz="2400" b="1" dirty="0">
                <a:latin typeface="宋体" pitchFamily="2" charset="-122"/>
              </a:rPr>
              <a:t>迭代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>
                <a:latin typeface="+mn-ea"/>
              </a:rPr>
              <a:t>log</a:t>
            </a:r>
            <a:r>
              <a:rPr lang="en-US" altLang="zh-CN" b="1" baseline="-16000" dirty="0">
                <a:latin typeface="+mn-ea"/>
              </a:rPr>
              <a:t>2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轮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sz="2400" b="1" dirty="0">
              <a:latin typeface="宋体" pitchFamily="2" charset="-122"/>
            </a:endParaRPr>
          </a:p>
          <a:p>
            <a:r>
              <a:rPr lang="en-US" altLang="zh-CN" b="1" dirty="0">
                <a:latin typeface="+mn-ea"/>
              </a:rPr>
              <a:t>  while ( 2</a:t>
            </a:r>
            <a:r>
              <a:rPr lang="en-US" altLang="zh-CN" b="1" baseline="30000" dirty="0">
                <a:latin typeface="+mn-ea"/>
              </a:rPr>
              <a:t>k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＜</a:t>
            </a:r>
            <a:r>
              <a:rPr lang="en-US" altLang="zh-CN" b="1" dirty="0">
                <a:latin typeface="+mn-ea"/>
              </a:rPr>
              <a:t> N )    //</a:t>
            </a:r>
            <a:r>
              <a:rPr lang="zh-CN" altLang="en-US" b="1" dirty="0">
                <a:latin typeface="+mn-ea"/>
              </a:rPr>
              <a:t>每轮步距为</a:t>
            </a:r>
            <a:r>
              <a:rPr lang="en-US" altLang="zh-CN" b="1" dirty="0">
                <a:latin typeface="+mn-ea"/>
              </a:rPr>
              <a:t>2</a:t>
            </a:r>
            <a:r>
              <a:rPr lang="en-US" altLang="zh-CN" b="1" baseline="22000" dirty="0">
                <a:latin typeface="+mn-ea"/>
              </a:rPr>
              <a:t>k</a:t>
            </a:r>
            <a:r>
              <a:rPr lang="zh-CN" altLang="en-US" b="1" dirty="0">
                <a:latin typeface="+mn-ea"/>
              </a:rPr>
              <a:t>，共</a:t>
            </a:r>
            <a:r>
              <a:rPr lang="en-US" altLang="zh-CN" b="1" dirty="0">
                <a:latin typeface="+mn-ea"/>
              </a:rPr>
              <a:t>log</a:t>
            </a:r>
            <a:r>
              <a:rPr lang="en-US" altLang="zh-CN" b="1" baseline="-16000" dirty="0">
                <a:latin typeface="+mn-ea"/>
              </a:rPr>
              <a:t>2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轮</a:t>
            </a:r>
          </a:p>
          <a:p>
            <a:r>
              <a:rPr lang="en-US" altLang="zh-CN" b="1" dirty="0">
                <a:latin typeface="+mn-ea"/>
              </a:rPr>
              <a:t>  {   </a:t>
            </a:r>
            <a:r>
              <a:rPr lang="zh-CN" altLang="en-US" b="1" dirty="0">
                <a:latin typeface="+mn-ea"/>
              </a:rPr>
              <a:t>置</a:t>
            </a:r>
            <a:r>
              <a:rPr lang="en-US" altLang="zh-CN" b="1" dirty="0">
                <a:latin typeface="+mn-ea"/>
              </a:rPr>
              <a:t>PE</a:t>
            </a:r>
            <a:r>
              <a:rPr lang="en-US" altLang="zh-CN" b="1" baseline="-14000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～</a:t>
            </a:r>
            <a:r>
              <a:rPr lang="en-US" altLang="zh-CN" b="1" dirty="0">
                <a:latin typeface="+mn-ea"/>
              </a:rPr>
              <a:t>PE</a:t>
            </a:r>
            <a:r>
              <a:rPr lang="en-US" altLang="zh-CN" b="1" baseline="-14000" dirty="0">
                <a:latin typeface="+mn-ea"/>
              </a:rPr>
              <a:t>2</a:t>
            </a:r>
            <a:r>
              <a:rPr lang="en-US" altLang="zh-CN" b="1" baseline="2000" dirty="0">
                <a:latin typeface="+mn-ea"/>
              </a:rPr>
              <a:t>k</a:t>
            </a:r>
            <a:r>
              <a:rPr lang="en-US" altLang="zh-CN" b="1" baseline="-14000" dirty="0">
                <a:latin typeface="+mn-ea"/>
              </a:rPr>
              <a:t>-1</a:t>
            </a:r>
            <a:r>
              <a:rPr lang="zh-CN" altLang="en-US" b="1" dirty="0">
                <a:latin typeface="+mn-ea"/>
              </a:rPr>
              <a:t>不活跃；</a:t>
            </a:r>
            <a:r>
              <a:rPr lang="en-US" altLang="zh-CN" b="1" dirty="0">
                <a:latin typeface="+mn-ea"/>
              </a:rPr>
              <a:t> PE</a:t>
            </a:r>
            <a:r>
              <a:rPr lang="en-US" altLang="zh-CN" b="1" baseline="-20000" dirty="0">
                <a:latin typeface="+mn-ea"/>
              </a:rPr>
              <a:t>i+2</a:t>
            </a:r>
            <a:r>
              <a:rPr lang="en-US" altLang="zh-CN" b="1" baseline="2000" dirty="0">
                <a:latin typeface="+mn-ea"/>
              </a:rPr>
              <a:t>k</a:t>
            </a:r>
            <a:r>
              <a:rPr lang="en-US" altLang="zh-CN" b="1" dirty="0">
                <a:latin typeface="+mn-ea"/>
              </a:rPr>
              <a:t> += </a:t>
            </a:r>
            <a:r>
              <a:rPr lang="en-US" altLang="zh-CN" b="1" dirty="0" err="1">
                <a:latin typeface="+mn-ea"/>
              </a:rPr>
              <a:t>PE</a:t>
            </a:r>
            <a:r>
              <a:rPr lang="en-US" altLang="zh-CN" b="1" baseline="-14000" dirty="0" err="1">
                <a:latin typeface="+mn-ea"/>
              </a:rPr>
              <a:t>i</a:t>
            </a:r>
            <a:r>
              <a:rPr lang="en-US" altLang="zh-CN" b="1" baseline="-14000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；</a:t>
            </a:r>
            <a:r>
              <a:rPr lang="en-US" altLang="zh-CN" b="1" dirty="0">
                <a:latin typeface="+mn-ea"/>
              </a:rPr>
              <a:t> k++</a:t>
            </a:r>
            <a:r>
              <a:rPr lang="zh-CN" altLang="en-US" b="1" dirty="0">
                <a:latin typeface="+mn-ea"/>
              </a:rPr>
              <a:t>；</a:t>
            </a:r>
            <a:r>
              <a:rPr lang="en-US" altLang="zh-CN" b="1" dirty="0">
                <a:latin typeface="+mn-ea"/>
              </a:rPr>
              <a:t>}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指令串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屏蔽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en-US" altLang="zh-CN" b="1" dirty="0" smtClean="0">
                <a:latin typeface="宋体" pitchFamily="2" charset="-122"/>
              </a:rPr>
              <a:t>+IN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通信</a:t>
            </a:r>
            <a:r>
              <a:rPr lang="en-US" altLang="zh-CN" b="1" dirty="0">
                <a:latin typeface="宋体" pitchFamily="2" charset="-122"/>
              </a:rPr>
              <a:t>+</a:t>
            </a:r>
            <a:r>
              <a:rPr lang="zh-CN" altLang="en-US" b="1" dirty="0">
                <a:latin typeface="宋体" pitchFamily="2" charset="-122"/>
              </a:rPr>
              <a:t>加法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循环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+mn-ea"/>
              </a:rPr>
              <a:t>log</a:t>
            </a:r>
            <a:r>
              <a:rPr lang="en-US" altLang="zh-CN" b="1" baseline="-16000" dirty="0" smtClean="0">
                <a:latin typeface="+mn-ea"/>
              </a:rPr>
              <a:t>2</a:t>
            </a:r>
            <a:r>
              <a:rPr lang="en-US" altLang="zh-CN" b="1" dirty="0" smtClean="0">
                <a:latin typeface="+mn-ea"/>
              </a:rPr>
              <a:t>N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4354234" y="901169"/>
            <a:ext cx="4789766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PE</a:t>
            </a:r>
            <a:r>
              <a:rPr lang="zh-CN" altLang="en-US" sz="2400" b="1" dirty="0" smtClean="0">
                <a:latin typeface="宋体" pitchFamily="2" charset="-122"/>
              </a:rPr>
              <a:t>数、</a:t>
            </a:r>
            <a:r>
              <a:rPr lang="en-US" altLang="zh-CN" sz="2400" b="1" dirty="0" smtClean="0">
                <a:latin typeface="宋体" pitchFamily="2" charset="-122"/>
              </a:rPr>
              <a:t>IN</a:t>
            </a:r>
            <a:r>
              <a:rPr lang="zh-CN" altLang="en-US" sz="2400" b="1" dirty="0" smtClean="0">
                <a:latin typeface="宋体" pitchFamily="2" charset="-122"/>
              </a:rPr>
              <a:t>互连功能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PE</a:t>
            </a:r>
            <a:r>
              <a:rPr lang="zh-CN" altLang="en-US" b="1" dirty="0" smtClean="0">
                <a:latin typeface="宋体" pitchFamily="2" charset="-122"/>
              </a:rPr>
              <a:t>间通信</a:t>
            </a:r>
            <a:r>
              <a:rPr lang="zh-CN" altLang="en-US" b="1" dirty="0">
                <a:latin typeface="宋体" pitchFamily="2" charset="-122"/>
              </a:rPr>
              <a:t>性能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直接或转发→</a:t>
            </a:r>
            <a:r>
              <a:rPr lang="zh-CN" altLang="en-US" dirty="0" smtClean="0">
                <a:latin typeface="宋体" pitchFamily="2" charset="-122"/>
              </a:rPr>
              <a:t>┘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</a:t>
            </a:r>
            <a:r>
              <a:rPr lang="en-US" altLang="zh-CN" sz="2000" dirty="0" err="1"/>
              <a:t>Illiac</a:t>
            </a:r>
            <a:r>
              <a:rPr lang="en-US" altLang="zh-CN" sz="2000" dirty="0"/>
              <a:t> Ⅳ</a:t>
            </a:r>
            <a:r>
              <a:rPr lang="zh-CN" altLang="en-US" sz="2000" b="1" dirty="0"/>
              <a:t>阵列机为例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722772" y="3571464"/>
            <a:ext cx="2097700" cy="936104"/>
            <a:chOff x="6588272" y="3284984"/>
            <a:chExt cx="2097700" cy="936104"/>
          </a:xfrm>
        </p:grpSpPr>
        <p:sp>
          <p:nvSpPr>
            <p:cNvPr id="116" name="Rectangle 6"/>
            <p:cNvSpPr>
              <a:spLocks noChangeArrowheads="1"/>
            </p:cNvSpPr>
            <p:nvPr/>
          </p:nvSpPr>
          <p:spPr bwMode="auto">
            <a:xfrm>
              <a:off x="6588272" y="3508418"/>
              <a:ext cx="432000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/>
                <a:t>α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/>
                <a:t>α+1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/>
                <a:t>α+2</a:t>
              </a:r>
              <a:endParaRPr lang="en-US" altLang="zh-CN" sz="1600" dirty="0"/>
            </a:p>
          </p:txBody>
        </p:sp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7020272" y="3284984"/>
              <a:ext cx="648000" cy="86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latin typeface="+mn-ea"/>
                </a:rPr>
                <a:t>PEM0</a:t>
              </a:r>
              <a:endParaRPr lang="en-US" altLang="zh-CN" sz="1600" dirty="0" smtClean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smtClean="0">
                  <a:latin typeface="+mn-ea"/>
                  <a:ea typeface="+mn-ea"/>
                </a:rPr>
                <a:t>A(0,0)</a:t>
              </a: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smtClean="0">
                  <a:latin typeface="+mn-ea"/>
                  <a:ea typeface="+mn-ea"/>
                </a:rPr>
                <a:t>B(0,0)</a:t>
              </a: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smtClean="0">
                  <a:latin typeface="+mn-ea"/>
                  <a:ea typeface="+mn-ea"/>
                </a:rPr>
                <a:t>C(0,0</a:t>
              </a:r>
              <a:r>
                <a:rPr lang="en-US" altLang="zh-CN" sz="1600" dirty="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 rot="5400000">
              <a:off x="6589066" y="3788294"/>
              <a:ext cx="86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029860" y="414749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7668344" y="3645056"/>
              <a:ext cx="360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122" name="直接连接符 121"/>
            <p:cNvCxnSpPr/>
            <p:nvPr/>
          </p:nvCxnSpPr>
          <p:spPr bwMode="auto">
            <a:xfrm rot="5400000">
              <a:off x="7237138" y="3788294"/>
              <a:ext cx="86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7020272" y="393305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7029860" y="371544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7020272" y="350100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Rectangle 6"/>
            <p:cNvSpPr>
              <a:spLocks noChangeArrowheads="1"/>
            </p:cNvSpPr>
            <p:nvPr/>
          </p:nvSpPr>
          <p:spPr bwMode="auto">
            <a:xfrm>
              <a:off x="8028384" y="3284984"/>
              <a:ext cx="648000" cy="86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latin typeface="+mn-ea"/>
                </a:rPr>
                <a:t>PEM63</a:t>
              </a:r>
              <a:endParaRPr lang="en-US" altLang="zh-CN" sz="1600" dirty="0" smtClean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smtClean="0">
                  <a:latin typeface="+mn-ea"/>
                  <a:ea typeface="+mn-ea"/>
                </a:rPr>
                <a:t>A(7,7)</a:t>
              </a: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smtClean="0">
                  <a:latin typeface="+mn-ea"/>
                  <a:ea typeface="+mn-ea"/>
                </a:rPr>
                <a:t>B(7,7)</a:t>
              </a: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smtClean="0">
                  <a:latin typeface="+mn-ea"/>
                  <a:ea typeface="+mn-ea"/>
                </a:rPr>
                <a:t>C(7,7)</a:t>
              </a:r>
              <a:endParaRPr lang="en-US" altLang="zh-CN" sz="1600" dirty="0">
                <a:latin typeface="+mn-ea"/>
                <a:ea typeface="+mn-ea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rot="5400000">
              <a:off x="7597178" y="3788294"/>
              <a:ext cx="86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8037972" y="414749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rot="5400000">
              <a:off x="8245250" y="3788294"/>
              <a:ext cx="86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8028384" y="393305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8037972" y="371544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8028384" y="350100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4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8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79512" y="897101"/>
            <a:ext cx="51125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MMX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</a:rPr>
              <a:t>Multi Media </a:t>
            </a:r>
            <a:r>
              <a:rPr lang="en-US" altLang="zh-CN" sz="2000" dirty="0" err="1">
                <a:solidFill>
                  <a:srgbClr val="FF3399"/>
                </a:solidFill>
              </a:rPr>
              <a:t>eXtension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技术概述</a:t>
            </a:r>
            <a:endParaRPr lang="zh-CN" altLang="en-US" sz="22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*多媒体数据表示：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MMX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技术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思想：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①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向量用</a:t>
            </a:r>
            <a:r>
              <a:rPr lang="zh-CN" altLang="en-US" sz="2400" b="1" u="sng" dirty="0" smtClean="0">
                <a:solidFill>
                  <a:schemeClr val="accent2"/>
                </a:solidFill>
                <a:latin typeface="宋体" pitchFamily="2" charset="-122"/>
              </a:rPr>
              <a:t>阵列机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方式处理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②不增加控制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状态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REG—</a:t>
            </a: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MMX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策略：         </a:t>
            </a:r>
            <a:endParaRPr lang="en-US" altLang="zh-CN" sz="2000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*扩展的指令系统：  </a:t>
            </a:r>
            <a:endParaRPr lang="en-US" altLang="zh-CN" sz="24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 smtClean="0"/>
              <a:t>五、</a:t>
            </a:r>
            <a:r>
              <a:rPr lang="en-US" altLang="zh-CN" sz="2400" dirty="0"/>
              <a:t>x86</a:t>
            </a:r>
            <a:r>
              <a:rPr lang="zh-CN" altLang="en-US" sz="2400" dirty="0"/>
              <a:t>中的</a:t>
            </a:r>
            <a:r>
              <a:rPr lang="en-US" altLang="zh-CN" sz="2400" dirty="0"/>
              <a:t>SIMD</a:t>
            </a:r>
            <a:r>
              <a:rPr lang="zh-CN" altLang="en-US" sz="2400" dirty="0" smtClean="0"/>
              <a:t>技术</a:t>
            </a:r>
            <a:endParaRPr lang="zh-CN" altLang="en-US" sz="2400" dirty="0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059832" y="1340768"/>
            <a:ext cx="590465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向量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分量长度较短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→需扩展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指令系统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─┐</a:t>
            </a:r>
            <a:endParaRPr lang="en-US" altLang="zh-CN" sz="2400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 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←需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扩展系统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结构←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┘</a:t>
            </a:r>
            <a:endParaRPr lang="en-US" altLang="zh-CN" sz="2400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  性能</a:t>
            </a:r>
            <a:r>
              <a:rPr lang="zh-CN" altLang="en-US" sz="2400" b="1" u="sng" dirty="0" smtClean="0">
                <a:latin typeface="宋体" pitchFamily="2" charset="-122"/>
              </a:rPr>
              <a:t>好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并行＞流水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</a:t>
            </a:r>
            <a:r>
              <a:rPr lang="zh-CN" altLang="en-US" sz="2400" b="1" dirty="0" smtClean="0">
                <a:latin typeface="宋体" pitchFamily="2" charset="-122"/>
              </a:rPr>
              <a:t>兼容现有</a:t>
            </a:r>
            <a:r>
              <a:rPr lang="en-US" altLang="zh-CN" sz="2400" b="1" dirty="0" smtClean="0">
                <a:latin typeface="宋体" pitchFamily="2" charset="-122"/>
              </a:rPr>
              <a:t>OS</a:t>
            </a:r>
            <a:r>
              <a:rPr lang="zh-CN" altLang="en-US" sz="2400" b="1" dirty="0" smtClean="0">
                <a:latin typeface="宋体" pitchFamily="2" charset="-122"/>
              </a:rPr>
              <a:t>及</a:t>
            </a:r>
            <a:r>
              <a:rPr lang="zh-CN" altLang="en-US" sz="2400" b="1" dirty="0" smtClean="0">
                <a:latin typeface="宋体" pitchFamily="2" charset="-122"/>
              </a:rPr>
              <a:t>软件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锦上添花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</a:t>
            </a:r>
            <a:r>
              <a:rPr lang="zh-CN" altLang="en-US" sz="2400" b="1" u="sng" dirty="0" smtClean="0">
                <a:latin typeface="宋体" pitchFamily="2" charset="-122"/>
              </a:rPr>
              <a:t>同</a:t>
            </a:r>
            <a:r>
              <a:rPr lang="zh-CN" altLang="en-US" sz="2400" b="1" u="sng" dirty="0">
                <a:latin typeface="宋体" pitchFamily="2" charset="-122"/>
              </a:rPr>
              <a:t>一部件</a:t>
            </a:r>
            <a:r>
              <a:rPr lang="zh-CN" altLang="en-US" sz="2400" b="1" dirty="0">
                <a:latin typeface="宋体" pitchFamily="2" charset="-122"/>
              </a:rPr>
              <a:t>并行处理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分为多个片段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952981" y="3645024"/>
            <a:ext cx="8011507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向量数据</a:t>
            </a:r>
            <a:r>
              <a:rPr lang="zh-CN" altLang="en-US" sz="2400" b="1" u="sng" dirty="0" smtClean="0">
                <a:latin typeface="宋体" pitchFamily="2" charset="-122"/>
              </a:rPr>
              <a:t>打包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长度固定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增加</a:t>
            </a:r>
            <a:r>
              <a:rPr lang="en-US" altLang="zh-CN" sz="2400" b="1" dirty="0" smtClean="0">
                <a:latin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</a:rPr>
              <a:t>种</a:t>
            </a:r>
            <a:r>
              <a:rPr lang="en-US" altLang="zh-CN" sz="2400" b="1" dirty="0" smtClean="0">
                <a:latin typeface="宋体" pitchFamily="2" charset="-122"/>
              </a:rPr>
              <a:t>64</a:t>
            </a:r>
            <a:r>
              <a:rPr lang="zh-CN" altLang="en-US" sz="2400" b="1" dirty="0" smtClean="0">
                <a:latin typeface="宋体" pitchFamily="2" charset="-122"/>
              </a:rPr>
              <a:t>位</a:t>
            </a:r>
            <a:r>
              <a:rPr lang="zh-CN" altLang="en-US" sz="2400" b="1" u="sng" dirty="0" smtClean="0">
                <a:latin typeface="宋体" pitchFamily="2" charset="-122"/>
              </a:rPr>
              <a:t>数据表示</a:t>
            </a:r>
            <a:r>
              <a:rPr lang="en-US" altLang="zh-CN" sz="2000" b="1" dirty="0" smtClean="0">
                <a:latin typeface="+mn-ea"/>
                <a:ea typeface="+mn-ea"/>
              </a:rPr>
              <a:t>       </a:t>
            </a:r>
            <a:r>
              <a:rPr lang="zh-CN" altLang="en-US" b="1" dirty="0" smtClean="0">
                <a:latin typeface="+mn-ea"/>
                <a:ea typeface="+mn-ea"/>
              </a:rPr>
              <a:t>←向量数据类型，标量为</a:t>
            </a:r>
            <a:r>
              <a:rPr lang="en-US" altLang="zh-CN" b="1" dirty="0" smtClean="0">
                <a:latin typeface="+mn-ea"/>
                <a:ea typeface="+mn-ea"/>
              </a:rPr>
              <a:t>32</a:t>
            </a:r>
            <a:r>
              <a:rPr lang="zh-CN" altLang="en-US" b="1" dirty="0" smtClean="0">
                <a:latin typeface="+mn-ea"/>
                <a:ea typeface="+mn-ea"/>
              </a:rPr>
              <a:t>位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使用</a:t>
            </a:r>
            <a:r>
              <a:rPr lang="en-US" altLang="zh-CN" sz="2400" b="1" dirty="0" smtClean="0">
                <a:latin typeface="+mn-ea"/>
                <a:ea typeface="+mn-ea"/>
              </a:rPr>
              <a:t>8</a:t>
            </a:r>
            <a:r>
              <a:rPr lang="zh-CN" altLang="en-US" sz="2400" b="1" dirty="0" smtClean="0">
                <a:latin typeface="+mn-ea"/>
                <a:ea typeface="+mn-ea"/>
              </a:rPr>
              <a:t>个</a:t>
            </a:r>
            <a:r>
              <a:rPr lang="en-US" altLang="zh-CN" sz="2400" b="1" dirty="0" smtClean="0">
                <a:latin typeface="+mn-ea"/>
                <a:ea typeface="+mn-ea"/>
              </a:rPr>
              <a:t>64</a:t>
            </a:r>
            <a:r>
              <a:rPr lang="zh-CN" altLang="en-US" sz="2400" b="1" dirty="0" smtClean="0">
                <a:latin typeface="+mn-ea"/>
                <a:ea typeface="+mn-ea"/>
              </a:rPr>
              <a:t>位</a:t>
            </a:r>
            <a:r>
              <a:rPr lang="en-US" altLang="zh-CN" sz="2400" b="1" u="sng" dirty="0" smtClean="0">
                <a:latin typeface="+mn-ea"/>
                <a:ea typeface="+mn-ea"/>
              </a:rPr>
              <a:t>MMX</a:t>
            </a:r>
            <a:r>
              <a:rPr lang="zh-CN" altLang="en-US" sz="2400" b="1" u="sng" dirty="0" smtClean="0">
                <a:latin typeface="+mn-ea"/>
                <a:ea typeface="+mn-ea"/>
              </a:rPr>
              <a:t>寄存器</a:t>
            </a:r>
            <a:r>
              <a:rPr lang="en-US" altLang="zh-CN" sz="2400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latin typeface="+mn-ea"/>
                <a:ea typeface="+mn-ea"/>
              </a:rPr>
              <a:t>←向量寄存器组，地址码长不变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增加</a:t>
            </a:r>
            <a:r>
              <a:rPr lang="en-US" altLang="zh-CN" sz="2400" b="1" dirty="0">
                <a:latin typeface="+mn-ea"/>
                <a:ea typeface="+mn-ea"/>
              </a:rPr>
              <a:t>57</a:t>
            </a:r>
            <a:r>
              <a:rPr lang="zh-CN" altLang="en-US" sz="2400" b="1" dirty="0">
                <a:latin typeface="+mn-ea"/>
                <a:ea typeface="+mn-ea"/>
              </a:rPr>
              <a:t>条</a:t>
            </a:r>
            <a:r>
              <a:rPr lang="en-US" altLang="zh-CN" sz="2400" b="1" u="sng" dirty="0" smtClean="0">
                <a:latin typeface="+mn-ea"/>
                <a:ea typeface="+mn-ea"/>
              </a:rPr>
              <a:t>MMX</a:t>
            </a:r>
            <a:r>
              <a:rPr lang="zh-CN" altLang="en-US" sz="2400" b="1" u="sng" dirty="0" smtClean="0">
                <a:latin typeface="+mn-ea"/>
                <a:ea typeface="+mn-ea"/>
              </a:rPr>
              <a:t>指令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←向量</a:t>
            </a:r>
            <a:r>
              <a:rPr lang="zh-CN" altLang="en-US" b="1" dirty="0" smtClean="0">
                <a:latin typeface="宋体" pitchFamily="2" charset="-122"/>
              </a:rPr>
              <a:t>指令集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注：</a:t>
            </a:r>
            <a:r>
              <a:rPr lang="zh-CN" altLang="en-US" sz="2000" b="1" dirty="0" smtClean="0">
                <a:latin typeface="宋体" pitchFamily="2" charset="-122"/>
              </a:rPr>
              <a:t>向量处理部件</a:t>
            </a:r>
            <a:r>
              <a:rPr lang="zh-CN" altLang="en-US" sz="2000" b="1" dirty="0" smtClean="0">
                <a:latin typeface="宋体" pitchFamily="2" charset="-122"/>
                <a:sym typeface="Symbol"/>
              </a:rPr>
              <a:t></a:t>
            </a:r>
            <a:r>
              <a:rPr lang="en-US" altLang="zh-CN" sz="2000" b="1" dirty="0" smtClean="0">
                <a:latin typeface="宋体" pitchFamily="2" charset="-122"/>
                <a:sym typeface="Symbol"/>
              </a:rPr>
              <a:t>IS</a:t>
            </a:r>
            <a:r>
              <a:rPr lang="zh-CN" altLang="en-US" sz="2000" b="1" dirty="0" smtClean="0">
                <a:latin typeface="宋体" pitchFamily="2" charset="-122"/>
                <a:sym typeface="Symbol"/>
              </a:rPr>
              <a:t>，∈</a:t>
            </a:r>
            <a:r>
              <a:rPr lang="en-US" altLang="zh-CN" sz="2000" b="1" dirty="0" smtClean="0">
                <a:latin typeface="宋体" pitchFamily="2" charset="-122"/>
                <a:sym typeface="Symbol"/>
              </a:rPr>
              <a:t>IS</a:t>
            </a:r>
            <a:r>
              <a:rPr lang="zh-CN" altLang="en-US" sz="2000" b="1" dirty="0">
                <a:latin typeface="宋体" pitchFamily="2" charset="-122"/>
                <a:sym typeface="Symbol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实现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979712" y="3212976"/>
            <a:ext cx="2979023" cy="1068318"/>
            <a:chOff x="2123728" y="3212976"/>
            <a:chExt cx="2979023" cy="1068318"/>
          </a:xfrm>
        </p:grpSpPr>
        <p:cxnSp>
          <p:nvCxnSpPr>
            <p:cNvPr id="54" name="直接箭头连接符 53"/>
            <p:cNvCxnSpPr/>
            <p:nvPr/>
          </p:nvCxnSpPr>
          <p:spPr bwMode="auto">
            <a:xfrm>
              <a:off x="2123728" y="3212976"/>
              <a:ext cx="2979023" cy="5040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5076056" y="4077072"/>
              <a:ext cx="0" cy="2042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3995937" y="4109730"/>
              <a:ext cx="1080119" cy="171564"/>
            </a:xfrm>
            <a:prstGeom prst="bentConnector3">
              <a:avLst>
                <a:gd name="adj1" fmla="val -794"/>
              </a:avLst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7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364088" y="4212441"/>
            <a:ext cx="3371524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1800" b="1" dirty="0" smtClean="0">
                <a:latin typeface="+mn-ea"/>
                <a:ea typeface="+mn-ea"/>
              </a:rPr>
              <a:t>扩展</a:t>
            </a:r>
            <a:r>
              <a:rPr lang="en-US" altLang="zh-CN" sz="1800" b="1" dirty="0" smtClean="0">
                <a:latin typeface="+mn-ea"/>
                <a:ea typeface="+mn-ea"/>
              </a:rPr>
              <a:t>IS</a:t>
            </a:r>
            <a:r>
              <a:rPr lang="zh-CN" altLang="en-US" sz="1800" b="1" dirty="0" smtClean="0">
                <a:latin typeface="+mn-ea"/>
                <a:ea typeface="+mn-ea"/>
              </a:rPr>
              <a:t>需增加哪些内容？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79712" y="1772816"/>
            <a:ext cx="2880320" cy="1944000"/>
            <a:chOff x="1979712" y="1772816"/>
            <a:chExt cx="2880320" cy="1944000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2627784" y="1772816"/>
              <a:ext cx="2232248" cy="19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979712" y="3212976"/>
              <a:ext cx="576064" cy="5038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线形标注 2 22"/>
          <p:cNvSpPr/>
          <p:nvPr/>
        </p:nvSpPr>
        <p:spPr bwMode="auto">
          <a:xfrm>
            <a:off x="5724128" y="1160776"/>
            <a:ext cx="2880320" cy="252000"/>
          </a:xfrm>
          <a:prstGeom prst="borderCallout2">
            <a:avLst>
              <a:gd name="adj1" fmla="val 47821"/>
              <a:gd name="adj2" fmla="val 339"/>
              <a:gd name="adj3" fmla="val 45906"/>
              <a:gd name="adj4" fmla="val -7351"/>
              <a:gd name="adj5" fmla="val 137123"/>
              <a:gd name="adj6" fmla="val -2083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Pentium</a:t>
            </a:r>
            <a:r>
              <a:rPr kumimoji="1" lang="zh-CN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时像素</a:t>
            </a:r>
            <a:r>
              <a:rPr lang="zh-CN" altLang="en-US" sz="1400" b="1" dirty="0" smtClean="0">
                <a:latin typeface="+mn-ea"/>
                <a:ea typeface="+mn-ea"/>
              </a:rPr>
              <a:t>为</a:t>
            </a:r>
            <a:r>
              <a:rPr lang="en-US" altLang="zh-CN" sz="1400" b="1" dirty="0" smtClean="0">
                <a:latin typeface="+mn-ea"/>
                <a:ea typeface="+mn-ea"/>
              </a:rPr>
              <a:t>256</a:t>
            </a:r>
            <a:r>
              <a:rPr lang="zh-CN" altLang="en-US" sz="1400" b="1" dirty="0" smtClean="0">
                <a:latin typeface="+mn-ea"/>
                <a:ea typeface="+mn-ea"/>
              </a:rPr>
              <a:t>色</a:t>
            </a:r>
            <a:r>
              <a:rPr lang="en-US" altLang="zh-CN" sz="1400" b="1" dirty="0" smtClean="0">
                <a:latin typeface="+mn-ea"/>
                <a:ea typeface="+mn-ea"/>
              </a:rPr>
              <a:t>/16</a:t>
            </a:r>
            <a:r>
              <a:rPr lang="zh-CN" altLang="en-US" sz="1400" b="1" dirty="0" smtClean="0">
                <a:latin typeface="+mn-ea"/>
                <a:ea typeface="+mn-ea"/>
              </a:rPr>
              <a:t>位</a:t>
            </a:r>
            <a:r>
              <a:rPr lang="en-US" altLang="zh-CN" sz="1400" b="1" dirty="0" smtClean="0">
                <a:latin typeface="+mn-ea"/>
                <a:ea typeface="+mn-ea"/>
              </a:rPr>
              <a:t>/32</a:t>
            </a:r>
            <a:r>
              <a:rPr lang="zh-CN" altLang="en-US" sz="1400" b="1" dirty="0" smtClean="0">
                <a:latin typeface="+mn-ea"/>
                <a:ea typeface="+mn-ea"/>
              </a:rPr>
              <a:t>位</a:t>
            </a:r>
            <a:endParaRPr kumimoji="1" lang="zh-CN" altLang="en-US" sz="1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396044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MMX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的数据类型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寄存器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MMX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数据类型：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MMX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寄存器：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Pentium—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PII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起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4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0" y="908720"/>
            <a:ext cx="633670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 4</a:t>
            </a:r>
            <a:r>
              <a:rPr lang="zh-CN" altLang="en-US" sz="2400" b="1" dirty="0" smtClean="0">
                <a:latin typeface="宋体" pitchFamily="2" charset="-122"/>
              </a:rPr>
              <a:t>种</a:t>
            </a:r>
            <a:r>
              <a:rPr lang="en-US" altLang="zh-CN" sz="2400" b="1" dirty="0" smtClean="0">
                <a:latin typeface="宋体" pitchFamily="2" charset="-122"/>
              </a:rPr>
              <a:t>64</a:t>
            </a:r>
            <a:r>
              <a:rPr lang="zh-CN" altLang="en-US" sz="2400" b="1" dirty="0" smtClean="0">
                <a:latin typeface="宋体" pitchFamily="2" charset="-122"/>
              </a:rPr>
              <a:t>位的</a:t>
            </a:r>
            <a:r>
              <a:rPr lang="zh-CN" altLang="en-US" sz="2400" b="1" u="sng" dirty="0" smtClean="0">
                <a:latin typeface="宋体" pitchFamily="2" charset="-122"/>
              </a:rPr>
              <a:t>无符号整数包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紧缩字节类型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400" b="1" dirty="0" smtClean="0">
                <a:latin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</a:rPr>
              <a:t>个</a:t>
            </a:r>
            <a:r>
              <a:rPr lang="zh-CN" altLang="en-US" sz="2400" b="1" u="sng" dirty="0" smtClean="0">
                <a:latin typeface="宋体" pitchFamily="2" charset="-122"/>
              </a:rPr>
              <a:t>字节</a:t>
            </a:r>
            <a:r>
              <a:rPr lang="en-US" altLang="zh-CN" sz="2400" b="1" dirty="0" smtClean="0">
                <a:latin typeface="宋体" pitchFamily="2" charset="-122"/>
              </a:rPr>
              <a:t>(B)</a:t>
            </a:r>
            <a:r>
              <a:rPr lang="zh-CN" altLang="en-US" sz="2400" b="1" dirty="0" smtClean="0">
                <a:latin typeface="宋体" pitchFamily="2" charset="-122"/>
              </a:rPr>
              <a:t>数据打包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紧缩字类型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400" b="1" dirty="0" smtClean="0">
                <a:latin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</a:rPr>
              <a:t>个</a:t>
            </a:r>
            <a:r>
              <a:rPr lang="zh-CN" altLang="en-US" sz="2400" b="1" u="sng" dirty="0" smtClean="0">
                <a:latin typeface="宋体" pitchFamily="2" charset="-122"/>
              </a:rPr>
              <a:t>字</a:t>
            </a:r>
            <a:r>
              <a:rPr lang="en-US" altLang="zh-CN" sz="2400" b="1" dirty="0" smtClean="0">
                <a:latin typeface="宋体" pitchFamily="2" charset="-122"/>
              </a:rPr>
              <a:t>(W)</a:t>
            </a:r>
            <a:r>
              <a:rPr lang="zh-CN" altLang="en-US" sz="2400" b="1" dirty="0">
                <a:latin typeface="宋体" pitchFamily="2" charset="-122"/>
              </a:rPr>
              <a:t>数据</a:t>
            </a:r>
            <a:r>
              <a:rPr lang="zh-CN" altLang="en-US" sz="2400" b="1" dirty="0" smtClean="0">
                <a:latin typeface="宋体" pitchFamily="2" charset="-122"/>
              </a:rPr>
              <a:t>打包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紧缩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双字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400" b="1" dirty="0" smtClean="0">
                <a:latin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</a:rPr>
              <a:t>个</a:t>
            </a:r>
            <a:r>
              <a:rPr lang="zh-CN" altLang="en-US" sz="2400" b="1" u="sng" dirty="0">
                <a:latin typeface="宋体" pitchFamily="2" charset="-122"/>
              </a:rPr>
              <a:t>双</a:t>
            </a:r>
            <a:r>
              <a:rPr lang="zh-CN" altLang="en-US" sz="2400" b="1" u="sng" dirty="0" smtClean="0">
                <a:latin typeface="宋体" pitchFamily="2" charset="-122"/>
              </a:rPr>
              <a:t>字</a:t>
            </a:r>
            <a:r>
              <a:rPr lang="en-US" altLang="zh-CN" sz="2400" b="1" dirty="0" smtClean="0">
                <a:latin typeface="宋体" pitchFamily="2" charset="-122"/>
              </a:rPr>
              <a:t>(D)</a:t>
            </a:r>
            <a:r>
              <a:rPr lang="zh-CN" altLang="en-US" sz="2400" b="1" dirty="0" smtClean="0">
                <a:latin typeface="宋体" pitchFamily="2" charset="-122"/>
              </a:rPr>
              <a:t>数据打包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四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字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个四字</a:t>
            </a:r>
            <a:r>
              <a:rPr lang="en-US" altLang="zh-CN" sz="2400" b="1" dirty="0" smtClean="0">
                <a:latin typeface="宋体" pitchFamily="2" charset="-122"/>
              </a:rPr>
              <a:t>(Q)</a:t>
            </a:r>
            <a:r>
              <a:rPr lang="zh-CN" altLang="en-US" sz="2400" b="1" dirty="0" smtClean="0">
                <a:latin typeface="宋体" pitchFamily="2" charset="-122"/>
              </a:rPr>
              <a:t>数据</a:t>
            </a:r>
            <a:endParaRPr lang="zh-CN" altLang="en-US" sz="2400" b="1" dirty="0">
              <a:latin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948264" y="1484784"/>
            <a:ext cx="1515820" cy="1658432"/>
            <a:chOff x="7308304" y="1412776"/>
            <a:chExt cx="1515820" cy="1658432"/>
          </a:xfrm>
        </p:grpSpPr>
        <p:sp>
          <p:nvSpPr>
            <p:cNvPr id="7" name="Rectangle 135"/>
            <p:cNvSpPr>
              <a:spLocks noChangeArrowheads="1"/>
            </p:cNvSpPr>
            <p:nvPr/>
          </p:nvSpPr>
          <p:spPr bwMode="auto">
            <a:xfrm>
              <a:off x="7312124" y="1861962"/>
              <a:ext cx="1512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  <a:ea typeface="+mn-ea"/>
                </a:rPr>
                <a:t>W  </a:t>
              </a:r>
              <a:r>
                <a:rPr lang="en-US" altLang="zh-CN" b="1" dirty="0" err="1" smtClean="0">
                  <a:latin typeface="+mn-ea"/>
                  <a:ea typeface="+mn-ea"/>
                </a:rPr>
                <a:t>W</a:t>
              </a:r>
              <a:r>
                <a:rPr lang="en-US" altLang="zh-CN" b="1" dirty="0" smtClean="0">
                  <a:latin typeface="+mn-ea"/>
                  <a:ea typeface="+mn-ea"/>
                </a:rPr>
                <a:t> </a:t>
              </a:r>
              <a:r>
                <a:rPr lang="en-US" altLang="zh-CN" sz="1200" b="1" dirty="0" smtClean="0">
                  <a:latin typeface="+mn-ea"/>
                  <a:ea typeface="+mn-ea"/>
                </a:rPr>
                <a:t>  </a:t>
              </a:r>
              <a:r>
                <a:rPr lang="en-US" altLang="zh-CN" b="1" dirty="0" err="1" smtClean="0">
                  <a:latin typeface="+mn-ea"/>
                  <a:ea typeface="+mn-ea"/>
                </a:rPr>
                <a:t>W</a:t>
              </a:r>
              <a:r>
                <a:rPr lang="en-US" altLang="zh-CN" b="1" dirty="0" smtClean="0">
                  <a:latin typeface="+mn-ea"/>
                  <a:ea typeface="+mn-ea"/>
                </a:rPr>
                <a:t> </a:t>
              </a:r>
              <a:r>
                <a:rPr lang="en-US" altLang="zh-CN" sz="1200" b="1" dirty="0" smtClean="0">
                  <a:latin typeface="+mn-ea"/>
                  <a:ea typeface="+mn-ea"/>
                </a:rPr>
                <a:t>  </a:t>
              </a:r>
              <a:r>
                <a:rPr lang="en-US" altLang="zh-CN" b="1" dirty="0" smtClean="0">
                  <a:latin typeface="+mn-ea"/>
                  <a:ea typeface="+mn-ea"/>
                </a:rPr>
                <a:t>W</a:t>
              </a:r>
              <a:endParaRPr lang="en-US" altLang="zh-CN" sz="2400" b="1" baseline="-14000" dirty="0">
                <a:latin typeface="+mn-ea"/>
                <a:ea typeface="+mn-ea"/>
              </a:endParaRPr>
            </a:p>
          </p:txBody>
        </p:sp>
        <p:sp>
          <p:nvSpPr>
            <p:cNvPr id="8" name="Rectangle 135"/>
            <p:cNvSpPr>
              <a:spLocks noChangeArrowheads="1"/>
            </p:cNvSpPr>
            <p:nvPr/>
          </p:nvSpPr>
          <p:spPr bwMode="auto">
            <a:xfrm>
              <a:off x="7312124" y="2314972"/>
              <a:ext cx="1512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   D        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D</a:t>
              </a:r>
              <a:endParaRPr lang="en-US" altLang="zh-CN" sz="24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rot="16200000" flipH="1">
              <a:off x="7917498" y="2458178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135"/>
            <p:cNvSpPr>
              <a:spLocks noChangeArrowheads="1"/>
            </p:cNvSpPr>
            <p:nvPr/>
          </p:nvSpPr>
          <p:spPr bwMode="auto">
            <a:xfrm>
              <a:off x="7312124" y="2783208"/>
              <a:ext cx="1512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Q</a:t>
              </a:r>
              <a:endParaRPr lang="en-US" altLang="zh-CN" sz="2400" b="1" baseline="-14000" dirty="0">
                <a:latin typeface="+mn-ea"/>
                <a:ea typeface="+mn-ea"/>
              </a:endParaRPr>
            </a:p>
          </p:txBody>
        </p:sp>
        <p:sp>
          <p:nvSpPr>
            <p:cNvPr id="11" name="Rectangle 135"/>
            <p:cNvSpPr>
              <a:spLocks noChangeArrowheads="1"/>
            </p:cNvSpPr>
            <p:nvPr/>
          </p:nvSpPr>
          <p:spPr bwMode="auto">
            <a:xfrm>
              <a:off x="7308304" y="1412776"/>
              <a:ext cx="1512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B 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B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B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B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B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B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B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B</a:t>
              </a:r>
              <a:endParaRPr lang="en-US" altLang="zh-CN" sz="24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rot="16200000" flipH="1">
              <a:off x="7908662" y="1555652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rot="16200000" flipH="1">
              <a:off x="8278868" y="1554859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16200000" flipH="1">
              <a:off x="7365838" y="1554859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16200000" flipH="1">
              <a:off x="8080527" y="1555651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rot="16200000" flipH="1">
              <a:off x="8457311" y="1554858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16200000" flipH="1">
              <a:off x="7560726" y="1554858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16200000" flipH="1">
              <a:off x="7748850" y="1554858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16200000" flipH="1">
              <a:off x="7922368" y="2002966"/>
              <a:ext cx="27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16200000" flipH="1">
              <a:off x="8292574" y="2002173"/>
              <a:ext cx="27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16200000" flipH="1">
              <a:off x="7574432" y="2002172"/>
              <a:ext cx="27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2051720" y="3212976"/>
            <a:ext cx="6840760" cy="28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8</a:t>
            </a:r>
            <a:r>
              <a:rPr lang="zh-CN" altLang="en-US" sz="2400" b="1" dirty="0" smtClean="0">
                <a:latin typeface="宋体" pitchFamily="2" charset="-122"/>
              </a:rPr>
              <a:t>个</a:t>
            </a:r>
            <a:r>
              <a:rPr lang="en-US" altLang="zh-CN" sz="2400" b="1" dirty="0" smtClean="0">
                <a:latin typeface="宋体" pitchFamily="2" charset="-122"/>
              </a:rPr>
              <a:t>64</a:t>
            </a:r>
            <a:r>
              <a:rPr lang="zh-CN" altLang="en-US" sz="2400" b="1" dirty="0" smtClean="0">
                <a:latin typeface="宋体" pitchFamily="2" charset="-122"/>
              </a:rPr>
              <a:t>位寄存器</a:t>
            </a:r>
            <a:r>
              <a:rPr lang="en-US" altLang="zh-CN" sz="2400" b="1" dirty="0" smtClean="0">
                <a:latin typeface="宋体" pitchFamily="2" charset="-122"/>
              </a:rPr>
              <a:t>MM0-MM7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借用</a:t>
            </a:r>
            <a:r>
              <a:rPr lang="zh-CN" altLang="en-US" sz="2400" b="1" dirty="0" smtClean="0">
                <a:latin typeface="宋体" pitchFamily="2" charset="-122"/>
              </a:rPr>
              <a:t>浮点寄存器，用</a:t>
            </a:r>
            <a:r>
              <a:rPr lang="zh-CN" altLang="en-US" sz="2400" b="1" u="sng" dirty="0" smtClean="0">
                <a:latin typeface="宋体" pitchFamily="2" charset="-122"/>
              </a:rPr>
              <a:t>别名</a:t>
            </a:r>
            <a:r>
              <a:rPr lang="zh-CN" altLang="en-US" sz="2400" b="1" dirty="0" smtClean="0">
                <a:latin typeface="宋体" pitchFamily="2" charset="-122"/>
              </a:rPr>
              <a:t>方法实现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dirty="0" smtClean="0">
                <a:latin typeface="宋体" pitchFamily="2" charset="-122"/>
              </a:rPr>
              <a:t>│</a:t>
            </a:r>
            <a:r>
              <a:rPr lang="en-US" altLang="zh-CN" b="1" dirty="0" smtClean="0">
                <a:latin typeface="宋体" pitchFamily="2" charset="-122"/>
              </a:rPr>
              <a:t>       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MMX</a:t>
            </a:r>
            <a:r>
              <a:rPr lang="zh-CN" altLang="en-US" b="1" dirty="0" smtClean="0">
                <a:latin typeface="宋体" pitchFamily="2" charset="-122"/>
              </a:rPr>
              <a:t>指令中</a:t>
            </a:r>
            <a:r>
              <a:rPr lang="en-US" altLang="zh-CN" b="1" dirty="0" err="1" smtClean="0">
                <a:latin typeface="宋体" pitchFamily="2" charset="-122"/>
              </a:rPr>
              <a:t>MMi</a:t>
            </a:r>
            <a:r>
              <a:rPr lang="zh-CN" altLang="en-US" b="1" dirty="0" smtClean="0">
                <a:latin typeface="宋体" pitchFamily="2" charset="-122"/>
              </a:rPr>
              <a:t>映射到</a:t>
            </a:r>
            <a:r>
              <a:rPr lang="en-US" altLang="zh-CN" b="1" dirty="0" err="1" smtClean="0">
                <a:latin typeface="宋体" pitchFamily="2" charset="-122"/>
              </a:rPr>
              <a:t>FPi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dirty="0" smtClean="0">
                <a:latin typeface="宋体" pitchFamily="2" charset="-122"/>
              </a:rPr>
              <a:t>└→</a:t>
            </a:r>
            <a:r>
              <a:rPr lang="zh-CN" altLang="en-US" b="1" dirty="0" smtClean="0">
                <a:latin typeface="宋体" pitchFamily="2" charset="-122"/>
              </a:rPr>
              <a:t>浮点运算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MMX</a:t>
            </a:r>
            <a:r>
              <a:rPr lang="zh-CN" altLang="en-US" b="1" dirty="0">
                <a:latin typeface="宋体" pitchFamily="2" charset="-122"/>
              </a:rPr>
              <a:t>运算</a:t>
            </a:r>
            <a:r>
              <a:rPr lang="zh-CN" altLang="en-US" b="1" dirty="0" smtClean="0">
                <a:latin typeface="宋体" pitchFamily="2" charset="-122"/>
              </a:rPr>
              <a:t>互斥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增设</a:t>
            </a:r>
            <a:r>
              <a:rPr lang="en-US" altLang="zh-CN" sz="2400" b="1" dirty="0" smtClean="0">
                <a:latin typeface="宋体" pitchFamily="2" charset="-122"/>
              </a:rPr>
              <a:t>MMX</a:t>
            </a:r>
            <a:r>
              <a:rPr lang="zh-CN" altLang="en-US" sz="2400" b="1" dirty="0" smtClean="0">
                <a:latin typeface="宋体" pitchFamily="2" charset="-122"/>
              </a:rPr>
              <a:t>寄存器          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MMX</a:t>
            </a:r>
            <a:r>
              <a:rPr lang="zh-CN" altLang="en-US" b="1" dirty="0">
                <a:latin typeface="宋体" pitchFamily="2" charset="-122"/>
              </a:rPr>
              <a:t>运算和浮点运算可</a:t>
            </a:r>
            <a:r>
              <a:rPr lang="zh-CN" altLang="en-US" b="1" dirty="0" smtClean="0">
                <a:latin typeface="宋体" pitchFamily="2" charset="-122"/>
              </a:rPr>
              <a:t>并行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</a:rPr>
              <a:t>  └</a:t>
            </a:r>
            <a:r>
              <a:rPr lang="zh-CN" altLang="en-US" b="1" dirty="0" smtClean="0">
                <a:latin typeface="宋体" pitchFamily="2" charset="-122"/>
              </a:rPr>
              <a:t>←开始支持浮点向量运算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907704" y="4787860"/>
            <a:ext cx="5979789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 smtClean="0">
                <a:latin typeface="+mn-ea"/>
                <a:ea typeface="+mn-ea"/>
              </a:rPr>
              <a:t>当时寄存器已经很便宜了，为何要借用而不增设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403648" y="6093296"/>
            <a:ext cx="4713998" cy="288032"/>
            <a:chOff x="1723030" y="4714884"/>
            <a:chExt cx="4713998" cy="288032"/>
          </a:xfrm>
        </p:grpSpPr>
        <p:sp>
          <p:nvSpPr>
            <p:cNvPr id="29" name="Text Box 79"/>
            <p:cNvSpPr txBox="1">
              <a:spLocks noChangeArrowheads="1"/>
            </p:cNvSpPr>
            <p:nvPr/>
          </p:nvSpPr>
          <p:spPr bwMode="auto">
            <a:xfrm>
              <a:off x="4315318" y="4714884"/>
              <a:ext cx="720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OP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5029698" y="4714884"/>
              <a:ext cx="140733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 R</a:t>
              </a:r>
              <a:r>
                <a:rPr lang="en-US" altLang="zh-CN" b="1" baseline="-18000" dirty="0" smtClean="0">
                  <a:latin typeface="+mn-ea"/>
                  <a:ea typeface="+mn-ea"/>
                </a:rPr>
                <a:t>MMX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1</a:t>
              </a:r>
              <a:r>
                <a:rPr lang="en-US" altLang="zh-CN" b="1" dirty="0" smtClean="0">
                  <a:latin typeface="+mn-ea"/>
                  <a:ea typeface="+mn-ea"/>
                </a:rPr>
                <a:t>  R</a:t>
              </a:r>
              <a:r>
                <a:rPr lang="en-US" altLang="zh-CN" b="1" baseline="-18000" dirty="0" smtClean="0">
                  <a:latin typeface="+mn-ea"/>
                </a:rPr>
                <a:t>MMX</a:t>
              </a:r>
              <a:r>
                <a:rPr lang="en-US" altLang="zh-CN" b="1" baseline="-16000" dirty="0" smtClean="0">
                  <a:latin typeface="+mn-ea"/>
                </a:rPr>
                <a:t>2 </a:t>
              </a:r>
              <a:r>
                <a:rPr lang="en-US" altLang="zh-CN" b="1" dirty="0" smtClean="0">
                  <a:latin typeface="+mn-ea"/>
                  <a:ea typeface="+mn-ea"/>
                </a:rPr>
                <a:t>  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 rot="5400000">
              <a:off x="5644162" y="4858090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1723030" y="4714916"/>
              <a:ext cx="2553758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R</a:t>
              </a:r>
              <a:r>
                <a:rPr lang="en-US" altLang="zh-CN" b="1" baseline="-18000" dirty="0" smtClean="0">
                  <a:latin typeface="+mn-ea"/>
                </a:rPr>
                <a:t>MMX1</a:t>
              </a:r>
              <a:r>
                <a:rPr lang="zh-CN" altLang="en-US" b="1" dirty="0" smtClean="0">
                  <a:latin typeface="+mn-ea"/>
                  <a:ea typeface="+mn-ea"/>
                </a:rPr>
                <a:t>←</a:t>
              </a:r>
              <a:r>
                <a:rPr lang="en-US" altLang="zh-CN" b="1" dirty="0" smtClean="0">
                  <a:latin typeface="+mn-ea"/>
                  <a:ea typeface="+mn-ea"/>
                </a:rPr>
                <a:t>R</a:t>
              </a:r>
              <a:r>
                <a:rPr lang="en-US" altLang="zh-CN" b="1" baseline="-18000" dirty="0" smtClean="0">
                  <a:latin typeface="+mn-ea"/>
                </a:rPr>
                <a:t>MMX1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en-US" altLang="zh-CN" b="1" dirty="0" smtClean="0">
                  <a:latin typeface="+mn-ea"/>
                </a:rPr>
                <a:t>OP </a:t>
              </a:r>
              <a:r>
                <a:rPr lang="en-US" altLang="zh-CN" b="1" dirty="0" smtClean="0">
                  <a:latin typeface="+mn-ea"/>
                </a:rPr>
                <a:t>R</a:t>
              </a:r>
              <a:r>
                <a:rPr lang="en-US" altLang="zh-CN" b="1" baseline="-18000" dirty="0" smtClean="0">
                  <a:latin typeface="+mn-ea"/>
                </a:rPr>
                <a:t>MMX2</a:t>
              </a:r>
              <a:r>
                <a:rPr lang="en-US" altLang="zh-CN" b="1" dirty="0" smtClean="0">
                  <a:latin typeface="+mn-ea"/>
                </a:rPr>
                <a:t> 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9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2960930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MMX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的指令集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MMX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指令功能：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MMX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指令格式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MMX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指令的特征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向量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饱和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运算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积和运算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比较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转换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4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619182" y="908720"/>
            <a:ext cx="634530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共</a:t>
            </a:r>
            <a:r>
              <a:rPr lang="en-US" altLang="zh-CN" sz="2400" b="1" dirty="0">
                <a:latin typeface="宋体" pitchFamily="2" charset="-122"/>
              </a:rPr>
              <a:t>7</a:t>
            </a:r>
            <a:r>
              <a:rPr lang="zh-CN" altLang="en-US" sz="2400" b="1" dirty="0" smtClean="0">
                <a:latin typeface="宋体" pitchFamily="2" charset="-122"/>
              </a:rPr>
              <a:t>组，算术、逻辑、移位、比较、转换、传送、清除</a:t>
            </a:r>
            <a:r>
              <a:rPr lang="en-US" altLang="zh-CN" sz="2400" b="1" dirty="0">
                <a:latin typeface="宋体" pitchFamily="2" charset="-122"/>
              </a:rPr>
              <a:t>MMX</a:t>
            </a:r>
            <a:r>
              <a:rPr lang="zh-CN" altLang="en-US" sz="2400" b="1" dirty="0">
                <a:latin typeface="宋体" pitchFamily="2" charset="-122"/>
              </a:rPr>
              <a:t>状态</a:t>
            </a:r>
            <a:r>
              <a:rPr lang="en-US" altLang="zh-CN" sz="2400" b="1" dirty="0">
                <a:latin typeface="宋体" pitchFamily="2" charset="-122"/>
              </a:rPr>
              <a:t>(EMMS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利用指令前缀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值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0FH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，融入</a:t>
            </a:r>
            <a:r>
              <a:rPr lang="en-US" altLang="zh-CN" sz="2400" b="1" dirty="0" smtClean="0">
                <a:latin typeface="宋体" pitchFamily="2" charset="-122"/>
              </a:rPr>
              <a:t>x86</a:t>
            </a:r>
            <a:r>
              <a:rPr lang="zh-CN" altLang="en-US" sz="2400" b="1" dirty="0" smtClean="0">
                <a:latin typeface="宋体" pitchFamily="2" charset="-122"/>
              </a:rPr>
              <a:t>指令集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555776" y="2697301"/>
            <a:ext cx="6408712" cy="36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部件可</a:t>
            </a:r>
            <a:r>
              <a:rPr lang="zh-CN" altLang="en-US" sz="2400" b="1" u="sng" dirty="0" smtClean="0">
                <a:latin typeface="宋体" pitchFamily="2" charset="-122"/>
              </a:rPr>
              <a:t>并行处理</a:t>
            </a:r>
            <a:r>
              <a:rPr lang="zh-CN" altLang="en-US" sz="2400" b="1" dirty="0" smtClean="0">
                <a:latin typeface="宋体" pitchFamily="2" charset="-122"/>
              </a:rPr>
              <a:t>多个短数据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分量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溢出时不算异常，结果为</a:t>
            </a:r>
            <a:r>
              <a:rPr lang="zh-CN" altLang="en-US" sz="2400" b="1" u="sng" dirty="0">
                <a:latin typeface="宋体" pitchFamily="2" charset="-122"/>
              </a:rPr>
              <a:t>极限值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多媒体的需求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如</a:t>
            </a:r>
            <a:r>
              <a:rPr lang="en-US" altLang="zh-CN" b="1" dirty="0" smtClean="0">
                <a:latin typeface="宋体" pitchFamily="2" charset="-122"/>
              </a:rPr>
              <a:t>:</a:t>
            </a:r>
            <a:r>
              <a:rPr lang="zh-CN" altLang="en-US" b="1" dirty="0" smtClean="0">
                <a:latin typeface="宋体" pitchFamily="2" charset="-122"/>
              </a:rPr>
              <a:t>结果＜</a:t>
            </a:r>
            <a:r>
              <a:rPr lang="en-US" altLang="zh-CN" b="1" dirty="0" smtClean="0">
                <a:latin typeface="宋体" pitchFamily="2" charset="-122"/>
              </a:rPr>
              <a:t>255</a:t>
            </a:r>
            <a:r>
              <a:rPr lang="zh-CN" altLang="en-US" b="1" dirty="0" smtClean="0">
                <a:latin typeface="宋体" pitchFamily="2" charset="-122"/>
              </a:rPr>
              <a:t>时为实际值，≥</a:t>
            </a:r>
            <a:r>
              <a:rPr lang="en-US" altLang="zh-CN" b="1" dirty="0" smtClean="0">
                <a:latin typeface="宋体" pitchFamily="2" charset="-122"/>
              </a:rPr>
              <a:t>255</a:t>
            </a:r>
            <a:r>
              <a:rPr lang="zh-CN" altLang="en-US" b="1" dirty="0" smtClean="0">
                <a:latin typeface="宋体" pitchFamily="2" charset="-122"/>
              </a:rPr>
              <a:t>时为</a:t>
            </a:r>
            <a:r>
              <a:rPr lang="en-US" altLang="zh-CN" b="1" dirty="0" smtClean="0">
                <a:latin typeface="宋体" pitchFamily="2" charset="-122"/>
              </a:rPr>
              <a:t>255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zh-CN" altLang="en-US" dirty="0" smtClean="0">
                <a:latin typeface="宋体" pitchFamily="2" charset="-122"/>
              </a:rPr>
              <a:t>┘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dirty="0">
                <a:latin typeface="宋体" pitchFamily="2" charset="-122"/>
              </a:rPr>
              <a:t>点积</a:t>
            </a:r>
            <a:r>
              <a:rPr lang="zh-CN" altLang="en-US" sz="2400" b="1" dirty="0">
                <a:latin typeface="宋体" pitchFamily="2" charset="-122"/>
              </a:rPr>
              <a:t>功能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∑</a:t>
            </a:r>
            <a:r>
              <a:rPr lang="en-US" altLang="zh-CN" sz="2000" b="1" dirty="0" err="1">
                <a:latin typeface="宋体" pitchFamily="2" charset="-122"/>
              </a:rPr>
              <a:t>a</a:t>
            </a:r>
            <a:r>
              <a:rPr lang="en-US" altLang="zh-CN" sz="2000" b="1" baseline="-14000" dirty="0" err="1">
                <a:latin typeface="宋体" pitchFamily="2" charset="-122"/>
              </a:rPr>
              <a:t>i</a:t>
            </a:r>
            <a:r>
              <a:rPr lang="en-US" altLang="zh-CN" sz="2000" b="1" dirty="0">
                <a:latin typeface="宋体" pitchFamily="2" charset="-122"/>
              </a:rPr>
              <a:t>*b</a:t>
            </a:r>
            <a:r>
              <a:rPr lang="en-US" altLang="zh-CN" sz="2000" b="1" baseline="-14000" dirty="0">
                <a:latin typeface="宋体" pitchFamily="2" charset="-122"/>
              </a:rPr>
              <a:t>i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，适于傅里叶变换等</a:t>
            </a:r>
            <a:endParaRPr lang="zh-CN" altLang="en-US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328863" indent="-2328863"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比较</a:t>
            </a:r>
            <a:r>
              <a:rPr lang="zh-CN" altLang="en-US" sz="2400" b="1" dirty="0" smtClean="0">
                <a:latin typeface="宋体" pitchFamily="2" charset="-122"/>
              </a:rPr>
              <a:t>结果放</a:t>
            </a:r>
            <a:r>
              <a:rPr lang="zh-CN" altLang="en-US" sz="2400" b="1" dirty="0">
                <a:latin typeface="宋体" pitchFamily="2" charset="-122"/>
              </a:rPr>
              <a:t>在</a:t>
            </a:r>
            <a:r>
              <a:rPr lang="en-US" altLang="zh-CN" sz="2400" b="1" u="sng" dirty="0">
                <a:latin typeface="宋体" pitchFamily="2" charset="-122"/>
              </a:rPr>
              <a:t>MMX</a:t>
            </a:r>
            <a:r>
              <a:rPr lang="zh-CN" altLang="en-US" sz="2400" b="1" u="sng" dirty="0">
                <a:latin typeface="宋体" pitchFamily="2" charset="-122"/>
              </a:rPr>
              <a:t>寄存器</a:t>
            </a:r>
            <a:r>
              <a:rPr lang="zh-CN" altLang="en-US" sz="2400" b="1" dirty="0">
                <a:latin typeface="宋体" pitchFamily="2" charset="-122"/>
              </a:rPr>
              <a:t>中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无需新的标志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endParaRPr lang="en-US" altLang="zh-CN" sz="2400" b="1" dirty="0">
              <a:latin typeface="宋体" pitchFamily="2" charset="-122"/>
            </a:endParaRPr>
          </a:p>
          <a:p>
            <a:pPr marL="358775" indent="-358775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用</a:t>
            </a:r>
            <a:r>
              <a:rPr lang="zh-CN" altLang="en-US" sz="2400" b="1" u="sng" dirty="0">
                <a:latin typeface="宋体" pitchFamily="2" charset="-122"/>
              </a:rPr>
              <a:t>逻辑</a:t>
            </a:r>
            <a:r>
              <a:rPr lang="zh-CN" altLang="en-US" sz="2400" b="1" u="sng" dirty="0" smtClean="0">
                <a:latin typeface="宋体" pitchFamily="2" charset="-122"/>
              </a:rPr>
              <a:t>运算指令</a:t>
            </a:r>
            <a:r>
              <a:rPr lang="zh-CN" altLang="en-US" sz="2400" b="1" dirty="0">
                <a:latin typeface="宋体" pitchFamily="2" charset="-122"/>
              </a:rPr>
              <a:t>实现分支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屏蔽</a:t>
            </a:r>
            <a:r>
              <a:rPr lang="en-US" altLang="zh-CN" b="1" dirty="0" smtClean="0">
                <a:latin typeface="宋体" pitchFamily="2" charset="-122"/>
              </a:rPr>
              <a:t>OPD+</a:t>
            </a:r>
            <a:r>
              <a:rPr lang="zh-CN" altLang="en-US" b="1" dirty="0">
                <a:latin typeface="宋体" pitchFamily="2" charset="-122"/>
              </a:rPr>
              <a:t>具体运算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  <a:p>
            <a:pPr marL="2514600" indent="-2514600"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数据</a:t>
            </a:r>
            <a:r>
              <a:rPr lang="zh-CN" altLang="en-US" sz="2400" b="1" u="sng" dirty="0">
                <a:latin typeface="宋体" pitchFamily="2" charset="-122"/>
              </a:rPr>
              <a:t>精度转换</a:t>
            </a:r>
            <a:r>
              <a:rPr lang="en-US" altLang="zh-CN" b="1" dirty="0">
                <a:latin typeface="宋体" pitchFamily="2" charset="-122"/>
              </a:rPr>
              <a:t>(B/W/D/Q)</a:t>
            </a:r>
            <a:r>
              <a:rPr lang="zh-CN" altLang="en-US" sz="2400" b="1" dirty="0">
                <a:latin typeface="宋体" pitchFamily="2" charset="-122"/>
              </a:rPr>
              <a:t>，类型有紧缩、解紧缩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2328863" indent="-2328863"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适于</a:t>
            </a:r>
            <a:r>
              <a:rPr lang="zh-CN" altLang="en-US" sz="2400" b="1" dirty="0">
                <a:latin typeface="宋体" pitchFamily="2" charset="-122"/>
              </a:rPr>
              <a:t>像素点间插值、色彩空间转换</a:t>
            </a:r>
            <a:r>
              <a:rPr lang="zh-CN" altLang="en-US" sz="2400" b="1" dirty="0" smtClean="0">
                <a:latin typeface="宋体" pitchFamily="2" charset="-122"/>
              </a:rPr>
              <a:t>等</a:t>
            </a:r>
            <a:endParaRPr lang="zh-CN" altLang="en-US" sz="24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45712"/>
              </p:ext>
            </p:extLst>
          </p:nvPr>
        </p:nvGraphicFramePr>
        <p:xfrm>
          <a:off x="714348" y="3356992"/>
          <a:ext cx="8215370" cy="237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857256"/>
                <a:gridCol w="6715172"/>
              </a:tblGrid>
              <a:tr h="14287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数据包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指令集特点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MMX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64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定点运算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→单精度浮点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876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SSE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876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AVX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9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AVX2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357166"/>
            <a:ext cx="8496944" cy="313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SIMD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技术的发展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*发展历程：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155825" indent="-2155825">
              <a:lnSpc>
                <a:spcPct val="120000"/>
              </a:lnSpc>
            </a:pPr>
            <a:endParaRPr lang="en-US" altLang="zh-CN" sz="2400" b="1" dirty="0" smtClean="0">
              <a:solidFill>
                <a:srgbClr val="CC3300"/>
              </a:solidFill>
              <a:latin typeface="宋体" pitchFamily="2" charset="-122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b="1" dirty="0" smtClean="0">
              <a:solidFill>
                <a:srgbClr val="CC3300"/>
              </a:solidFill>
              <a:latin typeface="宋体" pitchFamily="2" charset="-122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b="1" dirty="0" smtClean="0">
              <a:solidFill>
                <a:srgbClr val="CC3300"/>
              </a:solidFill>
              <a:latin typeface="宋体" pitchFamily="2" charset="-122"/>
              <a:ea typeface="+mn-ea"/>
            </a:endParaRPr>
          </a:p>
          <a:p>
            <a:pPr marL="2155825" indent="-2155825">
              <a:lnSpc>
                <a:spcPct val="120000"/>
              </a:lnSpc>
            </a:pPr>
            <a:endParaRPr lang="en-US" altLang="zh-CN" sz="2000" b="1" dirty="0" smtClean="0">
              <a:solidFill>
                <a:srgbClr val="CC3300"/>
              </a:solidFill>
              <a:latin typeface="宋体" pitchFamily="2" charset="-122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+mn-ea"/>
              </a:rPr>
              <a:t>  *技术核心：</a:t>
            </a:r>
            <a:r>
              <a:rPr lang="zh-CN" altLang="en-US" sz="2400" b="1" dirty="0" smtClean="0">
                <a:latin typeface="宋体" pitchFamily="2" charset="-122"/>
                <a:ea typeface="+mn-ea"/>
              </a:rPr>
              <a:t>分量个数、运算功能、向量存取、</a:t>
            </a:r>
            <a:r>
              <a:rPr lang="en-US" altLang="zh-CN" sz="2400" b="1" dirty="0" smtClean="0">
                <a:latin typeface="宋体" pitchFamily="2" charset="-122"/>
                <a:ea typeface="+mn-ea"/>
              </a:rPr>
              <a:t>IN</a:t>
            </a:r>
            <a:r>
              <a:rPr lang="zh-CN" altLang="en-US" sz="2400" b="1" dirty="0" smtClean="0">
                <a:latin typeface="宋体" pitchFamily="2" charset="-122"/>
                <a:ea typeface="+mn-ea"/>
              </a:rPr>
              <a:t>功能方面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17202"/>
              </p:ext>
            </p:extLst>
          </p:nvPr>
        </p:nvGraphicFramePr>
        <p:xfrm>
          <a:off x="858364" y="1357298"/>
          <a:ext cx="7962108" cy="142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596"/>
                <a:gridCol w="648072"/>
                <a:gridCol w="3960440"/>
              </a:tblGrid>
              <a:tr h="199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种类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版本更新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</a:tr>
              <a:tr h="218734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MMX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dirty="0" smtClean="0">
                          <a:latin typeface="+mn-lt"/>
                        </a:rPr>
                        <a:t>Multi Media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eXtension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1996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27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SSE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dirty="0" smtClean="0">
                          <a:latin typeface="+mn-lt"/>
                          <a:ea typeface="+mn-ea"/>
                        </a:rPr>
                        <a:t>Streaming SIMD Extensions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1999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SSE2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(2001)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SSE3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(2004)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SE4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(2008)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446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AVX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dirty="0" smtClean="0">
                          <a:latin typeface="+mn-lt"/>
                          <a:ea typeface="+mn-ea"/>
                        </a:rPr>
                        <a:t>Advanced Vector </a:t>
                      </a:r>
                      <a:r>
                        <a:rPr lang="en-US" sz="1800" dirty="0" err="1" smtClean="0">
                          <a:latin typeface="+mn-lt"/>
                          <a:ea typeface="+mn-ea"/>
                        </a:rPr>
                        <a:t>eXtensions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AVX2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(2013)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19</a:t>
            </a:fld>
            <a:endParaRPr lang="en-US" altLang="zh-CN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8907"/>
              </p:ext>
            </p:extLst>
          </p:nvPr>
        </p:nvGraphicFramePr>
        <p:xfrm>
          <a:off x="1331640" y="4375350"/>
          <a:ext cx="7572428" cy="13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6715172"/>
              </a:tblGrid>
              <a:tr h="14287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256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VEX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编码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对前缀编码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3/4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全新指令格式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数据重排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改变字节序列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[IN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、不对齐访存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优化流式数据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7990">
                <a:tc v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256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位定点运算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FMA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指令</a:t>
                      </a:r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融合乘加</a:t>
                      </a:r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离散数据加载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地址打包到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XMMi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[IN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10685"/>
              </p:ext>
            </p:extLst>
          </p:nvPr>
        </p:nvGraphicFramePr>
        <p:xfrm>
          <a:off x="1331640" y="4034550"/>
          <a:ext cx="7572428" cy="34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6715172"/>
              </a:tblGrid>
              <a:tr h="142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浮点运算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单→双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，流式数据处理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不对齐访存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预取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直写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899592" y="6021288"/>
            <a:ext cx="4536504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作业：</a:t>
            </a:r>
            <a:r>
              <a:rPr lang="en-US" altLang="zh-CN" sz="2200" b="1" dirty="0" smtClean="0">
                <a:latin typeface="+mn-ea"/>
                <a:ea typeface="+mn-ea"/>
              </a:rPr>
              <a:t>P110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—7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P384—5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PPT—3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线形标注 2 14"/>
          <p:cNvSpPr/>
          <p:nvPr/>
        </p:nvSpPr>
        <p:spPr bwMode="auto">
          <a:xfrm>
            <a:off x="2016410" y="5797550"/>
            <a:ext cx="1944216" cy="252000"/>
          </a:xfrm>
          <a:prstGeom prst="borderCallout2">
            <a:avLst>
              <a:gd name="adj1" fmla="val 47821"/>
              <a:gd name="adj2" fmla="val -385"/>
              <a:gd name="adj3" fmla="val 47685"/>
              <a:gd name="adj4" fmla="val -13432"/>
              <a:gd name="adj5" fmla="val -376861"/>
              <a:gd name="adj6" fmla="val -4082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定点运算还是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128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48680"/>
            <a:ext cx="877255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※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数据级并行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Data </a:t>
            </a:r>
            <a:r>
              <a:rPr lang="en-US" altLang="zh-CN" sz="2000" dirty="0">
                <a:solidFill>
                  <a:srgbClr val="FF0000"/>
                </a:solidFill>
              </a:rPr>
              <a:t>Level Parallelism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SIMD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79512" y="1040249"/>
            <a:ext cx="877255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DLP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的应用范围：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</a:rPr>
              <a:t>科学运算、</a:t>
            </a:r>
            <a:r>
              <a:rPr lang="zh-CN" altLang="en-US" sz="2400" b="1" dirty="0">
                <a:latin typeface="宋体" pitchFamily="2" charset="-122"/>
              </a:rPr>
              <a:t>视音频</a:t>
            </a:r>
            <a:r>
              <a:rPr lang="zh-CN" altLang="en-US" sz="2400" b="1" dirty="0" smtClean="0">
                <a:latin typeface="宋体" pitchFamily="2" charset="-122"/>
              </a:rPr>
              <a:t>处理等领域的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宋体" pitchFamily="2" charset="-122"/>
              </a:rPr>
              <a:t>向量数据</a:t>
            </a:r>
            <a:r>
              <a:rPr lang="zh-CN" altLang="en-US" sz="2400" b="1" dirty="0" smtClean="0">
                <a:latin typeface="宋体" pitchFamily="2" charset="-122"/>
              </a:rPr>
              <a:t>处理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向量数据的特征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 smtClean="0">
                <a:latin typeface="宋体" pitchFamily="2" charset="-122"/>
              </a:rPr>
              <a:t>各分量</a:t>
            </a:r>
            <a:r>
              <a:rPr lang="zh-CN" altLang="en-US" sz="2400" b="1" dirty="0">
                <a:latin typeface="宋体" pitchFamily="2" charset="-122"/>
              </a:rPr>
              <a:t>的操作相同、数据无关</a:t>
            </a: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DLP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的开发策略：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latin typeface="宋体" pitchFamily="2" charset="-122"/>
              </a:rPr>
              <a:t>资源重复方式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 smtClean="0">
                <a:latin typeface="宋体" pitchFamily="2" charset="-122"/>
              </a:rPr>
              <a:t>硬件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，如</a:t>
            </a:r>
            <a:r>
              <a:rPr lang="en-US" altLang="zh-CN" sz="2400" b="1" dirty="0" smtClean="0">
                <a:latin typeface="宋体" pitchFamily="2" charset="-122"/>
              </a:rPr>
              <a:t>SIMD</a:t>
            </a:r>
            <a:r>
              <a:rPr lang="zh-CN" altLang="en-US" sz="2400" b="1" dirty="0" smtClean="0">
                <a:latin typeface="宋体" pitchFamily="2" charset="-122"/>
              </a:rPr>
              <a:t>结构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资源共享</a:t>
            </a:r>
            <a:r>
              <a:rPr lang="zh-CN" altLang="en-US" b="1" dirty="0">
                <a:latin typeface="宋体" pitchFamily="2" charset="-122"/>
              </a:rPr>
              <a:t>方式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软件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，如</a:t>
            </a:r>
            <a:r>
              <a:rPr lang="en-US" altLang="zh-CN" b="1" dirty="0">
                <a:latin typeface="宋体" pitchFamily="2" charset="-122"/>
              </a:rPr>
              <a:t>MIMD</a:t>
            </a:r>
            <a:r>
              <a:rPr lang="zh-CN" altLang="en-US" b="1" dirty="0" smtClean="0">
                <a:latin typeface="宋体" pitchFamily="2" charset="-122"/>
              </a:rPr>
              <a:t>结构 ← 关注</a:t>
            </a:r>
            <a:r>
              <a:rPr lang="zh-CN" altLang="en-US" b="1" dirty="0">
                <a:latin typeface="宋体" pitchFamily="2" charset="-122"/>
              </a:rPr>
              <a:t>性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DLP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的结构类型：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向量处理机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阵列处理机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图形处理单元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55576" y="5939988"/>
            <a:ext cx="7776864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并行性粒度：</a:t>
            </a:r>
            <a:r>
              <a:rPr lang="zh-CN" altLang="en-US" b="1" dirty="0" smtClean="0">
                <a:latin typeface="宋体" pitchFamily="2" charset="-122"/>
              </a:rPr>
              <a:t>即</a:t>
            </a:r>
            <a:r>
              <a:rPr lang="zh-CN" altLang="en-US" b="1" dirty="0">
                <a:latin typeface="宋体" pitchFamily="2" charset="-122"/>
              </a:rPr>
              <a:t>计算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通信比，指每次通信可完成的</a:t>
            </a:r>
            <a:r>
              <a:rPr lang="zh-CN" altLang="en-US" b="1" dirty="0" smtClean="0">
                <a:latin typeface="宋体" pitchFamily="2" charset="-122"/>
              </a:rPr>
              <a:t>工作量，</a:t>
            </a:r>
            <a:r>
              <a:rPr lang="en-US" altLang="zh-CN" i="1" dirty="0" smtClean="0">
                <a:ea typeface="Ebrima" pitchFamily="2" charset="0"/>
                <a:cs typeface="Ebrima" pitchFamily="2" charset="0"/>
              </a:rPr>
              <a:t>G</a:t>
            </a:r>
            <a:r>
              <a:rPr lang="zh-CN" altLang="en-US" b="1" dirty="0" smtClean="0">
                <a:latin typeface="+mn-ea"/>
                <a:cs typeface="Ebrima" pitchFamily="2" charset="0"/>
              </a:rPr>
              <a:t>＝</a:t>
            </a:r>
            <a:r>
              <a:rPr lang="zh-CN" altLang="en-US" b="1" dirty="0" smtClean="0">
                <a:latin typeface="+mn-ea"/>
              </a:rPr>
              <a:t>∑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+mn-ea"/>
              </a:rPr>
              <a:t>w 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∑</a:t>
            </a:r>
            <a:r>
              <a:rPr lang="en-US" altLang="zh-CN" b="1" i="1" dirty="0"/>
              <a:t>T</a:t>
            </a:r>
            <a:r>
              <a:rPr lang="en-US" altLang="zh-CN" b="1" baseline="-18000" dirty="0">
                <a:latin typeface="+mn-ea"/>
              </a:rPr>
              <a:t>c</a:t>
            </a:r>
            <a:r>
              <a:rPr lang="en-US" altLang="zh-CN" b="1" dirty="0">
                <a:latin typeface="+mn-ea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43808" y="4111912"/>
            <a:ext cx="604867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以流水方式处理各个数据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以并行方式处理各个数据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并行方式支持</a:t>
            </a:r>
            <a:r>
              <a:rPr lang="en-US" altLang="zh-CN" sz="2400" b="1" dirty="0" smtClean="0">
                <a:latin typeface="宋体" pitchFamily="2" charset="-122"/>
              </a:rPr>
              <a:t>SIMD</a:t>
            </a:r>
            <a:r>
              <a:rPr lang="zh-CN" altLang="en-US" sz="2400" b="1" dirty="0" smtClean="0">
                <a:latin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</a:rPr>
              <a:t>MIMD</a:t>
            </a:r>
            <a:r>
              <a:rPr lang="zh-CN" altLang="en-US" sz="2400" b="1" dirty="0" smtClean="0">
                <a:latin typeface="宋体" pitchFamily="2" charset="-122"/>
              </a:rPr>
              <a:t>、多线程</a:t>
            </a: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660232" y="2924944"/>
            <a:ext cx="2232248" cy="8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DLP</a:t>
            </a:r>
            <a:r>
              <a:rPr lang="zh-CN" altLang="en-US" b="1" dirty="0">
                <a:latin typeface="宋体" pitchFamily="2" charset="-122"/>
              </a:rPr>
              <a:t>∈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细粒度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并行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</a:pPr>
            <a:r>
              <a:rPr lang="zh-CN" altLang="en-US" dirty="0" smtClean="0">
                <a:latin typeface="宋体" pitchFamily="2" charset="-122"/>
              </a:rPr>
              <a:t>     ←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粗粒度并行</a:t>
            </a:r>
            <a:endParaRPr lang="en-US" altLang="zh-CN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8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79512" y="1772816"/>
            <a:ext cx="4752528" cy="416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GPU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的产生：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前身是</a:t>
            </a:r>
            <a:r>
              <a:rPr lang="en-US" altLang="zh-CN" sz="2000" b="1" dirty="0">
                <a:latin typeface="宋体" pitchFamily="2" charset="-122"/>
              </a:rPr>
              <a:t>VGA</a:t>
            </a:r>
            <a:r>
              <a:rPr lang="zh-CN" altLang="en-US" sz="2000" b="1" dirty="0">
                <a:latin typeface="宋体" pitchFamily="2" charset="-122"/>
              </a:rPr>
              <a:t>控制器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编程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GPU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的发展：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编程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32656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3</a:t>
            </a:r>
            <a:r>
              <a:rPr lang="zh-CN" altLang="en-US" sz="2800" b="1" dirty="0" smtClean="0">
                <a:latin typeface="宋体" pitchFamily="2" charset="-122"/>
              </a:rPr>
              <a:t>节  图像处理单元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340768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/>
              <a:t>一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应用概述</a:t>
            </a:r>
            <a:endParaRPr lang="zh-CN" altLang="en-US" sz="2400" dirty="0"/>
          </a:p>
        </p:txBody>
      </p:sp>
      <p:sp>
        <p:nvSpPr>
          <p:cNvPr id="6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200" b="1" dirty="0" smtClean="0">
                <a:latin typeface="+mn-ea"/>
                <a:ea typeface="+mn-ea"/>
              </a:rPr>
              <a:t>GPU</a:t>
            </a:r>
            <a:r>
              <a:rPr lang="zh-CN" altLang="en-US" sz="2200" b="1" dirty="0" smtClean="0">
                <a:latin typeface="+mn-ea"/>
                <a:ea typeface="+mn-ea"/>
              </a:rPr>
              <a:t>应用概述，</a:t>
            </a:r>
            <a:r>
              <a:rPr lang="en-US" altLang="zh-CN" sz="2200" b="1" dirty="0" smtClean="0">
                <a:latin typeface="+mn-ea"/>
                <a:ea typeface="+mn-ea"/>
              </a:rPr>
              <a:t>GPU</a:t>
            </a:r>
            <a:r>
              <a:rPr lang="zh-CN" altLang="en-US" sz="2200" b="1" dirty="0" smtClean="0">
                <a:latin typeface="+mn-ea"/>
                <a:ea typeface="+mn-ea"/>
              </a:rPr>
              <a:t>基本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结构，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</a:rPr>
              <a:t>GPU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编程模型</a:t>
            </a:r>
            <a:endParaRPr lang="en-US" altLang="zh-CN" sz="2200" b="1" u="none" dirty="0" smtClean="0">
              <a:latin typeface="+mn-ea"/>
              <a:ea typeface="+mn-ea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907704" y="2204864"/>
            <a:ext cx="7128792" cy="402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面向</a:t>
            </a:r>
            <a:r>
              <a:rPr lang="en-US" altLang="zh-CN" sz="2400" b="1" dirty="0">
                <a:latin typeface="宋体" pitchFamily="2" charset="-122"/>
              </a:rPr>
              <a:t>2D/3D</a:t>
            </a:r>
            <a:r>
              <a:rPr lang="zh-CN" altLang="en-US" sz="2400" b="1" dirty="0">
                <a:latin typeface="宋体" pitchFamily="2" charset="-122"/>
              </a:rPr>
              <a:t>的</a:t>
            </a:r>
            <a:r>
              <a:rPr lang="zh-CN" altLang="en-US" sz="2400" b="1" u="sng" dirty="0">
                <a:latin typeface="宋体" pitchFamily="2" charset="-122"/>
              </a:rPr>
              <a:t>图形处理</a:t>
            </a:r>
            <a:r>
              <a:rPr lang="zh-CN" altLang="en-US" sz="2400" b="1" u="sng" dirty="0" smtClean="0">
                <a:latin typeface="宋体" pitchFamily="2" charset="-122"/>
              </a:rPr>
              <a:t>器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逻辑为图形流水线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，专用结构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400" b="1" dirty="0" smtClean="0">
                <a:latin typeface="宋体" pitchFamily="2" charset="-122"/>
              </a:rPr>
              <a:t>基于</a:t>
            </a:r>
            <a:r>
              <a:rPr lang="en-US" altLang="zh-CN" sz="2400" b="1" dirty="0" err="1" smtClean="0">
                <a:latin typeface="宋体" pitchFamily="2" charset="-122"/>
              </a:rPr>
              <a:t>openGL</a:t>
            </a:r>
            <a:r>
              <a:rPr lang="zh-CN" altLang="en-US" sz="2400" b="1" dirty="0" smtClean="0">
                <a:latin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</a:rPr>
              <a:t>DirectX</a:t>
            </a:r>
            <a:r>
              <a:rPr lang="zh-CN" altLang="en-US" sz="2400" b="1" dirty="0" smtClean="0">
                <a:latin typeface="宋体" pitchFamily="2" charset="-122"/>
              </a:rPr>
              <a:t>模型       </a:t>
            </a:r>
            <a:r>
              <a:rPr lang="zh-CN" altLang="en-US" b="1" dirty="0" smtClean="0">
                <a:latin typeface="宋体" pitchFamily="2" charset="-122"/>
              </a:rPr>
              <a:t>←开放</a:t>
            </a:r>
            <a:r>
              <a:rPr lang="zh-CN" altLang="en-US" b="1" dirty="0" smtClean="0">
                <a:latin typeface="宋体" pitchFamily="2" charset="-122"/>
              </a:rPr>
              <a:t>标准及微软</a:t>
            </a:r>
            <a:r>
              <a:rPr lang="en-US" altLang="zh-CN" b="1" dirty="0" smtClean="0">
                <a:latin typeface="宋体" pitchFamily="2" charset="-122"/>
              </a:rPr>
              <a:t>API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itchFamily="2" charset="-122"/>
              </a:rPr>
              <a:t>支持图形处理</a:t>
            </a:r>
            <a:r>
              <a:rPr lang="en-US" altLang="zh-CN" sz="2400" b="1" dirty="0">
                <a:latin typeface="宋体" pitchFamily="2" charset="-122"/>
              </a:rPr>
              <a:t>/GPU</a:t>
            </a:r>
            <a:r>
              <a:rPr lang="zh-CN" altLang="en-US" sz="2400" b="1" dirty="0">
                <a:latin typeface="宋体" pitchFamily="2" charset="-122"/>
              </a:rPr>
              <a:t>计算</a:t>
            </a:r>
            <a:r>
              <a:rPr lang="en-US" altLang="zh-CN" sz="2400" b="1" dirty="0">
                <a:latin typeface="宋体" pitchFamily="2" charset="-122"/>
              </a:rPr>
              <a:t>/</a:t>
            </a:r>
            <a:r>
              <a:rPr lang="zh-CN" altLang="en-US" sz="2400" b="1" dirty="0">
                <a:latin typeface="宋体" pitchFamily="2" charset="-122"/>
              </a:rPr>
              <a:t>可视化</a:t>
            </a:r>
            <a:r>
              <a:rPr lang="zh-CN" altLang="en-US" sz="2400" b="1" dirty="0" smtClean="0">
                <a:latin typeface="宋体" pitchFamily="2" charset="-122"/>
              </a:rPr>
              <a:t>计算的</a:t>
            </a:r>
            <a:r>
              <a:rPr lang="zh-CN" altLang="en-US" sz="2400" b="1" u="sng" dirty="0" smtClean="0">
                <a:latin typeface="宋体" pitchFamily="2" charset="-122"/>
              </a:rPr>
              <a:t>并行处理器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通用结构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zh-CN" altLang="en-US" b="1" u="sng" dirty="0" smtClean="0">
                <a:latin typeface="宋体" pitchFamily="2" charset="-122"/>
              </a:rPr>
              <a:t>统一</a:t>
            </a:r>
            <a:r>
              <a:rPr lang="zh-CN" altLang="en-US" b="1" u="sng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处理器</a:t>
            </a:r>
            <a:r>
              <a:rPr lang="zh-CN" altLang="en-US" b="1" dirty="0" smtClean="0">
                <a:latin typeface="宋体" pitchFamily="2" charset="-122"/>
              </a:rPr>
              <a:t>阵列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基于</a:t>
            </a:r>
            <a:r>
              <a:rPr lang="en-US" altLang="zh-CN" sz="2400" b="1" dirty="0" smtClean="0">
                <a:latin typeface="宋体" pitchFamily="2" charset="-122"/>
              </a:rPr>
              <a:t>CUDA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en-US" altLang="zh-CN" sz="1600" spc="-30" dirty="0" smtClean="0">
                <a:latin typeface="+mn-lt"/>
              </a:rPr>
              <a:t>Compute Unified Device Architecture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←编程模型和软件平台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←用</a:t>
            </a:r>
            <a:r>
              <a:rPr lang="en-US" altLang="zh-CN" b="1" dirty="0">
                <a:latin typeface="宋体" pitchFamily="2" charset="-122"/>
              </a:rPr>
              <a:t>C/C++</a:t>
            </a:r>
            <a:r>
              <a:rPr lang="zh-CN" altLang="en-US" b="1" dirty="0" smtClean="0">
                <a:latin typeface="宋体" pitchFamily="2" charset="-122"/>
              </a:rPr>
              <a:t>编写</a:t>
            </a:r>
            <a:r>
              <a:rPr lang="zh-CN" altLang="en-US" b="1" u="sng" dirty="0" smtClean="0">
                <a:latin typeface="宋体" pitchFamily="2" charset="-122"/>
              </a:rPr>
              <a:t>单</a:t>
            </a:r>
            <a:r>
              <a:rPr lang="zh-CN" altLang="en-US" b="1" u="sng" dirty="0">
                <a:latin typeface="宋体" pitchFamily="2" charset="-122"/>
              </a:rPr>
              <a:t>线程程序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GPU</a:t>
            </a:r>
            <a:r>
              <a:rPr lang="zh-CN" altLang="en-US" b="1" dirty="0" smtClean="0">
                <a:latin typeface="宋体" pitchFamily="2" charset="-122"/>
              </a:rPr>
              <a:t>实例化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多个线程并行执行</a:t>
            </a:r>
            <a:endParaRPr lang="en-US" altLang="zh-CN" b="1" u="sng" dirty="0"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5736" y="2780928"/>
            <a:ext cx="5904592" cy="792088"/>
            <a:chOff x="2339816" y="2852936"/>
            <a:chExt cx="5904592" cy="792088"/>
          </a:xfrm>
        </p:grpSpPr>
        <p:cxnSp>
          <p:nvCxnSpPr>
            <p:cNvPr id="362" name="直接连接符 361"/>
            <p:cNvCxnSpPr/>
            <p:nvPr/>
          </p:nvCxnSpPr>
          <p:spPr bwMode="auto">
            <a:xfrm>
              <a:off x="2915752" y="3140968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3" name="Text Box 240"/>
            <p:cNvSpPr txBox="1">
              <a:spLocks noChangeArrowheads="1"/>
            </p:cNvSpPr>
            <p:nvPr/>
          </p:nvSpPr>
          <p:spPr bwMode="auto">
            <a:xfrm>
              <a:off x="2339816" y="2852936"/>
              <a:ext cx="576000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输入装配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64" name="Text Box 240"/>
            <p:cNvSpPr txBox="1">
              <a:spLocks noChangeArrowheads="1"/>
            </p:cNvSpPr>
            <p:nvPr/>
          </p:nvSpPr>
          <p:spPr bwMode="auto">
            <a:xfrm>
              <a:off x="3275856" y="2852936"/>
              <a:ext cx="576000" cy="50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顶点渲染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65" name="Text Box 240"/>
            <p:cNvSpPr txBox="1">
              <a:spLocks noChangeArrowheads="1"/>
            </p:cNvSpPr>
            <p:nvPr/>
          </p:nvSpPr>
          <p:spPr bwMode="auto">
            <a:xfrm>
              <a:off x="4211960" y="2852992"/>
              <a:ext cx="576000" cy="50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几何渲染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66" name="Text Box 240"/>
            <p:cNvSpPr txBox="1">
              <a:spLocks noChangeArrowheads="1"/>
            </p:cNvSpPr>
            <p:nvPr/>
          </p:nvSpPr>
          <p:spPr bwMode="auto">
            <a:xfrm>
              <a:off x="5148064" y="2852936"/>
              <a:ext cx="720000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建立</a:t>
              </a:r>
              <a:r>
                <a:rPr lang="en-US" altLang="zh-CN" sz="1600" b="1" dirty="0" smtClean="0">
                  <a:latin typeface="+mn-ea"/>
                  <a:ea typeface="+mn-ea"/>
                </a:rPr>
                <a:t>&amp;</a:t>
              </a:r>
              <a:r>
                <a:rPr lang="zh-CN" altLang="en-US" sz="1600" b="1" dirty="0" smtClean="0">
                  <a:latin typeface="+mn-ea"/>
                  <a:ea typeface="+mn-ea"/>
                </a:rPr>
                <a:t>光栅化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67" name="Text Box 240"/>
            <p:cNvSpPr txBox="1">
              <a:spLocks noChangeArrowheads="1"/>
            </p:cNvSpPr>
            <p:nvPr/>
          </p:nvSpPr>
          <p:spPr bwMode="auto">
            <a:xfrm>
              <a:off x="7164408" y="2852992"/>
              <a:ext cx="1080000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光栅操作</a:t>
              </a:r>
              <a:r>
                <a:rPr lang="en-US" altLang="zh-CN" sz="1600" b="1" dirty="0" smtClean="0">
                  <a:latin typeface="+mn-ea"/>
                  <a:ea typeface="+mn-ea"/>
                </a:rPr>
                <a:t>/</a:t>
              </a:r>
              <a:r>
                <a:rPr lang="zh-CN" altLang="en-US" sz="1600" b="1" dirty="0" smtClean="0">
                  <a:latin typeface="+mn-ea"/>
                  <a:ea typeface="+mn-ea"/>
                </a:rPr>
                <a:t>输出合并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68" name="Text Box 240"/>
            <p:cNvSpPr txBox="1">
              <a:spLocks noChangeArrowheads="1"/>
            </p:cNvSpPr>
            <p:nvPr/>
          </p:nvSpPr>
          <p:spPr bwMode="auto">
            <a:xfrm>
              <a:off x="6228184" y="2852936"/>
              <a:ext cx="576000" cy="50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像素渲染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369" name="直接连接符 368"/>
            <p:cNvCxnSpPr/>
            <p:nvPr/>
          </p:nvCxnSpPr>
          <p:spPr bwMode="auto">
            <a:xfrm>
              <a:off x="3851960" y="3140968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4788064" y="3140968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>
              <a:off x="5868184" y="3140968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 bwMode="auto">
            <a:xfrm>
              <a:off x="6804288" y="3140968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" name="Text Box 240"/>
            <p:cNvSpPr txBox="1">
              <a:spLocks noChangeArrowheads="1"/>
            </p:cNvSpPr>
            <p:nvPr/>
          </p:nvSpPr>
          <p:spPr bwMode="auto">
            <a:xfrm>
              <a:off x="3329832" y="3429024"/>
              <a:ext cx="3834456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注：顶点</a:t>
              </a:r>
              <a:r>
                <a:rPr lang="en-US" altLang="zh-CN" sz="1600" b="1" dirty="0" smtClean="0">
                  <a:latin typeface="+mn-ea"/>
                  <a:ea typeface="+mn-ea"/>
                </a:rPr>
                <a:t>/</a:t>
              </a:r>
              <a:r>
                <a:rPr lang="zh-CN" altLang="en-US" sz="1600" b="1" dirty="0" smtClean="0">
                  <a:latin typeface="+mn-ea"/>
                  <a:ea typeface="+mn-ea"/>
                </a:rPr>
                <a:t>几何</a:t>
              </a:r>
              <a:r>
                <a:rPr lang="en-US" altLang="zh-CN" sz="1600" b="1" dirty="0" smtClean="0">
                  <a:latin typeface="+mn-ea"/>
                  <a:ea typeface="+mn-ea"/>
                </a:rPr>
                <a:t>/</a:t>
              </a:r>
              <a:r>
                <a:rPr lang="zh-CN" altLang="en-US" sz="1600" b="1" dirty="0" smtClean="0">
                  <a:latin typeface="+mn-ea"/>
                  <a:ea typeface="+mn-ea"/>
                </a:rPr>
                <a:t>像素渲染为可编程流水段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flipH="1">
            <a:off x="5003984" y="3645024"/>
            <a:ext cx="1008240" cy="1368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 bwMode="auto">
          <a:xfrm rot="10800000" flipV="1">
            <a:off x="7452320" y="2708920"/>
            <a:ext cx="1068392" cy="756096"/>
          </a:xfrm>
          <a:prstGeom prst="bentConnector3">
            <a:avLst>
              <a:gd name="adj1" fmla="val 75"/>
            </a:avLst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853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00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 smtClean="0"/>
              <a:t>二、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基本结构</a:t>
            </a:r>
            <a:endParaRPr lang="zh-CN" altLang="en-US" sz="2400" dirty="0"/>
          </a:p>
        </p:txBody>
      </p:sp>
      <p:sp>
        <p:nvSpPr>
          <p:cNvPr id="203" name="Text Box 3"/>
          <p:cNvSpPr txBox="1">
            <a:spLocks noChangeArrowheads="1"/>
          </p:cNvSpPr>
          <p:nvPr/>
        </p:nvSpPr>
        <p:spPr bwMode="auto">
          <a:xfrm>
            <a:off x="179512" y="836712"/>
            <a:ext cx="2375568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*基本结构：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SP—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DRAM—</a:t>
            </a:r>
          </a:p>
        </p:txBody>
      </p:sp>
      <p:sp>
        <p:nvSpPr>
          <p:cNvPr id="204" name="Text Box 3"/>
          <p:cNvSpPr txBox="1">
            <a:spLocks noChangeArrowheads="1"/>
          </p:cNvSpPr>
          <p:nvPr/>
        </p:nvSpPr>
        <p:spPr bwMode="auto">
          <a:xfrm>
            <a:off x="2123728" y="836712"/>
            <a:ext cx="68407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图形流水线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不含渲染段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＋处理器阵列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20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0" name="组合 209"/>
          <p:cNvGrpSpPr/>
          <p:nvPr/>
        </p:nvGrpSpPr>
        <p:grpSpPr>
          <a:xfrm>
            <a:off x="827584" y="1340768"/>
            <a:ext cx="7992664" cy="3888432"/>
            <a:chOff x="827584" y="1412776"/>
            <a:chExt cx="7992664" cy="3888432"/>
          </a:xfrm>
        </p:grpSpPr>
        <p:sp>
          <p:nvSpPr>
            <p:cNvPr id="5" name="Text Box 255"/>
            <p:cNvSpPr txBox="1">
              <a:spLocks noChangeArrowheads="1"/>
            </p:cNvSpPr>
            <p:nvPr/>
          </p:nvSpPr>
          <p:spPr bwMode="auto">
            <a:xfrm>
              <a:off x="900264" y="1412776"/>
              <a:ext cx="5976000" cy="360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r">
                <a:lnSpc>
                  <a:spcPct val="80000"/>
                </a:lnSpc>
              </a:pPr>
              <a:endParaRPr lang="en-US" altLang="zh-CN" sz="12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2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200" b="1" dirty="0" smtClean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GPU</a:t>
              </a:r>
              <a:r>
                <a:rPr lang="en-US" altLang="zh-CN" sz="1200" b="1" dirty="0" smtClean="0">
                  <a:latin typeface="+mn-ea"/>
                  <a:ea typeface="+mn-ea"/>
                </a:rPr>
                <a:t>     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6" name="Text Box 255"/>
            <p:cNvSpPr txBox="1">
              <a:spLocks noChangeArrowheads="1"/>
            </p:cNvSpPr>
            <p:nvPr/>
          </p:nvSpPr>
          <p:spPr bwMode="auto">
            <a:xfrm>
              <a:off x="5220048" y="2133144"/>
              <a:ext cx="1368000" cy="23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TPC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7" name="Text Box 240"/>
            <p:cNvSpPr txBox="1">
              <a:spLocks noChangeArrowheads="1"/>
            </p:cNvSpPr>
            <p:nvPr/>
          </p:nvSpPr>
          <p:spPr bwMode="auto">
            <a:xfrm>
              <a:off x="5292200" y="4113536"/>
              <a:ext cx="1224000" cy="28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纹理单元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8" name="Text Box 240"/>
            <p:cNvSpPr txBox="1">
              <a:spLocks noChangeArrowheads="1"/>
            </p:cNvSpPr>
            <p:nvPr/>
          </p:nvSpPr>
          <p:spPr bwMode="auto">
            <a:xfrm>
              <a:off x="5508176" y="4257552"/>
              <a:ext cx="864000" cy="14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L1-Cache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292896" y="2458910"/>
              <a:ext cx="1224000" cy="144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SMC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0" name="Text Box 240"/>
            <p:cNvSpPr txBox="1">
              <a:spLocks noChangeArrowheads="1"/>
            </p:cNvSpPr>
            <p:nvPr/>
          </p:nvSpPr>
          <p:spPr bwMode="auto">
            <a:xfrm>
              <a:off x="5292896" y="2277160"/>
              <a:ext cx="1224000" cy="14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几何控制器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1" name="Text Box 240"/>
            <p:cNvSpPr txBox="1">
              <a:spLocks noChangeArrowheads="1"/>
            </p:cNvSpPr>
            <p:nvPr/>
          </p:nvSpPr>
          <p:spPr bwMode="auto">
            <a:xfrm>
              <a:off x="972256" y="4509120"/>
              <a:ext cx="5832000" cy="18000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互连网络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1403624" y="4437144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1980384" y="4437112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563864" y="4437144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4140624" y="4437112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5652096" y="4437144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6228160" y="4437112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1188224" y="4687052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1764288" y="4687020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240"/>
            <p:cNvSpPr txBox="1">
              <a:spLocks noChangeArrowheads="1"/>
            </p:cNvSpPr>
            <p:nvPr/>
          </p:nvSpPr>
          <p:spPr bwMode="auto">
            <a:xfrm>
              <a:off x="1044280" y="4761176"/>
              <a:ext cx="288000" cy="180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ROP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21" name="Text Box 240"/>
            <p:cNvSpPr txBox="1">
              <a:spLocks noChangeArrowheads="1"/>
            </p:cNvSpPr>
            <p:nvPr/>
          </p:nvSpPr>
          <p:spPr bwMode="auto">
            <a:xfrm>
              <a:off x="1404328" y="4761176"/>
              <a:ext cx="720000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L2-Cache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2412360" y="4687052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2988424" y="4687020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 Box 240"/>
            <p:cNvSpPr txBox="1">
              <a:spLocks noChangeArrowheads="1"/>
            </p:cNvSpPr>
            <p:nvPr/>
          </p:nvSpPr>
          <p:spPr bwMode="auto">
            <a:xfrm>
              <a:off x="2268416" y="4761176"/>
              <a:ext cx="288000" cy="180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ROP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25" name="Text Box 240"/>
            <p:cNvSpPr txBox="1">
              <a:spLocks noChangeArrowheads="1"/>
            </p:cNvSpPr>
            <p:nvPr/>
          </p:nvSpPr>
          <p:spPr bwMode="auto">
            <a:xfrm>
              <a:off x="2628464" y="4761176"/>
              <a:ext cx="720000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L2-Cache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636424" y="4687052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212488" y="4687020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 Box 240"/>
            <p:cNvSpPr txBox="1">
              <a:spLocks noChangeArrowheads="1"/>
            </p:cNvSpPr>
            <p:nvPr/>
          </p:nvSpPr>
          <p:spPr bwMode="auto">
            <a:xfrm>
              <a:off x="3492480" y="4761176"/>
              <a:ext cx="288000" cy="180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ROP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29" name="Text Box 240"/>
            <p:cNvSpPr txBox="1">
              <a:spLocks noChangeArrowheads="1"/>
            </p:cNvSpPr>
            <p:nvPr/>
          </p:nvSpPr>
          <p:spPr bwMode="auto">
            <a:xfrm>
              <a:off x="3852528" y="4761176"/>
              <a:ext cx="720000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L2-Cache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4860560" y="4687052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5436624" y="4687020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 Box 240"/>
            <p:cNvSpPr txBox="1">
              <a:spLocks noChangeArrowheads="1"/>
            </p:cNvSpPr>
            <p:nvPr/>
          </p:nvSpPr>
          <p:spPr bwMode="auto">
            <a:xfrm>
              <a:off x="4716616" y="4761176"/>
              <a:ext cx="288000" cy="180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ROP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33" name="Text Box 240"/>
            <p:cNvSpPr txBox="1">
              <a:spLocks noChangeArrowheads="1"/>
            </p:cNvSpPr>
            <p:nvPr/>
          </p:nvSpPr>
          <p:spPr bwMode="auto">
            <a:xfrm>
              <a:off x="5076664" y="4761176"/>
              <a:ext cx="720000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L2-Cache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188296" y="49412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1764360" y="4941176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2412432" y="49412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2988496" y="4941176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636496" y="49412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4212560" y="4941176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860632" y="4941208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5436696" y="4941176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 Box 240"/>
            <p:cNvSpPr txBox="1">
              <a:spLocks noChangeArrowheads="1"/>
            </p:cNvSpPr>
            <p:nvPr/>
          </p:nvSpPr>
          <p:spPr bwMode="auto">
            <a:xfrm>
              <a:off x="1044352" y="5085208"/>
              <a:ext cx="1079976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DRAM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43" name="Text Box 240"/>
            <p:cNvSpPr txBox="1">
              <a:spLocks noChangeArrowheads="1"/>
            </p:cNvSpPr>
            <p:nvPr/>
          </p:nvSpPr>
          <p:spPr bwMode="auto">
            <a:xfrm>
              <a:off x="2268416" y="5085192"/>
              <a:ext cx="1079976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DRAM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44" name="Text Box 240"/>
            <p:cNvSpPr txBox="1">
              <a:spLocks noChangeArrowheads="1"/>
            </p:cNvSpPr>
            <p:nvPr/>
          </p:nvSpPr>
          <p:spPr bwMode="auto">
            <a:xfrm>
              <a:off x="3492768" y="5085208"/>
              <a:ext cx="1079976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DRAM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45" name="Text Box 240"/>
            <p:cNvSpPr txBox="1">
              <a:spLocks noChangeArrowheads="1"/>
            </p:cNvSpPr>
            <p:nvPr/>
          </p:nvSpPr>
          <p:spPr bwMode="auto">
            <a:xfrm>
              <a:off x="4716832" y="5085192"/>
              <a:ext cx="1079976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DRAM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46" name="Text Box 240"/>
            <p:cNvSpPr txBox="1">
              <a:spLocks noChangeArrowheads="1"/>
            </p:cNvSpPr>
            <p:nvPr/>
          </p:nvSpPr>
          <p:spPr bwMode="auto">
            <a:xfrm>
              <a:off x="6084224" y="4761176"/>
              <a:ext cx="72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显示接口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47" name="Text Box 240"/>
            <p:cNvSpPr txBox="1">
              <a:spLocks noChangeArrowheads="1"/>
            </p:cNvSpPr>
            <p:nvPr/>
          </p:nvSpPr>
          <p:spPr bwMode="auto">
            <a:xfrm>
              <a:off x="6084288" y="5085192"/>
              <a:ext cx="719864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显示器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6444184" y="4941176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444184" y="4687020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1548336" y="2061288"/>
              <a:ext cx="432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 Box 240"/>
            <p:cNvSpPr txBox="1">
              <a:spLocks noChangeArrowheads="1"/>
            </p:cNvSpPr>
            <p:nvPr/>
          </p:nvSpPr>
          <p:spPr bwMode="auto">
            <a:xfrm>
              <a:off x="4716024" y="3356992"/>
              <a:ext cx="288000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…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52" name="Text Box 240"/>
            <p:cNvSpPr txBox="1">
              <a:spLocks noChangeArrowheads="1"/>
            </p:cNvSpPr>
            <p:nvPr/>
          </p:nvSpPr>
          <p:spPr bwMode="auto">
            <a:xfrm>
              <a:off x="1619648" y="1808840"/>
              <a:ext cx="1008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latin typeface="+mn-ea"/>
                  <a:ea typeface="+mn-ea"/>
                </a:rPr>
                <a:t>顶</a:t>
              </a:r>
              <a:r>
                <a:rPr lang="zh-CN" altLang="en-US" sz="1200" b="1" dirty="0" smtClean="0">
                  <a:latin typeface="+mn-ea"/>
                  <a:ea typeface="+mn-ea"/>
                </a:rPr>
                <a:t>点任务分配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1548336" y="2060856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708576" y="2060856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5868816" y="2060856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052392" y="1988848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3635872" y="1988848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5148040" y="1988848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 Box 240"/>
            <p:cNvSpPr txBox="1">
              <a:spLocks noChangeArrowheads="1"/>
            </p:cNvSpPr>
            <p:nvPr/>
          </p:nvSpPr>
          <p:spPr bwMode="auto">
            <a:xfrm>
              <a:off x="3131928" y="1808848"/>
              <a:ext cx="1008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像素任务分配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60" name="Text Box 240"/>
            <p:cNvSpPr txBox="1">
              <a:spLocks noChangeArrowheads="1"/>
            </p:cNvSpPr>
            <p:nvPr/>
          </p:nvSpPr>
          <p:spPr bwMode="auto">
            <a:xfrm>
              <a:off x="4644096" y="1808848"/>
              <a:ext cx="1008000" cy="180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latin typeface="+mn-ea"/>
                  <a:ea typeface="+mn-ea"/>
                </a:rPr>
                <a:t>计算</a:t>
              </a:r>
              <a:r>
                <a:rPr lang="zh-CN" altLang="en-US" sz="1200" b="1" dirty="0" smtClean="0">
                  <a:latin typeface="+mn-ea"/>
                  <a:ea typeface="+mn-ea"/>
                </a:rPr>
                <a:t>任务分配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61" name="Text Box 240"/>
            <p:cNvSpPr txBox="1">
              <a:spLocks noChangeArrowheads="1"/>
            </p:cNvSpPr>
            <p:nvPr/>
          </p:nvSpPr>
          <p:spPr bwMode="auto">
            <a:xfrm>
              <a:off x="1043624" y="1556792"/>
              <a:ext cx="36000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主机接口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1258976" y="1484784"/>
              <a:ext cx="5472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732216" y="1484784"/>
              <a:ext cx="0" cy="30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240"/>
            <p:cNvSpPr txBox="1">
              <a:spLocks noChangeArrowheads="1"/>
            </p:cNvSpPr>
            <p:nvPr/>
          </p:nvSpPr>
          <p:spPr bwMode="auto">
            <a:xfrm>
              <a:off x="5436072" y="1556792"/>
              <a:ext cx="1152000" cy="180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高清视频处理器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6012136" y="1484784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27584" y="1772816"/>
              <a:ext cx="21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 Box 240"/>
            <p:cNvSpPr txBox="1">
              <a:spLocks noChangeArrowheads="1"/>
            </p:cNvSpPr>
            <p:nvPr/>
          </p:nvSpPr>
          <p:spPr bwMode="auto">
            <a:xfrm>
              <a:off x="1691656" y="1556792"/>
              <a:ext cx="720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输入装配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68" name="Text Box 240"/>
            <p:cNvSpPr txBox="1">
              <a:spLocks noChangeArrowheads="1"/>
            </p:cNvSpPr>
            <p:nvPr/>
          </p:nvSpPr>
          <p:spPr bwMode="auto">
            <a:xfrm>
              <a:off x="2627984" y="1556792"/>
              <a:ext cx="2016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视点</a:t>
              </a:r>
              <a:r>
                <a:rPr lang="en-US" altLang="zh-CN" sz="1200" b="1" dirty="0" smtClean="0">
                  <a:latin typeface="+mn-ea"/>
                  <a:ea typeface="+mn-ea"/>
                </a:rPr>
                <a:t>/</a:t>
              </a:r>
              <a:r>
                <a:rPr lang="zh-CN" altLang="en-US" sz="1200" b="1" dirty="0" smtClean="0">
                  <a:latin typeface="+mn-ea"/>
                  <a:ea typeface="+mn-ea"/>
                </a:rPr>
                <a:t>修剪</a:t>
              </a:r>
              <a:r>
                <a:rPr lang="en-US" altLang="zh-CN" sz="1200" b="1" dirty="0" smtClean="0">
                  <a:latin typeface="+mn-ea"/>
                  <a:ea typeface="+mn-ea"/>
                </a:rPr>
                <a:t>/</a:t>
              </a:r>
              <a:r>
                <a:rPr lang="zh-CN" altLang="en-US" sz="1200" b="1" dirty="0" smtClean="0">
                  <a:latin typeface="+mn-ea"/>
                  <a:ea typeface="+mn-ea"/>
                </a:rPr>
                <a:t>建立</a:t>
              </a:r>
              <a:r>
                <a:rPr lang="en-US" altLang="zh-CN" sz="1200" b="1" dirty="0" smtClean="0">
                  <a:latin typeface="+mn-ea"/>
                  <a:ea typeface="+mn-ea"/>
                </a:rPr>
                <a:t>/</a:t>
              </a:r>
              <a:r>
                <a:rPr lang="zh-CN" altLang="en-US" sz="1200" b="1" dirty="0" smtClean="0">
                  <a:latin typeface="+mn-ea"/>
                  <a:ea typeface="+mn-ea"/>
                </a:rPr>
                <a:t>光栅</a:t>
              </a:r>
              <a:r>
                <a:rPr lang="en-US" altLang="zh-CN" sz="1200" b="1" dirty="0" smtClean="0">
                  <a:latin typeface="+mn-ea"/>
                  <a:ea typeface="+mn-ea"/>
                </a:rPr>
                <a:t>/Z</a:t>
              </a:r>
              <a:r>
                <a:rPr lang="zh-CN" altLang="en-US" sz="1200" b="1" dirty="0" smtClean="0">
                  <a:latin typeface="+mn-ea"/>
                  <a:ea typeface="+mn-ea"/>
                </a:rPr>
                <a:t>剔除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69" name="Text Box 255"/>
            <p:cNvSpPr txBox="1">
              <a:spLocks noChangeArrowheads="1"/>
            </p:cNvSpPr>
            <p:nvPr/>
          </p:nvSpPr>
          <p:spPr bwMode="auto">
            <a:xfrm>
              <a:off x="5292120" y="2636912"/>
              <a:ext cx="576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SM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70" name="Text Box 240"/>
            <p:cNvSpPr txBox="1">
              <a:spLocks noChangeArrowheads="1"/>
            </p:cNvSpPr>
            <p:nvPr/>
          </p:nvSpPr>
          <p:spPr bwMode="auto">
            <a:xfrm>
              <a:off x="5327568" y="321297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71" name="Text Box 240"/>
            <p:cNvSpPr txBox="1">
              <a:spLocks noChangeArrowheads="1"/>
            </p:cNvSpPr>
            <p:nvPr/>
          </p:nvSpPr>
          <p:spPr bwMode="auto">
            <a:xfrm>
              <a:off x="5327568" y="335699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72" name="Text Box 240"/>
            <p:cNvSpPr txBox="1">
              <a:spLocks noChangeArrowheads="1"/>
            </p:cNvSpPr>
            <p:nvPr/>
          </p:nvSpPr>
          <p:spPr bwMode="auto">
            <a:xfrm>
              <a:off x="5615624" y="321297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73" name="Text Box 240"/>
            <p:cNvSpPr txBox="1">
              <a:spLocks noChangeArrowheads="1"/>
            </p:cNvSpPr>
            <p:nvPr/>
          </p:nvSpPr>
          <p:spPr bwMode="auto">
            <a:xfrm>
              <a:off x="5615624" y="335699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74" name="Text Box 240"/>
            <p:cNvSpPr txBox="1">
              <a:spLocks noChangeArrowheads="1"/>
            </p:cNvSpPr>
            <p:nvPr/>
          </p:nvSpPr>
          <p:spPr bwMode="auto">
            <a:xfrm>
              <a:off x="5327568" y="350100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75" name="Text Box 240"/>
            <p:cNvSpPr txBox="1">
              <a:spLocks noChangeArrowheads="1"/>
            </p:cNvSpPr>
            <p:nvPr/>
          </p:nvSpPr>
          <p:spPr bwMode="auto">
            <a:xfrm>
              <a:off x="5327568" y="364502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76" name="Text Box 240"/>
            <p:cNvSpPr txBox="1">
              <a:spLocks noChangeArrowheads="1"/>
            </p:cNvSpPr>
            <p:nvPr/>
          </p:nvSpPr>
          <p:spPr bwMode="auto">
            <a:xfrm>
              <a:off x="5615624" y="350100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77" name="Text Box 240"/>
            <p:cNvSpPr txBox="1">
              <a:spLocks noChangeArrowheads="1"/>
            </p:cNvSpPr>
            <p:nvPr/>
          </p:nvSpPr>
          <p:spPr bwMode="auto">
            <a:xfrm>
              <a:off x="5615624" y="364502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78" name="Text Box 240"/>
            <p:cNvSpPr txBox="1">
              <a:spLocks noChangeArrowheads="1"/>
            </p:cNvSpPr>
            <p:nvPr/>
          </p:nvSpPr>
          <p:spPr bwMode="auto">
            <a:xfrm>
              <a:off x="5327568" y="3068960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C-Cache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79" name="Text Box 240"/>
            <p:cNvSpPr txBox="1">
              <a:spLocks noChangeArrowheads="1"/>
            </p:cNvSpPr>
            <p:nvPr/>
          </p:nvSpPr>
          <p:spPr bwMode="auto">
            <a:xfrm>
              <a:off x="5327568" y="2780928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spc="-100" dirty="0" smtClean="0">
                  <a:latin typeface="+mn-ea"/>
                  <a:ea typeface="+mn-ea"/>
                </a:rPr>
                <a:t>I-Cache</a:t>
              </a:r>
              <a:endParaRPr lang="en-US" altLang="zh-CN" sz="900" b="1" spc="-100" dirty="0">
                <a:latin typeface="+mn-ea"/>
                <a:ea typeface="+mn-ea"/>
              </a:endParaRPr>
            </a:p>
          </p:txBody>
        </p:sp>
        <p:sp>
          <p:nvSpPr>
            <p:cNvPr id="80" name="Text Box 240"/>
            <p:cNvSpPr txBox="1">
              <a:spLocks noChangeArrowheads="1"/>
            </p:cNvSpPr>
            <p:nvPr/>
          </p:nvSpPr>
          <p:spPr bwMode="auto">
            <a:xfrm>
              <a:off x="5327568" y="2924944"/>
              <a:ext cx="504000" cy="10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MT</a:t>
              </a:r>
              <a:r>
                <a:rPr lang="zh-CN" altLang="en-US" sz="900" b="1" dirty="0" smtClean="0">
                  <a:latin typeface="+mn-ea"/>
                  <a:ea typeface="+mn-ea"/>
                </a:rPr>
                <a:t>发射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81" name="Text Box 240"/>
            <p:cNvSpPr txBox="1">
              <a:spLocks noChangeArrowheads="1"/>
            </p:cNvSpPr>
            <p:nvPr/>
          </p:nvSpPr>
          <p:spPr bwMode="auto">
            <a:xfrm>
              <a:off x="5327568" y="378904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82" name="Text Box 240"/>
            <p:cNvSpPr txBox="1">
              <a:spLocks noChangeArrowheads="1"/>
            </p:cNvSpPr>
            <p:nvPr/>
          </p:nvSpPr>
          <p:spPr bwMode="auto">
            <a:xfrm>
              <a:off x="5615624" y="378904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83" name="Text Box 240"/>
            <p:cNvSpPr txBox="1">
              <a:spLocks noChangeArrowheads="1"/>
            </p:cNvSpPr>
            <p:nvPr/>
          </p:nvSpPr>
          <p:spPr bwMode="auto">
            <a:xfrm>
              <a:off x="5327568" y="3933056"/>
              <a:ext cx="504000" cy="1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900" b="1" dirty="0">
                  <a:latin typeface="+mn-ea"/>
                  <a:ea typeface="+mn-ea"/>
                </a:rPr>
                <a:t>局部</a:t>
              </a:r>
              <a:r>
                <a:rPr lang="en-US" altLang="zh-CN" sz="900" b="1" dirty="0" smtClean="0">
                  <a:latin typeface="+mn-ea"/>
                  <a:ea typeface="+mn-ea"/>
                </a:rPr>
                <a:t>MEM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84" name="Text Box 255"/>
            <p:cNvSpPr txBox="1">
              <a:spLocks noChangeArrowheads="1"/>
            </p:cNvSpPr>
            <p:nvPr/>
          </p:nvSpPr>
          <p:spPr bwMode="auto">
            <a:xfrm>
              <a:off x="5940192" y="2636912"/>
              <a:ext cx="576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SM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85" name="Text Box 240"/>
            <p:cNvSpPr txBox="1">
              <a:spLocks noChangeArrowheads="1"/>
            </p:cNvSpPr>
            <p:nvPr/>
          </p:nvSpPr>
          <p:spPr bwMode="auto">
            <a:xfrm>
              <a:off x="5975640" y="321297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86" name="Text Box 240"/>
            <p:cNvSpPr txBox="1">
              <a:spLocks noChangeArrowheads="1"/>
            </p:cNvSpPr>
            <p:nvPr/>
          </p:nvSpPr>
          <p:spPr bwMode="auto">
            <a:xfrm>
              <a:off x="5975640" y="335699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87" name="Text Box 240"/>
            <p:cNvSpPr txBox="1">
              <a:spLocks noChangeArrowheads="1"/>
            </p:cNvSpPr>
            <p:nvPr/>
          </p:nvSpPr>
          <p:spPr bwMode="auto">
            <a:xfrm>
              <a:off x="6263696" y="321297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88" name="Text Box 240"/>
            <p:cNvSpPr txBox="1">
              <a:spLocks noChangeArrowheads="1"/>
            </p:cNvSpPr>
            <p:nvPr/>
          </p:nvSpPr>
          <p:spPr bwMode="auto">
            <a:xfrm>
              <a:off x="6263696" y="335699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89" name="Text Box 240"/>
            <p:cNvSpPr txBox="1">
              <a:spLocks noChangeArrowheads="1"/>
            </p:cNvSpPr>
            <p:nvPr/>
          </p:nvSpPr>
          <p:spPr bwMode="auto">
            <a:xfrm>
              <a:off x="5975640" y="350100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90" name="Text Box 240"/>
            <p:cNvSpPr txBox="1">
              <a:spLocks noChangeArrowheads="1"/>
            </p:cNvSpPr>
            <p:nvPr/>
          </p:nvSpPr>
          <p:spPr bwMode="auto">
            <a:xfrm>
              <a:off x="5975640" y="364502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91" name="Text Box 240"/>
            <p:cNvSpPr txBox="1">
              <a:spLocks noChangeArrowheads="1"/>
            </p:cNvSpPr>
            <p:nvPr/>
          </p:nvSpPr>
          <p:spPr bwMode="auto">
            <a:xfrm>
              <a:off x="6263696" y="350100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92" name="Text Box 240"/>
            <p:cNvSpPr txBox="1">
              <a:spLocks noChangeArrowheads="1"/>
            </p:cNvSpPr>
            <p:nvPr/>
          </p:nvSpPr>
          <p:spPr bwMode="auto">
            <a:xfrm>
              <a:off x="6263696" y="364502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93" name="Text Box 240"/>
            <p:cNvSpPr txBox="1">
              <a:spLocks noChangeArrowheads="1"/>
            </p:cNvSpPr>
            <p:nvPr/>
          </p:nvSpPr>
          <p:spPr bwMode="auto">
            <a:xfrm>
              <a:off x="5975640" y="3068960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C-Cache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94" name="Text Box 240"/>
            <p:cNvSpPr txBox="1">
              <a:spLocks noChangeArrowheads="1"/>
            </p:cNvSpPr>
            <p:nvPr/>
          </p:nvSpPr>
          <p:spPr bwMode="auto">
            <a:xfrm>
              <a:off x="5975640" y="2780928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spc="-100" dirty="0" smtClean="0">
                  <a:latin typeface="+mn-ea"/>
                  <a:ea typeface="+mn-ea"/>
                </a:rPr>
                <a:t>I-Cache</a:t>
              </a:r>
              <a:endParaRPr lang="en-US" altLang="zh-CN" sz="900" b="1" spc="-100" dirty="0">
                <a:latin typeface="+mn-ea"/>
                <a:ea typeface="+mn-ea"/>
              </a:endParaRPr>
            </a:p>
          </p:txBody>
        </p:sp>
        <p:sp>
          <p:nvSpPr>
            <p:cNvPr id="95" name="Text Box 240"/>
            <p:cNvSpPr txBox="1">
              <a:spLocks noChangeArrowheads="1"/>
            </p:cNvSpPr>
            <p:nvPr/>
          </p:nvSpPr>
          <p:spPr bwMode="auto">
            <a:xfrm>
              <a:off x="5975640" y="2924944"/>
              <a:ext cx="504000" cy="10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MT</a:t>
              </a:r>
              <a:r>
                <a:rPr lang="zh-CN" altLang="en-US" sz="900" b="1" dirty="0" smtClean="0">
                  <a:latin typeface="+mn-ea"/>
                  <a:ea typeface="+mn-ea"/>
                </a:rPr>
                <a:t>发射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96" name="Text Box 240"/>
            <p:cNvSpPr txBox="1">
              <a:spLocks noChangeArrowheads="1"/>
            </p:cNvSpPr>
            <p:nvPr/>
          </p:nvSpPr>
          <p:spPr bwMode="auto">
            <a:xfrm>
              <a:off x="5975640" y="378904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97" name="Text Box 240"/>
            <p:cNvSpPr txBox="1">
              <a:spLocks noChangeArrowheads="1"/>
            </p:cNvSpPr>
            <p:nvPr/>
          </p:nvSpPr>
          <p:spPr bwMode="auto">
            <a:xfrm>
              <a:off x="6263696" y="378904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98" name="Text Box 240"/>
            <p:cNvSpPr txBox="1">
              <a:spLocks noChangeArrowheads="1"/>
            </p:cNvSpPr>
            <p:nvPr/>
          </p:nvSpPr>
          <p:spPr bwMode="auto">
            <a:xfrm>
              <a:off x="5975640" y="3933056"/>
              <a:ext cx="504000" cy="1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900" b="1" dirty="0">
                  <a:latin typeface="+mn-ea"/>
                  <a:ea typeface="+mn-ea"/>
                </a:rPr>
                <a:t>局部</a:t>
              </a:r>
              <a:r>
                <a:rPr lang="en-US" altLang="zh-CN" sz="900" b="1" dirty="0" smtClean="0">
                  <a:latin typeface="+mn-ea"/>
                  <a:ea typeface="+mn-ea"/>
                </a:rPr>
                <a:t>MEM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99" name="Text Box 255"/>
            <p:cNvSpPr txBox="1">
              <a:spLocks noChangeArrowheads="1"/>
            </p:cNvSpPr>
            <p:nvPr/>
          </p:nvSpPr>
          <p:spPr bwMode="auto">
            <a:xfrm>
              <a:off x="3131088" y="2132856"/>
              <a:ext cx="1368000" cy="23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TPC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00" name="Text Box 240"/>
            <p:cNvSpPr txBox="1">
              <a:spLocks noChangeArrowheads="1"/>
            </p:cNvSpPr>
            <p:nvPr/>
          </p:nvSpPr>
          <p:spPr bwMode="auto">
            <a:xfrm>
              <a:off x="3203240" y="4113248"/>
              <a:ext cx="1224000" cy="28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纹理单元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01" name="Text Box 240"/>
            <p:cNvSpPr txBox="1">
              <a:spLocks noChangeArrowheads="1"/>
            </p:cNvSpPr>
            <p:nvPr/>
          </p:nvSpPr>
          <p:spPr bwMode="auto">
            <a:xfrm>
              <a:off x="3419216" y="4257264"/>
              <a:ext cx="864000" cy="14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L1-Cache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02" name="Text Box 240"/>
            <p:cNvSpPr txBox="1">
              <a:spLocks noChangeArrowheads="1"/>
            </p:cNvSpPr>
            <p:nvPr/>
          </p:nvSpPr>
          <p:spPr bwMode="auto">
            <a:xfrm>
              <a:off x="3203936" y="2458622"/>
              <a:ext cx="1224000" cy="144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SMC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03" name="Text Box 240"/>
            <p:cNvSpPr txBox="1">
              <a:spLocks noChangeArrowheads="1"/>
            </p:cNvSpPr>
            <p:nvPr/>
          </p:nvSpPr>
          <p:spPr bwMode="auto">
            <a:xfrm>
              <a:off x="3203936" y="2276872"/>
              <a:ext cx="1224000" cy="14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几何控制器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04" name="Text Box 240"/>
            <p:cNvSpPr txBox="1">
              <a:spLocks noChangeArrowheads="1"/>
            </p:cNvSpPr>
            <p:nvPr/>
          </p:nvSpPr>
          <p:spPr bwMode="auto">
            <a:xfrm>
              <a:off x="2555752" y="3356704"/>
              <a:ext cx="288000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…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05" name="Text Box 255"/>
            <p:cNvSpPr txBox="1">
              <a:spLocks noChangeArrowheads="1"/>
            </p:cNvSpPr>
            <p:nvPr/>
          </p:nvSpPr>
          <p:spPr bwMode="auto">
            <a:xfrm>
              <a:off x="3203160" y="2636624"/>
              <a:ext cx="576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SM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06" name="Text Box 240"/>
            <p:cNvSpPr txBox="1">
              <a:spLocks noChangeArrowheads="1"/>
            </p:cNvSpPr>
            <p:nvPr/>
          </p:nvSpPr>
          <p:spPr bwMode="auto">
            <a:xfrm>
              <a:off x="3238608" y="321268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07" name="Text Box 240"/>
            <p:cNvSpPr txBox="1">
              <a:spLocks noChangeArrowheads="1"/>
            </p:cNvSpPr>
            <p:nvPr/>
          </p:nvSpPr>
          <p:spPr bwMode="auto">
            <a:xfrm>
              <a:off x="3238608" y="335670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08" name="Text Box 240"/>
            <p:cNvSpPr txBox="1">
              <a:spLocks noChangeArrowheads="1"/>
            </p:cNvSpPr>
            <p:nvPr/>
          </p:nvSpPr>
          <p:spPr bwMode="auto">
            <a:xfrm>
              <a:off x="3526664" y="321268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09" name="Text Box 240"/>
            <p:cNvSpPr txBox="1">
              <a:spLocks noChangeArrowheads="1"/>
            </p:cNvSpPr>
            <p:nvPr/>
          </p:nvSpPr>
          <p:spPr bwMode="auto">
            <a:xfrm>
              <a:off x="3526664" y="335670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10" name="Text Box 240"/>
            <p:cNvSpPr txBox="1">
              <a:spLocks noChangeArrowheads="1"/>
            </p:cNvSpPr>
            <p:nvPr/>
          </p:nvSpPr>
          <p:spPr bwMode="auto">
            <a:xfrm>
              <a:off x="3238608" y="350072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11" name="Text Box 240"/>
            <p:cNvSpPr txBox="1">
              <a:spLocks noChangeArrowheads="1"/>
            </p:cNvSpPr>
            <p:nvPr/>
          </p:nvSpPr>
          <p:spPr bwMode="auto">
            <a:xfrm>
              <a:off x="3238608" y="364473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12" name="Text Box 240"/>
            <p:cNvSpPr txBox="1">
              <a:spLocks noChangeArrowheads="1"/>
            </p:cNvSpPr>
            <p:nvPr/>
          </p:nvSpPr>
          <p:spPr bwMode="auto">
            <a:xfrm>
              <a:off x="3526664" y="350072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13" name="Text Box 240"/>
            <p:cNvSpPr txBox="1">
              <a:spLocks noChangeArrowheads="1"/>
            </p:cNvSpPr>
            <p:nvPr/>
          </p:nvSpPr>
          <p:spPr bwMode="auto">
            <a:xfrm>
              <a:off x="3526664" y="364473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14" name="Text Box 240"/>
            <p:cNvSpPr txBox="1">
              <a:spLocks noChangeArrowheads="1"/>
            </p:cNvSpPr>
            <p:nvPr/>
          </p:nvSpPr>
          <p:spPr bwMode="auto">
            <a:xfrm>
              <a:off x="3238608" y="3068672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C-Cache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15" name="Text Box 240"/>
            <p:cNvSpPr txBox="1">
              <a:spLocks noChangeArrowheads="1"/>
            </p:cNvSpPr>
            <p:nvPr/>
          </p:nvSpPr>
          <p:spPr bwMode="auto">
            <a:xfrm>
              <a:off x="3238608" y="2780640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spc="-100" dirty="0" smtClean="0">
                  <a:latin typeface="+mn-ea"/>
                  <a:ea typeface="+mn-ea"/>
                </a:rPr>
                <a:t>I-Cache</a:t>
              </a:r>
              <a:endParaRPr lang="en-US" altLang="zh-CN" sz="900" b="1" spc="-100" dirty="0">
                <a:latin typeface="+mn-ea"/>
                <a:ea typeface="+mn-ea"/>
              </a:endParaRPr>
            </a:p>
          </p:txBody>
        </p:sp>
        <p:sp>
          <p:nvSpPr>
            <p:cNvPr id="116" name="Text Box 240"/>
            <p:cNvSpPr txBox="1">
              <a:spLocks noChangeArrowheads="1"/>
            </p:cNvSpPr>
            <p:nvPr/>
          </p:nvSpPr>
          <p:spPr bwMode="auto">
            <a:xfrm>
              <a:off x="3238608" y="2924656"/>
              <a:ext cx="504000" cy="10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MT</a:t>
              </a:r>
              <a:r>
                <a:rPr lang="zh-CN" altLang="en-US" sz="900" b="1" dirty="0" smtClean="0">
                  <a:latin typeface="+mn-ea"/>
                  <a:ea typeface="+mn-ea"/>
                </a:rPr>
                <a:t>发射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17" name="Text Box 240"/>
            <p:cNvSpPr txBox="1">
              <a:spLocks noChangeArrowheads="1"/>
            </p:cNvSpPr>
            <p:nvPr/>
          </p:nvSpPr>
          <p:spPr bwMode="auto">
            <a:xfrm>
              <a:off x="3238608" y="378875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18" name="Text Box 240"/>
            <p:cNvSpPr txBox="1">
              <a:spLocks noChangeArrowheads="1"/>
            </p:cNvSpPr>
            <p:nvPr/>
          </p:nvSpPr>
          <p:spPr bwMode="auto">
            <a:xfrm>
              <a:off x="3526664" y="378875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19" name="Text Box 240"/>
            <p:cNvSpPr txBox="1">
              <a:spLocks noChangeArrowheads="1"/>
            </p:cNvSpPr>
            <p:nvPr/>
          </p:nvSpPr>
          <p:spPr bwMode="auto">
            <a:xfrm>
              <a:off x="3238608" y="3932768"/>
              <a:ext cx="504000" cy="1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900" b="1" dirty="0">
                  <a:latin typeface="+mn-ea"/>
                  <a:ea typeface="+mn-ea"/>
                </a:rPr>
                <a:t>局部</a:t>
              </a:r>
              <a:r>
                <a:rPr lang="en-US" altLang="zh-CN" sz="900" b="1" dirty="0" smtClean="0">
                  <a:latin typeface="+mn-ea"/>
                  <a:ea typeface="+mn-ea"/>
                </a:rPr>
                <a:t>MEM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20" name="Text Box 255"/>
            <p:cNvSpPr txBox="1">
              <a:spLocks noChangeArrowheads="1"/>
            </p:cNvSpPr>
            <p:nvPr/>
          </p:nvSpPr>
          <p:spPr bwMode="auto">
            <a:xfrm>
              <a:off x="3851232" y="2636624"/>
              <a:ext cx="576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SM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21" name="Text Box 240"/>
            <p:cNvSpPr txBox="1">
              <a:spLocks noChangeArrowheads="1"/>
            </p:cNvSpPr>
            <p:nvPr/>
          </p:nvSpPr>
          <p:spPr bwMode="auto">
            <a:xfrm>
              <a:off x="3886680" y="321268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22" name="Text Box 240"/>
            <p:cNvSpPr txBox="1">
              <a:spLocks noChangeArrowheads="1"/>
            </p:cNvSpPr>
            <p:nvPr/>
          </p:nvSpPr>
          <p:spPr bwMode="auto">
            <a:xfrm>
              <a:off x="3886680" y="335670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23" name="Text Box 240"/>
            <p:cNvSpPr txBox="1">
              <a:spLocks noChangeArrowheads="1"/>
            </p:cNvSpPr>
            <p:nvPr/>
          </p:nvSpPr>
          <p:spPr bwMode="auto">
            <a:xfrm>
              <a:off x="4174736" y="321268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24" name="Text Box 240"/>
            <p:cNvSpPr txBox="1">
              <a:spLocks noChangeArrowheads="1"/>
            </p:cNvSpPr>
            <p:nvPr/>
          </p:nvSpPr>
          <p:spPr bwMode="auto">
            <a:xfrm>
              <a:off x="4174736" y="335670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25" name="Text Box 240"/>
            <p:cNvSpPr txBox="1">
              <a:spLocks noChangeArrowheads="1"/>
            </p:cNvSpPr>
            <p:nvPr/>
          </p:nvSpPr>
          <p:spPr bwMode="auto">
            <a:xfrm>
              <a:off x="3886680" y="350072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26" name="Text Box 240"/>
            <p:cNvSpPr txBox="1">
              <a:spLocks noChangeArrowheads="1"/>
            </p:cNvSpPr>
            <p:nvPr/>
          </p:nvSpPr>
          <p:spPr bwMode="auto">
            <a:xfrm>
              <a:off x="3886680" y="364473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27" name="Text Box 240"/>
            <p:cNvSpPr txBox="1">
              <a:spLocks noChangeArrowheads="1"/>
            </p:cNvSpPr>
            <p:nvPr/>
          </p:nvSpPr>
          <p:spPr bwMode="auto">
            <a:xfrm>
              <a:off x="4174736" y="350072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28" name="Text Box 240"/>
            <p:cNvSpPr txBox="1">
              <a:spLocks noChangeArrowheads="1"/>
            </p:cNvSpPr>
            <p:nvPr/>
          </p:nvSpPr>
          <p:spPr bwMode="auto">
            <a:xfrm>
              <a:off x="4174736" y="364473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29" name="Text Box 240"/>
            <p:cNvSpPr txBox="1">
              <a:spLocks noChangeArrowheads="1"/>
            </p:cNvSpPr>
            <p:nvPr/>
          </p:nvSpPr>
          <p:spPr bwMode="auto">
            <a:xfrm>
              <a:off x="3886680" y="3068672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C-Cache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30" name="Text Box 240"/>
            <p:cNvSpPr txBox="1">
              <a:spLocks noChangeArrowheads="1"/>
            </p:cNvSpPr>
            <p:nvPr/>
          </p:nvSpPr>
          <p:spPr bwMode="auto">
            <a:xfrm>
              <a:off x="3886680" y="2780640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spc="-100" dirty="0" smtClean="0">
                  <a:latin typeface="+mn-ea"/>
                  <a:ea typeface="+mn-ea"/>
                </a:rPr>
                <a:t>I-Cache</a:t>
              </a:r>
              <a:endParaRPr lang="en-US" altLang="zh-CN" sz="900" b="1" spc="-100" dirty="0">
                <a:latin typeface="+mn-ea"/>
                <a:ea typeface="+mn-ea"/>
              </a:endParaRPr>
            </a:p>
          </p:txBody>
        </p:sp>
        <p:sp>
          <p:nvSpPr>
            <p:cNvPr id="131" name="Text Box 240"/>
            <p:cNvSpPr txBox="1">
              <a:spLocks noChangeArrowheads="1"/>
            </p:cNvSpPr>
            <p:nvPr/>
          </p:nvSpPr>
          <p:spPr bwMode="auto">
            <a:xfrm>
              <a:off x="3886680" y="2924656"/>
              <a:ext cx="504000" cy="10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MT</a:t>
              </a:r>
              <a:r>
                <a:rPr lang="zh-CN" altLang="en-US" sz="900" b="1" dirty="0" smtClean="0">
                  <a:latin typeface="+mn-ea"/>
                  <a:ea typeface="+mn-ea"/>
                </a:rPr>
                <a:t>发射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32" name="Text Box 240"/>
            <p:cNvSpPr txBox="1">
              <a:spLocks noChangeArrowheads="1"/>
            </p:cNvSpPr>
            <p:nvPr/>
          </p:nvSpPr>
          <p:spPr bwMode="auto">
            <a:xfrm>
              <a:off x="3886680" y="378875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33" name="Text Box 240"/>
            <p:cNvSpPr txBox="1">
              <a:spLocks noChangeArrowheads="1"/>
            </p:cNvSpPr>
            <p:nvPr/>
          </p:nvSpPr>
          <p:spPr bwMode="auto">
            <a:xfrm>
              <a:off x="4174736" y="378875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34" name="Text Box 240"/>
            <p:cNvSpPr txBox="1">
              <a:spLocks noChangeArrowheads="1"/>
            </p:cNvSpPr>
            <p:nvPr/>
          </p:nvSpPr>
          <p:spPr bwMode="auto">
            <a:xfrm>
              <a:off x="3886680" y="3932768"/>
              <a:ext cx="504000" cy="1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900" b="1" dirty="0">
                  <a:latin typeface="+mn-ea"/>
                  <a:ea typeface="+mn-ea"/>
                </a:rPr>
                <a:t>局部</a:t>
              </a:r>
              <a:r>
                <a:rPr lang="en-US" altLang="zh-CN" sz="900" b="1" dirty="0" smtClean="0">
                  <a:latin typeface="+mn-ea"/>
                  <a:ea typeface="+mn-ea"/>
                </a:rPr>
                <a:t>MEM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35" name="Text Box 255"/>
            <p:cNvSpPr txBox="1">
              <a:spLocks noChangeArrowheads="1"/>
            </p:cNvSpPr>
            <p:nvPr/>
          </p:nvSpPr>
          <p:spPr bwMode="auto">
            <a:xfrm>
              <a:off x="970848" y="2133112"/>
              <a:ext cx="1368000" cy="23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TPC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36" name="Text Box 240"/>
            <p:cNvSpPr txBox="1">
              <a:spLocks noChangeArrowheads="1"/>
            </p:cNvSpPr>
            <p:nvPr/>
          </p:nvSpPr>
          <p:spPr bwMode="auto">
            <a:xfrm>
              <a:off x="1043000" y="4113248"/>
              <a:ext cx="1224000" cy="28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纹理单元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37" name="Text Box 240"/>
            <p:cNvSpPr txBox="1">
              <a:spLocks noChangeArrowheads="1"/>
            </p:cNvSpPr>
            <p:nvPr/>
          </p:nvSpPr>
          <p:spPr bwMode="auto">
            <a:xfrm>
              <a:off x="1258976" y="4257264"/>
              <a:ext cx="864000" cy="14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L1-Cache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38" name="Text Box 240"/>
            <p:cNvSpPr txBox="1">
              <a:spLocks noChangeArrowheads="1"/>
            </p:cNvSpPr>
            <p:nvPr/>
          </p:nvSpPr>
          <p:spPr bwMode="auto">
            <a:xfrm>
              <a:off x="1043696" y="2458622"/>
              <a:ext cx="1224000" cy="144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SMC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39" name="Text Box 240"/>
            <p:cNvSpPr txBox="1">
              <a:spLocks noChangeArrowheads="1"/>
            </p:cNvSpPr>
            <p:nvPr/>
          </p:nvSpPr>
          <p:spPr bwMode="auto">
            <a:xfrm>
              <a:off x="1043696" y="2276872"/>
              <a:ext cx="1224000" cy="14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latin typeface="+mn-ea"/>
                  <a:ea typeface="+mn-ea"/>
                </a:rPr>
                <a:t>几何控制器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40" name="Text Box 255"/>
            <p:cNvSpPr txBox="1">
              <a:spLocks noChangeArrowheads="1"/>
            </p:cNvSpPr>
            <p:nvPr/>
          </p:nvSpPr>
          <p:spPr bwMode="auto">
            <a:xfrm>
              <a:off x="1042920" y="2636624"/>
              <a:ext cx="576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SM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41" name="Text Box 240"/>
            <p:cNvSpPr txBox="1">
              <a:spLocks noChangeArrowheads="1"/>
            </p:cNvSpPr>
            <p:nvPr/>
          </p:nvSpPr>
          <p:spPr bwMode="auto">
            <a:xfrm>
              <a:off x="1078368" y="321268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42" name="Text Box 240"/>
            <p:cNvSpPr txBox="1">
              <a:spLocks noChangeArrowheads="1"/>
            </p:cNvSpPr>
            <p:nvPr/>
          </p:nvSpPr>
          <p:spPr bwMode="auto">
            <a:xfrm>
              <a:off x="1078368" y="335670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43" name="Text Box 240"/>
            <p:cNvSpPr txBox="1">
              <a:spLocks noChangeArrowheads="1"/>
            </p:cNvSpPr>
            <p:nvPr/>
          </p:nvSpPr>
          <p:spPr bwMode="auto">
            <a:xfrm>
              <a:off x="1366424" y="321268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44" name="Text Box 240"/>
            <p:cNvSpPr txBox="1">
              <a:spLocks noChangeArrowheads="1"/>
            </p:cNvSpPr>
            <p:nvPr/>
          </p:nvSpPr>
          <p:spPr bwMode="auto">
            <a:xfrm>
              <a:off x="1366424" y="335670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45" name="Text Box 240"/>
            <p:cNvSpPr txBox="1">
              <a:spLocks noChangeArrowheads="1"/>
            </p:cNvSpPr>
            <p:nvPr/>
          </p:nvSpPr>
          <p:spPr bwMode="auto">
            <a:xfrm>
              <a:off x="1078368" y="350072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46" name="Text Box 240"/>
            <p:cNvSpPr txBox="1">
              <a:spLocks noChangeArrowheads="1"/>
            </p:cNvSpPr>
            <p:nvPr/>
          </p:nvSpPr>
          <p:spPr bwMode="auto">
            <a:xfrm>
              <a:off x="1078368" y="364473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47" name="Text Box 240"/>
            <p:cNvSpPr txBox="1">
              <a:spLocks noChangeArrowheads="1"/>
            </p:cNvSpPr>
            <p:nvPr/>
          </p:nvSpPr>
          <p:spPr bwMode="auto">
            <a:xfrm>
              <a:off x="1366424" y="350072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48" name="Text Box 240"/>
            <p:cNvSpPr txBox="1">
              <a:spLocks noChangeArrowheads="1"/>
            </p:cNvSpPr>
            <p:nvPr/>
          </p:nvSpPr>
          <p:spPr bwMode="auto">
            <a:xfrm>
              <a:off x="1366424" y="364473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49" name="Text Box 240"/>
            <p:cNvSpPr txBox="1">
              <a:spLocks noChangeArrowheads="1"/>
            </p:cNvSpPr>
            <p:nvPr/>
          </p:nvSpPr>
          <p:spPr bwMode="auto">
            <a:xfrm>
              <a:off x="1078368" y="3068672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C-Cache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50" name="Text Box 240"/>
            <p:cNvSpPr txBox="1">
              <a:spLocks noChangeArrowheads="1"/>
            </p:cNvSpPr>
            <p:nvPr/>
          </p:nvSpPr>
          <p:spPr bwMode="auto">
            <a:xfrm>
              <a:off x="1078368" y="2780640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spc="-100" dirty="0" smtClean="0">
                  <a:latin typeface="+mn-ea"/>
                  <a:ea typeface="+mn-ea"/>
                </a:rPr>
                <a:t>I-Cache</a:t>
              </a:r>
              <a:endParaRPr lang="en-US" altLang="zh-CN" sz="900" b="1" spc="-100" dirty="0">
                <a:latin typeface="+mn-ea"/>
                <a:ea typeface="+mn-ea"/>
              </a:endParaRPr>
            </a:p>
          </p:txBody>
        </p:sp>
        <p:sp>
          <p:nvSpPr>
            <p:cNvPr id="151" name="Text Box 240"/>
            <p:cNvSpPr txBox="1">
              <a:spLocks noChangeArrowheads="1"/>
            </p:cNvSpPr>
            <p:nvPr/>
          </p:nvSpPr>
          <p:spPr bwMode="auto">
            <a:xfrm>
              <a:off x="1078368" y="2924656"/>
              <a:ext cx="504000" cy="10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MT</a:t>
              </a:r>
              <a:r>
                <a:rPr lang="zh-CN" altLang="en-US" sz="900" b="1" dirty="0" smtClean="0">
                  <a:latin typeface="+mn-ea"/>
                  <a:ea typeface="+mn-ea"/>
                </a:rPr>
                <a:t>发射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52" name="Text Box 240"/>
            <p:cNvSpPr txBox="1">
              <a:spLocks noChangeArrowheads="1"/>
            </p:cNvSpPr>
            <p:nvPr/>
          </p:nvSpPr>
          <p:spPr bwMode="auto">
            <a:xfrm>
              <a:off x="1078368" y="378875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53" name="Text Box 240"/>
            <p:cNvSpPr txBox="1">
              <a:spLocks noChangeArrowheads="1"/>
            </p:cNvSpPr>
            <p:nvPr/>
          </p:nvSpPr>
          <p:spPr bwMode="auto">
            <a:xfrm>
              <a:off x="1366424" y="378875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54" name="Text Box 240"/>
            <p:cNvSpPr txBox="1">
              <a:spLocks noChangeArrowheads="1"/>
            </p:cNvSpPr>
            <p:nvPr/>
          </p:nvSpPr>
          <p:spPr bwMode="auto">
            <a:xfrm>
              <a:off x="1078368" y="3932768"/>
              <a:ext cx="504000" cy="1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900" b="1" dirty="0">
                  <a:latin typeface="+mn-ea"/>
                  <a:ea typeface="+mn-ea"/>
                </a:rPr>
                <a:t>局部</a:t>
              </a:r>
              <a:r>
                <a:rPr lang="en-US" altLang="zh-CN" sz="900" b="1" dirty="0" smtClean="0">
                  <a:latin typeface="+mn-ea"/>
                  <a:ea typeface="+mn-ea"/>
                </a:rPr>
                <a:t>MEM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55" name="Text Box 255"/>
            <p:cNvSpPr txBox="1">
              <a:spLocks noChangeArrowheads="1"/>
            </p:cNvSpPr>
            <p:nvPr/>
          </p:nvSpPr>
          <p:spPr bwMode="auto">
            <a:xfrm>
              <a:off x="1690992" y="2636624"/>
              <a:ext cx="576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SM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sp>
          <p:nvSpPr>
            <p:cNvPr id="156" name="Text Box 240"/>
            <p:cNvSpPr txBox="1">
              <a:spLocks noChangeArrowheads="1"/>
            </p:cNvSpPr>
            <p:nvPr/>
          </p:nvSpPr>
          <p:spPr bwMode="auto">
            <a:xfrm>
              <a:off x="1726440" y="321268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57" name="Text Box 240"/>
            <p:cNvSpPr txBox="1">
              <a:spLocks noChangeArrowheads="1"/>
            </p:cNvSpPr>
            <p:nvPr/>
          </p:nvSpPr>
          <p:spPr bwMode="auto">
            <a:xfrm>
              <a:off x="1726440" y="335670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58" name="Text Box 240"/>
            <p:cNvSpPr txBox="1">
              <a:spLocks noChangeArrowheads="1"/>
            </p:cNvSpPr>
            <p:nvPr/>
          </p:nvSpPr>
          <p:spPr bwMode="auto">
            <a:xfrm>
              <a:off x="2014496" y="3212688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59" name="Text Box 240"/>
            <p:cNvSpPr txBox="1">
              <a:spLocks noChangeArrowheads="1"/>
            </p:cNvSpPr>
            <p:nvPr/>
          </p:nvSpPr>
          <p:spPr bwMode="auto">
            <a:xfrm>
              <a:off x="2014496" y="3356704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60" name="Text Box 240"/>
            <p:cNvSpPr txBox="1">
              <a:spLocks noChangeArrowheads="1"/>
            </p:cNvSpPr>
            <p:nvPr/>
          </p:nvSpPr>
          <p:spPr bwMode="auto">
            <a:xfrm>
              <a:off x="1726440" y="350072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61" name="Text Box 240"/>
            <p:cNvSpPr txBox="1">
              <a:spLocks noChangeArrowheads="1"/>
            </p:cNvSpPr>
            <p:nvPr/>
          </p:nvSpPr>
          <p:spPr bwMode="auto">
            <a:xfrm>
              <a:off x="1726440" y="364473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62" name="Text Box 240"/>
            <p:cNvSpPr txBox="1">
              <a:spLocks noChangeArrowheads="1"/>
            </p:cNvSpPr>
            <p:nvPr/>
          </p:nvSpPr>
          <p:spPr bwMode="auto">
            <a:xfrm>
              <a:off x="2014496" y="3500720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63" name="Text Box 240"/>
            <p:cNvSpPr txBox="1">
              <a:spLocks noChangeArrowheads="1"/>
            </p:cNvSpPr>
            <p:nvPr/>
          </p:nvSpPr>
          <p:spPr bwMode="auto">
            <a:xfrm>
              <a:off x="2014496" y="3644736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SP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64" name="Text Box 240"/>
            <p:cNvSpPr txBox="1">
              <a:spLocks noChangeArrowheads="1"/>
            </p:cNvSpPr>
            <p:nvPr/>
          </p:nvSpPr>
          <p:spPr bwMode="auto">
            <a:xfrm>
              <a:off x="1726440" y="3068672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C-Cache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65" name="Text Box 240"/>
            <p:cNvSpPr txBox="1">
              <a:spLocks noChangeArrowheads="1"/>
            </p:cNvSpPr>
            <p:nvPr/>
          </p:nvSpPr>
          <p:spPr bwMode="auto">
            <a:xfrm>
              <a:off x="1726440" y="2780640"/>
              <a:ext cx="504000" cy="1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spc="-100" dirty="0" smtClean="0">
                  <a:latin typeface="+mn-ea"/>
                  <a:ea typeface="+mn-ea"/>
                </a:rPr>
                <a:t>I-Cache</a:t>
              </a:r>
              <a:endParaRPr lang="en-US" altLang="zh-CN" sz="900" b="1" spc="-100" dirty="0">
                <a:latin typeface="+mn-ea"/>
                <a:ea typeface="+mn-ea"/>
              </a:endParaRPr>
            </a:p>
          </p:txBody>
        </p:sp>
        <p:sp>
          <p:nvSpPr>
            <p:cNvPr id="166" name="Text Box 240"/>
            <p:cNvSpPr txBox="1">
              <a:spLocks noChangeArrowheads="1"/>
            </p:cNvSpPr>
            <p:nvPr/>
          </p:nvSpPr>
          <p:spPr bwMode="auto">
            <a:xfrm>
              <a:off x="1726440" y="2924656"/>
              <a:ext cx="504000" cy="10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MT</a:t>
              </a:r>
              <a:r>
                <a:rPr lang="zh-CN" altLang="en-US" sz="900" b="1" dirty="0" smtClean="0">
                  <a:latin typeface="+mn-ea"/>
                  <a:ea typeface="+mn-ea"/>
                </a:rPr>
                <a:t>发射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67" name="Text Box 240"/>
            <p:cNvSpPr txBox="1">
              <a:spLocks noChangeArrowheads="1"/>
            </p:cNvSpPr>
            <p:nvPr/>
          </p:nvSpPr>
          <p:spPr bwMode="auto">
            <a:xfrm>
              <a:off x="1726440" y="378875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68" name="Text Box 240"/>
            <p:cNvSpPr txBox="1">
              <a:spLocks noChangeArrowheads="1"/>
            </p:cNvSpPr>
            <p:nvPr/>
          </p:nvSpPr>
          <p:spPr bwMode="auto">
            <a:xfrm>
              <a:off x="2014496" y="3788752"/>
              <a:ext cx="216000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en-US" altLang="zh-CN" sz="900" b="1" dirty="0" smtClean="0">
                  <a:latin typeface="+mn-ea"/>
                  <a:ea typeface="+mn-ea"/>
                </a:rPr>
                <a:t>SFU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sp>
          <p:nvSpPr>
            <p:cNvPr id="169" name="Text Box 240"/>
            <p:cNvSpPr txBox="1">
              <a:spLocks noChangeArrowheads="1"/>
            </p:cNvSpPr>
            <p:nvPr/>
          </p:nvSpPr>
          <p:spPr bwMode="auto">
            <a:xfrm>
              <a:off x="1726440" y="3932768"/>
              <a:ext cx="504000" cy="1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900" b="1" dirty="0">
                  <a:latin typeface="+mn-ea"/>
                  <a:ea typeface="+mn-ea"/>
                </a:rPr>
                <a:t>局部</a:t>
              </a:r>
              <a:r>
                <a:rPr lang="en-US" altLang="zh-CN" sz="900" b="1" dirty="0" smtClean="0">
                  <a:latin typeface="+mn-ea"/>
                  <a:ea typeface="+mn-ea"/>
                </a:rPr>
                <a:t>MEM</a:t>
              </a:r>
              <a:endParaRPr lang="en-US" altLang="zh-CN" sz="900" b="1" dirty="0">
                <a:latin typeface="+mn-ea"/>
                <a:ea typeface="+mn-ea"/>
              </a:endParaRPr>
            </a:p>
          </p:txBody>
        </p:sp>
        <p:cxnSp>
          <p:nvCxnSpPr>
            <p:cNvPr id="170" name="直接连接符 169"/>
            <p:cNvCxnSpPr/>
            <p:nvPr/>
          </p:nvCxnSpPr>
          <p:spPr bwMode="auto">
            <a:xfrm>
              <a:off x="2051696" y="1731288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3635872" y="1731288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1259608" y="1484784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2051696" y="1484784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3635872" y="1484784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5148040" y="1484784"/>
              <a:ext cx="0" cy="32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 Box 240"/>
            <p:cNvSpPr txBox="1">
              <a:spLocks noChangeArrowheads="1"/>
            </p:cNvSpPr>
            <p:nvPr/>
          </p:nvSpPr>
          <p:spPr bwMode="auto">
            <a:xfrm>
              <a:off x="7020248" y="4077208"/>
              <a:ext cx="1800000" cy="1224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TPC—</a:t>
              </a:r>
              <a:r>
                <a:rPr lang="zh-CN" altLang="en-US" sz="1400" b="1" dirty="0">
                  <a:latin typeface="+mn-ea"/>
                  <a:ea typeface="+mn-ea"/>
                </a:rPr>
                <a:t>纹理</a:t>
              </a:r>
              <a:r>
                <a:rPr lang="en-US" altLang="zh-CN" sz="1400" b="1" dirty="0">
                  <a:latin typeface="+mn-ea"/>
                  <a:ea typeface="+mn-ea"/>
                </a:rPr>
                <a:t>/</a:t>
              </a:r>
              <a:r>
                <a:rPr lang="zh-CN" altLang="en-US" sz="1400" b="1" dirty="0">
                  <a:latin typeface="+mn-ea"/>
                  <a:ea typeface="+mn-ea"/>
                </a:rPr>
                <a:t>处理器簇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SM</a:t>
              </a:r>
              <a:r>
                <a:rPr lang="en-US" altLang="zh-CN" sz="1400" b="1" dirty="0">
                  <a:latin typeface="+mn-ea"/>
                  <a:ea typeface="+mn-ea"/>
                </a:rPr>
                <a:t>—</a:t>
              </a:r>
              <a:r>
                <a:rPr lang="zh-CN" altLang="en-US" sz="1400" b="1" dirty="0">
                  <a:latin typeface="+mn-ea"/>
                  <a:ea typeface="+mn-ea"/>
                </a:rPr>
                <a:t>流</a:t>
              </a:r>
              <a:r>
                <a:rPr lang="zh-CN" altLang="en-US" sz="1400" b="1" dirty="0" smtClean="0">
                  <a:latin typeface="+mn-ea"/>
                  <a:ea typeface="+mn-ea"/>
                </a:rPr>
                <a:t>多处理器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SP-</a:t>
              </a:r>
              <a:r>
                <a:rPr lang="zh-CN" altLang="en-US" sz="1400" b="1" dirty="0" smtClean="0">
                  <a:latin typeface="+mn-ea"/>
                  <a:ea typeface="+mn-ea"/>
                </a:rPr>
                <a:t>流处理器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SFU—</a:t>
              </a:r>
              <a:r>
                <a:rPr lang="zh-CN" altLang="en-US" sz="1400" b="1" dirty="0" smtClean="0">
                  <a:latin typeface="+mn-ea"/>
                  <a:ea typeface="+mn-ea"/>
                </a:rPr>
                <a:t>特殊功能单元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SMC—SM</a:t>
              </a:r>
              <a:r>
                <a:rPr lang="zh-CN" altLang="en-US" sz="1400" b="1" dirty="0" smtClean="0">
                  <a:latin typeface="+mn-ea"/>
                  <a:ea typeface="+mn-ea"/>
                </a:rPr>
                <a:t>控制器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ROP—</a:t>
              </a:r>
              <a:r>
                <a:rPr lang="zh-CN" altLang="en-US" sz="1400" b="1" dirty="0">
                  <a:latin typeface="+mn-ea"/>
                  <a:ea typeface="+mn-ea"/>
                </a:rPr>
                <a:t>光栅</a:t>
              </a:r>
              <a:r>
                <a:rPr lang="zh-CN" altLang="en-US" sz="1400" b="1" dirty="0" smtClean="0">
                  <a:latin typeface="+mn-ea"/>
                  <a:ea typeface="+mn-ea"/>
                </a:rPr>
                <a:t>操作处理器</a:t>
              </a:r>
              <a:endParaRPr lang="en-US" altLang="zh-CN" sz="1400" b="1" dirty="0" smtClean="0">
                <a:latin typeface="+mn-ea"/>
                <a:ea typeface="+mn-ea"/>
              </a:endParaRP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7164384" y="1484784"/>
              <a:ext cx="1080000" cy="2448272"/>
              <a:chOff x="7164288" y="2132856"/>
              <a:chExt cx="1080000" cy="2448272"/>
            </a:xfrm>
          </p:grpSpPr>
          <p:sp>
            <p:nvSpPr>
              <p:cNvPr id="178" name="Text Box 255"/>
              <p:cNvSpPr txBox="1">
                <a:spLocks noChangeArrowheads="1"/>
              </p:cNvSpPr>
              <p:nvPr/>
            </p:nvSpPr>
            <p:spPr bwMode="auto">
              <a:xfrm>
                <a:off x="7164288" y="2132856"/>
                <a:ext cx="1080000" cy="24482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SM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79" name="Text Box 240"/>
              <p:cNvSpPr txBox="1">
                <a:spLocks noChangeArrowheads="1"/>
              </p:cNvSpPr>
              <p:nvPr/>
            </p:nvSpPr>
            <p:spPr bwMode="auto">
              <a:xfrm>
                <a:off x="7236296" y="3068960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SP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0" name="Text Box 240"/>
              <p:cNvSpPr txBox="1">
                <a:spLocks noChangeArrowheads="1"/>
              </p:cNvSpPr>
              <p:nvPr/>
            </p:nvSpPr>
            <p:spPr bwMode="auto">
              <a:xfrm>
                <a:off x="7236296" y="3320544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SP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1" name="Text Box 240"/>
              <p:cNvSpPr txBox="1">
                <a:spLocks noChangeArrowheads="1"/>
              </p:cNvSpPr>
              <p:nvPr/>
            </p:nvSpPr>
            <p:spPr bwMode="auto">
              <a:xfrm>
                <a:off x="7740392" y="3068960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SP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2" name="Text Box 240"/>
              <p:cNvSpPr txBox="1">
                <a:spLocks noChangeArrowheads="1"/>
              </p:cNvSpPr>
              <p:nvPr/>
            </p:nvSpPr>
            <p:spPr bwMode="auto">
              <a:xfrm>
                <a:off x="7740392" y="3320544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SP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3" name="Text Box 240"/>
              <p:cNvSpPr txBox="1">
                <a:spLocks noChangeArrowheads="1"/>
              </p:cNvSpPr>
              <p:nvPr/>
            </p:nvSpPr>
            <p:spPr bwMode="auto">
              <a:xfrm>
                <a:off x="7236296" y="3573040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SP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4" name="Text Box 240"/>
              <p:cNvSpPr txBox="1">
                <a:spLocks noChangeArrowheads="1"/>
              </p:cNvSpPr>
              <p:nvPr/>
            </p:nvSpPr>
            <p:spPr bwMode="auto">
              <a:xfrm>
                <a:off x="7236296" y="3824624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SP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5" name="Text Box 240"/>
              <p:cNvSpPr txBox="1">
                <a:spLocks noChangeArrowheads="1"/>
              </p:cNvSpPr>
              <p:nvPr/>
            </p:nvSpPr>
            <p:spPr bwMode="auto">
              <a:xfrm>
                <a:off x="7740392" y="3573040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SP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6" name="Text Box 240"/>
              <p:cNvSpPr txBox="1">
                <a:spLocks noChangeArrowheads="1"/>
              </p:cNvSpPr>
              <p:nvPr/>
            </p:nvSpPr>
            <p:spPr bwMode="auto">
              <a:xfrm>
                <a:off x="7740392" y="3824624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SP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7" name="Text Box 240"/>
              <p:cNvSpPr txBox="1">
                <a:spLocks noChangeArrowheads="1"/>
              </p:cNvSpPr>
              <p:nvPr/>
            </p:nvSpPr>
            <p:spPr bwMode="auto">
              <a:xfrm>
                <a:off x="7236296" y="2817376"/>
                <a:ext cx="936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常量</a:t>
                </a:r>
                <a:r>
                  <a:rPr lang="en-US" altLang="zh-CN" sz="1400" b="1" dirty="0" smtClean="0">
                    <a:latin typeface="+mn-ea"/>
                    <a:ea typeface="+mn-ea"/>
                  </a:rPr>
                  <a:t>Cache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8" name="Text Box 240"/>
              <p:cNvSpPr txBox="1">
                <a:spLocks noChangeArrowheads="1"/>
              </p:cNvSpPr>
              <p:nvPr/>
            </p:nvSpPr>
            <p:spPr bwMode="auto">
              <a:xfrm>
                <a:off x="7236296" y="2313320"/>
                <a:ext cx="936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 smtClean="0">
                    <a:latin typeface="+mn-ea"/>
                    <a:ea typeface="+mn-ea"/>
                  </a:rPr>
                  <a:t>指令</a:t>
                </a:r>
                <a:r>
                  <a:rPr lang="en-US" altLang="zh-CN" sz="1400" b="1" dirty="0" smtClean="0">
                    <a:latin typeface="+mn-ea"/>
                    <a:ea typeface="+mn-ea"/>
                  </a:rPr>
                  <a:t>Cache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9" name="Text Box 240"/>
              <p:cNvSpPr txBox="1">
                <a:spLocks noChangeArrowheads="1"/>
              </p:cNvSpPr>
              <p:nvPr/>
            </p:nvSpPr>
            <p:spPr bwMode="auto">
              <a:xfrm>
                <a:off x="7236296" y="2564904"/>
                <a:ext cx="936000" cy="216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MT</a:t>
                </a:r>
                <a:r>
                  <a:rPr lang="zh-CN" altLang="en-US" sz="1400" b="1" dirty="0" smtClean="0">
                    <a:latin typeface="+mn-ea"/>
                    <a:ea typeface="+mn-ea"/>
                  </a:rPr>
                  <a:t>发射单元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90" name="Text Box 240"/>
              <p:cNvSpPr txBox="1">
                <a:spLocks noChangeArrowheads="1"/>
              </p:cNvSpPr>
              <p:nvPr/>
            </p:nvSpPr>
            <p:spPr bwMode="auto">
              <a:xfrm>
                <a:off x="7236296" y="4077096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SFU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91" name="Text Box 240"/>
              <p:cNvSpPr txBox="1">
                <a:spLocks noChangeArrowheads="1"/>
              </p:cNvSpPr>
              <p:nvPr/>
            </p:nvSpPr>
            <p:spPr bwMode="auto">
              <a:xfrm>
                <a:off x="7740392" y="4077096"/>
                <a:ext cx="43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+mn-ea"/>
                    <a:ea typeface="+mn-ea"/>
                  </a:rPr>
                  <a:t>SFU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92" name="Text Box 240"/>
              <p:cNvSpPr txBox="1">
                <a:spLocks noChangeArrowheads="1"/>
              </p:cNvSpPr>
              <p:nvPr/>
            </p:nvSpPr>
            <p:spPr bwMode="auto">
              <a:xfrm>
                <a:off x="7236296" y="4329568"/>
                <a:ext cx="936000" cy="216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局部</a:t>
                </a:r>
                <a:r>
                  <a:rPr lang="en-US" altLang="zh-CN" sz="1400" b="1" dirty="0" smtClean="0">
                    <a:latin typeface="+mn-ea"/>
                    <a:ea typeface="+mn-ea"/>
                  </a:rPr>
                  <a:t>MEM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193" name="直接连接符 192"/>
            <p:cNvCxnSpPr/>
            <p:nvPr/>
          </p:nvCxnSpPr>
          <p:spPr bwMode="auto">
            <a:xfrm>
              <a:off x="2699768" y="2060848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4860008" y="2060848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2555056" y="4437144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2843784" y="4437112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>
              <a:off x="4715296" y="4437144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5004024" y="4437112"/>
              <a:ext cx="0" cy="7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H="1">
              <a:off x="6516192" y="1484784"/>
              <a:ext cx="648192" cy="11521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 flipH="1">
              <a:off x="6516192" y="3932768"/>
              <a:ext cx="647488" cy="144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7" name="Text Box 3"/>
          <p:cNvSpPr txBox="1">
            <a:spLocks noChangeArrowheads="1"/>
          </p:cNvSpPr>
          <p:nvPr/>
        </p:nvSpPr>
        <p:spPr bwMode="auto">
          <a:xfrm>
            <a:off x="1619672" y="5256202"/>
            <a:ext cx="73448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高度</a:t>
            </a:r>
            <a:r>
              <a:rPr lang="zh-CN" altLang="en-US" sz="2400" b="1" u="sng" dirty="0" smtClean="0">
                <a:latin typeface="宋体" pitchFamily="2" charset="-122"/>
              </a:rPr>
              <a:t>多线程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如</a:t>
            </a:r>
            <a:r>
              <a:rPr lang="en-US" altLang="zh-CN" b="1" dirty="0" smtClean="0">
                <a:latin typeface="宋体" pitchFamily="2" charset="-122"/>
              </a:rPr>
              <a:t>64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的标量处理器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受</a:t>
            </a:r>
            <a:r>
              <a:rPr lang="en-US" altLang="zh-CN" b="1" u="sng" dirty="0" smtClean="0">
                <a:latin typeface="宋体" pitchFamily="2" charset="-122"/>
              </a:rPr>
              <a:t>MT</a:t>
            </a:r>
            <a:r>
              <a:rPr lang="zh-CN" altLang="en-US" b="1" u="sng" dirty="0" smtClean="0">
                <a:latin typeface="宋体" pitchFamily="2" charset="-122"/>
              </a:rPr>
              <a:t>发射单元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GPU</a:t>
            </a:r>
            <a:r>
              <a:rPr lang="zh-CN" altLang="en-US" sz="2400" b="1" dirty="0" smtClean="0">
                <a:latin typeface="宋体" pitchFamily="2" charset="-122"/>
              </a:rPr>
              <a:t>存储器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又称显存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29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1" y="332656"/>
            <a:ext cx="3816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GPU-CPU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的架构：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MEM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访问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主机接口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数据并行的实现策略：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并行性能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应用扩展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34247" y="836712"/>
            <a:ext cx="6190081" cy="864048"/>
            <a:chOff x="1403712" y="4077120"/>
            <a:chExt cx="6190081" cy="864048"/>
          </a:xfrm>
        </p:grpSpPr>
        <p:sp>
          <p:nvSpPr>
            <p:cNvPr id="6" name="Text Box 255"/>
            <p:cNvSpPr txBox="1">
              <a:spLocks noChangeArrowheads="1"/>
            </p:cNvSpPr>
            <p:nvPr/>
          </p:nvSpPr>
          <p:spPr bwMode="auto">
            <a:xfrm>
              <a:off x="5514025" y="4077120"/>
              <a:ext cx="1296000" cy="432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7" name="Text Box 240"/>
            <p:cNvSpPr txBox="1">
              <a:spLocks noChangeArrowheads="1"/>
            </p:cNvSpPr>
            <p:nvPr/>
          </p:nvSpPr>
          <p:spPr bwMode="auto">
            <a:xfrm>
              <a:off x="3707856" y="4149112"/>
              <a:ext cx="504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8" name="Text Box 240"/>
            <p:cNvSpPr txBox="1">
              <a:spLocks noChangeArrowheads="1"/>
            </p:cNvSpPr>
            <p:nvPr/>
          </p:nvSpPr>
          <p:spPr bwMode="auto">
            <a:xfrm>
              <a:off x="2843808" y="4149080"/>
              <a:ext cx="504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北桥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1979768" y="4149080"/>
              <a:ext cx="504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GPU</a:t>
              </a:r>
            </a:p>
          </p:txBody>
        </p:sp>
        <p:sp>
          <p:nvSpPr>
            <p:cNvPr id="10" name="Text Box 240"/>
            <p:cNvSpPr txBox="1">
              <a:spLocks noChangeArrowheads="1"/>
            </p:cNvSpPr>
            <p:nvPr/>
          </p:nvSpPr>
          <p:spPr bwMode="auto">
            <a:xfrm>
              <a:off x="3707856" y="4653168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主存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11" name="Text Box 240"/>
            <p:cNvSpPr txBox="1">
              <a:spLocks noChangeArrowheads="1"/>
            </p:cNvSpPr>
            <p:nvPr/>
          </p:nvSpPr>
          <p:spPr bwMode="auto">
            <a:xfrm>
              <a:off x="2843864" y="4653136"/>
              <a:ext cx="504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南</a:t>
              </a:r>
              <a:r>
                <a:rPr lang="zh-CN" altLang="en-US" sz="1400" b="1" dirty="0" smtClean="0">
                  <a:latin typeface="+mn-ea"/>
                  <a:ea typeface="+mn-ea"/>
                </a:rPr>
                <a:t>桥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12" name="Text Box 240"/>
            <p:cNvSpPr txBox="1">
              <a:spLocks noChangeArrowheads="1"/>
            </p:cNvSpPr>
            <p:nvPr/>
          </p:nvSpPr>
          <p:spPr bwMode="auto">
            <a:xfrm>
              <a:off x="1979728" y="4653136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显存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3527816" y="4797120"/>
              <a:ext cx="180040" cy="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131896" y="443711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>
              <a:off x="3347816" y="4293096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2483808" y="4293096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267800" y="443711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 Box 240"/>
            <p:cNvSpPr txBox="1">
              <a:spLocks noChangeArrowheads="1"/>
            </p:cNvSpPr>
            <p:nvPr/>
          </p:nvSpPr>
          <p:spPr bwMode="auto">
            <a:xfrm>
              <a:off x="5585937" y="4149080"/>
              <a:ext cx="504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19" name="Text Box 240"/>
            <p:cNvSpPr txBox="1">
              <a:spLocks noChangeArrowheads="1"/>
            </p:cNvSpPr>
            <p:nvPr/>
          </p:nvSpPr>
          <p:spPr bwMode="auto">
            <a:xfrm>
              <a:off x="6233937" y="4149080"/>
              <a:ext cx="504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北桥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0" name="Text Box 240"/>
            <p:cNvSpPr txBox="1">
              <a:spLocks noChangeArrowheads="1"/>
            </p:cNvSpPr>
            <p:nvPr/>
          </p:nvSpPr>
          <p:spPr bwMode="auto">
            <a:xfrm>
              <a:off x="4788008" y="4653168"/>
              <a:ext cx="504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GPU</a:t>
              </a:r>
            </a:p>
          </p:txBody>
        </p:sp>
        <p:sp>
          <p:nvSpPr>
            <p:cNvPr id="21" name="Text Box 240"/>
            <p:cNvSpPr txBox="1">
              <a:spLocks noChangeArrowheads="1"/>
            </p:cNvSpPr>
            <p:nvPr/>
          </p:nvSpPr>
          <p:spPr bwMode="auto">
            <a:xfrm>
              <a:off x="7089793" y="4149080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主存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2" name="Text Box 240"/>
            <p:cNvSpPr txBox="1">
              <a:spLocks noChangeArrowheads="1"/>
            </p:cNvSpPr>
            <p:nvPr/>
          </p:nvSpPr>
          <p:spPr bwMode="auto">
            <a:xfrm>
              <a:off x="6161937" y="4653136"/>
              <a:ext cx="71996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芯片组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3" name="Text Box 240"/>
            <p:cNvSpPr txBox="1">
              <a:spLocks noChangeArrowheads="1"/>
            </p:cNvSpPr>
            <p:nvPr/>
          </p:nvSpPr>
          <p:spPr bwMode="auto">
            <a:xfrm>
              <a:off x="4793841" y="4149080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显存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6089929" y="4293096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522025" y="4437112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6737985" y="4293096"/>
              <a:ext cx="3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H="1">
              <a:off x="5297945" y="4797184"/>
              <a:ext cx="86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5081745" y="4437112"/>
              <a:ext cx="64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240"/>
            <p:cNvSpPr txBox="1">
              <a:spLocks noChangeArrowheads="1"/>
            </p:cNvSpPr>
            <p:nvPr/>
          </p:nvSpPr>
          <p:spPr bwMode="auto">
            <a:xfrm>
              <a:off x="5338870" y="4588916"/>
              <a:ext cx="823067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200" b="1" dirty="0" smtClean="0">
                  <a:latin typeface="+mn-ea"/>
                  <a:ea typeface="+mn-ea"/>
                </a:rPr>
                <a:t>x16 PCIE</a:t>
              </a: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3527816" y="4365104"/>
              <a:ext cx="0" cy="432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347816" y="4365104"/>
              <a:ext cx="180040" cy="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H="1">
              <a:off x="1835728" y="4293096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 Box 240"/>
            <p:cNvSpPr txBox="1">
              <a:spLocks noChangeArrowheads="1"/>
            </p:cNvSpPr>
            <p:nvPr/>
          </p:nvSpPr>
          <p:spPr bwMode="auto">
            <a:xfrm>
              <a:off x="1403712" y="4185112"/>
              <a:ext cx="432000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显示</a:t>
              </a:r>
              <a:endParaRPr lang="en-US" altLang="zh-CN" sz="1400" b="1" dirty="0" smtClean="0">
                <a:latin typeface="+mn-ea"/>
                <a:ea typeface="+mn-ea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 flipH="1">
              <a:off x="4644008" y="479715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971600" y="1700808"/>
            <a:ext cx="8064896" cy="344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均</a:t>
            </a:r>
            <a:r>
              <a:rPr lang="zh-CN" altLang="en-US" sz="2400" b="1" dirty="0">
                <a:latin typeface="宋体" pitchFamily="2" charset="-122"/>
              </a:rPr>
              <a:t>可访问对方的</a:t>
            </a:r>
            <a:r>
              <a:rPr lang="en-US" altLang="zh-CN" sz="2400" b="1" dirty="0">
                <a:latin typeface="宋体" pitchFamily="2" charset="-122"/>
              </a:rPr>
              <a:t>MEM</a:t>
            </a:r>
            <a:r>
              <a:rPr lang="zh-CN" altLang="en-US" sz="2400" b="1" dirty="0">
                <a:latin typeface="宋体" pitchFamily="2" charset="-122"/>
              </a:rPr>
              <a:t>，显存可缺省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低端</a:t>
            </a:r>
            <a:r>
              <a:rPr lang="en-US" altLang="zh-CN" b="1" dirty="0" smtClean="0">
                <a:latin typeface="宋体" pitchFamily="2" charset="-122"/>
              </a:rPr>
              <a:t>GPU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</a:t>
            </a:r>
            <a:r>
              <a:rPr lang="zh-CN" altLang="en-US" sz="2400" b="1" dirty="0" smtClean="0">
                <a:latin typeface="宋体" pitchFamily="2" charset="-122"/>
              </a:rPr>
              <a:t>多通道</a:t>
            </a:r>
            <a:r>
              <a:rPr lang="en-US" altLang="zh-CN" sz="2400" b="1" dirty="0" smtClean="0">
                <a:latin typeface="宋体" pitchFamily="2" charset="-122"/>
              </a:rPr>
              <a:t>PCI-Express</a:t>
            </a:r>
            <a:r>
              <a:rPr lang="zh-CN" altLang="en-US" sz="2400" b="1" dirty="0" smtClean="0">
                <a:latin typeface="宋体" pitchFamily="2" charset="-122"/>
              </a:rPr>
              <a:t>总线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早期为</a:t>
            </a:r>
            <a:r>
              <a:rPr lang="en-US" altLang="zh-CN" b="1" dirty="0" smtClean="0">
                <a:latin typeface="宋体" pitchFamily="2" charset="-122"/>
              </a:rPr>
              <a:t>AGP</a:t>
            </a:r>
            <a:r>
              <a:rPr lang="zh-CN" altLang="en-US" b="1" dirty="0" smtClean="0">
                <a:latin typeface="宋体" pitchFamily="2" charset="-122"/>
              </a:rPr>
              <a:t>总线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SIMT</a:t>
            </a:r>
            <a:r>
              <a:rPr lang="zh-CN" altLang="en-US" sz="2400" b="1" dirty="0" smtClean="0">
                <a:latin typeface="宋体" pitchFamily="2" charset="-122"/>
              </a:rPr>
              <a:t>结构，即</a:t>
            </a:r>
            <a:r>
              <a:rPr lang="zh-CN" altLang="en-US" sz="2400" b="1" u="sng" dirty="0" smtClean="0">
                <a:latin typeface="宋体" pitchFamily="2" charset="-122"/>
              </a:rPr>
              <a:t>多个</a:t>
            </a:r>
            <a:r>
              <a:rPr lang="en-US" altLang="zh-CN" sz="2400" b="1" u="sng" dirty="0" smtClean="0">
                <a:latin typeface="宋体" pitchFamily="2" charset="-122"/>
              </a:rPr>
              <a:t>SP</a:t>
            </a:r>
            <a:r>
              <a:rPr lang="zh-CN" altLang="en-US" sz="2400" b="1" u="sng" dirty="0" smtClean="0">
                <a:latin typeface="宋体" pitchFamily="2" charset="-122"/>
              </a:rPr>
              <a:t>同时</a:t>
            </a:r>
            <a:r>
              <a:rPr lang="zh-CN" altLang="en-US" sz="2400" b="1" dirty="0" smtClean="0">
                <a:latin typeface="宋体" pitchFamily="2" charset="-122"/>
              </a:rPr>
              <a:t>执行</a:t>
            </a:r>
            <a:r>
              <a:rPr lang="zh-CN" altLang="en-US" sz="2400" b="1" u="sng" dirty="0" smtClean="0">
                <a:latin typeface="宋体" pitchFamily="2" charset="-122"/>
              </a:rPr>
              <a:t>相同指令</a:t>
            </a:r>
            <a:r>
              <a:rPr lang="zh-CN" altLang="en-US" sz="2400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←称为线程块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dirty="0" smtClean="0">
                <a:latin typeface="宋体" pitchFamily="2" charset="-122"/>
              </a:rPr>
              <a:t>│</a:t>
            </a:r>
            <a:r>
              <a:rPr lang="zh-CN" altLang="en-US" b="1" dirty="0" smtClean="0">
                <a:latin typeface="宋体" pitchFamily="2" charset="-122"/>
              </a:rPr>
              <a:t>     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u="sng" dirty="0" smtClean="0">
                <a:latin typeface="宋体" pitchFamily="2" charset="-122"/>
              </a:rPr>
              <a:t>MT</a:t>
            </a:r>
            <a:r>
              <a:rPr lang="zh-CN" altLang="en-US" b="1" u="sng" dirty="0" smtClean="0">
                <a:latin typeface="宋体" pitchFamily="2" charset="-122"/>
              </a:rPr>
              <a:t>发射单元</a:t>
            </a:r>
            <a:r>
              <a:rPr lang="zh-CN" altLang="en-US" b="1" dirty="0" smtClean="0">
                <a:latin typeface="宋体" pitchFamily="2" charset="-122"/>
              </a:rPr>
              <a:t>控制        ←来自</a:t>
            </a:r>
            <a:r>
              <a:rPr lang="zh-CN" altLang="en-US" b="1" u="sng" dirty="0" smtClean="0">
                <a:latin typeface="宋体" pitchFamily="2" charset="-122"/>
              </a:rPr>
              <a:t>计算任务分配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dirty="0" smtClean="0">
                <a:latin typeface="宋体" pitchFamily="2" charset="-122"/>
              </a:rPr>
              <a:t>└←</a:t>
            </a:r>
            <a:r>
              <a:rPr lang="en-US" altLang="zh-CN" dirty="0" smtClean="0">
                <a:latin typeface="+mn-lt"/>
              </a:rPr>
              <a:t>Single Instruction Multiple Thread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</a:t>
            </a:r>
            <a:r>
              <a:rPr lang="zh-CN" altLang="en-US" sz="2400" b="1" dirty="0" smtClean="0">
                <a:latin typeface="宋体" pitchFamily="2" charset="-122"/>
              </a:rPr>
              <a:t>与阵列机相当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细粒度并行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    </a:t>
            </a:r>
            <a:r>
              <a:rPr lang="zh-CN" altLang="en-US" sz="2400" b="1" dirty="0" smtClean="0">
                <a:latin typeface="宋体" pitchFamily="2" charset="-122"/>
              </a:rPr>
              <a:t>支持</a:t>
            </a:r>
            <a:r>
              <a:rPr lang="en-US" altLang="zh-CN" sz="2400" b="1" dirty="0" smtClean="0">
                <a:latin typeface="宋体" pitchFamily="2" charset="-122"/>
              </a:rPr>
              <a:t>MIMD</a:t>
            </a:r>
            <a:r>
              <a:rPr lang="zh-CN" altLang="en-US" sz="2400" b="1" dirty="0" smtClean="0">
                <a:latin typeface="宋体" pitchFamily="2" charset="-122"/>
              </a:rPr>
              <a:t>、多线程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即所有</a:t>
            </a:r>
            <a:r>
              <a:rPr lang="en-US" altLang="zh-CN" b="1" dirty="0" smtClean="0">
                <a:latin typeface="宋体" pitchFamily="2" charset="-122"/>
              </a:rPr>
              <a:t>SP</a:t>
            </a:r>
            <a:r>
              <a:rPr lang="zh-CN" altLang="en-US" b="1" dirty="0" smtClean="0">
                <a:latin typeface="宋体" pitchFamily="2" charset="-122"/>
              </a:rPr>
              <a:t>同时执行的线程块</a:t>
            </a:r>
            <a:r>
              <a:rPr lang="zh-CN" altLang="en-US" b="1" u="sng" dirty="0">
                <a:latin typeface="宋体" pitchFamily="2" charset="-122"/>
              </a:rPr>
              <a:t>可不</a:t>
            </a:r>
            <a:r>
              <a:rPr lang="zh-CN" altLang="en-US" b="1" u="sng" dirty="0" smtClean="0">
                <a:latin typeface="宋体" pitchFamily="2" charset="-122"/>
              </a:rPr>
              <a:t>同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3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4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782702"/>
            <a:ext cx="5113352" cy="41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数据分解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 smtClean="0">
                <a:latin typeface="宋体" pitchFamily="2" charset="-122"/>
              </a:rPr>
              <a:t>三层结构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*线程层次：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线程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线程块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网格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*线程同步：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*内存管理：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7704" y="2180471"/>
            <a:ext cx="7236296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并行的基本单位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处理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个元素</a:t>
            </a:r>
            <a:r>
              <a:rPr lang="en-US" altLang="zh-CN" b="1" dirty="0" smtClean="0">
                <a:latin typeface="宋体" pitchFamily="2" charset="-122"/>
              </a:rPr>
              <a:t>)        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元素＝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个数据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一组可同步及通信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通过共享内存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b="1" dirty="0" smtClean="0">
                <a:latin typeface="宋体" pitchFamily="2" charset="-122"/>
              </a:rPr>
              <a:t>局部</a:t>
            </a:r>
            <a:r>
              <a:rPr lang="en-US" altLang="zh-CN" b="1" dirty="0" smtClean="0">
                <a:latin typeface="宋体" pitchFamily="2" charset="-122"/>
              </a:rPr>
              <a:t>MEM])</a:t>
            </a:r>
            <a:r>
              <a:rPr lang="zh-CN" altLang="en-US" sz="2400" b="1" dirty="0" smtClean="0">
                <a:latin typeface="宋体" pitchFamily="2" charset="-122"/>
              </a:rPr>
              <a:t>的</a:t>
            </a:r>
            <a:r>
              <a:rPr lang="zh-CN" altLang="en-US" sz="2400" b="1" u="sng" dirty="0" smtClean="0">
                <a:latin typeface="宋体" pitchFamily="2" charset="-122"/>
              </a:rPr>
              <a:t>并发</a:t>
            </a:r>
            <a:r>
              <a:rPr lang="zh-CN" altLang="en-US" sz="2400" b="1" dirty="0" smtClean="0">
                <a:latin typeface="宋体" pitchFamily="2" charset="-122"/>
              </a:rPr>
              <a:t>线程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一组可</a:t>
            </a:r>
            <a:r>
              <a:rPr lang="zh-CN" altLang="en-US" sz="2400" b="1" u="sng" dirty="0" smtClean="0">
                <a:latin typeface="宋体" pitchFamily="2" charset="-122"/>
              </a:rPr>
              <a:t>独立运行</a:t>
            </a:r>
            <a:r>
              <a:rPr lang="zh-CN" altLang="en-US" sz="2400" b="1" dirty="0" smtClean="0">
                <a:latin typeface="宋体" pitchFamily="2" charset="-122"/>
              </a:rPr>
              <a:t>的线程块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通过共享</a:t>
            </a:r>
            <a:r>
              <a:rPr lang="zh-CN" altLang="en-US" b="1" dirty="0">
                <a:latin typeface="宋体" pitchFamily="2" charset="-122"/>
              </a:rPr>
              <a:t>全局</a:t>
            </a:r>
            <a:r>
              <a:rPr lang="zh-CN" altLang="en-US" b="1" dirty="0" smtClean="0">
                <a:latin typeface="宋体" pitchFamily="2" charset="-122"/>
              </a:rPr>
              <a:t>内存</a:t>
            </a:r>
            <a:r>
              <a:rPr lang="en-US" altLang="zh-CN" b="1" dirty="0" smtClean="0">
                <a:latin typeface="宋体" pitchFamily="2" charset="-122"/>
              </a:rPr>
              <a:t>[DRAM]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通信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→线程块中线程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同时</a:t>
            </a:r>
            <a:r>
              <a:rPr lang="zh-CN" altLang="en-US" b="1" dirty="0" smtClean="0">
                <a:latin typeface="宋体" pitchFamily="2" charset="-122"/>
              </a:rPr>
              <a:t>执行，不同线程块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itchFamily="2" charset="-122"/>
              </a:rPr>
              <a:t>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同时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栅障同步         </a:t>
            </a:r>
            <a:r>
              <a:rPr lang="en-US" altLang="zh-CN" sz="2400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←通信应在同步之后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 smtClean="0"/>
              <a:t>三、</a:t>
            </a:r>
            <a:r>
              <a:rPr lang="en-US" altLang="zh-CN" sz="2400" dirty="0" smtClean="0"/>
              <a:t>CUDA</a:t>
            </a:r>
            <a:r>
              <a:rPr lang="zh-CN" altLang="en-US" sz="2400" dirty="0" smtClean="0"/>
              <a:t>编程模型</a:t>
            </a:r>
            <a:endParaRPr lang="zh-CN" altLang="en-US" sz="240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3671328" y="908720"/>
            <a:ext cx="5221152" cy="1152128"/>
            <a:chOff x="2519976" y="3573016"/>
            <a:chExt cx="5221152" cy="1152128"/>
          </a:xfrm>
        </p:grpSpPr>
        <p:sp>
          <p:nvSpPr>
            <p:cNvPr id="61" name="Text Box 240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720080" cy="288000"/>
            </a:xfrm>
            <a:prstGeom prst="rect">
              <a:avLst/>
            </a:prstGeom>
            <a:solidFill>
              <a:srgbClr val="CCFFFF"/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块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en-US" altLang="zh-CN" sz="1600" b="1" dirty="0" err="1">
                  <a:latin typeface="+mn-ea"/>
                  <a:ea typeface="+mn-ea"/>
                </a:rPr>
                <a:t>i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,j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62" name="Text Box 240"/>
            <p:cNvSpPr txBox="1">
              <a:spLocks noChangeArrowheads="1"/>
            </p:cNvSpPr>
            <p:nvPr/>
          </p:nvSpPr>
          <p:spPr bwMode="auto">
            <a:xfrm>
              <a:off x="4644008" y="3573016"/>
              <a:ext cx="576000" cy="288000"/>
            </a:xfrm>
            <a:prstGeom prst="rect">
              <a:avLst/>
            </a:prstGeom>
            <a:solidFill>
              <a:srgbClr val="99CCFF"/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网格</a:t>
              </a:r>
              <a:r>
                <a:rPr lang="en-US" altLang="zh-CN" sz="1600" b="1" dirty="0" smtClean="0">
                  <a:latin typeface="+mn-ea"/>
                  <a:ea typeface="+mn-ea"/>
                </a:rPr>
                <a:t>p</a:t>
              </a:r>
            </a:p>
          </p:txBody>
        </p:sp>
        <p:sp>
          <p:nvSpPr>
            <p:cNvPr id="63" name="Text Box 240"/>
            <p:cNvSpPr txBox="1">
              <a:spLocks noChangeArrowheads="1"/>
            </p:cNvSpPr>
            <p:nvPr/>
          </p:nvSpPr>
          <p:spPr bwMode="auto">
            <a:xfrm>
              <a:off x="2519976" y="3933056"/>
              <a:ext cx="864508" cy="288000"/>
            </a:xfrm>
            <a:prstGeom prst="rect">
              <a:avLst/>
            </a:prstGeom>
            <a:solidFill>
              <a:srgbClr val="FFCC99"/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所有</a:t>
              </a:r>
              <a:r>
                <a:rPr lang="zh-CN" altLang="en-US" sz="1600" b="1" dirty="0" smtClean="0">
                  <a:latin typeface="+mn-ea"/>
                  <a:ea typeface="+mn-ea"/>
                </a:rPr>
                <a:t>数据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  <p:sp>
          <p:nvSpPr>
            <p:cNvPr id="64" name="Text Box 255"/>
            <p:cNvSpPr txBox="1">
              <a:spLocks noChangeArrowheads="1"/>
            </p:cNvSpPr>
            <p:nvPr/>
          </p:nvSpPr>
          <p:spPr bwMode="auto">
            <a:xfrm>
              <a:off x="6084168" y="3861048"/>
              <a:ext cx="1656960" cy="86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元素  元素  元素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(0,0) (1,0) (2,0)</a:t>
              </a:r>
            </a:p>
            <a:p>
              <a:pPr algn="ctr">
                <a:lnSpc>
                  <a:spcPct val="90000"/>
                </a:lnSpc>
                <a:spcBef>
                  <a:spcPts val="200"/>
                </a:spcBef>
              </a:pPr>
              <a:r>
                <a:rPr lang="zh-CN" altLang="en-US" sz="1400" b="1" dirty="0">
                  <a:latin typeface="+mn-ea"/>
                </a:rPr>
                <a:t>元素  元素  </a:t>
              </a:r>
              <a:r>
                <a:rPr lang="zh-CN" altLang="en-US" sz="1400" b="1" dirty="0" smtClean="0">
                  <a:latin typeface="+mn-ea"/>
                </a:rPr>
                <a:t>元素</a:t>
              </a:r>
              <a:endParaRPr lang="en-US" altLang="zh-CN" sz="1400" b="1" dirty="0" smtClean="0">
                <a:latin typeface="+mn-ea"/>
              </a:endParaRPr>
            </a:p>
            <a:p>
              <a:pPr algn="ctr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zh-CN" sz="1400" b="1" dirty="0" smtClean="0">
                  <a:latin typeface="+mn-ea"/>
                </a:rPr>
                <a:t>(0,1) (1,1) </a:t>
              </a:r>
              <a:r>
                <a:rPr lang="en-US" altLang="zh-CN" sz="1400" b="1" dirty="0">
                  <a:latin typeface="+mn-ea"/>
                </a:rPr>
                <a:t>(</a:t>
              </a:r>
              <a:r>
                <a:rPr lang="en-US" altLang="zh-CN" sz="1400" b="1" dirty="0" smtClean="0">
                  <a:latin typeface="+mn-ea"/>
                </a:rPr>
                <a:t>2,1)</a:t>
              </a:r>
              <a:endParaRPr lang="en-US" altLang="zh-CN" sz="1400" b="1" dirty="0">
                <a:latin typeface="+mn-ea"/>
              </a:endParaRPr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 bwMode="auto">
            <a:xfrm>
              <a:off x="6084168" y="4293048"/>
              <a:ext cx="165696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7192863" y="3861048"/>
              <a:ext cx="0" cy="86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650707" y="3861048"/>
              <a:ext cx="0" cy="86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 Box 255"/>
            <p:cNvSpPr txBox="1">
              <a:spLocks noChangeArrowheads="1"/>
            </p:cNvSpPr>
            <p:nvPr/>
          </p:nvSpPr>
          <p:spPr bwMode="auto">
            <a:xfrm>
              <a:off x="4644008" y="3861144"/>
              <a:ext cx="1080120" cy="86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块    块</a:t>
              </a:r>
              <a:endParaRPr lang="en-US" altLang="zh-CN" sz="14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(0,0) (1,0)</a:t>
              </a:r>
            </a:p>
            <a:p>
              <a:pPr algn="ctr">
                <a:lnSpc>
                  <a:spcPct val="90000"/>
                </a:lnSpc>
                <a:spcBef>
                  <a:spcPts val="200"/>
                </a:spcBef>
              </a:pPr>
              <a:r>
                <a:rPr lang="zh-CN" altLang="en-US" sz="1400" b="1" dirty="0" smtClean="0">
                  <a:latin typeface="+mn-ea"/>
                </a:rPr>
                <a:t>块    </a:t>
              </a:r>
              <a:r>
                <a:rPr lang="zh-CN" altLang="en-US" sz="1400" b="1" dirty="0">
                  <a:latin typeface="+mn-ea"/>
                </a:rPr>
                <a:t>块</a:t>
              </a:r>
              <a:endParaRPr lang="en-US" altLang="zh-CN" sz="1400" b="1" dirty="0" smtClean="0"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</a:rPr>
                <a:t>(0,1) (1,1)</a:t>
              </a:r>
              <a:endParaRPr lang="en-US" altLang="zh-CN" sz="1400" b="1" dirty="0">
                <a:latin typeface="+mn-ea"/>
              </a:endParaRPr>
            </a:p>
          </p:txBody>
        </p:sp>
        <p:cxnSp>
          <p:nvCxnSpPr>
            <p:cNvPr id="70" name="直接连接符 69"/>
            <p:cNvCxnSpPr>
              <a:stCxn id="69" idx="1"/>
              <a:endCxn id="69" idx="3"/>
            </p:cNvCxnSpPr>
            <p:nvPr/>
          </p:nvCxnSpPr>
          <p:spPr bwMode="auto">
            <a:xfrm>
              <a:off x="4644008" y="4293144"/>
              <a:ext cx="10801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stCxn id="69" idx="0"/>
              <a:endCxn id="69" idx="2"/>
            </p:cNvCxnSpPr>
            <p:nvPr/>
          </p:nvCxnSpPr>
          <p:spPr bwMode="auto">
            <a:xfrm>
              <a:off x="5184068" y="3861144"/>
              <a:ext cx="0" cy="86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 Box 255"/>
            <p:cNvSpPr txBox="1">
              <a:spLocks noChangeArrowheads="1"/>
            </p:cNvSpPr>
            <p:nvPr/>
          </p:nvSpPr>
          <p:spPr bwMode="auto">
            <a:xfrm>
              <a:off x="2519976" y="4220960"/>
              <a:ext cx="1836000" cy="504056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latin typeface="+mn-ea"/>
                  <a:ea typeface="+mn-ea"/>
                </a:rPr>
                <a:t>网格</a:t>
              </a:r>
              <a:r>
                <a:rPr lang="en-US" altLang="zh-CN" sz="1400" b="1" dirty="0" smtClean="0">
                  <a:latin typeface="+mn-ea"/>
                  <a:ea typeface="+mn-ea"/>
                </a:rPr>
                <a:t>0  </a:t>
              </a:r>
              <a:r>
                <a:rPr lang="zh-CN" altLang="en-US" sz="1400" b="1" dirty="0" smtClean="0">
                  <a:latin typeface="+mn-ea"/>
                </a:rPr>
                <a:t>网格</a:t>
              </a:r>
              <a:r>
                <a:rPr lang="en-US" altLang="zh-CN" sz="1400" b="1" dirty="0" smtClean="0">
                  <a:latin typeface="+mn-ea"/>
                </a:rPr>
                <a:t>1  </a:t>
              </a:r>
              <a:r>
                <a:rPr lang="zh-CN" altLang="en-US" sz="1400" b="1" dirty="0" smtClean="0">
                  <a:latin typeface="+mn-ea"/>
                </a:rPr>
                <a:t>网格</a:t>
              </a:r>
              <a:r>
                <a:rPr lang="en-US" altLang="zh-CN" sz="1400" b="1" dirty="0">
                  <a:latin typeface="+mn-ea"/>
                </a:rPr>
                <a:t>2</a:t>
              </a: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3124615" y="4221088"/>
              <a:ext cx="0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772687" y="4221088"/>
              <a:ext cx="0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95043" y="4437112"/>
            <a:ext cx="3529085" cy="1728152"/>
            <a:chOff x="2158879" y="2348920"/>
            <a:chExt cx="3529085" cy="1728152"/>
          </a:xfrm>
        </p:grpSpPr>
        <p:sp>
          <p:nvSpPr>
            <p:cNvPr id="78" name="Text Box 255"/>
            <p:cNvSpPr txBox="1">
              <a:spLocks noChangeArrowheads="1"/>
            </p:cNvSpPr>
            <p:nvPr/>
          </p:nvSpPr>
          <p:spPr bwMode="auto">
            <a:xfrm>
              <a:off x="2411760" y="2853016"/>
              <a:ext cx="1368152" cy="36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线程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私有</a:t>
              </a:r>
              <a:r>
                <a:rPr lang="zh-CN" altLang="en-US" sz="1600" b="1" dirty="0" smtClean="0">
                  <a:latin typeface="+mn-ea"/>
                  <a:ea typeface="+mn-ea"/>
                </a:rPr>
                <a:t>空间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9" name="Text Box 255"/>
            <p:cNvSpPr txBox="1">
              <a:spLocks noChangeArrowheads="1"/>
            </p:cNvSpPr>
            <p:nvPr/>
          </p:nvSpPr>
          <p:spPr bwMode="auto">
            <a:xfrm>
              <a:off x="2411896" y="2348920"/>
              <a:ext cx="1367984" cy="50400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所属</a:t>
              </a:r>
              <a:r>
                <a:rPr lang="zh-CN" altLang="en-US" sz="1600" b="1" dirty="0" smtClean="0">
                  <a:latin typeface="+mn-ea"/>
                  <a:ea typeface="+mn-ea"/>
                </a:rPr>
                <a:t>线程块的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共享</a:t>
              </a:r>
              <a:r>
                <a:rPr lang="zh-CN" altLang="en-US" sz="1600" b="1" dirty="0" smtClean="0">
                  <a:latin typeface="+mn-ea"/>
                  <a:ea typeface="+mn-ea"/>
                </a:rPr>
                <a:t>空间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0" name="Text Box 240"/>
            <p:cNvSpPr txBox="1">
              <a:spLocks noChangeArrowheads="1"/>
            </p:cNvSpPr>
            <p:nvPr/>
          </p:nvSpPr>
          <p:spPr bwMode="auto">
            <a:xfrm>
              <a:off x="2158879" y="3789040"/>
              <a:ext cx="1873594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线程可访问</a:t>
              </a:r>
              <a:r>
                <a:rPr lang="en-US" altLang="zh-CN" sz="1600" b="1" dirty="0" smtClean="0">
                  <a:latin typeface="+mn-ea"/>
                  <a:ea typeface="+mn-ea"/>
                </a:rPr>
                <a:t>3</a:t>
              </a:r>
              <a:r>
                <a:rPr lang="zh-CN" altLang="en-US" sz="1600" b="1" dirty="0" smtClean="0">
                  <a:latin typeface="+mn-ea"/>
                  <a:ea typeface="+mn-ea"/>
                </a:rPr>
                <a:t>种空间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  <p:sp>
          <p:nvSpPr>
            <p:cNvPr id="81" name="Text Box 255"/>
            <p:cNvSpPr txBox="1">
              <a:spLocks noChangeArrowheads="1"/>
            </p:cNvSpPr>
            <p:nvPr/>
          </p:nvSpPr>
          <p:spPr bwMode="auto">
            <a:xfrm>
              <a:off x="2411896" y="3212960"/>
              <a:ext cx="1367984" cy="576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所属应用的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全局</a:t>
              </a:r>
              <a:r>
                <a:rPr lang="zh-CN" altLang="en-US" sz="1600" b="1" dirty="0" smtClean="0">
                  <a:latin typeface="+mn-ea"/>
                  <a:ea typeface="+mn-ea"/>
                </a:rPr>
                <a:t>空间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2" name="右大括号 81"/>
            <p:cNvSpPr/>
            <p:nvPr/>
          </p:nvSpPr>
          <p:spPr bwMode="auto">
            <a:xfrm>
              <a:off x="3797920" y="2868216"/>
              <a:ext cx="54000" cy="900000"/>
            </a:xfrm>
            <a:prstGeom prst="rightBrace">
              <a:avLst>
                <a:gd name="adj1" fmla="val 2890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Text Box 255"/>
            <p:cNvSpPr txBox="1">
              <a:spLocks noChangeArrowheads="1"/>
            </p:cNvSpPr>
            <p:nvPr/>
          </p:nvSpPr>
          <p:spPr bwMode="auto">
            <a:xfrm>
              <a:off x="4464100" y="3069024"/>
              <a:ext cx="1008000" cy="504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GPU MEM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4" name="Text Box 255"/>
            <p:cNvSpPr txBox="1">
              <a:spLocks noChangeArrowheads="1"/>
            </p:cNvSpPr>
            <p:nvPr/>
          </p:nvSpPr>
          <p:spPr bwMode="auto">
            <a:xfrm>
              <a:off x="4464100" y="2420928"/>
              <a:ext cx="1008000" cy="36000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局部</a:t>
              </a: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 flipV="1">
              <a:off x="3923968" y="2595424"/>
              <a:ext cx="432000" cy="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3923968" y="3315504"/>
              <a:ext cx="432000" cy="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87" name="右大括号 86"/>
            <p:cNvSpPr/>
            <p:nvPr/>
          </p:nvSpPr>
          <p:spPr bwMode="auto">
            <a:xfrm>
              <a:off x="3797920" y="2356540"/>
              <a:ext cx="54000" cy="468000"/>
            </a:xfrm>
            <a:prstGeom prst="rightBrace">
              <a:avLst>
                <a:gd name="adj1" fmla="val 2890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8" name="Text Box 240"/>
            <p:cNvSpPr txBox="1">
              <a:spLocks noChangeArrowheads="1"/>
            </p:cNvSpPr>
            <p:nvPr/>
          </p:nvSpPr>
          <p:spPr bwMode="auto">
            <a:xfrm>
              <a:off x="4247964" y="3789072"/>
              <a:ext cx="1440000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所在的物理</a:t>
              </a: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7584" y="4833172"/>
            <a:ext cx="1800200" cy="828100"/>
            <a:chOff x="827584" y="4833172"/>
            <a:chExt cx="1800200" cy="828100"/>
          </a:xfrm>
        </p:grpSpPr>
        <p:sp>
          <p:nvSpPr>
            <p:cNvPr id="101" name="Text Box 255"/>
            <p:cNvSpPr txBox="1">
              <a:spLocks noChangeArrowheads="1"/>
            </p:cNvSpPr>
            <p:nvPr/>
          </p:nvSpPr>
          <p:spPr bwMode="auto">
            <a:xfrm>
              <a:off x="827584" y="5229200"/>
              <a:ext cx="1152128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可用于通信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1">
              <a:off x="1979712" y="4833172"/>
              <a:ext cx="576064" cy="5400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1979712" y="5373240"/>
              <a:ext cx="648072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5940152" y="4509120"/>
            <a:ext cx="2952328" cy="1656184"/>
            <a:chOff x="5940152" y="4509120"/>
            <a:chExt cx="2952328" cy="1656184"/>
          </a:xfrm>
        </p:grpSpPr>
        <p:sp>
          <p:nvSpPr>
            <p:cNvPr id="90" name="Text Box 240"/>
            <p:cNvSpPr txBox="1">
              <a:spLocks noChangeArrowheads="1"/>
            </p:cNvSpPr>
            <p:nvPr/>
          </p:nvSpPr>
          <p:spPr bwMode="auto">
            <a:xfrm>
              <a:off x="8244480" y="4941120"/>
              <a:ext cx="648000" cy="9360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GPU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1" name="Text Box 240"/>
            <p:cNvSpPr txBox="1">
              <a:spLocks noChangeArrowheads="1"/>
            </p:cNvSpPr>
            <p:nvPr/>
          </p:nvSpPr>
          <p:spPr bwMode="auto">
            <a:xfrm>
              <a:off x="7309640" y="4941120"/>
              <a:ext cx="648792" cy="936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L2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Cache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2" name="Text Box 240"/>
            <p:cNvSpPr txBox="1">
              <a:spLocks noChangeArrowheads="1"/>
            </p:cNvSpPr>
            <p:nvPr/>
          </p:nvSpPr>
          <p:spPr bwMode="auto">
            <a:xfrm>
              <a:off x="6084888" y="5661272"/>
              <a:ext cx="93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L1-Cache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3" name="Text Box 240"/>
            <p:cNvSpPr txBox="1">
              <a:spLocks noChangeArrowheads="1"/>
            </p:cNvSpPr>
            <p:nvPr/>
          </p:nvSpPr>
          <p:spPr bwMode="auto">
            <a:xfrm>
              <a:off x="6084168" y="5085184"/>
              <a:ext cx="93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en-US" altLang="zh-CN" sz="1600" b="1" dirty="0" smtClean="0">
                  <a:latin typeface="+mn-ea"/>
                  <a:ea typeface="+mn-ea"/>
                </a:rPr>
                <a:t>-Cache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4" name="Text Box 240"/>
            <p:cNvSpPr txBox="1">
              <a:spLocks noChangeArrowheads="1"/>
            </p:cNvSpPr>
            <p:nvPr/>
          </p:nvSpPr>
          <p:spPr bwMode="auto">
            <a:xfrm>
              <a:off x="6084888" y="5373240"/>
              <a:ext cx="936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C-Cache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7021608" y="5229200"/>
              <a:ext cx="28803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020888" y="5517232"/>
              <a:ext cx="28803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020888" y="5805264"/>
              <a:ext cx="28803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7956376" y="5445224"/>
              <a:ext cx="28803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255"/>
            <p:cNvSpPr txBox="1">
              <a:spLocks noChangeArrowheads="1"/>
            </p:cNvSpPr>
            <p:nvPr/>
          </p:nvSpPr>
          <p:spPr bwMode="auto">
            <a:xfrm>
              <a:off x="7956376" y="4509120"/>
              <a:ext cx="936000" cy="36000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局部</a:t>
              </a: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00" name="Text Box 240"/>
            <p:cNvSpPr txBox="1">
              <a:spLocks noChangeArrowheads="1"/>
            </p:cNvSpPr>
            <p:nvPr/>
          </p:nvSpPr>
          <p:spPr bwMode="auto">
            <a:xfrm>
              <a:off x="6733016" y="5877304"/>
              <a:ext cx="1512008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物理</a:t>
              </a:r>
              <a:r>
                <a:rPr lang="en-US" altLang="zh-CN" sz="1600" b="1" dirty="0" smtClean="0">
                  <a:latin typeface="+mn-ea"/>
                  <a:ea typeface="+mn-ea"/>
                </a:rPr>
                <a:t>MEM</a:t>
              </a:r>
              <a:r>
                <a:rPr lang="zh-CN" altLang="en-US" sz="1600" b="1" dirty="0" smtClean="0">
                  <a:latin typeface="+mn-ea"/>
                  <a:ea typeface="+mn-ea"/>
                </a:rPr>
                <a:t>的结构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5940152" y="4653104"/>
              <a:ext cx="20162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5940168" y="5229200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5940152" y="5517232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5940152" y="5805264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940152" y="5013176"/>
              <a:ext cx="136815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09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520" y="3140968"/>
            <a:ext cx="3528392" cy="2460674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//</a:t>
            </a:r>
            <a:r>
              <a:rPr lang="zh-CN" altLang="en-US" b="1" dirty="0" smtClean="0">
                <a:latin typeface="宋体" pitchFamily="2" charset="-122"/>
              </a:rPr>
              <a:t>用循环</a:t>
            </a:r>
            <a:r>
              <a:rPr lang="zh-CN" altLang="en-US" b="1" dirty="0">
                <a:latin typeface="宋体" pitchFamily="2" charset="-122"/>
              </a:rPr>
              <a:t>串行</a:t>
            </a:r>
            <a:r>
              <a:rPr lang="zh-CN" altLang="en-US" b="1" dirty="0" smtClean="0">
                <a:latin typeface="宋体" pitchFamily="2" charset="-122"/>
              </a:rPr>
              <a:t>计算</a:t>
            </a:r>
            <a:r>
              <a:rPr lang="en-US" altLang="zh-CN" b="1" dirty="0" smtClean="0">
                <a:latin typeface="宋体" pitchFamily="2" charset="-122"/>
              </a:rPr>
              <a:t>y=a*</a:t>
            </a:r>
            <a:r>
              <a:rPr lang="en-US" altLang="zh-CN" b="1" dirty="0" err="1" smtClean="0">
                <a:latin typeface="宋体" pitchFamily="2" charset="-122"/>
              </a:rPr>
              <a:t>x+y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void </a:t>
            </a:r>
            <a:r>
              <a:rPr lang="en-US" altLang="zh-CN" b="1" dirty="0" err="1" smtClean="0">
                <a:latin typeface="宋体" pitchFamily="2" charset="-122"/>
              </a:rPr>
              <a:t>saxpy_S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</a:rPr>
              <a:t> n, float a, 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float *x, float *y)</a:t>
            </a: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{  </a:t>
            </a: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   for (</a:t>
            </a:r>
            <a:r>
              <a:rPr lang="en-US" altLang="zh-CN" b="1" dirty="0" err="1" smtClean="0">
                <a:latin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=0; 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&lt;n; 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++)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y[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] = a*x[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]+y[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];</a:t>
            </a: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//</a:t>
            </a:r>
            <a:r>
              <a:rPr lang="zh-CN" altLang="en-US" b="1" dirty="0" smtClean="0">
                <a:latin typeface="宋体" pitchFamily="2" charset="-122"/>
              </a:rPr>
              <a:t>唤起</a:t>
            </a:r>
            <a:r>
              <a:rPr lang="en-US" altLang="zh-CN" b="1" dirty="0" smtClean="0">
                <a:latin typeface="宋体" pitchFamily="2" charset="-122"/>
              </a:rPr>
              <a:t>SAXPY</a:t>
            </a:r>
            <a:r>
              <a:rPr lang="zh-CN" altLang="en-US" b="1" dirty="0" smtClean="0">
                <a:latin typeface="宋体" pitchFamily="2" charset="-122"/>
              </a:rPr>
              <a:t>核  </a:t>
            </a:r>
            <a:r>
              <a:rPr lang="en-US" altLang="zh-CN" b="1" dirty="0" smtClean="0">
                <a:latin typeface="宋体" pitchFamily="2" charset="-122"/>
              </a:rPr>
              <a:t>(1</a:t>
            </a:r>
            <a:r>
              <a:rPr lang="zh-CN" altLang="en-US" b="1" dirty="0" smtClean="0">
                <a:latin typeface="宋体" pitchFamily="2" charset="-122"/>
              </a:rPr>
              <a:t>个线程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b="1" dirty="0" err="1" smtClean="0">
                <a:latin typeface="宋体" pitchFamily="2" charset="-122"/>
              </a:rPr>
              <a:t>saxpy_S</a:t>
            </a:r>
            <a:r>
              <a:rPr lang="en-US" altLang="zh-CN" b="1" dirty="0" smtClean="0">
                <a:latin typeface="宋体" pitchFamily="2" charset="-122"/>
              </a:rPr>
              <a:t>(n, 2.0, x, y);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23928" y="2602268"/>
            <a:ext cx="5112568" cy="298697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//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dirty="0" smtClean="0">
                <a:latin typeface="宋体" pitchFamily="2" charset="-122"/>
              </a:rPr>
              <a:t>CUDA</a:t>
            </a:r>
            <a:r>
              <a:rPr lang="zh-CN" altLang="en-US" b="1" dirty="0" smtClean="0">
                <a:latin typeface="宋体" pitchFamily="2" charset="-122"/>
              </a:rPr>
              <a:t>并行计算</a:t>
            </a:r>
            <a:r>
              <a:rPr lang="en-US" altLang="zh-CN" b="1" dirty="0" smtClean="0">
                <a:latin typeface="宋体" pitchFamily="2" charset="-122"/>
              </a:rPr>
              <a:t>y=a*</a:t>
            </a:r>
            <a:r>
              <a:rPr lang="en-US" altLang="zh-CN" b="1" dirty="0" err="1" smtClean="0">
                <a:latin typeface="宋体" pitchFamily="2" charset="-122"/>
              </a:rPr>
              <a:t>x+y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_global_ void </a:t>
            </a:r>
            <a:r>
              <a:rPr lang="en-US" altLang="zh-CN" b="1" dirty="0" err="1" smtClean="0">
                <a:latin typeface="宋体" pitchFamily="2" charset="-122"/>
              </a:rPr>
              <a:t>saxpy_P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</a:rPr>
              <a:t> n, float a,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float *x, float *y)</a:t>
            </a: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{  </a:t>
            </a: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b="1" dirty="0" err="1" smtClean="0">
                <a:latin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</a:rPr>
              <a:t>blockIdx.x</a:t>
            </a:r>
            <a:r>
              <a:rPr lang="en-US" altLang="zh-CN" b="1" dirty="0" smtClean="0">
                <a:latin typeface="宋体" pitchFamily="2" charset="-122"/>
              </a:rPr>
              <a:t>*</a:t>
            </a:r>
            <a:r>
              <a:rPr lang="en-US" altLang="zh-CN" b="1" dirty="0" err="1" smtClean="0">
                <a:latin typeface="宋体" pitchFamily="2" charset="-122"/>
              </a:rPr>
              <a:t>blockDim.x+threadIdx.x</a:t>
            </a:r>
            <a:r>
              <a:rPr lang="en-US" altLang="zh-CN" b="1" dirty="0" smtClean="0">
                <a:latin typeface="宋体" pitchFamily="2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     //</a:t>
            </a:r>
            <a:r>
              <a:rPr lang="zh-CN" altLang="en-US" b="1" dirty="0" smtClean="0">
                <a:latin typeface="宋体" pitchFamily="2" charset="-122"/>
              </a:rPr>
              <a:t>线程块数*线程个数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块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块内线程号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  if (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&lt;n) y[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] = a*x[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]+y[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en-US" altLang="zh-CN" b="1" dirty="0" smtClean="0">
                <a:latin typeface="宋体" pitchFamily="2" charset="-122"/>
              </a:rPr>
              <a:t>];</a:t>
            </a: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altLang="zh-CN" b="1" dirty="0" smtClean="0">
                <a:latin typeface="宋体" pitchFamily="2" charset="-122"/>
              </a:rPr>
              <a:t>//</a:t>
            </a:r>
            <a:r>
              <a:rPr lang="zh-CN" altLang="en-US" b="1" dirty="0" smtClean="0">
                <a:latin typeface="宋体" pitchFamily="2" charset="-122"/>
              </a:rPr>
              <a:t>唤起</a:t>
            </a:r>
            <a:r>
              <a:rPr lang="zh-CN" altLang="en-US" b="1" dirty="0">
                <a:latin typeface="宋体" pitchFamily="2" charset="-122"/>
              </a:rPr>
              <a:t>并行</a:t>
            </a:r>
            <a:r>
              <a:rPr lang="en-US" altLang="zh-CN" b="1" dirty="0" smtClean="0">
                <a:latin typeface="宋体" pitchFamily="2" charset="-122"/>
              </a:rPr>
              <a:t>SAXPY</a:t>
            </a:r>
            <a:r>
              <a:rPr lang="zh-CN" altLang="en-US" b="1" dirty="0" smtClean="0">
                <a:latin typeface="宋体" pitchFamily="2" charset="-122"/>
              </a:rPr>
              <a:t>核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每个块</a:t>
            </a:r>
            <a:r>
              <a:rPr lang="en-US" altLang="zh-CN" b="1" dirty="0" smtClean="0">
                <a:latin typeface="宋体" pitchFamily="2" charset="-122"/>
              </a:rPr>
              <a:t>256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线程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b="1" dirty="0" err="1" smtClean="0">
                <a:latin typeface="宋体" pitchFamily="2" charset="-122"/>
              </a:rPr>
              <a:t>int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nblocks</a:t>
            </a:r>
            <a:r>
              <a:rPr lang="en-US" altLang="zh-CN" b="1" dirty="0" smtClean="0">
                <a:latin typeface="宋体" pitchFamily="2" charset="-122"/>
              </a:rPr>
              <a:t> = (n+255)/256;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dirty="0" err="1" smtClean="0">
                <a:latin typeface="宋体" pitchFamily="2" charset="-122"/>
              </a:rPr>
              <a:t>saxpy_P</a:t>
            </a:r>
            <a:r>
              <a:rPr lang="en-US" altLang="zh-CN" b="1" dirty="0" smtClean="0">
                <a:latin typeface="宋体" pitchFamily="2" charset="-122"/>
              </a:rPr>
              <a:t>&lt;&lt;&lt;</a:t>
            </a:r>
            <a:r>
              <a:rPr lang="en-US" altLang="zh-CN" b="1" dirty="0" err="1" smtClean="0">
                <a:latin typeface="宋体" pitchFamily="2" charset="-122"/>
              </a:rPr>
              <a:t>nblocks</a:t>
            </a:r>
            <a:r>
              <a:rPr lang="en-US" altLang="zh-CN" b="1" dirty="0" smtClean="0">
                <a:latin typeface="宋体" pitchFamily="2" charset="-122"/>
              </a:rPr>
              <a:t>, 256&gt;&gt;&gt;(n, 2.0, x, y);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511" y="332656"/>
            <a:ext cx="2736305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*编程语言：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*编程方法：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程序结构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执行方法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示例：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95736" y="332656"/>
            <a:ext cx="6768752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扩展</a:t>
            </a:r>
            <a:r>
              <a:rPr lang="en-US" altLang="zh-CN" sz="2400" b="1" dirty="0">
                <a:latin typeface="宋体" pitchFamily="2" charset="-122"/>
              </a:rPr>
              <a:t>C/C++</a:t>
            </a:r>
            <a:r>
              <a:rPr lang="zh-CN" altLang="en-US" sz="2400" b="1" dirty="0" smtClean="0">
                <a:latin typeface="宋体" pitchFamily="2" charset="-122"/>
              </a:rPr>
              <a:t>语言，如</a:t>
            </a:r>
            <a:r>
              <a:rPr lang="en-US" altLang="zh-CN" sz="2400" b="1" dirty="0" smtClean="0">
                <a:latin typeface="宋体" pitchFamily="2" charset="-122"/>
              </a:rPr>
              <a:t>CUDA</a:t>
            </a:r>
            <a:r>
              <a:rPr lang="zh-CN" altLang="en-US" sz="2400" b="1" dirty="0" smtClean="0">
                <a:latin typeface="宋体" pitchFamily="2" charset="-122"/>
              </a:rPr>
              <a:t>模型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由</a:t>
            </a:r>
            <a:r>
              <a:rPr lang="en-US" altLang="zh-CN" sz="2400" b="1" dirty="0" smtClean="0">
                <a:latin typeface="宋体" pitchFamily="2" charset="-122"/>
              </a:rPr>
              <a:t>CPU</a:t>
            </a:r>
            <a:r>
              <a:rPr lang="zh-CN" altLang="en-US" sz="2400" b="1" dirty="0" smtClean="0">
                <a:latin typeface="宋体" pitchFamily="2" charset="-122"/>
              </a:rPr>
              <a:t>上执行、</a:t>
            </a:r>
            <a:r>
              <a:rPr lang="en-US" altLang="zh-CN" sz="2400" b="1" dirty="0" smtClean="0">
                <a:latin typeface="宋体" pitchFamily="2" charset="-122"/>
              </a:rPr>
              <a:t>GPU</a:t>
            </a:r>
            <a:r>
              <a:rPr lang="zh-CN" altLang="en-US" sz="2400" b="1" dirty="0" smtClean="0">
                <a:latin typeface="宋体" pitchFamily="2" charset="-122"/>
              </a:rPr>
              <a:t>上执行的函数组成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zh-CN" altLang="en-US" b="1" dirty="0">
                <a:latin typeface="宋体" pitchFamily="2" charset="-122"/>
              </a:rPr>
              <a:t>函数</a:t>
            </a:r>
            <a:r>
              <a:rPr lang="zh-CN" altLang="en-US" b="1" dirty="0" smtClean="0">
                <a:latin typeface="宋体" pitchFamily="2" charset="-122"/>
              </a:rPr>
              <a:t>带</a:t>
            </a:r>
            <a:r>
              <a:rPr lang="en-US" altLang="zh-CN" b="1" dirty="0" smtClean="0">
                <a:latin typeface="宋体" pitchFamily="2" charset="-122"/>
              </a:rPr>
              <a:t>_global_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 smtClean="0">
                <a:latin typeface="宋体" pitchFamily="2" charset="-122"/>
              </a:rPr>
              <a:t>_device_</a:t>
            </a:r>
            <a:r>
              <a:rPr lang="zh-CN" altLang="en-US" b="1" dirty="0" smtClean="0">
                <a:latin typeface="宋体" pitchFamily="2" charset="-122"/>
              </a:rPr>
              <a:t>关键字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调用并行内核：</a:t>
            </a:r>
            <a:r>
              <a:rPr lang="zh-CN" altLang="en-US" b="1" dirty="0" smtClean="0">
                <a:latin typeface="宋体" pitchFamily="2" charset="-122"/>
              </a:rPr>
              <a:t>函数名</a:t>
            </a:r>
            <a:r>
              <a:rPr lang="en-US" altLang="zh-CN" b="1" dirty="0" smtClean="0">
                <a:latin typeface="宋体" pitchFamily="2" charset="-122"/>
              </a:rPr>
              <a:t>&lt;&lt;&lt;</a:t>
            </a:r>
            <a:r>
              <a:rPr lang="zh-CN" altLang="en-US" b="1" dirty="0" smtClean="0">
                <a:latin typeface="宋体" pitchFamily="2" charset="-122"/>
              </a:rPr>
              <a:t>线程块数</a:t>
            </a:r>
            <a:r>
              <a:rPr lang="en-US" altLang="zh-CN" b="1" dirty="0" smtClean="0">
                <a:latin typeface="宋体" pitchFamily="2" charset="-122"/>
              </a:rPr>
              <a:t>,</a:t>
            </a:r>
            <a:r>
              <a:rPr lang="zh-CN" altLang="en-US" b="1" dirty="0" smtClean="0">
                <a:latin typeface="宋体" pitchFamily="2" charset="-122"/>
              </a:rPr>
              <a:t>块大小</a:t>
            </a:r>
            <a:r>
              <a:rPr lang="en-US" altLang="zh-CN" b="1" dirty="0" smtClean="0">
                <a:latin typeface="宋体" pitchFamily="2" charset="-122"/>
              </a:rPr>
              <a:t>&gt;&gt;&gt;(</a:t>
            </a:r>
            <a:r>
              <a:rPr lang="zh-CN" altLang="en-US" b="1" dirty="0" smtClean="0">
                <a:latin typeface="宋体" pitchFamily="2" charset="-122"/>
              </a:rPr>
              <a:t>实参</a:t>
            </a:r>
            <a:r>
              <a:rPr lang="en-US" altLang="zh-CN" b="1" dirty="0" smtClean="0">
                <a:latin typeface="宋体" pitchFamily="2" charset="-122"/>
              </a:rPr>
              <a:t>);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4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214282" y="291513"/>
            <a:ext cx="8686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ctr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第六章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课后复习思考题</a:t>
            </a: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⑴阵列机计算机</a:t>
            </a:r>
            <a:r>
              <a:rPr lang="en-US" altLang="zh-CN" sz="2000" b="1" dirty="0" smtClean="0">
                <a:latin typeface="宋体" pitchFamily="2" charset="-122"/>
              </a:rPr>
              <a:t>PE</a:t>
            </a:r>
            <a:r>
              <a:rPr lang="zh-CN" altLang="en-US" sz="2000" b="1" dirty="0">
                <a:latin typeface="宋体" pitchFamily="2" charset="-122"/>
              </a:rPr>
              <a:t>中的</a:t>
            </a:r>
            <a:r>
              <a:rPr lang="zh-CN" altLang="en-US" sz="2000" b="1" dirty="0" smtClean="0">
                <a:latin typeface="宋体" pitchFamily="2" charset="-122"/>
              </a:rPr>
              <a:t>功能部件，可以用于向量处理机吗？为什么？</a:t>
            </a:r>
            <a:endParaRPr lang="zh-CN" altLang="en-US" sz="2000" b="1" dirty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⑵早期的向量机中，向量指令只能在第一个结果分量写入</a:t>
            </a:r>
            <a:r>
              <a:rPr lang="en-US" altLang="zh-CN" sz="2000" b="1" dirty="0" smtClean="0">
                <a:latin typeface="宋体" pitchFamily="2" charset="-122"/>
              </a:rPr>
              <a:t>VREG</a:t>
            </a:r>
            <a:r>
              <a:rPr lang="zh-CN" altLang="en-US" sz="2000" b="1" dirty="0" smtClean="0">
                <a:latin typeface="宋体" pitchFamily="2" charset="-122"/>
              </a:rPr>
              <a:t>时链接，是如何实现的？现在的向量机中，只要</a:t>
            </a:r>
            <a:r>
              <a:rPr lang="en-US" altLang="zh-CN" sz="2000" b="1" dirty="0" smtClean="0">
                <a:latin typeface="宋体" pitchFamily="2" charset="-122"/>
              </a:rPr>
              <a:t>VREG</a:t>
            </a:r>
            <a:r>
              <a:rPr lang="zh-CN" altLang="en-US" sz="2000" b="1" dirty="0" smtClean="0">
                <a:latin typeface="宋体" pitchFamily="2" charset="-122"/>
              </a:rPr>
              <a:t>的分量可用，即可启动下条指令，</a:t>
            </a:r>
            <a:r>
              <a:rPr lang="en-US" altLang="zh-CN" sz="2000" b="1" dirty="0" smtClean="0">
                <a:latin typeface="宋体" pitchFamily="2" charset="-122"/>
              </a:rPr>
              <a:t>VREG</a:t>
            </a:r>
            <a:r>
              <a:rPr lang="zh-CN" altLang="en-US" sz="2000" b="1" dirty="0" smtClean="0">
                <a:latin typeface="宋体" pitchFamily="2" charset="-122"/>
              </a:rPr>
              <a:t>内部要做哪些改进即可实现？</a:t>
            </a:r>
            <a:endParaRPr lang="zh-CN" altLang="en-US" sz="2000" b="1" dirty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⑶设计一个采用加、乘和通信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数据寻径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操作，实现</a:t>
            </a:r>
            <a:r>
              <a:rPr lang="en-US" altLang="zh-CN" sz="2000" b="1" dirty="0" smtClean="0">
                <a:latin typeface="宋体" pitchFamily="2" charset="-122"/>
              </a:rPr>
              <a:t>S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A</a:t>
            </a:r>
            <a:r>
              <a:rPr lang="en-US" altLang="zh-CN" sz="2000" b="1" baseline="-18000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*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en-US" altLang="zh-CN" sz="2000" b="1" baseline="-18000" dirty="0" smtClean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+…+</a:t>
            </a:r>
            <a:r>
              <a:rPr lang="en-US" altLang="zh-CN" sz="2000" b="1" dirty="0" smtClean="0">
                <a:latin typeface="宋体" pitchFamily="2" charset="-122"/>
              </a:rPr>
              <a:t>A</a:t>
            </a:r>
            <a:r>
              <a:rPr lang="en-US" altLang="zh-CN" sz="2000" b="1" baseline="-18000" dirty="0" smtClean="0">
                <a:latin typeface="宋体" pitchFamily="2" charset="-122"/>
              </a:rPr>
              <a:t>32</a:t>
            </a:r>
            <a:r>
              <a:rPr lang="zh-CN" altLang="en-US" sz="2000" b="1" dirty="0" smtClean="0">
                <a:latin typeface="宋体" pitchFamily="2" charset="-122"/>
              </a:rPr>
              <a:t>*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en-US" altLang="zh-CN" sz="2000" b="1" baseline="-18000" dirty="0" smtClean="0">
                <a:latin typeface="宋体" pitchFamily="2" charset="-122"/>
              </a:rPr>
              <a:t>32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算法</a:t>
            </a:r>
            <a:r>
              <a:rPr lang="en-US" altLang="zh-CN" sz="2000" b="1" dirty="0" smtClean="0">
                <a:latin typeface="宋体" pitchFamily="2" charset="-122"/>
              </a:rPr>
              <a:t>,</a:t>
            </a:r>
            <a:r>
              <a:rPr lang="zh-CN" altLang="en-US" sz="2000" b="1" dirty="0" smtClean="0">
                <a:latin typeface="宋体" pitchFamily="2" charset="-122"/>
              </a:rPr>
              <a:t>要求在下列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种计算机中所用时间最短，并写出所用时间。假设加法、乘法时延分别为</a:t>
            </a:r>
            <a:r>
              <a:rPr lang="en-US" altLang="zh-CN" sz="2000" b="1" dirty="0" smtClean="0">
                <a:latin typeface="宋体" pitchFamily="2" charset="-122"/>
              </a:rPr>
              <a:t>2Tc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4Tc</a:t>
            </a:r>
            <a:r>
              <a:rPr lang="zh-CN" altLang="en-US" sz="2000" b="1" dirty="0" smtClean="0">
                <a:latin typeface="宋体" pitchFamily="2" charset="-122"/>
              </a:rPr>
              <a:t>，忽略取指令、取操作数、译码的时延，所有的指令和数据均已装入相关的</a:t>
            </a:r>
            <a:r>
              <a:rPr lang="en-US" altLang="zh-CN" sz="2000" b="1" dirty="0" smtClean="0">
                <a:latin typeface="宋体" pitchFamily="2" charset="-122"/>
              </a:rPr>
              <a:t>PE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71463" indent="-271463"/>
            <a:r>
              <a:rPr lang="en-US" altLang="zh-CN" sz="2000" b="1" dirty="0" smtClean="0">
                <a:latin typeface="宋体" pitchFamily="2" charset="-122"/>
              </a:rPr>
              <a:t>   a)</a:t>
            </a:r>
            <a:r>
              <a:rPr lang="zh-CN" altLang="en-US" sz="2000" b="1" dirty="0" smtClean="0">
                <a:latin typeface="宋体" pitchFamily="2" charset="-122"/>
              </a:rPr>
              <a:t>串行计算机，</a:t>
            </a:r>
            <a:r>
              <a:rPr lang="en-US" altLang="zh-CN" sz="2000" b="1" dirty="0" smtClean="0">
                <a:latin typeface="宋体" pitchFamily="2" charset="-122"/>
              </a:rPr>
              <a:t>PE</a:t>
            </a:r>
            <a:r>
              <a:rPr lang="zh-CN" altLang="en-US" sz="2000" b="1" dirty="0" smtClean="0">
                <a:latin typeface="宋体" pitchFamily="2" charset="-122"/>
              </a:rPr>
              <a:t>中有一个加法器和乘法器，加法和乘法需分时实现。该计算机中，无需通信操作。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71463" indent="-271463"/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b)</a:t>
            </a:r>
            <a:r>
              <a:rPr lang="zh-CN" altLang="en-US" sz="2000" b="1" dirty="0" smtClean="0">
                <a:latin typeface="宋体" pitchFamily="2" charset="-122"/>
              </a:rPr>
              <a:t>有</a:t>
            </a:r>
            <a:r>
              <a:rPr lang="en-US" altLang="zh-CN" sz="2000" b="1" dirty="0" smtClean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PE(PE</a:t>
            </a:r>
            <a:r>
              <a:rPr lang="en-US" altLang="zh-CN" sz="2000" b="1" baseline="-18000" dirty="0" smtClean="0">
                <a:latin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b="1" dirty="0" smtClean="0">
                <a:latin typeface="宋体" pitchFamily="2" charset="-122"/>
              </a:rPr>
              <a:t>PE</a:t>
            </a:r>
            <a:r>
              <a:rPr lang="en-US" altLang="zh-CN" sz="2000" b="1" baseline="-18000" dirty="0">
                <a:latin typeface="宋体" pitchFamily="2" charset="-122"/>
              </a:rPr>
              <a:t>7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的阵列计算机，</a:t>
            </a:r>
            <a:r>
              <a:rPr lang="en-US" altLang="zh-CN" sz="2000" b="1" dirty="0" smtClean="0">
                <a:latin typeface="宋体" pitchFamily="2" charset="-122"/>
              </a:rPr>
              <a:t>PE</a:t>
            </a:r>
            <a:r>
              <a:rPr lang="zh-CN" altLang="en-US" sz="2000" b="1" dirty="0" smtClean="0">
                <a:latin typeface="宋体" pitchFamily="2" charset="-122"/>
              </a:rPr>
              <a:t>采用双向环结构互连。每个</a:t>
            </a:r>
            <a:r>
              <a:rPr lang="en-US" altLang="zh-CN" sz="2000" b="1" dirty="0" smtClean="0">
                <a:latin typeface="宋体" pitchFamily="2" charset="-122"/>
              </a:rPr>
              <a:t>PE</a:t>
            </a:r>
            <a:r>
              <a:rPr lang="zh-CN" altLang="en-US" sz="2000" b="1" dirty="0">
                <a:latin typeface="宋体" pitchFamily="2" charset="-122"/>
              </a:rPr>
              <a:t>与</a:t>
            </a:r>
            <a:r>
              <a:rPr lang="zh-CN" altLang="en-US" sz="2000" b="1" dirty="0" smtClean="0">
                <a:latin typeface="宋体" pitchFamily="2" charset="-122"/>
              </a:rPr>
              <a:t>相邻</a:t>
            </a:r>
            <a:r>
              <a:rPr lang="en-US" altLang="zh-CN" sz="2000" b="1" dirty="0" smtClean="0">
                <a:latin typeface="宋体" pitchFamily="2" charset="-122"/>
              </a:rPr>
              <a:t>PE</a:t>
            </a:r>
            <a:r>
              <a:rPr lang="zh-CN" altLang="en-US" sz="2000" b="1" dirty="0" smtClean="0">
                <a:latin typeface="宋体" pitchFamily="2" charset="-122"/>
              </a:rPr>
              <a:t>通信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时延为</a:t>
            </a:r>
            <a:r>
              <a:rPr lang="en-US" altLang="zh-CN" sz="2000" b="1" dirty="0" smtClean="0">
                <a:latin typeface="宋体" pitchFamily="2" charset="-122"/>
              </a:rPr>
              <a:t>1Tc</a:t>
            </a:r>
            <a:r>
              <a:rPr lang="zh-CN" altLang="en-US" sz="2000" b="1" dirty="0" smtClean="0">
                <a:latin typeface="宋体" pitchFamily="2" charset="-122"/>
              </a:rPr>
              <a:t>。操作数</a:t>
            </a:r>
            <a:r>
              <a:rPr lang="en-US" altLang="zh-CN" sz="2000" b="1" dirty="0" smtClean="0">
                <a:latin typeface="宋体" pitchFamily="2" charset="-122"/>
              </a:rPr>
              <a:t>A</a:t>
            </a:r>
            <a:r>
              <a:rPr lang="en-US" altLang="zh-CN" sz="2000" b="1" baseline="-18000" dirty="0" smtClean="0">
                <a:latin typeface="宋体" pitchFamily="2" charset="-122"/>
              </a:rPr>
              <a:t>i</a:t>
            </a:r>
            <a:r>
              <a:rPr lang="zh-CN" altLang="en-US" sz="2000" b="1" dirty="0" smtClean="0">
                <a:latin typeface="宋体" pitchFamily="2" charset="-122"/>
              </a:rPr>
              <a:t>和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en-US" altLang="zh-CN" sz="2000" b="1" baseline="-18000" dirty="0">
                <a:latin typeface="宋体" pitchFamily="2" charset="-122"/>
              </a:rPr>
              <a:t>i</a:t>
            </a:r>
            <a:r>
              <a:rPr lang="zh-CN" altLang="en-US" sz="2000" b="1" dirty="0" smtClean="0">
                <a:latin typeface="宋体" pitchFamily="2" charset="-122"/>
              </a:rPr>
              <a:t>最初存放在</a:t>
            </a:r>
            <a:r>
              <a:rPr lang="en-US" altLang="zh-CN" sz="2000" b="1" dirty="0" err="1" smtClean="0">
                <a:latin typeface="宋体" pitchFamily="2" charset="-122"/>
              </a:rPr>
              <a:t>PE</a:t>
            </a:r>
            <a:r>
              <a:rPr lang="en-US" altLang="zh-CN" sz="2000" b="1" baseline="-18000" dirty="0" err="1" smtClean="0">
                <a:latin typeface="宋体" pitchFamily="2" charset="-122"/>
              </a:rPr>
              <a:t>i</a:t>
            </a:r>
            <a:r>
              <a:rPr lang="en-US" altLang="zh-CN" sz="2000" b="1" baseline="-18000" dirty="0" smtClean="0">
                <a:latin typeface="宋体" pitchFamily="2" charset="-122"/>
              </a:rPr>
              <a:t> mod 8</a:t>
            </a:r>
            <a:r>
              <a:rPr lang="zh-CN" altLang="en-US" sz="2000" b="1" dirty="0" smtClean="0">
                <a:latin typeface="宋体" pitchFamily="2" charset="-122"/>
              </a:rPr>
              <a:t>中，</a:t>
            </a:r>
            <a:r>
              <a:rPr lang="en-US" altLang="zh-CN" sz="2000" b="1" dirty="0" smtClean="0">
                <a:latin typeface="宋体" pitchFamily="2" charset="-122"/>
              </a:rPr>
              <a:t>PE</a:t>
            </a:r>
            <a:r>
              <a:rPr lang="zh-CN" altLang="en-US" sz="2000" b="1" dirty="0" smtClean="0">
                <a:latin typeface="宋体" pitchFamily="2" charset="-122"/>
              </a:rPr>
              <a:t>中的加法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zh-CN" altLang="en-US" sz="2000" b="1" dirty="0" smtClean="0">
                <a:latin typeface="宋体" pitchFamily="2" charset="-122"/>
              </a:rPr>
              <a:t>乘法需分时实现。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363538" indent="-363538"/>
            <a:r>
              <a:rPr lang="en-US" altLang="zh-CN" sz="2000" b="1" dirty="0">
                <a:latin typeface="宋体" pitchFamily="2" charset="-122"/>
              </a:rPr>
              <a:t>⑷</a:t>
            </a:r>
            <a:r>
              <a:rPr lang="zh-CN" altLang="en-US" sz="2000" b="1" dirty="0" smtClean="0">
                <a:latin typeface="宋体" pitchFamily="2" charset="-122"/>
              </a:rPr>
              <a:t>为了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dirty="0">
                <a:latin typeface="宋体" pitchFamily="2" charset="-122"/>
              </a:rPr>
              <a:t>MMX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x86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</a:rPr>
              <a:t>ISA</a:t>
            </a:r>
            <a:r>
              <a:rPr lang="zh-CN" altLang="en-US" sz="2000" b="1" dirty="0">
                <a:latin typeface="宋体" pitchFamily="2" charset="-122"/>
              </a:rPr>
              <a:t>做了哪些扩展？</a:t>
            </a:r>
            <a:endParaRPr lang="en-US" altLang="zh-CN" sz="2000" b="1" dirty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⑸</a:t>
            </a:r>
            <a:r>
              <a:rPr lang="en-US" altLang="zh-CN" sz="2000" b="1" dirty="0" smtClean="0">
                <a:latin typeface="宋体" pitchFamily="2" charset="-122"/>
              </a:rPr>
              <a:t>GPU</a:t>
            </a:r>
            <a:r>
              <a:rPr lang="zh-CN" altLang="en-US" sz="2000" b="1" dirty="0" smtClean="0">
                <a:latin typeface="宋体" pitchFamily="2" charset="-122"/>
              </a:rPr>
              <a:t>实现数据并行的机理是什么？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363538" indent="-363538"/>
            <a:r>
              <a:rPr lang="zh-CN" altLang="en-US" sz="2000" b="1" dirty="0" smtClean="0">
                <a:latin typeface="宋体" pitchFamily="2" charset="-122"/>
              </a:rPr>
              <a:t>⑹</a:t>
            </a:r>
            <a:r>
              <a:rPr lang="en-US" altLang="zh-CN" sz="2000" b="1" dirty="0" smtClean="0">
                <a:latin typeface="宋体" pitchFamily="2" charset="-122"/>
              </a:rPr>
              <a:t>CUDA</a:t>
            </a:r>
            <a:r>
              <a:rPr lang="zh-CN" altLang="en-US" sz="2000" b="1" dirty="0" smtClean="0">
                <a:latin typeface="宋体" pitchFamily="2" charset="-122"/>
              </a:rPr>
              <a:t>的线程间通信，什么情况下涉及局部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？什么情况下涉及</a:t>
            </a:r>
            <a:r>
              <a:rPr lang="en-US" altLang="zh-CN" sz="2000" b="1" dirty="0" smtClean="0">
                <a:latin typeface="宋体" pitchFamily="2" charset="-122"/>
              </a:rPr>
              <a:t>GPU MEM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8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本章主要内容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⑴ 向量处理机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      向量处理方式，向量处理机结构，向量处理性能的优化</a:t>
            </a:r>
            <a:endParaRPr lang="en-US" altLang="zh-CN" sz="22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⑵ 阵列处理机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/>
              <a:t>            操作</a:t>
            </a:r>
            <a:r>
              <a:rPr lang="zh-CN" altLang="en-US" sz="2200" b="1" dirty="0"/>
              <a:t>模型，处理机结构，并行算法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x86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SIMD</a:t>
            </a:r>
            <a:r>
              <a:rPr lang="zh-CN" altLang="en-US" sz="2200" b="1" dirty="0">
                <a:latin typeface="+mn-ea"/>
              </a:rPr>
              <a:t>技术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⑶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GPU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</a:rPr>
              <a:t>应用概述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，基本结构</a:t>
            </a:r>
            <a:r>
              <a:rPr lang="zh-CN" altLang="en-US" sz="2200" b="1" dirty="0" smtClean="0">
                <a:latin typeface="+mn-ea"/>
                <a:ea typeface="+mn-ea"/>
              </a:rPr>
              <a:t>，编程模型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 smtClean="0">
                <a:solidFill>
                  <a:srgbClr val="FF3399"/>
                </a:solidFill>
                <a:latin typeface="+mn-ea"/>
                <a:ea typeface="+mn-ea"/>
              </a:rPr>
              <a:t>总体要求</a:t>
            </a:r>
            <a:endParaRPr lang="en-US" altLang="zh-CN" sz="24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  <a:ea typeface="+mn-ea"/>
              </a:rPr>
              <a:t>掌握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并行计算机相关概念，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  <a:ea typeface="+mn-ea"/>
              </a:rPr>
              <a:t>理解</a:t>
            </a:r>
            <a:r>
              <a:rPr lang="en-US" altLang="zh-CN" sz="2200" b="1" dirty="0" smtClean="0">
                <a:latin typeface="+mn-ea"/>
              </a:rPr>
              <a:t>x86</a:t>
            </a:r>
            <a:r>
              <a:rPr lang="zh-CN" altLang="en-US" sz="2200" b="1" dirty="0" smtClean="0">
                <a:latin typeface="+mn-ea"/>
              </a:rPr>
              <a:t>所用</a:t>
            </a:r>
            <a:r>
              <a:rPr lang="en-US" altLang="zh-CN" sz="2200" b="1" dirty="0" smtClean="0">
                <a:latin typeface="+mn-ea"/>
              </a:rPr>
              <a:t>SIMD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</a:rPr>
              <a:t>技术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79512" y="2276872"/>
            <a:ext cx="2880320" cy="419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*横向处理方式：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400" b="1" dirty="0" smtClean="0"/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特点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纵向处理方式：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方法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特点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纵横处理方式：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方法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特点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宋体" pitchFamily="2" charset="-122"/>
              </a:rPr>
              <a:t>第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节  向量处理机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1" y="134076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/>
              <a:t>一、</a:t>
            </a:r>
            <a:r>
              <a:rPr lang="zh-CN" altLang="en-US" sz="2400" dirty="0" smtClean="0"/>
              <a:t>向量处理方式</a:t>
            </a:r>
            <a:endParaRPr lang="zh-CN" altLang="en-US" sz="2400" dirty="0"/>
          </a:p>
        </p:txBody>
      </p:sp>
      <p:sp>
        <p:nvSpPr>
          <p:cNvPr id="1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2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向量处理方式，处理机结构，提高性能的技术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907704" y="2708920"/>
            <a:ext cx="712879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/>
              <a:t>每次处理完一个目标分量，</a:t>
            </a:r>
            <a:r>
              <a:rPr lang="zh-CN" altLang="en-US" sz="2000" b="1" dirty="0" smtClean="0"/>
              <a:t>如</a:t>
            </a:r>
            <a:r>
              <a:rPr lang="en-US" altLang="zh-CN" sz="2000" b="1" dirty="0" err="1" smtClean="0">
                <a:latin typeface="+mn-ea"/>
              </a:rPr>
              <a:t>e</a:t>
            </a:r>
            <a:r>
              <a:rPr lang="en-US" altLang="zh-CN" sz="2000" b="1" baseline="-18000" dirty="0" err="1" smtClean="0">
                <a:latin typeface="+mn-ea"/>
              </a:rPr>
              <a:t>i</a:t>
            </a:r>
            <a:r>
              <a:rPr lang="zh-CN" altLang="en-US" sz="2000" b="1" dirty="0" smtClean="0">
                <a:latin typeface="+mn-ea"/>
              </a:rPr>
              <a:t>＝</a:t>
            </a:r>
            <a:r>
              <a:rPr lang="en-US" altLang="zh-CN" sz="2000" b="1" dirty="0" smtClean="0">
                <a:latin typeface="+mn-ea"/>
              </a:rPr>
              <a:t>b</a:t>
            </a:r>
            <a:r>
              <a:rPr lang="en-US" altLang="zh-CN" sz="2000" b="1" baseline="-18000" dirty="0" smtClean="0">
                <a:latin typeface="+mn-ea"/>
              </a:rPr>
              <a:t>i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en-US" altLang="zh-CN" sz="2000" b="1" dirty="0" smtClean="0">
                <a:latin typeface="+mn-ea"/>
              </a:rPr>
              <a:t>c</a:t>
            </a:r>
            <a:r>
              <a:rPr lang="en-US" altLang="zh-CN" sz="2000" b="1" baseline="-18000" dirty="0" smtClean="0">
                <a:latin typeface="+mn-ea"/>
              </a:rPr>
              <a:t>i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d</a:t>
            </a:r>
            <a:r>
              <a:rPr lang="en-US" altLang="zh-CN" sz="2000" b="1" baseline="-18000" dirty="0" smtClean="0">
                <a:latin typeface="+mn-ea"/>
              </a:rPr>
              <a:t>i</a:t>
            </a:r>
            <a:r>
              <a:rPr lang="zh-CN" altLang="en-US" sz="2000" b="1" dirty="0" smtClean="0">
                <a:latin typeface="+mn-ea"/>
              </a:rPr>
              <a:t>＝</a:t>
            </a:r>
            <a:r>
              <a:rPr lang="en-US" altLang="zh-CN" sz="2000" b="1" dirty="0" err="1" smtClean="0">
                <a:latin typeface="+mn-ea"/>
              </a:rPr>
              <a:t>a</a:t>
            </a:r>
            <a:r>
              <a:rPr lang="en-US" altLang="zh-CN" sz="2000" b="1" baseline="-18000" dirty="0" err="1" smtClean="0">
                <a:latin typeface="+mn-ea"/>
              </a:rPr>
              <a:t>i</a:t>
            </a:r>
            <a:r>
              <a:rPr lang="en-US" altLang="zh-CN" sz="2000" b="1" dirty="0" err="1" smtClean="0">
                <a:latin typeface="+mn-ea"/>
              </a:rPr>
              <a:t>×e</a:t>
            </a:r>
            <a:r>
              <a:rPr lang="en-US" altLang="zh-CN" sz="2000" b="1" baseline="-18000" dirty="0" err="1" smtClean="0">
                <a:latin typeface="+mn-ea"/>
              </a:rPr>
              <a:t>i</a:t>
            </a:r>
            <a:r>
              <a:rPr lang="en-US" altLang="zh-CN" sz="2400" b="1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en-US" altLang="zh-CN" sz="2400" b="1" dirty="0" smtClean="0">
                <a:latin typeface="宋体" pitchFamily="2" charset="-122"/>
              </a:rPr>
              <a:t>N</a:t>
            </a:r>
            <a:r>
              <a:rPr lang="zh-CN" altLang="en-US" sz="2400" b="1" dirty="0" smtClean="0">
                <a:latin typeface="宋体" pitchFamily="2" charset="-122"/>
              </a:rPr>
              <a:t>次</a:t>
            </a:r>
            <a:r>
              <a:rPr lang="en-US" altLang="zh-CN" sz="2400" b="1" dirty="0" smtClean="0">
                <a:latin typeface="宋体" pitchFamily="2" charset="-122"/>
              </a:rPr>
              <a:t>RAW</a:t>
            </a:r>
            <a:r>
              <a:rPr lang="zh-CN" altLang="en-US" sz="2400" b="1" dirty="0" smtClean="0">
                <a:latin typeface="宋体" pitchFamily="2" charset="-122"/>
              </a:rPr>
              <a:t>冒险、</a:t>
            </a:r>
            <a:r>
              <a:rPr lang="en-US" altLang="zh-CN" sz="2400" b="1" dirty="0" smtClean="0">
                <a:latin typeface="宋体" pitchFamily="2" charset="-122"/>
              </a:rPr>
              <a:t>2N</a:t>
            </a:r>
            <a:r>
              <a:rPr lang="zh-CN" altLang="en-US" sz="2400" b="1" dirty="0" smtClean="0">
                <a:latin typeface="宋体" pitchFamily="2" charset="-122"/>
              </a:rPr>
              <a:t>次功能切换，不适于向量处理机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优先处理完一个子操作，</a:t>
            </a:r>
            <a:r>
              <a:rPr lang="zh-CN" altLang="en-US" sz="2000" b="1" dirty="0"/>
              <a:t>如</a:t>
            </a:r>
            <a:r>
              <a:rPr lang="en-US" altLang="zh-CN" sz="2000" b="1" dirty="0" smtClean="0">
                <a:latin typeface="+mn-ea"/>
              </a:rPr>
              <a:t>E</a:t>
            </a:r>
            <a:r>
              <a:rPr lang="zh-CN" altLang="en-US" sz="2000" b="1" dirty="0" smtClean="0">
                <a:latin typeface="+mn-ea"/>
              </a:rPr>
              <a:t>＝</a:t>
            </a:r>
            <a:r>
              <a:rPr lang="en-US" altLang="zh-CN" sz="2000" b="1" dirty="0" smtClean="0">
                <a:latin typeface="+mn-ea"/>
              </a:rPr>
              <a:t>B</a:t>
            </a:r>
            <a:r>
              <a:rPr lang="zh-CN" altLang="en-US" sz="2000" b="1" dirty="0" smtClean="0">
                <a:latin typeface="+mn-ea"/>
              </a:rPr>
              <a:t>＋</a:t>
            </a:r>
            <a:r>
              <a:rPr lang="en-US" altLang="zh-CN" sz="2000" b="1" dirty="0" smtClean="0">
                <a:latin typeface="+mn-ea"/>
              </a:rPr>
              <a:t>C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 smtClean="0">
                <a:latin typeface="+mn-ea"/>
              </a:rPr>
              <a:t>D</a:t>
            </a:r>
            <a:r>
              <a:rPr lang="zh-CN" altLang="en-US" sz="2000" b="1" dirty="0" smtClean="0">
                <a:latin typeface="+mn-ea"/>
              </a:rPr>
              <a:t>＝</a:t>
            </a:r>
            <a:r>
              <a:rPr lang="en-US" altLang="zh-CN" sz="2000" b="1" dirty="0" smtClean="0">
                <a:latin typeface="+mn-ea"/>
              </a:rPr>
              <a:t>A×E</a:t>
            </a:r>
            <a:endParaRPr lang="zh-CN" altLang="en-US" sz="2400" b="1" dirty="0"/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en-US" altLang="zh-CN" sz="2400" b="1" dirty="0" smtClean="0">
                <a:latin typeface="宋体" pitchFamily="2" charset="-122"/>
              </a:rPr>
              <a:t>0</a:t>
            </a:r>
            <a:r>
              <a:rPr lang="zh-CN" altLang="en-US" sz="2400" b="1" dirty="0" smtClean="0">
                <a:latin typeface="宋体" pitchFamily="2" charset="-122"/>
              </a:rPr>
              <a:t>次</a:t>
            </a:r>
            <a:r>
              <a:rPr lang="en-US" altLang="zh-CN" sz="2400" b="1" dirty="0" smtClean="0">
                <a:latin typeface="宋体" pitchFamily="2" charset="-122"/>
              </a:rPr>
              <a:t>RAW</a:t>
            </a:r>
            <a:r>
              <a:rPr lang="zh-CN" altLang="en-US" sz="2400" b="1" dirty="0" smtClean="0">
                <a:latin typeface="宋体" pitchFamily="2" charset="-122"/>
              </a:rPr>
              <a:t>冒险、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次功能</a:t>
            </a:r>
            <a:r>
              <a:rPr lang="zh-CN" altLang="en-US" sz="2400" b="1" dirty="0" smtClean="0">
                <a:latin typeface="宋体" pitchFamily="2" charset="-122"/>
              </a:rPr>
              <a:t>变换，</a:t>
            </a:r>
            <a:r>
              <a:rPr lang="zh-CN" altLang="en-US" sz="2400" b="1" dirty="0">
                <a:latin typeface="宋体" pitchFamily="2" charset="-122"/>
              </a:rPr>
              <a:t>适于向量处理机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spc="-50" dirty="0">
                <a:latin typeface="宋体" pitchFamily="2" charset="-122"/>
              </a:rPr>
              <a:t>对向量分组</a:t>
            </a:r>
            <a:r>
              <a:rPr lang="en-US" altLang="zh-CN" sz="2000" b="1" spc="-50" dirty="0">
                <a:latin typeface="宋体" pitchFamily="2" charset="-122"/>
              </a:rPr>
              <a:t>(N/n</a:t>
            </a:r>
            <a:r>
              <a:rPr lang="zh-CN" altLang="en-US" sz="2000" b="1" spc="-50" dirty="0">
                <a:latin typeface="宋体" pitchFamily="2" charset="-122"/>
              </a:rPr>
              <a:t>个组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r>
              <a:rPr lang="zh-CN" altLang="en-US" sz="2400" b="1" spc="-50" dirty="0">
                <a:latin typeface="宋体" pitchFamily="2" charset="-122"/>
              </a:rPr>
              <a:t>，组内纵向处理、组间横向处理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en-US" altLang="zh-CN" sz="2400" b="1" dirty="0" smtClean="0">
                <a:latin typeface="宋体" pitchFamily="2" charset="-122"/>
              </a:rPr>
              <a:t>0</a:t>
            </a:r>
            <a:r>
              <a:rPr lang="zh-CN" altLang="en-US" sz="2400" b="1" dirty="0" smtClean="0">
                <a:latin typeface="宋体" pitchFamily="2" charset="-122"/>
              </a:rPr>
              <a:t>次</a:t>
            </a:r>
            <a:r>
              <a:rPr lang="en-US" altLang="zh-CN" sz="2400" b="1" dirty="0" smtClean="0">
                <a:latin typeface="宋体" pitchFamily="2" charset="-122"/>
              </a:rPr>
              <a:t>RAW</a:t>
            </a:r>
            <a:r>
              <a:rPr lang="zh-CN" altLang="en-US" sz="2400" b="1" dirty="0" smtClean="0">
                <a:latin typeface="宋体" pitchFamily="2" charset="-122"/>
              </a:rPr>
              <a:t>冒险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</a:rPr>
              <a:t>N/n</a:t>
            </a:r>
            <a:r>
              <a:rPr lang="zh-CN" altLang="en-US" sz="2400" b="1" dirty="0">
                <a:latin typeface="宋体" pitchFamily="2" charset="-122"/>
              </a:rPr>
              <a:t>次</a:t>
            </a:r>
            <a:r>
              <a:rPr lang="zh-CN" altLang="en-US" sz="2400" b="1" dirty="0" smtClean="0">
                <a:latin typeface="宋体" pitchFamily="2" charset="-122"/>
              </a:rPr>
              <a:t>功能变换</a:t>
            </a:r>
            <a:r>
              <a:rPr lang="zh-CN" altLang="en-US" sz="2400" b="1" dirty="0">
                <a:latin typeface="宋体" pitchFamily="2" charset="-122"/>
              </a:rPr>
              <a:t>，适于向量</a:t>
            </a:r>
            <a:r>
              <a:rPr lang="zh-CN" altLang="en-US" sz="2400" b="1" dirty="0" smtClean="0">
                <a:latin typeface="宋体" pitchFamily="2" charset="-122"/>
              </a:rPr>
              <a:t>处理机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9512" y="1844824"/>
            <a:ext cx="8786874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示例：</a:t>
            </a:r>
            <a:r>
              <a:rPr lang="en-US" altLang="zh-CN" sz="2200" b="1" dirty="0" smtClean="0">
                <a:latin typeface="宋体" pitchFamily="2" charset="-122"/>
              </a:rPr>
              <a:t>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A×(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B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，向量长度为</a:t>
            </a:r>
            <a:r>
              <a:rPr lang="en-US" altLang="zh-CN" sz="2200" b="1" dirty="0" smtClean="0">
                <a:latin typeface="宋体" pitchFamily="2" charset="-122"/>
              </a:rPr>
              <a:t>N</a:t>
            </a:r>
            <a:r>
              <a:rPr lang="zh-CN" altLang="en-US" sz="2200" b="1" dirty="0" smtClean="0">
                <a:latin typeface="宋体" pitchFamily="2" charset="-122"/>
              </a:rPr>
              <a:t>，分量操作以</a:t>
            </a:r>
            <a:r>
              <a:rPr lang="zh-CN" altLang="en-US" sz="2200" b="1" u="sng" dirty="0" smtClean="0">
                <a:latin typeface="宋体" pitchFamily="2" charset="-122"/>
              </a:rPr>
              <a:t>流水方式</a:t>
            </a:r>
            <a:r>
              <a:rPr lang="zh-CN" altLang="en-US" sz="2200" b="1" dirty="0" smtClean="0">
                <a:latin typeface="宋体" pitchFamily="2" charset="-122"/>
              </a:rPr>
              <a:t>实现</a:t>
            </a:r>
            <a:endParaRPr lang="en-US" altLang="zh-CN" sz="2200" b="1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14" name="线形标注 2 13"/>
          <p:cNvSpPr/>
          <p:nvPr/>
        </p:nvSpPr>
        <p:spPr bwMode="auto">
          <a:xfrm>
            <a:off x="3203848" y="5093998"/>
            <a:ext cx="3096344" cy="252000"/>
          </a:xfrm>
          <a:prstGeom prst="borderCallout2">
            <a:avLst>
              <a:gd name="adj1" fmla="val 47821"/>
              <a:gd name="adj2" fmla="val 339"/>
              <a:gd name="adj3" fmla="val 45906"/>
              <a:gd name="adj4" fmla="val -7351"/>
              <a:gd name="adj5" fmla="val -51865"/>
              <a:gd name="adj6" fmla="val -2314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指分量间</a:t>
            </a:r>
            <a:r>
              <a:rPr lang="en-US" altLang="zh-CN" sz="1600" b="1" dirty="0" smtClean="0">
                <a:latin typeface="+mn-ea"/>
                <a:ea typeface="+mn-ea"/>
              </a:rPr>
              <a:t>RAW</a:t>
            </a:r>
            <a:r>
              <a:rPr lang="zh-CN" altLang="en-US" sz="1600" b="1" dirty="0" smtClean="0">
                <a:latin typeface="+mn-ea"/>
                <a:ea typeface="+mn-ea"/>
              </a:rPr>
              <a:t>，向量间</a:t>
            </a:r>
            <a:r>
              <a:rPr lang="en-US" altLang="zh-CN" sz="1600" b="1" dirty="0" smtClean="0">
                <a:latin typeface="+mn-ea"/>
                <a:ea typeface="+mn-ea"/>
              </a:rPr>
              <a:t>RAW</a:t>
            </a:r>
            <a:r>
              <a:rPr lang="zh-CN" altLang="en-US" sz="1600" b="1" dirty="0" smtClean="0">
                <a:latin typeface="+mn-ea"/>
                <a:ea typeface="+mn-ea"/>
              </a:rPr>
              <a:t>有</a:t>
            </a:r>
            <a:r>
              <a:rPr lang="en-US" altLang="zh-CN" sz="1600" b="1" dirty="0" smtClean="0">
                <a:latin typeface="+mn-ea"/>
                <a:ea typeface="+mn-ea"/>
              </a:rPr>
              <a:t>1</a:t>
            </a:r>
            <a:r>
              <a:rPr lang="zh-CN" altLang="en-US" sz="1600" b="1" dirty="0" smtClean="0">
                <a:latin typeface="+mn-ea"/>
                <a:ea typeface="+mn-ea"/>
              </a:rPr>
              <a:t>次</a:t>
            </a: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线形标注 2 14"/>
          <p:cNvSpPr/>
          <p:nvPr/>
        </p:nvSpPr>
        <p:spPr bwMode="auto">
          <a:xfrm>
            <a:off x="2987824" y="6453336"/>
            <a:ext cx="3168352" cy="252000"/>
          </a:xfrm>
          <a:prstGeom prst="borderCallout2">
            <a:avLst>
              <a:gd name="adj1" fmla="val 47821"/>
              <a:gd name="adj2" fmla="val 339"/>
              <a:gd name="adj3" fmla="val 45906"/>
              <a:gd name="adj4" fmla="val -7351"/>
              <a:gd name="adj5" fmla="val -38906"/>
              <a:gd name="adj6" fmla="val -1611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指分量间</a:t>
            </a:r>
            <a:r>
              <a:rPr lang="en-US" altLang="zh-CN" sz="1600" b="1" dirty="0" smtClean="0">
                <a:latin typeface="+mn-ea"/>
                <a:ea typeface="+mn-ea"/>
              </a:rPr>
              <a:t>RAW</a:t>
            </a:r>
            <a:r>
              <a:rPr lang="zh-CN" altLang="en-US" sz="1600" b="1" dirty="0" smtClean="0">
                <a:latin typeface="+mn-ea"/>
                <a:ea typeface="+mn-ea"/>
              </a:rPr>
              <a:t>，向量间</a:t>
            </a:r>
            <a:r>
              <a:rPr lang="en-US" altLang="zh-CN" sz="1600" b="1" dirty="0" smtClean="0">
                <a:latin typeface="+mn-ea"/>
                <a:ea typeface="+mn-ea"/>
              </a:rPr>
              <a:t>RAW</a:t>
            </a:r>
            <a:r>
              <a:rPr lang="zh-CN" altLang="en-US" sz="1600" b="1" dirty="0" smtClean="0">
                <a:latin typeface="+mn-ea"/>
                <a:ea typeface="+mn-ea"/>
              </a:rPr>
              <a:t>有</a:t>
            </a:r>
            <a:r>
              <a:rPr lang="en-US" altLang="zh-CN" sz="1600" b="1" dirty="0">
                <a:latin typeface="宋体" pitchFamily="2" charset="-122"/>
              </a:rPr>
              <a:t>N/n</a:t>
            </a:r>
            <a:r>
              <a:rPr lang="zh-CN" altLang="en-US" sz="1600" b="1" dirty="0" smtClean="0">
                <a:latin typeface="+mn-ea"/>
                <a:ea typeface="+mn-ea"/>
              </a:rPr>
              <a:t>次</a:t>
            </a: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47055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、向量处理机结构</a:t>
            </a:r>
            <a:endParaRPr lang="zh-CN" altLang="en-US" sz="24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908720"/>
            <a:ext cx="3744416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</a:rPr>
              <a:t>存储器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-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存储器结构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目标：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*基本结构：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     向量功能部件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向量存取部件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*特点：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47664" y="1354305"/>
            <a:ext cx="741682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向量指令中的</a:t>
            </a:r>
            <a:r>
              <a:rPr lang="zh-CN" altLang="en-US" sz="2400" b="1" u="sng" dirty="0" smtClean="0">
                <a:latin typeface="宋体" pitchFamily="2" charset="-122"/>
              </a:rPr>
              <a:t>向量长度</a:t>
            </a:r>
            <a:r>
              <a:rPr lang="en-US" altLang="zh-CN" sz="2400" b="1" u="sng" dirty="0" smtClean="0">
                <a:latin typeface="宋体" pitchFamily="2" charset="-122"/>
              </a:rPr>
              <a:t>N</a:t>
            </a:r>
            <a:r>
              <a:rPr lang="zh-CN" altLang="en-US" sz="2400" b="1" u="sng" dirty="0" smtClean="0">
                <a:latin typeface="宋体" pitchFamily="2" charset="-122"/>
              </a:rPr>
              <a:t>不受限制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适于纵向处理方式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标量部件未画出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91680" y="2699335"/>
            <a:ext cx="5256584" cy="1008112"/>
            <a:chOff x="1907704" y="4437112"/>
            <a:chExt cx="5256584" cy="1008112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907704" y="4437112"/>
              <a:ext cx="432000" cy="10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Times New Roman" pitchFamily="18" charset="0"/>
                </a:rPr>
                <a:t>存储系统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1440000" cy="36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Times New Roman" pitchFamily="18" charset="0"/>
                </a:rPr>
                <a:t>载入缓冲器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59832" y="5085224"/>
              <a:ext cx="1440000" cy="36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Times New Roman" pitchFamily="18" charset="0"/>
                </a:rPr>
                <a:t>存储缓冲器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220072" y="4437112"/>
              <a:ext cx="1655763" cy="360000"/>
            </a:xfrm>
            <a:prstGeom prst="rect">
              <a:avLst/>
            </a:prstGeom>
            <a:solidFill>
              <a:srgbClr val="FFCCFF">
                <a:alpha val="69804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 smtClean="0">
                  <a:latin typeface="Times New Roman" pitchFamily="18" charset="0"/>
                </a:rPr>
                <a:t>向量功能部件</a:t>
              </a:r>
              <a:endParaRPr lang="zh-CN" altLang="en-US" b="1" dirty="0">
                <a:latin typeface="Times New Roman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339832" y="4581128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2339832" y="5229200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4499992" y="4581128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4499992" y="5229200"/>
              <a:ext cx="2664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339832" y="4725144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499992" y="4725144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cxnSp>
          <p:nvCxnSpPr>
            <p:cNvPr id="21" name="直接连接符 20"/>
            <p:cNvCxnSpPr>
              <a:stCxn id="11" idx="3"/>
            </p:cNvCxnSpPr>
            <p:nvPr/>
          </p:nvCxnSpPr>
          <p:spPr bwMode="auto">
            <a:xfrm>
              <a:off x="6875835" y="4617112"/>
              <a:ext cx="288453" cy="6120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547664" y="3779455"/>
            <a:ext cx="7488832" cy="246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  流水化的标量部件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每拍流出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个结果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sz="2400" b="1" dirty="0" smtClean="0">
                <a:latin typeface="宋体" pitchFamily="2" charset="-122"/>
              </a:rPr>
              <a:t>          流水方式的</a:t>
            </a:r>
            <a:r>
              <a:rPr lang="en-US" altLang="zh-CN" sz="2400" b="1" dirty="0" smtClean="0">
                <a:latin typeface="宋体" pitchFamily="2" charset="-122"/>
              </a:rPr>
              <a:t>MEM</a:t>
            </a:r>
            <a:r>
              <a:rPr lang="zh-CN" altLang="en-US" sz="2400" b="1" dirty="0" smtClean="0">
                <a:latin typeface="宋体" pitchFamily="2" charset="-122"/>
              </a:rPr>
              <a:t>控制部件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itchFamily="2" charset="-122"/>
              </a:rPr>
              <a:t>对</a:t>
            </a:r>
            <a:r>
              <a:rPr lang="en-US" altLang="zh-CN" sz="2400" b="1" dirty="0" smtClean="0">
                <a:latin typeface="宋体" pitchFamily="2" charset="-122"/>
              </a:rPr>
              <a:t>MEM</a:t>
            </a:r>
            <a:r>
              <a:rPr lang="zh-CN" altLang="en-US" sz="2400" b="1" dirty="0" smtClean="0">
                <a:latin typeface="宋体" pitchFamily="2" charset="-122"/>
              </a:rPr>
              <a:t>带宽要求较高，性能</a:t>
            </a:r>
            <a:r>
              <a:rPr lang="zh-CN" altLang="en-US" sz="2400" b="1" u="sng" dirty="0" smtClean="0">
                <a:latin typeface="宋体" pitchFamily="2" charset="-122"/>
              </a:rPr>
              <a:t>不理想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受限于</a:t>
            </a:r>
            <a:r>
              <a:rPr lang="en-US" altLang="zh-CN" b="1" dirty="0" smtClean="0">
                <a:latin typeface="宋体" pitchFamily="2" charset="-122"/>
              </a:rPr>
              <a:t>MEM)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←结构常为多体交叉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多体并行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419872" y="4312263"/>
            <a:ext cx="2160048" cy="662576"/>
            <a:chOff x="5148064" y="5952130"/>
            <a:chExt cx="2160048" cy="662576"/>
          </a:xfrm>
        </p:grpSpPr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5580112" y="5952130"/>
              <a:ext cx="1296000" cy="360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1 2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3 …</a:t>
              </a:r>
              <a:r>
                <a:rPr lang="en-US" altLang="zh-CN" sz="12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m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5421374" y="6333718"/>
              <a:ext cx="1728048" cy="280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功能部件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流水线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 rot="5400000">
              <a:off x="5616625" y="612993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rot="5400000">
              <a:off x="5829351" y="612993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rot="5400000">
              <a:off x="6045253" y="612993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rot="5400000">
              <a:off x="6472293" y="612993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箭头连接符 58"/>
            <p:cNvCxnSpPr/>
            <p:nvPr/>
          </p:nvCxnSpPr>
          <p:spPr bwMode="auto">
            <a:xfrm>
              <a:off x="5148064" y="6021288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58"/>
            <p:cNvCxnSpPr/>
            <p:nvPr/>
          </p:nvCxnSpPr>
          <p:spPr bwMode="auto">
            <a:xfrm flipV="1">
              <a:off x="6876112" y="6093296"/>
              <a:ext cx="432000" cy="14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58"/>
            <p:cNvCxnSpPr/>
            <p:nvPr/>
          </p:nvCxnSpPr>
          <p:spPr bwMode="auto">
            <a:xfrm>
              <a:off x="5148064" y="6245696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2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404664"/>
            <a:ext cx="4320480" cy="585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、寄存器</a:t>
            </a: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-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寄存器结构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目标：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endParaRPr lang="en-US" altLang="zh-CN" sz="16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*基本结构：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     指令处理部件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向量寄存器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向量长度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/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屏蔽寄存器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47664" y="866036"/>
            <a:ext cx="741682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向量处理性能</a:t>
            </a:r>
            <a:r>
              <a:rPr lang="zh-CN" altLang="en-US" sz="2400" b="1" u="sng" dirty="0" smtClean="0">
                <a:latin typeface="宋体" pitchFamily="2" charset="-122"/>
              </a:rPr>
              <a:t>较高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适于纵</a:t>
            </a:r>
            <a:r>
              <a:rPr lang="zh-CN" altLang="en-US" sz="2000" b="1" dirty="0">
                <a:latin typeface="宋体" pitchFamily="2" charset="-122"/>
              </a:rPr>
              <a:t>横</a:t>
            </a:r>
            <a:r>
              <a:rPr lang="zh-CN" altLang="en-US" sz="2000" b="1" dirty="0" smtClean="0">
                <a:latin typeface="宋体" pitchFamily="2" charset="-122"/>
              </a:rPr>
              <a:t>处理方式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VREG</a:t>
            </a:r>
            <a:r>
              <a:rPr lang="zh-CN" altLang="en-US" b="1" dirty="0" smtClean="0">
                <a:latin typeface="宋体" pitchFamily="2" charset="-122"/>
              </a:rPr>
              <a:t>中→向量指令中向量长度≤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09" name="Text Box 86"/>
          <p:cNvSpPr txBox="1">
            <a:spLocks noChangeArrowheads="1"/>
          </p:cNvSpPr>
          <p:nvPr/>
        </p:nvSpPr>
        <p:spPr bwMode="auto">
          <a:xfrm>
            <a:off x="2820888" y="3679864"/>
            <a:ext cx="6143600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实现取指、译码，标量</a:t>
            </a:r>
            <a:r>
              <a:rPr lang="zh-CN" altLang="en-US" sz="2400" b="1" dirty="0">
                <a:latin typeface="宋体" pitchFamily="2" charset="-122"/>
              </a:rPr>
              <a:t>指令</a:t>
            </a:r>
            <a:r>
              <a:rPr lang="zh-CN" altLang="en-US" sz="2400" b="1" u="sng" dirty="0">
                <a:latin typeface="宋体" pitchFamily="2" charset="-122"/>
              </a:rPr>
              <a:t>直接</a:t>
            </a:r>
            <a:r>
              <a:rPr lang="zh-CN" altLang="en-US" sz="2400" b="1" u="sng" dirty="0" smtClean="0">
                <a:latin typeface="宋体" pitchFamily="2" charset="-122"/>
              </a:rPr>
              <a:t>控制</a:t>
            </a:r>
            <a:endParaRPr lang="zh-CN" altLang="en-US" sz="2400" b="1" dirty="0">
              <a:latin typeface="宋体" pitchFamily="2" charset="-122"/>
            </a:endParaRPr>
          </a:p>
          <a:p>
            <a:pPr marL="2328863" indent="-2328863">
              <a:lnSpc>
                <a:spcPct val="125000"/>
              </a:lnSpc>
            </a:pPr>
            <a:r>
              <a:rPr lang="zh-CN" altLang="en-US" sz="2400" b="1" spc="-100" dirty="0" smtClean="0">
                <a:latin typeface="宋体" pitchFamily="2" charset="-122"/>
              </a:rPr>
              <a:t>标量</a:t>
            </a:r>
            <a:r>
              <a:rPr lang="en-US" altLang="zh-CN" sz="2400" b="1" spc="-100" dirty="0">
                <a:latin typeface="宋体" pitchFamily="2" charset="-122"/>
              </a:rPr>
              <a:t>REG</a:t>
            </a:r>
            <a:r>
              <a:rPr lang="zh-CN" altLang="en-US" sz="2400" b="1" u="sng" spc="-100" dirty="0" smtClean="0">
                <a:latin typeface="宋体" pitchFamily="2" charset="-122"/>
              </a:rPr>
              <a:t>数组</a:t>
            </a:r>
            <a:r>
              <a:rPr lang="zh-CN" altLang="en-US" sz="2400" b="1" dirty="0" smtClean="0">
                <a:latin typeface="宋体" pitchFamily="2" charset="-122"/>
              </a:rPr>
              <a:t>，每拍</a:t>
            </a:r>
            <a:r>
              <a:rPr lang="zh-CN" altLang="en-US" sz="2400" b="1" u="sng" dirty="0" smtClean="0">
                <a:latin typeface="宋体" pitchFamily="2" charset="-122"/>
              </a:rPr>
              <a:t>读</a:t>
            </a:r>
            <a:r>
              <a:rPr lang="en-US" altLang="zh-CN" sz="2400" b="1" u="sng" dirty="0" smtClean="0">
                <a:latin typeface="宋体" pitchFamily="2" charset="-122"/>
              </a:rPr>
              <a:t>/</a:t>
            </a:r>
            <a:r>
              <a:rPr lang="zh-CN" altLang="en-US" sz="2400" b="1" u="sng" dirty="0" smtClean="0">
                <a:latin typeface="宋体" pitchFamily="2" charset="-122"/>
              </a:rPr>
              <a:t>写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个分量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zh-CN" altLang="en-US" b="1" spc="-100" dirty="0" smtClean="0">
                <a:latin typeface="宋体" pitchFamily="2" charset="-122"/>
              </a:rPr>
              <a:t>下标可以</a:t>
            </a:r>
            <a:r>
              <a:rPr lang="zh-CN" altLang="en-US" b="1" u="sng" spc="-100" dirty="0" smtClean="0">
                <a:latin typeface="宋体" pitchFamily="2" charset="-122"/>
              </a:rPr>
              <a:t>不同</a:t>
            </a:r>
            <a:r>
              <a:rPr lang="en-US" altLang="zh-CN" b="1" spc="-100" dirty="0" smtClean="0">
                <a:latin typeface="宋体" pitchFamily="2" charset="-122"/>
              </a:rPr>
              <a:t>)</a:t>
            </a:r>
          </a:p>
          <a:p>
            <a:pPr marL="2328863" indent="-2328863">
              <a:lnSpc>
                <a:spcPct val="125000"/>
              </a:lnSpc>
            </a:pPr>
            <a:endParaRPr lang="en-US" altLang="zh-CN" sz="2400" b="1" spc="-100" dirty="0" smtClean="0">
              <a:latin typeface="宋体" pitchFamily="2" charset="-122"/>
            </a:endParaRPr>
          </a:p>
          <a:p>
            <a:pPr marL="2328863" indent="-2328863">
              <a:lnSpc>
                <a:spcPct val="125000"/>
              </a:lnSpc>
            </a:pPr>
            <a:endParaRPr lang="en-US" altLang="zh-CN" sz="2400" b="1" spc="-100" dirty="0">
              <a:latin typeface="宋体" pitchFamily="2" charset="-122"/>
            </a:endParaRPr>
          </a:p>
          <a:p>
            <a:pPr marL="2328863" indent="-2328863">
              <a:lnSpc>
                <a:spcPct val="125000"/>
              </a:lnSpc>
              <a:spcBef>
                <a:spcPts val="1500"/>
              </a:spcBef>
            </a:pPr>
            <a:r>
              <a:rPr lang="en-US" altLang="zh-CN" sz="2400" b="1" spc="-100" dirty="0" smtClean="0">
                <a:latin typeface="宋体" pitchFamily="2" charset="-122"/>
              </a:rPr>
              <a:t>          </a:t>
            </a:r>
            <a:r>
              <a:rPr lang="zh-CN" altLang="en-US" sz="2400" b="1" spc="-100" dirty="0" smtClean="0">
                <a:latin typeface="宋体" pitchFamily="2" charset="-122"/>
              </a:rPr>
              <a:t>控制分量的个数</a:t>
            </a:r>
            <a:r>
              <a:rPr lang="en-US" altLang="zh-CN" sz="2400" b="1" spc="-100" dirty="0" smtClean="0">
                <a:latin typeface="宋体" pitchFamily="2" charset="-122"/>
              </a:rPr>
              <a:t>/</a:t>
            </a:r>
            <a:r>
              <a:rPr lang="zh-CN" altLang="en-US" sz="2400" b="1" spc="-100" dirty="0" smtClean="0">
                <a:latin typeface="宋体" pitchFamily="2" charset="-122"/>
              </a:rPr>
              <a:t>不参与操作的分量</a:t>
            </a:r>
            <a:r>
              <a:rPr lang="en-US" altLang="zh-CN" sz="2400" b="1" spc="-100" dirty="0" smtClean="0">
                <a:latin typeface="宋体" pitchFamily="2" charset="-122"/>
              </a:rPr>
              <a:t> </a:t>
            </a:r>
            <a:endParaRPr lang="en-US" altLang="zh-CN" b="1" spc="-100" dirty="0">
              <a:latin typeface="宋体" pitchFamily="2" charset="-122"/>
            </a:endParaRPr>
          </a:p>
        </p:txBody>
      </p:sp>
      <p:grpSp>
        <p:nvGrpSpPr>
          <p:cNvPr id="184" name="组合 183"/>
          <p:cNvGrpSpPr/>
          <p:nvPr/>
        </p:nvGrpSpPr>
        <p:grpSpPr>
          <a:xfrm>
            <a:off x="1691680" y="4581152"/>
            <a:ext cx="4680448" cy="1080096"/>
            <a:chOff x="1331712" y="2204888"/>
            <a:chExt cx="4680448" cy="1080096"/>
          </a:xfrm>
        </p:grpSpPr>
        <p:sp>
          <p:nvSpPr>
            <p:cNvPr id="185" name="Rectangle 15"/>
            <p:cNvSpPr>
              <a:spLocks noChangeArrowheads="1"/>
            </p:cNvSpPr>
            <p:nvPr/>
          </p:nvSpPr>
          <p:spPr bwMode="auto">
            <a:xfrm>
              <a:off x="1331712" y="2420984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6" name="直接连接符 185"/>
            <p:cNvCxnSpPr/>
            <p:nvPr/>
          </p:nvCxnSpPr>
          <p:spPr bwMode="auto">
            <a:xfrm>
              <a:off x="1336241" y="256331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>
              <a:off x="1336241" y="270733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1336241" y="314096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 Box 32"/>
            <p:cNvSpPr txBox="1">
              <a:spLocks noChangeArrowheads="1"/>
            </p:cNvSpPr>
            <p:nvPr/>
          </p:nvSpPr>
          <p:spPr bwMode="auto">
            <a:xfrm>
              <a:off x="1509888" y="220488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V0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90" name="Text Box 32"/>
            <p:cNvSpPr txBox="1">
              <a:spLocks noChangeArrowheads="1"/>
            </p:cNvSpPr>
            <p:nvPr/>
          </p:nvSpPr>
          <p:spPr bwMode="auto">
            <a:xfrm>
              <a:off x="2555776" y="220488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191" name="Text Box 32"/>
            <p:cNvSpPr txBox="1">
              <a:spLocks noChangeArrowheads="1"/>
            </p:cNvSpPr>
            <p:nvPr/>
          </p:nvSpPr>
          <p:spPr bwMode="auto">
            <a:xfrm>
              <a:off x="5580144" y="220488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V2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92" name="Rectangle 15"/>
            <p:cNvSpPr>
              <a:spLocks noChangeArrowheads="1"/>
            </p:cNvSpPr>
            <p:nvPr/>
          </p:nvSpPr>
          <p:spPr bwMode="auto">
            <a:xfrm>
              <a:off x="2335295" y="2420888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3" name="直接连接符 192"/>
            <p:cNvCxnSpPr/>
            <p:nvPr/>
          </p:nvCxnSpPr>
          <p:spPr bwMode="auto">
            <a:xfrm>
              <a:off x="2339824" y="256322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2339824" y="270723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2339824" y="314087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Rectangle 15"/>
            <p:cNvSpPr>
              <a:spLocks noChangeArrowheads="1"/>
            </p:cNvSpPr>
            <p:nvPr/>
          </p:nvSpPr>
          <p:spPr bwMode="auto">
            <a:xfrm>
              <a:off x="5359631" y="2420888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>
              <a:off x="5364160" y="256322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5364160" y="270723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5364160" y="314087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7" name="组合 276"/>
          <p:cNvGrpSpPr/>
          <p:nvPr/>
        </p:nvGrpSpPr>
        <p:grpSpPr>
          <a:xfrm>
            <a:off x="2344209" y="5002479"/>
            <a:ext cx="3379847" cy="730777"/>
            <a:chOff x="2056513" y="5506511"/>
            <a:chExt cx="3379847" cy="730777"/>
          </a:xfrm>
        </p:grpSpPr>
        <p:cxnSp>
          <p:nvCxnSpPr>
            <p:cNvPr id="202" name="直接连接符 201"/>
            <p:cNvCxnSpPr/>
            <p:nvPr/>
          </p:nvCxnSpPr>
          <p:spPr bwMode="auto">
            <a:xfrm>
              <a:off x="2056513" y="5506511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2196000" y="6236148"/>
              <a:ext cx="1152000" cy="11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 flipV="1">
              <a:off x="3348160" y="5800078"/>
              <a:ext cx="0" cy="4372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 flipH="1">
              <a:off x="2196000" y="5506511"/>
              <a:ext cx="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064593" y="5517208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 flipH="1">
              <a:off x="3348000" y="5517208"/>
              <a:ext cx="128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>
              <a:off x="5220336" y="5517208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5220336" y="5517208"/>
              <a:ext cx="0" cy="14257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Text Box 79"/>
            <p:cNvSpPr txBox="1">
              <a:spLocks noChangeArrowheads="1"/>
            </p:cNvSpPr>
            <p:nvPr/>
          </p:nvSpPr>
          <p:spPr bwMode="auto">
            <a:xfrm>
              <a:off x="3636128" y="5517208"/>
              <a:ext cx="1296000" cy="360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1 2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3 …</a:t>
              </a:r>
              <a:r>
                <a:rPr lang="en-US" altLang="zh-CN" sz="12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m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12" name="Text Box 80"/>
            <p:cNvSpPr txBox="1">
              <a:spLocks noChangeArrowheads="1"/>
            </p:cNvSpPr>
            <p:nvPr/>
          </p:nvSpPr>
          <p:spPr bwMode="auto">
            <a:xfrm>
              <a:off x="3477390" y="5898796"/>
              <a:ext cx="1728048" cy="280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功能部件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流水线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 bwMode="auto">
            <a:xfrm rot="5400000">
              <a:off x="3672641" y="5695009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5400000">
              <a:off x="3885367" y="5695009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rot="5400000">
              <a:off x="4101269" y="5695009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rot="5400000">
              <a:off x="4528309" y="5695009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直接箭头连接符 58"/>
            <p:cNvCxnSpPr/>
            <p:nvPr/>
          </p:nvCxnSpPr>
          <p:spPr bwMode="auto">
            <a:xfrm>
              <a:off x="3348128" y="5586366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58"/>
            <p:cNvCxnSpPr/>
            <p:nvPr/>
          </p:nvCxnSpPr>
          <p:spPr bwMode="auto">
            <a:xfrm flipV="1">
              <a:off x="4932128" y="5658374"/>
              <a:ext cx="288000" cy="14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58"/>
            <p:cNvCxnSpPr/>
            <p:nvPr/>
          </p:nvCxnSpPr>
          <p:spPr bwMode="auto">
            <a:xfrm>
              <a:off x="3348128" y="5810774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2" name="组合 221"/>
          <p:cNvGrpSpPr/>
          <p:nvPr/>
        </p:nvGrpSpPr>
        <p:grpSpPr>
          <a:xfrm>
            <a:off x="755576" y="1772816"/>
            <a:ext cx="8208912" cy="1872209"/>
            <a:chOff x="539552" y="2060848"/>
            <a:chExt cx="8208912" cy="1872209"/>
          </a:xfrm>
        </p:grpSpPr>
        <p:sp>
          <p:nvSpPr>
            <p:cNvPr id="223" name="矩形 222"/>
            <p:cNvSpPr/>
            <p:nvPr/>
          </p:nvSpPr>
          <p:spPr bwMode="auto">
            <a:xfrm>
              <a:off x="4860032" y="2631213"/>
              <a:ext cx="3888432" cy="78581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4" name="矩形 223"/>
            <p:cNvSpPr/>
            <p:nvPr/>
          </p:nvSpPr>
          <p:spPr bwMode="auto">
            <a:xfrm>
              <a:off x="3275856" y="2996969"/>
              <a:ext cx="5472608" cy="9358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5" name="Rectangle 5"/>
            <p:cNvSpPr>
              <a:spLocks noChangeArrowheads="1"/>
            </p:cNvSpPr>
            <p:nvPr/>
          </p:nvSpPr>
          <p:spPr bwMode="auto">
            <a:xfrm>
              <a:off x="2555816" y="2060848"/>
              <a:ext cx="360000" cy="1872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+mn-ea"/>
                  <a:ea typeface="+mn-ea"/>
                </a:rPr>
                <a:t>主</a:t>
              </a:r>
            </a:p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  <a:p>
              <a:pPr algn="ctr"/>
              <a:r>
                <a:rPr lang="zh-CN" altLang="en-US" sz="1800" b="1" dirty="0">
                  <a:latin typeface="+mn-ea"/>
                  <a:ea typeface="+mn-ea"/>
                </a:rPr>
                <a:t>存</a:t>
              </a:r>
            </a:p>
          </p:txBody>
        </p:sp>
        <p:sp>
          <p:nvSpPr>
            <p:cNvPr id="226" name="Rectangle 6"/>
            <p:cNvSpPr>
              <a:spLocks noChangeArrowheads="1"/>
            </p:cNvSpPr>
            <p:nvPr/>
          </p:nvSpPr>
          <p:spPr bwMode="auto">
            <a:xfrm>
              <a:off x="4788152" y="2204897"/>
              <a:ext cx="1152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spc="-300" dirty="0"/>
                <a:t>标量</a:t>
              </a:r>
              <a:r>
                <a:rPr lang="zh-CN" altLang="en-US" sz="1600" b="1" spc="-300" dirty="0" smtClean="0"/>
                <a:t>寄存器</a:t>
              </a:r>
              <a:r>
                <a:rPr lang="zh-CN" altLang="en-US" sz="1600" b="1" u="sng" spc="-300" dirty="0" smtClean="0"/>
                <a:t>组</a:t>
              </a:r>
              <a:endParaRPr lang="zh-CN" altLang="en-US" sz="1600" b="1" u="sng" spc="-300" dirty="0"/>
            </a:p>
          </p:txBody>
        </p:sp>
        <p:sp>
          <p:nvSpPr>
            <p:cNvPr id="227" name="Rectangle 10"/>
            <p:cNvSpPr>
              <a:spLocks noChangeArrowheads="1"/>
            </p:cNvSpPr>
            <p:nvPr/>
          </p:nvSpPr>
          <p:spPr bwMode="auto">
            <a:xfrm>
              <a:off x="5004152" y="2702651"/>
              <a:ext cx="936000" cy="50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向量指令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控制部件</a:t>
              </a:r>
            </a:p>
          </p:txBody>
        </p:sp>
        <p:sp>
          <p:nvSpPr>
            <p:cNvPr id="228" name="Rectangle 11"/>
            <p:cNvSpPr>
              <a:spLocks noChangeArrowheads="1"/>
            </p:cNvSpPr>
            <p:nvPr/>
          </p:nvSpPr>
          <p:spPr bwMode="auto">
            <a:xfrm>
              <a:off x="3419872" y="3321048"/>
              <a:ext cx="1008000" cy="54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向量</a:t>
              </a:r>
              <a:r>
                <a:rPr lang="zh-CN" altLang="en-US" sz="1600" b="1" dirty="0" smtClean="0"/>
                <a:t>存取</a:t>
              </a:r>
              <a:endParaRPr lang="en-US" altLang="zh-CN" sz="16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部件</a:t>
              </a:r>
              <a:endParaRPr lang="zh-CN" altLang="en-US" sz="1600" b="1" dirty="0"/>
            </a:p>
          </p:txBody>
        </p:sp>
        <p:sp>
          <p:nvSpPr>
            <p:cNvPr id="229" name="Rectangle 12"/>
            <p:cNvSpPr>
              <a:spLocks noChangeArrowheads="1"/>
            </p:cNvSpPr>
            <p:nvPr/>
          </p:nvSpPr>
          <p:spPr bwMode="auto">
            <a:xfrm>
              <a:off x="3347864" y="2564904"/>
              <a:ext cx="1296144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指令处理</a:t>
              </a:r>
              <a:r>
                <a:rPr lang="zh-CN" altLang="en-US" sz="1600" b="1" dirty="0"/>
                <a:t>部件</a:t>
              </a:r>
            </a:p>
          </p:txBody>
        </p:sp>
        <p:sp>
          <p:nvSpPr>
            <p:cNvPr id="230" name="Text Box 41"/>
            <p:cNvSpPr txBox="1">
              <a:spLocks noChangeArrowheads="1"/>
            </p:cNvSpPr>
            <p:nvPr/>
          </p:nvSpPr>
          <p:spPr bwMode="auto">
            <a:xfrm>
              <a:off x="7721794" y="3212977"/>
              <a:ext cx="382588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18000" tIns="10800" rIns="18000" bIns="10800"/>
            <a:lstStyle/>
            <a:p>
              <a:r>
                <a:rPr lang="en-US" altLang="zh-CN" sz="1800" b="1" dirty="0"/>
                <a:t>···</a:t>
              </a:r>
            </a:p>
          </p:txBody>
        </p:sp>
        <p:sp>
          <p:nvSpPr>
            <p:cNvPr id="231" name="Rectangle 63"/>
            <p:cNvSpPr>
              <a:spLocks noChangeArrowheads="1"/>
            </p:cNvSpPr>
            <p:nvPr/>
          </p:nvSpPr>
          <p:spPr bwMode="auto">
            <a:xfrm>
              <a:off x="8453205" y="2813798"/>
              <a:ext cx="261847" cy="996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rgbClr val="FF3300"/>
                  </a:solidFill>
                </a:rPr>
                <a:t>向量处理机</a:t>
              </a:r>
            </a:p>
          </p:txBody>
        </p:sp>
        <p:sp>
          <p:nvSpPr>
            <p:cNvPr id="232" name="Rectangle 64"/>
            <p:cNvSpPr>
              <a:spLocks noChangeArrowheads="1"/>
            </p:cNvSpPr>
            <p:nvPr/>
          </p:nvSpPr>
          <p:spPr bwMode="auto">
            <a:xfrm>
              <a:off x="539552" y="2709043"/>
              <a:ext cx="720000" cy="50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大容量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存储器</a:t>
              </a:r>
            </a:p>
          </p:txBody>
        </p:sp>
        <p:sp>
          <p:nvSpPr>
            <p:cNvPr id="233" name="Rectangle 65"/>
            <p:cNvSpPr>
              <a:spLocks noChangeArrowheads="1"/>
            </p:cNvSpPr>
            <p:nvPr/>
          </p:nvSpPr>
          <p:spPr bwMode="auto">
            <a:xfrm>
              <a:off x="1619776" y="2708920"/>
              <a:ext cx="575960" cy="50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主计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算机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34" name="Rectangle 70"/>
            <p:cNvSpPr>
              <a:spLocks noChangeArrowheads="1"/>
            </p:cNvSpPr>
            <p:nvPr/>
          </p:nvSpPr>
          <p:spPr bwMode="auto">
            <a:xfrm>
              <a:off x="1475656" y="3501107"/>
              <a:ext cx="1007992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I/O(</a:t>
              </a:r>
              <a:r>
                <a:rPr lang="zh-CN" altLang="en-US" sz="1600" b="1" dirty="0" smtClean="0">
                  <a:latin typeface="+mn-ea"/>
                  <a:ea typeface="+mn-ea"/>
                </a:rPr>
                <a:t>用户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35" name="Rectangle 77"/>
            <p:cNvSpPr>
              <a:spLocks noChangeArrowheads="1"/>
            </p:cNvSpPr>
            <p:nvPr/>
          </p:nvSpPr>
          <p:spPr bwMode="auto">
            <a:xfrm>
              <a:off x="6804248" y="3501009"/>
              <a:ext cx="144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向量功能部件</a:t>
              </a:r>
            </a:p>
          </p:txBody>
        </p:sp>
        <p:cxnSp>
          <p:nvCxnSpPr>
            <p:cNvPr id="236" name="直接箭头连接符 235"/>
            <p:cNvCxnSpPr/>
            <p:nvPr/>
          </p:nvCxnSpPr>
          <p:spPr bwMode="auto">
            <a:xfrm>
              <a:off x="1259632" y="2923421"/>
              <a:ext cx="360146" cy="1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rot="16200000" flipH="1">
              <a:off x="1763703" y="3357074"/>
              <a:ext cx="2880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8" name="直接箭头连接符 237"/>
            <p:cNvCxnSpPr/>
            <p:nvPr/>
          </p:nvCxnSpPr>
          <p:spPr bwMode="auto">
            <a:xfrm>
              <a:off x="2198586" y="2923358"/>
              <a:ext cx="360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39" name="立方体 238"/>
            <p:cNvSpPr/>
            <p:nvPr/>
          </p:nvSpPr>
          <p:spPr bwMode="auto">
            <a:xfrm>
              <a:off x="4788024" y="3429001"/>
              <a:ext cx="1224000" cy="432000"/>
            </a:xfrm>
            <a:prstGeom prst="cube">
              <a:avLst>
                <a:gd name="adj" fmla="val 15476"/>
              </a:avLst>
            </a:prstGeom>
            <a:solidFill>
              <a:srgbClr val="FFCC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spc="-300" dirty="0" smtClean="0"/>
                <a:t>向量寄存器</a:t>
              </a:r>
              <a:r>
                <a:rPr lang="zh-CN" altLang="en-US" sz="1600" b="1" u="sng" spc="-300" dirty="0" smtClean="0"/>
                <a:t>组</a:t>
              </a:r>
              <a:endParaRPr kumimoji="1" lang="zh-CN" altLang="en-US" sz="1600" b="1" i="0" u="sng" strike="noStrike" cap="none" spc="-300" normalizeH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>
              <a:off x="2919806" y="3645025"/>
              <a:ext cx="50006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4427984" y="3717032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H="1" flipV="1">
              <a:off x="6012160" y="3625869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 flipH="1">
              <a:off x="6372200" y="2780929"/>
              <a:ext cx="794" cy="10985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6372200" y="3573017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V="1">
              <a:off x="6372200" y="3717033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78"/>
            <p:cNvCxnSpPr>
              <a:stCxn id="235" idx="3"/>
            </p:cNvCxnSpPr>
            <p:nvPr/>
          </p:nvCxnSpPr>
          <p:spPr bwMode="auto">
            <a:xfrm flipH="1">
              <a:off x="6375620" y="3645009"/>
              <a:ext cx="1868628" cy="212636"/>
            </a:xfrm>
            <a:prstGeom prst="bentConnector3">
              <a:avLst>
                <a:gd name="adj1" fmla="val -76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7" name="Rectangle 77"/>
            <p:cNvSpPr>
              <a:spLocks noChangeArrowheads="1"/>
            </p:cNvSpPr>
            <p:nvPr/>
          </p:nvSpPr>
          <p:spPr bwMode="auto">
            <a:xfrm>
              <a:off x="6804248" y="2852969"/>
              <a:ext cx="144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向量功能部件</a:t>
              </a: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 flipV="1">
              <a:off x="6372200" y="2924945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/>
            <p:cNvCxnSpPr/>
            <p:nvPr/>
          </p:nvCxnSpPr>
          <p:spPr bwMode="auto">
            <a:xfrm flipV="1">
              <a:off x="6372200" y="3068961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78"/>
            <p:cNvCxnSpPr>
              <a:stCxn id="247" idx="3"/>
            </p:cNvCxnSpPr>
            <p:nvPr/>
          </p:nvCxnSpPr>
          <p:spPr bwMode="auto">
            <a:xfrm flipH="1">
              <a:off x="6375620" y="2996969"/>
              <a:ext cx="1868628" cy="212604"/>
            </a:xfrm>
            <a:prstGeom prst="bentConnector3">
              <a:avLst>
                <a:gd name="adj1" fmla="val -747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78"/>
            <p:cNvCxnSpPr/>
            <p:nvPr/>
          </p:nvCxnSpPr>
          <p:spPr bwMode="auto">
            <a:xfrm>
              <a:off x="6175556" y="2702651"/>
              <a:ext cx="1060740" cy="150318"/>
            </a:xfrm>
            <a:prstGeom prst="bentConnector3">
              <a:avLst>
                <a:gd name="adj1" fmla="val 9980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78"/>
            <p:cNvCxnSpPr/>
            <p:nvPr/>
          </p:nvCxnSpPr>
          <p:spPr bwMode="auto">
            <a:xfrm>
              <a:off x="6175555" y="3356993"/>
              <a:ext cx="1049341" cy="142876"/>
            </a:xfrm>
            <a:prstGeom prst="bentConnector3">
              <a:avLst>
                <a:gd name="adj1" fmla="val 9986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78"/>
            <p:cNvCxnSpPr/>
            <p:nvPr/>
          </p:nvCxnSpPr>
          <p:spPr bwMode="auto">
            <a:xfrm rot="5400000">
              <a:off x="5567490" y="3320183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78"/>
            <p:cNvCxnSpPr/>
            <p:nvPr/>
          </p:nvCxnSpPr>
          <p:spPr bwMode="auto">
            <a:xfrm rot="10800000" flipV="1">
              <a:off x="4427872" y="3356992"/>
              <a:ext cx="792200" cy="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78"/>
            <p:cNvCxnSpPr/>
            <p:nvPr/>
          </p:nvCxnSpPr>
          <p:spPr bwMode="auto">
            <a:xfrm>
              <a:off x="5220072" y="3212977"/>
              <a:ext cx="0" cy="1457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6" name="直接箭头连接符 78"/>
            <p:cNvCxnSpPr/>
            <p:nvPr/>
          </p:nvCxnSpPr>
          <p:spPr bwMode="auto">
            <a:xfrm flipV="1">
              <a:off x="5940152" y="2702651"/>
              <a:ext cx="235404" cy="222294"/>
            </a:xfrm>
            <a:prstGeom prst="bentConnector3">
              <a:avLst>
                <a:gd name="adj1" fmla="val 9963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7" name="直接箭头连接符 78"/>
            <p:cNvCxnSpPr/>
            <p:nvPr/>
          </p:nvCxnSpPr>
          <p:spPr bwMode="auto">
            <a:xfrm rot="16200000" flipH="1">
              <a:off x="5914039" y="3095477"/>
              <a:ext cx="287628" cy="235403"/>
            </a:xfrm>
            <a:prstGeom prst="bentConnector3">
              <a:avLst>
                <a:gd name="adj1" fmla="val -121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8" name="直接箭头连接符 78"/>
            <p:cNvCxnSpPr/>
            <p:nvPr/>
          </p:nvCxnSpPr>
          <p:spPr bwMode="auto">
            <a:xfrm>
              <a:off x="4644008" y="2780928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>
              <a:off x="2915864" y="2780928"/>
              <a:ext cx="432000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0" name="Rectangle 77"/>
            <p:cNvSpPr>
              <a:spLocks noChangeArrowheads="1"/>
            </p:cNvSpPr>
            <p:nvPr/>
          </p:nvSpPr>
          <p:spPr bwMode="auto">
            <a:xfrm>
              <a:off x="6804248" y="2204897"/>
              <a:ext cx="144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标量功能部件</a:t>
              </a:r>
              <a:endParaRPr lang="zh-CN" altLang="en-US" sz="1600" b="1" dirty="0"/>
            </a:p>
          </p:txBody>
        </p:sp>
        <p:cxnSp>
          <p:nvCxnSpPr>
            <p:cNvPr id="261" name="直接箭头连接符 260"/>
            <p:cNvCxnSpPr/>
            <p:nvPr/>
          </p:nvCxnSpPr>
          <p:spPr bwMode="auto">
            <a:xfrm flipV="1">
              <a:off x="6372200" y="2276335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 bwMode="auto">
            <a:xfrm flipV="1">
              <a:off x="6372200" y="2422061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直接箭头连接符 78"/>
            <p:cNvCxnSpPr>
              <a:stCxn id="260" idx="3"/>
            </p:cNvCxnSpPr>
            <p:nvPr/>
          </p:nvCxnSpPr>
          <p:spPr bwMode="auto">
            <a:xfrm flipH="1">
              <a:off x="6375620" y="2348897"/>
              <a:ext cx="1868628" cy="212604"/>
            </a:xfrm>
            <a:prstGeom prst="bentConnector3">
              <a:avLst>
                <a:gd name="adj1" fmla="val -761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4" name="直接箭头连接符 263"/>
            <p:cNvCxnSpPr/>
            <p:nvPr/>
          </p:nvCxnSpPr>
          <p:spPr bwMode="auto">
            <a:xfrm rot="10800000">
              <a:off x="5940152" y="2347293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65" name="直接连接符 137"/>
            <p:cNvCxnSpPr/>
            <p:nvPr/>
          </p:nvCxnSpPr>
          <p:spPr bwMode="auto">
            <a:xfrm flipH="1">
              <a:off x="6372200" y="2208935"/>
              <a:ext cx="0" cy="64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箭头连接符 78"/>
            <p:cNvCxnSpPr/>
            <p:nvPr/>
          </p:nvCxnSpPr>
          <p:spPr bwMode="auto">
            <a:xfrm>
              <a:off x="3131840" y="2416899"/>
              <a:ext cx="165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直接箭头连接符 78"/>
            <p:cNvCxnSpPr/>
            <p:nvPr/>
          </p:nvCxnSpPr>
          <p:spPr bwMode="auto">
            <a:xfrm rot="16200000" flipV="1">
              <a:off x="2937906" y="2260652"/>
              <a:ext cx="608626" cy="211299"/>
            </a:xfrm>
            <a:prstGeom prst="bentConnector3">
              <a:avLst>
                <a:gd name="adj1" fmla="val -31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8" name="直接箭头连接符 78"/>
            <p:cNvCxnSpPr/>
            <p:nvPr/>
          </p:nvCxnSpPr>
          <p:spPr bwMode="auto">
            <a:xfrm>
              <a:off x="3133547" y="2061989"/>
              <a:ext cx="4102749" cy="142876"/>
            </a:xfrm>
            <a:prstGeom prst="bentConnector3">
              <a:avLst>
                <a:gd name="adj1" fmla="val 10002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9" name="直接箭头连接符 268"/>
            <p:cNvCxnSpPr/>
            <p:nvPr/>
          </p:nvCxnSpPr>
          <p:spPr bwMode="auto">
            <a:xfrm flipV="1">
              <a:off x="2916024" y="2276871"/>
              <a:ext cx="187200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70" name="直接箭头连接符 78"/>
            <p:cNvCxnSpPr/>
            <p:nvPr/>
          </p:nvCxnSpPr>
          <p:spPr bwMode="auto">
            <a:xfrm>
              <a:off x="4860032" y="2631213"/>
              <a:ext cx="3888432" cy="1301844"/>
            </a:xfrm>
            <a:prstGeom prst="bentConnector3">
              <a:avLst>
                <a:gd name="adj1" fmla="val 10003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1" name="直接箭头连接符 78"/>
            <p:cNvCxnSpPr/>
            <p:nvPr/>
          </p:nvCxnSpPr>
          <p:spPr bwMode="auto">
            <a:xfrm rot="10800000" flipV="1">
              <a:off x="3275856" y="2631211"/>
              <a:ext cx="1584176" cy="365757"/>
            </a:xfrm>
            <a:prstGeom prst="bentConnector3">
              <a:avLst>
                <a:gd name="adj1" fmla="val 29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2" name="直接箭头连接符 78"/>
            <p:cNvCxnSpPr/>
            <p:nvPr/>
          </p:nvCxnSpPr>
          <p:spPr bwMode="auto">
            <a:xfrm>
              <a:off x="3275856" y="2996848"/>
              <a:ext cx="5472608" cy="936209"/>
            </a:xfrm>
            <a:prstGeom prst="bentConnector3">
              <a:avLst>
                <a:gd name="adj1" fmla="val -1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273" name="Rectangle 6"/>
            <p:cNvSpPr>
              <a:spLocks noChangeArrowheads="1"/>
            </p:cNvSpPr>
            <p:nvPr/>
          </p:nvSpPr>
          <p:spPr bwMode="auto">
            <a:xfrm>
              <a:off x="3600024" y="3043560"/>
              <a:ext cx="432000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74" name="Rectangle 6"/>
            <p:cNvSpPr>
              <a:spLocks noChangeArrowheads="1"/>
            </p:cNvSpPr>
            <p:nvPr/>
          </p:nvSpPr>
          <p:spPr bwMode="auto">
            <a:xfrm>
              <a:off x="4427984" y="3043560"/>
              <a:ext cx="432000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75" name="Rectangle 70"/>
            <p:cNvSpPr>
              <a:spLocks noChangeArrowheads="1"/>
            </p:cNvSpPr>
            <p:nvPr/>
          </p:nvSpPr>
          <p:spPr bwMode="auto">
            <a:xfrm>
              <a:off x="3311992" y="3058123"/>
              <a:ext cx="288032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VM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76" name="Rectangle 70"/>
            <p:cNvSpPr>
              <a:spLocks noChangeArrowheads="1"/>
            </p:cNvSpPr>
            <p:nvPr/>
          </p:nvSpPr>
          <p:spPr bwMode="auto">
            <a:xfrm>
              <a:off x="4139952" y="3043560"/>
              <a:ext cx="288032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VL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</p:grpSp>
      <p:sp>
        <p:nvSpPr>
          <p:cNvPr id="28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" name="线形标注 2 280"/>
          <p:cNvSpPr/>
          <p:nvPr/>
        </p:nvSpPr>
        <p:spPr bwMode="auto">
          <a:xfrm>
            <a:off x="7020400" y="4725144"/>
            <a:ext cx="1152000" cy="216000"/>
          </a:xfrm>
          <a:prstGeom prst="borderCallout2">
            <a:avLst>
              <a:gd name="adj1" fmla="val 51028"/>
              <a:gd name="adj2" fmla="val 100638"/>
              <a:gd name="adj3" fmla="val 52095"/>
              <a:gd name="adj4" fmla="val 113142"/>
              <a:gd name="adj5" fmla="val -62213"/>
              <a:gd name="adj6" fmla="val 12647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早期须相同</a:t>
            </a:r>
          </a:p>
        </p:txBody>
      </p:sp>
      <p:sp>
        <p:nvSpPr>
          <p:cNvPr id="98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4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214282" y="404664"/>
            <a:ext cx="4343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、向量指令</a:t>
            </a:r>
            <a:endParaRPr lang="zh-CN" altLang="en-US" sz="2400" b="1" dirty="0">
              <a:latin typeface="宋体" pitchFamily="2" charset="-122"/>
            </a:endParaRPr>
          </a:p>
          <a:p>
            <a:pPr marL="2416175" indent="-2416175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向量指令的功能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416175" indent="-2416175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M-M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型向量机的向量指令：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416175" indent="-2416175"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416175" indent="-2416175"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格式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416175" indent="-2416175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R-R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型向量机的向量指令：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416175" indent="-2416175"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416175" indent="-2416175"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格式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416175" indent="-2416175"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1979711" y="836712"/>
            <a:ext cx="633670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    运算</a:t>
            </a:r>
            <a:r>
              <a:rPr lang="zh-CN" altLang="en-US" sz="2400" b="1" dirty="0">
                <a:latin typeface="宋体" pitchFamily="2" charset="-122"/>
              </a:rPr>
              <a:t>、规约、存取、压缩、还原</a:t>
            </a:r>
            <a:r>
              <a:rPr lang="zh-CN" altLang="en-US" sz="2400" b="1" dirty="0" smtClean="0">
                <a:latin typeface="宋体" pitchFamily="2" charset="-122"/>
              </a:rPr>
              <a:t>等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en-US" altLang="zh-CN" sz="2400" b="1" dirty="0">
                <a:latin typeface="宋体" pitchFamily="2" charset="-122"/>
              </a:rPr>
              <a:t>M-M</a:t>
            </a:r>
            <a:r>
              <a:rPr lang="zh-CN" altLang="en-US" sz="2400" b="1" dirty="0">
                <a:latin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</a:rPr>
              <a:t>M-S</a:t>
            </a:r>
            <a:r>
              <a:rPr lang="zh-CN" altLang="en-US" sz="2400" b="1" dirty="0" smtClean="0">
                <a:latin typeface="宋体" pitchFamily="2" charset="-122"/>
              </a:rPr>
              <a:t>型，目的</a:t>
            </a:r>
            <a:r>
              <a:rPr lang="en-US" altLang="zh-CN" sz="2400" b="1" dirty="0" smtClean="0">
                <a:latin typeface="宋体" pitchFamily="2" charset="-122"/>
              </a:rPr>
              <a:t>OPD</a:t>
            </a:r>
            <a:r>
              <a:rPr lang="zh-CN" altLang="en-US" sz="2400" b="1" dirty="0" smtClean="0">
                <a:latin typeface="宋体" pitchFamily="2" charset="-122"/>
              </a:rPr>
              <a:t>为向量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标量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en-US" altLang="zh-CN" sz="2400" b="1" dirty="0" smtClean="0">
                <a:latin typeface="宋体" pitchFamily="2" charset="-122"/>
              </a:rPr>
              <a:t>V-V</a:t>
            </a:r>
            <a:r>
              <a:rPr lang="zh-CN" altLang="en-US" sz="2400" b="1" dirty="0" smtClean="0">
                <a:latin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</a:rPr>
              <a:t>V-S</a:t>
            </a:r>
            <a:r>
              <a:rPr lang="zh-CN" altLang="en-US" sz="2400" b="1" dirty="0" smtClean="0">
                <a:latin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</a:rPr>
              <a:t>V-M</a:t>
            </a:r>
            <a:r>
              <a:rPr lang="zh-CN" altLang="en-US" sz="2400" b="1" dirty="0" smtClean="0">
                <a:latin typeface="宋体" pitchFamily="2" charset="-122"/>
              </a:rPr>
              <a:t>型，</a:t>
            </a:r>
            <a:r>
              <a:rPr lang="zh-CN" altLang="en-US" sz="2400" b="1" dirty="0">
                <a:latin typeface="宋体" pitchFamily="2" charset="-122"/>
              </a:rPr>
              <a:t>目的</a:t>
            </a:r>
            <a:r>
              <a:rPr lang="en-US" altLang="zh-CN" sz="2400" b="1" dirty="0" smtClean="0">
                <a:latin typeface="宋体" pitchFamily="2" charset="-122"/>
              </a:rPr>
              <a:t>OPD</a:t>
            </a:r>
            <a:r>
              <a:rPr lang="zh-CN" altLang="en-US" sz="2400" b="1" dirty="0" smtClean="0">
                <a:latin typeface="宋体" pitchFamily="2" charset="-122"/>
              </a:rPr>
              <a:t>为向量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标量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123728" y="2348880"/>
            <a:ext cx="6546724" cy="288032"/>
            <a:chOff x="1218974" y="4714884"/>
            <a:chExt cx="6546724" cy="288032"/>
          </a:xfrm>
        </p:grpSpPr>
        <p:sp>
          <p:nvSpPr>
            <p:cNvPr id="73" name="Text Box 79"/>
            <p:cNvSpPr txBox="1">
              <a:spLocks noChangeArrowheads="1"/>
            </p:cNvSpPr>
            <p:nvPr/>
          </p:nvSpPr>
          <p:spPr bwMode="auto">
            <a:xfrm>
              <a:off x="4315318" y="4714884"/>
              <a:ext cx="720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OP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74" name="Text Box 79"/>
            <p:cNvSpPr txBox="1">
              <a:spLocks noChangeArrowheads="1"/>
            </p:cNvSpPr>
            <p:nvPr/>
          </p:nvSpPr>
          <p:spPr bwMode="auto">
            <a:xfrm>
              <a:off x="5029698" y="4714884"/>
              <a:ext cx="2736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B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S1</a:t>
              </a:r>
              <a:r>
                <a:rPr lang="en-US" altLang="zh-CN" sz="18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</a:rPr>
                <a:t>  B</a:t>
              </a:r>
              <a:r>
                <a:rPr lang="en-US" altLang="zh-CN" b="1" baseline="-16000" dirty="0" smtClean="0">
                  <a:latin typeface="+mn-ea"/>
                </a:rPr>
                <a:t>S2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b="1" baseline="-16000" dirty="0" smtClean="0">
                  <a:latin typeface="+mn-ea"/>
                </a:rPr>
                <a:t> </a:t>
              </a:r>
              <a:r>
                <a:rPr lang="en-US" altLang="zh-CN" b="1" dirty="0" smtClean="0">
                  <a:latin typeface="+mn-ea"/>
                </a:rPr>
                <a:t>  B</a:t>
              </a:r>
              <a:r>
                <a:rPr lang="en-US" altLang="zh-CN" b="1" baseline="-16000" dirty="0" smtClean="0">
                  <a:latin typeface="+mn-ea"/>
                </a:rPr>
                <a:t>D</a:t>
              </a:r>
              <a:r>
                <a:rPr lang="en-US" altLang="zh-CN" b="1" baseline="-25000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Len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 rot="5400000">
              <a:off x="5569334" y="4858090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rot="5400000">
              <a:off x="6289414" y="4858090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5400000">
              <a:off x="7007905" y="4858090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 Box 80"/>
            <p:cNvSpPr txBox="1">
              <a:spLocks noChangeArrowheads="1"/>
            </p:cNvSpPr>
            <p:nvPr/>
          </p:nvSpPr>
          <p:spPr bwMode="auto">
            <a:xfrm>
              <a:off x="1218974" y="4714916"/>
              <a:ext cx="3023976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M[B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D</a:t>
              </a:r>
              <a:r>
                <a:rPr lang="en-US" altLang="zh-CN" b="1" dirty="0" smtClean="0">
                  <a:latin typeface="+mn-ea"/>
                  <a:ea typeface="+mn-ea"/>
                </a:rPr>
                <a:t>]</a:t>
              </a:r>
              <a:r>
                <a:rPr lang="zh-CN" altLang="en-US" b="1" dirty="0" smtClean="0">
                  <a:latin typeface="+mn-ea"/>
                  <a:ea typeface="+mn-ea"/>
                </a:rPr>
                <a:t>←</a:t>
              </a:r>
              <a:r>
                <a:rPr lang="en-US" altLang="zh-CN" b="1" dirty="0" smtClean="0">
                  <a:latin typeface="+mn-ea"/>
                </a:rPr>
                <a:t>M[B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S1</a:t>
              </a:r>
              <a:r>
                <a:rPr lang="en-US" altLang="zh-CN" b="1" dirty="0" smtClean="0">
                  <a:latin typeface="+mn-ea"/>
                </a:rPr>
                <a:t>] </a:t>
              </a:r>
              <a:r>
                <a:rPr lang="en-US" altLang="zh-CN" b="1" dirty="0" smtClean="0">
                  <a:latin typeface="+mn-ea"/>
                </a:rPr>
                <a:t>OP </a:t>
              </a:r>
              <a:r>
                <a:rPr lang="en-US" altLang="zh-CN" b="1" dirty="0" smtClean="0">
                  <a:latin typeface="+mn-ea"/>
                </a:rPr>
                <a:t>M[B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S2</a:t>
              </a:r>
              <a:r>
                <a:rPr lang="en-US" altLang="zh-CN" b="1" dirty="0" smtClean="0">
                  <a:latin typeface="+mn-ea"/>
                </a:rPr>
                <a:t>] 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195736" y="3645056"/>
            <a:ext cx="3888080" cy="576032"/>
            <a:chOff x="4860032" y="4223938"/>
            <a:chExt cx="3888080" cy="576032"/>
          </a:xfrm>
        </p:grpSpPr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4860032" y="4511970"/>
              <a:ext cx="720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OP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5580112" y="4511970"/>
              <a:ext cx="3168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V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S1  </a:t>
              </a:r>
              <a:r>
                <a:rPr lang="en-US" altLang="zh-CN" sz="1800" b="1" dirty="0" smtClean="0">
                  <a:latin typeface="+mn-ea"/>
                  <a:ea typeface="+mn-ea"/>
                </a:rPr>
                <a:t>B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S1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</a:rPr>
                <a:t>V</a:t>
              </a:r>
              <a:r>
                <a:rPr lang="en-US" altLang="zh-CN" b="1" baseline="-16000" dirty="0" smtClean="0">
                  <a:latin typeface="+mn-ea"/>
                </a:rPr>
                <a:t>S2 </a:t>
              </a:r>
              <a:r>
                <a:rPr lang="en-US" altLang="zh-CN" b="1" dirty="0" smtClean="0">
                  <a:latin typeface="+mn-ea"/>
                </a:rPr>
                <a:t> B</a:t>
              </a:r>
              <a:r>
                <a:rPr lang="en-US" altLang="zh-CN" b="1" baseline="-16000" dirty="0" smtClean="0">
                  <a:latin typeface="+mn-ea"/>
                </a:rPr>
                <a:t>S2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</a:rPr>
                <a:t>V</a:t>
              </a:r>
              <a:r>
                <a:rPr lang="en-US" altLang="zh-CN" b="1" baseline="-16000" dirty="0" smtClean="0">
                  <a:latin typeface="+mn-ea"/>
                </a:rPr>
                <a:t>D  </a:t>
              </a:r>
              <a:r>
                <a:rPr lang="en-US" altLang="zh-CN" b="1" dirty="0" smtClean="0">
                  <a:latin typeface="+mn-ea"/>
                </a:rPr>
                <a:t> B</a:t>
              </a:r>
              <a:r>
                <a:rPr lang="en-US" altLang="zh-CN" b="1" baseline="-16000" dirty="0" smtClean="0">
                  <a:latin typeface="+mn-ea"/>
                </a:rPr>
                <a:t>D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Len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 bwMode="auto">
            <a:xfrm rot="5400000">
              <a:off x="6292574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rot="5400000">
              <a:off x="7197820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rot="5400000">
              <a:off x="5867366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rot="5400000">
              <a:off x="6731462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rot="5400000">
              <a:off x="7595557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rot="5400000">
              <a:off x="8078523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 Box 80"/>
            <p:cNvSpPr txBox="1">
              <a:spLocks noChangeArrowheads="1"/>
            </p:cNvSpPr>
            <p:nvPr/>
          </p:nvSpPr>
          <p:spPr bwMode="auto">
            <a:xfrm>
              <a:off x="4860064" y="4223938"/>
              <a:ext cx="3456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例：</a:t>
              </a:r>
              <a:r>
                <a:rPr lang="en-US" altLang="zh-CN" b="1" dirty="0" smtClean="0">
                  <a:latin typeface="+mn-ea"/>
                  <a:ea typeface="+mn-ea"/>
                </a:rPr>
                <a:t>V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D</a:t>
              </a:r>
              <a:r>
                <a:rPr lang="en-US" altLang="zh-CN" b="1" dirty="0" smtClean="0">
                  <a:latin typeface="+mn-ea"/>
                  <a:ea typeface="+mn-ea"/>
                </a:rPr>
                <a:t>[B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D</a:t>
              </a:r>
              <a:r>
                <a:rPr lang="en-US" altLang="zh-CN" b="1" dirty="0" smtClean="0">
                  <a:latin typeface="+mn-ea"/>
                  <a:ea typeface="+mn-ea"/>
                </a:rPr>
                <a:t>]</a:t>
              </a:r>
              <a:r>
                <a:rPr lang="zh-CN" altLang="en-US" b="1" dirty="0" smtClean="0">
                  <a:latin typeface="+mn-ea"/>
                  <a:ea typeface="+mn-ea"/>
                </a:rPr>
                <a:t>←</a:t>
              </a:r>
              <a:r>
                <a:rPr lang="en-US" altLang="zh-CN" b="1" dirty="0" smtClean="0">
                  <a:latin typeface="+mn-ea"/>
                </a:rPr>
                <a:t>V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S1</a:t>
              </a:r>
              <a:r>
                <a:rPr lang="en-US" altLang="zh-CN" b="1" dirty="0" smtClean="0">
                  <a:latin typeface="+mn-ea"/>
                </a:rPr>
                <a:t>[B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S1</a:t>
              </a:r>
              <a:r>
                <a:rPr lang="en-US" altLang="zh-CN" b="1" dirty="0" smtClean="0">
                  <a:latin typeface="+mn-ea"/>
                </a:rPr>
                <a:t>] </a:t>
              </a:r>
              <a:r>
                <a:rPr lang="en-US" altLang="zh-CN" b="1" dirty="0" smtClean="0">
                  <a:latin typeface="+mn-ea"/>
                </a:rPr>
                <a:t>OP </a:t>
              </a:r>
              <a:r>
                <a:rPr lang="en-US" altLang="zh-CN" b="1" dirty="0" smtClean="0">
                  <a:latin typeface="+mn-ea"/>
                </a:rPr>
                <a:t>V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S2</a:t>
              </a:r>
              <a:r>
                <a:rPr lang="en-US" altLang="zh-CN" b="1" dirty="0" smtClean="0">
                  <a:latin typeface="+mn-ea"/>
                </a:rPr>
                <a:t>[B</a:t>
              </a:r>
              <a:r>
                <a:rPr lang="en-US" altLang="zh-CN" b="1" baseline="-16000" dirty="0" smtClean="0">
                  <a:latin typeface="+mn-ea"/>
                  <a:ea typeface="+mn-ea"/>
                </a:rPr>
                <a:t>S2</a:t>
              </a:r>
              <a:r>
                <a:rPr lang="en-US" altLang="zh-CN" b="1" dirty="0" smtClean="0">
                  <a:latin typeface="+mn-ea"/>
                </a:rPr>
                <a:t>] 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179512" y="4293096"/>
            <a:ext cx="878497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向量加部件时延为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拍，</a:t>
            </a:r>
            <a:r>
              <a:rPr lang="en-US" altLang="zh-CN" sz="2200" b="1" dirty="0" smtClean="0">
                <a:latin typeface="宋体" pitchFamily="2" charset="-122"/>
              </a:rPr>
              <a:t>VREG</a:t>
            </a:r>
            <a:r>
              <a:rPr lang="zh-CN" altLang="en-US" sz="2200" b="1" dirty="0" smtClean="0">
                <a:latin typeface="宋体" pitchFamily="2" charset="-122"/>
              </a:rPr>
              <a:t>读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写时延为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拍，</a:t>
            </a:r>
            <a:r>
              <a:rPr lang="zh-CN" altLang="en-US" sz="2200" b="1" dirty="0" smtClean="0">
                <a:latin typeface="+mn-ea"/>
              </a:rPr>
              <a:t>向量</a:t>
            </a:r>
            <a:r>
              <a:rPr lang="zh-CN" altLang="en-US" sz="2200" b="1" dirty="0">
                <a:latin typeface="+mn-ea"/>
              </a:rPr>
              <a:t>长度为</a:t>
            </a:r>
            <a:r>
              <a:rPr lang="en-US" altLang="zh-CN" sz="2200" b="1" dirty="0" smtClean="0">
                <a:latin typeface="+mn-ea"/>
              </a:rPr>
              <a:t>64</a:t>
            </a:r>
            <a:r>
              <a:rPr lang="zh-CN" altLang="en-US" sz="2200" b="1" dirty="0" smtClean="0">
                <a:latin typeface="+mn-ea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en-US" altLang="zh-CN" sz="2200" b="1" dirty="0" smtClean="0">
                <a:latin typeface="+mn-ea"/>
              </a:rPr>
              <a:t>V2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V0</a:t>
            </a:r>
            <a:r>
              <a:rPr lang="zh-CN" altLang="en-US" sz="2200" b="1" dirty="0" smtClean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V1</a:t>
            </a:r>
            <a:r>
              <a:rPr lang="zh-CN" altLang="en-US" sz="2200" b="1" dirty="0" smtClean="0">
                <a:latin typeface="+mn-ea"/>
              </a:rPr>
              <a:t>的操作时延是多少？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146" name="Text Box 6"/>
          <p:cNvSpPr txBox="1">
            <a:spLocks noChangeArrowheads="1"/>
          </p:cNvSpPr>
          <p:nvPr/>
        </p:nvSpPr>
        <p:spPr bwMode="auto">
          <a:xfrm>
            <a:off x="5148064" y="5095200"/>
            <a:ext cx="3888432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en-US" altLang="zh-CN" sz="2200" b="1" dirty="0" smtClean="0">
                <a:latin typeface="宋体" pitchFamily="2" charset="-122"/>
              </a:rPr>
              <a:t>T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a+m+b</a:t>
            </a:r>
            <a:r>
              <a:rPr lang="en-US" altLang="zh-CN" sz="2200" b="1" dirty="0" smtClean="0">
                <a:latin typeface="+mn-ea"/>
              </a:rPr>
              <a:t>)+(64-1)*1</a:t>
            </a:r>
            <a:endParaRPr lang="en-US" altLang="zh-CN" sz="2200" b="1" dirty="0">
              <a:latin typeface="+mn-ea"/>
            </a:endParaRPr>
          </a:p>
          <a:p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(1+6+1)+(</a:t>
            </a:r>
            <a:r>
              <a:rPr lang="en-US" altLang="zh-CN" sz="2200" b="1" dirty="0">
                <a:latin typeface="+mn-ea"/>
              </a:rPr>
              <a:t>64-1)*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71</a:t>
            </a:r>
            <a:endParaRPr lang="en-US" altLang="zh-CN" sz="22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536" y="5157216"/>
            <a:ext cx="4680448" cy="1152104"/>
            <a:chOff x="827584" y="5157216"/>
            <a:chExt cx="4680448" cy="1152104"/>
          </a:xfrm>
        </p:grpSpPr>
        <p:sp>
          <p:nvSpPr>
            <p:cNvPr id="91" name="Rectangle 15"/>
            <p:cNvSpPr>
              <a:spLocks noChangeArrowheads="1"/>
            </p:cNvSpPr>
            <p:nvPr/>
          </p:nvSpPr>
          <p:spPr bwMode="auto">
            <a:xfrm>
              <a:off x="827584" y="5373312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832113" y="551564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832113" y="565966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832113" y="609329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 Box 32"/>
            <p:cNvSpPr txBox="1">
              <a:spLocks noChangeArrowheads="1"/>
            </p:cNvSpPr>
            <p:nvPr/>
          </p:nvSpPr>
          <p:spPr bwMode="auto">
            <a:xfrm>
              <a:off x="1005760" y="515721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V0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051648" y="515721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103" name="Text Box 32"/>
            <p:cNvSpPr txBox="1">
              <a:spLocks noChangeArrowheads="1"/>
            </p:cNvSpPr>
            <p:nvPr/>
          </p:nvSpPr>
          <p:spPr bwMode="auto">
            <a:xfrm>
              <a:off x="5076016" y="515721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V2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1831167" y="5373216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1835696" y="551554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1835696" y="565956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1835696" y="609320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4855503" y="5373216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4860032" y="551554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4860032" y="565956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4860032" y="609320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1480113" y="5578543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1619600" y="6308180"/>
              <a:ext cx="1152000" cy="11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2771760" y="5872110"/>
              <a:ext cx="0" cy="4372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1619600" y="5578543"/>
              <a:ext cx="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2488193" y="558924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2771600" y="5589240"/>
              <a:ext cx="128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4643936" y="5589240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4643936" y="5589240"/>
              <a:ext cx="0" cy="14257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79"/>
            <p:cNvSpPr txBox="1">
              <a:spLocks noChangeArrowheads="1"/>
            </p:cNvSpPr>
            <p:nvPr/>
          </p:nvSpPr>
          <p:spPr bwMode="auto">
            <a:xfrm>
              <a:off x="3059728" y="5589240"/>
              <a:ext cx="1296000" cy="360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1 2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3 …</a:t>
              </a:r>
              <a:r>
                <a:rPr lang="en-US" altLang="zh-CN" sz="12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m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6" name="Text Box 80"/>
            <p:cNvSpPr txBox="1">
              <a:spLocks noChangeArrowheads="1"/>
            </p:cNvSpPr>
            <p:nvPr/>
          </p:nvSpPr>
          <p:spPr bwMode="auto">
            <a:xfrm>
              <a:off x="2900990" y="5970828"/>
              <a:ext cx="1728048" cy="280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功能部件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流水线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 rot="5400000">
              <a:off x="3096241" y="576704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rot="5400000">
              <a:off x="3308967" y="576704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3524869" y="576704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5400000">
              <a:off x="3951909" y="576704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箭头连接符 58"/>
            <p:cNvCxnSpPr/>
            <p:nvPr/>
          </p:nvCxnSpPr>
          <p:spPr bwMode="auto">
            <a:xfrm>
              <a:off x="2771728" y="5658398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58"/>
            <p:cNvCxnSpPr/>
            <p:nvPr/>
          </p:nvCxnSpPr>
          <p:spPr bwMode="auto">
            <a:xfrm flipV="1">
              <a:off x="4355728" y="5730406"/>
              <a:ext cx="288000" cy="14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3" name="直接箭头连接符 58"/>
            <p:cNvCxnSpPr/>
            <p:nvPr/>
          </p:nvCxnSpPr>
          <p:spPr bwMode="auto">
            <a:xfrm>
              <a:off x="2771728" y="5882806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3491776" y="5302918"/>
              <a:ext cx="648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Text Box 32"/>
            <p:cNvSpPr txBox="1">
              <a:spLocks noChangeArrowheads="1"/>
            </p:cNvSpPr>
            <p:nvPr/>
          </p:nvSpPr>
          <p:spPr bwMode="auto">
            <a:xfrm>
              <a:off x="3203776" y="5301232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VL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7" name="Text Box 32"/>
            <p:cNvSpPr txBox="1">
              <a:spLocks noChangeArrowheads="1"/>
            </p:cNvSpPr>
            <p:nvPr/>
          </p:nvSpPr>
          <p:spPr bwMode="auto">
            <a:xfrm>
              <a:off x="2555776" y="5373240"/>
              <a:ext cx="148377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70000"/>
                </a:lnSpc>
              </a:pPr>
              <a:r>
                <a:rPr lang="en-US" altLang="zh-CN" sz="1600" i="1" dirty="0" smtClean="0">
                  <a:latin typeface="+mn-lt"/>
                  <a:ea typeface="+mn-ea"/>
                </a:rPr>
                <a:t>a</a:t>
              </a:r>
              <a:endParaRPr lang="en-US" altLang="zh-CN" sz="1600" i="1" dirty="0">
                <a:latin typeface="+mn-lt"/>
                <a:ea typeface="+mn-ea"/>
              </a:endParaRPr>
            </a:p>
          </p:txBody>
        </p:sp>
        <p:sp>
          <p:nvSpPr>
            <p:cNvPr id="148" name="Text Box 32"/>
            <p:cNvSpPr txBox="1">
              <a:spLocks noChangeArrowheads="1"/>
            </p:cNvSpPr>
            <p:nvPr/>
          </p:nvSpPr>
          <p:spPr bwMode="auto">
            <a:xfrm>
              <a:off x="4567639" y="5373216"/>
              <a:ext cx="148377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70000"/>
                </a:lnSpc>
              </a:pPr>
              <a:r>
                <a:rPr lang="en-US" altLang="zh-CN" sz="1600" i="1" dirty="0">
                  <a:latin typeface="+mn-lt"/>
                  <a:ea typeface="+mn-ea"/>
                </a:rPr>
                <a:t>b</a:t>
              </a:r>
            </a:p>
          </p:txBody>
        </p:sp>
      </p:grpSp>
      <p:sp>
        <p:nvSpPr>
          <p:cNvPr id="149" name="Text Box 8"/>
          <p:cNvSpPr txBox="1">
            <a:spLocks noChangeArrowheads="1"/>
          </p:cNvSpPr>
          <p:nvPr/>
        </p:nvSpPr>
        <p:spPr bwMode="auto">
          <a:xfrm>
            <a:off x="5188459" y="6011996"/>
            <a:ext cx="3776029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dirty="0" smtClean="0">
                <a:latin typeface="+mn-ea"/>
                <a:ea typeface="+mn-ea"/>
              </a:rPr>
              <a:t>多条向量指令能并行执行吗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46" grpId="0"/>
      <p:bldP spid="1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47055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z="2400" dirty="0" smtClean="0"/>
              <a:t>三、提高向量处理机性能的常用技术</a:t>
            </a:r>
            <a:endParaRPr lang="zh-CN" alt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43808" y="908720"/>
            <a:ext cx="61206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    </a:t>
            </a:r>
            <a:r>
              <a:rPr lang="zh-CN" altLang="en-US" sz="2400" b="1" u="sng" dirty="0" smtClean="0">
                <a:latin typeface="+mn-ea"/>
                <a:ea typeface="+mn-ea"/>
              </a:rPr>
              <a:t>无冲突</a:t>
            </a:r>
            <a:r>
              <a:rPr lang="zh-CN" altLang="en-US" sz="2400" b="1" dirty="0" smtClean="0">
                <a:latin typeface="+mn-ea"/>
                <a:ea typeface="+mn-ea"/>
              </a:rPr>
              <a:t>的指令可</a:t>
            </a:r>
            <a:r>
              <a:rPr lang="zh-CN" altLang="en-US" sz="2400" b="1" u="sng" dirty="0" smtClean="0">
                <a:latin typeface="+mn-ea"/>
                <a:ea typeface="+mn-ea"/>
              </a:rPr>
              <a:t>并行</a:t>
            </a:r>
            <a:r>
              <a:rPr lang="zh-CN" altLang="en-US" sz="2400" b="1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同时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无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  <a:ea typeface="+mn-ea"/>
              </a:rPr>
              <a:t>功能部件</a:t>
            </a:r>
            <a:r>
              <a:rPr lang="zh-CN" altLang="en-US" sz="2400" b="1" dirty="0" smtClean="0">
                <a:latin typeface="+mn-ea"/>
                <a:ea typeface="+mn-ea"/>
              </a:rPr>
              <a:t>及</a:t>
            </a:r>
            <a:r>
              <a:rPr lang="en-US" altLang="zh-CN" sz="2400" b="1" u="sng" dirty="0" smtClean="0">
                <a:solidFill>
                  <a:srgbClr val="990099"/>
                </a:solidFill>
                <a:latin typeface="+mn-ea"/>
                <a:ea typeface="+mn-ea"/>
              </a:rPr>
              <a:t>VREG</a:t>
            </a:r>
            <a:r>
              <a:rPr lang="zh-CN" altLang="en-US" sz="2400" b="1" dirty="0" smtClean="0">
                <a:latin typeface="+mn-ea"/>
                <a:ea typeface="+mn-ea"/>
              </a:rPr>
              <a:t>使用冲突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ea"/>
                <a:ea typeface="+mn-ea"/>
              </a:rPr>
              <a:t>  RAW</a:t>
            </a:r>
            <a:r>
              <a:rPr lang="zh-CN" altLang="en-US" sz="2400" b="1" dirty="0" smtClean="0"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latin typeface="+mn-ea"/>
                <a:ea typeface="+mn-ea"/>
              </a:rPr>
              <a:t>WAR</a:t>
            </a:r>
            <a:r>
              <a:rPr lang="zh-CN" altLang="en-US" sz="2400" b="1" dirty="0" smtClean="0"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latin typeface="+mn-ea"/>
                <a:ea typeface="+mn-ea"/>
              </a:rPr>
              <a:t>WAW</a:t>
            </a:r>
            <a:r>
              <a:rPr lang="zh-CN" altLang="en-US" sz="2400" b="1" dirty="0" smtClean="0"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latin typeface="+mn-ea"/>
                <a:ea typeface="+mn-ea"/>
              </a:rPr>
              <a:t>RAR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下标可能不同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345638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*设置多个功能部件：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无冲突条件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     VREG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ea typeface="+mn-ea"/>
              </a:rPr>
              <a:t>冲突类型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链接技术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链接条件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200" b="1" dirty="0"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5576" y="4005064"/>
            <a:ext cx="3528320" cy="2160216"/>
            <a:chOff x="1403648" y="3717056"/>
            <a:chExt cx="3528320" cy="2160216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403648" y="3933056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1403648" y="407434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1403648" y="421880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1619672" y="371705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V0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" name="Text Box 79"/>
            <p:cNvSpPr txBox="1">
              <a:spLocks noChangeArrowheads="1"/>
            </p:cNvSpPr>
            <p:nvPr/>
          </p:nvSpPr>
          <p:spPr bwMode="auto">
            <a:xfrm>
              <a:off x="2627928" y="4365136"/>
              <a:ext cx="1296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1 2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3 …</a:t>
              </a:r>
              <a:r>
                <a:rPr lang="en-US" altLang="zh-CN" sz="14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6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7" name="Text Box 80"/>
            <p:cNvSpPr txBox="1">
              <a:spLocks noChangeArrowheads="1"/>
            </p:cNvSpPr>
            <p:nvPr/>
          </p:nvSpPr>
          <p:spPr bwMode="auto">
            <a:xfrm>
              <a:off x="2737412" y="4090206"/>
              <a:ext cx="1000132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浮点加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rot="5400000">
              <a:off x="2699036" y="450834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2911762" y="450834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3127664" y="450834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3554704" y="450834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58"/>
            <p:cNvCxnSpPr/>
            <p:nvPr/>
          </p:nvCxnSpPr>
          <p:spPr bwMode="auto">
            <a:xfrm flipV="1">
              <a:off x="2339720" y="4581128"/>
              <a:ext cx="288064" cy="217612"/>
            </a:xfrm>
            <a:prstGeom prst="bentConnector3">
              <a:avLst>
                <a:gd name="adj1" fmla="val -260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58"/>
            <p:cNvCxnSpPr/>
            <p:nvPr/>
          </p:nvCxnSpPr>
          <p:spPr bwMode="auto">
            <a:xfrm rot="16200000" flipH="1">
              <a:off x="2271657" y="4074715"/>
              <a:ext cx="424191" cy="288064"/>
            </a:xfrm>
            <a:prstGeom prst="bentConnector3">
              <a:avLst>
                <a:gd name="adj1" fmla="val 10029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2051720" y="4005064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2051720" y="479715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Rectangle 78"/>
            <p:cNvSpPr>
              <a:spLocks noChangeArrowheads="1"/>
            </p:cNvSpPr>
            <p:nvPr/>
          </p:nvSpPr>
          <p:spPr bwMode="auto">
            <a:xfrm>
              <a:off x="1403728" y="5445224"/>
              <a:ext cx="792056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/>
                <a:t>存储器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2665974" y="5229200"/>
              <a:ext cx="1143008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向量存取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8" name="直接箭头连接符 58"/>
            <p:cNvCxnSpPr/>
            <p:nvPr/>
          </p:nvCxnSpPr>
          <p:spPr bwMode="auto">
            <a:xfrm>
              <a:off x="2195784" y="5661248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58"/>
            <p:cNvCxnSpPr/>
            <p:nvPr/>
          </p:nvCxnSpPr>
          <p:spPr bwMode="auto">
            <a:xfrm flipV="1">
              <a:off x="3923784" y="5373224"/>
              <a:ext cx="356764" cy="288024"/>
            </a:xfrm>
            <a:prstGeom prst="bentConnector3">
              <a:avLst>
                <a:gd name="adj1" fmla="val 39320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58"/>
            <p:cNvCxnSpPr/>
            <p:nvPr/>
          </p:nvCxnSpPr>
          <p:spPr bwMode="auto">
            <a:xfrm>
              <a:off x="3923968" y="4509120"/>
              <a:ext cx="360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1403648" y="4725208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1403648" y="486649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1403648" y="501096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1619672" y="450920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V1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4283968" y="4437088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4283968" y="457837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283968" y="472284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499992" y="422108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V2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4283968" y="5301272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4283968" y="544256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283968" y="558702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4499992" y="5085272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V3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2627784" y="5517240"/>
              <a:ext cx="1296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1 2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3 …</a:t>
              </a:r>
              <a:r>
                <a:rPr lang="en-US" altLang="zh-CN" sz="14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6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 rot="5400000">
              <a:off x="2698892" y="5660446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2911618" y="5660446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rot="5400000">
              <a:off x="3127520" y="5660446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3554560" y="5660446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79512" y="3573016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画出下列指令的数据路径，计算串行、链接的</a:t>
            </a:r>
            <a:r>
              <a:rPr lang="zh-CN" altLang="en-US" sz="2200" b="1" dirty="0" smtClean="0">
                <a:latin typeface="+mn-ea"/>
              </a:rPr>
              <a:t>操作</a:t>
            </a:r>
            <a:r>
              <a:rPr lang="zh-CN" altLang="en-US" sz="2200" b="1" dirty="0">
                <a:latin typeface="宋体" pitchFamily="2" charset="-122"/>
              </a:rPr>
              <a:t>时延</a:t>
            </a:r>
            <a:r>
              <a:rPr lang="en-US" altLang="zh-CN" b="1" dirty="0" smtClean="0">
                <a:latin typeface="宋体" pitchFamily="2" charset="-122"/>
              </a:rPr>
              <a:t>(n=64)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987824" y="4119000"/>
            <a:ext cx="4620051" cy="318112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/>
          <a:lstStyle/>
          <a:p>
            <a:r>
              <a:rPr lang="zh-CN" altLang="en-US" b="1" dirty="0" smtClean="0">
                <a:latin typeface="+mn-ea"/>
                <a:ea typeface="+mn-ea"/>
              </a:rPr>
              <a:t>指令串：</a:t>
            </a:r>
            <a:r>
              <a:rPr lang="en-US" altLang="zh-CN" b="1" dirty="0" smtClean="0">
                <a:latin typeface="+mn-ea"/>
                <a:ea typeface="+mn-ea"/>
              </a:rPr>
              <a:t>V3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M[R0]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V2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V0+V1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V4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V3*V2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6" name="线形标注 2 65"/>
          <p:cNvSpPr/>
          <p:nvPr/>
        </p:nvSpPr>
        <p:spPr bwMode="auto">
          <a:xfrm>
            <a:off x="7452320" y="4581128"/>
            <a:ext cx="1584523" cy="504000"/>
          </a:xfrm>
          <a:prstGeom prst="borderCallout2">
            <a:avLst>
              <a:gd name="adj1" fmla="val 47821"/>
              <a:gd name="adj2" fmla="val -385"/>
              <a:gd name="adj3" fmla="val 47685"/>
              <a:gd name="adj4" fmla="val -9735"/>
              <a:gd name="adj5" fmla="val -25073"/>
              <a:gd name="adj6" fmla="val -2184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指令译码早已完成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需指令窗口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4571653" y="5373216"/>
            <a:ext cx="14403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en-US" altLang="zh-CN" sz="2200" b="1" dirty="0" smtClean="0">
                <a:latin typeface="宋体" pitchFamily="2" charset="-122"/>
              </a:rPr>
              <a:t>T</a:t>
            </a:r>
            <a:r>
              <a:rPr lang="zh-CN" altLang="en-US" sz="2200" b="1" baseline="-18000" dirty="0" smtClean="0">
                <a:latin typeface="宋体" pitchFamily="2" charset="-122"/>
              </a:rPr>
              <a:t>串行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endParaRPr lang="en-US" altLang="zh-CN" sz="2200" b="1" dirty="0" smtClean="0">
              <a:latin typeface="+mn-ea"/>
            </a:endParaRPr>
          </a:p>
          <a:p>
            <a:endParaRPr lang="en-US" altLang="zh-CN" sz="2200" b="1" dirty="0" smtClean="0">
              <a:latin typeface="+mn-ea"/>
            </a:endParaRPr>
          </a:p>
          <a:p>
            <a:r>
              <a:rPr lang="en-US" altLang="zh-CN" sz="2200" b="1" dirty="0" smtClean="0">
                <a:latin typeface="宋体" pitchFamily="2" charset="-122"/>
              </a:rPr>
              <a:t>   T</a:t>
            </a:r>
            <a:r>
              <a:rPr lang="zh-CN" altLang="en-US" sz="2200" b="1" baseline="-18000" dirty="0" smtClean="0">
                <a:latin typeface="宋体" pitchFamily="2" charset="-122"/>
              </a:rPr>
              <a:t>链接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2195736" y="2283113"/>
            <a:ext cx="676875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u="sng" dirty="0" smtClean="0">
                <a:latin typeface="+mn-ea"/>
                <a:ea typeface="+mn-ea"/>
              </a:rPr>
              <a:t>有</a:t>
            </a:r>
            <a:r>
              <a:rPr lang="en-US" altLang="zh-CN" sz="2400" b="1" u="sng" dirty="0" smtClean="0">
                <a:latin typeface="+mn-ea"/>
                <a:ea typeface="+mn-ea"/>
              </a:rPr>
              <a:t>RAW</a:t>
            </a:r>
            <a:r>
              <a:rPr lang="zh-CN" altLang="en-US" sz="2400" b="1" u="sng" dirty="0" smtClean="0">
                <a:latin typeface="+mn-ea"/>
                <a:ea typeface="+mn-ea"/>
              </a:rPr>
              <a:t>冲突</a:t>
            </a:r>
            <a:r>
              <a:rPr lang="zh-CN" altLang="en-US" sz="2400" b="1" dirty="0" smtClean="0">
                <a:latin typeface="+mn-ea"/>
                <a:ea typeface="+mn-ea"/>
              </a:rPr>
              <a:t>的指令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可</a:t>
            </a:r>
            <a:r>
              <a:rPr lang="zh-CN" altLang="en-US" sz="2400" b="1" u="sng" dirty="0" smtClean="0">
                <a:latin typeface="+mn-ea"/>
                <a:ea typeface="+mn-ea"/>
              </a:rPr>
              <a:t>链接</a:t>
            </a:r>
            <a:r>
              <a:rPr lang="zh-CN" altLang="en-US" sz="2400" b="1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重叠</a:t>
            </a:r>
            <a:r>
              <a:rPr lang="en-US" altLang="zh-CN" b="1" dirty="0" smtClean="0">
                <a:latin typeface="+mn-ea"/>
                <a:ea typeface="+mn-ea"/>
              </a:rPr>
              <a:t>[</a:t>
            </a:r>
            <a:r>
              <a:rPr lang="zh-CN" altLang="en-US" b="1" dirty="0" smtClean="0">
                <a:latin typeface="+mn-ea"/>
                <a:ea typeface="+mn-ea"/>
              </a:rPr>
              <a:t>早期</a:t>
            </a:r>
            <a:r>
              <a:rPr lang="zh-CN" altLang="en-US" b="1" dirty="0">
                <a:latin typeface="+mn-ea"/>
                <a:ea typeface="+mn-ea"/>
              </a:rPr>
              <a:t>为</a:t>
            </a:r>
            <a:r>
              <a:rPr lang="zh-CN" altLang="en-US" b="1" dirty="0" smtClean="0">
                <a:latin typeface="+mn-ea"/>
                <a:ea typeface="+mn-ea"/>
              </a:rPr>
              <a:t>转发</a:t>
            </a:r>
            <a:r>
              <a:rPr lang="en-US" altLang="zh-CN" b="1" dirty="0" smtClean="0">
                <a:latin typeface="+mn-ea"/>
                <a:ea typeface="+mn-ea"/>
              </a:rPr>
              <a:t>])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  指令</a:t>
            </a:r>
            <a:r>
              <a:rPr lang="zh-CN" altLang="en-US" sz="2400" b="1" dirty="0" smtClean="0">
                <a:solidFill>
                  <a:srgbClr val="990099"/>
                </a:solidFill>
                <a:latin typeface="+mn-ea"/>
                <a:ea typeface="+mn-ea"/>
              </a:rPr>
              <a:t>仅含</a:t>
            </a:r>
            <a:r>
              <a:rPr lang="en-US" altLang="zh-CN" sz="2400" b="1" dirty="0" smtClean="0">
                <a:latin typeface="+mn-ea"/>
                <a:ea typeface="+mn-ea"/>
              </a:rPr>
              <a:t>RAW</a:t>
            </a:r>
            <a:r>
              <a:rPr lang="zh-CN" altLang="en-US" sz="2400" b="1" dirty="0" smtClean="0">
                <a:latin typeface="+mn-ea"/>
                <a:ea typeface="+mn-ea"/>
              </a:rPr>
              <a:t>冲突，</a:t>
            </a:r>
            <a:r>
              <a:rPr lang="zh-CN" altLang="en-US" sz="2400" b="1" dirty="0">
                <a:latin typeface="+mn-ea"/>
              </a:rPr>
              <a:t>分量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</a:rPr>
              <a:t>可用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时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可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立即</a:t>
            </a:r>
            <a:r>
              <a:rPr lang="zh-CN" altLang="en-US" sz="2400" b="1" dirty="0" smtClean="0">
                <a:latin typeface="+mn-ea"/>
              </a:rPr>
              <a:t>启动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latin typeface="+mn-ea"/>
                <a:ea typeface="+mn-ea"/>
              </a:rPr>
              <a:t>早期：</a:t>
            </a:r>
            <a:r>
              <a:rPr lang="zh-CN" altLang="en-US" b="1" dirty="0" smtClean="0">
                <a:latin typeface="+mn-ea"/>
              </a:rPr>
              <a:t>同时送</a:t>
            </a:r>
            <a:r>
              <a:rPr lang="en-US" altLang="zh-CN" b="1" dirty="0" smtClean="0">
                <a:latin typeface="+mn-ea"/>
              </a:rPr>
              <a:t>VREG</a:t>
            </a:r>
            <a:r>
              <a:rPr lang="zh-CN" altLang="en-US" b="1" dirty="0" smtClean="0">
                <a:latin typeface="+mn-ea"/>
              </a:rPr>
              <a:t>和下</a:t>
            </a:r>
            <a:r>
              <a:rPr lang="zh-CN" altLang="en-US" b="1" dirty="0">
                <a:latin typeface="+mn-ea"/>
              </a:rPr>
              <a:t>个</a:t>
            </a:r>
            <a:r>
              <a:rPr lang="zh-CN" altLang="en-US" b="1" dirty="0" smtClean="0">
                <a:latin typeface="+mn-ea"/>
              </a:rPr>
              <a:t>部件→</a:t>
            </a:r>
            <a:r>
              <a:rPr lang="zh-CN" altLang="en-US" dirty="0" smtClean="0">
                <a:latin typeface="+mn-ea"/>
              </a:rPr>
              <a:t>┘       </a:t>
            </a:r>
            <a:r>
              <a:rPr lang="zh-CN" altLang="en-US" b="1" dirty="0" smtClean="0">
                <a:latin typeface="+mn-ea"/>
              </a:rPr>
              <a:t>←同步要求较高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283968" y="4581128"/>
            <a:ext cx="2808240" cy="1081711"/>
            <a:chOff x="4283968" y="4581128"/>
            <a:chExt cx="2808240" cy="1081711"/>
          </a:xfrm>
        </p:grpSpPr>
        <p:sp>
          <p:nvSpPr>
            <p:cNvPr id="88" name="Text Box 79"/>
            <p:cNvSpPr txBox="1">
              <a:spLocks noChangeArrowheads="1"/>
            </p:cNvSpPr>
            <p:nvPr/>
          </p:nvSpPr>
          <p:spPr bwMode="auto">
            <a:xfrm>
              <a:off x="4716016" y="4725144"/>
              <a:ext cx="1296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1 2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3 …</a:t>
              </a:r>
              <a:r>
                <a:rPr lang="en-US" altLang="zh-CN" sz="14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7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89" name="Text Box 80"/>
            <p:cNvSpPr txBox="1">
              <a:spLocks noChangeArrowheads="1"/>
            </p:cNvSpPr>
            <p:nvPr/>
          </p:nvSpPr>
          <p:spPr bwMode="auto">
            <a:xfrm>
              <a:off x="4858892" y="5085184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+mn-ea"/>
                  <a:ea typeface="+mn-ea"/>
                </a:defRPr>
              </a:lvl1pPr>
            </a:lstStyle>
            <a:p>
              <a:r>
                <a:rPr lang="zh-CN" altLang="en-US" dirty="0"/>
                <a:t>浮点乘</a:t>
              </a: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 rot="5400000">
              <a:off x="4787124" y="486835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rot="5400000">
              <a:off x="4999850" y="486835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rot="5400000">
              <a:off x="5215752" y="486835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rot="5400000">
              <a:off x="5642792" y="486835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箭头连接符 58"/>
            <p:cNvCxnSpPr/>
            <p:nvPr/>
          </p:nvCxnSpPr>
          <p:spPr bwMode="auto">
            <a:xfrm>
              <a:off x="4283968" y="4797152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58"/>
            <p:cNvCxnSpPr/>
            <p:nvPr/>
          </p:nvCxnSpPr>
          <p:spPr bwMode="auto">
            <a:xfrm rot="5400000" flipH="1" flipV="1">
              <a:off x="4240674" y="5189209"/>
              <a:ext cx="731239" cy="216021"/>
            </a:xfrm>
            <a:prstGeom prst="bentConnector3">
              <a:avLst>
                <a:gd name="adj1" fmla="val 100019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58"/>
            <p:cNvCxnSpPr/>
            <p:nvPr/>
          </p:nvCxnSpPr>
          <p:spPr bwMode="auto">
            <a:xfrm flipV="1">
              <a:off x="6012016" y="4869160"/>
              <a:ext cx="432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6444208" y="4797128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6444208" y="493841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6444208" y="508288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32"/>
            <p:cNvSpPr txBox="1">
              <a:spLocks noChangeArrowheads="1"/>
            </p:cNvSpPr>
            <p:nvPr/>
          </p:nvSpPr>
          <p:spPr bwMode="auto">
            <a:xfrm>
              <a:off x="6660232" y="458112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V4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4283968" y="5661248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5796136" y="5373216"/>
            <a:ext cx="331271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latin typeface="宋体" pitchFamily="2" charset="-122"/>
              </a:rPr>
              <a:t>[</a:t>
            </a:r>
            <a:r>
              <a:rPr lang="en-US" altLang="zh-CN" sz="2200" b="1" dirty="0" smtClean="0">
                <a:latin typeface="+mn-ea"/>
              </a:rPr>
              <a:t>(1+6+1)+(64-1)]*2</a:t>
            </a:r>
          </a:p>
          <a:p>
            <a:r>
              <a:rPr lang="en-US" altLang="zh-CN" sz="2200" b="1" dirty="0" smtClean="0">
                <a:latin typeface="+mn-ea"/>
              </a:rPr>
              <a:t>+(1+7+1)+(64-1)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214</a:t>
            </a:r>
          </a:p>
          <a:p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>
                <a:latin typeface="+mn-ea"/>
              </a:rPr>
              <a:t>1+6+1)+(1+7+1</a:t>
            </a:r>
            <a:r>
              <a:rPr lang="en-US" altLang="zh-CN" sz="2200" b="1" dirty="0" smtClean="0">
                <a:latin typeface="+mn-ea"/>
              </a:rPr>
              <a:t>)+63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</a:rPr>
              <a:t>80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10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9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404664"/>
            <a:ext cx="2880320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*向量屏蔽控制：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使用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存储器组：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目标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原因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1187624" y="921494"/>
            <a:ext cx="25922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n-ea"/>
              </a:rPr>
              <a:t>for (</a:t>
            </a:r>
            <a:r>
              <a:rPr lang="en-US" altLang="zh-CN" b="1" dirty="0" err="1" smtClean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=0</a:t>
            </a:r>
            <a:r>
              <a:rPr lang="zh-CN" altLang="en-US" b="1" dirty="0" smtClean="0">
                <a:latin typeface="+mn-ea"/>
              </a:rPr>
              <a:t>；</a:t>
            </a:r>
            <a:r>
              <a:rPr lang="en-US" altLang="zh-CN" b="1" dirty="0" err="1" smtClean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&lt;64</a:t>
            </a:r>
            <a:r>
              <a:rPr lang="zh-CN" altLang="en-US" b="1" dirty="0" smtClean="0">
                <a:latin typeface="+mn-ea"/>
              </a:rPr>
              <a:t>；</a:t>
            </a:r>
            <a:r>
              <a:rPr lang="en-US" altLang="zh-CN" b="1" dirty="0" err="1" smtClean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++)</a:t>
            </a: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if 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smtClean="0">
                <a:latin typeface="+mn-ea"/>
              </a:rPr>
              <a:t>A[</a:t>
            </a:r>
            <a:r>
              <a:rPr lang="en-US" altLang="zh-CN" b="1" dirty="0" err="1" smtClean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]!=0) </a:t>
            </a:r>
          </a:p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A[</a:t>
            </a:r>
            <a:r>
              <a:rPr lang="en-US" altLang="zh-CN" b="1" dirty="0" err="1" smtClean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]=A[</a:t>
            </a:r>
            <a:r>
              <a:rPr lang="en-US" altLang="zh-CN" b="1" dirty="0" err="1" smtClean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]-B[</a:t>
            </a:r>
            <a:r>
              <a:rPr lang="en-US" altLang="zh-CN" b="1" dirty="0" err="1" smtClean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];</a:t>
            </a:r>
            <a:endParaRPr lang="en-US" altLang="zh-CN" b="1" dirty="0">
              <a:latin typeface="+mn-ea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907704" y="404664"/>
            <a:ext cx="6984776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      用</a:t>
            </a:r>
            <a:r>
              <a:rPr lang="en-US" altLang="zh-CN" sz="2400" b="1" dirty="0" smtClean="0">
                <a:latin typeface="+mn-ea"/>
                <a:ea typeface="+mn-ea"/>
              </a:rPr>
              <a:t>VM</a:t>
            </a:r>
            <a:r>
              <a:rPr lang="zh-CN" altLang="en-US" sz="2400" b="1" u="sng" dirty="0" smtClean="0">
                <a:latin typeface="+mn-ea"/>
                <a:ea typeface="+mn-ea"/>
              </a:rPr>
              <a:t>控制</a:t>
            </a:r>
            <a:r>
              <a:rPr lang="zh-CN" altLang="en-US" sz="2400" b="1" dirty="0" smtClean="0">
                <a:latin typeface="+mn-ea"/>
                <a:ea typeface="+mn-ea"/>
              </a:rPr>
              <a:t>每个分量</a:t>
            </a:r>
            <a:r>
              <a:rPr lang="zh-CN" altLang="en-US" sz="2400" b="1" u="sng" dirty="0" smtClean="0">
                <a:latin typeface="+mn-ea"/>
                <a:ea typeface="+mn-ea"/>
              </a:rPr>
              <a:t>是否执行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条件执行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      允许进行</a:t>
            </a:r>
            <a:r>
              <a:rPr lang="zh-CN" altLang="en-US" sz="2400" b="1" u="sng" dirty="0" smtClean="0">
                <a:latin typeface="+mn-ea"/>
                <a:ea typeface="+mn-ea"/>
              </a:rPr>
              <a:t>多个独立</a:t>
            </a:r>
            <a:r>
              <a:rPr lang="zh-CN" altLang="en-US" sz="2400" b="1" dirty="0" smtClean="0">
                <a:latin typeface="+mn-ea"/>
                <a:ea typeface="+mn-ea"/>
              </a:rPr>
              <a:t>访问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 smtClean="0">
                <a:latin typeface="+mn-ea"/>
                <a:ea typeface="+mn-ea"/>
              </a:rPr>
              <a:t>独立存储体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en-US" altLang="zh-CN" sz="2400" b="1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为向量存取部件提供</a:t>
            </a:r>
            <a:r>
              <a:rPr lang="zh-CN" altLang="en-US" sz="2400" b="1" u="sng" dirty="0" smtClean="0">
                <a:latin typeface="+mn-ea"/>
                <a:ea typeface="+mn-ea"/>
              </a:rPr>
              <a:t>更高带宽</a:t>
            </a:r>
            <a:endParaRPr lang="en-US" altLang="zh-CN" sz="2400" b="1" u="sng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①每个时钟有</a:t>
            </a:r>
            <a:r>
              <a:rPr lang="zh-CN" altLang="en-US" sz="2400" b="1" u="sng" dirty="0" smtClean="0">
                <a:latin typeface="+mn-ea"/>
                <a:ea typeface="+mn-ea"/>
              </a:rPr>
              <a:t>多个</a:t>
            </a:r>
            <a:r>
              <a:rPr lang="zh-CN" altLang="en-US" sz="2400" b="1" dirty="0" smtClean="0">
                <a:latin typeface="+mn-ea"/>
                <a:ea typeface="+mn-ea"/>
              </a:rPr>
              <a:t>访存操作       </a:t>
            </a:r>
            <a:r>
              <a:rPr lang="zh-CN" altLang="en-US" b="1" dirty="0" smtClean="0">
                <a:latin typeface="+mn-ea"/>
              </a:rPr>
              <a:t>←如并行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链接执行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②支持</a:t>
            </a:r>
            <a:r>
              <a:rPr lang="zh-CN" altLang="en-US" sz="2400" b="1" u="sng" dirty="0" smtClean="0">
                <a:latin typeface="+mn-ea"/>
                <a:ea typeface="+mn-ea"/>
              </a:rPr>
              <a:t>非连续数据</a:t>
            </a:r>
            <a:r>
              <a:rPr lang="zh-CN" altLang="en-US" sz="2400" b="1" dirty="0" smtClean="0">
                <a:latin typeface="+mn-ea"/>
                <a:ea typeface="+mn-ea"/>
              </a:rPr>
              <a:t>访问           </a:t>
            </a:r>
            <a:r>
              <a:rPr lang="zh-CN" altLang="en-US" b="1" dirty="0" smtClean="0">
                <a:latin typeface="+mn-ea"/>
                <a:ea typeface="+mn-ea"/>
              </a:rPr>
              <a:t>←如稀疏矩阵存取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  <a:ea typeface="+mn-ea"/>
              </a:rPr>
              <a:t>③计算机中含</a:t>
            </a:r>
            <a:r>
              <a:rPr lang="zh-CN" altLang="en-US" sz="2400" b="1" u="sng" dirty="0" smtClean="0">
                <a:latin typeface="+mn-ea"/>
                <a:ea typeface="+mn-ea"/>
              </a:rPr>
              <a:t>多个</a:t>
            </a:r>
            <a:r>
              <a:rPr lang="zh-CN" altLang="en-US" sz="2400" b="1" dirty="0" smtClean="0">
                <a:latin typeface="+mn-ea"/>
                <a:ea typeface="+mn-ea"/>
              </a:rPr>
              <a:t>向量处理器     </a:t>
            </a:r>
            <a:r>
              <a:rPr lang="zh-CN" altLang="en-US" b="1" dirty="0" smtClean="0">
                <a:latin typeface="+mn-ea"/>
              </a:rPr>
              <a:t>←并行是主线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sp>
        <p:nvSpPr>
          <p:cNvPr id="4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3707903" y="921494"/>
            <a:ext cx="4824536" cy="923330"/>
            <a:chOff x="3995936" y="1340768"/>
            <a:chExt cx="4824536" cy="923330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4427984" y="1340768"/>
              <a:ext cx="439248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+mn-ea"/>
                </a:rPr>
                <a:t>SNESV V1,0      ;V1[</a:t>
              </a:r>
              <a:r>
                <a:rPr lang="en-US" altLang="zh-CN" b="1" dirty="0" err="1" smtClean="0">
                  <a:latin typeface="+mn-ea"/>
                </a:rPr>
                <a:t>i</a:t>
              </a:r>
              <a:r>
                <a:rPr lang="en-US" altLang="zh-CN" b="1" dirty="0" smtClean="0">
                  <a:latin typeface="+mn-ea"/>
                </a:rPr>
                <a:t>]!=0</a:t>
              </a:r>
              <a:r>
                <a:rPr lang="zh-CN" altLang="en-US" b="1" dirty="0" smtClean="0">
                  <a:latin typeface="+mn-ea"/>
                </a:rPr>
                <a:t>时</a:t>
              </a:r>
              <a:r>
                <a:rPr lang="en-US" altLang="zh-CN" b="1" dirty="0" smtClean="0">
                  <a:latin typeface="+mn-ea"/>
                </a:rPr>
                <a:t>VM[</a:t>
              </a:r>
              <a:r>
                <a:rPr lang="en-US" altLang="zh-CN" b="1" dirty="0" err="1" smtClean="0">
                  <a:latin typeface="+mn-ea"/>
                </a:rPr>
                <a:t>i</a:t>
              </a:r>
              <a:r>
                <a:rPr lang="en-US" altLang="zh-CN" b="1" dirty="0" smtClean="0">
                  <a:latin typeface="+mn-ea"/>
                </a:rPr>
                <a:t>]</a:t>
              </a:r>
              <a:r>
                <a:rPr lang="zh-CN" altLang="en-US" b="1" dirty="0" smtClean="0">
                  <a:latin typeface="+mn-ea"/>
                </a:rPr>
                <a:t>复位</a:t>
              </a:r>
              <a:endParaRPr lang="en-US" altLang="zh-CN" b="1" dirty="0" smtClean="0">
                <a:latin typeface="+mn-ea"/>
              </a:endParaRPr>
            </a:p>
            <a:p>
              <a:r>
                <a:rPr lang="en-US" altLang="zh-CN" b="1" dirty="0" smtClean="0">
                  <a:latin typeface="+mn-ea"/>
                </a:rPr>
                <a:t>SUBVV V1,V1,V2  ;</a:t>
              </a:r>
              <a:r>
                <a:rPr lang="zh-CN" altLang="en-US" b="1" dirty="0" smtClean="0">
                  <a:latin typeface="+mn-ea"/>
                </a:rPr>
                <a:t>带屏蔽的</a:t>
              </a:r>
              <a:r>
                <a:rPr lang="en-US" altLang="zh-CN" b="1" dirty="0" smtClean="0">
                  <a:latin typeface="+mn-ea"/>
                </a:rPr>
                <a:t>V1</a:t>
              </a:r>
              <a:r>
                <a:rPr lang="zh-CN" altLang="en-US" b="1" dirty="0" smtClean="0">
                  <a:latin typeface="+mn-ea"/>
                </a:rPr>
                <a:t>←</a:t>
              </a:r>
              <a:r>
                <a:rPr lang="en-US" altLang="zh-CN" b="1" dirty="0" smtClean="0">
                  <a:latin typeface="+mn-ea"/>
                </a:rPr>
                <a:t>V1+V2</a:t>
              </a:r>
            </a:p>
            <a:p>
              <a:r>
                <a:rPr lang="en-US" altLang="zh-CN" b="1" dirty="0" smtClean="0">
                  <a:latin typeface="+mn-ea"/>
                </a:rPr>
                <a:t>CVM             ;VM</a:t>
              </a:r>
              <a:r>
                <a:rPr lang="zh-CN" altLang="en-US" b="1" dirty="0" smtClean="0">
                  <a:latin typeface="+mn-ea"/>
                </a:rPr>
                <a:t>置全</a:t>
              </a:r>
              <a:r>
                <a:rPr lang="en-US" altLang="zh-CN" b="1" dirty="0" smtClean="0">
                  <a:latin typeface="+mn-ea"/>
                </a:rPr>
                <a:t>1(</a:t>
              </a:r>
              <a:r>
                <a:rPr lang="zh-CN" altLang="en-US" b="1" dirty="0" smtClean="0">
                  <a:latin typeface="+mn-ea"/>
                </a:rPr>
                <a:t>清除屏蔽位</a:t>
              </a:r>
              <a:r>
                <a:rPr lang="en-US" altLang="zh-CN" b="1" dirty="0" smtClean="0">
                  <a:latin typeface="+mn-ea"/>
                </a:rPr>
                <a:t>)</a:t>
              </a:r>
            </a:p>
          </p:txBody>
        </p:sp>
        <p:sp>
          <p:nvSpPr>
            <p:cNvPr id="42" name="右箭头 41"/>
            <p:cNvSpPr/>
            <p:nvPr/>
          </p:nvSpPr>
          <p:spPr bwMode="auto">
            <a:xfrm>
              <a:off x="3995936" y="1700808"/>
              <a:ext cx="432000" cy="288032"/>
            </a:xfrm>
            <a:prstGeom prst="rightArrow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99">
            <a:alpha val="50000"/>
          </a:srgbClr>
        </a:solidFill>
        <a:ln w="15875">
          <a:solidFill>
            <a:schemeClr val="tx1"/>
          </a:solidFill>
          <a:miter lim="800000"/>
          <a:headEnd/>
          <a:tailEnd/>
        </a:ln>
        <a:effectLst/>
      </a:spPr>
      <a:bodyPr wrap="none" lIns="36000" tIns="18000" rIns="36000" bIns="18000" anchor="ctr" anchorCtr="0"/>
      <a:lstStyle>
        <a:defPPr algn="ctr">
          <a:defRPr sz="1600" b="1" dirty="0"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18466</TotalTime>
  <Words>4849</Words>
  <Application>Microsoft Office PowerPoint</Application>
  <PresentationFormat>全屏显示(4:3)</PresentationFormat>
  <Paragraphs>1051</Paragraphs>
  <Slides>25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552</cp:revision>
  <dcterms:created xsi:type="dcterms:W3CDTF">2002-02-16T03:40:16Z</dcterms:created>
  <dcterms:modified xsi:type="dcterms:W3CDTF">2021-05-31T04:28:45Z</dcterms:modified>
</cp:coreProperties>
</file>