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424" r:id="rId3"/>
    <p:sldId id="425" r:id="rId4"/>
    <p:sldId id="426" r:id="rId5"/>
    <p:sldId id="429" r:id="rId6"/>
    <p:sldId id="428" r:id="rId7"/>
    <p:sldId id="430" r:id="rId8"/>
    <p:sldId id="431" r:id="rId9"/>
    <p:sldId id="434" r:id="rId10"/>
    <p:sldId id="432" r:id="rId11"/>
    <p:sldId id="435" r:id="rId12"/>
    <p:sldId id="446" r:id="rId13"/>
    <p:sldId id="436" r:id="rId14"/>
    <p:sldId id="437" r:id="rId15"/>
    <p:sldId id="433" r:id="rId16"/>
    <p:sldId id="438" r:id="rId17"/>
    <p:sldId id="443" r:id="rId18"/>
    <p:sldId id="440" r:id="rId19"/>
    <p:sldId id="441" r:id="rId20"/>
    <p:sldId id="445" r:id="rId21"/>
    <p:sldId id="444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3399"/>
    <a:srgbClr val="CCFFFF"/>
    <a:srgbClr val="CCCCFF"/>
    <a:srgbClr val="CC99FF"/>
    <a:srgbClr val="99CCFF"/>
    <a:srgbClr val="9999FF"/>
    <a:srgbClr val="FFCC99"/>
    <a:srgbClr val="CCE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 autoAdjust="0"/>
    <p:restoredTop sz="97070" autoAdjust="0"/>
  </p:normalViewPr>
  <p:slideViewPr>
    <p:cSldViewPr>
      <p:cViewPr>
        <p:scale>
          <a:sx n="70" d="100"/>
          <a:sy n="70" d="100"/>
        </p:scale>
        <p:origin x="-648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1F1DD1-BDA3-4C1C-8321-18D6DB9716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613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978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思考：路由功能决定数据包从哪个出端输出，调度处理多个数据包要求同一出端的情况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集中式控制的开关元件没有缓冲器，分布式必须有。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164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latin typeface="宋体" pitchFamily="2" charset="-122"/>
              </a:rPr>
              <a:t>链路层的交换单元为帧，网络层的交换单元为分组</a:t>
            </a:r>
            <a:r>
              <a:rPr lang="en-US" altLang="zh-CN" sz="1200" b="0" dirty="0" smtClean="0">
                <a:latin typeface="宋体" pitchFamily="2" charset="-122"/>
              </a:rPr>
              <a:t>(</a:t>
            </a:r>
            <a:r>
              <a:rPr lang="zh-CN" altLang="en-US" sz="1200" b="0" dirty="0" smtClean="0">
                <a:latin typeface="宋体" pitchFamily="2" charset="-122"/>
              </a:rPr>
              <a:t>数据包</a:t>
            </a:r>
            <a:r>
              <a:rPr lang="en-US" altLang="zh-CN" sz="1200" b="0" dirty="0" smtClean="0">
                <a:latin typeface="宋体" pitchFamily="2" charset="-122"/>
              </a:rPr>
              <a:t>)</a:t>
            </a:r>
            <a:r>
              <a:rPr lang="zh-CN" altLang="en-US" sz="1200" b="0" dirty="0" smtClean="0">
                <a:latin typeface="宋体" pitchFamily="2" charset="-122"/>
              </a:rPr>
              <a:t>，传输层的交换单位为数据段，应用层的交换单位为消息</a:t>
            </a:r>
            <a:endParaRPr lang="en-US" altLang="zh-CN" sz="1200" b="0" dirty="0" smtClean="0"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629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思考①：减少交叉开关使用的冲突概率。思考②：≥输入端口个数。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65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思考：牌分成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叠洗牌，连续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次，取出第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张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混洗子函数：</a:t>
            </a:r>
            <a:r>
              <a:rPr lang="en-US" altLang="zh-CN" sz="1200" b="0" dirty="0" err="1" smtClean="0">
                <a:latin typeface="宋体" pitchFamily="2" charset="-122"/>
              </a:rPr>
              <a:t>f</a:t>
            </a:r>
            <a:r>
              <a:rPr lang="en-US" altLang="zh-CN" sz="1200" b="0" baseline="-18000" dirty="0" err="1" smtClean="0">
                <a:latin typeface="宋体" pitchFamily="2" charset="-122"/>
              </a:rPr>
              <a:t>Shu</a:t>
            </a:r>
            <a:r>
              <a:rPr lang="zh-CN" altLang="en-US" sz="1200" b="0" baseline="-18000" dirty="0" smtClean="0">
                <a:latin typeface="宋体" pitchFamily="2" charset="-122"/>
              </a:rPr>
              <a:t>子</a:t>
            </a:r>
            <a:r>
              <a:rPr lang="en-US" altLang="zh-CN" sz="1200" b="0" dirty="0" smtClean="0">
                <a:latin typeface="宋体" pitchFamily="2" charset="-122"/>
              </a:rPr>
              <a:t>(b</a:t>
            </a:r>
            <a:r>
              <a:rPr lang="en-US" altLang="zh-CN" sz="1200" b="0" baseline="-18000" dirty="0" smtClean="0">
                <a:latin typeface="宋体" pitchFamily="2" charset="-122"/>
              </a:rPr>
              <a:t>n-1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…</a:t>
            </a:r>
            <a:r>
              <a:rPr lang="en-US" altLang="zh-CN" sz="1200" b="0" dirty="0" smtClean="0">
                <a:latin typeface="宋体" pitchFamily="2" charset="-122"/>
              </a:rPr>
              <a:t>b</a:t>
            </a:r>
            <a:r>
              <a:rPr lang="en-US" altLang="zh-CN" sz="1200" b="0" baseline="-18000" dirty="0" smtClean="0">
                <a:latin typeface="宋体" pitchFamily="2" charset="-122"/>
              </a:rPr>
              <a:t>k</a:t>
            </a:r>
            <a:r>
              <a:rPr lang="en-US" altLang="zh-CN" sz="1200" b="0" dirty="0" smtClean="0">
                <a:latin typeface="宋体" pitchFamily="2" charset="-122"/>
              </a:rPr>
              <a:t>b</a:t>
            </a:r>
            <a:r>
              <a:rPr lang="en-US" altLang="zh-CN" sz="1200" b="0" baseline="-18000" dirty="0" smtClean="0">
                <a:latin typeface="宋体" pitchFamily="2" charset="-122"/>
              </a:rPr>
              <a:t>k-1</a:t>
            </a:r>
            <a:r>
              <a:rPr lang="en-US" altLang="zh-CN" sz="1200" b="0" dirty="0" smtClean="0">
                <a:latin typeface="宋体" pitchFamily="2" charset="-122"/>
              </a:rPr>
              <a:t>b</a:t>
            </a:r>
            <a:r>
              <a:rPr lang="en-US" altLang="zh-CN" sz="1200" b="0" baseline="-18000" dirty="0" smtClean="0">
                <a:latin typeface="宋体" pitchFamily="2" charset="-122"/>
              </a:rPr>
              <a:t>n-2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…</a:t>
            </a:r>
            <a:r>
              <a:rPr lang="en-US" altLang="zh-CN" sz="1200" b="0" dirty="0" smtClean="0">
                <a:latin typeface="宋体" pitchFamily="2" charset="-122"/>
              </a:rPr>
              <a:t>b</a:t>
            </a:r>
            <a:r>
              <a:rPr lang="en-US" altLang="zh-CN" sz="1200" b="0" baseline="-18000" dirty="0" smtClean="0">
                <a:latin typeface="宋体" pitchFamily="2" charset="-122"/>
              </a:rPr>
              <a:t>0</a:t>
            </a:r>
            <a:r>
              <a:rPr lang="en-US" altLang="zh-CN" sz="1200" b="0" dirty="0" smtClean="0">
                <a:latin typeface="宋体" pitchFamily="2" charset="-122"/>
              </a:rPr>
              <a:t>)</a:t>
            </a:r>
            <a:r>
              <a:rPr lang="zh-CN" altLang="en-US" sz="1200" b="0" dirty="0" smtClean="0">
                <a:latin typeface="宋体" pitchFamily="2" charset="-122"/>
              </a:rPr>
              <a:t>＝</a:t>
            </a:r>
            <a:r>
              <a:rPr lang="en-US" altLang="zh-CN" sz="1200" b="0" dirty="0" smtClean="0">
                <a:latin typeface="宋体" pitchFamily="2" charset="-122"/>
              </a:rPr>
              <a:t>b</a:t>
            </a:r>
            <a:r>
              <a:rPr lang="en-US" altLang="zh-CN" sz="1200" b="0" baseline="-18000" dirty="0" smtClean="0">
                <a:latin typeface="宋体" pitchFamily="2" charset="-122"/>
              </a:rPr>
              <a:t>n-1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…</a:t>
            </a:r>
            <a:r>
              <a:rPr lang="en-US" altLang="zh-CN" sz="1200" b="0" dirty="0" smtClean="0">
                <a:latin typeface="宋体" pitchFamily="2" charset="-122"/>
              </a:rPr>
              <a:t>b</a:t>
            </a:r>
            <a:r>
              <a:rPr lang="en-US" altLang="zh-CN" sz="1200" b="0" baseline="-18000" dirty="0" smtClean="0">
                <a:latin typeface="宋体" pitchFamily="2" charset="-122"/>
              </a:rPr>
              <a:t>k</a:t>
            </a:r>
            <a:r>
              <a:rPr lang="en-US" altLang="zh-CN" sz="1200" b="0" dirty="0" smtClean="0">
                <a:latin typeface="宋体" pitchFamily="2" charset="-122"/>
              </a:rPr>
              <a:t>b</a:t>
            </a:r>
            <a:r>
              <a:rPr lang="en-US" altLang="zh-CN" sz="1200" b="0" baseline="-18000" dirty="0" smtClean="0">
                <a:latin typeface="宋体" pitchFamily="2" charset="-122"/>
              </a:rPr>
              <a:t>n-2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…</a:t>
            </a:r>
            <a:r>
              <a:rPr lang="en-US" altLang="zh-CN" sz="1200" b="0" dirty="0" smtClean="0">
                <a:latin typeface="宋体" pitchFamily="2" charset="-122"/>
              </a:rPr>
              <a:t>b</a:t>
            </a:r>
            <a:r>
              <a:rPr lang="en-US" altLang="zh-CN" sz="1200" b="0" baseline="-18000" dirty="0" smtClean="0">
                <a:latin typeface="宋体" pitchFamily="2" charset="-122"/>
              </a:rPr>
              <a:t>0</a:t>
            </a:r>
            <a:r>
              <a:rPr lang="en-US" altLang="zh-CN" sz="1200" b="0" dirty="0" smtClean="0">
                <a:latin typeface="宋体" pitchFamily="2" charset="-122"/>
              </a:rPr>
              <a:t>b</a:t>
            </a:r>
            <a:r>
              <a:rPr lang="en-US" altLang="zh-CN" sz="1200" b="0" baseline="-18000" dirty="0" smtClean="0">
                <a:latin typeface="宋体" pitchFamily="2" charset="-122"/>
              </a:rPr>
              <a:t>k-1</a:t>
            </a:r>
            <a:r>
              <a:rPr lang="zh-CN" altLang="en-US" sz="1200" b="0" baseline="0" dirty="0" smtClean="0">
                <a:latin typeface="宋体" pitchFamily="2" charset="-122"/>
              </a:rPr>
              <a:t>，超函数：</a:t>
            </a:r>
            <a:r>
              <a:rPr lang="en-US" altLang="zh-CN" sz="1200" b="0" dirty="0" err="1" smtClean="0">
                <a:latin typeface="宋体" pitchFamily="2" charset="-122"/>
              </a:rPr>
              <a:t>f</a:t>
            </a:r>
            <a:r>
              <a:rPr lang="en-US" altLang="zh-CN" sz="1200" b="0" baseline="-18000" dirty="0" err="1" smtClean="0">
                <a:latin typeface="宋体" pitchFamily="2" charset="-122"/>
              </a:rPr>
              <a:t>Shu</a:t>
            </a:r>
            <a:r>
              <a:rPr lang="zh-CN" altLang="en-US" sz="1200" b="0" baseline="-18000" dirty="0" smtClean="0">
                <a:latin typeface="宋体" pitchFamily="2" charset="-122"/>
              </a:rPr>
              <a:t>超</a:t>
            </a:r>
            <a:r>
              <a:rPr lang="en-US" altLang="zh-CN" sz="1200" b="0" dirty="0" smtClean="0">
                <a:latin typeface="宋体" pitchFamily="2" charset="-122"/>
              </a:rPr>
              <a:t>(b</a:t>
            </a:r>
            <a:r>
              <a:rPr lang="en-US" altLang="zh-CN" sz="1200" b="0" baseline="-18000" dirty="0" smtClean="0">
                <a:latin typeface="宋体" pitchFamily="2" charset="-122"/>
              </a:rPr>
              <a:t>n-1</a:t>
            </a:r>
            <a:r>
              <a:rPr lang="en-US" altLang="zh-CN" sz="1200" b="0" dirty="0" smtClean="0">
                <a:latin typeface="宋体" pitchFamily="2" charset="-122"/>
              </a:rPr>
              <a:t>b</a:t>
            </a:r>
            <a:r>
              <a:rPr lang="en-US" altLang="zh-CN" sz="1200" b="0" baseline="-18000" dirty="0" smtClean="0">
                <a:latin typeface="宋体" pitchFamily="2" charset="-122"/>
              </a:rPr>
              <a:t>n-2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…</a:t>
            </a:r>
            <a:r>
              <a:rPr lang="en-US" altLang="zh-CN" sz="1200" b="0" dirty="0" smtClean="0">
                <a:latin typeface="宋体" pitchFamily="2" charset="-122"/>
              </a:rPr>
              <a:t>b</a:t>
            </a:r>
            <a:r>
              <a:rPr lang="en-US" altLang="zh-CN" sz="1200" b="0" baseline="-18000" dirty="0" smtClean="0">
                <a:latin typeface="宋体" pitchFamily="2" charset="-122"/>
              </a:rPr>
              <a:t>k</a:t>
            </a:r>
            <a:r>
              <a:rPr lang="en-US" altLang="zh-CN" sz="1200" b="0" dirty="0" smtClean="0">
                <a:latin typeface="宋体" pitchFamily="2" charset="-122"/>
              </a:rPr>
              <a:t>b</a:t>
            </a:r>
            <a:r>
              <a:rPr lang="en-US" altLang="zh-CN" sz="1200" b="0" baseline="-18000" dirty="0" smtClean="0">
                <a:latin typeface="宋体" pitchFamily="2" charset="-122"/>
              </a:rPr>
              <a:t>k-1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…</a:t>
            </a:r>
            <a:r>
              <a:rPr lang="en-US" altLang="zh-CN" sz="1200" b="0" dirty="0" smtClean="0">
                <a:latin typeface="宋体" pitchFamily="2" charset="-122"/>
              </a:rPr>
              <a:t>b</a:t>
            </a:r>
            <a:r>
              <a:rPr lang="en-US" altLang="zh-CN" sz="1200" b="0" baseline="-18000" dirty="0" smtClean="0">
                <a:latin typeface="宋体" pitchFamily="2" charset="-122"/>
              </a:rPr>
              <a:t>0</a:t>
            </a:r>
            <a:r>
              <a:rPr lang="en-US" altLang="zh-CN" sz="1200" b="0" dirty="0" smtClean="0">
                <a:latin typeface="宋体" pitchFamily="2" charset="-122"/>
              </a:rPr>
              <a:t>)</a:t>
            </a:r>
            <a:r>
              <a:rPr lang="zh-CN" altLang="en-US" sz="1200" b="0" dirty="0" smtClean="0">
                <a:latin typeface="宋体" pitchFamily="2" charset="-122"/>
              </a:rPr>
              <a:t>＝</a:t>
            </a:r>
            <a:r>
              <a:rPr lang="en-US" altLang="zh-CN" sz="1200" b="0" dirty="0" smtClean="0">
                <a:latin typeface="宋体" pitchFamily="2" charset="-122"/>
              </a:rPr>
              <a:t>b</a:t>
            </a:r>
            <a:r>
              <a:rPr lang="en-US" altLang="zh-CN" sz="1200" b="0" baseline="-18000" dirty="0" smtClean="0">
                <a:latin typeface="宋体" pitchFamily="2" charset="-122"/>
              </a:rPr>
              <a:t>n-2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…</a:t>
            </a:r>
            <a:r>
              <a:rPr lang="en-US" altLang="zh-CN" sz="1200" b="0" dirty="0" smtClean="0">
                <a:latin typeface="宋体" pitchFamily="2" charset="-122"/>
              </a:rPr>
              <a:t>b</a:t>
            </a:r>
            <a:r>
              <a:rPr lang="en-US" altLang="zh-CN" sz="1200" b="0" baseline="-18000" dirty="0" smtClean="0">
                <a:latin typeface="宋体" pitchFamily="2" charset="-122"/>
              </a:rPr>
              <a:t>k</a:t>
            </a:r>
            <a:r>
              <a:rPr lang="en-US" altLang="zh-CN" sz="1200" b="0" dirty="0" smtClean="0">
                <a:latin typeface="宋体" pitchFamily="2" charset="-122"/>
              </a:rPr>
              <a:t>b</a:t>
            </a:r>
            <a:r>
              <a:rPr lang="en-US" altLang="zh-CN" sz="1200" b="0" baseline="-18000" dirty="0" smtClean="0">
                <a:latin typeface="宋体" pitchFamily="2" charset="-122"/>
              </a:rPr>
              <a:t>n-1</a:t>
            </a:r>
            <a:r>
              <a:rPr lang="en-US" altLang="zh-CN" sz="1200" b="0" dirty="0" smtClean="0">
                <a:latin typeface="宋体" pitchFamily="2" charset="-122"/>
              </a:rPr>
              <a:t>b</a:t>
            </a:r>
            <a:r>
              <a:rPr lang="en-US" altLang="zh-CN" sz="1200" b="0" baseline="-18000" dirty="0" smtClean="0">
                <a:latin typeface="宋体" pitchFamily="2" charset="-122"/>
              </a:rPr>
              <a:t>k-1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…</a:t>
            </a:r>
            <a:r>
              <a:rPr lang="en-US" altLang="zh-CN" sz="1200" b="0" dirty="0" smtClean="0">
                <a:latin typeface="宋体" pitchFamily="2" charset="-122"/>
              </a:rPr>
              <a:t>b</a:t>
            </a:r>
            <a:r>
              <a:rPr lang="en-US" altLang="zh-CN" sz="1200" b="0" baseline="-18000" dirty="0" smtClean="0">
                <a:latin typeface="宋体" pitchFamily="2" charset="-122"/>
              </a:rPr>
              <a:t>0</a:t>
            </a:r>
            <a:r>
              <a:rPr lang="zh-CN" altLang="en-US" sz="1200" b="0" baseline="0" dirty="0" smtClean="0">
                <a:latin typeface="宋体" pitchFamily="2" charset="-122"/>
              </a:rPr>
              <a:t> </a:t>
            </a:r>
            <a:endParaRPr lang="en-US" altLang="zh-CN" sz="1200" b="0" baseline="0" dirty="0" smtClean="0"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69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latin typeface="宋体" pitchFamily="2" charset="-122"/>
              </a:rPr>
              <a:t>P5-</a:t>
            </a:r>
            <a:r>
              <a:rPr lang="zh-CN" altLang="en-US" sz="1200" b="0" dirty="0" smtClean="0">
                <a:latin typeface="宋体" pitchFamily="2" charset="-122"/>
              </a:rPr>
              <a:t>看恒等、交换函数</a:t>
            </a:r>
            <a:endParaRPr lang="en-US" altLang="zh-CN" sz="1200" b="0" dirty="0" smtClean="0"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692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204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P7-</a:t>
            </a:r>
            <a:r>
              <a:rPr lang="zh-CN" altLang="en-US" dirty="0" smtClean="0"/>
              <a:t>看交换开关组成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1408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P8-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2D</a:t>
            </a:r>
            <a:r>
              <a:rPr lang="zh-CN" altLang="en-US" dirty="0" smtClean="0"/>
              <a:t>环网</a:t>
            </a:r>
            <a:r>
              <a:rPr lang="en-US" altLang="zh-CN" dirty="0" smtClean="0"/>
              <a:t>(</a:t>
            </a:r>
            <a:r>
              <a:rPr lang="zh-CN" altLang="en-US" dirty="0" smtClean="0"/>
              <a:t>螺旋线的同行连接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、结构参数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8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P10-</a:t>
            </a:r>
            <a:r>
              <a:rPr lang="zh-CN" altLang="en-US" dirty="0" smtClean="0"/>
              <a:t>看控制方式（取值时间）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8199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共享存储器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多端口存储器，实现带缓冲器的交换开关十分有效</a:t>
            </a:r>
            <a:endParaRPr lang="en-US" altLang="zh-CN" dirty="0" smtClean="0"/>
          </a:p>
          <a:p>
            <a:r>
              <a:rPr lang="zh-CN" altLang="en-US" dirty="0" smtClean="0"/>
              <a:t>空分总线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利用空间位置选择出线，如人工交换机上塞绳一端连入线塞孔、一端连出线塞孔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53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思考：任一节点可连接任意节点即可，不要求同时互连；对拓扑结构无要求。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1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6C090-EB5C-4FF4-986B-68D1123DA9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982958-5B0E-4BFD-AA72-D67194DCF4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67BBB-CAD6-4767-BB93-E95941C7EB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67101-FAC6-49A8-B8C8-5A0E37A3A6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7813C-12A6-4E1F-9391-8C44ABC05A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E73E0-0F5C-49A1-A3ED-2A5475F480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EDC6-4DCE-46E3-986C-B10A936C24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02688-1AE2-4005-8CE1-51CFD57929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5496" y="6453336"/>
            <a:ext cx="1224136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08112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0D8A1303-330C-42C9-BBA6-81B5690056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D928E-C650-4069-8DED-D7AA4B7287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C1E2B-011B-4998-BB56-0869619FB0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305AED-8036-4E4F-B38D-BE5EAFC5B3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838200" y="2143116"/>
            <a:ext cx="7467600" cy="1071570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第七章 互连网络</a:t>
            </a:r>
            <a:endParaRPr lang="zh-CN" altLang="en-US" sz="800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5386" y="313492"/>
            <a:ext cx="693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latin typeface="宋体" pitchFamily="2" charset="-122"/>
              </a:rPr>
              <a:t>第</a:t>
            </a:r>
            <a:r>
              <a:rPr lang="en-US" altLang="zh-CN" sz="2800" b="1" dirty="0" smtClean="0">
                <a:latin typeface="宋体" pitchFamily="2" charset="-122"/>
              </a:rPr>
              <a:t>3</a:t>
            </a:r>
            <a:r>
              <a:rPr lang="zh-CN" altLang="en-US" sz="2800" b="1" dirty="0" smtClean="0">
                <a:latin typeface="宋体" pitchFamily="2" charset="-122"/>
              </a:rPr>
              <a:t>节  互连网络的组成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5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dirty="0" smtClean="0"/>
              <a:t>组成要素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，静态互连网络，动态互连网络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725" y="1333217"/>
            <a:ext cx="3783211" cy="396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、互连网络的组成要素</a:t>
            </a:r>
            <a:endParaRPr lang="en-US" altLang="zh-CN" sz="24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互连的实现策略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*拓扑结构：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*开关元件：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*控制方式：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71600" y="1772816"/>
            <a:ext cx="8064896" cy="104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           </a:t>
            </a:r>
            <a:r>
              <a:rPr lang="zh-CN" altLang="en-US" sz="2400" b="1" dirty="0" smtClean="0">
                <a:latin typeface="宋体" pitchFamily="2" charset="-122"/>
              </a:rPr>
              <a:t>对</a:t>
            </a:r>
            <a:r>
              <a:rPr lang="zh-CN" altLang="en-US" sz="2400" b="1" u="sng" dirty="0" smtClean="0">
                <a:solidFill>
                  <a:srgbClr val="C00000"/>
                </a:solidFill>
                <a:latin typeface="宋体" pitchFamily="2" charset="-122"/>
              </a:rPr>
              <a:t>多种</a:t>
            </a:r>
            <a:r>
              <a:rPr lang="zh-CN" altLang="en-US" sz="2400" b="1" dirty="0" smtClean="0">
                <a:latin typeface="宋体" pitchFamily="2" charset="-122"/>
              </a:rPr>
              <a:t>互连函数进行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选择</a:t>
            </a:r>
            <a:r>
              <a:rPr lang="zh-CN" altLang="en-US" sz="2400" b="1" dirty="0" smtClean="0">
                <a:latin typeface="宋体" pitchFamily="2" charset="-122"/>
              </a:rPr>
              <a:t>及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级联</a:t>
            </a:r>
            <a:endParaRPr lang="en-US" altLang="zh-CN" sz="2400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sz="2400" b="1" dirty="0" smtClean="0">
                <a:latin typeface="宋体" pitchFamily="2" charset="-122"/>
              </a:rPr>
              <a:t>        指端口间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连线形状</a:t>
            </a:r>
            <a:r>
              <a:rPr lang="zh-CN" altLang="en-US" sz="2400" b="1" dirty="0" smtClean="0">
                <a:latin typeface="宋体" pitchFamily="2" charset="-122"/>
              </a:rPr>
              <a:t>，用于</a:t>
            </a:r>
            <a:r>
              <a:rPr lang="zh-CN" altLang="en-US" sz="2400" b="1" u="sng" dirty="0" smtClean="0">
                <a:solidFill>
                  <a:srgbClr val="0070C0"/>
                </a:solidFill>
                <a:latin typeface="宋体" pitchFamily="2" charset="-122"/>
              </a:rPr>
              <a:t>实现</a:t>
            </a:r>
            <a:r>
              <a:rPr lang="zh-CN" altLang="en-US" sz="2400" b="1" dirty="0" smtClean="0">
                <a:latin typeface="宋体" pitchFamily="2" charset="-122"/>
              </a:rPr>
              <a:t>互连函数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可几何表示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827584" y="2880366"/>
            <a:ext cx="5962830" cy="548634"/>
            <a:chOff x="971600" y="3645024"/>
            <a:chExt cx="5962830" cy="548634"/>
          </a:xfrm>
        </p:grpSpPr>
        <p:grpSp>
          <p:nvGrpSpPr>
            <p:cNvPr id="11" name="组合 10"/>
            <p:cNvGrpSpPr/>
            <p:nvPr/>
          </p:nvGrpSpPr>
          <p:grpSpPr>
            <a:xfrm>
              <a:off x="971600" y="3646734"/>
              <a:ext cx="1714512" cy="214314"/>
              <a:chOff x="1500166" y="3357562"/>
              <a:chExt cx="1714512" cy="214314"/>
            </a:xfrm>
          </p:grpSpPr>
          <p:sp>
            <p:nvSpPr>
              <p:cNvPr id="70" name="椭圆 69"/>
              <p:cNvSpPr/>
              <p:nvPr/>
            </p:nvSpPr>
            <p:spPr bwMode="auto">
              <a:xfrm>
                <a:off x="1500166" y="3357562"/>
                <a:ext cx="214314" cy="21431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0</a:t>
                </a:r>
                <a:endParaRPr kumimoji="1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cxnSp>
            <p:nvCxnSpPr>
              <p:cNvPr id="71" name="直接连接符 70"/>
              <p:cNvCxnSpPr>
                <a:stCxn id="70" idx="6"/>
                <a:endCxn id="74" idx="2"/>
              </p:cNvCxnSpPr>
              <p:nvPr/>
            </p:nvCxnSpPr>
            <p:spPr bwMode="auto">
              <a:xfrm>
                <a:off x="1714480" y="3464719"/>
                <a:ext cx="285752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直接连接符 71"/>
              <p:cNvCxnSpPr>
                <a:stCxn id="74" idx="6"/>
                <a:endCxn id="75" idx="2"/>
              </p:cNvCxnSpPr>
              <p:nvPr/>
            </p:nvCxnSpPr>
            <p:spPr bwMode="auto">
              <a:xfrm>
                <a:off x="2214546" y="3464719"/>
                <a:ext cx="285752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直接连接符 72"/>
              <p:cNvCxnSpPr>
                <a:stCxn id="75" idx="6"/>
                <a:endCxn id="76" idx="2"/>
              </p:cNvCxnSpPr>
              <p:nvPr/>
            </p:nvCxnSpPr>
            <p:spPr bwMode="auto">
              <a:xfrm>
                <a:off x="2714612" y="3464719"/>
                <a:ext cx="285752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4" name="椭圆 73"/>
              <p:cNvSpPr/>
              <p:nvPr/>
            </p:nvSpPr>
            <p:spPr bwMode="auto">
              <a:xfrm>
                <a:off x="2000232" y="3357562"/>
                <a:ext cx="214314" cy="21431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1</a:t>
                </a:r>
                <a:endParaRPr kumimoji="1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 bwMode="auto">
              <a:xfrm>
                <a:off x="2500298" y="3357562"/>
                <a:ext cx="214314" cy="21431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2</a:t>
                </a:r>
                <a:endParaRPr kumimoji="1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 bwMode="auto">
              <a:xfrm>
                <a:off x="3000364" y="3357562"/>
                <a:ext cx="214314" cy="21431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3</a:t>
                </a:r>
                <a:endParaRPr kumimoji="1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219918" y="3645024"/>
              <a:ext cx="1714512" cy="548634"/>
              <a:chOff x="2643174" y="3451870"/>
              <a:chExt cx="1714512" cy="548634"/>
            </a:xfrm>
          </p:grpSpPr>
          <p:sp>
            <p:nvSpPr>
              <p:cNvPr id="14" name="椭圆 13"/>
              <p:cNvSpPr/>
              <p:nvPr/>
            </p:nvSpPr>
            <p:spPr bwMode="auto">
              <a:xfrm>
                <a:off x="2643174" y="3451870"/>
                <a:ext cx="214314" cy="21431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0</a:t>
                </a:r>
                <a:endParaRPr kumimoji="1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cxnSp>
            <p:nvCxnSpPr>
              <p:cNvPr id="15" name="直接连接符 14"/>
              <p:cNvCxnSpPr>
                <a:stCxn id="14" idx="6"/>
                <a:endCxn id="18" idx="2"/>
              </p:cNvCxnSpPr>
              <p:nvPr/>
            </p:nvCxnSpPr>
            <p:spPr bwMode="auto">
              <a:xfrm>
                <a:off x="2857488" y="3559027"/>
                <a:ext cx="285752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连接符 15"/>
              <p:cNvCxnSpPr>
                <a:stCxn id="18" idx="6"/>
                <a:endCxn id="19" idx="2"/>
              </p:cNvCxnSpPr>
              <p:nvPr/>
            </p:nvCxnSpPr>
            <p:spPr bwMode="auto">
              <a:xfrm>
                <a:off x="3357554" y="3559027"/>
                <a:ext cx="285752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接连接符 16"/>
              <p:cNvCxnSpPr>
                <a:stCxn id="19" idx="6"/>
                <a:endCxn id="20" idx="2"/>
              </p:cNvCxnSpPr>
              <p:nvPr/>
            </p:nvCxnSpPr>
            <p:spPr bwMode="auto">
              <a:xfrm>
                <a:off x="3857620" y="3559027"/>
                <a:ext cx="285752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" name="椭圆 17"/>
              <p:cNvSpPr/>
              <p:nvPr/>
            </p:nvSpPr>
            <p:spPr bwMode="auto">
              <a:xfrm>
                <a:off x="3143240" y="3451870"/>
                <a:ext cx="214314" cy="21431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1</a:t>
                </a:r>
                <a:endParaRPr kumimoji="1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 bwMode="auto">
              <a:xfrm>
                <a:off x="3643306" y="3451870"/>
                <a:ext cx="214314" cy="21431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2</a:t>
                </a:r>
                <a:endParaRPr kumimoji="1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 bwMode="auto">
              <a:xfrm>
                <a:off x="4143372" y="3451870"/>
                <a:ext cx="214314" cy="21431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3</a:t>
                </a:r>
                <a:endParaRPr kumimoji="1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 bwMode="auto">
              <a:xfrm>
                <a:off x="2643174" y="3786190"/>
                <a:ext cx="214314" cy="21431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7</a:t>
                </a:r>
                <a:endParaRPr kumimoji="1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cxnSp>
            <p:nvCxnSpPr>
              <p:cNvPr id="22" name="直接连接符 21"/>
              <p:cNvCxnSpPr>
                <a:stCxn id="21" idx="6"/>
                <a:endCxn id="25" idx="2"/>
              </p:cNvCxnSpPr>
              <p:nvPr/>
            </p:nvCxnSpPr>
            <p:spPr bwMode="auto">
              <a:xfrm>
                <a:off x="2857488" y="3893347"/>
                <a:ext cx="285752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接连接符 22"/>
              <p:cNvCxnSpPr>
                <a:stCxn id="25" idx="6"/>
                <a:endCxn id="26" idx="2"/>
              </p:cNvCxnSpPr>
              <p:nvPr/>
            </p:nvCxnSpPr>
            <p:spPr bwMode="auto">
              <a:xfrm>
                <a:off x="3357554" y="3893347"/>
                <a:ext cx="285752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直接连接符 23"/>
              <p:cNvCxnSpPr>
                <a:stCxn id="26" idx="6"/>
                <a:endCxn id="27" idx="2"/>
              </p:cNvCxnSpPr>
              <p:nvPr/>
            </p:nvCxnSpPr>
            <p:spPr bwMode="auto">
              <a:xfrm>
                <a:off x="3857620" y="3893347"/>
                <a:ext cx="285752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椭圆 24"/>
              <p:cNvSpPr/>
              <p:nvPr/>
            </p:nvSpPr>
            <p:spPr bwMode="auto">
              <a:xfrm>
                <a:off x="3143240" y="3786190"/>
                <a:ext cx="214314" cy="21431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6</a:t>
                </a:r>
                <a:endParaRPr kumimoji="1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 bwMode="auto">
              <a:xfrm>
                <a:off x="3643306" y="3786190"/>
                <a:ext cx="214314" cy="21431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5</a:t>
                </a:r>
                <a:endParaRPr kumimoji="1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 bwMode="auto">
              <a:xfrm>
                <a:off x="4143372" y="3786190"/>
                <a:ext cx="214314" cy="21431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4</a:t>
                </a:r>
                <a:endParaRPr kumimoji="1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cxnSp>
            <p:nvCxnSpPr>
              <p:cNvPr id="28" name="直接连接符 27"/>
              <p:cNvCxnSpPr>
                <a:stCxn id="20" idx="4"/>
                <a:endCxn id="27" idx="0"/>
              </p:cNvCxnSpPr>
              <p:nvPr/>
            </p:nvCxnSpPr>
            <p:spPr bwMode="auto">
              <a:xfrm rot="5400000">
                <a:off x="4190526" y="3726187"/>
                <a:ext cx="120006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直接连接符 28"/>
              <p:cNvCxnSpPr>
                <a:stCxn id="21" idx="0"/>
                <a:endCxn id="14" idx="4"/>
              </p:cNvCxnSpPr>
              <p:nvPr/>
            </p:nvCxnSpPr>
            <p:spPr bwMode="auto">
              <a:xfrm rot="5400000" flipH="1" flipV="1">
                <a:off x="2690328" y="3726187"/>
                <a:ext cx="120006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7" name="Text Box 258"/>
          <p:cNvSpPr txBox="1">
            <a:spLocks noChangeArrowheads="1"/>
          </p:cNvSpPr>
          <p:nvPr/>
        </p:nvSpPr>
        <p:spPr bwMode="auto">
          <a:xfrm>
            <a:off x="2765271" y="2808422"/>
            <a:ext cx="2088000" cy="576000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en-US" altLang="zh-CN" b="1" dirty="0" smtClean="0">
                <a:latin typeface="+mn-ea"/>
                <a:ea typeface="+mn-ea"/>
              </a:rPr>
              <a:t>f</a:t>
            </a:r>
            <a:r>
              <a:rPr lang="en-US" altLang="zh-CN" b="1" baseline="-18000" dirty="0" smtClean="0">
                <a:latin typeface="+mn-ea"/>
                <a:ea typeface="+mn-ea"/>
              </a:rPr>
              <a:t>1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en-US" altLang="zh-CN" b="1" dirty="0" err="1" smtClean="0">
                <a:latin typeface="+mn-ea"/>
                <a:ea typeface="+mn-ea"/>
              </a:rPr>
              <a:t>i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＝</a:t>
            </a:r>
            <a:r>
              <a:rPr lang="en-US" altLang="zh-CN" b="1" dirty="0" smtClean="0">
                <a:latin typeface="+mn-ea"/>
                <a:ea typeface="+mn-ea"/>
              </a:rPr>
              <a:t>i+1 (</a:t>
            </a:r>
            <a:r>
              <a:rPr lang="en-US" altLang="zh-CN" b="1" dirty="0" err="1" smtClean="0">
                <a:latin typeface="+mn-ea"/>
                <a:ea typeface="+mn-ea"/>
              </a:rPr>
              <a:t>i</a:t>
            </a:r>
            <a:r>
              <a:rPr lang="zh-CN" altLang="en-US" b="1" dirty="0" smtClean="0">
                <a:latin typeface="+mn-lt"/>
                <a:ea typeface="+mn-ea"/>
              </a:rPr>
              <a:t>≠</a:t>
            </a:r>
            <a:r>
              <a:rPr lang="en-US" altLang="zh-CN" b="1" dirty="0" smtClean="0">
                <a:latin typeface="+mn-ea"/>
                <a:ea typeface="+mn-ea"/>
              </a:rPr>
              <a:t>N-1)</a:t>
            </a:r>
          </a:p>
          <a:p>
            <a:r>
              <a:rPr lang="en-US" altLang="zh-CN" b="1" dirty="0" smtClean="0">
                <a:latin typeface="+mn-ea"/>
                <a:ea typeface="+mn-ea"/>
              </a:rPr>
              <a:t>f</a:t>
            </a:r>
            <a:r>
              <a:rPr lang="en-US" altLang="zh-CN" b="1" baseline="-18000" dirty="0" smtClean="0">
                <a:latin typeface="+mn-ea"/>
                <a:ea typeface="+mn-ea"/>
              </a:rPr>
              <a:t>2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en-US" altLang="zh-CN" b="1" dirty="0" err="1" smtClean="0">
                <a:latin typeface="+mn-ea"/>
                <a:ea typeface="+mn-ea"/>
              </a:rPr>
              <a:t>i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＝</a:t>
            </a:r>
            <a:r>
              <a:rPr lang="en-US" altLang="zh-CN" b="1" dirty="0" smtClean="0">
                <a:latin typeface="+mn-ea"/>
                <a:ea typeface="+mn-ea"/>
              </a:rPr>
              <a:t>i-1 (</a:t>
            </a:r>
            <a:r>
              <a:rPr lang="en-US" altLang="zh-CN" b="1" dirty="0" err="1" smtClean="0">
                <a:latin typeface="+mn-ea"/>
                <a:ea typeface="+mn-ea"/>
              </a:rPr>
              <a:t>i</a:t>
            </a:r>
            <a:r>
              <a:rPr lang="zh-CN" altLang="en-US" b="1" dirty="0" smtClean="0">
                <a:latin typeface="+mn-lt"/>
                <a:ea typeface="+mn-ea"/>
              </a:rPr>
              <a:t>≠</a:t>
            </a:r>
            <a:r>
              <a:rPr lang="en-US" altLang="zh-CN" b="1" dirty="0" smtClean="0">
                <a:latin typeface="+mn-ea"/>
                <a:ea typeface="+mn-ea"/>
              </a:rPr>
              <a:t>0)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78" name="Text Box 258"/>
          <p:cNvSpPr txBox="1">
            <a:spLocks noChangeArrowheads="1"/>
          </p:cNvSpPr>
          <p:nvPr/>
        </p:nvSpPr>
        <p:spPr bwMode="auto">
          <a:xfrm>
            <a:off x="6948472" y="2808358"/>
            <a:ext cx="2088000" cy="576000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en-US" altLang="zh-CN" b="1" dirty="0" smtClean="0">
                <a:latin typeface="+mn-ea"/>
                <a:ea typeface="+mn-ea"/>
              </a:rPr>
              <a:t>f</a:t>
            </a:r>
            <a:r>
              <a:rPr lang="en-US" altLang="zh-CN" b="1" baseline="-18000" dirty="0" smtClean="0">
                <a:latin typeface="+mn-ea"/>
                <a:ea typeface="+mn-ea"/>
              </a:rPr>
              <a:t>1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en-US" altLang="zh-CN" b="1" dirty="0" err="1" smtClean="0">
                <a:latin typeface="+mn-ea"/>
                <a:ea typeface="+mn-ea"/>
              </a:rPr>
              <a:t>i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＝</a:t>
            </a:r>
            <a:r>
              <a:rPr lang="en-US" altLang="zh-CN" b="1" dirty="0" smtClean="0">
                <a:latin typeface="+mn-ea"/>
                <a:ea typeface="+mn-ea"/>
              </a:rPr>
              <a:t>i+1 (mod N)</a:t>
            </a:r>
          </a:p>
          <a:p>
            <a:r>
              <a:rPr lang="en-US" altLang="zh-CN" b="1" dirty="0" smtClean="0">
                <a:latin typeface="+mn-ea"/>
                <a:ea typeface="+mn-ea"/>
              </a:rPr>
              <a:t>f</a:t>
            </a:r>
            <a:r>
              <a:rPr lang="en-US" altLang="zh-CN" b="1" baseline="-18000" dirty="0">
                <a:latin typeface="+mn-ea"/>
                <a:ea typeface="+mn-ea"/>
              </a:rPr>
              <a:t>2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en-US" altLang="zh-CN" b="1" dirty="0" err="1" smtClean="0">
                <a:latin typeface="+mn-ea"/>
                <a:ea typeface="+mn-ea"/>
              </a:rPr>
              <a:t>i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＝</a:t>
            </a:r>
            <a:r>
              <a:rPr lang="en-US" altLang="zh-CN" b="1" dirty="0" smtClean="0">
                <a:latin typeface="+mn-ea"/>
                <a:ea typeface="+mn-ea"/>
              </a:rPr>
              <a:t>i-1 (mod N)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80" name="Text Box 4"/>
          <p:cNvSpPr txBox="1">
            <a:spLocks noChangeArrowheads="1"/>
          </p:cNvSpPr>
          <p:nvPr/>
        </p:nvSpPr>
        <p:spPr bwMode="auto">
          <a:xfrm>
            <a:off x="2205780" y="3501008"/>
            <a:ext cx="6758957" cy="20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指互连</a:t>
            </a:r>
            <a:r>
              <a:rPr lang="zh-CN" altLang="en-US" sz="2400" b="1" dirty="0">
                <a:latin typeface="宋体" pitchFamily="2" charset="-122"/>
              </a:rPr>
              <a:t>函数的</a:t>
            </a:r>
            <a:r>
              <a:rPr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改变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部件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用于</a:t>
            </a:r>
            <a:r>
              <a:rPr lang="zh-CN" altLang="en-US" sz="2400" b="1" u="sng" dirty="0" smtClean="0">
                <a:solidFill>
                  <a:srgbClr val="0070C0"/>
                </a:solidFill>
                <a:latin typeface="宋体" pitchFamily="2" charset="-122"/>
              </a:rPr>
              <a:t>选择</a:t>
            </a:r>
            <a:r>
              <a:rPr lang="zh-CN" altLang="en-US" sz="2400" b="1" dirty="0" smtClean="0">
                <a:latin typeface="宋体" pitchFamily="2" charset="-122"/>
              </a:rPr>
              <a:t>互连函数，或</a:t>
            </a:r>
            <a:r>
              <a:rPr lang="zh-CN" altLang="en-US" sz="2400" b="1" u="sng" dirty="0" smtClean="0">
                <a:solidFill>
                  <a:srgbClr val="0070C0"/>
                </a:solidFill>
                <a:latin typeface="宋体" pitchFamily="2" charset="-122"/>
              </a:rPr>
              <a:t>用作</a:t>
            </a:r>
            <a:r>
              <a:rPr lang="zh-CN" altLang="en-US" sz="2400" b="1" dirty="0" smtClean="0">
                <a:latin typeface="宋体" pitchFamily="2" charset="-122"/>
              </a:rPr>
              <a:t>互连函数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宋体" pitchFamily="2" charset="-122"/>
              </a:rPr>
              <a:t>   (</a:t>
            </a:r>
            <a:r>
              <a:rPr lang="zh-CN" altLang="en-US" b="1" dirty="0" smtClean="0">
                <a:latin typeface="宋体" pitchFamily="2" charset="-122"/>
              </a:rPr>
              <a:t>如上</a:t>
            </a:r>
            <a:r>
              <a:rPr lang="zh-CN" altLang="en-US" b="1" dirty="0">
                <a:latin typeface="宋体" pitchFamily="2" charset="-122"/>
              </a:rPr>
              <a:t>图</a:t>
            </a:r>
            <a:r>
              <a:rPr lang="zh-CN" altLang="en-US" b="1" dirty="0" smtClean="0">
                <a:latin typeface="宋体" pitchFamily="2" charset="-122"/>
              </a:rPr>
              <a:t>连接左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右</a:t>
            </a:r>
            <a:r>
              <a:rPr lang="en-US" altLang="zh-CN" b="1" dirty="0" smtClean="0">
                <a:latin typeface="宋体" pitchFamily="2" charset="-122"/>
              </a:rPr>
              <a:t>)       (</a:t>
            </a:r>
            <a:r>
              <a:rPr lang="zh-CN" altLang="en-US" b="1" dirty="0" smtClean="0">
                <a:latin typeface="宋体" pitchFamily="2" charset="-122"/>
              </a:rPr>
              <a:t>如多级网络中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zh-CN" altLang="en-US" b="1" dirty="0" smtClean="0">
                <a:latin typeface="宋体" pitchFamily="2" charset="-122"/>
              </a:rPr>
              <a:t>稍后讲</a:t>
            </a:r>
            <a:r>
              <a:rPr lang="en-US" altLang="zh-CN" b="1" dirty="0" smtClean="0">
                <a:latin typeface="宋体" pitchFamily="2" charset="-122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指各开关元件的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控制时间</a:t>
            </a:r>
            <a:r>
              <a:rPr lang="zh-CN" altLang="en-US" sz="2400" b="1" dirty="0" smtClean="0">
                <a:latin typeface="宋体" pitchFamily="2" charset="-122"/>
              </a:rPr>
              <a:t>，用于</a:t>
            </a:r>
            <a:r>
              <a:rPr lang="zh-CN" altLang="en-US" sz="2400" b="1" u="sng" dirty="0" smtClean="0">
                <a:solidFill>
                  <a:srgbClr val="0070C0"/>
                </a:solidFill>
                <a:latin typeface="宋体" pitchFamily="2" charset="-122"/>
              </a:rPr>
              <a:t>扩大</a:t>
            </a:r>
            <a:r>
              <a:rPr lang="zh-CN" altLang="en-US" sz="2400" b="1" dirty="0" smtClean="0">
                <a:latin typeface="宋体" pitchFamily="2" charset="-122"/>
              </a:rPr>
              <a:t>应用范围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←同时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分时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改变取值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8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6" name="Text Box 4"/>
          <p:cNvSpPr txBox="1">
            <a:spLocks noChangeArrowheads="1"/>
          </p:cNvSpPr>
          <p:nvPr/>
        </p:nvSpPr>
        <p:spPr bwMode="auto">
          <a:xfrm>
            <a:off x="220662" y="5464473"/>
            <a:ext cx="8815834" cy="81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※IN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的类型：</a:t>
            </a:r>
            <a:r>
              <a:rPr lang="zh-CN" altLang="en-US" sz="2400" b="1" dirty="0" smtClean="0">
                <a:latin typeface="宋体" pitchFamily="2" charset="-122"/>
              </a:rPr>
              <a:t>静态互连网络、动态互连网络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smtClean="0">
                <a:latin typeface="宋体" pitchFamily="2" charset="-122"/>
              </a:rPr>
              <a:t>                    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基于节点间的连接</a:t>
            </a:r>
            <a:r>
              <a:rPr lang="zh-CN" altLang="en-US" b="1" dirty="0">
                <a:latin typeface="宋体" pitchFamily="2" charset="-122"/>
              </a:rPr>
              <a:t>通路能否改变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41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2" y="1340768"/>
            <a:ext cx="3528392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*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拓扑结构：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*开关元件：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*互连特性：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*特点：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2" y="397113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sz="2400" b="1" dirty="0">
                <a:solidFill>
                  <a:srgbClr val="FF3399"/>
                </a:solidFill>
                <a:latin typeface="宋体" pitchFamily="2" charset="-122"/>
              </a:rPr>
              <a:t>静态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互连网络   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又称直接网络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itchFamily="2" charset="-122"/>
              </a:rPr>
              <a:t>   </a:t>
            </a:r>
            <a:r>
              <a:rPr lang="zh-CN" altLang="en-US" sz="2400" b="1" dirty="0" smtClean="0">
                <a:latin typeface="宋体" pitchFamily="2" charset="-122"/>
              </a:rPr>
              <a:t> 节点间的连接通路是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固定的</a:t>
            </a:r>
            <a:r>
              <a:rPr lang="zh-CN" altLang="en-US" sz="2400" b="1" dirty="0" smtClean="0">
                <a:latin typeface="宋体" pitchFamily="2" charset="-122"/>
              </a:rPr>
              <a:t>、运行中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不能</a:t>
            </a:r>
            <a:r>
              <a:rPr lang="zh-CN" altLang="en-US" sz="2400" b="1" dirty="0" smtClean="0">
                <a:latin typeface="宋体" pitchFamily="2" charset="-122"/>
              </a:rPr>
              <a:t>改变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5780" y="1340768"/>
            <a:ext cx="67589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维数↑，节点度↑、网络直径↓、成本↑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495157"/>
              </p:ext>
            </p:extLst>
          </p:nvPr>
        </p:nvGraphicFramePr>
        <p:xfrm>
          <a:off x="1043608" y="1844824"/>
          <a:ext cx="7560840" cy="2669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936104"/>
                <a:gridCol w="1224135"/>
                <a:gridCol w="1008113"/>
                <a:gridCol w="1152128"/>
                <a:gridCol w="792088"/>
                <a:gridCol w="1440160"/>
              </a:tblGrid>
              <a:tr h="27203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网络类型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节点度</a:t>
                      </a:r>
                      <a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</a:t>
                      </a:r>
                      <a:endParaRPr lang="zh-CN" altLang="en-US" sz="1800" i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网络直径</a:t>
                      </a:r>
                      <a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</a:t>
                      </a:r>
                      <a:endParaRPr lang="zh-CN" altLang="en-US" sz="1800" i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链路数</a:t>
                      </a:r>
                      <a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l</a:t>
                      </a:r>
                      <a:endParaRPr lang="zh-CN" altLang="en-US" sz="1800" i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等分宽度</a:t>
                      </a:r>
                      <a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</a:t>
                      </a:r>
                      <a:endParaRPr lang="zh-CN" altLang="en-US" sz="1800" i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对称性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网络规模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线性阵列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环形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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N/2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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二叉树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2(h-1)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</a:t>
                      </a:r>
                      <a:r>
                        <a:rPr lang="en-US" altLang="zh-CN" sz="1800" b="1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星型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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N/2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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网格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2(r-1)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2N-2r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r×r</a:t>
                      </a:r>
                      <a:endParaRPr lang="zh-CN" altLang="en-US" sz="1800" b="1" baseline="34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环网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2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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r/2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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2r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r×r</a:t>
                      </a:r>
                      <a:endParaRPr lang="zh-CN" altLang="en-US" sz="1800" b="1" baseline="34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超立方体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nN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N/2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</a:t>
                      </a:r>
                      <a:r>
                        <a:rPr lang="en-US" altLang="zh-CN" sz="1800" b="1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全连接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N(N-1)/2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(N/2)</a:t>
                      </a:r>
                      <a:r>
                        <a:rPr lang="en-US" altLang="zh-CN" sz="1800" b="1" baseline="3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1" baseline="34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47665" y="4509120"/>
            <a:ext cx="5256583" cy="17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</a:t>
            </a:r>
            <a:r>
              <a:rPr lang="zh-CN" altLang="en-US" sz="2400" b="1" dirty="0">
                <a:latin typeface="宋体" pitchFamily="2" charset="-122"/>
              </a:rPr>
              <a:t>端口</a:t>
            </a:r>
            <a:r>
              <a:rPr lang="zh-CN" altLang="en-US" sz="2400" b="1" dirty="0" smtClean="0">
                <a:latin typeface="宋体" pitchFamily="2" charset="-122"/>
              </a:rPr>
              <a:t>数＝</a:t>
            </a:r>
            <a:r>
              <a:rPr lang="en-US" altLang="zh-CN" sz="2400" b="1" i="1" spc="100" dirty="0" smtClean="0"/>
              <a:t>d</a:t>
            </a:r>
            <a:r>
              <a:rPr lang="zh-CN" altLang="en-US" sz="2400" b="1" spc="100" dirty="0" smtClean="0">
                <a:latin typeface="+mn-ea"/>
                <a:ea typeface="+mn-ea"/>
              </a:rPr>
              <a:t>＋</a:t>
            </a:r>
            <a:r>
              <a:rPr lang="en-US" altLang="zh-CN" sz="2400" b="1" spc="100" dirty="0" smtClean="0"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latin typeface="宋体" pitchFamily="2" charset="-122"/>
              </a:rPr>
              <a:t>，复杂度～</a:t>
            </a:r>
            <a:r>
              <a:rPr lang="en-US" altLang="zh-CN" sz="2400" b="1" i="1" spc="100" dirty="0" smtClean="0">
                <a:latin typeface="+mn-lt"/>
              </a:rPr>
              <a:t>d</a:t>
            </a:r>
            <a:r>
              <a:rPr lang="en-US" altLang="zh-CN" sz="2400" b="1" spc="100" baseline="34000" dirty="0" smtClean="0">
                <a:latin typeface="宋体" pitchFamily="2" charset="-122"/>
              </a:rPr>
              <a:t>2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函数</a:t>
            </a:r>
            <a:r>
              <a:rPr lang="zh-CN" altLang="en-US" sz="2400" b="1" dirty="0">
                <a:latin typeface="宋体" pitchFamily="2" charset="-122"/>
              </a:rPr>
              <a:t>个数</a:t>
            </a:r>
            <a:r>
              <a:rPr lang="zh-CN" altLang="en-US" sz="2400" b="1" dirty="0" smtClean="0">
                <a:latin typeface="宋体" pitchFamily="2" charset="-122"/>
              </a:rPr>
              <a:t>～</a:t>
            </a:r>
            <a:r>
              <a:rPr lang="en-US" altLang="zh-CN" sz="2400" b="1" i="1" spc="100" dirty="0" smtClean="0"/>
              <a:t>d</a:t>
            </a:r>
            <a:r>
              <a:rPr lang="zh-CN" altLang="en-US" sz="2400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</a:rPr>
              <a:t>选择</a:t>
            </a:r>
            <a:r>
              <a:rPr lang="zh-CN" altLang="en-US" sz="2000" b="1" dirty="0" smtClean="0">
                <a:latin typeface="宋体" pitchFamily="2" charset="-122"/>
              </a:rPr>
              <a:t>互连函数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i="1" dirty="0" smtClean="0">
                <a:latin typeface="+mn-lt"/>
              </a:rPr>
              <a:t>D</a:t>
            </a:r>
            <a:r>
              <a:rPr lang="zh-CN" altLang="en-US" sz="2400" b="1" dirty="0" smtClean="0">
                <a:latin typeface="宋体" pitchFamily="2" charset="-122"/>
              </a:rPr>
              <a:t>～寻</a:t>
            </a:r>
            <a:r>
              <a:rPr lang="zh-CN" altLang="en-US" sz="2400" b="1" dirty="0">
                <a:latin typeface="宋体" pitchFamily="2" charset="-122"/>
              </a:rPr>
              <a:t>径</a:t>
            </a:r>
            <a:r>
              <a:rPr lang="zh-CN" altLang="en-US" sz="2400" b="1" dirty="0" smtClean="0">
                <a:latin typeface="宋体" pitchFamily="2" charset="-122"/>
              </a:rPr>
              <a:t>效率，</a:t>
            </a:r>
            <a:r>
              <a:rPr lang="en-US" altLang="zh-CN" sz="2400" b="1" i="1" dirty="0" smtClean="0">
                <a:latin typeface="+mn-lt"/>
              </a:rPr>
              <a:t>b</a:t>
            </a:r>
            <a:r>
              <a:rPr lang="zh-CN" altLang="en-US" sz="2400" b="1" dirty="0" smtClean="0">
                <a:latin typeface="宋体" pitchFamily="2" charset="-122"/>
              </a:rPr>
              <a:t>～网络带宽，</a:t>
            </a:r>
            <a:r>
              <a:rPr lang="en-US" altLang="zh-CN" sz="2400" b="1" i="1" dirty="0" smtClean="0">
                <a:latin typeface="+mn-lt"/>
              </a:rPr>
              <a:t>l</a:t>
            </a:r>
            <a:r>
              <a:rPr lang="zh-CN" altLang="en-US" sz="2400" b="1" dirty="0" smtClean="0">
                <a:latin typeface="宋体" pitchFamily="2" charset="-122"/>
              </a:rPr>
              <a:t>～价格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←技术改进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虫孔寻径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可淡化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745958" y="6021352"/>
            <a:ext cx="1282426" cy="576000"/>
            <a:chOff x="4642619" y="5114133"/>
            <a:chExt cx="1282426" cy="576000"/>
          </a:xfrm>
        </p:grpSpPr>
        <p:sp>
          <p:nvSpPr>
            <p:cNvPr id="46" name="Line 75"/>
            <p:cNvSpPr>
              <a:spLocks noChangeShapeType="1"/>
            </p:cNvSpPr>
            <p:nvPr/>
          </p:nvSpPr>
          <p:spPr bwMode="auto">
            <a:xfrm>
              <a:off x="4642619" y="5186061"/>
              <a:ext cx="287338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7" name="Rectangle 76"/>
            <p:cNvSpPr>
              <a:spLocks noChangeArrowheads="1"/>
            </p:cNvSpPr>
            <p:nvPr/>
          </p:nvSpPr>
          <p:spPr bwMode="auto">
            <a:xfrm>
              <a:off x="4917627" y="5114133"/>
              <a:ext cx="720000" cy="57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dirty="0">
                  <a:latin typeface="宋体" pitchFamily="2" charset="-122"/>
                </a:rPr>
                <a:t>开关</a:t>
              </a:r>
              <a:endParaRPr lang="en-US" altLang="zh-CN" b="1" baseline="-14000" dirty="0">
                <a:latin typeface="宋体" pitchFamily="2" charset="-122"/>
              </a:endParaRPr>
            </a:p>
          </p:txBody>
        </p:sp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4642619" y="5330077"/>
              <a:ext cx="287338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9" name="Line 90"/>
            <p:cNvSpPr>
              <a:spLocks noChangeShapeType="1"/>
            </p:cNvSpPr>
            <p:nvPr/>
          </p:nvSpPr>
          <p:spPr bwMode="auto">
            <a:xfrm>
              <a:off x="4642619" y="5474093"/>
              <a:ext cx="287338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0" name="Line 91"/>
            <p:cNvSpPr>
              <a:spLocks noChangeShapeType="1"/>
            </p:cNvSpPr>
            <p:nvPr/>
          </p:nvSpPr>
          <p:spPr bwMode="auto">
            <a:xfrm>
              <a:off x="4642619" y="5618109"/>
              <a:ext cx="2873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1" name="Line 92"/>
            <p:cNvSpPr>
              <a:spLocks noChangeShapeType="1"/>
            </p:cNvSpPr>
            <p:nvPr/>
          </p:nvSpPr>
          <p:spPr bwMode="auto">
            <a:xfrm>
              <a:off x="5637707" y="5185491"/>
              <a:ext cx="287338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2" name="Line 93"/>
            <p:cNvSpPr>
              <a:spLocks noChangeShapeType="1"/>
            </p:cNvSpPr>
            <p:nvPr/>
          </p:nvSpPr>
          <p:spPr bwMode="auto">
            <a:xfrm>
              <a:off x="5637707" y="5330077"/>
              <a:ext cx="287338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3" name="Line 94"/>
            <p:cNvSpPr>
              <a:spLocks noChangeShapeType="1"/>
            </p:cNvSpPr>
            <p:nvPr/>
          </p:nvSpPr>
          <p:spPr bwMode="auto">
            <a:xfrm>
              <a:off x="5637707" y="5474093"/>
              <a:ext cx="287338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4" name="Line 95"/>
            <p:cNvSpPr>
              <a:spLocks noChangeShapeType="1"/>
            </p:cNvSpPr>
            <p:nvPr/>
          </p:nvSpPr>
          <p:spPr bwMode="auto">
            <a:xfrm>
              <a:off x="5637707" y="5618109"/>
              <a:ext cx="2873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876256" y="4617152"/>
            <a:ext cx="2160240" cy="1260120"/>
            <a:chOff x="2483768" y="5409240"/>
            <a:chExt cx="2160240" cy="1260120"/>
          </a:xfrm>
        </p:grpSpPr>
        <p:sp>
          <p:nvSpPr>
            <p:cNvPr id="59" name="Text Box 339"/>
            <p:cNvSpPr txBox="1">
              <a:spLocks noChangeArrowheads="1"/>
            </p:cNvSpPr>
            <p:nvPr/>
          </p:nvSpPr>
          <p:spPr bwMode="auto">
            <a:xfrm>
              <a:off x="2843848" y="5409240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010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2987824" y="5805264"/>
              <a:ext cx="792000" cy="792000"/>
            </a:xfrm>
            <a:prstGeom prst="rect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 rot="10800000" flipV="1">
              <a:off x="3779913" y="6309351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H="1">
              <a:off x="3779913" y="5514952"/>
              <a:ext cx="360039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rot="10800000" flipV="1">
              <a:off x="2987825" y="5517263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V="1">
              <a:off x="2987824" y="6309320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95" name="Text Box 339"/>
            <p:cNvSpPr txBox="1">
              <a:spLocks noChangeArrowheads="1"/>
            </p:cNvSpPr>
            <p:nvPr/>
          </p:nvSpPr>
          <p:spPr bwMode="auto">
            <a:xfrm>
              <a:off x="2483768" y="5703346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110</a:t>
              </a:r>
            </a:p>
          </p:txBody>
        </p:sp>
        <p:sp>
          <p:nvSpPr>
            <p:cNvPr id="96" name="Text Box 339"/>
            <p:cNvSpPr txBox="1">
              <a:spLocks noChangeArrowheads="1"/>
            </p:cNvSpPr>
            <p:nvPr/>
          </p:nvSpPr>
          <p:spPr bwMode="auto">
            <a:xfrm>
              <a:off x="4284008" y="5409240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011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97" name="Text Box 339"/>
            <p:cNvSpPr txBox="1">
              <a:spLocks noChangeArrowheads="1"/>
            </p:cNvSpPr>
            <p:nvPr/>
          </p:nvSpPr>
          <p:spPr bwMode="auto">
            <a:xfrm>
              <a:off x="4284008" y="6201328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001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98" name="Text Box 339"/>
            <p:cNvSpPr txBox="1">
              <a:spLocks noChangeArrowheads="1"/>
            </p:cNvSpPr>
            <p:nvPr/>
          </p:nvSpPr>
          <p:spPr bwMode="auto">
            <a:xfrm>
              <a:off x="3923968" y="6489336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101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99" name="Text Box 339"/>
            <p:cNvSpPr txBox="1">
              <a:spLocks noChangeArrowheads="1"/>
            </p:cNvSpPr>
            <p:nvPr/>
          </p:nvSpPr>
          <p:spPr bwMode="auto">
            <a:xfrm>
              <a:off x="2483768" y="6489360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100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100" name="Text Box 339"/>
            <p:cNvSpPr txBox="1">
              <a:spLocks noChangeArrowheads="1"/>
            </p:cNvSpPr>
            <p:nvPr/>
          </p:nvSpPr>
          <p:spPr bwMode="auto">
            <a:xfrm>
              <a:off x="2843808" y="6201328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000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3347960" y="5517320"/>
              <a:ext cx="792000" cy="792000"/>
            </a:xfrm>
            <a:prstGeom prst="rect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4103960" y="548064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>
              <a:off x="4175960" y="551664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矩形 103"/>
            <p:cNvSpPr/>
            <p:nvPr/>
          </p:nvSpPr>
          <p:spPr bwMode="auto">
            <a:xfrm>
              <a:off x="4103913" y="6272732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 bwMode="auto">
            <a:xfrm>
              <a:off x="4175913" y="6308732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矩形 105"/>
            <p:cNvSpPr/>
            <p:nvPr/>
          </p:nvSpPr>
          <p:spPr bwMode="auto">
            <a:xfrm>
              <a:off x="3743928" y="576868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7" name="直接连接符 106"/>
            <p:cNvCxnSpPr/>
            <p:nvPr/>
          </p:nvCxnSpPr>
          <p:spPr bwMode="auto">
            <a:xfrm>
              <a:off x="3815928" y="580468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矩形 107"/>
            <p:cNvSpPr/>
            <p:nvPr/>
          </p:nvSpPr>
          <p:spPr bwMode="auto">
            <a:xfrm>
              <a:off x="3743881" y="6560772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>
              <a:off x="3815881" y="6596772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矩形 109"/>
            <p:cNvSpPr/>
            <p:nvPr/>
          </p:nvSpPr>
          <p:spPr bwMode="auto">
            <a:xfrm>
              <a:off x="2951840" y="656076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11" name="直接连接符 110"/>
            <p:cNvCxnSpPr/>
            <p:nvPr/>
          </p:nvCxnSpPr>
          <p:spPr bwMode="auto">
            <a:xfrm>
              <a:off x="2843808" y="659676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矩形 111"/>
            <p:cNvSpPr/>
            <p:nvPr/>
          </p:nvSpPr>
          <p:spPr bwMode="auto">
            <a:xfrm>
              <a:off x="2951840" y="5768676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13" name="直接连接符 112"/>
            <p:cNvCxnSpPr/>
            <p:nvPr/>
          </p:nvCxnSpPr>
          <p:spPr bwMode="auto">
            <a:xfrm>
              <a:off x="2843808" y="5804676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矩形 113"/>
            <p:cNvSpPr/>
            <p:nvPr/>
          </p:nvSpPr>
          <p:spPr bwMode="auto">
            <a:xfrm>
              <a:off x="3311880" y="6272732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 bwMode="auto">
            <a:xfrm>
              <a:off x="3203848" y="6308732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矩形 115"/>
            <p:cNvSpPr/>
            <p:nvPr/>
          </p:nvSpPr>
          <p:spPr bwMode="auto">
            <a:xfrm>
              <a:off x="3311880" y="548064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3203848" y="551664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 Box 339"/>
            <p:cNvSpPr txBox="1">
              <a:spLocks noChangeArrowheads="1"/>
            </p:cNvSpPr>
            <p:nvPr/>
          </p:nvSpPr>
          <p:spPr bwMode="auto">
            <a:xfrm>
              <a:off x="3923928" y="5697248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111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</p:grpSp>
      <p:sp>
        <p:nvSpPr>
          <p:cNvPr id="119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492056" y="5393208"/>
            <a:ext cx="1584000" cy="1114104"/>
            <a:chOff x="3492056" y="5393208"/>
            <a:chExt cx="1584000" cy="1114104"/>
          </a:xfrm>
        </p:grpSpPr>
        <p:sp>
          <p:nvSpPr>
            <p:cNvPr id="61" name="Text Box 339"/>
            <p:cNvSpPr txBox="1">
              <a:spLocks noChangeArrowheads="1"/>
            </p:cNvSpPr>
            <p:nvPr/>
          </p:nvSpPr>
          <p:spPr bwMode="auto">
            <a:xfrm>
              <a:off x="3492056" y="6255312"/>
              <a:ext cx="1584000" cy="252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</a:rPr>
                <a:t>各开关的值</a:t>
              </a:r>
              <a:r>
                <a:rPr lang="zh-CN" altLang="en-US" sz="1600" b="1" dirty="0">
                  <a:solidFill>
                    <a:srgbClr val="0070C0"/>
                  </a:solidFill>
                  <a:latin typeface="+mn-ea"/>
                </a:rPr>
                <a:t>相同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4499992" y="5393208"/>
              <a:ext cx="0" cy="8440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 flipV="1">
              <a:off x="3923928" y="5409240"/>
              <a:ext cx="0" cy="8280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7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177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7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33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285" name="Text Box 223"/>
          <p:cNvSpPr txBox="1">
            <a:spLocks noChangeArrowheads="1"/>
          </p:cNvSpPr>
          <p:nvPr/>
        </p:nvSpPr>
        <p:spPr bwMode="auto">
          <a:xfrm>
            <a:off x="179511" y="404664"/>
            <a:ext cx="6076547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8</a:t>
            </a:r>
            <a:r>
              <a:rPr lang="zh-CN" altLang="en-US" sz="2200" b="1" dirty="0" smtClean="0">
                <a:latin typeface="宋体" pitchFamily="2" charset="-122"/>
              </a:rPr>
              <a:t>个节点的循环移数网的拓扑结构如右图所示，互连函数有哪些？网络直径是多少？与</a:t>
            </a:r>
            <a:r>
              <a:rPr lang="en-US" altLang="zh-CN" sz="2200" b="1" dirty="0" smtClean="0">
                <a:latin typeface="宋体" pitchFamily="2" charset="-122"/>
              </a:rPr>
              <a:t>3#</a:t>
            </a:r>
            <a:r>
              <a:rPr lang="zh-CN" altLang="en-US" sz="2200" b="1" dirty="0" smtClean="0">
                <a:latin typeface="宋体" pitchFamily="2" charset="-122"/>
              </a:rPr>
              <a:t>节点距离最远的节点是？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en-US" altLang="zh-CN" sz="2200" b="1" dirty="0" smtClean="0">
                <a:latin typeface="宋体" pitchFamily="2" charset="-122"/>
              </a:rPr>
              <a:t>f(x)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x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en-US" altLang="zh-CN" sz="2200" b="1" baseline="38000" dirty="0" smtClean="0">
                <a:latin typeface="宋体" pitchFamily="2" charset="-122"/>
              </a:rPr>
              <a:t>i</a:t>
            </a:r>
            <a:r>
              <a:rPr lang="zh-CN" altLang="en-US" sz="2200" b="1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dirty="0" err="1" smtClean="0">
                <a:latin typeface="宋体" pitchFamily="2" charset="-122"/>
              </a:rPr>
              <a:t>i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0,1,2)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D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zh-CN" altLang="en-US" sz="2200" b="1" dirty="0" smtClean="0">
                <a:latin typeface="宋体" pitchFamily="2" charset="-122"/>
                <a:sym typeface="Symbol"/>
              </a:rPr>
              <a:t></a:t>
            </a:r>
            <a:r>
              <a:rPr lang="en-US" altLang="zh-CN" sz="2200" b="1" dirty="0" smtClean="0">
                <a:latin typeface="宋体" pitchFamily="2" charset="-122"/>
              </a:rPr>
              <a:t>n/2</a:t>
            </a:r>
            <a:r>
              <a:rPr lang="zh-CN" altLang="en-US" sz="2200" b="1" dirty="0">
                <a:latin typeface="宋体" pitchFamily="2" charset="-122"/>
                <a:sym typeface="Symbol"/>
              </a:rPr>
              <a:t></a:t>
            </a:r>
            <a:r>
              <a:rPr lang="en-US" altLang="zh-CN" sz="2200" b="1" dirty="0" smtClean="0">
                <a:latin typeface="宋体" pitchFamily="2" charset="-122"/>
              </a:rPr>
              <a:t>    (n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log</a:t>
            </a:r>
            <a:r>
              <a:rPr lang="en-US" altLang="zh-CN" sz="2200" b="1" baseline="-24000" dirty="0" smtClean="0">
                <a:latin typeface="宋体" pitchFamily="2" charset="-122"/>
              </a:rPr>
              <a:t>2</a:t>
            </a:r>
            <a:r>
              <a:rPr lang="en-US" altLang="zh-CN" sz="2200" b="1" dirty="0" smtClean="0">
                <a:latin typeface="宋体" pitchFamily="2" charset="-122"/>
              </a:rPr>
              <a:t>8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3)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3#</a:t>
            </a:r>
            <a:r>
              <a:rPr lang="zh-CN" altLang="en-US" sz="2200" b="1" dirty="0" smtClean="0">
                <a:latin typeface="宋体" pitchFamily="2" charset="-122"/>
              </a:rPr>
              <a:t>节点的最</a:t>
            </a:r>
            <a:r>
              <a:rPr lang="zh-CN" altLang="en-US" sz="2200" b="1" dirty="0">
                <a:latin typeface="宋体" pitchFamily="2" charset="-122"/>
              </a:rPr>
              <a:t>远节点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0#</a:t>
            </a:r>
            <a:r>
              <a:rPr lang="zh-CN" altLang="en-US" sz="2200" b="1" dirty="0" smtClean="0">
                <a:latin typeface="宋体" pitchFamily="2" charset="-122"/>
              </a:rPr>
              <a:t>或</a:t>
            </a:r>
            <a:r>
              <a:rPr lang="en-US" altLang="zh-CN" sz="2200" b="1" dirty="0" smtClean="0">
                <a:latin typeface="宋体" pitchFamily="2" charset="-122"/>
              </a:rPr>
              <a:t>6#</a:t>
            </a:r>
            <a:r>
              <a:rPr lang="zh-CN" altLang="en-US" sz="2200" b="1" dirty="0" smtClean="0">
                <a:latin typeface="宋体" pitchFamily="2" charset="-122"/>
              </a:rPr>
              <a:t>。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292" name="组合 291"/>
          <p:cNvGrpSpPr/>
          <p:nvPr/>
        </p:nvGrpSpPr>
        <p:grpSpPr>
          <a:xfrm>
            <a:off x="6256059" y="620700"/>
            <a:ext cx="2592208" cy="2232208"/>
            <a:chOff x="1547784" y="1772816"/>
            <a:chExt cx="2592208" cy="2232208"/>
          </a:xfrm>
        </p:grpSpPr>
        <p:sp>
          <p:nvSpPr>
            <p:cNvPr id="4" name="椭圆 3"/>
            <p:cNvSpPr/>
            <p:nvPr/>
          </p:nvSpPr>
          <p:spPr bwMode="auto">
            <a:xfrm>
              <a:off x="1979792" y="2024824"/>
              <a:ext cx="1728000" cy="1728000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2771880" y="1952816"/>
              <a:ext cx="144000" cy="144000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7" name="直接连接符 6"/>
            <p:cNvCxnSpPr>
              <a:stCxn id="17" idx="0"/>
              <a:endCxn id="5" idx="4"/>
            </p:cNvCxnSpPr>
            <p:nvPr/>
          </p:nvCxnSpPr>
          <p:spPr bwMode="auto">
            <a:xfrm flipV="1">
              <a:off x="2843880" y="2096816"/>
              <a:ext cx="0" cy="158419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椭圆 16"/>
            <p:cNvSpPr/>
            <p:nvPr/>
          </p:nvSpPr>
          <p:spPr bwMode="auto">
            <a:xfrm>
              <a:off x="2771880" y="3681008"/>
              <a:ext cx="144000" cy="144000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1907784" y="2816912"/>
              <a:ext cx="144000" cy="144000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3635976" y="2816912"/>
              <a:ext cx="144000" cy="144000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2154177" y="2206432"/>
              <a:ext cx="144000" cy="144000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3398810" y="3410188"/>
              <a:ext cx="144000" cy="144000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3398810" y="2207416"/>
              <a:ext cx="144000" cy="144000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2141205" y="3427400"/>
              <a:ext cx="144000" cy="144000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" name="Text Box 339"/>
            <p:cNvSpPr txBox="1">
              <a:spLocks noChangeArrowheads="1"/>
            </p:cNvSpPr>
            <p:nvPr/>
          </p:nvSpPr>
          <p:spPr bwMode="auto">
            <a:xfrm>
              <a:off x="2627864" y="1772816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000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5" name="Text Box 339"/>
            <p:cNvSpPr txBox="1">
              <a:spLocks noChangeArrowheads="1"/>
            </p:cNvSpPr>
            <p:nvPr/>
          </p:nvSpPr>
          <p:spPr bwMode="auto">
            <a:xfrm>
              <a:off x="2699872" y="3825024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</a:t>
              </a:r>
              <a:r>
                <a:rPr lang="en-US" altLang="zh-CN" sz="1400" b="1" dirty="0" smtClean="0">
                  <a:latin typeface="+mn-ea"/>
                  <a:ea typeface="+mn-ea"/>
                </a:rPr>
                <a:t>00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6" name="Text Box 339"/>
            <p:cNvSpPr txBox="1">
              <a:spLocks noChangeArrowheads="1"/>
            </p:cNvSpPr>
            <p:nvPr/>
          </p:nvSpPr>
          <p:spPr bwMode="auto">
            <a:xfrm>
              <a:off x="1547784" y="2816912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110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7" name="Text Box 339"/>
            <p:cNvSpPr txBox="1">
              <a:spLocks noChangeArrowheads="1"/>
            </p:cNvSpPr>
            <p:nvPr/>
          </p:nvSpPr>
          <p:spPr bwMode="auto">
            <a:xfrm>
              <a:off x="3779992" y="2816912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010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8" name="Text Box 339"/>
            <p:cNvSpPr txBox="1">
              <a:spLocks noChangeArrowheads="1"/>
            </p:cNvSpPr>
            <p:nvPr/>
          </p:nvSpPr>
          <p:spPr bwMode="auto">
            <a:xfrm>
              <a:off x="1835776" y="2060848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111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9" name="Text Box 339"/>
            <p:cNvSpPr txBox="1">
              <a:spLocks noChangeArrowheads="1"/>
            </p:cNvSpPr>
            <p:nvPr/>
          </p:nvSpPr>
          <p:spPr bwMode="auto">
            <a:xfrm>
              <a:off x="3564008" y="3464984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011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30" name="Text Box 339"/>
            <p:cNvSpPr txBox="1">
              <a:spLocks noChangeArrowheads="1"/>
            </p:cNvSpPr>
            <p:nvPr/>
          </p:nvSpPr>
          <p:spPr bwMode="auto">
            <a:xfrm>
              <a:off x="3491960" y="2060848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001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31" name="Text Box 339"/>
            <p:cNvSpPr txBox="1">
              <a:spLocks noChangeArrowheads="1"/>
            </p:cNvSpPr>
            <p:nvPr/>
          </p:nvSpPr>
          <p:spPr bwMode="auto">
            <a:xfrm>
              <a:off x="1835776" y="3536992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</a:t>
              </a:r>
              <a:r>
                <a:rPr lang="en-US" altLang="zh-CN" sz="1400" b="1" dirty="0" smtClean="0">
                  <a:latin typeface="+mn-ea"/>
                  <a:ea typeface="+mn-ea"/>
                </a:rPr>
                <a:t>01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34" name="直接连接符 33"/>
            <p:cNvCxnSpPr>
              <a:stCxn id="19" idx="3"/>
              <a:endCxn id="17" idx="7"/>
            </p:cNvCxnSpPr>
            <p:nvPr/>
          </p:nvCxnSpPr>
          <p:spPr bwMode="auto">
            <a:xfrm flipH="1">
              <a:off x="2894792" y="2939824"/>
              <a:ext cx="762272" cy="76227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>
              <a:stCxn id="18" idx="6"/>
              <a:endCxn id="19" idx="2"/>
            </p:cNvCxnSpPr>
            <p:nvPr/>
          </p:nvCxnSpPr>
          <p:spPr bwMode="auto">
            <a:xfrm>
              <a:off x="2051784" y="2888912"/>
              <a:ext cx="158419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>
              <a:stCxn id="5" idx="5"/>
              <a:endCxn id="19" idx="1"/>
            </p:cNvCxnSpPr>
            <p:nvPr/>
          </p:nvCxnSpPr>
          <p:spPr bwMode="auto">
            <a:xfrm>
              <a:off x="2894792" y="2075728"/>
              <a:ext cx="762272" cy="76227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>
              <a:stCxn id="17" idx="1"/>
              <a:endCxn id="18" idx="5"/>
            </p:cNvCxnSpPr>
            <p:nvPr/>
          </p:nvCxnSpPr>
          <p:spPr bwMode="auto">
            <a:xfrm flipH="1" flipV="1">
              <a:off x="2030696" y="2939824"/>
              <a:ext cx="762272" cy="76227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>
              <a:stCxn id="18" idx="7"/>
              <a:endCxn id="5" idx="3"/>
            </p:cNvCxnSpPr>
            <p:nvPr/>
          </p:nvCxnSpPr>
          <p:spPr bwMode="auto">
            <a:xfrm flipV="1">
              <a:off x="2030696" y="2075728"/>
              <a:ext cx="762272" cy="76227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>
              <a:stCxn id="22" idx="4"/>
              <a:endCxn id="21" idx="0"/>
            </p:cNvCxnSpPr>
            <p:nvPr/>
          </p:nvCxnSpPr>
          <p:spPr bwMode="auto">
            <a:xfrm>
              <a:off x="3470810" y="2351416"/>
              <a:ext cx="0" cy="105877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>
              <a:stCxn id="21" idx="2"/>
              <a:endCxn id="23" idx="6"/>
            </p:cNvCxnSpPr>
            <p:nvPr/>
          </p:nvCxnSpPr>
          <p:spPr bwMode="auto">
            <a:xfrm flipH="1">
              <a:off x="2285205" y="3482188"/>
              <a:ext cx="1113605" cy="1721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>
              <a:stCxn id="20" idx="4"/>
              <a:endCxn id="23" idx="0"/>
            </p:cNvCxnSpPr>
            <p:nvPr/>
          </p:nvCxnSpPr>
          <p:spPr bwMode="auto">
            <a:xfrm flipH="1">
              <a:off x="2213205" y="2350432"/>
              <a:ext cx="12972" cy="107696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>
              <a:stCxn id="20" idx="6"/>
              <a:endCxn id="22" idx="2"/>
            </p:cNvCxnSpPr>
            <p:nvPr/>
          </p:nvCxnSpPr>
          <p:spPr bwMode="auto">
            <a:xfrm>
              <a:off x="2298177" y="2278432"/>
              <a:ext cx="1100633" cy="98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6" name="直接连接符 285"/>
            <p:cNvCxnSpPr>
              <a:stCxn id="23" idx="7"/>
              <a:endCxn id="22" idx="3"/>
            </p:cNvCxnSpPr>
            <p:nvPr/>
          </p:nvCxnSpPr>
          <p:spPr bwMode="auto">
            <a:xfrm flipV="1">
              <a:off x="2264117" y="2330328"/>
              <a:ext cx="1155781" cy="11181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9" name="直接连接符 288"/>
            <p:cNvCxnSpPr>
              <a:stCxn id="20" idx="5"/>
              <a:endCxn id="21" idx="1"/>
            </p:cNvCxnSpPr>
            <p:nvPr/>
          </p:nvCxnSpPr>
          <p:spPr bwMode="auto">
            <a:xfrm>
              <a:off x="2277089" y="2329344"/>
              <a:ext cx="1142809" cy="11019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3" name="Text Box 223"/>
          <p:cNvSpPr txBox="1">
            <a:spLocks noChangeArrowheads="1"/>
          </p:cNvSpPr>
          <p:nvPr/>
        </p:nvSpPr>
        <p:spPr bwMode="auto">
          <a:xfrm>
            <a:off x="179512" y="2924944"/>
            <a:ext cx="8784976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8</a:t>
            </a:r>
            <a:r>
              <a:rPr lang="zh-CN" altLang="en-US" sz="2200" b="1" dirty="0" smtClean="0">
                <a:latin typeface="宋体" pitchFamily="2" charset="-122"/>
              </a:rPr>
              <a:t>个节点的混洗交换网的拓扑结构如</a:t>
            </a:r>
            <a:r>
              <a:rPr lang="zh-CN" altLang="en-US" sz="2200" b="1" dirty="0">
                <a:latin typeface="宋体" pitchFamily="2" charset="-122"/>
              </a:rPr>
              <a:t>下</a:t>
            </a:r>
            <a:r>
              <a:rPr lang="zh-CN" altLang="en-US" sz="2200" b="1" dirty="0" smtClean="0">
                <a:latin typeface="宋体" pitchFamily="2" charset="-122"/>
              </a:rPr>
              <a:t>图所示，互连函数有哪些？网络直径是</a:t>
            </a:r>
            <a:r>
              <a:rPr lang="zh-CN" altLang="en-US" sz="2200" b="1" dirty="0">
                <a:latin typeface="宋体" pitchFamily="2" charset="-122"/>
              </a:rPr>
              <a:t>多少？与</a:t>
            </a:r>
            <a:r>
              <a:rPr lang="en-US" altLang="zh-CN" sz="2200" b="1" dirty="0">
                <a:latin typeface="宋体" pitchFamily="2" charset="-122"/>
              </a:rPr>
              <a:t>3#</a:t>
            </a:r>
            <a:r>
              <a:rPr lang="zh-CN" altLang="en-US" sz="2200" b="1" dirty="0">
                <a:latin typeface="宋体" pitchFamily="2" charset="-122"/>
              </a:rPr>
              <a:t>节点</a:t>
            </a:r>
            <a:r>
              <a:rPr lang="zh-CN" altLang="en-US" sz="2200" b="1" dirty="0" smtClean="0">
                <a:latin typeface="宋体" pitchFamily="2" charset="-122"/>
              </a:rPr>
              <a:t>距离</a:t>
            </a:r>
            <a:r>
              <a:rPr lang="zh-CN" altLang="en-US" sz="2200" b="1" dirty="0">
                <a:latin typeface="宋体" pitchFamily="2" charset="-122"/>
              </a:rPr>
              <a:t>最远的节点是</a:t>
            </a:r>
            <a:r>
              <a:rPr lang="zh-CN" altLang="en-US" sz="2200" b="1" dirty="0" smtClean="0">
                <a:latin typeface="宋体" pitchFamily="2" charset="-122"/>
              </a:rPr>
              <a:t>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en-US" altLang="zh-CN" sz="2200" b="1" dirty="0" err="1" smtClean="0">
                <a:latin typeface="宋体" pitchFamily="2" charset="-122"/>
              </a:rPr>
              <a:t>f</a:t>
            </a:r>
            <a:r>
              <a:rPr lang="en-US" altLang="zh-CN" sz="2200" b="1" baseline="-18000" dirty="0" err="1" smtClean="0">
                <a:latin typeface="宋体" pitchFamily="2" charset="-122"/>
              </a:rPr>
              <a:t>Shu</a:t>
            </a:r>
            <a:r>
              <a:rPr lang="en-US" altLang="zh-CN" sz="2200" b="1" dirty="0" smtClean="0">
                <a:latin typeface="宋体" pitchFamily="2" charset="-122"/>
              </a:rPr>
              <a:t>(b</a:t>
            </a:r>
            <a:r>
              <a:rPr lang="en-US" altLang="zh-CN" sz="2200" b="1" baseline="-18000" dirty="0" smtClean="0">
                <a:latin typeface="宋体" pitchFamily="2" charset="-122"/>
              </a:rPr>
              <a:t>2</a:t>
            </a:r>
            <a:r>
              <a:rPr lang="en-US" altLang="zh-CN" sz="2200" b="1" dirty="0" smtClean="0">
                <a:latin typeface="宋体" pitchFamily="2" charset="-122"/>
              </a:rPr>
              <a:t>b</a:t>
            </a:r>
            <a:r>
              <a:rPr lang="en-US" altLang="zh-CN" sz="2200" b="1" baseline="-18000" dirty="0" smtClean="0">
                <a:latin typeface="宋体" pitchFamily="2" charset="-122"/>
              </a:rPr>
              <a:t>1</a:t>
            </a:r>
            <a:r>
              <a:rPr lang="en-US" altLang="zh-CN" sz="2200" b="1" dirty="0" smtClean="0">
                <a:latin typeface="宋体" pitchFamily="2" charset="-122"/>
              </a:rPr>
              <a:t>b</a:t>
            </a:r>
            <a:r>
              <a:rPr lang="en-US" altLang="zh-CN" sz="2200" b="1" baseline="-18000" dirty="0" smtClean="0">
                <a:latin typeface="宋体" pitchFamily="2" charset="-122"/>
              </a:rPr>
              <a:t>0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b</a:t>
            </a:r>
            <a:r>
              <a:rPr lang="en-US" altLang="zh-CN" sz="2200" b="1" baseline="-18000" dirty="0" smtClean="0">
                <a:latin typeface="宋体" pitchFamily="2" charset="-122"/>
              </a:rPr>
              <a:t>1</a:t>
            </a:r>
            <a:r>
              <a:rPr lang="en-US" altLang="zh-CN" sz="2200" b="1" dirty="0" smtClean="0">
                <a:latin typeface="宋体" pitchFamily="2" charset="-122"/>
              </a:rPr>
              <a:t>b</a:t>
            </a:r>
            <a:r>
              <a:rPr lang="en-US" altLang="zh-CN" sz="2200" b="1" baseline="-18000" dirty="0" smtClean="0">
                <a:latin typeface="宋体" pitchFamily="2" charset="-122"/>
              </a:rPr>
              <a:t>0</a:t>
            </a:r>
            <a:r>
              <a:rPr lang="en-US" altLang="zh-CN" sz="2200" b="1" dirty="0" smtClean="0">
                <a:latin typeface="宋体" pitchFamily="2" charset="-122"/>
              </a:rPr>
              <a:t>b</a:t>
            </a:r>
            <a:r>
              <a:rPr lang="en-US" altLang="zh-CN" sz="2200" b="1" baseline="-18000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f</a:t>
            </a:r>
            <a:r>
              <a:rPr lang="en-US" altLang="zh-CN" sz="2200" b="1" baseline="-18000" dirty="0" smtClean="0">
                <a:latin typeface="宋体" pitchFamily="2" charset="-122"/>
              </a:rPr>
              <a:t>Cube0</a:t>
            </a:r>
            <a:r>
              <a:rPr lang="en-US" altLang="zh-CN" sz="2200" b="1" dirty="0" smtClean="0">
                <a:latin typeface="宋体" pitchFamily="2" charset="-122"/>
              </a:rPr>
              <a:t>(b</a:t>
            </a:r>
            <a:r>
              <a:rPr lang="en-US" altLang="zh-CN" sz="2200" b="1" baseline="-18000" dirty="0" smtClean="0">
                <a:latin typeface="宋体" pitchFamily="2" charset="-122"/>
              </a:rPr>
              <a:t>2</a:t>
            </a:r>
            <a:r>
              <a:rPr lang="en-US" altLang="zh-CN" sz="2200" b="1" dirty="0" smtClean="0">
                <a:latin typeface="宋体" pitchFamily="2" charset="-122"/>
              </a:rPr>
              <a:t>b</a:t>
            </a:r>
            <a:r>
              <a:rPr lang="en-US" altLang="zh-CN" sz="2200" b="1" baseline="-18000" dirty="0" smtClean="0">
                <a:latin typeface="宋体" pitchFamily="2" charset="-122"/>
              </a:rPr>
              <a:t>1</a:t>
            </a:r>
            <a:r>
              <a:rPr lang="en-US" altLang="zh-CN" sz="2200" b="1" dirty="0" smtClean="0">
                <a:latin typeface="宋体" pitchFamily="2" charset="-122"/>
              </a:rPr>
              <a:t>b</a:t>
            </a:r>
            <a:r>
              <a:rPr lang="en-US" altLang="zh-CN" sz="2200" b="1" baseline="-18000" dirty="0" smtClean="0">
                <a:latin typeface="宋体" pitchFamily="2" charset="-122"/>
              </a:rPr>
              <a:t>0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b</a:t>
            </a:r>
            <a:r>
              <a:rPr lang="en-US" altLang="zh-CN" sz="2200" b="1" baseline="-18000" dirty="0">
                <a:latin typeface="宋体" pitchFamily="2" charset="-122"/>
              </a:rPr>
              <a:t>2</a:t>
            </a:r>
            <a:r>
              <a:rPr lang="en-US" altLang="zh-CN" sz="2200" b="1" dirty="0" smtClean="0">
                <a:latin typeface="宋体" pitchFamily="2" charset="-122"/>
              </a:rPr>
              <a:t>b</a:t>
            </a:r>
            <a:r>
              <a:rPr lang="en-US" altLang="zh-CN" sz="2200" b="1" baseline="-18000" dirty="0" smtClean="0">
                <a:latin typeface="宋体" pitchFamily="2" charset="-122"/>
              </a:rPr>
              <a:t>1</a:t>
            </a:r>
            <a:r>
              <a:rPr lang="en-US" altLang="zh-CN" sz="2200" b="1" dirty="0" smtClean="0">
                <a:latin typeface="宋体" pitchFamily="2" charset="-122"/>
              </a:rPr>
              <a:t>b</a:t>
            </a:r>
            <a:r>
              <a:rPr lang="en-US" altLang="zh-CN" sz="2200" b="1" baseline="-18000" dirty="0" smtClean="0">
                <a:latin typeface="宋体" pitchFamily="2" charset="-122"/>
              </a:rPr>
              <a:t>0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</a:t>
            </a:r>
            <a:r>
              <a:rPr lang="zh-CN" altLang="en-US" sz="2200" b="1" dirty="0" smtClean="0">
                <a:latin typeface="宋体" pitchFamily="2" charset="-122"/>
              </a:rPr>
              <a:t>混洗与交换交替进行；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000</a:t>
            </a:r>
            <a:r>
              <a:rPr lang="zh-CN" altLang="en-US" sz="2200" b="1" dirty="0" smtClean="0">
                <a:latin typeface="宋体" pitchFamily="2" charset="-122"/>
              </a:rPr>
              <a:t>→</a:t>
            </a:r>
            <a:r>
              <a:rPr lang="en-US" altLang="zh-CN" sz="2200" b="1" dirty="0" smtClean="0">
                <a:latin typeface="宋体" pitchFamily="2" charset="-122"/>
              </a:rPr>
              <a:t>111</a:t>
            </a:r>
            <a:r>
              <a:rPr lang="zh-CN" altLang="en-US" sz="2200" b="1" dirty="0" smtClean="0">
                <a:latin typeface="宋体" pitchFamily="2" charset="-122"/>
              </a:rPr>
              <a:t>的距离最远，</a:t>
            </a:r>
            <a:r>
              <a:rPr lang="en-US" altLang="zh-CN" sz="2200" b="1" dirty="0" smtClean="0">
                <a:latin typeface="宋体" pitchFamily="2" charset="-122"/>
              </a:rPr>
              <a:t>D</a:t>
            </a:r>
            <a:r>
              <a:rPr lang="zh-CN" altLang="en-US" sz="2200" b="1" dirty="0" smtClean="0">
                <a:latin typeface="宋体" pitchFamily="2" charset="-122"/>
              </a:rPr>
              <a:t>＝交换</a:t>
            </a:r>
            <a:r>
              <a:rPr lang="en-US" altLang="zh-CN" sz="2200" b="1" dirty="0" smtClean="0">
                <a:latin typeface="宋体" pitchFamily="2" charset="-122"/>
              </a:rPr>
              <a:t>3</a:t>
            </a:r>
            <a:r>
              <a:rPr lang="zh-CN" altLang="en-US" sz="2200" b="1" dirty="0" smtClean="0">
                <a:latin typeface="宋体" pitchFamily="2" charset="-122"/>
              </a:rPr>
              <a:t>次＋混洗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次＝</a:t>
            </a:r>
            <a:r>
              <a:rPr lang="en-US" altLang="zh-CN" sz="2200" b="1" dirty="0" smtClean="0">
                <a:latin typeface="宋体" pitchFamily="2" charset="-122"/>
              </a:rPr>
              <a:t>5</a:t>
            </a:r>
            <a:r>
              <a:rPr lang="zh-CN" altLang="en-US" sz="2200" b="1" dirty="0" smtClean="0">
                <a:latin typeface="宋体" pitchFamily="2" charset="-122"/>
              </a:rPr>
              <a:t>；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3#</a:t>
            </a:r>
            <a:r>
              <a:rPr lang="zh-CN" altLang="en-US" sz="2200" b="1" dirty="0">
                <a:latin typeface="宋体" pitchFamily="2" charset="-122"/>
              </a:rPr>
              <a:t>节点的最远节点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0#</a:t>
            </a:r>
            <a:r>
              <a:rPr lang="zh-CN" altLang="en-US" sz="2200" b="1" dirty="0" smtClean="0">
                <a:latin typeface="宋体" pitchFamily="2" charset="-122"/>
              </a:rPr>
              <a:t>。</a:t>
            </a:r>
            <a:endParaRPr lang="zh-CN" altLang="en-US" sz="2200" b="1" dirty="0">
              <a:latin typeface="宋体" pitchFamily="2" charset="-122"/>
            </a:endParaRPr>
          </a:p>
        </p:txBody>
      </p:sp>
      <p:cxnSp>
        <p:nvCxnSpPr>
          <p:cNvPr id="296" name="直接连接符 295"/>
          <p:cNvCxnSpPr/>
          <p:nvPr/>
        </p:nvCxnSpPr>
        <p:spPr bwMode="auto">
          <a:xfrm>
            <a:off x="3635896" y="4293096"/>
            <a:ext cx="180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05" name="组合 304"/>
          <p:cNvGrpSpPr/>
          <p:nvPr/>
        </p:nvGrpSpPr>
        <p:grpSpPr>
          <a:xfrm>
            <a:off x="4932040" y="3861048"/>
            <a:ext cx="3888432" cy="1086496"/>
            <a:chOff x="3059832" y="4293096"/>
            <a:chExt cx="3888432" cy="1086496"/>
          </a:xfrm>
        </p:grpSpPr>
        <p:cxnSp>
          <p:nvCxnSpPr>
            <p:cNvPr id="306" name="直接连接符 305"/>
            <p:cNvCxnSpPr/>
            <p:nvPr/>
          </p:nvCxnSpPr>
          <p:spPr bwMode="auto">
            <a:xfrm>
              <a:off x="3347816" y="5013176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 flipH="1">
              <a:off x="3131840" y="5370874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直接连接符 307"/>
            <p:cNvCxnSpPr/>
            <p:nvPr/>
          </p:nvCxnSpPr>
          <p:spPr bwMode="auto">
            <a:xfrm flipH="1">
              <a:off x="3347624" y="4293128"/>
              <a:ext cx="24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直接连接符 308"/>
            <p:cNvCxnSpPr/>
            <p:nvPr/>
          </p:nvCxnSpPr>
          <p:spPr bwMode="auto">
            <a:xfrm>
              <a:off x="3344760" y="5226000"/>
              <a:ext cx="28800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 flipH="1">
              <a:off x="3341688" y="5226000"/>
              <a:ext cx="28800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1" name="Text Box 339"/>
            <p:cNvSpPr txBox="1">
              <a:spLocks noChangeArrowheads="1"/>
            </p:cNvSpPr>
            <p:nvPr/>
          </p:nvSpPr>
          <p:spPr bwMode="auto">
            <a:xfrm>
              <a:off x="3059832" y="4797128"/>
              <a:ext cx="360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000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312" name="Text Box 339"/>
            <p:cNvSpPr txBox="1">
              <a:spLocks noChangeArrowheads="1"/>
            </p:cNvSpPr>
            <p:nvPr/>
          </p:nvSpPr>
          <p:spPr bwMode="auto">
            <a:xfrm>
              <a:off x="3563928" y="4797128"/>
              <a:ext cx="360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001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313" name="Text Box 339"/>
            <p:cNvSpPr txBox="1">
              <a:spLocks noChangeArrowheads="1"/>
            </p:cNvSpPr>
            <p:nvPr/>
          </p:nvSpPr>
          <p:spPr bwMode="auto">
            <a:xfrm>
              <a:off x="4067944" y="4797128"/>
              <a:ext cx="360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010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314" name="Text Box 339"/>
            <p:cNvSpPr txBox="1">
              <a:spLocks noChangeArrowheads="1"/>
            </p:cNvSpPr>
            <p:nvPr/>
          </p:nvSpPr>
          <p:spPr bwMode="auto">
            <a:xfrm>
              <a:off x="4572040" y="4797128"/>
              <a:ext cx="360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011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315" name="直接连接符 314"/>
            <p:cNvCxnSpPr/>
            <p:nvPr/>
          </p:nvCxnSpPr>
          <p:spPr bwMode="auto">
            <a:xfrm flipV="1">
              <a:off x="3131840" y="5013128"/>
              <a:ext cx="0" cy="36006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6" name="直接连接符 315"/>
            <p:cNvCxnSpPr/>
            <p:nvPr/>
          </p:nvCxnSpPr>
          <p:spPr bwMode="auto">
            <a:xfrm>
              <a:off x="3635896" y="5013200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7" name="直接连接符 316"/>
            <p:cNvCxnSpPr/>
            <p:nvPr/>
          </p:nvCxnSpPr>
          <p:spPr bwMode="auto">
            <a:xfrm flipV="1">
              <a:off x="3845808" y="5013152"/>
              <a:ext cx="0" cy="36004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8" name="直接连接符 317"/>
            <p:cNvCxnSpPr/>
            <p:nvPr/>
          </p:nvCxnSpPr>
          <p:spPr bwMode="auto">
            <a:xfrm flipH="1">
              <a:off x="3636000" y="5373192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9" name="直接连接符 318"/>
            <p:cNvCxnSpPr/>
            <p:nvPr/>
          </p:nvCxnSpPr>
          <p:spPr bwMode="auto">
            <a:xfrm>
              <a:off x="4355976" y="5013200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0" name="直接连接符 319"/>
            <p:cNvCxnSpPr/>
            <p:nvPr/>
          </p:nvCxnSpPr>
          <p:spPr bwMode="auto">
            <a:xfrm flipV="1">
              <a:off x="4139952" y="5013152"/>
              <a:ext cx="0" cy="36006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1" name="直接连接符 320"/>
            <p:cNvCxnSpPr/>
            <p:nvPr/>
          </p:nvCxnSpPr>
          <p:spPr bwMode="auto">
            <a:xfrm>
              <a:off x="4644008" y="5013224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2" name="直接连接符 321"/>
            <p:cNvCxnSpPr/>
            <p:nvPr/>
          </p:nvCxnSpPr>
          <p:spPr bwMode="auto">
            <a:xfrm flipV="1">
              <a:off x="4853872" y="5013176"/>
              <a:ext cx="0" cy="36004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3" name="直接连接符 322"/>
            <p:cNvCxnSpPr/>
            <p:nvPr/>
          </p:nvCxnSpPr>
          <p:spPr bwMode="auto">
            <a:xfrm>
              <a:off x="3131840" y="4293120"/>
              <a:ext cx="0" cy="50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4" name="直接连接符 323"/>
            <p:cNvCxnSpPr/>
            <p:nvPr/>
          </p:nvCxnSpPr>
          <p:spPr bwMode="auto">
            <a:xfrm flipV="1">
              <a:off x="3347864" y="4581152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5" name="直接连接符 324"/>
            <p:cNvCxnSpPr/>
            <p:nvPr/>
          </p:nvCxnSpPr>
          <p:spPr bwMode="auto">
            <a:xfrm flipV="1">
              <a:off x="3851920" y="4581152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6" name="直接连接符 325"/>
            <p:cNvCxnSpPr/>
            <p:nvPr/>
          </p:nvCxnSpPr>
          <p:spPr bwMode="auto">
            <a:xfrm>
              <a:off x="4139952" y="4293096"/>
              <a:ext cx="0" cy="50405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7" name="直接连接符 326"/>
            <p:cNvCxnSpPr/>
            <p:nvPr/>
          </p:nvCxnSpPr>
          <p:spPr bwMode="auto">
            <a:xfrm flipV="1">
              <a:off x="4355976" y="4581152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8" name="直接连接符 327"/>
            <p:cNvCxnSpPr/>
            <p:nvPr/>
          </p:nvCxnSpPr>
          <p:spPr bwMode="auto">
            <a:xfrm>
              <a:off x="4644008" y="4293096"/>
              <a:ext cx="0" cy="50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9" name="直接连接符 328"/>
            <p:cNvCxnSpPr/>
            <p:nvPr/>
          </p:nvCxnSpPr>
          <p:spPr bwMode="auto">
            <a:xfrm flipV="1">
              <a:off x="4860032" y="4581128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 flipH="1">
              <a:off x="3851920" y="4293096"/>
              <a:ext cx="288032" cy="28799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 flipH="1">
              <a:off x="4355976" y="4293096"/>
              <a:ext cx="792088" cy="28799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H="1">
              <a:off x="4860032" y="4293120"/>
              <a:ext cx="1296144" cy="28796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直接连接符 332"/>
            <p:cNvCxnSpPr/>
            <p:nvPr/>
          </p:nvCxnSpPr>
          <p:spPr bwMode="auto">
            <a:xfrm>
              <a:off x="5364088" y="5013176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4" name="直接连接符 333"/>
            <p:cNvCxnSpPr/>
            <p:nvPr/>
          </p:nvCxnSpPr>
          <p:spPr bwMode="auto">
            <a:xfrm>
              <a:off x="3635896" y="4293120"/>
              <a:ext cx="1727952" cy="28796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5" name="Text Box 339"/>
            <p:cNvSpPr txBox="1">
              <a:spLocks noChangeArrowheads="1"/>
            </p:cNvSpPr>
            <p:nvPr/>
          </p:nvSpPr>
          <p:spPr bwMode="auto">
            <a:xfrm>
              <a:off x="5076056" y="4797128"/>
              <a:ext cx="360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</a:t>
              </a:r>
              <a:r>
                <a:rPr lang="en-US" altLang="zh-CN" sz="1400" b="1" dirty="0" smtClean="0">
                  <a:latin typeface="+mn-ea"/>
                  <a:ea typeface="+mn-ea"/>
                </a:rPr>
                <a:t>00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336" name="Text Box 339"/>
            <p:cNvSpPr txBox="1">
              <a:spLocks noChangeArrowheads="1"/>
            </p:cNvSpPr>
            <p:nvPr/>
          </p:nvSpPr>
          <p:spPr bwMode="auto">
            <a:xfrm>
              <a:off x="5580152" y="4797128"/>
              <a:ext cx="360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</a:t>
              </a:r>
              <a:r>
                <a:rPr lang="en-US" altLang="zh-CN" sz="1400" b="1" dirty="0" smtClean="0">
                  <a:latin typeface="+mn-ea"/>
                  <a:ea typeface="+mn-ea"/>
                </a:rPr>
                <a:t>01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337" name="Text Box 339"/>
            <p:cNvSpPr txBox="1">
              <a:spLocks noChangeArrowheads="1"/>
            </p:cNvSpPr>
            <p:nvPr/>
          </p:nvSpPr>
          <p:spPr bwMode="auto">
            <a:xfrm>
              <a:off x="6084168" y="4797128"/>
              <a:ext cx="360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</a:t>
              </a:r>
              <a:r>
                <a:rPr lang="en-US" altLang="zh-CN" sz="1400" b="1" dirty="0" smtClean="0">
                  <a:latin typeface="+mn-ea"/>
                  <a:ea typeface="+mn-ea"/>
                </a:rPr>
                <a:t>10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338" name="Text Box 339"/>
            <p:cNvSpPr txBox="1">
              <a:spLocks noChangeArrowheads="1"/>
            </p:cNvSpPr>
            <p:nvPr/>
          </p:nvSpPr>
          <p:spPr bwMode="auto">
            <a:xfrm>
              <a:off x="6588264" y="4797128"/>
              <a:ext cx="360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</a:t>
              </a:r>
              <a:r>
                <a:rPr lang="en-US" altLang="zh-CN" sz="1400" b="1" dirty="0" smtClean="0">
                  <a:latin typeface="+mn-ea"/>
                  <a:ea typeface="+mn-ea"/>
                </a:rPr>
                <a:t>11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339" name="直接连接符 338"/>
            <p:cNvCxnSpPr/>
            <p:nvPr/>
          </p:nvCxnSpPr>
          <p:spPr bwMode="auto">
            <a:xfrm flipV="1">
              <a:off x="5148064" y="5013128"/>
              <a:ext cx="0" cy="36006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0" name="直接连接符 339"/>
            <p:cNvCxnSpPr/>
            <p:nvPr/>
          </p:nvCxnSpPr>
          <p:spPr bwMode="auto">
            <a:xfrm>
              <a:off x="5652120" y="5013200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1" name="直接连接符 340"/>
            <p:cNvCxnSpPr/>
            <p:nvPr/>
          </p:nvCxnSpPr>
          <p:spPr bwMode="auto">
            <a:xfrm flipV="1">
              <a:off x="5862032" y="5013152"/>
              <a:ext cx="0" cy="36004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2" name="直接连接符 341"/>
            <p:cNvCxnSpPr/>
            <p:nvPr/>
          </p:nvCxnSpPr>
          <p:spPr bwMode="auto">
            <a:xfrm>
              <a:off x="6372200" y="5013200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3" name="直接连接符 342"/>
            <p:cNvCxnSpPr/>
            <p:nvPr/>
          </p:nvCxnSpPr>
          <p:spPr bwMode="auto">
            <a:xfrm flipV="1">
              <a:off x="6156176" y="5013152"/>
              <a:ext cx="0" cy="36006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4" name="直接连接符 343"/>
            <p:cNvCxnSpPr/>
            <p:nvPr/>
          </p:nvCxnSpPr>
          <p:spPr bwMode="auto">
            <a:xfrm>
              <a:off x="6660232" y="5013224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5" name="直接连接符 344"/>
            <p:cNvCxnSpPr/>
            <p:nvPr/>
          </p:nvCxnSpPr>
          <p:spPr bwMode="auto">
            <a:xfrm flipV="1">
              <a:off x="6870096" y="5013176"/>
              <a:ext cx="0" cy="36004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6" name="直接连接符 345"/>
            <p:cNvCxnSpPr/>
            <p:nvPr/>
          </p:nvCxnSpPr>
          <p:spPr bwMode="auto">
            <a:xfrm>
              <a:off x="5148064" y="4293120"/>
              <a:ext cx="0" cy="50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7" name="直接连接符 346"/>
            <p:cNvCxnSpPr/>
            <p:nvPr/>
          </p:nvCxnSpPr>
          <p:spPr bwMode="auto">
            <a:xfrm flipV="1">
              <a:off x="5364088" y="4581152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8" name="直接连接符 347"/>
            <p:cNvCxnSpPr/>
            <p:nvPr/>
          </p:nvCxnSpPr>
          <p:spPr bwMode="auto">
            <a:xfrm>
              <a:off x="5652120" y="4293096"/>
              <a:ext cx="0" cy="50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9" name="直接连接符 348"/>
            <p:cNvCxnSpPr/>
            <p:nvPr/>
          </p:nvCxnSpPr>
          <p:spPr bwMode="auto">
            <a:xfrm flipV="1">
              <a:off x="5868144" y="4581152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0" name="直接连接符 349"/>
            <p:cNvCxnSpPr/>
            <p:nvPr/>
          </p:nvCxnSpPr>
          <p:spPr bwMode="auto">
            <a:xfrm>
              <a:off x="6156176" y="4293120"/>
              <a:ext cx="0" cy="50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1" name="直接连接符 350"/>
            <p:cNvCxnSpPr/>
            <p:nvPr/>
          </p:nvCxnSpPr>
          <p:spPr bwMode="auto">
            <a:xfrm flipV="1">
              <a:off x="6372200" y="4581152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2" name="直接连接符 351"/>
            <p:cNvCxnSpPr/>
            <p:nvPr/>
          </p:nvCxnSpPr>
          <p:spPr bwMode="auto">
            <a:xfrm>
              <a:off x="6660232" y="4293096"/>
              <a:ext cx="0" cy="50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3" name="直接连接符 352"/>
            <p:cNvCxnSpPr/>
            <p:nvPr/>
          </p:nvCxnSpPr>
          <p:spPr bwMode="auto">
            <a:xfrm flipV="1">
              <a:off x="6876256" y="4581128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4" name="直接连接符 353"/>
            <p:cNvCxnSpPr/>
            <p:nvPr/>
          </p:nvCxnSpPr>
          <p:spPr bwMode="auto">
            <a:xfrm>
              <a:off x="4644008" y="4293120"/>
              <a:ext cx="1224136" cy="28796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5652120" y="4293120"/>
              <a:ext cx="720080" cy="28796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直接连接符 355"/>
            <p:cNvCxnSpPr/>
            <p:nvPr/>
          </p:nvCxnSpPr>
          <p:spPr bwMode="auto">
            <a:xfrm flipH="1">
              <a:off x="6876256" y="4293128"/>
              <a:ext cx="24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直接连接符 356"/>
            <p:cNvCxnSpPr/>
            <p:nvPr/>
          </p:nvCxnSpPr>
          <p:spPr bwMode="auto">
            <a:xfrm>
              <a:off x="3635896" y="4293096"/>
              <a:ext cx="0" cy="50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8" name="直接连接符 357"/>
            <p:cNvCxnSpPr/>
            <p:nvPr/>
          </p:nvCxnSpPr>
          <p:spPr bwMode="auto">
            <a:xfrm flipH="1">
              <a:off x="3132040" y="4294833"/>
              <a:ext cx="2157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直接连接符 358"/>
            <p:cNvCxnSpPr/>
            <p:nvPr/>
          </p:nvCxnSpPr>
          <p:spPr bwMode="auto">
            <a:xfrm flipH="1">
              <a:off x="6654336" y="4294833"/>
              <a:ext cx="2157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直接连接符 359"/>
            <p:cNvCxnSpPr/>
            <p:nvPr/>
          </p:nvCxnSpPr>
          <p:spPr bwMode="auto">
            <a:xfrm flipH="1">
              <a:off x="4139872" y="5374074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直接连接符 360"/>
            <p:cNvCxnSpPr/>
            <p:nvPr/>
          </p:nvCxnSpPr>
          <p:spPr bwMode="auto">
            <a:xfrm>
              <a:off x="4352792" y="5229200"/>
              <a:ext cx="28800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直接连接符 361"/>
            <p:cNvCxnSpPr/>
            <p:nvPr/>
          </p:nvCxnSpPr>
          <p:spPr bwMode="auto">
            <a:xfrm flipH="1">
              <a:off x="4349720" y="5229200"/>
              <a:ext cx="28800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3" name="直接连接符 362"/>
            <p:cNvCxnSpPr/>
            <p:nvPr/>
          </p:nvCxnSpPr>
          <p:spPr bwMode="auto">
            <a:xfrm flipH="1">
              <a:off x="4644032" y="5376392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 flipH="1">
              <a:off x="5148064" y="5374074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直接连接符 364"/>
            <p:cNvCxnSpPr/>
            <p:nvPr/>
          </p:nvCxnSpPr>
          <p:spPr bwMode="auto">
            <a:xfrm>
              <a:off x="5360984" y="5229200"/>
              <a:ext cx="28800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直接连接符 365"/>
            <p:cNvCxnSpPr/>
            <p:nvPr/>
          </p:nvCxnSpPr>
          <p:spPr bwMode="auto">
            <a:xfrm flipH="1">
              <a:off x="5357912" y="5229200"/>
              <a:ext cx="28800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直接连接符 366"/>
            <p:cNvCxnSpPr/>
            <p:nvPr/>
          </p:nvCxnSpPr>
          <p:spPr bwMode="auto">
            <a:xfrm flipH="1">
              <a:off x="5652224" y="5376392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直接连接符 367"/>
            <p:cNvCxnSpPr/>
            <p:nvPr/>
          </p:nvCxnSpPr>
          <p:spPr bwMode="auto">
            <a:xfrm flipH="1">
              <a:off x="6156096" y="5377274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直接连接符 368"/>
            <p:cNvCxnSpPr/>
            <p:nvPr/>
          </p:nvCxnSpPr>
          <p:spPr bwMode="auto">
            <a:xfrm>
              <a:off x="6369016" y="5232400"/>
              <a:ext cx="28800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直接连接符 369"/>
            <p:cNvCxnSpPr/>
            <p:nvPr/>
          </p:nvCxnSpPr>
          <p:spPr bwMode="auto">
            <a:xfrm flipH="1">
              <a:off x="6372200" y="5232400"/>
              <a:ext cx="28800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直接连接符 370"/>
            <p:cNvCxnSpPr/>
            <p:nvPr/>
          </p:nvCxnSpPr>
          <p:spPr bwMode="auto">
            <a:xfrm flipH="1">
              <a:off x="6660256" y="5379592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2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618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512" y="397113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、动态互连网络</a:t>
            </a:r>
            <a:endParaRPr lang="zh-CN" altLang="en-US" sz="24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网络中设有开关元件，连接</a:t>
            </a:r>
            <a:r>
              <a:rPr lang="zh-CN" altLang="en-US" sz="2400" b="1" dirty="0">
                <a:latin typeface="宋体" pitchFamily="2" charset="-122"/>
              </a:rPr>
              <a:t>通路</a:t>
            </a:r>
            <a:r>
              <a:rPr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可动态地</a:t>
            </a:r>
            <a:r>
              <a:rPr lang="zh-CN" altLang="en-US" sz="2400" b="1" dirty="0" smtClean="0">
                <a:latin typeface="宋体" pitchFamily="2" charset="-122"/>
              </a:rPr>
              <a:t>改变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9512" y="1299532"/>
            <a:ext cx="3672408" cy="503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</a:t>
            </a: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*多级网络的互连特性：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开关类型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控制方式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级间拓扑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7" name="Text Box 85"/>
          <p:cNvSpPr txBox="1">
            <a:spLocks noChangeArrowheads="1"/>
          </p:cNvSpPr>
          <p:nvPr/>
        </p:nvSpPr>
        <p:spPr bwMode="auto">
          <a:xfrm>
            <a:off x="1259632" y="4077072"/>
            <a:ext cx="7704856" cy="217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            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>
                <a:latin typeface="+mn-ea"/>
              </a:rPr>
              <a:t>三种因素</a:t>
            </a:r>
            <a:r>
              <a:rPr lang="zh-CN" altLang="en-US" b="1" dirty="0" smtClean="0">
                <a:latin typeface="+mn-ea"/>
              </a:rPr>
              <a:t>叠加</a:t>
            </a:r>
            <a:r>
              <a:rPr lang="zh-CN" altLang="en-US" b="1" dirty="0">
                <a:latin typeface="+mn-ea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通常</a:t>
            </a:r>
            <a:r>
              <a:rPr lang="zh-CN" altLang="en-US" b="1" dirty="0">
                <a:latin typeface="宋体" pitchFamily="2" charset="-122"/>
              </a:rPr>
              <a:t>级数＝</a:t>
            </a:r>
            <a:r>
              <a:rPr lang="en-US" altLang="zh-CN" b="1" dirty="0" err="1" smtClean="0">
                <a:latin typeface="+mn-ea"/>
              </a:rPr>
              <a:t>log</a:t>
            </a:r>
            <a:r>
              <a:rPr lang="en-US" altLang="zh-CN" b="1" baseline="-24000" dirty="0" err="1" smtClean="0">
                <a:latin typeface="+mn-ea"/>
              </a:rPr>
              <a:t>k</a:t>
            </a:r>
            <a:r>
              <a:rPr lang="en-US" altLang="zh-CN" b="1" dirty="0" err="1" smtClean="0">
                <a:latin typeface="+mn-ea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    </a:t>
            </a:r>
            <a:r>
              <a:rPr lang="en-US" altLang="zh-CN" sz="2400" b="1" dirty="0" err="1" smtClean="0">
                <a:latin typeface="宋体" pitchFamily="2" charset="-122"/>
              </a:rPr>
              <a:t>k×k</a:t>
            </a:r>
            <a:r>
              <a:rPr lang="en-US" altLang="zh-CN" sz="2000" b="1" dirty="0" smtClean="0">
                <a:latin typeface="宋体" pitchFamily="2" charset="-122"/>
              </a:rPr>
              <a:t>(k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，互连函数为置换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可</a:t>
            </a:r>
            <a:r>
              <a:rPr lang="zh-CN" altLang="en-US" b="1" dirty="0" smtClean="0">
                <a:latin typeface="宋体" pitchFamily="2" charset="-122"/>
              </a:rPr>
              <a:t>有广播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   级控制、单元控制、部分级控制  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zh-CN" altLang="en-US" b="1" dirty="0">
                <a:latin typeface="宋体" pitchFamily="2" charset="-122"/>
              </a:rPr>
              <a:t>决定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函数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个数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70C0"/>
                </a:solidFill>
                <a:latin typeface="宋体" pitchFamily="2" charset="-122"/>
              </a:rPr>
              <a:t>函数个数：</a:t>
            </a:r>
            <a:endParaRPr lang="en-US" altLang="zh-CN" b="1" dirty="0" smtClean="0">
              <a:solidFill>
                <a:srgbClr val="0070C0"/>
              </a:solidFill>
              <a:latin typeface="宋体" pitchFamily="2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1" dirty="0">
                <a:latin typeface="宋体" pitchFamily="2" charset="-122"/>
              </a:rPr>
              <a:t> </a:t>
            </a:r>
            <a:r>
              <a:rPr lang="zh-CN" altLang="en-US" sz="2400" b="1" dirty="0" smtClean="0">
                <a:latin typeface="宋体" pitchFamily="2" charset="-122"/>
              </a:rPr>
              <a:t>       混洗</a:t>
            </a:r>
            <a:r>
              <a:rPr lang="zh-CN" altLang="en-US" sz="2400" b="1" dirty="0">
                <a:latin typeface="宋体" pitchFamily="2" charset="-122"/>
              </a:rPr>
              <a:t>、蝶式、立方体</a:t>
            </a:r>
            <a:r>
              <a:rPr lang="zh-CN" altLang="en-US" sz="2400" b="1" dirty="0" smtClean="0">
                <a:latin typeface="宋体" pitchFamily="2" charset="-122"/>
              </a:rPr>
              <a:t>等          </a:t>
            </a:r>
            <a:r>
              <a:rPr lang="zh-CN" altLang="en-US" b="1" dirty="0" smtClean="0">
                <a:latin typeface="宋体" pitchFamily="2" charset="-122"/>
              </a:rPr>
              <a:t>←决定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函数功能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57705"/>
              </p:ext>
            </p:extLst>
          </p:nvPr>
        </p:nvGraphicFramePr>
        <p:xfrm>
          <a:off x="827584" y="1412776"/>
          <a:ext cx="7848873" cy="2691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639"/>
                <a:gridCol w="2135730"/>
                <a:gridCol w="2016224"/>
                <a:gridCol w="2520280"/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总线网络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交叉开关网络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多级互连网络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157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accent2"/>
                          </a:solidFill>
                        </a:rPr>
                        <a:t>组成示例</a:t>
                      </a:r>
                      <a:endParaRPr lang="en-US" altLang="zh-CN" sz="1800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latin typeface="宋体" pitchFamily="2" charset="-122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latin typeface="宋体" pitchFamily="2" charset="-122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latin typeface="宋体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 smtClean="0">
                        <a:latin typeface="宋体" pitchFamily="2" charset="-122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800" b="1" dirty="0" smtClean="0">
                        <a:latin typeface="宋体" pitchFamily="2" charset="-122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latin typeface="宋体" pitchFamily="2" charset="-122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latin typeface="宋体" pitchFamily="2" charset="-122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latin typeface="宋体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842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accent2"/>
                          </a:solidFill>
                        </a:rPr>
                        <a:t>拓扑结构</a:t>
                      </a:r>
                      <a:endParaRPr lang="zh-CN" alt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74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accent2"/>
                          </a:solidFill>
                        </a:rPr>
                        <a:t>开关元件</a:t>
                      </a:r>
                      <a:endParaRPr lang="zh-CN" alt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46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accent2"/>
                          </a:solidFill>
                        </a:rPr>
                        <a:t>互连特性</a:t>
                      </a:r>
                      <a:endParaRPr lang="zh-CN" alt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en-US" altLang="zh-CN" sz="1800" b="1" dirty="0" smtClean="0">
                        <a:latin typeface="宋体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46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accent2"/>
                          </a:solidFill>
                        </a:rPr>
                        <a:t>特  点</a:t>
                      </a:r>
                      <a:endParaRPr lang="zh-CN" alt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en-US" altLang="zh-CN" sz="1800" b="1" dirty="0" smtClean="0">
                        <a:latin typeface="宋体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24" name="组合 123"/>
          <p:cNvGrpSpPr/>
          <p:nvPr/>
        </p:nvGrpSpPr>
        <p:grpSpPr>
          <a:xfrm>
            <a:off x="6299871" y="1800248"/>
            <a:ext cx="2304578" cy="1008009"/>
            <a:chOff x="5939830" y="1988840"/>
            <a:chExt cx="2304578" cy="1008009"/>
          </a:xfrm>
        </p:grpSpPr>
        <p:sp>
          <p:nvSpPr>
            <p:cNvPr id="75" name="Rectangle 110"/>
            <p:cNvSpPr>
              <a:spLocks noChangeArrowheads="1"/>
            </p:cNvSpPr>
            <p:nvPr/>
          </p:nvSpPr>
          <p:spPr bwMode="auto">
            <a:xfrm>
              <a:off x="6372200" y="1988840"/>
              <a:ext cx="1368000" cy="10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111"/>
            <p:cNvSpPr txBox="1">
              <a:spLocks noChangeArrowheads="1"/>
            </p:cNvSpPr>
            <p:nvPr/>
          </p:nvSpPr>
          <p:spPr bwMode="auto">
            <a:xfrm>
              <a:off x="6660232" y="2059709"/>
              <a:ext cx="216000" cy="86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ISC</a:t>
              </a:r>
              <a:r>
                <a:rPr lang="en-US" altLang="zh-CN" sz="1600" b="1" baseline="-18000" dirty="0" smtClean="0">
                  <a:latin typeface="宋体" pitchFamily="2" charset="-122"/>
                </a:rPr>
                <a:t>O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77" name="Rectangle 116"/>
            <p:cNvSpPr>
              <a:spLocks noChangeArrowheads="1"/>
            </p:cNvSpPr>
            <p:nvPr/>
          </p:nvSpPr>
          <p:spPr bwMode="auto">
            <a:xfrm>
              <a:off x="6444208" y="2060848"/>
              <a:ext cx="108000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188"/>
            <p:cNvSpPr txBox="1">
              <a:spLocks noChangeArrowheads="1"/>
            </p:cNvSpPr>
            <p:nvPr/>
          </p:nvSpPr>
          <p:spPr bwMode="auto">
            <a:xfrm>
              <a:off x="5939830" y="2060849"/>
              <a:ext cx="360362" cy="93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P</a:t>
              </a:r>
              <a:r>
                <a:rPr lang="en-US" altLang="zh-CN" sz="1400" b="1" baseline="-16000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P</a:t>
              </a:r>
              <a:r>
                <a:rPr lang="en-US" altLang="zh-CN" sz="1400" b="1" baseline="-16000" dirty="0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400" b="1" dirty="0" smtClean="0"/>
                <a:t>…</a:t>
              </a:r>
              <a:endParaRPr lang="en-US" altLang="zh-CN" sz="1400" b="1" dirty="0"/>
            </a:p>
            <a:p>
              <a:pPr algn="r">
                <a:lnSpc>
                  <a:spcPct val="90000"/>
                </a:lnSpc>
                <a:spcBef>
                  <a:spcPts val="1200"/>
                </a:spcBef>
              </a:pPr>
              <a:r>
                <a:rPr lang="en-US" altLang="zh-CN" sz="1400" b="1" dirty="0" smtClean="0">
                  <a:latin typeface="宋体" pitchFamily="2" charset="-122"/>
                </a:rPr>
                <a:t>P</a:t>
              </a:r>
              <a:r>
                <a:rPr lang="en-US" altLang="zh-CN" sz="1400" b="1" baseline="-16000" dirty="0" smtClean="0">
                  <a:latin typeface="宋体" pitchFamily="2" charset="-122"/>
                </a:rPr>
                <a:t>N-1</a:t>
              </a:r>
              <a:endParaRPr lang="en-US" altLang="zh-CN" sz="1400" b="1" baseline="-16000" dirty="0">
                <a:latin typeface="宋体" pitchFamily="2" charset="-122"/>
              </a:endParaRPr>
            </a:p>
          </p:txBody>
        </p:sp>
        <p:sp>
          <p:nvSpPr>
            <p:cNvPr id="79" name="Text Box 196"/>
            <p:cNvSpPr txBox="1">
              <a:spLocks noChangeArrowheads="1"/>
            </p:cNvSpPr>
            <p:nvPr/>
          </p:nvSpPr>
          <p:spPr bwMode="auto">
            <a:xfrm>
              <a:off x="6404308" y="2348880"/>
              <a:ext cx="216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dirty="0"/>
                <a:t>…</a:t>
              </a:r>
              <a:endParaRPr lang="en-US" altLang="zh-CN" sz="1400" b="1" baseline="-16000" dirty="0"/>
            </a:p>
          </p:txBody>
        </p:sp>
        <p:sp>
          <p:nvSpPr>
            <p:cNvPr id="80" name="Text Box 225"/>
            <p:cNvSpPr txBox="1">
              <a:spLocks noChangeArrowheads="1"/>
            </p:cNvSpPr>
            <p:nvPr/>
          </p:nvSpPr>
          <p:spPr bwMode="auto">
            <a:xfrm>
              <a:off x="6948264" y="2132880"/>
              <a:ext cx="25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…</a:t>
              </a:r>
              <a:endParaRPr lang="en-US" altLang="zh-CN" sz="1400" b="1" baseline="-16000" dirty="0">
                <a:latin typeface="+mn-ea"/>
                <a:ea typeface="+mn-ea"/>
              </a:endParaRPr>
            </a:p>
          </p:txBody>
        </p:sp>
        <p:sp>
          <p:nvSpPr>
            <p:cNvPr id="81" name="Text Box 245"/>
            <p:cNvSpPr txBox="1">
              <a:spLocks noChangeArrowheads="1"/>
            </p:cNvSpPr>
            <p:nvPr/>
          </p:nvSpPr>
          <p:spPr bwMode="auto">
            <a:xfrm>
              <a:off x="7452344" y="2060944"/>
              <a:ext cx="216000" cy="86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ISC</a:t>
              </a:r>
              <a:r>
                <a:rPr lang="en-US" altLang="zh-CN" sz="1600" b="1" baseline="-18000" dirty="0" smtClean="0">
                  <a:latin typeface="宋体" pitchFamily="2" charset="-122"/>
                </a:rPr>
                <a:t>n-1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 bwMode="auto">
            <a:xfrm>
              <a:off x="6300192" y="2131268"/>
              <a:ext cx="144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6300192" y="2276872"/>
              <a:ext cx="144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V="1">
              <a:off x="6876256" y="2131146"/>
              <a:ext cx="7143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>
              <a:off x="7668344" y="2131147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>
              <a:off x="7668344" y="2275284"/>
              <a:ext cx="214314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88" name="Rectangle 116"/>
            <p:cNvSpPr>
              <a:spLocks noChangeArrowheads="1"/>
            </p:cNvSpPr>
            <p:nvPr/>
          </p:nvSpPr>
          <p:spPr bwMode="auto">
            <a:xfrm>
              <a:off x="6444208" y="2636912"/>
              <a:ext cx="108000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Text Box 225"/>
            <p:cNvSpPr txBox="1">
              <a:spLocks noChangeArrowheads="1"/>
            </p:cNvSpPr>
            <p:nvPr/>
          </p:nvSpPr>
          <p:spPr bwMode="auto">
            <a:xfrm>
              <a:off x="6948264" y="2708944"/>
              <a:ext cx="25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…</a:t>
              </a:r>
              <a:endParaRPr lang="en-US" altLang="zh-CN" sz="14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90" name="直接箭头连接符 89"/>
            <p:cNvCxnSpPr/>
            <p:nvPr/>
          </p:nvCxnSpPr>
          <p:spPr bwMode="auto">
            <a:xfrm>
              <a:off x="6300192" y="2707332"/>
              <a:ext cx="144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>
              <a:off x="6300192" y="2851348"/>
              <a:ext cx="144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7668344" y="2714105"/>
              <a:ext cx="214314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7668344" y="2856981"/>
              <a:ext cx="214314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6" name="Text Box 225"/>
            <p:cNvSpPr txBox="1">
              <a:spLocks noChangeArrowheads="1"/>
            </p:cNvSpPr>
            <p:nvPr/>
          </p:nvSpPr>
          <p:spPr bwMode="auto">
            <a:xfrm>
              <a:off x="6948264" y="2420880"/>
              <a:ext cx="25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…</a:t>
              </a:r>
              <a:endParaRPr lang="en-US" altLang="zh-CN" sz="14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 flipV="1">
              <a:off x="6876256" y="2283546"/>
              <a:ext cx="7143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 flipV="1">
              <a:off x="6876256" y="2714105"/>
              <a:ext cx="7143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 flipV="1">
              <a:off x="6876256" y="2866505"/>
              <a:ext cx="7143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 flipV="1">
              <a:off x="6552232" y="2131146"/>
              <a:ext cx="108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6552232" y="2283546"/>
              <a:ext cx="108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V="1">
              <a:off x="6552232" y="2714105"/>
              <a:ext cx="108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 flipV="1">
              <a:off x="6552232" y="2866505"/>
              <a:ext cx="108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7164288" y="2131146"/>
              <a:ext cx="7143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V="1">
              <a:off x="7164288" y="2283546"/>
              <a:ext cx="7143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 flipV="1">
              <a:off x="7164288" y="2714105"/>
              <a:ext cx="7143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V="1">
              <a:off x="7164288" y="2866505"/>
              <a:ext cx="7143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Rectangle 116"/>
            <p:cNvSpPr>
              <a:spLocks noChangeArrowheads="1"/>
            </p:cNvSpPr>
            <p:nvPr/>
          </p:nvSpPr>
          <p:spPr bwMode="auto">
            <a:xfrm>
              <a:off x="7236296" y="2060848"/>
              <a:ext cx="108000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Text Box 196"/>
            <p:cNvSpPr txBox="1">
              <a:spLocks noChangeArrowheads="1"/>
            </p:cNvSpPr>
            <p:nvPr/>
          </p:nvSpPr>
          <p:spPr bwMode="auto">
            <a:xfrm>
              <a:off x="7196396" y="2348880"/>
              <a:ext cx="216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dirty="0"/>
                <a:t>…</a:t>
              </a:r>
              <a:endParaRPr lang="en-US" altLang="zh-CN" sz="1400" b="1" baseline="-16000" dirty="0"/>
            </a:p>
          </p:txBody>
        </p:sp>
        <p:sp>
          <p:nvSpPr>
            <p:cNvPr id="118" name="Rectangle 116"/>
            <p:cNvSpPr>
              <a:spLocks noChangeArrowheads="1"/>
            </p:cNvSpPr>
            <p:nvPr/>
          </p:nvSpPr>
          <p:spPr bwMode="auto">
            <a:xfrm>
              <a:off x="7236296" y="2636912"/>
              <a:ext cx="108000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19" name="直接连接符 118"/>
            <p:cNvCxnSpPr/>
            <p:nvPr/>
          </p:nvCxnSpPr>
          <p:spPr bwMode="auto">
            <a:xfrm flipV="1">
              <a:off x="7344320" y="2131146"/>
              <a:ext cx="108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7344320" y="2283546"/>
              <a:ext cx="108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7344320" y="2714105"/>
              <a:ext cx="108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flipV="1">
              <a:off x="7344320" y="2866505"/>
              <a:ext cx="108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 Box 188"/>
            <p:cNvSpPr txBox="1">
              <a:spLocks noChangeArrowheads="1"/>
            </p:cNvSpPr>
            <p:nvPr/>
          </p:nvSpPr>
          <p:spPr bwMode="auto">
            <a:xfrm>
              <a:off x="7884046" y="2060848"/>
              <a:ext cx="360362" cy="93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P</a:t>
              </a:r>
              <a:r>
                <a:rPr lang="en-US" altLang="zh-CN" sz="1400" b="1" baseline="-16000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P</a:t>
              </a:r>
              <a:r>
                <a:rPr lang="en-US" altLang="zh-CN" sz="1400" b="1" baseline="-16000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 smtClean="0"/>
                <a:t>…</a:t>
              </a:r>
              <a:endParaRPr lang="en-US" altLang="zh-CN" sz="1400" b="1" dirty="0"/>
            </a:p>
            <a:p>
              <a:pPr>
                <a:lnSpc>
                  <a:spcPct val="90000"/>
                </a:lnSpc>
                <a:spcBef>
                  <a:spcPts val="1200"/>
                </a:spcBef>
              </a:pPr>
              <a:r>
                <a:rPr lang="en-US" altLang="zh-CN" sz="1400" b="1" dirty="0" smtClean="0">
                  <a:latin typeface="宋体" pitchFamily="2" charset="-122"/>
                </a:rPr>
                <a:t>P</a:t>
              </a:r>
              <a:r>
                <a:rPr lang="en-US" altLang="zh-CN" sz="1400" b="1" baseline="-16000" dirty="0" smtClean="0">
                  <a:latin typeface="宋体" pitchFamily="2" charset="-122"/>
                </a:rPr>
                <a:t>N-1</a:t>
              </a:r>
              <a:endParaRPr lang="en-US" altLang="zh-CN" sz="1400" b="1" baseline="-16000" dirty="0">
                <a:latin typeface="宋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14432" y="1944585"/>
            <a:ext cx="1584136" cy="792096"/>
            <a:chOff x="4572000" y="5013176"/>
            <a:chExt cx="1584136" cy="792096"/>
          </a:xfrm>
        </p:grpSpPr>
        <p:sp>
          <p:nvSpPr>
            <p:cNvPr id="110" name="Line 89"/>
            <p:cNvSpPr>
              <a:spLocks noChangeShapeType="1"/>
            </p:cNvSpPr>
            <p:nvPr/>
          </p:nvSpPr>
          <p:spPr bwMode="auto">
            <a:xfrm>
              <a:off x="4572000" y="5805232"/>
              <a:ext cx="1584136" cy="4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1" name="Text Box 90"/>
            <p:cNvSpPr txBox="1">
              <a:spLocks noChangeArrowheads="1"/>
            </p:cNvSpPr>
            <p:nvPr/>
          </p:nvSpPr>
          <p:spPr bwMode="auto">
            <a:xfrm>
              <a:off x="4572040" y="5373216"/>
              <a:ext cx="360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宋体" charset="-122"/>
                </a:rPr>
                <a:t>P</a:t>
              </a:r>
              <a:r>
                <a:rPr lang="en-US" altLang="zh-CN" sz="1600" b="1" baseline="-16000" dirty="0">
                  <a:latin typeface="宋体" charset="-122"/>
                </a:rPr>
                <a:t>0</a:t>
              </a:r>
            </a:p>
          </p:txBody>
        </p:sp>
        <p:sp>
          <p:nvSpPr>
            <p:cNvPr id="112" name="Text Box 91"/>
            <p:cNvSpPr txBox="1">
              <a:spLocks noChangeArrowheads="1"/>
            </p:cNvSpPr>
            <p:nvPr/>
          </p:nvSpPr>
          <p:spPr bwMode="auto">
            <a:xfrm>
              <a:off x="5076096" y="5373216"/>
              <a:ext cx="360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宋体" charset="-122"/>
                </a:rPr>
                <a:t>P</a:t>
              </a:r>
              <a:r>
                <a:rPr lang="en-US" altLang="zh-CN" sz="1600" b="1" baseline="-16000" dirty="0">
                  <a:latin typeface="宋体" charset="-122"/>
                </a:rPr>
                <a:t>1</a:t>
              </a:r>
            </a:p>
          </p:txBody>
        </p:sp>
        <p:sp>
          <p:nvSpPr>
            <p:cNvPr id="125" name="Text Box 92"/>
            <p:cNvSpPr txBox="1">
              <a:spLocks noChangeArrowheads="1"/>
            </p:cNvSpPr>
            <p:nvPr/>
          </p:nvSpPr>
          <p:spPr bwMode="auto">
            <a:xfrm>
              <a:off x="5796136" y="5373216"/>
              <a:ext cx="360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宋体" charset="-122"/>
                </a:rPr>
                <a:t>P</a:t>
              </a:r>
              <a:r>
                <a:rPr lang="en-US" altLang="zh-CN" sz="1600" b="1" baseline="-16000" dirty="0">
                  <a:latin typeface="宋体" charset="-122"/>
                </a:rPr>
                <a:t>N-1</a:t>
              </a: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>
              <a:off x="4763770" y="5589208"/>
              <a:ext cx="0" cy="216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>
              <a:off x="5267826" y="5589208"/>
              <a:ext cx="0" cy="216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2" name="Line 95"/>
            <p:cNvSpPr>
              <a:spLocks noChangeShapeType="1"/>
            </p:cNvSpPr>
            <p:nvPr/>
          </p:nvSpPr>
          <p:spPr bwMode="auto">
            <a:xfrm>
              <a:off x="6012160" y="5589208"/>
              <a:ext cx="0" cy="216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3" name="Text Box 96"/>
            <p:cNvSpPr txBox="1">
              <a:spLocks noChangeArrowheads="1"/>
            </p:cNvSpPr>
            <p:nvPr/>
          </p:nvSpPr>
          <p:spPr bwMode="auto">
            <a:xfrm>
              <a:off x="5436096" y="5373216"/>
              <a:ext cx="360000" cy="2160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…</a:t>
              </a:r>
              <a:endParaRPr lang="en-US" altLang="zh-CN" b="1" baseline="-16000" dirty="0">
                <a:latin typeface="+mn-ea"/>
                <a:ea typeface="+mn-ea"/>
              </a:endParaRPr>
            </a:p>
          </p:txBody>
        </p:sp>
        <p:sp>
          <p:nvSpPr>
            <p:cNvPr id="154" name="Line 89"/>
            <p:cNvSpPr>
              <a:spLocks noChangeShapeType="1"/>
            </p:cNvSpPr>
            <p:nvPr/>
          </p:nvSpPr>
          <p:spPr bwMode="auto">
            <a:xfrm flipV="1">
              <a:off x="4716016" y="5229216"/>
              <a:ext cx="0" cy="14400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5" name="Text Box 90"/>
            <p:cNvSpPr txBox="1">
              <a:spLocks noChangeArrowheads="1"/>
            </p:cNvSpPr>
            <p:nvPr/>
          </p:nvSpPr>
          <p:spPr bwMode="auto">
            <a:xfrm>
              <a:off x="4644008" y="5013176"/>
              <a:ext cx="144016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宋体" charset="-122"/>
                </a:rPr>
                <a:t>总线仲裁器</a:t>
              </a:r>
              <a:endParaRPr lang="en-US" altLang="zh-CN" sz="1400" b="1" dirty="0">
                <a:latin typeface="宋体" charset="-122"/>
              </a:endParaRPr>
            </a:p>
          </p:txBody>
        </p:sp>
        <p:sp>
          <p:nvSpPr>
            <p:cNvPr id="156" name="Line 89"/>
            <p:cNvSpPr>
              <a:spLocks noChangeShapeType="1"/>
            </p:cNvSpPr>
            <p:nvPr/>
          </p:nvSpPr>
          <p:spPr bwMode="auto">
            <a:xfrm>
              <a:off x="4788024" y="5229200"/>
              <a:ext cx="0" cy="144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7" name="Line 89"/>
            <p:cNvSpPr>
              <a:spLocks noChangeShapeType="1"/>
            </p:cNvSpPr>
            <p:nvPr/>
          </p:nvSpPr>
          <p:spPr bwMode="auto">
            <a:xfrm flipV="1">
              <a:off x="5220072" y="5229216"/>
              <a:ext cx="0" cy="14400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8" name="Line 89"/>
            <p:cNvSpPr>
              <a:spLocks noChangeShapeType="1"/>
            </p:cNvSpPr>
            <p:nvPr/>
          </p:nvSpPr>
          <p:spPr bwMode="auto">
            <a:xfrm>
              <a:off x="5292080" y="5229200"/>
              <a:ext cx="0" cy="14401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9" name="Line 89"/>
            <p:cNvSpPr>
              <a:spLocks noChangeShapeType="1"/>
            </p:cNvSpPr>
            <p:nvPr/>
          </p:nvSpPr>
          <p:spPr bwMode="auto">
            <a:xfrm flipV="1">
              <a:off x="5940152" y="5229216"/>
              <a:ext cx="0" cy="14400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0" name="Line 89"/>
            <p:cNvSpPr>
              <a:spLocks noChangeShapeType="1"/>
            </p:cNvSpPr>
            <p:nvPr/>
          </p:nvSpPr>
          <p:spPr bwMode="auto">
            <a:xfrm>
              <a:off x="6012160" y="5229200"/>
              <a:ext cx="0" cy="144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283969" y="1800248"/>
            <a:ext cx="1584176" cy="1080096"/>
            <a:chOff x="4283912" y="4653136"/>
            <a:chExt cx="1584176" cy="1080096"/>
          </a:xfrm>
        </p:grpSpPr>
        <p:sp>
          <p:nvSpPr>
            <p:cNvPr id="12" name="Rectangle 112"/>
            <p:cNvSpPr>
              <a:spLocks noChangeArrowheads="1"/>
            </p:cNvSpPr>
            <p:nvPr/>
          </p:nvSpPr>
          <p:spPr bwMode="auto">
            <a:xfrm>
              <a:off x="4715960" y="4653136"/>
              <a:ext cx="1080000" cy="82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4860144" y="4795967"/>
              <a:ext cx="79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rot="5400000">
              <a:off x="4554762" y="5066897"/>
              <a:ext cx="54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 Box 164"/>
            <p:cNvSpPr txBox="1">
              <a:spLocks noChangeArrowheads="1"/>
            </p:cNvSpPr>
            <p:nvPr/>
          </p:nvSpPr>
          <p:spPr bwMode="auto">
            <a:xfrm>
              <a:off x="4715960" y="5517232"/>
              <a:ext cx="1152128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700" b="1" dirty="0">
                  <a:latin typeface="宋体" pitchFamily="2" charset="-122"/>
                </a:rPr>
                <a:t> </a:t>
              </a:r>
              <a:r>
                <a:rPr lang="en-US" altLang="zh-CN" sz="1400" b="1" dirty="0" smtClean="0">
                  <a:latin typeface="宋体" pitchFamily="2" charset="-122"/>
                </a:rPr>
                <a:t>P</a:t>
              </a:r>
              <a:r>
                <a:rPr lang="en-US" altLang="zh-CN" sz="1400" b="1" baseline="-18000" dirty="0" smtClean="0">
                  <a:latin typeface="宋体" pitchFamily="2" charset="-122"/>
                </a:rPr>
                <a:t>0</a:t>
              </a:r>
              <a:r>
                <a:rPr lang="en-US" altLang="zh-CN" sz="1400" b="1" dirty="0" smtClean="0">
                  <a:latin typeface="宋体" pitchFamily="2" charset="-122"/>
                </a:rPr>
                <a:t>   … </a:t>
              </a:r>
              <a:r>
                <a:rPr lang="en-US" altLang="zh-CN" sz="1400" b="1" spc="100" dirty="0" smtClean="0">
                  <a:latin typeface="宋体" pitchFamily="2" charset="-122"/>
                </a:rPr>
                <a:t> </a:t>
              </a:r>
              <a:r>
                <a:rPr lang="en-US" altLang="zh-CN" sz="1400" b="1" dirty="0" smtClean="0">
                  <a:latin typeface="宋体" pitchFamily="2" charset="-122"/>
                </a:rPr>
                <a:t>P</a:t>
              </a:r>
              <a:r>
                <a:rPr lang="en-US" altLang="zh-CN" sz="1400" b="1" baseline="-18000" dirty="0" smtClean="0">
                  <a:latin typeface="宋体" pitchFamily="2" charset="-122"/>
                </a:rPr>
                <a:t>N-1</a:t>
              </a:r>
              <a:endParaRPr lang="en-US" altLang="zh-CN" sz="1400" b="1" baseline="-18000" dirty="0">
                <a:latin typeface="宋体" pitchFamily="2" charset="-122"/>
              </a:endParaRPr>
            </a:p>
          </p:txBody>
        </p:sp>
        <p:sp>
          <p:nvSpPr>
            <p:cNvPr id="132" name="Text Box 188"/>
            <p:cNvSpPr txBox="1">
              <a:spLocks noChangeArrowheads="1"/>
            </p:cNvSpPr>
            <p:nvPr/>
          </p:nvSpPr>
          <p:spPr bwMode="auto">
            <a:xfrm>
              <a:off x="4283912" y="4653539"/>
              <a:ext cx="360362" cy="93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P</a:t>
              </a:r>
              <a:r>
                <a:rPr lang="en-US" altLang="zh-CN" sz="1400" b="1" baseline="-16000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P</a:t>
              </a:r>
              <a:r>
                <a:rPr lang="en-US" altLang="zh-CN" sz="1400" b="1" baseline="-16000" dirty="0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400" b="1" dirty="0" smtClean="0"/>
                <a:t>…</a:t>
              </a:r>
              <a:endParaRPr lang="en-US" altLang="zh-CN" sz="1400" b="1" dirty="0"/>
            </a:p>
            <a:p>
              <a:pPr algn="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b="1" dirty="0" smtClean="0">
                  <a:latin typeface="宋体" pitchFamily="2" charset="-122"/>
                </a:rPr>
                <a:t>P</a:t>
              </a:r>
              <a:r>
                <a:rPr lang="en-US" altLang="zh-CN" sz="1400" b="1" baseline="-16000" dirty="0" smtClean="0">
                  <a:latin typeface="宋体" pitchFamily="2" charset="-122"/>
                </a:rPr>
                <a:t>N-1</a:t>
              </a:r>
              <a:endParaRPr lang="en-US" altLang="zh-CN" sz="1400" b="1" baseline="-16000" dirty="0">
                <a:latin typeface="宋体" pitchFamily="2" charset="-122"/>
              </a:endParaRPr>
            </a:p>
          </p:txBody>
        </p:sp>
        <p:cxnSp>
          <p:nvCxnSpPr>
            <p:cNvPr id="133" name="直接连接符 132"/>
            <p:cNvCxnSpPr/>
            <p:nvPr/>
          </p:nvCxnSpPr>
          <p:spPr bwMode="auto">
            <a:xfrm>
              <a:off x="4860024" y="5372434"/>
              <a:ext cx="79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rot="5400000">
              <a:off x="4845840" y="5066761"/>
              <a:ext cx="54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 rot="5400000">
              <a:off x="5421904" y="5066761"/>
              <a:ext cx="54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 rot="5400000">
              <a:off x="5133872" y="5066761"/>
              <a:ext cx="54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>
              <a:off x="4860024" y="4941571"/>
              <a:ext cx="79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4860024" y="5157595"/>
              <a:ext cx="79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Oval 125"/>
            <p:cNvSpPr>
              <a:spLocks noChangeArrowheads="1"/>
            </p:cNvSpPr>
            <p:nvPr/>
          </p:nvSpPr>
          <p:spPr bwMode="auto">
            <a:xfrm>
              <a:off x="5652064" y="4760430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Oval 125"/>
            <p:cNvSpPr>
              <a:spLocks noChangeArrowheads="1"/>
            </p:cNvSpPr>
            <p:nvPr/>
          </p:nvSpPr>
          <p:spPr bwMode="auto">
            <a:xfrm>
              <a:off x="4787968" y="4761403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Oval 125"/>
            <p:cNvSpPr>
              <a:spLocks noChangeArrowheads="1"/>
            </p:cNvSpPr>
            <p:nvPr/>
          </p:nvSpPr>
          <p:spPr bwMode="auto">
            <a:xfrm>
              <a:off x="5076000" y="4761403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Oval 125"/>
            <p:cNvSpPr>
              <a:spLocks noChangeArrowheads="1"/>
            </p:cNvSpPr>
            <p:nvPr/>
          </p:nvSpPr>
          <p:spPr bwMode="auto">
            <a:xfrm>
              <a:off x="5364040" y="4761403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Oval 125"/>
            <p:cNvSpPr>
              <a:spLocks noChangeArrowheads="1"/>
            </p:cNvSpPr>
            <p:nvPr/>
          </p:nvSpPr>
          <p:spPr bwMode="auto">
            <a:xfrm>
              <a:off x="5652064" y="4912830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Oval 125"/>
            <p:cNvSpPr>
              <a:spLocks noChangeArrowheads="1"/>
            </p:cNvSpPr>
            <p:nvPr/>
          </p:nvSpPr>
          <p:spPr bwMode="auto">
            <a:xfrm>
              <a:off x="4787968" y="4913803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Oval 125"/>
            <p:cNvSpPr>
              <a:spLocks noChangeArrowheads="1"/>
            </p:cNvSpPr>
            <p:nvPr/>
          </p:nvSpPr>
          <p:spPr bwMode="auto">
            <a:xfrm>
              <a:off x="5076000" y="4913803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Oval 125"/>
            <p:cNvSpPr>
              <a:spLocks noChangeArrowheads="1"/>
            </p:cNvSpPr>
            <p:nvPr/>
          </p:nvSpPr>
          <p:spPr bwMode="auto">
            <a:xfrm>
              <a:off x="5364040" y="4913803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Oval 125"/>
            <p:cNvSpPr>
              <a:spLocks noChangeArrowheads="1"/>
            </p:cNvSpPr>
            <p:nvPr/>
          </p:nvSpPr>
          <p:spPr bwMode="auto">
            <a:xfrm>
              <a:off x="5652064" y="5112656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Oval 125"/>
            <p:cNvSpPr>
              <a:spLocks noChangeArrowheads="1"/>
            </p:cNvSpPr>
            <p:nvPr/>
          </p:nvSpPr>
          <p:spPr bwMode="auto">
            <a:xfrm>
              <a:off x="4787968" y="5113629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Oval 125"/>
            <p:cNvSpPr>
              <a:spLocks noChangeArrowheads="1"/>
            </p:cNvSpPr>
            <p:nvPr/>
          </p:nvSpPr>
          <p:spPr bwMode="auto">
            <a:xfrm>
              <a:off x="5076000" y="5113629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Oval 125"/>
            <p:cNvSpPr>
              <a:spLocks noChangeArrowheads="1"/>
            </p:cNvSpPr>
            <p:nvPr/>
          </p:nvSpPr>
          <p:spPr bwMode="auto">
            <a:xfrm>
              <a:off x="5364040" y="5113629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Oval 125"/>
            <p:cNvSpPr>
              <a:spLocks noChangeArrowheads="1"/>
            </p:cNvSpPr>
            <p:nvPr/>
          </p:nvSpPr>
          <p:spPr bwMode="auto">
            <a:xfrm>
              <a:off x="5652064" y="5337064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Oval 125"/>
            <p:cNvSpPr>
              <a:spLocks noChangeArrowheads="1"/>
            </p:cNvSpPr>
            <p:nvPr/>
          </p:nvSpPr>
          <p:spPr bwMode="auto">
            <a:xfrm>
              <a:off x="4787968" y="5338037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Oval 125"/>
            <p:cNvSpPr>
              <a:spLocks noChangeArrowheads="1"/>
            </p:cNvSpPr>
            <p:nvPr/>
          </p:nvSpPr>
          <p:spPr bwMode="auto">
            <a:xfrm>
              <a:off x="5076000" y="5338037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Oval 125"/>
            <p:cNvSpPr>
              <a:spLocks noChangeArrowheads="1"/>
            </p:cNvSpPr>
            <p:nvPr/>
          </p:nvSpPr>
          <p:spPr bwMode="auto">
            <a:xfrm>
              <a:off x="5364040" y="5338037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62" name="直接连接符 161"/>
            <p:cNvCxnSpPr/>
            <p:nvPr/>
          </p:nvCxnSpPr>
          <p:spPr bwMode="auto">
            <a:xfrm>
              <a:off x="4644128" y="4795161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>
              <a:off x="4644008" y="53716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4644008" y="4940765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>
              <a:off x="4644008" y="5156789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 rot="5400000">
              <a:off x="4753712" y="548596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 rot="5400000">
              <a:off x="5044790" y="548583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rot="5400000">
              <a:off x="5620854" y="548583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 rot="5400000">
              <a:off x="5332822" y="548583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70" name="表格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3869"/>
              </p:ext>
            </p:extLst>
          </p:nvPr>
        </p:nvGraphicFramePr>
        <p:xfrm>
          <a:off x="2004223" y="2880368"/>
          <a:ext cx="2135730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730"/>
              </a:tblGrid>
              <a:tr h="252842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总线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74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地址识别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546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个函数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600" b="1" dirty="0" smtClean="0">
                          <a:latin typeface="宋体" pitchFamily="2" charset="-122"/>
                        </a:rPr>
                        <a:t>N</a:t>
                      </a:r>
                      <a:r>
                        <a:rPr lang="zh-CN" altLang="en-US" sz="1600" b="1" dirty="0" smtClean="0">
                          <a:latin typeface="宋体" pitchFamily="2" charset="-122"/>
                        </a:rPr>
                        <a:t>次＝</a:t>
                      </a:r>
                      <a:r>
                        <a:rPr lang="en-US" altLang="zh-CN" sz="1600" b="1" dirty="0" smtClean="0">
                          <a:latin typeface="宋体" pitchFamily="2" charset="-122"/>
                        </a:rPr>
                        <a:t>1</a:t>
                      </a:r>
                      <a:r>
                        <a:rPr lang="zh-CN" altLang="en-US" sz="1600" b="1" dirty="0" smtClean="0"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546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带宽窄、成本低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表格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444651"/>
              </p:ext>
            </p:extLst>
          </p:nvPr>
        </p:nvGraphicFramePr>
        <p:xfrm>
          <a:off x="4139953" y="2880368"/>
          <a:ext cx="2016224" cy="1251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2528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全连接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7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交叉开关，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O(N</a:t>
                      </a:r>
                      <a:r>
                        <a:rPr lang="en-US" altLang="zh-CN" sz="1800" b="1" baseline="3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54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宋体" pitchFamily="2" charset="-122"/>
                        </a:rPr>
                        <a:t>常为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N!</a:t>
                      </a:r>
                      <a:r>
                        <a:rPr lang="zh-CN" altLang="en-US" sz="1800" b="1" dirty="0" smtClean="0"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16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zh-CN" altLang="en-US" sz="1600" b="1" dirty="0" smtClean="0">
                          <a:latin typeface="宋体" pitchFamily="2" charset="-122"/>
                        </a:rPr>
                        <a:t>可为</a:t>
                      </a:r>
                      <a:r>
                        <a:rPr lang="en-US" altLang="zh-CN" sz="1600" b="1" dirty="0" smtClean="0">
                          <a:latin typeface="宋体" pitchFamily="2" charset="-122"/>
                        </a:rPr>
                        <a:t>N</a:t>
                      </a:r>
                      <a:r>
                        <a:rPr lang="en-US" altLang="zh-CN" sz="1600" b="1" baseline="30000" dirty="0" smtClean="0">
                          <a:latin typeface="宋体" pitchFamily="2" charset="-122"/>
                        </a:rPr>
                        <a:t>N</a:t>
                      </a:r>
                      <a:r>
                        <a:rPr lang="en-US" altLang="zh-CN" sz="1600" b="1" dirty="0" smtClean="0">
                          <a:latin typeface="宋体" pitchFamily="2" charset="-122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54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无阻塞、成本高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2" name="表格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042051"/>
              </p:ext>
            </p:extLst>
          </p:nvPr>
        </p:nvGraphicFramePr>
        <p:xfrm>
          <a:off x="6156177" y="2880368"/>
          <a:ext cx="2520280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252842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多个级间拓扑的</a:t>
                      </a:r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级联</a:t>
                      </a:r>
                      <a:endParaRPr lang="zh-CN" altLang="en-US" sz="1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74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交换开关，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O(k</a:t>
                      </a:r>
                      <a:r>
                        <a:rPr lang="en-US" altLang="zh-CN" sz="1800" b="1" baseline="3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546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latin typeface="宋体" pitchFamily="2" charset="-122"/>
                        </a:rPr>
                        <a:t>≤</a:t>
                      </a:r>
                      <a:r>
                        <a:rPr lang="en-US" altLang="zh-CN" b="1" dirty="0" smtClean="0">
                          <a:latin typeface="宋体" pitchFamily="2" charset="-122"/>
                        </a:rPr>
                        <a:t>N</a:t>
                      </a:r>
                      <a:r>
                        <a:rPr lang="en-US" altLang="zh-CN" b="1" baseline="30000" dirty="0" smtClean="0">
                          <a:latin typeface="宋体" pitchFamily="2" charset="-122"/>
                        </a:rPr>
                        <a:t>N/2</a:t>
                      </a:r>
                      <a:r>
                        <a:rPr lang="zh-CN" altLang="en-US" sz="1800" b="1" dirty="0" smtClean="0"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16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zh-CN" altLang="en-US" sz="1600" b="1" dirty="0" smtClean="0">
                          <a:latin typeface="宋体" pitchFamily="2" charset="-122"/>
                        </a:rPr>
                        <a:t>～</a:t>
                      </a:r>
                      <a:r>
                        <a:rPr lang="zh-CN" altLang="en-US" sz="1600" b="1" spc="-100" baseline="0" dirty="0" smtClean="0">
                          <a:latin typeface="宋体" pitchFamily="2" charset="-122"/>
                        </a:rPr>
                        <a:t>控制方式</a:t>
                      </a:r>
                      <a:r>
                        <a:rPr lang="en-US" altLang="zh-CN" sz="1600" b="1" dirty="0" smtClean="0">
                          <a:latin typeface="宋体" pitchFamily="2" charset="-122"/>
                        </a:rPr>
                        <a:t>)</a:t>
                      </a:r>
                      <a:endParaRPr lang="en-US" altLang="zh-CN" sz="1800" b="1" dirty="0" smtClean="0">
                        <a:latin typeface="宋体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546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smtClean="0">
                          <a:latin typeface="宋体" pitchFamily="2" charset="-122"/>
                        </a:rPr>
                        <a:t>可扩展性好</a:t>
                      </a:r>
                      <a:endParaRPr lang="en-US" altLang="zh-CN" sz="1800" b="1" dirty="0" smtClean="0">
                        <a:latin typeface="宋体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" name="Text Box 85"/>
          <p:cNvSpPr txBox="1">
            <a:spLocks noChangeArrowheads="1"/>
          </p:cNvSpPr>
          <p:nvPr/>
        </p:nvSpPr>
        <p:spPr bwMode="auto">
          <a:xfrm>
            <a:off x="2411760" y="5455873"/>
            <a:ext cx="5004271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900"/>
              </a:spcBef>
            </a:pPr>
            <a:r>
              <a:rPr lang="en-US" altLang="zh-CN" b="1" dirty="0" smtClean="0">
                <a:latin typeface="宋体" pitchFamily="2" charset="-122"/>
              </a:rPr>
              <a:t>(k!*</a:t>
            </a:r>
            <a:r>
              <a:rPr lang="en-US" altLang="zh-CN" b="1" dirty="0" err="1" smtClean="0">
                <a:latin typeface="+mn-ea"/>
              </a:rPr>
              <a:t>log</a:t>
            </a:r>
            <a:r>
              <a:rPr lang="en-US" altLang="zh-CN" b="1" baseline="-24000" dirty="0" err="1" smtClean="0">
                <a:latin typeface="+mn-ea"/>
              </a:rPr>
              <a:t>k</a:t>
            </a:r>
            <a:r>
              <a:rPr lang="en-US" altLang="zh-CN" b="1" dirty="0" err="1" smtClean="0">
                <a:latin typeface="+mn-ea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)    (N</a:t>
            </a:r>
            <a:r>
              <a:rPr lang="en-US" altLang="zh-CN" b="1" baseline="30000" dirty="0" smtClean="0">
                <a:latin typeface="宋体" pitchFamily="2" charset="-122"/>
              </a:rPr>
              <a:t>N/2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r>
              <a:rPr lang="en-US" altLang="zh-CN" b="1" dirty="0" smtClean="0">
                <a:latin typeface="宋体" pitchFamily="2" charset="-122"/>
              </a:rPr>
              <a:t>)   (k!*</a:t>
            </a:r>
            <a:r>
              <a:rPr lang="en-US" altLang="zh-CN" b="1" dirty="0" err="1" smtClean="0">
                <a:latin typeface="+mn-ea"/>
              </a:rPr>
              <a:t>log</a:t>
            </a:r>
            <a:r>
              <a:rPr lang="en-US" altLang="zh-CN" b="1" baseline="-24000" dirty="0" err="1" smtClean="0">
                <a:latin typeface="+mn-ea"/>
              </a:rPr>
              <a:t>k</a:t>
            </a:r>
            <a:r>
              <a:rPr lang="en-US" altLang="zh-CN" b="1" dirty="0" err="1" smtClean="0">
                <a:latin typeface="+mn-ea"/>
              </a:rPr>
              <a:t>N</a:t>
            </a:r>
            <a:r>
              <a:rPr lang="zh-CN" altLang="en-US" b="1" dirty="0" smtClean="0">
                <a:latin typeface="+mn-ea"/>
              </a:rPr>
              <a:t>～</a:t>
            </a:r>
            <a:r>
              <a:rPr lang="en-US" altLang="zh-CN" b="1" dirty="0" smtClean="0">
                <a:latin typeface="宋体" pitchFamily="2" charset="-122"/>
              </a:rPr>
              <a:t>N</a:t>
            </a:r>
            <a:r>
              <a:rPr lang="en-US" altLang="zh-CN" b="1" baseline="30000" dirty="0" smtClean="0">
                <a:latin typeface="宋体" pitchFamily="2" charset="-122"/>
              </a:rPr>
              <a:t>N/2</a:t>
            </a:r>
            <a:r>
              <a:rPr lang="zh-CN" altLang="en-US" b="1" dirty="0" smtClean="0">
                <a:latin typeface="+mn-ea"/>
              </a:rPr>
              <a:t>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5" name="线形标注 2 114"/>
          <p:cNvSpPr/>
          <p:nvPr/>
        </p:nvSpPr>
        <p:spPr bwMode="auto">
          <a:xfrm>
            <a:off x="2267397" y="6273344"/>
            <a:ext cx="3240707" cy="252694"/>
          </a:xfrm>
          <a:prstGeom prst="borderCallout2">
            <a:avLst>
              <a:gd name="adj1" fmla="val 47821"/>
              <a:gd name="adj2" fmla="val -385"/>
              <a:gd name="adj3" fmla="val 44669"/>
              <a:gd name="adj4" fmla="val -7789"/>
              <a:gd name="adj5" fmla="val -329344"/>
              <a:gd name="adj6" fmla="val -1953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指各开关的取值方法，非取值时间</a:t>
            </a:r>
          </a:p>
        </p:txBody>
      </p:sp>
      <p:grpSp>
        <p:nvGrpSpPr>
          <p:cNvPr id="151" name="组合 150"/>
          <p:cNvGrpSpPr/>
          <p:nvPr/>
        </p:nvGrpSpPr>
        <p:grpSpPr>
          <a:xfrm>
            <a:off x="6804249" y="3177120"/>
            <a:ext cx="2304063" cy="1332000"/>
            <a:chOff x="2915993" y="5105296"/>
            <a:chExt cx="2304063" cy="1332000"/>
          </a:xfrm>
        </p:grpSpPr>
        <p:sp>
          <p:nvSpPr>
            <p:cNvPr id="161" name="Text Box 339"/>
            <p:cNvSpPr txBox="1">
              <a:spLocks noChangeArrowheads="1"/>
            </p:cNvSpPr>
            <p:nvPr/>
          </p:nvSpPr>
          <p:spPr bwMode="auto">
            <a:xfrm>
              <a:off x="3492056" y="6185296"/>
              <a:ext cx="1728000" cy="252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</a:rPr>
                <a:t>各开关的</a:t>
              </a:r>
              <a:r>
                <a:rPr lang="zh-CN" altLang="en-US" sz="1600" b="1" dirty="0" smtClean="0">
                  <a:latin typeface="+mn-ea"/>
                </a:rPr>
                <a:t>值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+mn-ea"/>
                </a:rPr>
                <a:t>可不同</a:t>
              </a:r>
              <a:endParaRPr lang="zh-CN" altLang="en-US" sz="1600" b="1" dirty="0">
                <a:solidFill>
                  <a:srgbClr val="0070C0"/>
                </a:solidFill>
                <a:latin typeface="+mn-ea"/>
              </a:endParaRPr>
            </a:p>
          </p:txBody>
        </p:sp>
        <p:cxnSp>
          <p:nvCxnSpPr>
            <p:cNvPr id="173" name="直接箭头连接符 172"/>
            <p:cNvCxnSpPr/>
            <p:nvPr/>
          </p:nvCxnSpPr>
          <p:spPr bwMode="auto">
            <a:xfrm>
              <a:off x="4356152" y="5105296"/>
              <a:ext cx="0" cy="1080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5" name="直接箭头连接符 174"/>
            <p:cNvCxnSpPr/>
            <p:nvPr/>
          </p:nvCxnSpPr>
          <p:spPr bwMode="auto">
            <a:xfrm flipH="1" flipV="1">
              <a:off x="2915993" y="5681240"/>
              <a:ext cx="864095" cy="50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1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524997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394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512" y="404664"/>
            <a:ext cx="288032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互连网络分类：</a:t>
            </a:r>
            <a:endParaRPr lang="en-US" altLang="zh-CN" sz="24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互连网络应用：</a:t>
            </a:r>
            <a:endParaRPr lang="en-US" altLang="zh-CN" sz="24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27584" y="764704"/>
            <a:ext cx="7704856" cy="4032376"/>
            <a:chOff x="827584" y="1052808"/>
            <a:chExt cx="7704856" cy="4032376"/>
          </a:xfrm>
        </p:grpSpPr>
        <p:sp>
          <p:nvSpPr>
            <p:cNvPr id="6" name="Text Box 339"/>
            <p:cNvSpPr txBox="1">
              <a:spLocks noChangeArrowheads="1"/>
            </p:cNvSpPr>
            <p:nvPr/>
          </p:nvSpPr>
          <p:spPr bwMode="auto">
            <a:xfrm>
              <a:off x="827584" y="3213048"/>
              <a:ext cx="108000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 smtClean="0">
                  <a:latin typeface="+mn-ea"/>
                  <a:ea typeface="+mn-ea"/>
                </a:rPr>
                <a:t>互连网络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7" name="Text Box 339"/>
            <p:cNvSpPr txBox="1">
              <a:spLocks noChangeArrowheads="1"/>
            </p:cNvSpPr>
            <p:nvPr/>
          </p:nvSpPr>
          <p:spPr bwMode="auto">
            <a:xfrm>
              <a:off x="2051600" y="1772888"/>
              <a:ext cx="1440160" cy="28803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b="1" dirty="0" smtClean="0">
                  <a:latin typeface="+mn-ea"/>
                  <a:ea typeface="+mn-ea"/>
                </a:rPr>
                <a:t>共享介质网络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8" name="Text Box 339"/>
            <p:cNvSpPr txBox="1">
              <a:spLocks noChangeArrowheads="1"/>
            </p:cNvSpPr>
            <p:nvPr/>
          </p:nvSpPr>
          <p:spPr bwMode="auto">
            <a:xfrm>
              <a:off x="2123608" y="2781000"/>
              <a:ext cx="1281484" cy="28803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b="1" dirty="0" smtClean="0">
                  <a:latin typeface="+mn-ea"/>
                  <a:ea typeface="+mn-ea"/>
                </a:rPr>
                <a:t>非阻塞网络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9" name="左大括号 8"/>
            <p:cNvSpPr/>
            <p:nvPr/>
          </p:nvSpPr>
          <p:spPr bwMode="auto">
            <a:xfrm>
              <a:off x="1907584" y="1916904"/>
              <a:ext cx="144016" cy="2772000"/>
            </a:xfrm>
            <a:prstGeom prst="leftBrace">
              <a:avLst>
                <a:gd name="adj1" fmla="val 30274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Text Box 339"/>
            <p:cNvSpPr txBox="1">
              <a:spLocks noChangeArrowheads="1"/>
            </p:cNvSpPr>
            <p:nvPr/>
          </p:nvSpPr>
          <p:spPr bwMode="auto">
            <a:xfrm>
              <a:off x="3563768" y="1052808"/>
              <a:ext cx="4752648" cy="12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b="1" dirty="0" smtClean="0">
                  <a:latin typeface="+mn-ea"/>
                  <a:ea typeface="+mn-ea"/>
                </a:rPr>
                <a:t>      底板总线       </a:t>
              </a:r>
              <a:r>
                <a:rPr lang="en-US" altLang="zh-CN" b="1" dirty="0" smtClean="0">
                  <a:latin typeface="+mn-ea"/>
                  <a:ea typeface="+mn-ea"/>
                </a:rPr>
                <a:t>(PCI)</a:t>
              </a:r>
            </a:p>
            <a:p>
              <a:pPr>
                <a:spcBef>
                  <a:spcPts val="600"/>
                </a:spcBef>
              </a:pPr>
              <a:r>
                <a:rPr lang="zh-CN" altLang="en-US" b="1" dirty="0" smtClean="0">
                  <a:latin typeface="+mn-ea"/>
                  <a:ea typeface="+mn-ea"/>
                </a:rPr>
                <a:t>总线  争用总线       </a:t>
              </a:r>
              <a:r>
                <a:rPr lang="en-US" altLang="zh-CN" b="1" dirty="0" smtClean="0">
                  <a:latin typeface="+mn-ea"/>
                  <a:ea typeface="+mn-ea"/>
                </a:rPr>
                <a:t>(Ethernet)</a:t>
              </a:r>
            </a:p>
            <a:p>
              <a:pPr>
                <a:spcBef>
                  <a:spcPts val="600"/>
                </a:spcBef>
              </a:pPr>
              <a:r>
                <a:rPr lang="zh-CN" altLang="en-US" b="1" dirty="0" smtClean="0">
                  <a:latin typeface="+mn-ea"/>
                  <a:ea typeface="+mn-ea"/>
                </a:rPr>
                <a:t>      令牌总线       </a:t>
              </a:r>
              <a:r>
                <a:rPr lang="en-US" altLang="zh-CN" b="1" dirty="0" smtClean="0">
                  <a:latin typeface="+mn-ea"/>
                  <a:ea typeface="+mn-ea"/>
                </a:rPr>
                <a:t>(ARC-net)</a:t>
              </a:r>
            </a:p>
            <a:p>
              <a:pPr>
                <a:spcBef>
                  <a:spcPts val="600"/>
                </a:spcBef>
              </a:pPr>
              <a:r>
                <a:rPr lang="zh-CN" altLang="en-US" b="1" dirty="0" smtClean="0">
                  <a:latin typeface="+mn-ea"/>
                  <a:ea typeface="+mn-ea"/>
                </a:rPr>
                <a:t>环                   </a:t>
              </a:r>
              <a:r>
                <a:rPr lang="en-US" altLang="zh-CN" b="1" dirty="0" smtClean="0">
                  <a:latin typeface="+mn-ea"/>
                  <a:ea typeface="+mn-ea"/>
                </a:rPr>
                <a:t>(FDDI</a:t>
              </a:r>
              <a:r>
                <a:rPr lang="zh-CN" altLang="en-US" b="1" dirty="0" smtClean="0">
                  <a:latin typeface="+mn-ea"/>
                  <a:ea typeface="+mn-ea"/>
                </a:rPr>
                <a:t>环</a:t>
              </a:r>
              <a:r>
                <a:rPr lang="en-US" altLang="zh-CN" b="1" dirty="0" smtClean="0">
                  <a:latin typeface="+mn-ea"/>
                  <a:ea typeface="+mn-ea"/>
                </a:rPr>
                <a:t>)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13" name="左大括号 12"/>
            <p:cNvSpPr/>
            <p:nvPr/>
          </p:nvSpPr>
          <p:spPr bwMode="auto">
            <a:xfrm>
              <a:off x="4139832" y="1196912"/>
              <a:ext cx="72000" cy="756000"/>
            </a:xfrm>
            <a:prstGeom prst="leftBrace">
              <a:avLst>
                <a:gd name="adj1" fmla="val 30274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Text Box 339"/>
            <p:cNvSpPr txBox="1">
              <a:spLocks noChangeArrowheads="1"/>
            </p:cNvSpPr>
            <p:nvPr/>
          </p:nvSpPr>
          <p:spPr bwMode="auto">
            <a:xfrm>
              <a:off x="3563968" y="2420960"/>
              <a:ext cx="4608432" cy="93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b="1" dirty="0" smtClean="0">
                  <a:latin typeface="+mn-ea"/>
                  <a:ea typeface="+mn-ea"/>
                </a:rPr>
                <a:t>2D</a:t>
              </a:r>
              <a:r>
                <a:rPr lang="zh-CN" altLang="en-US" b="1" dirty="0" smtClean="0">
                  <a:latin typeface="+mn-ea"/>
                  <a:ea typeface="+mn-ea"/>
                </a:rPr>
                <a:t>网格交换开关       </a:t>
              </a:r>
              <a:r>
                <a:rPr lang="en-US" altLang="zh-CN" b="1" dirty="0" smtClean="0">
                  <a:latin typeface="+mn-ea"/>
                  <a:ea typeface="+mn-ea"/>
                </a:rPr>
                <a:t>(Cray X/Y-MP)</a:t>
              </a:r>
            </a:p>
            <a:p>
              <a:pPr>
                <a:spcBef>
                  <a:spcPts val="600"/>
                </a:spcBef>
              </a:pPr>
              <a:r>
                <a:rPr lang="zh-CN" altLang="en-US" b="1" dirty="0" smtClean="0">
                  <a:latin typeface="+mn-ea"/>
                  <a:ea typeface="+mn-ea"/>
                </a:rPr>
                <a:t>共享存储器           </a:t>
              </a:r>
              <a:r>
                <a:rPr lang="en-US" altLang="zh-CN" b="1" dirty="0" smtClean="0">
                  <a:latin typeface="+mn-ea"/>
                  <a:ea typeface="+mn-ea"/>
                </a:rPr>
                <a:t>(CNET Prelude)</a:t>
              </a:r>
            </a:p>
            <a:p>
              <a:pPr>
                <a:spcBef>
                  <a:spcPts val="600"/>
                </a:spcBef>
              </a:pPr>
              <a:r>
                <a:rPr lang="zh-CN" altLang="en-US" b="1" dirty="0">
                  <a:latin typeface="+mn-ea"/>
                  <a:ea typeface="+mn-ea"/>
                </a:rPr>
                <a:t>空</a:t>
              </a:r>
              <a:r>
                <a:rPr lang="zh-CN" altLang="en-US" b="1" dirty="0" smtClean="0">
                  <a:latin typeface="+mn-ea"/>
                  <a:ea typeface="+mn-ea"/>
                </a:rPr>
                <a:t>分总线             </a:t>
              </a:r>
              <a:r>
                <a:rPr lang="en-US" altLang="zh-CN" b="1" dirty="0" smtClean="0">
                  <a:latin typeface="+mn-ea"/>
                  <a:ea typeface="+mn-ea"/>
                </a:rPr>
                <a:t>(Fore ATMASX-100)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15" name="左大括号 14"/>
            <p:cNvSpPr/>
            <p:nvPr/>
          </p:nvSpPr>
          <p:spPr bwMode="auto">
            <a:xfrm>
              <a:off x="3477100" y="2565064"/>
              <a:ext cx="72000" cy="756000"/>
            </a:xfrm>
            <a:prstGeom prst="leftBrace">
              <a:avLst>
                <a:gd name="adj1" fmla="val 30274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ext Box 339"/>
            <p:cNvSpPr txBox="1">
              <a:spLocks noChangeArrowheads="1"/>
            </p:cNvSpPr>
            <p:nvPr/>
          </p:nvSpPr>
          <p:spPr bwMode="auto">
            <a:xfrm>
              <a:off x="2123608" y="3717160"/>
              <a:ext cx="1296000" cy="50400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 smtClean="0">
                  <a:latin typeface="+mn-ea"/>
                  <a:ea typeface="+mn-ea"/>
                </a:rPr>
                <a:t>直接网络</a:t>
              </a:r>
              <a:endParaRPr lang="en-US" altLang="zh-CN" b="1" dirty="0" smtClean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(</a:t>
              </a:r>
              <a:r>
                <a:rPr lang="zh-CN" altLang="en-US" sz="1600" b="1" dirty="0" smtClean="0">
                  <a:latin typeface="+mn-ea"/>
                  <a:ea typeface="+mn-ea"/>
                </a:rPr>
                <a:t>基于寻径器</a:t>
              </a:r>
              <a:r>
                <a:rPr lang="en-US" altLang="zh-CN" sz="1600" b="1" dirty="0" smtClean="0">
                  <a:latin typeface="+mn-ea"/>
                  <a:ea typeface="+mn-ea"/>
                </a:rPr>
                <a:t>)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7" name="Text Box 339"/>
            <p:cNvSpPr txBox="1">
              <a:spLocks noChangeArrowheads="1"/>
            </p:cNvSpPr>
            <p:nvPr/>
          </p:nvSpPr>
          <p:spPr bwMode="auto">
            <a:xfrm>
              <a:off x="2123608" y="4509248"/>
              <a:ext cx="1296000" cy="50400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 smtClean="0">
                  <a:latin typeface="+mn-ea"/>
                  <a:ea typeface="+mn-ea"/>
                </a:rPr>
                <a:t>间接网络</a:t>
              </a:r>
              <a:endParaRPr lang="en-US" altLang="zh-CN" b="1" dirty="0" smtClean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(</a:t>
              </a:r>
              <a:r>
                <a:rPr lang="zh-CN" altLang="en-US" sz="1600" b="1" dirty="0" smtClean="0">
                  <a:latin typeface="+mn-ea"/>
                  <a:ea typeface="+mn-ea"/>
                </a:rPr>
                <a:t>基于开关</a:t>
              </a:r>
              <a:r>
                <a:rPr lang="en-US" altLang="zh-CN" sz="1600" b="1" dirty="0" smtClean="0">
                  <a:latin typeface="+mn-ea"/>
                  <a:ea typeface="+mn-ea"/>
                </a:rPr>
                <a:t>)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8" name="Text Box 339"/>
            <p:cNvSpPr txBox="1">
              <a:spLocks noChangeArrowheads="1"/>
            </p:cNvSpPr>
            <p:nvPr/>
          </p:nvSpPr>
          <p:spPr bwMode="auto">
            <a:xfrm>
              <a:off x="3563768" y="3429072"/>
              <a:ext cx="4752648" cy="93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b="1" dirty="0" smtClean="0">
                  <a:latin typeface="+mn-ea"/>
                  <a:ea typeface="+mn-ea"/>
                </a:rPr>
                <a:t>网格网络</a:t>
              </a:r>
              <a:r>
                <a:rPr lang="en-US" altLang="zh-CN" b="1" dirty="0" smtClean="0">
                  <a:latin typeface="+mn-ea"/>
                  <a:ea typeface="+mn-ea"/>
                </a:rPr>
                <a:t>(2D/3D)      (Intel Paragon)</a:t>
              </a:r>
            </a:p>
            <a:p>
              <a:pPr>
                <a:spcBef>
                  <a:spcPts val="600"/>
                </a:spcBef>
              </a:pPr>
              <a:r>
                <a:rPr lang="zh-CN" altLang="en-US" b="1" dirty="0" smtClean="0">
                  <a:latin typeface="+mn-ea"/>
                  <a:ea typeface="+mn-ea"/>
                </a:rPr>
                <a:t>环状网络</a:t>
              </a:r>
              <a:r>
                <a:rPr lang="en-US" altLang="zh-CN" b="1" dirty="0" smtClean="0">
                  <a:latin typeface="+mn-ea"/>
                  <a:ea typeface="+mn-ea"/>
                </a:rPr>
                <a:t>(</a:t>
              </a:r>
              <a:r>
                <a:rPr lang="zh-CN" altLang="en-US" b="1" dirty="0" smtClean="0">
                  <a:latin typeface="+mn-ea"/>
                  <a:ea typeface="+mn-ea"/>
                </a:rPr>
                <a:t>双向</a:t>
              </a:r>
              <a:r>
                <a:rPr lang="en-US" altLang="zh-CN" b="1" dirty="0" smtClean="0">
                  <a:latin typeface="+mn-ea"/>
                  <a:ea typeface="+mn-ea"/>
                </a:rPr>
                <a:t>/</a:t>
              </a:r>
              <a:r>
                <a:rPr lang="zh-CN" altLang="en-US" b="1" dirty="0" smtClean="0">
                  <a:latin typeface="+mn-ea"/>
                  <a:ea typeface="+mn-ea"/>
                </a:rPr>
                <a:t>单向</a:t>
              </a:r>
              <a:r>
                <a:rPr lang="en-US" altLang="zh-CN" b="1" dirty="0" smtClean="0">
                  <a:latin typeface="+mn-ea"/>
                  <a:ea typeface="+mn-ea"/>
                </a:rPr>
                <a:t>)  (Cray T3D)</a:t>
              </a:r>
            </a:p>
            <a:p>
              <a:pPr>
                <a:spcBef>
                  <a:spcPts val="600"/>
                </a:spcBef>
              </a:pPr>
              <a:r>
                <a:rPr lang="zh-CN" altLang="en-US" b="1" dirty="0" smtClean="0">
                  <a:latin typeface="+mn-ea"/>
                  <a:ea typeface="+mn-ea"/>
                </a:rPr>
                <a:t>超立方体             </a:t>
              </a:r>
              <a:r>
                <a:rPr lang="en-US" altLang="zh-CN" b="1" dirty="0" smtClean="0">
                  <a:latin typeface="+mn-ea"/>
                  <a:ea typeface="+mn-ea"/>
                </a:rPr>
                <a:t>(Intel iPSC, </a:t>
              </a:r>
              <a:r>
                <a:rPr lang="en-US" altLang="zh-CN" b="1" dirty="0" err="1" smtClean="0">
                  <a:latin typeface="+mn-ea"/>
                  <a:ea typeface="+mn-ea"/>
                </a:rPr>
                <a:t>nCUBE</a:t>
              </a:r>
              <a:r>
                <a:rPr lang="en-US" altLang="zh-CN" b="1" dirty="0" smtClean="0">
                  <a:latin typeface="+mn-ea"/>
                  <a:ea typeface="+mn-ea"/>
                </a:rPr>
                <a:t>)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19" name="Text Box 339"/>
            <p:cNvSpPr txBox="1">
              <a:spLocks noChangeArrowheads="1"/>
            </p:cNvSpPr>
            <p:nvPr/>
          </p:nvSpPr>
          <p:spPr bwMode="auto">
            <a:xfrm>
              <a:off x="3561104" y="4437184"/>
              <a:ext cx="4971336" cy="6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b="1" dirty="0" smtClean="0">
                  <a:latin typeface="+mn-ea"/>
                  <a:ea typeface="+mn-ea"/>
                </a:rPr>
                <a:t>规则拓扑             </a:t>
              </a:r>
              <a:r>
                <a:rPr lang="en-US" altLang="zh-CN" b="1" dirty="0" smtClean="0">
                  <a:latin typeface="+mn-ea"/>
                  <a:ea typeface="+mn-ea"/>
                </a:rPr>
                <a:t>(NEC Cenju-3, IBM SP)</a:t>
              </a:r>
            </a:p>
            <a:p>
              <a:pPr>
                <a:spcBef>
                  <a:spcPts val="600"/>
                </a:spcBef>
              </a:pPr>
              <a:r>
                <a:rPr lang="zh-CN" altLang="en-US" b="1" dirty="0" smtClean="0">
                  <a:latin typeface="+mn-ea"/>
                  <a:ea typeface="+mn-ea"/>
                </a:rPr>
                <a:t>不规则拓扑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20" name="左大括号 19"/>
            <p:cNvSpPr/>
            <p:nvPr/>
          </p:nvSpPr>
          <p:spPr bwMode="auto">
            <a:xfrm>
              <a:off x="3491760" y="4581200"/>
              <a:ext cx="72000" cy="432048"/>
            </a:xfrm>
            <a:prstGeom prst="leftBrace">
              <a:avLst>
                <a:gd name="adj1" fmla="val 30274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左大括号 20"/>
            <p:cNvSpPr/>
            <p:nvPr/>
          </p:nvSpPr>
          <p:spPr bwMode="auto">
            <a:xfrm>
              <a:off x="3491768" y="1520944"/>
              <a:ext cx="72000" cy="756000"/>
            </a:xfrm>
            <a:prstGeom prst="leftBrace">
              <a:avLst>
                <a:gd name="adj1" fmla="val 30274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左大括号 21"/>
            <p:cNvSpPr/>
            <p:nvPr/>
          </p:nvSpPr>
          <p:spPr bwMode="auto">
            <a:xfrm>
              <a:off x="3491768" y="3537168"/>
              <a:ext cx="72000" cy="756000"/>
            </a:xfrm>
            <a:prstGeom prst="leftBrace">
              <a:avLst>
                <a:gd name="adj1" fmla="val 30274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2771800" y="4905018"/>
            <a:ext cx="6047479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u="sng" dirty="0" smtClean="0">
                <a:latin typeface="宋体" pitchFamily="2" charset="-122"/>
              </a:rPr>
              <a:t>主干网</a:t>
            </a:r>
            <a:r>
              <a:rPr lang="zh-CN" altLang="en-US" sz="2400" b="1" dirty="0" smtClean="0">
                <a:latin typeface="宋体" pitchFamily="2" charset="-122"/>
              </a:rPr>
              <a:t>为静态网络，</a:t>
            </a:r>
            <a:r>
              <a:rPr lang="zh-CN" altLang="en-US" sz="2400" b="1" u="sng" dirty="0" smtClean="0">
                <a:latin typeface="宋体" pitchFamily="2" charset="-122"/>
              </a:rPr>
              <a:t>子网</a:t>
            </a:r>
            <a:r>
              <a:rPr lang="zh-CN" altLang="en-US" sz="2400" b="1" dirty="0" smtClean="0">
                <a:latin typeface="宋体" pitchFamily="2" charset="-122"/>
              </a:rPr>
              <a:t>为动态网络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zh-CN" altLang="en-US" b="1" dirty="0">
                <a:latin typeface="宋体" pitchFamily="2" charset="-122"/>
              </a:rPr>
              <a:t>性能好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           </a:t>
            </a:r>
            <a:r>
              <a:rPr lang="zh-CN" altLang="en-US" dirty="0">
                <a:latin typeface="宋体" pitchFamily="2" charset="-122"/>
              </a:rPr>
              <a:t>└</a:t>
            </a:r>
            <a:r>
              <a:rPr lang="zh-CN" altLang="en-US" b="1" dirty="0">
                <a:latin typeface="宋体" pitchFamily="2" charset="-122"/>
              </a:rPr>
              <a:t>→灵活性</a:t>
            </a:r>
            <a:r>
              <a:rPr lang="zh-CN" altLang="en-US" b="1" dirty="0" smtClean="0">
                <a:latin typeface="宋体" pitchFamily="2" charset="-122"/>
              </a:rPr>
              <a:t>好</a:t>
            </a:r>
            <a:endParaRPr lang="zh-CN" altLang="en-US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37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5386" y="313492"/>
            <a:ext cx="693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latin typeface="宋体" pitchFamily="2" charset="-122"/>
              </a:rPr>
              <a:t>第</a:t>
            </a:r>
            <a:r>
              <a:rPr lang="en-US" altLang="zh-CN" sz="2800" b="1" dirty="0" smtClean="0">
                <a:latin typeface="宋体" pitchFamily="2" charset="-122"/>
              </a:rPr>
              <a:t>4</a:t>
            </a:r>
            <a:r>
              <a:rPr lang="zh-CN" altLang="en-US" sz="2800" b="1" dirty="0" smtClean="0">
                <a:latin typeface="宋体" pitchFamily="2" charset="-122"/>
              </a:rPr>
              <a:t>节  互连网络的控制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5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dirty="0" smtClean="0"/>
              <a:t>控制方式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，消息传递机制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725" y="1333217"/>
            <a:ext cx="5287969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、互连网络的控制方式</a:t>
            </a:r>
            <a:endParaRPr lang="en-US" altLang="zh-CN" sz="24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>
                <a:latin typeface="宋体" pitchFamily="2" charset="-122"/>
              </a:rPr>
              <a:t> </a:t>
            </a:r>
            <a:r>
              <a:rPr lang="zh-CN" altLang="en-US" sz="2400" b="1" dirty="0" smtClean="0">
                <a:latin typeface="宋体" pitchFamily="2" charset="-122"/>
              </a:rPr>
              <a:t>   指</a:t>
            </a:r>
            <a:r>
              <a:rPr lang="zh-CN" altLang="en-US" sz="2400" b="1" dirty="0">
                <a:latin typeface="宋体" pitchFamily="2" charset="-122"/>
              </a:rPr>
              <a:t>各开关</a:t>
            </a:r>
            <a:r>
              <a:rPr lang="zh-CN" altLang="en-US" sz="2400" b="1" dirty="0" smtClean="0">
                <a:latin typeface="宋体" pitchFamily="2" charset="-122"/>
              </a:rPr>
              <a:t>元件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控制时间</a:t>
            </a:r>
            <a:r>
              <a:rPr lang="zh-CN" altLang="en-US" sz="2400" b="1" dirty="0" smtClean="0">
                <a:latin typeface="宋体" pitchFamily="2" charset="-122"/>
              </a:rPr>
              <a:t>的类型</a:t>
            </a: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互连的时间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需求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互连需求的表示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同时实现时：</a:t>
            </a:r>
            <a:endParaRPr lang="en-US" altLang="zh-CN" sz="24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分时实现时：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19871" y="2276872"/>
            <a:ext cx="55448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SIMD</a:t>
            </a:r>
            <a:r>
              <a:rPr lang="zh-CN" altLang="en-US" sz="2400" b="1" dirty="0" smtClean="0">
                <a:latin typeface="宋体" pitchFamily="2" charset="-122"/>
              </a:rPr>
              <a:t>的互连函数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需同时</a:t>
            </a:r>
            <a:r>
              <a:rPr lang="zh-CN" altLang="en-US" sz="2400" b="1" dirty="0" smtClean="0">
                <a:latin typeface="宋体" pitchFamily="2" charset="-122"/>
              </a:rPr>
              <a:t>实现， </a:t>
            </a:r>
            <a:r>
              <a:rPr lang="zh-CN" altLang="en-US" b="1" dirty="0" smtClean="0">
                <a:latin typeface="宋体" pitchFamily="2" charset="-122"/>
              </a:rPr>
              <a:t>←指令内部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MIMD</a:t>
            </a:r>
            <a:r>
              <a:rPr lang="zh-CN" altLang="en-US" sz="2400" b="1" dirty="0" smtClean="0">
                <a:latin typeface="宋体" pitchFamily="2" charset="-122"/>
              </a:rPr>
              <a:t>的互连函数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可分时</a:t>
            </a:r>
            <a:r>
              <a:rPr lang="zh-CN" altLang="en-US" sz="2400" b="1" dirty="0" smtClean="0">
                <a:latin typeface="宋体" pitchFamily="2" charset="-122"/>
              </a:rPr>
              <a:t>实现   </a:t>
            </a:r>
            <a:r>
              <a:rPr lang="zh-CN" altLang="en-US" b="1" dirty="0" smtClean="0">
                <a:latin typeface="宋体" pitchFamily="2" charset="-122"/>
              </a:rPr>
              <a:t>←指令之间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429256" y="3277433"/>
            <a:ext cx="3429024" cy="1143008"/>
            <a:chOff x="5429256" y="5143512"/>
            <a:chExt cx="3429024" cy="114300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5429256" y="5143512"/>
              <a:ext cx="3429024" cy="785818"/>
            </a:xfrm>
            <a:prstGeom prst="roundRect">
              <a:avLst/>
            </a:prstGeom>
            <a:solidFill>
              <a:srgbClr val="CCECFF">
                <a:alpha val="70000"/>
              </a:srgbClr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5500694" y="6000768"/>
              <a:ext cx="3357586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5500694" y="5214950"/>
              <a:ext cx="714380" cy="28575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2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P0→P1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86446" y="5572140"/>
              <a:ext cx="714380" cy="28575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P4→P5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57950" y="5214950"/>
              <a:ext cx="714380" cy="28575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2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P0→P2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00892" y="5572140"/>
              <a:ext cx="714380" cy="28575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P4→P6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72462" y="5572140"/>
              <a:ext cx="714380" cy="28575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P4→P7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43636" y="6000768"/>
              <a:ext cx="1928826" cy="285752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 smtClean="0">
                  <a:latin typeface="+mn-ea"/>
                  <a:ea typeface="+mn-ea"/>
                </a:rPr>
                <a:t>分时互连示例</a:t>
              </a:r>
              <a:endParaRPr lang="en-US" altLang="zh-CN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28694" y="3277433"/>
            <a:ext cx="4214810" cy="1143008"/>
            <a:chOff x="928694" y="5143512"/>
            <a:chExt cx="4214810" cy="1143008"/>
          </a:xfrm>
        </p:grpSpPr>
        <p:cxnSp>
          <p:nvCxnSpPr>
            <p:cNvPr id="18" name="直接箭头连接符 17"/>
            <p:cNvCxnSpPr/>
            <p:nvPr/>
          </p:nvCxnSpPr>
          <p:spPr bwMode="auto">
            <a:xfrm>
              <a:off x="1785918" y="6000768"/>
              <a:ext cx="3357586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1785918" y="5214950"/>
              <a:ext cx="714380" cy="28575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2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P0→P1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85918" y="5572140"/>
              <a:ext cx="714380" cy="28575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P4→P5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86248" y="5214950"/>
              <a:ext cx="714380" cy="28575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2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P0→P4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6248" y="5572140"/>
              <a:ext cx="714380" cy="28575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P4→P7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00298" y="6000768"/>
              <a:ext cx="1928826" cy="285752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 smtClean="0">
                  <a:latin typeface="+mn-ea"/>
                  <a:ea typeface="+mn-ea"/>
                </a:rPr>
                <a:t>同时互连示例</a:t>
              </a:r>
              <a:endParaRPr lang="en-US" altLang="zh-CN" b="1" dirty="0" smtClean="0">
                <a:latin typeface="+mn-ea"/>
                <a:ea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28694" y="5214950"/>
              <a:ext cx="785818" cy="285752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节点</a:t>
              </a:r>
              <a:r>
                <a:rPr lang="en-US" altLang="zh-CN" sz="1600" b="1" dirty="0" smtClean="0">
                  <a:latin typeface="+mn-ea"/>
                  <a:ea typeface="+mn-ea"/>
                </a:rPr>
                <a:t>P0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28694" y="5572140"/>
              <a:ext cx="785818" cy="285752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节点</a:t>
              </a:r>
              <a:r>
                <a:rPr lang="en-US" altLang="zh-CN" sz="1600" b="1" dirty="0" smtClean="0">
                  <a:latin typeface="+mn-ea"/>
                  <a:ea typeface="+mn-ea"/>
                </a:rPr>
                <a:t>P4</a:t>
              </a: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2571768" y="5143512"/>
              <a:ext cx="857256" cy="785818"/>
            </a:xfrm>
            <a:prstGeom prst="roundRect">
              <a:avLst/>
            </a:prstGeom>
            <a:solidFill>
              <a:srgbClr val="CCECFF">
                <a:alpha val="70000"/>
              </a:srgbClr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3174" y="5214950"/>
              <a:ext cx="714380" cy="28575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2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P0→P2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43174" y="5572140"/>
              <a:ext cx="714380" cy="28575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P4→P6</a:t>
              </a:r>
            </a:p>
          </p:txBody>
        </p:sp>
      </p:grp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3203848" y="4941168"/>
            <a:ext cx="5617920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u="sng" dirty="0" smtClean="0">
                <a:latin typeface="宋体" pitchFamily="2" charset="-122"/>
              </a:rPr>
              <a:t>IN</a:t>
            </a:r>
            <a:r>
              <a:rPr lang="zh-CN" altLang="en-US" sz="2400" b="1" u="sng" dirty="0" smtClean="0">
                <a:latin typeface="宋体" pitchFamily="2" charset="-122"/>
              </a:rPr>
              <a:t>外部</a:t>
            </a:r>
            <a:r>
              <a:rPr lang="zh-CN" altLang="en-US" sz="2400" b="1" dirty="0" smtClean="0">
                <a:latin typeface="宋体" pitchFamily="2" charset="-122"/>
              </a:rPr>
              <a:t>用</a:t>
            </a:r>
            <a:r>
              <a:rPr lang="zh-CN" altLang="en-US" sz="2400" b="1" u="sng" dirty="0" smtClean="0">
                <a:solidFill>
                  <a:srgbClr val="0070C0"/>
                </a:solidFill>
                <a:latin typeface="宋体" pitchFamily="2" charset="-122"/>
              </a:rPr>
              <a:t>控制信号</a:t>
            </a:r>
            <a:r>
              <a:rPr lang="zh-CN" altLang="en-US" sz="2400" b="1" dirty="0" smtClean="0">
                <a:latin typeface="宋体" pitchFamily="2" charset="-122"/>
              </a:rPr>
              <a:t>表示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各</a:t>
            </a:r>
            <a:r>
              <a:rPr lang="zh-CN" altLang="en-US" sz="2400" b="1" u="sng" dirty="0" smtClean="0">
                <a:latin typeface="宋体" pitchFamily="2" charset="-122"/>
              </a:rPr>
              <a:t>数据包内部</a:t>
            </a:r>
            <a:r>
              <a:rPr lang="zh-CN" altLang="en-US" sz="2400" b="1" dirty="0" smtClean="0">
                <a:latin typeface="宋体" pitchFamily="2" charset="-122"/>
              </a:rPr>
              <a:t>用</a:t>
            </a:r>
            <a:r>
              <a:rPr lang="zh-CN" altLang="en-US" sz="2400" b="1" u="sng" dirty="0" smtClean="0">
                <a:solidFill>
                  <a:srgbClr val="0070C0"/>
                </a:solidFill>
                <a:latin typeface="宋体" pitchFamily="2" charset="-122"/>
              </a:rPr>
              <a:t>源</a:t>
            </a:r>
            <a:r>
              <a:rPr lang="en-US" altLang="zh-CN" sz="2400" b="1" u="sng" dirty="0" smtClean="0">
                <a:solidFill>
                  <a:srgbClr val="0070C0"/>
                </a:solidFill>
                <a:latin typeface="宋体" pitchFamily="2" charset="-122"/>
              </a:rPr>
              <a:t>-</a:t>
            </a:r>
            <a:r>
              <a:rPr lang="zh-CN" altLang="en-US" sz="2400" b="1" u="sng" dirty="0" smtClean="0">
                <a:solidFill>
                  <a:srgbClr val="0070C0"/>
                </a:solidFill>
                <a:latin typeface="宋体" pitchFamily="2" charset="-122"/>
              </a:rPr>
              <a:t>目地址</a:t>
            </a:r>
            <a:r>
              <a:rPr lang="zh-CN" altLang="en-US" sz="2400" b="1" dirty="0" smtClean="0">
                <a:latin typeface="宋体" pitchFamily="2" charset="-122"/>
              </a:rPr>
              <a:t>表示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zh-CN" altLang="en-US" b="1" dirty="0">
                <a:latin typeface="宋体" pitchFamily="2" charset="-122"/>
              </a:rPr>
              <a:t>一</a:t>
            </a:r>
            <a:r>
              <a:rPr lang="zh-CN" altLang="en-US" b="1" dirty="0" smtClean="0">
                <a:latin typeface="宋体" pitchFamily="2" charset="-122"/>
              </a:rPr>
              <a:t>个端口对的需求→</a:t>
            </a:r>
            <a:r>
              <a:rPr lang="zh-CN" altLang="en-US" dirty="0" smtClean="0">
                <a:latin typeface="宋体" pitchFamily="2" charset="-122"/>
              </a:rPr>
              <a:t>┘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5143504" y="4499828"/>
            <a:ext cx="3686973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en-US" altLang="zh-CN" sz="1800" b="1" dirty="0" smtClean="0">
                <a:latin typeface="+mn-ea"/>
                <a:ea typeface="+mn-ea"/>
              </a:rPr>
              <a:t>MIMD</a:t>
            </a:r>
            <a:r>
              <a:rPr lang="zh-CN" altLang="en-US" sz="1800" b="1" dirty="0" smtClean="0">
                <a:latin typeface="+mn-ea"/>
                <a:ea typeface="+mn-ea"/>
              </a:rPr>
              <a:t>的拓扑结构</a:t>
            </a:r>
            <a:r>
              <a:rPr lang="zh-CN" altLang="en-US" b="1" dirty="0" smtClean="0">
                <a:latin typeface="+mn-ea"/>
                <a:ea typeface="+mn-ea"/>
              </a:rPr>
              <a:t>最低要求</a:t>
            </a:r>
            <a:r>
              <a:rPr lang="zh-CN" altLang="en-US" sz="1800" b="1" dirty="0" smtClean="0">
                <a:latin typeface="+mn-ea"/>
                <a:ea typeface="+mn-ea"/>
              </a:rPr>
              <a:t>？ 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  <p:sp>
        <p:nvSpPr>
          <p:cNvPr id="3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3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60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2725" y="404664"/>
            <a:ext cx="2559107" cy="607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*集中式控制：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组织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应用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*分布式控制：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组织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spcBef>
                <a:spcPts val="27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*应用：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41696" y="404664"/>
            <a:ext cx="698880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同时控制</a:t>
            </a:r>
            <a:r>
              <a:rPr lang="zh-CN" altLang="en-US" sz="2400" b="1" u="sng" dirty="0" smtClean="0">
                <a:solidFill>
                  <a:srgbClr val="0070C0"/>
                </a:solidFill>
                <a:latin typeface="宋体" pitchFamily="2" charset="-122"/>
              </a:rPr>
              <a:t>所有</a:t>
            </a:r>
            <a:r>
              <a:rPr lang="zh-CN" altLang="en-US" sz="2400" b="1" dirty="0" smtClean="0">
                <a:latin typeface="宋体" pitchFamily="2" charset="-122"/>
              </a:rPr>
              <a:t>开关的</a:t>
            </a:r>
            <a:r>
              <a:rPr lang="zh-CN" altLang="en-US" sz="2400" b="1" dirty="0">
                <a:latin typeface="宋体" pitchFamily="2" charset="-122"/>
              </a:rPr>
              <a:t>状态</a:t>
            </a:r>
            <a:r>
              <a:rPr lang="zh-CN" altLang="en-US" sz="2400" b="1" dirty="0" smtClean="0">
                <a:latin typeface="宋体" pitchFamily="2" charset="-122"/>
              </a:rPr>
              <a:t>，直到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再次控制</a:t>
            </a:r>
            <a:r>
              <a:rPr lang="zh-CN" altLang="en-US" sz="2400" b="1" dirty="0" smtClean="0">
                <a:latin typeface="宋体" pitchFamily="2" charset="-122"/>
              </a:rPr>
              <a:t>为止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IN</a:t>
            </a:r>
            <a:r>
              <a:rPr lang="zh-CN" altLang="en-US" sz="2400" b="1" dirty="0" smtClean="0">
                <a:latin typeface="宋体" pitchFamily="2" charset="-122"/>
              </a:rPr>
              <a:t>有</a:t>
            </a:r>
            <a:r>
              <a:rPr lang="zh-CN" altLang="en-US" sz="2400" b="1" u="sng" dirty="0" smtClean="0">
                <a:latin typeface="宋体" pitchFamily="2" charset="-122"/>
              </a:rPr>
              <a:t>控制引脚</a:t>
            </a:r>
            <a:r>
              <a:rPr lang="zh-CN" altLang="en-US" sz="2400" b="1" dirty="0" smtClean="0">
                <a:latin typeface="宋体" pitchFamily="2" charset="-122"/>
              </a:rPr>
              <a:t>，控制器产生</a:t>
            </a:r>
            <a:r>
              <a:rPr lang="zh-CN" altLang="en-US" sz="2400" b="1" u="sng" dirty="0" smtClean="0">
                <a:latin typeface="宋体" pitchFamily="2" charset="-122"/>
              </a:rPr>
              <a:t>所有开关</a:t>
            </a:r>
            <a:r>
              <a:rPr lang="zh-CN" altLang="en-US" sz="2400" b="1" dirty="0" smtClean="0">
                <a:latin typeface="宋体" pitchFamily="2" charset="-122"/>
              </a:rPr>
              <a:t>的控制信号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41694" y="2924944"/>
            <a:ext cx="709480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31825" indent="-631825"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外部部件产生</a:t>
            </a:r>
            <a:r>
              <a:rPr lang="en-US" altLang="zh-CN" sz="2400" b="1" dirty="0" smtClean="0">
                <a:latin typeface="宋体" pitchFamily="2" charset="-122"/>
              </a:rPr>
              <a:t>IN</a:t>
            </a:r>
            <a:r>
              <a:rPr lang="zh-CN" altLang="en-US" sz="2400" b="1" dirty="0" smtClean="0">
                <a:latin typeface="宋体" pitchFamily="2" charset="-122"/>
              </a:rPr>
              <a:t>控制信号，然后可进行通信</a:t>
            </a:r>
            <a:endParaRPr lang="en-US" altLang="zh-CN" sz="2400" b="1" dirty="0" smtClean="0">
              <a:latin typeface="宋体" pitchFamily="2" charset="-122"/>
            </a:endParaRPr>
          </a:p>
          <a:p>
            <a:pPr marL="631825" indent="-631825"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根据</a:t>
            </a:r>
            <a:r>
              <a:rPr lang="zh-CN" altLang="en-US" sz="2400" b="1" u="sng" dirty="0" smtClean="0">
                <a:latin typeface="宋体" pitchFamily="2" charset="-122"/>
              </a:rPr>
              <a:t>数据包</a:t>
            </a:r>
            <a:r>
              <a:rPr lang="zh-CN" altLang="en-US" sz="2400" b="1" dirty="0" smtClean="0">
                <a:latin typeface="宋体" pitchFamily="2" charset="-122"/>
              </a:rPr>
              <a:t>的互连需求，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控制</a:t>
            </a:r>
            <a:r>
              <a:rPr lang="zh-CN" altLang="en-US" sz="2400" b="1" u="sng" dirty="0" smtClean="0">
                <a:solidFill>
                  <a:srgbClr val="0070C0"/>
                </a:solidFill>
                <a:latin typeface="宋体" pitchFamily="2" charset="-122"/>
              </a:rPr>
              <a:t>相关</a:t>
            </a:r>
            <a:r>
              <a:rPr lang="zh-CN" altLang="en-US" sz="2400" b="1" dirty="0" smtClean="0">
                <a:latin typeface="宋体" pitchFamily="2" charset="-122"/>
              </a:rPr>
              <a:t>开关的状态，直到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数据包通过</a:t>
            </a:r>
            <a:r>
              <a:rPr lang="zh-CN" altLang="en-US" sz="2400" b="1" dirty="0" smtClean="0">
                <a:latin typeface="宋体" pitchFamily="2" charset="-122"/>
              </a:rPr>
              <a:t>为止       </a:t>
            </a:r>
            <a:r>
              <a:rPr lang="zh-CN" altLang="en-US" b="1" spc="-150" dirty="0" smtClean="0">
                <a:latin typeface="宋体" pitchFamily="2" charset="-122"/>
              </a:rPr>
              <a:t>←可指特定</a:t>
            </a:r>
            <a:r>
              <a:rPr lang="en-US" altLang="zh-CN" b="1" spc="-150" dirty="0" smtClean="0">
                <a:latin typeface="宋体" pitchFamily="2" charset="-122"/>
              </a:rPr>
              <a:t>/</a:t>
            </a:r>
            <a:r>
              <a:rPr lang="zh-CN" altLang="en-US" b="1" spc="-150" dirty="0" smtClean="0">
                <a:latin typeface="宋体" pitchFamily="2" charset="-122"/>
              </a:rPr>
              <a:t>常规数据包</a:t>
            </a:r>
            <a:endParaRPr lang="en-US" altLang="zh-CN" b="1" spc="-1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spc="-150" dirty="0" smtClean="0">
                <a:latin typeface="宋体" pitchFamily="2" charset="-122"/>
              </a:rPr>
              <a:t>开关元件有</a:t>
            </a:r>
            <a:r>
              <a:rPr lang="zh-CN" altLang="en-US" sz="2400" b="1" u="sng" spc="-150" dirty="0" smtClean="0">
                <a:latin typeface="宋体" pitchFamily="2" charset="-122"/>
              </a:rPr>
              <a:t>缓冲区</a:t>
            </a:r>
            <a:r>
              <a:rPr lang="zh-CN" altLang="en-US" sz="2400" b="1" spc="-150" dirty="0" smtClean="0">
                <a:latin typeface="宋体" pitchFamily="2" charset="-122"/>
              </a:rPr>
              <a:t>，控制器只产生</a:t>
            </a:r>
            <a:r>
              <a:rPr lang="zh-CN" altLang="en-US" sz="2400" b="1" u="sng" spc="-150" dirty="0" smtClean="0">
                <a:latin typeface="宋体" pitchFamily="2" charset="-122"/>
              </a:rPr>
              <a:t>请求开关</a:t>
            </a:r>
            <a:r>
              <a:rPr lang="zh-CN" altLang="en-US" sz="2400" b="1" spc="-150" dirty="0" smtClean="0">
                <a:latin typeface="宋体" pitchFamily="2" charset="-122"/>
              </a:rPr>
              <a:t>的控制信号</a:t>
            </a:r>
            <a:endParaRPr lang="en-US" altLang="zh-CN" sz="2400" b="1" spc="-150" dirty="0" smtClean="0">
              <a:latin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91680" y="1412776"/>
            <a:ext cx="3312392" cy="1512168"/>
            <a:chOff x="1691680" y="2564904"/>
            <a:chExt cx="3312392" cy="1512168"/>
          </a:xfrm>
        </p:grpSpPr>
        <p:sp>
          <p:nvSpPr>
            <p:cNvPr id="10" name="矩形 9"/>
            <p:cNvSpPr/>
            <p:nvPr/>
          </p:nvSpPr>
          <p:spPr bwMode="auto">
            <a:xfrm>
              <a:off x="2555776" y="2565072"/>
              <a:ext cx="1871880" cy="151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Rectangle 126"/>
            <p:cNvSpPr>
              <a:spLocks noChangeArrowheads="1"/>
            </p:cNvSpPr>
            <p:nvPr/>
          </p:nvSpPr>
          <p:spPr bwMode="auto">
            <a:xfrm>
              <a:off x="2771832" y="2853064"/>
              <a:ext cx="288000" cy="1152000"/>
            </a:xfrm>
            <a:prstGeom prst="rect">
              <a:avLst/>
            </a:prstGeom>
            <a:solidFill>
              <a:srgbClr val="FF99CC">
                <a:alpha val="3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anchor="ctr"/>
            <a:lstStyle/>
            <a:p>
              <a:pPr algn="ctr"/>
              <a:r>
                <a:rPr lang="zh-CN" altLang="en-US" sz="1600" b="1" dirty="0"/>
                <a:t>指令译码器</a:t>
              </a:r>
              <a:endParaRPr lang="zh-CN" altLang="en-US" sz="1600" b="1" baseline="-14000" dirty="0"/>
            </a:p>
          </p:txBody>
        </p:sp>
        <p:sp>
          <p:nvSpPr>
            <p:cNvPr id="12" name="Rectangle 128"/>
            <p:cNvSpPr>
              <a:spLocks noChangeArrowheads="1"/>
            </p:cNvSpPr>
            <p:nvPr/>
          </p:nvSpPr>
          <p:spPr bwMode="auto">
            <a:xfrm>
              <a:off x="4067976" y="2636342"/>
              <a:ext cx="288000" cy="1008000"/>
            </a:xfrm>
            <a:prstGeom prst="rect">
              <a:avLst/>
            </a:prstGeom>
            <a:solidFill>
              <a:srgbClr val="FF99CC">
                <a:alpha val="3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anchor="ctr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PE</a:t>
              </a:r>
              <a:r>
                <a:rPr lang="zh-CN" altLang="en-US" sz="1600" b="1" dirty="0" smtClean="0">
                  <a:latin typeface="宋体" pitchFamily="2" charset="-122"/>
                </a:rPr>
                <a:t>控制器</a:t>
              </a:r>
              <a:endParaRPr lang="zh-CN" altLang="en-US" sz="1600" b="1" baseline="-14000" dirty="0">
                <a:latin typeface="宋体" pitchFamily="2" charset="-122"/>
              </a:endParaRPr>
            </a:p>
          </p:txBody>
        </p:sp>
        <p:sp>
          <p:nvSpPr>
            <p:cNvPr id="13" name="Text Box 229"/>
            <p:cNvSpPr txBox="1">
              <a:spLocks noChangeArrowheads="1"/>
            </p:cNvSpPr>
            <p:nvPr/>
          </p:nvSpPr>
          <p:spPr bwMode="auto">
            <a:xfrm>
              <a:off x="3129731" y="2850656"/>
              <a:ext cx="864000" cy="576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/>
                <a:t>计算指令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600" b="1" dirty="0"/>
                <a:t>通信指令</a:t>
              </a:r>
              <a:endParaRPr lang="zh-CN" altLang="en-US" sz="1600" b="1" baseline="-16000" dirty="0"/>
            </a:p>
          </p:txBody>
        </p:sp>
        <p:sp>
          <p:nvSpPr>
            <p:cNvPr id="14" name="Text Box 334"/>
            <p:cNvSpPr txBox="1">
              <a:spLocks noChangeArrowheads="1"/>
            </p:cNvSpPr>
            <p:nvPr/>
          </p:nvSpPr>
          <p:spPr bwMode="auto">
            <a:xfrm>
              <a:off x="3058988" y="3665062"/>
              <a:ext cx="1296988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b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网络控制指令</a:t>
              </a:r>
              <a:endParaRPr lang="zh-CN" altLang="en-US" sz="1600" b="1" baseline="-16000" dirty="0"/>
            </a:p>
          </p:txBody>
        </p:sp>
        <p:sp>
          <p:nvSpPr>
            <p:cNvPr id="15" name="Text Box 336"/>
            <p:cNvSpPr txBox="1">
              <a:spLocks noChangeArrowheads="1"/>
            </p:cNvSpPr>
            <p:nvPr/>
          </p:nvSpPr>
          <p:spPr bwMode="auto">
            <a:xfrm>
              <a:off x="1691776" y="3143248"/>
              <a:ext cx="864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 smtClean="0"/>
                <a:t>并行程序</a:t>
              </a:r>
              <a:endParaRPr lang="zh-CN" altLang="en-US" sz="1600" b="1" baseline="-16000" dirty="0"/>
            </a:p>
          </p:txBody>
        </p:sp>
        <p:cxnSp>
          <p:nvCxnSpPr>
            <p:cNvPr id="16" name="直接连接符 15"/>
            <p:cNvCxnSpPr/>
            <p:nvPr/>
          </p:nvCxnSpPr>
          <p:spPr bwMode="auto">
            <a:xfrm>
              <a:off x="4356008" y="2707780"/>
              <a:ext cx="28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4356008" y="2850656"/>
              <a:ext cx="28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4356008" y="3565036"/>
              <a:ext cx="28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3060072" y="3933056"/>
              <a:ext cx="1944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3059968" y="3136408"/>
              <a:ext cx="100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1691680" y="3429000"/>
              <a:ext cx="1080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" name="Text Box 336"/>
            <p:cNvSpPr txBox="1">
              <a:spLocks noChangeArrowheads="1"/>
            </p:cNvSpPr>
            <p:nvPr/>
          </p:nvSpPr>
          <p:spPr bwMode="auto">
            <a:xfrm>
              <a:off x="2555776" y="2564904"/>
              <a:ext cx="1224136" cy="301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阵列控制器</a:t>
              </a:r>
              <a:endParaRPr lang="zh-CN" altLang="en-US" sz="1600" b="1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88064" y="1412944"/>
            <a:ext cx="2952248" cy="1512000"/>
            <a:chOff x="4788064" y="2565072"/>
            <a:chExt cx="2952248" cy="1512000"/>
          </a:xfrm>
        </p:grpSpPr>
        <p:sp>
          <p:nvSpPr>
            <p:cNvPr id="24" name="Rectangle 134"/>
            <p:cNvSpPr>
              <a:spLocks noChangeArrowheads="1"/>
            </p:cNvSpPr>
            <p:nvPr/>
          </p:nvSpPr>
          <p:spPr bwMode="auto">
            <a:xfrm>
              <a:off x="5220072" y="2565072"/>
              <a:ext cx="2016000" cy="1512000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321"/>
            <p:cNvSpPr txBox="1">
              <a:spLocks noChangeArrowheads="1"/>
            </p:cNvSpPr>
            <p:nvPr/>
          </p:nvSpPr>
          <p:spPr bwMode="auto">
            <a:xfrm>
              <a:off x="4788064" y="2603504"/>
              <a:ext cx="36000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P</a:t>
              </a:r>
              <a:r>
                <a:rPr lang="en-US" altLang="zh-CN" sz="1400" b="1" baseline="-16000" dirty="0" smtClean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P</a:t>
              </a:r>
              <a:r>
                <a:rPr lang="en-US" altLang="zh-CN" sz="1400" b="1" baseline="-16000" dirty="0" smtClean="0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80000"/>
                </a:lnSpc>
                <a:spcBef>
                  <a:spcPts val="900"/>
                </a:spcBef>
              </a:pPr>
              <a:r>
                <a:rPr lang="en-US" altLang="zh-CN" sz="1400" b="1" dirty="0" smtClean="0"/>
                <a:t>…</a:t>
              </a:r>
              <a:endParaRPr lang="en-US" altLang="zh-CN" sz="1400" b="1" baseline="-16000" dirty="0" smtClean="0"/>
            </a:p>
            <a:p>
              <a:pPr algn="r">
                <a:lnSpc>
                  <a:spcPct val="80000"/>
                </a:lnSpc>
                <a:spcBef>
                  <a:spcPts val="2000"/>
                </a:spcBef>
              </a:pPr>
              <a:r>
                <a:rPr lang="en-US" altLang="zh-CN" sz="1400" b="1" dirty="0" smtClean="0">
                  <a:latin typeface="宋体" pitchFamily="2" charset="-122"/>
                </a:rPr>
                <a:t>P</a:t>
              </a:r>
              <a:r>
                <a:rPr lang="en-US" altLang="zh-CN" sz="1400" b="1" baseline="-16000" dirty="0" smtClean="0">
                  <a:latin typeface="宋体" pitchFamily="2" charset="-122"/>
                </a:rPr>
                <a:t>N-1</a:t>
              </a:r>
              <a:endParaRPr lang="en-US" altLang="zh-CN" sz="1400" b="1" baseline="-16000" dirty="0">
                <a:latin typeface="宋体" pitchFamily="2" charset="-122"/>
              </a:endParaRPr>
            </a:p>
          </p:txBody>
        </p:sp>
        <p:sp>
          <p:nvSpPr>
            <p:cNvPr id="26" name="Rectangle 340"/>
            <p:cNvSpPr>
              <a:spLocks noChangeArrowheads="1"/>
            </p:cNvSpPr>
            <p:nvPr/>
          </p:nvSpPr>
          <p:spPr bwMode="auto">
            <a:xfrm>
              <a:off x="5357818" y="3791320"/>
              <a:ext cx="1728000" cy="216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  <a:r>
                <a:rPr lang="zh-CN" altLang="en-US" sz="1600" b="1" dirty="0">
                  <a:latin typeface="+mn-ea"/>
                  <a:ea typeface="+mn-ea"/>
                </a:rPr>
                <a:t>控制器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27" name="Text Box 343"/>
            <p:cNvSpPr txBox="1">
              <a:spLocks noChangeArrowheads="1"/>
            </p:cNvSpPr>
            <p:nvPr/>
          </p:nvSpPr>
          <p:spPr bwMode="auto">
            <a:xfrm>
              <a:off x="5652152" y="2636912"/>
              <a:ext cx="288000" cy="100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ISC(0)</a:t>
              </a:r>
            </a:p>
          </p:txBody>
        </p:sp>
        <p:sp>
          <p:nvSpPr>
            <p:cNvPr id="28" name="Rectangle 345"/>
            <p:cNvSpPr>
              <a:spLocks noChangeArrowheads="1"/>
            </p:cNvSpPr>
            <p:nvPr/>
          </p:nvSpPr>
          <p:spPr bwMode="auto">
            <a:xfrm>
              <a:off x="5363642" y="2636912"/>
              <a:ext cx="144462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347"/>
            <p:cNvSpPr txBox="1">
              <a:spLocks noChangeArrowheads="1"/>
            </p:cNvSpPr>
            <p:nvPr/>
          </p:nvSpPr>
          <p:spPr bwMode="auto">
            <a:xfrm>
              <a:off x="6154466" y="2708944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…</a:t>
              </a:r>
              <a:endParaRPr lang="en-US" altLang="zh-CN" sz="1400" b="1" baseline="-16000" dirty="0">
                <a:latin typeface="+mn-ea"/>
                <a:ea typeface="+mn-ea"/>
              </a:endParaRPr>
            </a:p>
          </p:txBody>
        </p:sp>
        <p:sp>
          <p:nvSpPr>
            <p:cNvPr id="30" name="Text Box 393"/>
            <p:cNvSpPr txBox="1">
              <a:spLocks noChangeArrowheads="1"/>
            </p:cNvSpPr>
            <p:nvPr/>
          </p:nvSpPr>
          <p:spPr bwMode="auto">
            <a:xfrm>
              <a:off x="6587331" y="3111867"/>
              <a:ext cx="180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…</a:t>
              </a:r>
              <a:endParaRPr lang="en-US" altLang="zh-CN" sz="1400" b="1" baseline="-16000" dirty="0">
                <a:latin typeface="+mn-ea"/>
                <a:ea typeface="+mn-ea"/>
              </a:endParaRPr>
            </a:p>
          </p:txBody>
        </p:sp>
        <p:sp>
          <p:nvSpPr>
            <p:cNvPr id="31" name="Text Box 420"/>
            <p:cNvSpPr txBox="1">
              <a:spLocks noChangeArrowheads="1"/>
            </p:cNvSpPr>
            <p:nvPr/>
          </p:nvSpPr>
          <p:spPr bwMode="auto">
            <a:xfrm>
              <a:off x="6878536" y="2636912"/>
              <a:ext cx="285752" cy="99854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ISC(n-1)</a:t>
              </a: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>
              <a:off x="5509244" y="2708920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5148088" y="270733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5144098" y="2852936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5509244" y="2852936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rot="5400000" flipH="1" flipV="1">
              <a:off x="5359406" y="2994794"/>
              <a:ext cx="141288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7" name="直接连接符 118"/>
            <p:cNvCxnSpPr/>
            <p:nvPr/>
          </p:nvCxnSpPr>
          <p:spPr bwMode="auto">
            <a:xfrm rot="16200000" flipH="1">
              <a:off x="5140694" y="3351903"/>
              <a:ext cx="720000" cy="142876"/>
            </a:xfrm>
            <a:prstGeom prst="bentConnector3">
              <a:avLst>
                <a:gd name="adj1" fmla="val 546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5940152" y="2708920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5940152" y="2852936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6447628" y="2712096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6447628" y="2864496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Rectangle 345"/>
            <p:cNvSpPr>
              <a:spLocks noChangeArrowheads="1"/>
            </p:cNvSpPr>
            <p:nvPr/>
          </p:nvSpPr>
          <p:spPr bwMode="auto">
            <a:xfrm>
              <a:off x="6588918" y="2636912"/>
              <a:ext cx="144462" cy="28575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 bwMode="auto">
            <a:xfrm>
              <a:off x="6733380" y="2712096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6733380" y="2864496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 Box 393"/>
            <p:cNvSpPr txBox="1">
              <a:spLocks noChangeArrowheads="1"/>
            </p:cNvSpPr>
            <p:nvPr/>
          </p:nvSpPr>
          <p:spPr bwMode="auto">
            <a:xfrm>
              <a:off x="5362625" y="3111867"/>
              <a:ext cx="180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…</a:t>
              </a:r>
              <a:endParaRPr lang="en-US" altLang="zh-CN" sz="1400" b="1" baseline="-16000" dirty="0">
                <a:latin typeface="+mn-ea"/>
                <a:ea typeface="+mn-ea"/>
              </a:endParaRPr>
            </a:p>
          </p:txBody>
        </p:sp>
        <p:sp>
          <p:nvSpPr>
            <p:cNvPr id="46" name="Rectangle 345"/>
            <p:cNvSpPr>
              <a:spLocks noChangeArrowheads="1"/>
            </p:cNvSpPr>
            <p:nvPr/>
          </p:nvSpPr>
          <p:spPr bwMode="auto">
            <a:xfrm>
              <a:off x="5363642" y="3359272"/>
              <a:ext cx="144462" cy="28575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09244" y="3429000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5144098" y="342741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5144098" y="3573016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5509244" y="3573016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rot="5400000" flipH="1" flipV="1">
              <a:off x="5359406" y="3717602"/>
              <a:ext cx="141288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6447628" y="3430588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6447628" y="3582988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Rectangle 345"/>
            <p:cNvSpPr>
              <a:spLocks noChangeArrowheads="1"/>
            </p:cNvSpPr>
            <p:nvPr/>
          </p:nvSpPr>
          <p:spPr bwMode="auto">
            <a:xfrm>
              <a:off x="6588918" y="3359272"/>
              <a:ext cx="144462" cy="28575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>
              <a:off x="6733380" y="3430588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6733380" y="3582988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rot="5400000" flipH="1" flipV="1">
              <a:off x="6592092" y="2994794"/>
              <a:ext cx="141288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58" name="直接连接符 118"/>
            <p:cNvCxnSpPr/>
            <p:nvPr/>
          </p:nvCxnSpPr>
          <p:spPr bwMode="auto">
            <a:xfrm rot="16200000" flipH="1">
              <a:off x="6373380" y="3351903"/>
              <a:ext cx="720000" cy="142876"/>
            </a:xfrm>
            <a:prstGeom prst="bentConnector3">
              <a:avLst>
                <a:gd name="adj1" fmla="val 546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rot="5400000" flipH="1" flipV="1">
              <a:off x="6592092" y="3717602"/>
              <a:ext cx="141288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60" name="Text Box 347"/>
            <p:cNvSpPr txBox="1">
              <a:spLocks noChangeArrowheads="1"/>
            </p:cNvSpPr>
            <p:nvPr/>
          </p:nvSpPr>
          <p:spPr bwMode="auto">
            <a:xfrm>
              <a:off x="6154466" y="3091228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…</a:t>
              </a:r>
              <a:endParaRPr lang="en-US" altLang="zh-CN" sz="1400" b="1" baseline="-16000" dirty="0">
                <a:latin typeface="+mn-ea"/>
                <a:ea typeface="+mn-ea"/>
              </a:endParaRPr>
            </a:p>
          </p:txBody>
        </p:sp>
        <p:sp>
          <p:nvSpPr>
            <p:cNvPr id="61" name="Text Box 347"/>
            <p:cNvSpPr txBox="1">
              <a:spLocks noChangeArrowheads="1"/>
            </p:cNvSpPr>
            <p:nvPr/>
          </p:nvSpPr>
          <p:spPr bwMode="auto">
            <a:xfrm>
              <a:off x="6154466" y="3429024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…</a:t>
              </a:r>
              <a:endParaRPr lang="en-US" altLang="zh-CN" sz="14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5940152" y="3429000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5940152" y="3573016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7166568" y="2708920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7166568" y="2851796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7166568" y="3429000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7166568" y="3571876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5000628" y="3931468"/>
              <a:ext cx="35719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69" name="Text Box 321"/>
            <p:cNvSpPr txBox="1">
              <a:spLocks noChangeArrowheads="1"/>
            </p:cNvSpPr>
            <p:nvPr/>
          </p:nvSpPr>
          <p:spPr bwMode="auto">
            <a:xfrm>
              <a:off x="7380312" y="2603504"/>
              <a:ext cx="36000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P</a:t>
              </a:r>
              <a:r>
                <a:rPr lang="en-US" altLang="zh-CN" sz="1400" b="1" baseline="-16000" dirty="0" smtClean="0">
                  <a:latin typeface="宋体" pitchFamily="2" charset="-122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P</a:t>
              </a:r>
              <a:r>
                <a:rPr lang="en-US" altLang="zh-CN" sz="1400" b="1" baseline="-16000" dirty="0" smtClean="0">
                  <a:latin typeface="宋体" pitchFamily="2" charset="-122"/>
                </a:rPr>
                <a:t>1</a:t>
              </a:r>
            </a:p>
            <a:p>
              <a:pPr>
                <a:lnSpc>
                  <a:spcPct val="80000"/>
                </a:lnSpc>
                <a:spcBef>
                  <a:spcPts val="900"/>
                </a:spcBef>
              </a:pPr>
              <a:r>
                <a:rPr lang="en-US" altLang="zh-CN" sz="1400" b="1" dirty="0" smtClean="0"/>
                <a:t>…</a:t>
              </a:r>
              <a:endParaRPr lang="en-US" altLang="zh-CN" sz="1400" b="1" baseline="-16000" dirty="0" smtClean="0"/>
            </a:p>
            <a:p>
              <a:pPr>
                <a:lnSpc>
                  <a:spcPct val="80000"/>
                </a:lnSpc>
                <a:spcBef>
                  <a:spcPts val="2000"/>
                </a:spcBef>
              </a:pPr>
              <a:r>
                <a:rPr lang="en-US" altLang="zh-CN" sz="1400" b="1" dirty="0" smtClean="0">
                  <a:latin typeface="宋体" pitchFamily="2" charset="-122"/>
                </a:rPr>
                <a:t>P</a:t>
              </a:r>
              <a:r>
                <a:rPr lang="en-US" altLang="zh-CN" sz="1400" b="1" baseline="-16000" dirty="0" smtClean="0">
                  <a:latin typeface="宋体" pitchFamily="2" charset="-122"/>
                </a:rPr>
                <a:t>N-1</a:t>
              </a:r>
              <a:endParaRPr lang="en-US" altLang="zh-CN" sz="1400" b="1" baseline="-16000" dirty="0">
                <a:latin typeface="宋体" pitchFamily="2" charset="-122"/>
              </a:endParaRPr>
            </a:p>
          </p:txBody>
        </p:sp>
      </p:grpSp>
      <p:sp>
        <p:nvSpPr>
          <p:cNvPr id="249" name="Text Box 169"/>
          <p:cNvSpPr txBox="1">
            <a:spLocks noChangeArrowheads="1"/>
          </p:cNvSpPr>
          <p:nvPr/>
        </p:nvSpPr>
        <p:spPr bwMode="auto">
          <a:xfrm>
            <a:off x="1619672" y="5971346"/>
            <a:ext cx="72728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集中式控制适于</a:t>
            </a:r>
            <a:r>
              <a:rPr lang="en-US" altLang="zh-CN" sz="2400" b="1" dirty="0" smtClean="0">
                <a:latin typeface="宋体" pitchFamily="2" charset="-122"/>
              </a:rPr>
              <a:t>SIMD</a:t>
            </a:r>
            <a:r>
              <a:rPr lang="zh-CN" altLang="en-US" sz="2400" b="1" dirty="0" smtClean="0">
                <a:latin typeface="宋体" pitchFamily="2" charset="-122"/>
              </a:rPr>
              <a:t>，分布式控制适于</a:t>
            </a:r>
            <a:r>
              <a:rPr lang="en-US" altLang="zh-CN" sz="2400" b="1" dirty="0" smtClean="0">
                <a:latin typeface="宋体" pitchFamily="2" charset="-122"/>
              </a:rPr>
              <a:t>MIMD</a:t>
            </a:r>
            <a:endParaRPr lang="zh-CN" altLang="en-US" sz="2400" b="1" dirty="0">
              <a:latin typeface="宋体" pitchFamily="2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1691680" y="4797152"/>
            <a:ext cx="4321341" cy="1224136"/>
            <a:chOff x="1763688" y="4365104"/>
            <a:chExt cx="4321341" cy="1224136"/>
          </a:xfrm>
        </p:grpSpPr>
        <p:sp>
          <p:nvSpPr>
            <p:cNvPr id="118" name="Rectangle 360"/>
            <p:cNvSpPr>
              <a:spLocks noChangeArrowheads="1"/>
            </p:cNvSpPr>
            <p:nvPr/>
          </p:nvSpPr>
          <p:spPr bwMode="auto">
            <a:xfrm>
              <a:off x="2196088" y="4365240"/>
              <a:ext cx="3456000" cy="1224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Text Box 358"/>
            <p:cNvSpPr txBox="1">
              <a:spLocks noChangeArrowheads="1"/>
            </p:cNvSpPr>
            <p:nvPr/>
          </p:nvSpPr>
          <p:spPr bwMode="auto">
            <a:xfrm>
              <a:off x="1763688" y="4653200"/>
              <a:ext cx="288000" cy="57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/>
                <a:t>入</a:t>
              </a:r>
            </a:p>
            <a:p>
              <a:r>
                <a:rPr lang="zh-CN" altLang="en-US" sz="1600" b="1" dirty="0"/>
                <a:t>端</a:t>
              </a:r>
            </a:p>
          </p:txBody>
        </p:sp>
        <p:sp>
          <p:nvSpPr>
            <p:cNvPr id="120" name="Text Box 359"/>
            <p:cNvSpPr txBox="1">
              <a:spLocks noChangeArrowheads="1"/>
            </p:cNvSpPr>
            <p:nvPr/>
          </p:nvSpPr>
          <p:spPr bwMode="auto">
            <a:xfrm>
              <a:off x="5796104" y="4652937"/>
              <a:ext cx="288925" cy="576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/>
                <a:t>出</a:t>
              </a:r>
            </a:p>
            <a:p>
              <a:r>
                <a:rPr lang="zh-CN" altLang="en-US" sz="1600" b="1" dirty="0"/>
                <a:t>端</a:t>
              </a:r>
            </a:p>
          </p:txBody>
        </p:sp>
        <p:sp>
          <p:nvSpPr>
            <p:cNvPr id="121" name="Text Box 361"/>
            <p:cNvSpPr txBox="1">
              <a:spLocks noChangeArrowheads="1"/>
            </p:cNvSpPr>
            <p:nvPr/>
          </p:nvSpPr>
          <p:spPr bwMode="auto">
            <a:xfrm>
              <a:off x="3635864" y="4579418"/>
              <a:ext cx="504000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交叉</a:t>
              </a:r>
            </a:p>
            <a:p>
              <a:pPr algn="ctr"/>
              <a:r>
                <a:rPr lang="zh-CN" altLang="en-US" sz="1600" b="1" dirty="0"/>
                <a:t>开关</a:t>
              </a:r>
            </a:p>
          </p:txBody>
        </p:sp>
        <p:sp>
          <p:nvSpPr>
            <p:cNvPr id="122" name="Text Box 362"/>
            <p:cNvSpPr txBox="1">
              <a:spLocks noChangeArrowheads="1"/>
            </p:cNvSpPr>
            <p:nvPr/>
          </p:nvSpPr>
          <p:spPr bwMode="auto">
            <a:xfrm>
              <a:off x="2195768" y="4365104"/>
              <a:ext cx="57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400" b="1" dirty="0"/>
                <a:t>接收器</a:t>
              </a:r>
            </a:p>
          </p:txBody>
        </p:sp>
        <p:sp>
          <p:nvSpPr>
            <p:cNvPr id="123" name="Text Box 363"/>
            <p:cNvSpPr txBox="1">
              <a:spLocks noChangeArrowheads="1"/>
            </p:cNvSpPr>
            <p:nvPr/>
          </p:nvSpPr>
          <p:spPr bwMode="auto">
            <a:xfrm>
              <a:off x="2815974" y="4365104"/>
              <a:ext cx="57600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400" b="1" dirty="0"/>
                <a:t>缓冲区</a:t>
              </a:r>
            </a:p>
          </p:txBody>
        </p:sp>
        <p:sp>
          <p:nvSpPr>
            <p:cNvPr id="124" name="Text Box 364"/>
            <p:cNvSpPr txBox="1">
              <a:spLocks noChangeArrowheads="1"/>
            </p:cNvSpPr>
            <p:nvPr/>
          </p:nvSpPr>
          <p:spPr bwMode="auto">
            <a:xfrm>
              <a:off x="4354262" y="4365104"/>
              <a:ext cx="57600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400" b="1" dirty="0"/>
                <a:t>缓冲区</a:t>
              </a:r>
            </a:p>
          </p:txBody>
        </p:sp>
        <p:sp>
          <p:nvSpPr>
            <p:cNvPr id="125" name="Text Box 365"/>
            <p:cNvSpPr txBox="1">
              <a:spLocks noChangeArrowheads="1"/>
            </p:cNvSpPr>
            <p:nvPr/>
          </p:nvSpPr>
          <p:spPr bwMode="auto">
            <a:xfrm>
              <a:off x="5001962" y="4365104"/>
              <a:ext cx="57470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400" b="1" dirty="0"/>
                <a:t>发送器</a:t>
              </a:r>
            </a:p>
          </p:txBody>
        </p:sp>
        <p:sp>
          <p:nvSpPr>
            <p:cNvPr id="126" name="Rectangle 370"/>
            <p:cNvSpPr>
              <a:spLocks noChangeArrowheads="1"/>
            </p:cNvSpPr>
            <p:nvPr/>
          </p:nvSpPr>
          <p:spPr bwMode="auto">
            <a:xfrm>
              <a:off x="2771768" y="4579418"/>
              <a:ext cx="576000" cy="214314"/>
            </a:xfrm>
            <a:prstGeom prst="rect">
              <a:avLst/>
            </a:prstGeom>
            <a:solidFill>
              <a:srgbClr val="9999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 rot="5400000">
              <a:off x="3094033" y="4685781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rot="5400000">
              <a:off x="2951157" y="4685781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240"/>
            <p:cNvCxnSpPr/>
            <p:nvPr/>
          </p:nvCxnSpPr>
          <p:spPr bwMode="auto">
            <a:xfrm>
              <a:off x="3273422" y="4793732"/>
              <a:ext cx="141288" cy="71438"/>
            </a:xfrm>
            <a:prstGeom prst="bentConnector3">
              <a:avLst>
                <a:gd name="adj1" fmla="val -8427"/>
              </a:avLst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rot="5400000">
              <a:off x="3200318" y="5098376"/>
              <a:ext cx="46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rot="5400000">
              <a:off x="3200648" y="5240922"/>
              <a:ext cx="180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3347864" y="4723556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2555744" y="4723556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2195736" y="47235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等腰三角形 134"/>
            <p:cNvSpPr/>
            <p:nvPr/>
          </p:nvSpPr>
          <p:spPr bwMode="auto">
            <a:xfrm>
              <a:off x="2339720" y="4612076"/>
              <a:ext cx="214314" cy="214314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6" name="Rectangle 370"/>
            <p:cNvSpPr>
              <a:spLocks noChangeArrowheads="1"/>
            </p:cNvSpPr>
            <p:nvPr/>
          </p:nvSpPr>
          <p:spPr bwMode="auto">
            <a:xfrm>
              <a:off x="2773356" y="4936608"/>
              <a:ext cx="576000" cy="214314"/>
            </a:xfrm>
            <a:prstGeom prst="rect">
              <a:avLst/>
            </a:prstGeom>
            <a:solidFill>
              <a:srgbClr val="9999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37" name="直接连接符 136"/>
            <p:cNvCxnSpPr/>
            <p:nvPr/>
          </p:nvCxnSpPr>
          <p:spPr bwMode="auto">
            <a:xfrm rot="5400000">
              <a:off x="3095621" y="5042971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rot="5400000">
              <a:off x="2952745" y="5042971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3347864" y="5066784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>
              <a:off x="2555744" y="5085184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2051704" y="508359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42" name="等腰三角形 141"/>
            <p:cNvSpPr/>
            <p:nvPr/>
          </p:nvSpPr>
          <p:spPr bwMode="auto">
            <a:xfrm>
              <a:off x="2339720" y="4969266"/>
              <a:ext cx="214314" cy="214314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3" name="Rectangle 370"/>
            <p:cNvSpPr>
              <a:spLocks noChangeArrowheads="1"/>
            </p:cNvSpPr>
            <p:nvPr/>
          </p:nvSpPr>
          <p:spPr bwMode="auto">
            <a:xfrm>
              <a:off x="4355945" y="4579418"/>
              <a:ext cx="576000" cy="214314"/>
            </a:xfrm>
            <a:prstGeom prst="rect">
              <a:avLst/>
            </a:prstGeom>
            <a:solidFill>
              <a:srgbClr val="9999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4" name="直接连接符 143"/>
            <p:cNvCxnSpPr/>
            <p:nvPr/>
          </p:nvCxnSpPr>
          <p:spPr bwMode="auto">
            <a:xfrm rot="5400000">
              <a:off x="4678210" y="4685781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rot="5400000">
              <a:off x="4535334" y="4685781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4139920" y="4719117"/>
              <a:ext cx="214315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4933720" y="4719118"/>
              <a:ext cx="216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8" name="等腰三角形 147"/>
            <p:cNvSpPr/>
            <p:nvPr/>
          </p:nvSpPr>
          <p:spPr bwMode="auto">
            <a:xfrm>
              <a:off x="5148033" y="4612076"/>
              <a:ext cx="214314" cy="214314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9" name="直接连接符 148"/>
            <p:cNvCxnSpPr/>
            <p:nvPr/>
          </p:nvCxnSpPr>
          <p:spPr bwMode="auto">
            <a:xfrm>
              <a:off x="5364057" y="4722294"/>
              <a:ext cx="43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50" name="Rectangle 370"/>
            <p:cNvSpPr>
              <a:spLocks noChangeArrowheads="1"/>
            </p:cNvSpPr>
            <p:nvPr/>
          </p:nvSpPr>
          <p:spPr bwMode="auto">
            <a:xfrm>
              <a:off x="4355944" y="4936608"/>
              <a:ext cx="576000" cy="214314"/>
            </a:xfrm>
            <a:prstGeom prst="rect">
              <a:avLst/>
            </a:prstGeom>
            <a:solidFill>
              <a:srgbClr val="9999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51" name="直接连接符 150"/>
            <p:cNvCxnSpPr/>
            <p:nvPr/>
          </p:nvCxnSpPr>
          <p:spPr bwMode="auto">
            <a:xfrm rot="5400000">
              <a:off x="4678209" y="5042971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rot="5400000">
              <a:off x="4535333" y="5042971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4139920" y="5076307"/>
              <a:ext cx="214315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4933719" y="5076308"/>
              <a:ext cx="216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等腰三角形 154"/>
            <p:cNvSpPr/>
            <p:nvPr/>
          </p:nvSpPr>
          <p:spPr bwMode="auto">
            <a:xfrm>
              <a:off x="5148032" y="4969266"/>
              <a:ext cx="214314" cy="214314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>
              <a:off x="5364056" y="5079484"/>
              <a:ext cx="43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 rot="5400000" flipH="1" flipV="1">
              <a:off x="3772946" y="5242510"/>
              <a:ext cx="180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2195704" y="508359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2051688" y="472514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60" name="Text Box 408"/>
            <p:cNvSpPr txBox="1">
              <a:spLocks noChangeArrowheads="1"/>
            </p:cNvSpPr>
            <p:nvPr/>
          </p:nvSpPr>
          <p:spPr bwMode="auto">
            <a:xfrm>
              <a:off x="2843808" y="5321989"/>
              <a:ext cx="2376000" cy="216000"/>
            </a:xfrm>
            <a:prstGeom prst="rect">
              <a:avLst/>
            </a:prstGeom>
            <a:solidFill>
              <a:srgbClr val="FFCCFF">
                <a:alpha val="85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控制器</a:t>
              </a:r>
              <a:r>
                <a:rPr lang="en-US" altLang="zh-CN" sz="1400" b="1" dirty="0" smtClean="0">
                  <a:latin typeface="+mn-ea"/>
                  <a:ea typeface="+mn-ea"/>
                </a:rPr>
                <a:t>(</a:t>
              </a:r>
              <a:r>
                <a:rPr lang="zh-CN" altLang="en-US" sz="1400" b="1" dirty="0">
                  <a:latin typeface="+mn-ea"/>
                  <a:ea typeface="+mn-ea"/>
                </a:rPr>
                <a:t>路由、调度、</a:t>
              </a:r>
              <a:r>
                <a:rPr lang="zh-CN" altLang="en-US" sz="1400" b="1" dirty="0" smtClean="0">
                  <a:latin typeface="+mn-ea"/>
                  <a:ea typeface="+mn-ea"/>
                </a:rPr>
                <a:t>控制</a:t>
              </a:r>
              <a:r>
                <a:rPr lang="en-US" altLang="zh-CN" sz="1400" b="1" dirty="0" smtClean="0">
                  <a:latin typeface="+mn-ea"/>
                  <a:ea typeface="+mn-ea"/>
                </a:rPr>
                <a:t>)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</p:grpSp>
      <p:sp>
        <p:nvSpPr>
          <p:cNvPr id="161" name="Text Box 8"/>
          <p:cNvSpPr txBox="1">
            <a:spLocks noChangeArrowheads="1"/>
          </p:cNvSpPr>
          <p:nvPr/>
        </p:nvSpPr>
        <p:spPr bwMode="auto">
          <a:xfrm>
            <a:off x="6300606" y="4869160"/>
            <a:ext cx="2519867" cy="92333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 smtClean="0">
                <a:latin typeface="+mn-ea"/>
                <a:ea typeface="+mn-ea"/>
              </a:rPr>
              <a:t>控制器</a:t>
            </a:r>
            <a:r>
              <a:rPr lang="zh-CN" altLang="en-US" b="1" dirty="0" smtClean="0">
                <a:latin typeface="+mn-ea"/>
                <a:ea typeface="+mn-ea"/>
              </a:rPr>
              <a:t>为何要有</a:t>
            </a:r>
            <a:r>
              <a:rPr lang="zh-CN" altLang="en-US" sz="1800" b="1" dirty="0" smtClean="0">
                <a:latin typeface="+mn-ea"/>
                <a:ea typeface="+mn-ea"/>
              </a:rPr>
              <a:t>路由功能？调度可解决什么问题？ 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  <p:sp>
        <p:nvSpPr>
          <p:cNvPr id="162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8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1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397113"/>
            <a:ext cx="4680520" cy="4668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、消息传递机制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分布式控制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通信过程：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*传递方式：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思想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传输粒度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*寻径方式：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线路交换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7704" y="858778"/>
            <a:ext cx="712879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寻径＋消息传递       </a:t>
            </a:r>
            <a:r>
              <a:rPr lang="zh-CN" altLang="en-US" b="1" dirty="0" smtClean="0">
                <a:latin typeface="宋体" pitchFamily="2" charset="-122"/>
              </a:rPr>
              <a:t>←确定中间节点＋节点间传递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线路交换、包交换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smtClean="0">
                <a:latin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←面向连接、面向无连接的传递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先寻径、再传输，边寻径、边传输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消息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大小可变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、数据包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大小固定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  (</a:t>
            </a:r>
            <a:r>
              <a:rPr lang="zh-CN" altLang="en-US" sz="2000" b="1" dirty="0">
                <a:latin typeface="宋体" pitchFamily="2" charset="-122"/>
              </a:rPr>
              <a:t>线路交换仅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种，包交换有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411760" y="2780952"/>
            <a:ext cx="5688632" cy="1080096"/>
            <a:chOff x="2555776" y="1772816"/>
            <a:chExt cx="5688632" cy="1080096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10406" y="1772840"/>
              <a:ext cx="576064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      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5940152" y="1772816"/>
              <a:ext cx="2304256" cy="1080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marL="719138" indent="-719138" algn="just">
                <a:lnSpc>
                  <a:spcPct val="11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数据包</a:t>
              </a:r>
              <a:r>
                <a:rPr lang="en-US" altLang="zh-CN" sz="1600" b="1" dirty="0" smtClean="0">
                  <a:latin typeface="宋体" pitchFamily="2" charset="-122"/>
                </a:rPr>
                <a:t>—</a:t>
              </a:r>
              <a:r>
                <a:rPr lang="zh-CN" altLang="en-US" sz="1600" b="1" dirty="0" smtClean="0">
                  <a:latin typeface="宋体" pitchFamily="2" charset="-122"/>
                </a:rPr>
                <a:t>大小固定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600" b="1" dirty="0" smtClean="0">
                  <a:latin typeface="+mn-ea"/>
                </a:rPr>
                <a:t>R—</a:t>
              </a:r>
              <a:r>
                <a:rPr lang="zh-CN" altLang="en-US" sz="1600" b="1" dirty="0" smtClean="0">
                  <a:latin typeface="+mn-ea"/>
                </a:rPr>
                <a:t>导径信息</a:t>
              </a:r>
              <a:r>
                <a:rPr lang="en-US" altLang="zh-CN" sz="1600" b="1" dirty="0" smtClean="0">
                  <a:latin typeface="+mn-ea"/>
                </a:rPr>
                <a:t>(</a:t>
              </a:r>
              <a:r>
                <a:rPr lang="zh-CN" altLang="en-US" sz="1600" b="1" dirty="0" smtClean="0">
                  <a:latin typeface="+mn-ea"/>
                </a:rPr>
                <a:t>目的地址</a:t>
              </a:r>
              <a:r>
                <a:rPr lang="en-US" altLang="zh-CN" sz="1600" b="1" dirty="0" smtClean="0">
                  <a:latin typeface="+mn-ea"/>
                </a:rPr>
                <a:t>)</a:t>
              </a:r>
              <a:endParaRPr lang="zh-CN" altLang="en-US" sz="1600" b="1" dirty="0" smtClean="0">
                <a:latin typeface="+mn-ea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600" b="1" dirty="0" smtClean="0">
                  <a:latin typeface="+mn-ea"/>
                </a:rPr>
                <a:t>S—(</a:t>
              </a:r>
              <a:r>
                <a:rPr lang="zh-CN" altLang="en-US" sz="1600" b="1" dirty="0" smtClean="0">
                  <a:latin typeface="+mn-ea"/>
                </a:rPr>
                <a:t>数据包</a:t>
              </a:r>
              <a:r>
                <a:rPr lang="en-US" altLang="zh-CN" sz="1600" b="1" dirty="0" smtClean="0">
                  <a:latin typeface="+mn-ea"/>
                </a:rPr>
                <a:t>)</a:t>
              </a:r>
              <a:r>
                <a:rPr lang="zh-CN" altLang="en-US" sz="1600" b="1" dirty="0" smtClean="0">
                  <a:latin typeface="+mn-ea"/>
                </a:rPr>
                <a:t>顺序号</a:t>
              </a:r>
              <a:endParaRPr lang="en-US" altLang="zh-CN" sz="1600" b="1" dirty="0" smtClean="0">
                <a:latin typeface="+mn-ea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600" b="1" dirty="0" smtClean="0">
                  <a:latin typeface="+mn-ea"/>
                </a:rPr>
                <a:t>D—</a:t>
              </a:r>
              <a:r>
                <a:rPr lang="zh-CN" altLang="en-US" sz="1600" b="1" dirty="0" smtClean="0">
                  <a:latin typeface="+mn-ea"/>
                </a:rPr>
                <a:t>数据片</a:t>
              </a:r>
              <a:r>
                <a:rPr lang="en-US" altLang="zh-CN" sz="1600" b="1" dirty="0" smtClean="0">
                  <a:latin typeface="+mn-ea"/>
                </a:rPr>
                <a:t>(</a:t>
              </a:r>
              <a:r>
                <a:rPr lang="zh-CN" altLang="en-US" sz="1600" b="1" dirty="0" smtClean="0">
                  <a:latin typeface="+mn-ea"/>
                </a:rPr>
                <a:t>大小固定</a:t>
              </a:r>
              <a:r>
                <a:rPr lang="en-US" altLang="zh-CN" sz="1600" b="1" dirty="0" smtClean="0">
                  <a:latin typeface="+mn-ea"/>
                </a:rPr>
                <a:t>)</a:t>
              </a:r>
              <a:endParaRPr lang="zh-CN" altLang="en-US" sz="1600" b="1" dirty="0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131840" y="1772816"/>
              <a:ext cx="230428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      包</a:t>
              </a:r>
              <a:r>
                <a:rPr lang="en-US" altLang="zh-CN" sz="1600" b="1" dirty="0" err="1" smtClean="0">
                  <a:latin typeface="+mn-ea"/>
                  <a:ea typeface="+mn-ea"/>
                </a:rPr>
                <a:t>i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860032" y="1772816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419872" y="2204864"/>
              <a:ext cx="1440166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779912" y="2208854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4139952" y="2208854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499992" y="2208854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275856" y="2636912"/>
              <a:ext cx="360039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片</a:t>
              </a:r>
              <a:endParaRPr lang="zh-CN" altLang="en-US" sz="1600" b="1" dirty="0"/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 flipH="1">
              <a:off x="3419872" y="1988840"/>
              <a:ext cx="288000" cy="2143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>
              <a:off x="3419896" y="2420888"/>
              <a:ext cx="216000" cy="21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4283968" y="1988840"/>
              <a:ext cx="576070" cy="21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3635896" y="2636912"/>
              <a:ext cx="1440136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 D </a:t>
              </a:r>
              <a:r>
                <a:rPr lang="en-US" altLang="zh-CN" sz="1600" b="1" baseline="-18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err="1" smtClean="0">
                  <a:latin typeface="+mn-ea"/>
                  <a:ea typeface="+mn-ea"/>
                </a:rPr>
                <a:t>D</a:t>
              </a:r>
              <a:r>
                <a:rPr lang="en-US" altLang="zh-CN" sz="1600" b="1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baseline="-18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err="1" smtClean="0">
                  <a:latin typeface="+mn-ea"/>
                  <a:ea typeface="+mn-ea"/>
                </a:rPr>
                <a:t>D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baseline="-18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err="1" smtClean="0">
                  <a:latin typeface="+mn-ea"/>
                  <a:ea typeface="+mn-ea"/>
                </a:rPr>
                <a:t>D</a:t>
              </a:r>
              <a:endParaRPr lang="zh-CN" altLang="en-US" sz="16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4006544" y="2636912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4366584" y="2636912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4726624" y="2636912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2699792" y="2208854"/>
              <a:ext cx="720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数据</a:t>
              </a:r>
              <a:r>
                <a:rPr lang="zh-CN" altLang="en-US" sz="1600" b="1" dirty="0"/>
                <a:t>包</a:t>
              </a: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2555776" y="1772816"/>
              <a:ext cx="575984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消息</a:t>
              </a:r>
              <a:endParaRPr lang="zh-CN" altLang="en-US" sz="1600" b="1" dirty="0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3779912" y="2420888"/>
              <a:ext cx="216000" cy="21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>
              <a:off x="4139976" y="2424854"/>
              <a:ext cx="216000" cy="21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4500016" y="2420888"/>
              <a:ext cx="216000" cy="21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8" name="Line 37"/>
            <p:cNvSpPr>
              <a:spLocks noChangeShapeType="1"/>
            </p:cNvSpPr>
            <p:nvPr/>
          </p:nvSpPr>
          <p:spPr bwMode="auto">
            <a:xfrm>
              <a:off x="4860032" y="2424854"/>
              <a:ext cx="216000" cy="21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>
              <a:off x="5220072" y="2424854"/>
              <a:ext cx="216000" cy="21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4860032" y="2204864"/>
              <a:ext cx="36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      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220072" y="2204888"/>
              <a:ext cx="36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      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5076096" y="2636912"/>
              <a:ext cx="36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S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5436096" y="2636912"/>
              <a:ext cx="36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R</a:t>
              </a: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5580136" y="2420888"/>
              <a:ext cx="216000" cy="21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3568" y="4869192"/>
            <a:ext cx="3528392" cy="1512136"/>
            <a:chOff x="683568" y="4365104"/>
            <a:chExt cx="3528392" cy="1512136"/>
          </a:xfrm>
        </p:grpSpPr>
        <p:sp>
          <p:nvSpPr>
            <p:cNvPr id="36" name="Rectangle 58"/>
            <p:cNvSpPr>
              <a:spLocks noChangeArrowheads="1"/>
            </p:cNvSpPr>
            <p:nvPr/>
          </p:nvSpPr>
          <p:spPr bwMode="auto">
            <a:xfrm>
              <a:off x="1185219" y="4654846"/>
              <a:ext cx="142876" cy="180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 rot="5400000" flipH="1" flipV="1">
              <a:off x="573219" y="4976310"/>
              <a:ext cx="1224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" name="Rectangle 58"/>
            <p:cNvSpPr>
              <a:spLocks noChangeArrowheads="1"/>
            </p:cNvSpPr>
            <p:nvPr/>
          </p:nvSpPr>
          <p:spPr bwMode="auto">
            <a:xfrm>
              <a:off x="1337619" y="4904614"/>
              <a:ext cx="142876" cy="180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9" name="Rectangle 58"/>
            <p:cNvSpPr>
              <a:spLocks noChangeArrowheads="1"/>
            </p:cNvSpPr>
            <p:nvPr/>
          </p:nvSpPr>
          <p:spPr bwMode="auto">
            <a:xfrm>
              <a:off x="1476796" y="5409240"/>
              <a:ext cx="142876" cy="180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40" name="Rectangle 82"/>
            <p:cNvSpPr>
              <a:spLocks noChangeArrowheads="1"/>
            </p:cNvSpPr>
            <p:nvPr/>
          </p:nvSpPr>
          <p:spPr bwMode="auto">
            <a:xfrm>
              <a:off x="1619672" y="5409240"/>
              <a:ext cx="360000" cy="1800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41" name="Rectangle 82"/>
            <p:cNvSpPr>
              <a:spLocks noChangeArrowheads="1"/>
            </p:cNvSpPr>
            <p:nvPr/>
          </p:nvSpPr>
          <p:spPr bwMode="auto">
            <a:xfrm>
              <a:off x="1979712" y="5409240"/>
              <a:ext cx="504000" cy="1800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42" name="Rectangle 82"/>
            <p:cNvSpPr>
              <a:spLocks noChangeArrowheads="1"/>
            </p:cNvSpPr>
            <p:nvPr/>
          </p:nvSpPr>
          <p:spPr bwMode="auto">
            <a:xfrm>
              <a:off x="1619672" y="4904614"/>
              <a:ext cx="360000" cy="1800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43" name="Rectangle 82"/>
            <p:cNvSpPr>
              <a:spLocks noChangeArrowheads="1"/>
            </p:cNvSpPr>
            <p:nvPr/>
          </p:nvSpPr>
          <p:spPr bwMode="auto">
            <a:xfrm>
              <a:off x="1979712" y="4904614"/>
              <a:ext cx="504000" cy="1800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44" name="Rectangle 82"/>
            <p:cNvSpPr>
              <a:spLocks noChangeArrowheads="1"/>
            </p:cNvSpPr>
            <p:nvPr/>
          </p:nvSpPr>
          <p:spPr bwMode="auto">
            <a:xfrm>
              <a:off x="1619672" y="4654846"/>
              <a:ext cx="360000" cy="1800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45" name="Rectangle 82"/>
            <p:cNvSpPr>
              <a:spLocks noChangeArrowheads="1"/>
            </p:cNvSpPr>
            <p:nvPr/>
          </p:nvSpPr>
          <p:spPr bwMode="auto">
            <a:xfrm>
              <a:off x="1979712" y="4654846"/>
              <a:ext cx="504000" cy="1800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46" name="Rectangle 58"/>
            <p:cNvSpPr>
              <a:spLocks noChangeArrowheads="1"/>
            </p:cNvSpPr>
            <p:nvPr/>
          </p:nvSpPr>
          <p:spPr bwMode="auto">
            <a:xfrm>
              <a:off x="2699792" y="4654846"/>
              <a:ext cx="142876" cy="180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47" name="Rectangle 58"/>
            <p:cNvSpPr>
              <a:spLocks noChangeArrowheads="1"/>
            </p:cNvSpPr>
            <p:nvPr/>
          </p:nvSpPr>
          <p:spPr bwMode="auto">
            <a:xfrm>
              <a:off x="2801430" y="5409240"/>
              <a:ext cx="142876" cy="180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48" name="Rectangle 58"/>
            <p:cNvSpPr>
              <a:spLocks noChangeArrowheads="1"/>
            </p:cNvSpPr>
            <p:nvPr/>
          </p:nvSpPr>
          <p:spPr bwMode="auto">
            <a:xfrm>
              <a:off x="2934782" y="5157192"/>
              <a:ext cx="142876" cy="180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49" name="Rectangle 82"/>
            <p:cNvSpPr>
              <a:spLocks noChangeArrowheads="1"/>
            </p:cNvSpPr>
            <p:nvPr/>
          </p:nvSpPr>
          <p:spPr bwMode="auto">
            <a:xfrm>
              <a:off x="3077658" y="5409240"/>
              <a:ext cx="395287" cy="18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50" name="Rectangle 82"/>
            <p:cNvSpPr>
              <a:spLocks noChangeArrowheads="1"/>
            </p:cNvSpPr>
            <p:nvPr/>
          </p:nvSpPr>
          <p:spPr bwMode="auto">
            <a:xfrm>
              <a:off x="3077658" y="5157192"/>
              <a:ext cx="395287" cy="18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3077658" y="4654846"/>
              <a:ext cx="395287" cy="18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52" name="Text Box 59"/>
            <p:cNvSpPr txBox="1">
              <a:spLocks noChangeArrowheads="1"/>
            </p:cNvSpPr>
            <p:nvPr/>
          </p:nvSpPr>
          <p:spPr bwMode="auto">
            <a:xfrm>
              <a:off x="897882" y="4593098"/>
              <a:ext cx="286543" cy="996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600" b="1" dirty="0">
                  <a:latin typeface="宋体" pitchFamily="2" charset="-122"/>
                </a:rPr>
                <a:t>N1</a:t>
              </a:r>
            </a:p>
            <a:p>
              <a:r>
                <a:rPr lang="en-US" altLang="zh-CN" sz="1600" b="1" dirty="0">
                  <a:latin typeface="宋体" pitchFamily="2" charset="-122"/>
                </a:rPr>
                <a:t>N2</a:t>
              </a:r>
            </a:p>
            <a:p>
              <a:r>
                <a:rPr lang="en-US" altLang="zh-CN" sz="1600" b="1" dirty="0">
                  <a:latin typeface="宋体" pitchFamily="2" charset="-122"/>
                </a:rPr>
                <a:t>N3</a:t>
              </a:r>
            </a:p>
            <a:p>
              <a:r>
                <a:rPr lang="en-US" altLang="zh-CN" sz="1600" b="1" dirty="0">
                  <a:latin typeface="宋体" pitchFamily="2" charset="-122"/>
                </a:rPr>
                <a:t>N4</a:t>
              </a:r>
            </a:p>
          </p:txBody>
        </p:sp>
        <p:sp>
          <p:nvSpPr>
            <p:cNvPr id="53" name="Text Box 107"/>
            <p:cNvSpPr txBox="1">
              <a:spLocks noChangeArrowheads="1"/>
            </p:cNvSpPr>
            <p:nvPr/>
          </p:nvSpPr>
          <p:spPr bwMode="auto">
            <a:xfrm>
              <a:off x="1277339" y="4438822"/>
              <a:ext cx="2297157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R1</a:t>
              </a:r>
              <a:r>
                <a:rPr lang="zh-CN" altLang="en-US" sz="1600" b="1" dirty="0" smtClean="0">
                  <a:latin typeface="宋体" pitchFamily="2" charset="-122"/>
                </a:rPr>
                <a:t>  </a:t>
              </a:r>
              <a:r>
                <a:rPr lang="en-US" altLang="zh-CN" sz="1600" b="1" dirty="0" smtClean="0">
                  <a:latin typeface="宋体" pitchFamily="2" charset="-122"/>
                </a:rPr>
                <a:t>M1  M2  </a:t>
              </a:r>
              <a:r>
                <a:rPr lang="en-US" altLang="zh-CN" sz="1600" b="1" spc="400" dirty="0" smtClean="0"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R2 </a:t>
              </a:r>
              <a:r>
                <a:rPr lang="zh-CN" altLang="en-US" sz="1600" b="1" dirty="0" smtClean="0"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M3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54" name="Text Box 107"/>
            <p:cNvSpPr txBox="1">
              <a:spLocks noChangeArrowheads="1"/>
            </p:cNvSpPr>
            <p:nvPr/>
          </p:nvSpPr>
          <p:spPr bwMode="auto">
            <a:xfrm>
              <a:off x="1043608" y="5589240"/>
              <a:ext cx="2592288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R—</a:t>
              </a:r>
              <a:r>
                <a:rPr lang="zh-CN" altLang="en-US" sz="1600" b="1" dirty="0" smtClean="0">
                  <a:latin typeface="宋体" pitchFamily="2" charset="-122"/>
                </a:rPr>
                <a:t>寻径消息，</a:t>
              </a:r>
              <a:r>
                <a:rPr lang="en-US" altLang="zh-CN" sz="1600" b="1" dirty="0" smtClean="0">
                  <a:latin typeface="宋体" pitchFamily="2" charset="-122"/>
                </a:rPr>
                <a:t>M—</a:t>
              </a:r>
              <a:r>
                <a:rPr lang="zh-CN" altLang="en-US" sz="1600" b="1" dirty="0" smtClean="0">
                  <a:latin typeface="宋体" pitchFamily="2" charset="-122"/>
                </a:rPr>
                <a:t>数据消息</a:t>
              </a:r>
              <a:r>
                <a:rPr lang="en-US" altLang="zh-CN" sz="1600" b="1" dirty="0" smtClean="0">
                  <a:latin typeface="宋体" pitchFamily="2" charset="-122"/>
                </a:rPr>
                <a:t> 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55" name="Text Box 107"/>
            <p:cNvSpPr txBox="1">
              <a:spLocks noChangeArrowheads="1"/>
            </p:cNvSpPr>
            <p:nvPr/>
          </p:nvSpPr>
          <p:spPr bwMode="auto">
            <a:xfrm>
              <a:off x="3707960" y="5484574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时间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1187624" y="5589240"/>
              <a:ext cx="2484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Text Box 107"/>
            <p:cNvSpPr txBox="1">
              <a:spLocks noChangeArrowheads="1"/>
            </p:cNvSpPr>
            <p:nvPr/>
          </p:nvSpPr>
          <p:spPr bwMode="auto">
            <a:xfrm>
              <a:off x="683568" y="4365128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节点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2483768" y="4654846"/>
              <a:ext cx="142876" cy="180000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2483768" y="5409240"/>
              <a:ext cx="142876" cy="180000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2483768" y="4905184"/>
              <a:ext cx="142876" cy="180000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</p:grp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2555776" y="4312111"/>
            <a:ext cx="6408712" cy="219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先建立物理链路、再传送信息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     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传输时延：</a:t>
            </a:r>
            <a:endParaRPr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smtClean="0">
                <a:latin typeface="宋体" pitchFamily="2" charset="-122"/>
              </a:rPr>
              <a:t>            T</a:t>
            </a:r>
            <a:r>
              <a:rPr lang="zh-CN" altLang="en-US" sz="2400" b="1" dirty="0" smtClean="0">
                <a:latin typeface="宋体" pitchFamily="2" charset="-122"/>
              </a:rPr>
              <a:t>＝</a:t>
            </a:r>
            <a:r>
              <a:rPr lang="en-US" altLang="zh-CN" sz="2400" b="1" dirty="0" smtClean="0">
                <a:latin typeface="宋体" pitchFamily="2" charset="-122"/>
              </a:rPr>
              <a:t>[L</a:t>
            </a:r>
            <a:r>
              <a:rPr lang="zh-CN" altLang="en-US" sz="2400" b="1" baseline="-18000" dirty="0" smtClean="0">
                <a:latin typeface="宋体" pitchFamily="2" charset="-122"/>
              </a:rPr>
              <a:t>寻径</a:t>
            </a:r>
            <a:r>
              <a:rPr lang="en-US" altLang="zh-CN" sz="2400" b="1" dirty="0" smtClean="0">
                <a:latin typeface="宋体" pitchFamily="2" charset="-122"/>
              </a:rPr>
              <a:t>×(D</a:t>
            </a:r>
            <a:r>
              <a:rPr lang="zh-CN" altLang="en-US" sz="2400" b="1" dirty="0" smtClean="0">
                <a:latin typeface="宋体" pitchFamily="2" charset="-122"/>
              </a:rPr>
              <a:t>＋</a:t>
            </a:r>
            <a:r>
              <a:rPr lang="en-US" altLang="zh-CN" sz="2400" b="1" dirty="0" smtClean="0">
                <a:latin typeface="宋体" pitchFamily="2" charset="-122"/>
              </a:rPr>
              <a:t>1)</a:t>
            </a:r>
            <a:r>
              <a:rPr lang="zh-CN" altLang="en-US" sz="2400" b="1" dirty="0" smtClean="0">
                <a:latin typeface="宋体" pitchFamily="2" charset="-122"/>
              </a:rPr>
              <a:t>＋</a:t>
            </a:r>
            <a:r>
              <a:rPr lang="en-US" altLang="zh-CN" sz="2400" b="1" dirty="0" smtClean="0">
                <a:latin typeface="宋体" pitchFamily="2" charset="-122"/>
              </a:rPr>
              <a:t>L</a:t>
            </a:r>
            <a:r>
              <a:rPr lang="zh-CN" altLang="en-US" sz="2400" b="1" baseline="-18000" dirty="0" smtClean="0">
                <a:latin typeface="宋体" pitchFamily="2" charset="-122"/>
              </a:rPr>
              <a:t>消息</a:t>
            </a:r>
            <a:r>
              <a:rPr lang="en-US" altLang="zh-CN" sz="2400" b="1" dirty="0" smtClean="0">
                <a:latin typeface="宋体" pitchFamily="2" charset="-122"/>
              </a:rPr>
              <a:t>]/B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 </a:t>
            </a:r>
            <a:r>
              <a:rPr lang="zh-CN" altLang="en-US" b="1" dirty="0" smtClean="0">
                <a:latin typeface="宋体" pitchFamily="2" charset="-122"/>
              </a:rPr>
              <a:t>其中</a:t>
            </a:r>
            <a:r>
              <a:rPr lang="en-US" altLang="zh-CN" b="1" dirty="0" smtClean="0">
                <a:latin typeface="宋体" pitchFamily="2" charset="-122"/>
              </a:rPr>
              <a:t>D—</a:t>
            </a:r>
            <a:r>
              <a:rPr lang="zh-CN" altLang="en-US" b="1" dirty="0" smtClean="0">
                <a:latin typeface="宋体" pitchFamily="2" charset="-122"/>
              </a:rPr>
              <a:t>中间节点数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B—</a:t>
            </a:r>
            <a:r>
              <a:rPr lang="zh-CN" altLang="en-US" b="1" dirty="0" smtClean="0">
                <a:latin typeface="宋体" pitchFamily="2" charset="-122"/>
              </a:rPr>
              <a:t>通路带宽</a:t>
            </a:r>
          </a:p>
          <a:p>
            <a:pPr>
              <a:spcBef>
                <a:spcPts val="300"/>
              </a:spcBef>
            </a:pPr>
            <a:r>
              <a:rPr lang="en-US" altLang="zh-CN" sz="2400" b="1" dirty="0" smtClean="0">
                <a:latin typeface="宋体" pitchFamily="2" charset="-122"/>
              </a:rPr>
              <a:t>     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链路释放：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724128" y="5993274"/>
            <a:ext cx="2232248" cy="460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宋体" pitchFamily="2" charset="-122"/>
              </a:rPr>
              <a:t>用</a:t>
            </a:r>
            <a:r>
              <a:rPr lang="zh-CN" altLang="en-US" sz="2400" b="1" dirty="0">
                <a:latin typeface="宋体" pitchFamily="2" charset="-122"/>
              </a:rPr>
              <a:t>消息实现</a:t>
            </a:r>
            <a:endParaRPr lang="en-US" altLang="zh-CN" sz="2400" b="1" dirty="0">
              <a:latin typeface="宋体" pitchFamily="2" charset="-122"/>
            </a:endParaRPr>
          </a:p>
        </p:txBody>
      </p:sp>
      <p:sp>
        <p:nvSpPr>
          <p:cNvPr id="63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948264" y="1772816"/>
            <a:ext cx="20441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←电话网、铁路网</a:t>
            </a:r>
            <a:endParaRPr lang="en-US" altLang="zh-CN" sz="24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85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 Box 4"/>
          <p:cNvSpPr txBox="1">
            <a:spLocks noChangeArrowheads="1"/>
          </p:cNvSpPr>
          <p:nvPr/>
        </p:nvSpPr>
        <p:spPr bwMode="auto">
          <a:xfrm>
            <a:off x="2555776" y="2276872"/>
            <a:ext cx="6336704" cy="196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数据包的</a:t>
            </a:r>
            <a:r>
              <a:rPr lang="zh-CN" altLang="en-US" sz="2400" b="1" u="sng" dirty="0" smtClean="0">
                <a:latin typeface="宋体" pitchFamily="2" charset="-122"/>
              </a:rPr>
              <a:t>包头</a:t>
            </a:r>
            <a:r>
              <a:rPr lang="zh-CN" altLang="en-US" sz="2400" b="1" dirty="0" smtClean="0">
                <a:latin typeface="宋体" pitchFamily="2" charset="-122"/>
              </a:rPr>
              <a:t>到达时，若输出链路空闲，数据包立即传送，否则先存储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整个包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、再转发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       传输时延：</a:t>
            </a:r>
            <a:endParaRPr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缺点：</a:t>
            </a:r>
            <a:endParaRPr lang="en-US" altLang="zh-CN" sz="24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404664"/>
            <a:ext cx="2559107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存储转发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虚拟直通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虫蚀寻径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55776" y="404664"/>
            <a:ext cx="633670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数据</a:t>
            </a:r>
            <a:r>
              <a:rPr lang="zh-CN" altLang="en-US" sz="2400" b="1" u="sng" dirty="0" smtClean="0">
                <a:latin typeface="宋体" pitchFamily="2" charset="-122"/>
              </a:rPr>
              <a:t>包</a:t>
            </a:r>
            <a:r>
              <a:rPr lang="zh-CN" altLang="en-US" sz="2400" b="1" dirty="0" smtClean="0">
                <a:latin typeface="宋体" pitchFamily="2" charset="-122"/>
              </a:rPr>
              <a:t>到达时，先存储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整个包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、再</a:t>
            </a:r>
            <a:r>
              <a:rPr lang="zh-CN" altLang="en-US" sz="2400" b="1" dirty="0">
                <a:latin typeface="宋体" pitchFamily="2" charset="-122"/>
              </a:rPr>
              <a:t>寻径和</a:t>
            </a:r>
            <a:r>
              <a:rPr lang="zh-CN" altLang="en-US" sz="2400" b="1" dirty="0" smtClean="0">
                <a:latin typeface="宋体" pitchFamily="2" charset="-122"/>
              </a:rPr>
              <a:t>转发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       传输时延：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链路释放：</a:t>
            </a:r>
            <a:endParaRPr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缺点：</a:t>
            </a:r>
            <a:endParaRPr lang="en-US" altLang="zh-CN" sz="2400" b="1" dirty="0">
              <a:latin typeface="宋体" pitchFamily="2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67544" y="872776"/>
            <a:ext cx="3168296" cy="1260056"/>
            <a:chOff x="3851976" y="3105024"/>
            <a:chExt cx="3168296" cy="1260056"/>
          </a:xfrm>
        </p:grpSpPr>
        <p:sp>
          <p:nvSpPr>
            <p:cNvPr id="36" name="Text Box 107"/>
            <p:cNvSpPr txBox="1">
              <a:spLocks noChangeArrowheads="1"/>
            </p:cNvSpPr>
            <p:nvPr/>
          </p:nvSpPr>
          <p:spPr bwMode="auto">
            <a:xfrm>
              <a:off x="3851976" y="3140968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节点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V="1">
              <a:off x="4345888" y="4325754"/>
              <a:ext cx="216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 rot="5400000" flipH="1" flipV="1">
              <a:off x="3761238" y="3734174"/>
              <a:ext cx="1188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 Box 59"/>
            <p:cNvSpPr txBox="1">
              <a:spLocks noChangeArrowheads="1"/>
            </p:cNvSpPr>
            <p:nvPr/>
          </p:nvSpPr>
          <p:spPr bwMode="auto">
            <a:xfrm>
              <a:off x="4058551" y="3351498"/>
              <a:ext cx="286543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600" b="1" dirty="0" smtClean="0">
                  <a:latin typeface="宋体" pitchFamily="2" charset="-122"/>
                </a:rPr>
                <a:t>N1</a:t>
              </a:r>
              <a:endParaRPr lang="en-US" altLang="zh-CN" sz="1600" b="1" dirty="0">
                <a:latin typeface="宋体" pitchFamily="2" charset="-122"/>
              </a:endParaRPr>
            </a:p>
            <a:p>
              <a:r>
                <a:rPr lang="en-US" altLang="zh-CN" sz="1600" b="1" dirty="0" smtClean="0">
                  <a:latin typeface="宋体" pitchFamily="2" charset="-122"/>
                </a:rPr>
                <a:t>N2</a:t>
              </a:r>
              <a:endParaRPr lang="en-US" altLang="zh-CN" sz="1600" b="1" dirty="0">
                <a:latin typeface="宋体" pitchFamily="2" charset="-122"/>
              </a:endParaRPr>
            </a:p>
            <a:p>
              <a:r>
                <a:rPr lang="en-US" altLang="zh-CN" sz="1600" b="1" dirty="0" smtClean="0">
                  <a:latin typeface="宋体" pitchFamily="2" charset="-122"/>
                </a:rPr>
                <a:t>N3</a:t>
              </a:r>
              <a:endParaRPr lang="en-US" altLang="zh-CN" sz="1600" b="1" dirty="0">
                <a:latin typeface="宋体" pitchFamily="2" charset="-122"/>
              </a:endParaRPr>
            </a:p>
            <a:p>
              <a:r>
                <a:rPr lang="en-US" altLang="zh-CN" sz="1600" b="1" dirty="0" smtClean="0">
                  <a:latin typeface="宋体" pitchFamily="2" charset="-122"/>
                </a:rPr>
                <a:t>N4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2" name="Rectangle 58"/>
            <p:cNvSpPr>
              <a:spLocks noChangeArrowheads="1"/>
            </p:cNvSpPr>
            <p:nvPr/>
          </p:nvSpPr>
          <p:spPr bwMode="auto">
            <a:xfrm>
              <a:off x="4498852" y="343071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3" name="Rectangle 58"/>
            <p:cNvSpPr>
              <a:spLocks noChangeArrowheads="1"/>
            </p:cNvSpPr>
            <p:nvPr/>
          </p:nvSpPr>
          <p:spPr bwMode="auto">
            <a:xfrm>
              <a:off x="4641728" y="343071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" name="Rectangle 58"/>
            <p:cNvSpPr>
              <a:spLocks noChangeArrowheads="1"/>
            </p:cNvSpPr>
            <p:nvPr/>
          </p:nvSpPr>
          <p:spPr bwMode="auto">
            <a:xfrm>
              <a:off x="4784604" y="343071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5" name="Rectangle 58"/>
            <p:cNvSpPr>
              <a:spLocks noChangeArrowheads="1"/>
            </p:cNvSpPr>
            <p:nvPr/>
          </p:nvSpPr>
          <p:spPr bwMode="auto">
            <a:xfrm>
              <a:off x="4355976" y="3430710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5070356" y="3681048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7" name="Rectangle 58"/>
            <p:cNvSpPr>
              <a:spLocks noChangeArrowheads="1"/>
            </p:cNvSpPr>
            <p:nvPr/>
          </p:nvSpPr>
          <p:spPr bwMode="auto">
            <a:xfrm>
              <a:off x="5213232" y="3681048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8" name="Rectangle 58"/>
            <p:cNvSpPr>
              <a:spLocks noChangeArrowheads="1"/>
            </p:cNvSpPr>
            <p:nvPr/>
          </p:nvSpPr>
          <p:spPr bwMode="auto">
            <a:xfrm>
              <a:off x="5356108" y="3681048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9" name="Rectangle 58"/>
            <p:cNvSpPr>
              <a:spLocks noChangeArrowheads="1"/>
            </p:cNvSpPr>
            <p:nvPr/>
          </p:nvSpPr>
          <p:spPr bwMode="auto">
            <a:xfrm>
              <a:off x="4927480" y="3681048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0" name="Rectangle 58"/>
            <p:cNvSpPr>
              <a:spLocks noChangeArrowheads="1"/>
            </p:cNvSpPr>
            <p:nvPr/>
          </p:nvSpPr>
          <p:spPr bwMode="auto">
            <a:xfrm>
              <a:off x="5641860" y="414908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1" name="Rectangle 58"/>
            <p:cNvSpPr>
              <a:spLocks noChangeArrowheads="1"/>
            </p:cNvSpPr>
            <p:nvPr/>
          </p:nvSpPr>
          <p:spPr bwMode="auto">
            <a:xfrm>
              <a:off x="5784736" y="414908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5927612" y="414908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3" name="Rectangle 58"/>
            <p:cNvSpPr>
              <a:spLocks noChangeArrowheads="1"/>
            </p:cNvSpPr>
            <p:nvPr/>
          </p:nvSpPr>
          <p:spPr bwMode="auto">
            <a:xfrm>
              <a:off x="5498984" y="4149080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4" name="Rectangle 58"/>
            <p:cNvSpPr>
              <a:spLocks noChangeArrowheads="1"/>
            </p:cNvSpPr>
            <p:nvPr/>
          </p:nvSpPr>
          <p:spPr bwMode="auto">
            <a:xfrm>
              <a:off x="5784736" y="3430710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5" name="Rectangle 58"/>
            <p:cNvSpPr>
              <a:spLocks noChangeArrowheads="1"/>
            </p:cNvSpPr>
            <p:nvPr/>
          </p:nvSpPr>
          <p:spPr bwMode="auto">
            <a:xfrm>
              <a:off x="5927612" y="3430710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6" name="Rectangle 58"/>
            <p:cNvSpPr>
              <a:spLocks noChangeArrowheads="1"/>
            </p:cNvSpPr>
            <p:nvPr/>
          </p:nvSpPr>
          <p:spPr bwMode="auto">
            <a:xfrm>
              <a:off x="6070488" y="3430710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7" name="Rectangle 58"/>
            <p:cNvSpPr>
              <a:spLocks noChangeArrowheads="1"/>
            </p:cNvSpPr>
            <p:nvPr/>
          </p:nvSpPr>
          <p:spPr bwMode="auto">
            <a:xfrm>
              <a:off x="5641860" y="3430710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8" name="Rectangle 58"/>
            <p:cNvSpPr>
              <a:spLocks noChangeArrowheads="1"/>
            </p:cNvSpPr>
            <p:nvPr/>
          </p:nvSpPr>
          <p:spPr bwMode="auto">
            <a:xfrm>
              <a:off x="6356240" y="3681048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9" name="Rectangle 58"/>
            <p:cNvSpPr>
              <a:spLocks noChangeArrowheads="1"/>
            </p:cNvSpPr>
            <p:nvPr/>
          </p:nvSpPr>
          <p:spPr bwMode="auto">
            <a:xfrm>
              <a:off x="6499116" y="3681048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30" name="Rectangle 58"/>
            <p:cNvSpPr>
              <a:spLocks noChangeArrowheads="1"/>
            </p:cNvSpPr>
            <p:nvPr/>
          </p:nvSpPr>
          <p:spPr bwMode="auto">
            <a:xfrm>
              <a:off x="6641992" y="3681048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31" name="Rectangle 58"/>
            <p:cNvSpPr>
              <a:spLocks noChangeArrowheads="1"/>
            </p:cNvSpPr>
            <p:nvPr/>
          </p:nvSpPr>
          <p:spPr bwMode="auto">
            <a:xfrm>
              <a:off x="6213364" y="3681048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33" name="Text Box 107"/>
            <p:cNvSpPr txBox="1">
              <a:spLocks noChangeArrowheads="1"/>
            </p:cNvSpPr>
            <p:nvPr/>
          </p:nvSpPr>
          <p:spPr bwMode="auto">
            <a:xfrm>
              <a:off x="5610640" y="3142678"/>
              <a:ext cx="617544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数据包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34" name="右大括号 33"/>
            <p:cNvSpPr/>
            <p:nvPr/>
          </p:nvSpPr>
          <p:spPr bwMode="auto">
            <a:xfrm>
              <a:off x="5894432" y="3105024"/>
              <a:ext cx="45719" cy="540000"/>
            </a:xfrm>
            <a:prstGeom prst="rightBrace">
              <a:avLst>
                <a:gd name="adj1" fmla="val 3655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Text Box 107"/>
            <p:cNvSpPr txBox="1">
              <a:spLocks noChangeArrowheads="1"/>
            </p:cNvSpPr>
            <p:nvPr/>
          </p:nvSpPr>
          <p:spPr bwMode="auto">
            <a:xfrm>
              <a:off x="6516272" y="4149080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时间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4572000" y="871552"/>
            <a:ext cx="4464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T</a:t>
            </a:r>
            <a:r>
              <a:rPr lang="zh-CN" altLang="en-US" sz="2400" b="1" dirty="0">
                <a:latin typeface="宋体" pitchFamily="2" charset="-122"/>
              </a:rPr>
              <a:t>＝</a:t>
            </a:r>
            <a:r>
              <a:rPr lang="en-US" altLang="zh-CN" sz="2400" b="1" dirty="0">
                <a:latin typeface="宋体" pitchFamily="2" charset="-122"/>
              </a:rPr>
              <a:t>[L</a:t>
            </a:r>
            <a:r>
              <a:rPr lang="zh-CN" altLang="en-US" sz="2400" b="1" baseline="-18000" dirty="0">
                <a:latin typeface="宋体" pitchFamily="2" charset="-122"/>
              </a:rPr>
              <a:t>包</a:t>
            </a:r>
            <a:r>
              <a:rPr lang="en-US" altLang="zh-CN" sz="2400" b="1" dirty="0">
                <a:latin typeface="宋体" pitchFamily="2" charset="-122"/>
              </a:rPr>
              <a:t>×(D</a:t>
            </a:r>
            <a:r>
              <a:rPr lang="zh-CN" altLang="en-US" sz="2400" b="1" dirty="0">
                <a:latin typeface="宋体" pitchFamily="2" charset="-122"/>
              </a:rPr>
              <a:t>＋</a:t>
            </a:r>
            <a:r>
              <a:rPr lang="en-US" altLang="zh-CN" sz="2400" b="1" dirty="0">
                <a:latin typeface="宋体" pitchFamily="2" charset="-122"/>
              </a:rPr>
              <a:t>1)]/</a:t>
            </a:r>
            <a:r>
              <a:rPr lang="en-US" altLang="zh-CN" sz="2400" b="1" dirty="0" smtClean="0">
                <a:latin typeface="宋体" pitchFamily="2" charset="-122"/>
              </a:rPr>
              <a:t>B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包通过时自动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包交换方式通用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缓冲区大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数据包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，时延大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～距离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400" b="1" dirty="0">
              <a:latin typeface="宋体" pitchFamily="2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572000" y="3212976"/>
            <a:ext cx="44644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T</a:t>
            </a:r>
            <a:r>
              <a:rPr lang="zh-CN" altLang="en-US" sz="2400" b="1" dirty="0">
                <a:latin typeface="宋体" pitchFamily="2" charset="-122"/>
              </a:rPr>
              <a:t>≥</a:t>
            </a:r>
            <a:r>
              <a:rPr lang="en-US" altLang="zh-CN" sz="2400" b="1" dirty="0">
                <a:latin typeface="宋体" pitchFamily="2" charset="-122"/>
              </a:rPr>
              <a:t>[(</a:t>
            </a:r>
            <a:r>
              <a:rPr lang="en-US" altLang="zh-CN" sz="2400" b="1" dirty="0" smtClean="0">
                <a:latin typeface="宋体" pitchFamily="2" charset="-122"/>
              </a:rPr>
              <a:t>L</a:t>
            </a:r>
            <a:r>
              <a:rPr lang="zh-CN" altLang="en-US" sz="2400" b="1" baseline="-18000" dirty="0" smtClean="0">
                <a:latin typeface="宋体" pitchFamily="2" charset="-122"/>
              </a:rPr>
              <a:t>头</a:t>
            </a:r>
            <a:r>
              <a:rPr lang="en-US" altLang="zh-CN" sz="2400" b="1" dirty="0" smtClean="0">
                <a:latin typeface="宋体" pitchFamily="2" charset="-122"/>
              </a:rPr>
              <a:t>×(</a:t>
            </a:r>
            <a:r>
              <a:rPr lang="en-US" altLang="zh-CN" sz="2400" b="1" dirty="0">
                <a:latin typeface="宋体" pitchFamily="2" charset="-122"/>
              </a:rPr>
              <a:t>D</a:t>
            </a:r>
            <a:r>
              <a:rPr lang="zh-CN" altLang="en-US" sz="2400" b="1" dirty="0">
                <a:latin typeface="宋体" pitchFamily="2" charset="-122"/>
              </a:rPr>
              <a:t>＋</a:t>
            </a:r>
            <a:r>
              <a:rPr lang="en-US" altLang="zh-CN" sz="2400" b="1" dirty="0">
                <a:latin typeface="宋体" pitchFamily="2" charset="-122"/>
              </a:rPr>
              <a:t>1)</a:t>
            </a:r>
            <a:r>
              <a:rPr lang="zh-CN" altLang="en-US" sz="2400" b="1" dirty="0">
                <a:latin typeface="宋体" pitchFamily="2" charset="-122"/>
              </a:rPr>
              <a:t>＋</a:t>
            </a:r>
            <a:r>
              <a:rPr lang="en-US" altLang="zh-CN" sz="2400" b="1" dirty="0">
                <a:latin typeface="宋体" pitchFamily="2" charset="-122"/>
              </a:rPr>
              <a:t>L</a:t>
            </a:r>
            <a:r>
              <a:rPr lang="zh-CN" altLang="en-US" sz="2400" b="1" baseline="-18000" dirty="0">
                <a:latin typeface="宋体" pitchFamily="2" charset="-122"/>
              </a:rPr>
              <a:t>包</a:t>
            </a:r>
            <a:r>
              <a:rPr lang="en-US" altLang="zh-CN" sz="2400" b="1" dirty="0" smtClean="0">
                <a:latin typeface="宋体" pitchFamily="2" charset="-122"/>
              </a:rPr>
              <a:t>]/B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缓冲区大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数据包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，阻塞时延大</a:t>
            </a:r>
            <a:endParaRPr lang="en-US" altLang="zh-CN" sz="2400" b="1" dirty="0">
              <a:latin typeface="宋体" pitchFamily="2" charset="-122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674175" y="2996952"/>
            <a:ext cx="2889713" cy="1080120"/>
            <a:chOff x="674119" y="3573016"/>
            <a:chExt cx="2889713" cy="1080120"/>
          </a:xfrm>
        </p:grpSpPr>
        <p:cxnSp>
          <p:nvCxnSpPr>
            <p:cNvPr id="69" name="直接箭头连接符 68"/>
            <p:cNvCxnSpPr/>
            <p:nvPr/>
          </p:nvCxnSpPr>
          <p:spPr bwMode="auto">
            <a:xfrm flipV="1">
              <a:off x="961456" y="4619197"/>
              <a:ext cx="208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 rot="5400000" flipH="1" flipV="1">
              <a:off x="448750" y="4094222"/>
              <a:ext cx="1044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Text Box 59"/>
            <p:cNvSpPr txBox="1">
              <a:spLocks noChangeArrowheads="1"/>
            </p:cNvSpPr>
            <p:nvPr/>
          </p:nvSpPr>
          <p:spPr bwMode="auto">
            <a:xfrm>
              <a:off x="674119" y="3639530"/>
              <a:ext cx="286543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600" b="1" dirty="0" smtClean="0">
                  <a:latin typeface="宋体" pitchFamily="2" charset="-122"/>
                </a:rPr>
                <a:t>N1</a:t>
              </a:r>
              <a:endParaRPr lang="en-US" altLang="zh-CN" sz="1600" b="1" dirty="0">
                <a:latin typeface="宋体" pitchFamily="2" charset="-122"/>
              </a:endParaRPr>
            </a:p>
            <a:p>
              <a:r>
                <a:rPr lang="en-US" altLang="zh-CN" sz="1600" b="1" dirty="0" smtClean="0">
                  <a:latin typeface="宋体" pitchFamily="2" charset="-122"/>
                </a:rPr>
                <a:t>N2</a:t>
              </a:r>
              <a:endParaRPr lang="en-US" altLang="zh-CN" sz="1600" b="1" dirty="0">
                <a:latin typeface="宋体" pitchFamily="2" charset="-122"/>
              </a:endParaRPr>
            </a:p>
            <a:p>
              <a:r>
                <a:rPr lang="en-US" altLang="zh-CN" sz="1600" b="1" dirty="0" smtClean="0">
                  <a:latin typeface="宋体" pitchFamily="2" charset="-122"/>
                </a:rPr>
                <a:t>N3</a:t>
              </a:r>
              <a:endParaRPr lang="en-US" altLang="zh-CN" sz="1600" b="1" dirty="0">
                <a:latin typeface="宋体" pitchFamily="2" charset="-122"/>
              </a:endParaRPr>
            </a:p>
            <a:p>
              <a:r>
                <a:rPr lang="en-US" altLang="zh-CN" sz="1600" b="1" dirty="0" smtClean="0">
                  <a:latin typeface="宋体" pitchFamily="2" charset="-122"/>
                </a:rPr>
                <a:t>N4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2" name="Rectangle 58"/>
            <p:cNvSpPr>
              <a:spLocks noChangeArrowheads="1"/>
            </p:cNvSpPr>
            <p:nvPr/>
          </p:nvSpPr>
          <p:spPr bwMode="auto">
            <a:xfrm>
              <a:off x="1114420" y="3718742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73" name="Rectangle 58"/>
            <p:cNvSpPr>
              <a:spLocks noChangeArrowheads="1"/>
            </p:cNvSpPr>
            <p:nvPr/>
          </p:nvSpPr>
          <p:spPr bwMode="auto">
            <a:xfrm>
              <a:off x="1257296" y="3718742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1400172" y="3718742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75" name="Rectangle 58"/>
            <p:cNvSpPr>
              <a:spLocks noChangeArrowheads="1"/>
            </p:cNvSpPr>
            <p:nvPr/>
          </p:nvSpPr>
          <p:spPr bwMode="auto">
            <a:xfrm>
              <a:off x="971544" y="3718742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76" name="Rectangle 58"/>
            <p:cNvSpPr>
              <a:spLocks noChangeArrowheads="1"/>
            </p:cNvSpPr>
            <p:nvPr/>
          </p:nvSpPr>
          <p:spPr bwMode="auto">
            <a:xfrm>
              <a:off x="1258492" y="396908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77" name="Rectangle 58"/>
            <p:cNvSpPr>
              <a:spLocks noChangeArrowheads="1"/>
            </p:cNvSpPr>
            <p:nvPr/>
          </p:nvSpPr>
          <p:spPr bwMode="auto">
            <a:xfrm>
              <a:off x="1401368" y="396908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78" name="Rectangle 58"/>
            <p:cNvSpPr>
              <a:spLocks noChangeArrowheads="1"/>
            </p:cNvSpPr>
            <p:nvPr/>
          </p:nvSpPr>
          <p:spPr bwMode="auto">
            <a:xfrm>
              <a:off x="1544244" y="396908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79" name="Rectangle 58"/>
            <p:cNvSpPr>
              <a:spLocks noChangeArrowheads="1"/>
            </p:cNvSpPr>
            <p:nvPr/>
          </p:nvSpPr>
          <p:spPr bwMode="auto">
            <a:xfrm>
              <a:off x="1115616" y="3969080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0" name="Rectangle 58"/>
            <p:cNvSpPr>
              <a:spLocks noChangeArrowheads="1"/>
            </p:cNvSpPr>
            <p:nvPr/>
          </p:nvSpPr>
          <p:spPr bwMode="auto">
            <a:xfrm>
              <a:off x="1402508" y="4437112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1" name="Rectangle 58"/>
            <p:cNvSpPr>
              <a:spLocks noChangeArrowheads="1"/>
            </p:cNvSpPr>
            <p:nvPr/>
          </p:nvSpPr>
          <p:spPr bwMode="auto">
            <a:xfrm>
              <a:off x="1545384" y="4437112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2" name="Rectangle 58"/>
            <p:cNvSpPr>
              <a:spLocks noChangeArrowheads="1"/>
            </p:cNvSpPr>
            <p:nvPr/>
          </p:nvSpPr>
          <p:spPr bwMode="auto">
            <a:xfrm>
              <a:off x="1688260" y="4437112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3" name="Rectangle 58"/>
            <p:cNvSpPr>
              <a:spLocks noChangeArrowheads="1"/>
            </p:cNvSpPr>
            <p:nvPr/>
          </p:nvSpPr>
          <p:spPr bwMode="auto">
            <a:xfrm>
              <a:off x="1259632" y="4437112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1972872" y="3718742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5" name="Rectangle 58"/>
            <p:cNvSpPr>
              <a:spLocks noChangeArrowheads="1"/>
            </p:cNvSpPr>
            <p:nvPr/>
          </p:nvSpPr>
          <p:spPr bwMode="auto">
            <a:xfrm>
              <a:off x="2115748" y="3718742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6" name="Rectangle 58"/>
            <p:cNvSpPr>
              <a:spLocks noChangeArrowheads="1"/>
            </p:cNvSpPr>
            <p:nvPr/>
          </p:nvSpPr>
          <p:spPr bwMode="auto">
            <a:xfrm>
              <a:off x="2258624" y="3718742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>
              <a:off x="1829996" y="3718742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8" name="Rectangle 58"/>
            <p:cNvSpPr>
              <a:spLocks noChangeArrowheads="1"/>
            </p:cNvSpPr>
            <p:nvPr/>
          </p:nvSpPr>
          <p:spPr bwMode="auto">
            <a:xfrm>
              <a:off x="2122588" y="3969080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9" name="Rectangle 58"/>
            <p:cNvSpPr>
              <a:spLocks noChangeArrowheads="1"/>
            </p:cNvSpPr>
            <p:nvPr/>
          </p:nvSpPr>
          <p:spPr bwMode="auto">
            <a:xfrm>
              <a:off x="2265464" y="3969080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90" name="Rectangle 58"/>
            <p:cNvSpPr>
              <a:spLocks noChangeArrowheads="1"/>
            </p:cNvSpPr>
            <p:nvPr/>
          </p:nvSpPr>
          <p:spPr bwMode="auto">
            <a:xfrm>
              <a:off x="2408340" y="3969080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91" name="Rectangle 58"/>
            <p:cNvSpPr>
              <a:spLocks noChangeArrowheads="1"/>
            </p:cNvSpPr>
            <p:nvPr/>
          </p:nvSpPr>
          <p:spPr bwMode="auto">
            <a:xfrm>
              <a:off x="1979712" y="3969080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94" name="Text Box 107"/>
            <p:cNvSpPr txBox="1">
              <a:spLocks noChangeArrowheads="1"/>
            </p:cNvSpPr>
            <p:nvPr/>
          </p:nvSpPr>
          <p:spPr bwMode="auto">
            <a:xfrm>
              <a:off x="3059832" y="4437136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时间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31" name="Rectangle 58"/>
            <p:cNvSpPr>
              <a:spLocks noChangeArrowheads="1"/>
            </p:cNvSpPr>
            <p:nvPr/>
          </p:nvSpPr>
          <p:spPr bwMode="auto">
            <a:xfrm>
              <a:off x="2703212" y="4221088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32" name="Rectangle 58"/>
            <p:cNvSpPr>
              <a:spLocks noChangeArrowheads="1"/>
            </p:cNvSpPr>
            <p:nvPr/>
          </p:nvSpPr>
          <p:spPr bwMode="auto">
            <a:xfrm>
              <a:off x="2846088" y="4221088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33" name="Rectangle 58"/>
            <p:cNvSpPr>
              <a:spLocks noChangeArrowheads="1"/>
            </p:cNvSpPr>
            <p:nvPr/>
          </p:nvSpPr>
          <p:spPr bwMode="auto">
            <a:xfrm>
              <a:off x="2988964" y="4221088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34" name="Rectangle 58"/>
            <p:cNvSpPr>
              <a:spLocks noChangeArrowheads="1"/>
            </p:cNvSpPr>
            <p:nvPr/>
          </p:nvSpPr>
          <p:spPr bwMode="auto">
            <a:xfrm>
              <a:off x="2560336" y="4221088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1614486" y="1288462"/>
            <a:ext cx="4325667" cy="556386"/>
            <a:chOff x="1614486" y="1288462"/>
            <a:chExt cx="4325667" cy="556386"/>
          </a:xfrm>
        </p:grpSpPr>
        <p:cxnSp>
          <p:nvCxnSpPr>
            <p:cNvPr id="142" name="直接箭头连接符 141"/>
            <p:cNvCxnSpPr/>
            <p:nvPr/>
          </p:nvCxnSpPr>
          <p:spPr bwMode="auto">
            <a:xfrm flipH="1" flipV="1">
              <a:off x="1614486" y="1288462"/>
              <a:ext cx="1229322" cy="53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3" name="直接箭头连接符 142"/>
            <p:cNvCxnSpPr/>
            <p:nvPr/>
          </p:nvCxnSpPr>
          <p:spPr bwMode="auto">
            <a:xfrm flipH="1">
              <a:off x="2843809" y="1826461"/>
              <a:ext cx="3096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8" name="直接箭头连接符 147"/>
            <p:cNvCxnSpPr/>
            <p:nvPr/>
          </p:nvCxnSpPr>
          <p:spPr bwMode="auto">
            <a:xfrm flipH="1">
              <a:off x="5940152" y="1700808"/>
              <a:ext cx="1" cy="12565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153" name="Line 37"/>
            <p:cNvSpPr>
              <a:spLocks noChangeShapeType="1"/>
            </p:cNvSpPr>
            <p:nvPr/>
          </p:nvSpPr>
          <p:spPr bwMode="auto">
            <a:xfrm flipH="1">
              <a:off x="2257428" y="1412776"/>
              <a:ext cx="0" cy="432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155" name="Text Box 4"/>
          <p:cNvSpPr txBox="1">
            <a:spLocks noChangeArrowheads="1"/>
          </p:cNvSpPr>
          <p:nvPr/>
        </p:nvSpPr>
        <p:spPr bwMode="auto">
          <a:xfrm>
            <a:off x="2555776" y="4149080"/>
            <a:ext cx="6480720" cy="14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数据包各</a:t>
            </a:r>
            <a:r>
              <a:rPr lang="zh-CN" altLang="en-US" sz="2400" b="1" u="sng" dirty="0" smtClean="0">
                <a:latin typeface="宋体" pitchFamily="2" charset="-122"/>
              </a:rPr>
              <a:t>片</a:t>
            </a:r>
            <a:r>
              <a:rPr lang="zh-CN" altLang="en-US" sz="2400" b="1" dirty="0" smtClean="0">
                <a:latin typeface="宋体" pitchFamily="2" charset="-122"/>
              </a:rPr>
              <a:t>按流水方式传送，阻塞时缓冲</a:t>
            </a:r>
            <a:r>
              <a:rPr lang="en-US" altLang="zh-CN" sz="2400" b="1" dirty="0" smtClean="0">
                <a:latin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</a:rPr>
              <a:t>个</a:t>
            </a:r>
            <a:r>
              <a:rPr lang="zh-CN" altLang="en-US" sz="2400" b="1" dirty="0" smtClean="0">
                <a:latin typeface="宋体" pitchFamily="2" charset="-122"/>
              </a:rPr>
              <a:t>片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       传输时延：</a:t>
            </a:r>
            <a:endParaRPr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       缺点：</a:t>
            </a:r>
            <a:endParaRPr lang="en-US" altLang="zh-CN" sz="24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572000" y="4645585"/>
            <a:ext cx="44644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T</a:t>
            </a:r>
            <a:r>
              <a:rPr lang="zh-CN" altLang="en-US" sz="2400" b="1" dirty="0" smtClean="0">
                <a:latin typeface="宋体" pitchFamily="2" charset="-122"/>
              </a:rPr>
              <a:t>≥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>
                <a:latin typeface="宋体" pitchFamily="2" charset="-122"/>
              </a:rPr>
              <a:t>L</a:t>
            </a:r>
            <a:r>
              <a:rPr lang="zh-CN" altLang="en-US" sz="2400" b="1" baseline="-18000" dirty="0">
                <a:latin typeface="宋体" pitchFamily="2" charset="-122"/>
              </a:rPr>
              <a:t>片</a:t>
            </a:r>
            <a:r>
              <a:rPr lang="en-US" altLang="zh-CN" sz="2400" b="1" dirty="0" smtClean="0">
                <a:latin typeface="宋体" pitchFamily="2" charset="-122"/>
              </a:rPr>
              <a:t>×D</a:t>
            </a:r>
            <a:r>
              <a:rPr lang="zh-CN" altLang="en-US" sz="2400" b="1" dirty="0" smtClean="0">
                <a:latin typeface="宋体" pitchFamily="2" charset="-122"/>
              </a:rPr>
              <a:t>＋</a:t>
            </a:r>
            <a:r>
              <a:rPr lang="en-US" altLang="zh-CN" sz="2400" b="1" dirty="0">
                <a:latin typeface="宋体" pitchFamily="2" charset="-122"/>
              </a:rPr>
              <a:t>L</a:t>
            </a:r>
            <a:r>
              <a:rPr lang="zh-CN" altLang="en-US" sz="2400" b="1" baseline="-18000" dirty="0" smtClean="0">
                <a:latin typeface="宋体" pitchFamily="2" charset="-122"/>
              </a:rPr>
              <a:t>包</a:t>
            </a:r>
            <a:r>
              <a:rPr lang="en-US" altLang="zh-CN" sz="2400" b="1" dirty="0" smtClean="0">
                <a:latin typeface="宋体" pitchFamily="2" charset="-122"/>
              </a:rPr>
              <a:t>)/B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阻塞代价大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占用多个节点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 </a:t>
            </a:r>
            <a:endParaRPr lang="en-US" altLang="zh-CN" sz="2400" b="1" dirty="0">
              <a:latin typeface="宋体" pitchFamily="2" charset="-122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674175" y="4653136"/>
            <a:ext cx="2889713" cy="1080120"/>
            <a:chOff x="674119" y="5085184"/>
            <a:chExt cx="2889713" cy="1080120"/>
          </a:xfrm>
        </p:grpSpPr>
        <p:sp>
          <p:nvSpPr>
            <p:cNvPr id="163" name="Rectangle 58"/>
            <p:cNvSpPr>
              <a:spLocks noChangeArrowheads="1"/>
            </p:cNvSpPr>
            <p:nvPr/>
          </p:nvSpPr>
          <p:spPr bwMode="auto">
            <a:xfrm>
              <a:off x="2267760" y="5229200"/>
              <a:ext cx="144000" cy="684000"/>
            </a:xfrm>
            <a:prstGeom prst="rect">
              <a:avLst/>
            </a:prstGeom>
            <a:solidFill>
              <a:srgbClr val="FFCC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endParaRPr lang="zh-CN" altLang="zh-CN" sz="1600" b="1" dirty="0">
                <a:latin typeface="+mn-ea"/>
                <a:ea typeface="+mn-ea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 bwMode="auto">
            <a:xfrm flipV="1">
              <a:off x="961456" y="6125954"/>
              <a:ext cx="208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rot="5400000" flipH="1" flipV="1">
              <a:off x="448750" y="5606390"/>
              <a:ext cx="1044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Text Box 59"/>
            <p:cNvSpPr txBox="1">
              <a:spLocks noChangeArrowheads="1"/>
            </p:cNvSpPr>
            <p:nvPr/>
          </p:nvSpPr>
          <p:spPr bwMode="auto">
            <a:xfrm>
              <a:off x="674119" y="5151698"/>
              <a:ext cx="286543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600" b="1" dirty="0" smtClean="0">
                  <a:latin typeface="宋体" pitchFamily="2" charset="-122"/>
                </a:rPr>
                <a:t>N1</a:t>
              </a:r>
              <a:endParaRPr lang="en-US" altLang="zh-CN" sz="1600" b="1" dirty="0">
                <a:latin typeface="宋体" pitchFamily="2" charset="-122"/>
              </a:endParaRPr>
            </a:p>
            <a:p>
              <a:r>
                <a:rPr lang="en-US" altLang="zh-CN" sz="1600" b="1" dirty="0" smtClean="0">
                  <a:latin typeface="宋体" pitchFamily="2" charset="-122"/>
                </a:rPr>
                <a:t>N2</a:t>
              </a:r>
              <a:endParaRPr lang="en-US" altLang="zh-CN" sz="1600" b="1" dirty="0">
                <a:latin typeface="宋体" pitchFamily="2" charset="-122"/>
              </a:endParaRPr>
            </a:p>
            <a:p>
              <a:r>
                <a:rPr lang="en-US" altLang="zh-CN" sz="1600" b="1" dirty="0" smtClean="0">
                  <a:latin typeface="宋体" pitchFamily="2" charset="-122"/>
                </a:rPr>
                <a:t>N3</a:t>
              </a:r>
              <a:endParaRPr lang="en-US" altLang="zh-CN" sz="1600" b="1" dirty="0">
                <a:latin typeface="宋体" pitchFamily="2" charset="-122"/>
              </a:endParaRPr>
            </a:p>
            <a:p>
              <a:r>
                <a:rPr lang="en-US" altLang="zh-CN" sz="1600" b="1" dirty="0" smtClean="0">
                  <a:latin typeface="宋体" pitchFamily="2" charset="-122"/>
                </a:rPr>
                <a:t>N4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07" name="Rectangle 58"/>
            <p:cNvSpPr>
              <a:spLocks noChangeArrowheads="1"/>
            </p:cNvSpPr>
            <p:nvPr/>
          </p:nvSpPr>
          <p:spPr bwMode="auto">
            <a:xfrm>
              <a:off x="1114420" y="523091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08" name="Rectangle 58"/>
            <p:cNvSpPr>
              <a:spLocks noChangeArrowheads="1"/>
            </p:cNvSpPr>
            <p:nvPr/>
          </p:nvSpPr>
          <p:spPr bwMode="auto">
            <a:xfrm>
              <a:off x="1257296" y="523091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09" name="Rectangle 58"/>
            <p:cNvSpPr>
              <a:spLocks noChangeArrowheads="1"/>
            </p:cNvSpPr>
            <p:nvPr/>
          </p:nvSpPr>
          <p:spPr bwMode="auto">
            <a:xfrm>
              <a:off x="1400172" y="523091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10" name="Rectangle 58"/>
            <p:cNvSpPr>
              <a:spLocks noChangeArrowheads="1"/>
            </p:cNvSpPr>
            <p:nvPr/>
          </p:nvSpPr>
          <p:spPr bwMode="auto">
            <a:xfrm>
              <a:off x="971544" y="5230910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11" name="Rectangle 58"/>
            <p:cNvSpPr>
              <a:spLocks noChangeArrowheads="1"/>
            </p:cNvSpPr>
            <p:nvPr/>
          </p:nvSpPr>
          <p:spPr bwMode="auto">
            <a:xfrm>
              <a:off x="1258492" y="5481248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12" name="Rectangle 58"/>
            <p:cNvSpPr>
              <a:spLocks noChangeArrowheads="1"/>
            </p:cNvSpPr>
            <p:nvPr/>
          </p:nvSpPr>
          <p:spPr bwMode="auto">
            <a:xfrm>
              <a:off x="1401368" y="5481248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1544244" y="5481248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14" name="Rectangle 58"/>
            <p:cNvSpPr>
              <a:spLocks noChangeArrowheads="1"/>
            </p:cNvSpPr>
            <p:nvPr/>
          </p:nvSpPr>
          <p:spPr bwMode="auto">
            <a:xfrm>
              <a:off x="1115616" y="5481248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15" name="Rectangle 58"/>
            <p:cNvSpPr>
              <a:spLocks noChangeArrowheads="1"/>
            </p:cNvSpPr>
            <p:nvPr/>
          </p:nvSpPr>
          <p:spPr bwMode="auto">
            <a:xfrm>
              <a:off x="1402508" y="594928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16" name="Rectangle 58"/>
            <p:cNvSpPr>
              <a:spLocks noChangeArrowheads="1"/>
            </p:cNvSpPr>
            <p:nvPr/>
          </p:nvSpPr>
          <p:spPr bwMode="auto">
            <a:xfrm>
              <a:off x="1545384" y="594928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17" name="Rectangle 58"/>
            <p:cNvSpPr>
              <a:spLocks noChangeArrowheads="1"/>
            </p:cNvSpPr>
            <p:nvPr/>
          </p:nvSpPr>
          <p:spPr bwMode="auto">
            <a:xfrm>
              <a:off x="1688260" y="594928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18" name="Rectangle 58"/>
            <p:cNvSpPr>
              <a:spLocks noChangeArrowheads="1"/>
            </p:cNvSpPr>
            <p:nvPr/>
          </p:nvSpPr>
          <p:spPr bwMode="auto">
            <a:xfrm>
              <a:off x="1259632" y="5949280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19" name="Rectangle 58"/>
            <p:cNvSpPr>
              <a:spLocks noChangeArrowheads="1"/>
            </p:cNvSpPr>
            <p:nvPr/>
          </p:nvSpPr>
          <p:spPr bwMode="auto">
            <a:xfrm>
              <a:off x="1980852" y="5230910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20" name="Rectangle 58"/>
            <p:cNvSpPr>
              <a:spLocks noChangeArrowheads="1"/>
            </p:cNvSpPr>
            <p:nvPr/>
          </p:nvSpPr>
          <p:spPr bwMode="auto">
            <a:xfrm>
              <a:off x="2123728" y="5230910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21" name="Rectangle 58"/>
            <p:cNvSpPr>
              <a:spLocks noChangeArrowheads="1"/>
            </p:cNvSpPr>
            <p:nvPr/>
          </p:nvSpPr>
          <p:spPr bwMode="auto">
            <a:xfrm>
              <a:off x="2406060" y="5230910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22" name="Rectangle 58"/>
            <p:cNvSpPr>
              <a:spLocks noChangeArrowheads="1"/>
            </p:cNvSpPr>
            <p:nvPr/>
          </p:nvSpPr>
          <p:spPr bwMode="auto">
            <a:xfrm>
              <a:off x="1836836" y="5230910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23" name="Rectangle 58"/>
            <p:cNvSpPr>
              <a:spLocks noChangeArrowheads="1"/>
            </p:cNvSpPr>
            <p:nvPr/>
          </p:nvSpPr>
          <p:spPr bwMode="auto">
            <a:xfrm>
              <a:off x="2124868" y="5481248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24" name="Rectangle 58"/>
            <p:cNvSpPr>
              <a:spLocks noChangeArrowheads="1"/>
            </p:cNvSpPr>
            <p:nvPr/>
          </p:nvSpPr>
          <p:spPr bwMode="auto">
            <a:xfrm>
              <a:off x="2407200" y="5481248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25" name="Rectangle 58"/>
            <p:cNvSpPr>
              <a:spLocks noChangeArrowheads="1"/>
            </p:cNvSpPr>
            <p:nvPr/>
          </p:nvSpPr>
          <p:spPr bwMode="auto">
            <a:xfrm>
              <a:off x="2551216" y="5481248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26" name="Rectangle 58"/>
            <p:cNvSpPr>
              <a:spLocks noChangeArrowheads="1"/>
            </p:cNvSpPr>
            <p:nvPr/>
          </p:nvSpPr>
          <p:spPr bwMode="auto">
            <a:xfrm>
              <a:off x="1980852" y="5481248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27" name="Text Box 107"/>
            <p:cNvSpPr txBox="1">
              <a:spLocks noChangeArrowheads="1"/>
            </p:cNvSpPr>
            <p:nvPr/>
          </p:nvSpPr>
          <p:spPr bwMode="auto">
            <a:xfrm>
              <a:off x="3059832" y="5949304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时间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36" name="Rectangle 58"/>
            <p:cNvSpPr>
              <a:spLocks noChangeArrowheads="1"/>
            </p:cNvSpPr>
            <p:nvPr/>
          </p:nvSpPr>
          <p:spPr bwMode="auto">
            <a:xfrm>
              <a:off x="2412900" y="5733256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37" name="Rectangle 58"/>
            <p:cNvSpPr>
              <a:spLocks noChangeArrowheads="1"/>
            </p:cNvSpPr>
            <p:nvPr/>
          </p:nvSpPr>
          <p:spPr bwMode="auto">
            <a:xfrm>
              <a:off x="2556916" y="5733256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39" name="Rectangle 58"/>
            <p:cNvSpPr>
              <a:spLocks noChangeArrowheads="1"/>
            </p:cNvSpPr>
            <p:nvPr/>
          </p:nvSpPr>
          <p:spPr bwMode="auto">
            <a:xfrm>
              <a:off x="2123728" y="5733256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60" name="Rectangle 58"/>
            <p:cNvSpPr>
              <a:spLocks noChangeArrowheads="1"/>
            </p:cNvSpPr>
            <p:nvPr/>
          </p:nvSpPr>
          <p:spPr bwMode="auto">
            <a:xfrm>
              <a:off x="2411760" y="5949280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61" name="Rectangle 58"/>
            <p:cNvSpPr>
              <a:spLocks noChangeArrowheads="1"/>
            </p:cNvSpPr>
            <p:nvPr/>
          </p:nvSpPr>
          <p:spPr bwMode="auto">
            <a:xfrm>
              <a:off x="2555776" y="5949280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</p:grpSp>
      <p:sp>
        <p:nvSpPr>
          <p:cNvPr id="170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8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179511" y="397113"/>
            <a:ext cx="4952599" cy="513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寻径之死锁避免：   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死锁产生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虚拟通道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死锁避免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2483768" y="2636912"/>
            <a:ext cx="66602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由收</a:t>
            </a:r>
            <a:r>
              <a:rPr lang="en-US" altLang="zh-CN" sz="2400" b="1" dirty="0">
                <a:latin typeface="宋体" pitchFamily="2" charset="-122"/>
              </a:rPr>
              <a:t>/</a:t>
            </a:r>
            <a:r>
              <a:rPr lang="zh-CN" altLang="en-US" sz="2400" b="1" dirty="0">
                <a:latin typeface="宋体" pitchFamily="2" charset="-122"/>
              </a:rPr>
              <a:t>发节点的</a:t>
            </a:r>
            <a:r>
              <a:rPr lang="zh-CN" altLang="en-US" sz="2400" b="1" u="sng" dirty="0">
                <a:latin typeface="宋体" pitchFamily="2" charset="-122"/>
              </a:rPr>
              <a:t>片</a:t>
            </a:r>
            <a:r>
              <a:rPr lang="zh-CN" altLang="en-US" sz="2400" b="1" u="sng" dirty="0" smtClean="0">
                <a:latin typeface="宋体" pitchFamily="2" charset="-122"/>
              </a:rPr>
              <a:t>缓冲区</a:t>
            </a:r>
            <a:r>
              <a:rPr lang="zh-CN" altLang="en-US" sz="2400" b="1" dirty="0">
                <a:latin typeface="宋体" pitchFamily="2" charset="-122"/>
              </a:rPr>
              <a:t>、</a:t>
            </a:r>
            <a:r>
              <a:rPr lang="zh-CN" altLang="en-US" sz="2400" b="1" u="sng" dirty="0" smtClean="0">
                <a:latin typeface="宋体" pitchFamily="2" charset="-122"/>
              </a:rPr>
              <a:t>物理通道</a:t>
            </a:r>
            <a:r>
              <a:rPr lang="zh-CN" altLang="en-US" sz="2400" b="1" dirty="0" smtClean="0">
                <a:latin typeface="宋体" pitchFamily="2" charset="-122"/>
              </a:rPr>
              <a:t>组成，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多个虚拟通道可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</a:rPr>
              <a:t>共享</a:t>
            </a:r>
            <a:r>
              <a:rPr lang="zh-CN" altLang="en-US" sz="2400" b="1" dirty="0" smtClean="0">
                <a:latin typeface="宋体" pitchFamily="2" charset="-122"/>
              </a:rPr>
              <a:t>一个物理通道</a:t>
            </a: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←利用率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带宽</a:t>
            </a:r>
            <a:r>
              <a:rPr lang="zh-CN" altLang="en-US" b="1" dirty="0" smtClean="0">
                <a:latin typeface="+mn-lt"/>
              </a:rPr>
              <a:t>↑</a:t>
            </a:r>
            <a:endParaRPr lang="en-US" altLang="zh-CN" sz="2400" b="1" dirty="0" smtClean="0">
              <a:latin typeface="+mn-lt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555776" y="1340800"/>
            <a:ext cx="1368152" cy="1224136"/>
            <a:chOff x="5868144" y="1412776"/>
            <a:chExt cx="1368152" cy="1224136"/>
          </a:xfrm>
        </p:grpSpPr>
        <p:sp>
          <p:nvSpPr>
            <p:cNvPr id="96" name="椭圆 95"/>
            <p:cNvSpPr/>
            <p:nvPr/>
          </p:nvSpPr>
          <p:spPr bwMode="auto">
            <a:xfrm>
              <a:off x="6012160" y="1556792"/>
              <a:ext cx="288000" cy="28803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97" name="椭圆 96"/>
            <p:cNvSpPr/>
            <p:nvPr/>
          </p:nvSpPr>
          <p:spPr bwMode="auto">
            <a:xfrm>
              <a:off x="6804280" y="1556792"/>
              <a:ext cx="288000" cy="28803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98" name="椭圆 97"/>
            <p:cNvSpPr/>
            <p:nvPr/>
          </p:nvSpPr>
          <p:spPr bwMode="auto">
            <a:xfrm>
              <a:off x="6012160" y="2204864"/>
              <a:ext cx="288000" cy="28803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B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99" name="椭圆 98"/>
            <p:cNvSpPr/>
            <p:nvPr/>
          </p:nvSpPr>
          <p:spPr bwMode="auto">
            <a:xfrm>
              <a:off x="6804280" y="2204864"/>
              <a:ext cx="288000" cy="28803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C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cxnSp>
          <p:nvCxnSpPr>
            <p:cNvPr id="100" name="直接连接符 99"/>
            <p:cNvCxnSpPr>
              <a:stCxn id="97" idx="2"/>
              <a:endCxn id="96" idx="6"/>
            </p:cNvCxnSpPr>
            <p:nvPr/>
          </p:nvCxnSpPr>
          <p:spPr bwMode="auto">
            <a:xfrm flipH="1">
              <a:off x="6300160" y="1700808"/>
              <a:ext cx="50412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直接连接符 100"/>
            <p:cNvCxnSpPr>
              <a:stCxn id="96" idx="4"/>
              <a:endCxn id="98" idx="0"/>
            </p:cNvCxnSpPr>
            <p:nvPr/>
          </p:nvCxnSpPr>
          <p:spPr bwMode="auto">
            <a:xfrm>
              <a:off x="6156160" y="1844824"/>
              <a:ext cx="0" cy="36004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直接连接符 101"/>
            <p:cNvCxnSpPr>
              <a:stCxn id="98" idx="6"/>
              <a:endCxn id="99" idx="2"/>
            </p:cNvCxnSpPr>
            <p:nvPr/>
          </p:nvCxnSpPr>
          <p:spPr bwMode="auto">
            <a:xfrm>
              <a:off x="6300160" y="2348880"/>
              <a:ext cx="50412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3" name="直接连接符 102"/>
            <p:cNvCxnSpPr>
              <a:stCxn id="99" idx="0"/>
              <a:endCxn id="97" idx="4"/>
            </p:cNvCxnSpPr>
            <p:nvPr/>
          </p:nvCxnSpPr>
          <p:spPr bwMode="auto">
            <a:xfrm flipV="1">
              <a:off x="6948280" y="1844824"/>
              <a:ext cx="0" cy="36004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103"/>
            <p:cNvCxnSpPr>
              <a:endCxn id="97" idx="0"/>
            </p:cNvCxnSpPr>
            <p:nvPr/>
          </p:nvCxnSpPr>
          <p:spPr bwMode="auto">
            <a:xfrm flipH="1">
              <a:off x="6948280" y="1412776"/>
              <a:ext cx="0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5" name="直接连接符 104"/>
            <p:cNvCxnSpPr>
              <a:endCxn id="97" idx="6"/>
            </p:cNvCxnSpPr>
            <p:nvPr/>
          </p:nvCxnSpPr>
          <p:spPr bwMode="auto">
            <a:xfrm flipH="1">
              <a:off x="7092280" y="1700808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>
              <a:endCxn id="99" idx="6"/>
            </p:cNvCxnSpPr>
            <p:nvPr/>
          </p:nvCxnSpPr>
          <p:spPr bwMode="auto">
            <a:xfrm flipH="1">
              <a:off x="7092280" y="2348880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7" name="直接连接符 106"/>
            <p:cNvCxnSpPr>
              <a:endCxn id="98" idx="4"/>
            </p:cNvCxnSpPr>
            <p:nvPr/>
          </p:nvCxnSpPr>
          <p:spPr bwMode="auto">
            <a:xfrm flipV="1">
              <a:off x="6156160" y="2492896"/>
              <a:ext cx="0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8" name="直接连接符 107"/>
            <p:cNvCxnSpPr>
              <a:endCxn id="96" idx="2"/>
            </p:cNvCxnSpPr>
            <p:nvPr/>
          </p:nvCxnSpPr>
          <p:spPr bwMode="auto">
            <a:xfrm>
              <a:off x="5868144" y="1700808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9" name="直接连接符 108"/>
            <p:cNvCxnSpPr>
              <a:endCxn id="99" idx="4"/>
            </p:cNvCxnSpPr>
            <p:nvPr/>
          </p:nvCxnSpPr>
          <p:spPr bwMode="auto">
            <a:xfrm flipV="1">
              <a:off x="6948280" y="2492896"/>
              <a:ext cx="0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>
              <a:stCxn id="98" idx="2"/>
            </p:cNvCxnSpPr>
            <p:nvPr/>
          </p:nvCxnSpPr>
          <p:spPr bwMode="auto">
            <a:xfrm flipH="1">
              <a:off x="5868144" y="2348880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>
              <a:endCxn id="96" idx="0"/>
            </p:cNvCxnSpPr>
            <p:nvPr/>
          </p:nvCxnSpPr>
          <p:spPr bwMode="auto">
            <a:xfrm>
              <a:off x="6156160" y="1412776"/>
              <a:ext cx="0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 Box 107"/>
            <p:cNvSpPr txBox="1">
              <a:spLocks noChangeArrowheads="1"/>
            </p:cNvSpPr>
            <p:nvPr/>
          </p:nvSpPr>
          <p:spPr bwMode="auto">
            <a:xfrm>
              <a:off x="5940176" y="1916088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C1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13" name="Text Box 107"/>
            <p:cNvSpPr txBox="1">
              <a:spLocks noChangeArrowheads="1"/>
            </p:cNvSpPr>
            <p:nvPr/>
          </p:nvSpPr>
          <p:spPr bwMode="auto">
            <a:xfrm>
              <a:off x="6444232" y="2348904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C2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14" name="Text Box 107"/>
            <p:cNvSpPr txBox="1">
              <a:spLocks noChangeArrowheads="1"/>
            </p:cNvSpPr>
            <p:nvPr/>
          </p:nvSpPr>
          <p:spPr bwMode="auto">
            <a:xfrm>
              <a:off x="6732240" y="1916832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C3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15" name="Text Box 107"/>
            <p:cNvSpPr txBox="1">
              <a:spLocks noChangeArrowheads="1"/>
            </p:cNvSpPr>
            <p:nvPr/>
          </p:nvSpPr>
          <p:spPr bwMode="auto">
            <a:xfrm>
              <a:off x="6444232" y="1700800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C4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5220096" y="5013176"/>
            <a:ext cx="1440136" cy="1298063"/>
            <a:chOff x="5940152" y="4005064"/>
            <a:chExt cx="1440136" cy="1298063"/>
          </a:xfrm>
        </p:grpSpPr>
        <p:sp>
          <p:nvSpPr>
            <p:cNvPr id="118" name="椭圆 117"/>
            <p:cNvSpPr/>
            <p:nvPr/>
          </p:nvSpPr>
          <p:spPr bwMode="auto">
            <a:xfrm>
              <a:off x="6084168" y="4223007"/>
              <a:ext cx="288000" cy="28803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9" name="椭圆 118"/>
            <p:cNvSpPr/>
            <p:nvPr/>
          </p:nvSpPr>
          <p:spPr bwMode="auto">
            <a:xfrm>
              <a:off x="6876288" y="4223007"/>
              <a:ext cx="288000" cy="28803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0" name="椭圆 119"/>
            <p:cNvSpPr/>
            <p:nvPr/>
          </p:nvSpPr>
          <p:spPr bwMode="auto">
            <a:xfrm>
              <a:off x="6084168" y="4871079"/>
              <a:ext cx="288000" cy="28803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B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1" name="椭圆 120"/>
            <p:cNvSpPr/>
            <p:nvPr/>
          </p:nvSpPr>
          <p:spPr bwMode="auto">
            <a:xfrm>
              <a:off x="6876288" y="4871079"/>
              <a:ext cx="288000" cy="28803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C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cxnSp>
          <p:nvCxnSpPr>
            <p:cNvPr id="122" name="直接连接符 121"/>
            <p:cNvCxnSpPr>
              <a:stCxn id="119" idx="2"/>
              <a:endCxn id="118" idx="6"/>
            </p:cNvCxnSpPr>
            <p:nvPr/>
          </p:nvCxnSpPr>
          <p:spPr bwMode="auto">
            <a:xfrm flipH="1">
              <a:off x="6372168" y="4367023"/>
              <a:ext cx="50412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直接连接符 122"/>
            <p:cNvCxnSpPr>
              <a:stCxn id="118" idx="4"/>
              <a:endCxn id="120" idx="0"/>
            </p:cNvCxnSpPr>
            <p:nvPr/>
          </p:nvCxnSpPr>
          <p:spPr bwMode="auto">
            <a:xfrm>
              <a:off x="6228168" y="4511039"/>
              <a:ext cx="0" cy="36004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4" name="直接连接符 123"/>
            <p:cNvCxnSpPr>
              <a:stCxn id="120" idx="6"/>
              <a:endCxn id="121" idx="2"/>
            </p:cNvCxnSpPr>
            <p:nvPr/>
          </p:nvCxnSpPr>
          <p:spPr bwMode="auto">
            <a:xfrm>
              <a:off x="6372168" y="5015095"/>
              <a:ext cx="50412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直接连接符 124"/>
            <p:cNvCxnSpPr>
              <a:stCxn id="121" idx="0"/>
              <a:endCxn id="119" idx="4"/>
            </p:cNvCxnSpPr>
            <p:nvPr/>
          </p:nvCxnSpPr>
          <p:spPr bwMode="auto">
            <a:xfrm flipV="1">
              <a:off x="7020288" y="4511039"/>
              <a:ext cx="0" cy="36004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125"/>
            <p:cNvCxnSpPr>
              <a:endCxn id="119" idx="0"/>
            </p:cNvCxnSpPr>
            <p:nvPr/>
          </p:nvCxnSpPr>
          <p:spPr bwMode="auto">
            <a:xfrm flipH="1">
              <a:off x="7020288" y="4078991"/>
              <a:ext cx="0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直接连接符 126"/>
            <p:cNvCxnSpPr>
              <a:endCxn id="119" idx="6"/>
            </p:cNvCxnSpPr>
            <p:nvPr/>
          </p:nvCxnSpPr>
          <p:spPr bwMode="auto">
            <a:xfrm flipH="1">
              <a:off x="7164288" y="4367023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>
              <a:endCxn id="121" idx="6"/>
            </p:cNvCxnSpPr>
            <p:nvPr/>
          </p:nvCxnSpPr>
          <p:spPr bwMode="auto">
            <a:xfrm flipH="1">
              <a:off x="7164288" y="5015095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直接连接符 128"/>
            <p:cNvCxnSpPr>
              <a:endCxn id="120" idx="4"/>
            </p:cNvCxnSpPr>
            <p:nvPr/>
          </p:nvCxnSpPr>
          <p:spPr bwMode="auto">
            <a:xfrm flipV="1">
              <a:off x="6228168" y="5159111"/>
              <a:ext cx="0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/>
            <p:cNvCxnSpPr>
              <a:endCxn id="118" idx="2"/>
            </p:cNvCxnSpPr>
            <p:nvPr/>
          </p:nvCxnSpPr>
          <p:spPr bwMode="auto">
            <a:xfrm>
              <a:off x="5940152" y="4367023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直接连接符 130"/>
            <p:cNvCxnSpPr>
              <a:endCxn id="121" idx="4"/>
            </p:cNvCxnSpPr>
            <p:nvPr/>
          </p:nvCxnSpPr>
          <p:spPr bwMode="auto">
            <a:xfrm flipV="1">
              <a:off x="7020288" y="5159111"/>
              <a:ext cx="0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>
              <a:stCxn id="120" idx="2"/>
            </p:cNvCxnSpPr>
            <p:nvPr/>
          </p:nvCxnSpPr>
          <p:spPr bwMode="auto">
            <a:xfrm flipH="1">
              <a:off x="5940152" y="5015095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>
              <a:endCxn id="118" idx="0"/>
            </p:cNvCxnSpPr>
            <p:nvPr/>
          </p:nvCxnSpPr>
          <p:spPr bwMode="auto">
            <a:xfrm>
              <a:off x="6228168" y="4078991"/>
              <a:ext cx="0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 Box 107"/>
            <p:cNvSpPr txBox="1">
              <a:spLocks noChangeArrowheads="1"/>
            </p:cNvSpPr>
            <p:nvPr/>
          </p:nvSpPr>
          <p:spPr bwMode="auto">
            <a:xfrm>
              <a:off x="6012184" y="4582303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C1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35" name="Text Box 107"/>
            <p:cNvSpPr txBox="1">
              <a:spLocks noChangeArrowheads="1"/>
            </p:cNvSpPr>
            <p:nvPr/>
          </p:nvSpPr>
          <p:spPr bwMode="auto">
            <a:xfrm>
              <a:off x="6516240" y="5015119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C2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36" name="Text Box 107"/>
            <p:cNvSpPr txBox="1">
              <a:spLocks noChangeArrowheads="1"/>
            </p:cNvSpPr>
            <p:nvPr/>
          </p:nvSpPr>
          <p:spPr bwMode="auto">
            <a:xfrm>
              <a:off x="6804248" y="4583047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C3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37" name="Text Box 107"/>
            <p:cNvSpPr txBox="1">
              <a:spLocks noChangeArrowheads="1"/>
            </p:cNvSpPr>
            <p:nvPr/>
          </p:nvSpPr>
          <p:spPr bwMode="auto">
            <a:xfrm>
              <a:off x="6516240" y="4365128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C4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39" name="Text Box 107"/>
            <p:cNvSpPr txBox="1">
              <a:spLocks noChangeArrowheads="1"/>
            </p:cNvSpPr>
            <p:nvPr/>
          </p:nvSpPr>
          <p:spPr bwMode="auto">
            <a:xfrm>
              <a:off x="7164288" y="4581128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V3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40" name="任意多边形 139"/>
            <p:cNvSpPr/>
            <p:nvPr/>
          </p:nvSpPr>
          <p:spPr bwMode="auto">
            <a:xfrm>
              <a:off x="6362700" y="4229086"/>
              <a:ext cx="513588" cy="87644"/>
            </a:xfrm>
            <a:custGeom>
              <a:avLst/>
              <a:gdLst>
                <a:gd name="connsiteX0" fmla="*/ 449580 w 449580"/>
                <a:gd name="connsiteY0" fmla="*/ 87644 h 87644"/>
                <a:gd name="connsiteX1" fmla="*/ 320040 w 449580"/>
                <a:gd name="connsiteY1" fmla="*/ 7634 h 87644"/>
                <a:gd name="connsiteX2" fmla="*/ 106680 w 449580"/>
                <a:gd name="connsiteY2" fmla="*/ 11444 h 87644"/>
                <a:gd name="connsiteX3" fmla="*/ 0 w 449580"/>
                <a:gd name="connsiteY3" fmla="*/ 80024 h 8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87644">
                  <a:moveTo>
                    <a:pt x="449580" y="87644"/>
                  </a:moveTo>
                  <a:cubicBezTo>
                    <a:pt x="413385" y="53989"/>
                    <a:pt x="377190" y="20334"/>
                    <a:pt x="320040" y="7634"/>
                  </a:cubicBezTo>
                  <a:cubicBezTo>
                    <a:pt x="262890" y="-5066"/>
                    <a:pt x="160020" y="-621"/>
                    <a:pt x="106680" y="11444"/>
                  </a:cubicBezTo>
                  <a:cubicBezTo>
                    <a:pt x="53340" y="23509"/>
                    <a:pt x="26670" y="51766"/>
                    <a:pt x="0" y="80024"/>
                  </a:cubicBezTo>
                </a:path>
              </a:pathLst>
            </a:custGeom>
            <a:noFill/>
            <a:ln w="15875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1" name="任意多边形 140"/>
            <p:cNvSpPr/>
            <p:nvPr/>
          </p:nvSpPr>
          <p:spPr bwMode="auto">
            <a:xfrm>
              <a:off x="7082408" y="4495800"/>
              <a:ext cx="74678" cy="388620"/>
            </a:xfrm>
            <a:custGeom>
              <a:avLst/>
              <a:gdLst>
                <a:gd name="connsiteX0" fmla="*/ 0 w 74678"/>
                <a:gd name="connsiteY0" fmla="*/ 388620 h 388620"/>
                <a:gd name="connsiteX1" fmla="*/ 64770 w 74678"/>
                <a:gd name="connsiteY1" fmla="*/ 281940 h 388620"/>
                <a:gd name="connsiteX2" fmla="*/ 68580 w 74678"/>
                <a:gd name="connsiteY2" fmla="*/ 83820 h 388620"/>
                <a:gd name="connsiteX3" fmla="*/ 7620 w 74678"/>
                <a:gd name="connsiteY3" fmla="*/ 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678" h="388620">
                  <a:moveTo>
                    <a:pt x="0" y="388620"/>
                  </a:moveTo>
                  <a:cubicBezTo>
                    <a:pt x="26670" y="360680"/>
                    <a:pt x="53340" y="332740"/>
                    <a:pt x="64770" y="281940"/>
                  </a:cubicBezTo>
                  <a:cubicBezTo>
                    <a:pt x="76200" y="231140"/>
                    <a:pt x="78105" y="130810"/>
                    <a:pt x="68580" y="83820"/>
                  </a:cubicBezTo>
                  <a:cubicBezTo>
                    <a:pt x="59055" y="36830"/>
                    <a:pt x="33337" y="18415"/>
                    <a:pt x="7620" y="0"/>
                  </a:cubicBezTo>
                </a:path>
              </a:pathLst>
            </a:custGeom>
            <a:noFill/>
            <a:ln w="15875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2" name="Text Box 107"/>
            <p:cNvSpPr txBox="1">
              <a:spLocks noChangeArrowheads="1"/>
            </p:cNvSpPr>
            <p:nvPr/>
          </p:nvSpPr>
          <p:spPr bwMode="auto">
            <a:xfrm>
              <a:off x="6516240" y="4005064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V4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1475656" y="3573016"/>
            <a:ext cx="4896544" cy="1224000"/>
            <a:chOff x="395536" y="4367127"/>
            <a:chExt cx="4896544" cy="1224000"/>
          </a:xfrm>
        </p:grpSpPr>
        <p:sp>
          <p:nvSpPr>
            <p:cNvPr id="166" name="Rectangle 360"/>
            <p:cNvSpPr>
              <a:spLocks noChangeArrowheads="1"/>
            </p:cNvSpPr>
            <p:nvPr/>
          </p:nvSpPr>
          <p:spPr bwMode="auto">
            <a:xfrm>
              <a:off x="539592" y="4367127"/>
              <a:ext cx="1728152" cy="1224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Rectangle 360"/>
            <p:cNvSpPr>
              <a:spLocks noChangeArrowheads="1"/>
            </p:cNvSpPr>
            <p:nvPr/>
          </p:nvSpPr>
          <p:spPr bwMode="auto">
            <a:xfrm>
              <a:off x="3419912" y="4367127"/>
              <a:ext cx="1728000" cy="1224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" name="Text Box 107"/>
            <p:cNvSpPr txBox="1">
              <a:spLocks noChangeArrowheads="1"/>
            </p:cNvSpPr>
            <p:nvPr/>
          </p:nvSpPr>
          <p:spPr bwMode="auto">
            <a:xfrm>
              <a:off x="2411760" y="5303231"/>
              <a:ext cx="814063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物理通道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67" name="Text Box 361"/>
            <p:cNvSpPr txBox="1">
              <a:spLocks noChangeArrowheads="1"/>
            </p:cNvSpPr>
            <p:nvPr/>
          </p:nvSpPr>
          <p:spPr bwMode="auto">
            <a:xfrm>
              <a:off x="1043608" y="4655239"/>
              <a:ext cx="504000" cy="72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交叉</a:t>
              </a:r>
            </a:p>
            <a:p>
              <a:pPr algn="ctr"/>
              <a:r>
                <a:rPr lang="zh-CN" altLang="en-US" sz="1600" b="1" dirty="0"/>
                <a:t>开关</a:t>
              </a:r>
            </a:p>
          </p:txBody>
        </p:sp>
        <p:sp>
          <p:nvSpPr>
            <p:cNvPr id="169" name="Rectangle 370"/>
            <p:cNvSpPr>
              <a:spLocks noChangeArrowheads="1"/>
            </p:cNvSpPr>
            <p:nvPr/>
          </p:nvSpPr>
          <p:spPr bwMode="auto">
            <a:xfrm>
              <a:off x="683608" y="4656869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70" name="直接连接符 169"/>
            <p:cNvCxnSpPr/>
            <p:nvPr/>
          </p:nvCxnSpPr>
          <p:spPr bwMode="auto">
            <a:xfrm>
              <a:off x="827632" y="4725579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539592" y="4725579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>
              <a:off x="827632" y="5301643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539592" y="5301643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>
              <a:off x="395552" y="5301643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1547688" y="4727167"/>
              <a:ext cx="214315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2195736" y="4725579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>
              <a:off x="395536" y="4727167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78" name="Rectangle 370"/>
            <p:cNvSpPr>
              <a:spLocks noChangeArrowheads="1"/>
            </p:cNvSpPr>
            <p:nvPr/>
          </p:nvSpPr>
          <p:spPr bwMode="auto">
            <a:xfrm>
              <a:off x="1907720" y="4728877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" name="Rectangle 370"/>
            <p:cNvSpPr>
              <a:spLocks noChangeArrowheads="1"/>
            </p:cNvSpPr>
            <p:nvPr/>
          </p:nvSpPr>
          <p:spPr bwMode="auto">
            <a:xfrm>
              <a:off x="1907704" y="4439135"/>
              <a:ext cx="144000" cy="214314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AutoShape 164"/>
            <p:cNvSpPr>
              <a:spLocks noChangeArrowheads="1"/>
            </p:cNvSpPr>
            <p:nvPr/>
          </p:nvSpPr>
          <p:spPr bwMode="auto">
            <a:xfrm rot="16200000">
              <a:off x="1907728" y="4655136"/>
              <a:ext cx="504000" cy="72000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81" name="直接连接符 180"/>
            <p:cNvCxnSpPr/>
            <p:nvPr/>
          </p:nvCxnSpPr>
          <p:spPr bwMode="auto">
            <a:xfrm>
              <a:off x="2051721" y="4511143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2051720" y="4868333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83" name="AutoShape 163"/>
            <p:cNvSpPr>
              <a:spLocks noChangeArrowheads="1"/>
            </p:cNvSpPr>
            <p:nvPr/>
          </p:nvSpPr>
          <p:spPr bwMode="auto">
            <a:xfrm rot="5400000">
              <a:off x="1547712" y="4674411"/>
              <a:ext cx="504000" cy="72000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84" name="直接连接符 183"/>
            <p:cNvCxnSpPr/>
            <p:nvPr/>
          </p:nvCxnSpPr>
          <p:spPr bwMode="auto">
            <a:xfrm>
              <a:off x="1835721" y="4511143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 bwMode="auto">
            <a:xfrm>
              <a:off x="1835720" y="4868333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>
              <a:off x="1547688" y="5303228"/>
              <a:ext cx="214315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7" name="直接连接符 186"/>
            <p:cNvCxnSpPr/>
            <p:nvPr/>
          </p:nvCxnSpPr>
          <p:spPr bwMode="auto">
            <a:xfrm>
              <a:off x="2195736" y="5301643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88" name="Rectangle 370"/>
            <p:cNvSpPr>
              <a:spLocks noChangeArrowheads="1"/>
            </p:cNvSpPr>
            <p:nvPr/>
          </p:nvSpPr>
          <p:spPr bwMode="auto">
            <a:xfrm>
              <a:off x="1907720" y="5304941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Rectangle 370"/>
            <p:cNvSpPr>
              <a:spLocks noChangeArrowheads="1"/>
            </p:cNvSpPr>
            <p:nvPr/>
          </p:nvSpPr>
          <p:spPr bwMode="auto">
            <a:xfrm>
              <a:off x="1907704" y="5016909"/>
              <a:ext cx="144000" cy="214314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AutoShape 164"/>
            <p:cNvSpPr>
              <a:spLocks noChangeArrowheads="1"/>
            </p:cNvSpPr>
            <p:nvPr/>
          </p:nvSpPr>
          <p:spPr bwMode="auto">
            <a:xfrm rot="16200000">
              <a:off x="1907728" y="5231255"/>
              <a:ext cx="504000" cy="72000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91" name="直接连接符 190"/>
            <p:cNvCxnSpPr/>
            <p:nvPr/>
          </p:nvCxnSpPr>
          <p:spPr bwMode="auto">
            <a:xfrm>
              <a:off x="2051721" y="5087204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>
              <a:off x="2051720" y="5447244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93" name="AutoShape 163"/>
            <p:cNvSpPr>
              <a:spLocks noChangeArrowheads="1"/>
            </p:cNvSpPr>
            <p:nvPr/>
          </p:nvSpPr>
          <p:spPr bwMode="auto">
            <a:xfrm rot="5400000">
              <a:off x="1547712" y="5231255"/>
              <a:ext cx="504000" cy="72000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94" name="直接连接符 193"/>
            <p:cNvCxnSpPr/>
            <p:nvPr/>
          </p:nvCxnSpPr>
          <p:spPr bwMode="auto">
            <a:xfrm>
              <a:off x="1835721" y="5087204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195" name="直接连接符 194"/>
            <p:cNvCxnSpPr/>
            <p:nvPr/>
          </p:nvCxnSpPr>
          <p:spPr bwMode="auto">
            <a:xfrm>
              <a:off x="1835720" y="5447244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98" name="Line 195"/>
            <p:cNvSpPr>
              <a:spLocks noChangeShapeType="1"/>
            </p:cNvSpPr>
            <p:nvPr/>
          </p:nvSpPr>
          <p:spPr bwMode="auto">
            <a:xfrm flipV="1">
              <a:off x="2411760" y="4458410"/>
              <a:ext cx="501328" cy="26875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195"/>
            <p:cNvSpPr>
              <a:spLocks noChangeShapeType="1"/>
            </p:cNvSpPr>
            <p:nvPr/>
          </p:nvSpPr>
          <p:spPr bwMode="auto">
            <a:xfrm>
              <a:off x="2411760" y="5301521"/>
              <a:ext cx="864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Rectangle 370"/>
            <p:cNvSpPr>
              <a:spLocks noChangeArrowheads="1"/>
            </p:cNvSpPr>
            <p:nvPr/>
          </p:nvSpPr>
          <p:spPr bwMode="auto">
            <a:xfrm>
              <a:off x="683608" y="5159215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Text Box 361"/>
            <p:cNvSpPr txBox="1">
              <a:spLocks noChangeArrowheads="1"/>
            </p:cNvSpPr>
            <p:nvPr/>
          </p:nvSpPr>
          <p:spPr bwMode="auto">
            <a:xfrm>
              <a:off x="3923928" y="4655239"/>
              <a:ext cx="504000" cy="72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交叉</a:t>
              </a:r>
            </a:p>
            <a:p>
              <a:pPr algn="ctr"/>
              <a:r>
                <a:rPr lang="zh-CN" altLang="en-US" sz="1600" b="1" dirty="0"/>
                <a:t>开关</a:t>
              </a:r>
            </a:p>
          </p:txBody>
        </p:sp>
        <p:sp>
          <p:nvSpPr>
            <p:cNvPr id="205" name="Rectangle 370"/>
            <p:cNvSpPr>
              <a:spLocks noChangeArrowheads="1"/>
            </p:cNvSpPr>
            <p:nvPr/>
          </p:nvSpPr>
          <p:spPr bwMode="auto">
            <a:xfrm>
              <a:off x="3563928" y="4656869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06" name="直接连接符 205"/>
            <p:cNvCxnSpPr/>
            <p:nvPr/>
          </p:nvCxnSpPr>
          <p:spPr bwMode="auto">
            <a:xfrm>
              <a:off x="3707952" y="4725579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7" name="直接连接符 206"/>
            <p:cNvCxnSpPr/>
            <p:nvPr/>
          </p:nvCxnSpPr>
          <p:spPr bwMode="auto">
            <a:xfrm>
              <a:off x="3419912" y="4725579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直接连接符 207"/>
            <p:cNvCxnSpPr/>
            <p:nvPr/>
          </p:nvCxnSpPr>
          <p:spPr bwMode="auto">
            <a:xfrm>
              <a:off x="3707952" y="5301643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 bwMode="auto">
            <a:xfrm>
              <a:off x="3419912" y="5301643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0" name="直接连接符 209"/>
            <p:cNvCxnSpPr/>
            <p:nvPr/>
          </p:nvCxnSpPr>
          <p:spPr bwMode="auto">
            <a:xfrm>
              <a:off x="3275872" y="5301643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11" name="直接连接符 210"/>
            <p:cNvCxnSpPr/>
            <p:nvPr/>
          </p:nvCxnSpPr>
          <p:spPr bwMode="auto">
            <a:xfrm>
              <a:off x="4428008" y="4727167"/>
              <a:ext cx="214315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>
              <a:off x="3275856" y="4727167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13" name="直接连接符 212"/>
            <p:cNvCxnSpPr/>
            <p:nvPr/>
          </p:nvCxnSpPr>
          <p:spPr bwMode="auto">
            <a:xfrm>
              <a:off x="4428008" y="5303228"/>
              <a:ext cx="214315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4" name="Rectangle 370"/>
            <p:cNvSpPr>
              <a:spLocks noChangeArrowheads="1"/>
            </p:cNvSpPr>
            <p:nvPr/>
          </p:nvSpPr>
          <p:spPr bwMode="auto">
            <a:xfrm>
              <a:off x="3563928" y="5159215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17" name="直接连接符 216"/>
            <p:cNvCxnSpPr/>
            <p:nvPr/>
          </p:nvCxnSpPr>
          <p:spPr bwMode="auto">
            <a:xfrm>
              <a:off x="5076080" y="4723556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18" name="Rectangle 370"/>
            <p:cNvSpPr>
              <a:spLocks noChangeArrowheads="1"/>
            </p:cNvSpPr>
            <p:nvPr/>
          </p:nvSpPr>
          <p:spPr bwMode="auto">
            <a:xfrm>
              <a:off x="4788064" y="4726854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Rectangle 370"/>
            <p:cNvSpPr>
              <a:spLocks noChangeArrowheads="1"/>
            </p:cNvSpPr>
            <p:nvPr/>
          </p:nvSpPr>
          <p:spPr bwMode="auto">
            <a:xfrm>
              <a:off x="4788048" y="4437112"/>
              <a:ext cx="144000" cy="214314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AutoShape 164"/>
            <p:cNvSpPr>
              <a:spLocks noChangeArrowheads="1"/>
            </p:cNvSpPr>
            <p:nvPr/>
          </p:nvSpPr>
          <p:spPr bwMode="auto">
            <a:xfrm rot="16200000">
              <a:off x="4788072" y="4653113"/>
              <a:ext cx="504000" cy="72000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21" name="直接连接符 220"/>
            <p:cNvCxnSpPr/>
            <p:nvPr/>
          </p:nvCxnSpPr>
          <p:spPr bwMode="auto">
            <a:xfrm>
              <a:off x="4932065" y="4509120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222" name="直接连接符 221"/>
            <p:cNvCxnSpPr/>
            <p:nvPr/>
          </p:nvCxnSpPr>
          <p:spPr bwMode="auto">
            <a:xfrm>
              <a:off x="4932064" y="4866310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223" name="AutoShape 163"/>
            <p:cNvSpPr>
              <a:spLocks noChangeArrowheads="1"/>
            </p:cNvSpPr>
            <p:nvPr/>
          </p:nvSpPr>
          <p:spPr bwMode="auto">
            <a:xfrm rot="5400000">
              <a:off x="4428056" y="4672388"/>
              <a:ext cx="504000" cy="72000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24" name="直接连接符 223"/>
            <p:cNvCxnSpPr/>
            <p:nvPr/>
          </p:nvCxnSpPr>
          <p:spPr bwMode="auto">
            <a:xfrm>
              <a:off x="4716065" y="4509120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225" name="直接连接符 224"/>
            <p:cNvCxnSpPr/>
            <p:nvPr/>
          </p:nvCxnSpPr>
          <p:spPr bwMode="auto">
            <a:xfrm>
              <a:off x="4716064" y="4866310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226" name="直接连接符 225"/>
            <p:cNvCxnSpPr/>
            <p:nvPr/>
          </p:nvCxnSpPr>
          <p:spPr bwMode="auto">
            <a:xfrm>
              <a:off x="5076080" y="5299620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27" name="Rectangle 370"/>
            <p:cNvSpPr>
              <a:spLocks noChangeArrowheads="1"/>
            </p:cNvSpPr>
            <p:nvPr/>
          </p:nvSpPr>
          <p:spPr bwMode="auto">
            <a:xfrm>
              <a:off x="4788064" y="5302918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" name="Rectangle 370"/>
            <p:cNvSpPr>
              <a:spLocks noChangeArrowheads="1"/>
            </p:cNvSpPr>
            <p:nvPr/>
          </p:nvSpPr>
          <p:spPr bwMode="auto">
            <a:xfrm>
              <a:off x="4788048" y="5014886"/>
              <a:ext cx="144000" cy="214314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" name="AutoShape 164"/>
            <p:cNvSpPr>
              <a:spLocks noChangeArrowheads="1"/>
            </p:cNvSpPr>
            <p:nvPr/>
          </p:nvSpPr>
          <p:spPr bwMode="auto">
            <a:xfrm rot="16200000">
              <a:off x="4788072" y="5229232"/>
              <a:ext cx="504000" cy="72000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30" name="直接连接符 229"/>
            <p:cNvCxnSpPr/>
            <p:nvPr/>
          </p:nvCxnSpPr>
          <p:spPr bwMode="auto">
            <a:xfrm>
              <a:off x="4932065" y="5085181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231" name="直接连接符 230"/>
            <p:cNvCxnSpPr/>
            <p:nvPr/>
          </p:nvCxnSpPr>
          <p:spPr bwMode="auto">
            <a:xfrm>
              <a:off x="4932064" y="5445221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232" name="AutoShape 163"/>
            <p:cNvSpPr>
              <a:spLocks noChangeArrowheads="1"/>
            </p:cNvSpPr>
            <p:nvPr/>
          </p:nvSpPr>
          <p:spPr bwMode="auto">
            <a:xfrm rot="5400000">
              <a:off x="4428056" y="5229232"/>
              <a:ext cx="504000" cy="72000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33" name="直接连接符 232"/>
            <p:cNvCxnSpPr/>
            <p:nvPr/>
          </p:nvCxnSpPr>
          <p:spPr bwMode="auto">
            <a:xfrm>
              <a:off x="4716065" y="5085181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>
              <a:off x="4716064" y="5445221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</p:grpSp>
      <p:sp>
        <p:nvSpPr>
          <p:cNvPr id="238" name="Text Box 4"/>
          <p:cNvSpPr txBox="1">
            <a:spLocks noChangeArrowheads="1"/>
          </p:cNvSpPr>
          <p:nvPr/>
        </p:nvSpPr>
        <p:spPr bwMode="auto">
          <a:xfrm>
            <a:off x="1403648" y="5373216"/>
            <a:ext cx="3851064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u="sng" dirty="0" smtClean="0">
                <a:latin typeface="宋体" pitchFamily="2" charset="-122"/>
              </a:rPr>
              <a:t>部分路径</a:t>
            </a:r>
            <a:r>
              <a:rPr lang="zh-CN" altLang="en-US" sz="2400" b="1" dirty="0" smtClean="0">
                <a:latin typeface="宋体" pitchFamily="2" charset="-122"/>
              </a:rPr>
              <a:t>上增加虚拟通道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dirty="0" smtClean="0">
                <a:latin typeface="宋体" pitchFamily="2" charset="-122"/>
              </a:rPr>
              <a:t>     └</a:t>
            </a:r>
            <a:r>
              <a:rPr lang="zh-CN" altLang="en-US" b="1" dirty="0" smtClean="0">
                <a:latin typeface="宋体" pitchFamily="2" charset="-122"/>
              </a:rPr>
              <a:t>←打破闭环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39" name="Text Box 4"/>
          <p:cNvSpPr txBox="1">
            <a:spLocks noChangeArrowheads="1"/>
          </p:cNvSpPr>
          <p:nvPr/>
        </p:nvSpPr>
        <p:spPr bwMode="auto">
          <a:xfrm>
            <a:off x="2483768" y="836712"/>
            <a:ext cx="655272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spc="-50" dirty="0" smtClean="0">
                <a:latin typeface="宋体" pitchFamily="2" charset="-122"/>
              </a:rPr>
              <a:t>节点</a:t>
            </a:r>
            <a:r>
              <a:rPr lang="zh-CN" altLang="en-US" sz="2400" b="1" spc="-50" dirty="0">
                <a:latin typeface="宋体" pitchFamily="2" charset="-122"/>
              </a:rPr>
              <a:t>输出</a:t>
            </a:r>
            <a:r>
              <a:rPr lang="zh-CN" altLang="en-US" sz="2400" b="1" spc="-50" dirty="0" smtClean="0">
                <a:latin typeface="宋体" pitchFamily="2" charset="-122"/>
              </a:rPr>
              <a:t>缓冲区</a:t>
            </a:r>
            <a:r>
              <a:rPr lang="zh-CN" altLang="en-US" sz="2400" b="1" u="sng" spc="-50" dirty="0">
                <a:latin typeface="宋体" pitchFamily="2" charset="-122"/>
              </a:rPr>
              <a:t>满</a:t>
            </a:r>
            <a:r>
              <a:rPr lang="zh-CN" altLang="en-US" sz="2400" b="1" spc="-50" dirty="0" smtClean="0">
                <a:latin typeface="宋体" pitchFamily="2" charset="-122"/>
              </a:rPr>
              <a:t>、通道</a:t>
            </a:r>
            <a:r>
              <a:rPr lang="zh-CN" altLang="en-US" sz="2400" b="1" spc="-50" dirty="0">
                <a:latin typeface="宋体" pitchFamily="2" charset="-122"/>
              </a:rPr>
              <a:t>构成</a:t>
            </a:r>
            <a:r>
              <a:rPr lang="zh-CN" altLang="en-US" sz="2400" b="1" u="sng" spc="-50" dirty="0">
                <a:latin typeface="宋体" pitchFamily="2" charset="-122"/>
              </a:rPr>
              <a:t>闭环</a:t>
            </a:r>
            <a:r>
              <a:rPr lang="zh-CN" altLang="en-US" sz="2400" b="1" spc="-50" dirty="0" smtClean="0">
                <a:latin typeface="宋体" pitchFamily="2" charset="-122"/>
              </a:rPr>
              <a:t>时</a:t>
            </a:r>
            <a:r>
              <a:rPr lang="en-US" altLang="zh-CN" b="1" spc="-50" dirty="0" smtClean="0">
                <a:latin typeface="宋体" pitchFamily="2" charset="-122"/>
              </a:rPr>
              <a:t>(</a:t>
            </a:r>
            <a:r>
              <a:rPr lang="zh-CN" altLang="en-US" b="1" spc="-50" dirty="0" smtClean="0">
                <a:latin typeface="宋体" pitchFamily="2" charset="-122"/>
              </a:rPr>
              <a:t>并发传递所致</a:t>
            </a:r>
            <a:r>
              <a:rPr lang="en-US" altLang="zh-CN" b="1" spc="-50" dirty="0" smtClean="0">
                <a:latin typeface="宋体" pitchFamily="2" charset="-122"/>
              </a:rPr>
              <a:t>)</a:t>
            </a:r>
            <a:endParaRPr lang="en-US" altLang="zh-CN" sz="2400" b="1" spc="-50" dirty="0">
              <a:latin typeface="宋体" pitchFamily="2" charset="-122"/>
            </a:endParaRPr>
          </a:p>
        </p:txBody>
      </p:sp>
      <p:sp>
        <p:nvSpPr>
          <p:cNvPr id="241" name="Text Box 8"/>
          <p:cNvSpPr txBox="1">
            <a:spLocks noChangeArrowheads="1"/>
          </p:cNvSpPr>
          <p:nvPr/>
        </p:nvSpPr>
        <p:spPr bwMode="auto">
          <a:xfrm>
            <a:off x="6588224" y="3829813"/>
            <a:ext cx="2268272" cy="646331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6700" indent="-266700"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思考②：</a:t>
            </a:r>
            <a:r>
              <a:rPr lang="zh-CN" altLang="en-US" b="1" dirty="0" smtClean="0">
                <a:latin typeface="+mn-ea"/>
                <a:ea typeface="+mn-ea"/>
              </a:rPr>
              <a:t>各输出端口缓冲区的大小</a:t>
            </a:r>
            <a:r>
              <a:rPr lang="zh-CN" altLang="en-US" sz="1800" b="1" dirty="0" smtClean="0">
                <a:latin typeface="+mn-ea"/>
                <a:ea typeface="+mn-ea"/>
              </a:rPr>
              <a:t>？ 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  <p:sp>
        <p:nvSpPr>
          <p:cNvPr id="242" name="Text Box 8"/>
          <p:cNvSpPr txBox="1">
            <a:spLocks noChangeArrowheads="1"/>
          </p:cNvSpPr>
          <p:nvPr/>
        </p:nvSpPr>
        <p:spPr bwMode="auto">
          <a:xfrm>
            <a:off x="6732240" y="1412776"/>
            <a:ext cx="2062491" cy="646331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6700" indent="-266700"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思考①：</a:t>
            </a:r>
            <a:r>
              <a:rPr lang="zh-CN" altLang="en-US" b="1" dirty="0" smtClean="0">
                <a:latin typeface="+mn-ea"/>
                <a:ea typeface="+mn-ea"/>
              </a:rPr>
              <a:t>设置输出缓冲区的好处</a:t>
            </a:r>
            <a:r>
              <a:rPr lang="zh-CN" altLang="en-US" sz="1800" b="1" dirty="0" smtClean="0">
                <a:latin typeface="+mn-ea"/>
                <a:ea typeface="+mn-ea"/>
              </a:rPr>
              <a:t>？ 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368551" y="1412776"/>
            <a:ext cx="1728168" cy="1224000"/>
            <a:chOff x="4368551" y="1412776"/>
            <a:chExt cx="1728168" cy="1224000"/>
          </a:xfrm>
        </p:grpSpPr>
        <p:sp>
          <p:nvSpPr>
            <p:cNvPr id="144" name="Rectangle 360"/>
            <p:cNvSpPr>
              <a:spLocks noChangeArrowheads="1"/>
            </p:cNvSpPr>
            <p:nvPr/>
          </p:nvSpPr>
          <p:spPr bwMode="auto">
            <a:xfrm>
              <a:off x="4512567" y="1412776"/>
              <a:ext cx="1440000" cy="1224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Text Box 361"/>
            <p:cNvSpPr txBox="1">
              <a:spLocks noChangeArrowheads="1"/>
            </p:cNvSpPr>
            <p:nvPr/>
          </p:nvSpPr>
          <p:spPr bwMode="auto">
            <a:xfrm>
              <a:off x="5016623" y="1700808"/>
              <a:ext cx="504000" cy="72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交叉</a:t>
              </a:r>
            </a:p>
            <a:p>
              <a:pPr algn="ctr"/>
              <a:r>
                <a:rPr lang="zh-CN" altLang="en-US" sz="1600" b="1" dirty="0"/>
                <a:t>开关</a:t>
              </a:r>
            </a:p>
          </p:txBody>
        </p:sp>
        <p:sp>
          <p:nvSpPr>
            <p:cNvPr id="146" name="Text Box 363"/>
            <p:cNvSpPr txBox="1">
              <a:spLocks noChangeArrowheads="1"/>
            </p:cNvSpPr>
            <p:nvPr/>
          </p:nvSpPr>
          <p:spPr bwMode="auto">
            <a:xfrm>
              <a:off x="4556111" y="1464722"/>
              <a:ext cx="79200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400" b="1" dirty="0" smtClean="0"/>
                <a:t>片缓冲区</a:t>
              </a:r>
              <a:endParaRPr lang="zh-CN" altLang="en-US" sz="1400" b="1" dirty="0"/>
            </a:p>
          </p:txBody>
        </p:sp>
        <p:sp>
          <p:nvSpPr>
            <p:cNvPr id="147" name="Rectangle 370"/>
            <p:cNvSpPr>
              <a:spLocks noChangeArrowheads="1"/>
            </p:cNvSpPr>
            <p:nvPr/>
          </p:nvSpPr>
          <p:spPr bwMode="auto">
            <a:xfrm>
              <a:off x="4656623" y="1702438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>
              <a:off x="4800647" y="1771148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4512607" y="177114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4800647" y="234721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4512607" y="234721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4368567" y="234721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5520703" y="1772736"/>
              <a:ext cx="214315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5880719" y="1772736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4368551" y="177114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56" name="Rectangle 370"/>
            <p:cNvSpPr>
              <a:spLocks noChangeArrowheads="1"/>
            </p:cNvSpPr>
            <p:nvPr/>
          </p:nvSpPr>
          <p:spPr bwMode="auto">
            <a:xfrm>
              <a:off x="5736703" y="1702438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57" name="直接连接符 156"/>
            <p:cNvCxnSpPr/>
            <p:nvPr/>
          </p:nvCxnSpPr>
          <p:spPr bwMode="auto">
            <a:xfrm>
              <a:off x="5520703" y="2348797"/>
              <a:ext cx="214315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5880719" y="234550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59" name="Rectangle 370"/>
            <p:cNvSpPr>
              <a:spLocks noChangeArrowheads="1"/>
            </p:cNvSpPr>
            <p:nvPr/>
          </p:nvSpPr>
          <p:spPr bwMode="auto">
            <a:xfrm>
              <a:off x="5736703" y="2204784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370"/>
            <p:cNvSpPr>
              <a:spLocks noChangeArrowheads="1"/>
            </p:cNvSpPr>
            <p:nvPr/>
          </p:nvSpPr>
          <p:spPr bwMode="auto">
            <a:xfrm>
              <a:off x="4656623" y="2204784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>
              <a:off x="4716016" y="2420904"/>
              <a:ext cx="0" cy="144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51" name="直接连接符 250"/>
            <p:cNvCxnSpPr/>
            <p:nvPr/>
          </p:nvCxnSpPr>
          <p:spPr bwMode="auto">
            <a:xfrm>
              <a:off x="4715560" y="1916832"/>
              <a:ext cx="0" cy="144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55" name="组合 254"/>
          <p:cNvGrpSpPr/>
          <p:nvPr/>
        </p:nvGrpSpPr>
        <p:grpSpPr>
          <a:xfrm>
            <a:off x="4512567" y="1628800"/>
            <a:ext cx="1440208" cy="792000"/>
            <a:chOff x="4716016" y="1589362"/>
            <a:chExt cx="1440208" cy="792000"/>
          </a:xfrm>
        </p:grpSpPr>
        <p:sp>
          <p:nvSpPr>
            <p:cNvPr id="256" name="Rectangle 58"/>
            <p:cNvSpPr>
              <a:spLocks noChangeArrowheads="1"/>
            </p:cNvSpPr>
            <p:nvPr/>
          </p:nvSpPr>
          <p:spPr bwMode="auto">
            <a:xfrm>
              <a:off x="5977589" y="2205199"/>
              <a:ext cx="72000" cy="14400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57" name="Rectangle 58"/>
            <p:cNvSpPr>
              <a:spLocks noChangeArrowheads="1"/>
            </p:cNvSpPr>
            <p:nvPr/>
          </p:nvSpPr>
          <p:spPr bwMode="auto">
            <a:xfrm>
              <a:off x="4901931" y="1700312"/>
              <a:ext cx="72000" cy="14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58" name="Line 195"/>
            <p:cNvSpPr>
              <a:spLocks noChangeShapeType="1"/>
            </p:cNvSpPr>
            <p:nvPr/>
          </p:nvSpPr>
          <p:spPr bwMode="auto">
            <a:xfrm>
              <a:off x="5220012" y="1738330"/>
              <a:ext cx="504060" cy="571179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ash"/>
              <a:round/>
              <a:headEnd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H="1">
              <a:off x="4716016" y="1589362"/>
              <a:ext cx="48" cy="79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0" name="直接连接符 259"/>
            <p:cNvCxnSpPr/>
            <p:nvPr/>
          </p:nvCxnSpPr>
          <p:spPr bwMode="auto">
            <a:xfrm flipH="1">
              <a:off x="6156176" y="1589362"/>
              <a:ext cx="48" cy="79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0" name="线形标注 2 239"/>
          <p:cNvSpPr/>
          <p:nvPr/>
        </p:nvSpPr>
        <p:spPr bwMode="auto">
          <a:xfrm>
            <a:off x="6491814" y="2168194"/>
            <a:ext cx="984686" cy="252694"/>
          </a:xfrm>
          <a:prstGeom prst="borderCallout2">
            <a:avLst>
              <a:gd name="adj1" fmla="val 47821"/>
              <a:gd name="adj2" fmla="val -385"/>
              <a:gd name="adj3" fmla="val 44669"/>
              <a:gd name="adj4" fmla="val -7789"/>
              <a:gd name="adj5" fmla="val 22823"/>
              <a:gd name="adj6" fmla="val -6331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被阻塞时</a:t>
            </a:r>
          </a:p>
        </p:txBody>
      </p:sp>
      <p:grpSp>
        <p:nvGrpSpPr>
          <p:cNvPr id="275" name="组合 274"/>
          <p:cNvGrpSpPr/>
          <p:nvPr/>
        </p:nvGrpSpPr>
        <p:grpSpPr>
          <a:xfrm>
            <a:off x="1619656" y="3645112"/>
            <a:ext cx="4608528" cy="1080032"/>
            <a:chOff x="1619656" y="3645112"/>
            <a:chExt cx="4608528" cy="1080032"/>
          </a:xfrm>
        </p:grpSpPr>
        <p:sp>
          <p:nvSpPr>
            <p:cNvPr id="267" name="Line 195"/>
            <p:cNvSpPr>
              <a:spLocks noChangeShapeType="1"/>
            </p:cNvSpPr>
            <p:nvPr/>
          </p:nvSpPr>
          <p:spPr bwMode="auto">
            <a:xfrm>
              <a:off x="2123728" y="3935918"/>
              <a:ext cx="504060" cy="571179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ash"/>
              <a:round/>
              <a:headEnd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Rectangle 58"/>
            <p:cNvSpPr>
              <a:spLocks noChangeArrowheads="1"/>
            </p:cNvSpPr>
            <p:nvPr/>
          </p:nvSpPr>
          <p:spPr bwMode="auto">
            <a:xfrm>
              <a:off x="3022737" y="4259205"/>
              <a:ext cx="72000" cy="14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62" name="Rectangle 58"/>
            <p:cNvSpPr>
              <a:spLocks noChangeArrowheads="1"/>
            </p:cNvSpPr>
            <p:nvPr/>
          </p:nvSpPr>
          <p:spPr bwMode="auto">
            <a:xfrm>
              <a:off x="3022737" y="4547237"/>
              <a:ext cx="72000" cy="14400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63" name="Rectangle 58"/>
            <p:cNvSpPr>
              <a:spLocks noChangeArrowheads="1"/>
            </p:cNvSpPr>
            <p:nvPr/>
          </p:nvSpPr>
          <p:spPr bwMode="auto">
            <a:xfrm>
              <a:off x="1800359" y="3899681"/>
              <a:ext cx="72000" cy="14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64" name="Rectangle 58"/>
            <p:cNvSpPr>
              <a:spLocks noChangeArrowheads="1"/>
            </p:cNvSpPr>
            <p:nvPr/>
          </p:nvSpPr>
          <p:spPr bwMode="auto">
            <a:xfrm>
              <a:off x="3851920" y="4291073"/>
              <a:ext cx="72000" cy="14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65" name="Rectangle 58"/>
            <p:cNvSpPr>
              <a:spLocks noChangeArrowheads="1"/>
            </p:cNvSpPr>
            <p:nvPr/>
          </p:nvSpPr>
          <p:spPr bwMode="auto">
            <a:xfrm>
              <a:off x="5903081" y="3683641"/>
              <a:ext cx="72000" cy="14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66" name="Rectangle 58"/>
            <p:cNvSpPr>
              <a:spLocks noChangeArrowheads="1"/>
            </p:cNvSpPr>
            <p:nvPr/>
          </p:nvSpPr>
          <p:spPr bwMode="auto">
            <a:xfrm>
              <a:off x="5903081" y="4545214"/>
              <a:ext cx="72000" cy="14400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cxnSp>
          <p:nvCxnSpPr>
            <p:cNvPr id="268" name="直接连接符 267"/>
            <p:cNvCxnSpPr/>
            <p:nvPr/>
          </p:nvCxnSpPr>
          <p:spPr bwMode="auto">
            <a:xfrm flipH="1">
              <a:off x="1619656" y="3861136"/>
              <a:ext cx="16" cy="5019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直接连接符 268"/>
            <p:cNvCxnSpPr/>
            <p:nvPr/>
          </p:nvCxnSpPr>
          <p:spPr bwMode="auto">
            <a:xfrm flipH="1">
              <a:off x="6228032" y="3645112"/>
              <a:ext cx="152" cy="1080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6408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21644" cy="48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本章主要内容</a:t>
            </a:r>
            <a:endParaRPr lang="en-US" altLang="zh-CN" sz="24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  ⑴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互连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函数</a:t>
            </a:r>
            <a:r>
              <a:rPr lang="en-US" altLang="zh-CN" sz="2200" b="1" dirty="0">
                <a:latin typeface="+mn-ea"/>
              </a:rPr>
              <a:t>    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     </a:t>
            </a:r>
            <a:r>
              <a:rPr lang="zh-CN" altLang="en-US" sz="2200" b="1" dirty="0" smtClean="0">
                <a:latin typeface="+mn-ea"/>
              </a:rPr>
              <a:t>互连特性表示</a:t>
            </a:r>
            <a:r>
              <a:rPr lang="zh-CN" altLang="en-US" sz="2200" b="1" dirty="0">
                <a:latin typeface="+mn-ea"/>
              </a:rPr>
              <a:t>方法，基本的互连</a:t>
            </a:r>
            <a:r>
              <a:rPr lang="zh-CN" altLang="en-US" sz="2200" b="1" dirty="0" smtClean="0">
                <a:latin typeface="+mn-ea"/>
              </a:rPr>
              <a:t>函数，互连函数的实现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  ⑵ 互连网络结构参数和性能指标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+mn-ea"/>
              </a:rPr>
              <a:t>      结构</a:t>
            </a:r>
            <a:r>
              <a:rPr lang="zh-CN" altLang="en-US" sz="2200" b="1" dirty="0">
                <a:latin typeface="+mn-ea"/>
              </a:rPr>
              <a:t>参数，性能指标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⑶ 互连网络基本组成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      组成要素，静态互连网络，动态互连网络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⑷ 互连网络控制方式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</a:t>
            </a:r>
            <a:r>
              <a:rPr lang="zh-CN" altLang="en-US" sz="2200" b="1" dirty="0" smtClean="0">
                <a:latin typeface="+mn-ea"/>
                <a:ea typeface="+mn-ea"/>
              </a:rPr>
              <a:t>   控制方式，消息传递机制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总体要求</a:t>
            </a:r>
            <a:endParaRPr lang="en-US" altLang="zh-CN" sz="24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marL="271463" indent="-271463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   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+mn-ea"/>
                <a:ea typeface="+mn-ea"/>
              </a:rPr>
              <a:t>理解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互连网络相关概念，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+mn-ea"/>
                <a:ea typeface="+mn-ea"/>
              </a:rPr>
              <a:t>了解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互连网络的基本组成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9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512" y="397113"/>
            <a:ext cx="3672392" cy="420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寻径之包冲突处理：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冲突产生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需解决问题：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处理方案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应用选择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55776" y="836712"/>
            <a:ext cx="6336704" cy="1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</a:rPr>
              <a:t>个包同时到达、请求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同一</a:t>
            </a:r>
            <a:r>
              <a:rPr lang="zh-CN" altLang="en-US" sz="2400" b="1" dirty="0" smtClean="0">
                <a:latin typeface="宋体" pitchFamily="2" charset="-122"/>
              </a:rPr>
              <a:t>缓冲器</a:t>
            </a:r>
            <a:r>
              <a:rPr lang="en-US" altLang="zh-CN" sz="2400" b="1" dirty="0" smtClean="0">
                <a:latin typeface="宋体" pitchFamily="2" charset="-122"/>
              </a:rPr>
              <a:t>/</a:t>
            </a:r>
            <a:r>
              <a:rPr lang="zh-CN" altLang="en-US" sz="2400" b="1" dirty="0" smtClean="0">
                <a:latin typeface="宋体" pitchFamily="2" charset="-122"/>
              </a:rPr>
              <a:t>输出通道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缓冲器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通道分配给谁，被拒绝的包如何</a:t>
            </a:r>
            <a:r>
              <a:rPr lang="zh-CN" altLang="en-US" sz="2200" b="1" dirty="0" smtClean="0">
                <a:latin typeface="宋体" pitchFamily="2" charset="-122"/>
              </a:rPr>
              <a:t>处理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宋体" pitchFamily="2" charset="-122"/>
              </a:rPr>
              <a:t>有</a:t>
            </a:r>
            <a:r>
              <a:rPr lang="en-US" altLang="zh-CN" sz="2400" b="1" dirty="0" smtClean="0">
                <a:latin typeface="宋体" pitchFamily="2" charset="-122"/>
              </a:rPr>
              <a:t>4</a:t>
            </a:r>
            <a:r>
              <a:rPr lang="zh-CN" altLang="en-US" sz="2400" b="1" dirty="0" smtClean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假设通道分配给包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236" name="组合 235"/>
          <p:cNvGrpSpPr/>
          <p:nvPr/>
        </p:nvGrpSpPr>
        <p:grpSpPr>
          <a:xfrm>
            <a:off x="7092263" y="2204864"/>
            <a:ext cx="1872183" cy="1447528"/>
            <a:chOff x="7092263" y="2341512"/>
            <a:chExt cx="1872183" cy="1447528"/>
          </a:xfrm>
        </p:grpSpPr>
        <p:sp>
          <p:nvSpPr>
            <p:cNvPr id="194" name="Rectangle 360"/>
            <p:cNvSpPr>
              <a:spLocks noChangeArrowheads="1"/>
            </p:cNvSpPr>
            <p:nvPr/>
          </p:nvSpPr>
          <p:spPr bwMode="auto">
            <a:xfrm>
              <a:off x="7452304" y="2341512"/>
              <a:ext cx="1368151" cy="115199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Text Box 361"/>
            <p:cNvSpPr txBox="1">
              <a:spLocks noChangeArrowheads="1"/>
            </p:cNvSpPr>
            <p:nvPr/>
          </p:nvSpPr>
          <p:spPr bwMode="auto">
            <a:xfrm>
              <a:off x="8100375" y="2485448"/>
              <a:ext cx="288000" cy="50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196" name="Text Box 363"/>
            <p:cNvSpPr txBox="1">
              <a:spLocks noChangeArrowheads="1"/>
            </p:cNvSpPr>
            <p:nvPr/>
          </p:nvSpPr>
          <p:spPr bwMode="auto">
            <a:xfrm>
              <a:off x="7092264" y="2343086"/>
              <a:ext cx="36004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包</a:t>
              </a:r>
              <a:r>
                <a:rPr lang="en-US" altLang="zh-CN" sz="1400" b="1" dirty="0" smtClean="0">
                  <a:latin typeface="+mn-ea"/>
                  <a:ea typeface="+mn-ea"/>
                </a:rPr>
                <a:t>1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97" name="Rectangle 370"/>
            <p:cNvSpPr>
              <a:spLocks noChangeArrowheads="1"/>
            </p:cNvSpPr>
            <p:nvPr/>
          </p:nvSpPr>
          <p:spPr bwMode="auto">
            <a:xfrm>
              <a:off x="7596361" y="2415094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98" name="直接连接符 197"/>
            <p:cNvCxnSpPr/>
            <p:nvPr/>
          </p:nvCxnSpPr>
          <p:spPr bwMode="auto">
            <a:xfrm>
              <a:off x="7740336" y="2555812"/>
              <a:ext cx="36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>
              <a:off x="7452303" y="255581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7452303" y="291744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直接连接符 200"/>
            <p:cNvCxnSpPr/>
            <p:nvPr/>
          </p:nvCxnSpPr>
          <p:spPr bwMode="auto">
            <a:xfrm flipV="1">
              <a:off x="7092264" y="2917440"/>
              <a:ext cx="359999" cy="9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02" name="直接连接符 201"/>
            <p:cNvCxnSpPr/>
            <p:nvPr/>
          </p:nvCxnSpPr>
          <p:spPr bwMode="auto">
            <a:xfrm>
              <a:off x="8388430" y="2557397"/>
              <a:ext cx="214315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8748446" y="255581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04" name="直接连接符 203"/>
            <p:cNvCxnSpPr/>
            <p:nvPr/>
          </p:nvCxnSpPr>
          <p:spPr bwMode="auto">
            <a:xfrm flipV="1">
              <a:off x="7092263" y="2557400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05" name="Rectangle 370"/>
            <p:cNvSpPr>
              <a:spLocks noChangeArrowheads="1"/>
            </p:cNvSpPr>
            <p:nvPr/>
          </p:nvSpPr>
          <p:spPr bwMode="auto">
            <a:xfrm>
              <a:off x="8604430" y="2413384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06" name="直接连接符 205"/>
            <p:cNvCxnSpPr/>
            <p:nvPr/>
          </p:nvCxnSpPr>
          <p:spPr bwMode="auto">
            <a:xfrm>
              <a:off x="8388430" y="2917440"/>
              <a:ext cx="214315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7" name="直接连接符 206"/>
            <p:cNvCxnSpPr/>
            <p:nvPr/>
          </p:nvCxnSpPr>
          <p:spPr bwMode="auto">
            <a:xfrm>
              <a:off x="8748446" y="2917440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08" name="Rectangle 370"/>
            <p:cNvSpPr>
              <a:spLocks noChangeArrowheads="1"/>
            </p:cNvSpPr>
            <p:nvPr/>
          </p:nvSpPr>
          <p:spPr bwMode="auto">
            <a:xfrm>
              <a:off x="8604430" y="2847142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" name="Rectangle 370"/>
            <p:cNvSpPr>
              <a:spLocks noChangeArrowheads="1"/>
            </p:cNvSpPr>
            <p:nvPr/>
          </p:nvSpPr>
          <p:spPr bwMode="auto">
            <a:xfrm>
              <a:off x="7596361" y="2847142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Rectangle 58"/>
            <p:cNvSpPr>
              <a:spLocks noChangeArrowheads="1"/>
            </p:cNvSpPr>
            <p:nvPr/>
          </p:nvSpPr>
          <p:spPr bwMode="auto">
            <a:xfrm>
              <a:off x="7632777" y="2448944"/>
              <a:ext cx="72000" cy="14400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11" name="Text Box 363"/>
            <p:cNvSpPr txBox="1">
              <a:spLocks noChangeArrowheads="1"/>
            </p:cNvSpPr>
            <p:nvPr/>
          </p:nvSpPr>
          <p:spPr bwMode="auto">
            <a:xfrm>
              <a:off x="7092264" y="2701416"/>
              <a:ext cx="36004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包</a:t>
              </a:r>
              <a:r>
                <a:rPr lang="en-US" altLang="zh-CN" sz="1400" b="1" dirty="0">
                  <a:latin typeface="+mn-ea"/>
                  <a:ea typeface="+mn-ea"/>
                </a:rPr>
                <a:t>2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12" name="Rectangle 58"/>
            <p:cNvSpPr>
              <a:spLocks noChangeArrowheads="1"/>
            </p:cNvSpPr>
            <p:nvPr/>
          </p:nvSpPr>
          <p:spPr bwMode="auto">
            <a:xfrm>
              <a:off x="7632777" y="2880992"/>
              <a:ext cx="72000" cy="14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cxnSp>
          <p:nvCxnSpPr>
            <p:cNvPr id="213" name="直接连接符 212"/>
            <p:cNvCxnSpPr/>
            <p:nvPr/>
          </p:nvCxnSpPr>
          <p:spPr bwMode="auto">
            <a:xfrm>
              <a:off x="7740335" y="2915852"/>
              <a:ext cx="36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flipH="1">
              <a:off x="7668328" y="3061456"/>
              <a:ext cx="456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>
              <a:off x="8100375" y="2919165"/>
              <a:ext cx="288055" cy="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16" name="直接连接符 215"/>
            <p:cNvCxnSpPr/>
            <p:nvPr/>
          </p:nvCxnSpPr>
          <p:spPr bwMode="auto">
            <a:xfrm flipV="1">
              <a:off x="8674590" y="2629408"/>
              <a:ext cx="0" cy="1431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17" name="直接连接符 216"/>
            <p:cNvCxnSpPr/>
            <p:nvPr/>
          </p:nvCxnSpPr>
          <p:spPr bwMode="auto">
            <a:xfrm>
              <a:off x="8100375" y="2557536"/>
              <a:ext cx="288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18" name="Text Box 363"/>
            <p:cNvSpPr txBox="1">
              <a:spLocks noChangeArrowheads="1"/>
            </p:cNvSpPr>
            <p:nvPr/>
          </p:nvSpPr>
          <p:spPr bwMode="auto">
            <a:xfrm>
              <a:off x="8172399" y="2341512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zh-CN" altLang="en-US" sz="11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①</a:t>
              </a:r>
              <a:endParaRPr lang="zh-CN" altLang="en-US" sz="1100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219" name="Text Box 363"/>
            <p:cNvSpPr txBox="1">
              <a:spLocks noChangeArrowheads="1"/>
            </p:cNvSpPr>
            <p:nvPr/>
          </p:nvSpPr>
          <p:spPr bwMode="auto">
            <a:xfrm>
              <a:off x="8172399" y="2989600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zh-CN" altLang="en-US" sz="11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①</a:t>
              </a:r>
              <a:endParaRPr lang="zh-CN" altLang="en-US" sz="1100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flipH="1">
              <a:off x="7668327" y="2629544"/>
              <a:ext cx="456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30" name="Text Box 363"/>
            <p:cNvSpPr txBox="1">
              <a:spLocks noChangeArrowheads="1"/>
            </p:cNvSpPr>
            <p:nvPr/>
          </p:nvSpPr>
          <p:spPr bwMode="auto">
            <a:xfrm>
              <a:off x="7236264" y="3501040"/>
              <a:ext cx="1584208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(d)</a:t>
              </a:r>
              <a:r>
                <a:rPr lang="zh-CN" altLang="en-US" b="1" dirty="0" smtClean="0">
                  <a:latin typeface="+mn-ea"/>
                  <a:ea typeface="+mn-ea"/>
                </a:rPr>
                <a:t>绕道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</p:grpSp>
      <p:grpSp>
        <p:nvGrpSpPr>
          <p:cNvPr id="234" name="组合 233"/>
          <p:cNvGrpSpPr/>
          <p:nvPr/>
        </p:nvGrpSpPr>
        <p:grpSpPr>
          <a:xfrm>
            <a:off x="2915799" y="2204864"/>
            <a:ext cx="1872183" cy="1453322"/>
            <a:chOff x="2915799" y="2341512"/>
            <a:chExt cx="1872183" cy="1453322"/>
          </a:xfrm>
        </p:grpSpPr>
        <p:sp>
          <p:nvSpPr>
            <p:cNvPr id="92" name="Rectangle 360"/>
            <p:cNvSpPr>
              <a:spLocks noChangeArrowheads="1"/>
            </p:cNvSpPr>
            <p:nvPr/>
          </p:nvSpPr>
          <p:spPr bwMode="auto">
            <a:xfrm>
              <a:off x="3275840" y="2341512"/>
              <a:ext cx="1368151" cy="115199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Text Box 361"/>
            <p:cNvSpPr txBox="1">
              <a:spLocks noChangeArrowheads="1"/>
            </p:cNvSpPr>
            <p:nvPr/>
          </p:nvSpPr>
          <p:spPr bwMode="auto">
            <a:xfrm>
              <a:off x="3923911" y="2485448"/>
              <a:ext cx="288000" cy="50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94" name="Text Box 363"/>
            <p:cNvSpPr txBox="1">
              <a:spLocks noChangeArrowheads="1"/>
            </p:cNvSpPr>
            <p:nvPr/>
          </p:nvSpPr>
          <p:spPr bwMode="auto">
            <a:xfrm>
              <a:off x="2915800" y="2343086"/>
              <a:ext cx="36004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包</a:t>
              </a:r>
              <a:r>
                <a:rPr lang="en-US" altLang="zh-CN" sz="1400" b="1" dirty="0" smtClean="0">
                  <a:latin typeface="+mn-ea"/>
                  <a:ea typeface="+mn-ea"/>
                </a:rPr>
                <a:t>1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95" name="Rectangle 370"/>
            <p:cNvSpPr>
              <a:spLocks noChangeArrowheads="1"/>
            </p:cNvSpPr>
            <p:nvPr/>
          </p:nvSpPr>
          <p:spPr bwMode="auto">
            <a:xfrm>
              <a:off x="3419897" y="2415094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>
              <a:off x="3563872" y="2555812"/>
              <a:ext cx="36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3275839" y="255581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3275839" y="291744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 flipV="1">
              <a:off x="2915800" y="2917440"/>
              <a:ext cx="359999" cy="9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4211966" y="2557397"/>
              <a:ext cx="214315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4571982" y="255581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 flipV="1">
              <a:off x="2915799" y="2557400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04" name="Rectangle 370"/>
            <p:cNvSpPr>
              <a:spLocks noChangeArrowheads="1"/>
            </p:cNvSpPr>
            <p:nvPr/>
          </p:nvSpPr>
          <p:spPr bwMode="auto">
            <a:xfrm>
              <a:off x="4427966" y="2413384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5" name="直接连接符 104"/>
            <p:cNvCxnSpPr/>
            <p:nvPr/>
          </p:nvCxnSpPr>
          <p:spPr bwMode="auto">
            <a:xfrm>
              <a:off x="4211966" y="2917440"/>
              <a:ext cx="214315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4571982" y="2917440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07" name="Rectangle 370"/>
            <p:cNvSpPr>
              <a:spLocks noChangeArrowheads="1"/>
            </p:cNvSpPr>
            <p:nvPr/>
          </p:nvSpPr>
          <p:spPr bwMode="auto">
            <a:xfrm>
              <a:off x="4427966" y="2847142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370"/>
            <p:cNvSpPr>
              <a:spLocks noChangeArrowheads="1"/>
            </p:cNvSpPr>
            <p:nvPr/>
          </p:nvSpPr>
          <p:spPr bwMode="auto">
            <a:xfrm>
              <a:off x="3419897" y="2847142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58"/>
            <p:cNvSpPr>
              <a:spLocks noChangeArrowheads="1"/>
            </p:cNvSpPr>
            <p:nvPr/>
          </p:nvSpPr>
          <p:spPr bwMode="auto">
            <a:xfrm>
              <a:off x="3461393" y="2448944"/>
              <a:ext cx="72000" cy="14400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10" name="Text Box 363"/>
            <p:cNvSpPr txBox="1">
              <a:spLocks noChangeArrowheads="1"/>
            </p:cNvSpPr>
            <p:nvPr/>
          </p:nvSpPr>
          <p:spPr bwMode="auto">
            <a:xfrm>
              <a:off x="2915800" y="2701416"/>
              <a:ext cx="36004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包</a:t>
              </a:r>
              <a:r>
                <a:rPr lang="en-US" altLang="zh-CN" sz="1400" b="1" dirty="0">
                  <a:latin typeface="+mn-ea"/>
                  <a:ea typeface="+mn-ea"/>
                </a:rPr>
                <a:t>2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11" name="Rectangle 58"/>
            <p:cNvSpPr>
              <a:spLocks noChangeArrowheads="1"/>
            </p:cNvSpPr>
            <p:nvPr/>
          </p:nvSpPr>
          <p:spPr bwMode="auto">
            <a:xfrm>
              <a:off x="3461393" y="2880992"/>
              <a:ext cx="72000" cy="14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cxnSp>
          <p:nvCxnSpPr>
            <p:cNvPr id="115" name="直接连接符 114"/>
            <p:cNvCxnSpPr/>
            <p:nvPr/>
          </p:nvCxnSpPr>
          <p:spPr bwMode="auto">
            <a:xfrm>
              <a:off x="3563871" y="2915852"/>
              <a:ext cx="36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H="1">
              <a:off x="3491864" y="3061456"/>
              <a:ext cx="456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3923911" y="2574547"/>
              <a:ext cx="288000" cy="3446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4498126" y="2629408"/>
              <a:ext cx="0" cy="1431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3923911" y="2557536"/>
              <a:ext cx="288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84" name="Text Box 363"/>
            <p:cNvSpPr txBox="1">
              <a:spLocks noChangeArrowheads="1"/>
            </p:cNvSpPr>
            <p:nvPr/>
          </p:nvSpPr>
          <p:spPr bwMode="auto">
            <a:xfrm>
              <a:off x="3995935" y="2341512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zh-CN" altLang="en-US" sz="11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①</a:t>
              </a:r>
              <a:endParaRPr lang="zh-CN" altLang="en-US" sz="1100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185" name="Text Box 363"/>
            <p:cNvSpPr txBox="1">
              <a:spLocks noChangeArrowheads="1"/>
            </p:cNvSpPr>
            <p:nvPr/>
          </p:nvSpPr>
          <p:spPr bwMode="auto">
            <a:xfrm>
              <a:off x="3995935" y="2989600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zh-CN" altLang="en-US" sz="11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②</a:t>
              </a:r>
              <a:endParaRPr lang="zh-CN" altLang="en-US" sz="1100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cxnSp>
          <p:nvCxnSpPr>
            <p:cNvPr id="190" name="直接连接符 189"/>
            <p:cNvCxnSpPr/>
            <p:nvPr/>
          </p:nvCxnSpPr>
          <p:spPr bwMode="auto">
            <a:xfrm flipH="1">
              <a:off x="3491863" y="2629544"/>
              <a:ext cx="456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32" name="Text Box 363"/>
            <p:cNvSpPr txBox="1">
              <a:spLocks noChangeArrowheads="1"/>
            </p:cNvSpPr>
            <p:nvPr/>
          </p:nvSpPr>
          <p:spPr bwMode="auto">
            <a:xfrm>
              <a:off x="3059800" y="3506834"/>
              <a:ext cx="1584208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(b)</a:t>
              </a:r>
              <a:r>
                <a:rPr lang="zh-CN" altLang="en-US" b="1" dirty="0">
                  <a:latin typeface="+mn-ea"/>
                  <a:ea typeface="+mn-ea"/>
                </a:rPr>
                <a:t>阻塞</a:t>
              </a:r>
            </a:p>
          </p:txBody>
        </p:sp>
      </p:grpSp>
      <p:sp>
        <p:nvSpPr>
          <p:cNvPr id="237" name="Text Box 4"/>
          <p:cNvSpPr txBox="1">
            <a:spLocks noChangeArrowheads="1"/>
          </p:cNvSpPr>
          <p:nvPr/>
        </p:nvSpPr>
        <p:spPr bwMode="auto">
          <a:xfrm>
            <a:off x="2555776" y="3925505"/>
            <a:ext cx="64807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前</a:t>
            </a:r>
            <a:r>
              <a:rPr lang="en-US" altLang="zh-CN" sz="2400" b="1" dirty="0" smtClean="0">
                <a:latin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</a:rPr>
              <a:t>种较多，</a:t>
            </a:r>
            <a:r>
              <a:rPr lang="zh-CN" altLang="en-US" sz="2200" b="1" dirty="0" smtClean="0">
                <a:latin typeface="宋体" pitchFamily="2" charset="-122"/>
              </a:rPr>
              <a:t>如</a:t>
            </a:r>
            <a:r>
              <a:rPr lang="zh-CN" altLang="en-US" sz="2200" b="1" u="sng" dirty="0" smtClean="0">
                <a:latin typeface="宋体" pitchFamily="2" charset="-122"/>
              </a:rPr>
              <a:t>存储转发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zh-CN" altLang="en-US" sz="2200" b="1" u="sng" dirty="0" smtClean="0">
                <a:latin typeface="宋体" pitchFamily="2" charset="-122"/>
              </a:rPr>
              <a:t>虚拟直通</a:t>
            </a:r>
            <a:r>
              <a:rPr lang="zh-CN" altLang="en-US" sz="2200" b="1" dirty="0" smtClean="0">
                <a:latin typeface="宋体" pitchFamily="2" charset="-122"/>
              </a:rPr>
              <a:t>采用方案</a:t>
            </a:r>
            <a:r>
              <a:rPr lang="en-US" altLang="zh-CN" sz="2200" b="1" dirty="0" smtClean="0">
                <a:latin typeface="宋体" pitchFamily="2" charset="-122"/>
              </a:rPr>
              <a:t>(a)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</a:t>
            </a:r>
            <a:r>
              <a:rPr lang="zh-CN" altLang="en-US" sz="2200" b="1" u="sng" dirty="0" smtClean="0">
                <a:latin typeface="宋体" pitchFamily="2" charset="-122"/>
              </a:rPr>
              <a:t>虫蚀寻径</a:t>
            </a:r>
            <a:r>
              <a:rPr lang="zh-CN" altLang="en-US" sz="2200" b="1" dirty="0" smtClean="0">
                <a:latin typeface="宋体" pitchFamily="2" charset="-122"/>
              </a:rPr>
              <a:t>采用方案</a:t>
            </a:r>
            <a:r>
              <a:rPr lang="en-US" altLang="zh-CN" sz="2200" b="1" dirty="0" smtClean="0">
                <a:latin typeface="宋体" pitchFamily="2" charset="-122"/>
              </a:rPr>
              <a:t>(b)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239" name="组合 238"/>
          <p:cNvGrpSpPr/>
          <p:nvPr/>
        </p:nvGrpSpPr>
        <p:grpSpPr>
          <a:xfrm>
            <a:off x="5004031" y="2204864"/>
            <a:ext cx="1872208" cy="1441702"/>
            <a:chOff x="5004031" y="2341512"/>
            <a:chExt cx="1872208" cy="1441702"/>
          </a:xfrm>
        </p:grpSpPr>
        <p:sp>
          <p:nvSpPr>
            <p:cNvPr id="152" name="Rectangle 360"/>
            <p:cNvSpPr>
              <a:spLocks noChangeArrowheads="1"/>
            </p:cNvSpPr>
            <p:nvPr/>
          </p:nvSpPr>
          <p:spPr bwMode="auto">
            <a:xfrm>
              <a:off x="5364081" y="2343222"/>
              <a:ext cx="1366840" cy="115199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Text Box 361"/>
            <p:cNvSpPr txBox="1">
              <a:spLocks noChangeArrowheads="1"/>
            </p:cNvSpPr>
            <p:nvPr/>
          </p:nvSpPr>
          <p:spPr bwMode="auto">
            <a:xfrm>
              <a:off x="6012168" y="2485448"/>
              <a:ext cx="288000" cy="50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154" name="Text Box 363"/>
            <p:cNvSpPr txBox="1">
              <a:spLocks noChangeArrowheads="1"/>
            </p:cNvSpPr>
            <p:nvPr/>
          </p:nvSpPr>
          <p:spPr bwMode="auto">
            <a:xfrm>
              <a:off x="5004032" y="2343086"/>
              <a:ext cx="36004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包</a:t>
              </a:r>
              <a:r>
                <a:rPr lang="en-US" altLang="zh-CN" sz="1400" b="1" dirty="0" smtClean="0">
                  <a:latin typeface="+mn-ea"/>
                  <a:ea typeface="+mn-ea"/>
                </a:rPr>
                <a:t>1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55" name="Rectangle 370"/>
            <p:cNvSpPr>
              <a:spLocks noChangeArrowheads="1"/>
            </p:cNvSpPr>
            <p:nvPr/>
          </p:nvSpPr>
          <p:spPr bwMode="auto">
            <a:xfrm>
              <a:off x="5508154" y="2415094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>
              <a:off x="5652129" y="2555812"/>
              <a:ext cx="36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5364080" y="255581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5364080" y="291744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 flipV="1">
              <a:off x="5004032" y="2917440"/>
              <a:ext cx="359999" cy="9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6300223" y="2557397"/>
              <a:ext cx="214315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>
              <a:off x="6660239" y="255581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5004031" y="2557400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63" name="Rectangle 370"/>
            <p:cNvSpPr>
              <a:spLocks noChangeArrowheads="1"/>
            </p:cNvSpPr>
            <p:nvPr/>
          </p:nvSpPr>
          <p:spPr bwMode="auto">
            <a:xfrm>
              <a:off x="6516223" y="2413384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64" name="直接连接符 163"/>
            <p:cNvCxnSpPr/>
            <p:nvPr/>
          </p:nvCxnSpPr>
          <p:spPr bwMode="auto">
            <a:xfrm>
              <a:off x="6300223" y="2917440"/>
              <a:ext cx="214315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>
              <a:off x="6660239" y="2917440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66" name="Rectangle 370"/>
            <p:cNvSpPr>
              <a:spLocks noChangeArrowheads="1"/>
            </p:cNvSpPr>
            <p:nvPr/>
          </p:nvSpPr>
          <p:spPr bwMode="auto">
            <a:xfrm>
              <a:off x="6516223" y="2847142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Rectangle 370"/>
            <p:cNvSpPr>
              <a:spLocks noChangeArrowheads="1"/>
            </p:cNvSpPr>
            <p:nvPr/>
          </p:nvSpPr>
          <p:spPr bwMode="auto">
            <a:xfrm>
              <a:off x="5508154" y="2847142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Rectangle 58"/>
            <p:cNvSpPr>
              <a:spLocks noChangeArrowheads="1"/>
            </p:cNvSpPr>
            <p:nvPr/>
          </p:nvSpPr>
          <p:spPr bwMode="auto">
            <a:xfrm>
              <a:off x="5539490" y="2448944"/>
              <a:ext cx="72000" cy="14400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69" name="Text Box 363"/>
            <p:cNvSpPr txBox="1">
              <a:spLocks noChangeArrowheads="1"/>
            </p:cNvSpPr>
            <p:nvPr/>
          </p:nvSpPr>
          <p:spPr bwMode="auto">
            <a:xfrm>
              <a:off x="5004032" y="2701416"/>
              <a:ext cx="36004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包</a:t>
              </a:r>
              <a:r>
                <a:rPr lang="en-US" altLang="zh-CN" sz="1400" b="1" dirty="0">
                  <a:latin typeface="+mn-ea"/>
                  <a:ea typeface="+mn-ea"/>
                </a:rPr>
                <a:t>2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70" name="Rectangle 58"/>
            <p:cNvSpPr>
              <a:spLocks noChangeArrowheads="1"/>
            </p:cNvSpPr>
            <p:nvPr/>
          </p:nvSpPr>
          <p:spPr bwMode="auto">
            <a:xfrm>
              <a:off x="5539490" y="2880992"/>
              <a:ext cx="72000" cy="14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cxnSp>
          <p:nvCxnSpPr>
            <p:cNvPr id="171" name="直接连接符 170"/>
            <p:cNvCxnSpPr/>
            <p:nvPr/>
          </p:nvCxnSpPr>
          <p:spPr bwMode="auto">
            <a:xfrm>
              <a:off x="5652128" y="2915852"/>
              <a:ext cx="36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H="1">
              <a:off x="5580121" y="3061456"/>
              <a:ext cx="456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 flipH="1" flipV="1">
              <a:off x="5652137" y="3002746"/>
              <a:ext cx="179991" cy="2384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V="1">
              <a:off x="6586383" y="2629408"/>
              <a:ext cx="0" cy="1431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012168" y="2557536"/>
              <a:ext cx="288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77" name="Text Box 363"/>
            <p:cNvSpPr txBox="1">
              <a:spLocks noChangeArrowheads="1"/>
            </p:cNvSpPr>
            <p:nvPr/>
          </p:nvSpPr>
          <p:spPr bwMode="auto">
            <a:xfrm>
              <a:off x="5832184" y="3146762"/>
              <a:ext cx="39600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丢弃</a:t>
              </a:r>
            </a:p>
          </p:txBody>
        </p:sp>
        <p:sp>
          <p:nvSpPr>
            <p:cNvPr id="186" name="Text Box 363"/>
            <p:cNvSpPr txBox="1">
              <a:spLocks noChangeArrowheads="1"/>
            </p:cNvSpPr>
            <p:nvPr/>
          </p:nvSpPr>
          <p:spPr bwMode="auto">
            <a:xfrm>
              <a:off x="6084167" y="2341512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zh-CN" altLang="en-US" sz="11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①</a:t>
              </a:r>
              <a:endParaRPr lang="zh-CN" altLang="en-US" sz="1100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187" name="Text Box 363"/>
            <p:cNvSpPr txBox="1">
              <a:spLocks noChangeArrowheads="1"/>
            </p:cNvSpPr>
            <p:nvPr/>
          </p:nvSpPr>
          <p:spPr bwMode="auto">
            <a:xfrm>
              <a:off x="5796152" y="3002746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zh-CN" altLang="en-US" sz="11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①</a:t>
              </a:r>
              <a:endParaRPr lang="zh-CN" altLang="en-US" sz="1100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cxnSp>
          <p:nvCxnSpPr>
            <p:cNvPr id="191" name="直接连接符 190"/>
            <p:cNvCxnSpPr/>
            <p:nvPr/>
          </p:nvCxnSpPr>
          <p:spPr bwMode="auto">
            <a:xfrm flipH="1">
              <a:off x="5580120" y="2629544"/>
              <a:ext cx="456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29" name="Text Box 363"/>
            <p:cNvSpPr txBox="1">
              <a:spLocks noChangeArrowheads="1"/>
            </p:cNvSpPr>
            <p:nvPr/>
          </p:nvSpPr>
          <p:spPr bwMode="auto">
            <a:xfrm>
              <a:off x="5148064" y="3495214"/>
              <a:ext cx="1584208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(c)</a:t>
              </a:r>
              <a:r>
                <a:rPr lang="zh-CN" altLang="en-US" b="1" dirty="0" smtClean="0">
                  <a:latin typeface="+mn-ea"/>
                  <a:ea typeface="+mn-ea"/>
                </a:rPr>
                <a:t>丢弃并重发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</p:grpSp>
      <p:grpSp>
        <p:nvGrpSpPr>
          <p:cNvPr id="243" name="组合 242"/>
          <p:cNvGrpSpPr/>
          <p:nvPr/>
        </p:nvGrpSpPr>
        <p:grpSpPr>
          <a:xfrm>
            <a:off x="467527" y="2204864"/>
            <a:ext cx="2232223" cy="1447496"/>
            <a:chOff x="467527" y="2335718"/>
            <a:chExt cx="2232223" cy="1447496"/>
          </a:xfrm>
        </p:grpSpPr>
        <p:sp>
          <p:nvSpPr>
            <p:cNvPr id="8" name="Rectangle 360"/>
            <p:cNvSpPr>
              <a:spLocks noChangeArrowheads="1"/>
            </p:cNvSpPr>
            <p:nvPr/>
          </p:nvSpPr>
          <p:spPr bwMode="auto">
            <a:xfrm>
              <a:off x="827568" y="2335854"/>
              <a:ext cx="1728014" cy="115199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361"/>
            <p:cNvSpPr txBox="1">
              <a:spLocks noChangeArrowheads="1"/>
            </p:cNvSpPr>
            <p:nvPr/>
          </p:nvSpPr>
          <p:spPr bwMode="auto">
            <a:xfrm>
              <a:off x="1835679" y="2479790"/>
              <a:ext cx="288000" cy="50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10" name="Text Box 363"/>
            <p:cNvSpPr txBox="1">
              <a:spLocks noChangeArrowheads="1"/>
            </p:cNvSpPr>
            <p:nvPr/>
          </p:nvSpPr>
          <p:spPr bwMode="auto">
            <a:xfrm>
              <a:off x="467528" y="2337428"/>
              <a:ext cx="36004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包</a:t>
              </a:r>
              <a:r>
                <a:rPr lang="en-US" altLang="zh-CN" sz="1400" b="1" dirty="0" smtClean="0">
                  <a:latin typeface="+mn-ea"/>
                  <a:ea typeface="+mn-ea"/>
                </a:rPr>
                <a:t>1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1" name="Rectangle 370"/>
            <p:cNvSpPr>
              <a:spLocks noChangeArrowheads="1"/>
            </p:cNvSpPr>
            <p:nvPr/>
          </p:nvSpPr>
          <p:spPr bwMode="auto">
            <a:xfrm>
              <a:off x="971624" y="2409436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>
              <a:off x="1115599" y="2550154"/>
              <a:ext cx="72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827567" y="255015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827567" y="291178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467528" y="2911782"/>
              <a:ext cx="359999" cy="9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2123734" y="2551739"/>
              <a:ext cx="214315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2483750" y="2550154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 flipV="1">
              <a:off x="467527" y="2551742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0" name="Rectangle 370"/>
            <p:cNvSpPr>
              <a:spLocks noChangeArrowheads="1"/>
            </p:cNvSpPr>
            <p:nvPr/>
          </p:nvSpPr>
          <p:spPr bwMode="auto">
            <a:xfrm>
              <a:off x="2339734" y="2407726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2123734" y="2911782"/>
              <a:ext cx="214315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2483750" y="291178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3" name="Rectangle 370"/>
            <p:cNvSpPr>
              <a:spLocks noChangeArrowheads="1"/>
            </p:cNvSpPr>
            <p:nvPr/>
          </p:nvSpPr>
          <p:spPr bwMode="auto">
            <a:xfrm>
              <a:off x="2339734" y="2841484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370"/>
            <p:cNvSpPr>
              <a:spLocks noChangeArrowheads="1"/>
            </p:cNvSpPr>
            <p:nvPr/>
          </p:nvSpPr>
          <p:spPr bwMode="auto">
            <a:xfrm>
              <a:off x="971624" y="2841484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58"/>
            <p:cNvSpPr>
              <a:spLocks noChangeArrowheads="1"/>
            </p:cNvSpPr>
            <p:nvPr/>
          </p:nvSpPr>
          <p:spPr bwMode="auto">
            <a:xfrm>
              <a:off x="1008040" y="2443286"/>
              <a:ext cx="72000" cy="14400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8" name="Text Box 363"/>
            <p:cNvSpPr txBox="1">
              <a:spLocks noChangeArrowheads="1"/>
            </p:cNvSpPr>
            <p:nvPr/>
          </p:nvSpPr>
          <p:spPr bwMode="auto">
            <a:xfrm>
              <a:off x="467528" y="2695758"/>
              <a:ext cx="36004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包</a:t>
              </a:r>
              <a:r>
                <a:rPr lang="en-US" altLang="zh-CN" sz="1400" b="1" dirty="0">
                  <a:latin typeface="+mn-ea"/>
                  <a:ea typeface="+mn-ea"/>
                </a:rPr>
                <a:t>2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1" name="Rectangle 58"/>
            <p:cNvSpPr>
              <a:spLocks noChangeArrowheads="1"/>
            </p:cNvSpPr>
            <p:nvPr/>
          </p:nvSpPr>
          <p:spPr bwMode="auto">
            <a:xfrm>
              <a:off x="1008040" y="2875334"/>
              <a:ext cx="72000" cy="14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3" name="Rectangle 370"/>
            <p:cNvSpPr>
              <a:spLocks noChangeArrowheads="1"/>
            </p:cNvSpPr>
            <p:nvPr/>
          </p:nvSpPr>
          <p:spPr bwMode="auto">
            <a:xfrm>
              <a:off x="1115695" y="3199814"/>
              <a:ext cx="864000" cy="214314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包缓冲区</a:t>
              </a:r>
              <a:endParaRPr lang="zh-CN" altLang="en-US" sz="1400" b="1" dirty="0"/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1619575" y="291178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1115503" y="2910194"/>
              <a:ext cx="36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1187511" y="2912240"/>
              <a:ext cx="0" cy="28928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flipH="1" flipV="1">
              <a:off x="1331487" y="3055822"/>
              <a:ext cx="4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Rectangle 370"/>
            <p:cNvSpPr>
              <a:spLocks noChangeArrowheads="1"/>
            </p:cNvSpPr>
            <p:nvPr/>
          </p:nvSpPr>
          <p:spPr bwMode="auto">
            <a:xfrm>
              <a:off x="1475559" y="2839806"/>
              <a:ext cx="144000" cy="28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80000"/>
                </a:lnSpc>
              </a:pPr>
              <a:r>
                <a:rPr lang="en-US" altLang="zh-CN" sz="1100" dirty="0" smtClean="0">
                  <a:latin typeface="+mn-ea"/>
                  <a:ea typeface="+mn-ea"/>
                </a:rPr>
                <a:t>MUX</a:t>
              </a:r>
              <a:endParaRPr lang="zh-CN" altLang="en-US" sz="1100" dirty="0">
                <a:latin typeface="+mn-ea"/>
                <a:ea typeface="+mn-ea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 bwMode="auto">
            <a:xfrm>
              <a:off x="1331543" y="305421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1044047" y="3055798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flipV="1">
              <a:off x="2409894" y="2623614"/>
              <a:ext cx="0" cy="1431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1835679" y="2551742"/>
              <a:ext cx="288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H="1">
              <a:off x="1619575" y="3056882"/>
              <a:ext cx="64815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 flipV="1">
              <a:off x="2267727" y="3056654"/>
              <a:ext cx="0" cy="3574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 flipH="1" flipV="1">
              <a:off x="1979615" y="3271822"/>
              <a:ext cx="216104" cy="8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V="1">
              <a:off x="2195719" y="3272678"/>
              <a:ext cx="0" cy="1414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1043591" y="262375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43" name="Text Box 363"/>
            <p:cNvSpPr txBox="1">
              <a:spLocks noChangeArrowheads="1"/>
            </p:cNvSpPr>
            <p:nvPr/>
          </p:nvSpPr>
          <p:spPr bwMode="auto">
            <a:xfrm>
              <a:off x="2051703" y="3127822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zh-CN" altLang="en-US" sz="11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①</a:t>
              </a:r>
              <a:endParaRPr lang="zh-CN" altLang="en-US" sz="1100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183" name="Text Box 363"/>
            <p:cNvSpPr txBox="1">
              <a:spLocks noChangeArrowheads="1"/>
            </p:cNvSpPr>
            <p:nvPr/>
          </p:nvSpPr>
          <p:spPr bwMode="auto">
            <a:xfrm>
              <a:off x="2267743" y="3127806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zh-CN" altLang="en-US" sz="11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②</a:t>
              </a:r>
              <a:endParaRPr lang="zh-CN" altLang="en-US" sz="1100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223" name="Text Box 363"/>
            <p:cNvSpPr txBox="1">
              <a:spLocks noChangeArrowheads="1"/>
            </p:cNvSpPr>
            <p:nvPr/>
          </p:nvSpPr>
          <p:spPr bwMode="auto">
            <a:xfrm>
              <a:off x="1907687" y="2335718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zh-CN" altLang="en-US" sz="11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①</a:t>
              </a:r>
              <a:endParaRPr lang="zh-CN" altLang="en-US" sz="1100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231" name="Text Box 363"/>
            <p:cNvSpPr txBox="1">
              <a:spLocks noChangeArrowheads="1"/>
            </p:cNvSpPr>
            <p:nvPr/>
          </p:nvSpPr>
          <p:spPr bwMode="auto">
            <a:xfrm>
              <a:off x="899592" y="3495214"/>
              <a:ext cx="1584208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(a)</a:t>
              </a:r>
              <a:r>
                <a:rPr lang="zh-CN" altLang="en-US" b="1" dirty="0" smtClean="0">
                  <a:latin typeface="+mn-ea"/>
                  <a:ea typeface="+mn-ea"/>
                </a:rPr>
                <a:t>虚拟直通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cxnSp>
          <p:nvCxnSpPr>
            <p:cNvPr id="242" name="直接连接符 241"/>
            <p:cNvCxnSpPr/>
            <p:nvPr/>
          </p:nvCxnSpPr>
          <p:spPr bwMode="auto">
            <a:xfrm flipV="1">
              <a:off x="1835696" y="2580327"/>
              <a:ext cx="288000" cy="3446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247" name="线形标注 2 246"/>
          <p:cNvSpPr/>
          <p:nvPr/>
        </p:nvSpPr>
        <p:spPr bwMode="auto">
          <a:xfrm>
            <a:off x="4499992" y="3693524"/>
            <a:ext cx="1584201" cy="252694"/>
          </a:xfrm>
          <a:prstGeom prst="borderCallout2">
            <a:avLst>
              <a:gd name="adj1" fmla="val 49706"/>
              <a:gd name="adj2" fmla="val 100024"/>
              <a:gd name="adj3" fmla="val 54093"/>
              <a:gd name="adj4" fmla="val 109755"/>
              <a:gd name="adj5" fmla="val -42871"/>
              <a:gd name="adj6" fmla="val 12025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软件发现并实现</a:t>
            </a:r>
          </a:p>
        </p:txBody>
      </p:sp>
      <p:sp>
        <p:nvSpPr>
          <p:cNvPr id="248" name="线形标注 2 247"/>
          <p:cNvSpPr/>
          <p:nvPr/>
        </p:nvSpPr>
        <p:spPr bwMode="auto">
          <a:xfrm>
            <a:off x="6516191" y="3693524"/>
            <a:ext cx="1584201" cy="252694"/>
          </a:xfrm>
          <a:prstGeom prst="borderCallout2">
            <a:avLst>
              <a:gd name="adj1" fmla="val 49706"/>
              <a:gd name="adj2" fmla="val 100024"/>
              <a:gd name="adj3" fmla="val 54093"/>
              <a:gd name="adj4" fmla="val 109755"/>
              <a:gd name="adj5" fmla="val -42871"/>
              <a:gd name="adj6" fmla="val 11423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可能更浪费资源</a:t>
            </a:r>
          </a:p>
        </p:txBody>
      </p:sp>
      <p:sp>
        <p:nvSpPr>
          <p:cNvPr id="249" name="Text Box 8"/>
          <p:cNvSpPr txBox="1">
            <a:spLocks noChangeArrowheads="1"/>
          </p:cNvSpPr>
          <p:nvPr/>
        </p:nvSpPr>
        <p:spPr bwMode="auto">
          <a:xfrm>
            <a:off x="755559" y="4820959"/>
            <a:ext cx="7848889" cy="1200329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6700" indent="-266700"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拥塞控制：</a:t>
            </a:r>
            <a:r>
              <a:rPr lang="zh-CN" altLang="en-US" sz="1800" b="1" dirty="0" smtClean="0">
                <a:latin typeface="+mn-ea"/>
                <a:ea typeface="+mn-ea"/>
              </a:rPr>
              <a:t>确保网络承载的流量≤极限流量，网络的控制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 marL="266700" indent="-266700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    (</a:t>
            </a:r>
            <a:r>
              <a:rPr lang="zh-CN" altLang="en-US" b="1" dirty="0" smtClean="0">
                <a:latin typeface="+mn-ea"/>
                <a:ea typeface="+mn-ea"/>
              </a:rPr>
              <a:t>场景：网络带宽为</a:t>
            </a:r>
            <a:r>
              <a:rPr lang="en-US" altLang="zh-CN" b="1" dirty="0" smtClean="0">
                <a:latin typeface="+mn-ea"/>
                <a:ea typeface="+mn-ea"/>
              </a:rPr>
              <a:t>1Gbps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50</a:t>
            </a:r>
            <a:r>
              <a:rPr lang="zh-CN" altLang="en-US" b="1" dirty="0" smtClean="0">
                <a:latin typeface="+mn-ea"/>
                <a:ea typeface="+mn-ea"/>
              </a:rPr>
              <a:t>台主机欲以</a:t>
            </a:r>
            <a:r>
              <a:rPr lang="en-US" altLang="zh-CN" b="1" dirty="0" smtClean="0">
                <a:latin typeface="+mn-ea"/>
                <a:ea typeface="+mn-ea"/>
              </a:rPr>
              <a:t>100Mbps</a:t>
            </a:r>
            <a:r>
              <a:rPr lang="zh-CN" altLang="en-US" b="1" dirty="0" smtClean="0">
                <a:latin typeface="+mn-ea"/>
                <a:ea typeface="+mn-ea"/>
              </a:rPr>
              <a:t>速率发送数据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 marL="266700" indent="-266700">
              <a:spcBef>
                <a:spcPts val="0"/>
              </a:spcBef>
            </a:pPr>
            <a:r>
              <a:rPr lang="zh-CN" altLang="en-US" b="1" spc="600" dirty="0" smtClean="0">
                <a:solidFill>
                  <a:srgbClr val="990099"/>
                </a:solidFill>
                <a:latin typeface="+mn-ea"/>
                <a:ea typeface="+mn-ea"/>
              </a:rPr>
              <a:t>流控制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zh-CN" altLang="en-US" b="1" dirty="0" smtClean="0">
                <a:latin typeface="+mn-ea"/>
                <a:ea typeface="+mn-ea"/>
              </a:rPr>
              <a:t>确保发送</a:t>
            </a:r>
            <a:r>
              <a:rPr lang="zh-CN" altLang="en-US" b="1" dirty="0">
                <a:latin typeface="+mn-ea"/>
                <a:ea typeface="+mn-ea"/>
              </a:rPr>
              <a:t>方</a:t>
            </a:r>
            <a:r>
              <a:rPr lang="zh-CN" altLang="en-US" b="1" dirty="0" smtClean="0">
                <a:latin typeface="+mn-ea"/>
                <a:ea typeface="+mn-ea"/>
              </a:rPr>
              <a:t>的传输速率≤</a:t>
            </a:r>
            <a:r>
              <a:rPr lang="zh-CN" altLang="en-US" sz="1800" b="1" dirty="0" smtClean="0">
                <a:latin typeface="+mn-ea"/>
                <a:ea typeface="+mn-ea"/>
              </a:rPr>
              <a:t>接收方的吸收能力，端</a:t>
            </a:r>
            <a:r>
              <a:rPr lang="en-US" altLang="zh-CN" sz="1800" b="1" dirty="0" smtClean="0">
                <a:latin typeface="+mn-ea"/>
                <a:ea typeface="+mn-ea"/>
              </a:rPr>
              <a:t>-</a:t>
            </a:r>
            <a:r>
              <a:rPr lang="zh-CN" altLang="en-US" sz="1800" b="1" dirty="0" smtClean="0">
                <a:latin typeface="+mn-ea"/>
                <a:ea typeface="+mn-ea"/>
              </a:rPr>
              <a:t>端的控制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 marL="266700" indent="-266700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    (</a:t>
            </a:r>
            <a:r>
              <a:rPr lang="zh-CN" altLang="en-US" b="1" dirty="0" smtClean="0">
                <a:latin typeface="+mn-ea"/>
                <a:ea typeface="+mn-ea"/>
              </a:rPr>
              <a:t>场景：网络带宽为</a:t>
            </a:r>
            <a:r>
              <a:rPr lang="en-US" altLang="zh-CN" b="1" dirty="0" smtClean="0">
                <a:latin typeface="+mn-ea"/>
                <a:ea typeface="+mn-ea"/>
              </a:rPr>
              <a:t>10Gbps</a:t>
            </a:r>
            <a:r>
              <a:rPr lang="zh-CN" altLang="en-US" b="1" dirty="0" smtClean="0">
                <a:latin typeface="+mn-ea"/>
                <a:ea typeface="+mn-ea"/>
              </a:rPr>
              <a:t>，主机</a:t>
            </a:r>
            <a:r>
              <a:rPr lang="en-US" altLang="zh-CN" b="1" dirty="0" smtClean="0">
                <a:latin typeface="+mn-ea"/>
                <a:ea typeface="+mn-ea"/>
              </a:rPr>
              <a:t>A</a:t>
            </a:r>
            <a:r>
              <a:rPr lang="zh-CN" altLang="en-US" b="1" dirty="0" smtClean="0">
                <a:latin typeface="+mn-ea"/>
                <a:ea typeface="+mn-ea"/>
              </a:rPr>
              <a:t>以</a:t>
            </a:r>
            <a:r>
              <a:rPr lang="en-US" altLang="zh-CN" b="1" dirty="0" smtClean="0">
                <a:latin typeface="+mn-ea"/>
                <a:ea typeface="+mn-ea"/>
              </a:rPr>
              <a:t>5Gbps</a:t>
            </a:r>
            <a:r>
              <a:rPr lang="zh-CN" altLang="en-US" b="1" dirty="0" smtClean="0">
                <a:latin typeface="+mn-ea"/>
                <a:ea typeface="+mn-ea"/>
              </a:rPr>
              <a:t>速率向</a:t>
            </a:r>
            <a:r>
              <a:rPr lang="en-US" altLang="zh-CN" b="1" dirty="0" smtClean="0">
                <a:latin typeface="+mn-ea"/>
                <a:ea typeface="+mn-ea"/>
              </a:rPr>
              <a:t>PC</a:t>
            </a:r>
            <a:r>
              <a:rPr lang="zh-CN" altLang="en-US" b="1" dirty="0" smtClean="0">
                <a:latin typeface="+mn-ea"/>
                <a:ea typeface="+mn-ea"/>
              </a:rPr>
              <a:t>机发送数据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  <p:sp>
        <p:nvSpPr>
          <p:cNvPr id="250" name="线形标注 2 249"/>
          <p:cNvSpPr/>
          <p:nvPr/>
        </p:nvSpPr>
        <p:spPr bwMode="auto">
          <a:xfrm>
            <a:off x="1835696" y="6165304"/>
            <a:ext cx="4176463" cy="252694"/>
          </a:xfrm>
          <a:prstGeom prst="borderCallout2">
            <a:avLst>
              <a:gd name="adj1" fmla="val 47821"/>
              <a:gd name="adj2" fmla="val -385"/>
              <a:gd name="adj3" fmla="val 44669"/>
              <a:gd name="adj4" fmla="val -5331"/>
              <a:gd name="adj5" fmla="val -154445"/>
              <a:gd name="adj6" fmla="val -15263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教材中的“流控制”与</a:t>
            </a:r>
            <a:r>
              <a:rPr lang="en-US" altLang="zh-CN" sz="1600" b="1" dirty="0" smtClean="0">
                <a:latin typeface="+mn-ea"/>
                <a:ea typeface="+mn-ea"/>
              </a:rPr>
              <a:t>《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计算机网络</a:t>
            </a:r>
            <a:r>
              <a:rPr lang="en-US" altLang="zh-CN" sz="1600" b="1" dirty="0" smtClean="0">
                <a:latin typeface="+mn-ea"/>
                <a:ea typeface="+mn-ea"/>
              </a:rPr>
              <a:t>》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矛盾</a:t>
            </a:r>
          </a:p>
        </p:txBody>
      </p:sp>
    </p:spTree>
    <p:extLst>
      <p:ext uri="{BB962C8B-B14F-4D97-AF65-F5344CB8AC3E}">
        <p14:creationId xmlns:p14="http://schemas.microsoft.com/office/powerpoint/2010/main" val="48738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  <p:bldP spid="248" grpId="0" animBg="1"/>
      <p:bldP spid="249" grpId="0" animBg="1"/>
      <p:bldP spid="2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456" name="Text Box 4"/>
          <p:cNvSpPr txBox="1">
            <a:spLocks noChangeArrowheads="1"/>
          </p:cNvSpPr>
          <p:nvPr/>
        </p:nvSpPr>
        <p:spPr bwMode="auto">
          <a:xfrm>
            <a:off x="214282" y="291513"/>
            <a:ext cx="86868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algn="ctr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第七章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课后复习思考题</a:t>
            </a:r>
          </a:p>
          <a:p>
            <a:pPr marL="363538" indent="-363538"/>
            <a:r>
              <a:rPr lang="zh-CN" altLang="en-US" sz="2000" b="1" dirty="0" smtClean="0">
                <a:latin typeface="宋体" pitchFamily="2" charset="-122"/>
              </a:rPr>
              <a:t>⑴</a:t>
            </a:r>
            <a:r>
              <a:rPr lang="en-US" altLang="zh-CN" sz="2000" b="1" dirty="0" smtClean="0">
                <a:latin typeface="宋体" pitchFamily="2" charset="-122"/>
              </a:rPr>
              <a:t>IN</a:t>
            </a:r>
            <a:r>
              <a:rPr lang="zh-CN" altLang="en-US" sz="2000" b="1" dirty="0" smtClean="0">
                <a:latin typeface="宋体" pitchFamily="2" charset="-122"/>
              </a:rPr>
              <a:t>的互连函数小于</a:t>
            </a:r>
            <a:r>
              <a:rPr lang="en-US" altLang="zh-CN" sz="2000" b="1" dirty="0" smtClean="0">
                <a:latin typeface="宋体" pitchFamily="2" charset="-122"/>
              </a:rPr>
              <a:t>N!</a:t>
            </a:r>
            <a:r>
              <a:rPr lang="zh-CN" altLang="en-US" sz="2000" b="1" dirty="0" smtClean="0">
                <a:latin typeface="宋体" pitchFamily="2" charset="-122"/>
              </a:rPr>
              <a:t>种时，能实现节点任意互连的目标吗？说明理由。</a:t>
            </a:r>
            <a:endParaRPr lang="zh-CN" altLang="en-US" sz="2000" b="1" dirty="0">
              <a:latin typeface="宋体" pitchFamily="2" charset="-122"/>
            </a:endParaRPr>
          </a:p>
          <a:p>
            <a:pPr marL="363538" indent="-363538"/>
            <a:r>
              <a:rPr lang="zh-CN" altLang="en-US" sz="2000" b="1" dirty="0" smtClean="0">
                <a:latin typeface="宋体" pitchFamily="2" charset="-122"/>
              </a:rPr>
              <a:t>⑵增加等分带宽，可以减少网络竞争时延吗？说明理由。</a:t>
            </a:r>
            <a:endParaRPr lang="zh-CN" altLang="en-US" sz="2000" b="1" dirty="0">
              <a:latin typeface="宋体" pitchFamily="2" charset="-122"/>
            </a:endParaRPr>
          </a:p>
          <a:p>
            <a:pPr marL="363538" indent="-363538"/>
            <a:r>
              <a:rPr lang="zh-CN" altLang="en-US" sz="2000" b="1" dirty="0" smtClean="0">
                <a:latin typeface="宋体" pitchFamily="2" charset="-122"/>
              </a:rPr>
              <a:t>⑶</a:t>
            </a:r>
            <a:r>
              <a:rPr lang="en-US" altLang="zh-CN" sz="2000" b="1" dirty="0" smtClean="0">
                <a:latin typeface="宋体" pitchFamily="2" charset="-122"/>
              </a:rPr>
              <a:t>IN</a:t>
            </a:r>
            <a:r>
              <a:rPr lang="zh-CN" altLang="en-US" sz="2000" b="1" dirty="0" smtClean="0">
                <a:latin typeface="宋体" pitchFamily="2" charset="-122"/>
              </a:rPr>
              <a:t>采用不同的控制方式时，开关元件的结构有哪些不同？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363538" indent="-363538"/>
            <a:r>
              <a:rPr lang="en-US" altLang="zh-CN" sz="2000" b="1" dirty="0" smtClean="0">
                <a:latin typeface="宋体" pitchFamily="2" charset="-122"/>
              </a:rPr>
              <a:t>⑷IN</a:t>
            </a:r>
            <a:r>
              <a:rPr lang="zh-CN" altLang="en-US" sz="2000" b="1" dirty="0" smtClean="0">
                <a:latin typeface="宋体" pitchFamily="2" charset="-122"/>
              </a:rPr>
              <a:t>采用分布式控制方式时，</a:t>
            </a:r>
            <a:r>
              <a:rPr lang="zh-CN" altLang="en-US" sz="2000" b="1" dirty="0">
                <a:latin typeface="宋体" pitchFamily="2" charset="-122"/>
              </a:rPr>
              <a:t>线路</a:t>
            </a:r>
            <a:r>
              <a:rPr lang="zh-CN" altLang="en-US" sz="2000" b="1" dirty="0" smtClean="0">
                <a:latin typeface="宋体" pitchFamily="2" charset="-122"/>
              </a:rPr>
              <a:t>交换、包交换的信息传递单位是什么？互连通道何时释放？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899592" y="5877272"/>
            <a:ext cx="2952328" cy="43088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作业：</a:t>
            </a:r>
            <a:r>
              <a:rPr lang="en-US" altLang="zh-CN" sz="2200" b="1" dirty="0" smtClean="0">
                <a:latin typeface="+mn-ea"/>
                <a:ea typeface="+mn-ea"/>
              </a:rPr>
              <a:t>P296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—8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9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5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线形标注 2 5"/>
          <p:cNvSpPr/>
          <p:nvPr/>
        </p:nvSpPr>
        <p:spPr bwMode="auto">
          <a:xfrm>
            <a:off x="3563888" y="5480562"/>
            <a:ext cx="1800199" cy="252694"/>
          </a:xfrm>
          <a:prstGeom prst="borderCallout2">
            <a:avLst>
              <a:gd name="adj1" fmla="val 47821"/>
              <a:gd name="adj2" fmla="val -385"/>
              <a:gd name="adj3" fmla="val 47272"/>
              <a:gd name="adj4" fmla="val -7889"/>
              <a:gd name="adj5" fmla="val 199877"/>
              <a:gd name="adj6" fmla="val -1870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b="1" dirty="0" smtClean="0">
                <a:latin typeface="+mn-ea"/>
                <a:ea typeface="+mn-ea"/>
              </a:rPr>
              <a:t>使用</a:t>
            </a:r>
            <a:r>
              <a:rPr lang="en-US" altLang="zh-CN" sz="1600" b="1" dirty="0" smtClean="0">
                <a:latin typeface="+mn-ea"/>
                <a:ea typeface="+mn-ea"/>
              </a:rPr>
              <a:t>Cube</a:t>
            </a:r>
            <a:r>
              <a:rPr lang="en-US" altLang="zh-CN" sz="1600" b="1" baseline="-18000" dirty="0" smtClean="0">
                <a:latin typeface="+mn-ea"/>
                <a:ea typeface="+mn-ea"/>
              </a:rPr>
              <a:t>0</a:t>
            </a:r>
            <a:r>
              <a:rPr lang="zh-CN" altLang="en-US" sz="1600" b="1" dirty="0" smtClean="0">
                <a:solidFill>
                  <a:srgbClr val="FF3399"/>
                </a:solidFill>
                <a:latin typeface="+mn-ea"/>
                <a:ea typeface="+mn-ea"/>
              </a:rPr>
              <a:t>或</a:t>
            </a:r>
            <a:r>
              <a:rPr lang="en-US" altLang="zh-CN" sz="1600" b="1" dirty="0" smtClean="0">
                <a:latin typeface="+mn-ea"/>
                <a:ea typeface="+mn-ea"/>
              </a:rPr>
              <a:t>σ</a:t>
            </a:r>
            <a:r>
              <a:rPr lang="zh-CN" altLang="en-US" sz="1600" b="1" dirty="0" smtClean="0">
                <a:latin typeface="+mn-ea"/>
                <a:ea typeface="+mn-ea"/>
              </a:rPr>
              <a:t>一次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62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79512" y="1052736"/>
            <a:ext cx="4104456" cy="531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IN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定义：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*IN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抽象：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b="1" dirty="0" smtClean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IN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的互连特性：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  节点的互连需求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互连需求的实现方法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sz="2400" b="1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b="1" dirty="0" smtClean="0">
              <a:solidFill>
                <a:schemeClr val="accent2"/>
              </a:solidFill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  IN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的互连特性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61616" y="1052736"/>
            <a:ext cx="70904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由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+mn-ea"/>
              </a:rPr>
              <a:t>开关元件</a:t>
            </a:r>
            <a:r>
              <a:rPr lang="zh-CN" altLang="en-US" sz="2400" b="1" dirty="0" smtClean="0">
                <a:latin typeface="+mn-ea"/>
              </a:rPr>
              <a:t>按一定</a:t>
            </a:r>
            <a:r>
              <a:rPr lang="zh-CN" altLang="en-US" sz="2400" b="1" u="sng" dirty="0" smtClean="0">
                <a:solidFill>
                  <a:schemeClr val="accent2"/>
                </a:solidFill>
                <a:latin typeface="+mn-ea"/>
              </a:rPr>
              <a:t>拓扑结构</a:t>
            </a:r>
            <a:r>
              <a:rPr lang="zh-CN" altLang="en-US" sz="2400" b="1" dirty="0" smtClean="0">
                <a:latin typeface="+mn-ea"/>
              </a:rPr>
              <a:t>和</a:t>
            </a:r>
            <a:r>
              <a:rPr lang="zh-CN" altLang="en-US" sz="2400" b="1" u="sng" dirty="0" smtClean="0">
                <a:solidFill>
                  <a:srgbClr val="0070C0"/>
                </a:solidFill>
                <a:latin typeface="+mn-ea"/>
              </a:rPr>
              <a:t>控制方式</a:t>
            </a:r>
            <a:r>
              <a:rPr lang="zh-CN" altLang="en-US" sz="2400" b="1" dirty="0" smtClean="0">
                <a:latin typeface="+mn-ea"/>
              </a:rPr>
              <a:t>构成的网络，用来实现节点间的互连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5808" y="2060848"/>
            <a:ext cx="3096272" cy="1216694"/>
            <a:chOff x="1857084" y="3143248"/>
            <a:chExt cx="3096272" cy="1216694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857356" y="4071942"/>
              <a:ext cx="3096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互连网络</a:t>
              </a:r>
              <a:r>
                <a:rPr lang="en-US" altLang="zh-CN" sz="2000" b="1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3643306" y="3214686"/>
              <a:ext cx="412750" cy="29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r>
                <a:rPr lang="en-US" altLang="zh-CN" b="1" dirty="0"/>
                <a:t>···</a:t>
              </a:r>
            </a:p>
          </p:txBody>
        </p:sp>
        <p:sp>
          <p:nvSpPr>
            <p:cNvPr id="14" name="Rectangle 112"/>
            <p:cNvSpPr>
              <a:spLocks noChangeArrowheads="1"/>
            </p:cNvSpPr>
            <p:nvPr/>
          </p:nvSpPr>
          <p:spPr bwMode="auto">
            <a:xfrm>
              <a:off x="1857084" y="3143248"/>
              <a:ext cx="648000" cy="43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b="1" dirty="0" smtClean="0">
                  <a:latin typeface="+mn-ea"/>
                  <a:ea typeface="+mn-ea"/>
                </a:rPr>
                <a:t>节点</a:t>
              </a:r>
              <a:endParaRPr lang="en-US" altLang="zh-CN" b="1" dirty="0" smtClean="0">
                <a:latin typeface="+mn-ea"/>
                <a:ea typeface="+mn-ea"/>
              </a:endParaRPr>
            </a:p>
          </p:txBody>
        </p:sp>
        <p:sp>
          <p:nvSpPr>
            <p:cNvPr id="15" name="Rectangle 112"/>
            <p:cNvSpPr>
              <a:spLocks noChangeArrowheads="1"/>
            </p:cNvSpPr>
            <p:nvPr/>
          </p:nvSpPr>
          <p:spPr bwMode="auto">
            <a:xfrm>
              <a:off x="1857356" y="3571876"/>
              <a:ext cx="648000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</a:rPr>
                <a:t>NIC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6" name="Rectangle 112"/>
            <p:cNvSpPr>
              <a:spLocks noChangeArrowheads="1"/>
            </p:cNvSpPr>
            <p:nvPr/>
          </p:nvSpPr>
          <p:spPr bwMode="auto">
            <a:xfrm>
              <a:off x="2865196" y="3143248"/>
              <a:ext cx="648000" cy="43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b="1" dirty="0" smtClean="0">
                  <a:latin typeface="+mn-ea"/>
                  <a:ea typeface="+mn-ea"/>
                </a:rPr>
                <a:t>节点</a:t>
              </a:r>
              <a:endParaRPr lang="en-US" altLang="zh-CN" b="1" dirty="0" smtClean="0">
                <a:latin typeface="+mn-ea"/>
                <a:ea typeface="+mn-ea"/>
              </a:endParaRPr>
            </a:p>
          </p:txBody>
        </p:sp>
        <p:sp>
          <p:nvSpPr>
            <p:cNvPr id="17" name="Rectangle 112"/>
            <p:cNvSpPr>
              <a:spLocks noChangeArrowheads="1"/>
            </p:cNvSpPr>
            <p:nvPr/>
          </p:nvSpPr>
          <p:spPr bwMode="auto">
            <a:xfrm>
              <a:off x="2865196" y="3571876"/>
              <a:ext cx="648000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</a:rPr>
                <a:t>NIC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/>
          </p:nvSpPr>
          <p:spPr bwMode="auto">
            <a:xfrm>
              <a:off x="4286248" y="3143248"/>
              <a:ext cx="648000" cy="43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b="1" dirty="0" smtClean="0">
                  <a:latin typeface="+mn-ea"/>
                  <a:ea typeface="+mn-ea"/>
                </a:rPr>
                <a:t>节点</a:t>
              </a:r>
              <a:endParaRPr lang="en-US" altLang="zh-CN" b="1" dirty="0" smtClean="0">
                <a:latin typeface="+mn-ea"/>
                <a:ea typeface="+mn-ea"/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/>
          </p:nvSpPr>
          <p:spPr bwMode="auto">
            <a:xfrm>
              <a:off x="4286248" y="3571876"/>
              <a:ext cx="648000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</a:rPr>
                <a:t>NIC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 rot="5400000">
              <a:off x="2001044" y="3930190"/>
              <a:ext cx="288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rot="5400000" flipH="1" flipV="1">
              <a:off x="2145060" y="3930190"/>
              <a:ext cx="288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rot="5400000">
              <a:off x="3009156" y="3930190"/>
              <a:ext cx="288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rot="5400000" flipH="1" flipV="1">
              <a:off x="3153172" y="3930190"/>
              <a:ext cx="288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rot="5400000">
              <a:off x="4449316" y="3930190"/>
              <a:ext cx="288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rot="5400000" flipH="1" flipV="1">
              <a:off x="4593332" y="3930190"/>
              <a:ext cx="288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7" name="Text Box 124"/>
          <p:cNvSpPr txBox="1">
            <a:spLocks noChangeArrowheads="1"/>
          </p:cNvSpPr>
          <p:nvPr/>
        </p:nvSpPr>
        <p:spPr bwMode="auto">
          <a:xfrm>
            <a:off x="1547664" y="3429000"/>
            <a:ext cx="7404404" cy="292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所有入端到出端的</a:t>
            </a:r>
            <a:r>
              <a:rPr lang="zh-CN" altLang="en-US" sz="2400" b="1" u="sng" dirty="0" smtClean="0">
                <a:latin typeface="宋体" pitchFamily="2" charset="-122"/>
              </a:rPr>
              <a:t>一组</a:t>
            </a:r>
            <a:r>
              <a:rPr lang="zh-CN" altLang="en-US" b="1" dirty="0" smtClean="0">
                <a:latin typeface="+mn-lt"/>
              </a:rPr>
              <a:t> </a:t>
            </a:r>
            <a:r>
              <a:rPr lang="zh-CN" altLang="en-US" sz="2400" b="1" u="sng" dirty="0" smtClean="0">
                <a:latin typeface="宋体" pitchFamily="2" charset="-122"/>
              </a:rPr>
              <a:t>映像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smtClean="0">
                <a:latin typeface="+mn-lt"/>
              </a:rPr>
              <a:t>mapping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，同时呈现一种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映像</a:t>
            </a:r>
            <a:r>
              <a:rPr lang="zh-CN" altLang="en-US" b="1" dirty="0">
                <a:latin typeface="宋体" pitchFamily="2" charset="-122"/>
              </a:rPr>
              <a:t>的种类数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zh-CN" altLang="en-US" dirty="0" smtClean="0">
                <a:latin typeface="宋体" pitchFamily="2" charset="-122"/>
              </a:rPr>
              <a:t>┘</a:t>
            </a:r>
            <a:r>
              <a:rPr lang="zh-CN" altLang="en-US" b="1" dirty="0" smtClean="0">
                <a:latin typeface="宋体" pitchFamily="2" charset="-122"/>
              </a:rPr>
              <a:t>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←端口间连接关系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smtClean="0">
                <a:latin typeface="宋体" pitchFamily="2" charset="-122"/>
              </a:rPr>
              <a:t>   </a:t>
            </a:r>
            <a:r>
              <a:rPr lang="zh-CN" altLang="en-US" sz="2400" b="1" dirty="0" smtClean="0">
                <a:latin typeface="宋体" pitchFamily="2" charset="-122"/>
              </a:rPr>
              <a:t>        可任意互连</a:t>
            </a:r>
            <a:r>
              <a:rPr lang="en-US" altLang="zh-CN" b="1" dirty="0" smtClean="0">
                <a:latin typeface="宋体" pitchFamily="2" charset="-122"/>
              </a:rPr>
              <a:t>(N!</a:t>
            </a:r>
            <a:r>
              <a:rPr lang="zh-CN" altLang="en-US" b="1" dirty="0" smtClean="0">
                <a:latin typeface="宋体" pitchFamily="2" charset="-122"/>
              </a:rPr>
              <a:t>种映像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           网络实现，或网络＋节点实现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         (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次通信</a:t>
            </a:r>
            <a:r>
              <a:rPr lang="en-US" altLang="zh-CN" b="1" dirty="0" smtClean="0">
                <a:latin typeface="宋体" pitchFamily="2" charset="-122"/>
              </a:rPr>
              <a:t>)      (</a:t>
            </a:r>
            <a:r>
              <a:rPr lang="zh-CN" altLang="en-US" b="1" dirty="0" smtClean="0">
                <a:latin typeface="宋体" pitchFamily="2" charset="-122"/>
              </a:rPr>
              <a:t>多次通信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zh-CN" altLang="en-US" b="1" dirty="0" smtClean="0">
                <a:latin typeface="宋体" pitchFamily="2" charset="-122"/>
              </a:rPr>
              <a:t>接收</a:t>
            </a:r>
            <a:r>
              <a:rPr lang="en-US" altLang="zh-CN" b="1" dirty="0" smtClean="0">
                <a:latin typeface="宋体" pitchFamily="2" charset="-122"/>
              </a:rPr>
              <a:t>+</a:t>
            </a:r>
            <a:r>
              <a:rPr lang="zh-CN" altLang="en-US" b="1" dirty="0" smtClean="0">
                <a:latin typeface="宋体" pitchFamily="2" charset="-122"/>
              </a:rPr>
              <a:t>转发</a:t>
            </a:r>
            <a:r>
              <a:rPr lang="en-US" altLang="zh-CN" b="1" dirty="0" smtClean="0">
                <a:latin typeface="宋体" pitchFamily="2" charset="-122"/>
              </a:rPr>
              <a:t>]) </a:t>
            </a:r>
          </a:p>
          <a:p>
            <a:pPr>
              <a:spcBef>
                <a:spcPts val="300"/>
              </a:spcBef>
            </a:pP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smtClean="0">
                <a:latin typeface="宋体" pitchFamily="2" charset="-122"/>
              </a:rPr>
              <a:t>         </a:t>
            </a:r>
            <a:r>
              <a:rPr lang="zh-CN" altLang="en-US" sz="2400" b="1" dirty="0" smtClean="0">
                <a:latin typeface="宋体" pitchFamily="2" charset="-122"/>
              </a:rPr>
              <a:t>有多种映像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种类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&lt;&lt;</a:t>
            </a:r>
            <a:r>
              <a:rPr lang="en-US" altLang="zh-CN" b="1" dirty="0" smtClean="0">
                <a:latin typeface="宋体" pitchFamily="2" charset="-122"/>
              </a:rPr>
              <a:t>N!)           </a:t>
            </a:r>
            <a:r>
              <a:rPr lang="zh-CN" altLang="en-US" b="1" dirty="0" smtClean="0">
                <a:latin typeface="宋体" pitchFamily="2" charset="-122"/>
              </a:rPr>
              <a:t>←涉及软硬取舍</a:t>
            </a:r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79512" y="548680"/>
            <a:ext cx="877255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※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互连网络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Interconnection Network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2400" dirty="0" smtClean="0"/>
              <a:t>的概念</a:t>
            </a:r>
            <a:endParaRPr lang="zh-CN" altLang="en-US" sz="2400" dirty="0"/>
          </a:p>
        </p:txBody>
      </p:sp>
      <p:grpSp>
        <p:nvGrpSpPr>
          <p:cNvPr id="58" name="组合 57"/>
          <p:cNvGrpSpPr/>
          <p:nvPr/>
        </p:nvGrpSpPr>
        <p:grpSpPr>
          <a:xfrm>
            <a:off x="6012200" y="2060848"/>
            <a:ext cx="2016184" cy="1368705"/>
            <a:chOff x="3923968" y="5084615"/>
            <a:chExt cx="2016184" cy="1368705"/>
          </a:xfrm>
        </p:grpSpPr>
        <p:sp>
          <p:nvSpPr>
            <p:cNvPr id="30" name="Text Box 41"/>
            <p:cNvSpPr txBox="1">
              <a:spLocks noChangeArrowheads="1"/>
            </p:cNvSpPr>
            <p:nvPr/>
          </p:nvSpPr>
          <p:spPr bwMode="auto">
            <a:xfrm>
              <a:off x="4139968" y="5085184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>
              <a:defPPr>
                <a:defRPr lang="zh-CN"/>
              </a:defPPr>
              <a:lvl1pPr>
                <a:lnSpc>
                  <a:spcPct val="90000"/>
                </a:lnSpc>
                <a:defRPr sz="1400" b="1">
                  <a:latin typeface="+mn-ea"/>
                  <a:ea typeface="+mn-ea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US" altLang="zh-CN" dirty="0"/>
                <a:t>0</a:t>
              </a:r>
            </a:p>
          </p:txBody>
        </p:sp>
        <p:sp>
          <p:nvSpPr>
            <p:cNvPr id="31" name="Text Box 45"/>
            <p:cNvSpPr txBox="1">
              <a:spLocks noChangeArrowheads="1"/>
            </p:cNvSpPr>
            <p:nvPr/>
          </p:nvSpPr>
          <p:spPr bwMode="auto">
            <a:xfrm>
              <a:off x="3995968" y="5589240"/>
              <a:ext cx="28800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2" name="Rectangle 46"/>
            <p:cNvSpPr>
              <a:spLocks noChangeArrowheads="1"/>
            </p:cNvSpPr>
            <p:nvPr/>
          </p:nvSpPr>
          <p:spPr bwMode="auto">
            <a:xfrm>
              <a:off x="4499992" y="5084615"/>
              <a:ext cx="864000" cy="122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" name="Line 47"/>
            <p:cNvSpPr>
              <a:spLocks noChangeShapeType="1"/>
            </p:cNvSpPr>
            <p:nvPr/>
          </p:nvSpPr>
          <p:spPr bwMode="auto">
            <a:xfrm flipV="1">
              <a:off x="4499992" y="5160042"/>
              <a:ext cx="864000" cy="281761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4" name="Line 49"/>
            <p:cNvSpPr>
              <a:spLocks noChangeShapeType="1"/>
            </p:cNvSpPr>
            <p:nvPr/>
          </p:nvSpPr>
          <p:spPr bwMode="auto">
            <a:xfrm>
              <a:off x="4499992" y="5941870"/>
              <a:ext cx="864120" cy="29703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5" name="Text Box 60"/>
            <p:cNvSpPr txBox="1">
              <a:spLocks noChangeArrowheads="1"/>
            </p:cNvSpPr>
            <p:nvPr/>
          </p:nvSpPr>
          <p:spPr bwMode="auto">
            <a:xfrm>
              <a:off x="3923968" y="6156184"/>
              <a:ext cx="360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N-1</a:t>
              </a:r>
            </a:p>
          </p:txBody>
        </p:sp>
        <p:sp>
          <p:nvSpPr>
            <p:cNvPr id="36" name="Line 61"/>
            <p:cNvSpPr>
              <a:spLocks noChangeShapeType="1"/>
            </p:cNvSpPr>
            <p:nvPr/>
          </p:nvSpPr>
          <p:spPr bwMode="auto">
            <a:xfrm flipV="1">
              <a:off x="4499992" y="5441802"/>
              <a:ext cx="864000" cy="149025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7" name="Line 63"/>
            <p:cNvSpPr>
              <a:spLocks noChangeShapeType="1"/>
            </p:cNvSpPr>
            <p:nvPr/>
          </p:nvSpPr>
          <p:spPr bwMode="auto">
            <a:xfrm flipV="1">
              <a:off x="4499992" y="6021288"/>
              <a:ext cx="864000" cy="21748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 flipV="1">
              <a:off x="5004048" y="630932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4283992" y="5157192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>
              <a:off x="4283992" y="5445224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4283992" y="5589240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4283992" y="5940282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>
              <a:off x="4283992" y="6237312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>
              <a:off x="5364088" y="5156052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5364112" y="5443636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5364088" y="6021288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5364088" y="6237312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 Box 41"/>
            <p:cNvSpPr txBox="1">
              <a:spLocks noChangeArrowheads="1"/>
            </p:cNvSpPr>
            <p:nvPr/>
          </p:nvSpPr>
          <p:spPr bwMode="auto">
            <a:xfrm>
              <a:off x="5580112" y="5085184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>
              <a:defPPr>
                <a:defRPr lang="zh-CN"/>
              </a:defPPr>
              <a:lvl1pPr>
                <a:lnSpc>
                  <a:spcPct val="90000"/>
                </a:lnSpc>
                <a:defRPr sz="1400" b="1">
                  <a:latin typeface="+mn-ea"/>
                  <a:ea typeface="+mn-ea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US" altLang="zh-CN" dirty="0"/>
                <a:t>0</a:t>
              </a:r>
            </a:p>
          </p:txBody>
        </p:sp>
        <p:sp>
          <p:nvSpPr>
            <p:cNvPr id="54" name="Text Box 45"/>
            <p:cNvSpPr txBox="1">
              <a:spLocks noChangeArrowheads="1"/>
            </p:cNvSpPr>
            <p:nvPr/>
          </p:nvSpPr>
          <p:spPr bwMode="auto">
            <a:xfrm>
              <a:off x="5652152" y="5589240"/>
              <a:ext cx="28800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5" name="Text Box 60"/>
            <p:cNvSpPr txBox="1">
              <a:spLocks noChangeArrowheads="1"/>
            </p:cNvSpPr>
            <p:nvPr/>
          </p:nvSpPr>
          <p:spPr bwMode="auto">
            <a:xfrm>
              <a:off x="5580152" y="6156184"/>
              <a:ext cx="360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N-1</a:t>
              </a:r>
            </a:p>
          </p:txBody>
        </p:sp>
        <p:cxnSp>
          <p:nvCxnSpPr>
            <p:cNvPr id="57" name="直接箭头连接符 56"/>
            <p:cNvCxnSpPr/>
            <p:nvPr/>
          </p:nvCxnSpPr>
          <p:spPr bwMode="auto">
            <a:xfrm flipV="1">
              <a:off x="4860032" y="630932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4455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511" y="1340768"/>
            <a:ext cx="345638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、互连特性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</a:rPr>
              <a:t>的表示</a:t>
            </a:r>
            <a:endParaRPr lang="zh-CN" altLang="en-US" sz="2000" b="1" dirty="0" smtClean="0">
              <a:solidFill>
                <a:srgbClr val="FF3399"/>
              </a:solidFill>
              <a:latin typeface="+mn-ea"/>
            </a:endParaRPr>
          </a:p>
          <a:p>
            <a:pPr marL="1349375" indent="-1349375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*互连函数表示法：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 marL="1349375" indent="-1349375"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     互连函数</a:t>
            </a:r>
            <a:endParaRPr lang="en-US" altLang="zh-CN" sz="2400" b="1" dirty="0" smtClean="0">
              <a:latin typeface="+mn-ea"/>
            </a:endParaRPr>
          </a:p>
          <a:p>
            <a:pPr marL="1349375" indent="-1349375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990099"/>
                </a:solidFill>
                <a:latin typeface="+mn-ea"/>
              </a:rPr>
              <a:t>  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</a:rPr>
              <a:t>      端口编码：</a:t>
            </a:r>
            <a:endParaRPr lang="en-US" altLang="zh-CN" sz="2400" b="1" dirty="0" smtClean="0">
              <a:solidFill>
                <a:srgbClr val="990099"/>
              </a:solidFill>
              <a:latin typeface="+mn-ea"/>
            </a:endParaRPr>
          </a:p>
          <a:p>
            <a:pPr marL="1349375" indent="-1349375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990099"/>
                </a:solidFill>
                <a:latin typeface="+mn-ea"/>
              </a:rPr>
              <a:t> </a:t>
            </a:r>
            <a:r>
              <a:rPr lang="zh-CN" altLang="en-US" sz="24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990099"/>
                </a:solidFill>
                <a:latin typeface="+mn-ea"/>
              </a:rPr>
              <a:t>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</a:rPr>
              <a:t>操作类型：</a:t>
            </a:r>
            <a:endParaRPr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marL="1349375" indent="-1349375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*连线图表示法：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349375" indent="-1349375"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 marL="1349375" indent="-1349375"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349375" indent="-1349375"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*特点：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5386" y="313492"/>
            <a:ext cx="693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latin typeface="宋体" pitchFamily="2" charset="-122"/>
              </a:rPr>
              <a:t>第</a:t>
            </a:r>
            <a:r>
              <a:rPr lang="en-US" altLang="zh-CN" sz="2800" b="1" dirty="0" smtClean="0">
                <a:latin typeface="宋体" pitchFamily="2" charset="-122"/>
              </a:rPr>
              <a:t>1</a:t>
            </a:r>
            <a:r>
              <a:rPr lang="zh-CN" altLang="en-US" sz="2800" b="1" dirty="0" smtClean="0">
                <a:latin typeface="宋体" pitchFamily="2" charset="-122"/>
              </a:rPr>
              <a:t>节  互连函数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6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dirty="0" smtClean="0"/>
              <a:t>互连特性的表示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，基本的互连函数，互连函数的实现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971599" y="2252479"/>
            <a:ext cx="79931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+mn-ea"/>
              </a:rPr>
              <a:t>        </a:t>
            </a:r>
            <a:r>
              <a:rPr lang="en-US" altLang="zh-CN" sz="2400" b="1" dirty="0" err="1" smtClean="0">
                <a:latin typeface="+mn-ea"/>
              </a:rPr>
              <a:t>y＝</a:t>
            </a:r>
            <a:r>
              <a:rPr lang="en-US" altLang="zh-CN" sz="2400" b="1" dirty="0" err="1" smtClean="0">
                <a:latin typeface="+mn-ea"/>
                <a:ea typeface="+mn-ea"/>
              </a:rPr>
              <a:t>f</a:t>
            </a:r>
            <a:r>
              <a:rPr lang="en-US" altLang="zh-CN" sz="2400" b="1" dirty="0" smtClean="0">
                <a:latin typeface="+mn-ea"/>
                <a:ea typeface="+mn-ea"/>
              </a:rPr>
              <a:t>(x)</a:t>
            </a:r>
            <a:r>
              <a:rPr lang="en-US" altLang="zh-CN" sz="2400" b="1" dirty="0">
                <a:latin typeface="+mn-ea"/>
                <a:ea typeface="+mn-ea"/>
              </a:rPr>
              <a:t>＝</a:t>
            </a:r>
            <a:r>
              <a:rPr lang="zh-CN" altLang="en-US" sz="2400" b="1" dirty="0" smtClean="0">
                <a:latin typeface="+mn-ea"/>
                <a:ea typeface="+mn-ea"/>
              </a:rPr>
              <a:t>基于</a:t>
            </a:r>
            <a:r>
              <a:rPr lang="en-US" altLang="zh-CN" sz="2400" b="1" dirty="0" smtClean="0">
                <a:latin typeface="+mn-ea"/>
                <a:ea typeface="+mn-ea"/>
              </a:rPr>
              <a:t>x</a:t>
            </a:r>
            <a:r>
              <a:rPr lang="zh-CN" altLang="en-US" sz="2400" b="1" dirty="0" smtClean="0">
                <a:latin typeface="+mn-ea"/>
                <a:ea typeface="+mn-ea"/>
              </a:rPr>
              <a:t>操作</a:t>
            </a:r>
            <a:r>
              <a:rPr lang="zh-CN" altLang="en-US" sz="2400" b="1" dirty="0">
                <a:latin typeface="+mn-ea"/>
                <a:ea typeface="+mn-ea"/>
              </a:rPr>
              <a:t>的</a:t>
            </a:r>
            <a:r>
              <a:rPr lang="zh-CN" altLang="en-US" sz="2400" b="1" dirty="0" smtClean="0">
                <a:latin typeface="+mn-ea"/>
                <a:ea typeface="+mn-ea"/>
              </a:rPr>
              <a:t>结果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        x</a:t>
            </a:r>
            <a:r>
              <a:rPr lang="zh-CN" altLang="en-US" sz="2400" b="1" dirty="0">
                <a:latin typeface="+mn-ea"/>
              </a:rPr>
              <a:t>及</a:t>
            </a:r>
            <a:r>
              <a:rPr lang="en-US" altLang="zh-CN" sz="2400" b="1" dirty="0">
                <a:latin typeface="+mn-ea"/>
              </a:rPr>
              <a:t>y＝b</a:t>
            </a:r>
            <a:r>
              <a:rPr lang="en-US" altLang="zh-CN" sz="2400" b="1" baseline="-18000" dirty="0">
                <a:latin typeface="+mn-ea"/>
              </a:rPr>
              <a:t>n-1</a:t>
            </a:r>
            <a:r>
              <a:rPr lang="en-US" altLang="zh-CN" sz="2400" b="1" dirty="0">
                <a:latin typeface="+mn-ea"/>
              </a:rPr>
              <a:t>…b</a:t>
            </a:r>
            <a:r>
              <a:rPr lang="en-US" altLang="zh-CN" sz="2400" b="1" baseline="-18000" dirty="0">
                <a:latin typeface="+mn-ea"/>
              </a:rPr>
              <a:t>0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n＝log</a:t>
            </a:r>
            <a:r>
              <a:rPr lang="en-US" altLang="zh-CN" sz="2400" b="1" baseline="-26000" dirty="0">
                <a:latin typeface="+mn-ea"/>
              </a:rPr>
              <a:t>2</a:t>
            </a:r>
            <a:r>
              <a:rPr lang="en-US" altLang="zh-CN" sz="2400" b="1" dirty="0">
                <a:latin typeface="+mn-ea"/>
              </a:rPr>
              <a:t>N    </a:t>
            </a:r>
            <a:r>
              <a:rPr lang="zh-CN" altLang="en-US" b="1" dirty="0">
                <a:latin typeface="+mn-ea"/>
              </a:rPr>
              <a:t>←二进制编码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1349375" indent="-1349375"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        排列、置换等，如</a:t>
            </a:r>
            <a:r>
              <a:rPr lang="en-US" altLang="zh-CN" sz="2400" b="1" dirty="0" smtClean="0">
                <a:latin typeface="宋体" pitchFamily="2" charset="-122"/>
              </a:rPr>
              <a:t>f(x)=x+1(mod N)</a:t>
            </a:r>
          </a:p>
          <a:p>
            <a:pPr marL="1349375" indent="-1349375"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 marL="1349375" indent="-1349375"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所有</a:t>
            </a:r>
            <a:r>
              <a:rPr lang="zh-CN" altLang="en-US" sz="2400" b="1" dirty="0">
                <a:latin typeface="宋体" pitchFamily="2" charset="-122"/>
              </a:rPr>
              <a:t>出端</a:t>
            </a:r>
            <a:r>
              <a:rPr lang="en-US" altLang="zh-CN" sz="2400" b="1" dirty="0">
                <a:latin typeface="宋体" pitchFamily="2" charset="-122"/>
              </a:rPr>
              <a:t>-</a:t>
            </a:r>
            <a:r>
              <a:rPr lang="zh-CN" altLang="en-US" sz="2400" b="1" dirty="0">
                <a:latin typeface="宋体" pitchFamily="2" charset="-122"/>
              </a:rPr>
              <a:t>入端的</a:t>
            </a:r>
            <a:r>
              <a:rPr lang="zh-CN" altLang="en-US" sz="2400" b="1" dirty="0" smtClean="0">
                <a:latin typeface="宋体" pitchFamily="2" charset="-122"/>
              </a:rPr>
              <a:t>连接关系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即拓扑结构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400" b="1" dirty="0" smtClean="0">
              <a:latin typeface="宋体" pitchFamily="2" charset="-122"/>
            </a:endParaRPr>
          </a:p>
          <a:p>
            <a:pPr marL="1349375" indent="-1349375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990099"/>
                </a:solidFill>
                <a:latin typeface="+mn-ea"/>
              </a:rPr>
              <a:t>   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</a:rPr>
              <a:t>示例：</a:t>
            </a:r>
            <a:r>
              <a:rPr lang="en-US" altLang="zh-CN" sz="2400" b="1" dirty="0">
                <a:latin typeface="宋体" pitchFamily="2" charset="-122"/>
              </a:rPr>
              <a:t>f(x)=x+1(mod N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</a:p>
          <a:p>
            <a:pPr marL="1349375" indent="-1349375">
              <a:lnSpc>
                <a:spcPct val="125000"/>
              </a:lnSpc>
            </a:pPr>
            <a:endParaRPr lang="en-US" altLang="zh-CN" sz="2400" b="1" dirty="0">
              <a:latin typeface="宋体" pitchFamily="2" charset="-122"/>
            </a:endParaRPr>
          </a:p>
          <a:p>
            <a:pPr marL="1349375" indent="-1349375"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互连函数便于</a:t>
            </a:r>
            <a:r>
              <a:rPr lang="zh-CN" altLang="en-US" sz="2400" b="1" u="sng" dirty="0" smtClean="0">
                <a:latin typeface="宋体" pitchFamily="2" charset="-122"/>
              </a:rPr>
              <a:t>软件描述</a:t>
            </a:r>
            <a:r>
              <a:rPr lang="zh-CN" altLang="en-US" sz="2400" b="1" dirty="0" smtClean="0">
                <a:latin typeface="宋体" pitchFamily="2" charset="-122"/>
              </a:rPr>
              <a:t>，连线图便于</a:t>
            </a:r>
            <a:r>
              <a:rPr lang="zh-CN" altLang="en-US" sz="2400" b="1" u="sng" dirty="0" smtClean="0">
                <a:latin typeface="宋体" pitchFamily="2" charset="-122"/>
              </a:rPr>
              <a:t>硬件实现</a:t>
            </a:r>
            <a:endParaRPr lang="en-US" altLang="zh-CN" sz="2400" b="1" u="sng" dirty="0">
              <a:latin typeface="宋体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20272" y="3717032"/>
            <a:ext cx="1584176" cy="1728000"/>
            <a:chOff x="2699792" y="1628800"/>
            <a:chExt cx="1584176" cy="1728000"/>
          </a:xfrm>
        </p:grpSpPr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699792" y="1628800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23968" y="1628800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3131856" y="17712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3707904" y="17712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3131856" y="19872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3707904" y="19872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131856" y="220327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3707904" y="220327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3131856" y="241930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3707904" y="241930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131856" y="263532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3707904" y="263532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3131856" y="285134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3707904" y="285134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3131856" y="30673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3707904" y="30673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3131856" y="328339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3707904" y="328339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3275904" y="1771228"/>
              <a:ext cx="432000" cy="21761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3275856" y="1987252"/>
              <a:ext cx="432000" cy="21761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3275904" y="2203276"/>
              <a:ext cx="432000" cy="21761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3275856" y="2419300"/>
              <a:ext cx="432000" cy="21761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3275904" y="2635324"/>
              <a:ext cx="432000" cy="21761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3275856" y="2851348"/>
              <a:ext cx="432000" cy="21761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3275904" y="3067372"/>
              <a:ext cx="432000" cy="21761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V="1">
              <a:off x="3275856" y="1772022"/>
              <a:ext cx="432000" cy="151137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2" y="404664"/>
            <a:ext cx="4320480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、基本的互连函数</a:t>
            </a:r>
            <a:endParaRPr lang="en-US" altLang="zh-CN" sz="24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*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恒等函数：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*交换函数：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*混洗函数：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95737" y="836712"/>
            <a:ext cx="35521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 smtClean="0">
                <a:latin typeface="宋体" pitchFamily="2" charset="-122"/>
              </a:rPr>
              <a:t>f</a:t>
            </a:r>
            <a:r>
              <a:rPr lang="en-US" altLang="zh-CN" sz="2400" b="1" baseline="-18000" dirty="0" err="1" smtClean="0">
                <a:latin typeface="宋体" pitchFamily="2" charset="-122"/>
              </a:rPr>
              <a:t>I</a:t>
            </a:r>
            <a:r>
              <a:rPr lang="en-US" altLang="zh-CN" sz="2400" b="1" dirty="0" smtClean="0">
                <a:latin typeface="宋体" pitchFamily="2" charset="-122"/>
              </a:rPr>
              <a:t>(b</a:t>
            </a:r>
            <a:r>
              <a:rPr lang="en-US" altLang="zh-CN" sz="2400" b="1" baseline="-18000" dirty="0" smtClean="0">
                <a:latin typeface="宋体" pitchFamily="2" charset="-122"/>
              </a:rPr>
              <a:t>n-1</a:t>
            </a:r>
            <a:r>
              <a:rPr lang="en-US" altLang="zh-CN" sz="2400" b="1" dirty="0" smtClean="0">
                <a:latin typeface="+mn-ea"/>
                <a:ea typeface="+mn-ea"/>
              </a:rPr>
              <a:t>…</a:t>
            </a:r>
            <a:r>
              <a:rPr lang="en-US" altLang="zh-CN" sz="2400" b="1" dirty="0" smtClean="0">
                <a:latin typeface="宋体" pitchFamily="2" charset="-122"/>
              </a:rPr>
              <a:t>b</a:t>
            </a:r>
            <a:r>
              <a:rPr lang="en-US" altLang="zh-CN" sz="2400" b="1" baseline="-18000" dirty="0" smtClean="0">
                <a:latin typeface="宋体" pitchFamily="2" charset="-122"/>
              </a:rPr>
              <a:t>0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＝</a:t>
            </a:r>
            <a:r>
              <a:rPr lang="en-US" altLang="zh-CN" sz="2400" b="1" dirty="0" smtClean="0">
                <a:latin typeface="宋体" pitchFamily="2" charset="-122"/>
              </a:rPr>
              <a:t>b</a:t>
            </a:r>
            <a:r>
              <a:rPr lang="en-US" altLang="zh-CN" sz="2400" b="1" baseline="-18000" dirty="0" smtClean="0">
                <a:latin typeface="宋体" pitchFamily="2" charset="-122"/>
              </a:rPr>
              <a:t>n-1</a:t>
            </a:r>
            <a:r>
              <a:rPr lang="en-US" altLang="zh-CN" sz="2400" b="1" dirty="0" smtClean="0">
                <a:latin typeface="+mn-ea"/>
                <a:ea typeface="+mn-ea"/>
              </a:rPr>
              <a:t>…</a:t>
            </a:r>
            <a:r>
              <a:rPr lang="en-US" altLang="zh-CN" sz="2400" b="1" dirty="0" smtClean="0">
                <a:latin typeface="宋体" pitchFamily="2" charset="-122"/>
              </a:rPr>
              <a:t>b</a:t>
            </a:r>
            <a:r>
              <a:rPr lang="en-US" altLang="zh-CN" sz="2400" b="1" baseline="-18000" dirty="0" smtClean="0">
                <a:latin typeface="宋体" pitchFamily="2" charset="-122"/>
              </a:rPr>
              <a:t>0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95736" y="1304618"/>
            <a:ext cx="6192688" cy="553998"/>
            <a:chOff x="214283" y="1714488"/>
            <a:chExt cx="6192688" cy="553998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14283" y="1714488"/>
              <a:ext cx="6192688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400" b="1" dirty="0" err="1" smtClean="0">
                  <a:latin typeface="宋体" pitchFamily="2" charset="-122"/>
                </a:rPr>
                <a:t>f</a:t>
              </a:r>
              <a:r>
                <a:rPr lang="en-US" altLang="zh-CN" sz="2400" b="1" baseline="-18000" dirty="0" err="1" smtClean="0">
                  <a:latin typeface="宋体" pitchFamily="2" charset="-122"/>
                </a:rPr>
                <a:t>E</a:t>
              </a:r>
              <a:r>
                <a:rPr lang="en-US" altLang="zh-CN" sz="2400" b="1" dirty="0" smtClean="0">
                  <a:latin typeface="宋体" pitchFamily="2" charset="-122"/>
                </a:rPr>
                <a:t>(b</a:t>
              </a:r>
              <a:r>
                <a:rPr lang="en-US" altLang="zh-CN" sz="2400" b="1" baseline="-18000" dirty="0" smtClean="0">
                  <a:latin typeface="宋体" pitchFamily="2" charset="-122"/>
                </a:rPr>
                <a:t>n-1</a:t>
              </a:r>
              <a:r>
                <a:rPr lang="en-US" altLang="zh-CN" sz="2400" b="1" dirty="0">
                  <a:latin typeface="+mn-ea"/>
                  <a:ea typeface="+mn-ea"/>
                </a:rPr>
                <a:t>…</a:t>
              </a:r>
              <a:r>
                <a:rPr lang="en-US" altLang="zh-CN" sz="2400" b="1" dirty="0" smtClean="0">
                  <a:latin typeface="宋体" pitchFamily="2" charset="-122"/>
                </a:rPr>
                <a:t>b</a:t>
              </a:r>
              <a:r>
                <a:rPr lang="en-US" altLang="zh-CN" sz="2400" b="1" baseline="-18000" dirty="0">
                  <a:latin typeface="宋体" pitchFamily="2" charset="-122"/>
                </a:rPr>
                <a:t>i</a:t>
              </a:r>
              <a:r>
                <a:rPr lang="en-US" altLang="zh-CN" sz="2400" b="1" dirty="0">
                  <a:latin typeface="+mn-ea"/>
                  <a:ea typeface="+mn-ea"/>
                </a:rPr>
                <a:t>…</a:t>
              </a:r>
              <a:r>
                <a:rPr lang="en-US" altLang="zh-CN" sz="2400" b="1" dirty="0" smtClean="0">
                  <a:latin typeface="宋体" pitchFamily="2" charset="-122"/>
                </a:rPr>
                <a:t>b</a:t>
              </a:r>
              <a:r>
                <a:rPr lang="en-US" altLang="zh-CN" sz="2400" b="1" baseline="-18000" dirty="0">
                  <a:latin typeface="宋体" pitchFamily="2" charset="-122"/>
                </a:rPr>
                <a:t>0</a:t>
              </a:r>
              <a:r>
                <a:rPr lang="en-US" altLang="zh-CN" sz="2400" b="1" dirty="0" smtClean="0">
                  <a:latin typeface="宋体" pitchFamily="2" charset="-122"/>
                </a:rPr>
                <a:t>)</a:t>
              </a:r>
              <a:r>
                <a:rPr lang="zh-CN" altLang="en-US" sz="2400" b="1" dirty="0" smtClean="0">
                  <a:latin typeface="宋体" pitchFamily="2" charset="-122"/>
                </a:rPr>
                <a:t>＝</a:t>
              </a:r>
              <a:r>
                <a:rPr lang="en-US" altLang="zh-CN" sz="2400" b="1" dirty="0" smtClean="0">
                  <a:latin typeface="宋体" pitchFamily="2" charset="-122"/>
                </a:rPr>
                <a:t>b</a:t>
              </a:r>
              <a:r>
                <a:rPr lang="en-US" altLang="zh-CN" sz="2400" b="1" baseline="-18000" dirty="0" smtClean="0">
                  <a:latin typeface="宋体" pitchFamily="2" charset="-122"/>
                </a:rPr>
                <a:t>n-1</a:t>
              </a:r>
              <a:r>
                <a:rPr lang="en-US" altLang="zh-CN" sz="2400" b="1" dirty="0">
                  <a:latin typeface="+mn-ea"/>
                  <a:ea typeface="+mn-ea"/>
                </a:rPr>
                <a:t>…</a:t>
              </a:r>
              <a:r>
                <a:rPr lang="en-US" altLang="zh-CN" sz="2400" b="1" dirty="0" smtClean="0">
                  <a:latin typeface="宋体" pitchFamily="2" charset="-122"/>
                </a:rPr>
                <a:t>b</a:t>
              </a:r>
              <a:r>
                <a:rPr lang="en-US" altLang="zh-CN" sz="2400" b="1" baseline="-18000" dirty="0" smtClean="0">
                  <a:latin typeface="宋体" pitchFamily="2" charset="-122"/>
                </a:rPr>
                <a:t>i</a:t>
              </a:r>
              <a:r>
                <a:rPr lang="en-US" altLang="zh-CN" sz="2400" b="1" dirty="0">
                  <a:latin typeface="+mn-ea"/>
                  <a:ea typeface="+mn-ea"/>
                </a:rPr>
                <a:t>…</a:t>
              </a:r>
              <a:r>
                <a:rPr lang="en-US" altLang="zh-CN" sz="2400" b="1" dirty="0" smtClean="0">
                  <a:latin typeface="宋体" pitchFamily="2" charset="-122"/>
                </a:rPr>
                <a:t>b</a:t>
              </a:r>
              <a:r>
                <a:rPr lang="en-US" altLang="zh-CN" sz="2400" b="1" baseline="-18000" dirty="0" smtClean="0">
                  <a:latin typeface="宋体" pitchFamily="2" charset="-122"/>
                </a:rPr>
                <a:t>0</a:t>
              </a:r>
              <a:r>
                <a:rPr lang="zh-CN" altLang="en-US" sz="2400" b="1" dirty="0" smtClean="0">
                  <a:latin typeface="宋体" pitchFamily="2" charset="-122"/>
                </a:rPr>
                <a:t>，有</a:t>
              </a:r>
              <a:r>
                <a:rPr lang="en-US" altLang="zh-CN" sz="2400" b="1" dirty="0" smtClean="0">
                  <a:latin typeface="宋体" pitchFamily="2" charset="-122"/>
                </a:rPr>
                <a:t>n</a:t>
              </a:r>
              <a:r>
                <a:rPr lang="zh-CN" altLang="en-US" sz="2400" b="1" dirty="0" smtClean="0">
                  <a:latin typeface="宋体" pitchFamily="2" charset="-122"/>
                </a:rPr>
                <a:t>种</a:t>
              </a:r>
              <a:endParaRPr lang="en-US" altLang="zh-CN" sz="2400" b="1" dirty="0" smtClean="0">
                <a:latin typeface="宋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3550427" y="1838314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组合 8"/>
          <p:cNvGrpSpPr/>
          <p:nvPr/>
        </p:nvGrpSpPr>
        <p:grpSpPr>
          <a:xfrm>
            <a:off x="971600" y="1844848"/>
            <a:ext cx="1584176" cy="1944192"/>
            <a:chOff x="971600" y="4005064"/>
            <a:chExt cx="1584176" cy="1944192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971600" y="4005064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195776" y="4005064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>
              <a:off x="1403664" y="414908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1979728" y="414908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1403664" y="43651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1979712" y="43651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1403664" y="45811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1979712" y="45811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1403664" y="47971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1979712" y="47971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1403664" y="501317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1979712" y="501317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1403664" y="522920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1979712" y="522920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1403664" y="544522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1979712" y="544522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1403664" y="566124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1979712" y="566124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1547712" y="4149080"/>
              <a:ext cx="43195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 Box 40"/>
            <p:cNvSpPr txBox="1">
              <a:spLocks noChangeArrowheads="1"/>
            </p:cNvSpPr>
            <p:nvPr/>
          </p:nvSpPr>
          <p:spPr bwMode="auto">
            <a:xfrm>
              <a:off x="1263598" y="5733256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恒等</a:t>
              </a: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1547664" y="4365104"/>
              <a:ext cx="43195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1547712" y="4581128"/>
              <a:ext cx="43195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1547664" y="4797152"/>
              <a:ext cx="43195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1547712" y="5013176"/>
              <a:ext cx="43195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1547664" y="5229200"/>
              <a:ext cx="43195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1547712" y="5445224"/>
              <a:ext cx="43195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1547664" y="5661248"/>
              <a:ext cx="43195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" name="组合 36"/>
          <p:cNvGrpSpPr/>
          <p:nvPr/>
        </p:nvGrpSpPr>
        <p:grpSpPr>
          <a:xfrm>
            <a:off x="2987824" y="1844848"/>
            <a:ext cx="5040560" cy="1944192"/>
            <a:chOff x="2771800" y="4005064"/>
            <a:chExt cx="5040560" cy="1944192"/>
          </a:xfrm>
        </p:grpSpPr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2771800" y="4005064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3995976" y="4005064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3203864" y="414908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3779928" y="414908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3203864" y="43651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3779912" y="43651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3203864" y="45811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3779912" y="45811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3203864" y="47971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3779912" y="479556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3203864" y="501317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3779912" y="501317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3203864" y="522920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3779912" y="522920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3203864" y="544522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3779912" y="544522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3203864" y="566124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3779912" y="566124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347912" y="4149080"/>
              <a:ext cx="432016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40"/>
            <p:cNvSpPr txBox="1">
              <a:spLocks noChangeArrowheads="1"/>
            </p:cNvSpPr>
            <p:nvPr/>
          </p:nvSpPr>
          <p:spPr bwMode="auto">
            <a:xfrm>
              <a:off x="2987824" y="5733256"/>
              <a:ext cx="115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交换</a:t>
              </a:r>
              <a:r>
                <a:rPr lang="en-US" altLang="zh-CN" sz="1600" b="1" dirty="0" smtClean="0">
                  <a:latin typeface="宋体" pitchFamily="2" charset="-122"/>
                </a:rPr>
                <a:t>(Cube</a:t>
              </a:r>
              <a:r>
                <a:rPr lang="en-US" altLang="zh-CN" sz="1600" b="1" baseline="-18000" dirty="0" smtClean="0">
                  <a:latin typeface="宋体" pitchFamily="2" charset="-122"/>
                </a:rPr>
                <a:t>0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 flipV="1">
              <a:off x="3347864" y="4149080"/>
              <a:ext cx="432064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3347912" y="4581128"/>
              <a:ext cx="432016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3347864" y="4581128"/>
              <a:ext cx="432064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347912" y="5013176"/>
              <a:ext cx="432016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347864" y="5013176"/>
              <a:ext cx="432064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3347912" y="5445224"/>
              <a:ext cx="432016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V="1">
              <a:off x="3347864" y="5445224"/>
              <a:ext cx="432064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 Box 12"/>
            <p:cNvSpPr txBox="1">
              <a:spLocks noChangeArrowheads="1"/>
            </p:cNvSpPr>
            <p:nvPr/>
          </p:nvSpPr>
          <p:spPr bwMode="auto">
            <a:xfrm>
              <a:off x="4499992" y="4005064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6" name="Text Box 12"/>
            <p:cNvSpPr txBox="1">
              <a:spLocks noChangeArrowheads="1"/>
            </p:cNvSpPr>
            <p:nvPr/>
          </p:nvSpPr>
          <p:spPr bwMode="auto">
            <a:xfrm>
              <a:off x="5724168" y="4005064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4932056" y="414908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5508120" y="414908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4932056" y="43651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5508104" y="43651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4932056" y="45811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5508104" y="45811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4932056" y="47971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5508104" y="479556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4932056" y="501317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5508104" y="501317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4932056" y="522920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>
              <a:off x="5508104" y="522920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4932056" y="544522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5508104" y="544522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4932056" y="566124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5508104" y="566124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5076104" y="4149080"/>
              <a:ext cx="432016" cy="4320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4716016" y="5733256"/>
              <a:ext cx="115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交换</a:t>
              </a:r>
              <a:r>
                <a:rPr lang="en-US" altLang="zh-CN" sz="1600" b="1" dirty="0" smtClean="0">
                  <a:latin typeface="宋体" pitchFamily="2" charset="-122"/>
                </a:rPr>
                <a:t>(Cube</a:t>
              </a:r>
              <a:r>
                <a:rPr lang="en-US" altLang="zh-CN" sz="1600" b="1" baseline="-18000" dirty="0" smtClean="0">
                  <a:latin typeface="宋体" pitchFamily="2" charset="-122"/>
                </a:rPr>
                <a:t>1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5076056" y="4365104"/>
              <a:ext cx="432048" cy="43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5076104" y="4150668"/>
              <a:ext cx="432000" cy="4304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5076056" y="4366692"/>
              <a:ext cx="432048" cy="4304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6228184" y="4005064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89" name="Text Box 12"/>
            <p:cNvSpPr txBox="1">
              <a:spLocks noChangeArrowheads="1"/>
            </p:cNvSpPr>
            <p:nvPr/>
          </p:nvSpPr>
          <p:spPr bwMode="auto">
            <a:xfrm>
              <a:off x="7452360" y="4005064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>
              <a:off x="6660248" y="414908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7236312" y="414908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6660248" y="43651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7236296" y="43651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6660248" y="45811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7236296" y="45811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6660248" y="47971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7236296" y="479556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6660248" y="501317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7236296" y="501317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6660248" y="522920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7236296" y="522920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6660248" y="544522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7236296" y="544522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6660248" y="566124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7236296" y="566124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6804296" y="4149080"/>
              <a:ext cx="432000" cy="8640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Text Box 40"/>
            <p:cNvSpPr txBox="1">
              <a:spLocks noChangeArrowheads="1"/>
            </p:cNvSpPr>
            <p:nvPr/>
          </p:nvSpPr>
          <p:spPr bwMode="auto">
            <a:xfrm>
              <a:off x="6444208" y="5733256"/>
              <a:ext cx="115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交换</a:t>
              </a:r>
              <a:r>
                <a:rPr lang="en-US" altLang="zh-CN" sz="1600" b="1" dirty="0" smtClean="0">
                  <a:latin typeface="宋体" pitchFamily="2" charset="-122"/>
                </a:rPr>
                <a:t>(Cube</a:t>
              </a:r>
              <a:r>
                <a:rPr lang="en-US" altLang="zh-CN" sz="1600" b="1" baseline="-18000" dirty="0" smtClean="0">
                  <a:latin typeface="宋体" pitchFamily="2" charset="-122"/>
                </a:rPr>
                <a:t>2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>
              <a:off x="6804248" y="4365104"/>
              <a:ext cx="432048" cy="8640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6804296" y="4581128"/>
              <a:ext cx="432000" cy="86407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6804248" y="4797152"/>
              <a:ext cx="432048" cy="8640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V="1">
              <a:off x="6804296" y="4150668"/>
              <a:ext cx="432016" cy="8625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6804248" y="4365104"/>
              <a:ext cx="432048" cy="8640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6804296" y="4581104"/>
              <a:ext cx="432000" cy="86412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6804248" y="4797248"/>
              <a:ext cx="432064" cy="86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5076104" y="5013176"/>
              <a:ext cx="432016" cy="4320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5076056" y="5229200"/>
              <a:ext cx="432048" cy="43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flipV="1">
              <a:off x="5076104" y="5014764"/>
              <a:ext cx="432000" cy="4304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5076056" y="5230788"/>
              <a:ext cx="432048" cy="4304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9" name="组合 138"/>
          <p:cNvGrpSpPr/>
          <p:nvPr/>
        </p:nvGrpSpPr>
        <p:grpSpPr>
          <a:xfrm>
            <a:off x="971600" y="4365104"/>
            <a:ext cx="1584176" cy="1944192"/>
            <a:chOff x="7452320" y="3717056"/>
            <a:chExt cx="1584176" cy="1944192"/>
          </a:xfrm>
        </p:grpSpPr>
        <p:sp>
          <p:nvSpPr>
            <p:cNvPr id="140" name="Text Box 12"/>
            <p:cNvSpPr txBox="1">
              <a:spLocks noChangeArrowheads="1"/>
            </p:cNvSpPr>
            <p:nvPr/>
          </p:nvSpPr>
          <p:spPr bwMode="auto">
            <a:xfrm>
              <a:off x="7452320" y="3717056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8676496" y="3717056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42" name="直接连接符 141"/>
            <p:cNvCxnSpPr/>
            <p:nvPr/>
          </p:nvCxnSpPr>
          <p:spPr bwMode="auto">
            <a:xfrm>
              <a:off x="7884384" y="385948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>
              <a:off x="8460432" y="385946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7884384" y="407550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8460432" y="407550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7884384" y="429153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8460432" y="429153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7884384" y="45075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8460432" y="45075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7884384" y="472358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8460432" y="472358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7884384" y="49396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8460432" y="49396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7884384" y="51556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8460432" y="51556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7884384" y="53716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8460432" y="53716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 flipV="1">
              <a:off x="8028432" y="3859460"/>
              <a:ext cx="431952" cy="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8028384" y="4075508"/>
              <a:ext cx="432000" cy="21761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8028432" y="4291532"/>
              <a:ext cx="431952" cy="43284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>
              <a:off x="8028384" y="4507556"/>
              <a:ext cx="432048" cy="64807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8028432" y="4078660"/>
              <a:ext cx="432000" cy="64492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8028384" y="4507532"/>
              <a:ext cx="432048" cy="43207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 flipV="1">
              <a:off x="8028432" y="4939604"/>
              <a:ext cx="431952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>
              <a:off x="8028384" y="5371652"/>
              <a:ext cx="4320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6" name="Text Box 40"/>
            <p:cNvSpPr txBox="1">
              <a:spLocks noChangeArrowheads="1"/>
            </p:cNvSpPr>
            <p:nvPr/>
          </p:nvSpPr>
          <p:spPr bwMode="auto">
            <a:xfrm>
              <a:off x="7744318" y="5445248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混洗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167" name="Text Box 4"/>
          <p:cNvSpPr txBox="1">
            <a:spLocks noChangeArrowheads="1"/>
          </p:cNvSpPr>
          <p:nvPr/>
        </p:nvSpPr>
        <p:spPr bwMode="auto">
          <a:xfrm>
            <a:off x="2123729" y="3811106"/>
            <a:ext cx="46804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 smtClean="0">
                <a:latin typeface="宋体" pitchFamily="2" charset="-122"/>
              </a:rPr>
              <a:t>f</a:t>
            </a:r>
            <a:r>
              <a:rPr lang="en-US" altLang="zh-CN" sz="2400" b="1" baseline="-18000" dirty="0" err="1" smtClean="0">
                <a:latin typeface="宋体" pitchFamily="2" charset="-122"/>
              </a:rPr>
              <a:t>Shu</a:t>
            </a:r>
            <a:r>
              <a:rPr lang="en-US" altLang="zh-CN" sz="2400" b="1" dirty="0" smtClean="0">
                <a:latin typeface="宋体" pitchFamily="2" charset="-122"/>
              </a:rPr>
              <a:t>(b</a:t>
            </a:r>
            <a:r>
              <a:rPr lang="en-US" altLang="zh-CN" sz="2400" b="1" baseline="-18000" dirty="0" smtClean="0">
                <a:latin typeface="宋体" pitchFamily="2" charset="-122"/>
              </a:rPr>
              <a:t>n-1</a:t>
            </a:r>
            <a:r>
              <a:rPr lang="en-US" altLang="zh-CN" sz="2400" b="1" dirty="0" smtClean="0">
                <a:latin typeface="宋体" pitchFamily="2" charset="-122"/>
              </a:rPr>
              <a:t>b</a:t>
            </a:r>
            <a:r>
              <a:rPr lang="en-US" altLang="zh-CN" sz="2400" b="1" baseline="-18000" dirty="0" smtClean="0">
                <a:latin typeface="宋体" pitchFamily="2" charset="-122"/>
              </a:rPr>
              <a:t>n-2</a:t>
            </a:r>
            <a:r>
              <a:rPr lang="en-US" altLang="zh-CN" sz="2400" b="1" dirty="0" smtClean="0">
                <a:latin typeface="+mn-ea"/>
                <a:ea typeface="+mn-ea"/>
              </a:rPr>
              <a:t>…</a:t>
            </a:r>
            <a:r>
              <a:rPr lang="en-US" altLang="zh-CN" sz="2400" b="1" dirty="0" smtClean="0">
                <a:latin typeface="宋体" pitchFamily="2" charset="-122"/>
              </a:rPr>
              <a:t>b</a:t>
            </a:r>
            <a:r>
              <a:rPr lang="en-US" altLang="zh-CN" sz="2400" b="1" baseline="-18000" dirty="0" smtClean="0">
                <a:latin typeface="宋体" pitchFamily="2" charset="-122"/>
              </a:rPr>
              <a:t>0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＝</a:t>
            </a:r>
            <a:r>
              <a:rPr lang="en-US" altLang="zh-CN" sz="2400" b="1" dirty="0" smtClean="0">
                <a:latin typeface="宋体" pitchFamily="2" charset="-122"/>
              </a:rPr>
              <a:t>b</a:t>
            </a:r>
            <a:r>
              <a:rPr lang="en-US" altLang="zh-CN" sz="2400" b="1" baseline="-18000" dirty="0" smtClean="0">
                <a:latin typeface="宋体" pitchFamily="2" charset="-122"/>
              </a:rPr>
              <a:t>n-2</a:t>
            </a:r>
            <a:r>
              <a:rPr lang="en-US" altLang="zh-CN" sz="2400" b="1" dirty="0" smtClean="0">
                <a:latin typeface="+mn-ea"/>
                <a:ea typeface="+mn-ea"/>
              </a:rPr>
              <a:t>…</a:t>
            </a:r>
            <a:r>
              <a:rPr lang="en-US" altLang="zh-CN" sz="2400" b="1" dirty="0" smtClean="0">
                <a:latin typeface="宋体" pitchFamily="2" charset="-122"/>
              </a:rPr>
              <a:t>b</a:t>
            </a:r>
            <a:r>
              <a:rPr lang="en-US" altLang="zh-CN" sz="2400" b="1" baseline="-18000" dirty="0" smtClean="0">
                <a:latin typeface="宋体" pitchFamily="2" charset="-122"/>
              </a:rPr>
              <a:t>0</a:t>
            </a:r>
            <a:r>
              <a:rPr lang="en-US" altLang="zh-CN" sz="2400" b="1" dirty="0" smtClean="0">
                <a:solidFill>
                  <a:srgbClr val="990099"/>
                </a:solidFill>
                <a:latin typeface="+mn-ea"/>
                <a:ea typeface="+mn-ea"/>
              </a:rPr>
              <a:t>b</a:t>
            </a:r>
            <a:r>
              <a:rPr lang="en-US" altLang="zh-CN" sz="2400" b="1" baseline="-18000" dirty="0" smtClean="0">
                <a:solidFill>
                  <a:srgbClr val="990099"/>
                </a:solidFill>
                <a:latin typeface="宋体" pitchFamily="2" charset="-122"/>
              </a:rPr>
              <a:t>n-1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</a:p>
        </p:txBody>
      </p:sp>
      <p:grpSp>
        <p:nvGrpSpPr>
          <p:cNvPr id="168" name="组合 167"/>
          <p:cNvGrpSpPr/>
          <p:nvPr/>
        </p:nvGrpSpPr>
        <p:grpSpPr>
          <a:xfrm>
            <a:off x="4427984" y="4365104"/>
            <a:ext cx="2444852" cy="1944192"/>
            <a:chOff x="7452320" y="3717056"/>
            <a:chExt cx="2444852" cy="1944192"/>
          </a:xfrm>
        </p:grpSpPr>
        <p:sp>
          <p:nvSpPr>
            <p:cNvPr id="169" name="Text Box 12"/>
            <p:cNvSpPr txBox="1">
              <a:spLocks noChangeArrowheads="1"/>
            </p:cNvSpPr>
            <p:nvPr/>
          </p:nvSpPr>
          <p:spPr bwMode="auto">
            <a:xfrm>
              <a:off x="7452320" y="3717056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70" name="Text Box 12"/>
            <p:cNvSpPr txBox="1">
              <a:spLocks noChangeArrowheads="1"/>
            </p:cNvSpPr>
            <p:nvPr/>
          </p:nvSpPr>
          <p:spPr bwMode="auto">
            <a:xfrm>
              <a:off x="8676496" y="3717056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71" name="直接连接符 170"/>
            <p:cNvCxnSpPr/>
            <p:nvPr/>
          </p:nvCxnSpPr>
          <p:spPr bwMode="auto">
            <a:xfrm>
              <a:off x="7884384" y="385948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>
              <a:off x="8460432" y="385946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7884384" y="407550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>
              <a:off x="8460432" y="407550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7884384" y="429153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8460432" y="429153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>
              <a:off x="7884384" y="45075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78" name="直接连接符 177"/>
            <p:cNvCxnSpPr/>
            <p:nvPr/>
          </p:nvCxnSpPr>
          <p:spPr bwMode="auto">
            <a:xfrm>
              <a:off x="8460432" y="45075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9" name="直接连接符 178"/>
            <p:cNvCxnSpPr/>
            <p:nvPr/>
          </p:nvCxnSpPr>
          <p:spPr bwMode="auto">
            <a:xfrm>
              <a:off x="7884384" y="472358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>
              <a:off x="8460432" y="472358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>
              <a:off x="7884384" y="49396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8460432" y="49396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>
              <a:off x="7884384" y="51556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>
              <a:off x="8460432" y="51556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 bwMode="auto">
            <a:xfrm>
              <a:off x="7884384" y="53716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>
              <a:off x="8460432" y="53716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7" name="直接连接符 186"/>
            <p:cNvCxnSpPr/>
            <p:nvPr/>
          </p:nvCxnSpPr>
          <p:spPr bwMode="auto">
            <a:xfrm flipV="1">
              <a:off x="8028432" y="3859460"/>
              <a:ext cx="431952" cy="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直接连接符 187"/>
            <p:cNvCxnSpPr/>
            <p:nvPr/>
          </p:nvCxnSpPr>
          <p:spPr bwMode="auto">
            <a:xfrm>
              <a:off x="8028384" y="4075508"/>
              <a:ext cx="432048" cy="6480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8028432" y="4075508"/>
              <a:ext cx="43200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直接连接符 189"/>
            <p:cNvCxnSpPr/>
            <p:nvPr/>
          </p:nvCxnSpPr>
          <p:spPr bwMode="auto">
            <a:xfrm>
              <a:off x="8028384" y="4507556"/>
              <a:ext cx="432000" cy="43363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直接连接符 190"/>
            <p:cNvCxnSpPr/>
            <p:nvPr/>
          </p:nvCxnSpPr>
          <p:spPr bwMode="auto">
            <a:xfrm flipV="1">
              <a:off x="8028432" y="4293151"/>
              <a:ext cx="432000" cy="43042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 flipV="1">
              <a:off x="8028384" y="4507532"/>
              <a:ext cx="432048" cy="64968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>
              <a:off x="8028384" y="4941192"/>
              <a:ext cx="432048" cy="21443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直接连接符 193"/>
            <p:cNvCxnSpPr/>
            <p:nvPr/>
          </p:nvCxnSpPr>
          <p:spPr bwMode="auto">
            <a:xfrm>
              <a:off x="8028384" y="5371652"/>
              <a:ext cx="4320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5" name="Text Box 40"/>
            <p:cNvSpPr txBox="1">
              <a:spLocks noChangeArrowheads="1"/>
            </p:cNvSpPr>
            <p:nvPr/>
          </p:nvSpPr>
          <p:spPr bwMode="auto">
            <a:xfrm>
              <a:off x="7744318" y="5445248"/>
              <a:ext cx="2152854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逆</a:t>
              </a:r>
              <a:r>
                <a:rPr lang="zh-CN" altLang="en-US" sz="1600" b="1" dirty="0" smtClean="0">
                  <a:latin typeface="宋体" pitchFamily="2" charset="-122"/>
                </a:rPr>
                <a:t>混洗</a:t>
              </a: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＝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itchFamily="2" charset="-122"/>
                </a:rPr>
                <a:t>b</a:t>
              </a:r>
              <a:r>
                <a:rPr lang="en-US" altLang="zh-CN" sz="1600" b="1" baseline="-18000" dirty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  <a:r>
                <a:rPr lang="en-US" altLang="zh-CN" sz="1600" b="1" dirty="0">
                  <a:latin typeface="宋体" pitchFamily="2" charset="-122"/>
                </a:rPr>
                <a:t>b</a:t>
              </a:r>
              <a:r>
                <a:rPr lang="en-US" altLang="zh-CN" sz="1600" b="1" baseline="-18000" dirty="0">
                  <a:latin typeface="宋体" pitchFamily="2" charset="-122"/>
                </a:rPr>
                <a:t>n-1</a:t>
              </a:r>
              <a:r>
                <a:rPr lang="en-US" altLang="zh-CN" sz="1600" b="1" dirty="0">
                  <a:latin typeface="Times New Roman"/>
                </a:rPr>
                <a:t>…</a:t>
              </a:r>
              <a:r>
                <a:rPr lang="en-US" altLang="zh-CN" sz="1600" b="1" dirty="0">
                  <a:latin typeface="宋体" pitchFamily="2" charset="-122"/>
                </a:rPr>
                <a:t>b</a:t>
              </a:r>
              <a:r>
                <a:rPr lang="en-US" altLang="zh-CN" sz="1600" b="1" baseline="-18000" dirty="0">
                  <a:latin typeface="宋体" pitchFamily="2" charset="-122"/>
                </a:rPr>
                <a:t>1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</a:p>
            <a:p>
              <a:pPr algn="ctr">
                <a:lnSpc>
                  <a:spcPct val="90000"/>
                </a:lnSpc>
              </a:pP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196" name="Text Box 4"/>
          <p:cNvSpPr txBox="1">
            <a:spLocks noChangeArrowheads="1"/>
          </p:cNvSpPr>
          <p:nvPr/>
        </p:nvSpPr>
        <p:spPr bwMode="auto">
          <a:xfrm>
            <a:off x="2663808" y="4293096"/>
            <a:ext cx="183618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变种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latin typeface="宋体" pitchFamily="2" charset="-122"/>
              </a:rPr>
              <a:t>子函数、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  <a:r>
              <a:rPr lang="zh-CN" altLang="en-US" sz="2400" b="1" dirty="0" smtClean="0">
                <a:latin typeface="宋体" pitchFamily="2" charset="-122"/>
              </a:rPr>
              <a:t>超函数、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</a:rPr>
              <a:t>逆函数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sp>
        <p:nvSpPr>
          <p:cNvPr id="197" name="圆角右箭头 196"/>
          <p:cNvSpPr/>
          <p:nvPr/>
        </p:nvSpPr>
        <p:spPr bwMode="auto">
          <a:xfrm rot="5400000">
            <a:off x="7955576" y="3212176"/>
            <a:ext cx="864096" cy="433648"/>
          </a:xfrm>
          <a:prstGeom prst="bentArrow">
            <a:avLst>
              <a:gd name="adj1" fmla="val 19597"/>
              <a:gd name="adj2" fmla="val 22979"/>
              <a:gd name="adj3" fmla="val 29042"/>
              <a:gd name="adj4" fmla="val 38361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8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0" name="组合 199"/>
          <p:cNvGrpSpPr/>
          <p:nvPr/>
        </p:nvGrpSpPr>
        <p:grpSpPr>
          <a:xfrm>
            <a:off x="6876256" y="3933056"/>
            <a:ext cx="2160240" cy="1260120"/>
            <a:chOff x="2483768" y="5409240"/>
            <a:chExt cx="2160240" cy="1260120"/>
          </a:xfrm>
        </p:grpSpPr>
        <p:sp>
          <p:nvSpPr>
            <p:cNvPr id="201" name="Text Box 339"/>
            <p:cNvSpPr txBox="1">
              <a:spLocks noChangeArrowheads="1"/>
            </p:cNvSpPr>
            <p:nvPr/>
          </p:nvSpPr>
          <p:spPr bwMode="auto">
            <a:xfrm>
              <a:off x="2843848" y="5409240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010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02" name="矩形 201"/>
            <p:cNvSpPr/>
            <p:nvPr/>
          </p:nvSpPr>
          <p:spPr bwMode="auto">
            <a:xfrm>
              <a:off x="2987824" y="5805264"/>
              <a:ext cx="792000" cy="792000"/>
            </a:xfrm>
            <a:prstGeom prst="rect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03" name="直接连接符 202"/>
            <p:cNvCxnSpPr/>
            <p:nvPr/>
          </p:nvCxnSpPr>
          <p:spPr bwMode="auto">
            <a:xfrm rot="10800000" flipV="1">
              <a:off x="3779913" y="6309351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4" name="直接连接符 203"/>
            <p:cNvCxnSpPr/>
            <p:nvPr/>
          </p:nvCxnSpPr>
          <p:spPr bwMode="auto">
            <a:xfrm flipH="1">
              <a:off x="3779913" y="5514952"/>
              <a:ext cx="360039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5" name="直接连接符 204"/>
            <p:cNvCxnSpPr/>
            <p:nvPr/>
          </p:nvCxnSpPr>
          <p:spPr bwMode="auto">
            <a:xfrm rot="10800000" flipV="1">
              <a:off x="2987825" y="5517263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2987824" y="6309320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207" name="Text Box 339"/>
            <p:cNvSpPr txBox="1">
              <a:spLocks noChangeArrowheads="1"/>
            </p:cNvSpPr>
            <p:nvPr/>
          </p:nvSpPr>
          <p:spPr bwMode="auto">
            <a:xfrm>
              <a:off x="2483768" y="5703346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110</a:t>
              </a:r>
            </a:p>
          </p:txBody>
        </p:sp>
        <p:sp>
          <p:nvSpPr>
            <p:cNvPr id="210" name="Text Box 339"/>
            <p:cNvSpPr txBox="1">
              <a:spLocks noChangeArrowheads="1"/>
            </p:cNvSpPr>
            <p:nvPr/>
          </p:nvSpPr>
          <p:spPr bwMode="auto">
            <a:xfrm>
              <a:off x="4284008" y="5409240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011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11" name="Text Box 339"/>
            <p:cNvSpPr txBox="1">
              <a:spLocks noChangeArrowheads="1"/>
            </p:cNvSpPr>
            <p:nvPr/>
          </p:nvSpPr>
          <p:spPr bwMode="auto">
            <a:xfrm>
              <a:off x="4284008" y="6201328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001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12" name="Text Box 339"/>
            <p:cNvSpPr txBox="1">
              <a:spLocks noChangeArrowheads="1"/>
            </p:cNvSpPr>
            <p:nvPr/>
          </p:nvSpPr>
          <p:spPr bwMode="auto">
            <a:xfrm>
              <a:off x="3923968" y="6489336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101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13" name="Text Box 339"/>
            <p:cNvSpPr txBox="1">
              <a:spLocks noChangeArrowheads="1"/>
            </p:cNvSpPr>
            <p:nvPr/>
          </p:nvSpPr>
          <p:spPr bwMode="auto">
            <a:xfrm>
              <a:off x="2483768" y="6489360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100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14" name="Text Box 339"/>
            <p:cNvSpPr txBox="1">
              <a:spLocks noChangeArrowheads="1"/>
            </p:cNvSpPr>
            <p:nvPr/>
          </p:nvSpPr>
          <p:spPr bwMode="auto">
            <a:xfrm>
              <a:off x="2843808" y="6201328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000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15" name="矩形 214"/>
            <p:cNvSpPr/>
            <p:nvPr/>
          </p:nvSpPr>
          <p:spPr bwMode="auto">
            <a:xfrm>
              <a:off x="3347960" y="5517320"/>
              <a:ext cx="792000" cy="792000"/>
            </a:xfrm>
            <a:prstGeom prst="rect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6" name="矩形 215"/>
            <p:cNvSpPr/>
            <p:nvPr/>
          </p:nvSpPr>
          <p:spPr bwMode="auto">
            <a:xfrm>
              <a:off x="4103960" y="548064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17" name="直接连接符 216"/>
            <p:cNvCxnSpPr/>
            <p:nvPr/>
          </p:nvCxnSpPr>
          <p:spPr bwMode="auto">
            <a:xfrm>
              <a:off x="4175960" y="551664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8" name="矩形 217"/>
            <p:cNvSpPr/>
            <p:nvPr/>
          </p:nvSpPr>
          <p:spPr bwMode="auto">
            <a:xfrm>
              <a:off x="4103913" y="6272732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19" name="直接连接符 218"/>
            <p:cNvCxnSpPr/>
            <p:nvPr/>
          </p:nvCxnSpPr>
          <p:spPr bwMode="auto">
            <a:xfrm>
              <a:off x="4175913" y="6308732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0" name="矩形 219"/>
            <p:cNvSpPr/>
            <p:nvPr/>
          </p:nvSpPr>
          <p:spPr bwMode="auto">
            <a:xfrm>
              <a:off x="3743928" y="576868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21" name="直接连接符 220"/>
            <p:cNvCxnSpPr/>
            <p:nvPr/>
          </p:nvCxnSpPr>
          <p:spPr bwMode="auto">
            <a:xfrm>
              <a:off x="3815928" y="580468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2" name="矩形 221"/>
            <p:cNvSpPr/>
            <p:nvPr/>
          </p:nvSpPr>
          <p:spPr bwMode="auto">
            <a:xfrm>
              <a:off x="3743881" y="6560772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23" name="直接连接符 222"/>
            <p:cNvCxnSpPr/>
            <p:nvPr/>
          </p:nvCxnSpPr>
          <p:spPr bwMode="auto">
            <a:xfrm>
              <a:off x="3815881" y="6596772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4" name="矩形 223"/>
            <p:cNvSpPr/>
            <p:nvPr/>
          </p:nvSpPr>
          <p:spPr bwMode="auto">
            <a:xfrm>
              <a:off x="2951840" y="656076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25" name="直接连接符 224"/>
            <p:cNvCxnSpPr/>
            <p:nvPr/>
          </p:nvCxnSpPr>
          <p:spPr bwMode="auto">
            <a:xfrm>
              <a:off x="2843808" y="659676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6" name="矩形 225"/>
            <p:cNvSpPr/>
            <p:nvPr/>
          </p:nvSpPr>
          <p:spPr bwMode="auto">
            <a:xfrm>
              <a:off x="2951840" y="5768676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27" name="直接连接符 226"/>
            <p:cNvCxnSpPr/>
            <p:nvPr/>
          </p:nvCxnSpPr>
          <p:spPr bwMode="auto">
            <a:xfrm>
              <a:off x="2843808" y="5804676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8" name="矩形 227"/>
            <p:cNvSpPr/>
            <p:nvPr/>
          </p:nvSpPr>
          <p:spPr bwMode="auto">
            <a:xfrm>
              <a:off x="3311880" y="6272732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29" name="直接连接符 228"/>
            <p:cNvCxnSpPr/>
            <p:nvPr/>
          </p:nvCxnSpPr>
          <p:spPr bwMode="auto">
            <a:xfrm>
              <a:off x="3203848" y="6308732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0" name="矩形 229"/>
            <p:cNvSpPr/>
            <p:nvPr/>
          </p:nvSpPr>
          <p:spPr bwMode="auto">
            <a:xfrm>
              <a:off x="3311880" y="548064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>
              <a:off x="3203848" y="551664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2" name="Text Box 339"/>
            <p:cNvSpPr txBox="1">
              <a:spLocks noChangeArrowheads="1"/>
            </p:cNvSpPr>
            <p:nvPr/>
          </p:nvSpPr>
          <p:spPr bwMode="auto">
            <a:xfrm>
              <a:off x="3923928" y="5697248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111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</p:grpSp>
      <p:sp>
        <p:nvSpPr>
          <p:cNvPr id="233" name="Text Box 8"/>
          <p:cNvSpPr txBox="1">
            <a:spLocks noChangeArrowheads="1"/>
          </p:cNvSpPr>
          <p:nvPr/>
        </p:nvSpPr>
        <p:spPr bwMode="auto">
          <a:xfrm>
            <a:off x="6840472" y="5229200"/>
            <a:ext cx="2124016" cy="1200329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625" indent="-174625"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en-US" altLang="zh-CN" b="1" dirty="0">
                <a:latin typeface="+mn-ea"/>
                <a:ea typeface="+mn-ea"/>
              </a:rPr>
              <a:t>64</a:t>
            </a:r>
            <a:r>
              <a:rPr lang="zh-CN" altLang="en-US" b="1" dirty="0" smtClean="0">
                <a:latin typeface="+mn-ea"/>
                <a:ea typeface="+mn-ea"/>
              </a:rPr>
              <a:t>张牌中第</a:t>
            </a:r>
            <a:r>
              <a:rPr lang="en-US" altLang="zh-CN" b="1" dirty="0" smtClean="0">
                <a:latin typeface="+mn-ea"/>
                <a:ea typeface="+mn-ea"/>
              </a:rPr>
              <a:t>3</a:t>
            </a:r>
            <a:r>
              <a:rPr lang="zh-CN" altLang="en-US" b="1" dirty="0" smtClean="0">
                <a:latin typeface="+mn-ea"/>
                <a:ea typeface="+mn-ea"/>
              </a:rPr>
              <a:t>张是大王，</a:t>
            </a:r>
            <a:r>
              <a:rPr lang="zh-CN" altLang="en-US" sz="1800" b="1" dirty="0" smtClean="0">
                <a:latin typeface="+mn-ea"/>
                <a:ea typeface="+mn-ea"/>
              </a:rPr>
              <a:t>多次洗牌后，能准确取出吗？ 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  <p:sp>
        <p:nvSpPr>
          <p:cNvPr id="234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20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7" grpId="0"/>
      <p:bldP spid="196" grpId="0"/>
      <p:bldP spid="197" grpId="0" animBg="1"/>
      <p:bldP spid="2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6</a:t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6516216" y="1275610"/>
            <a:ext cx="1584176" cy="1944192"/>
            <a:chOff x="2987824" y="3861048"/>
            <a:chExt cx="1584176" cy="1944192"/>
          </a:xfrm>
        </p:grpSpPr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987824" y="3861048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4212000" y="3861048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>
              <a:off x="3419888" y="400347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/>
            <p:nvPr/>
          </p:nvCxnSpPr>
          <p:spPr bwMode="auto">
            <a:xfrm>
              <a:off x="3995936" y="400347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3419888" y="421950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3995936" y="421950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3419888" y="443552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3995936" y="443552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3419888" y="465154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3995936" y="465154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3419888" y="48675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3995936" y="48675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3419888" y="508359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3995936" y="508359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3419888" y="529962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3995936" y="529962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419888" y="551564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3995936" y="551564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3563936" y="4003476"/>
              <a:ext cx="432000" cy="21761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3563888" y="4219500"/>
              <a:ext cx="432000" cy="21761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563936" y="4435524"/>
              <a:ext cx="432000" cy="21761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3563888" y="4651548"/>
              <a:ext cx="432000" cy="21761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3563936" y="4867572"/>
              <a:ext cx="432000" cy="21761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3563888" y="5083596"/>
              <a:ext cx="432000" cy="21761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3563936" y="5299620"/>
              <a:ext cx="432000" cy="21761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3563888" y="4004270"/>
              <a:ext cx="432000" cy="151137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>
              <a:off x="3279822" y="5589240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移数</a:t>
              </a:r>
              <a:r>
                <a:rPr lang="en-US" altLang="zh-CN" sz="1600" b="1" dirty="0" smtClean="0">
                  <a:latin typeface="宋体" pitchFamily="2" charset="-122"/>
                </a:rPr>
                <a:t>(k=1)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179512" y="404664"/>
            <a:ext cx="4320480" cy="394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  *蝶式函数：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</a:rPr>
              <a:t>变种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</a:rPr>
              <a:t>—</a:t>
            </a:r>
            <a:r>
              <a:rPr lang="zh-CN" altLang="en-US" sz="2200" b="1" dirty="0" smtClean="0">
                <a:latin typeface="+mn-ea"/>
              </a:rPr>
              <a:t>子蝶式等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*移数函数：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PM2I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函数：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1907704" y="404664"/>
            <a:ext cx="7128792" cy="93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+mn-ea"/>
                <a:ea typeface="+mn-ea"/>
              </a:rPr>
              <a:t>  </a:t>
            </a:r>
            <a:r>
              <a:rPr lang="en-US" altLang="zh-CN" sz="2400" b="1" dirty="0" err="1" smtClean="0">
                <a:latin typeface="+mn-ea"/>
                <a:ea typeface="+mn-ea"/>
              </a:rPr>
              <a:t>f</a:t>
            </a:r>
            <a:r>
              <a:rPr lang="en-US" altLang="zh-CN" sz="2400" b="1" baseline="-18000" dirty="0" err="1" smtClean="0">
                <a:latin typeface="+mn-ea"/>
                <a:ea typeface="+mn-ea"/>
              </a:rPr>
              <a:t>B</a:t>
            </a:r>
            <a:r>
              <a:rPr lang="en-US" altLang="zh-CN" sz="2400" b="1" dirty="0" smtClean="0">
                <a:latin typeface="+mn-ea"/>
                <a:ea typeface="+mn-ea"/>
              </a:rPr>
              <a:t>(b</a:t>
            </a:r>
            <a:r>
              <a:rPr lang="en-US" altLang="zh-CN" sz="2400" b="1" baseline="-18000" dirty="0" smtClean="0">
                <a:latin typeface="+mn-ea"/>
                <a:ea typeface="+mn-ea"/>
              </a:rPr>
              <a:t>n-1</a:t>
            </a:r>
            <a:r>
              <a:rPr lang="en-US" altLang="zh-CN" sz="2400" b="1" dirty="0" smtClean="0">
                <a:latin typeface="+mn-ea"/>
                <a:ea typeface="+mn-ea"/>
              </a:rPr>
              <a:t>b</a:t>
            </a:r>
            <a:r>
              <a:rPr lang="en-US" altLang="zh-CN" sz="2400" b="1" baseline="-18000" dirty="0" smtClean="0">
                <a:latin typeface="+mn-ea"/>
                <a:ea typeface="+mn-ea"/>
              </a:rPr>
              <a:t>n-2</a:t>
            </a:r>
            <a:r>
              <a:rPr lang="en-US" altLang="zh-CN" sz="2400" b="1" dirty="0" smtClean="0">
                <a:latin typeface="+mn-ea"/>
                <a:ea typeface="+mn-ea"/>
              </a:rPr>
              <a:t>…b</a:t>
            </a:r>
            <a:r>
              <a:rPr lang="en-US" altLang="zh-CN" sz="2400" b="1" baseline="-18000" dirty="0" smtClean="0">
                <a:latin typeface="+mn-ea"/>
                <a:ea typeface="+mn-ea"/>
              </a:rPr>
              <a:t>1</a:t>
            </a:r>
            <a:r>
              <a:rPr lang="en-US" altLang="zh-CN" sz="2400" b="1" dirty="0" smtClean="0">
                <a:latin typeface="+mn-ea"/>
                <a:ea typeface="+mn-ea"/>
              </a:rPr>
              <a:t>b</a:t>
            </a:r>
            <a:r>
              <a:rPr lang="en-US" altLang="zh-CN" sz="2400" b="1" baseline="-18000" dirty="0" smtClean="0">
                <a:latin typeface="+mn-ea"/>
                <a:ea typeface="+mn-ea"/>
              </a:rPr>
              <a:t>0</a:t>
            </a:r>
            <a:r>
              <a:rPr lang="en-US" altLang="zh-CN" sz="2400" b="1" dirty="0" smtClean="0"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latin typeface="+mn-ea"/>
                <a:ea typeface="+mn-ea"/>
              </a:rPr>
              <a:t>＝</a:t>
            </a:r>
            <a:r>
              <a:rPr lang="en-US" altLang="zh-CN" sz="2400" b="1" dirty="0" smtClean="0">
                <a:solidFill>
                  <a:srgbClr val="990099"/>
                </a:solidFill>
                <a:latin typeface="+mn-ea"/>
                <a:ea typeface="+mn-ea"/>
              </a:rPr>
              <a:t>b</a:t>
            </a:r>
            <a:r>
              <a:rPr lang="en-US" altLang="zh-CN" sz="2400" b="1" baseline="-18000" dirty="0" smtClean="0">
                <a:solidFill>
                  <a:srgbClr val="990099"/>
                </a:solidFill>
                <a:latin typeface="+mn-ea"/>
                <a:ea typeface="+mn-ea"/>
              </a:rPr>
              <a:t>0</a:t>
            </a:r>
            <a:r>
              <a:rPr lang="en-US" altLang="zh-CN" sz="2400" b="1" dirty="0" smtClean="0">
                <a:latin typeface="+mn-ea"/>
                <a:ea typeface="+mn-ea"/>
              </a:rPr>
              <a:t>b</a:t>
            </a:r>
            <a:r>
              <a:rPr lang="en-US" altLang="zh-CN" sz="2400" b="1" baseline="-18000" dirty="0" smtClean="0">
                <a:latin typeface="+mn-ea"/>
                <a:ea typeface="+mn-ea"/>
              </a:rPr>
              <a:t>n-2</a:t>
            </a:r>
            <a:r>
              <a:rPr lang="en-US" altLang="zh-CN" sz="2400" b="1" dirty="0" smtClean="0">
                <a:latin typeface="+mn-ea"/>
                <a:ea typeface="+mn-ea"/>
              </a:rPr>
              <a:t>…b</a:t>
            </a:r>
            <a:r>
              <a:rPr lang="en-US" altLang="zh-CN" sz="2400" b="1" baseline="-18000" dirty="0" smtClean="0">
                <a:latin typeface="+mn-ea"/>
                <a:ea typeface="+mn-ea"/>
              </a:rPr>
              <a:t>1</a:t>
            </a:r>
            <a:r>
              <a:rPr lang="en-US" altLang="zh-CN" sz="2400" b="1" dirty="0" smtClean="0">
                <a:solidFill>
                  <a:srgbClr val="990099"/>
                </a:solidFill>
                <a:latin typeface="+mn-ea"/>
                <a:ea typeface="+mn-ea"/>
              </a:rPr>
              <a:t>b</a:t>
            </a:r>
            <a:r>
              <a:rPr lang="en-US" altLang="zh-CN" sz="2400" b="1" baseline="-18000" dirty="0" smtClean="0">
                <a:solidFill>
                  <a:srgbClr val="990099"/>
                </a:solidFill>
                <a:latin typeface="+mn-ea"/>
                <a:ea typeface="+mn-ea"/>
              </a:rPr>
              <a:t>n-1</a:t>
            </a:r>
            <a:r>
              <a:rPr lang="en-US" altLang="zh-CN" sz="2400" b="1" dirty="0" smtClean="0">
                <a:latin typeface="+mn-ea"/>
                <a:ea typeface="+mn-ea"/>
              </a:rPr>
              <a:t> 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</a:t>
            </a:r>
            <a:r>
              <a:rPr lang="en-US" altLang="zh-CN" sz="2200" b="1" spc="-50" dirty="0" err="1" smtClean="0">
                <a:latin typeface="+mn-ea"/>
                <a:ea typeface="+mn-ea"/>
              </a:rPr>
              <a:t>f</a:t>
            </a:r>
            <a:r>
              <a:rPr lang="en-US" altLang="zh-CN" sz="2200" b="1" spc="-50" baseline="-18000" dirty="0" err="1" smtClean="0">
                <a:latin typeface="+mn-ea"/>
                <a:ea typeface="+mn-ea"/>
              </a:rPr>
              <a:t>B</a:t>
            </a:r>
            <a:r>
              <a:rPr lang="en-US" altLang="zh-CN" sz="2200" b="1" spc="-50" baseline="-18000" dirty="0" smtClean="0">
                <a:latin typeface="+mn-ea"/>
                <a:ea typeface="+mn-ea"/>
              </a:rPr>
              <a:t>(k)</a:t>
            </a:r>
            <a:r>
              <a:rPr lang="en-US" altLang="zh-CN" sz="2200" b="1" spc="-50" dirty="0" smtClean="0">
                <a:latin typeface="+mn-ea"/>
                <a:ea typeface="+mn-ea"/>
              </a:rPr>
              <a:t>(b</a:t>
            </a:r>
            <a:r>
              <a:rPr lang="en-US" altLang="zh-CN" sz="2200" b="1" spc="-50" baseline="-18000" dirty="0" smtClean="0">
                <a:latin typeface="+mn-ea"/>
                <a:ea typeface="+mn-ea"/>
              </a:rPr>
              <a:t>n-1</a:t>
            </a:r>
            <a:r>
              <a:rPr lang="en-US" altLang="zh-CN" sz="2200" b="1" spc="-50" dirty="0" smtClean="0">
                <a:latin typeface="+mn-ea"/>
                <a:ea typeface="+mn-ea"/>
              </a:rPr>
              <a:t>…b</a:t>
            </a:r>
            <a:r>
              <a:rPr lang="en-US" altLang="zh-CN" sz="2200" b="1" spc="-50" baseline="-18000" dirty="0" smtClean="0">
                <a:latin typeface="+mn-ea"/>
                <a:ea typeface="+mn-ea"/>
              </a:rPr>
              <a:t>k</a:t>
            </a:r>
            <a:r>
              <a:rPr lang="en-US" altLang="zh-CN" sz="2200" b="1" spc="-50" dirty="0" smtClean="0">
                <a:latin typeface="+mn-ea"/>
                <a:ea typeface="+mn-ea"/>
              </a:rPr>
              <a:t>b</a:t>
            </a:r>
            <a:r>
              <a:rPr lang="en-US" altLang="zh-CN" sz="2200" b="1" spc="-50" baseline="-18000" dirty="0" smtClean="0">
                <a:latin typeface="+mn-ea"/>
                <a:ea typeface="+mn-ea"/>
              </a:rPr>
              <a:t>k-1</a:t>
            </a:r>
            <a:r>
              <a:rPr lang="en-US" altLang="zh-CN" sz="2200" b="1" spc="-50" dirty="0" smtClean="0">
                <a:latin typeface="+mn-ea"/>
                <a:ea typeface="+mn-ea"/>
              </a:rPr>
              <a:t>b</a:t>
            </a:r>
            <a:r>
              <a:rPr lang="en-US" altLang="zh-CN" sz="2200" b="1" spc="-50" baseline="-18000" dirty="0" smtClean="0">
                <a:latin typeface="+mn-ea"/>
                <a:ea typeface="+mn-ea"/>
              </a:rPr>
              <a:t>k-2</a:t>
            </a:r>
            <a:r>
              <a:rPr lang="en-US" altLang="zh-CN" sz="2200" b="1" spc="-50" dirty="0" smtClean="0">
                <a:latin typeface="+mn-ea"/>
                <a:ea typeface="+mn-ea"/>
              </a:rPr>
              <a:t>…b</a:t>
            </a:r>
            <a:r>
              <a:rPr lang="en-US" altLang="zh-CN" sz="2200" b="1" spc="-50" baseline="-18000" dirty="0" smtClean="0">
                <a:latin typeface="+mn-ea"/>
                <a:ea typeface="+mn-ea"/>
              </a:rPr>
              <a:t>1</a:t>
            </a:r>
            <a:r>
              <a:rPr lang="en-US" altLang="zh-CN" sz="2200" b="1" spc="-50" dirty="0" smtClean="0">
                <a:latin typeface="+mn-ea"/>
                <a:ea typeface="+mn-ea"/>
              </a:rPr>
              <a:t>b</a:t>
            </a:r>
            <a:r>
              <a:rPr lang="en-US" altLang="zh-CN" sz="2200" b="1" spc="-50" baseline="-18000" dirty="0" smtClean="0">
                <a:latin typeface="+mn-ea"/>
                <a:ea typeface="+mn-ea"/>
              </a:rPr>
              <a:t>0</a:t>
            </a:r>
            <a:r>
              <a:rPr lang="en-US" altLang="zh-CN" sz="2200" b="1" spc="-50" dirty="0">
                <a:latin typeface="+mn-ea"/>
                <a:ea typeface="+mn-ea"/>
              </a:rPr>
              <a:t>)</a:t>
            </a:r>
            <a:r>
              <a:rPr lang="zh-CN" altLang="en-US" sz="2200" b="1" spc="-50" dirty="0" smtClean="0">
                <a:latin typeface="+mn-ea"/>
                <a:ea typeface="+mn-ea"/>
              </a:rPr>
              <a:t>＝</a:t>
            </a:r>
            <a:r>
              <a:rPr lang="en-US" altLang="zh-CN" sz="2200" b="1" spc="-50" dirty="0" smtClean="0">
                <a:latin typeface="+mn-ea"/>
                <a:ea typeface="+mn-ea"/>
              </a:rPr>
              <a:t>b</a:t>
            </a:r>
            <a:r>
              <a:rPr lang="en-US" altLang="zh-CN" sz="2200" b="1" spc="-50" baseline="-18000" dirty="0" smtClean="0">
                <a:latin typeface="+mn-ea"/>
                <a:ea typeface="+mn-ea"/>
              </a:rPr>
              <a:t>n-1</a:t>
            </a:r>
            <a:r>
              <a:rPr lang="en-US" altLang="zh-CN" sz="2200" b="1" spc="-50" dirty="0" smtClean="0">
                <a:latin typeface="+mn-ea"/>
                <a:ea typeface="+mn-ea"/>
              </a:rPr>
              <a:t>…b</a:t>
            </a:r>
            <a:r>
              <a:rPr lang="en-US" altLang="zh-CN" sz="2200" b="1" spc="-50" baseline="-18000" dirty="0" smtClean="0">
                <a:latin typeface="+mn-ea"/>
                <a:ea typeface="+mn-ea"/>
              </a:rPr>
              <a:t>k</a:t>
            </a:r>
            <a:r>
              <a:rPr lang="en-US" altLang="zh-CN" sz="2200" b="1" spc="-50" dirty="0" smtClean="0">
                <a:solidFill>
                  <a:srgbClr val="990099"/>
                </a:solidFill>
                <a:latin typeface="+mn-ea"/>
                <a:ea typeface="+mn-ea"/>
              </a:rPr>
              <a:t>b</a:t>
            </a:r>
            <a:r>
              <a:rPr lang="en-US" altLang="zh-CN" sz="2200" b="1" spc="-50" baseline="-18000" dirty="0" smtClean="0">
                <a:solidFill>
                  <a:srgbClr val="990099"/>
                </a:solidFill>
                <a:latin typeface="+mn-ea"/>
                <a:ea typeface="+mn-ea"/>
              </a:rPr>
              <a:t>0</a:t>
            </a:r>
            <a:r>
              <a:rPr lang="en-US" altLang="zh-CN" sz="2200" b="1" spc="-50" dirty="0" smtClean="0">
                <a:latin typeface="+mn-ea"/>
                <a:ea typeface="+mn-ea"/>
              </a:rPr>
              <a:t>b</a:t>
            </a:r>
            <a:r>
              <a:rPr lang="en-US" altLang="zh-CN" sz="2200" b="1" spc="-50" baseline="-18000" dirty="0" smtClean="0">
                <a:latin typeface="+mn-ea"/>
                <a:ea typeface="+mn-ea"/>
              </a:rPr>
              <a:t>k-2</a:t>
            </a:r>
            <a:r>
              <a:rPr lang="en-US" altLang="zh-CN" sz="2200" b="1" spc="-50" dirty="0" smtClean="0">
                <a:latin typeface="+mn-ea"/>
                <a:ea typeface="+mn-ea"/>
              </a:rPr>
              <a:t>…b</a:t>
            </a:r>
            <a:r>
              <a:rPr lang="en-US" altLang="zh-CN" sz="2200" b="1" spc="-50" baseline="-18000" dirty="0" smtClean="0">
                <a:latin typeface="+mn-ea"/>
                <a:ea typeface="+mn-ea"/>
              </a:rPr>
              <a:t>1</a:t>
            </a:r>
            <a:r>
              <a:rPr lang="en-US" altLang="zh-CN" sz="2200" b="1" spc="-50" dirty="0" smtClean="0">
                <a:solidFill>
                  <a:srgbClr val="990099"/>
                </a:solidFill>
                <a:latin typeface="+mn-ea"/>
                <a:ea typeface="+mn-ea"/>
              </a:rPr>
              <a:t>b</a:t>
            </a:r>
            <a:r>
              <a:rPr lang="en-US" altLang="zh-CN" sz="2200" b="1" spc="-50" baseline="-18000" dirty="0" smtClean="0">
                <a:solidFill>
                  <a:srgbClr val="990099"/>
                </a:solidFill>
                <a:latin typeface="+mn-ea"/>
                <a:ea typeface="+mn-ea"/>
              </a:rPr>
              <a:t>k-1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endParaRPr lang="en-US" altLang="zh-CN" sz="2200" b="1" dirty="0">
              <a:latin typeface="+mn-ea"/>
              <a:ea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899592" y="1268760"/>
            <a:ext cx="1584176" cy="1944192"/>
            <a:chOff x="2987824" y="3861048"/>
            <a:chExt cx="1584176" cy="1944192"/>
          </a:xfrm>
        </p:grpSpPr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2987824" y="3861048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4212000" y="3861048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3419888" y="400347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3995936" y="400347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3419888" y="421950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3995936" y="421950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3419888" y="443552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3995936" y="443552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3419888" y="465154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3995936" y="465154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3419888" y="48675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3995936" y="48675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3419888" y="508359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3995936" y="508359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3419888" y="529962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3995936" y="529962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3419888" y="551564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3995936" y="551564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3563936" y="4003476"/>
              <a:ext cx="43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3563888" y="4219500"/>
              <a:ext cx="432048" cy="6496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3563936" y="4435524"/>
              <a:ext cx="43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563888" y="4651548"/>
              <a:ext cx="432048" cy="64807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flipV="1">
              <a:off x="3563936" y="4219500"/>
              <a:ext cx="431952" cy="64807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563888" y="5083596"/>
              <a:ext cx="432048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3563936" y="4651548"/>
              <a:ext cx="432000" cy="64807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3563888" y="5515644"/>
              <a:ext cx="4320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 Box 40"/>
            <p:cNvSpPr txBox="1">
              <a:spLocks noChangeArrowheads="1"/>
            </p:cNvSpPr>
            <p:nvPr/>
          </p:nvSpPr>
          <p:spPr bwMode="auto">
            <a:xfrm>
              <a:off x="3279822" y="5589240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蝶式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104" name="Text Box 4"/>
          <p:cNvSpPr txBox="1">
            <a:spLocks noChangeArrowheads="1"/>
          </p:cNvSpPr>
          <p:nvPr/>
        </p:nvSpPr>
        <p:spPr bwMode="auto">
          <a:xfrm>
            <a:off x="2195736" y="3177667"/>
            <a:ext cx="5616600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 smtClean="0">
                <a:latin typeface="+mn-ea"/>
                <a:ea typeface="+mn-ea"/>
              </a:rPr>
              <a:t>f</a:t>
            </a:r>
            <a:r>
              <a:rPr lang="en-US" altLang="zh-CN" sz="2400" b="1" baseline="-18000" dirty="0" err="1" smtClean="0">
                <a:latin typeface="+mn-ea"/>
                <a:ea typeface="+mn-ea"/>
              </a:rPr>
              <a:t>Shi</a:t>
            </a:r>
            <a:r>
              <a:rPr lang="en-US" altLang="zh-CN" sz="2400" b="1" dirty="0" smtClean="0">
                <a:latin typeface="+mn-ea"/>
                <a:ea typeface="+mn-ea"/>
              </a:rPr>
              <a:t>(b</a:t>
            </a:r>
            <a:r>
              <a:rPr lang="en-US" altLang="zh-CN" sz="2400" b="1" baseline="-18000" dirty="0" smtClean="0">
                <a:latin typeface="+mn-ea"/>
                <a:ea typeface="+mn-ea"/>
              </a:rPr>
              <a:t>n-1</a:t>
            </a:r>
            <a:r>
              <a:rPr lang="en-US" altLang="zh-CN" sz="2400" b="1" dirty="0" smtClean="0">
                <a:latin typeface="+mn-ea"/>
                <a:ea typeface="+mn-ea"/>
              </a:rPr>
              <a:t>…b</a:t>
            </a:r>
            <a:r>
              <a:rPr lang="en-US" altLang="zh-CN" sz="2400" b="1" baseline="-18000" dirty="0" smtClean="0">
                <a:latin typeface="+mn-ea"/>
                <a:ea typeface="+mn-ea"/>
              </a:rPr>
              <a:t>0</a:t>
            </a:r>
            <a:r>
              <a:rPr lang="en-US" altLang="zh-CN" sz="2400" b="1" dirty="0" smtClean="0"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latin typeface="+mn-ea"/>
                <a:ea typeface="+mn-ea"/>
              </a:rPr>
              <a:t>＝</a:t>
            </a:r>
            <a:r>
              <a:rPr lang="en-US" altLang="zh-CN" sz="2400" b="1" dirty="0" smtClean="0">
                <a:latin typeface="+mn-ea"/>
                <a:ea typeface="+mn-ea"/>
              </a:rPr>
              <a:t>b</a:t>
            </a:r>
            <a:r>
              <a:rPr lang="en-US" altLang="zh-CN" sz="2400" b="1" baseline="-18000" dirty="0" smtClean="0">
                <a:latin typeface="+mn-ea"/>
                <a:ea typeface="+mn-ea"/>
              </a:rPr>
              <a:t>n-1</a:t>
            </a:r>
            <a:r>
              <a:rPr lang="en-US" altLang="zh-CN" sz="2400" b="1" dirty="0" smtClean="0">
                <a:latin typeface="+mn-ea"/>
                <a:ea typeface="+mn-ea"/>
              </a:rPr>
              <a:t>…b</a:t>
            </a:r>
            <a:r>
              <a:rPr lang="en-US" altLang="zh-CN" sz="2400" b="1" baseline="-18000" dirty="0" smtClean="0">
                <a:latin typeface="+mn-ea"/>
                <a:ea typeface="+mn-ea"/>
              </a:rPr>
              <a:t>0</a:t>
            </a:r>
            <a:r>
              <a:rPr lang="zh-CN" altLang="en-US" sz="2400" b="1" dirty="0">
                <a:solidFill>
                  <a:srgbClr val="990099"/>
                </a:solidFill>
                <a:latin typeface="+mn-ea"/>
                <a:ea typeface="+mn-ea"/>
              </a:rPr>
              <a:t>＋</a:t>
            </a:r>
            <a:r>
              <a:rPr lang="en-US" altLang="zh-CN" sz="2400" b="1" dirty="0" smtClean="0">
                <a:solidFill>
                  <a:srgbClr val="990099"/>
                </a:solidFill>
                <a:latin typeface="+mn-ea"/>
                <a:ea typeface="+mn-ea"/>
              </a:rPr>
              <a:t>k</a:t>
            </a:r>
            <a:r>
              <a:rPr lang="en-US" altLang="zh-CN" sz="2400" b="1" dirty="0" smtClean="0">
                <a:latin typeface="+mn-ea"/>
                <a:ea typeface="+mn-ea"/>
              </a:rPr>
              <a:t>    (mod N)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+mn-ea"/>
                <a:ea typeface="+mn-ea"/>
              </a:rPr>
              <a:t>f</a:t>
            </a:r>
            <a:r>
              <a:rPr lang="en-US" altLang="zh-CN" sz="2400" b="1" baseline="-18000" dirty="0" smtClean="0">
                <a:latin typeface="+mn-ea"/>
                <a:ea typeface="+mn-ea"/>
              </a:rPr>
              <a:t>PM2+i</a:t>
            </a:r>
            <a:r>
              <a:rPr lang="en-US" altLang="zh-CN" sz="2400" b="1" dirty="0" smtClean="0">
                <a:latin typeface="+mn-ea"/>
                <a:ea typeface="+mn-ea"/>
              </a:rPr>
              <a:t>(b</a:t>
            </a:r>
            <a:r>
              <a:rPr lang="en-US" altLang="zh-CN" sz="2400" b="1" baseline="-18000" dirty="0" smtClean="0">
                <a:latin typeface="+mn-ea"/>
                <a:ea typeface="+mn-ea"/>
              </a:rPr>
              <a:t>n-1</a:t>
            </a:r>
            <a:r>
              <a:rPr lang="en-US" altLang="zh-CN" sz="2400" b="1" dirty="0" smtClean="0">
                <a:latin typeface="+mn-ea"/>
                <a:ea typeface="+mn-ea"/>
              </a:rPr>
              <a:t>…b</a:t>
            </a:r>
            <a:r>
              <a:rPr lang="en-US" altLang="zh-CN" sz="2400" b="1" baseline="-18000" dirty="0" smtClean="0">
                <a:latin typeface="+mn-ea"/>
                <a:ea typeface="+mn-ea"/>
              </a:rPr>
              <a:t>0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＝</a:t>
            </a:r>
            <a:r>
              <a:rPr lang="en-US" altLang="zh-CN" sz="2400" b="1" dirty="0" smtClean="0">
                <a:latin typeface="+mn-ea"/>
                <a:ea typeface="+mn-ea"/>
              </a:rPr>
              <a:t>b</a:t>
            </a:r>
            <a:r>
              <a:rPr lang="en-US" altLang="zh-CN" sz="2400" b="1" baseline="-18000" dirty="0" smtClean="0">
                <a:latin typeface="+mn-ea"/>
                <a:ea typeface="+mn-ea"/>
              </a:rPr>
              <a:t>n-1</a:t>
            </a:r>
            <a:r>
              <a:rPr lang="en-US" altLang="zh-CN" sz="2400" b="1" dirty="0" smtClean="0">
                <a:latin typeface="+mn-ea"/>
                <a:ea typeface="+mn-ea"/>
              </a:rPr>
              <a:t>…b</a:t>
            </a:r>
            <a:r>
              <a:rPr lang="en-US" altLang="zh-CN" sz="2400" b="1" baseline="-18000" dirty="0" smtClean="0">
                <a:latin typeface="+mn-ea"/>
                <a:ea typeface="+mn-ea"/>
              </a:rPr>
              <a:t>0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  <a:ea typeface="+mn-ea"/>
              </a:rPr>
              <a:t>＋</a:t>
            </a:r>
            <a:r>
              <a:rPr lang="en-US" altLang="zh-CN" sz="2400" b="1" dirty="0" smtClean="0">
                <a:solidFill>
                  <a:srgbClr val="990099"/>
                </a:solidFill>
                <a:latin typeface="+mn-ea"/>
                <a:ea typeface="+mn-ea"/>
              </a:rPr>
              <a:t>2</a:t>
            </a:r>
            <a:r>
              <a:rPr lang="en-US" altLang="zh-CN" sz="2400" b="1" baseline="30000" dirty="0" smtClean="0">
                <a:solidFill>
                  <a:srgbClr val="990099"/>
                </a:solidFill>
                <a:latin typeface="+mn-ea"/>
                <a:ea typeface="+mn-ea"/>
              </a:rPr>
              <a:t>i</a:t>
            </a:r>
            <a:r>
              <a:rPr lang="en-US" altLang="zh-CN" sz="2400" b="1" dirty="0" smtClean="0">
                <a:latin typeface="+mn-ea"/>
                <a:ea typeface="+mn-ea"/>
              </a:rPr>
              <a:t>  </a:t>
            </a:r>
            <a:r>
              <a:rPr lang="en-US" altLang="zh-CN" sz="2400" b="1" dirty="0">
                <a:latin typeface="+mn-ea"/>
                <a:ea typeface="+mn-ea"/>
              </a:rPr>
              <a:t>(mod N)</a:t>
            </a:r>
          </a:p>
          <a:p>
            <a:pPr>
              <a:lnSpc>
                <a:spcPct val="105000"/>
              </a:lnSpc>
            </a:pPr>
            <a:r>
              <a:rPr lang="en-US" altLang="zh-CN" sz="2400" b="1" dirty="0" smtClean="0">
                <a:latin typeface="+mn-ea"/>
                <a:ea typeface="+mn-ea"/>
              </a:rPr>
              <a:t>f</a:t>
            </a:r>
            <a:r>
              <a:rPr lang="en-US" altLang="zh-CN" sz="2400" b="1" baseline="-18000" dirty="0" smtClean="0">
                <a:latin typeface="+mn-ea"/>
                <a:ea typeface="+mn-ea"/>
              </a:rPr>
              <a:t>PM2-i</a:t>
            </a:r>
            <a:r>
              <a:rPr lang="en-US" altLang="zh-CN" sz="2400" b="1" dirty="0" smtClean="0">
                <a:latin typeface="+mn-ea"/>
                <a:ea typeface="+mn-ea"/>
              </a:rPr>
              <a:t>(b</a:t>
            </a:r>
            <a:r>
              <a:rPr lang="en-US" altLang="zh-CN" sz="2400" b="1" baseline="-18000" dirty="0" smtClean="0">
                <a:latin typeface="+mn-ea"/>
                <a:ea typeface="+mn-ea"/>
              </a:rPr>
              <a:t>n-1</a:t>
            </a:r>
            <a:r>
              <a:rPr lang="en-US" altLang="zh-CN" sz="2400" b="1" dirty="0" smtClean="0">
                <a:latin typeface="+mn-ea"/>
                <a:ea typeface="+mn-ea"/>
              </a:rPr>
              <a:t>…b</a:t>
            </a:r>
            <a:r>
              <a:rPr lang="en-US" altLang="zh-CN" sz="2400" b="1" baseline="-18000" dirty="0" smtClean="0">
                <a:latin typeface="+mn-ea"/>
                <a:ea typeface="+mn-ea"/>
              </a:rPr>
              <a:t>0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＝</a:t>
            </a:r>
            <a:r>
              <a:rPr lang="en-US" altLang="zh-CN" sz="2400" b="1" dirty="0" smtClean="0">
                <a:latin typeface="+mn-ea"/>
                <a:ea typeface="+mn-ea"/>
              </a:rPr>
              <a:t>b</a:t>
            </a:r>
            <a:r>
              <a:rPr lang="en-US" altLang="zh-CN" sz="2400" b="1" baseline="-18000" dirty="0" smtClean="0">
                <a:latin typeface="+mn-ea"/>
                <a:ea typeface="+mn-ea"/>
              </a:rPr>
              <a:t>n-1</a:t>
            </a:r>
            <a:r>
              <a:rPr lang="en-US" altLang="zh-CN" sz="2400" b="1" dirty="0" smtClean="0">
                <a:latin typeface="+mn-ea"/>
                <a:ea typeface="+mn-ea"/>
              </a:rPr>
              <a:t>…b</a:t>
            </a:r>
            <a:r>
              <a:rPr lang="en-US" altLang="zh-CN" sz="2400" b="1" baseline="-18000" dirty="0" smtClean="0">
                <a:latin typeface="+mn-ea"/>
                <a:ea typeface="+mn-ea"/>
              </a:rPr>
              <a:t>0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  <a:ea typeface="+mn-ea"/>
              </a:rPr>
              <a:t>－</a:t>
            </a:r>
            <a:r>
              <a:rPr lang="en-US" altLang="zh-CN" sz="2400" b="1" dirty="0" smtClean="0">
                <a:solidFill>
                  <a:srgbClr val="990099"/>
                </a:solidFill>
                <a:latin typeface="+mn-ea"/>
                <a:ea typeface="+mn-ea"/>
              </a:rPr>
              <a:t>2</a:t>
            </a:r>
            <a:r>
              <a:rPr lang="en-US" altLang="zh-CN" sz="2400" b="1" baseline="30000" dirty="0" smtClean="0">
                <a:solidFill>
                  <a:srgbClr val="990099"/>
                </a:solidFill>
                <a:latin typeface="+mn-ea"/>
                <a:ea typeface="+mn-ea"/>
              </a:rPr>
              <a:t>i</a:t>
            </a:r>
            <a:r>
              <a:rPr lang="en-US" altLang="zh-CN" sz="2400" b="1" dirty="0" smtClean="0">
                <a:latin typeface="+mn-ea"/>
                <a:ea typeface="+mn-ea"/>
              </a:rPr>
              <a:t>  </a:t>
            </a:r>
            <a:r>
              <a:rPr lang="en-US" altLang="zh-CN" sz="2400" b="1" dirty="0">
                <a:latin typeface="+mn-ea"/>
                <a:ea typeface="+mn-ea"/>
              </a:rPr>
              <a:t>(mod N</a:t>
            </a:r>
            <a:r>
              <a:rPr lang="en-US" altLang="zh-CN" sz="2400" b="1" dirty="0" smtClean="0">
                <a:latin typeface="+mn-ea"/>
                <a:ea typeface="+mn-ea"/>
              </a:rPr>
              <a:t>)</a:t>
            </a:r>
            <a:endParaRPr lang="en-US" altLang="zh-CN" sz="2400" b="1" dirty="0">
              <a:latin typeface="+mn-ea"/>
              <a:ea typeface="+mn-ea"/>
            </a:endParaRPr>
          </a:p>
        </p:txBody>
      </p:sp>
      <p:grpSp>
        <p:nvGrpSpPr>
          <p:cNvPr id="264" name="组合 263"/>
          <p:cNvGrpSpPr/>
          <p:nvPr/>
        </p:nvGrpSpPr>
        <p:grpSpPr>
          <a:xfrm>
            <a:off x="2987824" y="1275610"/>
            <a:ext cx="2808192" cy="1938954"/>
            <a:chOff x="2987824" y="1275610"/>
            <a:chExt cx="2808192" cy="1938954"/>
          </a:xfrm>
        </p:grpSpPr>
        <p:sp>
          <p:nvSpPr>
            <p:cNvPr id="106" name="Text Box 12"/>
            <p:cNvSpPr txBox="1">
              <a:spLocks noChangeArrowheads="1"/>
            </p:cNvSpPr>
            <p:nvPr/>
          </p:nvSpPr>
          <p:spPr bwMode="auto">
            <a:xfrm>
              <a:off x="2987824" y="1275610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07" name="Text Box 12"/>
            <p:cNvSpPr txBox="1">
              <a:spLocks noChangeArrowheads="1"/>
            </p:cNvSpPr>
            <p:nvPr/>
          </p:nvSpPr>
          <p:spPr bwMode="auto">
            <a:xfrm>
              <a:off x="4212000" y="1275610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>
              <a:off x="3419888" y="141803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3995936" y="141803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3419888" y="163406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3995936" y="163406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3419888" y="185008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3995936" y="185008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3419888" y="206611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3995936" y="206611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3419888" y="228213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3995936" y="228213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3419888" y="249815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3995936" y="249815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3419888" y="271418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3995936" y="271418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3419888" y="293020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3995936" y="293020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3563936" y="1418038"/>
              <a:ext cx="43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3563888" y="1634062"/>
              <a:ext cx="432000" cy="21761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3563936" y="2066110"/>
              <a:ext cx="43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3563936" y="2499746"/>
              <a:ext cx="432000" cy="21443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flipV="1">
              <a:off x="3563936" y="1634062"/>
              <a:ext cx="431952" cy="21761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3563888" y="2282134"/>
              <a:ext cx="432048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3563936" y="2499746"/>
              <a:ext cx="432000" cy="21443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3563888" y="2930206"/>
              <a:ext cx="4320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 Box 40"/>
            <p:cNvSpPr txBox="1">
              <a:spLocks noChangeArrowheads="1"/>
            </p:cNvSpPr>
            <p:nvPr/>
          </p:nvSpPr>
          <p:spPr bwMode="auto">
            <a:xfrm>
              <a:off x="3203848" y="2996952"/>
              <a:ext cx="1080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子蝶式</a:t>
              </a:r>
              <a:r>
                <a:rPr lang="en-US" altLang="zh-CN" sz="1600" b="1" dirty="0" err="1" smtClean="0">
                  <a:latin typeface="宋体" pitchFamily="2" charset="-122"/>
                </a:rPr>
                <a:t>f</a:t>
              </a:r>
              <a:r>
                <a:rPr lang="en-US" altLang="zh-CN" sz="1600" b="1" baseline="-18000" dirty="0" err="1" smtClean="0">
                  <a:latin typeface="宋体" pitchFamily="2" charset="-122"/>
                </a:rPr>
                <a:t>B</a:t>
              </a:r>
              <a:r>
                <a:rPr lang="en-US" altLang="zh-CN" sz="1600" b="1" baseline="-18000" dirty="0" smtClean="0">
                  <a:latin typeface="宋体" pitchFamily="2" charset="-122"/>
                </a:rPr>
                <a:t>(2)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33" name="直接连接符 132"/>
            <p:cNvCxnSpPr/>
            <p:nvPr/>
          </p:nvCxnSpPr>
          <p:spPr bwMode="auto">
            <a:xfrm>
              <a:off x="4932072" y="134076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5508120" y="13423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>
              <a:off x="4932072" y="155838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5508120" y="155838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>
              <a:off x="4932072" y="17744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5508120" y="17744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4932072" y="19904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>
              <a:off x="5508120" y="19904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4932072" y="22064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5508120" y="22064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>
              <a:off x="4932072" y="242247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5508120" y="242247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4932072" y="263850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5508120" y="263850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4932072" y="285452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5508120" y="285452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5076120" y="1342356"/>
              <a:ext cx="43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5076120" y="1450404"/>
              <a:ext cx="431952" cy="32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5076120" y="2100536"/>
              <a:ext cx="43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V="1">
              <a:off x="5076120" y="1450404"/>
              <a:ext cx="432000" cy="32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5076072" y="1884512"/>
              <a:ext cx="432048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5076072" y="1558380"/>
              <a:ext cx="4320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Text Box 40"/>
            <p:cNvSpPr txBox="1">
              <a:spLocks noChangeArrowheads="1"/>
            </p:cNvSpPr>
            <p:nvPr/>
          </p:nvSpPr>
          <p:spPr bwMode="auto">
            <a:xfrm>
              <a:off x="4716016" y="2998564"/>
              <a:ext cx="1080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子蝶式</a:t>
              </a:r>
              <a:r>
                <a:rPr lang="en-US" altLang="zh-CN" sz="1600" b="1" dirty="0" err="1" smtClean="0">
                  <a:latin typeface="宋体" pitchFamily="2" charset="-122"/>
                </a:rPr>
                <a:t>f</a:t>
              </a:r>
              <a:r>
                <a:rPr lang="en-US" altLang="zh-CN" sz="1600" b="1" baseline="-18000" dirty="0" err="1" smtClean="0">
                  <a:latin typeface="宋体" pitchFamily="2" charset="-122"/>
                </a:rPr>
                <a:t>B</a:t>
              </a:r>
              <a:r>
                <a:rPr lang="en-US" altLang="zh-CN" sz="1600" b="1" baseline="-18000" dirty="0" smtClean="0">
                  <a:latin typeface="宋体" pitchFamily="2" charset="-122"/>
                </a:rPr>
                <a:t>(3)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>
              <a:off x="4932040" y="1452465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4932040" y="1668489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4932040" y="1884513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4932040" y="2100537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4932040" y="2316561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>
              <a:off x="4932040" y="2532585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>
              <a:off x="4932040" y="2748609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>
              <a:off x="4932040" y="2964633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5508104" y="1452465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>
              <a:off x="5508104" y="1668489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5508104" y="1884513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5508104" y="2100537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>
              <a:off x="5508104" y="2316561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>
              <a:off x="5508104" y="2532585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 bwMode="auto">
            <a:xfrm>
              <a:off x="5508104" y="2748609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5508104" y="2964633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>
              <a:off x="5076056" y="1666428"/>
              <a:ext cx="431952" cy="32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 flipV="1">
              <a:off x="5076056" y="1666428"/>
              <a:ext cx="432000" cy="32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>
              <a:off x="5076120" y="2206452"/>
              <a:ext cx="43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5076120" y="2314500"/>
              <a:ext cx="431952" cy="32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5076120" y="2964632"/>
              <a:ext cx="43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5076120" y="2314500"/>
              <a:ext cx="432000" cy="32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直接连接符 177"/>
            <p:cNvCxnSpPr/>
            <p:nvPr/>
          </p:nvCxnSpPr>
          <p:spPr bwMode="auto">
            <a:xfrm>
              <a:off x="5076072" y="2748608"/>
              <a:ext cx="432048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直接连接符 178"/>
            <p:cNvCxnSpPr/>
            <p:nvPr/>
          </p:nvCxnSpPr>
          <p:spPr bwMode="auto">
            <a:xfrm>
              <a:off x="5076072" y="2422476"/>
              <a:ext cx="4320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>
              <a:off x="5076056" y="2530524"/>
              <a:ext cx="431952" cy="32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 flipV="1">
              <a:off x="5076056" y="2530524"/>
              <a:ext cx="432000" cy="32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6" name="组合 315"/>
          <p:cNvGrpSpPr/>
          <p:nvPr/>
        </p:nvGrpSpPr>
        <p:grpSpPr>
          <a:xfrm>
            <a:off x="971600" y="4509120"/>
            <a:ext cx="3384376" cy="1944216"/>
            <a:chOff x="1115616" y="4509120"/>
            <a:chExt cx="3384376" cy="1944216"/>
          </a:xfrm>
        </p:grpSpPr>
        <p:sp>
          <p:nvSpPr>
            <p:cNvPr id="183" name="Text Box 12"/>
            <p:cNvSpPr txBox="1">
              <a:spLocks noChangeArrowheads="1"/>
            </p:cNvSpPr>
            <p:nvPr/>
          </p:nvSpPr>
          <p:spPr bwMode="auto">
            <a:xfrm>
              <a:off x="1115616" y="4509120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84" name="Text Box 12"/>
            <p:cNvSpPr txBox="1">
              <a:spLocks noChangeArrowheads="1"/>
            </p:cNvSpPr>
            <p:nvPr/>
          </p:nvSpPr>
          <p:spPr bwMode="auto">
            <a:xfrm>
              <a:off x="2339792" y="4509120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85" name="直接连接符 184"/>
            <p:cNvCxnSpPr/>
            <p:nvPr/>
          </p:nvCxnSpPr>
          <p:spPr bwMode="auto">
            <a:xfrm>
              <a:off x="1547680" y="465154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>
              <a:off x="2123728" y="465154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7" name="直接连接符 186"/>
            <p:cNvCxnSpPr/>
            <p:nvPr/>
          </p:nvCxnSpPr>
          <p:spPr bwMode="auto">
            <a:xfrm>
              <a:off x="1547680" y="48675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88" name="直接连接符 187"/>
            <p:cNvCxnSpPr/>
            <p:nvPr/>
          </p:nvCxnSpPr>
          <p:spPr bwMode="auto">
            <a:xfrm>
              <a:off x="2123728" y="48675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>
              <a:off x="1547680" y="508359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90" name="直接连接符 189"/>
            <p:cNvCxnSpPr/>
            <p:nvPr/>
          </p:nvCxnSpPr>
          <p:spPr bwMode="auto">
            <a:xfrm>
              <a:off x="2123728" y="508359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91" name="直接连接符 190"/>
            <p:cNvCxnSpPr/>
            <p:nvPr/>
          </p:nvCxnSpPr>
          <p:spPr bwMode="auto">
            <a:xfrm>
              <a:off x="1547680" y="529962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>
              <a:off x="2123728" y="529962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>
              <a:off x="1547680" y="551564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94" name="直接连接符 193"/>
            <p:cNvCxnSpPr/>
            <p:nvPr/>
          </p:nvCxnSpPr>
          <p:spPr bwMode="auto">
            <a:xfrm>
              <a:off x="2123728" y="551564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95" name="直接连接符 194"/>
            <p:cNvCxnSpPr/>
            <p:nvPr/>
          </p:nvCxnSpPr>
          <p:spPr bwMode="auto">
            <a:xfrm>
              <a:off x="1547680" y="573166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96" name="直接连接符 195"/>
            <p:cNvCxnSpPr/>
            <p:nvPr/>
          </p:nvCxnSpPr>
          <p:spPr bwMode="auto">
            <a:xfrm>
              <a:off x="2123728" y="573166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97" name="直接连接符 196"/>
            <p:cNvCxnSpPr/>
            <p:nvPr/>
          </p:nvCxnSpPr>
          <p:spPr bwMode="auto">
            <a:xfrm>
              <a:off x="1547680" y="594769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98" name="直接连接符 197"/>
            <p:cNvCxnSpPr/>
            <p:nvPr/>
          </p:nvCxnSpPr>
          <p:spPr bwMode="auto">
            <a:xfrm>
              <a:off x="2123728" y="594769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>
              <a:off x="1547680" y="61637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2123728" y="61637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01" name="直接连接符 200"/>
            <p:cNvCxnSpPr/>
            <p:nvPr/>
          </p:nvCxnSpPr>
          <p:spPr bwMode="auto">
            <a:xfrm>
              <a:off x="1691728" y="4651548"/>
              <a:ext cx="432040" cy="43134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直接连接符 201"/>
            <p:cNvCxnSpPr/>
            <p:nvPr/>
          </p:nvCxnSpPr>
          <p:spPr bwMode="auto">
            <a:xfrm>
              <a:off x="1691680" y="4867572"/>
              <a:ext cx="432000" cy="4320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1691728" y="5083596"/>
              <a:ext cx="432040" cy="42792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直接连接符 203"/>
            <p:cNvCxnSpPr/>
            <p:nvPr/>
          </p:nvCxnSpPr>
          <p:spPr bwMode="auto">
            <a:xfrm>
              <a:off x="1691680" y="5299620"/>
              <a:ext cx="432000" cy="4320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直接连接符 204"/>
            <p:cNvCxnSpPr/>
            <p:nvPr/>
          </p:nvCxnSpPr>
          <p:spPr bwMode="auto">
            <a:xfrm>
              <a:off x="1691728" y="5517280"/>
              <a:ext cx="431952" cy="43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>
              <a:off x="1691680" y="5733304"/>
              <a:ext cx="432000" cy="43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直接连接符 206"/>
            <p:cNvCxnSpPr/>
            <p:nvPr/>
          </p:nvCxnSpPr>
          <p:spPr bwMode="auto">
            <a:xfrm flipV="1">
              <a:off x="1691728" y="4653136"/>
              <a:ext cx="432040" cy="129455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直接连接符 207"/>
            <p:cNvCxnSpPr/>
            <p:nvPr/>
          </p:nvCxnSpPr>
          <p:spPr bwMode="auto">
            <a:xfrm flipV="1">
              <a:off x="1691680" y="4866890"/>
              <a:ext cx="432088" cy="129682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9" name="Text Box 40"/>
            <p:cNvSpPr txBox="1">
              <a:spLocks noChangeArrowheads="1"/>
            </p:cNvSpPr>
            <p:nvPr/>
          </p:nvSpPr>
          <p:spPr bwMode="auto">
            <a:xfrm>
              <a:off x="1407614" y="6237312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PM2I</a:t>
              </a:r>
              <a:r>
                <a:rPr lang="en-US" altLang="zh-CN" sz="1600" b="1" baseline="-18000" dirty="0" smtClean="0">
                  <a:latin typeface="宋体" pitchFamily="2" charset="-122"/>
                </a:rPr>
                <a:t>+1</a:t>
              </a:r>
              <a:endParaRPr lang="zh-CN" altLang="en-US" sz="1600" b="1" baseline="-18000" dirty="0">
                <a:latin typeface="宋体" pitchFamily="2" charset="-122"/>
              </a:endParaRPr>
            </a:p>
          </p:txBody>
        </p:sp>
        <p:sp>
          <p:nvSpPr>
            <p:cNvPr id="281" name="Text Box 12"/>
            <p:cNvSpPr txBox="1">
              <a:spLocks noChangeArrowheads="1"/>
            </p:cNvSpPr>
            <p:nvPr/>
          </p:nvSpPr>
          <p:spPr bwMode="auto">
            <a:xfrm>
              <a:off x="2915816" y="4509120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82" name="Text Box 12"/>
            <p:cNvSpPr txBox="1">
              <a:spLocks noChangeArrowheads="1"/>
            </p:cNvSpPr>
            <p:nvPr/>
          </p:nvSpPr>
          <p:spPr bwMode="auto">
            <a:xfrm>
              <a:off x="4139992" y="4509120"/>
              <a:ext cx="360000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54000" rIns="18000" bIns="10800"/>
            <a:lstStyle/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83" name="直接连接符 282"/>
            <p:cNvCxnSpPr/>
            <p:nvPr/>
          </p:nvCxnSpPr>
          <p:spPr bwMode="auto">
            <a:xfrm>
              <a:off x="3347880" y="465154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84" name="直接连接符 283"/>
            <p:cNvCxnSpPr/>
            <p:nvPr/>
          </p:nvCxnSpPr>
          <p:spPr bwMode="auto">
            <a:xfrm>
              <a:off x="3923928" y="465154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85" name="直接连接符 284"/>
            <p:cNvCxnSpPr/>
            <p:nvPr/>
          </p:nvCxnSpPr>
          <p:spPr bwMode="auto">
            <a:xfrm>
              <a:off x="3347880" y="48675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86" name="直接连接符 285"/>
            <p:cNvCxnSpPr/>
            <p:nvPr/>
          </p:nvCxnSpPr>
          <p:spPr bwMode="auto">
            <a:xfrm>
              <a:off x="3923928" y="48675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87" name="直接连接符 286"/>
            <p:cNvCxnSpPr/>
            <p:nvPr/>
          </p:nvCxnSpPr>
          <p:spPr bwMode="auto">
            <a:xfrm>
              <a:off x="3347880" y="508359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88" name="直接连接符 287"/>
            <p:cNvCxnSpPr/>
            <p:nvPr/>
          </p:nvCxnSpPr>
          <p:spPr bwMode="auto">
            <a:xfrm>
              <a:off x="3923928" y="508359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89" name="直接连接符 288"/>
            <p:cNvCxnSpPr/>
            <p:nvPr/>
          </p:nvCxnSpPr>
          <p:spPr bwMode="auto">
            <a:xfrm>
              <a:off x="3347880" y="529962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90" name="直接连接符 289"/>
            <p:cNvCxnSpPr/>
            <p:nvPr/>
          </p:nvCxnSpPr>
          <p:spPr bwMode="auto">
            <a:xfrm>
              <a:off x="3923928" y="529962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91" name="直接连接符 290"/>
            <p:cNvCxnSpPr/>
            <p:nvPr/>
          </p:nvCxnSpPr>
          <p:spPr bwMode="auto">
            <a:xfrm>
              <a:off x="3347880" y="551564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92" name="直接连接符 291"/>
            <p:cNvCxnSpPr/>
            <p:nvPr/>
          </p:nvCxnSpPr>
          <p:spPr bwMode="auto">
            <a:xfrm>
              <a:off x="3923928" y="551564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93" name="直接连接符 292"/>
            <p:cNvCxnSpPr/>
            <p:nvPr/>
          </p:nvCxnSpPr>
          <p:spPr bwMode="auto">
            <a:xfrm>
              <a:off x="3347880" y="573166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94" name="直接连接符 293"/>
            <p:cNvCxnSpPr/>
            <p:nvPr/>
          </p:nvCxnSpPr>
          <p:spPr bwMode="auto">
            <a:xfrm>
              <a:off x="3923928" y="573166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95" name="直接连接符 294"/>
            <p:cNvCxnSpPr/>
            <p:nvPr/>
          </p:nvCxnSpPr>
          <p:spPr bwMode="auto">
            <a:xfrm>
              <a:off x="3347880" y="594769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96" name="直接连接符 295"/>
            <p:cNvCxnSpPr/>
            <p:nvPr/>
          </p:nvCxnSpPr>
          <p:spPr bwMode="auto">
            <a:xfrm>
              <a:off x="3923928" y="594769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97" name="直接连接符 296"/>
            <p:cNvCxnSpPr/>
            <p:nvPr/>
          </p:nvCxnSpPr>
          <p:spPr bwMode="auto">
            <a:xfrm>
              <a:off x="3347880" y="61637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98" name="直接连接符 297"/>
            <p:cNvCxnSpPr/>
            <p:nvPr/>
          </p:nvCxnSpPr>
          <p:spPr bwMode="auto">
            <a:xfrm>
              <a:off x="3923928" y="61637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99" name="直接连接符 298"/>
            <p:cNvCxnSpPr/>
            <p:nvPr/>
          </p:nvCxnSpPr>
          <p:spPr bwMode="auto">
            <a:xfrm>
              <a:off x="3491928" y="4651548"/>
              <a:ext cx="432040" cy="85997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直接连接符 299"/>
            <p:cNvCxnSpPr/>
            <p:nvPr/>
          </p:nvCxnSpPr>
          <p:spPr bwMode="auto">
            <a:xfrm>
              <a:off x="3491880" y="4867572"/>
              <a:ext cx="432088" cy="8640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3491928" y="5083596"/>
              <a:ext cx="432040" cy="8683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直接连接符 301"/>
            <p:cNvCxnSpPr/>
            <p:nvPr/>
          </p:nvCxnSpPr>
          <p:spPr bwMode="auto">
            <a:xfrm>
              <a:off x="3491880" y="5299620"/>
              <a:ext cx="432088" cy="8640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 flipV="1">
              <a:off x="3491928" y="4653136"/>
              <a:ext cx="432040" cy="86414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直接连接符 303"/>
            <p:cNvCxnSpPr/>
            <p:nvPr/>
          </p:nvCxnSpPr>
          <p:spPr bwMode="auto">
            <a:xfrm flipV="1">
              <a:off x="3491880" y="4869160"/>
              <a:ext cx="432088" cy="86414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 flipV="1">
              <a:off x="3491928" y="5085184"/>
              <a:ext cx="432040" cy="8625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 flipV="1">
              <a:off x="3491880" y="5301232"/>
              <a:ext cx="432088" cy="86248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" name="Text Box 40"/>
            <p:cNvSpPr txBox="1">
              <a:spLocks noChangeArrowheads="1"/>
            </p:cNvSpPr>
            <p:nvPr/>
          </p:nvSpPr>
          <p:spPr bwMode="auto">
            <a:xfrm>
              <a:off x="3207814" y="6237336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PM2I</a:t>
              </a:r>
              <a:r>
                <a:rPr lang="en-US" altLang="zh-CN" sz="1600" b="1" baseline="-18000" dirty="0" smtClean="0">
                  <a:latin typeface="宋体" pitchFamily="2" charset="-122"/>
                </a:rPr>
                <a:t>-2</a:t>
              </a:r>
              <a:endParaRPr lang="zh-CN" altLang="en-US" sz="1600" b="1" baseline="-18000" dirty="0">
                <a:latin typeface="宋体" pitchFamily="2" charset="-122"/>
              </a:endParaRPr>
            </a:p>
          </p:txBody>
        </p:sp>
      </p:grpSp>
      <p:sp>
        <p:nvSpPr>
          <p:cNvPr id="317" name="Text Box 8"/>
          <p:cNvSpPr txBox="1">
            <a:spLocks noChangeArrowheads="1"/>
          </p:cNvSpPr>
          <p:nvPr/>
        </p:nvSpPr>
        <p:spPr bwMode="auto">
          <a:xfrm>
            <a:off x="4794365" y="4653136"/>
            <a:ext cx="1865868" cy="1200329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6700" indent="-266700"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思考①：</a:t>
            </a:r>
            <a:r>
              <a:rPr lang="zh-CN" altLang="en-US" sz="1800" b="1" dirty="0" smtClean="0">
                <a:latin typeface="+mn-ea"/>
                <a:ea typeface="+mn-ea"/>
              </a:rPr>
              <a:t>右图闭合螺旋线结构实现的互连函数有哪些？ 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  <p:sp>
        <p:nvSpPr>
          <p:cNvPr id="318" name="Text Box 8"/>
          <p:cNvSpPr txBox="1">
            <a:spLocks noChangeArrowheads="1"/>
          </p:cNvSpPr>
          <p:nvPr/>
        </p:nvSpPr>
        <p:spPr bwMode="auto">
          <a:xfrm>
            <a:off x="4788024" y="6021288"/>
            <a:ext cx="4032448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思考②：</a:t>
            </a:r>
            <a:r>
              <a:rPr lang="zh-CN" altLang="en-US" b="1" dirty="0" smtClean="0">
                <a:latin typeface="+mn-ea"/>
                <a:ea typeface="+mn-ea"/>
              </a:rPr>
              <a:t>上述基本互连函数</a:t>
            </a:r>
            <a:r>
              <a:rPr lang="zh-CN" altLang="en-US" sz="1800" b="1" dirty="0" smtClean="0">
                <a:latin typeface="+mn-ea"/>
                <a:ea typeface="+mn-ea"/>
              </a:rPr>
              <a:t>可逆的有？ 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  <p:sp>
        <p:nvSpPr>
          <p:cNvPr id="388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7" name="组合 266"/>
          <p:cNvGrpSpPr/>
          <p:nvPr/>
        </p:nvGrpSpPr>
        <p:grpSpPr>
          <a:xfrm>
            <a:off x="6876256" y="4581128"/>
            <a:ext cx="2088248" cy="1368152"/>
            <a:chOff x="4067944" y="1124744"/>
            <a:chExt cx="2088248" cy="1368152"/>
          </a:xfrm>
        </p:grpSpPr>
        <p:sp>
          <p:nvSpPr>
            <p:cNvPr id="268" name="Text Box 178"/>
            <p:cNvSpPr txBox="1">
              <a:spLocks noChangeArrowheads="1"/>
            </p:cNvSpPr>
            <p:nvPr/>
          </p:nvSpPr>
          <p:spPr bwMode="auto">
            <a:xfrm>
              <a:off x="4283968" y="119561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0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269" name="Text Box 179"/>
            <p:cNvSpPr txBox="1">
              <a:spLocks noChangeArrowheads="1"/>
            </p:cNvSpPr>
            <p:nvPr/>
          </p:nvSpPr>
          <p:spPr bwMode="auto">
            <a:xfrm>
              <a:off x="4788056" y="119561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1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270" name="Text Box 180"/>
            <p:cNvSpPr txBox="1">
              <a:spLocks noChangeArrowheads="1"/>
            </p:cNvSpPr>
            <p:nvPr/>
          </p:nvSpPr>
          <p:spPr bwMode="auto">
            <a:xfrm>
              <a:off x="5724144" y="119675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7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271" name="Text Box 183"/>
            <p:cNvSpPr txBox="1">
              <a:spLocks noChangeArrowheads="1"/>
            </p:cNvSpPr>
            <p:nvPr/>
          </p:nvSpPr>
          <p:spPr bwMode="auto">
            <a:xfrm>
              <a:off x="5292080" y="1196752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272" name="直接连接符 271"/>
            <p:cNvCxnSpPr/>
            <p:nvPr/>
          </p:nvCxnSpPr>
          <p:spPr bwMode="auto">
            <a:xfrm>
              <a:off x="4427984" y="1124744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直接连接符 272"/>
            <p:cNvCxnSpPr/>
            <p:nvPr/>
          </p:nvCxnSpPr>
          <p:spPr bwMode="auto">
            <a:xfrm flipH="1">
              <a:off x="4642420" y="1124744"/>
              <a:ext cx="1588" cy="136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4" name="直接连接符 322"/>
            <p:cNvCxnSpPr/>
            <p:nvPr/>
          </p:nvCxnSpPr>
          <p:spPr bwMode="auto">
            <a:xfrm flipV="1">
              <a:off x="4427984" y="1124744"/>
              <a:ext cx="0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Text Box 178"/>
            <p:cNvSpPr txBox="1">
              <a:spLocks noChangeArrowheads="1"/>
            </p:cNvSpPr>
            <p:nvPr/>
          </p:nvSpPr>
          <p:spPr bwMode="auto">
            <a:xfrm>
              <a:off x="4283968" y="155679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8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276" name="Text Box 179"/>
            <p:cNvSpPr txBox="1">
              <a:spLocks noChangeArrowheads="1"/>
            </p:cNvSpPr>
            <p:nvPr/>
          </p:nvSpPr>
          <p:spPr bwMode="auto">
            <a:xfrm>
              <a:off x="4788056" y="155679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9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277" name="Text Box 180"/>
            <p:cNvSpPr txBox="1">
              <a:spLocks noChangeArrowheads="1"/>
            </p:cNvSpPr>
            <p:nvPr/>
          </p:nvSpPr>
          <p:spPr bwMode="auto">
            <a:xfrm>
              <a:off x="5724144" y="155679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15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278" name="Text Box 183"/>
            <p:cNvSpPr txBox="1">
              <a:spLocks noChangeArrowheads="1"/>
            </p:cNvSpPr>
            <p:nvPr/>
          </p:nvSpPr>
          <p:spPr bwMode="auto">
            <a:xfrm>
              <a:off x="5292080" y="1556808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279" name="直接连接符 278"/>
            <p:cNvCxnSpPr/>
            <p:nvPr/>
          </p:nvCxnSpPr>
          <p:spPr bwMode="auto">
            <a:xfrm>
              <a:off x="4427984" y="1349086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0" name="直接连接符 279"/>
            <p:cNvCxnSpPr/>
            <p:nvPr/>
          </p:nvCxnSpPr>
          <p:spPr bwMode="auto">
            <a:xfrm>
              <a:off x="4932040" y="1340768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8" name="Text Box 183"/>
            <p:cNvSpPr txBox="1">
              <a:spLocks noChangeArrowheads="1"/>
            </p:cNvSpPr>
            <p:nvPr/>
          </p:nvSpPr>
          <p:spPr bwMode="auto">
            <a:xfrm>
              <a:off x="4283968" y="1844824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sp>
          <p:nvSpPr>
            <p:cNvPr id="309" name="Text Box 183"/>
            <p:cNvSpPr txBox="1">
              <a:spLocks noChangeArrowheads="1"/>
            </p:cNvSpPr>
            <p:nvPr/>
          </p:nvSpPr>
          <p:spPr bwMode="auto">
            <a:xfrm>
              <a:off x="4788024" y="1844824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sp>
          <p:nvSpPr>
            <p:cNvPr id="310" name="Text Box 183"/>
            <p:cNvSpPr txBox="1">
              <a:spLocks noChangeArrowheads="1"/>
            </p:cNvSpPr>
            <p:nvPr/>
          </p:nvSpPr>
          <p:spPr bwMode="auto">
            <a:xfrm>
              <a:off x="5724128" y="1844824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sp>
          <p:nvSpPr>
            <p:cNvPr id="311" name="Text Box 178"/>
            <p:cNvSpPr txBox="1">
              <a:spLocks noChangeArrowheads="1"/>
            </p:cNvSpPr>
            <p:nvPr/>
          </p:nvSpPr>
          <p:spPr bwMode="auto">
            <a:xfrm>
              <a:off x="4283968" y="2204864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56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312" name="Text Box 179"/>
            <p:cNvSpPr txBox="1">
              <a:spLocks noChangeArrowheads="1"/>
            </p:cNvSpPr>
            <p:nvPr/>
          </p:nvSpPr>
          <p:spPr bwMode="auto">
            <a:xfrm>
              <a:off x="4788056" y="2204864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57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313" name="Text Box 180"/>
            <p:cNvSpPr txBox="1">
              <a:spLocks noChangeArrowheads="1"/>
            </p:cNvSpPr>
            <p:nvPr/>
          </p:nvSpPr>
          <p:spPr bwMode="auto">
            <a:xfrm>
              <a:off x="5724144" y="2204864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63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314" name="直接连接符 350"/>
            <p:cNvCxnSpPr/>
            <p:nvPr/>
          </p:nvCxnSpPr>
          <p:spPr bwMode="auto">
            <a:xfrm>
              <a:off x="4067944" y="2420888"/>
              <a:ext cx="208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5" name="Text Box 183"/>
            <p:cNvSpPr txBox="1">
              <a:spLocks noChangeArrowheads="1"/>
            </p:cNvSpPr>
            <p:nvPr/>
          </p:nvSpPr>
          <p:spPr bwMode="auto">
            <a:xfrm>
              <a:off x="5292080" y="2204880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389" name="直接连接符 388"/>
            <p:cNvCxnSpPr/>
            <p:nvPr/>
          </p:nvCxnSpPr>
          <p:spPr bwMode="auto">
            <a:xfrm>
              <a:off x="4499992" y="1628800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0" name="直接连接符 389"/>
            <p:cNvCxnSpPr/>
            <p:nvPr/>
          </p:nvCxnSpPr>
          <p:spPr bwMode="auto">
            <a:xfrm>
              <a:off x="5004048" y="1268760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1" name="直接连接符 322"/>
            <p:cNvCxnSpPr/>
            <p:nvPr/>
          </p:nvCxnSpPr>
          <p:spPr bwMode="auto">
            <a:xfrm flipV="1">
              <a:off x="4427984" y="234888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2" name="直接连接符 391"/>
            <p:cNvCxnSpPr/>
            <p:nvPr/>
          </p:nvCxnSpPr>
          <p:spPr bwMode="auto">
            <a:xfrm>
              <a:off x="4499992" y="1268760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3" name="直接连接符 392"/>
            <p:cNvCxnSpPr/>
            <p:nvPr/>
          </p:nvCxnSpPr>
          <p:spPr bwMode="auto">
            <a:xfrm>
              <a:off x="4067944" y="1268760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4" name="直接连接符 322"/>
            <p:cNvCxnSpPr/>
            <p:nvPr/>
          </p:nvCxnSpPr>
          <p:spPr bwMode="auto">
            <a:xfrm flipV="1">
              <a:off x="4067944" y="1268760"/>
              <a:ext cx="0" cy="115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5" name="直接连接符 394"/>
            <p:cNvCxnSpPr/>
            <p:nvPr/>
          </p:nvCxnSpPr>
          <p:spPr bwMode="auto">
            <a:xfrm>
              <a:off x="4139952" y="1628800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6" name="直接连接符 322"/>
            <p:cNvCxnSpPr/>
            <p:nvPr/>
          </p:nvCxnSpPr>
          <p:spPr bwMode="auto">
            <a:xfrm flipH="1" flipV="1">
              <a:off x="4139952" y="1412776"/>
              <a:ext cx="16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7" name="直接连接符 396"/>
            <p:cNvCxnSpPr/>
            <p:nvPr/>
          </p:nvCxnSpPr>
          <p:spPr bwMode="auto">
            <a:xfrm>
              <a:off x="4139952" y="2276872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8" name="直接连接符 322"/>
            <p:cNvCxnSpPr/>
            <p:nvPr/>
          </p:nvCxnSpPr>
          <p:spPr bwMode="auto">
            <a:xfrm flipH="1" flipV="1">
              <a:off x="4139952" y="2060848"/>
              <a:ext cx="16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9" name="直接连接符 398"/>
            <p:cNvCxnSpPr/>
            <p:nvPr/>
          </p:nvCxnSpPr>
          <p:spPr bwMode="auto">
            <a:xfrm>
              <a:off x="4427984" y="2492896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0" name="直接连接符 399"/>
            <p:cNvCxnSpPr/>
            <p:nvPr/>
          </p:nvCxnSpPr>
          <p:spPr bwMode="auto">
            <a:xfrm>
              <a:off x="4427984" y="1700808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1" name="直接连接符 400"/>
            <p:cNvCxnSpPr/>
            <p:nvPr/>
          </p:nvCxnSpPr>
          <p:spPr bwMode="auto">
            <a:xfrm>
              <a:off x="4932040" y="1700808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2" name="直接连接符 401"/>
            <p:cNvCxnSpPr/>
            <p:nvPr/>
          </p:nvCxnSpPr>
          <p:spPr bwMode="auto">
            <a:xfrm>
              <a:off x="4499992" y="2276872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3" name="直接连接符 402"/>
            <p:cNvCxnSpPr/>
            <p:nvPr/>
          </p:nvCxnSpPr>
          <p:spPr bwMode="auto">
            <a:xfrm>
              <a:off x="4427984" y="1988840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4" name="直接连接符 403"/>
            <p:cNvCxnSpPr/>
            <p:nvPr/>
          </p:nvCxnSpPr>
          <p:spPr bwMode="auto">
            <a:xfrm>
              <a:off x="4932040" y="1988840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5" name="直接连接符 404"/>
            <p:cNvCxnSpPr/>
            <p:nvPr/>
          </p:nvCxnSpPr>
          <p:spPr bwMode="auto">
            <a:xfrm>
              <a:off x="5004048" y="1628800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6" name="直接连接符 405"/>
            <p:cNvCxnSpPr/>
            <p:nvPr/>
          </p:nvCxnSpPr>
          <p:spPr bwMode="auto">
            <a:xfrm>
              <a:off x="5004048" y="2276872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7" name="直接连接符 406"/>
            <p:cNvCxnSpPr/>
            <p:nvPr/>
          </p:nvCxnSpPr>
          <p:spPr bwMode="auto">
            <a:xfrm>
              <a:off x="4930452" y="1124744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8" name="直接连接符 407"/>
            <p:cNvCxnSpPr/>
            <p:nvPr/>
          </p:nvCxnSpPr>
          <p:spPr bwMode="auto">
            <a:xfrm flipH="1">
              <a:off x="5146476" y="1124744"/>
              <a:ext cx="1588" cy="136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9" name="直接连接符 322"/>
            <p:cNvCxnSpPr/>
            <p:nvPr/>
          </p:nvCxnSpPr>
          <p:spPr bwMode="auto">
            <a:xfrm flipV="1">
              <a:off x="4930452" y="1124752"/>
              <a:ext cx="0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0" name="直接连接符 322"/>
            <p:cNvCxnSpPr/>
            <p:nvPr/>
          </p:nvCxnSpPr>
          <p:spPr bwMode="auto">
            <a:xfrm flipV="1">
              <a:off x="4930452" y="234888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1" name="直接连接符 410"/>
            <p:cNvCxnSpPr/>
            <p:nvPr/>
          </p:nvCxnSpPr>
          <p:spPr bwMode="auto">
            <a:xfrm>
              <a:off x="4930452" y="2492896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2" name="直接连接符 411"/>
            <p:cNvCxnSpPr/>
            <p:nvPr/>
          </p:nvCxnSpPr>
          <p:spPr bwMode="auto">
            <a:xfrm>
              <a:off x="5508120" y="1628800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3" name="直接连接符 412"/>
            <p:cNvCxnSpPr/>
            <p:nvPr/>
          </p:nvCxnSpPr>
          <p:spPr bwMode="auto">
            <a:xfrm>
              <a:off x="5508120" y="2276872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4" name="直接连接符 413"/>
            <p:cNvCxnSpPr/>
            <p:nvPr/>
          </p:nvCxnSpPr>
          <p:spPr bwMode="auto">
            <a:xfrm>
              <a:off x="5508104" y="1268760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5" name="直接连接符 414"/>
            <p:cNvCxnSpPr/>
            <p:nvPr/>
          </p:nvCxnSpPr>
          <p:spPr bwMode="auto">
            <a:xfrm>
              <a:off x="5940152" y="1268760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6" name="直接连接符 415"/>
            <p:cNvCxnSpPr/>
            <p:nvPr/>
          </p:nvCxnSpPr>
          <p:spPr bwMode="auto">
            <a:xfrm>
              <a:off x="5940152" y="1628800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7" name="直接连接符 416"/>
            <p:cNvCxnSpPr/>
            <p:nvPr/>
          </p:nvCxnSpPr>
          <p:spPr bwMode="auto">
            <a:xfrm>
              <a:off x="5940152" y="2276872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8" name="直接连接符 417"/>
            <p:cNvCxnSpPr/>
            <p:nvPr/>
          </p:nvCxnSpPr>
          <p:spPr bwMode="auto">
            <a:xfrm>
              <a:off x="5866516" y="1124744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9" name="直接连接符 418"/>
            <p:cNvCxnSpPr/>
            <p:nvPr/>
          </p:nvCxnSpPr>
          <p:spPr bwMode="auto">
            <a:xfrm flipH="1">
              <a:off x="6082540" y="1124744"/>
              <a:ext cx="1588" cy="136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0" name="直接连接符 322"/>
            <p:cNvCxnSpPr/>
            <p:nvPr/>
          </p:nvCxnSpPr>
          <p:spPr bwMode="auto">
            <a:xfrm flipV="1">
              <a:off x="5866516" y="1124752"/>
              <a:ext cx="0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1" name="直接连接符 322"/>
            <p:cNvCxnSpPr/>
            <p:nvPr/>
          </p:nvCxnSpPr>
          <p:spPr bwMode="auto">
            <a:xfrm flipV="1">
              <a:off x="5866516" y="234888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2" name="直接连接符 421"/>
            <p:cNvCxnSpPr/>
            <p:nvPr/>
          </p:nvCxnSpPr>
          <p:spPr bwMode="auto">
            <a:xfrm>
              <a:off x="5866516" y="2492896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3" name="直接连接符 322"/>
            <p:cNvCxnSpPr/>
            <p:nvPr/>
          </p:nvCxnSpPr>
          <p:spPr bwMode="auto">
            <a:xfrm flipV="1">
              <a:off x="6156176" y="2276872"/>
              <a:ext cx="0" cy="14230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4" name="直接连接符 350"/>
            <p:cNvCxnSpPr/>
            <p:nvPr/>
          </p:nvCxnSpPr>
          <p:spPr bwMode="auto">
            <a:xfrm>
              <a:off x="4139952" y="2059138"/>
              <a:ext cx="20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5" name="直接连接符 322"/>
            <p:cNvCxnSpPr/>
            <p:nvPr/>
          </p:nvCxnSpPr>
          <p:spPr bwMode="auto">
            <a:xfrm flipV="1">
              <a:off x="6156176" y="1916832"/>
              <a:ext cx="0" cy="14230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6" name="直接连接符 350"/>
            <p:cNvCxnSpPr/>
            <p:nvPr/>
          </p:nvCxnSpPr>
          <p:spPr bwMode="auto">
            <a:xfrm>
              <a:off x="4139952" y="1772816"/>
              <a:ext cx="20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7" name="直接连接符 322"/>
            <p:cNvCxnSpPr/>
            <p:nvPr/>
          </p:nvCxnSpPr>
          <p:spPr bwMode="auto">
            <a:xfrm flipV="1">
              <a:off x="6155944" y="1630510"/>
              <a:ext cx="0" cy="14230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8" name="直接连接符 350"/>
            <p:cNvCxnSpPr/>
            <p:nvPr/>
          </p:nvCxnSpPr>
          <p:spPr bwMode="auto">
            <a:xfrm>
              <a:off x="4139952" y="1411066"/>
              <a:ext cx="20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9" name="直接连接符 322"/>
            <p:cNvCxnSpPr/>
            <p:nvPr/>
          </p:nvCxnSpPr>
          <p:spPr bwMode="auto">
            <a:xfrm flipV="1">
              <a:off x="6155944" y="1268760"/>
              <a:ext cx="0" cy="14230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0" name="直接连接符 429"/>
            <p:cNvCxnSpPr/>
            <p:nvPr/>
          </p:nvCxnSpPr>
          <p:spPr bwMode="auto">
            <a:xfrm>
              <a:off x="5940192" y="1916832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1" name="直接连接符 430"/>
            <p:cNvCxnSpPr/>
            <p:nvPr/>
          </p:nvCxnSpPr>
          <p:spPr bwMode="auto">
            <a:xfrm>
              <a:off x="5868144" y="1700808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2" name="直接连接符 431"/>
            <p:cNvCxnSpPr/>
            <p:nvPr/>
          </p:nvCxnSpPr>
          <p:spPr bwMode="auto">
            <a:xfrm>
              <a:off x="5868144" y="1988840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3" name="直接连接符 432"/>
            <p:cNvCxnSpPr/>
            <p:nvPr/>
          </p:nvCxnSpPr>
          <p:spPr bwMode="auto">
            <a:xfrm>
              <a:off x="5868144" y="1340768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4" name="直接连接符 433"/>
            <p:cNvCxnSpPr/>
            <p:nvPr/>
          </p:nvCxnSpPr>
          <p:spPr bwMode="auto">
            <a:xfrm>
              <a:off x="4139952" y="1916832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5" name="直接连接符 322"/>
            <p:cNvCxnSpPr/>
            <p:nvPr/>
          </p:nvCxnSpPr>
          <p:spPr bwMode="auto">
            <a:xfrm flipH="1" flipV="1">
              <a:off x="4139952" y="1772816"/>
              <a:ext cx="16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6" name="直接连接符 322"/>
            <p:cNvCxnSpPr/>
            <p:nvPr/>
          </p:nvCxnSpPr>
          <p:spPr bwMode="auto">
            <a:xfrm flipH="1" flipV="1">
              <a:off x="4211952" y="1133054"/>
              <a:ext cx="72016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7" name="直接连接符 322"/>
            <p:cNvCxnSpPr/>
            <p:nvPr/>
          </p:nvCxnSpPr>
          <p:spPr bwMode="auto">
            <a:xfrm flipH="1" flipV="1">
              <a:off x="4211960" y="1484784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8" name="直接连接符 322"/>
            <p:cNvCxnSpPr/>
            <p:nvPr/>
          </p:nvCxnSpPr>
          <p:spPr bwMode="auto">
            <a:xfrm flipH="1" flipV="1">
              <a:off x="4211960" y="2132856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直接连接符 322"/>
            <p:cNvCxnSpPr/>
            <p:nvPr/>
          </p:nvCxnSpPr>
          <p:spPr bwMode="auto">
            <a:xfrm flipH="1" flipV="1">
              <a:off x="4716240" y="1124744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0" name="直接连接符 322"/>
            <p:cNvCxnSpPr/>
            <p:nvPr/>
          </p:nvCxnSpPr>
          <p:spPr bwMode="auto">
            <a:xfrm flipH="1" flipV="1">
              <a:off x="4716016" y="1484784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1" name="直接连接符 322"/>
            <p:cNvCxnSpPr/>
            <p:nvPr/>
          </p:nvCxnSpPr>
          <p:spPr bwMode="auto">
            <a:xfrm flipH="1" flipV="1">
              <a:off x="4716016" y="2132856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2" name="直接连接符 322"/>
            <p:cNvCxnSpPr/>
            <p:nvPr/>
          </p:nvCxnSpPr>
          <p:spPr bwMode="auto">
            <a:xfrm flipH="1" flipV="1">
              <a:off x="5652344" y="1124744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3" name="直接连接符 322"/>
            <p:cNvCxnSpPr/>
            <p:nvPr/>
          </p:nvCxnSpPr>
          <p:spPr bwMode="auto">
            <a:xfrm flipH="1" flipV="1">
              <a:off x="5652120" y="1484784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4" name="直接连接符 322"/>
            <p:cNvCxnSpPr/>
            <p:nvPr/>
          </p:nvCxnSpPr>
          <p:spPr bwMode="auto">
            <a:xfrm flipH="1" flipV="1">
              <a:off x="5652120" y="2132856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5" name="Text Box 183"/>
            <p:cNvSpPr txBox="1">
              <a:spLocks noChangeArrowheads="1"/>
            </p:cNvSpPr>
            <p:nvPr/>
          </p:nvSpPr>
          <p:spPr bwMode="auto">
            <a:xfrm>
              <a:off x="5292104" y="1844824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446" name="直接连接符 445"/>
            <p:cNvCxnSpPr/>
            <p:nvPr/>
          </p:nvCxnSpPr>
          <p:spPr bwMode="auto">
            <a:xfrm>
              <a:off x="5508104" y="1916832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7" name="直接连接符 446"/>
            <p:cNvCxnSpPr/>
            <p:nvPr/>
          </p:nvCxnSpPr>
          <p:spPr bwMode="auto">
            <a:xfrm>
              <a:off x="4499992" y="1916832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8" name="直接连接符 447"/>
            <p:cNvCxnSpPr/>
            <p:nvPr/>
          </p:nvCxnSpPr>
          <p:spPr bwMode="auto">
            <a:xfrm>
              <a:off x="5004048" y="1916832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8361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 animBg="1"/>
      <p:bldP spid="3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组合 666"/>
          <p:cNvGrpSpPr/>
          <p:nvPr/>
        </p:nvGrpSpPr>
        <p:grpSpPr>
          <a:xfrm>
            <a:off x="4860040" y="5015791"/>
            <a:ext cx="3024328" cy="1332096"/>
            <a:chOff x="5940160" y="5121216"/>
            <a:chExt cx="3024328" cy="1332096"/>
          </a:xfrm>
        </p:grpSpPr>
        <p:sp>
          <p:nvSpPr>
            <p:cNvPr id="564" name="Rectangle 225"/>
            <p:cNvSpPr>
              <a:spLocks noChangeArrowheads="1"/>
            </p:cNvSpPr>
            <p:nvPr/>
          </p:nvSpPr>
          <p:spPr bwMode="auto">
            <a:xfrm>
              <a:off x="8604472" y="5121216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65" name="直接连接符 564"/>
            <p:cNvCxnSpPr/>
            <p:nvPr/>
          </p:nvCxnSpPr>
          <p:spPr bwMode="auto">
            <a:xfrm>
              <a:off x="6156200" y="519163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6" name="直接连接符 565"/>
            <p:cNvCxnSpPr/>
            <p:nvPr/>
          </p:nvCxnSpPr>
          <p:spPr bwMode="auto">
            <a:xfrm>
              <a:off x="6732248" y="519161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7" name="直接连接符 566"/>
            <p:cNvCxnSpPr/>
            <p:nvPr/>
          </p:nvCxnSpPr>
          <p:spPr bwMode="auto">
            <a:xfrm>
              <a:off x="6156200" y="53356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8" name="直接连接符 567"/>
            <p:cNvCxnSpPr/>
            <p:nvPr/>
          </p:nvCxnSpPr>
          <p:spPr bwMode="auto">
            <a:xfrm>
              <a:off x="6732248" y="533724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9" name="直接连接符 568"/>
            <p:cNvCxnSpPr/>
            <p:nvPr/>
          </p:nvCxnSpPr>
          <p:spPr bwMode="auto">
            <a:xfrm>
              <a:off x="6156200" y="547966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0" name="直接连接符 569"/>
            <p:cNvCxnSpPr/>
            <p:nvPr/>
          </p:nvCxnSpPr>
          <p:spPr bwMode="auto">
            <a:xfrm>
              <a:off x="6732248" y="54812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1" name="直接连接符 570"/>
            <p:cNvCxnSpPr/>
            <p:nvPr/>
          </p:nvCxnSpPr>
          <p:spPr bwMode="auto">
            <a:xfrm>
              <a:off x="6156200" y="56252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2" name="直接连接符 571"/>
            <p:cNvCxnSpPr/>
            <p:nvPr/>
          </p:nvCxnSpPr>
          <p:spPr bwMode="auto">
            <a:xfrm>
              <a:off x="6732248" y="56252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3" name="直接连接符 572"/>
            <p:cNvCxnSpPr/>
            <p:nvPr/>
          </p:nvCxnSpPr>
          <p:spPr bwMode="auto">
            <a:xfrm>
              <a:off x="6156200" y="576928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4" name="直接连接符 573"/>
            <p:cNvCxnSpPr/>
            <p:nvPr/>
          </p:nvCxnSpPr>
          <p:spPr bwMode="auto">
            <a:xfrm>
              <a:off x="6732248" y="576928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5" name="直接连接符 574"/>
            <p:cNvCxnSpPr/>
            <p:nvPr/>
          </p:nvCxnSpPr>
          <p:spPr bwMode="auto">
            <a:xfrm>
              <a:off x="6156200" y="59133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6" name="直接连接符 575"/>
            <p:cNvCxnSpPr/>
            <p:nvPr/>
          </p:nvCxnSpPr>
          <p:spPr bwMode="auto">
            <a:xfrm>
              <a:off x="6732248" y="59133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7" name="直接连接符 576"/>
            <p:cNvCxnSpPr/>
            <p:nvPr/>
          </p:nvCxnSpPr>
          <p:spPr bwMode="auto">
            <a:xfrm>
              <a:off x="6156200" y="605732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8" name="直接连接符 577"/>
            <p:cNvCxnSpPr/>
            <p:nvPr/>
          </p:nvCxnSpPr>
          <p:spPr bwMode="auto">
            <a:xfrm>
              <a:off x="6732248" y="605732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9" name="直接连接符 578"/>
            <p:cNvCxnSpPr/>
            <p:nvPr/>
          </p:nvCxnSpPr>
          <p:spPr bwMode="auto">
            <a:xfrm>
              <a:off x="6156200" y="620133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0" name="直接连接符 579"/>
            <p:cNvCxnSpPr/>
            <p:nvPr/>
          </p:nvCxnSpPr>
          <p:spPr bwMode="auto">
            <a:xfrm>
              <a:off x="6732248" y="620133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1" name="直接连接符 580"/>
            <p:cNvCxnSpPr/>
            <p:nvPr/>
          </p:nvCxnSpPr>
          <p:spPr bwMode="auto">
            <a:xfrm flipV="1">
              <a:off x="6300248" y="5191612"/>
              <a:ext cx="431952" cy="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2" name="直接连接符 581"/>
            <p:cNvCxnSpPr/>
            <p:nvPr/>
          </p:nvCxnSpPr>
          <p:spPr bwMode="auto">
            <a:xfrm>
              <a:off x="6300200" y="5337240"/>
              <a:ext cx="432048" cy="14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3" name="直接连接符 582"/>
            <p:cNvCxnSpPr/>
            <p:nvPr/>
          </p:nvCxnSpPr>
          <p:spPr bwMode="auto">
            <a:xfrm>
              <a:off x="6300248" y="5481288"/>
              <a:ext cx="432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4" name="直接连接符 583"/>
            <p:cNvCxnSpPr/>
            <p:nvPr/>
          </p:nvCxnSpPr>
          <p:spPr bwMode="auto">
            <a:xfrm>
              <a:off x="6300200" y="5625272"/>
              <a:ext cx="432048" cy="4304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5" name="直接连接符 584"/>
            <p:cNvCxnSpPr/>
            <p:nvPr/>
          </p:nvCxnSpPr>
          <p:spPr bwMode="auto">
            <a:xfrm flipV="1">
              <a:off x="6300200" y="5340392"/>
              <a:ext cx="432048" cy="43048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6" name="直接连接符 585"/>
            <p:cNvCxnSpPr/>
            <p:nvPr/>
          </p:nvCxnSpPr>
          <p:spPr bwMode="auto">
            <a:xfrm flipV="1">
              <a:off x="6300200" y="5625272"/>
              <a:ext cx="432048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7" name="直接连接符 586"/>
            <p:cNvCxnSpPr/>
            <p:nvPr/>
          </p:nvCxnSpPr>
          <p:spPr bwMode="auto">
            <a:xfrm flipV="1">
              <a:off x="6300200" y="5913304"/>
              <a:ext cx="432000" cy="1424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8" name="直接连接符 587"/>
            <p:cNvCxnSpPr/>
            <p:nvPr/>
          </p:nvCxnSpPr>
          <p:spPr bwMode="auto">
            <a:xfrm>
              <a:off x="6300200" y="6201336"/>
              <a:ext cx="4320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0" name="Rectangle 225"/>
            <p:cNvSpPr>
              <a:spLocks noChangeArrowheads="1"/>
            </p:cNvSpPr>
            <p:nvPr/>
          </p:nvSpPr>
          <p:spPr bwMode="auto">
            <a:xfrm>
              <a:off x="8604456" y="5409248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1" name="Rectangle 225"/>
            <p:cNvSpPr>
              <a:spLocks noChangeArrowheads="1"/>
            </p:cNvSpPr>
            <p:nvPr/>
          </p:nvSpPr>
          <p:spPr bwMode="auto">
            <a:xfrm>
              <a:off x="8604472" y="5697280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2" name="Rectangle 225"/>
            <p:cNvSpPr>
              <a:spLocks noChangeArrowheads="1"/>
            </p:cNvSpPr>
            <p:nvPr/>
          </p:nvSpPr>
          <p:spPr bwMode="auto">
            <a:xfrm>
              <a:off x="8604456" y="5985312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" name="Rectangle 225"/>
            <p:cNvSpPr>
              <a:spLocks noChangeArrowheads="1"/>
            </p:cNvSpPr>
            <p:nvPr/>
          </p:nvSpPr>
          <p:spPr bwMode="auto">
            <a:xfrm>
              <a:off x="6876280" y="5121216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94" name="直接连接符 593"/>
            <p:cNvCxnSpPr/>
            <p:nvPr/>
          </p:nvCxnSpPr>
          <p:spPr bwMode="auto">
            <a:xfrm>
              <a:off x="7026158" y="519163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5" name="直接连接符 594"/>
            <p:cNvCxnSpPr/>
            <p:nvPr/>
          </p:nvCxnSpPr>
          <p:spPr bwMode="auto">
            <a:xfrm>
              <a:off x="7596344" y="519161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6" name="直接连接符 595"/>
            <p:cNvCxnSpPr/>
            <p:nvPr/>
          </p:nvCxnSpPr>
          <p:spPr bwMode="auto">
            <a:xfrm>
              <a:off x="7026158" y="53356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7" name="直接连接符 596"/>
            <p:cNvCxnSpPr/>
            <p:nvPr/>
          </p:nvCxnSpPr>
          <p:spPr bwMode="auto">
            <a:xfrm>
              <a:off x="7596344" y="533724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8" name="直接连接符 597"/>
            <p:cNvCxnSpPr/>
            <p:nvPr/>
          </p:nvCxnSpPr>
          <p:spPr bwMode="auto">
            <a:xfrm>
              <a:off x="7026158" y="547966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9" name="直接连接符 598"/>
            <p:cNvCxnSpPr/>
            <p:nvPr/>
          </p:nvCxnSpPr>
          <p:spPr bwMode="auto">
            <a:xfrm>
              <a:off x="7596344" y="54812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0" name="直接连接符 599"/>
            <p:cNvCxnSpPr/>
            <p:nvPr/>
          </p:nvCxnSpPr>
          <p:spPr bwMode="auto">
            <a:xfrm>
              <a:off x="7026158" y="56252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1" name="直接连接符 600"/>
            <p:cNvCxnSpPr/>
            <p:nvPr/>
          </p:nvCxnSpPr>
          <p:spPr bwMode="auto">
            <a:xfrm>
              <a:off x="7596344" y="56252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2" name="直接连接符 601"/>
            <p:cNvCxnSpPr/>
            <p:nvPr/>
          </p:nvCxnSpPr>
          <p:spPr bwMode="auto">
            <a:xfrm>
              <a:off x="7026158" y="576928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3" name="直接连接符 602"/>
            <p:cNvCxnSpPr/>
            <p:nvPr/>
          </p:nvCxnSpPr>
          <p:spPr bwMode="auto">
            <a:xfrm>
              <a:off x="7596344" y="576928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4" name="直接连接符 603"/>
            <p:cNvCxnSpPr/>
            <p:nvPr/>
          </p:nvCxnSpPr>
          <p:spPr bwMode="auto">
            <a:xfrm>
              <a:off x="7026158" y="59133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5" name="直接连接符 604"/>
            <p:cNvCxnSpPr/>
            <p:nvPr/>
          </p:nvCxnSpPr>
          <p:spPr bwMode="auto">
            <a:xfrm>
              <a:off x="7596344" y="59133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6" name="直接连接符 605"/>
            <p:cNvCxnSpPr/>
            <p:nvPr/>
          </p:nvCxnSpPr>
          <p:spPr bwMode="auto">
            <a:xfrm>
              <a:off x="7026158" y="605732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7" name="直接连接符 606"/>
            <p:cNvCxnSpPr/>
            <p:nvPr/>
          </p:nvCxnSpPr>
          <p:spPr bwMode="auto">
            <a:xfrm>
              <a:off x="7596344" y="605732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8" name="直接连接符 607"/>
            <p:cNvCxnSpPr/>
            <p:nvPr/>
          </p:nvCxnSpPr>
          <p:spPr bwMode="auto">
            <a:xfrm>
              <a:off x="7026158" y="620133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9" name="直接连接符 608"/>
            <p:cNvCxnSpPr/>
            <p:nvPr/>
          </p:nvCxnSpPr>
          <p:spPr bwMode="auto">
            <a:xfrm>
              <a:off x="7596344" y="620133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0" name="直接连接符 609"/>
            <p:cNvCxnSpPr/>
            <p:nvPr/>
          </p:nvCxnSpPr>
          <p:spPr bwMode="auto">
            <a:xfrm flipV="1">
              <a:off x="7164344" y="5191612"/>
              <a:ext cx="431952" cy="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1" name="直接连接符 610"/>
            <p:cNvCxnSpPr/>
            <p:nvPr/>
          </p:nvCxnSpPr>
          <p:spPr bwMode="auto">
            <a:xfrm>
              <a:off x="7164296" y="5337240"/>
              <a:ext cx="432048" cy="14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2" name="直接连接符 611"/>
            <p:cNvCxnSpPr/>
            <p:nvPr/>
          </p:nvCxnSpPr>
          <p:spPr bwMode="auto">
            <a:xfrm>
              <a:off x="7164344" y="5481288"/>
              <a:ext cx="432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3" name="直接连接符 612"/>
            <p:cNvCxnSpPr/>
            <p:nvPr/>
          </p:nvCxnSpPr>
          <p:spPr bwMode="auto">
            <a:xfrm>
              <a:off x="7164296" y="5625272"/>
              <a:ext cx="432048" cy="4304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4" name="直接连接符 613"/>
            <p:cNvCxnSpPr/>
            <p:nvPr/>
          </p:nvCxnSpPr>
          <p:spPr bwMode="auto">
            <a:xfrm flipV="1">
              <a:off x="7164296" y="5340392"/>
              <a:ext cx="432048" cy="43048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5" name="直接连接符 614"/>
            <p:cNvCxnSpPr/>
            <p:nvPr/>
          </p:nvCxnSpPr>
          <p:spPr bwMode="auto">
            <a:xfrm flipV="1">
              <a:off x="7164296" y="5625272"/>
              <a:ext cx="432048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6" name="直接连接符 615"/>
            <p:cNvCxnSpPr/>
            <p:nvPr/>
          </p:nvCxnSpPr>
          <p:spPr bwMode="auto">
            <a:xfrm flipV="1">
              <a:off x="7164296" y="5913304"/>
              <a:ext cx="432000" cy="1424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7" name="直接连接符 616"/>
            <p:cNvCxnSpPr/>
            <p:nvPr/>
          </p:nvCxnSpPr>
          <p:spPr bwMode="auto">
            <a:xfrm>
              <a:off x="7164296" y="6201336"/>
              <a:ext cx="4320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8" name="Rectangle 225"/>
            <p:cNvSpPr>
              <a:spLocks noChangeArrowheads="1"/>
            </p:cNvSpPr>
            <p:nvPr/>
          </p:nvSpPr>
          <p:spPr bwMode="auto">
            <a:xfrm>
              <a:off x="6876264" y="5409248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" name="Rectangle 225"/>
            <p:cNvSpPr>
              <a:spLocks noChangeArrowheads="1"/>
            </p:cNvSpPr>
            <p:nvPr/>
          </p:nvSpPr>
          <p:spPr bwMode="auto">
            <a:xfrm>
              <a:off x="6876280" y="5697280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" name="Rectangle 225"/>
            <p:cNvSpPr>
              <a:spLocks noChangeArrowheads="1"/>
            </p:cNvSpPr>
            <p:nvPr/>
          </p:nvSpPr>
          <p:spPr bwMode="auto">
            <a:xfrm>
              <a:off x="6876264" y="5985312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" name="Rectangle 225"/>
            <p:cNvSpPr>
              <a:spLocks noChangeArrowheads="1"/>
            </p:cNvSpPr>
            <p:nvPr/>
          </p:nvSpPr>
          <p:spPr bwMode="auto">
            <a:xfrm>
              <a:off x="7740376" y="5121216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22" name="直接连接符 621"/>
            <p:cNvCxnSpPr/>
            <p:nvPr/>
          </p:nvCxnSpPr>
          <p:spPr bwMode="auto">
            <a:xfrm>
              <a:off x="7884392" y="519163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3" name="直接连接符 622"/>
            <p:cNvCxnSpPr/>
            <p:nvPr/>
          </p:nvCxnSpPr>
          <p:spPr bwMode="auto">
            <a:xfrm>
              <a:off x="8460440" y="519161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4" name="直接连接符 623"/>
            <p:cNvCxnSpPr/>
            <p:nvPr/>
          </p:nvCxnSpPr>
          <p:spPr bwMode="auto">
            <a:xfrm>
              <a:off x="7884392" y="53356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5" name="直接连接符 624"/>
            <p:cNvCxnSpPr/>
            <p:nvPr/>
          </p:nvCxnSpPr>
          <p:spPr bwMode="auto">
            <a:xfrm>
              <a:off x="8460440" y="533724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6" name="直接连接符 625"/>
            <p:cNvCxnSpPr/>
            <p:nvPr/>
          </p:nvCxnSpPr>
          <p:spPr bwMode="auto">
            <a:xfrm>
              <a:off x="7884392" y="547966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7" name="直接连接符 626"/>
            <p:cNvCxnSpPr/>
            <p:nvPr/>
          </p:nvCxnSpPr>
          <p:spPr bwMode="auto">
            <a:xfrm>
              <a:off x="8460440" y="54812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8" name="直接连接符 627"/>
            <p:cNvCxnSpPr/>
            <p:nvPr/>
          </p:nvCxnSpPr>
          <p:spPr bwMode="auto">
            <a:xfrm>
              <a:off x="7884392" y="56252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9" name="直接连接符 628"/>
            <p:cNvCxnSpPr/>
            <p:nvPr/>
          </p:nvCxnSpPr>
          <p:spPr bwMode="auto">
            <a:xfrm>
              <a:off x="8460440" y="56252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0" name="直接连接符 629"/>
            <p:cNvCxnSpPr/>
            <p:nvPr/>
          </p:nvCxnSpPr>
          <p:spPr bwMode="auto">
            <a:xfrm>
              <a:off x="7884392" y="576928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1" name="直接连接符 630"/>
            <p:cNvCxnSpPr/>
            <p:nvPr/>
          </p:nvCxnSpPr>
          <p:spPr bwMode="auto">
            <a:xfrm>
              <a:off x="8460440" y="576928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2" name="直接连接符 631"/>
            <p:cNvCxnSpPr/>
            <p:nvPr/>
          </p:nvCxnSpPr>
          <p:spPr bwMode="auto">
            <a:xfrm>
              <a:off x="7884392" y="59133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3" name="直接连接符 632"/>
            <p:cNvCxnSpPr/>
            <p:nvPr/>
          </p:nvCxnSpPr>
          <p:spPr bwMode="auto">
            <a:xfrm>
              <a:off x="8460440" y="59133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4" name="直接连接符 633"/>
            <p:cNvCxnSpPr/>
            <p:nvPr/>
          </p:nvCxnSpPr>
          <p:spPr bwMode="auto">
            <a:xfrm>
              <a:off x="7884392" y="605732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5" name="直接连接符 634"/>
            <p:cNvCxnSpPr/>
            <p:nvPr/>
          </p:nvCxnSpPr>
          <p:spPr bwMode="auto">
            <a:xfrm>
              <a:off x="8460440" y="605732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6" name="直接连接符 635"/>
            <p:cNvCxnSpPr/>
            <p:nvPr/>
          </p:nvCxnSpPr>
          <p:spPr bwMode="auto">
            <a:xfrm>
              <a:off x="7884392" y="620133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7" name="直接连接符 636"/>
            <p:cNvCxnSpPr/>
            <p:nvPr/>
          </p:nvCxnSpPr>
          <p:spPr bwMode="auto">
            <a:xfrm>
              <a:off x="8460440" y="620133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8" name="直接连接符 637"/>
            <p:cNvCxnSpPr/>
            <p:nvPr/>
          </p:nvCxnSpPr>
          <p:spPr bwMode="auto">
            <a:xfrm flipV="1">
              <a:off x="8028440" y="5191612"/>
              <a:ext cx="431952" cy="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9" name="直接连接符 638"/>
            <p:cNvCxnSpPr/>
            <p:nvPr/>
          </p:nvCxnSpPr>
          <p:spPr bwMode="auto">
            <a:xfrm>
              <a:off x="8028392" y="5337240"/>
              <a:ext cx="432048" cy="14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0" name="直接连接符 639"/>
            <p:cNvCxnSpPr/>
            <p:nvPr/>
          </p:nvCxnSpPr>
          <p:spPr bwMode="auto">
            <a:xfrm>
              <a:off x="8028440" y="5481288"/>
              <a:ext cx="432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1" name="直接连接符 640"/>
            <p:cNvCxnSpPr/>
            <p:nvPr/>
          </p:nvCxnSpPr>
          <p:spPr bwMode="auto">
            <a:xfrm>
              <a:off x="8028392" y="5625272"/>
              <a:ext cx="432048" cy="4304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2" name="直接连接符 641"/>
            <p:cNvCxnSpPr/>
            <p:nvPr/>
          </p:nvCxnSpPr>
          <p:spPr bwMode="auto">
            <a:xfrm flipV="1">
              <a:off x="8028392" y="5340392"/>
              <a:ext cx="432048" cy="43048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3" name="直接连接符 642"/>
            <p:cNvCxnSpPr/>
            <p:nvPr/>
          </p:nvCxnSpPr>
          <p:spPr bwMode="auto">
            <a:xfrm flipV="1">
              <a:off x="8028392" y="5625272"/>
              <a:ext cx="432048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4" name="直接连接符 643"/>
            <p:cNvCxnSpPr/>
            <p:nvPr/>
          </p:nvCxnSpPr>
          <p:spPr bwMode="auto">
            <a:xfrm flipV="1">
              <a:off x="8028392" y="5913304"/>
              <a:ext cx="432000" cy="1424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5" name="直接连接符 644"/>
            <p:cNvCxnSpPr/>
            <p:nvPr/>
          </p:nvCxnSpPr>
          <p:spPr bwMode="auto">
            <a:xfrm>
              <a:off x="8028392" y="6201336"/>
              <a:ext cx="4320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6" name="Rectangle 225"/>
            <p:cNvSpPr>
              <a:spLocks noChangeArrowheads="1"/>
            </p:cNvSpPr>
            <p:nvPr/>
          </p:nvSpPr>
          <p:spPr bwMode="auto">
            <a:xfrm>
              <a:off x="7740360" y="5409248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" name="Rectangle 225"/>
            <p:cNvSpPr>
              <a:spLocks noChangeArrowheads="1"/>
            </p:cNvSpPr>
            <p:nvPr/>
          </p:nvSpPr>
          <p:spPr bwMode="auto">
            <a:xfrm>
              <a:off x="7740376" y="5697280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" name="Rectangle 225"/>
            <p:cNvSpPr>
              <a:spLocks noChangeArrowheads="1"/>
            </p:cNvSpPr>
            <p:nvPr/>
          </p:nvSpPr>
          <p:spPr bwMode="auto">
            <a:xfrm>
              <a:off x="7740360" y="5985312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49" name="直接连接符 648"/>
            <p:cNvCxnSpPr/>
            <p:nvPr/>
          </p:nvCxnSpPr>
          <p:spPr bwMode="auto">
            <a:xfrm>
              <a:off x="8748488" y="5193224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0" name="直接连接符 649"/>
            <p:cNvCxnSpPr/>
            <p:nvPr/>
          </p:nvCxnSpPr>
          <p:spPr bwMode="auto">
            <a:xfrm>
              <a:off x="8748488" y="533885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1" name="直接连接符 650"/>
            <p:cNvCxnSpPr/>
            <p:nvPr/>
          </p:nvCxnSpPr>
          <p:spPr bwMode="auto">
            <a:xfrm>
              <a:off x="8748488" y="5482868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2" name="直接连接符 651"/>
            <p:cNvCxnSpPr/>
            <p:nvPr/>
          </p:nvCxnSpPr>
          <p:spPr bwMode="auto">
            <a:xfrm>
              <a:off x="8748488" y="5626884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3" name="直接连接符 652"/>
            <p:cNvCxnSpPr/>
            <p:nvPr/>
          </p:nvCxnSpPr>
          <p:spPr bwMode="auto">
            <a:xfrm>
              <a:off x="8748488" y="5770900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4" name="直接连接符 653"/>
            <p:cNvCxnSpPr/>
            <p:nvPr/>
          </p:nvCxnSpPr>
          <p:spPr bwMode="auto">
            <a:xfrm>
              <a:off x="8748488" y="5914916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5" name="直接连接符 654"/>
            <p:cNvCxnSpPr/>
            <p:nvPr/>
          </p:nvCxnSpPr>
          <p:spPr bwMode="auto">
            <a:xfrm>
              <a:off x="8748488" y="605893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6" name="直接连接符 655"/>
            <p:cNvCxnSpPr/>
            <p:nvPr/>
          </p:nvCxnSpPr>
          <p:spPr bwMode="auto">
            <a:xfrm>
              <a:off x="8748488" y="6202948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7" name="直接连接符 656"/>
            <p:cNvCxnSpPr/>
            <p:nvPr/>
          </p:nvCxnSpPr>
          <p:spPr bwMode="auto">
            <a:xfrm>
              <a:off x="5940160" y="5193224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8" name="直接连接符 657"/>
            <p:cNvCxnSpPr/>
            <p:nvPr/>
          </p:nvCxnSpPr>
          <p:spPr bwMode="auto">
            <a:xfrm>
              <a:off x="5940160" y="533885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9" name="直接连接符 658"/>
            <p:cNvCxnSpPr/>
            <p:nvPr/>
          </p:nvCxnSpPr>
          <p:spPr bwMode="auto">
            <a:xfrm>
              <a:off x="5940160" y="5482868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0" name="直接连接符 659"/>
            <p:cNvCxnSpPr/>
            <p:nvPr/>
          </p:nvCxnSpPr>
          <p:spPr bwMode="auto">
            <a:xfrm>
              <a:off x="5940160" y="5626884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1" name="直接连接符 660"/>
            <p:cNvCxnSpPr/>
            <p:nvPr/>
          </p:nvCxnSpPr>
          <p:spPr bwMode="auto">
            <a:xfrm>
              <a:off x="5940160" y="5770900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2" name="直接连接符 661"/>
            <p:cNvCxnSpPr/>
            <p:nvPr/>
          </p:nvCxnSpPr>
          <p:spPr bwMode="auto">
            <a:xfrm>
              <a:off x="5940160" y="5914916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3" name="直接连接符 662"/>
            <p:cNvCxnSpPr/>
            <p:nvPr/>
          </p:nvCxnSpPr>
          <p:spPr bwMode="auto">
            <a:xfrm>
              <a:off x="5940160" y="605893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4" name="直接连接符 663"/>
            <p:cNvCxnSpPr/>
            <p:nvPr/>
          </p:nvCxnSpPr>
          <p:spPr bwMode="auto">
            <a:xfrm>
              <a:off x="5940160" y="6202948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666" name="Text Box 339"/>
            <p:cNvSpPr txBox="1">
              <a:spLocks noChangeArrowheads="1"/>
            </p:cNvSpPr>
            <p:nvPr/>
          </p:nvSpPr>
          <p:spPr bwMode="auto">
            <a:xfrm>
              <a:off x="6810902" y="6237312"/>
              <a:ext cx="200957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级</a:t>
              </a:r>
              <a:r>
                <a:rPr lang="en-US" altLang="zh-CN" sz="1400" b="1" dirty="0" smtClean="0">
                  <a:latin typeface="+mn-ea"/>
                  <a:ea typeface="+mn-ea"/>
                </a:rPr>
                <a:t>2</a:t>
              </a:r>
              <a:r>
                <a:rPr lang="zh-CN" altLang="en-US" sz="1400" b="1" dirty="0" smtClean="0">
                  <a:latin typeface="+mn-ea"/>
                  <a:ea typeface="+mn-ea"/>
                </a:rPr>
                <a:t>       级</a:t>
              </a:r>
              <a:r>
                <a:rPr lang="en-US" altLang="zh-CN" sz="1400" b="1" dirty="0" smtClean="0">
                  <a:latin typeface="+mn-ea"/>
                  <a:ea typeface="+mn-ea"/>
                </a:rPr>
                <a:t>1</a:t>
              </a:r>
              <a:r>
                <a:rPr lang="zh-CN" altLang="en-US" sz="1400" b="1" dirty="0" smtClean="0">
                  <a:latin typeface="+mn-ea"/>
                  <a:ea typeface="+mn-ea"/>
                </a:rPr>
                <a:t>      级</a:t>
              </a:r>
              <a:r>
                <a:rPr lang="en-US" altLang="zh-CN" sz="1400" b="1" dirty="0">
                  <a:latin typeface="+mn-ea"/>
                  <a:ea typeface="+mn-ea"/>
                </a:rPr>
                <a:t>0</a:t>
              </a: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1763688" y="5015791"/>
            <a:ext cx="2160240" cy="1260120"/>
            <a:chOff x="2483768" y="5409240"/>
            <a:chExt cx="2160240" cy="1260120"/>
          </a:xfrm>
        </p:grpSpPr>
        <p:sp>
          <p:nvSpPr>
            <p:cNvPr id="214" name="Text Box 339"/>
            <p:cNvSpPr txBox="1">
              <a:spLocks noChangeArrowheads="1"/>
            </p:cNvSpPr>
            <p:nvPr/>
          </p:nvSpPr>
          <p:spPr bwMode="auto">
            <a:xfrm>
              <a:off x="2843848" y="5409240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010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15" name="矩形 214"/>
            <p:cNvSpPr/>
            <p:nvPr/>
          </p:nvSpPr>
          <p:spPr bwMode="auto">
            <a:xfrm>
              <a:off x="2987824" y="5805264"/>
              <a:ext cx="792000" cy="792000"/>
            </a:xfrm>
            <a:prstGeom prst="rect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16" name="直接连接符 215"/>
            <p:cNvCxnSpPr/>
            <p:nvPr/>
          </p:nvCxnSpPr>
          <p:spPr bwMode="auto">
            <a:xfrm rot="10800000" flipV="1">
              <a:off x="3779913" y="6309351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17" name="直接连接符 216"/>
            <p:cNvCxnSpPr/>
            <p:nvPr/>
          </p:nvCxnSpPr>
          <p:spPr bwMode="auto">
            <a:xfrm flipH="1">
              <a:off x="3779913" y="5514952"/>
              <a:ext cx="360039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19" name="直接连接符 218"/>
            <p:cNvCxnSpPr/>
            <p:nvPr/>
          </p:nvCxnSpPr>
          <p:spPr bwMode="auto">
            <a:xfrm rot="10800000" flipV="1">
              <a:off x="2987825" y="5517263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 bwMode="auto">
            <a:xfrm flipV="1">
              <a:off x="2987824" y="6309320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221" name="Text Box 339"/>
            <p:cNvSpPr txBox="1">
              <a:spLocks noChangeArrowheads="1"/>
            </p:cNvSpPr>
            <p:nvPr/>
          </p:nvSpPr>
          <p:spPr bwMode="auto">
            <a:xfrm>
              <a:off x="2483768" y="5703346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110</a:t>
              </a:r>
            </a:p>
          </p:txBody>
        </p:sp>
        <p:sp>
          <p:nvSpPr>
            <p:cNvPr id="222" name="Text Box 339"/>
            <p:cNvSpPr txBox="1">
              <a:spLocks noChangeArrowheads="1"/>
            </p:cNvSpPr>
            <p:nvPr/>
          </p:nvSpPr>
          <p:spPr bwMode="auto">
            <a:xfrm>
              <a:off x="4284008" y="5409240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011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23" name="Text Box 339"/>
            <p:cNvSpPr txBox="1">
              <a:spLocks noChangeArrowheads="1"/>
            </p:cNvSpPr>
            <p:nvPr/>
          </p:nvSpPr>
          <p:spPr bwMode="auto">
            <a:xfrm>
              <a:off x="4284008" y="6201328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001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24" name="Text Box 339"/>
            <p:cNvSpPr txBox="1">
              <a:spLocks noChangeArrowheads="1"/>
            </p:cNvSpPr>
            <p:nvPr/>
          </p:nvSpPr>
          <p:spPr bwMode="auto">
            <a:xfrm>
              <a:off x="3923968" y="6489336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101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25" name="Text Box 339"/>
            <p:cNvSpPr txBox="1">
              <a:spLocks noChangeArrowheads="1"/>
            </p:cNvSpPr>
            <p:nvPr/>
          </p:nvSpPr>
          <p:spPr bwMode="auto">
            <a:xfrm>
              <a:off x="2483768" y="6489360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100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26" name="Text Box 339"/>
            <p:cNvSpPr txBox="1">
              <a:spLocks noChangeArrowheads="1"/>
            </p:cNvSpPr>
            <p:nvPr/>
          </p:nvSpPr>
          <p:spPr bwMode="auto">
            <a:xfrm>
              <a:off x="2843808" y="6201328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000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27" name="矩形 226"/>
            <p:cNvSpPr/>
            <p:nvPr/>
          </p:nvSpPr>
          <p:spPr bwMode="auto">
            <a:xfrm>
              <a:off x="3347960" y="5517320"/>
              <a:ext cx="792000" cy="792000"/>
            </a:xfrm>
            <a:prstGeom prst="rect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8" name="矩形 227"/>
            <p:cNvSpPr/>
            <p:nvPr/>
          </p:nvSpPr>
          <p:spPr bwMode="auto">
            <a:xfrm>
              <a:off x="4103960" y="548064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29" name="直接连接符 228"/>
            <p:cNvCxnSpPr/>
            <p:nvPr/>
          </p:nvCxnSpPr>
          <p:spPr bwMode="auto">
            <a:xfrm>
              <a:off x="4175960" y="551664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0" name="矩形 229"/>
            <p:cNvSpPr/>
            <p:nvPr/>
          </p:nvSpPr>
          <p:spPr bwMode="auto">
            <a:xfrm>
              <a:off x="4103913" y="6272732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>
              <a:off x="4175913" y="6308732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2" name="矩形 231"/>
            <p:cNvSpPr/>
            <p:nvPr/>
          </p:nvSpPr>
          <p:spPr bwMode="auto">
            <a:xfrm>
              <a:off x="3743928" y="576868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33" name="直接连接符 232"/>
            <p:cNvCxnSpPr/>
            <p:nvPr/>
          </p:nvCxnSpPr>
          <p:spPr bwMode="auto">
            <a:xfrm>
              <a:off x="3815928" y="580468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4" name="矩形 233"/>
            <p:cNvSpPr/>
            <p:nvPr/>
          </p:nvSpPr>
          <p:spPr bwMode="auto">
            <a:xfrm>
              <a:off x="3743881" y="6560772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35" name="直接连接符 234"/>
            <p:cNvCxnSpPr/>
            <p:nvPr/>
          </p:nvCxnSpPr>
          <p:spPr bwMode="auto">
            <a:xfrm>
              <a:off x="3815881" y="6596772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矩形 235"/>
            <p:cNvSpPr/>
            <p:nvPr/>
          </p:nvSpPr>
          <p:spPr bwMode="auto">
            <a:xfrm>
              <a:off x="2951840" y="656076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>
              <a:off x="2843808" y="659676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8" name="矩形 237"/>
            <p:cNvSpPr/>
            <p:nvPr/>
          </p:nvSpPr>
          <p:spPr bwMode="auto">
            <a:xfrm>
              <a:off x="2951840" y="5768676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39" name="直接连接符 238"/>
            <p:cNvCxnSpPr/>
            <p:nvPr/>
          </p:nvCxnSpPr>
          <p:spPr bwMode="auto">
            <a:xfrm>
              <a:off x="2843808" y="5804676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0" name="矩形 239"/>
            <p:cNvSpPr/>
            <p:nvPr/>
          </p:nvSpPr>
          <p:spPr bwMode="auto">
            <a:xfrm>
              <a:off x="3311880" y="6272732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1" name="直接连接符 240"/>
            <p:cNvCxnSpPr/>
            <p:nvPr/>
          </p:nvCxnSpPr>
          <p:spPr bwMode="auto">
            <a:xfrm>
              <a:off x="3203848" y="6308732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2" name="矩形 241"/>
            <p:cNvSpPr/>
            <p:nvPr/>
          </p:nvSpPr>
          <p:spPr bwMode="auto">
            <a:xfrm>
              <a:off x="3311880" y="548064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3" name="直接连接符 242"/>
            <p:cNvCxnSpPr/>
            <p:nvPr/>
          </p:nvCxnSpPr>
          <p:spPr bwMode="auto">
            <a:xfrm>
              <a:off x="3203848" y="551664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4" name="Text Box 339"/>
            <p:cNvSpPr txBox="1">
              <a:spLocks noChangeArrowheads="1"/>
            </p:cNvSpPr>
            <p:nvPr/>
          </p:nvSpPr>
          <p:spPr bwMode="auto">
            <a:xfrm>
              <a:off x="3923928" y="5697248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111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404664"/>
            <a:ext cx="4343400" cy="353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、互连函数与拓扑结构</a:t>
            </a:r>
            <a:endParaRPr lang="en-US" altLang="zh-CN" sz="24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*互连函数的实现：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*多个互连函数选择的实现：</a:t>
            </a: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*拓扑结构：</a:t>
            </a:r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36912" y="836712"/>
            <a:ext cx="58555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入端</a:t>
            </a:r>
            <a:r>
              <a:rPr lang="en-US" altLang="zh-CN" sz="2400" b="1" dirty="0" smtClean="0">
                <a:latin typeface="宋体" pitchFamily="2" charset="-122"/>
              </a:rPr>
              <a:t>-</a:t>
            </a:r>
            <a:r>
              <a:rPr lang="zh-CN" altLang="en-US" sz="2400" b="1" dirty="0" smtClean="0">
                <a:latin typeface="宋体" pitchFamily="2" charset="-122"/>
              </a:rPr>
              <a:t>出端</a:t>
            </a:r>
            <a:r>
              <a:rPr lang="zh-CN" altLang="en-US" sz="2400" b="1" u="sng" dirty="0" smtClean="0">
                <a:latin typeface="宋体" pitchFamily="2" charset="-122"/>
              </a:rPr>
              <a:t>直接连线</a:t>
            </a:r>
            <a:endParaRPr lang="en-US" altLang="zh-CN" sz="2400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</a:rPr>
              <a:t>       用</a:t>
            </a:r>
            <a:r>
              <a:rPr lang="zh-CN" altLang="en-US" sz="2400" b="1" u="sng" dirty="0" smtClean="0">
                <a:latin typeface="宋体" pitchFamily="2" charset="-122"/>
              </a:rPr>
              <a:t>交换开关</a:t>
            </a:r>
            <a:r>
              <a:rPr lang="zh-CN" altLang="en-US" sz="2400" b="1" dirty="0" smtClean="0">
                <a:latin typeface="宋体" pitchFamily="2" charset="-122"/>
              </a:rPr>
              <a:t>或</a:t>
            </a:r>
            <a:r>
              <a:rPr lang="zh-CN" altLang="en-US" sz="2400" b="1" u="sng" dirty="0" smtClean="0">
                <a:latin typeface="宋体" pitchFamily="2" charset="-122"/>
              </a:rPr>
              <a:t>交叉开关</a:t>
            </a:r>
            <a:r>
              <a:rPr lang="zh-CN" altLang="en-US" sz="2400" b="1" dirty="0" smtClean="0">
                <a:latin typeface="宋体" pitchFamily="2" charset="-122"/>
              </a:rPr>
              <a:t>实现</a:t>
            </a:r>
            <a:endParaRPr lang="en-US" altLang="zh-CN" sz="2400" b="1" dirty="0">
              <a:latin typeface="宋体" pitchFamily="2" charset="-122"/>
            </a:endParaRPr>
          </a:p>
        </p:txBody>
      </p:sp>
      <p:sp>
        <p:nvSpPr>
          <p:cNvPr id="10" name="Text Box 223"/>
          <p:cNvSpPr txBox="1">
            <a:spLocks noChangeArrowheads="1"/>
          </p:cNvSpPr>
          <p:nvPr/>
        </p:nvSpPr>
        <p:spPr bwMode="auto">
          <a:xfrm>
            <a:off x="179512" y="1747495"/>
            <a:ext cx="86868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u="sng" dirty="0" smtClean="0">
                <a:latin typeface="宋体" pitchFamily="2" charset="-122"/>
              </a:rPr>
              <a:t>2×2</a:t>
            </a:r>
            <a:r>
              <a:rPr lang="zh-CN" altLang="en-US" sz="2200" b="1" u="sng" dirty="0">
                <a:latin typeface="宋体" pitchFamily="2" charset="-122"/>
              </a:rPr>
              <a:t>交换</a:t>
            </a:r>
            <a:r>
              <a:rPr lang="zh-CN" altLang="en-US" sz="2200" b="1" u="sng" dirty="0" smtClean="0">
                <a:latin typeface="宋体" pitchFamily="2" charset="-122"/>
              </a:rPr>
              <a:t>开关</a:t>
            </a:r>
            <a:r>
              <a:rPr lang="zh-CN" altLang="en-US" sz="2200" b="1" dirty="0">
                <a:latin typeface="宋体" pitchFamily="2" charset="-122"/>
              </a:rPr>
              <a:t>通过</a:t>
            </a:r>
            <a:r>
              <a:rPr lang="zh-CN" altLang="en-US" sz="2200" b="1" dirty="0">
                <a:solidFill>
                  <a:srgbClr val="0070C0"/>
                </a:solidFill>
                <a:latin typeface="宋体" pitchFamily="2" charset="-122"/>
              </a:rPr>
              <a:t>选择</a:t>
            </a:r>
            <a:r>
              <a:rPr lang="zh-CN" altLang="en-US" sz="2200" b="1" dirty="0">
                <a:latin typeface="宋体" pitchFamily="2" charset="-122"/>
              </a:rPr>
              <a:t>恒等</a:t>
            </a:r>
            <a:r>
              <a:rPr lang="zh-CN" altLang="en-US" sz="2200" b="1" dirty="0" smtClean="0">
                <a:latin typeface="宋体" pitchFamily="2" charset="-122"/>
              </a:rPr>
              <a:t>、交换</a:t>
            </a:r>
            <a:r>
              <a:rPr lang="zh-CN" altLang="en-US" sz="2200" b="1" dirty="0" smtClean="0">
                <a:latin typeface="宋体" pitchFamily="2" charset="-122"/>
              </a:rPr>
              <a:t>函数实现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18" name="Text Box 223"/>
          <p:cNvSpPr txBox="1">
            <a:spLocks noChangeArrowheads="1"/>
          </p:cNvSpPr>
          <p:nvPr/>
        </p:nvSpPr>
        <p:spPr bwMode="auto">
          <a:xfrm>
            <a:off x="107504" y="4149080"/>
            <a:ext cx="878687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u="sng" dirty="0" smtClean="0">
                <a:latin typeface="宋体" pitchFamily="2" charset="-122"/>
              </a:rPr>
              <a:t>立方体网络</a:t>
            </a:r>
            <a:r>
              <a:rPr lang="zh-CN" altLang="en-US" sz="2200" b="1" dirty="0">
                <a:latin typeface="宋体" pitchFamily="2" charset="-122"/>
              </a:rPr>
              <a:t>通过</a:t>
            </a:r>
            <a:r>
              <a:rPr lang="zh-CN" altLang="en-US" sz="2200" b="1" dirty="0">
                <a:solidFill>
                  <a:srgbClr val="0070C0"/>
                </a:solidFill>
                <a:latin typeface="宋体" pitchFamily="2" charset="-122"/>
              </a:rPr>
              <a:t>选择</a:t>
            </a:r>
            <a:r>
              <a:rPr lang="en-US" altLang="zh-CN" sz="2200" b="1" dirty="0" smtClean="0">
                <a:latin typeface="宋体" pitchFamily="2" charset="-122"/>
              </a:rPr>
              <a:t>Cube</a:t>
            </a:r>
            <a:r>
              <a:rPr lang="en-US" altLang="zh-CN" sz="2200" b="1" baseline="-18000" dirty="0" smtClean="0"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Cube</a:t>
            </a:r>
            <a:r>
              <a:rPr lang="en-US" altLang="zh-CN" sz="2200" b="1" baseline="-18000" dirty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Cube</a:t>
            </a:r>
            <a:r>
              <a:rPr lang="en-US" altLang="zh-CN" sz="2200" b="1" baseline="-18000" dirty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函数实现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u="sng" dirty="0" smtClean="0">
                <a:latin typeface="宋体" pitchFamily="2" charset="-122"/>
              </a:rPr>
              <a:t>多级混洗</a:t>
            </a:r>
            <a:r>
              <a:rPr lang="zh-CN" altLang="en-US" sz="2200" b="1" u="sng" dirty="0">
                <a:latin typeface="宋体" pitchFamily="2" charset="-122"/>
              </a:rPr>
              <a:t>交换网络</a:t>
            </a:r>
            <a:r>
              <a:rPr lang="zh-CN" altLang="en-US" sz="2200" b="1" dirty="0">
                <a:latin typeface="宋体" pitchFamily="2" charset="-122"/>
              </a:rPr>
              <a:t>通过</a:t>
            </a:r>
            <a:r>
              <a:rPr lang="zh-CN" altLang="en-US" sz="2200" b="1" dirty="0">
                <a:solidFill>
                  <a:srgbClr val="0070C0"/>
                </a:solidFill>
                <a:latin typeface="宋体" pitchFamily="2" charset="-122"/>
              </a:rPr>
              <a:t>级联</a:t>
            </a:r>
            <a:r>
              <a:rPr lang="zh-CN" altLang="en-US" sz="2200" b="1" dirty="0">
                <a:latin typeface="宋体" pitchFamily="2" charset="-122"/>
              </a:rPr>
              <a:t>混洗函数、恒等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交换</a:t>
            </a:r>
            <a:r>
              <a:rPr lang="zh-CN" altLang="en-US" sz="2200" b="1" dirty="0" smtClean="0">
                <a:latin typeface="宋体" pitchFamily="2" charset="-122"/>
              </a:rPr>
              <a:t>函数实现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420" name="Text Box 4"/>
          <p:cNvSpPr txBox="1">
            <a:spLocks noChangeArrowheads="1"/>
          </p:cNvSpPr>
          <p:nvPr/>
        </p:nvSpPr>
        <p:spPr bwMode="auto">
          <a:xfrm>
            <a:off x="1867611" y="3356992"/>
            <a:ext cx="716888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指</a:t>
            </a:r>
            <a:r>
              <a:rPr lang="zh-CN" altLang="en-US" sz="2400" b="1" dirty="0" smtClean="0">
                <a:latin typeface="宋体" pitchFamily="2" charset="-122"/>
              </a:rPr>
              <a:t>网络内部</a:t>
            </a:r>
            <a:r>
              <a:rPr lang="zh-CN" altLang="en-US" sz="2400" b="1" u="sng" dirty="0" smtClean="0">
                <a:latin typeface="宋体" pitchFamily="2" charset="-122"/>
              </a:rPr>
              <a:t>互连</a:t>
            </a:r>
            <a:r>
              <a:rPr lang="zh-CN" altLang="en-US" sz="2400" b="1" u="sng" dirty="0">
                <a:latin typeface="宋体" pitchFamily="2" charset="-122"/>
              </a:rPr>
              <a:t>实现</a:t>
            </a:r>
            <a:r>
              <a:rPr lang="zh-CN" altLang="en-US" sz="2400" b="1" dirty="0">
                <a:latin typeface="宋体" pitchFamily="2" charset="-122"/>
              </a:rPr>
              <a:t>时</a:t>
            </a:r>
            <a:r>
              <a:rPr lang="zh-CN" altLang="en-US" sz="2400" b="1" dirty="0" smtClean="0">
                <a:latin typeface="宋体" pitchFamily="2" charset="-122"/>
              </a:rPr>
              <a:t>构成的</a:t>
            </a:r>
            <a:r>
              <a:rPr lang="zh-CN" altLang="en-US" sz="2400" b="1" u="sng" dirty="0" smtClean="0">
                <a:latin typeface="宋体" pitchFamily="2" charset="-122"/>
              </a:rPr>
              <a:t>几何形状</a:t>
            </a:r>
            <a:endParaRPr lang="en-US" altLang="zh-CN" sz="2400" b="1" u="sng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宋体" pitchFamily="2" charset="-122"/>
              </a:rPr>
              <a:t>互连</a:t>
            </a:r>
            <a:r>
              <a:rPr lang="zh-CN" altLang="en-US" b="1" dirty="0" smtClean="0">
                <a:latin typeface="宋体" pitchFamily="2" charset="-122"/>
              </a:rPr>
              <a:t>函数的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选择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级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联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zh-CN" altLang="en-US" dirty="0" smtClean="0">
                <a:latin typeface="宋体" pitchFamily="2" charset="-122"/>
              </a:rPr>
              <a:t>┘        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zh-CN" altLang="en-US" b="1" dirty="0">
                <a:latin typeface="宋体" pitchFamily="2" charset="-122"/>
              </a:rPr>
              <a:t>所</a:t>
            </a:r>
            <a:r>
              <a:rPr lang="zh-CN" altLang="en-US" b="1" dirty="0" smtClean="0">
                <a:latin typeface="宋体" pitchFamily="2" charset="-122"/>
              </a:rPr>
              <a:t>含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互连函数</a:t>
            </a:r>
            <a:endParaRPr lang="zh-CN" altLang="en-US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453" name="组合 452"/>
          <p:cNvGrpSpPr/>
          <p:nvPr/>
        </p:nvGrpSpPr>
        <p:grpSpPr>
          <a:xfrm>
            <a:off x="4644008" y="2276904"/>
            <a:ext cx="3600400" cy="1080152"/>
            <a:chOff x="4355976" y="3933056"/>
            <a:chExt cx="3600400" cy="1080152"/>
          </a:xfrm>
        </p:grpSpPr>
        <p:sp>
          <p:nvSpPr>
            <p:cNvPr id="454" name="Rectangle 225"/>
            <p:cNvSpPr>
              <a:spLocks noChangeArrowheads="1"/>
            </p:cNvSpPr>
            <p:nvPr/>
          </p:nvSpPr>
          <p:spPr bwMode="auto">
            <a:xfrm>
              <a:off x="5580112" y="3933056"/>
              <a:ext cx="720000" cy="1008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5" name="Rectangle 225"/>
            <p:cNvSpPr>
              <a:spLocks noChangeArrowheads="1"/>
            </p:cNvSpPr>
            <p:nvPr/>
          </p:nvSpPr>
          <p:spPr bwMode="auto">
            <a:xfrm>
              <a:off x="4498514" y="3933112"/>
              <a:ext cx="360000" cy="43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56" name="直接连接符 455"/>
            <p:cNvCxnSpPr/>
            <p:nvPr/>
          </p:nvCxnSpPr>
          <p:spPr bwMode="auto">
            <a:xfrm>
              <a:off x="4355976" y="400506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57" name="直接连接符 456"/>
            <p:cNvCxnSpPr/>
            <p:nvPr/>
          </p:nvCxnSpPr>
          <p:spPr bwMode="auto">
            <a:xfrm>
              <a:off x="4355976" y="429309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58" name="直接连接符 457"/>
            <p:cNvCxnSpPr/>
            <p:nvPr/>
          </p:nvCxnSpPr>
          <p:spPr bwMode="auto">
            <a:xfrm>
              <a:off x="4860016" y="40066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59" name="直接连接符 458"/>
            <p:cNvCxnSpPr/>
            <p:nvPr/>
          </p:nvCxnSpPr>
          <p:spPr bwMode="auto">
            <a:xfrm>
              <a:off x="4860016" y="429468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60" name="直接连接符 459"/>
            <p:cNvCxnSpPr/>
            <p:nvPr/>
          </p:nvCxnSpPr>
          <p:spPr bwMode="auto">
            <a:xfrm flipV="1">
              <a:off x="4498514" y="4007132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1" name="直接连接符 460"/>
            <p:cNvCxnSpPr/>
            <p:nvPr/>
          </p:nvCxnSpPr>
          <p:spPr bwMode="auto">
            <a:xfrm flipV="1">
              <a:off x="4498514" y="4294684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2" name="Text Box 258"/>
            <p:cNvSpPr txBox="1">
              <a:spLocks noChangeArrowheads="1"/>
            </p:cNvSpPr>
            <p:nvPr/>
          </p:nvSpPr>
          <p:spPr bwMode="auto">
            <a:xfrm>
              <a:off x="6516216" y="4437080"/>
              <a:ext cx="1440160" cy="5759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dirty="0" smtClean="0">
                  <a:latin typeface="宋体" pitchFamily="2" charset="-122"/>
                </a:rPr>
                <a:t>交</a:t>
              </a:r>
              <a:r>
                <a:rPr lang="zh-CN" altLang="en-US" b="1" dirty="0">
                  <a:latin typeface="宋体" pitchFamily="2" charset="-122"/>
                </a:rPr>
                <a:t>叉</a:t>
              </a:r>
              <a:r>
                <a:rPr lang="zh-CN" altLang="en-US" b="1" dirty="0" smtClean="0">
                  <a:latin typeface="宋体" pitchFamily="2" charset="-122"/>
                </a:rPr>
                <a:t>开关</a:t>
              </a:r>
              <a:endParaRPr lang="en-US" altLang="zh-CN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(2</a:t>
              </a:r>
              <a:r>
                <a:rPr lang="zh-CN" altLang="en-US" sz="1600" b="1" dirty="0" smtClean="0">
                  <a:latin typeface="宋体" pitchFamily="2" charset="-122"/>
                </a:rPr>
                <a:t>位控制信号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463" name="直接连接符 462"/>
            <p:cNvCxnSpPr/>
            <p:nvPr/>
          </p:nvCxnSpPr>
          <p:spPr bwMode="auto">
            <a:xfrm>
              <a:off x="4500224" y="4005070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4" name="直接连接符 463"/>
            <p:cNvCxnSpPr/>
            <p:nvPr/>
          </p:nvCxnSpPr>
          <p:spPr bwMode="auto">
            <a:xfrm flipV="1">
              <a:off x="4498514" y="4013524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5" name="Rectangle 225"/>
            <p:cNvSpPr>
              <a:spLocks noChangeArrowheads="1"/>
            </p:cNvSpPr>
            <p:nvPr/>
          </p:nvSpPr>
          <p:spPr bwMode="auto">
            <a:xfrm>
              <a:off x="4499976" y="4509120"/>
              <a:ext cx="360000" cy="43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66" name="直接连接符 465"/>
            <p:cNvCxnSpPr/>
            <p:nvPr/>
          </p:nvCxnSpPr>
          <p:spPr bwMode="auto">
            <a:xfrm>
              <a:off x="4357438" y="45811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67" name="直接连接符 466"/>
            <p:cNvCxnSpPr/>
            <p:nvPr/>
          </p:nvCxnSpPr>
          <p:spPr bwMode="auto">
            <a:xfrm>
              <a:off x="4357438" y="486916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68" name="直接连接符 467"/>
            <p:cNvCxnSpPr/>
            <p:nvPr/>
          </p:nvCxnSpPr>
          <p:spPr bwMode="auto">
            <a:xfrm>
              <a:off x="4861478" y="45811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69" name="直接连接符 468"/>
            <p:cNvCxnSpPr/>
            <p:nvPr/>
          </p:nvCxnSpPr>
          <p:spPr bwMode="auto">
            <a:xfrm>
              <a:off x="4861478" y="486916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70" name="直接连接符 469"/>
            <p:cNvCxnSpPr/>
            <p:nvPr/>
          </p:nvCxnSpPr>
          <p:spPr bwMode="auto">
            <a:xfrm flipV="1">
              <a:off x="4499752" y="4581128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1" name="直接连接符 470"/>
            <p:cNvCxnSpPr/>
            <p:nvPr/>
          </p:nvCxnSpPr>
          <p:spPr bwMode="auto">
            <a:xfrm>
              <a:off x="4501462" y="4581128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2" name="直接连接符 471"/>
            <p:cNvCxnSpPr/>
            <p:nvPr/>
          </p:nvCxnSpPr>
          <p:spPr bwMode="auto">
            <a:xfrm flipV="1">
              <a:off x="4501422" y="4870748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3" name="直接连接符 472"/>
            <p:cNvCxnSpPr/>
            <p:nvPr/>
          </p:nvCxnSpPr>
          <p:spPr bwMode="auto">
            <a:xfrm flipV="1">
              <a:off x="4501422" y="4581128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4" name="Rectangle 225"/>
            <p:cNvSpPr>
              <a:spLocks noChangeArrowheads="1"/>
            </p:cNvSpPr>
            <p:nvPr/>
          </p:nvSpPr>
          <p:spPr bwMode="auto">
            <a:xfrm>
              <a:off x="6012168" y="4005064"/>
              <a:ext cx="216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MUX</a:t>
              </a:r>
              <a:endParaRPr lang="zh-CN" altLang="en-US" sz="1200" b="1" dirty="0">
                <a:latin typeface="+mn-ea"/>
                <a:ea typeface="+mn-ea"/>
              </a:endParaRPr>
            </a:p>
          </p:txBody>
        </p:sp>
        <p:cxnSp>
          <p:nvCxnSpPr>
            <p:cNvPr id="475" name="直接连接符 474"/>
            <p:cNvCxnSpPr/>
            <p:nvPr/>
          </p:nvCxnSpPr>
          <p:spPr bwMode="auto">
            <a:xfrm>
              <a:off x="5724128" y="4077072"/>
              <a:ext cx="0" cy="72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6" name="直接连接符 475"/>
            <p:cNvCxnSpPr/>
            <p:nvPr/>
          </p:nvCxnSpPr>
          <p:spPr bwMode="auto">
            <a:xfrm>
              <a:off x="5580128" y="4221088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477" name="直接连接符 476"/>
            <p:cNvCxnSpPr/>
            <p:nvPr/>
          </p:nvCxnSpPr>
          <p:spPr bwMode="auto">
            <a:xfrm>
              <a:off x="5724128" y="4077072"/>
              <a:ext cx="2913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8" name="直接连接符 477"/>
            <p:cNvCxnSpPr/>
            <p:nvPr/>
          </p:nvCxnSpPr>
          <p:spPr bwMode="auto">
            <a:xfrm>
              <a:off x="5868144" y="4149080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479" name="Rectangle 225"/>
            <p:cNvSpPr>
              <a:spLocks noChangeArrowheads="1"/>
            </p:cNvSpPr>
            <p:nvPr/>
          </p:nvSpPr>
          <p:spPr bwMode="auto">
            <a:xfrm>
              <a:off x="6017390" y="4277151"/>
              <a:ext cx="36000" cy="3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en-US" sz="800" b="1" dirty="0">
                <a:latin typeface="+mn-ea"/>
                <a:ea typeface="+mn-ea"/>
              </a:endParaRPr>
            </a:p>
          </p:txBody>
        </p:sp>
        <p:sp>
          <p:nvSpPr>
            <p:cNvPr id="480" name="Rectangle 225"/>
            <p:cNvSpPr>
              <a:spLocks noChangeArrowheads="1"/>
            </p:cNvSpPr>
            <p:nvPr/>
          </p:nvSpPr>
          <p:spPr bwMode="auto">
            <a:xfrm>
              <a:off x="6019430" y="4061127"/>
              <a:ext cx="36000" cy="3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en-US" sz="800" b="1" dirty="0">
                <a:latin typeface="+mn-ea"/>
                <a:ea typeface="+mn-ea"/>
              </a:endParaRPr>
            </a:p>
          </p:txBody>
        </p:sp>
        <p:cxnSp>
          <p:nvCxnSpPr>
            <p:cNvPr id="481" name="直接连接符 480"/>
            <p:cNvCxnSpPr/>
            <p:nvPr/>
          </p:nvCxnSpPr>
          <p:spPr bwMode="auto">
            <a:xfrm>
              <a:off x="5364088" y="4221088"/>
              <a:ext cx="2158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482" name="Rectangle 225"/>
            <p:cNvSpPr>
              <a:spLocks noChangeArrowheads="1"/>
            </p:cNvSpPr>
            <p:nvPr/>
          </p:nvSpPr>
          <p:spPr bwMode="auto">
            <a:xfrm>
              <a:off x="6012160" y="4509168"/>
              <a:ext cx="216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MUX</a:t>
              </a:r>
              <a:endParaRPr lang="zh-CN" altLang="en-US" sz="1200" b="1" dirty="0">
                <a:latin typeface="+mn-ea"/>
                <a:ea typeface="+mn-ea"/>
              </a:endParaRPr>
            </a:p>
          </p:txBody>
        </p:sp>
        <p:cxnSp>
          <p:nvCxnSpPr>
            <p:cNvPr id="483" name="直接连接符 482"/>
            <p:cNvCxnSpPr/>
            <p:nvPr/>
          </p:nvCxnSpPr>
          <p:spPr bwMode="auto">
            <a:xfrm>
              <a:off x="5868144" y="4149080"/>
              <a:ext cx="0" cy="57606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4" name="直接连接符 483"/>
            <p:cNvCxnSpPr/>
            <p:nvPr/>
          </p:nvCxnSpPr>
          <p:spPr bwMode="auto">
            <a:xfrm>
              <a:off x="5364088" y="4725144"/>
              <a:ext cx="2158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85" name="直接连接符 484"/>
            <p:cNvCxnSpPr/>
            <p:nvPr/>
          </p:nvCxnSpPr>
          <p:spPr bwMode="auto">
            <a:xfrm>
              <a:off x="5724128" y="4797152"/>
              <a:ext cx="2913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6" name="直接连接符 485"/>
            <p:cNvCxnSpPr/>
            <p:nvPr/>
          </p:nvCxnSpPr>
          <p:spPr bwMode="auto">
            <a:xfrm>
              <a:off x="5868144" y="4581128"/>
              <a:ext cx="1419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487" name="直接连接符 486"/>
            <p:cNvCxnSpPr/>
            <p:nvPr/>
          </p:nvCxnSpPr>
          <p:spPr bwMode="auto">
            <a:xfrm>
              <a:off x="5868144" y="4221088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488" name="直接连接符 487"/>
            <p:cNvCxnSpPr/>
            <p:nvPr/>
          </p:nvCxnSpPr>
          <p:spPr bwMode="auto">
            <a:xfrm>
              <a:off x="5580112" y="4725144"/>
              <a:ext cx="28969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489" name="直接连接符 488"/>
            <p:cNvCxnSpPr/>
            <p:nvPr/>
          </p:nvCxnSpPr>
          <p:spPr bwMode="auto">
            <a:xfrm>
              <a:off x="5724960" y="4653136"/>
              <a:ext cx="2872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490" name="直接连接符 489"/>
            <p:cNvCxnSpPr/>
            <p:nvPr/>
          </p:nvCxnSpPr>
          <p:spPr bwMode="auto">
            <a:xfrm>
              <a:off x="5868144" y="4725144"/>
              <a:ext cx="1419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491" name="直接连接符 490"/>
            <p:cNvCxnSpPr/>
            <p:nvPr/>
          </p:nvCxnSpPr>
          <p:spPr bwMode="auto">
            <a:xfrm>
              <a:off x="5724128" y="4293096"/>
              <a:ext cx="2872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492" name="直接箭头连接符 491"/>
            <p:cNvCxnSpPr/>
            <p:nvPr/>
          </p:nvCxnSpPr>
          <p:spPr bwMode="auto">
            <a:xfrm flipV="1">
              <a:off x="6089390" y="4365104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93" name="直接箭头连接符 492"/>
            <p:cNvCxnSpPr/>
            <p:nvPr/>
          </p:nvCxnSpPr>
          <p:spPr bwMode="auto">
            <a:xfrm flipV="1">
              <a:off x="6156176" y="4365152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94" name="直接箭头连接符 493"/>
            <p:cNvCxnSpPr/>
            <p:nvPr/>
          </p:nvCxnSpPr>
          <p:spPr bwMode="auto">
            <a:xfrm flipV="1">
              <a:off x="6089390" y="486916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95" name="直接箭头连接符 494"/>
            <p:cNvCxnSpPr/>
            <p:nvPr/>
          </p:nvCxnSpPr>
          <p:spPr bwMode="auto">
            <a:xfrm flipV="1">
              <a:off x="6156176" y="4869208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96" name="直接连接符 495"/>
            <p:cNvCxnSpPr/>
            <p:nvPr/>
          </p:nvCxnSpPr>
          <p:spPr bwMode="auto">
            <a:xfrm>
              <a:off x="6228360" y="4221088"/>
              <a:ext cx="2158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97" name="直接连接符 496"/>
            <p:cNvCxnSpPr/>
            <p:nvPr/>
          </p:nvCxnSpPr>
          <p:spPr bwMode="auto">
            <a:xfrm>
              <a:off x="6228360" y="4725144"/>
              <a:ext cx="2158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498" name="Rectangle 225"/>
            <p:cNvSpPr>
              <a:spLocks noChangeArrowheads="1"/>
            </p:cNvSpPr>
            <p:nvPr/>
          </p:nvSpPr>
          <p:spPr bwMode="auto">
            <a:xfrm>
              <a:off x="6012160" y="4777196"/>
              <a:ext cx="36000" cy="3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en-US" sz="800" b="1" dirty="0">
                <a:latin typeface="+mn-ea"/>
                <a:ea typeface="+mn-ea"/>
              </a:endParaRPr>
            </a:p>
          </p:txBody>
        </p:sp>
        <p:sp>
          <p:nvSpPr>
            <p:cNvPr id="499" name="Rectangle 225"/>
            <p:cNvSpPr>
              <a:spLocks noChangeArrowheads="1"/>
            </p:cNvSpPr>
            <p:nvPr/>
          </p:nvSpPr>
          <p:spPr bwMode="auto">
            <a:xfrm>
              <a:off x="6014200" y="4556009"/>
              <a:ext cx="36000" cy="3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en-US" sz="800" b="1" dirty="0">
                <a:latin typeface="+mn-ea"/>
                <a:ea typeface="+mn-ea"/>
              </a:endParaRPr>
            </a:p>
          </p:txBody>
        </p:sp>
      </p:grpSp>
      <p:grpSp>
        <p:nvGrpSpPr>
          <p:cNvPr id="500" name="组合 499"/>
          <p:cNvGrpSpPr/>
          <p:nvPr/>
        </p:nvGrpSpPr>
        <p:grpSpPr>
          <a:xfrm>
            <a:off x="1223524" y="2276904"/>
            <a:ext cx="2700404" cy="1080104"/>
            <a:chOff x="359428" y="3933056"/>
            <a:chExt cx="2700404" cy="1080104"/>
          </a:xfrm>
        </p:grpSpPr>
        <p:sp>
          <p:nvSpPr>
            <p:cNvPr id="501" name="Rectangle 225"/>
            <p:cNvSpPr>
              <a:spLocks noChangeArrowheads="1"/>
            </p:cNvSpPr>
            <p:nvPr/>
          </p:nvSpPr>
          <p:spPr bwMode="auto">
            <a:xfrm>
              <a:off x="2195736" y="3933056"/>
              <a:ext cx="720000" cy="1008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" name="Rectangle 225"/>
            <p:cNvSpPr>
              <a:spLocks noChangeArrowheads="1"/>
            </p:cNvSpPr>
            <p:nvPr/>
          </p:nvSpPr>
          <p:spPr bwMode="auto">
            <a:xfrm>
              <a:off x="1114138" y="3933112"/>
              <a:ext cx="360000" cy="43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03" name="直接连接符 502"/>
            <p:cNvCxnSpPr/>
            <p:nvPr/>
          </p:nvCxnSpPr>
          <p:spPr bwMode="auto">
            <a:xfrm>
              <a:off x="971600" y="400506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04" name="直接连接符 503"/>
            <p:cNvCxnSpPr/>
            <p:nvPr/>
          </p:nvCxnSpPr>
          <p:spPr bwMode="auto">
            <a:xfrm>
              <a:off x="971600" y="429309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05" name="直接连接符 504"/>
            <p:cNvCxnSpPr/>
            <p:nvPr/>
          </p:nvCxnSpPr>
          <p:spPr bwMode="auto">
            <a:xfrm>
              <a:off x="1475640" y="40066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06" name="直接连接符 505"/>
            <p:cNvCxnSpPr/>
            <p:nvPr/>
          </p:nvCxnSpPr>
          <p:spPr bwMode="auto">
            <a:xfrm>
              <a:off x="1475640" y="429468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07" name="直接连接符 506"/>
            <p:cNvCxnSpPr/>
            <p:nvPr/>
          </p:nvCxnSpPr>
          <p:spPr bwMode="auto">
            <a:xfrm flipV="1">
              <a:off x="1114138" y="4007132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8" name="直接连接符 507"/>
            <p:cNvCxnSpPr/>
            <p:nvPr/>
          </p:nvCxnSpPr>
          <p:spPr bwMode="auto">
            <a:xfrm flipV="1">
              <a:off x="1114138" y="4294684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9" name="Text Box 258"/>
            <p:cNvSpPr txBox="1">
              <a:spLocks noChangeArrowheads="1"/>
            </p:cNvSpPr>
            <p:nvPr/>
          </p:nvSpPr>
          <p:spPr bwMode="auto">
            <a:xfrm>
              <a:off x="359428" y="4437080"/>
              <a:ext cx="1440000" cy="5760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dirty="0" smtClean="0">
                  <a:latin typeface="宋体" pitchFamily="2" charset="-122"/>
                </a:rPr>
                <a:t>交</a:t>
              </a:r>
              <a:r>
                <a:rPr lang="zh-CN" altLang="en-US" b="1" dirty="0">
                  <a:latin typeface="宋体" pitchFamily="2" charset="-122"/>
                </a:rPr>
                <a:t>换</a:t>
              </a:r>
              <a:r>
                <a:rPr lang="zh-CN" altLang="en-US" b="1" dirty="0" smtClean="0">
                  <a:latin typeface="宋体" pitchFamily="2" charset="-122"/>
                </a:rPr>
                <a:t>开关</a:t>
              </a:r>
              <a:endParaRPr lang="en-US" altLang="zh-CN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(1</a:t>
              </a:r>
              <a:r>
                <a:rPr lang="zh-CN" altLang="en-US" sz="1600" b="1" dirty="0" smtClean="0">
                  <a:latin typeface="宋体" pitchFamily="2" charset="-122"/>
                </a:rPr>
                <a:t>位控制信号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510" name="直接连接符 509"/>
            <p:cNvCxnSpPr/>
            <p:nvPr/>
          </p:nvCxnSpPr>
          <p:spPr bwMode="auto">
            <a:xfrm>
              <a:off x="1115848" y="4005070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1" name="直接连接符 510"/>
            <p:cNvCxnSpPr/>
            <p:nvPr/>
          </p:nvCxnSpPr>
          <p:spPr bwMode="auto">
            <a:xfrm flipV="1">
              <a:off x="1114138" y="4013524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2" name="Rectangle 225"/>
            <p:cNvSpPr>
              <a:spLocks noChangeArrowheads="1"/>
            </p:cNvSpPr>
            <p:nvPr/>
          </p:nvSpPr>
          <p:spPr bwMode="auto">
            <a:xfrm>
              <a:off x="2627792" y="4005064"/>
              <a:ext cx="216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MUX</a:t>
              </a:r>
              <a:endParaRPr lang="zh-CN" altLang="en-US" sz="1200" b="1" dirty="0">
                <a:latin typeface="+mn-ea"/>
                <a:ea typeface="+mn-ea"/>
              </a:endParaRPr>
            </a:p>
          </p:txBody>
        </p:sp>
        <p:cxnSp>
          <p:nvCxnSpPr>
            <p:cNvPr id="513" name="直接连接符 512"/>
            <p:cNvCxnSpPr/>
            <p:nvPr/>
          </p:nvCxnSpPr>
          <p:spPr bwMode="auto">
            <a:xfrm>
              <a:off x="2339752" y="4077072"/>
              <a:ext cx="0" cy="72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4" name="直接连接符 513"/>
            <p:cNvCxnSpPr/>
            <p:nvPr/>
          </p:nvCxnSpPr>
          <p:spPr bwMode="auto">
            <a:xfrm>
              <a:off x="2195752" y="4221088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515" name="直接连接符 514"/>
            <p:cNvCxnSpPr/>
            <p:nvPr/>
          </p:nvCxnSpPr>
          <p:spPr bwMode="auto">
            <a:xfrm>
              <a:off x="2339752" y="4077072"/>
              <a:ext cx="2913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6" name="直接连接符 515"/>
            <p:cNvCxnSpPr/>
            <p:nvPr/>
          </p:nvCxnSpPr>
          <p:spPr bwMode="auto">
            <a:xfrm>
              <a:off x="2483768" y="4293096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517" name="Rectangle 225"/>
            <p:cNvSpPr>
              <a:spLocks noChangeArrowheads="1"/>
            </p:cNvSpPr>
            <p:nvPr/>
          </p:nvSpPr>
          <p:spPr bwMode="auto">
            <a:xfrm>
              <a:off x="2633014" y="4277151"/>
              <a:ext cx="36000" cy="3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en-US" sz="800" b="1" dirty="0">
                <a:latin typeface="+mn-ea"/>
                <a:ea typeface="+mn-ea"/>
              </a:endParaRPr>
            </a:p>
          </p:txBody>
        </p:sp>
        <p:sp>
          <p:nvSpPr>
            <p:cNvPr id="518" name="Rectangle 225"/>
            <p:cNvSpPr>
              <a:spLocks noChangeArrowheads="1"/>
            </p:cNvSpPr>
            <p:nvPr/>
          </p:nvSpPr>
          <p:spPr bwMode="auto">
            <a:xfrm>
              <a:off x="2635054" y="4061127"/>
              <a:ext cx="36000" cy="3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en-US" sz="800" b="1" dirty="0">
                <a:latin typeface="+mn-ea"/>
                <a:ea typeface="+mn-ea"/>
              </a:endParaRPr>
            </a:p>
          </p:txBody>
        </p:sp>
        <p:cxnSp>
          <p:nvCxnSpPr>
            <p:cNvPr id="519" name="直接连接符 518"/>
            <p:cNvCxnSpPr/>
            <p:nvPr/>
          </p:nvCxnSpPr>
          <p:spPr bwMode="auto">
            <a:xfrm>
              <a:off x="1979712" y="4221088"/>
              <a:ext cx="2158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520" name="Rectangle 225"/>
            <p:cNvSpPr>
              <a:spLocks noChangeArrowheads="1"/>
            </p:cNvSpPr>
            <p:nvPr/>
          </p:nvSpPr>
          <p:spPr bwMode="auto">
            <a:xfrm>
              <a:off x="2627784" y="4509168"/>
              <a:ext cx="216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MUX</a:t>
              </a:r>
              <a:endParaRPr lang="zh-CN" altLang="en-US" sz="1200" b="1" dirty="0">
                <a:latin typeface="+mn-ea"/>
                <a:ea typeface="+mn-ea"/>
              </a:endParaRPr>
            </a:p>
          </p:txBody>
        </p:sp>
        <p:cxnSp>
          <p:nvCxnSpPr>
            <p:cNvPr id="521" name="直接连接符 520"/>
            <p:cNvCxnSpPr/>
            <p:nvPr/>
          </p:nvCxnSpPr>
          <p:spPr bwMode="auto">
            <a:xfrm>
              <a:off x="2483768" y="4293096"/>
              <a:ext cx="1664" cy="4320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2" name="直接连接符 521"/>
            <p:cNvCxnSpPr/>
            <p:nvPr/>
          </p:nvCxnSpPr>
          <p:spPr bwMode="auto">
            <a:xfrm>
              <a:off x="1979712" y="4725144"/>
              <a:ext cx="2158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23" name="直接连接符 522"/>
            <p:cNvCxnSpPr/>
            <p:nvPr/>
          </p:nvCxnSpPr>
          <p:spPr bwMode="auto">
            <a:xfrm>
              <a:off x="2339752" y="4797152"/>
              <a:ext cx="2913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4" name="直接连接符 523"/>
            <p:cNvCxnSpPr/>
            <p:nvPr/>
          </p:nvCxnSpPr>
          <p:spPr bwMode="auto">
            <a:xfrm>
              <a:off x="2483768" y="4581128"/>
              <a:ext cx="1419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525" name="直接连接符 524"/>
            <p:cNvCxnSpPr/>
            <p:nvPr/>
          </p:nvCxnSpPr>
          <p:spPr bwMode="auto">
            <a:xfrm>
              <a:off x="2195736" y="4725144"/>
              <a:ext cx="28969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526" name="直接箭头连接符 525"/>
            <p:cNvCxnSpPr/>
            <p:nvPr/>
          </p:nvCxnSpPr>
          <p:spPr bwMode="auto">
            <a:xfrm flipV="1">
              <a:off x="2705014" y="4365104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527" name="直接箭头连接符 526"/>
            <p:cNvCxnSpPr/>
            <p:nvPr/>
          </p:nvCxnSpPr>
          <p:spPr bwMode="auto">
            <a:xfrm flipV="1">
              <a:off x="2705014" y="486916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528" name="直接连接符 527"/>
            <p:cNvCxnSpPr/>
            <p:nvPr/>
          </p:nvCxnSpPr>
          <p:spPr bwMode="auto">
            <a:xfrm>
              <a:off x="2843984" y="4221088"/>
              <a:ext cx="2158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29" name="直接连接符 528"/>
            <p:cNvCxnSpPr/>
            <p:nvPr/>
          </p:nvCxnSpPr>
          <p:spPr bwMode="auto">
            <a:xfrm>
              <a:off x="2843984" y="4725144"/>
              <a:ext cx="2158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530" name="Rectangle 225"/>
            <p:cNvSpPr>
              <a:spLocks noChangeArrowheads="1"/>
            </p:cNvSpPr>
            <p:nvPr/>
          </p:nvSpPr>
          <p:spPr bwMode="auto">
            <a:xfrm>
              <a:off x="2627784" y="4777196"/>
              <a:ext cx="36000" cy="3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en-US" sz="800" b="1" dirty="0">
                <a:latin typeface="+mn-ea"/>
                <a:ea typeface="+mn-ea"/>
              </a:endParaRPr>
            </a:p>
          </p:txBody>
        </p:sp>
        <p:sp>
          <p:nvSpPr>
            <p:cNvPr id="531" name="Rectangle 225"/>
            <p:cNvSpPr>
              <a:spLocks noChangeArrowheads="1"/>
            </p:cNvSpPr>
            <p:nvPr/>
          </p:nvSpPr>
          <p:spPr bwMode="auto">
            <a:xfrm>
              <a:off x="2629824" y="4556009"/>
              <a:ext cx="36000" cy="3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en-US" sz="800" b="1" dirty="0">
                <a:latin typeface="+mn-ea"/>
                <a:ea typeface="+mn-ea"/>
              </a:endParaRPr>
            </a:p>
          </p:txBody>
        </p:sp>
      </p:grpSp>
      <p:sp>
        <p:nvSpPr>
          <p:cNvPr id="66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220419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68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5937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5386" y="313492"/>
            <a:ext cx="693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latin typeface="宋体" pitchFamily="2" charset="-122"/>
              </a:rPr>
              <a:t>第</a:t>
            </a:r>
            <a:r>
              <a:rPr lang="en-US" altLang="zh-CN" sz="2800" b="1" dirty="0" smtClean="0">
                <a:latin typeface="宋体" pitchFamily="2" charset="-122"/>
              </a:rPr>
              <a:t>2</a:t>
            </a:r>
            <a:r>
              <a:rPr lang="zh-CN" altLang="en-US" sz="2800" b="1" dirty="0" smtClean="0">
                <a:latin typeface="宋体" pitchFamily="2" charset="-122"/>
              </a:rPr>
              <a:t>节  互连网络的结构参数和性能指标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5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u="none" dirty="0" smtClean="0">
                <a:latin typeface="+mn-ea"/>
                <a:ea typeface="+mn-ea"/>
              </a:rPr>
              <a:t>结构参数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性能指标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1" y="1340768"/>
            <a:ext cx="3456385" cy="453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、互连网络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</a:rPr>
              <a:t>的结构参数</a:t>
            </a:r>
            <a:endParaRPr lang="en-US" altLang="zh-CN" sz="2400" b="1" dirty="0">
              <a:solidFill>
                <a:srgbClr val="FF33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网络的表示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*网络规模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N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 marL="1349375" indent="-1349375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sz="2400" b="1" spc="800" dirty="0" smtClean="0">
                <a:solidFill>
                  <a:srgbClr val="C00000"/>
                </a:solidFill>
                <a:latin typeface="宋体" pitchFamily="2" charset="-122"/>
              </a:rPr>
              <a:t>节点度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d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349375" indent="-1349375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*节点距离：</a:t>
            </a: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 marL="1349375" indent="-1349375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*网络直径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D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349375" indent="-1349375"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*等分宽度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b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349375" indent="-1349375"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349375" indent="-1349375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sz="2400" b="1" spc="800" dirty="0" smtClean="0">
                <a:solidFill>
                  <a:srgbClr val="C00000"/>
                </a:solidFill>
                <a:latin typeface="宋体" pitchFamily="2" charset="-122"/>
              </a:rPr>
              <a:t>对称性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07704" y="1794882"/>
            <a:ext cx="7057034" cy="446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zh-CN" altLang="en-US" sz="2400" b="1" dirty="0" smtClean="0">
                <a:latin typeface="宋体" pitchFamily="2" charset="-122"/>
              </a:rPr>
              <a:t>图＝节点＋边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有向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无向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←悬空的边为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端口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</a:t>
            </a:r>
            <a:r>
              <a:rPr lang="zh-CN" altLang="en-US" sz="2400" b="1" dirty="0" smtClean="0">
                <a:latin typeface="宋体" pitchFamily="2" charset="-122"/>
              </a:rPr>
              <a:t>节点个数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本例</a:t>
            </a:r>
            <a:r>
              <a:rPr lang="en-US" altLang="zh-CN" sz="2000" b="1" dirty="0" smtClean="0">
                <a:latin typeface="宋体" pitchFamily="2" charset="-122"/>
              </a:rPr>
              <a:t>N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64)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</a:t>
            </a:r>
            <a:r>
              <a:rPr lang="zh-CN" altLang="en-US" sz="2400" b="1" dirty="0" smtClean="0">
                <a:latin typeface="宋体" pitchFamily="2" charset="-122"/>
              </a:rPr>
              <a:t>节点所连接边数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节点间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的</a:t>
            </a:r>
            <a:r>
              <a:rPr lang="zh-CN" altLang="en-US" sz="2400" b="1" u="sng" dirty="0" smtClean="0">
                <a:latin typeface="宋体" pitchFamily="2" charset="-122"/>
              </a:rPr>
              <a:t>最大值</a:t>
            </a:r>
            <a:r>
              <a:rPr lang="zh-CN" altLang="en-US" sz="2400" b="1" dirty="0" smtClean="0">
                <a:latin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本例</a:t>
            </a:r>
            <a:r>
              <a:rPr lang="en-US" altLang="zh-CN" sz="2000" b="1" dirty="0" smtClean="0">
                <a:latin typeface="宋体" pitchFamily="2" charset="-122"/>
              </a:rPr>
              <a:t>d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4)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</a:t>
            </a:r>
            <a:r>
              <a:rPr lang="zh-CN" altLang="en-US" sz="2400" b="1" dirty="0" smtClean="0">
                <a:latin typeface="宋体" pitchFamily="2" charset="-122"/>
              </a:rPr>
              <a:t>任意两个节点间的边数的</a:t>
            </a:r>
            <a:r>
              <a:rPr lang="zh-CN" altLang="en-US" sz="2400" b="1" u="sng" dirty="0" smtClean="0">
                <a:latin typeface="宋体" pitchFamily="2" charset="-122"/>
              </a:rPr>
              <a:t>最小值</a:t>
            </a:r>
            <a:r>
              <a:rPr lang="zh-CN" altLang="en-US" sz="2400" b="1" dirty="0" smtClean="0">
                <a:latin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本例＝</a:t>
            </a:r>
            <a:r>
              <a:rPr lang="en-US" altLang="zh-CN" sz="2000" b="1" dirty="0" smtClean="0">
                <a:latin typeface="宋体" pitchFamily="2" charset="-122"/>
              </a:rPr>
              <a:t>1)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smtClean="0">
                <a:latin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</a:rPr>
              <a:t>任意两个节点间的边数的</a:t>
            </a:r>
            <a:r>
              <a:rPr lang="zh-CN" altLang="en-US" sz="2400" b="1" u="sng" dirty="0" smtClean="0">
                <a:latin typeface="宋体" pitchFamily="2" charset="-122"/>
              </a:rPr>
              <a:t>最大值</a:t>
            </a:r>
            <a:r>
              <a:rPr lang="zh-CN" altLang="en-US" sz="2400" b="1" dirty="0" smtClean="0">
                <a:latin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本例</a:t>
            </a:r>
            <a:r>
              <a:rPr lang="en-US" altLang="zh-CN" sz="2000" b="1" dirty="0" smtClean="0">
                <a:latin typeface="宋体" pitchFamily="2" charset="-122"/>
              </a:rPr>
              <a:t>D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8)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</a:p>
          <a:p>
            <a:pPr marL="447675" indent="-447675">
              <a:lnSpc>
                <a:spcPct val="125000"/>
              </a:lnSpc>
            </a:pP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smtClean="0">
                <a:latin typeface="宋体" pitchFamily="2" charset="-122"/>
              </a:rPr>
              <a:t>  IN</a:t>
            </a:r>
            <a:r>
              <a:rPr lang="zh-CN" altLang="en-US" sz="2400" b="1" dirty="0" smtClean="0">
                <a:latin typeface="宋体" pitchFamily="2" charset="-122"/>
              </a:rPr>
              <a:t>切成两个子网</a:t>
            </a:r>
            <a:r>
              <a:rPr lang="en-US" altLang="zh-CN" sz="2400" b="1" dirty="0" smtClean="0">
                <a:latin typeface="宋体" pitchFamily="2" charset="-122"/>
              </a:rPr>
              <a:t>(N/2)</a:t>
            </a:r>
            <a:r>
              <a:rPr lang="zh-CN" altLang="en-US" sz="2400" b="1" dirty="0" smtClean="0">
                <a:latin typeface="宋体" pitchFamily="2" charset="-122"/>
              </a:rPr>
              <a:t>的各种切法中，切口边数的</a:t>
            </a:r>
            <a:r>
              <a:rPr lang="zh-CN" altLang="en-US" sz="2400" b="1" u="sng" dirty="0" smtClean="0">
                <a:latin typeface="宋体" pitchFamily="2" charset="-122"/>
              </a:rPr>
              <a:t>最小值</a:t>
            </a:r>
            <a:r>
              <a:rPr lang="en-US" altLang="zh-CN" sz="2000" b="1" dirty="0" smtClean="0">
                <a:latin typeface="宋体" pitchFamily="2" charset="-122"/>
              </a:rPr>
              <a:t>  (</a:t>
            </a:r>
            <a:r>
              <a:rPr lang="zh-CN" altLang="en-US" sz="2000" b="1" dirty="0" smtClean="0">
                <a:latin typeface="宋体" pitchFamily="2" charset="-122"/>
              </a:rPr>
              <a:t>本例</a:t>
            </a:r>
            <a:r>
              <a:rPr lang="en-US" altLang="zh-CN" sz="2000" b="1" dirty="0" smtClean="0">
                <a:latin typeface="宋体" pitchFamily="2" charset="-122"/>
              </a:rPr>
              <a:t>b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16)    </a:t>
            </a:r>
            <a:r>
              <a:rPr lang="zh-CN" altLang="en-US" b="1" dirty="0" smtClean="0">
                <a:latin typeface="宋体" pitchFamily="2" charset="-122"/>
              </a:rPr>
              <a:t>←反映任意互连时的最大流量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1349375" indent="-1349375"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从任意节点看，拓扑结构是否相同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(</a:t>
            </a:r>
            <a:r>
              <a:rPr lang="zh-CN" altLang="en-US" sz="2000" b="1" dirty="0" smtClean="0">
                <a:latin typeface="宋体" pitchFamily="2" charset="-122"/>
              </a:rPr>
              <a:t>本例＝对称网络</a:t>
            </a:r>
            <a:r>
              <a:rPr lang="en-US" altLang="zh-CN" sz="2000" b="1" dirty="0" smtClean="0">
                <a:latin typeface="宋体" pitchFamily="2" charset="-122"/>
              </a:rPr>
              <a:t>)      </a:t>
            </a:r>
            <a:r>
              <a:rPr lang="zh-CN" altLang="en-US" b="1" dirty="0" smtClean="0">
                <a:latin typeface="宋体" pitchFamily="2" charset="-122"/>
              </a:rPr>
              <a:t>←对称网络易实现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编程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6516200" y="1412776"/>
            <a:ext cx="2088248" cy="1368152"/>
            <a:chOff x="4067944" y="1124744"/>
            <a:chExt cx="2088248" cy="1368152"/>
          </a:xfrm>
        </p:grpSpPr>
        <p:sp>
          <p:nvSpPr>
            <p:cNvPr id="161" name="Text Box 178"/>
            <p:cNvSpPr txBox="1">
              <a:spLocks noChangeArrowheads="1"/>
            </p:cNvSpPr>
            <p:nvPr/>
          </p:nvSpPr>
          <p:spPr bwMode="auto">
            <a:xfrm>
              <a:off x="4283968" y="119561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0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162" name="Text Box 179"/>
            <p:cNvSpPr txBox="1">
              <a:spLocks noChangeArrowheads="1"/>
            </p:cNvSpPr>
            <p:nvPr/>
          </p:nvSpPr>
          <p:spPr bwMode="auto">
            <a:xfrm>
              <a:off x="4788056" y="119561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1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163" name="Text Box 180"/>
            <p:cNvSpPr txBox="1">
              <a:spLocks noChangeArrowheads="1"/>
            </p:cNvSpPr>
            <p:nvPr/>
          </p:nvSpPr>
          <p:spPr bwMode="auto">
            <a:xfrm>
              <a:off x="5724144" y="119675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7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164" name="Text Box 183"/>
            <p:cNvSpPr txBox="1">
              <a:spLocks noChangeArrowheads="1"/>
            </p:cNvSpPr>
            <p:nvPr/>
          </p:nvSpPr>
          <p:spPr bwMode="auto">
            <a:xfrm>
              <a:off x="5292080" y="1196752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165" name="直接连接符 164"/>
            <p:cNvCxnSpPr/>
            <p:nvPr/>
          </p:nvCxnSpPr>
          <p:spPr bwMode="auto">
            <a:xfrm>
              <a:off x="4427984" y="1124744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 flipH="1">
              <a:off x="4642420" y="1124744"/>
              <a:ext cx="1588" cy="136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322"/>
            <p:cNvCxnSpPr/>
            <p:nvPr/>
          </p:nvCxnSpPr>
          <p:spPr bwMode="auto">
            <a:xfrm flipV="1">
              <a:off x="4427984" y="1124744"/>
              <a:ext cx="0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8" name="Text Box 178"/>
            <p:cNvSpPr txBox="1">
              <a:spLocks noChangeArrowheads="1"/>
            </p:cNvSpPr>
            <p:nvPr/>
          </p:nvSpPr>
          <p:spPr bwMode="auto">
            <a:xfrm>
              <a:off x="4283968" y="155679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8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169" name="Text Box 179"/>
            <p:cNvSpPr txBox="1">
              <a:spLocks noChangeArrowheads="1"/>
            </p:cNvSpPr>
            <p:nvPr/>
          </p:nvSpPr>
          <p:spPr bwMode="auto">
            <a:xfrm>
              <a:off x="4788056" y="155679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9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170" name="Text Box 180"/>
            <p:cNvSpPr txBox="1">
              <a:spLocks noChangeArrowheads="1"/>
            </p:cNvSpPr>
            <p:nvPr/>
          </p:nvSpPr>
          <p:spPr bwMode="auto">
            <a:xfrm>
              <a:off x="5724144" y="155679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15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171" name="Text Box 183"/>
            <p:cNvSpPr txBox="1">
              <a:spLocks noChangeArrowheads="1"/>
            </p:cNvSpPr>
            <p:nvPr/>
          </p:nvSpPr>
          <p:spPr bwMode="auto">
            <a:xfrm>
              <a:off x="5292080" y="1556808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172" name="直接连接符 171"/>
            <p:cNvCxnSpPr/>
            <p:nvPr/>
          </p:nvCxnSpPr>
          <p:spPr bwMode="auto">
            <a:xfrm>
              <a:off x="4427984" y="1349086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4932040" y="1340768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4" name="Text Box 183"/>
            <p:cNvSpPr txBox="1">
              <a:spLocks noChangeArrowheads="1"/>
            </p:cNvSpPr>
            <p:nvPr/>
          </p:nvSpPr>
          <p:spPr bwMode="auto">
            <a:xfrm>
              <a:off x="4283968" y="1844824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sp>
          <p:nvSpPr>
            <p:cNvPr id="175" name="Text Box 183"/>
            <p:cNvSpPr txBox="1">
              <a:spLocks noChangeArrowheads="1"/>
            </p:cNvSpPr>
            <p:nvPr/>
          </p:nvSpPr>
          <p:spPr bwMode="auto">
            <a:xfrm>
              <a:off x="4788024" y="1844824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sp>
          <p:nvSpPr>
            <p:cNvPr id="176" name="Text Box 183"/>
            <p:cNvSpPr txBox="1">
              <a:spLocks noChangeArrowheads="1"/>
            </p:cNvSpPr>
            <p:nvPr/>
          </p:nvSpPr>
          <p:spPr bwMode="auto">
            <a:xfrm>
              <a:off x="5724128" y="1844824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sp>
          <p:nvSpPr>
            <p:cNvPr id="177" name="Text Box 178"/>
            <p:cNvSpPr txBox="1">
              <a:spLocks noChangeArrowheads="1"/>
            </p:cNvSpPr>
            <p:nvPr/>
          </p:nvSpPr>
          <p:spPr bwMode="auto">
            <a:xfrm>
              <a:off x="4283968" y="2204864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56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178" name="Text Box 179"/>
            <p:cNvSpPr txBox="1">
              <a:spLocks noChangeArrowheads="1"/>
            </p:cNvSpPr>
            <p:nvPr/>
          </p:nvSpPr>
          <p:spPr bwMode="auto">
            <a:xfrm>
              <a:off x="4788056" y="2204864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57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179" name="Text Box 180"/>
            <p:cNvSpPr txBox="1">
              <a:spLocks noChangeArrowheads="1"/>
            </p:cNvSpPr>
            <p:nvPr/>
          </p:nvSpPr>
          <p:spPr bwMode="auto">
            <a:xfrm>
              <a:off x="5724144" y="2204864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63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180" name="直接连接符 350"/>
            <p:cNvCxnSpPr/>
            <p:nvPr/>
          </p:nvCxnSpPr>
          <p:spPr bwMode="auto">
            <a:xfrm>
              <a:off x="4067944" y="2420888"/>
              <a:ext cx="208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1" name="Text Box 183"/>
            <p:cNvSpPr txBox="1">
              <a:spLocks noChangeArrowheads="1"/>
            </p:cNvSpPr>
            <p:nvPr/>
          </p:nvSpPr>
          <p:spPr bwMode="auto">
            <a:xfrm>
              <a:off x="5292080" y="2204880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182" name="直接连接符 181"/>
            <p:cNvCxnSpPr/>
            <p:nvPr/>
          </p:nvCxnSpPr>
          <p:spPr bwMode="auto">
            <a:xfrm>
              <a:off x="4499992" y="1628800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>
              <a:off x="5004048" y="1268760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直接连接符 322"/>
            <p:cNvCxnSpPr/>
            <p:nvPr/>
          </p:nvCxnSpPr>
          <p:spPr bwMode="auto">
            <a:xfrm flipV="1">
              <a:off x="4427984" y="234888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 bwMode="auto">
            <a:xfrm>
              <a:off x="4499992" y="1268760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>
              <a:off x="4067944" y="1268760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直接连接符 322"/>
            <p:cNvCxnSpPr/>
            <p:nvPr/>
          </p:nvCxnSpPr>
          <p:spPr bwMode="auto">
            <a:xfrm flipV="1">
              <a:off x="4067944" y="1268760"/>
              <a:ext cx="0" cy="115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直接连接符 187"/>
            <p:cNvCxnSpPr/>
            <p:nvPr/>
          </p:nvCxnSpPr>
          <p:spPr bwMode="auto">
            <a:xfrm>
              <a:off x="4139952" y="1628800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直接连接符 322"/>
            <p:cNvCxnSpPr/>
            <p:nvPr/>
          </p:nvCxnSpPr>
          <p:spPr bwMode="auto">
            <a:xfrm flipH="1" flipV="1">
              <a:off x="4139952" y="1412776"/>
              <a:ext cx="16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直接连接符 189"/>
            <p:cNvCxnSpPr/>
            <p:nvPr/>
          </p:nvCxnSpPr>
          <p:spPr bwMode="auto">
            <a:xfrm>
              <a:off x="4139952" y="2276872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直接连接符 322"/>
            <p:cNvCxnSpPr/>
            <p:nvPr/>
          </p:nvCxnSpPr>
          <p:spPr bwMode="auto">
            <a:xfrm flipH="1" flipV="1">
              <a:off x="4139952" y="2060848"/>
              <a:ext cx="16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>
              <a:off x="4427984" y="2492896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>
              <a:off x="4427984" y="1700808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直接连接符 193"/>
            <p:cNvCxnSpPr/>
            <p:nvPr/>
          </p:nvCxnSpPr>
          <p:spPr bwMode="auto">
            <a:xfrm>
              <a:off x="4932040" y="1700808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直接连接符 194"/>
            <p:cNvCxnSpPr/>
            <p:nvPr/>
          </p:nvCxnSpPr>
          <p:spPr bwMode="auto">
            <a:xfrm>
              <a:off x="4499992" y="2276872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直接连接符 195"/>
            <p:cNvCxnSpPr/>
            <p:nvPr/>
          </p:nvCxnSpPr>
          <p:spPr bwMode="auto">
            <a:xfrm>
              <a:off x="4427984" y="1988840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直接连接符 196"/>
            <p:cNvCxnSpPr/>
            <p:nvPr/>
          </p:nvCxnSpPr>
          <p:spPr bwMode="auto">
            <a:xfrm>
              <a:off x="4932040" y="1988840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直接连接符 197"/>
            <p:cNvCxnSpPr/>
            <p:nvPr/>
          </p:nvCxnSpPr>
          <p:spPr bwMode="auto">
            <a:xfrm>
              <a:off x="5004048" y="1628800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>
              <a:off x="5004048" y="2276872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4930452" y="1124744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直接连接符 200"/>
            <p:cNvCxnSpPr/>
            <p:nvPr/>
          </p:nvCxnSpPr>
          <p:spPr bwMode="auto">
            <a:xfrm flipH="1">
              <a:off x="5146476" y="1124744"/>
              <a:ext cx="1588" cy="136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直接连接符 322"/>
            <p:cNvCxnSpPr/>
            <p:nvPr/>
          </p:nvCxnSpPr>
          <p:spPr bwMode="auto">
            <a:xfrm flipV="1">
              <a:off x="4930452" y="1124752"/>
              <a:ext cx="0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322"/>
            <p:cNvCxnSpPr/>
            <p:nvPr/>
          </p:nvCxnSpPr>
          <p:spPr bwMode="auto">
            <a:xfrm flipV="1">
              <a:off x="4930452" y="234888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直接连接符 203"/>
            <p:cNvCxnSpPr/>
            <p:nvPr/>
          </p:nvCxnSpPr>
          <p:spPr bwMode="auto">
            <a:xfrm>
              <a:off x="4930452" y="2492896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直接连接符 204"/>
            <p:cNvCxnSpPr/>
            <p:nvPr/>
          </p:nvCxnSpPr>
          <p:spPr bwMode="auto">
            <a:xfrm>
              <a:off x="5508120" y="1628800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>
              <a:off x="5508120" y="2276872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直接连接符 206"/>
            <p:cNvCxnSpPr/>
            <p:nvPr/>
          </p:nvCxnSpPr>
          <p:spPr bwMode="auto">
            <a:xfrm>
              <a:off x="5508104" y="1268760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直接连接符 207"/>
            <p:cNvCxnSpPr/>
            <p:nvPr/>
          </p:nvCxnSpPr>
          <p:spPr bwMode="auto">
            <a:xfrm>
              <a:off x="5940152" y="1268760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 bwMode="auto">
            <a:xfrm>
              <a:off x="5940152" y="1628800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0" name="直接连接符 209"/>
            <p:cNvCxnSpPr/>
            <p:nvPr/>
          </p:nvCxnSpPr>
          <p:spPr bwMode="auto">
            <a:xfrm>
              <a:off x="5940152" y="2276872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直接连接符 210"/>
            <p:cNvCxnSpPr/>
            <p:nvPr/>
          </p:nvCxnSpPr>
          <p:spPr bwMode="auto">
            <a:xfrm>
              <a:off x="5866516" y="1124744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 flipH="1">
              <a:off x="6082540" y="1124744"/>
              <a:ext cx="1588" cy="136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直接连接符 322"/>
            <p:cNvCxnSpPr/>
            <p:nvPr/>
          </p:nvCxnSpPr>
          <p:spPr bwMode="auto">
            <a:xfrm flipV="1">
              <a:off x="5866516" y="1124752"/>
              <a:ext cx="0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直接连接符 322"/>
            <p:cNvCxnSpPr/>
            <p:nvPr/>
          </p:nvCxnSpPr>
          <p:spPr bwMode="auto">
            <a:xfrm flipV="1">
              <a:off x="5866516" y="234888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>
              <a:off x="5866516" y="2492896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直接连接符 322"/>
            <p:cNvCxnSpPr/>
            <p:nvPr/>
          </p:nvCxnSpPr>
          <p:spPr bwMode="auto">
            <a:xfrm flipV="1">
              <a:off x="6156176" y="2276872"/>
              <a:ext cx="0" cy="14230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直接连接符 350"/>
            <p:cNvCxnSpPr/>
            <p:nvPr/>
          </p:nvCxnSpPr>
          <p:spPr bwMode="auto">
            <a:xfrm>
              <a:off x="4139952" y="2059138"/>
              <a:ext cx="20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直接连接符 322"/>
            <p:cNvCxnSpPr/>
            <p:nvPr/>
          </p:nvCxnSpPr>
          <p:spPr bwMode="auto">
            <a:xfrm flipV="1">
              <a:off x="6156176" y="1916832"/>
              <a:ext cx="0" cy="14230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直接连接符 350"/>
            <p:cNvCxnSpPr/>
            <p:nvPr/>
          </p:nvCxnSpPr>
          <p:spPr bwMode="auto">
            <a:xfrm>
              <a:off x="4139952" y="1772816"/>
              <a:ext cx="20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直接连接符 322"/>
            <p:cNvCxnSpPr/>
            <p:nvPr/>
          </p:nvCxnSpPr>
          <p:spPr bwMode="auto">
            <a:xfrm flipV="1">
              <a:off x="6155944" y="1630510"/>
              <a:ext cx="0" cy="14230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直接连接符 350"/>
            <p:cNvCxnSpPr/>
            <p:nvPr/>
          </p:nvCxnSpPr>
          <p:spPr bwMode="auto">
            <a:xfrm>
              <a:off x="4139952" y="1411066"/>
              <a:ext cx="20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直接连接符 322"/>
            <p:cNvCxnSpPr/>
            <p:nvPr/>
          </p:nvCxnSpPr>
          <p:spPr bwMode="auto">
            <a:xfrm flipV="1">
              <a:off x="6155944" y="1268760"/>
              <a:ext cx="0" cy="14230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直接连接符 222"/>
            <p:cNvCxnSpPr/>
            <p:nvPr/>
          </p:nvCxnSpPr>
          <p:spPr bwMode="auto">
            <a:xfrm>
              <a:off x="5940192" y="1916832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直接连接符 223"/>
            <p:cNvCxnSpPr/>
            <p:nvPr/>
          </p:nvCxnSpPr>
          <p:spPr bwMode="auto">
            <a:xfrm>
              <a:off x="5868144" y="1700808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直接连接符 224"/>
            <p:cNvCxnSpPr/>
            <p:nvPr/>
          </p:nvCxnSpPr>
          <p:spPr bwMode="auto">
            <a:xfrm>
              <a:off x="5868144" y="1988840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直接连接符 225"/>
            <p:cNvCxnSpPr/>
            <p:nvPr/>
          </p:nvCxnSpPr>
          <p:spPr bwMode="auto">
            <a:xfrm>
              <a:off x="5868144" y="1340768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直接连接符 226"/>
            <p:cNvCxnSpPr/>
            <p:nvPr/>
          </p:nvCxnSpPr>
          <p:spPr bwMode="auto">
            <a:xfrm>
              <a:off x="4139952" y="1916832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直接连接符 322"/>
            <p:cNvCxnSpPr/>
            <p:nvPr/>
          </p:nvCxnSpPr>
          <p:spPr bwMode="auto">
            <a:xfrm flipH="1" flipV="1">
              <a:off x="4139952" y="1772816"/>
              <a:ext cx="16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直接连接符 322"/>
            <p:cNvCxnSpPr/>
            <p:nvPr/>
          </p:nvCxnSpPr>
          <p:spPr bwMode="auto">
            <a:xfrm flipH="1" flipV="1">
              <a:off x="4211952" y="1133054"/>
              <a:ext cx="72016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0" name="直接连接符 322"/>
            <p:cNvCxnSpPr/>
            <p:nvPr/>
          </p:nvCxnSpPr>
          <p:spPr bwMode="auto">
            <a:xfrm flipH="1" flipV="1">
              <a:off x="4211960" y="1484784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直接连接符 322"/>
            <p:cNvCxnSpPr/>
            <p:nvPr/>
          </p:nvCxnSpPr>
          <p:spPr bwMode="auto">
            <a:xfrm flipH="1" flipV="1">
              <a:off x="4211960" y="2132856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直接连接符 322"/>
            <p:cNvCxnSpPr/>
            <p:nvPr/>
          </p:nvCxnSpPr>
          <p:spPr bwMode="auto">
            <a:xfrm flipH="1" flipV="1">
              <a:off x="4716240" y="1124744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322"/>
            <p:cNvCxnSpPr/>
            <p:nvPr/>
          </p:nvCxnSpPr>
          <p:spPr bwMode="auto">
            <a:xfrm flipH="1" flipV="1">
              <a:off x="4716016" y="1484784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直接连接符 322"/>
            <p:cNvCxnSpPr/>
            <p:nvPr/>
          </p:nvCxnSpPr>
          <p:spPr bwMode="auto">
            <a:xfrm flipH="1" flipV="1">
              <a:off x="4716016" y="2132856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直接连接符 322"/>
            <p:cNvCxnSpPr/>
            <p:nvPr/>
          </p:nvCxnSpPr>
          <p:spPr bwMode="auto">
            <a:xfrm flipH="1" flipV="1">
              <a:off x="5652344" y="1124744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直接连接符 322"/>
            <p:cNvCxnSpPr/>
            <p:nvPr/>
          </p:nvCxnSpPr>
          <p:spPr bwMode="auto">
            <a:xfrm flipH="1" flipV="1">
              <a:off x="5652120" y="1484784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直接连接符 322"/>
            <p:cNvCxnSpPr/>
            <p:nvPr/>
          </p:nvCxnSpPr>
          <p:spPr bwMode="auto">
            <a:xfrm flipH="1" flipV="1">
              <a:off x="5652120" y="2132856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8" name="Text Box 183"/>
            <p:cNvSpPr txBox="1">
              <a:spLocks noChangeArrowheads="1"/>
            </p:cNvSpPr>
            <p:nvPr/>
          </p:nvSpPr>
          <p:spPr bwMode="auto">
            <a:xfrm>
              <a:off x="5292104" y="1844824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239" name="直接连接符 238"/>
            <p:cNvCxnSpPr/>
            <p:nvPr/>
          </p:nvCxnSpPr>
          <p:spPr bwMode="auto">
            <a:xfrm>
              <a:off x="5508104" y="1916832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0" name="直接连接符 239"/>
            <p:cNvCxnSpPr/>
            <p:nvPr/>
          </p:nvCxnSpPr>
          <p:spPr bwMode="auto">
            <a:xfrm>
              <a:off x="4499992" y="1916832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1" name="直接连接符 240"/>
            <p:cNvCxnSpPr/>
            <p:nvPr/>
          </p:nvCxnSpPr>
          <p:spPr bwMode="auto">
            <a:xfrm>
              <a:off x="5004048" y="1916832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2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2" y="404664"/>
            <a:ext cx="3528392" cy="576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、互连网络的性能指标</a:t>
            </a:r>
            <a:endParaRPr lang="en-US" altLang="zh-CN" sz="24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通信过程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*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网络时延：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*通信时延：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*端口带宽：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*等分带宽：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195488" y="2636912"/>
            <a:ext cx="6769250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＝选路</a:t>
            </a:r>
            <a:r>
              <a:rPr lang="zh-CN" altLang="en-US" sz="2400" b="1" dirty="0">
                <a:latin typeface="宋体" pitchFamily="2" charset="-122"/>
              </a:rPr>
              <a:t>时延</a:t>
            </a:r>
            <a:r>
              <a:rPr lang="zh-CN" altLang="en-US" sz="2400" b="1" dirty="0" smtClean="0">
                <a:latin typeface="宋体" pitchFamily="2" charset="-122"/>
              </a:rPr>
              <a:t>＋</a:t>
            </a:r>
            <a:r>
              <a:rPr lang="zh-CN" altLang="en-US" sz="2400" b="1" dirty="0">
                <a:latin typeface="宋体" pitchFamily="2" charset="-122"/>
              </a:rPr>
              <a:t>通道</a:t>
            </a:r>
            <a:r>
              <a:rPr lang="zh-CN" altLang="en-US" sz="2400" b="1" dirty="0" smtClean="0">
                <a:latin typeface="宋体" pitchFamily="2" charset="-122"/>
              </a:rPr>
              <a:t>时延，仅涉及</a:t>
            </a:r>
            <a:r>
              <a:rPr lang="zh-CN" altLang="en-US" sz="2400" b="1" u="sng" dirty="0" smtClean="0">
                <a:latin typeface="宋体" pitchFamily="2" charset="-122"/>
              </a:rPr>
              <a:t>硬件特征</a:t>
            </a:r>
            <a:endParaRPr lang="en-US" altLang="zh-CN" sz="2400" b="1" u="sng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dirty="0" smtClean="0">
                <a:latin typeface="宋体" pitchFamily="2" charset="-122"/>
              </a:rPr>
              <a:t>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～</a:t>
            </a:r>
            <a:r>
              <a:rPr lang="en-US" altLang="zh-CN" b="1" dirty="0" smtClean="0">
                <a:latin typeface="宋体" pitchFamily="2" charset="-122"/>
              </a:rPr>
              <a:t>D</a:t>
            </a:r>
            <a:r>
              <a:rPr lang="en-US" altLang="zh-CN" dirty="0" smtClean="0">
                <a:latin typeface="宋体" pitchFamily="2" charset="-122"/>
              </a:rPr>
              <a:t>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＝帧长度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通道带宽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←未考虑网络竞争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＝软件开销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收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发方开销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＋</a:t>
            </a:r>
            <a:r>
              <a:rPr lang="zh-CN" altLang="en-US" sz="2400" b="1" dirty="0">
                <a:latin typeface="宋体" pitchFamily="2" charset="-122"/>
              </a:rPr>
              <a:t>网络时延＋竞争时延</a:t>
            </a:r>
            <a:endParaRPr lang="en-US" altLang="zh-CN" sz="2400" b="1" dirty="0">
              <a:latin typeface="宋体" pitchFamily="2" charset="-122"/>
            </a:endParaRP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2195736" y="5157192"/>
            <a:ext cx="6769001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到任意端口的</a:t>
            </a:r>
            <a:r>
              <a:rPr lang="zh-CN" altLang="en-US" sz="2400" b="1" dirty="0">
                <a:latin typeface="宋体" pitchFamily="2" charset="-122"/>
              </a:rPr>
              <a:t>带宽最小值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～路径，非对称网络～位置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宋体" pitchFamily="2" charset="-122"/>
              </a:rPr>
              <a:t>IN</a:t>
            </a:r>
            <a:r>
              <a:rPr lang="zh-CN" altLang="en-US" sz="2400" b="1" dirty="0">
                <a:latin typeface="宋体" pitchFamily="2" charset="-122"/>
              </a:rPr>
              <a:t>切成</a:t>
            </a:r>
            <a:r>
              <a:rPr lang="zh-CN" altLang="en-US" sz="2400" b="1" dirty="0" smtClean="0">
                <a:latin typeface="宋体" pitchFamily="2" charset="-122"/>
              </a:rPr>
              <a:t>两个子网时，切平面中所有边的带宽之和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                     (</a:t>
            </a:r>
            <a:r>
              <a:rPr lang="zh-CN" altLang="en-US" b="1" dirty="0" smtClean="0">
                <a:latin typeface="宋体" pitchFamily="2" charset="-122"/>
              </a:rPr>
              <a:t>＝等分宽度</a:t>
            </a:r>
            <a:r>
              <a:rPr lang="en-US" altLang="zh-CN" b="1" dirty="0" smtClean="0">
                <a:latin typeface="宋体" pitchFamily="2" charset="-122"/>
              </a:rPr>
              <a:t>b*</a:t>
            </a:r>
            <a:r>
              <a:rPr lang="zh-CN" altLang="en-US" b="1" dirty="0" smtClean="0">
                <a:latin typeface="宋体" pitchFamily="2" charset="-122"/>
              </a:rPr>
              <a:t>通道带宽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2411760" y="858778"/>
            <a:ext cx="66247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数据打包＋发送</a:t>
            </a:r>
            <a:r>
              <a:rPr lang="zh-CN" altLang="en-US" sz="2400" b="1" dirty="0">
                <a:latin typeface="宋体" pitchFamily="2" charset="-122"/>
              </a:rPr>
              <a:t>＋</a:t>
            </a:r>
            <a:r>
              <a:rPr lang="zh-CN" altLang="en-US" sz="2400" b="1" dirty="0" smtClean="0">
                <a:latin typeface="宋体" pitchFamily="2" charset="-122"/>
              </a:rPr>
              <a:t>网络传播＋接收</a:t>
            </a:r>
            <a:r>
              <a:rPr lang="zh-CN" altLang="en-US" sz="2400" b="1" dirty="0">
                <a:latin typeface="宋体" pitchFamily="2" charset="-122"/>
              </a:rPr>
              <a:t>＋</a:t>
            </a:r>
            <a:r>
              <a:rPr lang="zh-CN" altLang="en-US" sz="2400" b="1" dirty="0" smtClean="0">
                <a:latin typeface="宋体" pitchFamily="2" charset="-122"/>
              </a:rPr>
              <a:t>数据提取</a:t>
            </a:r>
            <a:endParaRPr lang="en-US" altLang="zh-CN" sz="2400" b="1" dirty="0">
              <a:latin typeface="宋体" pitchFamily="2" charset="-122"/>
            </a:endParaRPr>
          </a:p>
        </p:txBody>
      </p:sp>
      <p:sp>
        <p:nvSpPr>
          <p:cNvPr id="75" name="Text Box 223"/>
          <p:cNvSpPr txBox="1">
            <a:spLocks noChangeArrowheads="1"/>
          </p:cNvSpPr>
          <p:nvPr/>
        </p:nvSpPr>
        <p:spPr bwMode="auto">
          <a:xfrm>
            <a:off x="179512" y="3861048"/>
            <a:ext cx="8786874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若</a:t>
            </a:r>
            <a:r>
              <a:rPr lang="en-US" altLang="zh-CN" sz="2200" b="1" dirty="0" smtClean="0">
                <a:latin typeface="宋体" pitchFamily="2" charset="-122"/>
              </a:rPr>
              <a:t>IN</a:t>
            </a:r>
            <a:r>
              <a:rPr lang="zh-CN" altLang="en-US" sz="2200" b="1" dirty="0" smtClean="0">
                <a:latin typeface="宋体" pitchFamily="2" charset="-122"/>
              </a:rPr>
              <a:t>带宽为</a:t>
            </a:r>
            <a:r>
              <a:rPr lang="en-US" altLang="zh-CN" sz="2200" b="1" dirty="0" smtClean="0">
                <a:latin typeface="宋体" pitchFamily="2" charset="-122"/>
              </a:rPr>
              <a:t>1Gbps</a:t>
            </a:r>
            <a:r>
              <a:rPr lang="zh-CN" altLang="en-US" sz="2200" b="1" dirty="0" smtClean="0">
                <a:latin typeface="宋体" pitchFamily="2" charset="-122"/>
              </a:rPr>
              <a:t>，信号在</a:t>
            </a:r>
            <a:r>
              <a:rPr lang="zh-CN" altLang="en-US" sz="2200" b="1" dirty="0">
                <a:latin typeface="宋体" pitchFamily="2" charset="-122"/>
              </a:rPr>
              <a:t>线路</a:t>
            </a:r>
            <a:r>
              <a:rPr lang="zh-CN" altLang="en-US" sz="2200" b="1" dirty="0" smtClean="0">
                <a:latin typeface="宋体" pitchFamily="2" charset="-122"/>
              </a:rPr>
              <a:t>中的传播速度为</a:t>
            </a:r>
            <a:r>
              <a:rPr lang="en-US" altLang="zh-CN" sz="2200" b="1" dirty="0" smtClean="0">
                <a:latin typeface="宋体" pitchFamily="2" charset="-122"/>
              </a:rPr>
              <a:t>20000km/s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zh-CN" altLang="en-US" sz="2200" b="1" dirty="0">
                <a:latin typeface="宋体" pitchFamily="2" charset="-122"/>
              </a:rPr>
              <a:t>欲</a:t>
            </a:r>
            <a:r>
              <a:rPr lang="zh-CN" altLang="en-US" sz="2200" b="1" dirty="0" smtClean="0">
                <a:latin typeface="宋体" pitchFamily="2" charset="-122"/>
              </a:rPr>
              <a:t>传送</a:t>
            </a:r>
            <a:r>
              <a:rPr lang="en-US" altLang="zh-CN" sz="2200" b="1" dirty="0" smtClean="0">
                <a:latin typeface="宋体" pitchFamily="2" charset="-122"/>
              </a:rPr>
              <a:t>20kb</a:t>
            </a:r>
            <a:r>
              <a:rPr lang="zh-CN" altLang="en-US" sz="2200" b="1" dirty="0" smtClean="0">
                <a:latin typeface="宋体" pitchFamily="2" charset="-122"/>
              </a:rPr>
              <a:t>的数据帧，收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发端</a:t>
            </a:r>
            <a:r>
              <a:rPr lang="zh-CN" altLang="en-US" sz="2200" b="1" dirty="0" smtClean="0">
                <a:latin typeface="宋体" pitchFamily="2" charset="-122"/>
              </a:rPr>
              <a:t>距离为</a:t>
            </a:r>
            <a:r>
              <a:rPr lang="en-US" altLang="zh-CN" sz="2200" b="1" dirty="0" smtClean="0">
                <a:latin typeface="宋体" pitchFamily="2" charset="-122"/>
              </a:rPr>
              <a:t>1km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1m</a:t>
            </a:r>
            <a:r>
              <a:rPr lang="zh-CN" altLang="en-US" sz="2200" b="1" dirty="0" smtClean="0">
                <a:latin typeface="宋体" pitchFamily="2" charset="-122"/>
              </a:rPr>
              <a:t>时的通信时延最小值？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en-US" altLang="zh-CN" sz="2200" b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1km</a:t>
            </a:r>
            <a:r>
              <a:rPr lang="zh-CN" altLang="en-US" sz="2200" b="1" dirty="0" smtClean="0">
                <a:latin typeface="宋体" pitchFamily="2" charset="-122"/>
              </a:rPr>
              <a:t>≥</a:t>
            </a:r>
            <a:r>
              <a:rPr lang="en-US" altLang="zh-CN" sz="2200" b="1" dirty="0" smtClean="0">
                <a:latin typeface="宋体" pitchFamily="2" charset="-122"/>
              </a:rPr>
              <a:t>1/20000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20k/1G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50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20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70</a:t>
            </a:r>
            <a:r>
              <a:rPr lang="en-US" altLang="zh-CN" sz="2200" dirty="0" smtClean="0"/>
              <a:t>μ</a:t>
            </a:r>
            <a:r>
              <a:rPr lang="en-US" altLang="zh-CN" sz="2200" b="1" dirty="0" smtClean="0">
                <a:latin typeface="宋体" pitchFamily="2" charset="-122"/>
              </a:rPr>
              <a:t>s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1m</a:t>
            </a:r>
            <a:r>
              <a:rPr lang="zh-CN" altLang="en-US" sz="2200" b="1" dirty="0" smtClean="0">
                <a:latin typeface="宋体" pitchFamily="2" charset="-122"/>
              </a:rPr>
              <a:t>≥</a:t>
            </a:r>
            <a:r>
              <a:rPr lang="en-US" altLang="zh-CN" sz="2200" b="1" dirty="0" smtClean="0">
                <a:latin typeface="宋体" pitchFamily="2" charset="-122"/>
              </a:rPr>
              <a:t>20.05</a:t>
            </a:r>
            <a:r>
              <a:rPr lang="en-US" altLang="zh-CN" sz="2200" dirty="0" smtClean="0"/>
              <a:t>μ</a:t>
            </a:r>
            <a:r>
              <a:rPr lang="en-US" altLang="zh-CN" sz="2200" b="1" dirty="0" smtClean="0">
                <a:latin typeface="宋体" pitchFamily="2" charset="-122"/>
              </a:rPr>
              <a:t>s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31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线形标注 2 31"/>
          <p:cNvSpPr/>
          <p:nvPr/>
        </p:nvSpPr>
        <p:spPr bwMode="auto">
          <a:xfrm>
            <a:off x="6876256" y="2348880"/>
            <a:ext cx="1224483" cy="252694"/>
          </a:xfrm>
          <a:prstGeom prst="borderCallout2">
            <a:avLst>
              <a:gd name="adj1" fmla="val 49706"/>
              <a:gd name="adj2" fmla="val 772"/>
              <a:gd name="adj3" fmla="val 47655"/>
              <a:gd name="adj4" fmla="val -22123"/>
              <a:gd name="adj5" fmla="val 315723"/>
              <a:gd name="adj6" fmla="val -66227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即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rPr>
              <a:t>网络带宽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59632" y="1412776"/>
            <a:ext cx="7200728" cy="1160345"/>
            <a:chOff x="1259632" y="1412776"/>
            <a:chExt cx="7200728" cy="1160345"/>
          </a:xfrm>
        </p:grpSpPr>
        <p:sp>
          <p:nvSpPr>
            <p:cNvPr id="34" name="TextBox 33"/>
            <p:cNvSpPr txBox="1"/>
            <p:nvPr/>
          </p:nvSpPr>
          <p:spPr>
            <a:xfrm>
              <a:off x="2123728" y="1916856"/>
              <a:ext cx="1102264" cy="216000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发送</a:t>
              </a:r>
              <a:r>
                <a:rPr lang="zh-CN" altLang="en-US" sz="1400" b="1" dirty="0" smtClean="0">
                  <a:latin typeface="+mn-ea"/>
                  <a:ea typeface="+mn-ea"/>
                </a:rPr>
                <a:t>方开销</a:t>
              </a:r>
              <a:endParaRPr lang="en-US" altLang="zh-CN" sz="1400" b="1" dirty="0" smtClean="0">
                <a:latin typeface="+mn-ea"/>
                <a:ea typeface="+mn-ea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1907632" y="1565033"/>
              <a:ext cx="792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3419928" y="1853065"/>
              <a:ext cx="107999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7812360" y="1421017"/>
              <a:ext cx="648000" cy="288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</a:ln>
          </p:spPr>
          <p:txBody>
            <a:bodyPr wrap="square" lIns="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数据</a:t>
              </a:r>
              <a:endParaRPr lang="en-US" altLang="zh-CN" sz="1600" b="1" dirty="0" smtClean="0">
                <a:latin typeface="+mn-ea"/>
                <a:ea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27952" y="2357121"/>
              <a:ext cx="1080080" cy="216000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网络时延</a:t>
              </a:r>
              <a:endParaRPr lang="en-US" altLang="zh-CN" sz="1400" b="1" dirty="0" smtClean="0">
                <a:latin typeface="+mn-ea"/>
                <a:ea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1912" y="1853065"/>
              <a:ext cx="936000" cy="432000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通道时延</a:t>
              </a:r>
              <a:endParaRPr lang="en-US" altLang="zh-CN" sz="14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(</a:t>
              </a:r>
              <a:r>
                <a:rPr lang="zh-CN" altLang="en-US" sz="1400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传输</a:t>
              </a:r>
              <a:r>
                <a:rPr lang="zh-CN" altLang="en-US" sz="1400" b="1" dirty="0" smtClean="0">
                  <a:latin typeface="+mn-ea"/>
                  <a:ea typeface="+mn-ea"/>
                </a:rPr>
                <a:t>时延</a:t>
              </a:r>
              <a:r>
                <a:rPr lang="en-US" altLang="zh-CN" sz="1400" b="1" dirty="0" smtClean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44160" y="1853065"/>
              <a:ext cx="1511944" cy="432000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选路时延</a:t>
              </a:r>
              <a:endParaRPr lang="en-US" altLang="zh-CN" sz="14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(</a:t>
              </a:r>
              <a:r>
                <a:rPr lang="zh-CN" altLang="en-US" sz="1400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传播</a:t>
              </a:r>
              <a:r>
                <a:rPr lang="zh-CN" altLang="en-US" sz="1400" b="1" dirty="0" smtClean="0">
                  <a:latin typeface="+mn-ea"/>
                  <a:ea typeface="+mn-ea"/>
                </a:rPr>
                <a:t>时延</a:t>
              </a:r>
              <a:r>
                <a:rPr lang="en-US" altLang="zh-CN" sz="1400" b="1" dirty="0" smtClean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99720" y="1421017"/>
              <a:ext cx="720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</a:ln>
          </p:spPr>
          <p:txBody>
            <a:bodyPr wrap="square" lIns="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发送器</a:t>
              </a:r>
              <a:endParaRPr lang="en-US" altLang="zh-CN" sz="1600" b="1" dirty="0" smtClean="0">
                <a:latin typeface="+mn-ea"/>
                <a:ea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00120" y="1412776"/>
              <a:ext cx="71996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</a:ln>
          </p:spPr>
          <p:txBody>
            <a:bodyPr wrap="square" lIns="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接收器</a:t>
              </a:r>
              <a:endParaRPr lang="en-US" altLang="zh-CN" sz="1600" b="1" dirty="0" smtClean="0">
                <a:latin typeface="+mn-ea"/>
                <a:ea typeface="+mn-ea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3419800" y="1489245"/>
              <a:ext cx="2880000" cy="108000"/>
            </a:xfrm>
            <a:prstGeom prst="rect">
              <a:avLst/>
            </a:prstGeom>
            <a:solidFill>
              <a:srgbClr val="CC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4499920" y="1781129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>
              <a:off x="6300120" y="1781057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H="1">
              <a:off x="3419712" y="1781057"/>
              <a:ext cx="88" cy="64807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4500160" y="1853065"/>
              <a:ext cx="1800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1259632" y="1421049"/>
              <a:ext cx="648000" cy="288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</a:ln>
          </p:spPr>
          <p:txBody>
            <a:bodyPr wrap="square" lIns="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数据</a:t>
              </a:r>
              <a:endParaRPr lang="en-US" altLang="zh-CN" sz="1600" b="1" dirty="0" smtClean="0">
                <a:latin typeface="+mn-ea"/>
                <a:ea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88224" y="1916856"/>
              <a:ext cx="1008112" cy="216000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接收方开销</a:t>
              </a:r>
              <a:endParaRPr lang="en-US" altLang="zh-CN" sz="1400" b="1" dirty="0" smtClean="0">
                <a:latin typeface="+mn-ea"/>
                <a:ea typeface="+mn-ea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>
              <a:off x="7020288" y="1565033"/>
              <a:ext cx="792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3420040" y="2357121"/>
              <a:ext cx="2880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1907632" y="2132856"/>
              <a:ext cx="15119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 flipH="1">
              <a:off x="1907704" y="1772816"/>
              <a:ext cx="88" cy="64807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6300192" y="2132856"/>
              <a:ext cx="15119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flipH="1">
              <a:off x="7812680" y="1772816"/>
              <a:ext cx="88" cy="64807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9705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20625</TotalTime>
  <Words>3832</Words>
  <Application>Microsoft Office PowerPoint</Application>
  <PresentationFormat>全屏显示(4:3)</PresentationFormat>
  <Paragraphs>1103</Paragraphs>
  <Slides>21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550</cp:revision>
  <dcterms:created xsi:type="dcterms:W3CDTF">2002-02-16T03:40:16Z</dcterms:created>
  <dcterms:modified xsi:type="dcterms:W3CDTF">2021-06-03T04:30:24Z</dcterms:modified>
</cp:coreProperties>
</file>