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424" r:id="rId3"/>
    <p:sldId id="425" r:id="rId4"/>
    <p:sldId id="429" r:id="rId5"/>
    <p:sldId id="426" r:id="rId6"/>
    <p:sldId id="430" r:id="rId7"/>
    <p:sldId id="428" r:id="rId8"/>
    <p:sldId id="431" r:id="rId9"/>
    <p:sldId id="432" r:id="rId10"/>
    <p:sldId id="433" r:id="rId11"/>
    <p:sldId id="435" r:id="rId12"/>
    <p:sldId id="436" r:id="rId13"/>
    <p:sldId id="437" r:id="rId14"/>
    <p:sldId id="441" r:id="rId15"/>
    <p:sldId id="434" r:id="rId16"/>
    <p:sldId id="439" r:id="rId17"/>
    <p:sldId id="443" r:id="rId18"/>
    <p:sldId id="440" r:id="rId19"/>
    <p:sldId id="442" r:id="rId20"/>
    <p:sldId id="445" r:id="rId21"/>
    <p:sldId id="446" r:id="rId22"/>
    <p:sldId id="447" r:id="rId23"/>
    <p:sldId id="448" r:id="rId24"/>
    <p:sldId id="449" r:id="rId25"/>
    <p:sldId id="444" r:id="rId26"/>
    <p:sldId id="450" r:id="rId27"/>
    <p:sldId id="452" r:id="rId28"/>
    <p:sldId id="415" r:id="rId29"/>
    <p:sldId id="416" r:id="rId30"/>
    <p:sldId id="454" r:id="rId31"/>
    <p:sldId id="455" r:id="rId32"/>
    <p:sldId id="419" r:id="rId33"/>
    <p:sldId id="456" r:id="rId34"/>
    <p:sldId id="453" r:id="rId35"/>
    <p:sldId id="457" r:id="rId36"/>
    <p:sldId id="459" r:id="rId37"/>
    <p:sldId id="460" r:id="rId38"/>
    <p:sldId id="458" r:id="rId39"/>
    <p:sldId id="467" r:id="rId40"/>
    <p:sldId id="468" r:id="rId41"/>
    <p:sldId id="461" r:id="rId42"/>
    <p:sldId id="462" r:id="rId43"/>
    <p:sldId id="366" r:id="rId44"/>
    <p:sldId id="367" r:id="rId45"/>
    <p:sldId id="463" r:id="rId46"/>
    <p:sldId id="464" r:id="rId47"/>
    <p:sldId id="465" r:id="rId48"/>
    <p:sldId id="375" r:id="rId49"/>
    <p:sldId id="377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CCFF"/>
    <a:srgbClr val="99CCFF"/>
    <a:srgbClr val="CCFFFF"/>
    <a:srgbClr val="FFCCFF"/>
    <a:srgbClr val="990099"/>
    <a:srgbClr val="CC99FF"/>
    <a:srgbClr val="FF3399"/>
    <a:srgbClr val="66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1" autoAdjust="0"/>
    <p:restoredTop sz="97580" autoAdjust="0"/>
  </p:normalViewPr>
  <p:slideViewPr>
    <p:cSldViewPr>
      <p:cViewPr>
        <p:scale>
          <a:sx n="90" d="100"/>
          <a:sy n="90" d="100"/>
        </p:scale>
        <p:origin x="-82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1F1DD1-BDA3-4C1C-8321-18D6DB9716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思考：多地址空间性能差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时延</a:t>
            </a:r>
            <a:r>
              <a:rPr lang="en-US" altLang="zh-CN" dirty="0" smtClean="0"/>
              <a:t>&gt;&gt;P</a:t>
            </a:r>
            <a:r>
              <a:rPr lang="zh-CN" altLang="en-US" dirty="0" smtClean="0"/>
              <a:t>直连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、通信成本大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增加一套机构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；是否带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</a:t>
            </a:r>
            <a:r>
              <a:rPr lang="en-US" altLang="zh-CN" dirty="0" smtClean="0"/>
              <a:t>)</a:t>
            </a:r>
            <a:r>
              <a:rPr lang="zh-CN" altLang="en-US" dirty="0" smtClean="0"/>
              <a:t>存储器；是否在一个芯片内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一套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r>
              <a:rPr lang="en-US" altLang="zh-CN" sz="1200" dirty="0" smtClean="0">
                <a:solidFill>
                  <a:srgbClr val="990099"/>
                </a:solidFill>
              </a:rPr>
              <a:t>CSM(Centralized Shared-Memory MP</a:t>
            </a:r>
            <a:r>
              <a:rPr lang="en-US" altLang="zh-CN" sz="1200" baseline="0" dirty="0" smtClean="0">
                <a:solidFill>
                  <a:srgbClr val="990099"/>
                </a:solidFill>
              </a:rPr>
              <a:t>)</a:t>
            </a:r>
            <a:r>
              <a:rPr lang="en-US" altLang="zh-CN" sz="1200" dirty="0" smtClean="0">
                <a:solidFill>
                  <a:srgbClr val="990099"/>
                </a:solidFill>
              </a:rPr>
              <a:t>,SMP</a:t>
            </a:r>
            <a:r>
              <a:rPr lang="en-US" altLang="zh-CN" sz="1200" dirty="0" smtClean="0"/>
              <a:t>(Symmetric shared-memory Multi-Processor),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990099"/>
                </a:solidFill>
              </a:rPr>
              <a:t>DSM</a:t>
            </a:r>
            <a:r>
              <a:rPr lang="en-US" altLang="zh-CN" sz="1200" dirty="0" smtClean="0"/>
              <a:t>(Distributed Shared-Memory MP), </a:t>
            </a:r>
            <a:r>
              <a:rPr lang="en-US" altLang="zh-CN" sz="1200" dirty="0" smtClean="0">
                <a:solidFill>
                  <a:srgbClr val="990099"/>
                </a:solidFill>
              </a:rPr>
              <a:t>MPP</a:t>
            </a:r>
            <a:r>
              <a:rPr lang="en-US" altLang="zh-CN" sz="1200" dirty="0" smtClean="0"/>
              <a:t>(Massively Parallel Processor), </a:t>
            </a:r>
            <a:r>
              <a:rPr lang="en-US" altLang="zh-CN" sz="1200" dirty="0" smtClean="0">
                <a:solidFill>
                  <a:srgbClr val="990099"/>
                </a:solidFill>
              </a:rPr>
              <a:t>COW</a:t>
            </a:r>
            <a:r>
              <a:rPr lang="en-US" altLang="zh-CN" sz="1200" dirty="0" smtClean="0"/>
              <a:t>(Cluster of Workstation)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33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72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P15-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MESI</a:t>
            </a:r>
            <a:r>
              <a:rPr lang="zh-CN" altLang="en-US" dirty="0" smtClean="0"/>
              <a:t>状态转换图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67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latin typeface="宋体" pitchFamily="2" charset="-122"/>
              </a:rPr>
              <a:t>P19-</a:t>
            </a:r>
            <a:r>
              <a:rPr lang="zh-CN" altLang="en-US" sz="1200" b="0" dirty="0" smtClean="0">
                <a:latin typeface="宋体" pitchFamily="2" charset="-122"/>
              </a:rPr>
              <a:t>看本地总线  </a:t>
            </a:r>
            <a:r>
              <a:rPr lang="en-US" altLang="zh-CN" sz="1200" b="0" dirty="0" smtClean="0">
                <a:latin typeface="宋体" pitchFamily="2" charset="-122"/>
              </a:rPr>
              <a:t>P14-</a:t>
            </a:r>
            <a:r>
              <a:rPr lang="zh-CN" altLang="en-US" sz="1200" b="0" dirty="0" smtClean="0">
                <a:latin typeface="宋体" pitchFamily="2" charset="-122"/>
              </a:rPr>
              <a:t>看抢占总线</a:t>
            </a:r>
            <a:r>
              <a:rPr lang="zh-CN" altLang="en-US" sz="1200" b="0" baseline="0" dirty="0" smtClean="0">
                <a:latin typeface="宋体" pitchFamily="2" charset="-122"/>
              </a:rPr>
              <a:t> </a:t>
            </a:r>
            <a:r>
              <a:rPr lang="zh-CN" altLang="en-US" sz="1200" b="0" dirty="0" smtClean="0">
                <a:latin typeface="宋体" pitchFamily="2" charset="-122"/>
              </a:rPr>
              <a:t>   </a:t>
            </a:r>
            <a:r>
              <a:rPr lang="en-US" altLang="zh-CN" sz="1200" b="0" dirty="0" smtClean="0">
                <a:latin typeface="宋体" pitchFamily="2" charset="-122"/>
              </a:rPr>
              <a:t>PCI</a:t>
            </a:r>
            <a:r>
              <a:rPr lang="zh-CN" altLang="en-US" sz="1200" b="0" dirty="0" smtClean="0">
                <a:latin typeface="宋体" pitchFamily="2" charset="-122"/>
              </a:rPr>
              <a:t>总线：</a:t>
            </a:r>
            <a:r>
              <a:rPr lang="en-US" altLang="zh-CN" sz="1200" b="0" dirty="0" smtClean="0">
                <a:latin typeface="宋体" pitchFamily="2" charset="-122"/>
              </a:rPr>
              <a:t>SBO#(A41</a:t>
            </a:r>
            <a:r>
              <a:rPr lang="zh-CN" altLang="en-US" sz="1200" b="0" dirty="0" smtClean="0">
                <a:latin typeface="宋体" pitchFamily="2" charset="-122"/>
              </a:rPr>
              <a:t>，</a:t>
            </a:r>
            <a:r>
              <a:rPr lang="en-US" altLang="zh-CN" sz="1200" b="0" dirty="0" smtClean="0">
                <a:latin typeface="宋体" pitchFamily="2" charset="-122"/>
              </a:rPr>
              <a:t>M</a:t>
            </a:r>
            <a:r>
              <a:rPr lang="zh-CN" altLang="en-US" sz="1200" b="0" dirty="0" smtClean="0">
                <a:latin typeface="宋体" pitchFamily="2" charset="-122"/>
              </a:rPr>
              <a:t>态监听命中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、</a:t>
            </a:r>
            <a:r>
              <a:rPr lang="en-US" altLang="zh-CN" sz="1200" b="0" dirty="0" smtClean="0">
                <a:latin typeface="宋体" pitchFamily="2" charset="-122"/>
              </a:rPr>
              <a:t>SDONE(A42</a:t>
            </a:r>
            <a:r>
              <a:rPr lang="zh-CN" altLang="en-US" sz="1200" b="0" dirty="0" smtClean="0">
                <a:latin typeface="宋体" pitchFamily="2" charset="-122"/>
              </a:rPr>
              <a:t>，监听命中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endParaRPr lang="zh-CN" altLang="en-US" sz="1200" b="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453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P19-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70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SMP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3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DIR—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directory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，全局表（类似于段表），表长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=n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，表项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基地址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节点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空间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节点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地址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+…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Cache</a:t>
            </a:r>
            <a:r>
              <a:rPr lang="zh-CN" altLang="en-US" dirty="0" smtClean="0"/>
              <a:t>一致性（</a:t>
            </a:r>
            <a:r>
              <a:rPr lang="en-US" altLang="zh-CN" dirty="0" smtClean="0"/>
              <a:t>Cache Coherence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58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IA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—Intel </a:t>
            </a:r>
            <a:r>
              <a:rPr lang="en-US" altLang="zh-CN" dirty="0" err="1" smtClean="0"/>
              <a:t>Archecture</a:t>
            </a:r>
            <a:r>
              <a:rPr lang="zh-CN" altLang="en-US" dirty="0" smtClean="0"/>
              <a:t>内核，</a:t>
            </a:r>
            <a:r>
              <a:rPr lang="en-US" altLang="zh-CN" dirty="0" smtClean="0"/>
              <a:t>FSB--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Front Side Bus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RRF(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Retirement Register File</a:t>
            </a:r>
            <a:r>
              <a:rPr lang="en-US" altLang="zh-CN" dirty="0" smtClean="0"/>
              <a:t>)—</a:t>
            </a:r>
            <a:r>
              <a:rPr lang="zh-CN" altLang="en-US" dirty="0" smtClean="0"/>
              <a:t>回退寄存器文件，存放确认后数据。资料表明，即</a:t>
            </a:r>
            <a:r>
              <a:rPr lang="en-US" altLang="zh-CN" dirty="0" smtClean="0"/>
              <a:t>IA</a:t>
            </a:r>
            <a:r>
              <a:rPr lang="zh-CN" altLang="en-US" dirty="0" smtClean="0"/>
              <a:t>寄存器组</a:t>
            </a:r>
            <a:r>
              <a:rPr lang="en-US" altLang="zh-CN" dirty="0" smtClean="0"/>
              <a:t>(8[GPR]+8[FPR]+6[SEG])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图中有些未画出，如译码器前的</a:t>
            </a:r>
            <a:r>
              <a:rPr lang="en-US" altLang="zh-CN" dirty="0" smtClean="0"/>
              <a:t>18</a:t>
            </a:r>
            <a:r>
              <a:rPr lang="zh-CN" altLang="en-US" dirty="0" smtClean="0"/>
              <a:t>行指令队列。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http://courses.cs.washington.edu/courses/csep548/06au/lectures/reorderBuf.pdf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http://server.chinaunix.net/a2009/0329/269/000000269924_6.shtml</a:t>
            </a:r>
          </a:p>
          <a:p>
            <a:r>
              <a:rPr lang="en-US" altLang="zh-CN" dirty="0" smtClean="0"/>
              <a:t>Core</a:t>
            </a:r>
            <a:r>
              <a:rPr lang="zh-CN" altLang="en-US" dirty="0" smtClean="0"/>
              <a:t>系列的主存块大小均为</a:t>
            </a:r>
            <a:r>
              <a:rPr lang="en-US" altLang="zh-CN" dirty="0" smtClean="0"/>
              <a:t>64B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P28-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Core2      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环形总线中，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L3$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紧靠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个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Core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之间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03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P17-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看包含性</a:t>
            </a:r>
            <a:endParaRPr kumimoji="1"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LFU—Least-Frequently-Used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MRU—Most Recently Used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LRU—Least Recently Used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Size—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将最大的内容替换出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Cache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LRU-MIN—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力图使被替换的文档个数最少。</a:t>
            </a:r>
            <a:endParaRPr kumimoji="1"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http://www.tuicool.com/articles/ueqYb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http://blog.csdn.net/it_yuan/article/details/8494897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01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30" dirty="0" smtClean="0">
                <a:solidFill>
                  <a:srgbClr val="990099"/>
                </a:solidFill>
              </a:rPr>
              <a:t>UMA</a:t>
            </a:r>
            <a:r>
              <a:rPr lang="en-US" altLang="zh-CN" sz="1200" spc="-30" dirty="0" smtClean="0"/>
              <a:t>(Uniform Memory Access), </a:t>
            </a:r>
            <a:r>
              <a:rPr lang="en-US" altLang="zh-CN" sz="1200" spc="-30" dirty="0" smtClean="0">
                <a:solidFill>
                  <a:srgbClr val="990099"/>
                </a:solidFill>
              </a:rPr>
              <a:t>NUMA</a:t>
            </a:r>
            <a:r>
              <a:rPr lang="en-US" altLang="zh-CN" sz="1200" spc="-30" dirty="0" smtClean="0"/>
              <a:t>(Non-Uniform Memory Access), </a:t>
            </a:r>
            <a:r>
              <a:rPr lang="en-US" altLang="zh-CN" sz="1200" spc="-30" dirty="0" smtClean="0">
                <a:solidFill>
                  <a:srgbClr val="990099"/>
                </a:solidFill>
              </a:rPr>
              <a:t>NORMA</a:t>
            </a:r>
            <a:r>
              <a:rPr lang="en-US" altLang="zh-CN" sz="1200" spc="-30" dirty="0" smtClean="0"/>
              <a:t>(No-Remote Memory Access)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51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图中有些未画出，如译码器前的</a:t>
            </a:r>
            <a:r>
              <a:rPr lang="en-US" altLang="zh-CN" dirty="0" smtClean="0"/>
              <a:t>18</a:t>
            </a:r>
            <a:r>
              <a:rPr lang="zh-CN" altLang="en-US" dirty="0" smtClean="0"/>
              <a:t>行指令队列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LSD—Loop Stream Detector</a:t>
            </a:r>
            <a:r>
              <a:rPr lang="zh-CN" altLang="en-US" dirty="0" smtClean="0"/>
              <a:t>，     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AVX</a:t>
            </a:r>
            <a:r>
              <a:rPr lang="zh-CN" altLang="en-US" dirty="0" smtClean="0"/>
              <a:t>等均是二代以后的优化</a:t>
            </a:r>
            <a:endParaRPr lang="en-US" altLang="zh-CN" dirty="0" smtClean="0"/>
          </a:p>
          <a:p>
            <a:r>
              <a:rPr lang="en-US" altLang="zh-CN" dirty="0" smtClean="0"/>
              <a:t>Sandy Bridge</a:t>
            </a:r>
            <a:r>
              <a:rPr lang="zh-CN" altLang="en-US" dirty="0" smtClean="0"/>
              <a:t>认为：</a:t>
            </a:r>
            <a:r>
              <a:rPr lang="en-US" altLang="zh-CN" dirty="0" smtClean="0"/>
              <a:t>RRF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个读端口，</a:t>
            </a:r>
            <a:r>
              <a:rPr lang="en-US" altLang="zh-CN" dirty="0" smtClean="0"/>
              <a:t>RAT</a:t>
            </a:r>
            <a:r>
              <a:rPr lang="zh-CN" altLang="en-US" dirty="0" smtClean="0"/>
              <a:t>最多需要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R_OPD/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，会导致读停顿；故采用</a:t>
            </a:r>
            <a:r>
              <a:rPr lang="en-US" altLang="zh-CN" dirty="0" smtClean="0"/>
              <a:t>PRF</a:t>
            </a:r>
            <a:r>
              <a:rPr lang="zh-CN" altLang="en-US" dirty="0" smtClean="0"/>
              <a:t>彻底解决问题。</a:t>
            </a:r>
            <a:endParaRPr lang="en-US" altLang="zh-CN" dirty="0" smtClean="0"/>
          </a:p>
          <a:p>
            <a:r>
              <a:rPr lang="en-US" altLang="zh-CN" dirty="0" smtClean="0"/>
              <a:t>                  </a:t>
            </a:r>
            <a:r>
              <a:rPr lang="zh-CN" altLang="en-US" dirty="0" smtClean="0"/>
              <a:t>（设置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个读端口的原因，估计是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个读从</a:t>
            </a:r>
            <a:r>
              <a:rPr lang="en-US" altLang="zh-CN" dirty="0" smtClean="0"/>
              <a:t>ROB</a:t>
            </a:r>
            <a:r>
              <a:rPr lang="zh-CN" altLang="en-US" dirty="0" smtClean="0"/>
              <a:t>中取得</a:t>
            </a:r>
            <a:r>
              <a:rPr lang="en-US" altLang="zh-CN" dirty="0" smtClean="0"/>
              <a:t>[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418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285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348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云基础架构：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包括硬件层、虚拟化层、云层，是三个层次的融合。硬件层有计算、网络、存储三类资源，不同节点的资源有所差异；虚拟化层进行计算、网络、存储资源的虚拟化，向上呈现标准化接口；云层对计算资源池、网络资源池、存储资源池进行管理，调配资源，满足应用需要。融合有横向融合、纵向融合两种。</a:t>
            </a:r>
            <a:endParaRPr lang="en-US" altLang="zh-CN" dirty="0" smtClean="0"/>
          </a:p>
          <a:p>
            <a:r>
              <a:rPr lang="zh-CN" altLang="en-US" dirty="0" smtClean="0"/>
              <a:t>云计算技术：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、虚拟化技术：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不同于单一系统虚拟化，它是涵盖整个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架构的，包括资源、网络、应用和桌面在内的全系统虚拟化。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、分布式资源管理技术：关键是保证分布数据的一致性，靠一致性协议实现。超大规模的分布式系统中，各个分系统、子系统可能使用不同的协议，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公司的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Chubby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是最著名的分布式资源管理系统，通过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Chubby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服务锁机制，使得解决分布一致性问题不再仅仅依赖一个协议或者是一个算法，而是有了一个统一的服务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(service)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、并行编程技术：并发处理、容错、数据分布、负载均衡等细节都被抽象到一个函数库中，通过统一接口，用户大尺度的计算任务被自动并发和分布执行。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221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8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看结构模型</a:t>
            </a:r>
            <a:endParaRPr lang="en-US" altLang="zh-CN" dirty="0" smtClean="0"/>
          </a:p>
          <a:p>
            <a:r>
              <a:rPr lang="en-US" altLang="zh-CN" dirty="0" smtClean="0"/>
              <a:t>NORMA</a:t>
            </a:r>
            <a:r>
              <a:rPr lang="zh-CN" altLang="en-US" dirty="0" smtClean="0"/>
              <a:t>的同步通过消息传递原语（</a:t>
            </a:r>
            <a:r>
              <a:rPr lang="en-US" altLang="zh-CN" dirty="0" smtClean="0"/>
              <a:t>RECV/SEND</a:t>
            </a:r>
            <a:r>
              <a:rPr lang="zh-CN" altLang="en-US" dirty="0" smtClean="0"/>
              <a:t>）实现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6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P6-</a:t>
            </a:r>
            <a:r>
              <a:rPr lang="zh-CN" altLang="en-US" dirty="0" smtClean="0"/>
              <a:t>看宏体系结构的内容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55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97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思考：根据应用特性评价，写作废适合写多读少、局部性明显的情况，更新协议适合写少读多的情况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86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P10-</a:t>
            </a:r>
            <a:r>
              <a:rPr lang="zh-CN" altLang="en-US" dirty="0" smtClean="0"/>
              <a:t>看写作废的原理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72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P12-</a:t>
            </a:r>
            <a:r>
              <a:rPr lang="zh-CN" altLang="en-US" dirty="0" smtClean="0"/>
              <a:t>看块拥有者概念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I</a:t>
            </a:r>
            <a:r>
              <a:rPr lang="zh-CN" altLang="en-US" dirty="0" smtClean="0"/>
              <a:t>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12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C090-EB5C-4FF4-986B-68D1123DA9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82958-5B0E-4BFD-AA72-D67194DCF4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67BBB-CAD6-4767-BB93-E95941C7EB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7101-FAC6-49A8-B8C8-5A0E37A3A6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13C-12A6-4E1F-9391-8C44ABC05A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73E0-0F5C-49A1-A3ED-2A5475F480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EDC6-4DCE-46E3-986C-B10A936C24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2688-1AE2-4005-8CE1-51CFD5792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496" y="6453336"/>
            <a:ext cx="1224136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08112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0D8A1303-330C-42C9-BBA6-81B569005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28E-C650-4069-8DED-D7AA4B7287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E2B-011B-4998-BB56-0869619FB0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305AED-8036-4E4F-B38D-BE5EAFC5B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38200" y="2143116"/>
            <a:ext cx="7467600" cy="107157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第八章 线程级并行技术</a:t>
            </a:r>
            <a:endParaRPr lang="zh-CN" altLang="en-US" sz="800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1" y="332656"/>
            <a:ext cx="5292589" cy="546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一致性的实现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一致性的需求：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需求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分析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一致性的实现方案：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实现方法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一致性协议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一致性协议的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类型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：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副本改变策略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写作废协议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写更新协议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7704" y="1268760"/>
            <a:ext cx="712879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处理写操作时，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还完成</a:t>
            </a:r>
            <a:r>
              <a:rPr lang="zh-CN" altLang="en-US" sz="2400" b="1" u="sng" dirty="0" smtClean="0">
                <a:latin typeface="+mn-ea"/>
              </a:rPr>
              <a:t>写</a:t>
            </a:r>
            <a:r>
              <a:rPr lang="zh-CN" altLang="en-US" sz="2400" b="1" u="sng" dirty="0">
                <a:latin typeface="+mn-ea"/>
              </a:rPr>
              <a:t>传播、写串行</a:t>
            </a:r>
            <a:r>
              <a:rPr lang="zh-CN" altLang="en-US" sz="2400" b="1" u="sng" dirty="0" smtClean="0">
                <a:latin typeface="+mn-ea"/>
              </a:rPr>
              <a:t>化</a:t>
            </a:r>
            <a:r>
              <a:rPr lang="zh-CN" altLang="en-US" sz="2400" b="1" dirty="0" smtClean="0">
                <a:latin typeface="+mn-ea"/>
              </a:rPr>
              <a:t>动作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所有</a:t>
            </a:r>
            <a:r>
              <a:rPr lang="en-US" altLang="zh-CN" sz="2400" b="1" dirty="0" smtClean="0"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latin typeface="+mn-ea"/>
                <a:ea typeface="+mn-ea"/>
              </a:rPr>
              <a:t>适时</a:t>
            </a:r>
            <a:r>
              <a:rPr lang="zh-CN" altLang="en-US" sz="2400" b="1" u="sng" dirty="0" smtClean="0">
                <a:latin typeface="+mn-ea"/>
                <a:ea typeface="+mn-ea"/>
              </a:rPr>
              <a:t>迁移</a:t>
            </a:r>
            <a:r>
              <a:rPr lang="zh-CN" altLang="en-US" sz="2400" b="1" dirty="0" smtClean="0">
                <a:latin typeface="+mn-ea"/>
                <a:ea typeface="+mn-ea"/>
              </a:rPr>
              <a:t>或</a:t>
            </a:r>
            <a:r>
              <a:rPr lang="zh-CN" altLang="en-US" sz="2400" b="1" u="sng" dirty="0" smtClean="0">
                <a:latin typeface="+mn-ea"/>
              </a:rPr>
              <a:t>复制</a:t>
            </a:r>
            <a:r>
              <a:rPr lang="zh-CN" altLang="en-US" sz="2400" b="1" dirty="0" smtClean="0">
                <a:latin typeface="+mn-ea"/>
                <a:ea typeface="+mn-ea"/>
              </a:rPr>
              <a:t>共享数据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本地缺失时→</a:t>
            </a:r>
            <a:r>
              <a:rPr lang="zh-CN" altLang="en-US" dirty="0" smtClean="0">
                <a:latin typeface="+mn-ea"/>
                <a:ea typeface="+mn-ea"/>
              </a:rPr>
              <a:t>┘      └</a:t>
            </a:r>
            <a:r>
              <a:rPr lang="zh-CN" altLang="en-US" b="1" dirty="0" smtClean="0">
                <a:latin typeface="+mn-ea"/>
                <a:ea typeface="+mn-ea"/>
              </a:rPr>
              <a:t>←远程改写时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83768" y="2924944"/>
            <a:ext cx="655272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各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协同，实现</a:t>
            </a:r>
            <a:r>
              <a:rPr lang="zh-CN" altLang="en-US" sz="2400" b="1" u="sng" dirty="0" smtClean="0">
                <a:latin typeface="+mn-ea"/>
              </a:rPr>
              <a:t>一致性协议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何时迁移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复制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358775" defTabSz="361950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各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跟踪</a:t>
            </a:r>
            <a:r>
              <a:rPr lang="zh-CN" altLang="en-US" sz="2400" b="1" dirty="0">
                <a:latin typeface="宋体" pitchFamily="2" charset="-122"/>
              </a:rPr>
              <a:t>共享数据块的</a:t>
            </a:r>
            <a:r>
              <a:rPr lang="zh-CN" altLang="en-US" sz="2400" b="1" u="sng" dirty="0" smtClean="0">
                <a:latin typeface="宋体" pitchFamily="2" charset="-122"/>
              </a:rPr>
              <a:t>状态变化</a:t>
            </a:r>
            <a:r>
              <a:rPr lang="zh-CN" altLang="en-US" sz="2400" b="1" dirty="0" smtClean="0">
                <a:latin typeface="宋体" pitchFamily="2" charset="-122"/>
              </a:rPr>
              <a:t>，并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改变</a:t>
            </a:r>
            <a:r>
              <a:rPr lang="zh-CN" altLang="en-US" sz="2400" b="1" dirty="0" smtClean="0">
                <a:latin typeface="宋体" pitchFamily="2" charset="-122"/>
              </a:rPr>
              <a:t>自身副本</a:t>
            </a:r>
            <a:r>
              <a:rPr lang="zh-CN" altLang="en-US" sz="2400" b="1" u="sng" dirty="0" smtClean="0">
                <a:latin typeface="宋体" pitchFamily="2" charset="-122"/>
              </a:rPr>
              <a:t>状态</a:t>
            </a:r>
            <a:r>
              <a:rPr lang="zh-CN" altLang="en-US" sz="2400" b="1" dirty="0" smtClean="0">
                <a:latin typeface="宋体" pitchFamily="2" charset="-122"/>
              </a:rPr>
              <a:t>，来保持一致性的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分布式算法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写入</a:t>
            </a:r>
            <a:r>
              <a:rPr lang="zh-CN" altLang="en-US" sz="2400" b="1" dirty="0">
                <a:latin typeface="宋体" pitchFamily="2" charset="-122"/>
              </a:rPr>
              <a:t>前</a:t>
            </a:r>
            <a:r>
              <a:rPr lang="en-US" altLang="zh-CN" sz="2400" b="1" dirty="0">
                <a:latin typeface="宋体" pitchFamily="2" charset="-122"/>
              </a:rPr>
              <a:t>P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拥有</a:t>
            </a:r>
            <a:r>
              <a:rPr lang="zh-CN" altLang="en-US" sz="2400" b="1" dirty="0">
                <a:latin typeface="宋体" pitchFamily="2" charset="-122"/>
              </a:rPr>
              <a:t>唯一访问权</a:t>
            </a:r>
            <a:r>
              <a:rPr lang="en-US" altLang="zh-CN" b="1" spc="-100" dirty="0">
                <a:latin typeface="宋体" pitchFamily="2" charset="-122"/>
              </a:rPr>
              <a:t>(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通知</a:t>
            </a:r>
            <a:r>
              <a:rPr lang="zh-CN" altLang="en-US" b="1" spc="-100" dirty="0">
                <a:latin typeface="宋体" pitchFamily="2" charset="-122"/>
              </a:rPr>
              <a:t>其他</a:t>
            </a:r>
            <a:r>
              <a:rPr lang="en-US" altLang="zh-CN" b="1" spc="-100" dirty="0">
                <a:latin typeface="宋体" pitchFamily="2" charset="-122"/>
              </a:rPr>
              <a:t>Cache</a:t>
            </a:r>
            <a:r>
              <a:rPr lang="zh-CN" altLang="en-US" b="1" u="sng" spc="-100" dirty="0">
                <a:solidFill>
                  <a:srgbClr val="0070C0"/>
                </a:solidFill>
                <a:latin typeface="宋体" pitchFamily="2" charset="-122"/>
              </a:rPr>
              <a:t>作废</a:t>
            </a:r>
            <a:r>
              <a:rPr lang="zh-CN" altLang="en-US" b="1" spc="-100" dirty="0">
                <a:latin typeface="宋体" pitchFamily="2" charset="-122"/>
              </a:rPr>
              <a:t>该副本</a:t>
            </a:r>
            <a:r>
              <a:rPr lang="en-US" altLang="zh-CN" b="1" spc="-100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写入</a:t>
            </a:r>
            <a:r>
              <a:rPr lang="zh-CN" altLang="en-US" sz="2400" b="1" dirty="0">
                <a:latin typeface="宋体" pitchFamily="2" charset="-122"/>
              </a:rPr>
              <a:t>时</a:t>
            </a:r>
            <a:r>
              <a:rPr lang="en-US" altLang="zh-CN" sz="2400" b="1" dirty="0">
                <a:latin typeface="宋体" pitchFamily="2" charset="-122"/>
              </a:rPr>
              <a:t>P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更新</a:t>
            </a:r>
            <a:r>
              <a:rPr lang="zh-CN" altLang="en-US" sz="2400" b="1" dirty="0" smtClean="0">
                <a:latin typeface="宋体" pitchFamily="2" charset="-122"/>
              </a:rPr>
              <a:t>所有的副本</a:t>
            </a:r>
            <a:r>
              <a:rPr lang="en-US" altLang="zh-CN" b="1" spc="-100" dirty="0">
                <a:latin typeface="宋体" pitchFamily="2" charset="-122"/>
              </a:rPr>
              <a:t>(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通知</a:t>
            </a:r>
            <a:r>
              <a:rPr lang="zh-CN" altLang="en-US" b="1" spc="-100" dirty="0">
                <a:latin typeface="宋体" pitchFamily="2" charset="-122"/>
              </a:rPr>
              <a:t>其他</a:t>
            </a:r>
            <a:r>
              <a:rPr lang="en-US" altLang="zh-CN" b="1" spc="-100" dirty="0">
                <a:latin typeface="宋体" pitchFamily="2" charset="-122"/>
              </a:rPr>
              <a:t>Cache</a:t>
            </a:r>
            <a:r>
              <a:rPr lang="zh-CN" altLang="en-US" b="1" u="sng" spc="-100" dirty="0">
                <a:solidFill>
                  <a:srgbClr val="0070C0"/>
                </a:solidFill>
                <a:latin typeface="宋体" pitchFamily="2" charset="-122"/>
              </a:rPr>
              <a:t>更新</a:t>
            </a:r>
            <a:r>
              <a:rPr lang="zh-CN" altLang="en-US" b="1" spc="-100" dirty="0">
                <a:latin typeface="宋体" pitchFamily="2" charset="-122"/>
              </a:rPr>
              <a:t>该副本</a:t>
            </a:r>
            <a:r>
              <a:rPr lang="en-US" altLang="zh-CN" b="1" spc="-100" dirty="0" smtClean="0">
                <a:latin typeface="宋体" pitchFamily="2" charset="-122"/>
              </a:rPr>
              <a:t>)</a:t>
            </a:r>
          </a:p>
        </p:txBody>
      </p:sp>
      <p:sp>
        <p:nvSpPr>
          <p:cNvPr id="1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 bwMode="auto">
          <a:xfrm rot="5400000">
            <a:off x="6678234" y="1898830"/>
            <a:ext cx="576064" cy="324036"/>
          </a:xfrm>
          <a:prstGeom prst="bentConnector3">
            <a:avLst>
              <a:gd name="adj1" fmla="val 100432"/>
            </a:avLst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691680" y="5749806"/>
            <a:ext cx="2808312" cy="41549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 smtClean="0">
                <a:latin typeface="+mn-ea"/>
                <a:ea typeface="+mn-ea"/>
              </a:rPr>
              <a:t>哪种协议更好？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2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79512" y="332656"/>
            <a:ext cx="5687888" cy="56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*块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状态的跟踪方法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： 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基于节点互连方式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1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监听法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适于总线互连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块状态记录：</a:t>
            </a:r>
            <a:endParaRPr lang="en-US" altLang="zh-CN" sz="24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块状态跟踪：</a:t>
            </a:r>
            <a:endParaRPr lang="en-US" altLang="zh-CN" sz="2400" b="1" dirty="0" smtClean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目录法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适于</a:t>
            </a:r>
            <a:r>
              <a:rPr lang="zh-CN" altLang="en-US" sz="2000" b="1" dirty="0">
                <a:latin typeface="+mn-ea"/>
              </a:rPr>
              <a:t>网络</a:t>
            </a:r>
            <a:r>
              <a:rPr lang="zh-CN" altLang="en-US" sz="2000" b="1" dirty="0" smtClean="0">
                <a:latin typeface="+mn-ea"/>
              </a:rPr>
              <a:t>互连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块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</a:rPr>
              <a:t>状态记录：</a:t>
            </a:r>
            <a:endParaRPr lang="en-US" altLang="zh-CN" sz="24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      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</a:rPr>
              <a:t>块状态跟踪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sz="2400" b="1" dirty="0" smtClean="0">
              <a:solidFill>
                <a:srgbClr val="990099"/>
              </a:solidFill>
              <a:latin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75856" y="3212976"/>
            <a:ext cx="5868144" cy="315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块</a:t>
            </a:r>
            <a:r>
              <a:rPr lang="zh-CN" altLang="en-US" sz="2400" b="1" dirty="0">
                <a:latin typeface="+mn-ea"/>
                <a:ea typeface="+mn-ea"/>
              </a:rPr>
              <a:t>状态</a:t>
            </a:r>
            <a:r>
              <a:rPr lang="zh-CN" altLang="en-US" sz="2400" b="1" dirty="0" smtClean="0">
                <a:latin typeface="+mn-ea"/>
                <a:ea typeface="+mn-ea"/>
              </a:rPr>
              <a:t>记录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操作时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在</a:t>
            </a:r>
            <a:r>
              <a:rPr lang="zh-CN" altLang="en-US" sz="2400" b="1" u="sng" dirty="0">
                <a:latin typeface="+mn-ea"/>
              </a:rPr>
              <a:t>各</a:t>
            </a:r>
            <a:r>
              <a:rPr lang="en-US" altLang="zh-CN" sz="2400" b="1" u="sng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中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分布存放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操作者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  <a:ea typeface="+mn-ea"/>
              </a:rPr>
              <a:t>广播</a:t>
            </a:r>
            <a:r>
              <a:rPr lang="zh-CN" altLang="en-US" sz="2400" b="1" dirty="0">
                <a:latin typeface="+mn-ea"/>
                <a:ea typeface="+mn-ea"/>
              </a:rPr>
              <a:t>请求</a:t>
            </a:r>
            <a:r>
              <a:rPr lang="zh-CN" altLang="en-US" sz="2400" b="1" dirty="0" smtClean="0">
                <a:latin typeface="+mn-ea"/>
                <a:ea typeface="+mn-ea"/>
              </a:rPr>
              <a:t>，其余</a:t>
            </a:r>
            <a:r>
              <a:rPr lang="en-US" altLang="zh-CN" sz="2400" b="1" dirty="0" smtClean="0">
                <a:latin typeface="+mn-ea"/>
                <a:ea typeface="+mn-ea"/>
              </a:rPr>
              <a:t>Cache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  <a:ea typeface="+mn-ea"/>
              </a:rPr>
              <a:t>监听</a:t>
            </a:r>
            <a:r>
              <a:rPr lang="zh-CN" altLang="en-US" sz="2400" b="1" dirty="0">
                <a:latin typeface="+mn-ea"/>
                <a:ea typeface="+mn-ea"/>
              </a:rPr>
              <a:t>总线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块状态记录在</a:t>
            </a:r>
            <a:r>
              <a:rPr lang="zh-CN" altLang="en-US" sz="2400" b="1" u="sng" dirty="0" smtClean="0">
                <a:latin typeface="+mn-ea"/>
                <a:ea typeface="+mn-ea"/>
              </a:rPr>
              <a:t>目录</a:t>
            </a:r>
            <a:r>
              <a:rPr lang="zh-CN" altLang="en-US" sz="2400" b="1" dirty="0" smtClean="0">
                <a:latin typeface="+mn-ea"/>
                <a:ea typeface="+mn-ea"/>
              </a:rPr>
              <a:t>中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集中存放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</a:rPr>
              <a:t>操作时→</a:t>
            </a:r>
            <a:r>
              <a:rPr lang="zh-CN" altLang="en-US" dirty="0" smtClean="0">
                <a:latin typeface="+mn-ea"/>
              </a:rPr>
              <a:t>┘</a:t>
            </a: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dirty="0" smtClean="0">
                <a:latin typeface="+mn-ea"/>
                <a:ea typeface="+mn-ea"/>
              </a:rPr>
              <a:t>└</a:t>
            </a:r>
            <a:r>
              <a:rPr lang="zh-CN" altLang="en-US" b="1" dirty="0" smtClean="0">
                <a:latin typeface="+mn-ea"/>
                <a:ea typeface="+mn-ea"/>
              </a:rPr>
              <a:t>←哪些节点有副本，常放在各</a:t>
            </a:r>
            <a:r>
              <a:rPr lang="en-US" altLang="zh-CN" b="1" dirty="0" smtClean="0">
                <a:latin typeface="+mn-ea"/>
                <a:ea typeface="+mn-ea"/>
              </a:rPr>
              <a:t>SM</a:t>
            </a:r>
            <a:r>
              <a:rPr lang="zh-CN" altLang="en-US" b="1" dirty="0" smtClean="0">
                <a:latin typeface="+mn-ea"/>
                <a:ea typeface="+mn-ea"/>
              </a:rPr>
              <a:t>中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</a:rPr>
              <a:t>操作</a:t>
            </a:r>
            <a:r>
              <a:rPr lang="zh-CN" altLang="en-US" sz="2400" b="1" dirty="0" smtClean="0">
                <a:latin typeface="+mn-ea"/>
              </a:rPr>
              <a:t>者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挨个通知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根据目录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相关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相关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接收</a:t>
            </a:r>
            <a:r>
              <a:rPr lang="zh-CN" altLang="en-US" sz="2400" b="1" dirty="0" smtClean="0">
                <a:latin typeface="+mn-ea"/>
              </a:rPr>
              <a:t>通知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3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31640" y="909265"/>
            <a:ext cx="7272808" cy="1871663"/>
            <a:chOff x="1331640" y="909265"/>
            <a:chExt cx="7272808" cy="1871663"/>
          </a:xfrm>
        </p:grpSpPr>
        <p:grpSp>
          <p:nvGrpSpPr>
            <p:cNvPr id="72" name="Group 199"/>
            <p:cNvGrpSpPr>
              <a:grpSpLocks/>
            </p:cNvGrpSpPr>
            <p:nvPr/>
          </p:nvGrpSpPr>
          <p:grpSpPr bwMode="auto">
            <a:xfrm>
              <a:off x="1331640" y="909265"/>
              <a:ext cx="2667000" cy="1871663"/>
              <a:chOff x="930" y="2750"/>
              <a:chExt cx="1680" cy="1179"/>
            </a:xfrm>
          </p:grpSpPr>
          <p:sp>
            <p:nvSpPr>
              <p:cNvPr id="105" name="Text Box 223"/>
              <p:cNvSpPr txBox="1">
                <a:spLocks noChangeArrowheads="1"/>
              </p:cNvSpPr>
              <p:nvPr/>
            </p:nvSpPr>
            <p:spPr bwMode="auto">
              <a:xfrm>
                <a:off x="1067" y="3521"/>
                <a:ext cx="22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…</a:t>
                </a:r>
              </a:p>
            </p:txBody>
          </p:sp>
          <p:sp>
            <p:nvSpPr>
              <p:cNvPr id="106" name="Line 200"/>
              <p:cNvSpPr>
                <a:spLocks noChangeShapeType="1"/>
              </p:cNvSpPr>
              <p:nvPr/>
            </p:nvSpPr>
            <p:spPr bwMode="auto">
              <a:xfrm>
                <a:off x="931" y="3295"/>
                <a:ext cx="16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01"/>
              <p:cNvSpPr>
                <a:spLocks noChangeShapeType="1"/>
              </p:cNvSpPr>
              <p:nvPr/>
            </p:nvSpPr>
            <p:spPr bwMode="auto">
              <a:xfrm flipH="1" flipV="1">
                <a:off x="1156" y="2932"/>
                <a:ext cx="2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202"/>
              <p:cNvSpPr txBox="1">
                <a:spLocks noChangeArrowheads="1"/>
              </p:cNvSpPr>
              <p:nvPr/>
            </p:nvSpPr>
            <p:spPr bwMode="auto">
              <a:xfrm>
                <a:off x="2065" y="2750"/>
                <a:ext cx="545" cy="45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主存</a:t>
                </a:r>
              </a:p>
            </p:txBody>
          </p:sp>
          <p:sp>
            <p:nvSpPr>
              <p:cNvPr id="109" name="Text Box 203"/>
              <p:cNvSpPr txBox="1">
                <a:spLocks noChangeArrowheads="1"/>
              </p:cNvSpPr>
              <p:nvPr/>
            </p:nvSpPr>
            <p:spPr bwMode="auto">
              <a:xfrm>
                <a:off x="930" y="2750"/>
                <a:ext cx="454" cy="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CPU</a:t>
                </a:r>
              </a:p>
            </p:txBody>
          </p:sp>
          <p:sp>
            <p:nvSpPr>
              <p:cNvPr id="110" name="Text Box 204"/>
              <p:cNvSpPr txBox="1">
                <a:spLocks noChangeArrowheads="1"/>
              </p:cNvSpPr>
              <p:nvPr/>
            </p:nvSpPr>
            <p:spPr bwMode="auto">
              <a:xfrm>
                <a:off x="930" y="3022"/>
                <a:ext cx="454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111" name="Text Box 205"/>
              <p:cNvSpPr txBox="1">
                <a:spLocks noChangeArrowheads="1"/>
              </p:cNvSpPr>
              <p:nvPr/>
            </p:nvSpPr>
            <p:spPr bwMode="auto">
              <a:xfrm>
                <a:off x="1475" y="2750"/>
                <a:ext cx="454" cy="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CPU</a:t>
                </a:r>
              </a:p>
            </p:txBody>
          </p:sp>
          <p:sp>
            <p:nvSpPr>
              <p:cNvPr id="112" name="Text Box 206"/>
              <p:cNvSpPr txBox="1">
                <a:spLocks noChangeArrowheads="1"/>
              </p:cNvSpPr>
              <p:nvPr/>
            </p:nvSpPr>
            <p:spPr bwMode="auto">
              <a:xfrm>
                <a:off x="1475" y="3022"/>
                <a:ext cx="454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113" name="Line 207"/>
              <p:cNvSpPr>
                <a:spLocks noChangeShapeType="1"/>
              </p:cNvSpPr>
              <p:nvPr/>
            </p:nvSpPr>
            <p:spPr bwMode="auto">
              <a:xfrm flipH="1" flipV="1">
                <a:off x="1701" y="2932"/>
                <a:ext cx="1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208"/>
              <p:cNvSpPr>
                <a:spLocks noChangeShapeType="1"/>
              </p:cNvSpPr>
              <p:nvPr/>
            </p:nvSpPr>
            <p:spPr bwMode="auto">
              <a:xfrm flipH="1" flipV="1">
                <a:off x="1158" y="320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209"/>
              <p:cNvSpPr>
                <a:spLocks noChangeShapeType="1"/>
              </p:cNvSpPr>
              <p:nvPr/>
            </p:nvSpPr>
            <p:spPr bwMode="auto">
              <a:xfrm flipH="1" flipV="1">
                <a:off x="1702" y="320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210"/>
              <p:cNvSpPr>
                <a:spLocks noChangeShapeType="1"/>
              </p:cNvSpPr>
              <p:nvPr/>
            </p:nvSpPr>
            <p:spPr bwMode="auto">
              <a:xfrm flipH="1" flipV="1">
                <a:off x="2337" y="320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Text Box 211"/>
              <p:cNvSpPr txBox="1">
                <a:spLocks noChangeArrowheads="1"/>
              </p:cNvSpPr>
              <p:nvPr/>
            </p:nvSpPr>
            <p:spPr bwMode="auto">
              <a:xfrm>
                <a:off x="931" y="3385"/>
                <a:ext cx="454" cy="18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DMA</a:t>
                </a:r>
              </a:p>
            </p:txBody>
          </p:sp>
          <p:sp>
            <p:nvSpPr>
              <p:cNvPr id="118" name="Text Box 212"/>
              <p:cNvSpPr txBox="1">
                <a:spLocks noChangeArrowheads="1"/>
              </p:cNvSpPr>
              <p:nvPr/>
            </p:nvSpPr>
            <p:spPr bwMode="auto">
              <a:xfrm>
                <a:off x="2155" y="3385"/>
                <a:ext cx="454" cy="182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itchFamily="2" charset="-122"/>
                  </a:rPr>
                  <a:t>I/O</a:t>
                </a:r>
                <a:r>
                  <a:rPr lang="en-US" altLang="zh-CN" sz="1800" b="1" baseline="-20000">
                    <a:latin typeface="宋体" pitchFamily="2" charset="-122"/>
                  </a:rPr>
                  <a:t>n</a:t>
                </a:r>
              </a:p>
            </p:txBody>
          </p:sp>
          <p:sp>
            <p:nvSpPr>
              <p:cNvPr id="119" name="Line 213"/>
              <p:cNvSpPr>
                <a:spLocks noChangeShapeType="1"/>
              </p:cNvSpPr>
              <p:nvPr/>
            </p:nvSpPr>
            <p:spPr bwMode="auto">
              <a:xfrm flipH="1" flipV="1">
                <a:off x="2382" y="329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Text Box 214"/>
              <p:cNvSpPr txBox="1">
                <a:spLocks noChangeArrowheads="1"/>
              </p:cNvSpPr>
              <p:nvPr/>
            </p:nvSpPr>
            <p:spPr bwMode="auto">
              <a:xfrm>
                <a:off x="1475" y="3385"/>
                <a:ext cx="454" cy="182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I/O</a:t>
                </a:r>
                <a:r>
                  <a:rPr lang="en-US" altLang="zh-CN" sz="1800" b="1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21" name="Line 215"/>
              <p:cNvSpPr>
                <a:spLocks noChangeShapeType="1"/>
              </p:cNvSpPr>
              <p:nvPr/>
            </p:nvSpPr>
            <p:spPr bwMode="auto">
              <a:xfrm flipH="1" flipV="1">
                <a:off x="1702" y="329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Text Box 216"/>
              <p:cNvSpPr txBox="1">
                <a:spLocks noChangeArrowheads="1"/>
              </p:cNvSpPr>
              <p:nvPr/>
            </p:nvSpPr>
            <p:spPr bwMode="auto">
              <a:xfrm>
                <a:off x="1929" y="3340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/>
                  <a:t>…</a:t>
                </a:r>
              </a:p>
            </p:txBody>
          </p:sp>
          <p:sp>
            <p:nvSpPr>
              <p:cNvPr id="123" name="Line 217"/>
              <p:cNvSpPr>
                <a:spLocks noChangeShapeType="1"/>
              </p:cNvSpPr>
              <p:nvPr/>
            </p:nvSpPr>
            <p:spPr bwMode="auto">
              <a:xfrm flipH="1" flipV="1">
                <a:off x="2382" y="3566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18"/>
              <p:cNvSpPr>
                <a:spLocks noChangeShapeType="1"/>
              </p:cNvSpPr>
              <p:nvPr/>
            </p:nvSpPr>
            <p:spPr bwMode="auto">
              <a:xfrm flipH="1" flipV="1">
                <a:off x="1702" y="3566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19"/>
              <p:cNvSpPr>
                <a:spLocks noChangeShapeType="1"/>
              </p:cNvSpPr>
              <p:nvPr/>
            </p:nvSpPr>
            <p:spPr bwMode="auto">
              <a:xfrm flipH="1" flipV="1">
                <a:off x="1294" y="3657"/>
                <a:ext cx="409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20"/>
              <p:cNvSpPr>
                <a:spLocks noChangeShapeType="1"/>
              </p:cNvSpPr>
              <p:nvPr/>
            </p:nvSpPr>
            <p:spPr bwMode="auto">
              <a:xfrm flipH="1" flipV="1">
                <a:off x="1022" y="3566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21"/>
              <p:cNvSpPr>
                <a:spLocks noChangeShapeType="1"/>
              </p:cNvSpPr>
              <p:nvPr/>
            </p:nvSpPr>
            <p:spPr bwMode="auto">
              <a:xfrm flipH="1" flipV="1">
                <a:off x="1294" y="3566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22"/>
              <p:cNvSpPr>
                <a:spLocks noChangeShapeType="1"/>
              </p:cNvSpPr>
              <p:nvPr/>
            </p:nvSpPr>
            <p:spPr bwMode="auto">
              <a:xfrm flipH="1" flipV="1">
                <a:off x="1022" y="3702"/>
                <a:ext cx="1360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24"/>
              <p:cNvSpPr>
                <a:spLocks noChangeShapeType="1"/>
              </p:cNvSpPr>
              <p:nvPr/>
            </p:nvSpPr>
            <p:spPr bwMode="auto">
              <a:xfrm flipH="1" flipV="1">
                <a:off x="1158" y="329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Text Box 225"/>
              <p:cNvSpPr txBox="1">
                <a:spLocks noChangeArrowheads="1"/>
              </p:cNvSpPr>
              <p:nvPr/>
            </p:nvSpPr>
            <p:spPr bwMode="auto">
              <a:xfrm>
                <a:off x="1108" y="3748"/>
                <a:ext cx="1395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b="1" dirty="0" smtClean="0">
                    <a:latin typeface="宋体" pitchFamily="2" charset="-122"/>
                  </a:rPr>
                  <a:t>总线互连</a:t>
                </a:r>
                <a:endParaRPr lang="en-US" altLang="zh-CN" b="1" dirty="0">
                  <a:latin typeface="宋体" pitchFamily="2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571999" y="909265"/>
              <a:ext cx="4032449" cy="1871663"/>
              <a:chOff x="4571999" y="909265"/>
              <a:chExt cx="4032449" cy="1871663"/>
            </a:xfrm>
          </p:grpSpPr>
          <p:sp>
            <p:nvSpPr>
              <p:cNvPr id="74" name="Rectangle 227"/>
              <p:cNvSpPr>
                <a:spLocks noChangeArrowheads="1"/>
              </p:cNvSpPr>
              <p:nvPr/>
            </p:nvSpPr>
            <p:spPr bwMode="auto">
              <a:xfrm>
                <a:off x="4572000" y="2068140"/>
                <a:ext cx="4032448" cy="35401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互连网络</a:t>
                </a:r>
              </a:p>
            </p:txBody>
          </p:sp>
          <p:sp>
            <p:nvSpPr>
              <p:cNvPr id="75" name="Text Box 228"/>
              <p:cNvSpPr txBox="1">
                <a:spLocks noChangeArrowheads="1"/>
              </p:cNvSpPr>
              <p:nvPr/>
            </p:nvSpPr>
            <p:spPr bwMode="auto">
              <a:xfrm>
                <a:off x="6372200" y="1198190"/>
                <a:ext cx="412750" cy="4572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···</a:t>
                </a:r>
              </a:p>
            </p:txBody>
          </p:sp>
          <p:sp>
            <p:nvSpPr>
              <p:cNvPr id="76" name="Rectangle 229"/>
              <p:cNvSpPr>
                <a:spLocks noChangeArrowheads="1"/>
              </p:cNvSpPr>
              <p:nvPr/>
            </p:nvSpPr>
            <p:spPr bwMode="auto">
              <a:xfrm>
                <a:off x="4571999" y="909265"/>
                <a:ext cx="1800000" cy="1008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Text Box 230"/>
              <p:cNvSpPr txBox="1">
                <a:spLocks noChangeArrowheads="1"/>
              </p:cNvSpPr>
              <p:nvPr/>
            </p:nvSpPr>
            <p:spPr bwMode="auto">
              <a:xfrm>
                <a:off x="5073650" y="2493590"/>
                <a:ext cx="2327275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b="1" dirty="0" smtClean="0">
                    <a:latin typeface="宋体" pitchFamily="2" charset="-122"/>
                  </a:rPr>
                  <a:t>网络互连</a:t>
                </a:r>
                <a:endParaRPr lang="en-US" altLang="zh-CN" b="1" dirty="0">
                  <a:latin typeface="宋体" pitchFamily="2" charset="-122"/>
                </a:endParaRPr>
              </a:p>
            </p:txBody>
          </p:sp>
          <p:sp>
            <p:nvSpPr>
              <p:cNvPr id="78" name="Line 231"/>
              <p:cNvSpPr>
                <a:spLocks noChangeShapeType="1"/>
              </p:cNvSpPr>
              <p:nvPr/>
            </p:nvSpPr>
            <p:spPr bwMode="auto">
              <a:xfrm flipV="1">
                <a:off x="4645025" y="1412503"/>
                <a:ext cx="16560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32"/>
              <p:cNvSpPr>
                <a:spLocks noChangeShapeType="1"/>
              </p:cNvSpPr>
              <p:nvPr/>
            </p:nvSpPr>
            <p:spPr bwMode="auto">
              <a:xfrm flipH="1" flipV="1">
                <a:off x="5292725" y="1125165"/>
                <a:ext cx="1428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233"/>
              <p:cNvSpPr txBox="1">
                <a:spLocks noChangeArrowheads="1"/>
              </p:cNvSpPr>
              <p:nvPr/>
            </p:nvSpPr>
            <p:spPr bwMode="auto">
              <a:xfrm>
                <a:off x="5653088" y="1556965"/>
                <a:ext cx="503238" cy="2889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SM</a:t>
                </a:r>
              </a:p>
            </p:txBody>
          </p:sp>
          <p:sp>
            <p:nvSpPr>
              <p:cNvPr id="81" name="Text Box 234"/>
              <p:cNvSpPr txBox="1">
                <a:spLocks noChangeArrowheads="1"/>
              </p:cNvSpPr>
              <p:nvPr/>
            </p:nvSpPr>
            <p:spPr bwMode="auto">
              <a:xfrm>
                <a:off x="4643438" y="980703"/>
                <a:ext cx="6477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CPU</a:t>
                </a:r>
              </a:p>
            </p:txBody>
          </p:sp>
          <p:sp>
            <p:nvSpPr>
              <p:cNvPr id="82" name="Text Box 235"/>
              <p:cNvSpPr txBox="1">
                <a:spLocks noChangeArrowheads="1"/>
              </p:cNvSpPr>
              <p:nvPr/>
            </p:nvSpPr>
            <p:spPr bwMode="auto">
              <a:xfrm>
                <a:off x="5435600" y="980703"/>
                <a:ext cx="720725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83" name="Line 236"/>
              <p:cNvSpPr>
                <a:spLocks noChangeShapeType="1"/>
              </p:cNvSpPr>
              <p:nvPr/>
            </p:nvSpPr>
            <p:spPr bwMode="auto">
              <a:xfrm flipH="1" flipV="1">
                <a:off x="4860032" y="1845890"/>
                <a:ext cx="0" cy="2159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37"/>
              <p:cNvSpPr>
                <a:spLocks noChangeShapeType="1"/>
              </p:cNvSpPr>
              <p:nvPr/>
            </p:nvSpPr>
            <p:spPr bwMode="auto">
              <a:xfrm flipH="1" flipV="1">
                <a:off x="5724525" y="1269628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38"/>
              <p:cNvSpPr>
                <a:spLocks noChangeShapeType="1"/>
              </p:cNvSpPr>
              <p:nvPr/>
            </p:nvSpPr>
            <p:spPr bwMode="auto">
              <a:xfrm flipH="1" flipV="1">
                <a:off x="5867400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39"/>
              <p:cNvSpPr>
                <a:spLocks noChangeShapeType="1"/>
              </p:cNvSpPr>
              <p:nvPr/>
            </p:nvSpPr>
            <p:spPr bwMode="auto">
              <a:xfrm flipH="1" flipV="1">
                <a:off x="4860032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Text Box 240"/>
              <p:cNvSpPr txBox="1">
                <a:spLocks noChangeArrowheads="1"/>
              </p:cNvSpPr>
              <p:nvPr/>
            </p:nvSpPr>
            <p:spPr bwMode="auto">
              <a:xfrm>
                <a:off x="4643438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NIC</a:t>
                </a:r>
              </a:p>
            </p:txBody>
          </p:sp>
          <p:sp>
            <p:nvSpPr>
              <p:cNvPr id="88" name="Text Box 241"/>
              <p:cNvSpPr txBox="1">
                <a:spLocks noChangeArrowheads="1"/>
              </p:cNvSpPr>
              <p:nvPr/>
            </p:nvSpPr>
            <p:spPr bwMode="auto">
              <a:xfrm>
                <a:off x="5148263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DMA</a:t>
                </a:r>
              </a:p>
            </p:txBody>
          </p:sp>
          <p:sp>
            <p:nvSpPr>
              <p:cNvPr id="89" name="Line 242"/>
              <p:cNvSpPr>
                <a:spLocks noChangeShapeType="1"/>
              </p:cNvSpPr>
              <p:nvPr/>
            </p:nvSpPr>
            <p:spPr bwMode="auto">
              <a:xfrm flipH="1" flipV="1">
                <a:off x="5364163" y="1412503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43"/>
              <p:cNvSpPr>
                <a:spLocks noChangeShapeType="1"/>
              </p:cNvSpPr>
              <p:nvPr/>
            </p:nvSpPr>
            <p:spPr bwMode="auto">
              <a:xfrm flipH="1" flipV="1">
                <a:off x="4932363" y="1269628"/>
                <a:ext cx="0" cy="1428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244"/>
              <p:cNvSpPr>
                <a:spLocks noChangeArrowheads="1"/>
              </p:cNvSpPr>
              <p:nvPr/>
            </p:nvSpPr>
            <p:spPr bwMode="auto">
              <a:xfrm>
                <a:off x="6804448" y="909265"/>
                <a:ext cx="1800000" cy="1008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245"/>
              <p:cNvSpPr>
                <a:spLocks noChangeShapeType="1"/>
              </p:cNvSpPr>
              <p:nvPr/>
            </p:nvSpPr>
            <p:spPr bwMode="auto">
              <a:xfrm flipV="1">
                <a:off x="6877474" y="1412503"/>
                <a:ext cx="16560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46"/>
              <p:cNvSpPr>
                <a:spLocks noChangeShapeType="1"/>
              </p:cNvSpPr>
              <p:nvPr/>
            </p:nvSpPr>
            <p:spPr bwMode="auto">
              <a:xfrm flipH="1" flipV="1">
                <a:off x="7525174" y="1125165"/>
                <a:ext cx="1428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247"/>
              <p:cNvSpPr txBox="1">
                <a:spLocks noChangeArrowheads="1"/>
              </p:cNvSpPr>
              <p:nvPr/>
            </p:nvSpPr>
            <p:spPr bwMode="auto">
              <a:xfrm>
                <a:off x="7885536" y="1556965"/>
                <a:ext cx="503238" cy="2889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SM</a:t>
                </a:r>
              </a:p>
            </p:txBody>
          </p:sp>
          <p:sp>
            <p:nvSpPr>
              <p:cNvPr id="95" name="Text Box 248"/>
              <p:cNvSpPr txBox="1">
                <a:spLocks noChangeArrowheads="1"/>
              </p:cNvSpPr>
              <p:nvPr/>
            </p:nvSpPr>
            <p:spPr bwMode="auto">
              <a:xfrm>
                <a:off x="6875886" y="980703"/>
                <a:ext cx="6477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CPU</a:t>
                </a:r>
              </a:p>
            </p:txBody>
          </p:sp>
          <p:sp>
            <p:nvSpPr>
              <p:cNvPr id="96" name="Text Box 249"/>
              <p:cNvSpPr txBox="1">
                <a:spLocks noChangeArrowheads="1"/>
              </p:cNvSpPr>
              <p:nvPr/>
            </p:nvSpPr>
            <p:spPr bwMode="auto">
              <a:xfrm>
                <a:off x="7668049" y="980703"/>
                <a:ext cx="720725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97" name="Line 250"/>
              <p:cNvSpPr>
                <a:spLocks noChangeShapeType="1"/>
              </p:cNvSpPr>
              <p:nvPr/>
            </p:nvSpPr>
            <p:spPr bwMode="auto">
              <a:xfrm flipH="1" flipV="1">
                <a:off x="7092280" y="1845890"/>
                <a:ext cx="0" cy="2159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51"/>
              <p:cNvSpPr>
                <a:spLocks noChangeShapeType="1"/>
              </p:cNvSpPr>
              <p:nvPr/>
            </p:nvSpPr>
            <p:spPr bwMode="auto">
              <a:xfrm flipH="1" flipV="1">
                <a:off x="7956974" y="1269628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52"/>
              <p:cNvSpPr>
                <a:spLocks noChangeShapeType="1"/>
              </p:cNvSpPr>
              <p:nvPr/>
            </p:nvSpPr>
            <p:spPr bwMode="auto">
              <a:xfrm flipH="1" flipV="1">
                <a:off x="8099849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53"/>
              <p:cNvSpPr>
                <a:spLocks noChangeShapeType="1"/>
              </p:cNvSpPr>
              <p:nvPr/>
            </p:nvSpPr>
            <p:spPr bwMode="auto">
              <a:xfrm flipH="1" flipV="1">
                <a:off x="7092280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254"/>
              <p:cNvSpPr txBox="1">
                <a:spLocks noChangeArrowheads="1"/>
              </p:cNvSpPr>
              <p:nvPr/>
            </p:nvSpPr>
            <p:spPr bwMode="auto">
              <a:xfrm>
                <a:off x="6875886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NIC</a:t>
                </a:r>
              </a:p>
            </p:txBody>
          </p:sp>
          <p:sp>
            <p:nvSpPr>
              <p:cNvPr id="102" name="Text Box 255"/>
              <p:cNvSpPr txBox="1">
                <a:spLocks noChangeArrowheads="1"/>
              </p:cNvSpPr>
              <p:nvPr/>
            </p:nvSpPr>
            <p:spPr bwMode="auto">
              <a:xfrm>
                <a:off x="7380711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itchFamily="2" charset="-122"/>
                  </a:rPr>
                  <a:t>DMA</a:t>
                </a:r>
              </a:p>
            </p:txBody>
          </p:sp>
          <p:sp>
            <p:nvSpPr>
              <p:cNvPr id="103" name="Line 256"/>
              <p:cNvSpPr>
                <a:spLocks noChangeShapeType="1"/>
              </p:cNvSpPr>
              <p:nvPr/>
            </p:nvSpPr>
            <p:spPr bwMode="auto">
              <a:xfrm flipH="1" flipV="1">
                <a:off x="7596611" y="1412503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57"/>
              <p:cNvSpPr>
                <a:spLocks noChangeShapeType="1"/>
              </p:cNvSpPr>
              <p:nvPr/>
            </p:nvSpPr>
            <p:spPr bwMode="auto">
              <a:xfrm flipH="1" flipV="1">
                <a:off x="7164811" y="1269628"/>
                <a:ext cx="0" cy="1428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Text Box 247"/>
              <p:cNvSpPr txBox="1">
                <a:spLocks noChangeArrowheads="1"/>
              </p:cNvSpPr>
              <p:nvPr/>
            </p:nvSpPr>
            <p:spPr bwMode="auto">
              <a:xfrm>
                <a:off x="6156176" y="1556792"/>
                <a:ext cx="144000" cy="288925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247"/>
              <p:cNvSpPr txBox="1">
                <a:spLocks noChangeArrowheads="1"/>
              </p:cNvSpPr>
              <p:nvPr/>
            </p:nvSpPr>
            <p:spPr bwMode="auto">
              <a:xfrm>
                <a:off x="8389310" y="1556792"/>
                <a:ext cx="144000" cy="288925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69" name="Line 252"/>
              <p:cNvSpPr>
                <a:spLocks noChangeShapeType="1"/>
              </p:cNvSpPr>
              <p:nvPr/>
            </p:nvSpPr>
            <p:spPr bwMode="auto">
              <a:xfrm flipH="1" flipV="1">
                <a:off x="8461302" y="1412776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38"/>
              <p:cNvSpPr>
                <a:spLocks noChangeShapeType="1"/>
              </p:cNvSpPr>
              <p:nvPr/>
            </p:nvSpPr>
            <p:spPr bwMode="auto">
              <a:xfrm flipH="1" flipV="1">
                <a:off x="6228184" y="1412776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7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MESI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协议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是一种基于</a:t>
            </a:r>
            <a:r>
              <a:rPr lang="zh-CN" altLang="en-US" sz="2400" b="1" u="sng" dirty="0" smtClean="0">
                <a:latin typeface="宋体" pitchFamily="2" charset="-122"/>
              </a:rPr>
              <a:t>写作废</a:t>
            </a:r>
            <a:r>
              <a:rPr lang="zh-CN" altLang="en-US" sz="2400" b="1" dirty="0" smtClean="0">
                <a:latin typeface="宋体" pitchFamily="2" charset="-122"/>
              </a:rPr>
              <a:t>的</a:t>
            </a:r>
            <a:r>
              <a:rPr lang="zh-CN" altLang="en-US" sz="2400" b="1" u="sng" dirty="0" smtClean="0">
                <a:latin typeface="宋体" pitchFamily="2" charset="-122"/>
              </a:rPr>
              <a:t>四态</a:t>
            </a:r>
            <a:r>
              <a:rPr lang="zh-CN" altLang="en-US" sz="2400" b="1" dirty="0" smtClean="0">
                <a:latin typeface="宋体" pitchFamily="2" charset="-122"/>
              </a:rPr>
              <a:t>一致性协议</a:t>
            </a:r>
            <a:endParaRPr lang="zh-CN" altLang="en-US" sz="2400" b="1" dirty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08683"/>
              </p:ext>
            </p:extLst>
          </p:nvPr>
        </p:nvGraphicFramePr>
        <p:xfrm>
          <a:off x="1246341" y="3625734"/>
          <a:ext cx="7358107" cy="145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19"/>
                <a:gridCol w="556408"/>
                <a:gridCol w="556408"/>
                <a:gridCol w="556408"/>
                <a:gridCol w="556408"/>
                <a:gridCol w="556408"/>
                <a:gridCol w="556408"/>
                <a:gridCol w="556408"/>
                <a:gridCol w="556408"/>
                <a:gridCol w="556408"/>
                <a:gridCol w="556408"/>
                <a:gridCol w="556408"/>
              </a:tblGrid>
              <a:tr h="34693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同一个块在各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状态枚举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可保持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一致性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 Cache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P1 Cache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P2 Cache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3047256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块的状态：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修改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态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(M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独占态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(E)—</a:t>
            </a:r>
            <a:endParaRPr lang="zh-CN" altLang="en-US" sz="24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共享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态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(S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无效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态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(I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99792" y="1772816"/>
            <a:ext cx="6215608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脏  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异于主存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，块同时在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一个</a:t>
            </a:r>
            <a:r>
              <a:rPr lang="en-US" altLang="zh-CN" sz="2400" b="1" dirty="0">
                <a:latin typeface="宋体" pitchFamily="2" charset="-122"/>
              </a:rPr>
              <a:t>Cache</a:t>
            </a:r>
            <a:r>
              <a:rPr lang="zh-CN" altLang="en-US" sz="2400" b="1" dirty="0">
                <a:latin typeface="宋体" pitchFamily="2" charset="-122"/>
              </a:rPr>
              <a:t>中</a:t>
            </a:r>
            <a:r>
              <a:rPr lang="zh-CN" altLang="en-US" sz="2400" b="1" dirty="0" smtClean="0">
                <a:latin typeface="宋体" pitchFamily="2" charset="-122"/>
              </a:rPr>
              <a:t>存在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干净块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与主存同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，块同时在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一个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中存在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干净块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与主存同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，块同时在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en-US" altLang="zh-CN" sz="2400" b="1" dirty="0">
                <a:latin typeface="宋体" pitchFamily="2" charset="-122"/>
              </a:rPr>
              <a:t>Cache</a:t>
            </a:r>
            <a:r>
              <a:rPr lang="zh-CN" altLang="en-US" sz="2400" b="1" dirty="0">
                <a:latin typeface="宋体" pitchFamily="2" charset="-122"/>
              </a:rPr>
              <a:t>中</a:t>
            </a:r>
            <a:r>
              <a:rPr lang="zh-CN" altLang="en-US" sz="2400" b="1" dirty="0" smtClean="0">
                <a:latin typeface="宋体" pitchFamily="2" charset="-122"/>
              </a:rPr>
              <a:t>存在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缺失块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尚未调入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，块在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本</a:t>
            </a:r>
            <a:r>
              <a:rPr lang="en-US" altLang="zh-CN" sz="2400" b="1" u="sng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中不存在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1" name="Text Box 92"/>
          <p:cNvSpPr txBox="1">
            <a:spLocks noChangeArrowheads="1"/>
          </p:cNvSpPr>
          <p:nvPr/>
        </p:nvSpPr>
        <p:spPr bwMode="auto">
          <a:xfrm>
            <a:off x="228600" y="5157192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块拥有者：</a:t>
            </a:r>
            <a:r>
              <a:rPr lang="zh-CN" altLang="en-US" sz="2400" b="1" dirty="0" smtClean="0">
                <a:latin typeface="宋体" pitchFamily="2" charset="-122"/>
              </a:rPr>
              <a:t>指块最新</a:t>
            </a:r>
            <a:r>
              <a:rPr lang="zh-CN" altLang="en-US" sz="2400" b="1" dirty="0">
                <a:latin typeface="宋体" pitchFamily="2" charset="-122"/>
              </a:rPr>
              <a:t>数据</a:t>
            </a:r>
            <a:r>
              <a:rPr lang="zh-CN" altLang="en-US" sz="2400" b="1" dirty="0" smtClean="0">
                <a:latin typeface="宋体" pitchFamily="2" charset="-122"/>
              </a:rPr>
              <a:t>所在的</a:t>
            </a:r>
            <a:r>
              <a:rPr lang="en-US" altLang="zh-CN" sz="2400" b="1" dirty="0" smtClean="0">
                <a:latin typeface="宋体" pitchFamily="2" charset="-122"/>
              </a:rPr>
              <a:t>Cache(M</a:t>
            </a:r>
            <a:r>
              <a:rPr lang="zh-CN" altLang="en-US" sz="2400" b="1" dirty="0" smtClean="0">
                <a:latin typeface="宋体" pitchFamily="2" charset="-122"/>
              </a:rPr>
              <a:t>态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           </a:t>
            </a:r>
            <a:r>
              <a:rPr lang="zh-CN" altLang="en-US" sz="2400" b="1" dirty="0" smtClean="0">
                <a:latin typeface="宋体" pitchFamily="2" charset="-122"/>
              </a:rPr>
              <a:t>是其他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调入块时的数据提供者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226768" y="1268760"/>
            <a:ext cx="3289448" cy="648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32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568951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响应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操作的流程：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可见的操作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事务：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操作来自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或自身、事务来自总线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5" name="Group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25175"/>
              </p:ext>
            </p:extLst>
          </p:nvPr>
        </p:nvGraphicFramePr>
        <p:xfrm>
          <a:off x="715810" y="894738"/>
          <a:ext cx="8248678" cy="1886190"/>
        </p:xfrm>
        <a:graphic>
          <a:graphicData uri="http://schemas.openxmlformats.org/drawingml/2006/table">
            <a:tbl>
              <a:tblPr/>
              <a:tblGrid>
                <a:gridCol w="1390630"/>
                <a:gridCol w="2857520"/>
                <a:gridCol w="1643074"/>
                <a:gridCol w="2357454"/>
              </a:tblGrid>
              <a:tr h="2159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缺失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</a:tr>
              <a:tr h="123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无空闲位置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有空闲位置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PrRd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选择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被替换块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态时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写回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主存；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转右列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目标块；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转右列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2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PrWr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通知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作废目标块、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179512" y="2852936"/>
            <a:ext cx="87360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①</a:t>
            </a:r>
            <a:r>
              <a:rPr lang="en-US" altLang="zh-CN" sz="2400" b="1" dirty="0" err="1" smtClean="0">
                <a:latin typeface="宋体" pitchFamily="2" charset="-122"/>
              </a:rPr>
              <a:t>PrRd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err="1" smtClean="0">
                <a:latin typeface="宋体" pitchFamily="2" charset="-122"/>
              </a:rPr>
              <a:t>PrWr</a:t>
            </a:r>
            <a:r>
              <a:rPr lang="en-US" altLang="zh-CN" sz="2400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←可能产生</a:t>
            </a:r>
            <a:r>
              <a:rPr lang="zh-CN" altLang="en-US" b="1" u="sng" dirty="0" smtClean="0">
                <a:latin typeface="宋体" pitchFamily="2" charset="-122"/>
              </a:rPr>
              <a:t>调入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通知作废</a:t>
            </a:r>
            <a:r>
              <a:rPr lang="zh-CN" altLang="en-US" b="1" dirty="0" smtClean="0">
                <a:latin typeface="宋体" pitchFamily="2" charset="-122"/>
              </a:rPr>
              <a:t>事务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②</a:t>
            </a:r>
            <a:r>
              <a:rPr lang="en-US" altLang="zh-CN" sz="2400" b="1" dirty="0" err="1" smtClean="0">
                <a:latin typeface="宋体" pitchFamily="2" charset="-122"/>
              </a:rPr>
              <a:t>Repl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替换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       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可能</a:t>
            </a:r>
            <a:r>
              <a:rPr lang="zh-CN" altLang="en-US" b="1" dirty="0" smtClean="0">
                <a:latin typeface="宋体" pitchFamily="2" charset="-122"/>
              </a:rPr>
              <a:t>产生</a:t>
            </a:r>
            <a:r>
              <a:rPr lang="zh-CN" altLang="en-US" b="1" u="sng" dirty="0" smtClean="0">
                <a:latin typeface="宋体" pitchFamily="2" charset="-122"/>
              </a:rPr>
              <a:t>写回</a:t>
            </a:r>
            <a:r>
              <a:rPr lang="zh-CN" altLang="en-US" b="1" dirty="0" smtClean="0">
                <a:latin typeface="宋体" pitchFamily="2" charset="-122"/>
              </a:rPr>
              <a:t>事务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③</a:t>
            </a:r>
            <a:r>
              <a:rPr lang="en-US" altLang="zh-CN" sz="2400" b="1" dirty="0" err="1" smtClean="0">
                <a:latin typeface="宋体" pitchFamily="2" charset="-122"/>
              </a:rPr>
              <a:t>BusRd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err="1" smtClean="0">
                <a:latin typeface="宋体" pitchFamily="2" charset="-122"/>
              </a:rPr>
              <a:t>BusWB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宋体" pitchFamily="2" charset="-122"/>
              </a:rPr>
              <a:t>BusRdX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总线互斥读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b="1" dirty="0" smtClean="0">
                <a:latin typeface="宋体" pitchFamily="2" charset="-122"/>
              </a:rPr>
              <a:t>调入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通知</a:t>
            </a:r>
            <a:r>
              <a:rPr lang="en-US" altLang="zh-CN" b="1" dirty="0" smtClean="0">
                <a:latin typeface="宋体" pitchFamily="2" charset="-122"/>
              </a:rPr>
              <a:t>])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" name="Group 149"/>
          <p:cNvGrpSpPr>
            <a:grpSpLocks/>
          </p:cNvGrpSpPr>
          <p:nvPr/>
        </p:nvGrpSpPr>
        <p:grpSpPr bwMode="auto">
          <a:xfrm>
            <a:off x="2051050" y="4797152"/>
            <a:ext cx="6411913" cy="1295400"/>
            <a:chOff x="1609" y="2478"/>
            <a:chExt cx="4039" cy="816"/>
          </a:xfrm>
        </p:grpSpPr>
        <p:sp>
          <p:nvSpPr>
            <p:cNvPr id="8" name="Line 150"/>
            <p:cNvSpPr>
              <a:spLocks noChangeShapeType="1"/>
            </p:cNvSpPr>
            <p:nvPr/>
          </p:nvSpPr>
          <p:spPr bwMode="auto">
            <a:xfrm flipV="1">
              <a:off x="1610" y="3293"/>
              <a:ext cx="403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51"/>
            <p:cNvSpPr txBox="1">
              <a:spLocks noChangeArrowheads="1"/>
            </p:cNvSpPr>
            <p:nvPr/>
          </p:nvSpPr>
          <p:spPr bwMode="auto">
            <a:xfrm>
              <a:off x="5103" y="2478"/>
              <a:ext cx="545" cy="5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152"/>
            <p:cNvSpPr txBox="1">
              <a:spLocks noChangeArrowheads="1"/>
            </p:cNvSpPr>
            <p:nvPr/>
          </p:nvSpPr>
          <p:spPr bwMode="auto">
            <a:xfrm>
              <a:off x="1609" y="2478"/>
              <a:ext cx="772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153"/>
            <p:cNvSpPr txBox="1">
              <a:spLocks noChangeArrowheads="1"/>
            </p:cNvSpPr>
            <p:nvPr/>
          </p:nvSpPr>
          <p:spPr bwMode="auto">
            <a:xfrm>
              <a:off x="1609" y="2840"/>
              <a:ext cx="772" cy="2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14" name="Line 156"/>
            <p:cNvSpPr>
              <a:spLocks noChangeShapeType="1"/>
            </p:cNvSpPr>
            <p:nvPr/>
          </p:nvSpPr>
          <p:spPr bwMode="auto">
            <a:xfrm flipV="1">
              <a:off x="2017" y="2704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7"/>
            <p:cNvSpPr>
              <a:spLocks noChangeShapeType="1"/>
            </p:cNvSpPr>
            <p:nvPr/>
          </p:nvSpPr>
          <p:spPr bwMode="auto">
            <a:xfrm flipV="1">
              <a:off x="2017" y="3061"/>
              <a:ext cx="1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60"/>
            <p:cNvSpPr txBox="1">
              <a:spLocks noChangeArrowheads="1"/>
            </p:cNvSpPr>
            <p:nvPr/>
          </p:nvSpPr>
          <p:spPr bwMode="auto">
            <a:xfrm>
              <a:off x="3877" y="2478"/>
              <a:ext cx="772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9" name="Text Box 161"/>
            <p:cNvSpPr txBox="1">
              <a:spLocks noChangeArrowheads="1"/>
            </p:cNvSpPr>
            <p:nvPr/>
          </p:nvSpPr>
          <p:spPr bwMode="auto">
            <a:xfrm>
              <a:off x="3877" y="2840"/>
              <a:ext cx="772" cy="2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20" name="Line 162"/>
            <p:cNvSpPr>
              <a:spLocks noChangeShapeType="1"/>
            </p:cNvSpPr>
            <p:nvPr/>
          </p:nvSpPr>
          <p:spPr bwMode="auto">
            <a:xfrm flipV="1">
              <a:off x="4285" y="2704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3"/>
            <p:cNvSpPr>
              <a:spLocks noChangeShapeType="1"/>
            </p:cNvSpPr>
            <p:nvPr/>
          </p:nvSpPr>
          <p:spPr bwMode="auto">
            <a:xfrm flipV="1">
              <a:off x="4285" y="3061"/>
              <a:ext cx="1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4"/>
            <p:cNvSpPr>
              <a:spLocks noChangeShapeType="1"/>
            </p:cNvSpPr>
            <p:nvPr/>
          </p:nvSpPr>
          <p:spPr bwMode="auto">
            <a:xfrm flipH="1" flipV="1">
              <a:off x="5375" y="3022"/>
              <a:ext cx="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9750" y="4797152"/>
            <a:ext cx="6845301" cy="863600"/>
            <a:chOff x="539750" y="4797152"/>
            <a:chExt cx="6845301" cy="863600"/>
          </a:xfrm>
        </p:grpSpPr>
        <p:sp>
          <p:nvSpPr>
            <p:cNvPr id="30" name="Text Box 154"/>
            <p:cNvSpPr txBox="1">
              <a:spLocks noChangeArrowheads="1"/>
            </p:cNvSpPr>
            <p:nvPr/>
          </p:nvSpPr>
          <p:spPr bwMode="auto">
            <a:xfrm>
              <a:off x="539750" y="4797152"/>
              <a:ext cx="13684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PrRd</a:t>
              </a:r>
              <a:r>
                <a:rPr lang="zh-CN" altLang="en-US" sz="1800" b="1">
                  <a:latin typeface="宋体" pitchFamily="2" charset="-122"/>
                </a:rPr>
                <a:t>、</a:t>
              </a:r>
              <a:r>
                <a:rPr lang="en-US" altLang="zh-CN" sz="1800" b="1">
                  <a:latin typeface="宋体" pitchFamily="2" charset="-122"/>
                </a:rPr>
                <a:t>PrWr</a:t>
              </a:r>
            </a:p>
          </p:txBody>
        </p:sp>
        <p:sp>
          <p:nvSpPr>
            <p:cNvPr id="31" name="Text Box 155"/>
            <p:cNvSpPr txBox="1">
              <a:spLocks noChangeArrowheads="1"/>
            </p:cNvSpPr>
            <p:nvPr/>
          </p:nvSpPr>
          <p:spPr bwMode="auto">
            <a:xfrm>
              <a:off x="971600" y="5300390"/>
              <a:ext cx="50477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Repl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Arc 158"/>
            <p:cNvSpPr>
              <a:spLocks/>
            </p:cNvSpPr>
            <p:nvPr/>
          </p:nvSpPr>
          <p:spPr bwMode="auto">
            <a:xfrm flipH="1">
              <a:off x="1547813" y="5371827"/>
              <a:ext cx="433388" cy="258763"/>
            </a:xfrm>
            <a:custGeom>
              <a:avLst/>
              <a:gdLst>
                <a:gd name="G0" fmla="+- 19234 0 0"/>
                <a:gd name="G1" fmla="+- 21600 0 0"/>
                <a:gd name="G2" fmla="+- 21600 0 0"/>
                <a:gd name="T0" fmla="*/ 1064 w 40834"/>
                <a:gd name="T1" fmla="*/ 9921 h 43200"/>
                <a:gd name="T2" fmla="*/ 0 w 40834"/>
                <a:gd name="T3" fmla="*/ 31429 h 43200"/>
                <a:gd name="T4" fmla="*/ 19234 w 408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34" h="43200" fill="none" extrusionOk="0">
                  <a:moveTo>
                    <a:pt x="1063" y="9920"/>
                  </a:moveTo>
                  <a:cubicBezTo>
                    <a:pt x="5038" y="3737"/>
                    <a:pt x="11883" y="-1"/>
                    <a:pt x="19234" y="0"/>
                  </a:cubicBezTo>
                  <a:cubicBezTo>
                    <a:pt x="31163" y="0"/>
                    <a:pt x="40834" y="9670"/>
                    <a:pt x="40834" y="21600"/>
                  </a:cubicBezTo>
                  <a:cubicBezTo>
                    <a:pt x="40834" y="33529"/>
                    <a:pt x="31163" y="43200"/>
                    <a:pt x="19234" y="43200"/>
                  </a:cubicBezTo>
                  <a:cubicBezTo>
                    <a:pt x="11120" y="43200"/>
                    <a:pt x="3691" y="38653"/>
                    <a:pt x="-1" y="31429"/>
                  </a:cubicBezTo>
                </a:path>
                <a:path w="40834" h="43200" stroke="0" extrusionOk="0">
                  <a:moveTo>
                    <a:pt x="1063" y="9920"/>
                  </a:moveTo>
                  <a:cubicBezTo>
                    <a:pt x="5038" y="3737"/>
                    <a:pt x="11883" y="-1"/>
                    <a:pt x="19234" y="0"/>
                  </a:cubicBezTo>
                  <a:cubicBezTo>
                    <a:pt x="31163" y="0"/>
                    <a:pt x="40834" y="9670"/>
                    <a:pt x="40834" y="21600"/>
                  </a:cubicBezTo>
                  <a:cubicBezTo>
                    <a:pt x="40834" y="33529"/>
                    <a:pt x="31163" y="43200"/>
                    <a:pt x="19234" y="43200"/>
                  </a:cubicBezTo>
                  <a:cubicBezTo>
                    <a:pt x="11120" y="43200"/>
                    <a:pt x="3691" y="38653"/>
                    <a:pt x="-1" y="31429"/>
                  </a:cubicBezTo>
                  <a:lnTo>
                    <a:pt x="19234" y="21600"/>
                  </a:lnTo>
                  <a:close/>
                </a:path>
              </a:pathLst>
            </a:custGeom>
            <a:noFill/>
            <a:ln w="95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59"/>
            <p:cNvSpPr>
              <a:spLocks noChangeShapeType="1"/>
            </p:cNvSpPr>
            <p:nvPr/>
          </p:nvSpPr>
          <p:spPr bwMode="auto">
            <a:xfrm flipH="1">
              <a:off x="1906588" y="4797152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 flipH="1">
              <a:off x="7021513" y="4797152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Arc 168"/>
            <p:cNvSpPr>
              <a:spLocks/>
            </p:cNvSpPr>
            <p:nvPr/>
          </p:nvSpPr>
          <p:spPr bwMode="auto">
            <a:xfrm flipH="1">
              <a:off x="6948488" y="5400402"/>
              <a:ext cx="436563" cy="2603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103 w 41163"/>
                <a:gd name="T1" fmla="*/ 32744 h 43200"/>
                <a:gd name="T2" fmla="*/ 41163 w 41163"/>
                <a:gd name="T3" fmla="*/ 12444 h 43200"/>
                <a:gd name="T4" fmla="*/ 21600 w 411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63" h="43200" fill="none" extrusionOk="0">
                  <a:moveTo>
                    <a:pt x="40103" y="32744"/>
                  </a:moveTo>
                  <a:cubicBezTo>
                    <a:pt x="36195" y="39232"/>
                    <a:pt x="291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83" y="-1"/>
                    <a:pt x="37609" y="4850"/>
                    <a:pt x="41163" y="12443"/>
                  </a:cubicBezTo>
                </a:path>
                <a:path w="41163" h="43200" stroke="0" extrusionOk="0">
                  <a:moveTo>
                    <a:pt x="40103" y="32744"/>
                  </a:moveTo>
                  <a:cubicBezTo>
                    <a:pt x="36195" y="39232"/>
                    <a:pt x="291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83" y="-1"/>
                    <a:pt x="37609" y="4850"/>
                    <a:pt x="41163" y="124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16238" y="5732190"/>
            <a:ext cx="3168650" cy="288925"/>
            <a:chOff x="2916238" y="5732190"/>
            <a:chExt cx="3168650" cy="288925"/>
          </a:xfrm>
        </p:grpSpPr>
        <p:sp>
          <p:nvSpPr>
            <p:cNvPr id="41" name="Text Box 165"/>
            <p:cNvSpPr txBox="1">
              <a:spLocks noChangeArrowheads="1"/>
            </p:cNvSpPr>
            <p:nvPr/>
          </p:nvSpPr>
          <p:spPr bwMode="auto">
            <a:xfrm>
              <a:off x="3276600" y="5732190"/>
              <a:ext cx="23764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BusRd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BusWB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 err="1">
                  <a:latin typeface="宋体" pitchFamily="2" charset="-122"/>
                </a:rPr>
                <a:t>BusRdX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Line 166"/>
            <p:cNvSpPr>
              <a:spLocks noChangeShapeType="1"/>
            </p:cNvSpPr>
            <p:nvPr/>
          </p:nvSpPr>
          <p:spPr bwMode="auto">
            <a:xfrm flipV="1">
              <a:off x="6084888" y="5733777"/>
              <a:ext cx="0" cy="285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69"/>
            <p:cNvSpPr>
              <a:spLocks noChangeShapeType="1"/>
            </p:cNvSpPr>
            <p:nvPr/>
          </p:nvSpPr>
          <p:spPr bwMode="auto">
            <a:xfrm flipH="1" flipV="1">
              <a:off x="2916238" y="5733777"/>
              <a:ext cx="1588" cy="285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0"/>
            <p:cNvSpPr>
              <a:spLocks noChangeShapeType="1"/>
            </p:cNvSpPr>
            <p:nvPr/>
          </p:nvSpPr>
          <p:spPr bwMode="auto">
            <a:xfrm>
              <a:off x="2916238" y="6019527"/>
              <a:ext cx="316865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79512" y="332656"/>
            <a:ext cx="5112567" cy="412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协议的实现技术：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①操作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事务的处理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②写作废策略的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③总线事务的数据提供方法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259632" y="1286758"/>
            <a:ext cx="7776864" cy="36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spc="-100" dirty="0">
                <a:latin typeface="宋体" pitchFamily="2" charset="-122"/>
              </a:rPr>
              <a:t>根据块状态、操作</a:t>
            </a:r>
            <a:r>
              <a:rPr lang="en-US" altLang="zh-CN" sz="2400" b="1" spc="-100" dirty="0">
                <a:latin typeface="宋体" pitchFamily="2" charset="-122"/>
              </a:rPr>
              <a:t>/</a:t>
            </a:r>
            <a:r>
              <a:rPr lang="zh-CN" altLang="en-US" sz="2400" b="1" spc="-100" dirty="0">
                <a:latin typeface="宋体" pitchFamily="2" charset="-122"/>
              </a:rPr>
              <a:t>事务类型，</a:t>
            </a:r>
            <a:r>
              <a:rPr lang="zh-CN" altLang="en-US" sz="2400" b="1" u="sng" spc="-100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lang="zh-CN" altLang="en-US" sz="2400" b="1" spc="-100" dirty="0">
                <a:latin typeface="宋体" pitchFamily="2" charset="-122"/>
              </a:rPr>
              <a:t>相应事务、</a:t>
            </a:r>
            <a:r>
              <a:rPr lang="zh-CN" altLang="en-US" sz="2400" b="1" u="sng" spc="-100" dirty="0">
                <a:solidFill>
                  <a:srgbClr val="990099"/>
                </a:solidFill>
                <a:latin typeface="宋体" pitchFamily="2" charset="-122"/>
              </a:rPr>
              <a:t>改变</a:t>
            </a:r>
            <a:r>
              <a:rPr lang="zh-CN" altLang="en-US" sz="2400" b="1" spc="-100" dirty="0">
                <a:latin typeface="宋体" pitchFamily="2" charset="-122"/>
              </a:rPr>
              <a:t>块</a:t>
            </a:r>
            <a:r>
              <a:rPr lang="zh-CN" altLang="en-US" sz="2400" b="1" spc="-100" dirty="0" smtClean="0">
                <a:latin typeface="宋体" pitchFamily="2" charset="-122"/>
              </a:rPr>
              <a:t>状态</a:t>
            </a:r>
            <a:endParaRPr lang="en-US" altLang="zh-CN" sz="2400" b="1" spc="-1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dirty="0" smtClean="0">
                <a:latin typeface="宋体" pitchFamily="2" charset="-122"/>
              </a:rPr>
              <a:t>└─────┴</a:t>
            </a:r>
            <a:r>
              <a:rPr lang="zh-CN" altLang="en-US" b="1" dirty="0" smtClean="0">
                <a:latin typeface="宋体" pitchFamily="2" charset="-122"/>
              </a:rPr>
              <a:t>→状态转换图←</a:t>
            </a:r>
            <a:r>
              <a:rPr lang="zh-CN" altLang="en-US" dirty="0" smtClean="0">
                <a:latin typeface="宋体" pitchFamily="2" charset="-122"/>
              </a:rPr>
              <a:t>┴────────┘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接收</a:t>
            </a:r>
            <a:r>
              <a:rPr lang="zh-CN" altLang="en-US" sz="2400" b="1" dirty="0">
                <a:latin typeface="宋体" pitchFamily="2" charset="-122"/>
              </a:rPr>
              <a:t>到</a:t>
            </a:r>
            <a:r>
              <a:rPr lang="en-US" altLang="zh-CN" sz="2400" b="1" dirty="0" err="1">
                <a:latin typeface="宋体" pitchFamily="2" charset="-122"/>
              </a:rPr>
              <a:t>PrWr</a:t>
            </a:r>
            <a:r>
              <a:rPr lang="zh-CN" altLang="en-US" sz="2400" b="1" dirty="0">
                <a:latin typeface="宋体" pitchFamily="2" charset="-122"/>
              </a:rPr>
              <a:t>时，产生</a:t>
            </a:r>
            <a:r>
              <a:rPr lang="en-US" altLang="zh-CN" sz="2400" b="1" dirty="0" err="1" smtClean="0">
                <a:latin typeface="宋体" pitchFamily="2" charset="-122"/>
              </a:rPr>
              <a:t>BusRdX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通知作废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、块状态改为</a:t>
            </a:r>
            <a:r>
              <a:rPr lang="en-US" altLang="zh-CN" sz="2400" b="1" dirty="0" smtClean="0">
                <a:latin typeface="宋体" pitchFamily="2" charset="-122"/>
              </a:rPr>
              <a:t>M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         </a:t>
            </a:r>
            <a:r>
              <a:rPr lang="zh-CN" altLang="en-US" sz="2400" b="1" dirty="0" smtClean="0">
                <a:latin typeface="宋体" pitchFamily="2" charset="-122"/>
              </a:rPr>
              <a:t>再进行</a:t>
            </a:r>
            <a:r>
              <a:rPr lang="en-US" altLang="zh-CN" sz="2400" b="1" dirty="0" smtClean="0">
                <a:latin typeface="宋体" pitchFamily="2" charset="-122"/>
              </a:rPr>
              <a:t>M</a:t>
            </a:r>
            <a:r>
              <a:rPr lang="zh-CN" altLang="en-US" sz="2400" b="1" dirty="0" smtClean="0">
                <a:latin typeface="宋体" pitchFamily="2" charset="-122"/>
              </a:rPr>
              <a:t>态的</a:t>
            </a:r>
            <a:r>
              <a:rPr lang="en-US" altLang="zh-CN" sz="2400" b="1" dirty="0" err="1" smtClean="0">
                <a:latin typeface="宋体" pitchFamily="2" charset="-122"/>
              </a:rPr>
              <a:t>PrWr</a:t>
            </a:r>
            <a:r>
              <a:rPr lang="zh-CN" altLang="en-US" sz="2400" b="1" dirty="0" smtClean="0">
                <a:latin typeface="宋体" pitchFamily="2" charset="-122"/>
              </a:rPr>
              <a:t>处理；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监听</a:t>
            </a:r>
            <a:r>
              <a:rPr lang="zh-CN" altLang="en-US" sz="2400" b="1" dirty="0">
                <a:latin typeface="宋体" pitchFamily="2" charset="-122"/>
              </a:rPr>
              <a:t>到</a:t>
            </a:r>
            <a:r>
              <a:rPr lang="en-US" altLang="zh-CN" sz="2400" b="1" dirty="0" err="1">
                <a:latin typeface="宋体" pitchFamily="2" charset="-122"/>
              </a:rPr>
              <a:t>BusRdX</a:t>
            </a:r>
            <a:r>
              <a:rPr lang="zh-CN" altLang="en-US" sz="2400" b="1" dirty="0">
                <a:latin typeface="宋体" pitchFamily="2" charset="-122"/>
              </a:rPr>
              <a:t>时，块</a:t>
            </a:r>
            <a:r>
              <a:rPr lang="zh-CN" altLang="en-US" sz="2400" b="1" dirty="0" smtClean="0">
                <a:latin typeface="宋体" pitchFamily="2" charset="-122"/>
              </a:rPr>
              <a:t>状态改为</a:t>
            </a:r>
            <a:r>
              <a:rPr lang="en-US" altLang="zh-CN" sz="2400" b="1" dirty="0" smtClean="0">
                <a:latin typeface="宋体" pitchFamily="2" charset="-122"/>
              </a:rPr>
              <a:t>E/S/M→I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被作废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由</a:t>
            </a:r>
            <a:r>
              <a:rPr lang="zh-CN" altLang="en-US" sz="2400" b="1" u="sng" dirty="0" smtClean="0">
                <a:latin typeface="宋体" pitchFamily="2" charset="-122"/>
              </a:rPr>
              <a:t>主存</a:t>
            </a:r>
            <a:r>
              <a:rPr lang="zh-CN" altLang="en-US" sz="2400" b="1" dirty="0" smtClean="0">
                <a:latin typeface="宋体" pitchFamily="2" charset="-122"/>
              </a:rPr>
              <a:t>或</a:t>
            </a:r>
            <a:r>
              <a:rPr lang="zh-CN" altLang="en-US" sz="2400" b="1" u="sng" dirty="0" smtClean="0">
                <a:latin typeface="宋体" pitchFamily="2" charset="-122"/>
              </a:rPr>
              <a:t>块拥有者</a:t>
            </a:r>
            <a:r>
              <a:rPr lang="zh-CN" altLang="en-US" sz="2400" b="1" dirty="0" smtClean="0">
                <a:latin typeface="宋体" pitchFamily="2" charset="-122"/>
              </a:rPr>
              <a:t>提供，</a:t>
            </a:r>
            <a:r>
              <a:rPr lang="zh-CN" altLang="en-US" sz="2400" b="1" dirty="0">
                <a:latin typeface="宋体" pitchFamily="2" charset="-122"/>
              </a:rPr>
              <a:t>块拥有者提供有</a:t>
            </a: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</a:rPr>
              <a:t>种实现方式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68144" y="4867696"/>
            <a:ext cx="3096344" cy="1441624"/>
            <a:chOff x="5868144" y="4293096"/>
            <a:chExt cx="3096344" cy="1441624"/>
          </a:xfrm>
        </p:grpSpPr>
        <p:sp>
          <p:nvSpPr>
            <p:cNvPr id="10" name="Line 62"/>
            <p:cNvSpPr>
              <a:spLocks noChangeShapeType="1"/>
            </p:cNvSpPr>
            <p:nvPr/>
          </p:nvSpPr>
          <p:spPr bwMode="auto">
            <a:xfrm>
              <a:off x="6804024" y="5375771"/>
              <a:ext cx="15840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6804024" y="4293096"/>
              <a:ext cx="144038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BusRd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7306195" y="4653459"/>
              <a:ext cx="93821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>
                  <a:latin typeface="宋体" pitchFamily="2" charset="-122"/>
                </a:rPr>
                <a:t>发送数据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7306195" y="5015409"/>
              <a:ext cx="93821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接收数据</a:t>
              </a:r>
            </a:p>
          </p:txBody>
        </p:sp>
        <p:sp>
          <p:nvSpPr>
            <p:cNvPr id="14" name="Line 88"/>
            <p:cNvSpPr>
              <a:spLocks noChangeShapeType="1"/>
            </p:cNvSpPr>
            <p:nvPr/>
          </p:nvSpPr>
          <p:spPr bwMode="auto">
            <a:xfrm flipH="1" flipV="1">
              <a:off x="7163320" y="4867572"/>
              <a:ext cx="144463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 flipH="1">
              <a:off x="7163320" y="4583609"/>
              <a:ext cx="0" cy="93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90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096344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Cache2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提供</a:t>
              </a:r>
              <a:r>
                <a:rPr lang="zh-CN" altLang="en-US" sz="1600" b="1" dirty="0">
                  <a:latin typeface="宋体" pitchFamily="2" charset="-122"/>
                </a:rPr>
                <a:t>数据、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主存接收</a:t>
              </a:r>
              <a:r>
                <a:rPr lang="zh-CN" altLang="en-US" sz="16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17" name="Line 96"/>
            <p:cNvSpPr>
              <a:spLocks noChangeShapeType="1"/>
            </p:cNvSpPr>
            <p:nvPr/>
          </p:nvSpPr>
          <p:spPr bwMode="auto">
            <a:xfrm>
              <a:off x="7163320" y="5229200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6948265" y="5078914"/>
              <a:ext cx="362346" cy="1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4"/>
            <p:cNvSpPr>
              <a:spLocks noChangeShapeType="1"/>
            </p:cNvSpPr>
            <p:nvPr/>
          </p:nvSpPr>
          <p:spPr bwMode="auto">
            <a:xfrm flipV="1">
              <a:off x="6948264" y="4581127"/>
              <a:ext cx="0" cy="497787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6948264" y="4725144"/>
              <a:ext cx="358899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55896" y="4866803"/>
            <a:ext cx="5040240" cy="1442517"/>
            <a:chOff x="179512" y="4292203"/>
            <a:chExt cx="5040240" cy="1442517"/>
          </a:xfrm>
        </p:grpSpPr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2339752" y="5375771"/>
              <a:ext cx="28800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179512" y="4292699"/>
              <a:ext cx="2232248" cy="1047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Cache1(</a:t>
              </a:r>
              <a:r>
                <a:rPr lang="zh-CN" altLang="en-US" sz="1800" b="1" dirty="0" smtClean="0">
                  <a:latin typeface="宋体" pitchFamily="2" charset="-122"/>
                </a:rPr>
                <a:t>块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en-US" altLang="zh-CN" sz="1800" b="1" dirty="0">
                  <a:latin typeface="宋体" pitchFamily="2" charset="-122"/>
                </a:rPr>
                <a:t>I</a:t>
              </a:r>
              <a:r>
                <a:rPr lang="zh-CN" altLang="en-US" sz="1800" b="1" dirty="0">
                  <a:latin typeface="宋体" pitchFamily="2" charset="-122"/>
                </a:rPr>
                <a:t>态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：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Cache2(</a:t>
              </a:r>
              <a:r>
                <a:rPr lang="zh-CN" altLang="en-US" sz="1800" b="1" dirty="0" smtClean="0">
                  <a:latin typeface="宋体" pitchFamily="2" charset="-122"/>
                </a:rPr>
                <a:t>块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态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：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块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zh-CN" altLang="en-US" sz="1800" b="1" dirty="0" smtClean="0">
                  <a:latin typeface="宋体" pitchFamily="2" charset="-122"/>
                </a:rPr>
                <a:t>为旧</a:t>
              </a:r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：</a:t>
              </a:r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2339975" y="4292203"/>
              <a:ext cx="71913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BusRd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2775422" y="4653459"/>
              <a:ext cx="93503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BusWB</a:t>
              </a: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2773834" y="5015409"/>
              <a:ext cx="9366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接收数据</a:t>
              </a: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1368276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BusRd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重</a:t>
              </a:r>
              <a:r>
                <a:rPr lang="zh-CN" altLang="en-US" b="1" dirty="0">
                  <a:latin typeface="宋体" pitchFamily="2" charset="-122"/>
                </a:rPr>
                <a:t>新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4139431" y="5015409"/>
              <a:ext cx="9366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>
                  <a:latin typeface="宋体" pitchFamily="2" charset="-122"/>
                </a:rPr>
                <a:t>发送数据</a:t>
              </a:r>
            </a:p>
          </p:txBody>
        </p:sp>
        <p:sp>
          <p:nvSpPr>
            <p:cNvPr id="29" name="Line 84"/>
            <p:cNvSpPr>
              <a:spLocks noChangeShapeType="1"/>
            </p:cNvSpPr>
            <p:nvPr/>
          </p:nvSpPr>
          <p:spPr bwMode="auto">
            <a:xfrm flipH="1">
              <a:off x="2629372" y="4867572"/>
              <a:ext cx="144463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 flipV="1">
              <a:off x="2627784" y="4869232"/>
              <a:ext cx="1588" cy="648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86"/>
            <p:cNvSpPr txBox="1">
              <a:spLocks noChangeArrowheads="1"/>
            </p:cNvSpPr>
            <p:nvPr/>
          </p:nvSpPr>
          <p:spPr bwMode="auto">
            <a:xfrm>
              <a:off x="1907108" y="5517232"/>
              <a:ext cx="172878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Cache2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itchFamily="2" charset="-122"/>
                </a:rPr>
                <a:t>抢占</a:t>
              </a:r>
              <a:r>
                <a:rPr lang="zh-CN" altLang="en-US" sz="1600" b="1" dirty="0">
                  <a:latin typeface="宋体" pitchFamily="2" charset="-122"/>
                </a:rPr>
                <a:t>总线</a:t>
              </a:r>
            </a:p>
          </p:txBody>
        </p:sp>
        <p:sp>
          <p:nvSpPr>
            <p:cNvPr id="32" name="Line 91"/>
            <p:cNvSpPr>
              <a:spLocks noChangeShapeType="1"/>
            </p:cNvSpPr>
            <p:nvPr/>
          </p:nvSpPr>
          <p:spPr bwMode="auto">
            <a:xfrm>
              <a:off x="2629372" y="522920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93"/>
            <p:cNvSpPr>
              <a:spLocks noChangeShapeType="1"/>
            </p:cNvSpPr>
            <p:nvPr/>
          </p:nvSpPr>
          <p:spPr bwMode="auto">
            <a:xfrm flipV="1">
              <a:off x="3997077" y="4570909"/>
              <a:ext cx="0" cy="93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94"/>
            <p:cNvSpPr txBox="1">
              <a:spLocks noChangeArrowheads="1"/>
            </p:cNvSpPr>
            <p:nvPr/>
          </p:nvSpPr>
          <p:spPr bwMode="auto">
            <a:xfrm>
              <a:off x="3635697" y="5518820"/>
              <a:ext cx="13683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主存提供</a:t>
              </a:r>
              <a:r>
                <a:rPr lang="zh-CN" altLang="en-US" sz="16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35" name="Line 95"/>
            <p:cNvSpPr>
              <a:spLocks noChangeShapeType="1"/>
            </p:cNvSpPr>
            <p:nvPr/>
          </p:nvSpPr>
          <p:spPr bwMode="auto">
            <a:xfrm flipH="1">
              <a:off x="3997077" y="522920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V="1">
              <a:off x="2483767" y="4583609"/>
              <a:ext cx="1" cy="576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4"/>
            <p:cNvSpPr>
              <a:spLocks noChangeShapeType="1"/>
            </p:cNvSpPr>
            <p:nvPr/>
          </p:nvSpPr>
          <p:spPr bwMode="auto">
            <a:xfrm>
              <a:off x="2483767" y="4725144"/>
              <a:ext cx="288479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>
              <a:off x="2483768" y="5157191"/>
              <a:ext cx="301167" cy="1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4"/>
            <p:cNvSpPr>
              <a:spLocks noChangeShapeType="1"/>
            </p:cNvSpPr>
            <p:nvPr/>
          </p:nvSpPr>
          <p:spPr bwMode="auto">
            <a:xfrm flipV="1">
              <a:off x="3838784" y="4581128"/>
              <a:ext cx="1" cy="504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1"/>
            <p:cNvSpPr>
              <a:spLocks noChangeShapeType="1"/>
            </p:cNvSpPr>
            <p:nvPr/>
          </p:nvSpPr>
          <p:spPr bwMode="auto">
            <a:xfrm>
              <a:off x="3838785" y="5085184"/>
              <a:ext cx="301167" cy="1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84"/>
            <p:cNvSpPr>
              <a:spLocks noChangeShapeType="1"/>
            </p:cNvSpPr>
            <p:nvPr/>
          </p:nvSpPr>
          <p:spPr bwMode="auto">
            <a:xfrm flipV="1">
              <a:off x="2555776" y="4582021"/>
              <a:ext cx="0" cy="9375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5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512" y="354722"/>
            <a:ext cx="35384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*协议的状态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转换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图：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3531" y="1227423"/>
            <a:ext cx="8036941" cy="4605029"/>
            <a:chOff x="783531" y="1399402"/>
            <a:chExt cx="8036941" cy="4605029"/>
          </a:xfrm>
        </p:grpSpPr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83531" y="4429132"/>
              <a:ext cx="8036941" cy="157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说明</a:t>
              </a:r>
              <a:r>
                <a:rPr lang="zh-CN" altLang="en-US" sz="1800" b="1" dirty="0" smtClean="0">
                  <a:latin typeface="+mn-ea"/>
                  <a:ea typeface="+mn-ea"/>
                </a:rPr>
                <a:t>：</a:t>
              </a:r>
              <a:r>
                <a:rPr lang="zh-CN" altLang="en-US" sz="1800" b="1" dirty="0" smtClean="0">
                  <a:latin typeface="宋体" pitchFamily="2" charset="-122"/>
                </a:rPr>
                <a:t>① </a:t>
              </a:r>
              <a:r>
                <a:rPr lang="en-US" altLang="zh-CN" sz="1800" b="1" u="sng" dirty="0" smtClean="0">
                  <a:solidFill>
                    <a:srgbClr val="990099"/>
                  </a:solidFill>
                  <a:latin typeface="宋体" pitchFamily="2" charset="-122"/>
                </a:rPr>
                <a:t>A/B</a:t>
              </a:r>
              <a:r>
                <a:rPr lang="en-US" altLang="zh-CN" sz="1800" b="1" dirty="0" smtClean="0">
                  <a:latin typeface="宋体" pitchFamily="2" charset="-122"/>
                </a:rPr>
                <a:t>—A</a:t>
              </a:r>
              <a:r>
                <a:rPr lang="zh-CN" altLang="en-US" sz="1800" b="1" dirty="0" smtClean="0">
                  <a:latin typeface="宋体" pitchFamily="2" charset="-122"/>
                </a:rPr>
                <a:t>操作或事务被</a:t>
              </a: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  <a:r>
                <a:rPr lang="zh-CN" altLang="en-US" sz="1800" b="1" dirty="0" smtClean="0">
                  <a:latin typeface="宋体" pitchFamily="2" charset="-122"/>
                </a:rPr>
                <a:t>观察到时，产生</a:t>
              </a:r>
              <a:r>
                <a:rPr lang="en-US" altLang="zh-CN" sz="1800" b="1" dirty="0" smtClean="0">
                  <a:latin typeface="宋体" pitchFamily="2" charset="-122"/>
                </a:rPr>
                <a:t>B</a:t>
              </a:r>
              <a:r>
                <a:rPr lang="zh-CN" altLang="en-US" sz="1800" b="1" dirty="0" smtClean="0">
                  <a:latin typeface="宋体" pitchFamily="2" charset="-122"/>
                </a:rPr>
                <a:t>操作或事务；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     </a:t>
              </a:r>
              <a:r>
                <a:rPr lang="zh-CN" altLang="en-US" sz="1800" b="1" dirty="0" smtClean="0">
                  <a:latin typeface="+mn-ea"/>
                </a:rPr>
                <a:t>② </a:t>
              </a:r>
              <a:r>
                <a:rPr lang="zh-CN" altLang="en-US" sz="1800" b="1" u="sng" dirty="0" smtClean="0">
                  <a:solidFill>
                    <a:srgbClr val="990099"/>
                  </a:solidFill>
                  <a:latin typeface="+mn-ea"/>
                </a:rPr>
                <a:t>实线</a:t>
              </a:r>
              <a:r>
                <a:rPr lang="en-US" altLang="zh-CN" sz="1800" b="1" dirty="0" smtClean="0">
                  <a:latin typeface="+mn-ea"/>
                </a:rPr>
                <a:t>—</a:t>
              </a:r>
              <a:r>
                <a:rPr lang="zh-CN" altLang="en-US" sz="1800" b="1" dirty="0" smtClean="0">
                  <a:latin typeface="+mn-ea"/>
                </a:rPr>
                <a:t>操作处理时的状态变化，</a:t>
              </a:r>
              <a:r>
                <a:rPr lang="zh-CN" altLang="en-US" sz="1800" b="1" u="sng" dirty="0" smtClean="0">
                  <a:solidFill>
                    <a:srgbClr val="990099"/>
                  </a:solidFill>
                  <a:latin typeface="+mn-ea"/>
                </a:rPr>
                <a:t>虚线</a:t>
              </a:r>
              <a:r>
                <a:rPr lang="en-US" altLang="zh-CN" sz="1800" b="1" dirty="0" smtClean="0">
                  <a:latin typeface="+mn-ea"/>
                </a:rPr>
                <a:t>—</a:t>
              </a:r>
              <a:r>
                <a:rPr lang="zh-CN" altLang="en-US" sz="1800" b="1" dirty="0" smtClean="0">
                  <a:latin typeface="+mn-ea"/>
                </a:rPr>
                <a:t>监听命中处理时的状态变化；</a:t>
              </a:r>
              <a:endParaRPr lang="en-US" altLang="zh-CN" sz="1800" b="1" dirty="0" smtClean="0">
                <a:latin typeface="+mn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   </a:t>
              </a:r>
              <a:r>
                <a:rPr lang="zh-CN" altLang="en-US" sz="1800" b="1" dirty="0" smtClean="0">
                  <a:latin typeface="+mn-ea"/>
                </a:rPr>
                <a:t>③ </a:t>
              </a:r>
              <a:r>
                <a:rPr lang="en-US" altLang="zh-CN" sz="1800" b="1" u="sng" dirty="0" smtClean="0">
                  <a:solidFill>
                    <a:srgbClr val="990099"/>
                  </a:solidFill>
                  <a:latin typeface="+mn-ea"/>
                </a:rPr>
                <a:t>S</a:t>
              </a:r>
              <a:r>
                <a:rPr lang="en-US" altLang="zh-CN" sz="1800" b="1" dirty="0" smtClean="0">
                  <a:latin typeface="+mn-ea"/>
                </a:rPr>
                <a:t>—</a:t>
              </a:r>
              <a:r>
                <a:rPr lang="zh-CN" altLang="en-US" sz="1800" b="1" dirty="0" smtClean="0">
                  <a:latin typeface="+mn-ea"/>
                </a:rPr>
                <a:t>块共享信号</a:t>
              </a:r>
              <a:r>
                <a:rPr lang="en-US" altLang="zh-CN" sz="1800" b="1" dirty="0" smtClean="0">
                  <a:latin typeface="+mn-ea"/>
                </a:rPr>
                <a:t>(</a:t>
              </a:r>
              <a:r>
                <a:rPr lang="zh-CN" altLang="en-US" sz="1800" b="1" dirty="0" smtClean="0">
                  <a:latin typeface="+mn-ea"/>
                </a:rPr>
                <a:t>监听命中时有效</a:t>
              </a:r>
              <a:r>
                <a:rPr lang="en-US" altLang="zh-CN" sz="1800" b="1" dirty="0" smtClean="0">
                  <a:latin typeface="+mn-ea"/>
                </a:rPr>
                <a:t>)</a:t>
              </a:r>
              <a:r>
                <a:rPr lang="zh-CN" altLang="en-US" sz="1800" b="1" dirty="0" smtClean="0">
                  <a:latin typeface="+mn-ea"/>
                </a:rPr>
                <a:t>；</a:t>
              </a:r>
              <a:endParaRPr lang="en-US" altLang="zh-CN" sz="1800" b="1" dirty="0" smtClean="0">
                <a:latin typeface="+mn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ea"/>
                </a:rPr>
                <a:t> </a:t>
              </a:r>
              <a:r>
                <a:rPr lang="en-US" altLang="zh-CN" b="1" dirty="0" smtClean="0">
                  <a:latin typeface="+mn-ea"/>
                </a:rPr>
                <a:t>     </a:t>
              </a:r>
              <a:r>
                <a:rPr lang="zh-CN" altLang="en-US" sz="1800" b="1" dirty="0" smtClean="0">
                  <a:latin typeface="宋体" pitchFamily="2" charset="-122"/>
                </a:rPr>
                <a:t>④ </a:t>
              </a:r>
              <a:r>
                <a:rPr lang="en-US" altLang="zh-CN" sz="1800" b="1" u="sng" dirty="0" err="1" smtClean="0">
                  <a:solidFill>
                    <a:srgbClr val="990099"/>
                  </a:solidFill>
                  <a:latin typeface="宋体" pitchFamily="2" charset="-122"/>
                </a:rPr>
                <a:t>newPrWr</a:t>
              </a:r>
              <a:r>
                <a:rPr lang="en-US" altLang="zh-CN" sz="1800" b="1" dirty="0" smtClean="0">
                  <a:latin typeface="宋体" pitchFamily="2" charset="-122"/>
                </a:rPr>
                <a:t>—M</a:t>
              </a:r>
              <a:r>
                <a:rPr lang="zh-CN" altLang="en-US" sz="1800" b="1" dirty="0" smtClean="0">
                  <a:latin typeface="宋体" pitchFamily="2" charset="-122"/>
                </a:rPr>
                <a:t>态块的写操作；</a:t>
              </a:r>
              <a:endParaRPr lang="zh-CN" altLang="en-US" sz="1800" b="1" dirty="0" smtClean="0">
                <a:latin typeface="+mn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dirty="0" smtClean="0">
                  <a:latin typeface="+mn-ea"/>
                </a:rPr>
                <a:t>      </a:t>
              </a:r>
              <a:r>
                <a:rPr lang="zh-CN" altLang="en-US" sz="1800" b="1" dirty="0" smtClean="0">
                  <a:latin typeface="+mn-ea"/>
                </a:rPr>
                <a:t>⑤ </a:t>
              </a:r>
              <a:r>
                <a:rPr lang="en-US" altLang="zh-CN" sz="1800" b="1" u="sng" dirty="0" smtClean="0">
                  <a:solidFill>
                    <a:srgbClr val="990099"/>
                  </a:solidFill>
                  <a:latin typeface="+mn-ea"/>
                </a:rPr>
                <a:t>Flush</a:t>
              </a:r>
              <a:r>
                <a:rPr lang="en-US" altLang="zh-CN" sz="1800" b="1" dirty="0" smtClean="0">
                  <a:latin typeface="+mn-ea"/>
                </a:rPr>
                <a:t>(</a:t>
              </a:r>
              <a:r>
                <a:rPr lang="zh-CN" altLang="en-US" sz="1800" b="1" dirty="0" smtClean="0">
                  <a:latin typeface="+mn-ea"/>
                </a:rPr>
                <a:t>冲刷</a:t>
              </a:r>
              <a:r>
                <a:rPr lang="en-US" altLang="zh-CN" sz="1800" b="1" dirty="0" smtClean="0">
                  <a:latin typeface="+mn-ea"/>
                </a:rPr>
                <a:t>)—</a:t>
              </a:r>
              <a:r>
                <a:rPr lang="zh-CN" altLang="en-US" sz="1800" b="1" dirty="0" smtClean="0">
                  <a:latin typeface="+mn-ea"/>
                </a:rPr>
                <a:t>为事务提供数据 </a:t>
              </a:r>
              <a:r>
                <a:rPr lang="en-US" altLang="zh-CN" sz="1800" b="1" dirty="0" smtClean="0">
                  <a:latin typeface="+mn-ea"/>
                </a:rPr>
                <a:t>(</a:t>
              </a:r>
              <a:r>
                <a:rPr lang="zh-CN" altLang="en-US" sz="1800" b="1" dirty="0" smtClean="0">
                  <a:latin typeface="+mn-ea"/>
                </a:rPr>
                <a:t>否则事务的数据由主存提供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008044" y="1714488"/>
              <a:ext cx="99218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7715272" y="3857628"/>
              <a:ext cx="928694" cy="28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1976411" y="1433533"/>
              <a:ext cx="762000" cy="650875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M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08751" y="1450996"/>
              <a:ext cx="762000" cy="652463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+mn-ea"/>
                  <a:ea typeface="+mn-ea"/>
                </a:rPr>
                <a:t>I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6929438" y="2428868"/>
              <a:ext cx="180000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pPr algn="just"/>
              <a:r>
                <a:rPr lang="en-US" altLang="zh-CN" sz="1800" dirty="0" err="1" smtClean="0">
                  <a:latin typeface="+mn-ea"/>
                  <a:ea typeface="+mn-ea"/>
                </a:rPr>
                <a:t>PrRd</a:t>
              </a:r>
              <a:r>
                <a:rPr lang="en-US" altLang="zh-CN" sz="1800" dirty="0" smtClean="0">
                  <a:latin typeface="+mn-ea"/>
                  <a:ea typeface="+mn-ea"/>
                </a:rPr>
                <a:t>/</a:t>
              </a:r>
              <a:r>
                <a:rPr lang="en-US" altLang="zh-CN" sz="1800" dirty="0" err="1" smtClean="0">
                  <a:latin typeface="+mn-ea"/>
                  <a:ea typeface="+mn-ea"/>
                </a:rPr>
                <a:t>BusRd</a:t>
              </a:r>
              <a:r>
                <a:rPr lang="en-US" altLang="zh-CN" sz="1800" dirty="0" smtClean="0">
                  <a:latin typeface="+mn-ea"/>
                  <a:ea typeface="+mn-ea"/>
                </a:rPr>
                <a:t>(S</a:t>
              </a:r>
              <a:r>
                <a:rPr lang="zh-CN" altLang="en-US" sz="1800" dirty="0" smtClean="0">
                  <a:latin typeface="+mn-ea"/>
                  <a:ea typeface="+mn-ea"/>
                </a:rPr>
                <a:t>时</a:t>
              </a:r>
              <a:r>
                <a:rPr lang="en-US" altLang="zh-CN" sz="1800" dirty="0" smtClean="0">
                  <a:latin typeface="+mn-ea"/>
                  <a:ea typeface="+mn-ea"/>
                </a:rPr>
                <a:t>)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6477001" y="3643314"/>
              <a:ext cx="762000" cy="652463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+mn-ea"/>
                  <a:ea typeface="+mn-ea"/>
                </a:rPr>
                <a:t>S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6934201" y="2109808"/>
              <a:ext cx="0" cy="1548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2001811" y="3643314"/>
              <a:ext cx="762000" cy="652463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+mn-ea"/>
                  <a:ea typeface="+mn-ea"/>
                </a:rPr>
                <a:t>E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857224" y="3925896"/>
              <a:ext cx="920750" cy="288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2731546" y="1938358"/>
              <a:ext cx="3838588" cy="191927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 rot="20030166">
              <a:off x="4687950" y="2089966"/>
              <a:ext cx="1872000" cy="27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(S</a:t>
              </a:r>
              <a:r>
                <a:rPr lang="en-US" altLang="zh-CN" sz="1800" dirty="0" smtClean="0">
                  <a:latin typeface="+mn-ea"/>
                  <a:ea typeface="+mn-ea"/>
                </a:rPr>
                <a:t>#</a:t>
              </a:r>
              <a:r>
                <a:rPr lang="zh-CN" altLang="en-US" sz="1800" dirty="0" smtClean="0">
                  <a:latin typeface="+mn-ea"/>
                  <a:ea typeface="+mn-ea"/>
                </a:rPr>
                <a:t>时</a:t>
              </a:r>
              <a:r>
                <a:rPr lang="en-US" altLang="zh-CN" sz="1800" dirty="0" smtClean="0">
                  <a:latin typeface="+mn-ea"/>
                  <a:ea typeface="+mn-ea"/>
                </a:rPr>
                <a:t>)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32" name="弧形 31"/>
            <p:cNvSpPr/>
            <p:nvPr/>
          </p:nvSpPr>
          <p:spPr bwMode="auto">
            <a:xfrm flipV="1">
              <a:off x="1714480" y="4000504"/>
              <a:ext cx="571504" cy="357190"/>
            </a:xfrm>
            <a:prstGeom prst="arc">
              <a:avLst>
                <a:gd name="adj1" fmla="val 5135659"/>
                <a:gd name="adj2" fmla="val 2027894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弧形 32"/>
            <p:cNvSpPr/>
            <p:nvPr/>
          </p:nvSpPr>
          <p:spPr bwMode="auto">
            <a:xfrm rot="10629104" flipV="1">
              <a:off x="7152296" y="3871854"/>
              <a:ext cx="561559" cy="357190"/>
            </a:xfrm>
            <a:prstGeom prst="arc">
              <a:avLst>
                <a:gd name="adj1" fmla="val 1199686"/>
                <a:gd name="adj2" fmla="val 1939338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 rot="5400000" flipV="1">
              <a:off x="1684305" y="1301918"/>
              <a:ext cx="386524" cy="581492"/>
            </a:xfrm>
            <a:prstGeom prst="arc">
              <a:avLst>
                <a:gd name="adj1" fmla="val 6463410"/>
                <a:gd name="adj2" fmla="val 1656085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5" name="Group 28"/>
          <p:cNvGrpSpPr>
            <a:grpSpLocks/>
          </p:cNvGrpSpPr>
          <p:nvPr/>
        </p:nvGrpSpPr>
        <p:grpSpPr bwMode="auto">
          <a:xfrm>
            <a:off x="1008066" y="1158367"/>
            <a:ext cx="5557842" cy="2527300"/>
            <a:chOff x="635" y="961"/>
            <a:chExt cx="3501" cy="1592"/>
          </a:xfrm>
        </p:grpSpPr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635" y="1375"/>
              <a:ext cx="58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V="1">
              <a:off x="1485" y="1431"/>
              <a:ext cx="0" cy="99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918" y="1999"/>
              <a:ext cx="5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 flipH="1" flipV="1">
              <a:off x="1686" y="1349"/>
              <a:ext cx="2409" cy="120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 rot="1491642">
              <a:off x="2880" y="2228"/>
              <a:ext cx="1200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 smtClean="0">
                  <a:latin typeface="+mn-ea"/>
                  <a:ea typeface="+mn-ea"/>
                </a:rPr>
                <a:t>/(</a:t>
              </a:r>
              <a:r>
                <a:rPr lang="en-US" altLang="zh-CN" sz="1800" dirty="0" err="1" smtClean="0">
                  <a:latin typeface="+mn-ea"/>
                  <a:ea typeface="+mn-ea"/>
                </a:rPr>
                <a:t>BusRdX+new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 flipH="1">
              <a:off x="1710" y="1152"/>
              <a:ext cx="242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342" y="961"/>
              <a:ext cx="157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spAutoFit/>
            </a:bodyPr>
            <a:lstStyle/>
            <a:p>
              <a:r>
                <a:rPr lang="en-US" altLang="zh-CN" sz="1800" dirty="0" err="1" smtClean="0">
                  <a:latin typeface="+mn-ea"/>
                  <a:ea typeface="+mn-ea"/>
                </a:rPr>
                <a:t>PrWr</a:t>
              </a:r>
              <a:r>
                <a:rPr lang="en-US" altLang="zh-CN" sz="1800" dirty="0" smtClean="0">
                  <a:latin typeface="+mn-ea"/>
                  <a:ea typeface="+mn-ea"/>
                </a:rPr>
                <a:t>/(</a:t>
              </a:r>
              <a:r>
                <a:rPr lang="en-US" altLang="zh-CN" sz="1800" dirty="0" err="1" smtClean="0">
                  <a:latin typeface="+mn-ea"/>
                  <a:ea typeface="+mn-ea"/>
                </a:rPr>
                <a:t>BusRdX+newPrWr</a:t>
              </a:r>
              <a:r>
                <a:rPr lang="en-US" altLang="zh-CN" sz="1800" dirty="0" smtClean="0">
                  <a:latin typeface="+mn-ea"/>
                  <a:ea typeface="+mn-ea"/>
                </a:rPr>
                <a:t>)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7222" y="899567"/>
            <a:ext cx="7643868" cy="2786084"/>
            <a:chOff x="857222" y="1071546"/>
            <a:chExt cx="7643868" cy="278608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857488" y="1078877"/>
              <a:ext cx="125890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r>
                <a:rPr lang="en-US" altLang="zh-CN" sz="1800" dirty="0" err="1" smtClean="0">
                  <a:latin typeface="+mn-ea"/>
                  <a:ea typeface="+mn-ea"/>
                </a:rPr>
                <a:t>Repl</a:t>
              </a:r>
              <a:r>
                <a:rPr lang="en-US" altLang="zh-CN" sz="1800" dirty="0" smtClean="0">
                  <a:latin typeface="+mn-ea"/>
                  <a:ea typeface="+mn-ea"/>
                </a:rPr>
                <a:t>/</a:t>
              </a:r>
              <a:r>
                <a:rPr lang="en-US" altLang="zh-CN" sz="1800" dirty="0" err="1" smtClean="0">
                  <a:latin typeface="+mn-ea"/>
                  <a:ea typeface="+mn-ea"/>
                </a:rPr>
                <a:t>BusWB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7286644" y="3429000"/>
              <a:ext cx="8929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 smtClean="0">
                  <a:latin typeface="+mn-ea"/>
                  <a:ea typeface="+mn-ea"/>
                </a:rPr>
                <a:t>Repl</a:t>
              </a:r>
              <a:r>
                <a:rPr lang="en-US" altLang="zh-CN" sz="1800" dirty="0" smtClean="0">
                  <a:latin typeface="+mn-ea"/>
                  <a:ea typeface="+mn-ea"/>
                </a:rPr>
                <a:t>/—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857224" y="3542244"/>
              <a:ext cx="92075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 smtClean="0">
                  <a:latin typeface="+mn-ea"/>
                  <a:ea typeface="+mn-ea"/>
                </a:rPr>
                <a:t>Repl</a:t>
              </a:r>
              <a:r>
                <a:rPr lang="en-US" altLang="zh-CN" sz="1800" dirty="0" smtClean="0">
                  <a:latin typeface="+mn-ea"/>
                  <a:ea typeface="+mn-ea"/>
                </a:rPr>
                <a:t>/—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cxnSp>
          <p:nvCxnSpPr>
            <p:cNvPr id="47" name="直接连接符 43"/>
            <p:cNvCxnSpPr/>
            <p:nvPr/>
          </p:nvCxnSpPr>
          <p:spPr bwMode="auto">
            <a:xfrm rot="16200000" flipV="1">
              <a:off x="39919" y="1888849"/>
              <a:ext cx="2786084" cy="1151477"/>
            </a:xfrm>
            <a:prstGeom prst="bentConnector3">
              <a:avLst>
                <a:gd name="adj1" fmla="val 162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3"/>
            <p:cNvCxnSpPr/>
            <p:nvPr/>
          </p:nvCxnSpPr>
          <p:spPr bwMode="auto">
            <a:xfrm>
              <a:off x="857224" y="1071546"/>
              <a:ext cx="6032527" cy="379450"/>
            </a:xfrm>
            <a:prstGeom prst="bentConnector3">
              <a:avLst>
                <a:gd name="adj1" fmla="val 99965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 flipH="1" flipV="1">
              <a:off x="2628835" y="1371638"/>
              <a:ext cx="171555" cy="14287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16200000" flipH="1">
              <a:off x="6500826" y="1357298"/>
              <a:ext cx="159810" cy="1598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786050" y="1357298"/>
              <a:ext cx="37147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43"/>
            <p:cNvCxnSpPr/>
            <p:nvPr/>
          </p:nvCxnSpPr>
          <p:spPr bwMode="auto">
            <a:xfrm rot="5400000" flipH="1" flipV="1">
              <a:off x="6845959" y="2083735"/>
              <a:ext cx="1952940" cy="1357322"/>
            </a:xfrm>
            <a:prstGeom prst="bentConnector3">
              <a:avLst>
                <a:gd name="adj1" fmla="val -290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10800000">
              <a:off x="7286644" y="1785926"/>
              <a:ext cx="121444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2714612" y="1685385"/>
            <a:ext cx="3929090" cy="2500330"/>
            <a:chOff x="2903525" y="2071678"/>
            <a:chExt cx="3929090" cy="2500330"/>
          </a:xfrm>
        </p:grpSpPr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2958029" y="4214818"/>
              <a:ext cx="3708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4305305" y="3912132"/>
              <a:ext cx="1098550" cy="247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>
              <a:off x="2903525" y="2071678"/>
              <a:ext cx="3857652" cy="192882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 rot="1614271">
              <a:off x="3367715" y="2334277"/>
              <a:ext cx="1454150" cy="30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/Flush</a:t>
              </a:r>
            </a:p>
          </p:txBody>
        </p:sp>
        <p:sp>
          <p:nvSpPr>
            <p:cNvPr id="59" name="Text Box 49"/>
            <p:cNvSpPr txBox="1">
              <a:spLocks noChangeArrowheads="1"/>
            </p:cNvSpPr>
            <p:nvPr/>
          </p:nvSpPr>
          <p:spPr bwMode="auto">
            <a:xfrm>
              <a:off x="5233999" y="4286256"/>
              <a:ext cx="1098550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60" name="弧形 59"/>
            <p:cNvSpPr/>
            <p:nvPr/>
          </p:nvSpPr>
          <p:spPr bwMode="auto">
            <a:xfrm flipV="1">
              <a:off x="6261111" y="4286256"/>
              <a:ext cx="571504" cy="285752"/>
            </a:xfrm>
            <a:prstGeom prst="arc">
              <a:avLst>
                <a:gd name="adj1" fmla="val 2776960"/>
                <a:gd name="adj2" fmla="val 21089954"/>
              </a:avLst>
            </a:prstGeom>
            <a:noFill/>
            <a:ln w="158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1" name="Group 50"/>
          <p:cNvGrpSpPr>
            <a:grpSpLocks/>
          </p:cNvGrpSpPr>
          <p:nvPr/>
        </p:nvGrpSpPr>
        <p:grpSpPr bwMode="auto">
          <a:xfrm>
            <a:off x="2749568" y="1513934"/>
            <a:ext cx="4108453" cy="2251076"/>
            <a:chOff x="1712" y="1230"/>
            <a:chExt cx="2588" cy="1418"/>
          </a:xfrm>
        </p:grpSpPr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1712" y="1259"/>
              <a:ext cx="238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3" name="Text Box 52"/>
            <p:cNvSpPr txBox="1">
              <a:spLocks noChangeArrowheads="1"/>
            </p:cNvSpPr>
            <p:nvPr/>
          </p:nvSpPr>
          <p:spPr bwMode="auto">
            <a:xfrm>
              <a:off x="2500" y="1230"/>
              <a:ext cx="98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BusRdX</a:t>
              </a:r>
              <a:r>
                <a:rPr lang="en-US" altLang="zh-CN" sz="1800" dirty="0">
                  <a:latin typeface="+mn-ea"/>
                  <a:ea typeface="+mn-ea"/>
                </a:rPr>
                <a:t>/Flush</a:t>
              </a:r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 flipV="1">
              <a:off x="1724" y="1433"/>
              <a:ext cx="2430" cy="121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5" name="Text Box 54"/>
            <p:cNvSpPr txBox="1">
              <a:spLocks noChangeArrowheads="1"/>
            </p:cNvSpPr>
            <p:nvPr/>
          </p:nvSpPr>
          <p:spPr bwMode="auto">
            <a:xfrm rot="20076576">
              <a:off x="2045" y="2270"/>
              <a:ext cx="7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BusRdX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66" name="Line 55"/>
            <p:cNvSpPr>
              <a:spLocks noChangeShapeType="1"/>
            </p:cNvSpPr>
            <p:nvPr/>
          </p:nvSpPr>
          <p:spPr bwMode="auto">
            <a:xfrm flipV="1">
              <a:off x="4300" y="1486"/>
              <a:ext cx="0" cy="97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3549" y="1878"/>
              <a:ext cx="75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BusRdX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</p:grpSp>
      <p:sp>
        <p:nvSpPr>
          <p:cNvPr id="6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179512" y="35716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例：</a:t>
            </a:r>
            <a:r>
              <a:rPr lang="zh-CN" altLang="en-US" sz="2400" b="1" dirty="0" smtClean="0">
                <a:latin typeface="宋体" pitchFamily="2" charset="-122"/>
              </a:rPr>
              <a:t>写出不同</a:t>
            </a:r>
            <a:r>
              <a:rPr lang="en-US" altLang="zh-CN" sz="2400" b="1" dirty="0" smtClean="0">
                <a:latin typeface="宋体" pitchFamily="2" charset="-122"/>
              </a:rPr>
              <a:t>CPU</a:t>
            </a:r>
            <a:r>
              <a:rPr lang="zh-CN" altLang="en-US" sz="2400" b="1" dirty="0" smtClean="0">
                <a:latin typeface="宋体" pitchFamily="2" charset="-122"/>
              </a:rPr>
              <a:t>对块</a:t>
            </a:r>
            <a:r>
              <a:rPr lang="en-US" altLang="zh-CN" sz="2400" b="1" dirty="0" smtClean="0">
                <a:latin typeface="宋体" pitchFamily="2" charset="-122"/>
              </a:rPr>
              <a:t>u</a:t>
            </a:r>
            <a:r>
              <a:rPr lang="zh-CN" altLang="en-US" sz="2400" b="1" dirty="0" smtClean="0">
                <a:latin typeface="宋体" pitchFamily="2" charset="-122"/>
              </a:rPr>
              <a:t>操作时，各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的状态转换</a:t>
            </a:r>
            <a:endParaRPr lang="zh-CN" altLang="en-US" sz="2400" b="1" dirty="0">
              <a:latin typeface="宋体" pitchFamily="2" charset="-122"/>
            </a:endParaRPr>
          </a:p>
        </p:txBody>
      </p:sp>
      <p:graphicFrame>
        <p:nvGraphicFramePr>
          <p:cNvPr id="5" name="Group 1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8664"/>
              </p:ext>
            </p:extLst>
          </p:nvPr>
        </p:nvGraphicFramePr>
        <p:xfrm>
          <a:off x="1071538" y="2643182"/>
          <a:ext cx="7715304" cy="2903220"/>
        </p:xfrm>
        <a:graphic>
          <a:graphicData uri="http://schemas.openxmlformats.org/drawingml/2006/table">
            <a:tbl>
              <a:tblPr/>
              <a:tblGrid>
                <a:gridCol w="1090331"/>
                <a:gridCol w="981371"/>
                <a:gridCol w="1000132"/>
                <a:gridCol w="928694"/>
                <a:gridCol w="1444150"/>
                <a:gridCol w="576064"/>
                <a:gridCol w="576064"/>
                <a:gridCol w="1118498"/>
              </a:tblGrid>
              <a:tr h="431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操作</a:t>
                      </a:r>
                    </a:p>
                  </a:txBody>
                  <a:tcPr marL="36000" marR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Cache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Cache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Cache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产生的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总线事务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监听信号线的状态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块数据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提供者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177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HM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主存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62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</a:p>
                  </a:txBody>
                  <a:tcPr marL="36000" marR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</a:p>
                  </a:txBody>
                  <a:tcPr marL="36000" marR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写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</a:p>
                  </a:txBody>
                  <a:tcPr marL="36000" marR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</a:p>
                  </a:txBody>
                  <a:tcPr marL="36000" marR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</a:p>
                  </a:txBody>
                  <a:tcPr marL="36000" marR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71736" y="3857628"/>
            <a:ext cx="2357454" cy="357190"/>
            <a:chOff x="2500298" y="3857628"/>
            <a:chExt cx="2357454" cy="357190"/>
          </a:xfrm>
        </p:grpSpPr>
        <p:sp>
          <p:nvSpPr>
            <p:cNvPr id="8" name="弧形 7"/>
            <p:cNvSpPr/>
            <p:nvPr/>
          </p:nvSpPr>
          <p:spPr bwMode="auto">
            <a:xfrm>
              <a:off x="2500298" y="3857628"/>
              <a:ext cx="428628" cy="357190"/>
            </a:xfrm>
            <a:prstGeom prst="arc">
              <a:avLst>
                <a:gd name="adj1" fmla="val 16200000"/>
                <a:gd name="adj2" fmla="val 5742636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>
              <a:off x="4429124" y="3857628"/>
              <a:ext cx="428628" cy="357190"/>
            </a:xfrm>
            <a:prstGeom prst="arc">
              <a:avLst>
                <a:gd name="adj1" fmla="val 16200000"/>
                <a:gd name="adj2" fmla="val 5742636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82692" y="925497"/>
            <a:ext cx="7532712" cy="1574809"/>
            <a:chOff x="1182692" y="925497"/>
            <a:chExt cx="7532712" cy="1574809"/>
          </a:xfrm>
        </p:grpSpPr>
        <p:sp>
          <p:nvSpPr>
            <p:cNvPr id="11" name="Text Box 151"/>
            <p:cNvSpPr txBox="1">
              <a:spLocks noChangeArrowheads="1"/>
            </p:cNvSpPr>
            <p:nvPr/>
          </p:nvSpPr>
          <p:spPr bwMode="auto">
            <a:xfrm>
              <a:off x="7429520" y="925497"/>
              <a:ext cx="1000132" cy="92869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2" name="Text Box 152"/>
            <p:cNvSpPr txBox="1">
              <a:spLocks noChangeArrowheads="1"/>
            </p:cNvSpPr>
            <p:nvPr/>
          </p:nvSpPr>
          <p:spPr bwMode="auto">
            <a:xfrm>
              <a:off x="2500298" y="925497"/>
              <a:ext cx="1000132" cy="357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CPU 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53"/>
            <p:cNvSpPr txBox="1">
              <a:spLocks noChangeArrowheads="1"/>
            </p:cNvSpPr>
            <p:nvPr/>
          </p:nvSpPr>
          <p:spPr bwMode="auto">
            <a:xfrm>
              <a:off x="2500298" y="1497001"/>
              <a:ext cx="1000132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 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54"/>
            <p:cNvSpPr txBox="1">
              <a:spLocks noChangeArrowheads="1"/>
            </p:cNvSpPr>
            <p:nvPr/>
          </p:nvSpPr>
          <p:spPr bwMode="auto">
            <a:xfrm>
              <a:off x="1182692" y="1282687"/>
              <a:ext cx="1317606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PrRd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 err="1">
                  <a:latin typeface="宋体" pitchFamily="2" charset="-122"/>
                </a:rPr>
                <a:t>PrWr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65"/>
            <p:cNvSpPr txBox="1">
              <a:spLocks noChangeArrowheads="1"/>
            </p:cNvSpPr>
            <p:nvPr/>
          </p:nvSpPr>
          <p:spPr bwMode="auto">
            <a:xfrm>
              <a:off x="2357422" y="2211381"/>
              <a:ext cx="63579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事务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 err="1" smtClean="0">
                  <a:latin typeface="宋体" pitchFamily="2" charset="-122"/>
                </a:rPr>
                <a:t>BusRd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 err="1">
                  <a:latin typeface="宋体" pitchFamily="2" charset="-122"/>
                </a:rPr>
                <a:t>BusRdX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BusWB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，监听状态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命中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态命中</a:t>
              </a:r>
              <a:r>
                <a:rPr lang="en-US" altLang="zh-CN" sz="1800" b="1" dirty="0" smtClean="0">
                  <a:latin typeface="宋体" pitchFamily="2" charset="-122"/>
                </a:rPr>
                <a:t>HM)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6" name="直接连接符 15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2893208" y="1389844"/>
              <a:ext cx="214313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2536812" y="1389050"/>
              <a:ext cx="214313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>
              <a:stCxn id="13" idx="2"/>
            </p:cNvCxnSpPr>
            <p:nvPr/>
          </p:nvCxnSpPr>
          <p:spPr bwMode="auto">
            <a:xfrm rot="16200000" flipH="1">
              <a:off x="2821772" y="2032782"/>
              <a:ext cx="357192" cy="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2608250" y="1389050"/>
              <a:ext cx="214313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2465373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2536811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 flipH="1" flipV="1">
              <a:off x="3106729" y="2032786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 flipH="1" flipV="1">
              <a:off x="3036879" y="2031990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3179753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Text Box 152"/>
            <p:cNvSpPr txBox="1">
              <a:spLocks noChangeArrowheads="1"/>
            </p:cNvSpPr>
            <p:nvPr/>
          </p:nvSpPr>
          <p:spPr bwMode="auto">
            <a:xfrm>
              <a:off x="4214810" y="925497"/>
              <a:ext cx="1000132" cy="357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CPU 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Text Box 153"/>
            <p:cNvSpPr txBox="1">
              <a:spLocks noChangeArrowheads="1"/>
            </p:cNvSpPr>
            <p:nvPr/>
          </p:nvSpPr>
          <p:spPr bwMode="auto">
            <a:xfrm>
              <a:off x="4214810" y="1497001"/>
              <a:ext cx="1000132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 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>
              <a:stCxn id="25" idx="2"/>
              <a:endCxn id="26" idx="0"/>
            </p:cNvCxnSpPr>
            <p:nvPr/>
          </p:nvCxnSpPr>
          <p:spPr bwMode="auto">
            <a:xfrm rot="5400000">
              <a:off x="4607720" y="1389844"/>
              <a:ext cx="214313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rot="5400000">
              <a:off x="4251324" y="1389050"/>
              <a:ext cx="214313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stCxn id="26" idx="2"/>
            </p:cNvCxnSpPr>
            <p:nvPr/>
          </p:nvCxnSpPr>
          <p:spPr bwMode="auto">
            <a:xfrm rot="16200000" flipH="1">
              <a:off x="4536284" y="2032782"/>
              <a:ext cx="357192" cy="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rot="5400000">
              <a:off x="4322762" y="1389050"/>
              <a:ext cx="214313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rot="5400000">
              <a:off x="4179885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rot="5400000">
              <a:off x="4251323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5400000" flipH="1" flipV="1">
              <a:off x="4821241" y="2032786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rot="5400000" flipH="1" flipV="1">
              <a:off x="4751391" y="2031990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rot="5400000">
              <a:off x="4894265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Text Box 152"/>
            <p:cNvSpPr txBox="1">
              <a:spLocks noChangeArrowheads="1"/>
            </p:cNvSpPr>
            <p:nvPr/>
          </p:nvSpPr>
          <p:spPr bwMode="auto">
            <a:xfrm>
              <a:off x="5929322" y="925497"/>
              <a:ext cx="1000132" cy="357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CPU 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7" name="Text Box 153"/>
            <p:cNvSpPr txBox="1">
              <a:spLocks noChangeArrowheads="1"/>
            </p:cNvSpPr>
            <p:nvPr/>
          </p:nvSpPr>
          <p:spPr bwMode="auto">
            <a:xfrm>
              <a:off x="5929322" y="1497001"/>
              <a:ext cx="1000132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 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>
              <a:stCxn id="36" idx="2"/>
              <a:endCxn id="37" idx="0"/>
            </p:cNvCxnSpPr>
            <p:nvPr/>
          </p:nvCxnSpPr>
          <p:spPr bwMode="auto">
            <a:xfrm rot="5400000">
              <a:off x="6322232" y="1389844"/>
              <a:ext cx="214313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5965836" y="1389050"/>
              <a:ext cx="214313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>
              <a:stCxn id="37" idx="2"/>
            </p:cNvCxnSpPr>
            <p:nvPr/>
          </p:nvCxnSpPr>
          <p:spPr bwMode="auto">
            <a:xfrm rot="16200000" flipH="1">
              <a:off x="6250796" y="2032782"/>
              <a:ext cx="357192" cy="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6037274" y="1389050"/>
              <a:ext cx="214313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5894397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rot="5400000">
              <a:off x="5965835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rot="5400000" flipH="1" flipV="1">
              <a:off x="6535753" y="2032786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rot="5400000" flipH="1" flipV="1">
              <a:off x="6465903" y="2031990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6608777" y="2031993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500298" y="2211381"/>
              <a:ext cx="5929354" cy="158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stCxn id="11" idx="2"/>
            </p:cNvCxnSpPr>
            <p:nvPr/>
          </p:nvCxnSpPr>
          <p:spPr bwMode="auto">
            <a:xfrm rot="16200000" flipH="1">
              <a:off x="7750990" y="2032786"/>
              <a:ext cx="35719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 flipH="1" flipV="1">
              <a:off x="8035951" y="2032786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 flipH="1" flipV="1">
              <a:off x="7966101" y="2031990"/>
              <a:ext cx="35718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3251191" y="2035166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964113" y="2035166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6678625" y="2035166"/>
              <a:ext cx="357192" cy="15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555776" y="3630990"/>
            <a:ext cx="6159628" cy="18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72000" rIns="36000" bIns="18000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E      </a:t>
            </a:r>
            <a:r>
              <a:rPr lang="en-US" altLang="zh-CN" b="1" spc="400" dirty="0" smtClean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I     </a:t>
            </a:r>
            <a:r>
              <a:rPr lang="en-US" altLang="zh-CN" sz="1400" b="1" dirty="0" smtClean="0">
                <a:latin typeface="+mn-ea"/>
                <a:ea typeface="+mn-ea"/>
              </a:rPr>
              <a:t>  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     P1:BusRd     0    0     </a:t>
            </a:r>
            <a:r>
              <a:rPr lang="zh-CN" altLang="en-US" b="1" dirty="0" smtClean="0">
                <a:latin typeface="+mn-ea"/>
                <a:ea typeface="+mn-ea"/>
              </a:rPr>
              <a:t>主存</a:t>
            </a:r>
            <a:endParaRPr lang="en-US" altLang="zh-CN" b="1" dirty="0" smtClean="0">
              <a:latin typeface="+mn-ea"/>
              <a:ea typeface="+mn-ea"/>
            </a:endParaRPr>
          </a:p>
          <a:p>
            <a:pPr lvl="0"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 smtClean="0">
                <a:latin typeface="+mn-ea"/>
              </a:rPr>
              <a:t>S      </a:t>
            </a:r>
            <a:r>
              <a:rPr lang="en-US" altLang="zh-CN" b="1" spc="400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I     </a:t>
            </a:r>
            <a:r>
              <a:rPr lang="en-US" altLang="zh-CN" sz="1400" b="1" dirty="0">
                <a:latin typeface="+mn-ea"/>
              </a:rPr>
              <a:t>  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S     P3:BusRd     1    </a:t>
            </a:r>
            <a:r>
              <a:rPr lang="en-US" altLang="zh-CN" b="1" dirty="0">
                <a:latin typeface="+mn-ea"/>
              </a:rPr>
              <a:t>0     </a:t>
            </a:r>
            <a:r>
              <a:rPr lang="zh-CN" altLang="en-US" b="1" dirty="0">
                <a:latin typeface="+mn-ea"/>
              </a:rPr>
              <a:t>主存</a:t>
            </a:r>
            <a:endParaRPr lang="en-US" altLang="zh-CN" b="1" dirty="0">
              <a:latin typeface="+mn-ea"/>
            </a:endParaRPr>
          </a:p>
          <a:p>
            <a:pPr lvl="0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 smtClean="0">
                <a:latin typeface="+mn-ea"/>
              </a:rPr>
              <a:t>I      </a:t>
            </a:r>
            <a:r>
              <a:rPr lang="en-US" altLang="zh-CN" b="1" spc="400" dirty="0" smtClean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</a:t>
            </a:r>
            <a:r>
              <a:rPr lang="en-US" altLang="zh-CN" sz="1400" b="1" dirty="0">
                <a:latin typeface="+mn-ea"/>
              </a:rPr>
              <a:t>  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M     P3:BusRdX    1    </a:t>
            </a:r>
            <a:r>
              <a:rPr lang="en-US" altLang="zh-CN" b="1" dirty="0">
                <a:latin typeface="+mn-ea"/>
              </a:rPr>
              <a:t>0     </a:t>
            </a:r>
            <a:r>
              <a:rPr lang="zh-CN" altLang="en-US" b="1" dirty="0">
                <a:latin typeface="+mn-ea"/>
              </a:rPr>
              <a:t>主存</a:t>
            </a:r>
            <a:endParaRPr lang="en-US" altLang="zh-CN" b="1" dirty="0">
              <a:latin typeface="+mn-ea"/>
            </a:endParaRPr>
          </a:p>
          <a:p>
            <a:pPr lvl="0"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 smtClean="0">
                <a:latin typeface="+mn-ea"/>
              </a:rPr>
              <a:t>S      </a:t>
            </a:r>
            <a:r>
              <a:rPr lang="en-US" altLang="zh-CN" b="1" spc="400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I     </a:t>
            </a:r>
            <a:r>
              <a:rPr lang="en-US" altLang="zh-CN" sz="1400" b="1" dirty="0">
                <a:latin typeface="+mn-ea"/>
              </a:rPr>
              <a:t>  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S     </a:t>
            </a:r>
            <a:r>
              <a:rPr lang="en-US" altLang="zh-CN" b="1" dirty="0">
                <a:latin typeface="+mn-ea"/>
              </a:rPr>
              <a:t>P1:BusRd     </a:t>
            </a:r>
            <a:r>
              <a:rPr lang="en-US" altLang="zh-CN" b="1" dirty="0" smtClean="0">
                <a:latin typeface="+mn-ea"/>
              </a:rPr>
              <a:t>1    1   Cache 3</a:t>
            </a:r>
            <a:endParaRPr lang="en-US" altLang="zh-CN" b="1" dirty="0">
              <a:latin typeface="+mn-ea"/>
            </a:endParaRPr>
          </a:p>
          <a:p>
            <a:pPr lvl="0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 smtClean="0">
                <a:latin typeface="+mn-ea"/>
              </a:rPr>
              <a:t>S      </a:t>
            </a:r>
            <a:r>
              <a:rPr lang="en-US" altLang="zh-CN" b="1" spc="400" dirty="0" smtClean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S</a:t>
            </a:r>
            <a:r>
              <a:rPr lang="en-US" altLang="zh-CN" b="1" dirty="0" smtClean="0">
                <a:latin typeface="+mn-ea"/>
              </a:rPr>
              <a:t>     </a:t>
            </a:r>
            <a:r>
              <a:rPr lang="en-US" altLang="zh-CN" sz="1400" b="1" dirty="0" smtClean="0">
                <a:latin typeface="+mn-ea"/>
              </a:rPr>
              <a:t> 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S</a:t>
            </a:r>
            <a:r>
              <a:rPr lang="en-US" altLang="zh-CN" b="1" dirty="0" smtClean="0">
                <a:latin typeface="+mn-ea"/>
              </a:rPr>
              <a:t>     P2:BusRd     1    </a:t>
            </a:r>
            <a:r>
              <a:rPr lang="en-US" altLang="zh-CN" b="1" dirty="0">
                <a:latin typeface="+mn-ea"/>
              </a:rPr>
              <a:t>0     </a:t>
            </a:r>
            <a:r>
              <a:rPr lang="zh-CN" altLang="en-US" b="1" dirty="0" smtClean="0">
                <a:latin typeface="+mn-ea"/>
              </a:rPr>
              <a:t>主存</a:t>
            </a:r>
            <a:endParaRPr lang="en-US" altLang="zh-CN" b="1" dirty="0">
              <a:latin typeface="+mn-ea"/>
            </a:endParaRPr>
          </a:p>
        </p:txBody>
      </p:sp>
      <p:sp>
        <p:nvSpPr>
          <p:cNvPr id="5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92"/>
          <p:cNvSpPr txBox="1">
            <a:spLocks noChangeArrowheads="1"/>
          </p:cNvSpPr>
          <p:nvPr/>
        </p:nvSpPr>
        <p:spPr bwMode="auto">
          <a:xfrm>
            <a:off x="179512" y="5589240"/>
            <a:ext cx="8686800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*一致性实现的保证：</a:t>
            </a:r>
            <a:r>
              <a:rPr lang="zh-CN" altLang="en-US" sz="2400" b="1" dirty="0" smtClean="0">
                <a:latin typeface="宋体" pitchFamily="2" charset="-122"/>
              </a:rPr>
              <a:t>操作的</a:t>
            </a:r>
            <a:r>
              <a:rPr lang="zh-CN" altLang="en-US" sz="2400" b="1" u="sng" dirty="0" smtClean="0">
                <a:latin typeface="宋体" pitchFamily="2" charset="-122"/>
              </a:rPr>
              <a:t>处理过程</a:t>
            </a:r>
            <a:r>
              <a:rPr lang="zh-CN" altLang="en-US" sz="2400" b="1" dirty="0" smtClean="0">
                <a:latin typeface="宋体" pitchFamily="2" charset="-122"/>
              </a:rPr>
              <a:t>具有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原子性</a:t>
            </a:r>
            <a:endParaRPr lang="en-US" altLang="zh-CN" sz="2400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     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←指所有</a:t>
            </a:r>
            <a:r>
              <a:rPr lang="en-US" altLang="zh-CN" b="1" dirty="0" smtClean="0">
                <a:latin typeface="宋体" pitchFamily="2" charset="-122"/>
              </a:rPr>
              <a:t>Cache 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6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5901806" cy="527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、多级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的一致性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*多级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的结构：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一致性的需求：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块状态的跟踪方法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*包含性的实现策略：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153326" y="1556816"/>
            <a:ext cx="2808000" cy="1512144"/>
            <a:chOff x="4929190" y="1916832"/>
            <a:chExt cx="2808000" cy="1512144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5436192" y="2636936"/>
              <a:ext cx="792000" cy="216000"/>
            </a:xfrm>
            <a:prstGeom prst="rect">
              <a:avLst/>
            </a:prstGeom>
            <a:solidFill>
              <a:srgbClr val="FFCC99">
                <a:alpha val="91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L2$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5724184" y="2276872"/>
              <a:ext cx="504000" cy="216000"/>
            </a:xfrm>
            <a:prstGeom prst="rect">
              <a:avLst/>
            </a:prstGeom>
            <a:solidFill>
              <a:srgbClr val="FFCC99">
                <a:alpha val="62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L1$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5724128" y="1916832"/>
              <a:ext cx="432000" cy="216000"/>
            </a:xfrm>
            <a:prstGeom prst="rect">
              <a:avLst/>
            </a:prstGeom>
            <a:solidFill>
              <a:srgbClr val="FF99FF">
                <a:alpha val="3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5931602" y="3212976"/>
              <a:ext cx="800638" cy="216000"/>
            </a:xfrm>
            <a:prstGeom prst="rect">
              <a:avLst/>
            </a:prstGeom>
            <a:solidFill>
              <a:srgbClr val="99CCFF">
                <a:alpha val="6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b="1" dirty="0"/>
                <a:t>存储器</a:t>
              </a: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940152" y="2132832"/>
              <a:ext cx="48" cy="144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940152" y="2492872"/>
              <a:ext cx="24" cy="1440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5940152" y="2852936"/>
              <a:ext cx="72" cy="2213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929190" y="3068960"/>
              <a:ext cx="280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6215074" y="3139604"/>
              <a:ext cx="14287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6372288" y="2636936"/>
              <a:ext cx="792000" cy="216000"/>
            </a:xfrm>
            <a:prstGeom prst="rect">
              <a:avLst/>
            </a:prstGeom>
            <a:solidFill>
              <a:srgbClr val="FFCC99">
                <a:alpha val="91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L2$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6372256" y="2276872"/>
              <a:ext cx="504000" cy="216000"/>
            </a:xfrm>
            <a:prstGeom prst="rect">
              <a:avLst/>
            </a:prstGeom>
            <a:solidFill>
              <a:srgbClr val="FFCC99">
                <a:alpha val="62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L1$</a:t>
              </a: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6444256" y="1916832"/>
              <a:ext cx="432000" cy="216000"/>
            </a:xfrm>
            <a:prstGeom prst="rect">
              <a:avLst/>
            </a:prstGeom>
            <a:solidFill>
              <a:srgbClr val="FF99FF">
                <a:alpha val="3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P1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6660184" y="2132832"/>
              <a:ext cx="48" cy="144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60208" y="2492872"/>
              <a:ext cx="24" cy="1440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660160" y="2852936"/>
              <a:ext cx="72" cy="2213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>
            <a:off x="6012216" y="2004828"/>
            <a:ext cx="3024280" cy="720080"/>
            <a:chOff x="4788080" y="2348880"/>
            <a:chExt cx="3024280" cy="720080"/>
          </a:xfrm>
        </p:grpSpPr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4788080" y="2780928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监听</a:t>
              </a: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5076104" y="2357430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处理</a:t>
              </a:r>
              <a:endParaRPr lang="zh-CN" altLang="en-US" sz="1600" b="1" dirty="0"/>
            </a:p>
          </p:txBody>
        </p:sp>
        <p:cxnSp>
          <p:nvCxnSpPr>
            <p:cNvPr id="58" name="直接连接符 124"/>
            <p:cNvCxnSpPr/>
            <p:nvPr/>
          </p:nvCxnSpPr>
          <p:spPr bwMode="auto">
            <a:xfrm rot="5400000" flipH="1" flipV="1">
              <a:off x="5202180" y="2834948"/>
              <a:ext cx="324024" cy="1440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124"/>
            <p:cNvCxnSpPr/>
            <p:nvPr/>
          </p:nvCxnSpPr>
          <p:spPr bwMode="auto">
            <a:xfrm rot="5400000" flipH="1" flipV="1">
              <a:off x="5526128" y="2438912"/>
              <a:ext cx="252000" cy="1440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124"/>
            <p:cNvCxnSpPr/>
            <p:nvPr/>
          </p:nvCxnSpPr>
          <p:spPr bwMode="auto">
            <a:xfrm rot="16200000" flipV="1">
              <a:off x="6822260" y="2438868"/>
              <a:ext cx="252024" cy="144032"/>
            </a:xfrm>
            <a:prstGeom prst="bentConnector3">
              <a:avLst>
                <a:gd name="adj1" fmla="val 99815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直接连接符 124"/>
            <p:cNvCxnSpPr/>
            <p:nvPr/>
          </p:nvCxnSpPr>
          <p:spPr bwMode="auto">
            <a:xfrm rot="16200000" flipV="1">
              <a:off x="7074288" y="2834944"/>
              <a:ext cx="324000" cy="144032"/>
            </a:xfrm>
            <a:prstGeom prst="bentConnector3">
              <a:avLst>
                <a:gd name="adj1" fmla="val 99815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7308360" y="2772378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监听</a:t>
              </a: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7020264" y="2348880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处理</a:t>
              </a:r>
              <a:endParaRPr lang="zh-CN" altLang="en-US" sz="1600" b="1" dirty="0"/>
            </a:p>
          </p:txBody>
        </p:sp>
      </p:grpSp>
      <p:sp>
        <p:nvSpPr>
          <p:cNvPr id="85" name="Text Box 92"/>
          <p:cNvSpPr txBox="1">
            <a:spLocks noChangeArrowheads="1"/>
          </p:cNvSpPr>
          <p:nvPr/>
        </p:nvSpPr>
        <p:spPr bwMode="auto">
          <a:xfrm>
            <a:off x="934932" y="1268760"/>
            <a:ext cx="8029556" cy="521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有贯穿式</a:t>
            </a:r>
            <a:r>
              <a:rPr lang="en-US" altLang="zh-CN" b="1" dirty="0">
                <a:latin typeface="宋体" pitchFamily="2" charset="-122"/>
              </a:rPr>
              <a:t>(L1$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L2$</a:t>
            </a:r>
            <a:r>
              <a:rPr lang="zh-CN" altLang="en-US" b="1" dirty="0">
                <a:latin typeface="宋体" pitchFamily="2" charset="-122"/>
              </a:rPr>
              <a:t>子集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、旁侧式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不确定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sz="2400" b="1" dirty="0">
                <a:latin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</a:rPr>
              <a:t>种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假设为贯穿式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①</a:t>
            </a:r>
            <a:r>
              <a:rPr lang="zh-CN" altLang="en-US" sz="2400" b="1" dirty="0">
                <a:latin typeface="宋体" pitchFamily="2" charset="-122"/>
              </a:rPr>
              <a:t>连接总线的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之间</a:t>
            </a:r>
            <a:r>
              <a:rPr lang="zh-CN" altLang="en-US" sz="2400" b="1" dirty="0">
                <a:latin typeface="宋体" pitchFamily="2" charset="-122"/>
              </a:rPr>
              <a:t>满足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一致性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②本地各级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之间</a:t>
            </a:r>
            <a:r>
              <a:rPr lang="zh-CN" altLang="en-US" sz="2400" b="1" dirty="0">
                <a:latin typeface="宋体" pitchFamily="2" charset="-122"/>
              </a:rPr>
              <a:t>满足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包含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性</a:t>
            </a:r>
            <a:endParaRPr lang="en-US" altLang="zh-CN" sz="2400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包含性：</a:t>
            </a:r>
            <a:r>
              <a:rPr lang="en-US" altLang="zh-CN" sz="2000" b="1" dirty="0" smtClean="0">
                <a:latin typeface="宋体" pitchFamily="2" charset="-122"/>
              </a:rPr>
              <a:t>①</a:t>
            </a:r>
            <a:r>
              <a:rPr lang="zh-CN" altLang="en-US" sz="2000" b="1" spc="-100" dirty="0">
                <a:latin typeface="宋体" pitchFamily="2" charset="-122"/>
              </a:rPr>
              <a:t>上级</a:t>
            </a:r>
            <a:r>
              <a:rPr lang="en-US" altLang="zh-CN" sz="2000" b="1" spc="-100" dirty="0">
                <a:latin typeface="宋体" pitchFamily="2" charset="-122"/>
              </a:rPr>
              <a:t>Cache</a:t>
            </a:r>
            <a:r>
              <a:rPr lang="zh-CN" altLang="en-US" sz="2000" b="1" spc="-100" dirty="0">
                <a:latin typeface="宋体" pitchFamily="2" charset="-122"/>
              </a:rPr>
              <a:t>中内容是下级</a:t>
            </a:r>
            <a:r>
              <a:rPr lang="en-US" altLang="zh-CN" sz="2000" b="1" spc="-100" dirty="0">
                <a:latin typeface="宋体" pitchFamily="2" charset="-122"/>
              </a:rPr>
              <a:t>Cache</a:t>
            </a:r>
            <a:r>
              <a:rPr lang="zh-CN" altLang="en-US" sz="2000" b="1" spc="-100" dirty="0">
                <a:latin typeface="宋体" pitchFamily="2" charset="-122"/>
              </a:rPr>
              <a:t>的</a:t>
            </a:r>
            <a:r>
              <a:rPr lang="zh-CN" altLang="en-US" sz="2000" b="1" u="sng" spc="-100" dirty="0">
                <a:solidFill>
                  <a:srgbClr val="990099"/>
                </a:solidFill>
                <a:latin typeface="宋体" pitchFamily="2" charset="-122"/>
              </a:rPr>
              <a:t>子集</a:t>
            </a:r>
            <a:r>
              <a:rPr lang="zh-CN" altLang="en-US" sz="2000" b="1" spc="-100" dirty="0">
                <a:latin typeface="宋体" pitchFamily="2" charset="-122"/>
              </a:rPr>
              <a:t> </a:t>
            </a:r>
            <a:endParaRPr lang="en-US" altLang="zh-CN" sz="2000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②</a:t>
            </a:r>
            <a:r>
              <a:rPr lang="zh-CN" altLang="en-US" sz="2000" b="1" spc="-100" dirty="0" smtClean="0">
                <a:latin typeface="宋体" pitchFamily="2" charset="-122"/>
              </a:rPr>
              <a:t>块</a:t>
            </a:r>
            <a:r>
              <a:rPr lang="zh-CN" altLang="en-US" sz="2000" b="1" spc="-100" dirty="0">
                <a:latin typeface="宋体" pitchFamily="2" charset="-122"/>
              </a:rPr>
              <a:t>在上级</a:t>
            </a:r>
            <a:r>
              <a:rPr lang="en-US" altLang="zh-CN" sz="2000" b="1" spc="-100" dirty="0">
                <a:latin typeface="宋体" pitchFamily="2" charset="-122"/>
              </a:rPr>
              <a:t>Cache</a:t>
            </a:r>
            <a:r>
              <a:rPr lang="zh-CN" altLang="en-US" sz="2000" b="1" spc="-100" dirty="0">
                <a:latin typeface="宋体" pitchFamily="2" charset="-122"/>
              </a:rPr>
              <a:t>为</a:t>
            </a:r>
            <a:r>
              <a:rPr lang="zh-CN" altLang="en-US" sz="2000" b="1" u="sng" spc="-100" dirty="0">
                <a:solidFill>
                  <a:srgbClr val="990099"/>
                </a:solidFill>
                <a:latin typeface="宋体" pitchFamily="2" charset="-122"/>
              </a:rPr>
              <a:t>拥有</a:t>
            </a:r>
            <a:r>
              <a:rPr lang="zh-CN" altLang="en-US" sz="2000" b="1" u="sng" spc="-100" dirty="0" smtClean="0">
                <a:solidFill>
                  <a:srgbClr val="990099"/>
                </a:solidFill>
                <a:latin typeface="宋体" pitchFamily="2" charset="-122"/>
              </a:rPr>
              <a:t>态</a:t>
            </a:r>
            <a:r>
              <a:rPr lang="zh-CN" altLang="en-US" sz="2000" b="1" spc="-100" dirty="0" smtClean="0">
                <a:latin typeface="宋体" pitchFamily="2" charset="-122"/>
              </a:rPr>
              <a:t>时，</a:t>
            </a:r>
            <a:r>
              <a:rPr lang="zh-CN" altLang="en-US" sz="2000" b="1" spc="-100" dirty="0">
                <a:latin typeface="宋体" pitchFamily="2" charset="-122"/>
              </a:rPr>
              <a:t>在下级必是</a:t>
            </a:r>
            <a:r>
              <a:rPr lang="zh-CN" altLang="en-US" sz="2000" b="1" u="sng" spc="-100" dirty="0">
                <a:solidFill>
                  <a:srgbClr val="990099"/>
                </a:solidFill>
                <a:latin typeface="宋体" pitchFamily="2" charset="-122"/>
              </a:rPr>
              <a:t>修改态</a:t>
            </a:r>
            <a:r>
              <a:rPr lang="zh-CN" altLang="en-US" sz="2000" b="1" spc="-100" dirty="0">
                <a:latin typeface="宋体" pitchFamily="2" charset="-122"/>
              </a:rPr>
              <a:t> </a:t>
            </a:r>
            <a:endParaRPr lang="en-US" altLang="zh-CN" sz="2000" b="1" spc="-1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     </a:t>
            </a:r>
            <a:r>
              <a:rPr lang="zh-CN" altLang="en-US" b="1" spc="-100" dirty="0">
                <a:latin typeface="宋体" pitchFamily="2" charset="-122"/>
              </a:rPr>
              <a:t> </a:t>
            </a:r>
            <a:r>
              <a:rPr lang="zh-CN" altLang="en-US" b="1" spc="-100" dirty="0" smtClean="0">
                <a:latin typeface="宋体" pitchFamily="2" charset="-122"/>
              </a:rPr>
              <a:t>          </a:t>
            </a:r>
            <a:r>
              <a:rPr lang="en-US" altLang="zh-CN" b="1" spc="-100" dirty="0" smtClean="0">
                <a:latin typeface="宋体" pitchFamily="2" charset="-122"/>
              </a:rPr>
              <a:t>  </a:t>
            </a:r>
            <a:r>
              <a:rPr lang="zh-CN" altLang="en-US" spc="-100" dirty="0" smtClean="0">
                <a:latin typeface="宋体" pitchFamily="2" charset="-122"/>
              </a:rPr>
              <a:t>└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solidFill>
                  <a:srgbClr val="FF3399"/>
                </a:solidFill>
                <a:latin typeface="宋体" pitchFamily="2" charset="-122"/>
              </a:rPr>
              <a:t>M</a:t>
            </a:r>
            <a:r>
              <a:rPr lang="zh-CN" altLang="en-US" b="1" spc="-100" dirty="0" smtClean="0">
                <a:latin typeface="宋体" pitchFamily="2" charset="-122"/>
              </a:rPr>
              <a:t>态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zh-CN" altLang="en-US" b="1" spc="-100" dirty="0" smtClean="0">
                <a:latin typeface="宋体" pitchFamily="2" charset="-122"/>
              </a:rPr>
              <a:t>新数据</a:t>
            </a:r>
            <a:r>
              <a:rPr lang="en-US" altLang="zh-CN" b="1" spc="-100" dirty="0" smtClean="0">
                <a:latin typeface="宋体" pitchFamily="2" charset="-122"/>
              </a:rPr>
              <a:t>)      </a:t>
            </a:r>
            <a:r>
              <a:rPr lang="zh-CN" altLang="en-US" spc="-100" dirty="0" smtClean="0">
                <a:latin typeface="宋体" pitchFamily="2" charset="-122"/>
              </a:rPr>
              <a:t>└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solidFill>
                  <a:srgbClr val="FF3399"/>
                </a:solidFill>
                <a:latin typeface="宋体" pitchFamily="2" charset="-122"/>
              </a:rPr>
              <a:t>MI</a:t>
            </a:r>
            <a:r>
              <a:rPr lang="zh-CN" altLang="en-US" b="1" spc="-100" dirty="0" smtClean="0">
                <a:latin typeface="宋体" pitchFamily="2" charset="-122"/>
              </a:rPr>
              <a:t>态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zh-CN" altLang="en-US" b="1" spc="-100" dirty="0" smtClean="0">
                <a:latin typeface="宋体" pitchFamily="2" charset="-122"/>
              </a:rPr>
              <a:t>旧数据</a:t>
            </a:r>
            <a:r>
              <a:rPr lang="en-US" altLang="zh-CN" b="1" spc="-100" dirty="0">
                <a:latin typeface="宋体" pitchFamily="2" charset="-122"/>
              </a:rPr>
              <a:t>)</a:t>
            </a:r>
            <a:r>
              <a:rPr lang="en-US" altLang="zh-CN" b="1" spc="-100" dirty="0" smtClean="0">
                <a:latin typeface="宋体" pitchFamily="2" charset="-122"/>
              </a:rPr>
              <a:t>             </a:t>
            </a:r>
          </a:p>
          <a:p>
            <a:pPr>
              <a:lnSpc>
                <a:spcPct val="125000"/>
              </a:lnSpc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      底层</a:t>
            </a:r>
            <a:r>
              <a:rPr lang="zh-CN" altLang="en-US" sz="2400" b="1" dirty="0">
                <a:latin typeface="宋体" pitchFamily="2" charset="-122"/>
              </a:rPr>
              <a:t>采用</a:t>
            </a:r>
            <a:r>
              <a:rPr lang="zh-CN" altLang="en-US" sz="2400" b="1" u="sng" dirty="0">
                <a:latin typeface="宋体" pitchFamily="2" charset="-122"/>
              </a:rPr>
              <a:t>监听法</a:t>
            </a:r>
            <a:r>
              <a:rPr lang="zh-CN" altLang="en-US" sz="2400" b="1" dirty="0">
                <a:latin typeface="宋体" pitchFamily="2" charset="-122"/>
              </a:rPr>
              <a:t>，其余级采用</a:t>
            </a:r>
            <a:r>
              <a:rPr lang="zh-CN" altLang="en-US" sz="2400" b="1" u="sng" dirty="0">
                <a:latin typeface="宋体" pitchFamily="2" charset="-122"/>
              </a:rPr>
              <a:t>处理</a:t>
            </a:r>
            <a:r>
              <a:rPr lang="zh-CN" altLang="en-US" sz="2400" b="1" u="sng" dirty="0" smtClean="0">
                <a:latin typeface="宋体" pitchFamily="2" charset="-122"/>
              </a:rPr>
              <a:t>法</a:t>
            </a:r>
            <a:endParaRPr lang="en-US" altLang="zh-CN" sz="2400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                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扩充</a:t>
            </a:r>
            <a:r>
              <a:rPr lang="zh-CN" altLang="en-US" b="1" dirty="0">
                <a:latin typeface="宋体" pitchFamily="2" charset="-122"/>
              </a:rPr>
              <a:t>一致性的传播</a:t>
            </a:r>
            <a:r>
              <a:rPr lang="zh-CN" altLang="en-US" b="1" dirty="0" smtClean="0">
                <a:latin typeface="宋体" pitchFamily="2" charset="-122"/>
              </a:rPr>
              <a:t>机制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①</a:t>
            </a:r>
            <a:r>
              <a:rPr lang="en-US" altLang="zh-CN" sz="2400" b="1" dirty="0">
                <a:latin typeface="宋体" pitchFamily="2" charset="-122"/>
              </a:rPr>
              <a:t>Ln$</a:t>
            </a:r>
            <a:r>
              <a:rPr lang="zh-CN" altLang="en-US" sz="2400" b="1" dirty="0" smtClean="0">
                <a:latin typeface="宋体" pitchFamily="2" charset="-122"/>
              </a:rPr>
              <a:t>的</a:t>
            </a:r>
            <a:r>
              <a:rPr lang="zh-CN" altLang="en-US" sz="2400" b="1" u="sng" dirty="0">
                <a:latin typeface="宋体" pitchFamily="2" charset="-122"/>
              </a:rPr>
              <a:t>块状态</a:t>
            </a:r>
            <a:r>
              <a:rPr lang="zh-CN" altLang="en-US" sz="2400" b="1" u="sng" dirty="0" smtClean="0">
                <a:latin typeface="宋体" pitchFamily="2" charset="-122"/>
              </a:rPr>
              <a:t>改变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总线事务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替换引起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，须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传播</a:t>
            </a:r>
            <a:r>
              <a:rPr lang="zh-CN" altLang="en-US" sz="2400" b="1" dirty="0">
                <a:latin typeface="宋体" pitchFamily="2" charset="-122"/>
              </a:rPr>
              <a:t>到</a:t>
            </a:r>
            <a:r>
              <a:rPr lang="en-US" altLang="zh-CN" sz="2400" b="1" u="sng" dirty="0">
                <a:latin typeface="宋体" pitchFamily="2" charset="-122"/>
              </a:rPr>
              <a:t>L1</a:t>
            </a:r>
            <a:r>
              <a:rPr lang="en-US" altLang="zh-CN" sz="2400" b="1" u="sng" dirty="0" smtClean="0">
                <a:latin typeface="宋体" pitchFamily="2" charset="-122"/>
              </a:rPr>
              <a:t>$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 smtClean="0">
                <a:latin typeface="宋体" pitchFamily="2" charset="-122"/>
              </a:rPr>
              <a:t>②</a:t>
            </a:r>
            <a:r>
              <a:rPr lang="en-US" altLang="zh-CN" sz="2400" b="1" dirty="0">
                <a:latin typeface="宋体" pitchFamily="2" charset="-122"/>
              </a:rPr>
              <a:t>L1</a:t>
            </a:r>
            <a:r>
              <a:rPr lang="en-US" altLang="zh-CN" sz="2400" b="1" dirty="0" smtClean="0">
                <a:latin typeface="宋体" pitchFamily="2" charset="-122"/>
              </a:rPr>
              <a:t>$</a:t>
            </a:r>
            <a:r>
              <a:rPr lang="zh-CN" altLang="en-US" sz="2400" b="1" dirty="0" smtClean="0">
                <a:latin typeface="宋体" pitchFamily="2" charset="-122"/>
              </a:rPr>
              <a:t>的</a:t>
            </a:r>
            <a:r>
              <a:rPr lang="zh-CN" altLang="en-US" sz="2400" b="1" u="sng" dirty="0" smtClean="0">
                <a:latin typeface="宋体" pitchFamily="2" charset="-122"/>
              </a:rPr>
              <a:t>块状态改变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读</a:t>
            </a:r>
            <a:r>
              <a:rPr lang="zh-CN" altLang="en-US" b="1" dirty="0" smtClean="0">
                <a:latin typeface="宋体" pitchFamily="2" charset="-122"/>
              </a:rPr>
              <a:t>缺失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非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态写引起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，须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传播</a:t>
            </a:r>
            <a:r>
              <a:rPr lang="zh-CN" altLang="en-US" sz="2400" b="1" dirty="0">
                <a:latin typeface="宋体" pitchFamily="2" charset="-122"/>
              </a:rPr>
              <a:t>到</a:t>
            </a:r>
            <a:r>
              <a:rPr lang="zh-CN" altLang="en-US" sz="2400" b="1" u="sng" dirty="0">
                <a:latin typeface="宋体" pitchFamily="2" charset="-122"/>
              </a:rPr>
              <a:t>所有</a:t>
            </a:r>
            <a:r>
              <a:rPr lang="zh-CN" altLang="en-US" sz="2400" b="1" u="sng" dirty="0" smtClean="0">
                <a:latin typeface="宋体" pitchFamily="2" charset="-122"/>
              </a:rPr>
              <a:t>级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endParaRPr lang="zh-CN" altLang="en-US" sz="24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9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453122" y="4211796"/>
            <a:ext cx="3999198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 smtClean="0">
                <a:latin typeface="+mn-ea"/>
                <a:ea typeface="+mn-ea"/>
              </a:rPr>
              <a:t>块在</a:t>
            </a:r>
            <a:r>
              <a:rPr lang="en-US" altLang="zh-CN" b="1" dirty="0" smtClean="0">
                <a:latin typeface="+mn-ea"/>
                <a:ea typeface="+mn-ea"/>
              </a:rPr>
              <a:t>L</a:t>
            </a:r>
            <a:r>
              <a:rPr lang="en-US" altLang="zh-CN" b="1" baseline="-18000" dirty="0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$=M</a:t>
            </a:r>
            <a:r>
              <a:rPr lang="zh-CN" altLang="en-US" b="1" dirty="0" smtClean="0">
                <a:latin typeface="+mn-ea"/>
                <a:ea typeface="+mn-ea"/>
              </a:rPr>
              <a:t>态，在</a:t>
            </a:r>
            <a:r>
              <a:rPr lang="en-US" altLang="zh-CN" b="1" dirty="0" smtClean="0">
                <a:latin typeface="+mn-ea"/>
              </a:rPr>
              <a:t>L</a:t>
            </a:r>
            <a:r>
              <a:rPr lang="en-US" altLang="zh-CN" b="1" baseline="-18000" dirty="0" smtClean="0">
                <a:latin typeface="+mn-ea"/>
              </a:rPr>
              <a:t>i-1</a:t>
            </a:r>
            <a:r>
              <a:rPr lang="en-US" altLang="zh-CN" b="1" dirty="0" smtClean="0">
                <a:latin typeface="+mn-ea"/>
              </a:rPr>
              <a:t>$</a:t>
            </a:r>
            <a:r>
              <a:rPr lang="zh-CN" altLang="en-US" b="1" dirty="0" smtClean="0">
                <a:latin typeface="+mn-ea"/>
              </a:rPr>
              <a:t>的状态？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0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合 242"/>
          <p:cNvGrpSpPr/>
          <p:nvPr/>
        </p:nvGrpSpPr>
        <p:grpSpPr>
          <a:xfrm>
            <a:off x="3852176" y="4077072"/>
            <a:ext cx="4680024" cy="2017788"/>
            <a:chOff x="3852176" y="4077072"/>
            <a:chExt cx="4680024" cy="2017788"/>
          </a:xfrm>
        </p:grpSpPr>
        <p:sp>
          <p:nvSpPr>
            <p:cNvPr id="244" name="Text Box 5"/>
            <p:cNvSpPr txBox="1">
              <a:spLocks noChangeArrowheads="1"/>
            </p:cNvSpPr>
            <p:nvPr/>
          </p:nvSpPr>
          <p:spPr bwMode="auto">
            <a:xfrm>
              <a:off x="4644264" y="4365080"/>
              <a:ext cx="648000" cy="64800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n-US" altLang="zh-CN" sz="2000" b="1" dirty="0">
                  <a:latin typeface="+mn-ea"/>
                  <a:ea typeface="+mn-ea"/>
                </a:rPr>
                <a:t>L1$</a:t>
              </a:r>
            </a:p>
          </p:txBody>
        </p:sp>
        <p:sp>
          <p:nvSpPr>
            <p:cNvPr id="245" name="Text Box 6"/>
            <p:cNvSpPr txBox="1">
              <a:spLocks noChangeArrowheads="1"/>
            </p:cNvSpPr>
            <p:nvPr/>
          </p:nvSpPr>
          <p:spPr bwMode="auto">
            <a:xfrm>
              <a:off x="4644336" y="5229272"/>
              <a:ext cx="648000" cy="720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n-US" altLang="zh-CN" sz="2000" b="1" dirty="0">
                  <a:latin typeface="+mn-ea"/>
                  <a:ea typeface="+mn-ea"/>
                </a:rPr>
                <a:t>L2$</a:t>
              </a:r>
            </a:p>
          </p:txBody>
        </p:sp>
        <p:sp>
          <p:nvSpPr>
            <p:cNvPr id="246" name="Text Box 9"/>
            <p:cNvSpPr txBox="1">
              <a:spLocks noChangeArrowheads="1"/>
            </p:cNvSpPr>
            <p:nvPr/>
          </p:nvSpPr>
          <p:spPr bwMode="auto">
            <a:xfrm>
              <a:off x="5368902" y="4077072"/>
              <a:ext cx="504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PrRd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247" name="直接连接符 246"/>
            <p:cNvCxnSpPr/>
            <p:nvPr/>
          </p:nvCxnSpPr>
          <p:spPr bwMode="auto">
            <a:xfrm rot="5400000">
              <a:off x="5400757" y="4400699"/>
              <a:ext cx="216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>
              <a:off x="3852176" y="6093272"/>
              <a:ext cx="2088000" cy="1588"/>
            </a:xfrm>
            <a:prstGeom prst="line">
              <a:avLst/>
            </a:prstGeom>
            <a:solidFill>
              <a:schemeClr val="accent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 Box 5"/>
            <p:cNvSpPr txBox="1">
              <a:spLocks noChangeArrowheads="1"/>
            </p:cNvSpPr>
            <p:nvPr/>
          </p:nvSpPr>
          <p:spPr bwMode="auto">
            <a:xfrm>
              <a:off x="7020344" y="4365080"/>
              <a:ext cx="648000" cy="64800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n-US" altLang="zh-CN" sz="2000" b="1" dirty="0">
                  <a:latin typeface="+mn-ea"/>
                  <a:ea typeface="+mn-ea"/>
                </a:rPr>
                <a:t>L1$</a:t>
              </a:r>
            </a:p>
          </p:txBody>
        </p:sp>
        <p:sp>
          <p:nvSpPr>
            <p:cNvPr id="250" name="Text Box 6"/>
            <p:cNvSpPr txBox="1">
              <a:spLocks noChangeArrowheads="1"/>
            </p:cNvSpPr>
            <p:nvPr/>
          </p:nvSpPr>
          <p:spPr bwMode="auto">
            <a:xfrm>
              <a:off x="7020344" y="5157168"/>
              <a:ext cx="648000" cy="792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n-US" altLang="zh-CN" sz="2000" b="1" dirty="0">
                  <a:latin typeface="+mn-ea"/>
                  <a:ea typeface="+mn-ea"/>
                </a:rPr>
                <a:t>L2$</a:t>
              </a:r>
            </a:p>
          </p:txBody>
        </p:sp>
        <p:cxnSp>
          <p:nvCxnSpPr>
            <p:cNvPr id="251" name="直接连接符 250"/>
            <p:cNvCxnSpPr/>
            <p:nvPr/>
          </p:nvCxnSpPr>
          <p:spPr bwMode="auto">
            <a:xfrm>
              <a:off x="6372200" y="6093272"/>
              <a:ext cx="2160000" cy="1588"/>
            </a:xfrm>
            <a:prstGeom prst="line">
              <a:avLst/>
            </a:prstGeom>
            <a:solidFill>
              <a:schemeClr val="accent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接连接符 251"/>
            <p:cNvCxnSpPr/>
            <p:nvPr/>
          </p:nvCxnSpPr>
          <p:spPr bwMode="auto">
            <a:xfrm rot="5400000">
              <a:off x="7848773" y="4400699"/>
              <a:ext cx="216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3" name="直接箭头连接符 83"/>
            <p:cNvCxnSpPr/>
            <p:nvPr/>
          </p:nvCxnSpPr>
          <p:spPr bwMode="auto">
            <a:xfrm rot="10800000" flipV="1">
              <a:off x="7668424" y="4293096"/>
              <a:ext cx="720000" cy="216000"/>
            </a:xfrm>
            <a:prstGeom prst="bentConnector3">
              <a:avLst>
                <a:gd name="adj1" fmla="val -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4" name="Text Box 9"/>
            <p:cNvSpPr txBox="1">
              <a:spLocks noChangeArrowheads="1"/>
            </p:cNvSpPr>
            <p:nvPr/>
          </p:nvSpPr>
          <p:spPr bwMode="auto">
            <a:xfrm>
              <a:off x="7884424" y="4077072"/>
              <a:ext cx="576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PrWr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38164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*包含性的传播方案：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0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5653"/>
              </p:ext>
            </p:extLst>
          </p:nvPr>
        </p:nvGraphicFramePr>
        <p:xfrm>
          <a:off x="827584" y="908720"/>
          <a:ext cx="7920880" cy="148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800200"/>
                <a:gridCol w="1728192"/>
                <a:gridCol w="1440160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向上传播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BusRd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BusRdX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56331"/>
              </p:ext>
            </p:extLst>
          </p:nvPr>
        </p:nvGraphicFramePr>
        <p:xfrm>
          <a:off x="827584" y="2519944"/>
          <a:ext cx="8064896" cy="148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800200"/>
                <a:gridCol w="792088"/>
                <a:gridCol w="936104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向下传播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PrRd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PrWr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PrRdX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3851920" y="4509144"/>
            <a:ext cx="792088" cy="1800128"/>
            <a:chOff x="4067944" y="4149104"/>
            <a:chExt cx="792088" cy="1800128"/>
          </a:xfrm>
        </p:grpSpPr>
        <p:sp>
          <p:nvSpPr>
            <p:cNvPr id="133" name="Text Box 64"/>
            <p:cNvSpPr txBox="1">
              <a:spLocks noChangeArrowheads="1"/>
            </p:cNvSpPr>
            <p:nvPr/>
          </p:nvSpPr>
          <p:spPr bwMode="auto">
            <a:xfrm>
              <a:off x="4067944" y="5733232"/>
              <a:ext cx="648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BusWB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44" name="直接箭头连接符 83"/>
            <p:cNvCxnSpPr/>
            <p:nvPr/>
          </p:nvCxnSpPr>
          <p:spPr bwMode="auto">
            <a:xfrm rot="10800000">
              <a:off x="4572032" y="5445224"/>
              <a:ext cx="2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连接符 107"/>
            <p:cNvCxnSpPr/>
            <p:nvPr/>
          </p:nvCxnSpPr>
          <p:spPr bwMode="auto">
            <a:xfrm flipH="1">
              <a:off x="4427984" y="5445256"/>
              <a:ext cx="1586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直接箭头连接符 83"/>
            <p:cNvCxnSpPr/>
            <p:nvPr/>
          </p:nvCxnSpPr>
          <p:spPr bwMode="auto">
            <a:xfrm rot="5400000">
              <a:off x="4428794" y="5588430"/>
              <a:ext cx="2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7" name="Text Box 108"/>
            <p:cNvSpPr txBox="1">
              <a:spLocks noChangeArrowheads="1"/>
            </p:cNvSpPr>
            <p:nvPr/>
          </p:nvSpPr>
          <p:spPr bwMode="auto">
            <a:xfrm>
              <a:off x="4211960" y="544524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</a:t>
              </a:r>
              <a:endParaRPr lang="zh-CN" altLang="en-US" sz="16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48" name="直接箭头连接符 83"/>
            <p:cNvCxnSpPr/>
            <p:nvPr/>
          </p:nvCxnSpPr>
          <p:spPr bwMode="auto">
            <a:xfrm rot="10800000">
              <a:off x="4570380" y="4579538"/>
              <a:ext cx="288000" cy="15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9" name="直接箭头连接符 83"/>
            <p:cNvCxnSpPr/>
            <p:nvPr/>
          </p:nvCxnSpPr>
          <p:spPr bwMode="auto">
            <a:xfrm rot="16200000" flipH="1">
              <a:off x="4644000" y="4941192"/>
              <a:ext cx="144000" cy="288000"/>
            </a:xfrm>
            <a:prstGeom prst="bentConnector3">
              <a:avLst>
                <a:gd name="adj1" fmla="val 10080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108"/>
            <p:cNvSpPr txBox="1">
              <a:spLocks noChangeArrowheads="1"/>
            </p:cNvSpPr>
            <p:nvPr/>
          </p:nvSpPr>
          <p:spPr bwMode="auto">
            <a:xfrm>
              <a:off x="4211960" y="458115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</a:t>
              </a:r>
              <a:endParaRPr lang="zh-CN" altLang="en-US" sz="16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Text Box 108"/>
            <p:cNvSpPr txBox="1">
              <a:spLocks noChangeArrowheads="1"/>
            </p:cNvSpPr>
            <p:nvPr/>
          </p:nvSpPr>
          <p:spPr bwMode="auto">
            <a:xfrm>
              <a:off x="4283968" y="4797152"/>
              <a:ext cx="504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PrWr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>
              <a:off x="4427984" y="4581104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9" name="直接箭头连接符 83"/>
            <p:cNvCxnSpPr/>
            <p:nvPr/>
          </p:nvCxnSpPr>
          <p:spPr bwMode="auto">
            <a:xfrm flipV="1">
              <a:off x="4139952" y="4725144"/>
              <a:ext cx="347" cy="50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直接箭头连接符 83"/>
            <p:cNvCxnSpPr/>
            <p:nvPr/>
          </p:nvCxnSpPr>
          <p:spPr bwMode="auto">
            <a:xfrm>
              <a:off x="4572000" y="4591956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83"/>
            <p:cNvCxnSpPr/>
            <p:nvPr/>
          </p:nvCxnSpPr>
          <p:spPr bwMode="auto">
            <a:xfrm flipV="1">
              <a:off x="4139952" y="4149104"/>
              <a:ext cx="347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6372256" y="4509096"/>
            <a:ext cx="2160120" cy="1800176"/>
            <a:chOff x="6516272" y="4149056"/>
            <a:chExt cx="2160120" cy="1800176"/>
          </a:xfrm>
        </p:grpSpPr>
        <p:sp>
          <p:nvSpPr>
            <p:cNvPr id="165" name="Text Box 63"/>
            <p:cNvSpPr txBox="1">
              <a:spLocks noChangeArrowheads="1"/>
            </p:cNvSpPr>
            <p:nvPr/>
          </p:nvSpPr>
          <p:spPr bwMode="auto">
            <a:xfrm>
              <a:off x="7884368" y="5733232"/>
              <a:ext cx="720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BusRdX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67" name="直接箭头连接符 83"/>
            <p:cNvCxnSpPr/>
            <p:nvPr/>
          </p:nvCxnSpPr>
          <p:spPr bwMode="auto">
            <a:xfrm rot="10800000">
              <a:off x="7812440" y="4437088"/>
              <a:ext cx="720000" cy="15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8" name="直接箭头连接符 83"/>
            <p:cNvCxnSpPr/>
            <p:nvPr/>
          </p:nvCxnSpPr>
          <p:spPr bwMode="auto">
            <a:xfrm flipV="1">
              <a:off x="7812360" y="4437152"/>
              <a:ext cx="720000" cy="576000"/>
            </a:xfrm>
            <a:prstGeom prst="bentConnector3">
              <a:avLst>
                <a:gd name="adj1" fmla="val 10061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9" name="直接箭头连接符 83"/>
            <p:cNvCxnSpPr/>
            <p:nvPr/>
          </p:nvCxnSpPr>
          <p:spPr bwMode="auto">
            <a:xfrm rot="10800000">
              <a:off x="7812344" y="5373255"/>
              <a:ext cx="720000" cy="360000"/>
            </a:xfrm>
            <a:prstGeom prst="bentConnector3">
              <a:avLst>
                <a:gd name="adj1" fmla="val -83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rot="5400000">
              <a:off x="7741186" y="5372358"/>
              <a:ext cx="72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5" name="Text Box 108"/>
            <p:cNvSpPr txBox="1">
              <a:spLocks noChangeArrowheads="1"/>
            </p:cNvSpPr>
            <p:nvPr/>
          </p:nvSpPr>
          <p:spPr bwMode="auto">
            <a:xfrm>
              <a:off x="8100392" y="4149056"/>
              <a:ext cx="576000" cy="229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I/S/E</a:t>
              </a:r>
              <a:endParaRPr lang="zh-CN" altLang="en-US" sz="16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 bwMode="auto">
            <a:xfrm flipH="1">
              <a:off x="8100392" y="479715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1" name="Text Box 108"/>
            <p:cNvSpPr txBox="1">
              <a:spLocks noChangeArrowheads="1"/>
            </p:cNvSpPr>
            <p:nvPr/>
          </p:nvSpPr>
          <p:spPr bwMode="auto">
            <a:xfrm>
              <a:off x="8100392" y="5013152"/>
              <a:ext cx="55509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I/S/E</a:t>
              </a:r>
              <a:endParaRPr lang="zh-CN" altLang="en-US" sz="16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89" name="Text Box 108"/>
            <p:cNvSpPr txBox="1">
              <a:spLocks noChangeArrowheads="1"/>
            </p:cNvSpPr>
            <p:nvPr/>
          </p:nvSpPr>
          <p:spPr bwMode="auto">
            <a:xfrm>
              <a:off x="7884368" y="4581152"/>
              <a:ext cx="576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PrRdX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92" name="直接连接符 191"/>
            <p:cNvCxnSpPr/>
            <p:nvPr/>
          </p:nvCxnSpPr>
          <p:spPr bwMode="auto">
            <a:xfrm rot="5400000">
              <a:off x="7885186" y="4368251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7" name="直接箭头连接符 83"/>
            <p:cNvCxnSpPr/>
            <p:nvPr/>
          </p:nvCxnSpPr>
          <p:spPr bwMode="auto">
            <a:xfrm rot="10800000">
              <a:off x="7020288" y="5301208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8" name="Text Box 108"/>
            <p:cNvSpPr txBox="1">
              <a:spLocks noChangeArrowheads="1"/>
            </p:cNvSpPr>
            <p:nvPr/>
          </p:nvSpPr>
          <p:spPr bwMode="auto">
            <a:xfrm>
              <a:off x="6516272" y="5229224"/>
              <a:ext cx="504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Repl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09" name="直接箭头连接符 83"/>
            <p:cNvCxnSpPr/>
            <p:nvPr/>
          </p:nvCxnSpPr>
          <p:spPr bwMode="auto">
            <a:xfrm rot="10800000">
              <a:off x="7020127" y="4437088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0" name="Text Box 108"/>
            <p:cNvSpPr txBox="1">
              <a:spLocks noChangeArrowheads="1"/>
            </p:cNvSpPr>
            <p:nvPr/>
          </p:nvSpPr>
          <p:spPr bwMode="auto">
            <a:xfrm>
              <a:off x="6516272" y="4365104"/>
              <a:ext cx="504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Repl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851920" y="4293096"/>
            <a:ext cx="2304256" cy="2016176"/>
            <a:chOff x="3851920" y="4293096"/>
            <a:chExt cx="2304256" cy="2016176"/>
          </a:xfrm>
        </p:grpSpPr>
        <p:sp>
          <p:nvSpPr>
            <p:cNvPr id="132" name="Text Box 63"/>
            <p:cNvSpPr txBox="1">
              <a:spLocks noChangeArrowheads="1"/>
            </p:cNvSpPr>
            <p:nvPr/>
          </p:nvSpPr>
          <p:spPr bwMode="auto">
            <a:xfrm>
              <a:off x="5220072" y="6093272"/>
              <a:ext cx="648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BusRd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4" name="Text Box 108"/>
            <p:cNvSpPr txBox="1">
              <a:spLocks noChangeArrowheads="1"/>
            </p:cNvSpPr>
            <p:nvPr/>
          </p:nvSpPr>
          <p:spPr bwMode="auto">
            <a:xfrm>
              <a:off x="5724128" y="429309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990099"/>
                  </a:solidFill>
                </a:rPr>
                <a:t>命中</a:t>
              </a:r>
            </a:p>
          </p:txBody>
        </p:sp>
        <p:cxnSp>
          <p:nvCxnSpPr>
            <p:cNvPr id="136" name="直接箭头连接符 83"/>
            <p:cNvCxnSpPr/>
            <p:nvPr/>
          </p:nvCxnSpPr>
          <p:spPr bwMode="auto">
            <a:xfrm flipV="1">
              <a:off x="5292336" y="4293120"/>
              <a:ext cx="432000" cy="216000"/>
            </a:xfrm>
            <a:prstGeom prst="bentConnector3">
              <a:avLst>
                <a:gd name="adj1" fmla="val 1002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箭头连接符 83"/>
            <p:cNvCxnSpPr/>
            <p:nvPr/>
          </p:nvCxnSpPr>
          <p:spPr bwMode="auto">
            <a:xfrm rot="10800000">
              <a:off x="5292065" y="4797128"/>
              <a:ext cx="432000" cy="158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8" name="直接箭头连接符 83"/>
            <p:cNvCxnSpPr/>
            <p:nvPr/>
          </p:nvCxnSpPr>
          <p:spPr bwMode="auto">
            <a:xfrm flipV="1">
              <a:off x="5292336" y="5157216"/>
              <a:ext cx="432000" cy="216000"/>
            </a:xfrm>
            <a:prstGeom prst="bentConnector3">
              <a:avLst>
                <a:gd name="adj1" fmla="val 1002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83"/>
            <p:cNvCxnSpPr/>
            <p:nvPr/>
          </p:nvCxnSpPr>
          <p:spPr bwMode="auto">
            <a:xfrm rot="10800000">
              <a:off x="5292065" y="5733256"/>
              <a:ext cx="432000" cy="360000"/>
            </a:xfrm>
            <a:prstGeom prst="bentConnector3">
              <a:avLst>
                <a:gd name="adj1" fmla="val -2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0" name="Text Box 108"/>
            <p:cNvSpPr txBox="1">
              <a:spLocks noChangeArrowheads="1"/>
            </p:cNvSpPr>
            <p:nvPr/>
          </p:nvSpPr>
          <p:spPr bwMode="auto">
            <a:xfrm>
              <a:off x="5724176" y="5157168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990099"/>
                  </a:solidFill>
                </a:rPr>
                <a:t>命中</a:t>
              </a:r>
            </a:p>
          </p:txBody>
        </p:sp>
        <p:cxnSp>
          <p:nvCxnSpPr>
            <p:cNvPr id="141" name="直接连接符 140"/>
            <p:cNvCxnSpPr/>
            <p:nvPr/>
          </p:nvCxnSpPr>
          <p:spPr bwMode="auto">
            <a:xfrm rot="5400000">
              <a:off x="5399707" y="5264771"/>
              <a:ext cx="216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rot="5400000">
              <a:off x="5147707" y="5739065"/>
              <a:ext cx="720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5372322" y="4941168"/>
              <a:ext cx="504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PrRd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 rot="5400000">
              <a:off x="5293154" y="4716893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6" name="Text Box 108"/>
            <p:cNvSpPr txBox="1">
              <a:spLocks noChangeArrowheads="1"/>
            </p:cNvSpPr>
            <p:nvPr/>
          </p:nvSpPr>
          <p:spPr bwMode="auto">
            <a:xfrm>
              <a:off x="5508360" y="4540846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990099"/>
                  </a:solidFill>
                </a:rPr>
                <a:t>缺失</a:t>
              </a:r>
              <a:endParaRPr lang="zh-CN" altLang="en-US" sz="1600" dirty="0">
                <a:solidFill>
                  <a:srgbClr val="990099"/>
                </a:solidFill>
              </a:endParaRPr>
            </a:p>
          </p:txBody>
        </p:sp>
        <p:sp>
          <p:nvSpPr>
            <p:cNvPr id="157" name="Text Box 108"/>
            <p:cNvSpPr txBox="1">
              <a:spLocks noChangeArrowheads="1"/>
            </p:cNvSpPr>
            <p:nvPr/>
          </p:nvSpPr>
          <p:spPr bwMode="auto">
            <a:xfrm>
              <a:off x="5508360" y="5404966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990099"/>
                  </a:solidFill>
                </a:rPr>
                <a:t>缺失</a:t>
              </a:r>
              <a:endParaRPr lang="zh-CN" altLang="en-US" sz="1600" dirty="0">
                <a:solidFill>
                  <a:srgbClr val="990099"/>
                </a:solidFill>
              </a:endParaRPr>
            </a:p>
          </p:txBody>
        </p:sp>
        <p:cxnSp>
          <p:nvCxnSpPr>
            <p:cNvPr id="160" name="直接箭头连接符 83"/>
            <p:cNvCxnSpPr/>
            <p:nvPr/>
          </p:nvCxnSpPr>
          <p:spPr bwMode="auto">
            <a:xfrm rot="10800000">
              <a:off x="4356169" y="5661248"/>
              <a:ext cx="2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08"/>
            <p:cNvSpPr txBox="1">
              <a:spLocks noChangeArrowheads="1"/>
            </p:cNvSpPr>
            <p:nvPr/>
          </p:nvSpPr>
          <p:spPr bwMode="auto">
            <a:xfrm>
              <a:off x="3851920" y="5589264"/>
              <a:ext cx="504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Repl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25" name="直接箭头连接符 83"/>
            <p:cNvCxnSpPr/>
            <p:nvPr/>
          </p:nvCxnSpPr>
          <p:spPr bwMode="auto">
            <a:xfrm rot="10800000">
              <a:off x="4356008" y="4797128"/>
              <a:ext cx="2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9" name="Text Box 108"/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504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Repl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11" name="直接箭头连接符 83"/>
            <p:cNvCxnSpPr/>
            <p:nvPr/>
          </p:nvCxnSpPr>
          <p:spPr bwMode="auto">
            <a:xfrm flipV="1">
              <a:off x="5719516" y="4797057"/>
              <a:ext cx="1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54805"/>
              </p:ext>
            </p:extLst>
          </p:nvPr>
        </p:nvGraphicFramePr>
        <p:xfrm>
          <a:off x="2123728" y="1257520"/>
          <a:ext cx="6624736" cy="7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168352"/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不变，不传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上传</a:t>
                      </a:r>
                      <a:endParaRPr lang="zh-CN" altLang="en-US" sz="22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，不传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上传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，不传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68187"/>
              </p:ext>
            </p:extLst>
          </p:nvPr>
        </p:nvGraphicFramePr>
        <p:xfrm>
          <a:off x="2123728" y="2049608"/>
          <a:ext cx="6624736" cy="37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  <a:gridCol w="165618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上传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下传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4" name="组合 213"/>
          <p:cNvGrpSpPr/>
          <p:nvPr/>
        </p:nvGrpSpPr>
        <p:grpSpPr>
          <a:xfrm>
            <a:off x="611240" y="4365104"/>
            <a:ext cx="2664176" cy="1741166"/>
            <a:chOff x="683560" y="4005064"/>
            <a:chExt cx="2664176" cy="1741166"/>
          </a:xfrm>
        </p:grpSpPr>
        <p:cxnSp>
          <p:nvCxnSpPr>
            <p:cNvPr id="215" name="直接连接符 214"/>
            <p:cNvCxnSpPr/>
            <p:nvPr/>
          </p:nvCxnSpPr>
          <p:spPr bwMode="auto">
            <a:xfrm flipV="1">
              <a:off x="900032" y="4228972"/>
              <a:ext cx="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755648" y="4589036"/>
              <a:ext cx="648000" cy="21600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b="1" dirty="0" err="1" smtClean="0">
                  <a:latin typeface="+mn-ea"/>
                  <a:ea typeface="+mn-ea"/>
                </a:rPr>
                <a:t>BusRd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217" name="直接箭头连接符 83"/>
            <p:cNvCxnSpPr/>
            <p:nvPr/>
          </p:nvCxnSpPr>
          <p:spPr bwMode="auto">
            <a:xfrm>
              <a:off x="683664" y="4957602"/>
              <a:ext cx="864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218" name="Text Box 175"/>
            <p:cNvSpPr txBox="1">
              <a:spLocks noChangeArrowheads="1"/>
            </p:cNvSpPr>
            <p:nvPr/>
          </p:nvSpPr>
          <p:spPr bwMode="auto">
            <a:xfrm>
              <a:off x="2268120" y="4243222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</a:t>
              </a:r>
              <a:r>
                <a:rPr lang="en-US" altLang="zh-CN" sz="1600" dirty="0" smtClean="0">
                  <a:latin typeface="+mn-ea"/>
                  <a:ea typeface="+mn-ea"/>
                </a:rPr>
                <a:t>→I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219" name="直接箭头连接符 83"/>
            <p:cNvCxnSpPr/>
            <p:nvPr/>
          </p:nvCxnSpPr>
          <p:spPr bwMode="auto">
            <a:xfrm rot="10800000" flipV="1">
              <a:off x="683560" y="5381100"/>
              <a:ext cx="864000" cy="360000"/>
            </a:xfrm>
            <a:prstGeom prst="bentConnector3">
              <a:avLst>
                <a:gd name="adj1" fmla="val 99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0" name="Text Box 175"/>
            <p:cNvSpPr txBox="1">
              <a:spLocks noChangeArrowheads="1"/>
            </p:cNvSpPr>
            <p:nvPr/>
          </p:nvSpPr>
          <p:spPr bwMode="auto">
            <a:xfrm>
              <a:off x="972040" y="538623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</a:t>
              </a:r>
              <a:r>
                <a:rPr lang="en-US" altLang="zh-CN" sz="1600" dirty="0" smtClean="0">
                  <a:latin typeface="+mn-ea"/>
                  <a:ea typeface="+mn-ea"/>
                </a:rPr>
                <a:t>→S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 bwMode="auto">
            <a:xfrm rot="5400000" flipH="1" flipV="1">
              <a:off x="611238" y="5092306"/>
              <a:ext cx="57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2" name="直接连接符 94"/>
            <p:cNvCxnSpPr/>
            <p:nvPr/>
          </p:nvCxnSpPr>
          <p:spPr bwMode="auto">
            <a:xfrm rot="10800000" flipV="1">
              <a:off x="683664" y="4234230"/>
              <a:ext cx="864000" cy="1152000"/>
            </a:xfrm>
            <a:prstGeom prst="bentConnector3">
              <a:avLst>
                <a:gd name="adj1" fmla="val 9989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3" name="Text Box 175"/>
            <p:cNvSpPr txBox="1">
              <a:spLocks noChangeArrowheads="1"/>
            </p:cNvSpPr>
            <p:nvPr/>
          </p:nvSpPr>
          <p:spPr bwMode="auto">
            <a:xfrm>
              <a:off x="972040" y="4005064"/>
              <a:ext cx="432000" cy="44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E</a:t>
              </a:r>
              <a:r>
                <a:rPr lang="en-US" altLang="zh-CN" sz="1600" dirty="0" smtClean="0">
                  <a:latin typeface="+mn-ea"/>
                </a:rPr>
                <a:t>→S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</a:t>
              </a:r>
              <a:r>
                <a:rPr lang="en-US" altLang="zh-CN" sz="1600" dirty="0" smtClean="0">
                  <a:latin typeface="+mn-ea"/>
                  <a:ea typeface="+mn-ea"/>
                </a:rPr>
                <a:t>→S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24" name="Text Box 175"/>
            <p:cNvSpPr txBox="1">
              <a:spLocks noChangeArrowheads="1"/>
            </p:cNvSpPr>
            <p:nvPr/>
          </p:nvSpPr>
          <p:spPr bwMode="auto">
            <a:xfrm>
              <a:off x="971664" y="4957601"/>
              <a:ext cx="576000" cy="414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MI</a:t>
              </a:r>
              <a:r>
                <a:rPr lang="en-US" altLang="zh-CN" sz="1600" dirty="0" smtClean="0">
                  <a:latin typeface="+mn-ea"/>
                  <a:ea typeface="+mn-ea"/>
                </a:rPr>
                <a:t>→S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E</a:t>
              </a:r>
              <a:r>
                <a:rPr lang="zh-CN" altLang="en-US" sz="1600" dirty="0" smtClean="0">
                  <a:latin typeface="+mn-ea"/>
                  <a:ea typeface="+mn-ea"/>
                </a:rPr>
                <a:t>→</a:t>
              </a:r>
              <a:r>
                <a:rPr lang="en-US" altLang="zh-CN" sz="1600" dirty="0" smtClean="0">
                  <a:latin typeface="+mn-ea"/>
                  <a:ea typeface="+mn-ea"/>
                </a:rPr>
                <a:t>S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225" name="直接箭头连接符 83"/>
            <p:cNvCxnSpPr/>
            <p:nvPr/>
          </p:nvCxnSpPr>
          <p:spPr bwMode="auto">
            <a:xfrm>
              <a:off x="2195736" y="5386230"/>
              <a:ext cx="1152000" cy="360000"/>
            </a:xfrm>
            <a:prstGeom prst="bentConnector3">
              <a:avLst>
                <a:gd name="adj1" fmla="val 9999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直接连接符 128"/>
            <p:cNvCxnSpPr/>
            <p:nvPr/>
          </p:nvCxnSpPr>
          <p:spPr bwMode="auto">
            <a:xfrm>
              <a:off x="2195736" y="4244810"/>
              <a:ext cx="1152000" cy="1152000"/>
            </a:xfrm>
            <a:prstGeom prst="bentConnector3">
              <a:avLst>
                <a:gd name="adj1" fmla="val 999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7" name="Text Box 108"/>
            <p:cNvSpPr txBox="1">
              <a:spLocks noChangeArrowheads="1"/>
            </p:cNvSpPr>
            <p:nvPr/>
          </p:nvSpPr>
          <p:spPr bwMode="auto">
            <a:xfrm>
              <a:off x="2555776" y="4517028"/>
              <a:ext cx="756000" cy="21600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b="1" dirty="0" err="1" smtClean="0">
                  <a:latin typeface="+mn-ea"/>
                  <a:ea typeface="+mn-ea"/>
                </a:rPr>
                <a:t>BusRdX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28" name="Text Box 175"/>
            <p:cNvSpPr txBox="1">
              <a:spLocks noChangeArrowheads="1"/>
            </p:cNvSpPr>
            <p:nvPr/>
          </p:nvSpPr>
          <p:spPr bwMode="auto">
            <a:xfrm>
              <a:off x="2267792" y="538623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</a:t>
              </a:r>
              <a:r>
                <a:rPr lang="en-US" altLang="zh-CN" sz="1600" dirty="0" smtClean="0">
                  <a:latin typeface="+mn-ea"/>
                  <a:ea typeface="+mn-ea"/>
                </a:rPr>
                <a:t>→I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29" name="Text Box 175"/>
            <p:cNvSpPr txBox="1">
              <a:spLocks noChangeArrowheads="1"/>
            </p:cNvSpPr>
            <p:nvPr/>
          </p:nvSpPr>
          <p:spPr bwMode="auto">
            <a:xfrm>
              <a:off x="2267744" y="4005088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E/S</a:t>
              </a:r>
              <a:r>
                <a:rPr lang="en-US" altLang="zh-CN" sz="1600" dirty="0" smtClean="0">
                  <a:latin typeface="+mn-ea"/>
                  <a:ea typeface="+mn-ea"/>
                </a:rPr>
                <a:t>→I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30" name="Text Box 175"/>
            <p:cNvSpPr txBox="1">
              <a:spLocks noChangeArrowheads="1"/>
            </p:cNvSpPr>
            <p:nvPr/>
          </p:nvSpPr>
          <p:spPr bwMode="auto">
            <a:xfrm>
              <a:off x="2267848" y="5085184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MI/E/S</a:t>
              </a:r>
              <a:r>
                <a:rPr lang="en-US" altLang="zh-CN" sz="1600" dirty="0" smtClean="0">
                  <a:latin typeface="+mn-ea"/>
                  <a:ea typeface="+mn-ea"/>
                </a:rPr>
                <a:t>→I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 flipH="1" flipV="1">
              <a:off x="2880642" y="506728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rot="5400000" flipH="1" flipV="1">
              <a:off x="3069642" y="4378154"/>
              <a:ext cx="27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33" name="组合 232"/>
          <p:cNvGrpSpPr/>
          <p:nvPr/>
        </p:nvGrpSpPr>
        <p:grpSpPr>
          <a:xfrm>
            <a:off x="539552" y="4228972"/>
            <a:ext cx="2808000" cy="2088208"/>
            <a:chOff x="539552" y="4228972"/>
            <a:chExt cx="2808000" cy="2088208"/>
          </a:xfrm>
        </p:grpSpPr>
        <p:sp>
          <p:nvSpPr>
            <p:cNvPr id="234" name="Text Box 5"/>
            <p:cNvSpPr txBox="1">
              <a:spLocks noChangeArrowheads="1"/>
            </p:cNvSpPr>
            <p:nvPr/>
          </p:nvSpPr>
          <p:spPr bwMode="auto">
            <a:xfrm>
              <a:off x="1475416" y="4228972"/>
              <a:ext cx="648000" cy="64800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n-US" altLang="zh-CN" sz="2000" b="1">
                  <a:latin typeface="+mn-ea"/>
                  <a:ea typeface="+mn-ea"/>
                </a:rPr>
                <a:t>L1$</a:t>
              </a:r>
            </a:p>
          </p:txBody>
        </p:sp>
        <p:sp>
          <p:nvSpPr>
            <p:cNvPr id="235" name="Text Box 6"/>
            <p:cNvSpPr txBox="1">
              <a:spLocks noChangeArrowheads="1"/>
            </p:cNvSpPr>
            <p:nvPr/>
          </p:nvSpPr>
          <p:spPr bwMode="auto">
            <a:xfrm>
              <a:off x="1475344" y="5093068"/>
              <a:ext cx="648000" cy="792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n-US" altLang="zh-CN" sz="2000" b="1">
                  <a:latin typeface="+mn-ea"/>
                  <a:ea typeface="+mn-ea"/>
                </a:rPr>
                <a:t>L2$</a:t>
              </a:r>
            </a:p>
          </p:txBody>
        </p:sp>
        <p:sp>
          <p:nvSpPr>
            <p:cNvPr id="236" name="Text Box 64"/>
            <p:cNvSpPr txBox="1">
              <a:spLocks noChangeArrowheads="1"/>
            </p:cNvSpPr>
            <p:nvPr/>
          </p:nvSpPr>
          <p:spPr bwMode="auto">
            <a:xfrm>
              <a:off x="2591552" y="6101180"/>
              <a:ext cx="756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 err="1" smtClean="0">
                  <a:latin typeface="+mn-ea"/>
                  <a:ea typeface="+mn-ea"/>
                </a:rPr>
                <a:t>BusRdX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 flipH="1" flipV="1">
              <a:off x="647669" y="5925873"/>
              <a:ext cx="360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8" name="Text Box 64"/>
            <p:cNvSpPr txBox="1">
              <a:spLocks noChangeArrowheads="1"/>
            </p:cNvSpPr>
            <p:nvPr/>
          </p:nvSpPr>
          <p:spPr bwMode="auto">
            <a:xfrm>
              <a:off x="611320" y="6101180"/>
              <a:ext cx="648000" cy="216000"/>
            </a:xfrm>
            <a:prstGeom prst="rect">
              <a:avLst/>
            </a:prstGeom>
            <a:solidFill>
              <a:srgbClr val="99CCFF">
                <a:alpha val="4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err="1" smtClean="0">
                  <a:latin typeface="+mn-ea"/>
                  <a:ea typeface="+mn-ea"/>
                </a:rPr>
                <a:t>BusRd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239" name="直接连接符 238"/>
            <p:cNvCxnSpPr/>
            <p:nvPr/>
          </p:nvCxnSpPr>
          <p:spPr bwMode="auto">
            <a:xfrm rot="5400000" flipH="1" flipV="1">
              <a:off x="2951925" y="5925873"/>
              <a:ext cx="360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0" name="直接连接符 239"/>
            <p:cNvCxnSpPr/>
            <p:nvPr/>
          </p:nvCxnSpPr>
          <p:spPr bwMode="auto">
            <a:xfrm>
              <a:off x="539552" y="6099592"/>
              <a:ext cx="2808000" cy="1588"/>
            </a:xfrm>
            <a:prstGeom prst="line">
              <a:avLst/>
            </a:prstGeom>
            <a:solidFill>
              <a:schemeClr val="accent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55" name="表格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77208"/>
              </p:ext>
            </p:extLst>
          </p:nvPr>
        </p:nvGraphicFramePr>
        <p:xfrm>
          <a:off x="2123728" y="3262504"/>
          <a:ext cx="6768752" cy="7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，下传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，不传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不变，不传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，下传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，不传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" name="表格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50623"/>
              </p:ext>
            </p:extLst>
          </p:nvPr>
        </p:nvGraphicFramePr>
        <p:xfrm>
          <a:off x="2123728" y="2864176"/>
          <a:ext cx="6768752" cy="37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728192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S/E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下传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不变，不传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M/MI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，不传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7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274" y="404664"/>
            <a:ext cx="875020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Pentium/Pentium</a:t>
            </a:r>
            <a:r>
              <a:rPr lang="en-US" altLang="zh-CN" sz="2400" dirty="0">
                <a:solidFill>
                  <a:srgbClr val="FF3399"/>
                </a:solidFill>
                <a:latin typeface="宋体" pitchFamily="2" charset="-122"/>
              </a:rPr>
              <a:t> Ⅱ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Cache</a:t>
            </a:r>
            <a:r>
              <a:rPr lang="zh-CN" altLang="en-US" sz="2400" dirty="0"/>
              <a:t>技术</a:t>
            </a:r>
          </a:p>
        </p:txBody>
      </p:sp>
      <p:sp>
        <p:nvSpPr>
          <p:cNvPr id="39" name="Text Box 197"/>
          <p:cNvSpPr txBox="1">
            <a:spLocks noChangeArrowheads="1"/>
          </p:cNvSpPr>
          <p:nvPr/>
        </p:nvSpPr>
        <p:spPr bwMode="auto">
          <a:xfrm>
            <a:off x="2267744" y="4509120"/>
            <a:ext cx="65527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容量</a:t>
            </a:r>
            <a:r>
              <a:rPr lang="zh-CN" altLang="en-US" sz="2400" b="1" dirty="0">
                <a:latin typeface="宋体" pitchFamily="2" charset="-122"/>
              </a:rPr>
              <a:t>各为</a:t>
            </a:r>
            <a:r>
              <a:rPr lang="en-US" altLang="zh-CN" sz="2400" b="1" dirty="0">
                <a:latin typeface="宋体" pitchFamily="2" charset="-122"/>
              </a:rPr>
              <a:t>8KB</a:t>
            </a:r>
            <a:r>
              <a:rPr lang="zh-CN" altLang="en-US" sz="2400" b="1" dirty="0">
                <a:latin typeface="宋体" pitchFamily="2" charset="-122"/>
              </a:rPr>
              <a:t>、块大小为</a:t>
            </a:r>
            <a:r>
              <a:rPr lang="en-US" altLang="zh-CN" sz="2400" b="1" dirty="0" smtClean="0">
                <a:latin typeface="宋体" pitchFamily="2" charset="-122"/>
              </a:rPr>
              <a:t>32B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</a:rPr>
              <a:t>路</a:t>
            </a:r>
            <a:r>
              <a:rPr lang="zh-CN" altLang="en-US" sz="2400" b="1" dirty="0" smtClean="0">
                <a:latin typeface="宋体" pitchFamily="2" charset="-122"/>
              </a:rPr>
              <a:t>组相联映射、</a:t>
            </a:r>
            <a:r>
              <a:rPr lang="en-US" altLang="zh-CN" sz="2400" b="1" dirty="0" smtClean="0">
                <a:latin typeface="宋体" pitchFamily="2" charset="-122"/>
              </a:rPr>
              <a:t>LRU</a:t>
            </a:r>
            <a:r>
              <a:rPr lang="zh-CN" altLang="en-US" sz="2400" b="1" dirty="0">
                <a:latin typeface="宋体" pitchFamily="2" charset="-122"/>
              </a:rPr>
              <a:t>替换算法、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写一次法</a:t>
            </a:r>
            <a:r>
              <a:rPr lang="zh-CN" altLang="en-US" sz="2400" b="1" dirty="0" smtClean="0">
                <a:latin typeface="宋体" pitchFamily="2" charset="-122"/>
              </a:rPr>
              <a:t>或全写法</a:t>
            </a:r>
            <a:r>
              <a:rPr lang="zh-CN" altLang="en-US" sz="2400" b="1" dirty="0">
                <a:latin typeface="宋体" pitchFamily="2" charset="-122"/>
              </a:rPr>
              <a:t>写</a:t>
            </a:r>
            <a:r>
              <a:rPr lang="zh-CN" altLang="en-US" sz="2400" b="1" dirty="0" smtClean="0">
                <a:latin typeface="宋体" pitchFamily="2" charset="-122"/>
              </a:rPr>
              <a:t>策略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容量为</a:t>
            </a:r>
            <a:r>
              <a:rPr lang="en-US" altLang="zh-CN" sz="2400" b="1" dirty="0">
                <a:latin typeface="宋体" pitchFamily="2" charset="-122"/>
              </a:rPr>
              <a:t>256/512KB</a:t>
            </a:r>
            <a:r>
              <a:rPr lang="zh-CN" altLang="en-US" sz="2400" b="1" dirty="0">
                <a:latin typeface="宋体" pitchFamily="2" charset="-122"/>
              </a:rPr>
              <a:t>、块大小为</a:t>
            </a:r>
            <a:r>
              <a:rPr lang="en-US" altLang="zh-CN" sz="2400" b="1" dirty="0">
                <a:latin typeface="宋体" pitchFamily="2" charset="-122"/>
              </a:rPr>
              <a:t>32B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</a:rPr>
              <a:t>路组相联映射、</a:t>
            </a:r>
            <a:r>
              <a:rPr lang="en-US" altLang="zh-CN" sz="2400" b="1" dirty="0">
                <a:latin typeface="宋体" pitchFamily="2" charset="-122"/>
              </a:rPr>
              <a:t>LRU</a:t>
            </a:r>
            <a:r>
              <a:rPr lang="zh-CN" altLang="en-US" sz="2400" b="1" dirty="0">
                <a:latin typeface="宋体" pitchFamily="2" charset="-122"/>
              </a:rPr>
              <a:t>替换算法、写回法或全写法写</a:t>
            </a:r>
            <a:r>
              <a:rPr lang="zh-CN" altLang="en-US" sz="2400" b="1" dirty="0" smtClean="0">
                <a:latin typeface="宋体" pitchFamily="2" charset="-122"/>
              </a:rPr>
              <a:t>策略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41" name="Group 267"/>
          <p:cNvGrpSpPr>
            <a:grpSpLocks/>
          </p:cNvGrpSpPr>
          <p:nvPr/>
        </p:nvGrpSpPr>
        <p:grpSpPr bwMode="auto">
          <a:xfrm>
            <a:off x="1978446" y="2637457"/>
            <a:ext cx="4249738" cy="1871663"/>
            <a:chOff x="1156" y="1752"/>
            <a:chExt cx="2677" cy="1179"/>
          </a:xfrm>
        </p:grpSpPr>
        <p:sp>
          <p:nvSpPr>
            <p:cNvPr id="42" name="Line 220"/>
            <p:cNvSpPr>
              <a:spLocks noChangeShapeType="1"/>
            </p:cNvSpPr>
            <p:nvPr/>
          </p:nvSpPr>
          <p:spPr bwMode="auto">
            <a:xfrm flipV="1">
              <a:off x="1973" y="2931"/>
              <a:ext cx="18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25"/>
            <p:cNvSpPr txBox="1">
              <a:spLocks noChangeArrowheads="1"/>
            </p:cNvSpPr>
            <p:nvPr/>
          </p:nvSpPr>
          <p:spPr bwMode="auto">
            <a:xfrm>
              <a:off x="1156" y="2749"/>
              <a:ext cx="589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44" name="Text Box 243"/>
            <p:cNvSpPr txBox="1">
              <a:spLocks noChangeArrowheads="1"/>
            </p:cNvSpPr>
            <p:nvPr/>
          </p:nvSpPr>
          <p:spPr bwMode="auto">
            <a:xfrm>
              <a:off x="2064" y="2568"/>
              <a:ext cx="1678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45" name="Rectangle 244"/>
            <p:cNvSpPr>
              <a:spLocks noChangeArrowheads="1"/>
            </p:cNvSpPr>
            <p:nvPr/>
          </p:nvSpPr>
          <p:spPr bwMode="auto">
            <a:xfrm>
              <a:off x="1973" y="1752"/>
              <a:ext cx="1860" cy="635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245"/>
            <p:cNvSpPr>
              <a:spLocks noChangeShapeType="1"/>
            </p:cNvSpPr>
            <p:nvPr/>
          </p:nvSpPr>
          <p:spPr bwMode="auto">
            <a:xfrm flipV="1">
              <a:off x="2880" y="2387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46"/>
            <p:cNvSpPr>
              <a:spLocks noChangeShapeType="1"/>
            </p:cNvSpPr>
            <p:nvPr/>
          </p:nvSpPr>
          <p:spPr bwMode="auto">
            <a:xfrm flipV="1">
              <a:off x="2880" y="2749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47"/>
            <p:cNvSpPr txBox="1">
              <a:spLocks noChangeArrowheads="1"/>
            </p:cNvSpPr>
            <p:nvPr/>
          </p:nvSpPr>
          <p:spPr bwMode="auto">
            <a:xfrm>
              <a:off x="1175" y="2389"/>
              <a:ext cx="589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本地总线</a:t>
              </a:r>
            </a:p>
          </p:txBody>
        </p:sp>
        <p:sp>
          <p:nvSpPr>
            <p:cNvPr id="49" name="Text Box 257"/>
            <p:cNvSpPr txBox="1">
              <a:spLocks noChangeArrowheads="1"/>
            </p:cNvSpPr>
            <p:nvPr/>
          </p:nvSpPr>
          <p:spPr bwMode="auto">
            <a:xfrm>
              <a:off x="2336" y="1842"/>
              <a:ext cx="1180" cy="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CPU</a:t>
              </a:r>
              <a:r>
                <a:rPr lang="zh-CN" altLang="en-US" sz="1800" b="1">
                  <a:latin typeface="宋体" pitchFamily="2" charset="-122"/>
                </a:rPr>
                <a:t>核心</a:t>
              </a:r>
            </a:p>
          </p:txBody>
        </p:sp>
        <p:sp>
          <p:nvSpPr>
            <p:cNvPr id="50" name="Text Box 258"/>
            <p:cNvSpPr txBox="1">
              <a:spLocks noChangeArrowheads="1"/>
            </p:cNvSpPr>
            <p:nvPr/>
          </p:nvSpPr>
          <p:spPr bwMode="auto">
            <a:xfrm>
              <a:off x="2064" y="2158"/>
              <a:ext cx="817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L1 I-Cache</a:t>
              </a:r>
            </a:p>
          </p:txBody>
        </p:sp>
        <p:sp>
          <p:nvSpPr>
            <p:cNvPr id="51" name="Line 259"/>
            <p:cNvSpPr>
              <a:spLocks noChangeShapeType="1"/>
            </p:cNvSpPr>
            <p:nvPr/>
          </p:nvSpPr>
          <p:spPr bwMode="auto">
            <a:xfrm flipV="1">
              <a:off x="2608" y="2023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260"/>
            <p:cNvSpPr txBox="1">
              <a:spLocks noChangeArrowheads="1"/>
            </p:cNvSpPr>
            <p:nvPr/>
          </p:nvSpPr>
          <p:spPr bwMode="auto">
            <a:xfrm>
              <a:off x="2926" y="2159"/>
              <a:ext cx="817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L1 D-Cache</a:t>
              </a:r>
            </a:p>
          </p:txBody>
        </p:sp>
        <p:sp>
          <p:nvSpPr>
            <p:cNvPr id="53" name="Line 261"/>
            <p:cNvSpPr>
              <a:spLocks noChangeShapeType="1"/>
            </p:cNvSpPr>
            <p:nvPr/>
          </p:nvSpPr>
          <p:spPr bwMode="auto">
            <a:xfrm flipV="1">
              <a:off x="3242" y="2023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62"/>
            <p:cNvSpPr>
              <a:spLocks noChangeShapeType="1"/>
            </p:cNvSpPr>
            <p:nvPr/>
          </p:nvSpPr>
          <p:spPr bwMode="auto">
            <a:xfrm>
              <a:off x="1973" y="209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5"/>
            <p:cNvSpPr>
              <a:spLocks noChangeShapeType="1"/>
            </p:cNvSpPr>
            <p:nvPr/>
          </p:nvSpPr>
          <p:spPr bwMode="auto">
            <a:xfrm>
              <a:off x="1801" y="2478"/>
              <a:ext cx="104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66"/>
            <p:cNvSpPr>
              <a:spLocks noChangeShapeType="1"/>
            </p:cNvSpPr>
            <p:nvPr/>
          </p:nvSpPr>
          <p:spPr bwMode="auto">
            <a:xfrm>
              <a:off x="1791" y="2841"/>
              <a:ext cx="104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118"/>
          <p:cNvSpPr txBox="1">
            <a:spLocks noChangeArrowheads="1"/>
          </p:cNvSpPr>
          <p:nvPr/>
        </p:nvSpPr>
        <p:spPr bwMode="auto">
          <a:xfrm>
            <a:off x="179513" y="836712"/>
            <a:ext cx="367240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技术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结构：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结构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L1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$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L2$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8" name="Text Box 118"/>
          <p:cNvSpPr txBox="1">
            <a:spLocks noChangeArrowheads="1"/>
          </p:cNvSpPr>
          <p:nvPr/>
        </p:nvSpPr>
        <p:spPr bwMode="auto">
          <a:xfrm>
            <a:off x="1907704" y="1772816"/>
            <a:ext cx="691276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L1</a:t>
            </a:r>
            <a:r>
              <a:rPr lang="en-US" altLang="zh-CN" sz="2400" b="1" dirty="0" smtClean="0">
                <a:latin typeface="宋体" pitchFamily="2" charset="-122"/>
              </a:rPr>
              <a:t>$</a:t>
            </a:r>
            <a:r>
              <a:rPr lang="zh-CN" altLang="en-US" sz="2400" b="1" dirty="0" smtClean="0">
                <a:latin typeface="宋体" pitchFamily="2" charset="-122"/>
              </a:rPr>
              <a:t>与</a:t>
            </a:r>
            <a:r>
              <a:rPr lang="en-US" altLang="zh-CN" sz="2400" b="1" dirty="0" smtClean="0">
                <a:latin typeface="宋体" pitchFamily="2" charset="-122"/>
              </a:rPr>
              <a:t>L2$</a:t>
            </a:r>
            <a:r>
              <a:rPr lang="zh-CN" altLang="en-US" sz="2400" b="1" dirty="0" smtClean="0">
                <a:latin typeface="宋体" pitchFamily="2" charset="-122"/>
              </a:rPr>
              <a:t>为</a:t>
            </a:r>
            <a:r>
              <a:rPr lang="zh-CN" altLang="en-US" sz="2400" b="1" u="sng" dirty="0" smtClean="0">
                <a:latin typeface="宋体" pitchFamily="2" charset="-122"/>
              </a:rPr>
              <a:t>贯穿式</a:t>
            </a:r>
            <a:r>
              <a:rPr lang="zh-CN" altLang="en-US" sz="2400" b="1" dirty="0" smtClean="0">
                <a:latin typeface="宋体" pitchFamily="2" charset="-122"/>
              </a:rPr>
              <a:t>结构，</a:t>
            </a:r>
            <a:r>
              <a:rPr lang="en-US" altLang="zh-CN" sz="2400" b="1" dirty="0" smtClean="0">
                <a:latin typeface="宋体" pitchFamily="2" charset="-122"/>
              </a:rPr>
              <a:t>L1$</a:t>
            </a:r>
            <a:r>
              <a:rPr lang="zh-CN" altLang="en-US" sz="2400" b="1" dirty="0" smtClean="0">
                <a:latin typeface="宋体" pitchFamily="2" charset="-122"/>
              </a:rPr>
              <a:t>采用哈佛结构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L1</a:t>
            </a:r>
            <a:r>
              <a:rPr lang="en-US" altLang="zh-CN" b="1" dirty="0">
                <a:latin typeface="宋体" pitchFamily="2" charset="-122"/>
              </a:rPr>
              <a:t>$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L2$</a:t>
            </a:r>
            <a:r>
              <a:rPr lang="zh-CN" altLang="en-US" b="1" dirty="0" smtClean="0">
                <a:latin typeface="宋体" pitchFamily="2" charset="-122"/>
              </a:rPr>
              <a:t>子集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9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⑴ 引言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latin typeface="+mn-ea"/>
                <a:ea typeface="+mn-ea"/>
              </a:rPr>
              <a:t>并行系统结构分类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并行处理的挑战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⑵ 集中式共享存储器系统结构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</a:rPr>
              <a:t>结构概述，</a:t>
            </a:r>
            <a:r>
              <a:rPr lang="en-US" altLang="zh-CN" sz="2200" b="1" dirty="0" smtClean="0">
                <a:latin typeface="+mn-ea"/>
                <a:ea typeface="+mn-ea"/>
              </a:rPr>
              <a:t>Cache</a:t>
            </a:r>
            <a:r>
              <a:rPr lang="zh-CN" altLang="en-US" sz="2200" b="1" dirty="0" smtClean="0">
                <a:latin typeface="+mn-ea"/>
                <a:ea typeface="+mn-ea"/>
              </a:rPr>
              <a:t>一致性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协议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多级</a:t>
            </a:r>
            <a:r>
              <a:rPr lang="en-US" altLang="zh-CN" b="1" dirty="0" smtClean="0">
                <a:latin typeface="+mn-ea"/>
                <a:ea typeface="+mn-ea"/>
              </a:rPr>
              <a:t>Cache</a:t>
            </a:r>
            <a:r>
              <a:rPr lang="zh-CN" altLang="en-US" b="1" dirty="0" smtClean="0">
                <a:latin typeface="+mn-ea"/>
                <a:ea typeface="+mn-ea"/>
              </a:rPr>
              <a:t>一致性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</a:rPr>
              <a:t>示</a:t>
            </a:r>
            <a:r>
              <a:rPr lang="zh-CN" altLang="en-US" sz="2200" b="1" dirty="0" smtClean="0">
                <a:latin typeface="+mn-ea"/>
                <a:ea typeface="+mn-ea"/>
              </a:rPr>
              <a:t>例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⑶ 分布式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共享存储器系统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结构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</a:rPr>
              <a:t>结构概述，</a:t>
            </a:r>
            <a:r>
              <a:rPr lang="en-US" altLang="zh-CN" sz="2200" b="1" dirty="0" smtClean="0">
                <a:latin typeface="+mn-ea"/>
                <a:ea typeface="+mn-ea"/>
              </a:rPr>
              <a:t>Cache</a:t>
            </a:r>
            <a:r>
              <a:rPr lang="zh-CN" altLang="en-US" sz="2200" b="1" dirty="0" smtClean="0">
                <a:latin typeface="+mn-ea"/>
                <a:ea typeface="+mn-ea"/>
              </a:rPr>
              <a:t>一致性的实现，</a:t>
            </a:r>
            <a:r>
              <a:rPr lang="zh-CN" altLang="en-US" sz="2200" b="1" dirty="0">
                <a:latin typeface="+mn-ea"/>
              </a:rPr>
              <a:t>示</a:t>
            </a:r>
            <a:r>
              <a:rPr lang="zh-CN" altLang="en-US" sz="2200" b="1" dirty="0" smtClean="0">
                <a:latin typeface="+mn-ea"/>
                <a:ea typeface="+mn-ea"/>
              </a:rPr>
              <a:t>例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⑷ 同步机制          </a:t>
            </a:r>
            <a:r>
              <a:rPr lang="zh-CN" altLang="en-US" sz="2200" b="1" dirty="0" smtClean="0">
                <a:latin typeface="+mn-ea"/>
                <a:ea typeface="+mn-ea"/>
              </a:rPr>
              <a:t>同步事件组成，基本硬件原语，锁的实现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⑸ 存储器连贯性模型  </a:t>
            </a:r>
            <a:r>
              <a:rPr lang="zh-CN" altLang="en-US" sz="2200" b="1" dirty="0" smtClean="0">
                <a:latin typeface="+mn-ea"/>
                <a:ea typeface="+mn-ea"/>
              </a:rPr>
              <a:t>基本概念，顺序连贯性，宽松连贯性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⑹ 多计算机系统      </a:t>
            </a:r>
            <a:r>
              <a:rPr lang="en-US" altLang="zh-CN" sz="2200" b="1" dirty="0" smtClean="0">
                <a:latin typeface="+mn-ea"/>
                <a:ea typeface="+mn-ea"/>
              </a:rPr>
              <a:t>MPP</a:t>
            </a:r>
            <a:r>
              <a:rPr lang="zh-CN" altLang="en-US" sz="2200" b="1" dirty="0" smtClean="0">
                <a:latin typeface="+mn-ea"/>
                <a:ea typeface="+mn-ea"/>
              </a:rPr>
              <a:t>，机群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结构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示例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⑺ 并行程序的开发    </a:t>
            </a:r>
            <a:r>
              <a:rPr lang="zh-CN" altLang="en-US" sz="2200" b="1" dirty="0" smtClean="0">
                <a:latin typeface="+mn-ea"/>
                <a:ea typeface="+mn-ea"/>
              </a:rPr>
              <a:t>并行语言，并行算法，示例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并行系统结构相关概念，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了解</a:t>
            </a:r>
            <a:r>
              <a:rPr lang="zh-CN" altLang="en-US" sz="2200" b="1" dirty="0" smtClean="0">
                <a:latin typeface="+mn-ea"/>
              </a:rPr>
              <a:t>多处理机相关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技术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Box 146"/>
          <p:cNvSpPr txBox="1">
            <a:spLocks noChangeArrowheads="1"/>
          </p:cNvSpPr>
          <p:nvPr/>
        </p:nvSpPr>
        <p:spPr bwMode="auto">
          <a:xfrm>
            <a:off x="214283" y="332656"/>
            <a:ext cx="3637638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的一致性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协议：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L1$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一致性协议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L2$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一致性协议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400" b="1" dirty="0" smtClean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20</a:t>
            </a:fld>
            <a:endParaRPr lang="en-US" altLang="zh-CN"/>
          </a:p>
        </p:txBody>
      </p:sp>
      <p:grpSp>
        <p:nvGrpSpPr>
          <p:cNvPr id="86" name="Group 151"/>
          <p:cNvGrpSpPr>
            <a:grpSpLocks/>
          </p:cNvGrpSpPr>
          <p:nvPr/>
        </p:nvGrpSpPr>
        <p:grpSpPr bwMode="auto">
          <a:xfrm>
            <a:off x="357158" y="1700808"/>
            <a:ext cx="8424863" cy="3897313"/>
            <a:chOff x="295" y="1298"/>
            <a:chExt cx="5307" cy="2455"/>
          </a:xfrm>
        </p:grpSpPr>
        <p:sp>
          <p:nvSpPr>
            <p:cNvPr id="157" name="Oval 69"/>
            <p:cNvSpPr>
              <a:spLocks noChangeArrowheads="1"/>
            </p:cNvSpPr>
            <p:nvPr/>
          </p:nvSpPr>
          <p:spPr bwMode="auto">
            <a:xfrm>
              <a:off x="1104" y="254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M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88" name="Line 70"/>
            <p:cNvSpPr>
              <a:spLocks noChangeShapeType="1"/>
            </p:cNvSpPr>
            <p:nvPr/>
          </p:nvSpPr>
          <p:spPr bwMode="auto">
            <a:xfrm flipV="1">
              <a:off x="1519" y="1498"/>
              <a:ext cx="107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1"/>
            <p:cNvSpPr>
              <a:spLocks noChangeShapeType="1"/>
            </p:cNvSpPr>
            <p:nvPr/>
          </p:nvSpPr>
          <p:spPr bwMode="auto">
            <a:xfrm>
              <a:off x="2789" y="1498"/>
              <a:ext cx="140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72"/>
            <p:cNvSpPr txBox="1">
              <a:spLocks noChangeArrowheads="1"/>
            </p:cNvSpPr>
            <p:nvPr/>
          </p:nvSpPr>
          <p:spPr bwMode="auto">
            <a:xfrm>
              <a:off x="2018" y="1298"/>
              <a:ext cx="5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读丢失</a:t>
              </a:r>
            </a:p>
          </p:txBody>
        </p: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2880" y="1298"/>
              <a:ext cx="635" cy="1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latin typeface="宋体" pitchFamily="2" charset="-122"/>
                </a:rPr>
                <a:t>WB/WT#</a:t>
              </a:r>
              <a:r>
                <a:rPr lang="zh-CN" altLang="en-US" sz="1800" b="1">
                  <a:latin typeface="宋体" pitchFamily="2" charset="-122"/>
                </a:rPr>
                <a:t>低</a:t>
              </a:r>
            </a:p>
          </p:txBody>
        </p:sp>
        <p:sp>
          <p:nvSpPr>
            <p:cNvPr id="92" name="Line 74"/>
            <p:cNvSpPr>
              <a:spLocks noChangeShapeType="1"/>
            </p:cNvSpPr>
            <p:nvPr/>
          </p:nvSpPr>
          <p:spPr bwMode="auto">
            <a:xfrm>
              <a:off x="2380" y="2001"/>
              <a:ext cx="1776" cy="62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5"/>
            <p:cNvSpPr>
              <a:spLocks noChangeShapeType="1"/>
            </p:cNvSpPr>
            <p:nvPr/>
          </p:nvSpPr>
          <p:spPr bwMode="auto">
            <a:xfrm>
              <a:off x="1513" y="1695"/>
              <a:ext cx="705" cy="25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76"/>
            <p:cNvSpPr txBox="1">
              <a:spLocks noChangeArrowheads="1"/>
            </p:cNvSpPr>
            <p:nvPr/>
          </p:nvSpPr>
          <p:spPr bwMode="auto">
            <a:xfrm rot="1080000">
              <a:off x="1778" y="1679"/>
              <a:ext cx="51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读丢失</a:t>
              </a:r>
            </a:p>
          </p:txBody>
        </p:sp>
        <p:sp>
          <p:nvSpPr>
            <p:cNvPr id="95" name="Line 77"/>
            <p:cNvSpPr>
              <a:spLocks noChangeShapeType="1"/>
            </p:cNvSpPr>
            <p:nvPr/>
          </p:nvSpPr>
          <p:spPr bwMode="auto">
            <a:xfrm flipH="1" flipV="1">
              <a:off x="1536" y="1634"/>
              <a:ext cx="264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78"/>
            <p:cNvSpPr>
              <a:spLocks noChangeShapeType="1"/>
            </p:cNvSpPr>
            <p:nvPr/>
          </p:nvSpPr>
          <p:spPr bwMode="auto">
            <a:xfrm flipH="1" flipV="1">
              <a:off x="1440" y="1756"/>
              <a:ext cx="2688" cy="96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79"/>
            <p:cNvSpPr txBox="1">
              <a:spLocks noChangeArrowheads="1"/>
            </p:cNvSpPr>
            <p:nvPr/>
          </p:nvSpPr>
          <p:spPr bwMode="auto">
            <a:xfrm rot="1080000">
              <a:off x="2426" y="1902"/>
              <a:ext cx="613" cy="16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WB/WT#</a:t>
              </a:r>
              <a:r>
                <a:rPr lang="zh-CN" altLang="en-US" sz="1800" b="1" dirty="0">
                  <a:latin typeface="宋体" pitchFamily="2" charset="-122"/>
                </a:rPr>
                <a:t>高</a:t>
              </a:r>
            </a:p>
          </p:txBody>
        </p:sp>
        <p:sp>
          <p:nvSpPr>
            <p:cNvPr id="98" name="Line 80"/>
            <p:cNvSpPr>
              <a:spLocks noChangeShapeType="1"/>
            </p:cNvSpPr>
            <p:nvPr/>
          </p:nvSpPr>
          <p:spPr bwMode="auto">
            <a:xfrm flipH="1">
              <a:off x="3610" y="1718"/>
              <a:ext cx="624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 flipH="1">
              <a:off x="1536" y="2016"/>
              <a:ext cx="1872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82"/>
            <p:cNvSpPr txBox="1">
              <a:spLocks noChangeArrowheads="1"/>
            </p:cNvSpPr>
            <p:nvPr/>
          </p:nvSpPr>
          <p:spPr bwMode="auto">
            <a:xfrm>
              <a:off x="2645" y="1634"/>
              <a:ext cx="77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rgbClr val="990099"/>
                  </a:solidFill>
                </a:rPr>
                <a:t>写监听命中</a:t>
              </a:r>
            </a:p>
          </p:txBody>
        </p:sp>
        <p:sp>
          <p:nvSpPr>
            <p:cNvPr id="101" name="Text Box 83"/>
            <p:cNvSpPr txBox="1">
              <a:spLocks noChangeArrowheads="1"/>
            </p:cNvSpPr>
            <p:nvPr/>
          </p:nvSpPr>
          <p:spPr bwMode="auto">
            <a:xfrm rot="20520000">
              <a:off x="1882" y="2405"/>
              <a:ext cx="86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读监听命中</a:t>
              </a:r>
            </a:p>
          </p:txBody>
        </p:sp>
        <p:sp>
          <p:nvSpPr>
            <p:cNvPr id="102" name="Arc 84"/>
            <p:cNvSpPr>
              <a:spLocks/>
            </p:cNvSpPr>
            <p:nvPr/>
          </p:nvSpPr>
          <p:spPr bwMode="auto">
            <a:xfrm>
              <a:off x="916" y="1598"/>
              <a:ext cx="210" cy="178"/>
            </a:xfrm>
            <a:custGeom>
              <a:avLst/>
              <a:gdLst>
                <a:gd name="G0" fmla="+- 20853 0 0"/>
                <a:gd name="G1" fmla="+- 0 0 0"/>
                <a:gd name="G2" fmla="+- 21600 0 0"/>
                <a:gd name="T0" fmla="*/ 39737 w 39737"/>
                <a:gd name="T1" fmla="*/ 10486 h 21600"/>
                <a:gd name="T2" fmla="*/ 0 w 39737"/>
                <a:gd name="T3" fmla="*/ 5632 h 21600"/>
                <a:gd name="T4" fmla="*/ 20853 w 397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37" h="21600" fill="none" extrusionOk="0">
                  <a:moveTo>
                    <a:pt x="39736" y="10485"/>
                  </a:moveTo>
                  <a:cubicBezTo>
                    <a:pt x="35928" y="17345"/>
                    <a:pt x="28699" y="21599"/>
                    <a:pt x="20853" y="21600"/>
                  </a:cubicBezTo>
                  <a:cubicBezTo>
                    <a:pt x="11092" y="21600"/>
                    <a:pt x="2545" y="15054"/>
                    <a:pt x="0" y="5631"/>
                  </a:cubicBezTo>
                </a:path>
                <a:path w="39737" h="21600" stroke="0" extrusionOk="0">
                  <a:moveTo>
                    <a:pt x="39736" y="10485"/>
                  </a:moveTo>
                  <a:cubicBezTo>
                    <a:pt x="35928" y="17345"/>
                    <a:pt x="28699" y="21599"/>
                    <a:pt x="20853" y="21600"/>
                  </a:cubicBezTo>
                  <a:cubicBezTo>
                    <a:pt x="11092" y="21600"/>
                    <a:pt x="2545" y="15054"/>
                    <a:pt x="0" y="5631"/>
                  </a:cubicBezTo>
                  <a:lnTo>
                    <a:pt x="20853" y="0"/>
                  </a:lnTo>
                  <a:close/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Arc 85"/>
            <p:cNvSpPr>
              <a:spLocks/>
            </p:cNvSpPr>
            <p:nvPr/>
          </p:nvSpPr>
          <p:spPr bwMode="auto">
            <a:xfrm>
              <a:off x="922" y="1298"/>
              <a:ext cx="280" cy="146"/>
            </a:xfrm>
            <a:custGeom>
              <a:avLst/>
              <a:gdLst>
                <a:gd name="G0" fmla="+- 19703 0 0"/>
                <a:gd name="G1" fmla="+- 21600 0 0"/>
                <a:gd name="G2" fmla="+- 21600 0 0"/>
                <a:gd name="T0" fmla="*/ 0 w 41020"/>
                <a:gd name="T1" fmla="*/ 12747 h 21600"/>
                <a:gd name="T2" fmla="*/ 41020 w 41020"/>
                <a:gd name="T3" fmla="*/ 18115 h 21600"/>
                <a:gd name="T4" fmla="*/ 19703 w 410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20" h="21600" fill="none" extrusionOk="0">
                  <a:moveTo>
                    <a:pt x="0" y="12747"/>
                  </a:moveTo>
                  <a:cubicBezTo>
                    <a:pt x="3485" y="4990"/>
                    <a:pt x="11198" y="-1"/>
                    <a:pt x="19703" y="0"/>
                  </a:cubicBezTo>
                  <a:cubicBezTo>
                    <a:pt x="30287" y="0"/>
                    <a:pt x="39312" y="7669"/>
                    <a:pt x="41020" y="18114"/>
                  </a:cubicBezTo>
                </a:path>
                <a:path w="41020" h="21600" stroke="0" extrusionOk="0">
                  <a:moveTo>
                    <a:pt x="0" y="12747"/>
                  </a:moveTo>
                  <a:cubicBezTo>
                    <a:pt x="3485" y="4990"/>
                    <a:pt x="11198" y="-1"/>
                    <a:pt x="19703" y="0"/>
                  </a:cubicBezTo>
                  <a:cubicBezTo>
                    <a:pt x="30287" y="0"/>
                    <a:pt x="39312" y="7669"/>
                    <a:pt x="41020" y="18114"/>
                  </a:cubicBezTo>
                  <a:lnTo>
                    <a:pt x="19703" y="21600"/>
                  </a:lnTo>
                  <a:close/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86"/>
            <p:cNvSpPr txBox="1">
              <a:spLocks noChangeArrowheads="1"/>
            </p:cNvSpPr>
            <p:nvPr/>
          </p:nvSpPr>
          <p:spPr bwMode="auto">
            <a:xfrm>
              <a:off x="295" y="1362"/>
              <a:ext cx="498" cy="39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sng" dirty="0">
                  <a:latin typeface="宋体" pitchFamily="2" charset="-122"/>
                </a:rPr>
                <a:t>写丢失</a:t>
              </a:r>
            </a:p>
            <a:p>
              <a:r>
                <a:rPr lang="zh-CN" altLang="en-US" sz="1800" b="1" u="sng" dirty="0">
                  <a:latin typeface="宋体" pitchFamily="2" charset="-122"/>
                </a:rPr>
                <a:t>不分配</a:t>
              </a:r>
            </a:p>
          </p:txBody>
        </p:sp>
        <p:sp>
          <p:nvSpPr>
            <p:cNvPr id="105" name="Arc 87"/>
            <p:cNvSpPr>
              <a:spLocks/>
            </p:cNvSpPr>
            <p:nvPr/>
          </p:nvSpPr>
          <p:spPr bwMode="auto">
            <a:xfrm>
              <a:off x="4464" y="1359"/>
              <a:ext cx="240" cy="168"/>
            </a:xfrm>
            <a:custGeom>
              <a:avLst/>
              <a:gdLst>
                <a:gd name="G0" fmla="+- 19545 0 0"/>
                <a:gd name="G1" fmla="+- 21600 0 0"/>
                <a:gd name="G2" fmla="+- 21600 0 0"/>
                <a:gd name="T0" fmla="*/ 0 w 41145"/>
                <a:gd name="T1" fmla="*/ 12405 h 43143"/>
                <a:gd name="T2" fmla="*/ 21113 w 41145"/>
                <a:gd name="T3" fmla="*/ 43143 h 43143"/>
                <a:gd name="T4" fmla="*/ 19545 w 41145"/>
                <a:gd name="T5" fmla="*/ 21600 h 43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45" h="43143" fill="none" extrusionOk="0">
                  <a:moveTo>
                    <a:pt x="-1" y="12404"/>
                  </a:moveTo>
                  <a:cubicBezTo>
                    <a:pt x="3562" y="4833"/>
                    <a:pt x="11177" y="-1"/>
                    <a:pt x="19545" y="0"/>
                  </a:cubicBezTo>
                  <a:cubicBezTo>
                    <a:pt x="31474" y="0"/>
                    <a:pt x="41145" y="9670"/>
                    <a:pt x="41145" y="21600"/>
                  </a:cubicBezTo>
                  <a:cubicBezTo>
                    <a:pt x="41145" y="32920"/>
                    <a:pt x="32404" y="42321"/>
                    <a:pt x="21113" y="43143"/>
                  </a:cubicBezTo>
                </a:path>
                <a:path w="41145" h="43143" stroke="0" extrusionOk="0">
                  <a:moveTo>
                    <a:pt x="-1" y="12404"/>
                  </a:moveTo>
                  <a:cubicBezTo>
                    <a:pt x="3562" y="4833"/>
                    <a:pt x="11177" y="-1"/>
                    <a:pt x="19545" y="0"/>
                  </a:cubicBezTo>
                  <a:cubicBezTo>
                    <a:pt x="31474" y="0"/>
                    <a:pt x="41145" y="9670"/>
                    <a:pt x="41145" y="21600"/>
                  </a:cubicBezTo>
                  <a:cubicBezTo>
                    <a:pt x="41145" y="32920"/>
                    <a:pt x="32404" y="42321"/>
                    <a:pt x="21113" y="43143"/>
                  </a:cubicBezTo>
                  <a:lnTo>
                    <a:pt x="19545" y="21600"/>
                  </a:lnTo>
                  <a:close/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88"/>
            <p:cNvSpPr txBox="1">
              <a:spLocks noChangeArrowheads="1"/>
            </p:cNvSpPr>
            <p:nvPr/>
          </p:nvSpPr>
          <p:spPr bwMode="auto">
            <a:xfrm>
              <a:off x="4740" y="1323"/>
              <a:ext cx="48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读命中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>
              <a:off x="4464" y="1776"/>
              <a:ext cx="0" cy="2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>
              <a:off x="4464" y="2329"/>
              <a:ext cx="0" cy="2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1"/>
            <p:cNvSpPr txBox="1">
              <a:spLocks noChangeArrowheads="1"/>
            </p:cNvSpPr>
            <p:nvPr/>
          </p:nvSpPr>
          <p:spPr bwMode="auto">
            <a:xfrm>
              <a:off x="4595" y="2016"/>
              <a:ext cx="670" cy="37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sng" dirty="0">
                  <a:latin typeface="宋体" pitchFamily="2" charset="-122"/>
                </a:rPr>
                <a:t>写命中、</a:t>
              </a:r>
            </a:p>
            <a:p>
              <a:r>
                <a:rPr lang="en-US" altLang="zh-CN" sz="1800" b="1" u="sng" dirty="0">
                  <a:latin typeface="宋体" pitchFamily="2" charset="-122"/>
                </a:rPr>
                <a:t>WB/WT</a:t>
              </a:r>
              <a:r>
                <a:rPr lang="en-US" altLang="zh-CN" sz="1800" b="1" u="sng" dirty="0" smtClean="0">
                  <a:latin typeface="宋体" pitchFamily="2" charset="-122"/>
                </a:rPr>
                <a:t>#</a:t>
              </a:r>
              <a:r>
                <a:rPr lang="zh-CN" altLang="en-US" sz="1800" b="1" u="sng" dirty="0" smtClean="0">
                  <a:latin typeface="宋体" pitchFamily="2" charset="-122"/>
                </a:rPr>
                <a:t>高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V="1">
              <a:off x="4320" y="1776"/>
              <a:ext cx="0" cy="7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93"/>
            <p:cNvSpPr txBox="1">
              <a:spLocks noChangeArrowheads="1"/>
            </p:cNvSpPr>
            <p:nvPr/>
          </p:nvSpPr>
          <p:spPr bwMode="auto">
            <a:xfrm>
              <a:off x="4150" y="1815"/>
              <a:ext cx="137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读监听命中</a:t>
              </a:r>
            </a:p>
          </p:txBody>
        </p:sp>
        <p:sp>
          <p:nvSpPr>
            <p:cNvPr id="112" name="Arc 94"/>
            <p:cNvSpPr>
              <a:spLocks/>
            </p:cNvSpPr>
            <p:nvPr/>
          </p:nvSpPr>
          <p:spPr bwMode="auto">
            <a:xfrm>
              <a:off x="4519" y="2691"/>
              <a:ext cx="269" cy="168"/>
            </a:xfrm>
            <a:custGeom>
              <a:avLst/>
              <a:gdLst>
                <a:gd name="G0" fmla="+- 12764 0 0"/>
                <a:gd name="G1" fmla="+- 21600 0 0"/>
                <a:gd name="G2" fmla="+- 21600 0 0"/>
                <a:gd name="T0" fmla="*/ 2688 w 34364"/>
                <a:gd name="T1" fmla="*/ 2494 h 43200"/>
                <a:gd name="T2" fmla="*/ 0 w 34364"/>
                <a:gd name="T3" fmla="*/ 39025 h 43200"/>
                <a:gd name="T4" fmla="*/ 12764 w 3436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64" h="43200" fill="none" extrusionOk="0">
                  <a:moveTo>
                    <a:pt x="2688" y="2494"/>
                  </a:moveTo>
                  <a:cubicBezTo>
                    <a:pt x="5794" y="856"/>
                    <a:pt x="9252" y="-1"/>
                    <a:pt x="12764" y="0"/>
                  </a:cubicBezTo>
                  <a:cubicBezTo>
                    <a:pt x="24693" y="0"/>
                    <a:pt x="34364" y="9670"/>
                    <a:pt x="34364" y="21600"/>
                  </a:cubicBezTo>
                  <a:cubicBezTo>
                    <a:pt x="34364" y="33529"/>
                    <a:pt x="24693" y="43200"/>
                    <a:pt x="12764" y="43200"/>
                  </a:cubicBezTo>
                  <a:cubicBezTo>
                    <a:pt x="8173" y="43200"/>
                    <a:pt x="3702" y="41737"/>
                    <a:pt x="-1" y="39025"/>
                  </a:cubicBezTo>
                </a:path>
                <a:path w="34364" h="43200" stroke="0" extrusionOk="0">
                  <a:moveTo>
                    <a:pt x="2688" y="2494"/>
                  </a:moveTo>
                  <a:cubicBezTo>
                    <a:pt x="5794" y="856"/>
                    <a:pt x="9252" y="-1"/>
                    <a:pt x="12764" y="0"/>
                  </a:cubicBezTo>
                  <a:cubicBezTo>
                    <a:pt x="24693" y="0"/>
                    <a:pt x="34364" y="9670"/>
                    <a:pt x="34364" y="21600"/>
                  </a:cubicBezTo>
                  <a:cubicBezTo>
                    <a:pt x="34364" y="33529"/>
                    <a:pt x="24693" y="43200"/>
                    <a:pt x="12764" y="43200"/>
                  </a:cubicBezTo>
                  <a:cubicBezTo>
                    <a:pt x="8173" y="43200"/>
                    <a:pt x="3702" y="41737"/>
                    <a:pt x="-1" y="39025"/>
                  </a:cubicBezTo>
                  <a:lnTo>
                    <a:pt x="12764" y="21600"/>
                  </a:lnTo>
                  <a:close/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95"/>
            <p:cNvSpPr txBox="1">
              <a:spLocks noChangeArrowheads="1"/>
            </p:cNvSpPr>
            <p:nvPr/>
          </p:nvSpPr>
          <p:spPr bwMode="auto">
            <a:xfrm>
              <a:off x="4758" y="2770"/>
              <a:ext cx="48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读命中</a:t>
              </a:r>
            </a:p>
          </p:txBody>
        </p:sp>
        <p:sp>
          <p:nvSpPr>
            <p:cNvPr id="114" name="Line 96"/>
            <p:cNvSpPr>
              <a:spLocks noChangeShapeType="1"/>
            </p:cNvSpPr>
            <p:nvPr/>
          </p:nvSpPr>
          <p:spPr bwMode="auto">
            <a:xfrm flipH="1">
              <a:off x="1511" y="2822"/>
              <a:ext cx="264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97"/>
            <p:cNvSpPr txBox="1">
              <a:spLocks noChangeArrowheads="1"/>
            </p:cNvSpPr>
            <p:nvPr/>
          </p:nvSpPr>
          <p:spPr bwMode="auto">
            <a:xfrm>
              <a:off x="2688" y="2832"/>
              <a:ext cx="464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写命中</a:t>
              </a:r>
            </a:p>
          </p:txBody>
        </p:sp>
        <p:sp>
          <p:nvSpPr>
            <p:cNvPr id="116" name="Text Box 98"/>
            <p:cNvSpPr txBox="1">
              <a:spLocks noChangeArrowheads="1"/>
            </p:cNvSpPr>
            <p:nvPr/>
          </p:nvSpPr>
          <p:spPr bwMode="auto">
            <a:xfrm rot="1080000">
              <a:off x="2949" y="2427"/>
              <a:ext cx="793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rgbClr val="990099"/>
                  </a:solidFill>
                  <a:latin typeface="宋体" pitchFamily="2" charset="-122"/>
                </a:rPr>
                <a:t>写监听命中</a:t>
              </a:r>
            </a:p>
          </p:txBody>
        </p:sp>
        <p:grpSp>
          <p:nvGrpSpPr>
            <p:cNvPr id="117" name="Group 99"/>
            <p:cNvGrpSpPr>
              <a:grpSpLocks/>
            </p:cNvGrpSpPr>
            <p:nvPr/>
          </p:nvGrpSpPr>
          <p:grpSpPr bwMode="auto">
            <a:xfrm>
              <a:off x="1248" y="2112"/>
              <a:ext cx="224" cy="253"/>
              <a:chOff x="1248" y="2256"/>
              <a:chExt cx="224" cy="253"/>
            </a:xfrm>
          </p:grpSpPr>
          <p:sp>
            <p:nvSpPr>
              <p:cNvPr id="154" name="Text Box 100"/>
              <p:cNvSpPr txBox="1">
                <a:spLocks noChangeArrowheads="1"/>
              </p:cNvSpPr>
              <p:nvPr/>
            </p:nvSpPr>
            <p:spPr bwMode="auto">
              <a:xfrm>
                <a:off x="1260" y="2269"/>
                <a:ext cx="2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b="1" dirty="0">
                    <a:solidFill>
                      <a:srgbClr val="990099"/>
                    </a:solidFill>
                  </a:rPr>
                  <a:t>↓</a:t>
                </a:r>
              </a:p>
            </p:txBody>
          </p:sp>
          <p:sp>
            <p:nvSpPr>
              <p:cNvPr id="155" name="Oval 101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202" cy="253"/>
              </a:xfrm>
              <a:prstGeom prst="ellipse">
                <a:avLst/>
              </a:prstGeom>
              <a:noFill/>
              <a:ln w="1270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8" name="Line 102"/>
            <p:cNvSpPr>
              <a:spLocks noChangeShapeType="1"/>
            </p:cNvSpPr>
            <p:nvPr/>
          </p:nvSpPr>
          <p:spPr bwMode="auto">
            <a:xfrm flipV="1">
              <a:off x="1344" y="1776"/>
              <a:ext cx="0" cy="33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3"/>
            <p:cNvSpPr>
              <a:spLocks noChangeShapeType="1"/>
            </p:cNvSpPr>
            <p:nvPr/>
          </p:nvSpPr>
          <p:spPr bwMode="auto">
            <a:xfrm flipV="1">
              <a:off x="1344" y="2372"/>
              <a:ext cx="0" cy="17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04"/>
            <p:cNvSpPr txBox="1">
              <a:spLocks noChangeArrowheads="1"/>
            </p:cNvSpPr>
            <p:nvPr/>
          </p:nvSpPr>
          <p:spPr bwMode="auto">
            <a:xfrm>
              <a:off x="1056" y="1815"/>
              <a:ext cx="191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solidFill>
                    <a:srgbClr val="990099"/>
                  </a:solidFill>
                  <a:latin typeface="宋体" pitchFamily="2" charset="-122"/>
                </a:rPr>
                <a:t>写监听命中</a:t>
              </a:r>
            </a:p>
          </p:txBody>
        </p:sp>
        <p:sp>
          <p:nvSpPr>
            <p:cNvPr id="121" name="Arc 105"/>
            <p:cNvSpPr>
              <a:spLocks/>
            </p:cNvSpPr>
            <p:nvPr/>
          </p:nvSpPr>
          <p:spPr bwMode="auto">
            <a:xfrm>
              <a:off x="960" y="2791"/>
              <a:ext cx="279" cy="1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813 w 41813"/>
                <a:gd name="T1" fmla="*/ 29217 h 43200"/>
                <a:gd name="T2" fmla="*/ 22489 w 41813"/>
                <a:gd name="T3" fmla="*/ 18 h 43200"/>
                <a:gd name="T4" fmla="*/ 21600 w 4181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13" h="43200" fill="none" extrusionOk="0">
                  <a:moveTo>
                    <a:pt x="41812" y="29216"/>
                  </a:moveTo>
                  <a:cubicBezTo>
                    <a:pt x="38641" y="37630"/>
                    <a:pt x="3059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96" y="-1"/>
                    <a:pt x="22192" y="6"/>
                    <a:pt x="22488" y="18"/>
                  </a:cubicBezTo>
                </a:path>
                <a:path w="41813" h="43200" stroke="0" extrusionOk="0">
                  <a:moveTo>
                    <a:pt x="41812" y="29216"/>
                  </a:moveTo>
                  <a:cubicBezTo>
                    <a:pt x="38641" y="37630"/>
                    <a:pt x="3059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96" y="-1"/>
                    <a:pt x="22192" y="6"/>
                    <a:pt x="22488" y="1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Text Box 106"/>
            <p:cNvSpPr txBox="1">
              <a:spLocks noChangeArrowheads="1"/>
            </p:cNvSpPr>
            <p:nvPr/>
          </p:nvSpPr>
          <p:spPr bwMode="auto">
            <a:xfrm>
              <a:off x="340" y="2544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读命中</a:t>
              </a:r>
            </a:p>
          </p:txBody>
        </p:sp>
        <p:sp>
          <p:nvSpPr>
            <p:cNvPr id="153" name="Oval 109"/>
            <p:cNvSpPr>
              <a:spLocks noChangeArrowheads="1"/>
            </p:cNvSpPr>
            <p:nvPr/>
          </p:nvSpPr>
          <p:spPr bwMode="auto">
            <a:xfrm>
              <a:off x="1104" y="1392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I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51" name="Oval 112"/>
            <p:cNvSpPr>
              <a:spLocks noChangeArrowheads="1"/>
            </p:cNvSpPr>
            <p:nvPr/>
          </p:nvSpPr>
          <p:spPr bwMode="auto">
            <a:xfrm>
              <a:off x="4176" y="1392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S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9" name="Oval 115"/>
            <p:cNvSpPr>
              <a:spLocks noChangeArrowheads="1"/>
            </p:cNvSpPr>
            <p:nvPr/>
          </p:nvSpPr>
          <p:spPr bwMode="auto">
            <a:xfrm>
              <a:off x="4128" y="254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E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7" name="Oval 118"/>
            <p:cNvSpPr>
              <a:spLocks noChangeArrowheads="1"/>
            </p:cNvSpPr>
            <p:nvPr/>
          </p:nvSpPr>
          <p:spPr bwMode="auto">
            <a:xfrm>
              <a:off x="4368" y="2064"/>
              <a:ext cx="202" cy="253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FF3399"/>
                  </a:solidFill>
                </a:rPr>
                <a:t>↓</a:t>
              </a:r>
              <a:endParaRPr lang="zh-CN" altLang="en-US" dirty="0">
                <a:solidFill>
                  <a:srgbClr val="FF3399"/>
                </a:solidFill>
              </a:endParaRPr>
            </a:p>
          </p:txBody>
        </p:sp>
        <p:sp>
          <p:nvSpPr>
            <p:cNvPr id="145" name="Oval 121"/>
            <p:cNvSpPr>
              <a:spLocks noChangeArrowheads="1"/>
            </p:cNvSpPr>
            <p:nvPr/>
          </p:nvSpPr>
          <p:spPr bwMode="auto">
            <a:xfrm>
              <a:off x="2592" y="1347"/>
              <a:ext cx="202" cy="253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C3300"/>
                  </a:solidFill>
                </a:rPr>
                <a:t>↑</a:t>
              </a:r>
              <a:endParaRPr lang="zh-CN" altLang="en-US" dirty="0">
                <a:solidFill>
                  <a:srgbClr val="CC3300"/>
                </a:solidFill>
              </a:endParaRPr>
            </a:p>
          </p:txBody>
        </p:sp>
        <p:sp>
          <p:nvSpPr>
            <p:cNvPr id="143" name="Oval 124"/>
            <p:cNvSpPr>
              <a:spLocks noChangeArrowheads="1"/>
            </p:cNvSpPr>
            <p:nvPr/>
          </p:nvSpPr>
          <p:spPr bwMode="auto">
            <a:xfrm>
              <a:off x="2213" y="1778"/>
              <a:ext cx="202" cy="253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C3300"/>
                  </a:solidFill>
                </a:rPr>
                <a:t>↑</a:t>
              </a:r>
              <a:endParaRPr lang="zh-CN" altLang="en-US" dirty="0">
                <a:solidFill>
                  <a:srgbClr val="CC3300"/>
                </a:solidFill>
              </a:endParaRPr>
            </a:p>
          </p:txBody>
        </p:sp>
        <p:sp>
          <p:nvSpPr>
            <p:cNvPr id="129" name="Text Box 125"/>
            <p:cNvSpPr txBox="1">
              <a:spLocks noChangeArrowheads="1"/>
            </p:cNvSpPr>
            <p:nvPr/>
          </p:nvSpPr>
          <p:spPr bwMode="auto">
            <a:xfrm>
              <a:off x="4848" y="1589"/>
              <a:ext cx="75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读监听命中</a:t>
              </a:r>
            </a:p>
          </p:txBody>
        </p:sp>
        <p:sp>
          <p:nvSpPr>
            <p:cNvPr id="130" name="Arc 126"/>
            <p:cNvSpPr>
              <a:spLocks/>
            </p:cNvSpPr>
            <p:nvPr/>
          </p:nvSpPr>
          <p:spPr bwMode="auto">
            <a:xfrm>
              <a:off x="4563" y="1584"/>
              <a:ext cx="238" cy="169"/>
            </a:xfrm>
            <a:custGeom>
              <a:avLst/>
              <a:gdLst>
                <a:gd name="G0" fmla="+- 19177 0 0"/>
                <a:gd name="G1" fmla="+- 21600 0 0"/>
                <a:gd name="G2" fmla="+- 21600 0 0"/>
                <a:gd name="T0" fmla="*/ 9868 w 40777"/>
                <a:gd name="T1" fmla="*/ 2109 h 43200"/>
                <a:gd name="T2" fmla="*/ 0 w 40777"/>
                <a:gd name="T3" fmla="*/ 31540 h 43200"/>
                <a:gd name="T4" fmla="*/ 19177 w 4077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77" h="43200" fill="none" extrusionOk="0">
                  <a:moveTo>
                    <a:pt x="9867" y="2108"/>
                  </a:moveTo>
                  <a:cubicBezTo>
                    <a:pt x="12774" y="720"/>
                    <a:pt x="15955" y="-1"/>
                    <a:pt x="19177" y="0"/>
                  </a:cubicBezTo>
                  <a:cubicBezTo>
                    <a:pt x="31106" y="0"/>
                    <a:pt x="40777" y="9670"/>
                    <a:pt x="40777" y="21600"/>
                  </a:cubicBezTo>
                  <a:cubicBezTo>
                    <a:pt x="40777" y="33529"/>
                    <a:pt x="31106" y="43200"/>
                    <a:pt x="19177" y="43200"/>
                  </a:cubicBezTo>
                  <a:cubicBezTo>
                    <a:pt x="11108" y="43200"/>
                    <a:pt x="3712" y="38703"/>
                    <a:pt x="0" y="31539"/>
                  </a:cubicBezTo>
                </a:path>
                <a:path w="40777" h="43200" stroke="0" extrusionOk="0">
                  <a:moveTo>
                    <a:pt x="9867" y="2108"/>
                  </a:moveTo>
                  <a:cubicBezTo>
                    <a:pt x="12774" y="720"/>
                    <a:pt x="15955" y="-1"/>
                    <a:pt x="19177" y="0"/>
                  </a:cubicBezTo>
                  <a:cubicBezTo>
                    <a:pt x="31106" y="0"/>
                    <a:pt x="40777" y="9670"/>
                    <a:pt x="40777" y="21600"/>
                  </a:cubicBezTo>
                  <a:cubicBezTo>
                    <a:pt x="40777" y="33529"/>
                    <a:pt x="31106" y="43200"/>
                    <a:pt x="19177" y="43200"/>
                  </a:cubicBezTo>
                  <a:cubicBezTo>
                    <a:pt x="11108" y="43200"/>
                    <a:pt x="3712" y="38703"/>
                    <a:pt x="0" y="31539"/>
                  </a:cubicBezTo>
                  <a:lnTo>
                    <a:pt x="19177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Oval 129"/>
            <p:cNvSpPr>
              <a:spLocks noChangeArrowheads="1"/>
            </p:cNvSpPr>
            <p:nvPr/>
          </p:nvSpPr>
          <p:spPr bwMode="auto">
            <a:xfrm>
              <a:off x="3408" y="1872"/>
              <a:ext cx="202" cy="253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↓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Text Box 130"/>
            <p:cNvSpPr txBox="1">
              <a:spLocks noChangeArrowheads="1"/>
            </p:cNvSpPr>
            <p:nvPr/>
          </p:nvSpPr>
          <p:spPr bwMode="auto">
            <a:xfrm>
              <a:off x="483" y="2832"/>
              <a:ext cx="49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写命中</a:t>
              </a:r>
            </a:p>
          </p:txBody>
        </p:sp>
        <p:sp>
          <p:nvSpPr>
            <p:cNvPr id="133" name="Arc 131"/>
            <p:cNvSpPr>
              <a:spLocks/>
            </p:cNvSpPr>
            <p:nvPr/>
          </p:nvSpPr>
          <p:spPr bwMode="auto">
            <a:xfrm>
              <a:off x="854" y="2562"/>
              <a:ext cx="281" cy="1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5749 w 42133"/>
                <a:gd name="T1" fmla="*/ 37921 h 43200"/>
                <a:gd name="T2" fmla="*/ 42133 w 42133"/>
                <a:gd name="T3" fmla="*/ 14896 h 43200"/>
                <a:gd name="T4" fmla="*/ 21600 w 421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33" h="43200" fill="none" extrusionOk="0">
                  <a:moveTo>
                    <a:pt x="35748" y="37920"/>
                  </a:moveTo>
                  <a:cubicBezTo>
                    <a:pt x="31821" y="41325"/>
                    <a:pt x="2679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46" y="-1"/>
                    <a:pt x="39232" y="6011"/>
                    <a:pt x="42133" y="14895"/>
                  </a:cubicBezTo>
                </a:path>
                <a:path w="42133" h="43200" stroke="0" extrusionOk="0">
                  <a:moveTo>
                    <a:pt x="35748" y="37920"/>
                  </a:moveTo>
                  <a:cubicBezTo>
                    <a:pt x="31821" y="41325"/>
                    <a:pt x="2679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46" y="-1"/>
                    <a:pt x="39232" y="6011"/>
                    <a:pt x="42133" y="1489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Oval 134"/>
            <p:cNvSpPr>
              <a:spLocks noChangeArrowheads="1"/>
            </p:cNvSpPr>
            <p:nvPr/>
          </p:nvSpPr>
          <p:spPr bwMode="auto">
            <a:xfrm>
              <a:off x="816" y="1392"/>
              <a:ext cx="202" cy="253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FF3399"/>
                  </a:solidFill>
                </a:rPr>
                <a:t>↓</a:t>
              </a:r>
              <a:endParaRPr lang="zh-CN" altLang="en-US" dirty="0">
                <a:solidFill>
                  <a:srgbClr val="FF3399"/>
                </a:solidFill>
              </a:endParaRPr>
            </a:p>
          </p:txBody>
        </p:sp>
        <p:sp>
          <p:nvSpPr>
            <p:cNvPr id="135" name="Oval 137"/>
            <p:cNvSpPr>
              <a:spLocks noChangeArrowheads="1"/>
            </p:cNvSpPr>
            <p:nvPr/>
          </p:nvSpPr>
          <p:spPr bwMode="auto">
            <a:xfrm>
              <a:off x="1003" y="3045"/>
              <a:ext cx="167" cy="25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138"/>
            <p:cNvSpPr txBox="1">
              <a:spLocks noChangeArrowheads="1"/>
            </p:cNvSpPr>
            <p:nvPr/>
          </p:nvSpPr>
          <p:spPr bwMode="auto">
            <a:xfrm>
              <a:off x="360" y="3073"/>
              <a:ext cx="5216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说明：① </a:t>
              </a:r>
              <a:r>
                <a:rPr lang="zh-CN" altLang="en-US" sz="1800" b="1" dirty="0" smtClean="0">
                  <a:latin typeface="宋体" pitchFamily="2" charset="-122"/>
                </a:rPr>
                <a:t>↑为</a:t>
              </a:r>
              <a:r>
                <a:rPr lang="zh-CN" altLang="en-US" sz="1800" b="1" dirty="0">
                  <a:latin typeface="宋体" pitchFamily="2" charset="-122"/>
                </a:rPr>
                <a:t>片</a:t>
              </a:r>
              <a:r>
                <a:rPr lang="zh-CN" altLang="en-US" sz="1800" b="1" dirty="0" smtClean="0">
                  <a:latin typeface="宋体" pitchFamily="2" charset="-122"/>
                </a:rPr>
                <a:t>外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读周期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 err="1">
                  <a:latin typeface="宋体" pitchFamily="2" charset="-122"/>
                </a:rPr>
                <a:t>BusRd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，↓为</a:t>
              </a:r>
              <a:r>
                <a:rPr lang="zh-CN" altLang="en-US" sz="1800" b="1" dirty="0">
                  <a:latin typeface="宋体" pitchFamily="2" charset="-122"/>
                </a:rPr>
                <a:t>片</a:t>
              </a:r>
              <a:r>
                <a:rPr lang="zh-CN" altLang="en-US" sz="1800" b="1" dirty="0" smtClean="0">
                  <a:latin typeface="宋体" pitchFamily="2" charset="-122"/>
                </a:rPr>
                <a:t>外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写周期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 err="1">
                  <a:latin typeface="宋体" pitchFamily="2" charset="-122"/>
                </a:rPr>
                <a:t>BusRdX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Flush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② </a:t>
              </a:r>
              <a:r>
                <a:rPr lang="en-US" altLang="zh-CN" sz="1800" b="1" dirty="0">
                  <a:latin typeface="宋体" pitchFamily="2" charset="-122"/>
                </a:rPr>
                <a:t>WB/WT#</a:t>
              </a:r>
              <a:r>
                <a:rPr lang="zh-CN" altLang="en-US" sz="1800" b="1" dirty="0">
                  <a:latin typeface="宋体" pitchFamily="2" charset="-122"/>
                </a:rPr>
                <a:t>为高时，表示</a:t>
              </a:r>
              <a:r>
                <a:rPr lang="en-US" altLang="zh-CN" sz="1800" b="1" dirty="0">
                  <a:latin typeface="宋体" pitchFamily="2" charset="-122"/>
                </a:rPr>
                <a:t>L2 Cache</a:t>
              </a:r>
              <a:r>
                <a:rPr lang="zh-CN" altLang="en-US" sz="1800" b="1" dirty="0">
                  <a:latin typeface="宋体" pitchFamily="2" charset="-122"/>
                </a:rPr>
                <a:t>采用的是写回法，否则</a:t>
              </a:r>
              <a:r>
                <a:rPr lang="zh-CN" altLang="en-US" sz="1800" b="1" dirty="0" smtClean="0">
                  <a:latin typeface="宋体" pitchFamily="2" charset="-122"/>
                </a:rPr>
                <a:t>为全写法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③ 替换操作的动作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 err="1">
                  <a:latin typeface="宋体" pitchFamily="2" charset="-122"/>
                </a:rPr>
                <a:t>BusWB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及状态变化在该图上未</a:t>
              </a:r>
              <a:r>
                <a:rPr lang="zh-CN" altLang="en-US" sz="1800" b="1" dirty="0" smtClean="0">
                  <a:latin typeface="宋体" pitchFamily="2" charset="-122"/>
                </a:rPr>
                <a:t>标识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7" name="Oval 142"/>
            <p:cNvSpPr>
              <a:spLocks noChangeArrowheads="1"/>
            </p:cNvSpPr>
            <p:nvPr/>
          </p:nvSpPr>
          <p:spPr bwMode="auto">
            <a:xfrm>
              <a:off x="2925" y="3045"/>
              <a:ext cx="167" cy="25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" name="Text Box 146"/>
          <p:cNvSpPr txBox="1">
            <a:spLocks noChangeArrowheads="1"/>
          </p:cNvSpPr>
          <p:nvPr/>
        </p:nvSpPr>
        <p:spPr bwMode="auto">
          <a:xfrm>
            <a:off x="3310626" y="783953"/>
            <a:ext cx="579787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基于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写一次法</a:t>
            </a:r>
            <a:r>
              <a:rPr lang="zh-CN" altLang="en-US" sz="2400" b="1" dirty="0">
                <a:latin typeface="宋体" pitchFamily="2" charset="-122"/>
              </a:rPr>
              <a:t>的</a:t>
            </a:r>
            <a:r>
              <a:rPr lang="en-US" altLang="zh-CN" sz="2400" b="1" dirty="0">
                <a:latin typeface="宋体" pitchFamily="2" charset="-122"/>
              </a:rPr>
              <a:t>MESI</a:t>
            </a:r>
            <a:r>
              <a:rPr lang="zh-CN" altLang="en-US" sz="2400" b="1" dirty="0" smtClean="0">
                <a:latin typeface="宋体" pitchFamily="2" charset="-122"/>
              </a:rPr>
              <a:t>协议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态写</a:t>
            </a:r>
            <a:r>
              <a:rPr lang="zh-CN" altLang="en-US" b="1" dirty="0">
                <a:latin typeface="宋体" pitchFamily="2" charset="-122"/>
              </a:rPr>
              <a:t>丢失、</a:t>
            </a:r>
            <a:r>
              <a:rPr lang="en-US" altLang="zh-CN" b="1" dirty="0">
                <a:latin typeface="宋体" pitchFamily="2" charset="-122"/>
              </a:rPr>
              <a:t>S</a:t>
            </a:r>
            <a:r>
              <a:rPr lang="zh-CN" altLang="en-US" b="1" dirty="0" smtClean="0">
                <a:latin typeface="宋体" pitchFamily="2" charset="-122"/>
              </a:rPr>
              <a:t>态写命中的处理</a:t>
            </a:r>
            <a:r>
              <a:rPr lang="zh-CN" altLang="en-US" b="1" dirty="0">
                <a:latin typeface="宋体" pitchFamily="2" charset="-122"/>
              </a:rPr>
              <a:t>写回法</a:t>
            </a:r>
            <a:r>
              <a:rPr lang="zh-CN" altLang="en-US" b="1" dirty="0" smtClean="0">
                <a:latin typeface="宋体" pitchFamily="2" charset="-122"/>
              </a:rPr>
              <a:t>不同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9" name="Text Box 147"/>
          <p:cNvSpPr txBox="1">
            <a:spLocks noChangeArrowheads="1"/>
          </p:cNvSpPr>
          <p:nvPr/>
        </p:nvSpPr>
        <p:spPr bwMode="auto">
          <a:xfrm>
            <a:off x="3351434" y="5589240"/>
            <a:ext cx="34528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基于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写回法</a:t>
            </a:r>
            <a:r>
              <a:rPr lang="zh-CN" altLang="en-US" sz="2400" b="1" dirty="0">
                <a:latin typeface="宋体" pitchFamily="2" charset="-122"/>
              </a:rPr>
              <a:t>的</a:t>
            </a:r>
            <a:r>
              <a:rPr lang="en-US" altLang="zh-CN" sz="2400" b="1" dirty="0">
                <a:latin typeface="宋体" pitchFamily="2" charset="-122"/>
              </a:rPr>
              <a:t>MESI</a:t>
            </a:r>
            <a:r>
              <a:rPr lang="zh-CN" altLang="en-US" sz="2400" b="1" dirty="0" smtClean="0">
                <a:latin typeface="宋体" pitchFamily="2" charset="-122"/>
              </a:rPr>
              <a:t>协议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60" name="线形标注 2 159"/>
          <p:cNvSpPr/>
          <p:nvPr/>
        </p:nvSpPr>
        <p:spPr bwMode="auto">
          <a:xfrm>
            <a:off x="7929586" y="3589919"/>
            <a:ext cx="1071570" cy="357190"/>
          </a:xfrm>
          <a:prstGeom prst="borderCallout2">
            <a:avLst>
              <a:gd name="adj1" fmla="val 49226"/>
              <a:gd name="adj2" fmla="val -1222"/>
              <a:gd name="adj3" fmla="val 49226"/>
              <a:gd name="adj4" fmla="val -19715"/>
              <a:gd name="adj5" fmla="val -3309"/>
              <a:gd name="adj6" fmla="val -87302"/>
            </a:avLst>
          </a:prstGeom>
          <a:noFill/>
          <a:ln w="12700" cmpd="sng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zh-CN" altLang="en-US" sz="1800" b="1" dirty="0" smtClean="0">
                <a:solidFill>
                  <a:srgbClr val="990099"/>
                </a:solidFill>
              </a:rPr>
              <a:t>写一次法</a:t>
            </a:r>
            <a:endParaRPr lang="zh-CN" altLang="en-US" sz="1800" b="1" dirty="0">
              <a:solidFill>
                <a:srgbClr val="990099"/>
              </a:solidFill>
            </a:endParaRPr>
          </a:p>
        </p:txBody>
      </p:sp>
      <p:sp>
        <p:nvSpPr>
          <p:cNvPr id="16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7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1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146"/>
          <p:cNvSpPr txBox="1">
            <a:spLocks noChangeArrowheads="1"/>
          </p:cNvSpPr>
          <p:nvPr/>
        </p:nvSpPr>
        <p:spPr bwMode="auto">
          <a:xfrm>
            <a:off x="214282" y="332656"/>
            <a:ext cx="4429725" cy="608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一致性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协议的实现：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本地总线支持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监听状态表示：</a:t>
            </a:r>
            <a:endParaRPr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操作状态表示：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L2$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支持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系统总线支持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总线事务：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   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监听状态：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113"/>
          <p:cNvSpPr txBox="1">
            <a:spLocks noChangeArrowheads="1"/>
          </p:cNvSpPr>
          <p:nvPr/>
        </p:nvSpPr>
        <p:spPr bwMode="auto">
          <a:xfrm>
            <a:off x="3598658" y="1340768"/>
            <a:ext cx="540307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spc="-50" dirty="0" smtClean="0">
                <a:latin typeface="宋体" pitchFamily="2" charset="-122"/>
              </a:rPr>
              <a:t>HIT#</a:t>
            </a:r>
            <a:r>
              <a:rPr lang="zh-CN" altLang="en-US" sz="2400" b="1" spc="-50" dirty="0" smtClean="0">
                <a:latin typeface="宋体" pitchFamily="2" charset="-122"/>
              </a:rPr>
              <a:t>、</a:t>
            </a:r>
            <a:r>
              <a:rPr lang="en-US" altLang="zh-CN" sz="2400" b="1" spc="-50" dirty="0" smtClean="0">
                <a:latin typeface="宋体" pitchFamily="2" charset="-122"/>
              </a:rPr>
              <a:t>HITM#</a:t>
            </a:r>
            <a:endParaRPr lang="zh-CN" altLang="en-US" sz="2400" b="1" spc="-50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400" b="1" spc="-50" dirty="0" smtClean="0">
                <a:latin typeface="宋体" pitchFamily="2" charset="-122"/>
              </a:rPr>
              <a:t>AHOLD</a:t>
            </a:r>
            <a:r>
              <a:rPr lang="en-US" altLang="zh-CN" b="1" spc="-50" dirty="0" smtClean="0">
                <a:latin typeface="宋体" pitchFamily="2" charset="-122"/>
              </a:rPr>
              <a:t>(L2$</a:t>
            </a:r>
            <a:r>
              <a:rPr lang="zh-CN" altLang="en-US" b="1" spc="-50" dirty="0">
                <a:latin typeface="宋体" pitchFamily="2" charset="-122"/>
              </a:rPr>
              <a:t>传播</a:t>
            </a:r>
            <a:r>
              <a:rPr lang="en-US" altLang="zh-CN" b="1" spc="-50" dirty="0" smtClean="0">
                <a:latin typeface="宋体" pitchFamily="2" charset="-122"/>
              </a:rPr>
              <a:t>)</a:t>
            </a:r>
            <a:r>
              <a:rPr lang="zh-CN" altLang="en-US" sz="2400" b="1" spc="-50" dirty="0" smtClean="0">
                <a:latin typeface="宋体" pitchFamily="2" charset="-122"/>
              </a:rPr>
              <a:t>、</a:t>
            </a:r>
            <a:r>
              <a:rPr lang="en-US" altLang="zh-CN" sz="2400" b="1" spc="-50" dirty="0" smtClean="0">
                <a:latin typeface="宋体" pitchFamily="2" charset="-122"/>
              </a:rPr>
              <a:t>INV</a:t>
            </a:r>
            <a:r>
              <a:rPr lang="zh-CN" altLang="en-US" sz="2400" b="1" spc="-50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BOFF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L2$</a:t>
            </a:r>
            <a:r>
              <a:rPr lang="zh-CN" altLang="en-US" b="1" dirty="0" smtClean="0">
                <a:latin typeface="宋体" pitchFamily="2" charset="-122"/>
              </a:rPr>
              <a:t>抢占总线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2409291" y="4891226"/>
            <a:ext cx="6592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实现</a:t>
            </a:r>
            <a:r>
              <a:rPr lang="en-US" altLang="zh-CN" sz="2400" b="1" dirty="0" smtClean="0">
                <a:latin typeface="宋体" pitchFamily="2" charset="-122"/>
              </a:rPr>
              <a:t>MESI</a:t>
            </a:r>
            <a:r>
              <a:rPr lang="zh-CN" altLang="en-US" sz="2400" b="1" dirty="0" smtClean="0">
                <a:latin typeface="宋体" pitchFamily="2" charset="-122"/>
              </a:rPr>
              <a:t>协议、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级间包含性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向上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向下传播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行读、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写、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写并无效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     SBO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sz="1600" b="1" dirty="0">
                <a:latin typeface="宋体" pitchFamily="2" charset="-122"/>
              </a:rPr>
              <a:t>(M</a:t>
            </a:r>
            <a:r>
              <a:rPr lang="zh-CN" altLang="en-US" sz="1600" b="1" dirty="0">
                <a:latin typeface="宋体" pitchFamily="2" charset="-122"/>
              </a:rPr>
              <a:t>态监听命中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</a:rPr>
              <a:t>SDONE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监听命中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51520" y="2268959"/>
            <a:ext cx="8424936" cy="2624675"/>
            <a:chOff x="251520" y="2268959"/>
            <a:chExt cx="8424936" cy="2624675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935584" y="3284959"/>
              <a:ext cx="39600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总线接口单元</a:t>
              </a:r>
              <a:r>
                <a:rPr lang="en-US" altLang="zh-CN" sz="1800" b="1" dirty="0">
                  <a:latin typeface="+mn-ea"/>
                  <a:ea typeface="+mn-ea"/>
                </a:rPr>
                <a:t>BIU</a:t>
              </a:r>
            </a:p>
          </p:txBody>
        </p:sp>
        <p:sp>
          <p:nvSpPr>
            <p:cNvPr id="112" name="Text Box 64"/>
            <p:cNvSpPr txBox="1">
              <a:spLocks noChangeArrowheads="1"/>
            </p:cNvSpPr>
            <p:nvPr/>
          </p:nvSpPr>
          <p:spPr bwMode="auto">
            <a:xfrm>
              <a:off x="826764" y="4293096"/>
              <a:ext cx="410527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L2 Cache(</a:t>
              </a:r>
              <a:r>
                <a:rPr lang="zh-CN" altLang="en-US" sz="1800" b="1" dirty="0">
                  <a:latin typeface="宋体" pitchFamily="2" charset="-122"/>
                </a:rPr>
                <a:t>含控制器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3" name="Line 65"/>
            <p:cNvSpPr>
              <a:spLocks noChangeShapeType="1"/>
            </p:cNvSpPr>
            <p:nvPr/>
          </p:nvSpPr>
          <p:spPr bwMode="auto">
            <a:xfrm>
              <a:off x="2524095" y="3211934"/>
              <a:ext cx="9366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6"/>
            <p:cNvSpPr>
              <a:spLocks noChangeShapeType="1"/>
            </p:cNvSpPr>
            <p:nvPr/>
          </p:nvSpPr>
          <p:spPr bwMode="auto">
            <a:xfrm flipH="1" flipV="1">
              <a:off x="2524095" y="3067471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7"/>
            <p:cNvSpPr>
              <a:spLocks noChangeShapeType="1"/>
            </p:cNvSpPr>
            <p:nvPr/>
          </p:nvSpPr>
          <p:spPr bwMode="auto">
            <a:xfrm flipH="1" flipV="1">
              <a:off x="3460720" y="3067471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8"/>
            <p:cNvSpPr>
              <a:spLocks noChangeShapeType="1"/>
            </p:cNvSpPr>
            <p:nvPr/>
          </p:nvSpPr>
          <p:spPr bwMode="auto">
            <a:xfrm flipV="1">
              <a:off x="3027332" y="3211934"/>
              <a:ext cx="0" cy="7302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0"/>
            <p:cNvSpPr>
              <a:spLocks noChangeShapeType="1"/>
            </p:cNvSpPr>
            <p:nvPr/>
          </p:nvSpPr>
          <p:spPr bwMode="auto">
            <a:xfrm>
              <a:off x="1259632" y="2276872"/>
              <a:ext cx="0" cy="100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72"/>
            <p:cNvSpPr>
              <a:spLocks noChangeShapeType="1"/>
            </p:cNvSpPr>
            <p:nvPr/>
          </p:nvSpPr>
          <p:spPr bwMode="auto">
            <a:xfrm>
              <a:off x="4788024" y="2276872"/>
              <a:ext cx="0" cy="100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74"/>
            <p:cNvSpPr txBox="1">
              <a:spLocks noChangeArrowheads="1"/>
            </p:cNvSpPr>
            <p:nvPr/>
          </p:nvSpPr>
          <p:spPr bwMode="auto">
            <a:xfrm>
              <a:off x="3347864" y="4605634"/>
              <a:ext cx="100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120" name="AutoShape 75"/>
            <p:cNvSpPr>
              <a:spLocks noChangeArrowheads="1"/>
            </p:cNvSpPr>
            <p:nvPr/>
          </p:nvSpPr>
          <p:spPr bwMode="auto">
            <a:xfrm>
              <a:off x="3451195" y="2276896"/>
              <a:ext cx="144000" cy="216000"/>
            </a:xfrm>
            <a:prstGeom prst="upDownArrow">
              <a:avLst>
                <a:gd name="adj1" fmla="val 50000"/>
                <a:gd name="adj2" fmla="val 37708"/>
              </a:avLst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1" name="AutoShape 76"/>
            <p:cNvSpPr>
              <a:spLocks noChangeArrowheads="1"/>
            </p:cNvSpPr>
            <p:nvPr/>
          </p:nvSpPr>
          <p:spPr bwMode="auto">
            <a:xfrm>
              <a:off x="2092294" y="2268959"/>
              <a:ext cx="144000" cy="216000"/>
            </a:xfrm>
            <a:prstGeom prst="upArrow">
              <a:avLst>
                <a:gd name="adj1" fmla="val 50000"/>
                <a:gd name="adj2" fmla="val 43458"/>
              </a:avLst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2" name="AutoShape 77"/>
            <p:cNvSpPr>
              <a:spLocks noChangeArrowheads="1"/>
            </p:cNvSpPr>
            <p:nvPr/>
          </p:nvSpPr>
          <p:spPr bwMode="auto">
            <a:xfrm>
              <a:off x="3059856" y="3572296"/>
              <a:ext cx="144000" cy="720000"/>
            </a:xfrm>
            <a:prstGeom prst="upDownArrow">
              <a:avLst>
                <a:gd name="adj1" fmla="val 44750"/>
                <a:gd name="adj2" fmla="val 37011"/>
              </a:avLst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" name="Text Box 78"/>
            <p:cNvSpPr txBox="1">
              <a:spLocks noChangeArrowheads="1"/>
            </p:cNvSpPr>
            <p:nvPr/>
          </p:nvSpPr>
          <p:spPr bwMode="auto">
            <a:xfrm>
              <a:off x="251520" y="3645024"/>
              <a:ext cx="504000" cy="50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本地</a:t>
              </a:r>
            </a:p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25" name="Text Box 85"/>
            <p:cNvSpPr txBox="1">
              <a:spLocks noChangeArrowheads="1"/>
            </p:cNvSpPr>
            <p:nvPr/>
          </p:nvSpPr>
          <p:spPr bwMode="auto">
            <a:xfrm>
              <a:off x="4500016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990099"/>
                  </a:solidFill>
                  <a:latin typeface="宋体" pitchFamily="2" charset="-122"/>
                </a:rPr>
                <a:t>KEN#</a:t>
              </a:r>
            </a:p>
          </p:txBody>
        </p:sp>
        <p:sp>
          <p:nvSpPr>
            <p:cNvPr id="126" name="Text Box 86"/>
            <p:cNvSpPr txBox="1">
              <a:spLocks noChangeArrowheads="1"/>
            </p:cNvSpPr>
            <p:nvPr/>
          </p:nvSpPr>
          <p:spPr bwMode="auto">
            <a:xfrm>
              <a:off x="4211984" y="3645321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>
                  <a:latin typeface="宋体" pitchFamily="2" charset="-122"/>
                </a:rPr>
                <a:t>CACHE#</a:t>
              </a:r>
            </a:p>
          </p:txBody>
        </p:sp>
        <p:sp>
          <p:nvSpPr>
            <p:cNvPr id="127" name="Text Box 87"/>
            <p:cNvSpPr txBox="1">
              <a:spLocks noChangeArrowheads="1"/>
            </p:cNvSpPr>
            <p:nvPr/>
          </p:nvSpPr>
          <p:spPr bwMode="auto">
            <a:xfrm>
              <a:off x="3635896" y="3645024"/>
              <a:ext cx="576263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itchFamily="2" charset="-122"/>
                </a:rPr>
                <a:t>M/IO#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itchFamily="2" charset="-122"/>
                </a:rPr>
                <a:t>D/C#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itchFamily="2" charset="-122"/>
                </a:rPr>
                <a:t>W/R#</a:t>
              </a:r>
            </a:p>
          </p:txBody>
        </p:sp>
        <p:sp>
          <p:nvSpPr>
            <p:cNvPr id="128" name="Text Box 88"/>
            <p:cNvSpPr txBox="1">
              <a:spLocks noChangeArrowheads="1"/>
            </p:cNvSpPr>
            <p:nvPr/>
          </p:nvSpPr>
          <p:spPr bwMode="auto">
            <a:xfrm>
              <a:off x="3347864" y="3627859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CC3300"/>
                  </a:solidFill>
                  <a:latin typeface="宋体" pitchFamily="2" charset="-122"/>
                </a:rPr>
                <a:t>32</a:t>
              </a:r>
              <a:r>
                <a:rPr lang="zh-CN" altLang="en-US" sz="1400" b="1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  <a:r>
                <a:rPr lang="en-US" altLang="zh-CN" sz="1400" b="1" dirty="0">
                  <a:solidFill>
                    <a:srgbClr val="CC3300"/>
                  </a:solidFill>
                  <a:latin typeface="宋体" pitchFamily="2" charset="-122"/>
                </a:rPr>
                <a:t>AB</a:t>
              </a:r>
            </a:p>
          </p:txBody>
        </p:sp>
        <p:sp>
          <p:nvSpPr>
            <p:cNvPr id="130" name="Line 95"/>
            <p:cNvSpPr>
              <a:spLocks noChangeShapeType="1"/>
            </p:cNvSpPr>
            <p:nvPr/>
          </p:nvSpPr>
          <p:spPr bwMode="auto">
            <a:xfrm flipH="1" flipV="1">
              <a:off x="4716016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96"/>
            <p:cNvSpPr>
              <a:spLocks noChangeShapeType="1"/>
            </p:cNvSpPr>
            <p:nvPr/>
          </p:nvSpPr>
          <p:spPr bwMode="auto">
            <a:xfrm flipH="1">
              <a:off x="4427984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97"/>
            <p:cNvSpPr>
              <a:spLocks noChangeShapeType="1"/>
            </p:cNvSpPr>
            <p:nvPr/>
          </p:nvSpPr>
          <p:spPr bwMode="auto">
            <a:xfrm>
              <a:off x="4139952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98"/>
            <p:cNvSpPr>
              <a:spLocks noChangeShapeType="1"/>
            </p:cNvSpPr>
            <p:nvPr/>
          </p:nvSpPr>
          <p:spPr bwMode="auto">
            <a:xfrm flipH="1">
              <a:off x="3563888" y="3572296"/>
              <a:ext cx="1588" cy="720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99"/>
            <p:cNvSpPr>
              <a:spLocks noChangeArrowheads="1"/>
            </p:cNvSpPr>
            <p:nvPr/>
          </p:nvSpPr>
          <p:spPr bwMode="auto">
            <a:xfrm>
              <a:off x="827582" y="2385016"/>
              <a:ext cx="4176000" cy="11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Text Box 100"/>
            <p:cNvSpPr txBox="1">
              <a:spLocks noChangeArrowheads="1"/>
            </p:cNvSpPr>
            <p:nvPr/>
          </p:nvSpPr>
          <p:spPr bwMode="auto">
            <a:xfrm>
              <a:off x="1475656" y="2492960"/>
              <a:ext cx="144145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L1 I-Cache</a:t>
              </a:r>
            </a:p>
          </p:txBody>
        </p:sp>
        <p:sp>
          <p:nvSpPr>
            <p:cNvPr id="136" name="Text Box 101"/>
            <p:cNvSpPr txBox="1">
              <a:spLocks noChangeArrowheads="1"/>
            </p:cNvSpPr>
            <p:nvPr/>
          </p:nvSpPr>
          <p:spPr bwMode="auto">
            <a:xfrm>
              <a:off x="1979816" y="2852960"/>
              <a:ext cx="936000" cy="216000"/>
            </a:xfrm>
            <a:prstGeom prst="rect">
              <a:avLst/>
            </a:prstGeom>
            <a:solidFill>
              <a:srgbClr val="99CCFF">
                <a:alpha val="39999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监听窗口</a:t>
              </a:r>
            </a:p>
          </p:txBody>
        </p:sp>
        <p:sp>
          <p:nvSpPr>
            <p:cNvPr id="137" name="Line 102"/>
            <p:cNvSpPr>
              <a:spLocks noChangeShapeType="1"/>
            </p:cNvSpPr>
            <p:nvPr/>
          </p:nvSpPr>
          <p:spPr bwMode="auto">
            <a:xfrm flipV="1">
              <a:off x="1259656" y="2708696"/>
              <a:ext cx="21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103"/>
            <p:cNvSpPr txBox="1">
              <a:spLocks noChangeArrowheads="1"/>
            </p:cNvSpPr>
            <p:nvPr/>
          </p:nvSpPr>
          <p:spPr bwMode="auto">
            <a:xfrm>
              <a:off x="3131840" y="2492960"/>
              <a:ext cx="1439863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L1 D-Cache</a:t>
              </a:r>
            </a:p>
          </p:txBody>
        </p:sp>
        <p:sp>
          <p:nvSpPr>
            <p:cNvPr id="139" name="Text Box 104"/>
            <p:cNvSpPr txBox="1">
              <a:spLocks noChangeArrowheads="1"/>
            </p:cNvSpPr>
            <p:nvPr/>
          </p:nvSpPr>
          <p:spPr bwMode="auto">
            <a:xfrm>
              <a:off x="3131319" y="2852960"/>
              <a:ext cx="936625" cy="216000"/>
            </a:xfrm>
            <a:prstGeom prst="rect">
              <a:avLst/>
            </a:prstGeom>
            <a:solidFill>
              <a:srgbClr val="99CCFF">
                <a:alpha val="39999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监听窗口</a:t>
              </a:r>
            </a:p>
          </p:txBody>
        </p:sp>
        <p:sp>
          <p:nvSpPr>
            <p:cNvPr id="140" name="Line 105"/>
            <p:cNvSpPr>
              <a:spLocks noChangeShapeType="1"/>
            </p:cNvSpPr>
            <p:nvPr/>
          </p:nvSpPr>
          <p:spPr bwMode="auto">
            <a:xfrm flipH="1">
              <a:off x="4572024" y="2708696"/>
              <a:ext cx="21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Text Box 106"/>
            <p:cNvSpPr txBox="1">
              <a:spLocks noChangeArrowheads="1"/>
            </p:cNvSpPr>
            <p:nvPr/>
          </p:nvSpPr>
          <p:spPr bwMode="auto">
            <a:xfrm>
              <a:off x="2865040" y="362341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/>
                  </a:solidFill>
                  <a:latin typeface="宋体" pitchFamily="2" charset="-122"/>
                </a:rPr>
                <a:t>64</a:t>
              </a:r>
              <a:r>
                <a:rPr lang="zh-CN" altLang="en-US" sz="1400" b="1" dirty="0">
                  <a:solidFill>
                    <a:schemeClr val="accent2"/>
                  </a:solidFill>
                  <a:latin typeface="宋体" pitchFamily="2" charset="-122"/>
                </a:rPr>
                <a:t>位</a:t>
              </a:r>
              <a:r>
                <a:rPr lang="en-US" altLang="zh-CN" sz="1400" b="1" dirty="0">
                  <a:solidFill>
                    <a:schemeClr val="accent2"/>
                  </a:solidFill>
                  <a:latin typeface="宋体" pitchFamily="2" charset="-122"/>
                </a:rPr>
                <a:t>DB</a:t>
              </a:r>
            </a:p>
          </p:txBody>
        </p:sp>
        <p:sp>
          <p:nvSpPr>
            <p:cNvPr id="142" name="AutoShape 107"/>
            <p:cNvSpPr>
              <a:spLocks noChangeArrowheads="1"/>
            </p:cNvSpPr>
            <p:nvPr/>
          </p:nvSpPr>
          <p:spPr bwMode="auto">
            <a:xfrm>
              <a:off x="1635095" y="3068984"/>
              <a:ext cx="144000" cy="216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3" name="AutoShape 108"/>
            <p:cNvSpPr>
              <a:spLocks noChangeArrowheads="1"/>
            </p:cNvSpPr>
            <p:nvPr/>
          </p:nvSpPr>
          <p:spPr bwMode="auto">
            <a:xfrm>
              <a:off x="4108420" y="3068960"/>
              <a:ext cx="144000" cy="21748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4" name="AutoShape 109"/>
            <p:cNvSpPr>
              <a:spLocks noChangeArrowheads="1"/>
            </p:cNvSpPr>
            <p:nvPr/>
          </p:nvSpPr>
          <p:spPr bwMode="auto">
            <a:xfrm>
              <a:off x="3095623" y="4581128"/>
              <a:ext cx="144000" cy="288000"/>
            </a:xfrm>
            <a:prstGeom prst="upDownArrow">
              <a:avLst>
                <a:gd name="adj1" fmla="val 50000"/>
                <a:gd name="adj2" fmla="val 49890"/>
              </a:avLst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5" name="AutoShape 110"/>
            <p:cNvSpPr>
              <a:spLocks/>
            </p:cNvSpPr>
            <p:nvPr/>
          </p:nvSpPr>
          <p:spPr bwMode="auto">
            <a:xfrm>
              <a:off x="723870" y="3603496"/>
              <a:ext cx="54000" cy="648000"/>
            </a:xfrm>
            <a:prstGeom prst="leftBrace">
              <a:avLst>
                <a:gd name="adj1" fmla="val 8074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AutoShape 111"/>
            <p:cNvSpPr>
              <a:spLocks noChangeArrowheads="1"/>
            </p:cNvSpPr>
            <p:nvPr/>
          </p:nvSpPr>
          <p:spPr bwMode="auto">
            <a:xfrm>
              <a:off x="4171920" y="2276896"/>
              <a:ext cx="144000" cy="216000"/>
            </a:xfrm>
            <a:prstGeom prst="upDownArrow">
              <a:avLst>
                <a:gd name="adj1" fmla="val 50000"/>
                <a:gd name="adj2" fmla="val 37708"/>
              </a:avLst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7" name="Text Box 112"/>
            <p:cNvSpPr txBox="1">
              <a:spLocks noChangeArrowheads="1"/>
            </p:cNvSpPr>
            <p:nvPr/>
          </p:nvSpPr>
          <p:spPr bwMode="auto">
            <a:xfrm>
              <a:off x="5076056" y="2276872"/>
              <a:ext cx="3600400" cy="2616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M/IO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#~W/R#--</a:t>
              </a:r>
              <a:r>
                <a:rPr lang="en-US" altLang="zh-CN" sz="1600" b="1" dirty="0">
                  <a:latin typeface="宋体" pitchFamily="2" charset="-122"/>
                </a:rPr>
                <a:t>CPU</a:t>
              </a:r>
              <a:r>
                <a:rPr lang="zh-CN" altLang="en-US" sz="1600" b="1" dirty="0">
                  <a:latin typeface="宋体" pitchFamily="2" charset="-122"/>
                </a:rPr>
                <a:t>的操作</a:t>
              </a:r>
              <a:r>
                <a:rPr lang="zh-CN" altLang="en-US" sz="1600" b="1" dirty="0" smtClean="0">
                  <a:latin typeface="宋体" pitchFamily="2" charset="-122"/>
                </a:rPr>
                <a:t>命令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itchFamily="2" charset="-122"/>
                </a:rPr>
                <a:t>   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CACHE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#--</a:t>
              </a:r>
              <a:r>
                <a:rPr lang="en-US" altLang="zh-CN" sz="1600" b="1" dirty="0">
                  <a:latin typeface="宋体" pitchFamily="2" charset="-122"/>
                </a:rPr>
                <a:t>CPU</a:t>
              </a:r>
              <a:r>
                <a:rPr lang="zh-CN" altLang="en-US" sz="1600" b="1" dirty="0">
                  <a:latin typeface="宋体" pitchFamily="2" charset="-122"/>
                </a:rPr>
                <a:t>命令的数据</a:t>
              </a:r>
              <a:r>
                <a:rPr lang="zh-CN" altLang="en-US" sz="1600" b="1" dirty="0" smtClean="0">
                  <a:latin typeface="宋体" pitchFamily="2" charset="-122"/>
                </a:rPr>
                <a:t>大小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 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KEN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#--</a:t>
              </a:r>
              <a:r>
                <a:rPr lang="zh-CN" altLang="en-US" sz="1600" b="1" dirty="0">
                  <a:latin typeface="宋体" pitchFamily="2" charset="-122"/>
                </a:rPr>
                <a:t>块的读操作</a:t>
              </a:r>
              <a:r>
                <a:rPr lang="zh-CN" altLang="en-US" sz="1600" b="1" dirty="0" smtClean="0">
                  <a:latin typeface="宋体" pitchFamily="2" charset="-122"/>
                </a:rPr>
                <a:t>允许信号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rgbClr val="CC3300"/>
                  </a:solidFill>
                  <a:latin typeface="宋体" pitchFamily="2" charset="-122"/>
                </a:rPr>
                <a:t>      </a:t>
              </a:r>
              <a:r>
                <a:rPr lang="en-US" altLang="zh-CN" sz="1600" b="1" dirty="0" smtClean="0">
                  <a:solidFill>
                    <a:srgbClr val="CC3300"/>
                  </a:solidFill>
                  <a:latin typeface="宋体" pitchFamily="2" charset="-122"/>
                </a:rPr>
                <a:t>PWT—</a:t>
              </a:r>
              <a:r>
                <a:rPr lang="en-US" altLang="zh-CN" sz="1600" b="1" dirty="0" smtClean="0">
                  <a:latin typeface="宋体" pitchFamily="2" charset="-122"/>
                </a:rPr>
                <a:t>L1</a:t>
              </a:r>
              <a:r>
                <a:rPr lang="en-US" altLang="zh-CN" sz="1600" b="1" dirty="0" smtClean="0">
                  <a:latin typeface="+mn-ea"/>
                </a:rPr>
                <a:t>$</a:t>
              </a:r>
              <a:r>
                <a:rPr lang="zh-CN" altLang="en-US" sz="1600" b="1" dirty="0" smtClean="0">
                  <a:latin typeface="宋体" pitchFamily="2" charset="-122"/>
                </a:rPr>
                <a:t>写</a:t>
              </a:r>
              <a:r>
                <a:rPr lang="zh-CN" altLang="en-US" sz="1600" b="1" dirty="0">
                  <a:latin typeface="宋体" pitchFamily="2" charset="-122"/>
                </a:rPr>
                <a:t>策略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高为全</a:t>
              </a:r>
              <a:r>
                <a:rPr lang="zh-CN" altLang="en-US" sz="1600" b="1" dirty="0" smtClean="0">
                  <a:latin typeface="宋体" pitchFamily="2" charset="-122"/>
                </a:rPr>
                <a:t>写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 smtClean="0">
                  <a:solidFill>
                    <a:srgbClr val="CC3300"/>
                  </a:solidFill>
                  <a:latin typeface="宋体" pitchFamily="2" charset="-122"/>
                </a:rPr>
                <a:t>      </a:t>
              </a:r>
              <a:r>
                <a:rPr lang="en-US" altLang="zh-CN" sz="1600" b="1" dirty="0">
                  <a:solidFill>
                    <a:srgbClr val="CC3300"/>
                  </a:solidFill>
                  <a:latin typeface="宋体" pitchFamily="2" charset="-122"/>
                </a:rPr>
                <a:t>HIT#--</a:t>
              </a:r>
              <a:r>
                <a:rPr lang="en-US" altLang="zh-CN" sz="1600" b="1" dirty="0" smtClean="0">
                  <a:latin typeface="宋体" pitchFamily="2" charset="-122"/>
                </a:rPr>
                <a:t>L1</a:t>
              </a:r>
              <a:r>
                <a:rPr lang="en-US" altLang="zh-CN" sz="1600" b="1" dirty="0" smtClean="0">
                  <a:latin typeface="+mn-ea"/>
                </a:rPr>
                <a:t>$</a:t>
              </a:r>
              <a:r>
                <a:rPr lang="zh-CN" altLang="en-US" sz="1600" b="1" dirty="0" smtClean="0">
                  <a:latin typeface="宋体" pitchFamily="2" charset="-122"/>
                </a:rPr>
                <a:t>监听命中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en-US" altLang="zh-CN" sz="1600" b="1" dirty="0" smtClean="0">
                  <a:solidFill>
                    <a:srgbClr val="CC3300"/>
                  </a:solidFill>
                  <a:latin typeface="宋体" pitchFamily="2" charset="-122"/>
                </a:rPr>
                <a:t>HITM</a:t>
              </a:r>
              <a:r>
                <a:rPr lang="en-US" altLang="zh-CN" sz="1600" b="1" dirty="0">
                  <a:solidFill>
                    <a:srgbClr val="CC3300"/>
                  </a:solidFill>
                  <a:latin typeface="宋体" pitchFamily="2" charset="-122"/>
                </a:rPr>
                <a:t>#--</a:t>
              </a:r>
              <a:r>
                <a:rPr lang="en-US" altLang="zh-CN" sz="1600" b="1" dirty="0" smtClean="0">
                  <a:latin typeface="宋体" pitchFamily="2" charset="-122"/>
                </a:rPr>
                <a:t>L1</a:t>
              </a:r>
              <a:r>
                <a:rPr lang="en-US" altLang="zh-CN" sz="1600" b="1" dirty="0" smtClean="0">
                  <a:latin typeface="+mn-ea"/>
                  <a:ea typeface="+mn-ea"/>
                </a:rPr>
                <a:t>$</a:t>
              </a:r>
              <a:r>
                <a:rPr lang="en-US" altLang="zh-CN" sz="1600" b="1" dirty="0" smtClean="0">
                  <a:latin typeface="+mn-lt"/>
                  <a:ea typeface="+mn-ea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M</a:t>
              </a:r>
              <a:r>
                <a:rPr lang="zh-CN" altLang="en-US" sz="1600" b="1" dirty="0" smtClean="0">
                  <a:latin typeface="宋体" pitchFamily="2" charset="-122"/>
                </a:rPr>
                <a:t>态监听命中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WB/WT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#--</a:t>
              </a:r>
              <a:r>
                <a:rPr lang="en-US" altLang="zh-CN" sz="1600" b="1" dirty="0" smtClean="0">
                  <a:latin typeface="宋体" pitchFamily="2" charset="-122"/>
                </a:rPr>
                <a:t>L2</a:t>
              </a:r>
              <a:r>
                <a:rPr lang="en-US" altLang="zh-CN" sz="1600" b="1" dirty="0" smtClean="0">
                  <a:latin typeface="+mn-ea"/>
                </a:rPr>
                <a:t>$</a:t>
              </a:r>
              <a:r>
                <a:rPr lang="zh-CN" altLang="en-US" sz="1600" b="1" dirty="0" smtClean="0">
                  <a:latin typeface="宋体" pitchFamily="2" charset="-122"/>
                </a:rPr>
                <a:t>写</a:t>
              </a:r>
              <a:r>
                <a:rPr lang="zh-CN" altLang="en-US" sz="1600" b="1" dirty="0">
                  <a:latin typeface="宋体" pitchFamily="2" charset="-122"/>
                </a:rPr>
                <a:t>策略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高为写回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   INV—</a:t>
              </a:r>
              <a:r>
                <a:rPr lang="zh-CN" altLang="en-US" sz="1600" b="1" dirty="0" smtClean="0">
                  <a:latin typeface="宋体" pitchFamily="2" charset="-122"/>
                </a:rPr>
                <a:t>系统总线事务类型</a:t>
              </a:r>
              <a:r>
                <a:rPr lang="en-US" altLang="zh-CN" sz="1600" b="1" dirty="0">
                  <a:latin typeface="宋体" pitchFamily="2" charset="-122"/>
                </a:rPr>
                <a:t>(W/R</a:t>
              </a:r>
              <a:r>
                <a:rPr lang="en-US" altLang="zh-CN" sz="1600" b="1" dirty="0" smtClean="0">
                  <a:latin typeface="宋体" pitchFamily="2" charset="-122"/>
                </a:rPr>
                <a:t>#)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AHOLD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sz="1600" b="1" dirty="0">
                  <a:latin typeface="宋体" pitchFamily="2" charset="-122"/>
                </a:rPr>
                <a:t>地址请求</a:t>
              </a:r>
              <a:r>
                <a:rPr lang="zh-CN" altLang="en-US" sz="1600" b="1" dirty="0" smtClean="0">
                  <a:latin typeface="宋体" pitchFamily="2" charset="-122"/>
                </a:rPr>
                <a:t>保持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BOFF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#--</a:t>
              </a:r>
              <a:r>
                <a:rPr lang="en-US" altLang="zh-CN" sz="1600" b="1" dirty="0">
                  <a:latin typeface="宋体" pitchFamily="2" charset="-122"/>
                </a:rPr>
                <a:t>CPU</a:t>
              </a:r>
              <a:r>
                <a:rPr lang="zh-CN" altLang="en-US" sz="1600" b="1" dirty="0">
                  <a:latin typeface="宋体" pitchFamily="2" charset="-122"/>
                </a:rPr>
                <a:t>操作</a:t>
              </a:r>
              <a:r>
                <a:rPr lang="zh-CN" altLang="en-US" sz="1600" b="1" dirty="0" smtClean="0">
                  <a:latin typeface="宋体" pitchFamily="2" charset="-122"/>
                </a:rPr>
                <a:t>等待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脱离总线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endParaRPr lang="en-US" altLang="zh-CN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827584" y="3572296"/>
            <a:ext cx="1944216" cy="720728"/>
            <a:chOff x="827584" y="3572296"/>
            <a:chExt cx="1944216" cy="720728"/>
          </a:xfrm>
        </p:grpSpPr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2555776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>
                  <a:latin typeface="宋体" pitchFamily="2" charset="-122"/>
                </a:rPr>
                <a:t>PWT</a:t>
              </a:r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827584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990099"/>
                  </a:solidFill>
                  <a:latin typeface="宋体" pitchFamily="2" charset="-122"/>
                </a:rPr>
                <a:t>BOFF#</a:t>
              </a:r>
            </a:p>
          </p:txBody>
        </p:sp>
        <p:sp>
          <p:nvSpPr>
            <p:cNvPr id="151" name="Text Box 81"/>
            <p:cNvSpPr txBox="1">
              <a:spLocks noChangeArrowheads="1"/>
            </p:cNvSpPr>
            <p:nvPr/>
          </p:nvSpPr>
          <p:spPr bwMode="auto">
            <a:xfrm>
              <a:off x="1979712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HITM#</a:t>
              </a:r>
            </a:p>
          </p:txBody>
        </p:sp>
        <p:sp>
          <p:nvSpPr>
            <p:cNvPr id="152" name="Text Box 82"/>
            <p:cNvSpPr txBox="1">
              <a:spLocks noChangeArrowheads="1"/>
            </p:cNvSpPr>
            <p:nvPr/>
          </p:nvSpPr>
          <p:spPr bwMode="auto">
            <a:xfrm>
              <a:off x="2267744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>
                  <a:latin typeface="宋体" pitchFamily="2" charset="-122"/>
                </a:rPr>
                <a:t>HIT#</a:t>
              </a:r>
            </a:p>
          </p:txBody>
        </p:sp>
        <p:sp>
          <p:nvSpPr>
            <p:cNvPr id="153" name="Text Box 84"/>
            <p:cNvSpPr txBox="1">
              <a:spLocks noChangeArrowheads="1"/>
            </p:cNvSpPr>
            <p:nvPr/>
          </p:nvSpPr>
          <p:spPr bwMode="auto">
            <a:xfrm>
              <a:off x="1691704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990099"/>
                  </a:solidFill>
                  <a:latin typeface="宋体" pitchFamily="2" charset="-122"/>
                </a:rPr>
                <a:t>WB/WT#</a:t>
              </a:r>
            </a:p>
          </p:txBody>
        </p:sp>
        <p:sp>
          <p:nvSpPr>
            <p:cNvPr id="154" name="Line 89"/>
            <p:cNvSpPr>
              <a:spLocks noChangeShapeType="1"/>
            </p:cNvSpPr>
            <p:nvPr/>
          </p:nvSpPr>
          <p:spPr bwMode="auto">
            <a:xfrm>
              <a:off x="2771800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90"/>
            <p:cNvSpPr>
              <a:spLocks noChangeShapeType="1"/>
            </p:cNvSpPr>
            <p:nvPr/>
          </p:nvSpPr>
          <p:spPr bwMode="auto">
            <a:xfrm flipV="1">
              <a:off x="1043608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91"/>
            <p:cNvSpPr>
              <a:spLocks noChangeShapeType="1"/>
            </p:cNvSpPr>
            <p:nvPr/>
          </p:nvSpPr>
          <p:spPr bwMode="auto">
            <a:xfrm>
              <a:off x="2195736" y="3572296"/>
              <a:ext cx="0" cy="720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92"/>
            <p:cNvSpPr>
              <a:spLocks noChangeShapeType="1"/>
            </p:cNvSpPr>
            <p:nvPr/>
          </p:nvSpPr>
          <p:spPr bwMode="auto">
            <a:xfrm>
              <a:off x="2483768" y="3572296"/>
              <a:ext cx="0" cy="720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93"/>
            <p:cNvSpPr>
              <a:spLocks noChangeShapeType="1"/>
            </p:cNvSpPr>
            <p:nvPr/>
          </p:nvSpPr>
          <p:spPr bwMode="auto">
            <a:xfrm flipV="1">
              <a:off x="1907704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114"/>
            <p:cNvSpPr txBox="1">
              <a:spLocks noChangeArrowheads="1"/>
            </p:cNvSpPr>
            <p:nvPr/>
          </p:nvSpPr>
          <p:spPr bwMode="auto">
            <a:xfrm>
              <a:off x="1115616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990099"/>
                  </a:solidFill>
                  <a:latin typeface="宋体" pitchFamily="2" charset="-122"/>
                </a:rPr>
                <a:t>AHOLD</a:t>
              </a:r>
            </a:p>
          </p:txBody>
        </p:sp>
        <p:sp>
          <p:nvSpPr>
            <p:cNvPr id="160" name="Line 115"/>
            <p:cNvSpPr>
              <a:spLocks noChangeShapeType="1"/>
            </p:cNvSpPr>
            <p:nvPr/>
          </p:nvSpPr>
          <p:spPr bwMode="auto">
            <a:xfrm flipV="1">
              <a:off x="1331640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Text Box 83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216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990099"/>
                  </a:solidFill>
                  <a:latin typeface="宋体" pitchFamily="2" charset="-122"/>
                </a:rPr>
                <a:t>INV</a:t>
              </a:r>
            </a:p>
          </p:txBody>
        </p:sp>
        <p:sp>
          <p:nvSpPr>
            <p:cNvPr id="162" name="Line 94"/>
            <p:cNvSpPr>
              <a:spLocks noChangeShapeType="1"/>
            </p:cNvSpPr>
            <p:nvPr/>
          </p:nvSpPr>
          <p:spPr bwMode="auto">
            <a:xfrm flipV="1">
              <a:off x="1619672" y="3572296"/>
              <a:ext cx="0" cy="72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0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179513" y="332656"/>
            <a:ext cx="40334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Pentium Ⅱ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技术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结构：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结构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            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L1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$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L2$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56667" y="1268760"/>
            <a:ext cx="7079829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L1</a:t>
            </a:r>
            <a:r>
              <a:rPr lang="en-US" altLang="zh-CN" sz="2400" b="1" dirty="0" smtClean="0">
                <a:latin typeface="宋体" pitchFamily="2" charset="-122"/>
              </a:rPr>
              <a:t>$</a:t>
            </a:r>
            <a:r>
              <a:rPr lang="zh-CN" altLang="en-US" sz="2400" b="1" dirty="0" smtClean="0">
                <a:latin typeface="宋体" pitchFamily="2" charset="-122"/>
              </a:rPr>
              <a:t>与</a:t>
            </a:r>
            <a:r>
              <a:rPr lang="en-US" altLang="zh-CN" sz="2400" b="1" dirty="0" smtClean="0">
                <a:latin typeface="宋体" pitchFamily="2" charset="-122"/>
              </a:rPr>
              <a:t>L2$</a:t>
            </a:r>
            <a:r>
              <a:rPr lang="zh-CN" altLang="en-US" sz="2400" b="1" dirty="0" smtClean="0">
                <a:latin typeface="宋体" pitchFamily="2" charset="-122"/>
              </a:rPr>
              <a:t>为</a:t>
            </a:r>
            <a:r>
              <a:rPr lang="zh-CN" altLang="en-US" sz="2400" b="1" u="sng" dirty="0" smtClean="0">
                <a:latin typeface="宋体" pitchFamily="2" charset="-122"/>
              </a:rPr>
              <a:t>旁侧式</a:t>
            </a:r>
            <a:r>
              <a:rPr lang="zh-CN" altLang="en-US" sz="2400" b="1" dirty="0" smtClean="0">
                <a:latin typeface="宋体" pitchFamily="2" charset="-122"/>
              </a:rPr>
              <a:t>结构，</a:t>
            </a:r>
            <a:r>
              <a:rPr lang="en-US" altLang="zh-CN" sz="2400" b="1" dirty="0" smtClean="0">
                <a:latin typeface="宋体" pitchFamily="2" charset="-122"/>
              </a:rPr>
              <a:t>L1$</a:t>
            </a:r>
            <a:r>
              <a:rPr lang="zh-CN" altLang="en-US" sz="2400" b="1" dirty="0" smtClean="0">
                <a:latin typeface="宋体" pitchFamily="2" charset="-122"/>
              </a:rPr>
              <a:t>采用哈佛结构；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L1$</a:t>
            </a:r>
            <a:r>
              <a:rPr lang="zh-CN" altLang="en-US" sz="2400" b="1" dirty="0" smtClean="0">
                <a:latin typeface="宋体" pitchFamily="2" charset="-122"/>
              </a:rPr>
              <a:t>与</a:t>
            </a:r>
            <a:r>
              <a:rPr lang="en-US" altLang="zh-CN" sz="2400" b="1" dirty="0" smtClean="0">
                <a:latin typeface="宋体" pitchFamily="2" charset="-122"/>
              </a:rPr>
              <a:t>L2$</a:t>
            </a:r>
            <a:r>
              <a:rPr lang="zh-CN" altLang="en-US" sz="2400" b="1" dirty="0" smtClean="0">
                <a:latin typeface="宋体" pitchFamily="2" charset="-122"/>
              </a:rPr>
              <a:t>为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主</a:t>
            </a: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-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辅</a:t>
            </a:r>
            <a:r>
              <a:rPr lang="zh-CN" altLang="en-US" sz="2400" b="1" dirty="0" smtClean="0">
                <a:latin typeface="宋体" pitchFamily="2" charset="-122"/>
              </a:rPr>
              <a:t>关系   </a:t>
            </a:r>
            <a:r>
              <a:rPr lang="zh-CN" altLang="en-US" b="1" dirty="0" smtClean="0">
                <a:latin typeface="宋体" pitchFamily="2" charset="-122"/>
              </a:rPr>
              <a:t>←如</a:t>
            </a:r>
            <a:r>
              <a:rPr lang="en-US" altLang="zh-CN" b="1" i="1" dirty="0" smtClean="0"/>
              <a:t>x</a:t>
            </a:r>
            <a:r>
              <a:rPr lang="zh-CN" altLang="en-US" b="1" dirty="0">
                <a:latin typeface="+mn-ea"/>
              </a:rPr>
              <a:t>∈</a:t>
            </a:r>
            <a:r>
              <a:rPr lang="en-US" altLang="zh-CN" b="1" dirty="0">
                <a:latin typeface="+mn-ea"/>
              </a:rPr>
              <a:t>L1$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i="1" dirty="0"/>
              <a:t>x</a:t>
            </a:r>
            <a:r>
              <a:rPr lang="zh-CN" altLang="en-US" b="1" dirty="0">
                <a:latin typeface="+mn-ea"/>
                <a:sym typeface="Symbol"/>
              </a:rPr>
              <a:t></a:t>
            </a:r>
            <a:r>
              <a:rPr lang="en-US" altLang="zh-CN" b="1" dirty="0">
                <a:latin typeface="+mn-ea"/>
                <a:sym typeface="Symbol"/>
              </a:rPr>
              <a:t>L2</a:t>
            </a:r>
            <a:r>
              <a:rPr lang="en-US" altLang="zh-CN" b="1" dirty="0" smtClean="0">
                <a:latin typeface="+mn-ea"/>
                <a:sym typeface="Symbol"/>
              </a:rPr>
              <a:t>$</a:t>
            </a:r>
            <a:r>
              <a:rPr lang="zh-CN" altLang="en-US" b="1" dirty="0" smtClean="0">
                <a:latin typeface="+mn-ea"/>
                <a:sym typeface="Symbol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有效</a:t>
            </a:r>
            <a:r>
              <a:rPr lang="zh-CN" altLang="en-US" b="1" dirty="0">
                <a:latin typeface="宋体" pitchFamily="2" charset="-122"/>
              </a:rPr>
              <a:t>容量</a:t>
            </a:r>
            <a:r>
              <a:rPr lang="zh-CN" altLang="en-US" b="1" dirty="0" smtClean="0">
                <a:latin typeface="宋体" pitchFamily="2" charset="-122"/>
              </a:rPr>
              <a:t>↑</a:t>
            </a:r>
            <a:r>
              <a:rPr lang="en-US" altLang="zh-CN" sz="2400" b="1" dirty="0" smtClean="0">
                <a:latin typeface="+mn-ea"/>
                <a:sym typeface="Symbol"/>
              </a:rPr>
              <a:t>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>
                <a:latin typeface="+mn-ea"/>
                <a:sym typeface="Symbol"/>
              </a:rPr>
              <a:t> </a:t>
            </a:r>
            <a:r>
              <a:rPr lang="en-US" altLang="zh-CN" sz="2400" b="1" dirty="0" smtClean="0">
                <a:latin typeface="+mn-ea"/>
                <a:sym typeface="Symbol"/>
              </a:rPr>
              <a:t>          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sym typeface="Symbol"/>
              </a:rPr>
              <a:t>旁侧式结构特点：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sym typeface="Symbol"/>
            </a:endParaRPr>
          </a:p>
          <a:p>
            <a:pPr marL="3406775" indent="-3406775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         L1</a:t>
            </a:r>
            <a:r>
              <a:rPr lang="en-US" altLang="zh-CN" sz="2200" b="1" dirty="0">
                <a:latin typeface="宋体" pitchFamily="2" charset="-122"/>
              </a:rPr>
              <a:t>$</a:t>
            </a:r>
            <a:r>
              <a:rPr lang="zh-CN" altLang="en-US" sz="2200" b="1" dirty="0" smtClean="0">
                <a:latin typeface="宋体" pitchFamily="2" charset="-122"/>
              </a:rPr>
              <a:t>缺失时</a:t>
            </a:r>
            <a:r>
              <a:rPr lang="zh-CN" altLang="en-US" sz="2200" b="1" u="sng" dirty="0" smtClean="0">
                <a:latin typeface="宋体" pitchFamily="2" charset="-122"/>
              </a:rPr>
              <a:t>同时</a:t>
            </a:r>
            <a:r>
              <a:rPr lang="zh-CN" altLang="en-US" sz="2200" b="1" u="sng" dirty="0">
                <a:latin typeface="宋体" pitchFamily="2" charset="-122"/>
              </a:rPr>
              <a:t>查</a:t>
            </a:r>
            <a:r>
              <a:rPr lang="en-US" altLang="zh-CN" sz="2200" b="1" dirty="0">
                <a:latin typeface="宋体" pitchFamily="2" charset="-122"/>
              </a:rPr>
              <a:t>L2</a:t>
            </a:r>
            <a:r>
              <a:rPr lang="en-US" altLang="zh-CN" sz="2200" b="1" dirty="0" smtClean="0">
                <a:latin typeface="宋体" pitchFamily="2" charset="-122"/>
              </a:rPr>
              <a:t>$</a:t>
            </a:r>
            <a:r>
              <a:rPr lang="zh-CN" altLang="en-US" sz="2200" b="1" dirty="0" smtClean="0">
                <a:latin typeface="宋体" pitchFamily="2" charset="-122"/>
              </a:rPr>
              <a:t>及主存，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         L2</a:t>
            </a:r>
            <a:r>
              <a:rPr lang="en-US" altLang="zh-CN" sz="2200" b="1" dirty="0">
                <a:latin typeface="宋体" pitchFamily="2" charset="-122"/>
              </a:rPr>
              <a:t>$</a:t>
            </a:r>
            <a:r>
              <a:rPr lang="zh-CN" altLang="en-US" sz="2200" b="1" dirty="0">
                <a:latin typeface="宋体" pitchFamily="2" charset="-122"/>
              </a:rPr>
              <a:t>命中时</a:t>
            </a:r>
            <a:r>
              <a:rPr lang="zh-CN" altLang="en-US" sz="2200" b="1" u="sng" dirty="0">
                <a:latin typeface="宋体" pitchFamily="2" charset="-122"/>
              </a:rPr>
              <a:t>取消</a:t>
            </a:r>
            <a:r>
              <a:rPr lang="zh-CN" altLang="en-US" sz="2200" b="1" dirty="0">
                <a:latin typeface="宋体" pitchFamily="2" charset="-122"/>
              </a:rPr>
              <a:t>主存操作</a:t>
            </a:r>
            <a:endParaRPr lang="zh-CN" altLang="en-US" sz="2200" b="1" dirty="0">
              <a:solidFill>
                <a:srgbClr val="990099"/>
              </a:solidFill>
              <a:latin typeface="+mn-ea"/>
            </a:endParaRPr>
          </a:p>
        </p:txBody>
      </p:sp>
      <p:sp>
        <p:nvSpPr>
          <p:cNvPr id="25" name="Text Box 64"/>
          <p:cNvSpPr txBox="1">
            <a:spLocks noChangeArrowheads="1"/>
          </p:cNvSpPr>
          <p:nvPr/>
        </p:nvSpPr>
        <p:spPr bwMode="auto">
          <a:xfrm>
            <a:off x="2221904" y="4365104"/>
            <a:ext cx="6670576" cy="187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容量</a:t>
            </a:r>
            <a:r>
              <a:rPr lang="zh-CN" altLang="en-US" sz="2400" b="1" dirty="0">
                <a:latin typeface="宋体" pitchFamily="2" charset="-122"/>
              </a:rPr>
              <a:t>各为</a:t>
            </a:r>
            <a:r>
              <a:rPr lang="en-US" altLang="zh-CN" sz="2400" b="1" dirty="0">
                <a:latin typeface="宋体" pitchFamily="2" charset="-122"/>
              </a:rPr>
              <a:t>16KB</a:t>
            </a:r>
            <a:r>
              <a:rPr lang="zh-CN" altLang="en-US" sz="2400" b="1" dirty="0">
                <a:latin typeface="宋体" pitchFamily="2" charset="-122"/>
              </a:rPr>
              <a:t>、块大小为</a:t>
            </a:r>
            <a:r>
              <a:rPr lang="en-US" altLang="zh-CN" sz="2400" b="1" dirty="0" smtClean="0">
                <a:latin typeface="宋体" pitchFamily="2" charset="-122"/>
              </a:rPr>
              <a:t>32B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</a:rPr>
              <a:t>路</a:t>
            </a:r>
            <a:r>
              <a:rPr lang="zh-CN" altLang="en-US" sz="2400" b="1" dirty="0" smtClean="0">
                <a:latin typeface="宋体" pitchFamily="2" charset="-122"/>
              </a:rPr>
              <a:t>组相联映射、</a:t>
            </a:r>
            <a:r>
              <a:rPr lang="en-US" altLang="zh-CN" sz="2400" b="1" dirty="0">
                <a:latin typeface="宋体" pitchFamily="2" charset="-122"/>
              </a:rPr>
              <a:t>LRU</a:t>
            </a:r>
            <a:r>
              <a:rPr lang="zh-CN" altLang="en-US" sz="2400" b="1" dirty="0">
                <a:latin typeface="宋体" pitchFamily="2" charset="-122"/>
              </a:rPr>
              <a:t>替换算法、写回法写策略、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非阻塞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容量为</a:t>
            </a:r>
            <a:r>
              <a:rPr lang="en-US" altLang="zh-CN" sz="2400" b="1" dirty="0">
                <a:latin typeface="宋体" pitchFamily="2" charset="-122"/>
              </a:rPr>
              <a:t>512KB</a:t>
            </a:r>
            <a:r>
              <a:rPr lang="zh-CN" altLang="en-US" sz="2400" b="1" dirty="0">
                <a:latin typeface="宋体" pitchFamily="2" charset="-122"/>
              </a:rPr>
              <a:t>、块大小为</a:t>
            </a:r>
            <a:r>
              <a:rPr lang="en-US" altLang="zh-CN" sz="2400" b="1" dirty="0">
                <a:latin typeface="宋体" pitchFamily="2" charset="-122"/>
              </a:rPr>
              <a:t>32B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</a:rPr>
              <a:t>路组相联映射、</a:t>
            </a:r>
            <a:r>
              <a:rPr lang="en-US" altLang="zh-CN" sz="2400" b="1" dirty="0">
                <a:latin typeface="宋体" pitchFamily="2" charset="-122"/>
              </a:rPr>
              <a:t>LRU</a:t>
            </a:r>
            <a:r>
              <a:rPr lang="zh-CN" altLang="en-US" sz="2400" b="1" dirty="0">
                <a:latin typeface="宋体" pitchFamily="2" charset="-122"/>
              </a:rPr>
              <a:t>替换算法、写回法写策略、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非阻塞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endParaRPr lang="zh-CN" altLang="en-US" sz="24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971029" y="2276872"/>
            <a:ext cx="3889375" cy="1943100"/>
            <a:chOff x="1383" y="1707"/>
            <a:chExt cx="2450" cy="1224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383" y="1707"/>
              <a:ext cx="2450" cy="952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383" y="2931"/>
              <a:ext cx="244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1745" y="2387"/>
              <a:ext cx="1045" cy="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431" y="1753"/>
              <a:ext cx="1769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CPU</a:t>
              </a:r>
              <a:r>
                <a:rPr lang="zh-CN" altLang="en-US" sz="1800" b="1">
                  <a:latin typeface="宋体" pitchFamily="2" charset="-122"/>
                </a:rPr>
                <a:t>核心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1792" y="1934"/>
              <a:ext cx="1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2563" y="1934"/>
              <a:ext cx="2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2972" y="1934"/>
              <a:ext cx="1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107" y="2342"/>
              <a:ext cx="681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427" y="2689"/>
              <a:ext cx="1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前端总线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系统总线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429" y="2070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L1 I-Cache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382" y="2070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L1 D-Cache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744" y="2250"/>
              <a:ext cx="2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V="1">
              <a:off x="1793" y="2251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AutoShape 42"/>
            <p:cNvSpPr>
              <a:spLocks noChangeArrowheads="1"/>
            </p:cNvSpPr>
            <p:nvPr/>
          </p:nvSpPr>
          <p:spPr bwMode="auto">
            <a:xfrm>
              <a:off x="2789" y="2432"/>
              <a:ext cx="317" cy="90"/>
            </a:xfrm>
            <a:prstGeom prst="leftRightArrow">
              <a:avLst>
                <a:gd name="adj1" fmla="val 50000"/>
                <a:gd name="adj2" fmla="val 80667"/>
              </a:avLst>
            </a:prstGeom>
            <a:solidFill>
              <a:schemeClr val="accent1">
                <a:alpha val="490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2609" y="2569"/>
              <a:ext cx="90" cy="340"/>
            </a:xfrm>
            <a:prstGeom prst="upDownArrow">
              <a:avLst>
                <a:gd name="adj1" fmla="val 34787"/>
                <a:gd name="adj2" fmla="val 49888"/>
              </a:avLst>
            </a:prstGeom>
            <a:solidFill>
              <a:schemeClr val="accent1">
                <a:alpha val="490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3061" y="2705"/>
              <a:ext cx="54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后端总线</a:t>
              </a: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 flipV="1">
              <a:off x="2971" y="2523"/>
              <a:ext cx="91" cy="227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146"/>
          <p:cNvSpPr txBox="1">
            <a:spLocks noChangeArrowheads="1"/>
          </p:cNvSpPr>
          <p:nvPr/>
        </p:nvSpPr>
        <p:spPr bwMode="auto">
          <a:xfrm>
            <a:off x="214283" y="332656"/>
            <a:ext cx="36376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的一致性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协议：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L1$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一致性协议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L2$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一致性协议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 改进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目标：</a:t>
            </a:r>
            <a:endParaRPr lang="zh-CN" altLang="en-US" sz="2400" b="1" dirty="0" smtClean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3213023" y="799544"/>
            <a:ext cx="56800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基于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写回法</a:t>
            </a:r>
            <a:r>
              <a:rPr lang="zh-CN" altLang="en-US" sz="2400" b="1" dirty="0">
                <a:latin typeface="宋体" pitchFamily="2" charset="-122"/>
              </a:rPr>
              <a:t>的</a:t>
            </a:r>
            <a:r>
              <a:rPr lang="en-US" altLang="zh-CN" sz="2400" b="1" dirty="0">
                <a:latin typeface="宋体" pitchFamily="2" charset="-122"/>
              </a:rPr>
              <a:t>MESI</a:t>
            </a:r>
            <a:r>
              <a:rPr lang="zh-CN" altLang="en-US" sz="2400" b="1" dirty="0" smtClean="0">
                <a:latin typeface="宋体" pitchFamily="2" charset="-122"/>
              </a:rPr>
              <a:t>协议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</a:t>
            </a:r>
            <a:r>
              <a:rPr lang="zh-CN" altLang="en-US" sz="2400" b="1" u="sng" dirty="0" smtClean="0">
                <a:solidFill>
                  <a:srgbClr val="FF3399"/>
                </a:solidFill>
                <a:latin typeface="宋体" pitchFamily="2" charset="-122"/>
              </a:rPr>
              <a:t>改进</a:t>
            </a:r>
            <a:r>
              <a:rPr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sz="2400" b="1" dirty="0">
                <a:latin typeface="宋体" pitchFamily="2" charset="-122"/>
              </a:rPr>
              <a:t>基于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写回法</a:t>
            </a:r>
            <a:r>
              <a:rPr lang="zh-CN" altLang="en-US" sz="2400" b="1" dirty="0">
                <a:latin typeface="宋体" pitchFamily="2" charset="-122"/>
              </a:rPr>
              <a:t>的</a:t>
            </a:r>
            <a:r>
              <a:rPr lang="en-US" altLang="zh-CN" sz="2400" b="1" dirty="0">
                <a:latin typeface="宋体" pitchFamily="2" charset="-122"/>
              </a:rPr>
              <a:t>MESI</a:t>
            </a:r>
            <a:r>
              <a:rPr lang="zh-CN" altLang="en-US" sz="2400" b="1" dirty="0">
                <a:latin typeface="宋体" pitchFamily="2" charset="-122"/>
              </a:rPr>
              <a:t>协议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M</a:t>
            </a:r>
            <a:r>
              <a:rPr lang="zh-CN" altLang="en-US" sz="2400" b="1" dirty="0">
                <a:latin typeface="宋体" pitchFamily="2" charset="-122"/>
              </a:rPr>
              <a:t>态块仅在</a:t>
            </a:r>
            <a:r>
              <a:rPr lang="en-US" altLang="zh-CN" sz="2400" b="1" dirty="0">
                <a:latin typeface="宋体" pitchFamily="2" charset="-122"/>
              </a:rPr>
              <a:t>L1$</a:t>
            </a:r>
            <a:r>
              <a:rPr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sz="2400" b="1" dirty="0">
                <a:latin typeface="宋体" pitchFamily="2" charset="-122"/>
              </a:rPr>
              <a:t>L2$</a:t>
            </a:r>
            <a:r>
              <a:rPr lang="zh-CN" altLang="en-US" sz="2400" b="1" dirty="0">
                <a:latin typeface="宋体" pitchFamily="2" charset="-122"/>
              </a:rPr>
              <a:t>中存在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主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辅</a:t>
            </a:r>
            <a:r>
              <a:rPr lang="zh-CN" altLang="en-US" b="1" dirty="0" smtClean="0">
                <a:latin typeface="宋体" pitchFamily="2" charset="-122"/>
              </a:rPr>
              <a:t>关系要求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84088" y="2237354"/>
            <a:ext cx="8280400" cy="4071966"/>
            <a:chOff x="642910" y="2214554"/>
            <a:chExt cx="8280400" cy="4071966"/>
          </a:xfrm>
        </p:grpSpPr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>
              <a:off x="642910" y="4878379"/>
              <a:ext cx="8280400" cy="140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说明：</a:t>
              </a:r>
              <a:r>
                <a:rPr lang="zh-CN" altLang="en-US" sz="1800" b="1" dirty="0" smtClean="0">
                  <a:latin typeface="宋体" pitchFamily="2" charset="-122"/>
                </a:rPr>
                <a:t>①</a:t>
              </a:r>
              <a:r>
                <a:rPr lang="en-US" altLang="zh-CN" sz="1800" b="1" dirty="0" smtClean="0">
                  <a:latin typeface="宋体" pitchFamily="2" charset="-122"/>
                </a:rPr>
                <a:t>L1$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b="1" dirty="0" err="1">
                  <a:latin typeface="宋体" pitchFamily="2" charset="-122"/>
                </a:rPr>
                <a:t>BusRd</a:t>
              </a:r>
              <a:r>
                <a:rPr lang="zh-CN" altLang="en-US" sz="1800" b="1" dirty="0">
                  <a:latin typeface="宋体" pitchFamily="2" charset="-122"/>
                </a:rPr>
                <a:t>及</a:t>
              </a:r>
              <a:r>
                <a:rPr lang="en-US" altLang="zh-CN" sz="1800" b="1" dirty="0" err="1">
                  <a:latin typeface="宋体" pitchFamily="2" charset="-122"/>
                </a:rPr>
                <a:t>BusRdX</a:t>
              </a:r>
              <a:r>
                <a:rPr lang="zh-CN" altLang="en-US" sz="1800" b="1" dirty="0" smtClean="0">
                  <a:latin typeface="宋体" pitchFamily="2" charset="-122"/>
                </a:rPr>
                <a:t>作为</a:t>
              </a:r>
              <a:r>
                <a:rPr lang="en-US" altLang="zh-CN" sz="1800" b="1" dirty="0" smtClean="0">
                  <a:latin typeface="宋体" pitchFamily="2" charset="-122"/>
                </a:rPr>
                <a:t>L2$</a:t>
              </a:r>
              <a:r>
                <a:rPr lang="zh-CN" altLang="en-US" sz="1800" b="1" dirty="0" smtClean="0">
                  <a:latin typeface="宋体" pitchFamily="2" charset="-122"/>
                </a:rPr>
                <a:t>的读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 err="1">
                  <a:latin typeface="宋体" pitchFamily="2" charset="-122"/>
                </a:rPr>
                <a:t>PrRd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、写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 err="1">
                  <a:latin typeface="宋体" pitchFamily="2" charset="-122"/>
                </a:rPr>
                <a:t>PrWr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②</a:t>
              </a:r>
              <a:r>
                <a:rPr lang="zh-CN" altLang="en-US" sz="1800" b="1" dirty="0" smtClean="0">
                  <a:latin typeface="宋体" pitchFamily="2" charset="-122"/>
                </a:rPr>
                <a:t>读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zh-CN" altLang="en-US" sz="1800" b="1" dirty="0">
                  <a:latin typeface="宋体" pitchFamily="2" charset="-122"/>
                </a:rPr>
                <a:t>命中</a:t>
              </a:r>
              <a:r>
                <a:rPr lang="zh-CN" altLang="en-US" sz="1800" b="1" dirty="0" smtClean="0">
                  <a:latin typeface="宋体" pitchFamily="2" charset="-122"/>
                </a:rPr>
                <a:t>时，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M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态块作废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(M→I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L1$</a:t>
              </a:r>
              <a:r>
                <a:rPr lang="zh-CN" altLang="en-US" sz="1800" b="1" dirty="0" smtClean="0">
                  <a:latin typeface="宋体" pitchFamily="2" charset="-122"/>
                </a:rPr>
                <a:t>成为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态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③监听</a:t>
              </a:r>
              <a:r>
                <a:rPr lang="en-US" altLang="zh-CN" sz="1800" b="1" dirty="0" smtClean="0">
                  <a:latin typeface="宋体" pitchFamily="2" charset="-122"/>
                </a:rPr>
                <a:t>L1$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b="1" dirty="0" err="1">
                  <a:latin typeface="宋体" pitchFamily="2" charset="-122"/>
                </a:rPr>
                <a:t>BusWB</a:t>
              </a:r>
              <a:r>
                <a:rPr lang="zh-CN" altLang="en-US" sz="1800" b="1" dirty="0">
                  <a:latin typeface="宋体" pitchFamily="2" charset="-122"/>
                </a:rPr>
                <a:t>，</a:t>
              </a:r>
              <a:r>
                <a:rPr lang="zh-CN" altLang="en-US" sz="1800" b="1" dirty="0" smtClean="0">
                  <a:latin typeface="宋体" pitchFamily="2" charset="-122"/>
                </a:rPr>
                <a:t>接收块数据、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块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状态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I→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④ </a:t>
              </a:r>
              <a:r>
                <a:rPr lang="zh-CN" altLang="en-US" sz="1800" b="1" dirty="0" smtClean="0">
                  <a:latin typeface="宋体" pitchFamily="2" charset="-122"/>
                </a:rPr>
                <a:t>↑为</a:t>
              </a:r>
              <a:r>
                <a:rPr lang="zh-CN" altLang="en-US" sz="1800" b="1" dirty="0">
                  <a:latin typeface="宋体" pitchFamily="2" charset="-122"/>
                </a:rPr>
                <a:t>片外</a:t>
              </a:r>
              <a:r>
                <a:rPr lang="en-US" altLang="zh-CN" sz="1800" b="1" dirty="0" smtClean="0">
                  <a:latin typeface="宋体" pitchFamily="2" charset="-122"/>
                </a:rPr>
                <a:t>(FSB)MEM</a:t>
              </a:r>
              <a:r>
                <a:rPr lang="zh-CN" altLang="en-US" sz="1800" b="1" dirty="0" smtClean="0">
                  <a:latin typeface="宋体" pitchFamily="2" charset="-122"/>
                </a:rPr>
                <a:t>读周期，↓为</a:t>
              </a:r>
              <a:r>
                <a:rPr lang="zh-CN" altLang="en-US" sz="1800" b="1" dirty="0">
                  <a:latin typeface="宋体" pitchFamily="2" charset="-122"/>
                </a:rPr>
                <a:t>片外</a:t>
              </a:r>
              <a:r>
                <a:rPr lang="en-US" altLang="zh-CN" sz="1800" b="1" dirty="0" smtClean="0">
                  <a:latin typeface="宋体" pitchFamily="2" charset="-122"/>
                </a:rPr>
                <a:t>(FSB)MEM</a:t>
              </a:r>
              <a:r>
                <a:rPr lang="zh-CN" altLang="en-US" sz="1800" b="1" dirty="0" smtClean="0">
                  <a:latin typeface="宋体" pitchFamily="2" charset="-122"/>
                </a:rPr>
                <a:t>写周期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grpSp>
          <p:nvGrpSpPr>
            <p:cNvPr id="61" name="Group 11"/>
            <p:cNvGrpSpPr>
              <a:grpSpLocks/>
            </p:cNvGrpSpPr>
            <p:nvPr/>
          </p:nvGrpSpPr>
          <p:grpSpPr bwMode="auto">
            <a:xfrm>
              <a:off x="1711298" y="4192579"/>
              <a:ext cx="685800" cy="609600"/>
              <a:chOff x="1008" y="2928"/>
              <a:chExt cx="432" cy="384"/>
            </a:xfrm>
          </p:grpSpPr>
          <p:sp>
            <p:nvSpPr>
              <p:cNvPr id="115" name="Text Box 12"/>
              <p:cNvSpPr txBox="1">
                <a:spLocks noChangeArrowheads="1"/>
              </p:cNvSpPr>
              <p:nvPr/>
            </p:nvSpPr>
            <p:spPr bwMode="auto">
              <a:xfrm>
                <a:off x="1104" y="3009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116" name="Oval 13"/>
              <p:cNvSpPr>
                <a:spLocks noChangeArrowheads="1"/>
              </p:cNvSpPr>
              <p:nvPr/>
            </p:nvSpPr>
            <p:spPr bwMode="auto">
              <a:xfrm>
                <a:off x="1008" y="2928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V="1">
              <a:off x="2370110" y="2532054"/>
              <a:ext cx="17113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386235" y="2532054"/>
              <a:ext cx="22320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730473" y="2214554"/>
              <a:ext cx="11525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读丢失</a:t>
              </a:r>
              <a:r>
                <a:rPr lang="en-US" altLang="zh-CN" sz="1800" b="1">
                  <a:latin typeface="宋体" pitchFamily="2" charset="-122"/>
                </a:rPr>
                <a:t>(S)</a:t>
              </a: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243360" y="3511542"/>
              <a:ext cx="2312988" cy="8096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2360585" y="2844792"/>
              <a:ext cx="1665288" cy="593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 rot="1080000">
              <a:off x="2765398" y="2887654"/>
              <a:ext cx="1268413" cy="265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读丢失</a:t>
              </a:r>
              <a:r>
                <a:rPr lang="en-US" altLang="zh-CN" sz="1800" b="1">
                  <a:latin typeface="宋体" pitchFamily="2" charset="-122"/>
                </a:rPr>
                <a:t>(S#)</a:t>
              </a: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 flipH="1" flipV="1">
              <a:off x="2397098" y="2747954"/>
              <a:ext cx="4191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 flipH="1" flipV="1">
              <a:off x="2244698" y="2941629"/>
              <a:ext cx="4267200" cy="152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H="1">
              <a:off x="5689573" y="2881304"/>
              <a:ext cx="990600" cy="381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H="1">
              <a:off x="2397098" y="3354379"/>
              <a:ext cx="2971800" cy="1066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49798" y="2747954"/>
              <a:ext cx="12366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rgbClr val="990099"/>
                  </a:solidFill>
                </a:rPr>
                <a:t>写监听命中</a:t>
              </a: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 rot="20520000">
              <a:off x="2946373" y="3971917"/>
              <a:ext cx="1376363" cy="239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读监听命中</a:t>
              </a:r>
            </a:p>
          </p:txBody>
        </p:sp>
        <p:sp>
          <p:nvSpPr>
            <p:cNvPr id="74" name="Arc 26"/>
            <p:cNvSpPr>
              <a:spLocks/>
            </p:cNvSpPr>
            <p:nvPr/>
          </p:nvSpPr>
          <p:spPr bwMode="auto">
            <a:xfrm>
              <a:off x="7045298" y="2311392"/>
              <a:ext cx="381000" cy="266700"/>
            </a:xfrm>
            <a:custGeom>
              <a:avLst/>
              <a:gdLst>
                <a:gd name="G0" fmla="+- 19545 0 0"/>
                <a:gd name="G1" fmla="+- 21600 0 0"/>
                <a:gd name="G2" fmla="+- 21600 0 0"/>
                <a:gd name="T0" fmla="*/ 0 w 41145"/>
                <a:gd name="T1" fmla="*/ 12405 h 43143"/>
                <a:gd name="T2" fmla="*/ 21113 w 41145"/>
                <a:gd name="T3" fmla="*/ 43143 h 43143"/>
                <a:gd name="T4" fmla="*/ 19545 w 41145"/>
                <a:gd name="T5" fmla="*/ 21600 h 43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45" h="43143" fill="none" extrusionOk="0">
                  <a:moveTo>
                    <a:pt x="-1" y="12404"/>
                  </a:moveTo>
                  <a:cubicBezTo>
                    <a:pt x="3562" y="4833"/>
                    <a:pt x="11177" y="-1"/>
                    <a:pt x="19545" y="0"/>
                  </a:cubicBezTo>
                  <a:cubicBezTo>
                    <a:pt x="31474" y="0"/>
                    <a:pt x="41145" y="9670"/>
                    <a:pt x="41145" y="21600"/>
                  </a:cubicBezTo>
                  <a:cubicBezTo>
                    <a:pt x="41145" y="32920"/>
                    <a:pt x="32404" y="42321"/>
                    <a:pt x="21113" y="43143"/>
                  </a:cubicBezTo>
                </a:path>
                <a:path w="41145" h="43143" stroke="0" extrusionOk="0">
                  <a:moveTo>
                    <a:pt x="-1" y="12404"/>
                  </a:moveTo>
                  <a:cubicBezTo>
                    <a:pt x="3562" y="4833"/>
                    <a:pt x="11177" y="-1"/>
                    <a:pt x="19545" y="0"/>
                  </a:cubicBezTo>
                  <a:cubicBezTo>
                    <a:pt x="31474" y="0"/>
                    <a:pt x="41145" y="9670"/>
                    <a:pt x="41145" y="21600"/>
                  </a:cubicBezTo>
                  <a:cubicBezTo>
                    <a:pt x="41145" y="32920"/>
                    <a:pt x="32404" y="42321"/>
                    <a:pt x="21113" y="43143"/>
                  </a:cubicBezTo>
                  <a:lnTo>
                    <a:pt x="19545" y="21600"/>
                  </a:lnTo>
                  <a:close/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7483448" y="2254242"/>
              <a:ext cx="773113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读命中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V="1">
              <a:off x="6816698" y="2973379"/>
              <a:ext cx="0" cy="12192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6546823" y="3035292"/>
              <a:ext cx="217488" cy="1196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读监听命中</a:t>
              </a:r>
            </a:p>
          </p:txBody>
        </p:sp>
        <p:sp>
          <p:nvSpPr>
            <p:cNvPr id="78" name="Arc 30"/>
            <p:cNvSpPr>
              <a:spLocks/>
            </p:cNvSpPr>
            <p:nvPr/>
          </p:nvSpPr>
          <p:spPr bwMode="auto">
            <a:xfrm>
              <a:off x="7132610" y="4425942"/>
              <a:ext cx="427038" cy="266700"/>
            </a:xfrm>
            <a:custGeom>
              <a:avLst/>
              <a:gdLst>
                <a:gd name="G0" fmla="+- 12764 0 0"/>
                <a:gd name="G1" fmla="+- 21600 0 0"/>
                <a:gd name="G2" fmla="+- 21600 0 0"/>
                <a:gd name="T0" fmla="*/ 2688 w 34364"/>
                <a:gd name="T1" fmla="*/ 2494 h 43200"/>
                <a:gd name="T2" fmla="*/ 0 w 34364"/>
                <a:gd name="T3" fmla="*/ 39025 h 43200"/>
                <a:gd name="T4" fmla="*/ 12764 w 3436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64" h="43200" fill="none" extrusionOk="0">
                  <a:moveTo>
                    <a:pt x="2688" y="2494"/>
                  </a:moveTo>
                  <a:cubicBezTo>
                    <a:pt x="5794" y="856"/>
                    <a:pt x="9252" y="-1"/>
                    <a:pt x="12764" y="0"/>
                  </a:cubicBezTo>
                  <a:cubicBezTo>
                    <a:pt x="24693" y="0"/>
                    <a:pt x="34364" y="9670"/>
                    <a:pt x="34364" y="21600"/>
                  </a:cubicBezTo>
                  <a:cubicBezTo>
                    <a:pt x="34364" y="33529"/>
                    <a:pt x="24693" y="43200"/>
                    <a:pt x="12764" y="43200"/>
                  </a:cubicBezTo>
                  <a:cubicBezTo>
                    <a:pt x="8173" y="43200"/>
                    <a:pt x="3702" y="41737"/>
                    <a:pt x="-1" y="39025"/>
                  </a:cubicBezTo>
                </a:path>
                <a:path w="34364" h="43200" stroke="0" extrusionOk="0">
                  <a:moveTo>
                    <a:pt x="2688" y="2494"/>
                  </a:moveTo>
                  <a:cubicBezTo>
                    <a:pt x="5794" y="856"/>
                    <a:pt x="9252" y="-1"/>
                    <a:pt x="12764" y="0"/>
                  </a:cubicBezTo>
                  <a:cubicBezTo>
                    <a:pt x="24693" y="0"/>
                    <a:pt x="34364" y="9670"/>
                    <a:pt x="34364" y="21600"/>
                  </a:cubicBezTo>
                  <a:cubicBezTo>
                    <a:pt x="34364" y="33529"/>
                    <a:pt x="24693" y="43200"/>
                    <a:pt x="12764" y="43200"/>
                  </a:cubicBezTo>
                  <a:cubicBezTo>
                    <a:pt x="8173" y="43200"/>
                    <a:pt x="3702" y="41737"/>
                    <a:pt x="-1" y="39025"/>
                  </a:cubicBezTo>
                  <a:lnTo>
                    <a:pt x="12764" y="21600"/>
                  </a:lnTo>
                  <a:close/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645373" y="4403717"/>
              <a:ext cx="77311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latin typeface="宋体" pitchFamily="2" charset="-122"/>
                </a:rPr>
                <a:t>读命中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 rot="1080000">
              <a:off x="5322860" y="4298942"/>
              <a:ext cx="1295400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rgbClr val="990099"/>
                  </a:solidFill>
                  <a:latin typeface="宋体" pitchFamily="2" charset="-122"/>
                </a:rPr>
                <a:t>写监听命中</a:t>
              </a:r>
            </a:p>
          </p:txBody>
        </p:sp>
        <p:grpSp>
          <p:nvGrpSpPr>
            <p:cNvPr id="81" name="Group 33"/>
            <p:cNvGrpSpPr>
              <a:grpSpLocks/>
            </p:cNvGrpSpPr>
            <p:nvPr/>
          </p:nvGrpSpPr>
          <p:grpSpPr bwMode="auto">
            <a:xfrm>
              <a:off x="1866872" y="3506779"/>
              <a:ext cx="328613" cy="422275"/>
              <a:chOff x="1248" y="2256"/>
              <a:chExt cx="207" cy="266"/>
            </a:xfrm>
          </p:grpSpPr>
          <p:sp>
            <p:nvSpPr>
              <p:cNvPr id="113" name="Text Box 34"/>
              <p:cNvSpPr txBox="1">
                <a:spLocks noChangeArrowheads="1"/>
              </p:cNvSpPr>
              <p:nvPr/>
            </p:nvSpPr>
            <p:spPr bwMode="auto">
              <a:xfrm>
                <a:off x="1291" y="2269"/>
                <a:ext cx="164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r>
                  <a:rPr lang="en-US" altLang="zh-CN" sz="2000" b="1" dirty="0">
                    <a:solidFill>
                      <a:srgbClr val="990099"/>
                    </a:solidFill>
                  </a:rPr>
                  <a:t>↓</a:t>
                </a:r>
              </a:p>
            </p:txBody>
          </p:sp>
          <p:sp>
            <p:nvSpPr>
              <p:cNvPr id="114" name="Oval 35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202" cy="253"/>
              </a:xfrm>
              <a:prstGeom prst="ellipse">
                <a:avLst/>
              </a:prstGeom>
              <a:noFill/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 flipV="1">
              <a:off x="2009748" y="2973379"/>
              <a:ext cx="0" cy="5334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 flipV="1">
              <a:off x="2009748" y="3919529"/>
              <a:ext cx="0" cy="273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38"/>
            <p:cNvSpPr txBox="1">
              <a:spLocks noChangeArrowheads="1"/>
            </p:cNvSpPr>
            <p:nvPr/>
          </p:nvSpPr>
          <p:spPr bwMode="auto">
            <a:xfrm>
              <a:off x="2211360" y="3078154"/>
              <a:ext cx="303213" cy="1217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solidFill>
                    <a:srgbClr val="990099"/>
                  </a:solidFill>
                  <a:latin typeface="宋体" pitchFamily="2" charset="-122"/>
                </a:rPr>
                <a:t>写监听命中</a:t>
              </a:r>
            </a:p>
          </p:txBody>
        </p:sp>
        <p:sp>
          <p:nvSpPr>
            <p:cNvPr id="85" name="Text Box 39"/>
            <p:cNvSpPr txBox="1">
              <a:spLocks noChangeArrowheads="1"/>
            </p:cNvSpPr>
            <p:nvPr/>
          </p:nvSpPr>
          <p:spPr bwMode="auto">
            <a:xfrm>
              <a:off x="1506510" y="3006716"/>
              <a:ext cx="287338" cy="120810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Ll</a:t>
              </a:r>
              <a:r>
                <a:rPr lang="en-US" altLang="zh-CN" sz="1800" b="1" dirty="0" smtClean="0">
                  <a:latin typeface="宋体" pitchFamily="2" charset="-122"/>
                </a:rPr>
                <a:t>$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b="1" dirty="0" err="1">
                  <a:latin typeface="宋体" pitchFamily="2" charset="-122"/>
                </a:rPr>
                <a:t>BusWB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grpSp>
          <p:nvGrpSpPr>
            <p:cNvPr id="86" name="Group 40"/>
            <p:cNvGrpSpPr>
              <a:grpSpLocks/>
            </p:cNvGrpSpPr>
            <p:nvPr/>
          </p:nvGrpSpPr>
          <p:grpSpPr bwMode="auto">
            <a:xfrm>
              <a:off x="1711298" y="2363779"/>
              <a:ext cx="685800" cy="609600"/>
              <a:chOff x="1104" y="1632"/>
              <a:chExt cx="432" cy="384"/>
            </a:xfrm>
          </p:grpSpPr>
          <p:sp>
            <p:nvSpPr>
              <p:cNvPr id="111" name="Text Box 41"/>
              <p:cNvSpPr txBox="1">
                <a:spLocks noChangeArrowheads="1"/>
              </p:cNvSpPr>
              <p:nvPr/>
            </p:nvSpPr>
            <p:spPr bwMode="auto">
              <a:xfrm>
                <a:off x="1248" y="1713"/>
                <a:ext cx="1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/>
                  <a:t>I</a:t>
                </a:r>
              </a:p>
            </p:txBody>
          </p:sp>
          <p:sp>
            <p:nvSpPr>
              <p:cNvPr id="112" name="Oval 42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7" name="Group 43"/>
            <p:cNvGrpSpPr>
              <a:grpSpLocks/>
            </p:cNvGrpSpPr>
            <p:nvPr/>
          </p:nvGrpSpPr>
          <p:grpSpPr bwMode="auto">
            <a:xfrm>
              <a:off x="6588098" y="2363779"/>
              <a:ext cx="685800" cy="609600"/>
              <a:chOff x="1104" y="1632"/>
              <a:chExt cx="432" cy="384"/>
            </a:xfrm>
          </p:grpSpPr>
          <p:sp>
            <p:nvSpPr>
              <p:cNvPr id="109" name="Text Box 44"/>
              <p:cNvSpPr txBox="1">
                <a:spLocks noChangeArrowheads="1"/>
              </p:cNvSpPr>
              <p:nvPr/>
            </p:nvSpPr>
            <p:spPr bwMode="auto">
              <a:xfrm>
                <a:off x="1232" y="171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dirty="0"/>
                  <a:t>S</a:t>
                </a:r>
              </a:p>
            </p:txBody>
          </p:sp>
          <p:sp>
            <p:nvSpPr>
              <p:cNvPr id="110" name="Oval 4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8" name="Group 46"/>
            <p:cNvGrpSpPr>
              <a:grpSpLocks/>
            </p:cNvGrpSpPr>
            <p:nvPr/>
          </p:nvGrpSpPr>
          <p:grpSpPr bwMode="auto">
            <a:xfrm>
              <a:off x="6511898" y="4192579"/>
              <a:ext cx="685800" cy="609600"/>
              <a:chOff x="1104" y="1632"/>
              <a:chExt cx="432" cy="384"/>
            </a:xfrm>
          </p:grpSpPr>
          <p:sp>
            <p:nvSpPr>
              <p:cNvPr id="107" name="Text Box 47"/>
              <p:cNvSpPr txBox="1">
                <a:spLocks noChangeArrowheads="1"/>
              </p:cNvSpPr>
              <p:nvPr/>
            </p:nvSpPr>
            <p:spPr bwMode="auto">
              <a:xfrm>
                <a:off x="1228" y="171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dirty="0"/>
                  <a:t>E</a:t>
                </a:r>
              </a:p>
            </p:txBody>
          </p:sp>
          <p:sp>
            <p:nvSpPr>
              <p:cNvPr id="108" name="Oval 48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9" name="Group 49"/>
            <p:cNvGrpSpPr>
              <a:grpSpLocks/>
            </p:cNvGrpSpPr>
            <p:nvPr/>
          </p:nvGrpSpPr>
          <p:grpSpPr bwMode="auto">
            <a:xfrm>
              <a:off x="4073498" y="2292342"/>
              <a:ext cx="320675" cy="401638"/>
              <a:chOff x="2208" y="1491"/>
              <a:chExt cx="202" cy="253"/>
            </a:xfrm>
          </p:grpSpPr>
          <p:sp>
            <p:nvSpPr>
              <p:cNvPr id="105" name="Text Box 50"/>
              <p:cNvSpPr txBox="1">
                <a:spLocks noChangeArrowheads="1"/>
              </p:cNvSpPr>
              <p:nvPr/>
            </p:nvSpPr>
            <p:spPr bwMode="auto">
              <a:xfrm>
                <a:off x="2263" y="1496"/>
                <a:ext cx="12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r>
                  <a:rPr lang="en-US" altLang="zh-CN" sz="2000" b="1" dirty="0">
                    <a:solidFill>
                      <a:srgbClr val="CC3300"/>
                    </a:solidFill>
                  </a:rPr>
                  <a:t>↑</a:t>
                </a:r>
              </a:p>
            </p:txBody>
          </p:sp>
          <p:sp>
            <p:nvSpPr>
              <p:cNvPr id="106" name="Oval 51"/>
              <p:cNvSpPr>
                <a:spLocks noChangeArrowheads="1"/>
              </p:cNvSpPr>
              <p:nvPr/>
            </p:nvSpPr>
            <p:spPr bwMode="auto">
              <a:xfrm>
                <a:off x="2208" y="1491"/>
                <a:ext cx="202" cy="253"/>
              </a:xfrm>
              <a:prstGeom prst="ellips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0" name="Group 52"/>
            <p:cNvGrpSpPr>
              <a:grpSpLocks/>
            </p:cNvGrpSpPr>
            <p:nvPr/>
          </p:nvGrpSpPr>
          <p:grpSpPr bwMode="auto">
            <a:xfrm>
              <a:off x="3994123" y="3151179"/>
              <a:ext cx="320675" cy="401638"/>
              <a:chOff x="2208" y="1491"/>
              <a:chExt cx="202" cy="253"/>
            </a:xfrm>
          </p:grpSpPr>
          <p:sp>
            <p:nvSpPr>
              <p:cNvPr id="103" name="Text Box 53"/>
              <p:cNvSpPr txBox="1">
                <a:spLocks noChangeArrowheads="1"/>
              </p:cNvSpPr>
              <p:nvPr/>
            </p:nvSpPr>
            <p:spPr bwMode="auto">
              <a:xfrm>
                <a:off x="2263" y="1496"/>
                <a:ext cx="129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r>
                  <a:rPr lang="en-US" altLang="zh-CN" sz="2000" b="1" dirty="0">
                    <a:solidFill>
                      <a:srgbClr val="CC3300"/>
                    </a:solidFill>
                  </a:rPr>
                  <a:t>↑</a:t>
                </a:r>
              </a:p>
            </p:txBody>
          </p:sp>
          <p:sp>
            <p:nvSpPr>
              <p:cNvPr id="104" name="Oval 54"/>
              <p:cNvSpPr>
                <a:spLocks noChangeArrowheads="1"/>
              </p:cNvSpPr>
              <p:nvPr/>
            </p:nvSpPr>
            <p:spPr bwMode="auto">
              <a:xfrm>
                <a:off x="2208" y="1491"/>
                <a:ext cx="202" cy="253"/>
              </a:xfrm>
              <a:prstGeom prst="ellips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1" name="Text Box 55"/>
            <p:cNvSpPr txBox="1">
              <a:spLocks noChangeArrowheads="1"/>
            </p:cNvSpPr>
            <p:nvPr/>
          </p:nvSpPr>
          <p:spPr bwMode="auto">
            <a:xfrm>
              <a:off x="7654898" y="2676517"/>
              <a:ext cx="1196975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读监听命中</a:t>
              </a:r>
            </a:p>
          </p:txBody>
        </p:sp>
        <p:sp>
          <p:nvSpPr>
            <p:cNvPr id="92" name="Arc 56"/>
            <p:cNvSpPr>
              <a:spLocks/>
            </p:cNvSpPr>
            <p:nvPr/>
          </p:nvSpPr>
          <p:spPr bwMode="auto">
            <a:xfrm>
              <a:off x="7202460" y="2668579"/>
              <a:ext cx="377825" cy="268288"/>
            </a:xfrm>
            <a:custGeom>
              <a:avLst/>
              <a:gdLst>
                <a:gd name="G0" fmla="+- 19177 0 0"/>
                <a:gd name="G1" fmla="+- 21600 0 0"/>
                <a:gd name="G2" fmla="+- 21600 0 0"/>
                <a:gd name="T0" fmla="*/ 9868 w 40777"/>
                <a:gd name="T1" fmla="*/ 2109 h 43200"/>
                <a:gd name="T2" fmla="*/ 0 w 40777"/>
                <a:gd name="T3" fmla="*/ 31540 h 43200"/>
                <a:gd name="T4" fmla="*/ 19177 w 4077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77" h="43200" fill="none" extrusionOk="0">
                  <a:moveTo>
                    <a:pt x="9867" y="2108"/>
                  </a:moveTo>
                  <a:cubicBezTo>
                    <a:pt x="12774" y="720"/>
                    <a:pt x="15955" y="-1"/>
                    <a:pt x="19177" y="0"/>
                  </a:cubicBezTo>
                  <a:cubicBezTo>
                    <a:pt x="31106" y="0"/>
                    <a:pt x="40777" y="9670"/>
                    <a:pt x="40777" y="21600"/>
                  </a:cubicBezTo>
                  <a:cubicBezTo>
                    <a:pt x="40777" y="33529"/>
                    <a:pt x="31106" y="43200"/>
                    <a:pt x="19177" y="43200"/>
                  </a:cubicBezTo>
                  <a:cubicBezTo>
                    <a:pt x="11108" y="43200"/>
                    <a:pt x="3712" y="38703"/>
                    <a:pt x="0" y="31539"/>
                  </a:cubicBezTo>
                </a:path>
                <a:path w="40777" h="43200" stroke="0" extrusionOk="0">
                  <a:moveTo>
                    <a:pt x="9867" y="2108"/>
                  </a:moveTo>
                  <a:cubicBezTo>
                    <a:pt x="12774" y="720"/>
                    <a:pt x="15955" y="-1"/>
                    <a:pt x="19177" y="0"/>
                  </a:cubicBezTo>
                  <a:cubicBezTo>
                    <a:pt x="31106" y="0"/>
                    <a:pt x="40777" y="9670"/>
                    <a:pt x="40777" y="21600"/>
                  </a:cubicBezTo>
                  <a:cubicBezTo>
                    <a:pt x="40777" y="33529"/>
                    <a:pt x="31106" y="43200"/>
                    <a:pt x="19177" y="43200"/>
                  </a:cubicBezTo>
                  <a:cubicBezTo>
                    <a:pt x="11108" y="43200"/>
                    <a:pt x="3712" y="38703"/>
                    <a:pt x="0" y="31539"/>
                  </a:cubicBezTo>
                  <a:lnTo>
                    <a:pt x="19177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" name="Group 57"/>
            <p:cNvGrpSpPr>
              <a:grpSpLocks/>
            </p:cNvGrpSpPr>
            <p:nvPr/>
          </p:nvGrpSpPr>
          <p:grpSpPr bwMode="auto">
            <a:xfrm>
              <a:off x="5368898" y="3125779"/>
              <a:ext cx="320675" cy="401638"/>
              <a:chOff x="3024" y="2016"/>
              <a:chExt cx="202" cy="253"/>
            </a:xfrm>
          </p:grpSpPr>
          <p:sp>
            <p:nvSpPr>
              <p:cNvPr id="101" name="Text Box 58"/>
              <p:cNvSpPr txBox="1">
                <a:spLocks noChangeArrowheads="1"/>
              </p:cNvSpPr>
              <p:nvPr/>
            </p:nvSpPr>
            <p:spPr bwMode="auto">
              <a:xfrm>
                <a:off x="3079" y="2029"/>
                <a:ext cx="118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↓</a:t>
                </a:r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202" cy="253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4" name="Oval 62"/>
            <p:cNvSpPr>
              <a:spLocks noChangeArrowheads="1"/>
            </p:cNvSpPr>
            <p:nvPr/>
          </p:nvSpPr>
          <p:spPr bwMode="auto">
            <a:xfrm>
              <a:off x="1673200" y="5857892"/>
              <a:ext cx="265113" cy="4016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66"/>
            <p:cNvSpPr>
              <a:spLocks noChangeArrowheads="1"/>
            </p:cNvSpPr>
            <p:nvPr/>
          </p:nvSpPr>
          <p:spPr bwMode="auto">
            <a:xfrm>
              <a:off x="4500562" y="5857867"/>
              <a:ext cx="265113" cy="4016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Freeform 67"/>
            <p:cNvSpPr>
              <a:spLocks/>
            </p:cNvSpPr>
            <p:nvPr/>
          </p:nvSpPr>
          <p:spPr bwMode="auto">
            <a:xfrm>
              <a:off x="1358873" y="2719379"/>
              <a:ext cx="363538" cy="1655763"/>
            </a:xfrm>
            <a:custGeom>
              <a:avLst/>
              <a:gdLst/>
              <a:ahLst/>
              <a:cxnLst>
                <a:cxn ang="0">
                  <a:pos x="229" y="1043"/>
                </a:cxn>
                <a:cxn ang="0">
                  <a:pos x="69" y="889"/>
                </a:cxn>
                <a:cxn ang="0">
                  <a:pos x="5" y="551"/>
                </a:cxn>
                <a:cxn ang="0">
                  <a:pos x="41" y="213"/>
                </a:cxn>
                <a:cxn ang="0">
                  <a:pos x="229" y="0"/>
                </a:cxn>
              </a:cxnLst>
              <a:rect l="0" t="0" r="r" b="b"/>
              <a:pathLst>
                <a:path w="229" h="1043">
                  <a:moveTo>
                    <a:pt x="229" y="1043"/>
                  </a:moveTo>
                  <a:cubicBezTo>
                    <a:pt x="202" y="1017"/>
                    <a:pt x="106" y="971"/>
                    <a:pt x="69" y="889"/>
                  </a:cubicBezTo>
                  <a:cubicBezTo>
                    <a:pt x="32" y="807"/>
                    <a:pt x="10" y="664"/>
                    <a:pt x="5" y="551"/>
                  </a:cubicBezTo>
                  <a:cubicBezTo>
                    <a:pt x="0" y="438"/>
                    <a:pt x="4" y="305"/>
                    <a:pt x="41" y="213"/>
                  </a:cubicBezTo>
                  <a:cubicBezTo>
                    <a:pt x="78" y="121"/>
                    <a:pt x="190" y="44"/>
                    <a:pt x="229" y="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68"/>
            <p:cNvSpPr txBox="1">
              <a:spLocks noChangeArrowheads="1"/>
            </p:cNvSpPr>
            <p:nvPr/>
          </p:nvSpPr>
          <p:spPr bwMode="auto">
            <a:xfrm>
              <a:off x="714348" y="2790817"/>
              <a:ext cx="287338" cy="16557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读命中，写</a:t>
              </a:r>
              <a:r>
                <a:rPr lang="zh-CN" altLang="en-US" sz="1800" b="1" dirty="0" smtClean="0">
                  <a:latin typeface="宋体" pitchFamily="2" charset="-122"/>
                </a:rPr>
                <a:t>命中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Freeform 69"/>
            <p:cNvSpPr>
              <a:spLocks/>
            </p:cNvSpPr>
            <p:nvPr/>
          </p:nvSpPr>
          <p:spPr bwMode="auto">
            <a:xfrm>
              <a:off x="1142976" y="2592379"/>
              <a:ext cx="579434" cy="1925638"/>
            </a:xfrm>
            <a:custGeom>
              <a:avLst/>
              <a:gdLst/>
              <a:ahLst/>
              <a:cxnLst>
                <a:cxn ang="0">
                  <a:pos x="434" y="1213"/>
                </a:cxn>
                <a:cxn ang="0">
                  <a:pos x="201" y="1088"/>
                </a:cxn>
                <a:cxn ang="0">
                  <a:pos x="82" y="933"/>
                </a:cxn>
                <a:cxn ang="0">
                  <a:pos x="9" y="686"/>
                </a:cxn>
                <a:cxn ang="0">
                  <a:pos x="27" y="393"/>
                </a:cxn>
                <a:cxn ang="0">
                  <a:pos x="155" y="155"/>
                </a:cxn>
                <a:cxn ang="0">
                  <a:pos x="429" y="0"/>
                </a:cxn>
              </a:cxnLst>
              <a:rect l="0" t="0" r="r" b="b"/>
              <a:pathLst>
                <a:path w="434" h="1213">
                  <a:moveTo>
                    <a:pt x="434" y="1213"/>
                  </a:moveTo>
                  <a:cubicBezTo>
                    <a:pt x="395" y="1192"/>
                    <a:pt x="260" y="1135"/>
                    <a:pt x="201" y="1088"/>
                  </a:cubicBezTo>
                  <a:cubicBezTo>
                    <a:pt x="142" y="1041"/>
                    <a:pt x="114" y="1000"/>
                    <a:pt x="82" y="933"/>
                  </a:cubicBezTo>
                  <a:cubicBezTo>
                    <a:pt x="50" y="866"/>
                    <a:pt x="18" y="776"/>
                    <a:pt x="9" y="686"/>
                  </a:cubicBezTo>
                  <a:cubicBezTo>
                    <a:pt x="0" y="596"/>
                    <a:pt x="3" y="482"/>
                    <a:pt x="27" y="393"/>
                  </a:cubicBezTo>
                  <a:cubicBezTo>
                    <a:pt x="51" y="304"/>
                    <a:pt x="88" y="220"/>
                    <a:pt x="155" y="155"/>
                  </a:cubicBezTo>
                  <a:cubicBezTo>
                    <a:pt x="222" y="90"/>
                    <a:pt x="372" y="32"/>
                    <a:pt x="429" y="0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72"/>
            <p:cNvSpPr txBox="1">
              <a:spLocks noChangeArrowheads="1"/>
            </p:cNvSpPr>
            <p:nvPr/>
          </p:nvSpPr>
          <p:spPr bwMode="auto">
            <a:xfrm rot="1200000">
              <a:off x="4386235" y="3940167"/>
              <a:ext cx="1008063" cy="2905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写命中，</a:t>
              </a:r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3954435" y="2787642"/>
              <a:ext cx="1008063" cy="2905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写命中，</a:t>
              </a:r>
            </a:p>
          </p:txBody>
        </p:sp>
      </p:grpSp>
      <p:sp>
        <p:nvSpPr>
          <p:cNvPr id="11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7854"/>
            <a:ext cx="8746774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疑问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r>
              <a:rPr lang="en-US" altLang="zh-CN" sz="2400" b="1" dirty="0" smtClean="0">
                <a:latin typeface="宋体" pitchFamily="2" charset="-122"/>
              </a:rPr>
              <a:t>SMP</a:t>
            </a:r>
            <a:r>
              <a:rPr lang="zh-CN" altLang="en-US" sz="2400" b="1" dirty="0" smtClean="0">
                <a:latin typeface="宋体" pitchFamily="2" charset="-122"/>
              </a:rPr>
              <a:t>的系统结构，就只涉及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一致性吗？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   解答：</a:t>
            </a:r>
            <a:r>
              <a:rPr lang="en-US" altLang="zh-CN" sz="2400" b="1" dirty="0" smtClean="0">
                <a:latin typeface="宋体" pitchFamily="2" charset="-122"/>
              </a:rPr>
              <a:t>SMP</a:t>
            </a:r>
            <a:r>
              <a:rPr lang="zh-CN" altLang="en-US" sz="2400" b="1" dirty="0" smtClean="0">
                <a:latin typeface="宋体" pitchFamily="2" charset="-122"/>
              </a:rPr>
              <a:t>系统结构∈宏体系结构，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</a:t>
            </a:r>
            <a:r>
              <a:rPr lang="zh-CN" altLang="en-US" sz="2400" b="1" dirty="0" smtClean="0">
                <a:latin typeface="宋体" pitchFamily="2" charset="-122"/>
              </a:rPr>
              <a:t>宏体系结构＝</a:t>
            </a:r>
            <a:r>
              <a:rPr lang="en-US" altLang="zh-CN" sz="2400" b="1" dirty="0" smtClean="0">
                <a:latin typeface="宋体" pitchFamily="2" charset="-122"/>
              </a:rPr>
              <a:t>{</a:t>
            </a:r>
            <a:r>
              <a:rPr lang="zh-CN" altLang="en-US" sz="2400" b="1" dirty="0" smtClean="0">
                <a:latin typeface="宋体" pitchFamily="2" charset="-122"/>
              </a:rPr>
              <a:t>节点互连、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访问、节点交互</a:t>
            </a:r>
            <a:r>
              <a:rPr lang="en-US" altLang="zh-CN" sz="2400" b="1" dirty="0" smtClean="0">
                <a:latin typeface="宋体" pitchFamily="2" charset="-122"/>
              </a:rPr>
              <a:t>}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(1)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节点互连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(2)</a:t>
            </a:r>
            <a:r>
              <a:rPr lang="en-US" altLang="zh-CN" sz="2400" b="1" spc="240" dirty="0" smtClean="0">
                <a:solidFill>
                  <a:schemeClr val="accent2"/>
                </a:solidFill>
                <a:latin typeface="宋体" pitchFamily="2" charset="-122"/>
              </a:rPr>
              <a:t>MEM</a:t>
            </a:r>
            <a:r>
              <a:rPr lang="zh-CN" altLang="en-US" sz="2400" b="1" spc="240" dirty="0" smtClean="0">
                <a:solidFill>
                  <a:schemeClr val="accent2"/>
                </a:solidFill>
                <a:latin typeface="宋体" pitchFamily="2" charset="-122"/>
              </a:rPr>
              <a:t>访问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(3)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节点交互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u="sng" dirty="0" smtClean="0">
                <a:latin typeface="宋体" pitchFamily="2" charset="-122"/>
              </a:rPr>
              <a:t>通信方式</a:t>
            </a:r>
            <a:endParaRPr lang="en-US" altLang="zh-CN" sz="2400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            </a:t>
            </a:r>
            <a:r>
              <a:rPr lang="zh-CN" altLang="en-US" sz="2400" b="1" u="sng" dirty="0" smtClean="0">
                <a:latin typeface="宋体" pitchFamily="2" charset="-122"/>
              </a:rPr>
              <a:t>同步机制</a:t>
            </a:r>
            <a:endParaRPr lang="en-US" altLang="zh-CN" sz="2400" b="1" u="sng" dirty="0" smtClean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43809" y="1772816"/>
            <a:ext cx="608247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u="sng" dirty="0" smtClean="0">
                <a:latin typeface="宋体" pitchFamily="2" charset="-122"/>
              </a:rPr>
              <a:t>P-MEM</a:t>
            </a:r>
            <a:r>
              <a:rPr lang="zh-CN" altLang="en-US" sz="2400" b="1" u="sng" dirty="0">
                <a:latin typeface="宋体" pitchFamily="2" charset="-122"/>
              </a:rPr>
              <a:t>互连</a:t>
            </a:r>
            <a:r>
              <a:rPr lang="zh-CN" altLang="en-US" sz="2400" b="1" dirty="0" smtClean="0">
                <a:latin typeface="宋体" pitchFamily="2" charset="-122"/>
              </a:rPr>
              <a:t>为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集中式</a:t>
            </a:r>
            <a:r>
              <a:rPr lang="zh-CN" altLang="en-US" sz="2400" b="1" dirty="0" smtClean="0">
                <a:latin typeface="宋体" pitchFamily="2" charset="-122"/>
              </a:rPr>
              <a:t>结构，</a:t>
            </a:r>
            <a:r>
              <a:rPr lang="en-US" altLang="zh-CN" sz="2400" b="1" dirty="0" smtClean="0">
                <a:latin typeface="宋体" pitchFamily="2" charset="-122"/>
              </a:rPr>
              <a:t>P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可以带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sz="2400" b="1" u="sng" dirty="0" smtClean="0">
                <a:latin typeface="宋体" pitchFamily="2" charset="-122"/>
              </a:rPr>
              <a:t>MEM</a:t>
            </a:r>
            <a:r>
              <a:rPr lang="zh-CN" altLang="en-US" sz="2400" b="1" u="sng" dirty="0">
                <a:latin typeface="宋体" pitchFamily="2" charset="-122"/>
              </a:rPr>
              <a:t>空间</a:t>
            </a:r>
            <a:r>
              <a:rPr lang="zh-CN" altLang="en-US" sz="2400" b="1" dirty="0" smtClean="0">
                <a:latin typeface="宋体" pitchFamily="2" charset="-122"/>
              </a:rPr>
              <a:t>为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单一</a:t>
            </a:r>
            <a:r>
              <a:rPr lang="zh-CN" altLang="en-US" sz="2400" b="1" dirty="0" smtClean="0">
                <a:latin typeface="宋体" pitchFamily="2" charset="-122"/>
              </a:rPr>
              <a:t>地址空间，</a:t>
            </a:r>
            <a:r>
              <a:rPr lang="zh-CN" altLang="en-US" sz="2400" b="1" u="sng" dirty="0" smtClean="0">
                <a:latin typeface="宋体" pitchFamily="2" charset="-122"/>
              </a:rPr>
              <a:t>访存模型</a:t>
            </a:r>
            <a:r>
              <a:rPr lang="zh-CN" altLang="en-US" sz="2400" b="1" dirty="0" smtClean="0">
                <a:latin typeface="宋体" pitchFamily="2" charset="-122"/>
              </a:rPr>
              <a:t>为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UMA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需保证</a:t>
            </a:r>
            <a:r>
              <a:rPr lang="zh-CN" altLang="en-US" sz="2400" b="1" dirty="0" smtClean="0">
                <a:latin typeface="宋体" pitchFamily="2" charset="-122"/>
              </a:rPr>
              <a:t>一致性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       为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共享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，通过存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取指令实现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358775" indent="-358775"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       为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显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式同步</a:t>
            </a:r>
            <a:r>
              <a:rPr lang="zh-CN" altLang="en-US" sz="2400" b="1" dirty="0" smtClean="0">
                <a:latin typeface="宋体" pitchFamily="2" charset="-122"/>
              </a:rPr>
              <a:t>，通过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读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-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改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-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写硬件原语</a:t>
            </a:r>
            <a:r>
              <a:rPr lang="zh-CN" altLang="en-US" sz="2400" b="1" dirty="0" smtClean="0">
                <a:latin typeface="宋体" pitchFamily="2" charset="-122"/>
              </a:rPr>
              <a:t>实现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9" name="线形标注 2 8"/>
          <p:cNvSpPr/>
          <p:nvPr/>
        </p:nvSpPr>
        <p:spPr bwMode="auto">
          <a:xfrm>
            <a:off x="2015716" y="4581128"/>
            <a:ext cx="1908212" cy="288000"/>
          </a:xfrm>
          <a:prstGeom prst="borderCallout2">
            <a:avLst>
              <a:gd name="adj1" fmla="val 49799"/>
              <a:gd name="adj2" fmla="val 141"/>
              <a:gd name="adj3" fmla="val 47508"/>
              <a:gd name="adj4" fmla="val -11747"/>
              <a:gd name="adj5" fmla="val -319883"/>
              <a:gd name="adj6" fmla="val -2287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放在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8.4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节统一讨论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394178" y="4077072"/>
            <a:ext cx="4570310" cy="12557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应用示例：</a:t>
            </a:r>
            <a:r>
              <a:rPr lang="zh-CN" altLang="en-US" b="1" dirty="0" smtClean="0">
                <a:latin typeface="+mn-ea"/>
                <a:ea typeface="+mn-ea"/>
              </a:rPr>
              <a:t>通过</a:t>
            </a: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通信、通过</a:t>
            </a:r>
            <a:r>
              <a:rPr lang="en-US" altLang="zh-CN" b="1" dirty="0" smtClean="0">
                <a:latin typeface="+mn-ea"/>
                <a:ea typeface="+mn-ea"/>
              </a:rPr>
              <a:t>flag</a:t>
            </a:r>
            <a:r>
              <a:rPr lang="zh-CN" altLang="en-US" b="1" dirty="0" smtClean="0">
                <a:latin typeface="+mn-ea"/>
                <a:ea typeface="+mn-ea"/>
              </a:rPr>
              <a:t>实现同步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u="sng" dirty="0" smtClean="0">
                <a:latin typeface="宋体" pitchFamily="2" charset="-122"/>
              </a:rPr>
              <a:t> P1          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u="sng" dirty="0" smtClean="0">
                <a:latin typeface="宋体" pitchFamily="2" charset="-122"/>
              </a:rPr>
              <a:t>  P2               </a:t>
            </a:r>
            <a:r>
              <a:rPr lang="en-US" altLang="zh-CN" b="1" dirty="0" smtClean="0">
                <a:solidFill>
                  <a:schemeClr val="bg1"/>
                </a:solidFill>
                <a:latin typeface="宋体" pitchFamily="2" charset="-122"/>
              </a:rPr>
              <a:t>.</a:t>
            </a:r>
            <a:r>
              <a:rPr lang="en-US" altLang="zh-CN" b="1" u="sng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en-US" altLang="zh-CN" b="1" dirty="0" smtClean="0">
                <a:latin typeface="宋体" pitchFamily="2" charset="-122"/>
              </a:rPr>
              <a:t>=x </a:t>
            </a:r>
            <a:r>
              <a:rPr lang="en-US" altLang="zh-CN" b="1" dirty="0">
                <a:latin typeface="宋体" pitchFamily="2" charset="-122"/>
              </a:rPr>
              <a:t>/*set a*/ 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D60093"/>
                </a:solidFill>
                <a:latin typeface="宋体" pitchFamily="2" charset="-122"/>
              </a:rPr>
              <a:t>while (flag == 0 )</a:t>
            </a:r>
            <a:r>
              <a:rPr lang="zh-CN" altLang="en-US" b="1" dirty="0">
                <a:solidFill>
                  <a:srgbClr val="D60093"/>
                </a:solidFill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D60093"/>
                </a:solidFill>
                <a:latin typeface="宋体" pitchFamily="2" charset="-122"/>
              </a:rPr>
              <a:t>flag=1</a:t>
            </a:r>
            <a:r>
              <a:rPr lang="zh-CN" altLang="en-US" b="1" dirty="0">
                <a:solidFill>
                  <a:srgbClr val="D60093"/>
                </a:solidFill>
                <a:latin typeface="宋体" pitchFamily="2" charset="-122"/>
              </a:rPr>
              <a:t>；</a:t>
            </a: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   b=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； </a:t>
            </a:r>
            <a:r>
              <a:rPr lang="en-US" altLang="zh-CN" b="1" dirty="0" smtClean="0">
                <a:latin typeface="宋体" pitchFamily="2" charset="-122"/>
              </a:rPr>
              <a:t>/*</a:t>
            </a:r>
            <a:r>
              <a:rPr lang="en-US" altLang="zh-CN" b="1" dirty="0">
                <a:latin typeface="宋体" pitchFamily="2" charset="-122"/>
              </a:rPr>
              <a:t>use a*/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536566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疑问</a:t>
            </a: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r>
              <a:rPr lang="zh-CN" altLang="en-US" sz="2400" b="1" dirty="0" smtClean="0">
                <a:latin typeface="宋体" pitchFamily="2" charset="-122"/>
              </a:rPr>
              <a:t>并行程序如何在</a:t>
            </a:r>
            <a:r>
              <a:rPr lang="en-US" altLang="zh-CN" sz="2400" b="1" dirty="0" smtClean="0">
                <a:latin typeface="宋体" pitchFamily="2" charset="-122"/>
              </a:rPr>
              <a:t>SMP</a:t>
            </a:r>
            <a:r>
              <a:rPr lang="zh-CN" altLang="en-US" sz="2400" b="1" dirty="0" smtClean="0">
                <a:latin typeface="宋体" pitchFamily="2" charset="-122"/>
              </a:rPr>
              <a:t>上执行？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   解答：</a:t>
            </a:r>
            <a:r>
              <a:rPr lang="en-US" altLang="zh-CN" sz="2400" b="1" dirty="0" smtClean="0">
                <a:latin typeface="宋体" pitchFamily="2" charset="-122"/>
              </a:rPr>
              <a:t>OS</a:t>
            </a:r>
            <a:r>
              <a:rPr lang="zh-CN" altLang="en-US" sz="2400" b="1" dirty="0" smtClean="0">
                <a:latin typeface="宋体" pitchFamily="2" charset="-122"/>
              </a:rPr>
              <a:t>管理</a:t>
            </a:r>
            <a:r>
              <a:rPr lang="en-US" altLang="zh-CN" sz="2400" b="1" dirty="0" smtClean="0">
                <a:latin typeface="宋体" pitchFamily="2" charset="-122"/>
              </a:rPr>
              <a:t>SMP</a:t>
            </a:r>
            <a:r>
              <a:rPr lang="zh-CN" altLang="en-US" sz="2400" b="1" dirty="0" smtClean="0">
                <a:latin typeface="宋体" pitchFamily="2" charset="-122"/>
              </a:rPr>
              <a:t>、提供</a:t>
            </a:r>
            <a:r>
              <a:rPr lang="en-US" altLang="zh-CN" sz="2400" b="1" dirty="0" smtClean="0">
                <a:latin typeface="宋体" pitchFamily="2" charset="-122"/>
              </a:rPr>
              <a:t>API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进程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存储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文件管理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endParaRPr lang="en-US" altLang="zh-CN" sz="2400" b="1" u="sng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3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节  分布式共享</a:t>
            </a:r>
            <a:r>
              <a:rPr lang="en-US" altLang="zh-CN" sz="2800" b="1" dirty="0" smtClean="0">
                <a:latin typeface="宋体" pitchFamily="2" charset="-122"/>
              </a:rPr>
              <a:t>MEM</a:t>
            </a:r>
            <a:r>
              <a:rPr lang="zh-CN" altLang="en-US" sz="2800" b="1" dirty="0" smtClean="0">
                <a:latin typeface="宋体" pitchFamily="2" charset="-122"/>
              </a:rPr>
              <a:t>系统结构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结构特性，</a:t>
            </a:r>
            <a:r>
              <a:rPr lang="en-US" altLang="zh-CN" sz="2200" b="1" u="none" dirty="0" smtClean="0">
                <a:latin typeface="+mn-ea"/>
                <a:ea typeface="+mn-ea"/>
              </a:rPr>
              <a:t>Cache</a:t>
            </a:r>
            <a:r>
              <a:rPr lang="zh-CN" altLang="en-US" sz="2200" b="1" u="none" dirty="0" smtClean="0">
                <a:latin typeface="+mn-ea"/>
                <a:ea typeface="+mn-ea"/>
              </a:rPr>
              <a:t>一致性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SMP/DSM</a:t>
            </a:r>
            <a:r>
              <a:rPr lang="zh-CN" altLang="en-US" sz="2200" b="1" dirty="0" smtClean="0">
                <a:latin typeface="+mn-ea"/>
              </a:rPr>
              <a:t>示例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1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DSM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系统结构概述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9512" y="1916832"/>
            <a:ext cx="4248545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*节点互连：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*访存模型：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*同步机制：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*可用性管理：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7518" y="1916832"/>
            <a:ext cx="68345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节点为</a:t>
            </a:r>
            <a:r>
              <a:rPr lang="en-US" altLang="zh-CN" sz="2400" b="1" u="sng" dirty="0" smtClean="0">
                <a:latin typeface="+mn-ea"/>
              </a:rPr>
              <a:t>CPU+MEM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IN</a:t>
            </a:r>
            <a:r>
              <a:rPr lang="zh-CN" altLang="en-US" sz="2400" b="1" dirty="0" smtClean="0">
                <a:latin typeface="+mn-ea"/>
              </a:rPr>
              <a:t>可为</a:t>
            </a:r>
            <a:r>
              <a:rPr lang="zh-CN" altLang="en-US" sz="2400" b="1" u="sng" dirty="0" smtClean="0">
                <a:latin typeface="+mn-ea"/>
              </a:rPr>
              <a:t>非对称式</a:t>
            </a:r>
            <a:r>
              <a:rPr lang="zh-CN" altLang="en-US" sz="2400" b="1" dirty="0" smtClean="0">
                <a:latin typeface="+mn-ea"/>
              </a:rPr>
              <a:t>网络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分布式控制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CA</a:t>
            </a:r>
            <a:r>
              <a:rPr lang="zh-CN" altLang="en-US" sz="2400" b="1" dirty="0">
                <a:latin typeface="+mn-ea"/>
              </a:rPr>
              <a:t>维护</a:t>
            </a:r>
            <a:r>
              <a:rPr lang="en-US" altLang="zh-CN" sz="2400" b="1" u="sng" dirty="0">
                <a:latin typeface="+mn-ea"/>
              </a:rPr>
              <a:t>MEM</a:t>
            </a:r>
            <a:r>
              <a:rPr lang="zh-CN" altLang="en-US" sz="2400" b="1" u="sng" dirty="0">
                <a:latin typeface="+mn-ea"/>
              </a:rPr>
              <a:t>全局地址</a:t>
            </a:r>
            <a:r>
              <a:rPr lang="zh-CN" altLang="en-US" sz="2400" b="1" u="sng" dirty="0" smtClean="0">
                <a:latin typeface="+mn-ea"/>
              </a:rPr>
              <a:t>表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实现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分布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共享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183788" y="4581128"/>
            <a:ext cx="678095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NUMA</a:t>
            </a:r>
            <a:r>
              <a:rPr lang="zh-CN" altLang="en-US" sz="2400" b="1" dirty="0" smtClean="0">
                <a:latin typeface="+mn-ea"/>
              </a:rPr>
              <a:t>方式                   </a:t>
            </a:r>
            <a:r>
              <a:rPr lang="zh-CN" altLang="en-US" b="1" dirty="0" smtClean="0">
                <a:latin typeface="+mn-ea"/>
              </a:rPr>
              <a:t>←远程访存通过</a:t>
            </a:r>
            <a:r>
              <a:rPr lang="en-US" altLang="zh-CN" b="1" dirty="0" smtClean="0">
                <a:latin typeface="+mn-ea"/>
              </a:rPr>
              <a:t>CA</a:t>
            </a:r>
            <a:r>
              <a:rPr lang="zh-CN" altLang="en-US" b="1" dirty="0" smtClean="0">
                <a:latin typeface="+mn-ea"/>
              </a:rPr>
              <a:t>实现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共享</a:t>
            </a:r>
            <a:r>
              <a:rPr lang="en-US" altLang="zh-CN" sz="2400" b="1" dirty="0" smtClean="0">
                <a:latin typeface="+mn-ea"/>
              </a:rPr>
              <a:t>MEM</a:t>
            </a:r>
            <a:r>
              <a:rPr lang="zh-CN" altLang="en-US" sz="2400" b="1" dirty="0" smtClean="0">
                <a:latin typeface="+mn-ea"/>
              </a:rPr>
              <a:t>方式，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可以</a:t>
            </a:r>
            <a:r>
              <a:rPr lang="zh-CN" altLang="en-US" sz="2400" b="1" dirty="0" smtClean="0">
                <a:latin typeface="+mn-ea"/>
              </a:rPr>
              <a:t>用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缓存共享数据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(8.4</a:t>
            </a:r>
            <a:r>
              <a:rPr lang="zh-CN" altLang="en-US" b="1" dirty="0" smtClean="0">
                <a:latin typeface="+mn-ea"/>
              </a:rPr>
              <a:t>节讨论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OS</a:t>
            </a:r>
            <a:r>
              <a:rPr lang="zh-CN" altLang="en-US" sz="2400" b="1" dirty="0" smtClean="0">
                <a:latin typeface="+mn-ea"/>
              </a:rPr>
              <a:t>管理硬件、提供</a:t>
            </a:r>
            <a:r>
              <a:rPr lang="en-US" altLang="zh-CN" sz="2400" b="1" dirty="0" smtClean="0">
                <a:latin typeface="+mn-ea"/>
              </a:rPr>
              <a:t>API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35246" y="2924944"/>
            <a:ext cx="3499996" cy="1584177"/>
            <a:chOff x="735246" y="3933055"/>
            <a:chExt cx="3499996" cy="1584177"/>
          </a:xfrm>
        </p:grpSpPr>
        <p:sp>
          <p:nvSpPr>
            <p:cNvPr id="117" name="Rectangle 59"/>
            <p:cNvSpPr>
              <a:spLocks noChangeArrowheads="1"/>
            </p:cNvSpPr>
            <p:nvPr/>
          </p:nvSpPr>
          <p:spPr bwMode="auto">
            <a:xfrm>
              <a:off x="2699792" y="5229232"/>
              <a:ext cx="129614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互连网络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18" name="Text Box 60"/>
            <p:cNvSpPr txBox="1">
              <a:spLocks noChangeArrowheads="1"/>
            </p:cNvSpPr>
            <p:nvPr/>
          </p:nvSpPr>
          <p:spPr bwMode="auto">
            <a:xfrm>
              <a:off x="3076362" y="4304129"/>
              <a:ext cx="301625" cy="331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…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19" name="Rectangle 64"/>
            <p:cNvSpPr>
              <a:spLocks noChangeArrowheads="1"/>
            </p:cNvSpPr>
            <p:nvPr/>
          </p:nvSpPr>
          <p:spPr bwMode="auto">
            <a:xfrm>
              <a:off x="1915113" y="4005096"/>
              <a:ext cx="496647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SM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1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20" name="Rectangle 65"/>
            <p:cNvSpPr>
              <a:spLocks noChangeArrowheads="1"/>
            </p:cNvSpPr>
            <p:nvPr/>
          </p:nvSpPr>
          <p:spPr bwMode="auto">
            <a:xfrm>
              <a:off x="2483768" y="4725176"/>
              <a:ext cx="504825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NIC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21" name="Line 66"/>
            <p:cNvSpPr>
              <a:spLocks noChangeShapeType="1"/>
            </p:cNvSpPr>
            <p:nvPr/>
          </p:nvSpPr>
          <p:spPr bwMode="auto">
            <a:xfrm>
              <a:off x="1403576" y="429322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2" name="Rectangle 67"/>
            <p:cNvSpPr>
              <a:spLocks noChangeArrowheads="1"/>
            </p:cNvSpPr>
            <p:nvPr/>
          </p:nvSpPr>
          <p:spPr bwMode="auto">
            <a:xfrm>
              <a:off x="1115616" y="4005096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P/C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23" name="Line 68"/>
            <p:cNvSpPr>
              <a:spLocks noChangeShapeType="1"/>
            </p:cNvSpPr>
            <p:nvPr/>
          </p:nvSpPr>
          <p:spPr bwMode="auto">
            <a:xfrm flipV="1">
              <a:off x="1115616" y="4509120"/>
              <a:ext cx="1872208" cy="17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4" name="Line 69"/>
            <p:cNvSpPr>
              <a:spLocks noChangeShapeType="1"/>
            </p:cNvSpPr>
            <p:nvPr/>
          </p:nvSpPr>
          <p:spPr bwMode="auto">
            <a:xfrm flipH="1">
              <a:off x="2179206" y="429322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2771800" y="4509244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6" name="Rectangle 71"/>
            <p:cNvSpPr>
              <a:spLocks noChangeArrowheads="1"/>
            </p:cNvSpPr>
            <p:nvPr/>
          </p:nvSpPr>
          <p:spPr bwMode="auto">
            <a:xfrm>
              <a:off x="1043608" y="3933056"/>
              <a:ext cx="2016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7" name="Text Box 72"/>
            <p:cNvSpPr txBox="1">
              <a:spLocks noChangeArrowheads="1"/>
            </p:cNvSpPr>
            <p:nvPr/>
          </p:nvSpPr>
          <p:spPr bwMode="auto">
            <a:xfrm>
              <a:off x="2012012" y="4510830"/>
              <a:ext cx="543764" cy="21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MBus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8" name="Text Box 73"/>
            <p:cNvSpPr txBox="1">
              <a:spLocks noChangeArrowheads="1"/>
            </p:cNvSpPr>
            <p:nvPr/>
          </p:nvSpPr>
          <p:spPr bwMode="auto">
            <a:xfrm>
              <a:off x="1025897" y="4783724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节点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29" name="Rectangle 74"/>
            <p:cNvSpPr>
              <a:spLocks noChangeArrowheads="1"/>
            </p:cNvSpPr>
            <p:nvPr/>
          </p:nvSpPr>
          <p:spPr bwMode="auto">
            <a:xfrm>
              <a:off x="3443242" y="3933055"/>
              <a:ext cx="792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节点</a:t>
              </a:r>
              <a:r>
                <a:rPr lang="en-US" altLang="zh-CN" b="1" dirty="0">
                  <a:latin typeface="+mn-ea"/>
                  <a:ea typeface="+mn-ea"/>
                </a:rPr>
                <a:t>n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30" name="Line 70"/>
            <p:cNvSpPr>
              <a:spLocks noChangeShapeType="1"/>
            </p:cNvSpPr>
            <p:nvPr/>
          </p:nvSpPr>
          <p:spPr bwMode="auto">
            <a:xfrm>
              <a:off x="2771800" y="4941292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868450" y="4941168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2" name="Rectangle 65"/>
            <p:cNvSpPr>
              <a:spLocks noChangeArrowheads="1"/>
            </p:cNvSpPr>
            <p:nvPr/>
          </p:nvSpPr>
          <p:spPr bwMode="auto">
            <a:xfrm>
              <a:off x="1691680" y="4725052"/>
              <a:ext cx="504825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IO</a:t>
              </a:r>
              <a:r>
                <a:rPr lang="zh-CN" altLang="en-US" b="1" dirty="0" smtClean="0">
                  <a:latin typeface="+mn-ea"/>
                  <a:ea typeface="+mn-ea"/>
                </a:rPr>
                <a:t>桥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33" name="Line 70"/>
            <p:cNvSpPr>
              <a:spLocks noChangeShapeType="1"/>
            </p:cNvSpPr>
            <p:nvPr/>
          </p:nvSpPr>
          <p:spPr bwMode="auto">
            <a:xfrm>
              <a:off x="1907704" y="450912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4" name="Line 68"/>
            <p:cNvSpPr>
              <a:spLocks noChangeShapeType="1"/>
            </p:cNvSpPr>
            <p:nvPr/>
          </p:nvSpPr>
          <p:spPr bwMode="auto">
            <a:xfrm>
              <a:off x="1059524" y="4797152"/>
              <a:ext cx="631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1043680" y="4581128"/>
              <a:ext cx="648000" cy="21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IOBus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6" name="Text Box 73"/>
            <p:cNvSpPr txBox="1">
              <a:spLocks noChangeArrowheads="1"/>
            </p:cNvSpPr>
            <p:nvPr/>
          </p:nvSpPr>
          <p:spPr bwMode="auto">
            <a:xfrm>
              <a:off x="735246" y="5157192"/>
              <a:ext cx="1892538" cy="28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CA—</a:t>
              </a:r>
              <a:r>
                <a:rPr lang="zh-CN" altLang="en-US" b="1" dirty="0" smtClean="0">
                  <a:latin typeface="+mn-ea"/>
                  <a:ea typeface="+mn-ea"/>
                </a:rPr>
                <a:t>通信辅助部件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  <p:sp>
          <p:nvSpPr>
            <p:cNvPr id="137" name="Rectangle 65"/>
            <p:cNvSpPr>
              <a:spLocks noChangeArrowheads="1"/>
            </p:cNvSpPr>
            <p:nvPr/>
          </p:nvSpPr>
          <p:spPr bwMode="auto">
            <a:xfrm>
              <a:off x="2555777" y="4005064"/>
              <a:ext cx="432048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CA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38" name="Line 70"/>
            <p:cNvSpPr>
              <a:spLocks noChangeShapeType="1"/>
            </p:cNvSpPr>
            <p:nvPr/>
          </p:nvSpPr>
          <p:spPr bwMode="auto">
            <a:xfrm>
              <a:off x="2771800" y="4293096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23424" y="2985925"/>
            <a:ext cx="3665000" cy="1440160"/>
            <a:chOff x="4571999" y="3933056"/>
            <a:chExt cx="3665000" cy="1440160"/>
          </a:xfrm>
        </p:grpSpPr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4644008" y="4437027"/>
              <a:ext cx="1296144" cy="72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CA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41" name="Rectangle 64"/>
            <p:cNvSpPr>
              <a:spLocks noChangeArrowheads="1"/>
            </p:cNvSpPr>
            <p:nvPr/>
          </p:nvSpPr>
          <p:spPr bwMode="auto">
            <a:xfrm>
              <a:off x="4764379" y="4725060"/>
              <a:ext cx="383686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伪</a:t>
              </a:r>
              <a:r>
                <a:rPr lang="en-US" altLang="zh-CN" sz="1600" b="1" dirty="0" smtClean="0">
                  <a:latin typeface="+mn-ea"/>
                  <a:ea typeface="+mn-ea"/>
                </a:rPr>
                <a:t>P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2" name="Rectangle 64"/>
            <p:cNvSpPr>
              <a:spLocks noChangeArrowheads="1"/>
            </p:cNvSpPr>
            <p:nvPr/>
          </p:nvSpPr>
          <p:spPr bwMode="auto">
            <a:xfrm>
              <a:off x="5220072" y="4725060"/>
              <a:ext cx="60711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伪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143" name="Line 70"/>
            <p:cNvSpPr>
              <a:spLocks noChangeShapeType="1"/>
            </p:cNvSpPr>
            <p:nvPr/>
          </p:nvSpPr>
          <p:spPr bwMode="auto">
            <a:xfrm>
              <a:off x="5443505" y="4293136"/>
              <a:ext cx="0" cy="43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4" name="Line 70"/>
            <p:cNvSpPr>
              <a:spLocks noChangeShapeType="1"/>
            </p:cNvSpPr>
            <p:nvPr/>
          </p:nvSpPr>
          <p:spPr bwMode="auto">
            <a:xfrm flipH="1" flipV="1">
              <a:off x="5655824" y="4293012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5443505" y="5013092"/>
              <a:ext cx="0" cy="28803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6" name="Line 70"/>
            <p:cNvSpPr>
              <a:spLocks noChangeShapeType="1"/>
            </p:cNvSpPr>
            <p:nvPr/>
          </p:nvSpPr>
          <p:spPr bwMode="auto">
            <a:xfrm flipH="1" flipV="1">
              <a:off x="5655823" y="5012968"/>
              <a:ext cx="0" cy="36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740352" y="4725060"/>
              <a:ext cx="496647" cy="35997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SM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50" name="Line 70"/>
            <p:cNvSpPr>
              <a:spLocks noChangeShapeType="1"/>
            </p:cNvSpPr>
            <p:nvPr/>
          </p:nvSpPr>
          <p:spPr bwMode="auto">
            <a:xfrm flipH="1" flipV="1">
              <a:off x="5443505" y="5301000"/>
              <a:ext cx="1080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1" name="Line 70"/>
            <p:cNvSpPr>
              <a:spLocks noChangeShapeType="1"/>
            </p:cNvSpPr>
            <p:nvPr/>
          </p:nvSpPr>
          <p:spPr bwMode="auto">
            <a:xfrm flipH="1" flipV="1">
              <a:off x="5655824" y="5373132"/>
              <a:ext cx="10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2" name="Rectangle 65"/>
            <p:cNvSpPr>
              <a:spLocks noChangeArrowheads="1"/>
            </p:cNvSpPr>
            <p:nvPr/>
          </p:nvSpPr>
          <p:spPr bwMode="auto">
            <a:xfrm>
              <a:off x="6300192" y="4437028"/>
              <a:ext cx="1296144" cy="72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t" anchorCtr="0"/>
            <a:lstStyle/>
            <a:p>
              <a:pPr algn="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CA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53" name="Rectangle 64"/>
            <p:cNvSpPr>
              <a:spLocks noChangeArrowheads="1"/>
            </p:cNvSpPr>
            <p:nvPr/>
          </p:nvSpPr>
          <p:spPr bwMode="auto">
            <a:xfrm>
              <a:off x="6420563" y="4725061"/>
              <a:ext cx="383686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伪</a:t>
              </a:r>
              <a:r>
                <a:rPr lang="en-US" altLang="zh-CN" sz="1600" b="1" dirty="0" smtClean="0">
                  <a:latin typeface="+mn-ea"/>
                  <a:ea typeface="+mn-ea"/>
                </a:rPr>
                <a:t>P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6876256" y="4725061"/>
              <a:ext cx="60711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伪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155" name="Line 70"/>
            <p:cNvSpPr>
              <a:spLocks noChangeShapeType="1"/>
            </p:cNvSpPr>
            <p:nvPr/>
          </p:nvSpPr>
          <p:spPr bwMode="auto">
            <a:xfrm>
              <a:off x="8066198" y="4221003"/>
              <a:ext cx="0" cy="50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 flipH="1" flipV="1">
              <a:off x="7922182" y="4293012"/>
              <a:ext cx="3705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7" name="Line 70"/>
            <p:cNvSpPr>
              <a:spLocks noChangeShapeType="1"/>
            </p:cNvSpPr>
            <p:nvPr/>
          </p:nvSpPr>
          <p:spPr bwMode="auto">
            <a:xfrm flipH="1" flipV="1">
              <a:off x="6516216" y="4221004"/>
              <a:ext cx="0" cy="50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8" name="Line 70"/>
            <p:cNvSpPr>
              <a:spLocks noChangeShapeType="1"/>
            </p:cNvSpPr>
            <p:nvPr/>
          </p:nvSpPr>
          <p:spPr bwMode="auto">
            <a:xfrm flipH="1">
              <a:off x="6732240" y="4293012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 flipH="1" flipV="1">
              <a:off x="6732240" y="4292888"/>
              <a:ext cx="11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0" name="Line 70"/>
            <p:cNvSpPr>
              <a:spLocks noChangeShapeType="1"/>
            </p:cNvSpPr>
            <p:nvPr/>
          </p:nvSpPr>
          <p:spPr bwMode="auto">
            <a:xfrm flipH="1" flipV="1">
              <a:off x="6516216" y="4221004"/>
              <a:ext cx="154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1" name="Text Box 73"/>
            <p:cNvSpPr txBox="1">
              <a:spLocks noChangeArrowheads="1"/>
            </p:cNvSpPr>
            <p:nvPr/>
          </p:nvSpPr>
          <p:spPr bwMode="auto">
            <a:xfrm>
              <a:off x="4571999" y="3933056"/>
              <a:ext cx="1411505" cy="28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CA</a:t>
              </a:r>
              <a:r>
                <a:rPr lang="zh-CN" altLang="en-US" sz="1800" b="1" dirty="0" smtClean="0">
                  <a:latin typeface="+mn-ea"/>
                  <a:ea typeface="+mn-ea"/>
                </a:rPr>
                <a:t>工作模型：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6732240" y="5013216"/>
              <a:ext cx="0" cy="36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 flipH="1" flipV="1">
              <a:off x="6516216" y="5013092"/>
              <a:ext cx="3705" cy="28815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16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7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5020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一致性</a:t>
            </a:r>
            <a:endParaRPr lang="zh-CN" altLang="en-US" sz="2400" dirty="0"/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79512" y="903300"/>
            <a:ext cx="4536504" cy="52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一致性的实现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2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*实现方案：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*一致性协议的类型：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*块状态的跟踪方法：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目录的组成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目录的存放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状态的跟踪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2195736" y="1340768"/>
            <a:ext cx="67339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各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协同，实现</a:t>
            </a:r>
            <a:r>
              <a:rPr lang="zh-CN" altLang="en-US" sz="2400" b="1" u="sng" dirty="0" smtClean="0">
                <a:latin typeface="+mn-ea"/>
              </a:rPr>
              <a:t>一致性协议</a:t>
            </a:r>
            <a:r>
              <a:rPr lang="zh-CN" altLang="en-US" sz="2400" b="1" dirty="0" smtClean="0">
                <a:latin typeface="+mn-ea"/>
              </a:rPr>
              <a:t> </a:t>
            </a:r>
            <a:endParaRPr lang="en-US" altLang="zh-CN" sz="2400" b="1" dirty="0" smtClean="0">
              <a:latin typeface="+mn-ea"/>
            </a:endParaRPr>
          </a:p>
          <a:p>
            <a:pPr defTabSz="361950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</a:t>
            </a:r>
            <a:r>
              <a:rPr lang="zh-CN" altLang="en-US" sz="2400" b="1" u="sng" dirty="0" smtClean="0">
                <a:latin typeface="宋体" pitchFamily="2" charset="-122"/>
              </a:rPr>
              <a:t>写作废</a:t>
            </a:r>
            <a:r>
              <a:rPr lang="zh-CN" altLang="en-US" sz="2400" b="1" dirty="0" smtClean="0">
                <a:latin typeface="宋体" pitchFamily="2" charset="-122"/>
              </a:rPr>
              <a:t>协议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如</a:t>
            </a:r>
            <a:r>
              <a:rPr lang="en-US" altLang="zh-CN" b="1" dirty="0" smtClean="0">
                <a:latin typeface="宋体" pitchFamily="2" charset="-122"/>
              </a:rPr>
              <a:t>MSI)</a:t>
            </a:r>
            <a:r>
              <a:rPr lang="zh-CN" altLang="en-US" sz="2400" b="1" dirty="0" smtClean="0">
                <a:latin typeface="宋体" pitchFamily="2" charset="-122"/>
              </a:rPr>
              <a:t>，或写更新协议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</a:t>
            </a:r>
            <a:r>
              <a:rPr lang="zh-CN" altLang="en-US" sz="2400" b="1" u="sng" dirty="0" smtClean="0">
                <a:latin typeface="宋体" pitchFamily="2" charset="-122"/>
              </a:rPr>
              <a:t>目录法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1835696" y="2852936"/>
            <a:ext cx="4462388" cy="1448313"/>
            <a:chOff x="613668" y="4653136"/>
            <a:chExt cx="4462388" cy="1448313"/>
          </a:xfrm>
        </p:grpSpPr>
        <p:sp>
          <p:nvSpPr>
            <p:cNvPr id="95" name="Rectangle 227"/>
            <p:cNvSpPr>
              <a:spLocks noChangeArrowheads="1"/>
            </p:cNvSpPr>
            <p:nvPr/>
          </p:nvSpPr>
          <p:spPr bwMode="auto">
            <a:xfrm>
              <a:off x="828675" y="5813449"/>
              <a:ext cx="2736503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互连网络</a:t>
              </a:r>
            </a:p>
          </p:txBody>
        </p:sp>
        <p:sp>
          <p:nvSpPr>
            <p:cNvPr id="96" name="Text Box 228"/>
            <p:cNvSpPr txBox="1">
              <a:spLocks noChangeArrowheads="1"/>
            </p:cNvSpPr>
            <p:nvPr/>
          </p:nvSpPr>
          <p:spPr bwMode="auto">
            <a:xfrm>
              <a:off x="2627784" y="4943499"/>
              <a:ext cx="412750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···</a:t>
              </a:r>
            </a:p>
          </p:txBody>
        </p:sp>
        <p:sp>
          <p:nvSpPr>
            <p:cNvPr id="97" name="Rectangle 229"/>
            <p:cNvSpPr>
              <a:spLocks noChangeArrowheads="1"/>
            </p:cNvSpPr>
            <p:nvPr/>
          </p:nvSpPr>
          <p:spPr bwMode="auto">
            <a:xfrm>
              <a:off x="613668" y="4654574"/>
              <a:ext cx="2014116" cy="100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231"/>
            <p:cNvSpPr>
              <a:spLocks noChangeShapeType="1"/>
            </p:cNvSpPr>
            <p:nvPr/>
          </p:nvSpPr>
          <p:spPr bwMode="auto">
            <a:xfrm flipV="1">
              <a:off x="686693" y="5157812"/>
              <a:ext cx="1872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32"/>
            <p:cNvSpPr>
              <a:spLocks noChangeShapeType="1"/>
            </p:cNvSpPr>
            <p:nvPr/>
          </p:nvSpPr>
          <p:spPr bwMode="auto">
            <a:xfrm flipH="1" flipV="1">
              <a:off x="1548160" y="4870474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33"/>
            <p:cNvSpPr txBox="1">
              <a:spLocks noChangeArrowheads="1"/>
            </p:cNvSpPr>
            <p:nvPr/>
          </p:nvSpPr>
          <p:spPr bwMode="auto">
            <a:xfrm>
              <a:off x="1694756" y="5302274"/>
              <a:ext cx="50323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SM</a:t>
              </a:r>
            </a:p>
          </p:txBody>
        </p:sp>
        <p:sp>
          <p:nvSpPr>
            <p:cNvPr id="102" name="Text Box 234"/>
            <p:cNvSpPr txBox="1">
              <a:spLocks noChangeArrowheads="1"/>
            </p:cNvSpPr>
            <p:nvPr/>
          </p:nvSpPr>
          <p:spPr bwMode="auto">
            <a:xfrm>
              <a:off x="898873" y="4726012"/>
              <a:ext cx="6477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03" name="Text Box 235"/>
            <p:cNvSpPr txBox="1">
              <a:spLocks noChangeArrowheads="1"/>
            </p:cNvSpPr>
            <p:nvPr/>
          </p:nvSpPr>
          <p:spPr bwMode="auto">
            <a:xfrm>
              <a:off x="1691035" y="4726012"/>
              <a:ext cx="7207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Cache</a:t>
              </a:r>
            </a:p>
          </p:txBody>
        </p:sp>
        <p:sp>
          <p:nvSpPr>
            <p:cNvPr id="104" name="Line 236"/>
            <p:cNvSpPr>
              <a:spLocks noChangeShapeType="1"/>
            </p:cNvSpPr>
            <p:nvPr/>
          </p:nvSpPr>
          <p:spPr bwMode="auto">
            <a:xfrm flipH="1" flipV="1">
              <a:off x="974031" y="5591199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37"/>
            <p:cNvSpPr>
              <a:spLocks noChangeShapeType="1"/>
            </p:cNvSpPr>
            <p:nvPr/>
          </p:nvSpPr>
          <p:spPr bwMode="auto">
            <a:xfrm flipH="1" flipV="1">
              <a:off x="2051720" y="501493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38"/>
            <p:cNvSpPr>
              <a:spLocks noChangeShapeType="1"/>
            </p:cNvSpPr>
            <p:nvPr/>
          </p:nvSpPr>
          <p:spPr bwMode="auto">
            <a:xfrm flipH="1" flipV="1">
              <a:off x="1909068" y="5159399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39"/>
            <p:cNvSpPr>
              <a:spLocks noChangeShapeType="1"/>
            </p:cNvSpPr>
            <p:nvPr/>
          </p:nvSpPr>
          <p:spPr bwMode="auto">
            <a:xfrm flipH="1" flipV="1">
              <a:off x="974031" y="5159399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240"/>
            <p:cNvSpPr txBox="1">
              <a:spLocks noChangeArrowheads="1"/>
            </p:cNvSpPr>
            <p:nvPr/>
          </p:nvSpPr>
          <p:spPr bwMode="auto">
            <a:xfrm>
              <a:off x="685106" y="5302274"/>
              <a:ext cx="4318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NIC</a:t>
              </a:r>
            </a:p>
          </p:txBody>
        </p:sp>
        <p:sp>
          <p:nvSpPr>
            <p:cNvPr id="109" name="Text Box 241"/>
            <p:cNvSpPr txBox="1">
              <a:spLocks noChangeArrowheads="1"/>
            </p:cNvSpPr>
            <p:nvPr/>
          </p:nvSpPr>
          <p:spPr bwMode="auto">
            <a:xfrm>
              <a:off x="1189931" y="5302274"/>
              <a:ext cx="4318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CA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Line 242"/>
            <p:cNvSpPr>
              <a:spLocks noChangeShapeType="1"/>
            </p:cNvSpPr>
            <p:nvPr/>
          </p:nvSpPr>
          <p:spPr bwMode="auto">
            <a:xfrm flipH="1" flipV="1">
              <a:off x="1405831" y="5157812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3"/>
            <p:cNvSpPr>
              <a:spLocks noChangeShapeType="1"/>
            </p:cNvSpPr>
            <p:nvPr/>
          </p:nvSpPr>
          <p:spPr bwMode="auto">
            <a:xfrm flipH="1" flipV="1">
              <a:off x="1187798" y="5014937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233"/>
            <p:cNvSpPr txBox="1">
              <a:spLocks noChangeArrowheads="1"/>
            </p:cNvSpPr>
            <p:nvPr/>
          </p:nvSpPr>
          <p:spPr bwMode="auto">
            <a:xfrm>
              <a:off x="2195736" y="5301208"/>
              <a:ext cx="360040" cy="28999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DIR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4" name="Line 238"/>
            <p:cNvSpPr>
              <a:spLocks noChangeShapeType="1"/>
            </p:cNvSpPr>
            <p:nvPr/>
          </p:nvSpPr>
          <p:spPr bwMode="auto">
            <a:xfrm flipH="1" flipV="1">
              <a:off x="2339752" y="5157192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29"/>
            <p:cNvSpPr>
              <a:spLocks noChangeArrowheads="1"/>
            </p:cNvSpPr>
            <p:nvPr/>
          </p:nvSpPr>
          <p:spPr bwMode="auto">
            <a:xfrm>
              <a:off x="3061940" y="4653136"/>
              <a:ext cx="2014116" cy="100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Line 231"/>
            <p:cNvSpPr>
              <a:spLocks noChangeShapeType="1"/>
            </p:cNvSpPr>
            <p:nvPr/>
          </p:nvSpPr>
          <p:spPr bwMode="auto">
            <a:xfrm flipV="1">
              <a:off x="3134965" y="5156374"/>
              <a:ext cx="1872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32"/>
            <p:cNvSpPr>
              <a:spLocks noChangeShapeType="1"/>
            </p:cNvSpPr>
            <p:nvPr/>
          </p:nvSpPr>
          <p:spPr bwMode="auto">
            <a:xfrm flipH="1" flipV="1">
              <a:off x="3996432" y="4869036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33"/>
            <p:cNvSpPr txBox="1">
              <a:spLocks noChangeArrowheads="1"/>
            </p:cNvSpPr>
            <p:nvPr/>
          </p:nvSpPr>
          <p:spPr bwMode="auto">
            <a:xfrm>
              <a:off x="4143028" y="5300836"/>
              <a:ext cx="50323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SM</a:t>
              </a:r>
            </a:p>
          </p:txBody>
        </p:sp>
        <p:sp>
          <p:nvSpPr>
            <p:cNvPr id="159" name="Text Box 234"/>
            <p:cNvSpPr txBox="1">
              <a:spLocks noChangeArrowheads="1"/>
            </p:cNvSpPr>
            <p:nvPr/>
          </p:nvSpPr>
          <p:spPr bwMode="auto">
            <a:xfrm>
              <a:off x="3347145" y="4724574"/>
              <a:ext cx="6477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60" name="Text Box 235"/>
            <p:cNvSpPr txBox="1">
              <a:spLocks noChangeArrowheads="1"/>
            </p:cNvSpPr>
            <p:nvPr/>
          </p:nvSpPr>
          <p:spPr bwMode="auto">
            <a:xfrm>
              <a:off x="4139307" y="4724574"/>
              <a:ext cx="7207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Cache</a:t>
              </a:r>
            </a:p>
          </p:txBody>
        </p:sp>
        <p:sp>
          <p:nvSpPr>
            <p:cNvPr id="161" name="Line 236"/>
            <p:cNvSpPr>
              <a:spLocks noChangeShapeType="1"/>
            </p:cNvSpPr>
            <p:nvPr/>
          </p:nvSpPr>
          <p:spPr bwMode="auto">
            <a:xfrm flipH="1" flipV="1">
              <a:off x="3422303" y="558976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37"/>
            <p:cNvSpPr>
              <a:spLocks noChangeShapeType="1"/>
            </p:cNvSpPr>
            <p:nvPr/>
          </p:nvSpPr>
          <p:spPr bwMode="auto">
            <a:xfrm flipH="1" flipV="1">
              <a:off x="4499992" y="5013499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38"/>
            <p:cNvSpPr>
              <a:spLocks noChangeShapeType="1"/>
            </p:cNvSpPr>
            <p:nvPr/>
          </p:nvSpPr>
          <p:spPr bwMode="auto">
            <a:xfrm flipH="1" flipV="1">
              <a:off x="4357340" y="51579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39"/>
            <p:cNvSpPr>
              <a:spLocks noChangeShapeType="1"/>
            </p:cNvSpPr>
            <p:nvPr/>
          </p:nvSpPr>
          <p:spPr bwMode="auto">
            <a:xfrm flipH="1" flipV="1">
              <a:off x="3422303" y="51579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240"/>
            <p:cNvSpPr txBox="1">
              <a:spLocks noChangeArrowheads="1"/>
            </p:cNvSpPr>
            <p:nvPr/>
          </p:nvSpPr>
          <p:spPr bwMode="auto">
            <a:xfrm>
              <a:off x="3133378" y="5300836"/>
              <a:ext cx="4318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NIC</a:t>
              </a:r>
            </a:p>
          </p:txBody>
        </p:sp>
        <p:sp>
          <p:nvSpPr>
            <p:cNvPr id="166" name="Text Box 241"/>
            <p:cNvSpPr txBox="1">
              <a:spLocks noChangeArrowheads="1"/>
            </p:cNvSpPr>
            <p:nvPr/>
          </p:nvSpPr>
          <p:spPr bwMode="auto">
            <a:xfrm>
              <a:off x="3638203" y="5300836"/>
              <a:ext cx="4318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CA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Line 242"/>
            <p:cNvSpPr>
              <a:spLocks noChangeShapeType="1"/>
            </p:cNvSpPr>
            <p:nvPr/>
          </p:nvSpPr>
          <p:spPr bwMode="auto">
            <a:xfrm flipH="1" flipV="1">
              <a:off x="3854103" y="515637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43"/>
            <p:cNvSpPr>
              <a:spLocks noChangeShapeType="1"/>
            </p:cNvSpPr>
            <p:nvPr/>
          </p:nvSpPr>
          <p:spPr bwMode="auto">
            <a:xfrm flipH="1" flipV="1">
              <a:off x="3636070" y="5013499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33"/>
            <p:cNvSpPr txBox="1">
              <a:spLocks noChangeArrowheads="1"/>
            </p:cNvSpPr>
            <p:nvPr/>
          </p:nvSpPr>
          <p:spPr bwMode="auto">
            <a:xfrm>
              <a:off x="4644008" y="5299770"/>
              <a:ext cx="360040" cy="28999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DIR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70" name="Line 238"/>
            <p:cNvSpPr>
              <a:spLocks noChangeShapeType="1"/>
            </p:cNvSpPr>
            <p:nvPr/>
          </p:nvSpPr>
          <p:spPr bwMode="auto">
            <a:xfrm flipH="1" flipV="1">
              <a:off x="4788024" y="515575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" name="Text Box 3"/>
          <p:cNvSpPr txBox="1">
            <a:spLocks noChangeArrowheads="1"/>
          </p:cNvSpPr>
          <p:nvPr/>
        </p:nvSpPr>
        <p:spPr bwMode="auto">
          <a:xfrm>
            <a:off x="2843808" y="4301249"/>
            <a:ext cx="608591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1950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记录</a:t>
            </a:r>
            <a:r>
              <a:rPr lang="zh-CN" altLang="en-US" sz="2400" b="1" dirty="0">
                <a:latin typeface="宋体" pitchFamily="2" charset="-122"/>
              </a:rPr>
              <a:t>哪些</a:t>
            </a:r>
            <a:r>
              <a:rPr lang="zh-CN" altLang="en-US" sz="2400" b="1" dirty="0" smtClean="0">
                <a:latin typeface="宋体" pitchFamily="2" charset="-122"/>
              </a:rPr>
              <a:t>节点有副本，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常</a:t>
            </a:r>
            <a:r>
              <a:rPr lang="zh-CN" altLang="en-US" sz="2400" b="1" dirty="0" smtClean="0">
                <a:latin typeface="宋体" pitchFamily="2" charset="-122"/>
              </a:rPr>
              <a:t>为</a:t>
            </a:r>
            <a:r>
              <a:rPr lang="zh-CN" altLang="en-US" sz="2400" b="1" u="sng" dirty="0" smtClean="0">
                <a:latin typeface="宋体" pitchFamily="2" charset="-122"/>
              </a:rPr>
              <a:t>位向量</a:t>
            </a:r>
            <a:endParaRPr lang="en-US" altLang="zh-CN" sz="2400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在</a:t>
            </a:r>
            <a:r>
              <a:rPr lang="zh-CN" altLang="en-US" sz="2400" b="1" u="sng" dirty="0" smtClean="0">
                <a:latin typeface="+mn-ea"/>
              </a:rPr>
              <a:t>宿主节点</a:t>
            </a:r>
            <a:r>
              <a:rPr lang="zh-CN" altLang="en-US" sz="2400" b="1" dirty="0" smtClean="0">
                <a:latin typeface="+mn-ea"/>
              </a:rPr>
              <a:t>中，或专门节点中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</a:rPr>
              <a:t>      </a:t>
            </a:r>
            <a:r>
              <a:rPr lang="zh-CN" altLang="en-US" dirty="0" smtClean="0">
                <a:latin typeface="+mn-ea"/>
              </a:rPr>
              <a:t>└</a:t>
            </a:r>
            <a:r>
              <a:rPr lang="zh-CN" altLang="en-US" b="1" dirty="0" smtClean="0">
                <a:latin typeface="+mn-ea"/>
              </a:rPr>
              <a:t>→可扩展性好、不易拥塞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</a:rPr>
              <a:t>操作</a:t>
            </a:r>
            <a:r>
              <a:rPr lang="zh-CN" altLang="en-US" sz="2400" b="1" dirty="0" smtClean="0">
                <a:latin typeface="+mn-ea"/>
              </a:rPr>
              <a:t>者</a:t>
            </a:r>
            <a:r>
              <a:rPr lang="zh-CN" altLang="en-US" sz="2400" b="1" u="sng" dirty="0" smtClean="0">
                <a:latin typeface="+mn-ea"/>
              </a:rPr>
              <a:t>挨个通知</a:t>
            </a:r>
            <a:r>
              <a:rPr lang="zh-CN" altLang="en-US" sz="2400" b="1" dirty="0" smtClean="0">
                <a:latin typeface="+mn-ea"/>
              </a:rPr>
              <a:t>相关节点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根据目录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7020272" y="3717032"/>
            <a:ext cx="1736724" cy="601402"/>
            <a:chOff x="3101976" y="4725144"/>
            <a:chExt cx="1736724" cy="601402"/>
          </a:xfrm>
        </p:grpSpPr>
        <p:sp>
          <p:nvSpPr>
            <p:cNvPr id="177" name="Rectangle 16"/>
            <p:cNvSpPr>
              <a:spLocks noChangeArrowheads="1"/>
            </p:cNvSpPr>
            <p:nvPr/>
          </p:nvSpPr>
          <p:spPr bwMode="auto">
            <a:xfrm>
              <a:off x="3101976" y="4725144"/>
              <a:ext cx="1470024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3347864" y="47251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563888" y="47251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4139952" y="47251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4355976" y="4725144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3130550" y="5017938"/>
              <a:ext cx="1225426" cy="72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60"/>
                </a:cxn>
                <a:cxn ang="0">
                  <a:pos x="318" y="60"/>
                </a:cxn>
                <a:cxn ang="0">
                  <a:pos x="336" y="1"/>
                </a:cxn>
              </a:cxnLst>
              <a:rect l="0" t="0" r="r" b="b"/>
              <a:pathLst>
                <a:path w="336" h="60">
                  <a:moveTo>
                    <a:pt x="0" y="0"/>
                  </a:moveTo>
                  <a:lnTo>
                    <a:pt x="36" y="60"/>
                  </a:lnTo>
                  <a:lnTo>
                    <a:pt x="318" y="60"/>
                  </a:lnTo>
                  <a:lnTo>
                    <a:pt x="336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Text Box 48"/>
            <p:cNvSpPr txBox="1">
              <a:spLocks noChangeArrowheads="1"/>
            </p:cNvSpPr>
            <p:nvPr/>
          </p:nvSpPr>
          <p:spPr bwMode="auto">
            <a:xfrm>
              <a:off x="3454152" y="5097575"/>
              <a:ext cx="685800" cy="228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/>
                <a:t>存在位</a:t>
              </a:r>
            </a:p>
          </p:txBody>
        </p:sp>
        <p:sp>
          <p:nvSpPr>
            <p:cNvPr id="184" name="Text Box 50"/>
            <p:cNvSpPr txBox="1">
              <a:spLocks noChangeArrowheads="1"/>
            </p:cNvSpPr>
            <p:nvPr/>
          </p:nvSpPr>
          <p:spPr bwMode="auto">
            <a:xfrm>
              <a:off x="4305300" y="5085184"/>
              <a:ext cx="533400" cy="190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脏位</a:t>
              </a: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 flipV="1">
              <a:off x="4499992" y="4869160"/>
              <a:ext cx="0" cy="2284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27</a:t>
            </a:fld>
            <a:endParaRPr lang="en-US" altLang="zh-CN"/>
          </a:p>
        </p:txBody>
      </p:sp>
      <p:grpSp>
        <p:nvGrpSpPr>
          <p:cNvPr id="4" name="Group 192"/>
          <p:cNvGrpSpPr>
            <a:grpSpLocks/>
          </p:cNvGrpSpPr>
          <p:nvPr/>
        </p:nvGrpSpPr>
        <p:grpSpPr bwMode="auto">
          <a:xfrm>
            <a:off x="898525" y="1413346"/>
            <a:ext cx="3594100" cy="4648200"/>
            <a:chOff x="240" y="528"/>
            <a:chExt cx="2264" cy="2928"/>
          </a:xfrm>
        </p:grpSpPr>
        <p:sp>
          <p:nvSpPr>
            <p:cNvPr id="5" name="Text Box 44"/>
            <p:cNvSpPr txBox="1">
              <a:spLocks noChangeArrowheads="1"/>
            </p:cNvSpPr>
            <p:nvPr/>
          </p:nvSpPr>
          <p:spPr bwMode="auto">
            <a:xfrm>
              <a:off x="240" y="168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对拥有者</a:t>
              </a:r>
            </a:p>
            <a:p>
              <a:r>
                <a:rPr lang="zh-CN" altLang="en-US" sz="1600"/>
                <a:t>的</a:t>
              </a:r>
              <a:r>
                <a:rPr lang="en-US" altLang="zh-CN" sz="1600"/>
                <a:t>Rd</a:t>
              </a:r>
              <a:r>
                <a:rPr lang="zh-CN" altLang="en-US" sz="1600"/>
                <a:t>请求</a:t>
              </a:r>
            </a:p>
          </p:txBody>
        </p:sp>
        <p:sp>
          <p:nvSpPr>
            <p:cNvPr id="6" name="Text Box 45"/>
            <p:cNvSpPr txBox="1">
              <a:spLocks noChangeArrowheads="1"/>
            </p:cNvSpPr>
            <p:nvPr/>
          </p:nvSpPr>
          <p:spPr bwMode="auto">
            <a:xfrm>
              <a:off x="576" y="2208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数据回答</a:t>
              </a:r>
            </a:p>
          </p:txBody>
        </p:sp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1056" y="1452"/>
              <a:ext cx="72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用拥有者的</a:t>
              </a:r>
            </a:p>
            <a:p>
              <a:r>
                <a:rPr lang="zh-CN" altLang="en-US" sz="1600"/>
                <a:t>标识符响应</a:t>
              </a: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1632" y="2592"/>
              <a:ext cx="576" cy="3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对目录的</a:t>
              </a:r>
            </a:p>
            <a:p>
              <a:r>
                <a:rPr lang="zh-CN" altLang="en-US" sz="1600"/>
                <a:t>修正信息</a:t>
              </a: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928" y="1008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/>
                <a:t>块目录</a:t>
              </a:r>
            </a:p>
            <a:p>
              <a:pPr algn="r"/>
              <a:r>
                <a:rPr lang="zh-CN" altLang="en-US" sz="1600" b="1"/>
                <a:t>节点</a:t>
              </a: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1152" y="816"/>
              <a:ext cx="58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dirty="0"/>
                <a:t>对目录的</a:t>
              </a:r>
            </a:p>
            <a:p>
              <a:r>
                <a:rPr lang="en-US" altLang="zh-CN" sz="1600" b="1" dirty="0">
                  <a:solidFill>
                    <a:srgbClr val="FF3399"/>
                  </a:solidFill>
                </a:rPr>
                <a:t>Rd</a:t>
              </a:r>
              <a:r>
                <a:rPr lang="zh-CN" altLang="en-US" sz="1600" dirty="0"/>
                <a:t>请求</a:t>
              </a: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1140" y="66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1</a:t>
              </a: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1056" y="129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240" y="152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3</a:t>
              </a:r>
            </a:p>
          </p:txBody>
        </p:sp>
        <p:sp>
          <p:nvSpPr>
            <p:cNvPr id="14" name="Text Box 53"/>
            <p:cNvSpPr txBox="1">
              <a:spLocks noChangeArrowheads="1"/>
            </p:cNvSpPr>
            <p:nvPr/>
          </p:nvSpPr>
          <p:spPr bwMode="auto">
            <a:xfrm>
              <a:off x="624" y="204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4a</a:t>
              </a:r>
            </a:p>
          </p:txBody>
        </p:sp>
        <p:sp>
          <p:nvSpPr>
            <p:cNvPr id="15" name="Text Box 54"/>
            <p:cNvSpPr txBox="1">
              <a:spLocks noChangeArrowheads="1"/>
            </p:cNvSpPr>
            <p:nvPr/>
          </p:nvSpPr>
          <p:spPr bwMode="auto">
            <a:xfrm>
              <a:off x="1680" y="243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4b</a:t>
              </a:r>
            </a:p>
          </p:txBody>
        </p:sp>
        <p:sp>
          <p:nvSpPr>
            <p:cNvPr id="16" name="Text Box 55"/>
            <p:cNvSpPr txBox="1">
              <a:spLocks noChangeArrowheads="1"/>
            </p:cNvSpPr>
            <p:nvPr/>
          </p:nvSpPr>
          <p:spPr bwMode="auto">
            <a:xfrm>
              <a:off x="336" y="528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b="1" dirty="0"/>
                <a:t>请求节点</a:t>
              </a:r>
            </a:p>
          </p:txBody>
        </p:sp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384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/>
                <a:t>脏节点</a:t>
              </a:r>
            </a:p>
          </p:txBody>
        </p:sp>
        <p:sp>
          <p:nvSpPr>
            <p:cNvPr id="18" name="Line 57"/>
            <p:cNvSpPr>
              <a:spLocks noChangeShapeType="1"/>
            </p:cNvSpPr>
            <p:nvPr/>
          </p:nvSpPr>
          <p:spPr bwMode="auto">
            <a:xfrm>
              <a:off x="912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8"/>
            <p:cNvSpPr>
              <a:spLocks noChangeShapeType="1"/>
            </p:cNvSpPr>
            <p:nvPr/>
          </p:nvSpPr>
          <p:spPr bwMode="auto">
            <a:xfrm>
              <a:off x="1738" y="960"/>
              <a:ext cx="25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9"/>
            <p:cNvSpPr>
              <a:spLocks noChangeShapeType="1"/>
            </p:cNvSpPr>
            <p:nvPr/>
          </p:nvSpPr>
          <p:spPr bwMode="auto">
            <a:xfrm flipH="1">
              <a:off x="1776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H="1" flipV="1">
              <a:off x="912" y="134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>
              <a:off x="43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2"/>
            <p:cNvSpPr>
              <a:spLocks noChangeShapeType="1"/>
            </p:cNvSpPr>
            <p:nvPr/>
          </p:nvSpPr>
          <p:spPr bwMode="auto">
            <a:xfrm>
              <a:off x="432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 flipV="1">
              <a:off x="864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 flipV="1">
              <a:off x="864" y="148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5"/>
            <p:cNvSpPr>
              <a:spLocks noChangeShapeType="1"/>
            </p:cNvSpPr>
            <p:nvPr/>
          </p:nvSpPr>
          <p:spPr bwMode="auto">
            <a:xfrm>
              <a:off x="912" y="27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6"/>
            <p:cNvSpPr>
              <a:spLocks noChangeShapeType="1"/>
            </p:cNvSpPr>
            <p:nvPr/>
          </p:nvSpPr>
          <p:spPr bwMode="auto">
            <a:xfrm flipV="1">
              <a:off x="2016" y="21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53"/>
            <p:cNvGrpSpPr>
              <a:grpSpLocks/>
            </p:cNvGrpSpPr>
            <p:nvPr/>
          </p:nvGrpSpPr>
          <p:grpSpPr bwMode="auto">
            <a:xfrm>
              <a:off x="336" y="720"/>
              <a:ext cx="576" cy="768"/>
              <a:chOff x="336" y="720"/>
              <a:chExt cx="576" cy="768"/>
            </a:xfrm>
          </p:grpSpPr>
          <p:sp>
            <p:nvSpPr>
              <p:cNvPr id="61" name="Rectangle 164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156"/>
              <p:cNvSpPr>
                <a:spLocks noChangeArrowheads="1"/>
              </p:cNvSpPr>
              <p:nvPr/>
            </p:nvSpPr>
            <p:spPr bwMode="auto">
              <a:xfrm>
                <a:off x="358" y="1292"/>
                <a:ext cx="254" cy="181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CA</a:t>
                </a:r>
                <a:endParaRPr lang="zh-CN" altLang="en-US" dirty="0"/>
              </a:p>
            </p:txBody>
          </p:sp>
          <p:sp>
            <p:nvSpPr>
              <p:cNvPr id="64" name="Oval 159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57" name="Text Box 160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itchFamily="2" charset="-122"/>
                  </a:rPr>
                  <a:t>$</a:t>
                </a:r>
              </a:p>
            </p:txBody>
          </p:sp>
          <p:sp>
            <p:nvSpPr>
              <p:cNvPr id="58" name="Line 161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162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r>
                  <a:rPr lang="en-US" altLang="zh-CN" sz="1800" dirty="0" smtClean="0">
                    <a:latin typeface="宋体" pitchFamily="2" charset="-122"/>
                  </a:rPr>
                  <a:t>Mem/</a:t>
                </a:r>
                <a:r>
                  <a:rPr lang="en-US" altLang="zh-CN" dirty="0">
                    <a:latin typeface="宋体" pitchFamily="2" charset="-122"/>
                  </a:rPr>
                  <a:t>D</a:t>
                </a:r>
                <a:r>
                  <a:rPr lang="en-US" altLang="zh-CN" sz="1800" dirty="0" smtClean="0">
                    <a:latin typeface="宋体" pitchFamily="2" charset="-122"/>
                  </a:rPr>
                  <a:t>ir</a:t>
                </a:r>
                <a:endParaRPr lang="en-US" altLang="zh-CN" sz="1800" dirty="0">
                  <a:latin typeface="宋体" pitchFamily="2" charset="-122"/>
                </a:endParaRPr>
              </a:p>
            </p:txBody>
          </p:sp>
          <p:sp>
            <p:nvSpPr>
              <p:cNvPr id="60" name="Line 163"/>
              <p:cNvSpPr>
                <a:spLocks noChangeShapeType="1"/>
              </p:cNvSpPr>
              <p:nvPr/>
            </p:nvSpPr>
            <p:spPr bwMode="auto">
              <a:xfrm>
                <a:off x="498" y="125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5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66"/>
            <p:cNvGrpSpPr>
              <a:grpSpLocks/>
            </p:cNvGrpSpPr>
            <p:nvPr/>
          </p:nvGrpSpPr>
          <p:grpSpPr bwMode="auto">
            <a:xfrm>
              <a:off x="1872" y="1344"/>
              <a:ext cx="576" cy="768"/>
              <a:chOff x="336" y="720"/>
              <a:chExt cx="576" cy="768"/>
            </a:xfrm>
          </p:grpSpPr>
          <p:sp>
            <p:nvSpPr>
              <p:cNvPr id="49" name="Rectangle 177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169"/>
              <p:cNvSpPr>
                <a:spLocks noChangeArrowheads="1"/>
              </p:cNvSpPr>
              <p:nvPr/>
            </p:nvSpPr>
            <p:spPr bwMode="auto">
              <a:xfrm>
                <a:off x="358" y="1292"/>
                <a:ext cx="254" cy="181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CA</a:t>
                </a:r>
                <a:endParaRPr lang="zh-CN" altLang="en-US" dirty="0"/>
              </a:p>
            </p:txBody>
          </p:sp>
          <p:sp>
            <p:nvSpPr>
              <p:cNvPr id="52" name="Oval 172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45" name="Text Box 173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itchFamily="2" charset="-122"/>
                  </a:rPr>
                  <a:t>$</a:t>
                </a:r>
              </a:p>
            </p:txBody>
          </p:sp>
          <p:sp>
            <p:nvSpPr>
              <p:cNvPr id="46" name="Line 174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Text Box 175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r>
                  <a:rPr lang="en-US" altLang="zh-CN" sz="1800" dirty="0" smtClean="0">
                    <a:latin typeface="宋体" pitchFamily="2" charset="-122"/>
                  </a:rPr>
                  <a:t>Mem/</a:t>
                </a:r>
                <a:r>
                  <a:rPr lang="en-US" altLang="zh-CN" dirty="0">
                    <a:latin typeface="宋体" pitchFamily="2" charset="-122"/>
                  </a:rPr>
                  <a:t>D</a:t>
                </a:r>
                <a:r>
                  <a:rPr lang="en-US" altLang="zh-CN" sz="1800" dirty="0" smtClean="0">
                    <a:latin typeface="宋体" pitchFamily="2" charset="-122"/>
                  </a:rPr>
                  <a:t>ir</a:t>
                </a:r>
                <a:endParaRPr lang="en-US" altLang="zh-CN" sz="1800" dirty="0">
                  <a:latin typeface="宋体" pitchFamily="2" charset="-122"/>
                </a:endParaRPr>
              </a:p>
            </p:txBody>
          </p:sp>
          <p:sp>
            <p:nvSpPr>
              <p:cNvPr id="48" name="Line 176"/>
              <p:cNvSpPr>
                <a:spLocks noChangeShapeType="1"/>
              </p:cNvSpPr>
              <p:nvPr/>
            </p:nvSpPr>
            <p:spPr bwMode="auto">
              <a:xfrm>
                <a:off x="491" y="12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8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79"/>
            <p:cNvGrpSpPr>
              <a:grpSpLocks/>
            </p:cNvGrpSpPr>
            <p:nvPr/>
          </p:nvGrpSpPr>
          <p:grpSpPr bwMode="auto">
            <a:xfrm>
              <a:off x="336" y="2496"/>
              <a:ext cx="576" cy="768"/>
              <a:chOff x="336" y="720"/>
              <a:chExt cx="576" cy="768"/>
            </a:xfrm>
          </p:grpSpPr>
          <p:sp>
            <p:nvSpPr>
              <p:cNvPr id="37" name="Rectangle 190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182"/>
              <p:cNvSpPr>
                <a:spLocks noChangeArrowheads="1"/>
              </p:cNvSpPr>
              <p:nvPr/>
            </p:nvSpPr>
            <p:spPr bwMode="auto">
              <a:xfrm>
                <a:off x="358" y="1292"/>
                <a:ext cx="254" cy="181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CA</a:t>
                </a:r>
                <a:endParaRPr lang="zh-CN" altLang="en-US" dirty="0"/>
              </a:p>
            </p:txBody>
          </p:sp>
          <p:sp>
            <p:nvSpPr>
              <p:cNvPr id="40" name="Oval 185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33" name="Text Box 186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itchFamily="2" charset="-122"/>
                  </a:rPr>
                  <a:t>$</a:t>
                </a:r>
              </a:p>
            </p:txBody>
          </p:sp>
          <p:sp>
            <p:nvSpPr>
              <p:cNvPr id="34" name="Line 187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188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r>
                  <a:rPr lang="en-US" altLang="zh-CN" sz="1800" dirty="0" smtClean="0">
                    <a:latin typeface="宋体" pitchFamily="2" charset="-122"/>
                  </a:rPr>
                  <a:t>Mem/</a:t>
                </a:r>
                <a:r>
                  <a:rPr lang="en-US" altLang="zh-CN" dirty="0">
                    <a:latin typeface="宋体" pitchFamily="2" charset="-122"/>
                  </a:rPr>
                  <a:t>D</a:t>
                </a:r>
                <a:r>
                  <a:rPr lang="en-US" altLang="zh-CN" sz="1800" dirty="0" smtClean="0">
                    <a:latin typeface="宋体" pitchFamily="2" charset="-122"/>
                  </a:rPr>
                  <a:t>ir</a:t>
                </a:r>
                <a:endParaRPr lang="en-US" altLang="zh-CN" sz="1800" dirty="0">
                  <a:latin typeface="宋体" pitchFamily="2" charset="-122"/>
                </a:endParaRPr>
              </a:p>
            </p:txBody>
          </p:sp>
          <p:sp>
            <p:nvSpPr>
              <p:cNvPr id="36" name="Line 189"/>
              <p:cNvSpPr>
                <a:spLocks noChangeShapeType="1"/>
              </p:cNvSpPr>
              <p:nvPr/>
            </p:nvSpPr>
            <p:spPr bwMode="auto">
              <a:xfrm>
                <a:off x="495" y="124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91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Group 245"/>
          <p:cNvGrpSpPr>
            <a:grpSpLocks/>
          </p:cNvGrpSpPr>
          <p:nvPr/>
        </p:nvGrpSpPr>
        <p:grpSpPr bwMode="auto">
          <a:xfrm>
            <a:off x="5013325" y="1413346"/>
            <a:ext cx="3825875" cy="4679950"/>
            <a:chOff x="3062" y="528"/>
            <a:chExt cx="2410" cy="2948"/>
          </a:xfrm>
        </p:grpSpPr>
        <p:sp>
          <p:nvSpPr>
            <p:cNvPr id="68" name="Text Box 107"/>
            <p:cNvSpPr txBox="1">
              <a:spLocks noChangeArrowheads="1"/>
            </p:cNvSpPr>
            <p:nvPr/>
          </p:nvSpPr>
          <p:spPr bwMode="auto">
            <a:xfrm>
              <a:off x="3062" y="1920"/>
              <a:ext cx="58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dirty="0"/>
                <a:t>对共享的</a:t>
              </a:r>
            </a:p>
            <a:p>
              <a:r>
                <a:rPr lang="zh-CN" altLang="en-US" sz="1600" dirty="0"/>
                <a:t>作废请求</a:t>
              </a:r>
            </a:p>
          </p:txBody>
        </p:sp>
        <p:sp>
          <p:nvSpPr>
            <p:cNvPr id="69" name="Text Box 108"/>
            <p:cNvSpPr txBox="1">
              <a:spLocks noChangeArrowheads="1"/>
            </p:cNvSpPr>
            <p:nvPr/>
          </p:nvSpPr>
          <p:spPr bwMode="auto">
            <a:xfrm>
              <a:off x="4646" y="2112"/>
              <a:ext cx="58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作废确认</a:t>
              </a:r>
            </a:p>
          </p:txBody>
        </p:sp>
        <p:sp>
          <p:nvSpPr>
            <p:cNvPr id="70" name="Text Box 109"/>
            <p:cNvSpPr txBox="1">
              <a:spLocks noChangeArrowheads="1"/>
            </p:cNvSpPr>
            <p:nvPr/>
          </p:nvSpPr>
          <p:spPr bwMode="auto">
            <a:xfrm>
              <a:off x="4032" y="1260"/>
              <a:ext cx="720" cy="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用共享者的</a:t>
              </a:r>
            </a:p>
            <a:p>
              <a:r>
                <a:rPr lang="zh-CN" altLang="en-US" sz="1600"/>
                <a:t>标识符响应</a:t>
              </a:r>
            </a:p>
          </p:txBody>
        </p:sp>
        <p:sp>
          <p:nvSpPr>
            <p:cNvPr id="71" name="Text Box 110"/>
            <p:cNvSpPr txBox="1">
              <a:spLocks noChangeArrowheads="1"/>
            </p:cNvSpPr>
            <p:nvPr/>
          </p:nvSpPr>
          <p:spPr bwMode="auto">
            <a:xfrm>
              <a:off x="4800" y="57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/>
                <a:t>块目录节点</a:t>
              </a:r>
            </a:p>
          </p:txBody>
        </p:sp>
        <p:sp>
          <p:nvSpPr>
            <p:cNvPr id="72" name="Text Box 111"/>
            <p:cNvSpPr txBox="1">
              <a:spLocks noChangeArrowheads="1"/>
            </p:cNvSpPr>
            <p:nvPr/>
          </p:nvSpPr>
          <p:spPr bwMode="auto">
            <a:xfrm>
              <a:off x="4032" y="732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dirty="0"/>
                <a:t>对目录的</a:t>
              </a:r>
            </a:p>
            <a:p>
              <a:r>
                <a:rPr lang="en-US" altLang="zh-CN" sz="1600" b="1" dirty="0" err="1">
                  <a:solidFill>
                    <a:srgbClr val="FF3399"/>
                  </a:solidFill>
                </a:rPr>
                <a:t>RdX</a:t>
              </a:r>
              <a:r>
                <a:rPr lang="zh-CN" altLang="en-US" sz="1600" dirty="0"/>
                <a:t>请求</a:t>
              </a:r>
            </a:p>
          </p:txBody>
        </p:sp>
        <p:sp>
          <p:nvSpPr>
            <p:cNvPr id="73" name="Text Box 112"/>
            <p:cNvSpPr txBox="1">
              <a:spLocks noChangeArrowheads="1"/>
            </p:cNvSpPr>
            <p:nvPr/>
          </p:nvSpPr>
          <p:spPr bwMode="auto">
            <a:xfrm>
              <a:off x="4020" y="57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1</a:t>
              </a:r>
            </a:p>
          </p:txBody>
        </p:sp>
        <p:sp>
          <p:nvSpPr>
            <p:cNvPr id="74" name="Text Box 113"/>
            <p:cNvSpPr txBox="1">
              <a:spLocks noChangeArrowheads="1"/>
            </p:cNvSpPr>
            <p:nvPr/>
          </p:nvSpPr>
          <p:spPr bwMode="auto">
            <a:xfrm>
              <a:off x="4032" y="110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75" name="Text Box 114"/>
            <p:cNvSpPr txBox="1">
              <a:spLocks noChangeArrowheads="1"/>
            </p:cNvSpPr>
            <p:nvPr/>
          </p:nvSpPr>
          <p:spPr bwMode="auto">
            <a:xfrm>
              <a:off x="3110" y="172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3a</a:t>
              </a:r>
            </a:p>
          </p:txBody>
        </p:sp>
        <p:sp>
          <p:nvSpPr>
            <p:cNvPr id="76" name="Text Box 115"/>
            <p:cNvSpPr txBox="1">
              <a:spLocks noChangeArrowheads="1"/>
            </p:cNvSpPr>
            <p:nvPr/>
          </p:nvSpPr>
          <p:spPr bwMode="auto">
            <a:xfrm>
              <a:off x="4694" y="194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4b</a:t>
              </a:r>
            </a:p>
          </p:txBody>
        </p:sp>
        <p:sp>
          <p:nvSpPr>
            <p:cNvPr id="77" name="Text Box 116"/>
            <p:cNvSpPr txBox="1">
              <a:spLocks noChangeArrowheads="1"/>
            </p:cNvSpPr>
            <p:nvPr/>
          </p:nvSpPr>
          <p:spPr bwMode="auto">
            <a:xfrm>
              <a:off x="3216" y="528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b="1" dirty="0"/>
                <a:t>请求节点</a:t>
              </a:r>
            </a:p>
          </p:txBody>
        </p:sp>
        <p:sp>
          <p:nvSpPr>
            <p:cNvPr id="78" name="Text Box 117"/>
            <p:cNvSpPr txBox="1">
              <a:spLocks noChangeArrowheads="1"/>
            </p:cNvSpPr>
            <p:nvPr/>
          </p:nvSpPr>
          <p:spPr bwMode="auto">
            <a:xfrm>
              <a:off x="3216" y="32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 dirty="0"/>
                <a:t>共享节点</a:t>
              </a:r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>
              <a:off x="3792" y="9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19"/>
            <p:cNvSpPr>
              <a:spLocks noChangeShapeType="1"/>
            </p:cNvSpPr>
            <p:nvPr/>
          </p:nvSpPr>
          <p:spPr bwMode="auto">
            <a:xfrm>
              <a:off x="4608" y="9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20"/>
            <p:cNvSpPr>
              <a:spLocks noChangeShapeType="1"/>
            </p:cNvSpPr>
            <p:nvPr/>
          </p:nvSpPr>
          <p:spPr bwMode="auto">
            <a:xfrm flipH="1">
              <a:off x="4752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21"/>
            <p:cNvSpPr>
              <a:spLocks noChangeShapeType="1"/>
            </p:cNvSpPr>
            <p:nvPr/>
          </p:nvSpPr>
          <p:spPr bwMode="auto">
            <a:xfrm flipH="1" flipV="1">
              <a:off x="3792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22"/>
            <p:cNvSpPr>
              <a:spLocks noChangeShapeType="1"/>
            </p:cNvSpPr>
            <p:nvPr/>
          </p:nvSpPr>
          <p:spPr bwMode="auto">
            <a:xfrm flipH="1">
              <a:off x="3312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23"/>
            <p:cNvSpPr>
              <a:spLocks noChangeShapeType="1"/>
            </p:cNvSpPr>
            <p:nvPr/>
          </p:nvSpPr>
          <p:spPr bwMode="auto">
            <a:xfrm>
              <a:off x="331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137"/>
            <p:cNvSpPr txBox="1">
              <a:spLocks noChangeArrowheads="1"/>
            </p:cNvSpPr>
            <p:nvPr/>
          </p:nvSpPr>
          <p:spPr bwMode="auto">
            <a:xfrm>
              <a:off x="3840" y="1920"/>
              <a:ext cx="58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对共享的</a:t>
              </a:r>
            </a:p>
            <a:p>
              <a:r>
                <a:rPr lang="zh-CN" altLang="en-US" sz="1600"/>
                <a:t>作废请求</a:t>
              </a:r>
            </a:p>
          </p:txBody>
        </p:sp>
        <p:sp>
          <p:nvSpPr>
            <p:cNvPr id="86" name="Text Box 138"/>
            <p:cNvSpPr txBox="1">
              <a:spLocks noChangeArrowheads="1"/>
            </p:cNvSpPr>
            <p:nvPr/>
          </p:nvSpPr>
          <p:spPr bwMode="auto">
            <a:xfrm>
              <a:off x="3888" y="172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3b</a:t>
              </a:r>
            </a:p>
          </p:txBody>
        </p:sp>
        <p:sp>
          <p:nvSpPr>
            <p:cNvPr id="87" name="Text Box 139"/>
            <p:cNvSpPr txBox="1">
              <a:spLocks noChangeArrowheads="1"/>
            </p:cNvSpPr>
            <p:nvPr/>
          </p:nvSpPr>
          <p:spPr bwMode="auto">
            <a:xfrm>
              <a:off x="3782" y="2448"/>
              <a:ext cx="58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作废确认</a:t>
              </a:r>
            </a:p>
          </p:txBody>
        </p:sp>
        <p:sp>
          <p:nvSpPr>
            <p:cNvPr id="88" name="Text Box 140"/>
            <p:cNvSpPr txBox="1">
              <a:spLocks noChangeArrowheads="1"/>
            </p:cNvSpPr>
            <p:nvPr/>
          </p:nvSpPr>
          <p:spPr bwMode="auto">
            <a:xfrm>
              <a:off x="3888" y="225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4a</a:t>
              </a:r>
            </a:p>
          </p:txBody>
        </p:sp>
        <p:sp>
          <p:nvSpPr>
            <p:cNvPr id="89" name="Line 141"/>
            <p:cNvSpPr>
              <a:spLocks noChangeShapeType="1"/>
            </p:cNvSpPr>
            <p:nvPr/>
          </p:nvSpPr>
          <p:spPr bwMode="auto">
            <a:xfrm>
              <a:off x="3744" y="148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42"/>
            <p:cNvSpPr>
              <a:spLocks noChangeShapeType="1"/>
            </p:cNvSpPr>
            <p:nvPr/>
          </p:nvSpPr>
          <p:spPr bwMode="auto">
            <a:xfrm>
              <a:off x="4416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43"/>
            <p:cNvSpPr>
              <a:spLocks noChangeShapeType="1"/>
            </p:cNvSpPr>
            <p:nvPr/>
          </p:nvSpPr>
          <p:spPr bwMode="auto">
            <a:xfrm flipV="1">
              <a:off x="489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3792" y="1469"/>
              <a:ext cx="1109" cy="641"/>
            </a:xfrm>
            <a:custGeom>
              <a:avLst/>
              <a:gdLst/>
              <a:ahLst/>
              <a:cxnLst>
                <a:cxn ang="0">
                  <a:pos x="1109" y="641"/>
                </a:cxn>
                <a:cxn ang="0">
                  <a:pos x="1109" y="206"/>
                </a:cxn>
                <a:cxn ang="0">
                  <a:pos x="288" y="206"/>
                </a:cxn>
                <a:cxn ang="0">
                  <a:pos x="0" y="0"/>
                </a:cxn>
              </a:cxnLst>
              <a:rect l="0" t="0" r="r" b="b"/>
              <a:pathLst>
                <a:path w="1109" h="641">
                  <a:moveTo>
                    <a:pt x="1109" y="641"/>
                  </a:moveTo>
                  <a:lnTo>
                    <a:pt x="1109" y="206"/>
                  </a:lnTo>
                  <a:lnTo>
                    <a:pt x="288" y="20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45"/>
            <p:cNvSpPr>
              <a:spLocks noChangeShapeType="1"/>
            </p:cNvSpPr>
            <p:nvPr/>
          </p:nvSpPr>
          <p:spPr bwMode="auto">
            <a:xfrm flipH="1" flipV="1">
              <a:off x="3648" y="1488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3744" y="2640"/>
              <a:ext cx="192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92" y="240"/>
                </a:cxn>
                <a:cxn ang="0">
                  <a:pos x="192" y="0"/>
                </a:cxn>
              </a:cxnLst>
              <a:rect l="0" t="0" r="r" b="b"/>
              <a:pathLst>
                <a:path w="192" h="240">
                  <a:moveTo>
                    <a:pt x="0" y="240"/>
                  </a:moveTo>
                  <a:lnTo>
                    <a:pt x="192" y="240"/>
                  </a:lnTo>
                  <a:lnTo>
                    <a:pt x="19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147"/>
            <p:cNvSpPr txBox="1">
              <a:spLocks noChangeArrowheads="1"/>
            </p:cNvSpPr>
            <p:nvPr/>
          </p:nvSpPr>
          <p:spPr bwMode="auto">
            <a:xfrm>
              <a:off x="4560" y="32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/>
                <a:t>共享节点</a:t>
              </a:r>
            </a:p>
          </p:txBody>
        </p:sp>
        <p:grpSp>
          <p:nvGrpSpPr>
            <p:cNvPr id="96" name="Group 193"/>
            <p:cNvGrpSpPr>
              <a:grpSpLocks/>
            </p:cNvGrpSpPr>
            <p:nvPr/>
          </p:nvGrpSpPr>
          <p:grpSpPr bwMode="auto">
            <a:xfrm>
              <a:off x="3216" y="720"/>
              <a:ext cx="576" cy="768"/>
              <a:chOff x="336" y="720"/>
              <a:chExt cx="576" cy="768"/>
            </a:xfrm>
          </p:grpSpPr>
          <p:sp>
            <p:nvSpPr>
              <p:cNvPr id="142" name="Rectangle 204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Oval 196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CA</a:t>
                </a:r>
                <a:endParaRPr lang="zh-CN" altLang="en-US" dirty="0"/>
              </a:p>
            </p:txBody>
          </p:sp>
          <p:sp>
            <p:nvSpPr>
              <p:cNvPr id="145" name="Oval 199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138" name="Text Box 200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dirty="0">
                    <a:latin typeface="宋体" pitchFamily="2" charset="-122"/>
                  </a:rPr>
                  <a:t>$</a:t>
                </a:r>
              </a:p>
            </p:txBody>
          </p:sp>
          <p:sp>
            <p:nvSpPr>
              <p:cNvPr id="139" name="Line 201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Text Box 202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r>
                  <a:rPr lang="en-US" altLang="zh-CN" sz="1800" dirty="0" smtClean="0">
                    <a:latin typeface="宋体" pitchFamily="2" charset="-122"/>
                  </a:rPr>
                  <a:t>Mem/Dir</a:t>
                </a:r>
                <a:endParaRPr lang="en-US" altLang="zh-CN" sz="1800" dirty="0">
                  <a:latin typeface="宋体" pitchFamily="2" charset="-122"/>
                </a:endParaRPr>
              </a:p>
            </p:txBody>
          </p:sp>
          <p:sp>
            <p:nvSpPr>
              <p:cNvPr id="141" name="Line 203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205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7" name="Group 206"/>
            <p:cNvGrpSpPr>
              <a:grpSpLocks/>
            </p:cNvGrpSpPr>
            <p:nvPr/>
          </p:nvGrpSpPr>
          <p:grpSpPr bwMode="auto">
            <a:xfrm>
              <a:off x="4848" y="768"/>
              <a:ext cx="576" cy="768"/>
              <a:chOff x="336" y="720"/>
              <a:chExt cx="576" cy="768"/>
            </a:xfrm>
          </p:grpSpPr>
          <p:sp>
            <p:nvSpPr>
              <p:cNvPr id="130" name="Rectangle 217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Oval 209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CA</a:t>
                </a:r>
                <a:endParaRPr lang="zh-CN" altLang="en-US" dirty="0"/>
              </a:p>
            </p:txBody>
          </p:sp>
          <p:sp>
            <p:nvSpPr>
              <p:cNvPr id="133" name="Oval 212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126" name="Text Box 213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itchFamily="2" charset="-122"/>
                  </a:rPr>
                  <a:t>$</a:t>
                </a:r>
              </a:p>
            </p:txBody>
          </p:sp>
          <p:sp>
            <p:nvSpPr>
              <p:cNvPr id="127" name="Line 214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Text Box 215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r>
                  <a:rPr lang="en-US" altLang="zh-CN" sz="1800" dirty="0" smtClean="0">
                    <a:latin typeface="宋体" pitchFamily="2" charset="-122"/>
                  </a:rPr>
                  <a:t>Mem/</a:t>
                </a:r>
                <a:r>
                  <a:rPr lang="en-US" altLang="zh-CN" dirty="0">
                    <a:latin typeface="宋体" pitchFamily="2" charset="-122"/>
                  </a:rPr>
                  <a:t>D</a:t>
                </a:r>
                <a:r>
                  <a:rPr lang="en-US" altLang="zh-CN" sz="1800" dirty="0" smtClean="0">
                    <a:latin typeface="宋体" pitchFamily="2" charset="-122"/>
                  </a:rPr>
                  <a:t>ir</a:t>
                </a:r>
                <a:endParaRPr lang="en-US" altLang="zh-CN" sz="1800" dirty="0">
                  <a:latin typeface="宋体" pitchFamily="2" charset="-122"/>
                </a:endParaRPr>
              </a:p>
            </p:txBody>
          </p:sp>
          <p:sp>
            <p:nvSpPr>
              <p:cNvPr id="129" name="Line 216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18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Group 219"/>
            <p:cNvGrpSpPr>
              <a:grpSpLocks/>
            </p:cNvGrpSpPr>
            <p:nvPr/>
          </p:nvGrpSpPr>
          <p:grpSpPr bwMode="auto">
            <a:xfrm>
              <a:off x="3168" y="2496"/>
              <a:ext cx="576" cy="768"/>
              <a:chOff x="336" y="720"/>
              <a:chExt cx="576" cy="768"/>
            </a:xfrm>
          </p:grpSpPr>
          <p:sp>
            <p:nvSpPr>
              <p:cNvPr id="118" name="Rectangle 230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Oval 222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CA</a:t>
                </a:r>
                <a:endParaRPr lang="zh-CN" altLang="en-US" dirty="0"/>
              </a:p>
            </p:txBody>
          </p:sp>
          <p:sp>
            <p:nvSpPr>
              <p:cNvPr id="121" name="Oval 225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114" name="Text Box 226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itchFamily="2" charset="-122"/>
                  </a:rPr>
                  <a:t>$</a:t>
                </a:r>
              </a:p>
            </p:txBody>
          </p:sp>
          <p:sp>
            <p:nvSpPr>
              <p:cNvPr id="115" name="Line 227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Text Box 228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r>
                  <a:rPr lang="en-US" altLang="zh-CN" sz="1800" dirty="0" smtClean="0">
                    <a:latin typeface="宋体" pitchFamily="2" charset="-122"/>
                  </a:rPr>
                  <a:t>Mem/</a:t>
                </a:r>
                <a:r>
                  <a:rPr lang="en-US" altLang="zh-CN" dirty="0">
                    <a:latin typeface="宋体" pitchFamily="2" charset="-122"/>
                  </a:rPr>
                  <a:t>D</a:t>
                </a:r>
                <a:r>
                  <a:rPr lang="en-US" altLang="zh-CN" sz="1800" dirty="0" smtClean="0">
                    <a:latin typeface="宋体" pitchFamily="2" charset="-122"/>
                  </a:rPr>
                  <a:t>ir</a:t>
                </a:r>
                <a:endParaRPr lang="en-US" altLang="zh-CN" sz="1800" dirty="0">
                  <a:latin typeface="宋体" pitchFamily="2" charset="-122"/>
                </a:endParaRPr>
              </a:p>
            </p:txBody>
          </p:sp>
          <p:sp>
            <p:nvSpPr>
              <p:cNvPr id="117" name="Line 229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231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" name="Group 232"/>
            <p:cNvGrpSpPr>
              <a:grpSpLocks/>
            </p:cNvGrpSpPr>
            <p:nvPr/>
          </p:nvGrpSpPr>
          <p:grpSpPr bwMode="auto">
            <a:xfrm>
              <a:off x="4512" y="2496"/>
              <a:ext cx="576" cy="768"/>
              <a:chOff x="336" y="720"/>
              <a:chExt cx="576" cy="768"/>
            </a:xfrm>
          </p:grpSpPr>
          <p:sp>
            <p:nvSpPr>
              <p:cNvPr id="106" name="Rectangle 243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Oval 235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CA</a:t>
                </a:r>
                <a:endParaRPr lang="zh-CN" altLang="en-US" dirty="0"/>
              </a:p>
            </p:txBody>
          </p:sp>
          <p:sp>
            <p:nvSpPr>
              <p:cNvPr id="109" name="Oval 238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102" name="Text Box 239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itchFamily="2" charset="-122"/>
                  </a:rPr>
                  <a:t>$</a:t>
                </a:r>
              </a:p>
            </p:txBody>
          </p:sp>
          <p:sp>
            <p:nvSpPr>
              <p:cNvPr id="103" name="Line 240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Text Box 241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r>
                  <a:rPr lang="en-US" altLang="zh-CN" sz="1800" dirty="0" smtClean="0">
                    <a:latin typeface="宋体" pitchFamily="2" charset="-122"/>
                  </a:rPr>
                  <a:t>Mem/</a:t>
                </a:r>
                <a:r>
                  <a:rPr lang="en-US" altLang="zh-CN" dirty="0">
                    <a:latin typeface="宋体" pitchFamily="2" charset="-122"/>
                  </a:rPr>
                  <a:t>D</a:t>
                </a:r>
                <a:r>
                  <a:rPr lang="en-US" altLang="zh-CN" sz="1800" dirty="0" smtClean="0">
                    <a:latin typeface="宋体" pitchFamily="2" charset="-122"/>
                  </a:rPr>
                  <a:t>ir</a:t>
                </a:r>
                <a:endParaRPr lang="en-US" altLang="zh-CN" sz="1800" dirty="0">
                  <a:latin typeface="宋体" pitchFamily="2" charset="-122"/>
                </a:endParaRPr>
              </a:p>
            </p:txBody>
          </p:sp>
          <p:sp>
            <p:nvSpPr>
              <p:cNvPr id="105" name="Line 242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44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8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87129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*一致性协议的操作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</a:rPr>
              <a:t>访问目录、通知其他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、获取数据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5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821644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三、多处理机举例</a:t>
            </a:r>
            <a:endParaRPr lang="zh-CN" altLang="en-US" sz="2400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555776" y="1333217"/>
            <a:ext cx="64453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u="sng" dirty="0" smtClean="0">
                <a:latin typeface="+mn-ea"/>
                <a:ea typeface="+mn-ea"/>
              </a:rPr>
              <a:t>2</a:t>
            </a:r>
            <a:r>
              <a:rPr lang="zh-CN" altLang="en-US" sz="2400" b="1" u="sng" dirty="0" smtClean="0">
                <a:latin typeface="+mn-ea"/>
                <a:ea typeface="+mn-ea"/>
              </a:rPr>
              <a:t>个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IA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内核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(C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ore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SMP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，集中式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共享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MEM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endParaRPr lang="en-US" altLang="zh-CN" sz="2400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IN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拓扑结构为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n-ea"/>
                <a:ea typeface="+mn-ea"/>
              </a:rPr>
              <a:t>总线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99592" y="2296252"/>
            <a:ext cx="5262204" cy="2428892"/>
            <a:chOff x="1857356" y="2357430"/>
            <a:chExt cx="5262204" cy="2428892"/>
          </a:xfrm>
        </p:grpSpPr>
        <p:sp>
          <p:nvSpPr>
            <p:cNvPr id="209" name="矩形 208"/>
            <p:cNvSpPr/>
            <p:nvPr/>
          </p:nvSpPr>
          <p:spPr bwMode="auto">
            <a:xfrm>
              <a:off x="1857356" y="2357430"/>
              <a:ext cx="4357718" cy="21415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0" name="Text Box 222"/>
            <p:cNvSpPr txBox="1">
              <a:spLocks noChangeArrowheads="1"/>
            </p:cNvSpPr>
            <p:nvPr/>
          </p:nvSpPr>
          <p:spPr bwMode="auto">
            <a:xfrm>
              <a:off x="4071934" y="4498188"/>
              <a:ext cx="500066" cy="2857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2"/>
                  </a:solidFill>
                  <a:latin typeface="+mn-ea"/>
                  <a:ea typeface="+mn-ea"/>
                </a:rPr>
                <a:t>FSB</a:t>
              </a:r>
              <a:endParaRPr lang="en-US" altLang="zh-CN" sz="1800" b="1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211" name="Text Box 224"/>
            <p:cNvSpPr txBox="1">
              <a:spLocks noChangeArrowheads="1"/>
            </p:cNvSpPr>
            <p:nvPr/>
          </p:nvSpPr>
          <p:spPr bwMode="auto">
            <a:xfrm>
              <a:off x="2357422" y="3570288"/>
              <a:ext cx="3429024" cy="35719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 共享的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L2 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Cache</a:t>
              </a:r>
            </a:p>
          </p:txBody>
        </p:sp>
        <p:sp>
          <p:nvSpPr>
            <p:cNvPr id="212" name="Text Box 227"/>
            <p:cNvSpPr txBox="1">
              <a:spLocks noChangeArrowheads="1"/>
            </p:cNvSpPr>
            <p:nvPr/>
          </p:nvSpPr>
          <p:spPr bwMode="auto">
            <a:xfrm>
              <a:off x="2285984" y="2927346"/>
              <a:ext cx="785818" cy="285752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L1-I$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3" name="Text Box 227"/>
            <p:cNvSpPr txBox="1">
              <a:spLocks noChangeArrowheads="1"/>
            </p:cNvSpPr>
            <p:nvPr/>
          </p:nvSpPr>
          <p:spPr bwMode="auto">
            <a:xfrm>
              <a:off x="3143240" y="2927346"/>
              <a:ext cx="785818" cy="285752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L1-D$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4" name="Text Box 223"/>
            <p:cNvSpPr txBox="1">
              <a:spLocks noChangeArrowheads="1"/>
            </p:cNvSpPr>
            <p:nvPr/>
          </p:nvSpPr>
          <p:spPr bwMode="auto">
            <a:xfrm>
              <a:off x="2285984" y="2500306"/>
              <a:ext cx="1643074" cy="355601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处理器</a:t>
              </a: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215" name="Text Box 223"/>
            <p:cNvSpPr txBox="1">
              <a:spLocks noChangeArrowheads="1"/>
            </p:cNvSpPr>
            <p:nvPr/>
          </p:nvSpPr>
          <p:spPr bwMode="auto">
            <a:xfrm>
              <a:off x="1928794" y="2428868"/>
              <a:ext cx="2071702" cy="8556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endParaRPr lang="en-US" altLang="zh-CN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16" name="直接连接符 215"/>
            <p:cNvCxnSpPr/>
            <p:nvPr/>
          </p:nvCxnSpPr>
          <p:spPr bwMode="auto">
            <a:xfrm>
              <a:off x="2500298" y="3427412"/>
              <a:ext cx="3143272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 rot="16200000" flipH="1">
              <a:off x="2607453" y="3320255"/>
              <a:ext cx="21431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 bwMode="auto">
            <a:xfrm rot="16200000" flipH="1">
              <a:off x="3393271" y="3320255"/>
              <a:ext cx="21431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rot="16200000" flipH="1">
              <a:off x="4536279" y="3320255"/>
              <a:ext cx="21431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16200000" flipH="1">
              <a:off x="5322097" y="3320255"/>
              <a:ext cx="21431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rot="5400000">
              <a:off x="3071801" y="3498849"/>
              <a:ext cx="14287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rot="16200000" flipH="1">
              <a:off x="4929189" y="3498849"/>
              <a:ext cx="14287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>
              <a:endCxn id="211" idx="2"/>
            </p:cNvCxnSpPr>
            <p:nvPr/>
          </p:nvCxnSpPr>
          <p:spPr bwMode="auto">
            <a:xfrm rot="5400000">
              <a:off x="3895719" y="3750469"/>
              <a:ext cx="353224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rot="5400000">
              <a:off x="3858414" y="4569626"/>
              <a:ext cx="427834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5" name="Text Box 224"/>
            <p:cNvSpPr txBox="1">
              <a:spLocks noChangeArrowheads="1"/>
            </p:cNvSpPr>
            <p:nvPr/>
          </p:nvSpPr>
          <p:spPr bwMode="auto">
            <a:xfrm>
              <a:off x="2928926" y="4070354"/>
              <a:ext cx="242889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BIU</a:t>
              </a:r>
              <a:endParaRPr lang="en-US" altLang="zh-CN" sz="2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3999702" y="3998916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7" name="Text Box 222"/>
            <p:cNvSpPr txBox="1">
              <a:spLocks noChangeArrowheads="1"/>
            </p:cNvSpPr>
            <p:nvPr/>
          </p:nvSpPr>
          <p:spPr bwMode="auto">
            <a:xfrm>
              <a:off x="1928794" y="2500306"/>
              <a:ext cx="357190" cy="7858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2"/>
                  </a:solidFill>
                  <a:latin typeface="+mn-ea"/>
                  <a:ea typeface="+mn-ea"/>
                </a:rPr>
                <a:t>Core 0</a:t>
              </a:r>
              <a:endParaRPr lang="en-US" altLang="zh-CN" sz="1800" b="1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228" name="Text Box 227"/>
            <p:cNvSpPr txBox="1">
              <a:spLocks noChangeArrowheads="1"/>
            </p:cNvSpPr>
            <p:nvPr/>
          </p:nvSpPr>
          <p:spPr bwMode="auto">
            <a:xfrm>
              <a:off x="4143372" y="2927346"/>
              <a:ext cx="785818" cy="285752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L1-I$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9" name="Text Box 227"/>
            <p:cNvSpPr txBox="1">
              <a:spLocks noChangeArrowheads="1"/>
            </p:cNvSpPr>
            <p:nvPr/>
          </p:nvSpPr>
          <p:spPr bwMode="auto">
            <a:xfrm>
              <a:off x="5000628" y="2927346"/>
              <a:ext cx="785818" cy="285752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L1-D$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0" name="Text Box 223"/>
            <p:cNvSpPr txBox="1">
              <a:spLocks noChangeArrowheads="1"/>
            </p:cNvSpPr>
            <p:nvPr/>
          </p:nvSpPr>
          <p:spPr bwMode="auto">
            <a:xfrm>
              <a:off x="4143372" y="2500306"/>
              <a:ext cx="1643074" cy="355601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处理器</a:t>
              </a:r>
              <a:r>
                <a:rPr lang="en-US" altLang="zh-CN" b="1" dirty="0" smtClean="0">
                  <a:latin typeface="+mn-ea"/>
                  <a:ea typeface="+mn-ea"/>
                </a:rPr>
                <a:t>P</a:t>
              </a:r>
              <a:endParaRPr lang="en-US" altLang="zh-CN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223"/>
            <p:cNvSpPr txBox="1">
              <a:spLocks noChangeArrowheads="1"/>
            </p:cNvSpPr>
            <p:nvPr/>
          </p:nvSpPr>
          <p:spPr bwMode="auto">
            <a:xfrm>
              <a:off x="4071934" y="2428868"/>
              <a:ext cx="2071702" cy="8556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endParaRPr lang="en-US" altLang="zh-CN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2" name="Text Box 222"/>
            <p:cNvSpPr txBox="1">
              <a:spLocks noChangeArrowheads="1"/>
            </p:cNvSpPr>
            <p:nvPr/>
          </p:nvSpPr>
          <p:spPr bwMode="auto">
            <a:xfrm>
              <a:off x="5786446" y="2500306"/>
              <a:ext cx="357190" cy="7858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2"/>
                  </a:solidFill>
                  <a:latin typeface="+mn-ea"/>
                  <a:ea typeface="+mn-ea"/>
                </a:rPr>
                <a:t>Core 1</a:t>
              </a:r>
              <a:endParaRPr lang="en-US" altLang="zh-CN" sz="1800" b="1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 bwMode="auto">
            <a:xfrm>
              <a:off x="1857356" y="4784734"/>
              <a:ext cx="5256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矩形 235"/>
            <p:cNvSpPr/>
            <p:nvPr/>
          </p:nvSpPr>
          <p:spPr bwMode="auto">
            <a:xfrm>
              <a:off x="6399560" y="3141660"/>
              <a:ext cx="720000" cy="12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主</a:t>
              </a: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存</a:t>
              </a: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6542435" y="4569626"/>
              <a:ext cx="427834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6228184" y="2300823"/>
            <a:ext cx="2700964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 ①可扩展性</a:t>
            </a:r>
            <a:r>
              <a:rPr lang="zh-CN" altLang="en-US" sz="2400" b="1" u="sng" dirty="0" smtClean="0">
                <a:latin typeface="+mn-ea"/>
                <a:ea typeface="+mn-ea"/>
              </a:rPr>
              <a:t>较差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集中式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ea"/>
                <a:ea typeface="+mn-ea"/>
              </a:rPr>
              <a:t>→</a:t>
            </a:r>
            <a:r>
              <a:rPr lang="zh-CN" altLang="en-US" dirty="0" smtClean="0">
                <a:latin typeface="+mn-ea"/>
                <a:ea typeface="+mn-ea"/>
              </a:rPr>
              <a:t>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 ②访存性能</a:t>
            </a:r>
            <a:r>
              <a:rPr lang="zh-CN" altLang="en-US" sz="2400" b="1" u="sng" dirty="0" smtClean="0">
                <a:latin typeface="+mn-ea"/>
                <a:ea typeface="+mn-ea"/>
              </a:rPr>
              <a:t>较差</a:t>
            </a:r>
            <a:endParaRPr lang="en-US" altLang="zh-CN" sz="2400" b="1" u="sng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UMA+</a:t>
            </a:r>
            <a:r>
              <a:rPr lang="zh-CN" altLang="en-US" b="1" dirty="0" smtClean="0">
                <a:latin typeface="+mn-ea"/>
                <a:ea typeface="+mn-ea"/>
              </a:rPr>
              <a:t>总线拓扑→</a:t>
            </a:r>
            <a:r>
              <a:rPr lang="zh-CN" altLang="en-US" dirty="0" smtClean="0">
                <a:latin typeface="+mn-ea"/>
                <a:ea typeface="+mn-ea"/>
              </a:rPr>
              <a:t>┘</a:t>
            </a:r>
            <a:endParaRPr lang="en-US" altLang="zh-CN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2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14282" y="873121"/>
            <a:ext cx="2557518" cy="4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Core 2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CPU</a:t>
            </a:r>
            <a:endParaRPr lang="zh-CN" altLang="en-US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*节点间互连：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*存储器访问：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*节点间交互：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555776" y="4797152"/>
            <a:ext cx="64453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UMA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方式，支持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一致性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(MESI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协议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通信方式为共享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MEM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endParaRPr lang="en-US" altLang="zh-CN" sz="2400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同步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机制为显式同步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互斥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点点事件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全局事件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4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8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395288" y="1196752"/>
            <a:ext cx="8569326" cy="5256212"/>
            <a:chOff x="395288" y="458804"/>
            <a:chExt cx="8569326" cy="5256212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95288" y="458804"/>
              <a:ext cx="6624638" cy="2592387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95288" y="458804"/>
              <a:ext cx="0" cy="5256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95288" y="458804"/>
              <a:ext cx="6624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7019926" y="458804"/>
              <a:ext cx="0" cy="2592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258888" y="550879"/>
              <a:ext cx="1368425" cy="26828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ITLB(128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627313" y="550879"/>
              <a:ext cx="3600450" cy="26828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L1 I-Cache(32KB</a:t>
              </a:r>
              <a:r>
                <a:rPr lang="zh-CN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、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8</a:t>
              </a:r>
              <a:r>
                <a:rPr lang="zh-CN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路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555876" y="1109679"/>
              <a:ext cx="3960813" cy="28575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预取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Buffer/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预译码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827088" y="1177941"/>
              <a:ext cx="1511300" cy="360362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指令预取单元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563938" y="1611329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1474788" y="1611329"/>
              <a:ext cx="792163" cy="5048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tx1"/>
                  </a:solidFill>
                  <a:latin typeface="+mn-ea"/>
                  <a:ea typeface="+mn-ea"/>
                </a:rPr>
                <a:t>uCode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ROM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987676" y="2116154"/>
              <a:ext cx="3311525" cy="287337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tx1"/>
                  </a:solidFill>
                  <a:latin typeface="+mn-ea"/>
                  <a:ea typeface="+mn-ea"/>
                </a:rPr>
                <a:t>uop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Buffer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＞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7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6083301" y="1395429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H="1">
              <a:off x="2338388" y="1250966"/>
              <a:ext cx="217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1619251" y="820754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 flipH="1">
              <a:off x="2266951" y="1755791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 flipV="1">
              <a:off x="3057526" y="1971691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3203576" y="1900254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4uop</a:t>
              </a: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3128963" y="1900254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V="1">
              <a:off x="5000626" y="1971691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5075238" y="190025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V="1">
              <a:off x="6010276" y="1971691"/>
              <a:ext cx="144463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6083301" y="1900254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3779838" y="819166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268538" y="1971691"/>
              <a:ext cx="86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 flipH="1" flipV="1">
              <a:off x="6227763" y="67470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" name="Line 75"/>
            <p:cNvSpPr>
              <a:spLocks noChangeShapeType="1"/>
            </p:cNvSpPr>
            <p:nvPr/>
          </p:nvSpPr>
          <p:spPr bwMode="auto">
            <a:xfrm flipH="1">
              <a:off x="6732588" y="676291"/>
              <a:ext cx="0" cy="1943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" name="Text Box 88"/>
            <p:cNvSpPr txBox="1">
              <a:spLocks noChangeArrowheads="1"/>
            </p:cNvSpPr>
            <p:nvPr/>
          </p:nvSpPr>
          <p:spPr bwMode="auto">
            <a:xfrm>
              <a:off x="4572001" y="1611329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31" name="Text Box 89"/>
            <p:cNvSpPr txBox="1">
              <a:spLocks noChangeArrowheads="1"/>
            </p:cNvSpPr>
            <p:nvPr/>
          </p:nvSpPr>
          <p:spPr bwMode="auto">
            <a:xfrm>
              <a:off x="5580063" y="1611329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solidFill>
                    <a:srgbClr val="FF3399"/>
                  </a:solidFill>
                  <a:latin typeface="+mn-ea"/>
                  <a:ea typeface="+mn-ea"/>
                </a:rPr>
                <a:t>译码器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32" name="Text Box 90"/>
            <p:cNvSpPr txBox="1">
              <a:spLocks noChangeArrowheads="1"/>
            </p:cNvSpPr>
            <p:nvPr/>
          </p:nvSpPr>
          <p:spPr bwMode="auto">
            <a:xfrm>
              <a:off x="5148263" y="1900254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1uop</a:t>
              </a:r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auto">
            <a:xfrm>
              <a:off x="6156326" y="1900254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1uop</a:t>
              </a:r>
            </a:p>
          </p:txBody>
        </p:sp>
        <p:sp>
          <p:nvSpPr>
            <p:cNvPr id="34" name="Line 114"/>
            <p:cNvSpPr>
              <a:spLocks noChangeShapeType="1"/>
            </p:cNvSpPr>
            <p:nvPr/>
          </p:nvSpPr>
          <p:spPr bwMode="auto">
            <a:xfrm>
              <a:off x="3708401" y="892191"/>
              <a:ext cx="144463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3854451" y="819166"/>
              <a:ext cx="71755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160bit</a:t>
              </a:r>
            </a:p>
          </p:txBody>
        </p:sp>
        <p:sp>
          <p:nvSpPr>
            <p:cNvPr id="36" name="Line 130"/>
            <p:cNvSpPr>
              <a:spLocks noChangeShapeType="1"/>
            </p:cNvSpPr>
            <p:nvPr/>
          </p:nvSpPr>
          <p:spPr bwMode="auto">
            <a:xfrm flipH="1">
              <a:off x="4354513" y="2403491"/>
              <a:ext cx="3175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7" name="Text Box 131"/>
            <p:cNvSpPr txBox="1">
              <a:spLocks noChangeArrowheads="1"/>
            </p:cNvSpPr>
            <p:nvPr/>
          </p:nvSpPr>
          <p:spPr bwMode="auto">
            <a:xfrm>
              <a:off x="2554288" y="1611329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8" name="Line 133"/>
            <p:cNvSpPr>
              <a:spLocks noChangeShapeType="1"/>
            </p:cNvSpPr>
            <p:nvPr/>
          </p:nvSpPr>
          <p:spPr bwMode="auto">
            <a:xfrm flipV="1">
              <a:off x="3994151" y="1970104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9" name="Line 134"/>
            <p:cNvSpPr>
              <a:spLocks noChangeShapeType="1"/>
            </p:cNvSpPr>
            <p:nvPr/>
          </p:nvSpPr>
          <p:spPr bwMode="auto">
            <a:xfrm flipH="1">
              <a:off x="4067176" y="1898666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0" name="Text Box 135"/>
            <p:cNvSpPr txBox="1">
              <a:spLocks noChangeArrowheads="1"/>
            </p:cNvSpPr>
            <p:nvPr/>
          </p:nvSpPr>
          <p:spPr bwMode="auto">
            <a:xfrm>
              <a:off x="4140201" y="1898666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1uop</a:t>
              </a: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395288" y="3051191"/>
              <a:ext cx="7632700" cy="2663825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2" name="Line 148"/>
            <p:cNvSpPr>
              <a:spLocks noChangeShapeType="1"/>
            </p:cNvSpPr>
            <p:nvPr/>
          </p:nvSpPr>
          <p:spPr bwMode="auto">
            <a:xfrm>
              <a:off x="395288" y="5715016"/>
              <a:ext cx="7632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" name="Line 149"/>
            <p:cNvSpPr>
              <a:spLocks noChangeShapeType="1"/>
            </p:cNvSpPr>
            <p:nvPr/>
          </p:nvSpPr>
          <p:spPr bwMode="auto">
            <a:xfrm>
              <a:off x="8027988" y="3051191"/>
              <a:ext cx="0" cy="2663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4" name="Line 150"/>
            <p:cNvSpPr>
              <a:spLocks noChangeShapeType="1"/>
            </p:cNvSpPr>
            <p:nvPr/>
          </p:nvSpPr>
          <p:spPr bwMode="auto">
            <a:xfrm>
              <a:off x="7019926" y="3051191"/>
              <a:ext cx="1008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5" name="Text Box 151"/>
            <p:cNvSpPr txBox="1">
              <a:spLocks noChangeArrowheads="1"/>
            </p:cNvSpPr>
            <p:nvPr/>
          </p:nvSpPr>
          <p:spPr bwMode="auto">
            <a:xfrm>
              <a:off x="3201988" y="2690829"/>
              <a:ext cx="2303463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RAT/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分配器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Text Box 152"/>
            <p:cNvSpPr txBox="1">
              <a:spLocks noChangeArrowheads="1"/>
            </p:cNvSpPr>
            <p:nvPr/>
          </p:nvSpPr>
          <p:spPr bwMode="auto">
            <a:xfrm>
              <a:off x="2914651" y="3195654"/>
              <a:ext cx="2808288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再定序缓冲器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ROB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(96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项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7" name="Text Box 153"/>
            <p:cNvSpPr txBox="1">
              <a:spLocks noChangeArrowheads="1"/>
            </p:cNvSpPr>
            <p:nvPr/>
          </p:nvSpPr>
          <p:spPr bwMode="auto">
            <a:xfrm>
              <a:off x="539751" y="3698891"/>
              <a:ext cx="69850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保留站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RS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(32</a:t>
              </a:r>
              <a:r>
                <a:rPr lang="zh-CN" altLang="en-US" sz="1800" b="1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8" name="Text Box 154"/>
            <p:cNvSpPr txBox="1">
              <a:spLocks noChangeArrowheads="1"/>
            </p:cNvSpPr>
            <p:nvPr/>
          </p:nvSpPr>
          <p:spPr bwMode="auto">
            <a:xfrm>
              <a:off x="3417888" y="5356241"/>
              <a:ext cx="1368425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DTLB(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256</a:t>
              </a:r>
              <a:r>
                <a:rPr lang="zh-CN" altLang="en-US" sz="1800" b="1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9" name="Text Box 155"/>
            <p:cNvSpPr txBox="1">
              <a:spLocks noChangeArrowheads="1"/>
            </p:cNvSpPr>
            <p:nvPr/>
          </p:nvSpPr>
          <p:spPr bwMode="auto">
            <a:xfrm>
              <a:off x="4787901" y="5356241"/>
              <a:ext cx="2879725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L1 D-Cache(32KB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、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8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路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50" name="Text Box 156"/>
            <p:cNvSpPr txBox="1">
              <a:spLocks noChangeArrowheads="1"/>
            </p:cNvSpPr>
            <p:nvPr/>
          </p:nvSpPr>
          <p:spPr bwMode="auto">
            <a:xfrm>
              <a:off x="5651501" y="4851416"/>
              <a:ext cx="1873250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MOB</a:t>
              </a:r>
            </a:p>
          </p:txBody>
        </p:sp>
        <p:sp>
          <p:nvSpPr>
            <p:cNvPr id="51" name="Text Box 157"/>
            <p:cNvSpPr txBox="1">
              <a:spLocks noChangeArrowheads="1"/>
            </p:cNvSpPr>
            <p:nvPr/>
          </p:nvSpPr>
          <p:spPr bwMode="auto">
            <a:xfrm>
              <a:off x="6948488" y="4275154"/>
              <a:ext cx="576263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Addr</a:t>
              </a:r>
            </a:p>
          </p:txBody>
        </p:sp>
        <p:sp>
          <p:nvSpPr>
            <p:cNvPr id="52" name="Text Box 158"/>
            <p:cNvSpPr txBox="1">
              <a:spLocks noChangeArrowheads="1"/>
            </p:cNvSpPr>
            <p:nvPr/>
          </p:nvSpPr>
          <p:spPr bwMode="auto">
            <a:xfrm>
              <a:off x="539751" y="4419616"/>
              <a:ext cx="504825" cy="5032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64b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ALU</a:t>
              </a:r>
            </a:p>
          </p:txBody>
        </p:sp>
        <p:sp>
          <p:nvSpPr>
            <p:cNvPr id="53" name="Text Box 159"/>
            <p:cNvSpPr txBox="1">
              <a:spLocks noChangeArrowheads="1"/>
            </p:cNvSpPr>
            <p:nvPr/>
          </p:nvSpPr>
          <p:spPr bwMode="auto">
            <a:xfrm>
              <a:off x="1116013" y="4419616"/>
              <a:ext cx="503238" cy="5032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FADD</a:t>
              </a:r>
            </a:p>
          </p:txBody>
        </p:sp>
        <p:sp>
          <p:nvSpPr>
            <p:cNvPr id="54" name="Text Box 160"/>
            <p:cNvSpPr txBox="1">
              <a:spLocks noChangeArrowheads="1"/>
            </p:cNvSpPr>
            <p:nvPr/>
          </p:nvSpPr>
          <p:spPr bwMode="auto">
            <a:xfrm>
              <a:off x="1690688" y="4419616"/>
              <a:ext cx="504825" cy="5032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SSE</a:t>
              </a:r>
            </a:p>
          </p:txBody>
        </p:sp>
        <p:sp>
          <p:nvSpPr>
            <p:cNvPr id="55" name="Line 161"/>
            <p:cNvSpPr>
              <a:spLocks noChangeShapeType="1"/>
            </p:cNvSpPr>
            <p:nvPr/>
          </p:nvSpPr>
          <p:spPr bwMode="auto">
            <a:xfrm flipH="1">
              <a:off x="1403351" y="3989404"/>
              <a:ext cx="0" cy="430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6" name="Line 162"/>
            <p:cNvSpPr>
              <a:spLocks noChangeShapeType="1"/>
            </p:cNvSpPr>
            <p:nvPr/>
          </p:nvSpPr>
          <p:spPr bwMode="auto">
            <a:xfrm>
              <a:off x="828676" y="4276741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7" name="Line 163"/>
            <p:cNvSpPr>
              <a:spLocks noChangeShapeType="1"/>
            </p:cNvSpPr>
            <p:nvPr/>
          </p:nvSpPr>
          <p:spPr bwMode="auto">
            <a:xfrm>
              <a:off x="1979613" y="4276741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8" name="Line 164"/>
            <p:cNvSpPr>
              <a:spLocks noChangeShapeType="1"/>
            </p:cNvSpPr>
            <p:nvPr/>
          </p:nvSpPr>
          <p:spPr bwMode="auto">
            <a:xfrm>
              <a:off x="828676" y="4275154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9" name="Text Box 165"/>
            <p:cNvSpPr txBox="1">
              <a:spLocks noChangeArrowheads="1"/>
            </p:cNvSpPr>
            <p:nvPr/>
          </p:nvSpPr>
          <p:spPr bwMode="auto">
            <a:xfrm>
              <a:off x="6299201" y="3195654"/>
              <a:ext cx="5762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RRF</a:t>
              </a:r>
            </a:p>
          </p:txBody>
        </p:sp>
        <p:sp>
          <p:nvSpPr>
            <p:cNvPr id="60" name="Line 166"/>
            <p:cNvSpPr>
              <a:spLocks noChangeShapeType="1"/>
            </p:cNvSpPr>
            <p:nvPr/>
          </p:nvSpPr>
          <p:spPr bwMode="auto">
            <a:xfrm flipV="1">
              <a:off x="5938838" y="3267091"/>
              <a:ext cx="144463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1" name="Line 167"/>
            <p:cNvSpPr>
              <a:spLocks noChangeShapeType="1"/>
            </p:cNvSpPr>
            <p:nvPr/>
          </p:nvSpPr>
          <p:spPr bwMode="auto">
            <a:xfrm flipV="1">
              <a:off x="5722938" y="334011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2" name="Line 168"/>
            <p:cNvSpPr>
              <a:spLocks noChangeShapeType="1"/>
            </p:cNvSpPr>
            <p:nvPr/>
          </p:nvSpPr>
          <p:spPr bwMode="auto">
            <a:xfrm flipH="1">
              <a:off x="5940426" y="4708541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3" name="Line 169"/>
            <p:cNvSpPr>
              <a:spLocks noChangeShapeType="1"/>
            </p:cNvSpPr>
            <p:nvPr/>
          </p:nvSpPr>
          <p:spPr bwMode="auto">
            <a:xfrm flipH="1">
              <a:off x="6588126" y="4708541"/>
              <a:ext cx="0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4" name="Line 170"/>
            <p:cNvSpPr>
              <a:spLocks noChangeShapeType="1"/>
            </p:cNvSpPr>
            <p:nvPr/>
          </p:nvSpPr>
          <p:spPr bwMode="auto">
            <a:xfrm flipH="1">
              <a:off x="7235826" y="4708541"/>
              <a:ext cx="0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5" name="Line 171"/>
            <p:cNvSpPr>
              <a:spLocks noChangeShapeType="1"/>
            </p:cNvSpPr>
            <p:nvPr/>
          </p:nvSpPr>
          <p:spPr bwMode="auto">
            <a:xfrm flipH="1">
              <a:off x="6157913" y="5067316"/>
              <a:ext cx="0" cy="2889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6" name="Line 172"/>
            <p:cNvSpPr>
              <a:spLocks noChangeShapeType="1"/>
            </p:cNvSpPr>
            <p:nvPr/>
          </p:nvSpPr>
          <p:spPr bwMode="auto">
            <a:xfrm flipH="1">
              <a:off x="7092951" y="506731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7" name="Line 173"/>
            <p:cNvSpPr>
              <a:spLocks noChangeShapeType="1"/>
            </p:cNvSpPr>
            <p:nvPr/>
          </p:nvSpPr>
          <p:spPr bwMode="auto">
            <a:xfrm>
              <a:off x="6084888" y="5140341"/>
              <a:ext cx="144463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8" name="Line 174"/>
            <p:cNvSpPr>
              <a:spLocks noChangeShapeType="1"/>
            </p:cNvSpPr>
            <p:nvPr/>
          </p:nvSpPr>
          <p:spPr bwMode="auto">
            <a:xfrm>
              <a:off x="468313" y="5067316"/>
              <a:ext cx="50387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9" name="Line 175"/>
            <p:cNvSpPr>
              <a:spLocks noChangeShapeType="1"/>
            </p:cNvSpPr>
            <p:nvPr/>
          </p:nvSpPr>
          <p:spPr bwMode="auto">
            <a:xfrm flipH="1">
              <a:off x="827088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0" name="Line 176"/>
            <p:cNvSpPr>
              <a:spLocks noChangeShapeType="1"/>
            </p:cNvSpPr>
            <p:nvPr/>
          </p:nvSpPr>
          <p:spPr bwMode="auto">
            <a:xfrm flipH="1" flipV="1">
              <a:off x="4932363" y="5067316"/>
              <a:ext cx="0" cy="2889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1" name="Line 177"/>
            <p:cNvSpPr>
              <a:spLocks noChangeShapeType="1"/>
            </p:cNvSpPr>
            <p:nvPr/>
          </p:nvSpPr>
          <p:spPr bwMode="auto">
            <a:xfrm>
              <a:off x="4859338" y="5213366"/>
              <a:ext cx="144463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2" name="Line 178"/>
            <p:cNvSpPr>
              <a:spLocks noChangeShapeType="1"/>
            </p:cNvSpPr>
            <p:nvPr/>
          </p:nvSpPr>
          <p:spPr bwMode="auto">
            <a:xfrm flipH="1">
              <a:off x="468313" y="3340116"/>
              <a:ext cx="0" cy="17287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3" name="Line 179"/>
            <p:cNvSpPr>
              <a:spLocks noChangeShapeType="1"/>
            </p:cNvSpPr>
            <p:nvPr/>
          </p:nvSpPr>
          <p:spPr bwMode="auto">
            <a:xfrm flipV="1">
              <a:off x="466726" y="3338529"/>
              <a:ext cx="24479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4" name="Line 180"/>
            <p:cNvSpPr>
              <a:spLocks noChangeShapeType="1"/>
            </p:cNvSpPr>
            <p:nvPr/>
          </p:nvSpPr>
          <p:spPr bwMode="auto">
            <a:xfrm flipV="1">
              <a:off x="7885113" y="2908316"/>
              <a:ext cx="0" cy="2592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5" name="Line 181"/>
            <p:cNvSpPr>
              <a:spLocks noChangeShapeType="1"/>
            </p:cNvSpPr>
            <p:nvPr/>
          </p:nvSpPr>
          <p:spPr bwMode="auto">
            <a:xfrm flipH="1">
              <a:off x="7670801" y="5499116"/>
              <a:ext cx="214313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6" name="Line 182"/>
            <p:cNvSpPr>
              <a:spLocks noChangeShapeType="1"/>
            </p:cNvSpPr>
            <p:nvPr/>
          </p:nvSpPr>
          <p:spPr bwMode="auto">
            <a:xfrm>
              <a:off x="7813676" y="3484579"/>
              <a:ext cx="144463" cy="71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7" name="Text Box 183"/>
            <p:cNvSpPr txBox="1">
              <a:spLocks noChangeArrowheads="1"/>
            </p:cNvSpPr>
            <p:nvPr/>
          </p:nvSpPr>
          <p:spPr bwMode="auto">
            <a:xfrm>
              <a:off x="2987676" y="4419616"/>
              <a:ext cx="504825" cy="5048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FMUL</a:t>
              </a:r>
            </a:p>
          </p:txBody>
        </p:sp>
        <p:sp>
          <p:nvSpPr>
            <p:cNvPr id="78" name="Text Box 184"/>
            <p:cNvSpPr txBox="1">
              <a:spLocks noChangeArrowheads="1"/>
            </p:cNvSpPr>
            <p:nvPr/>
          </p:nvSpPr>
          <p:spPr bwMode="auto">
            <a:xfrm>
              <a:off x="1403351" y="3987816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Port0</a:t>
              </a:r>
            </a:p>
          </p:txBody>
        </p:sp>
        <p:sp>
          <p:nvSpPr>
            <p:cNvPr id="79" name="Line 185"/>
            <p:cNvSpPr>
              <a:spLocks noChangeShapeType="1"/>
            </p:cNvSpPr>
            <p:nvPr/>
          </p:nvSpPr>
          <p:spPr bwMode="auto">
            <a:xfrm flipH="1">
              <a:off x="4859338" y="3987816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0" name="Line 186"/>
            <p:cNvSpPr>
              <a:spLocks noChangeShapeType="1"/>
            </p:cNvSpPr>
            <p:nvPr/>
          </p:nvSpPr>
          <p:spPr bwMode="auto">
            <a:xfrm>
              <a:off x="4498976" y="4276741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1" name="Line 187"/>
            <p:cNvSpPr>
              <a:spLocks noChangeShapeType="1"/>
            </p:cNvSpPr>
            <p:nvPr/>
          </p:nvSpPr>
          <p:spPr bwMode="auto">
            <a:xfrm>
              <a:off x="5221288" y="4276741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2" name="Line 188"/>
            <p:cNvSpPr>
              <a:spLocks noChangeShapeType="1"/>
            </p:cNvSpPr>
            <p:nvPr/>
          </p:nvSpPr>
          <p:spPr bwMode="auto">
            <a:xfrm flipV="1">
              <a:off x="4500563" y="4275154"/>
              <a:ext cx="720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3" name="Line 189"/>
            <p:cNvSpPr>
              <a:spLocks noChangeShapeType="1"/>
            </p:cNvSpPr>
            <p:nvPr/>
          </p:nvSpPr>
          <p:spPr bwMode="auto">
            <a:xfrm flipH="1">
              <a:off x="1403351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4" name="Line 190"/>
            <p:cNvSpPr>
              <a:spLocks noChangeShapeType="1"/>
            </p:cNvSpPr>
            <p:nvPr/>
          </p:nvSpPr>
          <p:spPr bwMode="auto">
            <a:xfrm flipH="1">
              <a:off x="1979613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5" name="Line 191"/>
            <p:cNvSpPr>
              <a:spLocks noChangeShapeType="1"/>
            </p:cNvSpPr>
            <p:nvPr/>
          </p:nvSpPr>
          <p:spPr bwMode="auto">
            <a:xfrm flipH="1">
              <a:off x="2627313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6" name="Line 192"/>
            <p:cNvSpPr>
              <a:spLocks noChangeShapeType="1"/>
            </p:cNvSpPr>
            <p:nvPr/>
          </p:nvSpPr>
          <p:spPr bwMode="auto">
            <a:xfrm flipH="1">
              <a:off x="4500563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7" name="Line 193"/>
            <p:cNvSpPr>
              <a:spLocks noChangeShapeType="1"/>
            </p:cNvSpPr>
            <p:nvPr/>
          </p:nvSpPr>
          <p:spPr bwMode="auto">
            <a:xfrm flipH="1">
              <a:off x="5364163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8" name="Text Box 194"/>
            <p:cNvSpPr txBox="1">
              <a:spLocks noChangeArrowheads="1"/>
            </p:cNvSpPr>
            <p:nvPr/>
          </p:nvSpPr>
          <p:spPr bwMode="auto">
            <a:xfrm>
              <a:off x="4425951" y="2476516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4uop</a:t>
              </a:r>
            </a:p>
          </p:txBody>
        </p:sp>
        <p:sp>
          <p:nvSpPr>
            <p:cNvPr id="89" name="Line 195"/>
            <p:cNvSpPr>
              <a:spLocks noChangeShapeType="1"/>
            </p:cNvSpPr>
            <p:nvPr/>
          </p:nvSpPr>
          <p:spPr bwMode="auto">
            <a:xfrm flipV="1">
              <a:off x="4283076" y="3051191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0" name="Line 196"/>
            <p:cNvSpPr>
              <a:spLocks noChangeShapeType="1"/>
            </p:cNvSpPr>
            <p:nvPr/>
          </p:nvSpPr>
          <p:spPr bwMode="auto">
            <a:xfrm flipH="1">
              <a:off x="4354513" y="2979754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4425951" y="2979754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4uop</a:t>
              </a:r>
            </a:p>
          </p:txBody>
        </p:sp>
        <p:sp>
          <p:nvSpPr>
            <p:cNvPr id="92" name="Line 198"/>
            <p:cNvSpPr>
              <a:spLocks noChangeShapeType="1"/>
            </p:cNvSpPr>
            <p:nvPr/>
          </p:nvSpPr>
          <p:spPr bwMode="auto">
            <a:xfrm flipV="1">
              <a:off x="4283076" y="3554429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3" name="Line 199"/>
            <p:cNvSpPr>
              <a:spLocks noChangeShapeType="1"/>
            </p:cNvSpPr>
            <p:nvPr/>
          </p:nvSpPr>
          <p:spPr bwMode="auto">
            <a:xfrm flipH="1">
              <a:off x="4354513" y="3482991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4" name="Text Box 200"/>
            <p:cNvSpPr txBox="1">
              <a:spLocks noChangeArrowheads="1"/>
            </p:cNvSpPr>
            <p:nvPr/>
          </p:nvSpPr>
          <p:spPr bwMode="auto">
            <a:xfrm>
              <a:off x="4425951" y="3482991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4uop</a:t>
              </a:r>
            </a:p>
          </p:txBody>
        </p:sp>
        <p:sp>
          <p:nvSpPr>
            <p:cNvPr id="95" name="Text Box 201"/>
            <p:cNvSpPr txBox="1">
              <a:spLocks noChangeArrowheads="1"/>
            </p:cNvSpPr>
            <p:nvPr/>
          </p:nvSpPr>
          <p:spPr bwMode="auto">
            <a:xfrm>
              <a:off x="5794376" y="3051191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4uop</a:t>
              </a:r>
            </a:p>
          </p:txBody>
        </p:sp>
        <p:sp>
          <p:nvSpPr>
            <p:cNvPr id="96" name="Text Box 202"/>
            <p:cNvSpPr txBox="1">
              <a:spLocks noChangeArrowheads="1"/>
            </p:cNvSpPr>
            <p:nvPr/>
          </p:nvSpPr>
          <p:spPr bwMode="auto">
            <a:xfrm>
              <a:off x="4932363" y="3987816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Port2</a:t>
              </a:r>
            </a:p>
          </p:txBody>
        </p:sp>
        <p:sp>
          <p:nvSpPr>
            <p:cNvPr id="97" name="Text Box 203"/>
            <p:cNvSpPr txBox="1">
              <a:spLocks noChangeArrowheads="1"/>
            </p:cNvSpPr>
            <p:nvPr/>
          </p:nvSpPr>
          <p:spPr bwMode="auto">
            <a:xfrm>
              <a:off x="5003801" y="4419616"/>
              <a:ext cx="504825" cy="5032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SSE</a:t>
              </a:r>
            </a:p>
          </p:txBody>
        </p:sp>
        <p:sp>
          <p:nvSpPr>
            <p:cNvPr id="98" name="Text Box 204"/>
            <p:cNvSpPr txBox="1">
              <a:spLocks noChangeArrowheads="1"/>
            </p:cNvSpPr>
            <p:nvPr/>
          </p:nvSpPr>
          <p:spPr bwMode="auto">
            <a:xfrm>
              <a:off x="6300788" y="4275154"/>
              <a:ext cx="576263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Store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Addr</a:t>
              </a:r>
            </a:p>
          </p:txBody>
        </p:sp>
        <p:sp>
          <p:nvSpPr>
            <p:cNvPr id="99" name="Text Box 205"/>
            <p:cNvSpPr txBox="1">
              <a:spLocks noChangeArrowheads="1"/>
            </p:cNvSpPr>
            <p:nvPr/>
          </p:nvSpPr>
          <p:spPr bwMode="auto">
            <a:xfrm>
              <a:off x="5651501" y="4275154"/>
              <a:ext cx="576263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Store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Data</a:t>
              </a:r>
            </a:p>
          </p:txBody>
        </p:sp>
        <p:sp>
          <p:nvSpPr>
            <p:cNvPr id="100" name="Text Box 206"/>
            <p:cNvSpPr txBox="1">
              <a:spLocks noChangeArrowheads="1"/>
            </p:cNvSpPr>
            <p:nvPr/>
          </p:nvSpPr>
          <p:spPr bwMode="auto">
            <a:xfrm>
              <a:off x="5940426" y="3987816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Port5</a:t>
              </a:r>
            </a:p>
          </p:txBody>
        </p:sp>
        <p:sp>
          <p:nvSpPr>
            <p:cNvPr id="101" name="Text Box 207"/>
            <p:cNvSpPr txBox="1">
              <a:spLocks noChangeArrowheads="1"/>
            </p:cNvSpPr>
            <p:nvPr/>
          </p:nvSpPr>
          <p:spPr bwMode="auto">
            <a:xfrm>
              <a:off x="6588126" y="3987816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Port4</a:t>
              </a:r>
            </a:p>
          </p:txBody>
        </p:sp>
        <p:sp>
          <p:nvSpPr>
            <p:cNvPr id="102" name="Text Box 208"/>
            <p:cNvSpPr txBox="1">
              <a:spLocks noChangeArrowheads="1"/>
            </p:cNvSpPr>
            <p:nvPr/>
          </p:nvSpPr>
          <p:spPr bwMode="auto">
            <a:xfrm>
              <a:off x="7235826" y="3987816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Port3</a:t>
              </a:r>
            </a:p>
          </p:txBody>
        </p:sp>
        <p:sp>
          <p:nvSpPr>
            <p:cNvPr id="103" name="Line 209"/>
            <p:cNvSpPr>
              <a:spLocks noChangeShapeType="1"/>
            </p:cNvSpPr>
            <p:nvPr/>
          </p:nvSpPr>
          <p:spPr bwMode="auto">
            <a:xfrm flipH="1">
              <a:off x="5940426" y="398781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04" name="Line 210"/>
            <p:cNvSpPr>
              <a:spLocks noChangeShapeType="1"/>
            </p:cNvSpPr>
            <p:nvPr/>
          </p:nvSpPr>
          <p:spPr bwMode="auto">
            <a:xfrm flipH="1">
              <a:off x="6588126" y="398781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05" name="Line 211"/>
            <p:cNvSpPr>
              <a:spLocks noChangeShapeType="1"/>
            </p:cNvSpPr>
            <p:nvPr/>
          </p:nvSpPr>
          <p:spPr bwMode="auto">
            <a:xfrm flipH="1">
              <a:off x="7235826" y="398781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06" name="Text Box 212"/>
            <p:cNvSpPr txBox="1">
              <a:spLocks noChangeArrowheads="1"/>
            </p:cNvSpPr>
            <p:nvPr/>
          </p:nvSpPr>
          <p:spPr bwMode="auto">
            <a:xfrm>
              <a:off x="6229351" y="5067316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128bit</a:t>
              </a:r>
            </a:p>
          </p:txBody>
        </p:sp>
        <p:sp>
          <p:nvSpPr>
            <p:cNvPr id="107" name="Text Box 213"/>
            <p:cNvSpPr txBox="1">
              <a:spLocks noChangeArrowheads="1"/>
            </p:cNvSpPr>
            <p:nvPr/>
          </p:nvSpPr>
          <p:spPr bwMode="auto">
            <a:xfrm>
              <a:off x="5005388" y="5067316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128bit</a:t>
              </a:r>
            </a:p>
          </p:txBody>
        </p:sp>
        <p:sp>
          <p:nvSpPr>
            <p:cNvPr id="108" name="Line 214"/>
            <p:cNvSpPr>
              <a:spLocks noChangeShapeType="1"/>
            </p:cNvSpPr>
            <p:nvPr/>
          </p:nvSpPr>
          <p:spPr bwMode="auto">
            <a:xfrm flipH="1">
              <a:off x="6732588" y="2619391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09" name="Text Box 215"/>
            <p:cNvSpPr txBox="1">
              <a:spLocks noChangeArrowheads="1"/>
            </p:cNvSpPr>
            <p:nvPr/>
          </p:nvSpPr>
          <p:spPr bwMode="auto">
            <a:xfrm>
              <a:off x="7092951" y="3340116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256bit</a:t>
              </a:r>
            </a:p>
          </p:txBody>
        </p:sp>
        <p:sp>
          <p:nvSpPr>
            <p:cNvPr id="110" name="Line 216"/>
            <p:cNvSpPr>
              <a:spLocks noChangeShapeType="1"/>
            </p:cNvSpPr>
            <p:nvPr/>
          </p:nvSpPr>
          <p:spPr bwMode="auto">
            <a:xfrm flipV="1">
              <a:off x="4283076" y="2546366"/>
              <a:ext cx="144463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11" name="Text Box 217"/>
            <p:cNvSpPr txBox="1">
              <a:spLocks noChangeArrowheads="1"/>
            </p:cNvSpPr>
            <p:nvPr/>
          </p:nvSpPr>
          <p:spPr bwMode="auto">
            <a:xfrm>
              <a:off x="4211638" y="4419616"/>
              <a:ext cx="720725" cy="5032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+mn-ea"/>
                  <a:ea typeface="+mn-ea"/>
                </a:rPr>
                <a:t>64b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ALU/Br</a:t>
              </a:r>
            </a:p>
          </p:txBody>
        </p:sp>
        <p:sp>
          <p:nvSpPr>
            <p:cNvPr id="112" name="Text Box 218"/>
            <p:cNvSpPr txBox="1">
              <a:spLocks noChangeArrowheads="1"/>
            </p:cNvSpPr>
            <p:nvPr/>
          </p:nvSpPr>
          <p:spPr bwMode="auto">
            <a:xfrm>
              <a:off x="2339976" y="4419616"/>
              <a:ext cx="576263" cy="5032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ALU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Shift</a:t>
              </a:r>
            </a:p>
          </p:txBody>
        </p:sp>
        <p:sp>
          <p:nvSpPr>
            <p:cNvPr id="113" name="Text Box 219"/>
            <p:cNvSpPr txBox="1">
              <a:spLocks noChangeArrowheads="1"/>
            </p:cNvSpPr>
            <p:nvPr/>
          </p:nvSpPr>
          <p:spPr bwMode="auto">
            <a:xfrm>
              <a:off x="3563938" y="4419616"/>
              <a:ext cx="504825" cy="5032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SSE</a:t>
              </a:r>
            </a:p>
          </p:txBody>
        </p:sp>
        <p:sp>
          <p:nvSpPr>
            <p:cNvPr id="114" name="Line 220"/>
            <p:cNvSpPr>
              <a:spLocks noChangeShapeType="1"/>
            </p:cNvSpPr>
            <p:nvPr/>
          </p:nvSpPr>
          <p:spPr bwMode="auto">
            <a:xfrm flipH="1">
              <a:off x="3203576" y="3989404"/>
              <a:ext cx="0" cy="430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15" name="Line 221"/>
            <p:cNvSpPr>
              <a:spLocks noChangeShapeType="1"/>
            </p:cNvSpPr>
            <p:nvPr/>
          </p:nvSpPr>
          <p:spPr bwMode="auto">
            <a:xfrm>
              <a:off x="2628901" y="4276741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16" name="Line 222"/>
            <p:cNvSpPr>
              <a:spLocks noChangeShapeType="1"/>
            </p:cNvSpPr>
            <p:nvPr/>
          </p:nvSpPr>
          <p:spPr bwMode="auto">
            <a:xfrm>
              <a:off x="3779838" y="4276741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17" name="Line 223"/>
            <p:cNvSpPr>
              <a:spLocks noChangeShapeType="1"/>
            </p:cNvSpPr>
            <p:nvPr/>
          </p:nvSpPr>
          <p:spPr bwMode="auto">
            <a:xfrm>
              <a:off x="2628901" y="4275154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18" name="Text Box 224"/>
            <p:cNvSpPr txBox="1">
              <a:spLocks noChangeArrowheads="1"/>
            </p:cNvSpPr>
            <p:nvPr/>
          </p:nvSpPr>
          <p:spPr bwMode="auto">
            <a:xfrm>
              <a:off x="3203576" y="3987816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Port1</a:t>
              </a:r>
            </a:p>
          </p:txBody>
        </p:sp>
        <p:sp>
          <p:nvSpPr>
            <p:cNvPr id="119" name="Line 225"/>
            <p:cNvSpPr>
              <a:spLocks noChangeShapeType="1"/>
            </p:cNvSpPr>
            <p:nvPr/>
          </p:nvSpPr>
          <p:spPr bwMode="auto">
            <a:xfrm flipH="1">
              <a:off x="3203576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0" name="Line 226"/>
            <p:cNvSpPr>
              <a:spLocks noChangeShapeType="1"/>
            </p:cNvSpPr>
            <p:nvPr/>
          </p:nvSpPr>
          <p:spPr bwMode="auto">
            <a:xfrm flipH="1">
              <a:off x="3851276" y="492285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1" name="Line 227"/>
            <p:cNvSpPr>
              <a:spLocks noChangeShapeType="1"/>
            </p:cNvSpPr>
            <p:nvPr/>
          </p:nvSpPr>
          <p:spPr bwMode="auto">
            <a:xfrm>
              <a:off x="8172451" y="3051191"/>
              <a:ext cx="0" cy="2663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2" name="Line 228"/>
            <p:cNvSpPr>
              <a:spLocks noChangeShapeType="1"/>
            </p:cNvSpPr>
            <p:nvPr/>
          </p:nvSpPr>
          <p:spPr bwMode="auto">
            <a:xfrm>
              <a:off x="8172451" y="3051191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3" name="Line 229"/>
            <p:cNvSpPr>
              <a:spLocks noChangeShapeType="1"/>
            </p:cNvSpPr>
            <p:nvPr/>
          </p:nvSpPr>
          <p:spPr bwMode="auto">
            <a:xfrm>
              <a:off x="8959851" y="531829"/>
              <a:ext cx="0" cy="2519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4" name="Rectangle 232"/>
            <p:cNvSpPr>
              <a:spLocks noChangeArrowheads="1"/>
            </p:cNvSpPr>
            <p:nvPr/>
          </p:nvSpPr>
          <p:spPr bwMode="auto">
            <a:xfrm>
              <a:off x="8172451" y="3052779"/>
              <a:ext cx="792163" cy="2662237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5" name="Line 233"/>
            <p:cNvSpPr>
              <a:spLocks noChangeShapeType="1"/>
            </p:cNvSpPr>
            <p:nvPr/>
          </p:nvSpPr>
          <p:spPr bwMode="auto">
            <a:xfrm flipV="1">
              <a:off x="8316913" y="2906729"/>
              <a:ext cx="0" cy="2592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6" name="Line 236"/>
            <p:cNvSpPr>
              <a:spLocks noChangeShapeType="1"/>
            </p:cNvSpPr>
            <p:nvPr/>
          </p:nvSpPr>
          <p:spPr bwMode="auto">
            <a:xfrm flipH="1">
              <a:off x="8748713" y="261939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7" name="Line 237"/>
            <p:cNvSpPr>
              <a:spLocks noChangeShapeType="1"/>
            </p:cNvSpPr>
            <p:nvPr/>
          </p:nvSpPr>
          <p:spPr bwMode="auto">
            <a:xfrm>
              <a:off x="8172451" y="5715016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8" name="Line 238"/>
            <p:cNvSpPr>
              <a:spLocks noChangeShapeType="1"/>
            </p:cNvSpPr>
            <p:nvPr/>
          </p:nvSpPr>
          <p:spPr bwMode="auto">
            <a:xfrm>
              <a:off x="8316913" y="5499116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9" name="Text Box 241"/>
            <p:cNvSpPr txBox="1">
              <a:spLocks noChangeArrowheads="1"/>
            </p:cNvSpPr>
            <p:nvPr/>
          </p:nvSpPr>
          <p:spPr bwMode="auto">
            <a:xfrm>
              <a:off x="7235826" y="2043129"/>
              <a:ext cx="1512888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共享的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L2 Cache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4MB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、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16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路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30" name="Text Box 242"/>
            <p:cNvSpPr txBox="1">
              <a:spLocks noChangeArrowheads="1"/>
            </p:cNvSpPr>
            <p:nvPr/>
          </p:nvSpPr>
          <p:spPr bwMode="auto">
            <a:xfrm>
              <a:off x="7235826" y="1397016"/>
              <a:ext cx="1512888" cy="358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BIU</a:t>
              </a:r>
            </a:p>
          </p:txBody>
        </p:sp>
        <p:sp>
          <p:nvSpPr>
            <p:cNvPr id="131" name="Text Box 243"/>
            <p:cNvSpPr txBox="1">
              <a:spLocks noChangeArrowheads="1"/>
            </p:cNvSpPr>
            <p:nvPr/>
          </p:nvSpPr>
          <p:spPr bwMode="auto">
            <a:xfrm>
              <a:off x="7235826" y="531829"/>
              <a:ext cx="1512888" cy="5762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132" name="Line 244"/>
            <p:cNvSpPr>
              <a:spLocks noChangeShapeType="1"/>
            </p:cNvSpPr>
            <p:nvPr/>
          </p:nvSpPr>
          <p:spPr bwMode="auto">
            <a:xfrm flipH="1">
              <a:off x="8027988" y="1109679"/>
              <a:ext cx="15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3" name="Line 245"/>
            <p:cNvSpPr>
              <a:spLocks noChangeShapeType="1"/>
            </p:cNvSpPr>
            <p:nvPr/>
          </p:nvSpPr>
          <p:spPr bwMode="auto">
            <a:xfrm flipH="1">
              <a:off x="8027988" y="1755791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4" name="Line 249"/>
            <p:cNvSpPr>
              <a:spLocks noChangeShapeType="1"/>
            </p:cNvSpPr>
            <p:nvPr/>
          </p:nvSpPr>
          <p:spPr bwMode="auto">
            <a:xfrm flipV="1">
              <a:off x="2339976" y="1466866"/>
              <a:ext cx="37449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5" name="Oval 255"/>
            <p:cNvSpPr>
              <a:spLocks noChangeArrowheads="1"/>
            </p:cNvSpPr>
            <p:nvPr/>
          </p:nvSpPr>
          <p:spPr bwMode="auto">
            <a:xfrm>
              <a:off x="3097213" y="1433529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6" name="Oval 256"/>
            <p:cNvSpPr>
              <a:spLocks noChangeArrowheads="1"/>
            </p:cNvSpPr>
            <p:nvPr/>
          </p:nvSpPr>
          <p:spPr bwMode="auto">
            <a:xfrm>
              <a:off x="4029076" y="1433529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7" name="Oval 257"/>
            <p:cNvSpPr>
              <a:spLocks noChangeArrowheads="1"/>
            </p:cNvSpPr>
            <p:nvPr/>
          </p:nvSpPr>
          <p:spPr bwMode="auto">
            <a:xfrm>
              <a:off x="5037138" y="1428766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8" name="Line 258"/>
            <p:cNvSpPr>
              <a:spLocks noChangeShapeType="1"/>
            </p:cNvSpPr>
            <p:nvPr/>
          </p:nvSpPr>
          <p:spPr bwMode="auto">
            <a:xfrm>
              <a:off x="4067176" y="1395429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9" name="Line 259"/>
            <p:cNvSpPr>
              <a:spLocks noChangeShapeType="1"/>
            </p:cNvSpPr>
            <p:nvPr/>
          </p:nvSpPr>
          <p:spPr bwMode="auto">
            <a:xfrm flipH="1">
              <a:off x="5075238" y="1395429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0" name="Line 260"/>
            <p:cNvSpPr>
              <a:spLocks noChangeShapeType="1"/>
            </p:cNvSpPr>
            <p:nvPr/>
          </p:nvSpPr>
          <p:spPr bwMode="auto">
            <a:xfrm flipH="1">
              <a:off x="3130551" y="1395429"/>
              <a:ext cx="1588" cy="214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2" name="Text Box 128"/>
            <p:cNvSpPr txBox="1">
              <a:spLocks noChangeArrowheads="1"/>
            </p:cNvSpPr>
            <p:nvPr/>
          </p:nvSpPr>
          <p:spPr bwMode="auto">
            <a:xfrm>
              <a:off x="8572528" y="3429000"/>
              <a:ext cx="285752" cy="192882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 smtClean="0">
                  <a:solidFill>
                    <a:schemeClr val="tx2"/>
                  </a:solidFill>
                  <a:latin typeface="+mn-ea"/>
                  <a:ea typeface="+mn-ea"/>
                </a:rPr>
                <a:t>注：红色为改进部分</a:t>
              </a:r>
              <a:endParaRPr lang="zh-CN" altLang="en-US" sz="1600" b="1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41" name="灯片编号占位符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8686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*内核结构：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微架构</a:t>
            </a:r>
            <a:r>
              <a:rPr lang="en-US" altLang="zh-CN" sz="2000" dirty="0" err="1" smtClean="0">
                <a:latin typeface="+mn-lt"/>
                <a:ea typeface="+mn-ea"/>
              </a:rPr>
              <a:t>Yonah</a:t>
            </a:r>
            <a:r>
              <a:rPr lang="zh-CN" altLang="en-US" sz="2000" dirty="0" smtClean="0">
                <a:latin typeface="+mn-lt"/>
                <a:ea typeface="+mn-ea"/>
              </a:rPr>
              <a:t>→</a:t>
            </a:r>
            <a:r>
              <a:rPr lang="en-US" altLang="zh-CN" sz="2000" u="sng" dirty="0" smtClean="0">
                <a:solidFill>
                  <a:schemeClr val="accent2"/>
                </a:solidFill>
                <a:latin typeface="+mn-lt"/>
                <a:ea typeface="+mn-ea"/>
              </a:rPr>
              <a:t>Core</a:t>
            </a:r>
            <a:r>
              <a:rPr lang="zh-CN" altLang="en-US" sz="2000" dirty="0" smtClean="0">
                <a:latin typeface="+mn-lt"/>
                <a:ea typeface="+mn-ea"/>
              </a:rPr>
              <a:t>→</a:t>
            </a:r>
            <a:r>
              <a:rPr lang="en-US" altLang="zh-CN" sz="2000" dirty="0" err="1" smtClean="0">
                <a:latin typeface="+mn-lt"/>
                <a:ea typeface="+mn-ea"/>
              </a:rPr>
              <a:t>Penryn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     4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路超标量流水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(14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级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，动态执行，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SSE4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指令，粗粒度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MT</a:t>
            </a:r>
          </a:p>
        </p:txBody>
      </p:sp>
      <p:sp>
        <p:nvSpPr>
          <p:cNvPr id="15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节  引言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6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>
                <a:latin typeface="+mn-ea"/>
              </a:rPr>
              <a:t>并行系统结构分类</a:t>
            </a:r>
            <a:r>
              <a:rPr lang="zh-CN" altLang="en-US" sz="2200" b="1" dirty="0" smtClean="0">
                <a:latin typeface="+mn-ea"/>
              </a:rPr>
              <a:t>，并行处理的挑战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79512" y="1340768"/>
            <a:ext cx="784887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*程序并行性的等级：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并行的类型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功能并行等级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数据并行等级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TLP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</a:rPr>
              <a:t>Thread </a:t>
            </a:r>
            <a:r>
              <a:rPr lang="en-US" altLang="zh-CN" sz="2000" dirty="0">
                <a:solidFill>
                  <a:srgbClr val="C00000"/>
                </a:solidFill>
              </a:rPr>
              <a:t>Level </a:t>
            </a:r>
            <a:r>
              <a:rPr lang="en-US" altLang="zh-CN" sz="2000" dirty="0" err="1">
                <a:solidFill>
                  <a:srgbClr val="C00000"/>
                </a:solidFill>
              </a:rPr>
              <a:t>Parallslism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的开发方法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多处理器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(MP)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技术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spc="-100" dirty="0"/>
              <a:t>目标是</a:t>
            </a:r>
            <a:r>
              <a:rPr lang="zh-CN" altLang="en-US" sz="2000" b="1" spc="-100" dirty="0" smtClean="0">
                <a:latin typeface="+mn-ea"/>
              </a:rPr>
              <a:t>提高并行度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spc="250" dirty="0" smtClean="0">
                <a:solidFill>
                  <a:schemeClr val="accent2"/>
                </a:solidFill>
                <a:latin typeface="宋体" pitchFamily="2" charset="-122"/>
              </a:rPr>
              <a:t>多线程</a:t>
            </a:r>
            <a:r>
              <a:rPr lang="en-US" altLang="zh-CN" sz="2400" b="1" spc="250" dirty="0" smtClean="0">
                <a:solidFill>
                  <a:schemeClr val="accent2"/>
                </a:solidFill>
                <a:latin typeface="宋体" pitchFamily="2" charset="-122"/>
              </a:rPr>
              <a:t>(MT)</a:t>
            </a:r>
            <a:r>
              <a:rPr lang="zh-CN" altLang="en-US" sz="2400" b="1" spc="250" dirty="0" smtClean="0">
                <a:solidFill>
                  <a:schemeClr val="accent2"/>
                </a:solidFill>
                <a:latin typeface="宋体" pitchFamily="2" charset="-122"/>
              </a:rPr>
              <a:t>技术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spc="-100" dirty="0">
                <a:latin typeface="+mn-ea"/>
                <a:ea typeface="+mn-ea"/>
              </a:rPr>
              <a:t>目标是</a:t>
            </a:r>
            <a:r>
              <a:rPr lang="zh-CN" altLang="en-US" sz="2000" b="1" spc="-100" dirty="0" smtClean="0">
                <a:latin typeface="+mn-ea"/>
                <a:ea typeface="+mn-ea"/>
              </a:rPr>
              <a:t>隐藏时延</a:t>
            </a:r>
            <a:r>
              <a:rPr lang="en-US" altLang="zh-CN" sz="2000" b="1" spc="-100" dirty="0" smtClean="0">
                <a:latin typeface="+mn-ea"/>
                <a:ea typeface="+mn-ea"/>
              </a:rPr>
              <a:t>[</a:t>
            </a:r>
            <a:r>
              <a:rPr lang="zh-CN" altLang="en-US" sz="2000" b="1" spc="-100" dirty="0" smtClean="0">
                <a:latin typeface="+mn-ea"/>
                <a:ea typeface="+mn-ea"/>
              </a:rPr>
              <a:t>流水线</a:t>
            </a:r>
            <a:r>
              <a:rPr lang="en-US" altLang="zh-CN" sz="2000" b="1" spc="-100" dirty="0">
                <a:latin typeface="+mn-ea"/>
                <a:ea typeface="+mn-ea"/>
              </a:rPr>
              <a:t>/</a:t>
            </a:r>
            <a:r>
              <a:rPr lang="zh-CN" altLang="en-US" sz="2000" b="1" spc="-100" dirty="0">
                <a:latin typeface="+mn-ea"/>
                <a:ea typeface="+mn-ea"/>
              </a:rPr>
              <a:t>访</a:t>
            </a:r>
            <a:r>
              <a:rPr lang="zh-CN" altLang="en-US" sz="2000" b="1" spc="-100" dirty="0" smtClean="0">
                <a:latin typeface="+mn-ea"/>
                <a:ea typeface="+mn-ea"/>
              </a:rPr>
              <a:t>存</a:t>
            </a:r>
            <a:r>
              <a:rPr lang="en-US" altLang="zh-CN" sz="2000" b="1" spc="-100" dirty="0" smtClean="0">
                <a:latin typeface="+mn-ea"/>
                <a:ea typeface="+mn-ea"/>
              </a:rPr>
              <a:t>]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2483768" y="1778040"/>
            <a:ext cx="64812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功能并行，数据并行</a:t>
            </a:r>
            <a:r>
              <a:rPr lang="en-US" altLang="zh-CN" sz="2400" b="1" dirty="0" smtClean="0">
                <a:latin typeface="宋体" pitchFamily="2" charset="-122"/>
              </a:rPr>
              <a:t>(DLP)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操作级，指令级</a:t>
            </a:r>
            <a:r>
              <a:rPr lang="en-US" altLang="zh-CN" sz="2400" b="1" dirty="0" smtClean="0">
                <a:latin typeface="宋体" pitchFamily="2" charset="-122"/>
              </a:rPr>
              <a:t>(ILP)</a:t>
            </a:r>
            <a:r>
              <a:rPr lang="zh-CN" altLang="en-US" sz="2400" b="1" dirty="0" smtClean="0">
                <a:latin typeface="宋体" pitchFamily="2" charset="-122"/>
              </a:rPr>
              <a:t>，      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扩展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线程级</a:t>
            </a:r>
            <a:r>
              <a:rPr lang="en-US" altLang="zh-CN" sz="2400" b="1" dirty="0" smtClean="0">
                <a:latin typeface="宋体" pitchFamily="2" charset="-122"/>
              </a:rPr>
              <a:t>(TLP)</a:t>
            </a:r>
            <a:r>
              <a:rPr lang="zh-CN" altLang="en-US" sz="2400" b="1" dirty="0" smtClean="0">
                <a:latin typeface="宋体" pitchFamily="2" charset="-122"/>
              </a:rPr>
              <a:t>，任务级，作业级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MIMD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分量流水，分量并行         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SIMD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1403648" y="4543960"/>
            <a:ext cx="7740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多个处理器</a:t>
            </a:r>
            <a:r>
              <a:rPr lang="zh-CN" altLang="en-US" sz="2400" b="1" u="sng" dirty="0">
                <a:latin typeface="+mn-ea"/>
                <a:ea typeface="+mn-ea"/>
              </a:rPr>
              <a:t>同时</a:t>
            </a:r>
            <a:r>
              <a:rPr lang="zh-CN" altLang="en-US" sz="2400" b="1" dirty="0">
                <a:latin typeface="+mn-ea"/>
                <a:ea typeface="+mn-ea"/>
              </a:rPr>
              <a:t>执行</a:t>
            </a:r>
            <a:r>
              <a:rPr lang="zh-CN" altLang="en-US" sz="2400" b="1" u="sng" dirty="0">
                <a:latin typeface="+mn-ea"/>
                <a:ea typeface="+mn-ea"/>
              </a:rPr>
              <a:t>多个任务</a:t>
            </a:r>
            <a:r>
              <a:rPr lang="zh-CN" altLang="en-US" sz="2400" b="1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┴</a:t>
            </a:r>
            <a:r>
              <a:rPr lang="zh-CN" altLang="en-US" b="1" dirty="0">
                <a:latin typeface="+mn-ea"/>
                <a:ea typeface="+mn-ea"/>
              </a:rPr>
              <a:t>→</a:t>
            </a:r>
            <a:r>
              <a:rPr lang="zh-CN" altLang="en-US" b="1" spc="-100" dirty="0">
                <a:latin typeface="+mn-ea"/>
                <a:ea typeface="+mn-ea"/>
              </a:rPr>
              <a:t>多套</a:t>
            </a:r>
            <a:r>
              <a:rPr lang="en-US" altLang="zh-CN" b="1" spc="-100" dirty="0">
                <a:latin typeface="+mn-ea"/>
                <a:ea typeface="+mn-ea"/>
              </a:rPr>
              <a:t>(</a:t>
            </a:r>
            <a:r>
              <a:rPr lang="zh-CN" altLang="en-US" b="1" spc="-100" dirty="0">
                <a:latin typeface="+mn-ea"/>
                <a:ea typeface="+mn-ea"/>
              </a:rPr>
              <a:t>运算部件</a:t>
            </a:r>
            <a:r>
              <a:rPr lang="en-US" altLang="zh-CN" b="1" spc="-100" dirty="0">
                <a:latin typeface="+mn-ea"/>
                <a:ea typeface="+mn-ea"/>
              </a:rPr>
              <a:t>+</a:t>
            </a:r>
            <a:r>
              <a:rPr lang="zh-CN" altLang="en-US" b="1" spc="-100" dirty="0">
                <a:latin typeface="+mn-ea"/>
                <a:ea typeface="+mn-ea"/>
              </a:rPr>
              <a:t>状态部件</a:t>
            </a:r>
            <a:r>
              <a:rPr lang="en-US" altLang="zh-CN" b="1" spc="-1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单个处理器</a:t>
            </a:r>
            <a:r>
              <a:rPr lang="zh-CN" altLang="en-US" sz="2400" b="1" u="sng" dirty="0">
                <a:latin typeface="+mn-ea"/>
                <a:ea typeface="+mn-ea"/>
              </a:rPr>
              <a:t>并行</a:t>
            </a:r>
            <a:r>
              <a:rPr lang="zh-CN" altLang="en-US" sz="2400" b="1" dirty="0" smtClean="0">
                <a:latin typeface="+mn-ea"/>
                <a:ea typeface="+mn-ea"/>
              </a:rPr>
              <a:t>执行</a:t>
            </a:r>
            <a:r>
              <a:rPr lang="zh-CN" altLang="en-US" sz="2400" b="1" u="sng" dirty="0" smtClean="0">
                <a:latin typeface="+mn-ea"/>
                <a:ea typeface="+mn-ea"/>
              </a:rPr>
              <a:t>多</a:t>
            </a:r>
            <a:r>
              <a:rPr lang="zh-CN" altLang="en-US" sz="2400" b="1" u="sng" dirty="0">
                <a:latin typeface="+mn-ea"/>
                <a:ea typeface="+mn-ea"/>
              </a:rPr>
              <a:t>个</a:t>
            </a:r>
            <a:r>
              <a:rPr lang="zh-CN" altLang="en-US" sz="2400" b="1" u="sng" dirty="0" smtClean="0">
                <a:latin typeface="+mn-ea"/>
                <a:ea typeface="+mn-ea"/>
              </a:rPr>
              <a:t>线程</a:t>
            </a:r>
            <a:r>
              <a:rPr lang="zh-CN" altLang="en-US" sz="2400" b="1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┴</a:t>
            </a:r>
            <a:r>
              <a:rPr lang="zh-CN" altLang="en-US" b="1" dirty="0" smtClean="0">
                <a:latin typeface="+mn-ea"/>
                <a:ea typeface="+mn-ea"/>
              </a:rPr>
              <a:t>→</a:t>
            </a:r>
            <a:r>
              <a:rPr lang="zh-CN" altLang="en-US" b="1" spc="-100" dirty="0" smtClean="0">
                <a:latin typeface="+mn-ea"/>
                <a:ea typeface="+mn-ea"/>
              </a:rPr>
              <a:t>一套运算部件</a:t>
            </a:r>
            <a:r>
              <a:rPr lang="en-US" altLang="zh-CN" b="1" spc="-100" dirty="0" smtClean="0">
                <a:latin typeface="+mn-ea"/>
                <a:ea typeface="+mn-ea"/>
              </a:rPr>
              <a:t>+</a:t>
            </a:r>
            <a:r>
              <a:rPr lang="zh-CN" altLang="en-US" b="1" spc="-100" dirty="0" smtClean="0">
                <a:latin typeface="+mn-ea"/>
                <a:ea typeface="+mn-ea"/>
              </a:rPr>
              <a:t>多套状态部件</a:t>
            </a:r>
            <a:endParaRPr lang="en-US" altLang="zh-CN" sz="2400" b="1" spc="-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86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2557518" cy="418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Core i7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CPU</a:t>
            </a:r>
            <a:endParaRPr lang="zh-CN" altLang="en-US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*节点间互连：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环形总线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83768" y="836712"/>
            <a:ext cx="66602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u="sng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n-ea"/>
                <a:ea typeface="+mn-ea"/>
              </a:rPr>
              <a:t>核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SMP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可扩展为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DSM)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GPU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≥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代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集中式共享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MEM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IN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拓扑结构为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n-ea"/>
                <a:ea typeface="+mn-ea"/>
              </a:rPr>
              <a:t>总线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(1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代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n-ea"/>
                <a:ea typeface="+mn-ea"/>
              </a:rPr>
              <a:t>环形总线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≥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代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7224" y="1844824"/>
            <a:ext cx="7929618" cy="2071702"/>
            <a:chOff x="857224" y="1714488"/>
            <a:chExt cx="7929618" cy="2071702"/>
          </a:xfrm>
        </p:grpSpPr>
        <p:sp>
          <p:nvSpPr>
            <p:cNvPr id="9" name="矩形 8"/>
            <p:cNvSpPr/>
            <p:nvPr/>
          </p:nvSpPr>
          <p:spPr bwMode="auto">
            <a:xfrm>
              <a:off x="6286512" y="1857364"/>
              <a:ext cx="1643074" cy="100489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ext Box 172"/>
            <p:cNvSpPr txBox="1">
              <a:spLocks noChangeArrowheads="1"/>
            </p:cNvSpPr>
            <p:nvPr/>
          </p:nvSpPr>
          <p:spPr bwMode="auto">
            <a:xfrm>
              <a:off x="6643702" y="2505065"/>
              <a:ext cx="500066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11" name="Text Box 232"/>
            <p:cNvSpPr txBox="1">
              <a:spLocks noChangeArrowheads="1"/>
            </p:cNvSpPr>
            <p:nvPr/>
          </p:nvSpPr>
          <p:spPr bwMode="auto">
            <a:xfrm>
              <a:off x="8215338" y="1857364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7786710" y="2357429"/>
              <a:ext cx="42862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7786710" y="2000240"/>
              <a:ext cx="42862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7786710" y="2713031"/>
              <a:ext cx="42862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232"/>
            <p:cNvSpPr txBox="1">
              <a:spLocks noChangeArrowheads="1"/>
            </p:cNvSpPr>
            <p:nvPr/>
          </p:nvSpPr>
          <p:spPr bwMode="auto">
            <a:xfrm>
              <a:off x="8215338" y="2214554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16" name="Text Box 232"/>
            <p:cNvSpPr txBox="1">
              <a:spLocks noChangeArrowheads="1"/>
            </p:cNvSpPr>
            <p:nvPr/>
          </p:nvSpPr>
          <p:spPr bwMode="auto">
            <a:xfrm>
              <a:off x="8215338" y="2571744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 rot="5400000">
              <a:off x="7251322" y="2969015"/>
              <a:ext cx="35719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 Box 172"/>
            <p:cNvSpPr txBox="1">
              <a:spLocks noChangeArrowheads="1"/>
            </p:cNvSpPr>
            <p:nvPr/>
          </p:nvSpPr>
          <p:spPr bwMode="auto">
            <a:xfrm>
              <a:off x="7143768" y="2505065"/>
              <a:ext cx="500066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57224" y="1714488"/>
              <a:ext cx="3357586" cy="150019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Text Box 171"/>
            <p:cNvSpPr txBox="1">
              <a:spLocks noChangeArrowheads="1"/>
            </p:cNvSpPr>
            <p:nvPr/>
          </p:nvSpPr>
          <p:spPr bwMode="auto">
            <a:xfrm>
              <a:off x="3357554" y="1785926"/>
              <a:ext cx="714380" cy="92869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集成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内存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控制器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(IMC)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2928926" y="2862255"/>
              <a:ext cx="500066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22" name="Text Box 199"/>
            <p:cNvSpPr txBox="1">
              <a:spLocks noChangeArrowheads="1"/>
            </p:cNvSpPr>
            <p:nvPr/>
          </p:nvSpPr>
          <p:spPr bwMode="auto">
            <a:xfrm>
              <a:off x="1000100" y="1785926"/>
              <a:ext cx="785818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0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Text Box 200"/>
            <p:cNvSpPr txBox="1">
              <a:spLocks noChangeArrowheads="1"/>
            </p:cNvSpPr>
            <p:nvPr/>
          </p:nvSpPr>
          <p:spPr bwMode="auto">
            <a:xfrm>
              <a:off x="2214546" y="1785926"/>
              <a:ext cx="928694" cy="92869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L3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(</a:t>
              </a:r>
              <a:r>
                <a:rPr lang="zh-CN" altLang="en-US" b="1" dirty="0" smtClean="0">
                  <a:latin typeface="+mn-ea"/>
                  <a:ea typeface="+mn-ea"/>
                </a:rPr>
                <a:t>包含式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232"/>
            <p:cNvSpPr txBox="1">
              <a:spLocks noChangeArrowheads="1"/>
            </p:cNvSpPr>
            <p:nvPr/>
          </p:nvSpPr>
          <p:spPr bwMode="auto">
            <a:xfrm>
              <a:off x="4500562" y="1714488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25" name="Text Box 199"/>
            <p:cNvSpPr txBox="1">
              <a:spLocks noChangeArrowheads="1"/>
            </p:cNvSpPr>
            <p:nvPr/>
          </p:nvSpPr>
          <p:spPr bwMode="auto">
            <a:xfrm>
              <a:off x="1000100" y="2143116"/>
              <a:ext cx="785818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1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Text Box 199"/>
            <p:cNvSpPr txBox="1">
              <a:spLocks noChangeArrowheads="1"/>
            </p:cNvSpPr>
            <p:nvPr/>
          </p:nvSpPr>
          <p:spPr bwMode="auto">
            <a:xfrm>
              <a:off x="1000100" y="2500306"/>
              <a:ext cx="785818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2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000100" y="2857496"/>
              <a:ext cx="785818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3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 rot="5400000">
              <a:off x="1393406" y="2468949"/>
              <a:ext cx="1214446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1785918" y="3000372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785918" y="2643182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785918" y="2285992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785918" y="1927214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000232" y="2428868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3143240" y="2428868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071934" y="2214553"/>
              <a:ext cx="42862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071934" y="1857364"/>
              <a:ext cx="42862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071934" y="2570155"/>
              <a:ext cx="42862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232"/>
            <p:cNvSpPr txBox="1">
              <a:spLocks noChangeArrowheads="1"/>
            </p:cNvSpPr>
            <p:nvPr/>
          </p:nvSpPr>
          <p:spPr bwMode="auto">
            <a:xfrm>
              <a:off x="4500562" y="2071678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4500562" y="2428868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 rot="5400000">
              <a:off x="3107121" y="3254766"/>
              <a:ext cx="214317" cy="7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3929058" y="3000372"/>
              <a:ext cx="3000396" cy="47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 Box 172"/>
            <p:cNvSpPr txBox="1">
              <a:spLocks noChangeArrowheads="1"/>
            </p:cNvSpPr>
            <p:nvPr/>
          </p:nvSpPr>
          <p:spPr bwMode="auto">
            <a:xfrm>
              <a:off x="3428992" y="2862255"/>
              <a:ext cx="500066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43" name="Text Box 182"/>
            <p:cNvSpPr txBox="1">
              <a:spLocks noChangeArrowheads="1"/>
            </p:cNvSpPr>
            <p:nvPr/>
          </p:nvSpPr>
          <p:spPr bwMode="auto">
            <a:xfrm>
              <a:off x="4857752" y="3076569"/>
              <a:ext cx="1214446" cy="361949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 flipV="1">
              <a:off x="6072198" y="3143248"/>
              <a:ext cx="1357322" cy="47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 Box 172"/>
            <p:cNvSpPr txBox="1">
              <a:spLocks noChangeArrowheads="1"/>
            </p:cNvSpPr>
            <p:nvPr/>
          </p:nvSpPr>
          <p:spPr bwMode="auto">
            <a:xfrm>
              <a:off x="7786710" y="3143248"/>
              <a:ext cx="785818" cy="285752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卡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rot="5400000">
              <a:off x="6820314" y="2895195"/>
              <a:ext cx="219078" cy="7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6072198" y="3355974"/>
              <a:ext cx="1714512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14678" y="3357562"/>
              <a:ext cx="164307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3038350" y="2647941"/>
              <a:ext cx="42862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15"/>
            <p:cNvSpPr txBox="1">
              <a:spLocks noChangeArrowheads="1"/>
            </p:cNvSpPr>
            <p:nvPr/>
          </p:nvSpPr>
          <p:spPr bwMode="auto">
            <a:xfrm>
              <a:off x="1500166" y="3429000"/>
              <a:ext cx="7286676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注：</a:t>
              </a:r>
              <a:r>
                <a:rPr lang="en-US" altLang="zh-CN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QPI—</a:t>
              </a:r>
              <a:r>
                <a:rPr lang="zh-CN" altLang="en-US" b="1" dirty="0" smtClean="0"/>
                <a:t>快速通道互连</a:t>
              </a:r>
              <a:r>
                <a:rPr lang="en-US" altLang="zh-CN" b="1" dirty="0" smtClean="0">
                  <a:latin typeface="+mn-ea"/>
                  <a:ea typeface="+mn-ea"/>
                </a:rPr>
                <a:t>(</a:t>
              </a:r>
              <a:r>
                <a:rPr lang="en-US" altLang="zh-CN" dirty="0" smtClean="0"/>
                <a:t>Quick Path Interconnect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，</a:t>
              </a:r>
              <a:r>
                <a:rPr lang="zh-CN" altLang="en-US" b="1" dirty="0" smtClean="0">
                  <a:latin typeface="+mn-ea"/>
                  <a:ea typeface="+mn-ea"/>
                </a:rPr>
                <a:t>一种高速串行总线</a:t>
              </a:r>
              <a:endParaRPr lang="en-US" altLang="zh-CN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627784" y="3933056"/>
            <a:ext cx="56793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静态网络，</a:t>
            </a:r>
            <a:r>
              <a:rPr lang="en-US" altLang="zh-CN" sz="2200" b="1" dirty="0" smtClean="0">
                <a:latin typeface="+mn-ea"/>
                <a:ea typeface="+mn-ea"/>
              </a:rPr>
              <a:t>f(</a:t>
            </a:r>
            <a:r>
              <a:rPr lang="en-US" altLang="zh-CN" sz="2200" b="1" dirty="0" err="1" smtClean="0">
                <a:latin typeface="+mn-ea"/>
                <a:ea typeface="+mn-ea"/>
              </a:rPr>
              <a:t>i</a:t>
            </a:r>
            <a:r>
              <a:rPr lang="en-US" altLang="zh-CN" sz="2200" b="1" dirty="0" smtClean="0">
                <a:latin typeface="+mn-ea"/>
                <a:ea typeface="+mn-ea"/>
              </a:rPr>
              <a:t>)=i±1</a:t>
            </a:r>
            <a:r>
              <a:rPr lang="zh-CN" altLang="en-US" sz="2200" b="1" dirty="0" smtClean="0">
                <a:latin typeface="+mn-ea"/>
                <a:ea typeface="+mn-ea"/>
              </a:rPr>
              <a:t>，节点为</a:t>
            </a:r>
            <a:r>
              <a:rPr lang="en-US" altLang="zh-CN" sz="2200" b="1" dirty="0" smtClean="0">
                <a:latin typeface="+mn-ea"/>
                <a:ea typeface="+mn-ea"/>
              </a:rPr>
              <a:t>3×3</a:t>
            </a:r>
            <a:r>
              <a:rPr lang="zh-CN" altLang="en-US" sz="2200" b="1" dirty="0" smtClean="0">
                <a:latin typeface="+mn-ea"/>
                <a:ea typeface="+mn-ea"/>
              </a:rPr>
              <a:t>开关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571604" y="4449651"/>
            <a:ext cx="6929486" cy="1571637"/>
            <a:chOff x="1571604" y="4714884"/>
            <a:chExt cx="6929486" cy="1571637"/>
          </a:xfrm>
        </p:grpSpPr>
        <p:sp>
          <p:nvSpPr>
            <p:cNvPr id="53" name="矩形 52"/>
            <p:cNvSpPr/>
            <p:nvPr/>
          </p:nvSpPr>
          <p:spPr bwMode="auto">
            <a:xfrm>
              <a:off x="1571604" y="4714884"/>
              <a:ext cx="6072230" cy="12144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171"/>
            <p:cNvSpPr txBox="1">
              <a:spLocks noChangeArrowheads="1"/>
            </p:cNvSpPr>
            <p:nvPr/>
          </p:nvSpPr>
          <p:spPr bwMode="auto">
            <a:xfrm>
              <a:off x="6500826" y="4857761"/>
              <a:ext cx="1071570" cy="1000131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系统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代理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5" name="Text Box 172"/>
            <p:cNvSpPr txBox="1">
              <a:spLocks noChangeArrowheads="1"/>
            </p:cNvSpPr>
            <p:nvPr/>
          </p:nvSpPr>
          <p:spPr bwMode="auto">
            <a:xfrm>
              <a:off x="7072330" y="4929198"/>
              <a:ext cx="500066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56" name="Text Box 199"/>
            <p:cNvSpPr txBox="1">
              <a:spLocks noChangeArrowheads="1"/>
            </p:cNvSpPr>
            <p:nvPr/>
          </p:nvSpPr>
          <p:spPr bwMode="auto">
            <a:xfrm>
              <a:off x="2357422" y="4786322"/>
              <a:ext cx="857256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0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7" name="Text Box 232"/>
            <p:cNvSpPr txBox="1">
              <a:spLocks noChangeArrowheads="1"/>
            </p:cNvSpPr>
            <p:nvPr/>
          </p:nvSpPr>
          <p:spPr bwMode="auto">
            <a:xfrm>
              <a:off x="7929586" y="5286388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rot="5400000">
              <a:off x="2715406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286512" y="5214950"/>
              <a:ext cx="214314" cy="1428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572396" y="5786455"/>
              <a:ext cx="357190" cy="15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7572396" y="5429265"/>
              <a:ext cx="357190" cy="1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 Box 232"/>
            <p:cNvSpPr txBox="1">
              <a:spLocks noChangeArrowheads="1"/>
            </p:cNvSpPr>
            <p:nvPr/>
          </p:nvSpPr>
          <p:spPr bwMode="auto">
            <a:xfrm>
              <a:off x="7929586" y="5643578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 rot="10800000">
              <a:off x="7572396" y="5072075"/>
              <a:ext cx="357190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200"/>
            <p:cNvSpPr txBox="1">
              <a:spLocks noChangeArrowheads="1"/>
            </p:cNvSpPr>
            <p:nvPr/>
          </p:nvSpPr>
          <p:spPr bwMode="auto">
            <a:xfrm>
              <a:off x="2728862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L3$-0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3086052" y="5216538"/>
              <a:ext cx="0" cy="3556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66" name="Text Box 199"/>
            <p:cNvSpPr txBox="1">
              <a:spLocks noChangeArrowheads="1"/>
            </p:cNvSpPr>
            <p:nvPr/>
          </p:nvSpPr>
          <p:spPr bwMode="auto">
            <a:xfrm>
              <a:off x="1571604" y="5072074"/>
              <a:ext cx="642942" cy="50006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GPU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2214546" y="5214950"/>
              <a:ext cx="407196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68" name="Text Box 199"/>
            <p:cNvSpPr txBox="1">
              <a:spLocks noChangeArrowheads="1"/>
            </p:cNvSpPr>
            <p:nvPr/>
          </p:nvSpPr>
          <p:spPr bwMode="auto">
            <a:xfrm>
              <a:off x="3357554" y="4786322"/>
              <a:ext cx="857256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1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Text Box 199"/>
            <p:cNvSpPr txBox="1">
              <a:spLocks noChangeArrowheads="1"/>
            </p:cNvSpPr>
            <p:nvPr/>
          </p:nvSpPr>
          <p:spPr bwMode="auto">
            <a:xfrm>
              <a:off x="4357686" y="4786322"/>
              <a:ext cx="857256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2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Text Box 199"/>
            <p:cNvSpPr txBox="1">
              <a:spLocks noChangeArrowheads="1"/>
            </p:cNvSpPr>
            <p:nvPr/>
          </p:nvSpPr>
          <p:spPr bwMode="auto">
            <a:xfrm>
              <a:off x="5357818" y="4786322"/>
              <a:ext cx="857256" cy="28575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Core 3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 bwMode="auto">
            <a:xfrm rot="5400000">
              <a:off x="3713950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rot="5400000">
              <a:off x="4715670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5714214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sp>
          <p:nvSpPr>
            <p:cNvPr id="74" name="Text Box 200"/>
            <p:cNvSpPr txBox="1">
              <a:spLocks noChangeArrowheads="1"/>
            </p:cNvSpPr>
            <p:nvPr/>
          </p:nvSpPr>
          <p:spPr bwMode="auto">
            <a:xfrm>
              <a:off x="3728994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L3$-1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 flipH="1">
              <a:off x="4086184" y="5216538"/>
              <a:ext cx="1588" cy="3556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76" name="Text Box 200"/>
            <p:cNvSpPr txBox="1">
              <a:spLocks noChangeArrowheads="1"/>
            </p:cNvSpPr>
            <p:nvPr/>
          </p:nvSpPr>
          <p:spPr bwMode="auto">
            <a:xfrm>
              <a:off x="4729126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L3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$-2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5086316" y="5216538"/>
              <a:ext cx="0" cy="3556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78" name="Text Box 200"/>
            <p:cNvSpPr txBox="1">
              <a:spLocks noChangeArrowheads="1"/>
            </p:cNvSpPr>
            <p:nvPr/>
          </p:nvSpPr>
          <p:spPr bwMode="auto">
            <a:xfrm>
              <a:off x="5729258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L3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$-3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 flipH="1">
              <a:off x="6086448" y="5214950"/>
              <a:ext cx="1588" cy="3571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2214546" y="5429262"/>
              <a:ext cx="407196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6286512" y="5357826"/>
              <a:ext cx="214314" cy="714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 Box 171"/>
            <p:cNvSpPr txBox="1">
              <a:spLocks noChangeArrowheads="1"/>
            </p:cNvSpPr>
            <p:nvPr/>
          </p:nvSpPr>
          <p:spPr bwMode="auto">
            <a:xfrm>
              <a:off x="7286644" y="5357826"/>
              <a:ext cx="285752" cy="4953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IMC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Text Box 215"/>
            <p:cNvSpPr txBox="1">
              <a:spLocks noChangeArrowheads="1"/>
            </p:cNvSpPr>
            <p:nvPr/>
          </p:nvSpPr>
          <p:spPr bwMode="auto">
            <a:xfrm>
              <a:off x="1571604" y="5929331"/>
              <a:ext cx="6929486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注：</a:t>
              </a:r>
              <a:r>
                <a:rPr lang="en-US" altLang="zh-CN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GPU—</a:t>
              </a:r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图形处理器，</a:t>
              </a:r>
              <a:r>
                <a:rPr lang="zh-CN" altLang="en-US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系统代理</a:t>
              </a:r>
              <a:r>
                <a:rPr lang="en-US" altLang="zh-CN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—</a:t>
              </a:r>
              <a:r>
                <a:rPr lang="zh-CN" altLang="en-US" b="1" dirty="0" smtClean="0">
                  <a:latin typeface="+mn-ea"/>
                  <a:ea typeface="+mn-ea"/>
                </a:rPr>
                <a:t>管理非核心部件</a:t>
              </a:r>
              <a:r>
                <a:rPr lang="en-US" altLang="zh-CN" b="1" dirty="0" smtClean="0">
                  <a:latin typeface="+mn-ea"/>
                  <a:ea typeface="+mn-ea"/>
                </a:rPr>
                <a:t>(</a:t>
              </a:r>
              <a:r>
                <a:rPr lang="zh-CN" altLang="en-US" b="1" dirty="0" smtClean="0">
                  <a:latin typeface="+mn-ea"/>
                  <a:ea typeface="+mn-ea"/>
                </a:rPr>
                <a:t>相当于北桥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endParaRPr lang="en-US" altLang="zh-CN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 flipV="1">
              <a:off x="7571478" y="5620628"/>
              <a:ext cx="187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1" y="332656"/>
            <a:ext cx="428533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QPI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总线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参数：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特点：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*存储器访问：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集成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MEM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控制器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(IMC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)—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目标：</a:t>
            </a:r>
            <a:endParaRPr lang="en-US" altLang="zh-CN" sz="2200" b="1" dirty="0" smtClean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      NUMA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实现：</a:t>
            </a:r>
            <a:endParaRPr lang="en-US" altLang="zh-CN" sz="2200" b="1" dirty="0" smtClean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包含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式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L3 Cache—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        共享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实现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        替换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算法：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*节点间交互：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02514" y="332656"/>
            <a:ext cx="6661974" cy="240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</a:rPr>
              <a:t>同步、串行总线，包传输、点点连接协议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7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差分、倍速传输，数据包为</a:t>
            </a:r>
            <a:r>
              <a:rPr lang="en-US" altLang="zh-CN" sz="2200" b="1" dirty="0" smtClean="0">
                <a:latin typeface="+mn-ea"/>
                <a:ea typeface="+mn-ea"/>
              </a:rPr>
              <a:t>80</a:t>
            </a:r>
            <a:r>
              <a:rPr lang="zh-CN" altLang="en-US" sz="2200" b="1" dirty="0" smtClean="0">
                <a:latin typeface="+mn-ea"/>
                <a:ea typeface="+mn-ea"/>
              </a:rPr>
              <a:t>位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带宽高、效率高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多条总线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、通信方便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不经过芯片组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910" y="913973"/>
            <a:ext cx="8532380" cy="858843"/>
            <a:chOff x="498910" y="3643314"/>
            <a:chExt cx="8532380" cy="858843"/>
          </a:xfrm>
        </p:grpSpPr>
        <p:grpSp>
          <p:nvGrpSpPr>
            <p:cNvPr id="7" name="组合 76"/>
            <p:cNvGrpSpPr/>
            <p:nvPr/>
          </p:nvGrpSpPr>
          <p:grpSpPr>
            <a:xfrm>
              <a:off x="3571868" y="3643314"/>
              <a:ext cx="5459422" cy="858843"/>
              <a:chOff x="857224" y="4929198"/>
              <a:chExt cx="5459422" cy="858843"/>
            </a:xfrm>
          </p:grpSpPr>
          <p:sp>
            <p:nvSpPr>
              <p:cNvPr id="35" name="Oval 178"/>
              <p:cNvSpPr>
                <a:spLocks noChangeArrowheads="1"/>
              </p:cNvSpPr>
              <p:nvPr/>
            </p:nvSpPr>
            <p:spPr bwMode="auto">
              <a:xfrm>
                <a:off x="2928926" y="5143512"/>
                <a:ext cx="71438" cy="360363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184"/>
              <p:cNvSpPr txBox="1">
                <a:spLocks noChangeArrowheads="1"/>
              </p:cNvSpPr>
              <p:nvPr/>
            </p:nvSpPr>
            <p:spPr bwMode="auto">
              <a:xfrm>
                <a:off x="857225" y="5429264"/>
                <a:ext cx="1785949" cy="358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 smtClean="0">
                    <a:latin typeface="+mn-ea"/>
                    <a:ea typeface="+mn-ea"/>
                  </a:rPr>
                  <a:t>传输频率</a:t>
                </a:r>
                <a:r>
                  <a:rPr lang="en-US" altLang="zh-CN" sz="1600" b="1" dirty="0">
                    <a:latin typeface="+mn-ea"/>
                    <a:ea typeface="+mn-ea"/>
                  </a:rPr>
                  <a:t>=</a:t>
                </a:r>
                <a:r>
                  <a:rPr lang="en-US" altLang="zh-CN" sz="1600" b="1" dirty="0" smtClean="0">
                    <a:latin typeface="+mn-ea"/>
                    <a:ea typeface="+mn-ea"/>
                  </a:rPr>
                  <a:t>6.4GT/s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37" name="Text Box 185"/>
              <p:cNvSpPr txBox="1">
                <a:spLocks noChangeArrowheads="1"/>
              </p:cNvSpPr>
              <p:nvPr/>
            </p:nvSpPr>
            <p:spPr bwMode="auto">
              <a:xfrm>
                <a:off x="3214678" y="5143512"/>
                <a:ext cx="3101968" cy="5715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dirty="0" smtClean="0">
                    <a:latin typeface="+mn-ea"/>
                    <a:ea typeface="+mn-ea"/>
                  </a:rPr>
                  <a:t>QPI</a:t>
                </a:r>
                <a:r>
                  <a:rPr lang="zh-CN" altLang="en-US" b="1" dirty="0">
                    <a:latin typeface="+mn-ea"/>
                    <a:ea typeface="+mn-ea"/>
                  </a:rPr>
                  <a:t>带宽</a:t>
                </a:r>
                <a:r>
                  <a:rPr lang="en-US" altLang="zh-CN" b="1" dirty="0">
                    <a:latin typeface="+mn-ea"/>
                    <a:ea typeface="+mn-ea"/>
                  </a:rPr>
                  <a:t>=</a:t>
                </a:r>
                <a:r>
                  <a:rPr lang="en-US" altLang="zh-CN" b="1" dirty="0" smtClean="0">
                    <a:latin typeface="+mn-ea"/>
                    <a:ea typeface="+mn-ea"/>
                  </a:rPr>
                  <a:t>2*(2B/T)*(6.4GT/s)</a:t>
                </a:r>
              </a:p>
              <a:p>
                <a:r>
                  <a:rPr lang="en-US" altLang="zh-CN" b="1" dirty="0" smtClean="0">
                    <a:latin typeface="+mn-ea"/>
                    <a:ea typeface="+mn-ea"/>
                  </a:rPr>
                  <a:t>       =25.6GB/s</a:t>
                </a:r>
                <a:endParaRPr lang="en-US" altLang="zh-CN" b="1" dirty="0">
                  <a:latin typeface="+mn-ea"/>
                  <a:ea typeface="+mn-ea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>
                <a:off x="857224" y="5286388"/>
                <a:ext cx="228601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直接箭头连接符 38"/>
              <p:cNvCxnSpPr/>
              <p:nvPr/>
            </p:nvCxnSpPr>
            <p:spPr bwMode="auto">
              <a:xfrm rot="10800000">
                <a:off x="857224" y="5429264"/>
                <a:ext cx="228601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直接连接符 39"/>
              <p:cNvCxnSpPr/>
              <p:nvPr/>
            </p:nvCxnSpPr>
            <p:spPr bwMode="auto">
              <a:xfrm rot="10800000" flipV="1">
                <a:off x="1741250" y="5228054"/>
                <a:ext cx="144000" cy="10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Text Box 180"/>
              <p:cNvSpPr txBox="1">
                <a:spLocks noChangeArrowheads="1"/>
              </p:cNvSpPr>
              <p:nvPr/>
            </p:nvSpPr>
            <p:spPr bwMode="auto">
              <a:xfrm>
                <a:off x="857224" y="4929198"/>
                <a:ext cx="1785950" cy="357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990099"/>
                    </a:solidFill>
                    <a:latin typeface="+mn-ea"/>
                    <a:ea typeface="+mn-ea"/>
                  </a:rPr>
                  <a:t>16</a:t>
                </a:r>
                <a:r>
                  <a:rPr lang="zh-CN" altLang="en-US" sz="1600" b="1" dirty="0" smtClean="0">
                    <a:solidFill>
                      <a:srgbClr val="990099"/>
                    </a:solidFill>
                    <a:latin typeface="+mn-ea"/>
                    <a:ea typeface="+mn-ea"/>
                  </a:rPr>
                  <a:t>位数据</a:t>
                </a:r>
                <a:r>
                  <a:rPr lang="en-US" altLang="zh-CN" sz="1600" b="1" dirty="0" smtClean="0">
                    <a:latin typeface="+mn-ea"/>
                    <a:ea typeface="+mn-ea"/>
                  </a:rPr>
                  <a:t>+4</a:t>
                </a:r>
                <a:r>
                  <a:rPr lang="zh-CN" altLang="en-US" sz="1600" b="1" dirty="0" smtClean="0">
                    <a:latin typeface="+mn-ea"/>
                    <a:ea typeface="+mn-ea"/>
                  </a:rPr>
                  <a:t>位校验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组合 88"/>
            <p:cNvGrpSpPr/>
            <p:nvPr/>
          </p:nvGrpSpPr>
          <p:grpSpPr>
            <a:xfrm>
              <a:off x="498910" y="3714752"/>
              <a:ext cx="2715768" cy="787405"/>
              <a:chOff x="279837" y="3714752"/>
              <a:chExt cx="2715768" cy="787405"/>
            </a:xfrm>
          </p:grpSpPr>
          <p:sp>
            <p:nvSpPr>
              <p:cNvPr id="9" name="Text Box 133"/>
              <p:cNvSpPr txBox="1">
                <a:spLocks noChangeArrowheads="1"/>
              </p:cNvSpPr>
              <p:nvPr/>
            </p:nvSpPr>
            <p:spPr bwMode="auto">
              <a:xfrm>
                <a:off x="1147735" y="4214818"/>
                <a:ext cx="923935" cy="285752"/>
              </a:xfrm>
              <a:prstGeom prst="rect">
                <a:avLst/>
              </a:prstGeom>
              <a:solidFill>
                <a:srgbClr val="FFFF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I/O Hub</a:t>
                </a:r>
              </a:p>
            </p:txBody>
          </p:sp>
          <p:sp>
            <p:nvSpPr>
              <p:cNvPr id="10" name="Text Box 158"/>
              <p:cNvSpPr txBox="1">
                <a:spLocks noChangeArrowheads="1"/>
              </p:cNvSpPr>
              <p:nvPr/>
            </p:nvSpPr>
            <p:spPr bwMode="auto">
              <a:xfrm>
                <a:off x="928661" y="3714752"/>
                <a:ext cx="504825" cy="28575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+mn-ea"/>
                    <a:ea typeface="+mn-ea"/>
                  </a:rPr>
                  <a:t>CPU</a:t>
                </a:r>
              </a:p>
            </p:txBody>
          </p:sp>
          <p:sp>
            <p:nvSpPr>
              <p:cNvPr id="11" name="Line 270"/>
              <p:cNvSpPr>
                <a:spLocks noChangeShapeType="1"/>
              </p:cNvSpPr>
              <p:nvPr/>
            </p:nvSpPr>
            <p:spPr bwMode="auto">
              <a:xfrm>
                <a:off x="2071670" y="4354521"/>
                <a:ext cx="86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271"/>
              <p:cNvSpPr>
                <a:spLocks noChangeShapeType="1"/>
              </p:cNvSpPr>
              <p:nvPr/>
            </p:nvSpPr>
            <p:spPr bwMode="auto">
              <a:xfrm>
                <a:off x="2287571" y="4354521"/>
                <a:ext cx="0" cy="7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272"/>
              <p:cNvSpPr>
                <a:spLocks noChangeShapeType="1"/>
              </p:cNvSpPr>
              <p:nvPr/>
            </p:nvSpPr>
            <p:spPr bwMode="auto">
              <a:xfrm>
                <a:off x="2790808" y="4354521"/>
                <a:ext cx="0" cy="7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275"/>
              <p:cNvSpPr>
                <a:spLocks noChangeArrowheads="1"/>
              </p:cNvSpPr>
              <p:nvPr/>
            </p:nvSpPr>
            <p:spPr bwMode="auto">
              <a:xfrm>
                <a:off x="2214546" y="4429132"/>
                <a:ext cx="144463" cy="7302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276"/>
              <p:cNvSpPr>
                <a:spLocks noChangeArrowheads="1"/>
              </p:cNvSpPr>
              <p:nvPr/>
            </p:nvSpPr>
            <p:spPr bwMode="auto">
              <a:xfrm>
                <a:off x="2719371" y="4429132"/>
                <a:ext cx="144463" cy="7302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Text Box 277"/>
              <p:cNvSpPr txBox="1">
                <a:spLocks noChangeArrowheads="1"/>
              </p:cNvSpPr>
              <p:nvPr/>
            </p:nvSpPr>
            <p:spPr bwMode="auto">
              <a:xfrm>
                <a:off x="2430446" y="4356108"/>
                <a:ext cx="211142" cy="1428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7" name="Text Box 158"/>
              <p:cNvSpPr txBox="1">
                <a:spLocks noChangeArrowheads="1"/>
              </p:cNvSpPr>
              <p:nvPr/>
            </p:nvSpPr>
            <p:spPr bwMode="auto">
              <a:xfrm>
                <a:off x="1857356" y="3714752"/>
                <a:ext cx="495307" cy="28575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CPU</a:t>
                </a:r>
              </a:p>
            </p:txBody>
          </p:sp>
          <p:cxnSp>
            <p:nvCxnSpPr>
              <p:cNvPr id="18" name="直接箭头连接符 17"/>
              <p:cNvCxnSpPr/>
              <p:nvPr/>
            </p:nvCxnSpPr>
            <p:spPr bwMode="auto">
              <a:xfrm>
                <a:off x="1433487" y="3786190"/>
                <a:ext cx="432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接箭头连接符 18"/>
              <p:cNvCxnSpPr/>
              <p:nvPr/>
            </p:nvCxnSpPr>
            <p:spPr bwMode="auto">
              <a:xfrm rot="10800000">
                <a:off x="1428728" y="3857628"/>
                <a:ext cx="432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 rot="5400000">
                <a:off x="1821637" y="4107661"/>
                <a:ext cx="21431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rot="5400000" flipH="1" flipV="1">
                <a:off x="1893869" y="4107661"/>
                <a:ext cx="21431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接箭头连接符 21"/>
              <p:cNvCxnSpPr/>
              <p:nvPr/>
            </p:nvCxnSpPr>
            <p:spPr bwMode="auto">
              <a:xfrm rot="5400000">
                <a:off x="1112810" y="4107661"/>
                <a:ext cx="21431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rot="16200000" flipV="1">
                <a:off x="1189010" y="4102105"/>
                <a:ext cx="203996" cy="79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 Box 266"/>
              <p:cNvSpPr txBox="1">
                <a:spLocks noChangeArrowheads="1"/>
              </p:cNvSpPr>
              <p:nvPr/>
            </p:nvSpPr>
            <p:spPr bwMode="auto">
              <a:xfrm>
                <a:off x="2495539" y="3714752"/>
                <a:ext cx="500066" cy="287338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内存</a:t>
                </a:r>
              </a:p>
            </p:txBody>
          </p:sp>
          <p:cxnSp>
            <p:nvCxnSpPr>
              <p:cNvPr id="25" name="直接连接符 24"/>
              <p:cNvCxnSpPr/>
              <p:nvPr/>
            </p:nvCxnSpPr>
            <p:spPr bwMode="auto">
              <a:xfrm>
                <a:off x="2352663" y="3786190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2352663" y="3857628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2352663" y="3929066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 Box 266"/>
              <p:cNvSpPr txBox="1">
                <a:spLocks noChangeArrowheads="1"/>
              </p:cNvSpPr>
              <p:nvPr/>
            </p:nvSpPr>
            <p:spPr bwMode="auto">
              <a:xfrm>
                <a:off x="279837" y="3714752"/>
                <a:ext cx="504825" cy="287338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内存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784662" y="3786190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784662" y="3857628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784662" y="3929066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Oval 178"/>
              <p:cNvSpPr>
                <a:spLocks noChangeArrowheads="1"/>
              </p:cNvSpPr>
              <p:nvPr/>
            </p:nvSpPr>
            <p:spPr bwMode="auto">
              <a:xfrm>
                <a:off x="1571604" y="3714752"/>
                <a:ext cx="71438" cy="217487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78"/>
              <p:cNvSpPr>
                <a:spLocks noChangeArrowheads="1"/>
              </p:cNvSpPr>
              <p:nvPr/>
            </p:nvSpPr>
            <p:spPr bwMode="auto">
              <a:xfrm>
                <a:off x="1142976" y="4071942"/>
                <a:ext cx="214314" cy="71438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178"/>
              <p:cNvSpPr>
                <a:spLocks noChangeArrowheads="1"/>
              </p:cNvSpPr>
              <p:nvPr/>
            </p:nvSpPr>
            <p:spPr bwMode="auto">
              <a:xfrm>
                <a:off x="1857356" y="4071942"/>
                <a:ext cx="214314" cy="71438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555776" y="2636912"/>
            <a:ext cx="644538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NUMA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方式，支持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一致性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(MESI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协议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164274" y="3068960"/>
            <a:ext cx="680021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             CPU</a:t>
            </a:r>
            <a:r>
              <a:rPr lang="zh-CN" altLang="en-US" sz="2400" b="1" dirty="0">
                <a:latin typeface="+mn-ea"/>
                <a:ea typeface="+mn-ea"/>
              </a:rPr>
              <a:t>直接连接</a:t>
            </a:r>
            <a:r>
              <a:rPr lang="en-US" altLang="zh-CN" sz="2400" b="1" dirty="0">
                <a:latin typeface="+mn-ea"/>
                <a:ea typeface="+mn-ea"/>
              </a:rPr>
              <a:t>MEM</a:t>
            </a:r>
            <a:r>
              <a:rPr lang="en-US" altLang="zh-CN" b="1" dirty="0">
                <a:latin typeface="+mn-ea"/>
                <a:ea typeface="+mn-ea"/>
              </a:rPr>
              <a:t>(3</a:t>
            </a:r>
            <a:r>
              <a:rPr lang="zh-CN" altLang="en-US" b="1" dirty="0">
                <a:latin typeface="+mn-ea"/>
                <a:ea typeface="+mn-ea"/>
              </a:rPr>
              <a:t>通道、</a:t>
            </a:r>
            <a:r>
              <a:rPr lang="en-US" altLang="zh-CN" b="1" dirty="0">
                <a:latin typeface="+mn-ea"/>
                <a:ea typeface="+mn-ea"/>
              </a:rPr>
              <a:t>DDR3)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降低</a:t>
            </a:r>
            <a:r>
              <a:rPr lang="zh-CN" altLang="en-US" sz="2200" b="1" dirty="0">
                <a:latin typeface="+mn-ea"/>
                <a:ea typeface="+mn-ea"/>
              </a:rPr>
              <a:t>延迟、增加带宽，提高</a:t>
            </a:r>
            <a:r>
              <a:rPr lang="en-US" altLang="zh-CN" sz="2200" b="1" dirty="0">
                <a:latin typeface="+mn-ea"/>
                <a:ea typeface="+mn-ea"/>
              </a:rPr>
              <a:t>MIMD</a:t>
            </a:r>
            <a:r>
              <a:rPr lang="zh-CN" altLang="en-US" sz="2200" b="1" dirty="0">
                <a:latin typeface="+mn-ea"/>
                <a:ea typeface="+mn-ea"/>
              </a:rPr>
              <a:t>可扩展性</a:t>
            </a:r>
            <a:r>
              <a:rPr lang="en-US" altLang="zh-CN" sz="2200" b="1" dirty="0">
                <a:latin typeface="+mn-ea"/>
                <a:ea typeface="+mn-ea"/>
              </a:rPr>
              <a:t>(NUMA)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  </a:t>
            </a:r>
            <a:r>
              <a:rPr lang="en-US" altLang="zh-CN" sz="2200" b="1" u="sng" dirty="0" smtClean="0">
                <a:latin typeface="+mn-ea"/>
                <a:ea typeface="+mn-ea"/>
              </a:rPr>
              <a:t>OS/</a:t>
            </a:r>
            <a:r>
              <a:rPr lang="zh-CN" altLang="en-US" sz="2200" b="1" u="sng" dirty="0" smtClean="0">
                <a:latin typeface="+mn-ea"/>
                <a:ea typeface="+mn-ea"/>
              </a:rPr>
              <a:t>硬件管理</a:t>
            </a:r>
            <a:r>
              <a:rPr lang="zh-CN" altLang="en-US" sz="2200" b="1" dirty="0">
                <a:latin typeface="+mn-ea"/>
                <a:ea typeface="+mn-ea"/>
              </a:rPr>
              <a:t>地址</a:t>
            </a:r>
            <a:r>
              <a:rPr lang="zh-CN" altLang="en-US" sz="2200" b="1" dirty="0" smtClean="0">
                <a:latin typeface="+mn-ea"/>
                <a:ea typeface="+mn-ea"/>
              </a:rPr>
              <a:t>表，远程访问通过</a:t>
            </a:r>
            <a:r>
              <a:rPr lang="en-US" altLang="zh-CN" sz="2200" b="1" dirty="0">
                <a:latin typeface="+mn-ea"/>
                <a:ea typeface="+mn-ea"/>
              </a:rPr>
              <a:t>QPI</a:t>
            </a:r>
            <a:r>
              <a:rPr lang="zh-CN" altLang="en-US" sz="2200" b="1" dirty="0" smtClean="0">
                <a:latin typeface="+mn-ea"/>
                <a:ea typeface="+mn-ea"/>
              </a:rPr>
              <a:t>网络实现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 smtClean="0">
                <a:latin typeface="+mn-ea"/>
                <a:ea typeface="+mn-ea"/>
              </a:rPr>
              <a:t>各内核</a:t>
            </a:r>
            <a:r>
              <a:rPr lang="en-US" altLang="zh-CN" sz="2400" b="1" dirty="0" smtClean="0">
                <a:latin typeface="+mn-ea"/>
                <a:ea typeface="+mn-ea"/>
              </a:rPr>
              <a:t>L2$</a:t>
            </a:r>
            <a:r>
              <a:rPr lang="zh-CN" altLang="en-US" sz="2400" b="1" dirty="0" smtClean="0">
                <a:latin typeface="+mn-ea"/>
                <a:ea typeface="+mn-ea"/>
              </a:rPr>
              <a:t>是</a:t>
            </a:r>
            <a:r>
              <a:rPr lang="en-US" altLang="zh-CN" sz="2400" b="1" dirty="0" smtClean="0">
                <a:latin typeface="+mn-ea"/>
                <a:ea typeface="+mn-ea"/>
              </a:rPr>
              <a:t>L3$</a:t>
            </a:r>
            <a:r>
              <a:rPr lang="zh-CN" altLang="en-US" sz="2400" b="1" dirty="0" smtClean="0">
                <a:latin typeface="+mn-ea"/>
                <a:ea typeface="+mn-ea"/>
              </a:rPr>
              <a:t>的</a:t>
            </a:r>
            <a:r>
              <a:rPr lang="zh-CN" altLang="en-US" sz="2400" b="1" u="sng" dirty="0" smtClean="0">
                <a:latin typeface="+mn-ea"/>
                <a:ea typeface="+mn-ea"/>
              </a:rPr>
              <a:t>子集</a:t>
            </a:r>
            <a:r>
              <a:rPr lang="zh-CN" altLang="en-US" sz="2400" b="1" dirty="0" smtClean="0">
                <a:latin typeface="+mn-ea"/>
                <a:ea typeface="+mn-ea"/>
              </a:rPr>
              <a:t>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  4</a:t>
            </a:r>
            <a:r>
              <a:rPr lang="zh-CN" altLang="en-US" sz="2200" b="1" dirty="0" smtClean="0">
                <a:latin typeface="+mn-ea"/>
                <a:ea typeface="+mn-ea"/>
              </a:rPr>
              <a:t>位包含位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对应各核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←利于包含性传播实现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  基于</a:t>
            </a:r>
            <a:r>
              <a:rPr lang="zh-CN" altLang="en-US" sz="2200" b="1" dirty="0">
                <a:latin typeface="+mn-ea"/>
                <a:ea typeface="+mn-ea"/>
              </a:rPr>
              <a:t>传统</a:t>
            </a:r>
            <a:r>
              <a:rPr lang="en-US" altLang="zh-CN" b="1" dirty="0">
                <a:latin typeface="+mn-ea"/>
                <a:ea typeface="+mn-ea"/>
              </a:rPr>
              <a:t>(LFU/MRU</a:t>
            </a:r>
            <a:r>
              <a:rPr lang="zh-CN" altLang="en-US" b="1" dirty="0">
                <a:latin typeface="+mn-ea"/>
                <a:ea typeface="+mn-ea"/>
              </a:rPr>
              <a:t>等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、内容</a:t>
            </a:r>
            <a:r>
              <a:rPr lang="en-US" altLang="zh-CN" b="1" dirty="0">
                <a:latin typeface="+mn-ea"/>
                <a:ea typeface="+mn-ea"/>
              </a:rPr>
              <a:t>(Size/LRU-MIN)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zh-CN" altLang="en-US" sz="2200" b="1" dirty="0" smtClean="0">
                <a:latin typeface="+mn-ea"/>
                <a:ea typeface="+mn-ea"/>
              </a:rPr>
              <a:t>代价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</a:rPr>
              <a:t>同</a:t>
            </a:r>
            <a:r>
              <a:rPr lang="en-US" altLang="zh-CN" sz="2400" b="1" dirty="0" smtClean="0">
                <a:latin typeface="+mn-ea"/>
                <a:ea typeface="+mn-ea"/>
              </a:rPr>
              <a:t>Core 2</a:t>
            </a:r>
          </a:p>
        </p:txBody>
      </p:sp>
      <p:sp>
        <p:nvSpPr>
          <p:cNvPr id="4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9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87868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*内核结构：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微架构</a:t>
            </a:r>
            <a:r>
              <a:rPr lang="en-US" altLang="zh-CN" dirty="0" smtClean="0">
                <a:latin typeface="+mn-lt"/>
                <a:ea typeface="+mn-ea"/>
              </a:rPr>
              <a:t>Nehalem</a:t>
            </a:r>
            <a:r>
              <a:rPr lang="zh-CN" altLang="en-US" dirty="0" smtClean="0">
                <a:latin typeface="+mn-lt"/>
                <a:ea typeface="+mn-ea"/>
              </a:rPr>
              <a:t>→</a:t>
            </a:r>
            <a:r>
              <a:rPr lang="en-US" altLang="zh-CN" u="sng" dirty="0" smtClean="0">
                <a:solidFill>
                  <a:schemeClr val="accent2"/>
                </a:solidFill>
                <a:latin typeface="+mn-lt"/>
                <a:ea typeface="+mn-ea"/>
              </a:rPr>
              <a:t>Sandy Bridge</a:t>
            </a:r>
            <a:r>
              <a:rPr lang="zh-CN" altLang="en-US" dirty="0" smtClean="0">
                <a:latin typeface="+mn-lt"/>
                <a:ea typeface="+mn-ea"/>
              </a:rPr>
              <a:t>→</a:t>
            </a:r>
            <a:r>
              <a:rPr lang="en-US" altLang="zh-CN" dirty="0" err="1" smtClean="0">
                <a:latin typeface="+mn-lt"/>
                <a:ea typeface="+mn-ea"/>
              </a:rPr>
              <a:t>Haswell</a:t>
            </a:r>
            <a:r>
              <a:rPr lang="zh-CN" altLang="en-US" dirty="0" smtClean="0">
                <a:latin typeface="+mn-lt"/>
                <a:ea typeface="+mn-ea"/>
              </a:rPr>
              <a:t>→</a:t>
            </a:r>
            <a:r>
              <a:rPr lang="en-US" dirty="0" err="1" smtClean="0">
                <a:latin typeface="+mn-lt"/>
                <a:ea typeface="+mn-ea"/>
              </a:rPr>
              <a:t>Skylake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C3300"/>
                </a:solidFill>
                <a:latin typeface="+mn-ea"/>
                <a:ea typeface="+mn-ea"/>
              </a:rPr>
              <a:t>     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路超标量流水，动态执行，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AVX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指令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≥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代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latin typeface="+mn-ea"/>
                <a:ea typeface="+mn-ea"/>
              </a:rPr>
              <a:t>SMT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1093806" y="1285860"/>
            <a:ext cx="7799370" cy="4929222"/>
            <a:chOff x="1093806" y="1285860"/>
            <a:chExt cx="7799370" cy="4929222"/>
          </a:xfrm>
        </p:grpSpPr>
        <p:sp>
          <p:nvSpPr>
            <p:cNvPr id="244" name="Text Box 139"/>
            <p:cNvSpPr txBox="1">
              <a:spLocks noChangeArrowheads="1"/>
            </p:cNvSpPr>
            <p:nvPr/>
          </p:nvSpPr>
          <p:spPr bwMode="auto">
            <a:xfrm>
              <a:off x="7596188" y="3373423"/>
              <a:ext cx="1296988" cy="11525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3399"/>
                  </a:solidFill>
                  <a:latin typeface="+mn-ea"/>
                  <a:ea typeface="+mn-ea"/>
                </a:rPr>
                <a:t>共享的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3399"/>
                  </a:solidFill>
                  <a:latin typeface="+mn-ea"/>
                  <a:ea typeface="+mn-ea"/>
                </a:rPr>
                <a:t>L3 Cache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8MB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45" name="Rectangle 140"/>
            <p:cNvSpPr>
              <a:spLocks noChangeArrowheads="1"/>
            </p:cNvSpPr>
            <p:nvPr/>
          </p:nvSpPr>
          <p:spPr bwMode="auto">
            <a:xfrm>
              <a:off x="1093806" y="1285860"/>
              <a:ext cx="6192838" cy="4929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6" name="Text Box 141"/>
            <p:cNvSpPr txBox="1">
              <a:spLocks noChangeArrowheads="1"/>
            </p:cNvSpPr>
            <p:nvPr/>
          </p:nvSpPr>
          <p:spPr bwMode="auto">
            <a:xfrm>
              <a:off x="4859338" y="1501760"/>
              <a:ext cx="136842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ITLB(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144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47" name="Text Box 142"/>
            <p:cNvSpPr txBox="1">
              <a:spLocks noChangeArrowheads="1"/>
            </p:cNvSpPr>
            <p:nvPr/>
          </p:nvSpPr>
          <p:spPr bwMode="auto">
            <a:xfrm>
              <a:off x="2411413" y="1503348"/>
              <a:ext cx="244792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L1 I-Cache(32KB)</a:t>
              </a:r>
            </a:p>
          </p:txBody>
        </p:sp>
        <p:sp>
          <p:nvSpPr>
            <p:cNvPr id="248" name="Text Box 143"/>
            <p:cNvSpPr txBox="1">
              <a:spLocks noChangeArrowheads="1"/>
            </p:cNvSpPr>
            <p:nvPr/>
          </p:nvSpPr>
          <p:spPr bwMode="auto">
            <a:xfrm>
              <a:off x="2195513" y="1936735"/>
              <a:ext cx="2447925" cy="28575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预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取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Buffer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预译码</a:t>
              </a:r>
            </a:p>
          </p:txBody>
        </p:sp>
        <p:sp>
          <p:nvSpPr>
            <p:cNvPr id="249" name="Text Box 144"/>
            <p:cNvSpPr txBox="1">
              <a:spLocks noChangeArrowheads="1"/>
            </p:cNvSpPr>
            <p:nvPr/>
          </p:nvSpPr>
          <p:spPr bwMode="auto">
            <a:xfrm>
              <a:off x="4910156" y="1990723"/>
              <a:ext cx="1019166" cy="295269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指令预取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50" name="Line 145"/>
            <p:cNvSpPr>
              <a:spLocks noChangeShapeType="1"/>
            </p:cNvSpPr>
            <p:nvPr/>
          </p:nvSpPr>
          <p:spPr bwMode="auto">
            <a:xfrm flipH="1">
              <a:off x="4643438" y="2078023"/>
              <a:ext cx="28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1" name="Line 146"/>
            <p:cNvSpPr>
              <a:spLocks noChangeShapeType="1"/>
            </p:cNvSpPr>
            <p:nvPr/>
          </p:nvSpPr>
          <p:spPr bwMode="auto">
            <a:xfrm>
              <a:off x="5435600" y="178434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2" name="Line 147"/>
            <p:cNvSpPr>
              <a:spLocks noChangeShapeType="1"/>
            </p:cNvSpPr>
            <p:nvPr/>
          </p:nvSpPr>
          <p:spPr bwMode="auto">
            <a:xfrm flipH="1">
              <a:off x="3419475" y="17906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3" name="Text Box 149"/>
            <p:cNvSpPr txBox="1">
              <a:spLocks noChangeArrowheads="1"/>
            </p:cNvSpPr>
            <p:nvPr/>
          </p:nvSpPr>
          <p:spPr bwMode="auto">
            <a:xfrm>
              <a:off x="2192338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ID0</a:t>
              </a:r>
            </a:p>
          </p:txBody>
        </p:sp>
        <p:sp>
          <p:nvSpPr>
            <p:cNvPr id="254" name="Text Box 150"/>
            <p:cNvSpPr txBox="1">
              <a:spLocks noChangeArrowheads="1"/>
            </p:cNvSpPr>
            <p:nvPr/>
          </p:nvSpPr>
          <p:spPr bwMode="auto">
            <a:xfrm>
              <a:off x="2841625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ID1</a:t>
              </a:r>
            </a:p>
          </p:txBody>
        </p:sp>
        <p:sp>
          <p:nvSpPr>
            <p:cNvPr id="255" name="Text Box 151"/>
            <p:cNvSpPr txBox="1">
              <a:spLocks noChangeArrowheads="1"/>
            </p:cNvSpPr>
            <p:nvPr/>
          </p:nvSpPr>
          <p:spPr bwMode="auto">
            <a:xfrm>
              <a:off x="3489325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ID2</a:t>
              </a:r>
            </a:p>
          </p:txBody>
        </p:sp>
        <p:sp>
          <p:nvSpPr>
            <p:cNvPr id="256" name="Text Box 152"/>
            <p:cNvSpPr txBox="1">
              <a:spLocks noChangeArrowheads="1"/>
            </p:cNvSpPr>
            <p:nvPr/>
          </p:nvSpPr>
          <p:spPr bwMode="auto">
            <a:xfrm>
              <a:off x="4138613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ID3</a:t>
              </a:r>
            </a:p>
          </p:txBody>
        </p:sp>
        <p:sp>
          <p:nvSpPr>
            <p:cNvPr id="257" name="Line 153"/>
            <p:cNvSpPr>
              <a:spLocks noChangeShapeType="1"/>
            </p:cNvSpPr>
            <p:nvPr/>
          </p:nvSpPr>
          <p:spPr bwMode="auto">
            <a:xfrm>
              <a:off x="4356100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8" name="Line 154"/>
            <p:cNvSpPr>
              <a:spLocks noChangeShapeType="1"/>
            </p:cNvSpPr>
            <p:nvPr/>
          </p:nvSpPr>
          <p:spPr bwMode="auto">
            <a:xfrm>
              <a:off x="3779838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9" name="Line 155"/>
            <p:cNvSpPr>
              <a:spLocks noChangeShapeType="1"/>
            </p:cNvSpPr>
            <p:nvPr/>
          </p:nvSpPr>
          <p:spPr bwMode="auto">
            <a:xfrm>
              <a:off x="3132138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0" name="Line 156"/>
            <p:cNvSpPr>
              <a:spLocks noChangeShapeType="1"/>
            </p:cNvSpPr>
            <p:nvPr/>
          </p:nvSpPr>
          <p:spPr bwMode="auto">
            <a:xfrm>
              <a:off x="2484438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1" name="Text Box 157"/>
            <p:cNvSpPr txBox="1">
              <a:spLocks noChangeArrowheads="1"/>
            </p:cNvSpPr>
            <p:nvPr/>
          </p:nvSpPr>
          <p:spPr bwMode="auto">
            <a:xfrm>
              <a:off x="2195513" y="2798748"/>
              <a:ext cx="24479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uOP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LSD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Buffer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262" name="Line 158"/>
            <p:cNvSpPr>
              <a:spLocks noChangeShapeType="1"/>
            </p:cNvSpPr>
            <p:nvPr/>
          </p:nvSpPr>
          <p:spPr bwMode="auto">
            <a:xfrm flipH="1">
              <a:off x="3419475" y="3087673"/>
              <a:ext cx="3175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3" name="Text Box 159"/>
            <p:cNvSpPr txBox="1">
              <a:spLocks noChangeArrowheads="1"/>
            </p:cNvSpPr>
            <p:nvPr/>
          </p:nvSpPr>
          <p:spPr bwMode="auto">
            <a:xfrm>
              <a:off x="2266950" y="3301985"/>
              <a:ext cx="237648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RAT/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分配器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64" name="Text Box 160"/>
            <p:cNvSpPr txBox="1">
              <a:spLocks noChangeArrowheads="1"/>
            </p:cNvSpPr>
            <p:nvPr/>
          </p:nvSpPr>
          <p:spPr bwMode="auto">
            <a:xfrm>
              <a:off x="2124075" y="3736960"/>
              <a:ext cx="26638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再定序缓冲器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ROB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(168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项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65" name="Line 161"/>
            <p:cNvSpPr>
              <a:spLocks noChangeShapeType="1"/>
            </p:cNvSpPr>
            <p:nvPr/>
          </p:nvSpPr>
          <p:spPr bwMode="auto">
            <a:xfrm flipV="1">
              <a:off x="1331913" y="3878248"/>
              <a:ext cx="79057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6" name="Text Box 162"/>
            <p:cNvSpPr txBox="1">
              <a:spLocks noChangeArrowheads="1"/>
            </p:cNvSpPr>
            <p:nvPr/>
          </p:nvSpPr>
          <p:spPr bwMode="auto">
            <a:xfrm>
              <a:off x="3490913" y="3086085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4uop</a:t>
              </a: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 flipH="1">
              <a:off x="3419475" y="3590910"/>
              <a:ext cx="0" cy="146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8" name="Line 164"/>
            <p:cNvSpPr>
              <a:spLocks noChangeShapeType="1"/>
            </p:cNvSpPr>
            <p:nvPr/>
          </p:nvSpPr>
          <p:spPr bwMode="auto">
            <a:xfrm flipH="1">
              <a:off x="3419475" y="4035380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9" name="Line 165"/>
            <p:cNvSpPr>
              <a:spLocks noChangeShapeType="1"/>
            </p:cNvSpPr>
            <p:nvPr/>
          </p:nvSpPr>
          <p:spPr bwMode="auto">
            <a:xfrm flipV="1">
              <a:off x="3348038" y="3157523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0" name="Text Box 166"/>
            <p:cNvSpPr txBox="1">
              <a:spLocks noChangeArrowheads="1"/>
            </p:cNvSpPr>
            <p:nvPr/>
          </p:nvSpPr>
          <p:spPr bwMode="auto">
            <a:xfrm>
              <a:off x="1474788" y="4632344"/>
              <a:ext cx="41767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保留站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RS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(54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71" name="Text Box 167"/>
            <p:cNvSpPr txBox="1">
              <a:spLocks noChangeArrowheads="1"/>
            </p:cNvSpPr>
            <p:nvPr/>
          </p:nvSpPr>
          <p:spPr bwMode="auto">
            <a:xfrm>
              <a:off x="4932362" y="5710256"/>
              <a:ext cx="135414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DTLB(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100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72" name="Text Box 168"/>
            <p:cNvSpPr txBox="1">
              <a:spLocks noChangeArrowheads="1"/>
            </p:cNvSpPr>
            <p:nvPr/>
          </p:nvSpPr>
          <p:spPr bwMode="auto">
            <a:xfrm>
              <a:off x="2698750" y="5710256"/>
              <a:ext cx="223202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L1 D-Cache(32KB)</a:t>
              </a:r>
            </a:p>
          </p:txBody>
        </p:sp>
        <p:sp>
          <p:nvSpPr>
            <p:cNvPr id="273" name="Text Box 169"/>
            <p:cNvSpPr txBox="1">
              <a:spLocks noChangeArrowheads="1"/>
            </p:cNvSpPr>
            <p:nvPr/>
          </p:nvSpPr>
          <p:spPr bwMode="auto">
            <a:xfrm>
              <a:off x="1835150" y="5135581"/>
              <a:ext cx="1654175" cy="288925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执行单元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4" name="Line 170"/>
            <p:cNvSpPr>
              <a:spLocks noChangeShapeType="1"/>
            </p:cNvSpPr>
            <p:nvPr/>
          </p:nvSpPr>
          <p:spPr bwMode="auto">
            <a:xfrm flipH="1">
              <a:off x="1979613" y="4922856"/>
              <a:ext cx="0" cy="21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5" name="Line 171"/>
            <p:cNvSpPr>
              <a:spLocks noChangeShapeType="1"/>
            </p:cNvSpPr>
            <p:nvPr/>
          </p:nvSpPr>
          <p:spPr bwMode="auto">
            <a:xfrm flipH="1">
              <a:off x="4284663" y="5422919"/>
              <a:ext cx="0" cy="2873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6" name="Line 172"/>
            <p:cNvSpPr>
              <a:spLocks noChangeShapeType="1"/>
            </p:cNvSpPr>
            <p:nvPr/>
          </p:nvSpPr>
          <p:spPr bwMode="auto">
            <a:xfrm flipH="1">
              <a:off x="4716463" y="5422919"/>
              <a:ext cx="0" cy="287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7" name="Line 173"/>
            <p:cNvSpPr>
              <a:spLocks noChangeShapeType="1"/>
            </p:cNvSpPr>
            <p:nvPr/>
          </p:nvSpPr>
          <p:spPr bwMode="auto">
            <a:xfrm flipH="1" flipV="1">
              <a:off x="3132138" y="5567381"/>
              <a:ext cx="0" cy="1428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8" name="Text Box 175"/>
            <p:cNvSpPr txBox="1">
              <a:spLocks noChangeArrowheads="1"/>
            </p:cNvSpPr>
            <p:nvPr/>
          </p:nvSpPr>
          <p:spPr bwMode="auto">
            <a:xfrm>
              <a:off x="1330325" y="4919681"/>
              <a:ext cx="64928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Port0</a:t>
              </a:r>
            </a:p>
          </p:txBody>
        </p:sp>
        <p:sp>
          <p:nvSpPr>
            <p:cNvPr id="279" name="Text Box 176"/>
            <p:cNvSpPr txBox="1">
              <a:spLocks noChangeArrowheads="1"/>
            </p:cNvSpPr>
            <p:nvPr/>
          </p:nvSpPr>
          <p:spPr bwMode="auto">
            <a:xfrm>
              <a:off x="3924300" y="5135581"/>
              <a:ext cx="17272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操作单元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0" name="Line 177"/>
            <p:cNvSpPr>
              <a:spLocks noChangeShapeType="1"/>
            </p:cNvSpPr>
            <p:nvPr/>
          </p:nvSpPr>
          <p:spPr bwMode="auto">
            <a:xfrm flipH="1">
              <a:off x="2627313" y="4921269"/>
              <a:ext cx="0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1" name="Text Box 178"/>
            <p:cNvSpPr txBox="1">
              <a:spLocks noChangeArrowheads="1"/>
            </p:cNvSpPr>
            <p:nvPr/>
          </p:nvSpPr>
          <p:spPr bwMode="auto">
            <a:xfrm>
              <a:off x="2051050" y="4919681"/>
              <a:ext cx="577850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Port1</a:t>
              </a:r>
            </a:p>
          </p:txBody>
        </p:sp>
        <p:sp>
          <p:nvSpPr>
            <p:cNvPr id="282" name="Line 179"/>
            <p:cNvSpPr>
              <a:spLocks noChangeShapeType="1"/>
            </p:cNvSpPr>
            <p:nvPr/>
          </p:nvSpPr>
          <p:spPr bwMode="auto">
            <a:xfrm flipH="1">
              <a:off x="3344863" y="4921269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3" name="Text Box 180"/>
            <p:cNvSpPr txBox="1">
              <a:spLocks noChangeArrowheads="1"/>
            </p:cNvSpPr>
            <p:nvPr/>
          </p:nvSpPr>
          <p:spPr bwMode="auto">
            <a:xfrm>
              <a:off x="2698750" y="4919681"/>
              <a:ext cx="647700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Port5</a:t>
              </a:r>
            </a:p>
          </p:txBody>
        </p:sp>
        <p:sp>
          <p:nvSpPr>
            <p:cNvPr id="284" name="Line 181"/>
            <p:cNvSpPr>
              <a:spLocks noChangeShapeType="1"/>
            </p:cNvSpPr>
            <p:nvPr/>
          </p:nvSpPr>
          <p:spPr bwMode="auto">
            <a:xfrm flipH="1">
              <a:off x="4067175" y="4922856"/>
              <a:ext cx="0" cy="21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5" name="Text Box 182"/>
            <p:cNvSpPr txBox="1">
              <a:spLocks noChangeArrowheads="1"/>
            </p:cNvSpPr>
            <p:nvPr/>
          </p:nvSpPr>
          <p:spPr bwMode="auto">
            <a:xfrm>
              <a:off x="3419475" y="4919681"/>
              <a:ext cx="647700" cy="2190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Port2</a:t>
              </a:r>
            </a:p>
          </p:txBody>
        </p:sp>
        <p:sp>
          <p:nvSpPr>
            <p:cNvPr id="286" name="Line 183"/>
            <p:cNvSpPr>
              <a:spLocks noChangeShapeType="1"/>
            </p:cNvSpPr>
            <p:nvPr/>
          </p:nvSpPr>
          <p:spPr bwMode="auto">
            <a:xfrm flipH="1">
              <a:off x="4786313" y="4921269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7" name="Text Box 184"/>
            <p:cNvSpPr txBox="1">
              <a:spLocks noChangeArrowheads="1"/>
            </p:cNvSpPr>
            <p:nvPr/>
          </p:nvSpPr>
          <p:spPr bwMode="auto">
            <a:xfrm>
              <a:off x="4138613" y="4919681"/>
              <a:ext cx="64928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Port3</a:t>
              </a:r>
            </a:p>
          </p:txBody>
        </p:sp>
        <p:sp>
          <p:nvSpPr>
            <p:cNvPr id="288" name="Line 185"/>
            <p:cNvSpPr>
              <a:spLocks noChangeShapeType="1"/>
            </p:cNvSpPr>
            <p:nvPr/>
          </p:nvSpPr>
          <p:spPr bwMode="auto">
            <a:xfrm flipH="1">
              <a:off x="5507038" y="4921269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9" name="Text Box 186"/>
            <p:cNvSpPr txBox="1">
              <a:spLocks noChangeArrowheads="1"/>
            </p:cNvSpPr>
            <p:nvPr/>
          </p:nvSpPr>
          <p:spPr bwMode="auto">
            <a:xfrm>
              <a:off x="4859338" y="4919681"/>
              <a:ext cx="647700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Port4</a:t>
              </a:r>
            </a:p>
          </p:txBody>
        </p:sp>
        <p:sp>
          <p:nvSpPr>
            <p:cNvPr id="290" name="Line 187"/>
            <p:cNvSpPr>
              <a:spLocks noChangeShapeType="1"/>
            </p:cNvSpPr>
            <p:nvPr/>
          </p:nvSpPr>
          <p:spPr bwMode="auto">
            <a:xfrm>
              <a:off x="1330325" y="5567381"/>
              <a:ext cx="21605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1" name="Line 188"/>
            <p:cNvSpPr>
              <a:spLocks noChangeShapeType="1"/>
            </p:cNvSpPr>
            <p:nvPr/>
          </p:nvSpPr>
          <p:spPr bwMode="auto">
            <a:xfrm flipH="1">
              <a:off x="1979613" y="5422919"/>
              <a:ext cx="0" cy="1444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2" name="Line 189"/>
            <p:cNvSpPr>
              <a:spLocks noChangeShapeType="1"/>
            </p:cNvSpPr>
            <p:nvPr/>
          </p:nvSpPr>
          <p:spPr bwMode="auto">
            <a:xfrm flipH="1">
              <a:off x="2627313" y="5422919"/>
              <a:ext cx="0" cy="1444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3" name="Line 190"/>
            <p:cNvSpPr>
              <a:spLocks noChangeShapeType="1"/>
            </p:cNvSpPr>
            <p:nvPr/>
          </p:nvSpPr>
          <p:spPr bwMode="auto">
            <a:xfrm flipH="1">
              <a:off x="3346450" y="5422919"/>
              <a:ext cx="0" cy="1444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4" name="Line 191"/>
            <p:cNvSpPr>
              <a:spLocks noChangeShapeType="1"/>
            </p:cNvSpPr>
            <p:nvPr/>
          </p:nvSpPr>
          <p:spPr bwMode="auto">
            <a:xfrm flipH="1">
              <a:off x="1320486" y="3878248"/>
              <a:ext cx="0" cy="16938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5" name="Text Box 192"/>
            <p:cNvSpPr txBox="1">
              <a:spLocks noChangeArrowheads="1"/>
            </p:cNvSpPr>
            <p:nvPr/>
          </p:nvSpPr>
          <p:spPr bwMode="auto">
            <a:xfrm>
              <a:off x="5435600" y="2654285"/>
              <a:ext cx="935038" cy="57626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+mn-ea"/>
                  <a:ea typeface="+mn-ea"/>
                </a:rPr>
                <a:t>nd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512</a:t>
              </a:r>
              <a:r>
                <a:rPr lang="zh-CN" altLang="en-US" sz="1800" b="1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96" name="Text Box 193"/>
            <p:cNvSpPr txBox="1">
              <a:spLocks noChangeArrowheads="1"/>
            </p:cNvSpPr>
            <p:nvPr/>
          </p:nvSpPr>
          <p:spPr bwMode="auto">
            <a:xfrm>
              <a:off x="6083300" y="3517885"/>
              <a:ext cx="1152525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+mn-ea"/>
                  <a:ea typeface="+mn-ea"/>
                </a:rPr>
                <a:t>私有的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L2 Cache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256KB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97" name="Line 194"/>
            <p:cNvSpPr>
              <a:spLocks noChangeShapeType="1"/>
            </p:cNvSpPr>
            <p:nvPr/>
          </p:nvSpPr>
          <p:spPr bwMode="auto">
            <a:xfrm flipH="1">
              <a:off x="6000760" y="1790685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8" name="Line 195"/>
            <p:cNvSpPr>
              <a:spLocks noChangeShapeType="1"/>
            </p:cNvSpPr>
            <p:nvPr/>
          </p:nvSpPr>
          <p:spPr bwMode="auto">
            <a:xfrm flipH="1" flipV="1">
              <a:off x="5938838" y="3230547"/>
              <a:ext cx="0" cy="248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9" name="Line 196"/>
            <p:cNvSpPr>
              <a:spLocks noChangeShapeType="1"/>
            </p:cNvSpPr>
            <p:nvPr/>
          </p:nvSpPr>
          <p:spPr bwMode="auto">
            <a:xfrm flipH="1" flipV="1">
              <a:off x="3851275" y="6000769"/>
              <a:ext cx="0" cy="141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0" name="Line 197"/>
            <p:cNvSpPr>
              <a:spLocks noChangeShapeType="1"/>
            </p:cNvSpPr>
            <p:nvPr/>
          </p:nvSpPr>
          <p:spPr bwMode="auto">
            <a:xfrm>
              <a:off x="3851275" y="6143644"/>
              <a:ext cx="2808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1" name="Line 198"/>
            <p:cNvSpPr>
              <a:spLocks noChangeShapeType="1"/>
            </p:cNvSpPr>
            <p:nvPr/>
          </p:nvSpPr>
          <p:spPr bwMode="auto">
            <a:xfrm flipH="1" flipV="1">
              <a:off x="6659563" y="4357694"/>
              <a:ext cx="0" cy="180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2" name="Line 199"/>
            <p:cNvSpPr>
              <a:spLocks noChangeShapeType="1"/>
            </p:cNvSpPr>
            <p:nvPr/>
          </p:nvSpPr>
          <p:spPr bwMode="auto">
            <a:xfrm>
              <a:off x="6659563" y="1357298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3" name="Line 200"/>
            <p:cNvSpPr>
              <a:spLocks noChangeShapeType="1"/>
            </p:cNvSpPr>
            <p:nvPr/>
          </p:nvSpPr>
          <p:spPr bwMode="auto">
            <a:xfrm flipH="1">
              <a:off x="3419475" y="13588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4" name="Line 201"/>
            <p:cNvSpPr>
              <a:spLocks noChangeShapeType="1"/>
            </p:cNvSpPr>
            <p:nvPr/>
          </p:nvSpPr>
          <p:spPr bwMode="auto">
            <a:xfrm flipH="1" flipV="1">
              <a:off x="3419475" y="1357298"/>
              <a:ext cx="32400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5" name="Line 202"/>
            <p:cNvSpPr>
              <a:spLocks noChangeShapeType="1"/>
            </p:cNvSpPr>
            <p:nvPr/>
          </p:nvSpPr>
          <p:spPr bwMode="auto">
            <a:xfrm>
              <a:off x="4356100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6" name="Line 203"/>
            <p:cNvSpPr>
              <a:spLocks noChangeShapeType="1"/>
            </p:cNvSpPr>
            <p:nvPr/>
          </p:nvSpPr>
          <p:spPr bwMode="auto">
            <a:xfrm>
              <a:off x="3779838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7" name="Line 204"/>
            <p:cNvSpPr>
              <a:spLocks noChangeShapeType="1"/>
            </p:cNvSpPr>
            <p:nvPr/>
          </p:nvSpPr>
          <p:spPr bwMode="auto">
            <a:xfrm>
              <a:off x="3132138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8" name="Line 205"/>
            <p:cNvSpPr>
              <a:spLocks noChangeShapeType="1"/>
            </p:cNvSpPr>
            <p:nvPr/>
          </p:nvSpPr>
          <p:spPr bwMode="auto">
            <a:xfrm>
              <a:off x="2413000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9" name="Line 206"/>
            <p:cNvSpPr>
              <a:spLocks noChangeShapeType="1"/>
            </p:cNvSpPr>
            <p:nvPr/>
          </p:nvSpPr>
          <p:spPr bwMode="auto">
            <a:xfrm>
              <a:off x="2484438" y="26542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0" name="Line 207"/>
            <p:cNvSpPr>
              <a:spLocks noChangeShapeType="1"/>
            </p:cNvSpPr>
            <p:nvPr/>
          </p:nvSpPr>
          <p:spPr bwMode="auto">
            <a:xfrm>
              <a:off x="2555875" y="26542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1" name="Line 208"/>
            <p:cNvSpPr>
              <a:spLocks noChangeShapeType="1"/>
            </p:cNvSpPr>
            <p:nvPr/>
          </p:nvSpPr>
          <p:spPr bwMode="auto">
            <a:xfrm>
              <a:off x="2339975" y="26542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2" name="Line 209"/>
            <p:cNvSpPr>
              <a:spLocks noChangeShapeType="1"/>
            </p:cNvSpPr>
            <p:nvPr/>
          </p:nvSpPr>
          <p:spPr bwMode="auto">
            <a:xfrm flipH="1" flipV="1">
              <a:off x="7235825" y="3951273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3" name="Text Box 213"/>
            <p:cNvSpPr txBox="1">
              <a:spLocks noChangeArrowheads="1"/>
            </p:cNvSpPr>
            <p:nvPr/>
          </p:nvSpPr>
          <p:spPr bwMode="auto">
            <a:xfrm>
              <a:off x="1258888" y="1358885"/>
              <a:ext cx="9556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Core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i7</a:t>
              </a:r>
              <a:endParaRPr lang="en-US" altLang="zh-CN" sz="2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 Box 144"/>
            <p:cNvSpPr txBox="1">
              <a:spLocks noChangeArrowheads="1"/>
            </p:cNvSpPr>
            <p:nvPr/>
          </p:nvSpPr>
          <p:spPr bwMode="auto">
            <a:xfrm>
              <a:off x="4906984" y="2285992"/>
              <a:ext cx="1022338" cy="295269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分支预测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8" name="Text Box 144"/>
            <p:cNvSpPr txBox="1">
              <a:spLocks noChangeArrowheads="1"/>
            </p:cNvSpPr>
            <p:nvPr/>
          </p:nvSpPr>
          <p:spPr bwMode="auto">
            <a:xfrm>
              <a:off x="1714480" y="4249453"/>
              <a:ext cx="1571636" cy="295269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FP PRF(144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个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Text Box 144"/>
            <p:cNvSpPr txBox="1">
              <a:spLocks noChangeArrowheads="1"/>
            </p:cNvSpPr>
            <p:nvPr/>
          </p:nvSpPr>
          <p:spPr bwMode="auto">
            <a:xfrm>
              <a:off x="3571868" y="4249453"/>
              <a:ext cx="1714512" cy="295269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INT PRF(160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个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2500298" y="4143380"/>
              <a:ext cx="20717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Line 164"/>
            <p:cNvSpPr>
              <a:spLocks noChangeShapeType="1"/>
            </p:cNvSpPr>
            <p:nvPr/>
          </p:nvSpPr>
          <p:spPr bwMode="auto">
            <a:xfrm flipH="1">
              <a:off x="2500298" y="4143380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4" name="Line 164"/>
            <p:cNvSpPr>
              <a:spLocks noChangeShapeType="1"/>
            </p:cNvSpPr>
            <p:nvPr/>
          </p:nvSpPr>
          <p:spPr bwMode="auto">
            <a:xfrm flipH="1">
              <a:off x="4572000" y="4143380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H="1">
              <a:off x="2500298" y="4535446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6" name="Line 164"/>
            <p:cNvSpPr>
              <a:spLocks noChangeShapeType="1"/>
            </p:cNvSpPr>
            <p:nvPr/>
          </p:nvSpPr>
          <p:spPr bwMode="auto">
            <a:xfrm flipH="1">
              <a:off x="4572000" y="4535446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88" name="AutoShape 29"/>
          <p:cNvSpPr>
            <a:spLocks/>
          </p:cNvSpPr>
          <p:nvPr/>
        </p:nvSpPr>
        <p:spPr bwMode="auto">
          <a:xfrm>
            <a:off x="107504" y="3819380"/>
            <a:ext cx="883773" cy="270000"/>
          </a:xfrm>
          <a:prstGeom prst="borderCallout2">
            <a:avLst>
              <a:gd name="adj1" fmla="val 49740"/>
              <a:gd name="adj2" fmla="val 99142"/>
              <a:gd name="adj3" fmla="val 51600"/>
              <a:gd name="adj4" fmla="val 107710"/>
              <a:gd name="adj5" fmla="val 200398"/>
              <a:gd name="adj6" fmla="val 17817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P4</a:t>
            </a:r>
            <a:r>
              <a:rPr lang="zh-CN" altLang="en-US" b="1" dirty="0" smtClean="0">
                <a:solidFill>
                  <a:schemeClr val="tx1"/>
                </a:solidFill>
              </a:rPr>
              <a:t>技术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2" y="341650"/>
            <a:ext cx="4429726" cy="582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LSD Buffer—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PRF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物理寄存器文件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)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AVX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zh-CN" spc="-70" dirty="0" smtClean="0">
                <a:solidFill>
                  <a:schemeClr val="accent2"/>
                </a:solidFill>
              </a:rPr>
              <a:t>Advanced </a:t>
            </a:r>
            <a:r>
              <a:rPr lang="en-US" altLang="zh-CN" spc="-70" dirty="0">
                <a:solidFill>
                  <a:schemeClr val="accent2"/>
                </a:solidFill>
              </a:rPr>
              <a:t>Vector Extensions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43808" y="332656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1.5K </a:t>
            </a:r>
            <a:r>
              <a:rPr lang="en-US" altLang="zh-CN" sz="2400" dirty="0" err="1" smtClean="0">
                <a:latin typeface="+mn-lt"/>
                <a:ea typeface="+mn-ea"/>
              </a:rPr>
              <a:t>μ</a:t>
            </a:r>
            <a:r>
              <a:rPr lang="en-US" altLang="zh-CN" sz="2400" b="1" dirty="0" err="1" smtClean="0">
                <a:latin typeface="+mn-ea"/>
                <a:ea typeface="+mn-ea"/>
              </a:rPr>
              <a:t>OP</a:t>
            </a:r>
            <a:r>
              <a:rPr lang="zh-CN" altLang="en-US" sz="2400" b="1" dirty="0" smtClean="0">
                <a:latin typeface="+mn-ea"/>
                <a:ea typeface="+mn-ea"/>
              </a:rPr>
              <a:t>、直接映射，</a:t>
            </a:r>
            <a:r>
              <a:rPr lang="en-US" altLang="zh-CN" sz="2400" b="1" dirty="0" smtClean="0">
                <a:latin typeface="+mn-ea"/>
                <a:ea typeface="+mn-ea"/>
              </a:rPr>
              <a:t>H</a:t>
            </a:r>
            <a:r>
              <a:rPr lang="zh-CN" altLang="en-US" sz="2400" b="1" dirty="0" smtClean="0">
                <a:latin typeface="+mn-ea"/>
                <a:ea typeface="+mn-ea"/>
              </a:rPr>
              <a:t>≈</a:t>
            </a:r>
            <a:r>
              <a:rPr lang="en-US" altLang="zh-CN" sz="2400" b="1" dirty="0" smtClean="0">
                <a:latin typeface="+mn-ea"/>
                <a:ea typeface="+mn-ea"/>
              </a:rPr>
              <a:t>80%</a:t>
            </a:r>
            <a:r>
              <a:rPr lang="zh-CN" altLang="en-US" sz="2400" b="1" dirty="0" smtClean="0">
                <a:latin typeface="+mn-ea"/>
                <a:ea typeface="+mn-ea"/>
              </a:rPr>
              <a:t>、降低功耗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71604" y="836712"/>
            <a:ext cx="6286544" cy="1358910"/>
            <a:chOff x="1285852" y="927082"/>
            <a:chExt cx="6286544" cy="1358910"/>
          </a:xfrm>
        </p:grpSpPr>
        <p:sp>
          <p:nvSpPr>
            <p:cNvPr id="9" name="Text Box 142"/>
            <p:cNvSpPr txBox="1">
              <a:spLocks noChangeArrowheads="1"/>
            </p:cNvSpPr>
            <p:nvPr/>
          </p:nvSpPr>
          <p:spPr bwMode="auto">
            <a:xfrm>
              <a:off x="1285852" y="927082"/>
              <a:ext cx="1428759" cy="35877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L1-I$(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32KB)</a:t>
              </a:r>
            </a:p>
          </p:txBody>
        </p:sp>
        <p:sp>
          <p:nvSpPr>
            <p:cNvPr id="10" name="Text Box 143"/>
            <p:cNvSpPr txBox="1">
              <a:spLocks noChangeArrowheads="1"/>
            </p:cNvSpPr>
            <p:nvPr/>
          </p:nvSpPr>
          <p:spPr bwMode="auto">
            <a:xfrm>
              <a:off x="3071802" y="928670"/>
              <a:ext cx="2214577" cy="35719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预取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/Buffer/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预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译码</a:t>
              </a:r>
            </a:p>
          </p:txBody>
        </p:sp>
        <p:sp>
          <p:nvSpPr>
            <p:cNvPr id="11" name="Text Box 143"/>
            <p:cNvSpPr txBox="1">
              <a:spLocks noChangeArrowheads="1"/>
            </p:cNvSpPr>
            <p:nvPr/>
          </p:nvSpPr>
          <p:spPr bwMode="auto">
            <a:xfrm>
              <a:off x="5000627" y="1571610"/>
              <a:ext cx="1857388" cy="35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uOP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Cache</a:t>
              </a:r>
              <a:r>
                <a:rPr lang="en-US" altLang="zh-CN" b="1" dirty="0" smtClean="0">
                  <a:latin typeface="+mn-ea"/>
                  <a:ea typeface="+mn-ea"/>
                </a:rPr>
                <a:t>(1.5K)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 Box 149"/>
            <p:cNvSpPr txBox="1">
              <a:spLocks noChangeArrowheads="1"/>
            </p:cNvSpPr>
            <p:nvPr/>
          </p:nvSpPr>
          <p:spPr bwMode="auto">
            <a:xfrm>
              <a:off x="5857883" y="1071543"/>
              <a:ext cx="1000132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" name="直接连接符 8"/>
            <p:cNvCxnSpPr/>
            <p:nvPr/>
          </p:nvCxnSpPr>
          <p:spPr bwMode="auto">
            <a:xfrm rot="16200000" flipH="1">
              <a:off x="5679288" y="1107262"/>
              <a:ext cx="285752" cy="71438"/>
            </a:xfrm>
            <a:prstGeom prst="bentConnector3">
              <a:avLst>
                <a:gd name="adj1" fmla="val 966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8"/>
            <p:cNvCxnSpPr/>
            <p:nvPr/>
          </p:nvCxnSpPr>
          <p:spPr bwMode="auto">
            <a:xfrm>
              <a:off x="5786445" y="1000105"/>
              <a:ext cx="1000132" cy="71438"/>
            </a:xfrm>
            <a:prstGeom prst="bentConnector3">
              <a:avLst>
                <a:gd name="adj1" fmla="val 9952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8"/>
            <p:cNvCxnSpPr/>
            <p:nvPr/>
          </p:nvCxnSpPr>
          <p:spPr bwMode="auto">
            <a:xfrm rot="16200000" flipH="1">
              <a:off x="5607850" y="1035825"/>
              <a:ext cx="285752" cy="71438"/>
            </a:xfrm>
            <a:prstGeom prst="bentConnector3">
              <a:avLst>
                <a:gd name="adj1" fmla="val 966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8"/>
            <p:cNvCxnSpPr/>
            <p:nvPr/>
          </p:nvCxnSpPr>
          <p:spPr bwMode="auto">
            <a:xfrm>
              <a:off x="5715007" y="928668"/>
              <a:ext cx="1000132" cy="71438"/>
            </a:xfrm>
            <a:prstGeom prst="bentConnector3">
              <a:avLst>
                <a:gd name="adj1" fmla="val 9952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144"/>
            <p:cNvSpPr txBox="1">
              <a:spLocks noChangeArrowheads="1"/>
            </p:cNvSpPr>
            <p:nvPr/>
          </p:nvSpPr>
          <p:spPr bwMode="auto">
            <a:xfrm>
              <a:off x="2428860" y="1571610"/>
              <a:ext cx="1928826" cy="35719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分支预测单元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流程图: 手动操作 17"/>
            <p:cNvSpPr/>
            <p:nvPr/>
          </p:nvSpPr>
          <p:spPr bwMode="auto">
            <a:xfrm rot="16200000">
              <a:off x="6750858" y="1393015"/>
              <a:ext cx="785818" cy="142876"/>
            </a:xfrm>
            <a:prstGeom prst="flowChartManualOperation">
              <a:avLst/>
            </a:prstGeom>
            <a:solidFill>
              <a:srgbClr val="CC99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6858015" y="1214420"/>
              <a:ext cx="214314" cy="7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6858015" y="1713690"/>
              <a:ext cx="214314" cy="7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5286379" y="1070748"/>
              <a:ext cx="428628" cy="7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714612" y="1141394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圆角右箭头 22"/>
            <p:cNvSpPr/>
            <p:nvPr/>
          </p:nvSpPr>
          <p:spPr bwMode="auto">
            <a:xfrm rot="5400000">
              <a:off x="6934484" y="1648080"/>
              <a:ext cx="918634" cy="357190"/>
            </a:xfrm>
            <a:prstGeom prst="bentArrow">
              <a:avLst>
                <a:gd name="adj1" fmla="val 14334"/>
                <a:gd name="adj2" fmla="val 19000"/>
                <a:gd name="adj3" fmla="val 21000"/>
                <a:gd name="adj4" fmla="val 38417"/>
              </a:avLst>
            </a:prstGeom>
            <a:solidFill>
              <a:srgbClr val="FFCCFF">
                <a:alpha val="7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圆角右箭头 23"/>
            <p:cNvSpPr/>
            <p:nvPr/>
          </p:nvSpPr>
          <p:spPr bwMode="auto">
            <a:xfrm rot="16200000">
              <a:off x="6204186" y="868117"/>
              <a:ext cx="214314" cy="2335680"/>
            </a:xfrm>
            <a:prstGeom prst="bentArrow">
              <a:avLst>
                <a:gd name="adj1" fmla="val 19414"/>
                <a:gd name="adj2" fmla="val 19000"/>
                <a:gd name="adj3" fmla="val 21000"/>
                <a:gd name="adj4" fmla="val 38417"/>
              </a:avLst>
            </a:prstGeom>
            <a:solidFill>
              <a:srgbClr val="FFCCFF">
                <a:alpha val="7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rot="5400000" flipH="1" flipV="1">
              <a:off x="3500033" y="1429133"/>
              <a:ext cx="28654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5400000" flipH="1" flipV="1">
              <a:off x="5000231" y="1429133"/>
              <a:ext cx="28654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915816" y="2132856"/>
            <a:ext cx="60486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latin typeface="+mn-ea"/>
                <a:ea typeface="+mn-ea"/>
              </a:rPr>
              <a:t>存放操作数，可代替</a:t>
            </a:r>
            <a:r>
              <a:rPr lang="en-US" altLang="zh-CN" sz="2400" b="1" dirty="0" smtClean="0">
                <a:latin typeface="+mn-ea"/>
                <a:ea typeface="+mn-ea"/>
              </a:rPr>
              <a:t>RRF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ROB</a:t>
            </a:r>
            <a:r>
              <a:rPr lang="zh-CN" altLang="en-US" sz="2400" b="1" dirty="0" smtClean="0">
                <a:latin typeface="+mn-ea"/>
                <a:ea typeface="+mn-ea"/>
              </a:rPr>
              <a:t>仅携带指针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单次拷贝、计算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确认后无数据移动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4357686" y="3925646"/>
            <a:ext cx="357190" cy="500066"/>
          </a:xfrm>
          <a:prstGeom prst="rightArrow">
            <a:avLst/>
          </a:prstGeom>
          <a:solidFill>
            <a:srgbClr val="FFCCFF">
              <a:alpha val="70000"/>
            </a:srgb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5786" y="2996952"/>
            <a:ext cx="3360759" cy="2654606"/>
            <a:chOff x="785786" y="3000372"/>
            <a:chExt cx="3360759" cy="2654606"/>
          </a:xfrm>
        </p:grpSpPr>
        <p:sp>
          <p:nvSpPr>
            <p:cNvPr id="30" name="Rectangle 483"/>
            <p:cNvSpPr>
              <a:spLocks noChangeArrowheads="1"/>
            </p:cNvSpPr>
            <p:nvPr/>
          </p:nvSpPr>
          <p:spPr bwMode="auto">
            <a:xfrm>
              <a:off x="2843808" y="4869160"/>
              <a:ext cx="571504" cy="78581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" name="Rectangle 483"/>
            <p:cNvSpPr>
              <a:spLocks noChangeArrowheads="1"/>
            </p:cNvSpPr>
            <p:nvPr/>
          </p:nvSpPr>
          <p:spPr bwMode="auto">
            <a:xfrm>
              <a:off x="1259632" y="3645024"/>
              <a:ext cx="928694" cy="78581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1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ectangle 185"/>
            <p:cNvSpPr>
              <a:spLocks noChangeArrowheads="1"/>
            </p:cNvSpPr>
            <p:nvPr/>
          </p:nvSpPr>
          <p:spPr bwMode="auto">
            <a:xfrm>
              <a:off x="3074975" y="3000372"/>
              <a:ext cx="646113" cy="2857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ROB</a:t>
              </a:r>
            </a:p>
          </p:txBody>
        </p:sp>
        <p:sp>
          <p:nvSpPr>
            <p:cNvPr id="33" name="Rectangle 186"/>
            <p:cNvSpPr>
              <a:spLocks noChangeArrowheads="1"/>
            </p:cNvSpPr>
            <p:nvPr/>
          </p:nvSpPr>
          <p:spPr bwMode="auto">
            <a:xfrm>
              <a:off x="2789223" y="4286256"/>
              <a:ext cx="1285884" cy="21431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数据   指令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Rectangle 187"/>
            <p:cNvSpPr>
              <a:spLocks noChangeArrowheads="1"/>
            </p:cNvSpPr>
            <p:nvPr/>
          </p:nvSpPr>
          <p:spPr bwMode="auto">
            <a:xfrm>
              <a:off x="2717785" y="3286124"/>
              <a:ext cx="571504" cy="1000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5" name="Rectangle 188"/>
            <p:cNvSpPr>
              <a:spLocks noChangeArrowheads="1"/>
            </p:cNvSpPr>
            <p:nvPr/>
          </p:nvSpPr>
          <p:spPr bwMode="auto">
            <a:xfrm>
              <a:off x="3289289" y="3286124"/>
              <a:ext cx="857256" cy="10001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6" name="Rectangle 455"/>
            <p:cNvSpPr>
              <a:spLocks noChangeArrowheads="1"/>
            </p:cNvSpPr>
            <p:nvPr/>
          </p:nvSpPr>
          <p:spPr bwMode="auto">
            <a:xfrm>
              <a:off x="2717785" y="4572008"/>
              <a:ext cx="571504" cy="2174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Arial" charset="0"/>
                </a:rPr>
                <a:t>RRF</a:t>
              </a:r>
            </a:p>
          </p:txBody>
        </p:sp>
        <p:sp>
          <p:nvSpPr>
            <p:cNvPr id="37" name="Rectangle 277"/>
            <p:cNvSpPr>
              <a:spLocks noChangeArrowheads="1"/>
            </p:cNvSpPr>
            <p:nvPr/>
          </p:nvSpPr>
          <p:spPr bwMode="auto">
            <a:xfrm>
              <a:off x="1289025" y="3216396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RAT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8" name="Rectangle 483"/>
            <p:cNvSpPr>
              <a:spLocks noChangeArrowheads="1"/>
            </p:cNvSpPr>
            <p:nvPr/>
          </p:nvSpPr>
          <p:spPr bwMode="auto">
            <a:xfrm>
              <a:off x="1146149" y="3502148"/>
              <a:ext cx="928694" cy="78581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1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0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Rectangle 484"/>
            <p:cNvSpPr>
              <a:spLocks noChangeArrowheads="1"/>
            </p:cNvSpPr>
            <p:nvPr/>
          </p:nvSpPr>
          <p:spPr bwMode="auto">
            <a:xfrm>
              <a:off x="785786" y="3502148"/>
              <a:ext cx="360363" cy="7858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EAX</a:t>
              </a:r>
            </a:p>
            <a:p>
              <a:pPr algn="ctr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EBP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1146149" y="3716462"/>
              <a:ext cx="92869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146149" y="4073652"/>
              <a:ext cx="92869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1181074" y="3895057"/>
              <a:ext cx="786612" cy="7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277"/>
            <p:cNvSpPr>
              <a:spLocks noChangeArrowheads="1"/>
            </p:cNvSpPr>
            <p:nvPr/>
          </p:nvSpPr>
          <p:spPr bwMode="auto">
            <a:xfrm>
              <a:off x="1197637" y="4475212"/>
              <a:ext cx="854083" cy="21431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忙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索引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Rectangle 483"/>
            <p:cNvSpPr>
              <a:spLocks noChangeArrowheads="1"/>
            </p:cNvSpPr>
            <p:nvPr/>
          </p:nvSpPr>
          <p:spPr bwMode="auto">
            <a:xfrm>
              <a:off x="2717785" y="4786322"/>
              <a:ext cx="571504" cy="78581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2717785" y="5000636"/>
              <a:ext cx="57150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2717785" y="5356238"/>
              <a:ext cx="57150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484"/>
            <p:cNvSpPr>
              <a:spLocks noChangeArrowheads="1"/>
            </p:cNvSpPr>
            <p:nvPr/>
          </p:nvSpPr>
          <p:spPr bwMode="auto">
            <a:xfrm>
              <a:off x="2360595" y="4786322"/>
              <a:ext cx="360363" cy="7858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EAX</a:t>
              </a:r>
            </a:p>
            <a:p>
              <a:pPr algn="ctr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EBP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717785" y="3471142"/>
              <a:ext cx="142876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717785" y="4100834"/>
              <a:ext cx="142876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717785" y="3651250"/>
              <a:ext cx="142876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3146413" y="3372802"/>
              <a:ext cx="28575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146413" y="3555048"/>
              <a:ext cx="28575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146413" y="4214818"/>
              <a:ext cx="28575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V="1">
              <a:off x="1857356" y="3571876"/>
              <a:ext cx="860429" cy="71438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1857356" y="4179099"/>
              <a:ext cx="503239" cy="1250165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56" name="Rectangle 186"/>
            <p:cNvSpPr>
              <a:spLocks noChangeArrowheads="1"/>
            </p:cNvSpPr>
            <p:nvPr/>
          </p:nvSpPr>
          <p:spPr bwMode="auto">
            <a:xfrm>
              <a:off x="928662" y="4857760"/>
              <a:ext cx="928694" cy="57150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Nehalem</a:t>
              </a:r>
            </a:p>
            <a:p>
              <a:pPr algn="ctr"/>
              <a:r>
                <a:rPr lang="zh-CN" altLang="en-US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微架构</a:t>
              </a:r>
              <a:endParaRPr lang="en-US" altLang="zh-CN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flipH="1">
              <a:off x="1726383" y="4286256"/>
              <a:ext cx="794" cy="15490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2074843" y="4214818"/>
              <a:ext cx="120893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074843" y="3861048"/>
              <a:ext cx="120893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3298979" y="5085184"/>
              <a:ext cx="120893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91096" y="5445224"/>
              <a:ext cx="120893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>
            <a:off x="4926017" y="2996952"/>
            <a:ext cx="4003701" cy="2428892"/>
            <a:chOff x="4926017" y="3000372"/>
            <a:chExt cx="4003701" cy="2428892"/>
          </a:xfrm>
        </p:grpSpPr>
        <p:sp>
          <p:nvSpPr>
            <p:cNvPr id="63" name="Rectangle 483"/>
            <p:cNvSpPr>
              <a:spLocks noChangeArrowheads="1"/>
            </p:cNvSpPr>
            <p:nvPr/>
          </p:nvSpPr>
          <p:spPr bwMode="auto">
            <a:xfrm>
              <a:off x="5428266" y="3645024"/>
              <a:ext cx="928694" cy="78581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1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87"/>
            <p:cNvSpPr>
              <a:spLocks noChangeArrowheads="1"/>
            </p:cNvSpPr>
            <p:nvPr/>
          </p:nvSpPr>
          <p:spPr bwMode="auto">
            <a:xfrm>
              <a:off x="7643834" y="3286124"/>
              <a:ext cx="428628" cy="178595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6572264" y="3286124"/>
              <a:ext cx="642942" cy="17859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6572264" y="3500438"/>
              <a:ext cx="642942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72264" y="4857760"/>
              <a:ext cx="642942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572264" y="3714752"/>
              <a:ext cx="642942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572264" y="3927478"/>
              <a:ext cx="642942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Rectangle 185"/>
            <p:cNvSpPr>
              <a:spLocks noChangeArrowheads="1"/>
            </p:cNvSpPr>
            <p:nvPr/>
          </p:nvSpPr>
          <p:spPr bwMode="auto">
            <a:xfrm>
              <a:off x="6643702" y="3000372"/>
              <a:ext cx="500066" cy="2857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PRF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Rectangle 188"/>
            <p:cNvSpPr>
              <a:spLocks noChangeArrowheads="1"/>
            </p:cNvSpPr>
            <p:nvPr/>
          </p:nvSpPr>
          <p:spPr bwMode="auto">
            <a:xfrm>
              <a:off x="8072462" y="3286124"/>
              <a:ext cx="857256" cy="17859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7643834" y="3500438"/>
              <a:ext cx="128588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643834" y="3714752"/>
              <a:ext cx="128588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7643834" y="3929066"/>
              <a:ext cx="128588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7643834" y="4857760"/>
              <a:ext cx="128588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Rectangle 185"/>
            <p:cNvSpPr>
              <a:spLocks noChangeArrowheads="1"/>
            </p:cNvSpPr>
            <p:nvPr/>
          </p:nvSpPr>
          <p:spPr bwMode="auto">
            <a:xfrm>
              <a:off x="7929586" y="3000372"/>
              <a:ext cx="646113" cy="2857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ROB</a:t>
              </a:r>
            </a:p>
          </p:txBody>
        </p:sp>
        <p:sp>
          <p:nvSpPr>
            <p:cNvPr id="77" name="Rectangle 186"/>
            <p:cNvSpPr>
              <a:spLocks noChangeArrowheads="1"/>
            </p:cNvSpPr>
            <p:nvPr/>
          </p:nvSpPr>
          <p:spPr bwMode="auto">
            <a:xfrm>
              <a:off x="7643834" y="5085184"/>
              <a:ext cx="1285884" cy="27105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索引    指令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277"/>
            <p:cNvSpPr>
              <a:spLocks noChangeArrowheads="1"/>
            </p:cNvSpPr>
            <p:nvPr/>
          </p:nvSpPr>
          <p:spPr bwMode="auto">
            <a:xfrm>
              <a:off x="5429256" y="3212976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RAT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79" name="Rectangle 483"/>
            <p:cNvSpPr>
              <a:spLocks noChangeArrowheads="1"/>
            </p:cNvSpPr>
            <p:nvPr/>
          </p:nvSpPr>
          <p:spPr bwMode="auto">
            <a:xfrm>
              <a:off x="5299490" y="3498728"/>
              <a:ext cx="928694" cy="78581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1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0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Rectangle 484"/>
            <p:cNvSpPr>
              <a:spLocks noChangeArrowheads="1"/>
            </p:cNvSpPr>
            <p:nvPr/>
          </p:nvSpPr>
          <p:spPr bwMode="auto">
            <a:xfrm>
              <a:off x="4926017" y="3498728"/>
              <a:ext cx="360363" cy="7858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EAX</a:t>
              </a:r>
            </a:p>
            <a:p>
              <a:pPr algn="ctr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EBP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5286380" y="3713042"/>
              <a:ext cx="92869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286380" y="4070232"/>
              <a:ext cx="92869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rot="5400000">
              <a:off x="5321305" y="3891637"/>
              <a:ext cx="786612" cy="7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Rectangle 277"/>
            <p:cNvSpPr>
              <a:spLocks noChangeArrowheads="1"/>
            </p:cNvSpPr>
            <p:nvPr/>
          </p:nvSpPr>
          <p:spPr bwMode="auto">
            <a:xfrm>
              <a:off x="5292080" y="4510830"/>
              <a:ext cx="854083" cy="21431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忙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索引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6000759" y="3571876"/>
              <a:ext cx="571505" cy="71438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5902847" y="4179099"/>
              <a:ext cx="669417" cy="35719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rot="10800000">
              <a:off x="7215206" y="3643314"/>
              <a:ext cx="642942" cy="142876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rot="10800000" flipV="1">
              <a:off x="7215206" y="4286256"/>
              <a:ext cx="642942" cy="35719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89" name="Rectangle 186"/>
            <p:cNvSpPr>
              <a:spLocks noChangeArrowheads="1"/>
            </p:cNvSpPr>
            <p:nvPr/>
          </p:nvSpPr>
          <p:spPr bwMode="auto">
            <a:xfrm>
              <a:off x="5004048" y="4869160"/>
              <a:ext cx="1457639" cy="56010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Sandy Bridge</a:t>
              </a:r>
            </a:p>
            <a:p>
              <a:pPr algn="ctr"/>
              <a:r>
                <a:rPr lang="zh-CN" altLang="en-US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微架构</a:t>
              </a:r>
              <a:endParaRPr lang="en-US" altLang="zh-CN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 flipH="1">
              <a:off x="7215205" y="3789040"/>
              <a:ext cx="1101211" cy="282902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7250924" y="3789040"/>
              <a:ext cx="1425533" cy="497216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H="1">
              <a:off x="5902847" y="4286256"/>
              <a:ext cx="794" cy="15490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228184" y="4214818"/>
              <a:ext cx="120893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228184" y="3861048"/>
              <a:ext cx="120893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6134831" y="4365104"/>
              <a:ext cx="437432" cy="206904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</p:grp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4427984" y="5586625"/>
            <a:ext cx="449471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3225" indent="-421322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256</a:t>
            </a:r>
            <a:r>
              <a:rPr lang="zh-CN" altLang="en-US" sz="2200" b="1" dirty="0" smtClean="0">
                <a:latin typeface="+mn-ea"/>
                <a:ea typeface="+mn-ea"/>
              </a:rPr>
              <a:t>位向量、</a:t>
            </a:r>
            <a:r>
              <a:rPr lang="en-US" altLang="zh-CN" sz="2200" b="1" dirty="0" smtClean="0">
                <a:latin typeface="+mn-ea"/>
                <a:ea typeface="+mn-ea"/>
              </a:rPr>
              <a:t>VEX</a:t>
            </a:r>
            <a:r>
              <a:rPr lang="zh-CN" altLang="en-US" sz="2200" b="1" dirty="0" smtClean="0">
                <a:latin typeface="+mn-ea"/>
                <a:ea typeface="+mn-ea"/>
              </a:rPr>
              <a:t>编码、</a:t>
            </a:r>
            <a:r>
              <a:rPr lang="en-US" altLang="zh-CN" sz="2200" b="1" dirty="0" smtClean="0">
                <a:latin typeface="+mn-ea"/>
                <a:ea typeface="+mn-ea"/>
              </a:rPr>
              <a:t>3/4 OPD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marL="4213225" indent="-4213225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数据</a:t>
            </a:r>
            <a:r>
              <a:rPr lang="zh-CN" altLang="en-US" sz="2200" b="1" dirty="0">
                <a:latin typeface="+mn-ea"/>
                <a:ea typeface="+mn-ea"/>
              </a:rPr>
              <a:t>重排、不</a:t>
            </a:r>
            <a:r>
              <a:rPr lang="zh-CN" altLang="en-US" sz="2200" b="1" dirty="0" smtClean="0">
                <a:latin typeface="+mn-ea"/>
                <a:ea typeface="+mn-ea"/>
              </a:rPr>
              <a:t>对齐访存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28" grpId="0" animBg="1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节  同步机制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8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>
                <a:latin typeface="+mn-ea"/>
              </a:rPr>
              <a:t>同步事件组成，基本硬件原语，锁的</a:t>
            </a:r>
            <a:r>
              <a:rPr lang="zh-CN" altLang="en-US" sz="2200" b="1" dirty="0" smtClean="0">
                <a:latin typeface="+mn-ea"/>
              </a:rPr>
              <a:t>实现方法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1303600"/>
            <a:ext cx="3941266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、同步事件的组成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*同步事件的类型：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*同步事件的组成：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*同步权的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操作方法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同步权的表示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同步权的操作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3131840" y="1735648"/>
            <a:ext cx="58210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+mn-ea"/>
              </a:rPr>
              <a:t>互斥</a:t>
            </a:r>
            <a:r>
              <a:rPr lang="zh-CN" altLang="en-US" sz="2400" b="1" dirty="0" smtClean="0">
                <a:latin typeface="+mn-ea"/>
              </a:rPr>
              <a:t>、栅障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全局事件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、事件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点点事件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获得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同步权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、等待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同步权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、释放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同步权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60" name="Text Box 70"/>
          <p:cNvSpPr txBox="1">
            <a:spLocks noChangeArrowheads="1"/>
          </p:cNvSpPr>
          <p:nvPr/>
        </p:nvSpPr>
        <p:spPr bwMode="auto">
          <a:xfrm>
            <a:off x="3203847" y="4581128"/>
            <a:ext cx="568863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宋体" pitchFamily="2" charset="-122"/>
              </a:rPr>
              <a:t>常放在</a:t>
            </a:r>
            <a:r>
              <a:rPr lang="en-US" altLang="zh-CN" sz="2400" b="1" dirty="0">
                <a:latin typeface="宋体" pitchFamily="2" charset="-122"/>
              </a:rPr>
              <a:t>MEM</a:t>
            </a:r>
            <a:r>
              <a:rPr lang="zh-CN" altLang="en-US" sz="2400" b="1" dirty="0">
                <a:latin typeface="宋体" pitchFamily="2" charset="-122"/>
              </a:rPr>
              <a:t>单元</a:t>
            </a:r>
            <a:r>
              <a:rPr lang="zh-CN" altLang="en-US" sz="2400" b="1" dirty="0" smtClean="0">
                <a:latin typeface="宋体" pitchFamily="2" charset="-122"/>
              </a:rPr>
              <a:t>中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>
                <a:latin typeface="宋体" pitchFamily="2" charset="-122"/>
              </a:rPr>
              <a:t>0-</a:t>
            </a:r>
            <a:r>
              <a:rPr lang="zh-CN" altLang="en-US" sz="2400" b="1" dirty="0" smtClean="0">
                <a:latin typeface="宋体" pitchFamily="2" charset="-122"/>
              </a:rPr>
              <a:t>空闲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</a:rPr>
              <a:t>1-</a:t>
            </a:r>
            <a:r>
              <a:rPr lang="zh-CN" altLang="en-US" sz="2400" b="1" dirty="0" smtClean="0">
                <a:latin typeface="宋体" pitchFamily="2" charset="-122"/>
              </a:rPr>
              <a:t>被占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</a:rPr>
              <a:t>获得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读</a:t>
            </a:r>
            <a:r>
              <a:rPr lang="en-US" altLang="zh-CN" sz="2400" b="1" dirty="0">
                <a:latin typeface="+mn-ea"/>
              </a:rPr>
              <a:t>-</a:t>
            </a:r>
            <a:r>
              <a:rPr lang="zh-CN" altLang="en-US" sz="2400" b="1" dirty="0">
                <a:latin typeface="+mn-ea"/>
              </a:rPr>
              <a:t>改</a:t>
            </a:r>
            <a:r>
              <a:rPr lang="en-US" altLang="zh-CN" sz="2400" b="1" dirty="0">
                <a:latin typeface="+mn-ea"/>
              </a:rPr>
              <a:t>-</a:t>
            </a:r>
            <a:r>
              <a:rPr lang="zh-CN" altLang="en-US" sz="2400" b="1" dirty="0">
                <a:latin typeface="+mn-ea"/>
              </a:rPr>
              <a:t>写</a:t>
            </a:r>
            <a:r>
              <a:rPr lang="zh-CN" altLang="en-US" sz="2400" b="1" dirty="0" smtClean="0">
                <a:latin typeface="+mn-ea"/>
              </a:rPr>
              <a:t>操作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zh-CN" altLang="en-US" sz="2400" b="1" dirty="0">
                <a:latin typeface="+mn-ea"/>
                <a:ea typeface="+mn-ea"/>
              </a:rPr>
              <a:t>释放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写操作</a:t>
            </a:r>
            <a:r>
              <a:rPr lang="en-US" altLang="zh-CN" sz="24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</a:rPr>
              <a:t>等待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忙等待</a:t>
            </a:r>
            <a:r>
              <a:rPr lang="zh-CN" altLang="en-US" sz="2400" b="1" dirty="0">
                <a:latin typeface="+mn-ea"/>
              </a:rPr>
              <a:t>或</a:t>
            </a:r>
            <a:r>
              <a:rPr lang="zh-CN" altLang="en-US" sz="2400" b="1" dirty="0" smtClean="0">
                <a:latin typeface="+mn-ea"/>
              </a:rPr>
              <a:t>阻塞</a:t>
            </a:r>
            <a:r>
              <a:rPr lang="en-US" altLang="zh-CN" sz="2400" b="1" dirty="0" smtClean="0">
                <a:latin typeface="+mn-ea"/>
              </a:rPr>
              <a:t>)</a:t>
            </a:r>
          </a:p>
        </p:txBody>
      </p:sp>
      <p:sp>
        <p:nvSpPr>
          <p:cNvPr id="5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线形标注 2 56"/>
          <p:cNvSpPr/>
          <p:nvPr/>
        </p:nvSpPr>
        <p:spPr bwMode="auto">
          <a:xfrm>
            <a:off x="7650368" y="5623436"/>
            <a:ext cx="1386128" cy="253836"/>
          </a:xfrm>
          <a:prstGeom prst="borderCallout2">
            <a:avLst>
              <a:gd name="adj1" fmla="val 48981"/>
              <a:gd name="adj2" fmla="val 650"/>
              <a:gd name="adj3" fmla="val 50001"/>
              <a:gd name="adj4" fmla="val -10468"/>
              <a:gd name="adj5" fmla="val -56529"/>
              <a:gd name="adj6" fmla="val -2152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常规写操作</a:t>
            </a:r>
            <a:endParaRPr kumimoji="1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43608" y="2780928"/>
            <a:ext cx="7560840" cy="1440160"/>
            <a:chOff x="323528" y="2780928"/>
            <a:chExt cx="7560840" cy="1440160"/>
          </a:xfrm>
        </p:grpSpPr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6552272" y="3501008"/>
              <a:ext cx="468000" cy="2160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释放</a:t>
              </a:r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2843872" y="3213008"/>
              <a:ext cx="1512136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等待</a:t>
              </a:r>
              <a:endParaRPr lang="zh-CN" altLang="en-US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2" name="Text Box 27"/>
            <p:cNvSpPr txBox="1">
              <a:spLocks noChangeArrowheads="1"/>
            </p:cNvSpPr>
            <p:nvPr/>
          </p:nvSpPr>
          <p:spPr bwMode="auto">
            <a:xfrm>
              <a:off x="2286223" y="3501008"/>
              <a:ext cx="46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 smtClean="0"/>
                <a:t>失败</a:t>
              </a:r>
              <a:endParaRPr lang="zh-CN" altLang="en-US" sz="1600" b="1" dirty="0"/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2259052" y="2780928"/>
              <a:ext cx="468000" cy="216000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获得</a:t>
              </a:r>
            </a:p>
          </p:txBody>
        </p:sp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323528" y="2853048"/>
              <a:ext cx="504056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P1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：</a:t>
              </a:r>
              <a:endParaRPr lang="en-US" altLang="zh-CN" b="1" dirty="0" smtClean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P2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：</a:t>
              </a:r>
              <a:endParaRPr lang="zh-CN" altLang="en-US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P3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：</a:t>
              </a:r>
              <a:endParaRPr lang="zh-CN" altLang="en-US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auto">
            <a:xfrm>
              <a:off x="2843808" y="2851199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常规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1403648" y="2996952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1475656" y="335699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13" name="Line 20"/>
            <p:cNvSpPr>
              <a:spLocks noChangeShapeType="1"/>
            </p:cNvSpPr>
            <p:nvPr/>
          </p:nvSpPr>
          <p:spPr bwMode="auto">
            <a:xfrm>
              <a:off x="1547664" y="3717032"/>
              <a:ext cx="57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14" name="Text Box 25"/>
            <p:cNvSpPr txBox="1">
              <a:spLocks noChangeArrowheads="1"/>
            </p:cNvSpPr>
            <p:nvPr/>
          </p:nvSpPr>
          <p:spPr bwMode="auto">
            <a:xfrm>
              <a:off x="4031992" y="2780928"/>
              <a:ext cx="468000" cy="2160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释放</a:t>
              </a: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7308304" y="3140992"/>
              <a:ext cx="468000" cy="216000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获得</a:t>
              </a:r>
            </a:p>
          </p:txBody>
        </p:sp>
        <p:sp>
          <p:nvSpPr>
            <p:cNvPr id="116" name="Text Box 44"/>
            <p:cNvSpPr txBox="1">
              <a:spLocks noChangeArrowheads="1"/>
            </p:cNvSpPr>
            <p:nvPr/>
          </p:nvSpPr>
          <p:spPr bwMode="auto">
            <a:xfrm>
              <a:off x="977826" y="3212976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请求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17" name="Line 46"/>
            <p:cNvSpPr>
              <a:spLocks noChangeShapeType="1"/>
            </p:cNvSpPr>
            <p:nvPr/>
          </p:nvSpPr>
          <p:spPr bwMode="auto">
            <a:xfrm>
              <a:off x="755576" y="2996952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18" name="Line 47"/>
            <p:cNvSpPr>
              <a:spLocks noChangeShapeType="1"/>
            </p:cNvSpPr>
            <p:nvPr/>
          </p:nvSpPr>
          <p:spPr bwMode="auto">
            <a:xfrm>
              <a:off x="755576" y="3356992"/>
              <a:ext cx="222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19" name="Line 48"/>
            <p:cNvSpPr>
              <a:spLocks noChangeShapeType="1"/>
            </p:cNvSpPr>
            <p:nvPr/>
          </p:nvSpPr>
          <p:spPr bwMode="auto">
            <a:xfrm>
              <a:off x="755576" y="3717032"/>
              <a:ext cx="295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0" name="Rectangle 49"/>
            <p:cNvSpPr>
              <a:spLocks noChangeArrowheads="1"/>
            </p:cNvSpPr>
            <p:nvPr/>
          </p:nvSpPr>
          <p:spPr bwMode="auto">
            <a:xfrm>
              <a:off x="4642991" y="3212976"/>
              <a:ext cx="73025" cy="64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1" name="Rectangle 50"/>
            <p:cNvSpPr>
              <a:spLocks noChangeArrowheads="1"/>
            </p:cNvSpPr>
            <p:nvPr/>
          </p:nvSpPr>
          <p:spPr bwMode="auto">
            <a:xfrm>
              <a:off x="2123736" y="2853056"/>
              <a:ext cx="72000" cy="10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2" name="Rectangle 51"/>
            <p:cNvSpPr>
              <a:spLocks noChangeArrowheads="1"/>
            </p:cNvSpPr>
            <p:nvPr/>
          </p:nvSpPr>
          <p:spPr bwMode="auto">
            <a:xfrm>
              <a:off x="7160096" y="3140968"/>
              <a:ext cx="76200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3" name="Text Box 52"/>
            <p:cNvSpPr txBox="1">
              <a:spLocks noChangeArrowheads="1"/>
            </p:cNvSpPr>
            <p:nvPr/>
          </p:nvSpPr>
          <p:spPr bwMode="auto">
            <a:xfrm>
              <a:off x="5461597" y="3960738"/>
              <a:ext cx="127064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</a:rPr>
                <a:t>竞争</a:t>
              </a:r>
              <a:r>
                <a:rPr lang="zh-CN" altLang="en-US" sz="1800" b="1" dirty="0">
                  <a:solidFill>
                    <a:srgbClr val="FF3399"/>
                  </a:solidFill>
                </a:rPr>
                <a:t>同步权</a:t>
              </a:r>
            </a:p>
          </p:txBody>
        </p:sp>
        <p:sp>
          <p:nvSpPr>
            <p:cNvPr id="124" name="Line 53"/>
            <p:cNvSpPr>
              <a:spLocks noChangeShapeType="1"/>
            </p:cNvSpPr>
            <p:nvPr/>
          </p:nvSpPr>
          <p:spPr bwMode="auto">
            <a:xfrm flipH="1" flipV="1">
              <a:off x="2195736" y="3861047"/>
              <a:ext cx="3060288" cy="229865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5" name="Line 54"/>
            <p:cNvSpPr>
              <a:spLocks noChangeShapeType="1"/>
            </p:cNvSpPr>
            <p:nvPr/>
          </p:nvSpPr>
          <p:spPr bwMode="auto">
            <a:xfrm flipH="1" flipV="1">
              <a:off x="4716016" y="3874809"/>
              <a:ext cx="548904" cy="21610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6" name="Text Box 59"/>
            <p:cNvSpPr txBox="1">
              <a:spLocks noChangeArrowheads="1"/>
            </p:cNvSpPr>
            <p:nvPr/>
          </p:nvSpPr>
          <p:spPr bwMode="auto">
            <a:xfrm>
              <a:off x="4788024" y="3501008"/>
              <a:ext cx="468000" cy="216000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获得</a:t>
              </a:r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3995936" y="3010793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8" name="Line 22"/>
            <p:cNvSpPr>
              <a:spLocks noChangeShapeType="1"/>
            </p:cNvSpPr>
            <p:nvPr/>
          </p:nvSpPr>
          <p:spPr bwMode="auto">
            <a:xfrm>
              <a:off x="2200498" y="299695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29" name="Line 15"/>
            <p:cNvSpPr>
              <a:spLocks noChangeShapeType="1"/>
            </p:cNvSpPr>
            <p:nvPr/>
          </p:nvSpPr>
          <p:spPr bwMode="auto">
            <a:xfrm flipV="1">
              <a:off x="4356008" y="3356992"/>
              <a:ext cx="288000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>
              <a:off x="4716216" y="3356992"/>
              <a:ext cx="648000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31" name="Line 62"/>
            <p:cNvSpPr>
              <a:spLocks noChangeShapeType="1"/>
            </p:cNvSpPr>
            <p:nvPr/>
          </p:nvSpPr>
          <p:spPr bwMode="auto">
            <a:xfrm>
              <a:off x="5652192" y="2996952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32" name="Line 63"/>
            <p:cNvSpPr>
              <a:spLocks noChangeShapeType="1"/>
            </p:cNvSpPr>
            <p:nvPr/>
          </p:nvSpPr>
          <p:spPr bwMode="auto">
            <a:xfrm>
              <a:off x="7236368" y="335699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33" name="Text Box 27"/>
            <p:cNvSpPr txBox="1">
              <a:spLocks noChangeArrowheads="1"/>
            </p:cNvSpPr>
            <p:nvPr/>
          </p:nvSpPr>
          <p:spPr bwMode="auto">
            <a:xfrm>
              <a:off x="2267744" y="3140992"/>
              <a:ext cx="46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 smtClean="0"/>
                <a:t>失败</a:t>
              </a:r>
              <a:endParaRPr lang="zh-CN" altLang="en-US" sz="1600" b="1" dirty="0"/>
            </a:p>
          </p:txBody>
        </p:sp>
        <p:sp>
          <p:nvSpPr>
            <p:cNvPr id="134" name="Text Box 27"/>
            <p:cNvSpPr txBox="1">
              <a:spLocks noChangeArrowheads="1"/>
            </p:cNvSpPr>
            <p:nvPr/>
          </p:nvSpPr>
          <p:spPr bwMode="auto">
            <a:xfrm>
              <a:off x="1547664" y="3501008"/>
              <a:ext cx="46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请求</a:t>
              </a:r>
              <a:endParaRPr lang="zh-CN" altLang="en-US" sz="1600" b="1" dirty="0"/>
            </a:p>
          </p:txBody>
        </p:sp>
        <p:sp>
          <p:nvSpPr>
            <p:cNvPr id="135" name="Text Box 44"/>
            <p:cNvSpPr txBox="1">
              <a:spLocks noChangeArrowheads="1"/>
            </p:cNvSpPr>
            <p:nvPr/>
          </p:nvSpPr>
          <p:spPr bwMode="auto">
            <a:xfrm>
              <a:off x="1043664" y="3573048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请求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36" name="Text Box 44"/>
            <p:cNvSpPr txBox="1">
              <a:spLocks noChangeArrowheads="1"/>
            </p:cNvSpPr>
            <p:nvPr/>
          </p:nvSpPr>
          <p:spPr bwMode="auto">
            <a:xfrm>
              <a:off x="899592" y="2852936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请求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195768" y="335699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38" name="Text Box 26"/>
            <p:cNvSpPr txBox="1">
              <a:spLocks noChangeArrowheads="1"/>
            </p:cNvSpPr>
            <p:nvPr/>
          </p:nvSpPr>
          <p:spPr bwMode="auto">
            <a:xfrm>
              <a:off x="2843808" y="3573048"/>
              <a:ext cx="1512168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等待</a:t>
              </a:r>
              <a:endParaRPr lang="zh-CN" altLang="en-US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39" name="Line 20"/>
            <p:cNvSpPr>
              <a:spLocks noChangeShapeType="1"/>
            </p:cNvSpPr>
            <p:nvPr/>
          </p:nvSpPr>
          <p:spPr bwMode="auto">
            <a:xfrm>
              <a:off x="2195736" y="371703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40" name="Text Box 13"/>
            <p:cNvSpPr txBox="1">
              <a:spLocks noChangeArrowheads="1"/>
            </p:cNvSpPr>
            <p:nvPr/>
          </p:nvSpPr>
          <p:spPr bwMode="auto">
            <a:xfrm>
              <a:off x="3491880" y="2852968"/>
              <a:ext cx="504000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释放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3347864" y="2996952"/>
              <a:ext cx="14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42" name="Text Box 27"/>
            <p:cNvSpPr txBox="1">
              <a:spLocks noChangeArrowheads="1"/>
            </p:cNvSpPr>
            <p:nvPr/>
          </p:nvSpPr>
          <p:spPr bwMode="auto">
            <a:xfrm>
              <a:off x="1547664" y="3140968"/>
              <a:ext cx="46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请求</a:t>
              </a:r>
              <a:endParaRPr lang="zh-CN" altLang="en-US" sz="1600" b="1" dirty="0"/>
            </a:p>
          </p:txBody>
        </p:sp>
        <p:sp>
          <p:nvSpPr>
            <p:cNvPr id="143" name="Text Box 27"/>
            <p:cNvSpPr txBox="1">
              <a:spLocks noChangeArrowheads="1"/>
            </p:cNvSpPr>
            <p:nvPr/>
          </p:nvSpPr>
          <p:spPr bwMode="auto">
            <a:xfrm>
              <a:off x="1547664" y="2780928"/>
              <a:ext cx="46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请求</a:t>
              </a:r>
              <a:endParaRPr lang="zh-CN" altLang="en-US" sz="1600" b="1" dirty="0"/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 flipV="1">
              <a:off x="4355976" y="3717016"/>
              <a:ext cx="288000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45" name="Text Box 13"/>
            <p:cNvSpPr txBox="1">
              <a:spLocks noChangeArrowheads="1"/>
            </p:cNvSpPr>
            <p:nvPr/>
          </p:nvSpPr>
          <p:spPr bwMode="auto">
            <a:xfrm>
              <a:off x="4644064" y="2852936"/>
              <a:ext cx="1008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常规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46" name="Text Box 27"/>
            <p:cNvSpPr txBox="1">
              <a:spLocks noChangeArrowheads="1"/>
            </p:cNvSpPr>
            <p:nvPr/>
          </p:nvSpPr>
          <p:spPr bwMode="auto">
            <a:xfrm>
              <a:off x="4788024" y="3140992"/>
              <a:ext cx="46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 smtClean="0"/>
                <a:t>失败</a:t>
              </a:r>
              <a:endParaRPr lang="zh-CN" altLang="en-US" sz="1600" b="1" dirty="0"/>
            </a:p>
          </p:txBody>
        </p:sp>
        <p:sp>
          <p:nvSpPr>
            <p:cNvPr id="147" name="Text Box 13"/>
            <p:cNvSpPr txBox="1">
              <a:spLocks noChangeArrowheads="1"/>
            </p:cNvSpPr>
            <p:nvPr/>
          </p:nvSpPr>
          <p:spPr bwMode="auto">
            <a:xfrm>
              <a:off x="5364144" y="3573048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常规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48" name="Text Box 26"/>
            <p:cNvSpPr txBox="1">
              <a:spLocks noChangeArrowheads="1"/>
            </p:cNvSpPr>
            <p:nvPr/>
          </p:nvSpPr>
          <p:spPr bwMode="auto">
            <a:xfrm>
              <a:off x="5364120" y="3213008"/>
              <a:ext cx="1512136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等待</a:t>
              </a:r>
              <a:endParaRPr lang="zh-CN" altLang="en-US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49" name="Line 24"/>
            <p:cNvSpPr>
              <a:spLocks noChangeShapeType="1"/>
            </p:cNvSpPr>
            <p:nvPr/>
          </p:nvSpPr>
          <p:spPr bwMode="auto">
            <a:xfrm>
              <a:off x="6516216" y="371703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50" name="Text Box 13"/>
            <p:cNvSpPr txBox="1">
              <a:spLocks noChangeArrowheads="1"/>
            </p:cNvSpPr>
            <p:nvPr/>
          </p:nvSpPr>
          <p:spPr bwMode="auto">
            <a:xfrm>
              <a:off x="6012160" y="3573048"/>
              <a:ext cx="504000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释放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51" name="Line 24"/>
            <p:cNvSpPr>
              <a:spLocks noChangeShapeType="1"/>
            </p:cNvSpPr>
            <p:nvPr/>
          </p:nvSpPr>
          <p:spPr bwMode="auto">
            <a:xfrm>
              <a:off x="5868144" y="3717032"/>
              <a:ext cx="14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52" name="Text Box 13"/>
            <p:cNvSpPr txBox="1">
              <a:spLocks noChangeArrowheads="1"/>
            </p:cNvSpPr>
            <p:nvPr/>
          </p:nvSpPr>
          <p:spPr bwMode="auto">
            <a:xfrm>
              <a:off x="7164344" y="3573016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 smtClean="0">
                  <a:latin typeface="+mn-ea"/>
                  <a:ea typeface="+mn-ea"/>
                </a:rPr>
                <a:t>常规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53" name="Line 15"/>
            <p:cNvSpPr>
              <a:spLocks noChangeShapeType="1"/>
            </p:cNvSpPr>
            <p:nvPr/>
          </p:nvSpPr>
          <p:spPr bwMode="auto">
            <a:xfrm flipV="1">
              <a:off x="6876256" y="3356976"/>
              <a:ext cx="288000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54" name="Line 24"/>
            <p:cNvSpPr>
              <a:spLocks noChangeShapeType="1"/>
            </p:cNvSpPr>
            <p:nvPr/>
          </p:nvSpPr>
          <p:spPr bwMode="auto">
            <a:xfrm>
              <a:off x="7668360" y="371703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55" name="Line 55"/>
            <p:cNvSpPr>
              <a:spLocks noChangeShapeType="1"/>
            </p:cNvSpPr>
            <p:nvPr/>
          </p:nvSpPr>
          <p:spPr bwMode="auto">
            <a:xfrm flipV="1">
              <a:off x="5264920" y="3514849"/>
              <a:ext cx="1895176" cy="57606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56" name="Line 58"/>
            <p:cNvSpPr>
              <a:spLocks noChangeShapeType="1"/>
            </p:cNvSpPr>
            <p:nvPr/>
          </p:nvSpPr>
          <p:spPr bwMode="auto">
            <a:xfrm>
              <a:off x="4716088" y="371703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8895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5112568" cy="564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、基本硬件原语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*用户级同步操作：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软件层面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互斥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事件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栅障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*硬件级同步原语：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硬件层面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选择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79712" y="1268760"/>
            <a:ext cx="69847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-100" dirty="0">
                <a:latin typeface="+mn-lt"/>
                <a:ea typeface="+mn-ea"/>
              </a:rPr>
              <a:t>Lock()</a:t>
            </a:r>
            <a:r>
              <a:rPr lang="zh-CN" altLang="en-US" sz="2400" spc="-100" dirty="0">
                <a:latin typeface="+mn-lt"/>
                <a:ea typeface="+mn-ea"/>
              </a:rPr>
              <a:t>、</a:t>
            </a:r>
            <a:r>
              <a:rPr lang="en-US" altLang="zh-CN" sz="2400" spc="-100" dirty="0">
                <a:latin typeface="+mn-lt"/>
                <a:ea typeface="+mn-ea"/>
              </a:rPr>
              <a:t>Unlock()</a:t>
            </a:r>
            <a:r>
              <a:rPr lang="zh-CN" altLang="en-US" sz="2400" b="1" spc="-100" dirty="0" smtClean="0">
                <a:latin typeface="+mn-lt"/>
                <a:ea typeface="+mn-ea"/>
              </a:rPr>
              <a:t>等</a:t>
            </a:r>
            <a:r>
              <a:rPr lang="zh-CN" altLang="en-US" sz="2400" b="1" spc="-100" dirty="0" smtClean="0">
                <a:latin typeface="+mn-ea"/>
                <a:ea typeface="+mn-ea"/>
              </a:rPr>
              <a:t>函数     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+mn-lt"/>
                <a:ea typeface="+mn-ea"/>
              </a:rPr>
              <a:t>Signal()</a:t>
            </a:r>
            <a:r>
              <a:rPr lang="zh-CN" altLang="en-US" sz="2400" dirty="0">
                <a:latin typeface="+mn-lt"/>
                <a:ea typeface="+mn-ea"/>
              </a:rPr>
              <a:t>、</a:t>
            </a:r>
            <a:r>
              <a:rPr lang="en-US" altLang="zh-CN" sz="2400" dirty="0">
                <a:latin typeface="+mn-lt"/>
                <a:ea typeface="+mn-ea"/>
              </a:rPr>
              <a:t>Wait</a:t>
            </a:r>
            <a:r>
              <a:rPr lang="en-US" altLang="zh-CN" sz="2400" dirty="0" smtClean="0">
                <a:latin typeface="+mn-lt"/>
                <a:ea typeface="+mn-ea"/>
              </a:rPr>
              <a:t>()</a:t>
            </a:r>
            <a:r>
              <a:rPr lang="zh-CN" altLang="en-US" sz="2400" b="1" dirty="0" smtClean="0">
                <a:latin typeface="+mn-lt"/>
                <a:ea typeface="+mn-ea"/>
              </a:rPr>
              <a:t>等</a:t>
            </a:r>
            <a:r>
              <a:rPr lang="zh-CN" altLang="en-US" sz="2400" b="1" dirty="0" smtClean="0">
                <a:latin typeface="+mn-ea"/>
                <a:ea typeface="+mn-ea"/>
              </a:rPr>
              <a:t>函数     </a:t>
            </a:r>
            <a:r>
              <a:rPr lang="zh-CN" altLang="en-US" b="1" spc="-100" dirty="0" smtClean="0">
                <a:latin typeface="+mn-ea"/>
                <a:ea typeface="+mn-ea"/>
              </a:rPr>
              <a:t>←</a:t>
            </a:r>
            <a:r>
              <a:rPr lang="zh-CN" altLang="en-US" b="1" spc="-100" dirty="0">
                <a:latin typeface="+mn-ea"/>
              </a:rPr>
              <a:t>如</a:t>
            </a:r>
            <a:r>
              <a:rPr lang="en-US" altLang="zh-CN" b="1" spc="-100" dirty="0">
                <a:latin typeface="+mn-ea"/>
              </a:rPr>
              <a:t>P(</a:t>
            </a:r>
            <a:r>
              <a:rPr lang="en-US" altLang="zh-CN" b="1" spc="-100" dirty="0" err="1">
                <a:latin typeface="+mn-ea"/>
              </a:rPr>
              <a:t>mutex</a:t>
            </a:r>
            <a:r>
              <a:rPr lang="en-US" altLang="zh-CN" b="1" spc="-100" dirty="0">
                <a:latin typeface="+mn-ea"/>
              </a:rPr>
              <a:t>)</a:t>
            </a:r>
            <a:r>
              <a:rPr lang="zh-CN" altLang="en-US" b="1" spc="-100" dirty="0">
                <a:latin typeface="+mn-ea"/>
              </a:rPr>
              <a:t>、</a:t>
            </a:r>
            <a:r>
              <a:rPr lang="en-US" altLang="zh-CN" b="1" spc="-100" dirty="0">
                <a:latin typeface="+mn-ea"/>
              </a:rPr>
              <a:t>V(</a:t>
            </a:r>
            <a:r>
              <a:rPr lang="en-US" altLang="zh-CN" b="1" spc="-100" dirty="0" err="1">
                <a:latin typeface="+mn-ea"/>
              </a:rPr>
              <a:t>mutex</a:t>
            </a:r>
            <a:r>
              <a:rPr lang="en-US" altLang="zh-CN" b="1" spc="-100" dirty="0">
                <a:latin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+mn-lt"/>
                <a:ea typeface="+mn-ea"/>
              </a:rPr>
              <a:t>Barrier()</a:t>
            </a:r>
            <a:r>
              <a:rPr lang="zh-CN" altLang="en-US" sz="2400" b="1" dirty="0" smtClean="0">
                <a:latin typeface="+mn-lt"/>
                <a:ea typeface="+mn-ea"/>
              </a:rPr>
              <a:t>函数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97768" y="3168622"/>
            <a:ext cx="8038728" cy="28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指</a:t>
            </a:r>
            <a:r>
              <a:rPr lang="zh-CN" altLang="en-US" sz="2400" b="1" dirty="0" smtClean="0"/>
              <a:t>具有</a:t>
            </a:r>
            <a:r>
              <a:rPr lang="zh-CN" altLang="en-US" sz="2400" b="1" u="sng" dirty="0">
                <a:solidFill>
                  <a:srgbClr val="990099"/>
                </a:solidFill>
              </a:rPr>
              <a:t>读</a:t>
            </a:r>
            <a:r>
              <a:rPr lang="en-US" altLang="zh-CN" sz="2400" b="1" u="sng" dirty="0">
                <a:solidFill>
                  <a:srgbClr val="990099"/>
                </a:solidFill>
              </a:rPr>
              <a:t>-</a:t>
            </a:r>
            <a:r>
              <a:rPr lang="zh-CN" altLang="en-US" sz="2400" b="1" u="sng" dirty="0">
                <a:solidFill>
                  <a:srgbClr val="990099"/>
                </a:solidFill>
              </a:rPr>
              <a:t>改</a:t>
            </a:r>
            <a:r>
              <a:rPr lang="en-US" altLang="zh-CN" sz="2400" b="1" u="sng" dirty="0">
                <a:solidFill>
                  <a:srgbClr val="990099"/>
                </a:solidFill>
              </a:rPr>
              <a:t>-</a:t>
            </a:r>
            <a:r>
              <a:rPr lang="zh-CN" altLang="en-US" sz="2400" b="1" u="sng" dirty="0">
                <a:solidFill>
                  <a:srgbClr val="990099"/>
                </a:solidFill>
              </a:rPr>
              <a:t>写</a:t>
            </a:r>
            <a:r>
              <a:rPr lang="zh-CN" altLang="en-US" sz="2400" b="1" dirty="0" smtClean="0"/>
              <a:t>功能的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  <a:ea typeface="+mn-ea"/>
              </a:rPr>
              <a:t>原子操作</a:t>
            </a:r>
            <a:r>
              <a:rPr lang="zh-CN" altLang="en-US" sz="2400" b="1" dirty="0" smtClean="0">
                <a:latin typeface="+mn-ea"/>
                <a:ea typeface="+mn-ea"/>
              </a:rPr>
              <a:t>，同步操作的构造单元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原子交换：</a:t>
            </a:r>
            <a:r>
              <a:rPr lang="en-US" altLang="zh-CN" sz="2200" b="1" dirty="0" err="1" smtClean="0">
                <a:latin typeface="+mn-ea"/>
              </a:rPr>
              <a:t>Ri</a:t>
            </a:r>
            <a:r>
              <a:rPr lang="en-US" altLang="zh-CN" sz="2200" b="1" dirty="0" smtClean="0">
                <a:latin typeface="+mn-ea"/>
              </a:rPr>
              <a:t>=1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mutex</a:t>
            </a:r>
            <a:r>
              <a:rPr lang="zh-CN" altLang="en-US" sz="2200" b="1" i="1" dirty="0" smtClean="0">
                <a:solidFill>
                  <a:srgbClr val="0070C0"/>
                </a:solidFill>
                <a:latin typeface="+mn-ea"/>
              </a:rPr>
              <a:t>←→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Ri</a:t>
            </a:r>
            <a:r>
              <a:rPr lang="zh-CN" altLang="en-US" sz="2200" b="1" dirty="0" smtClean="0">
                <a:latin typeface="+mn-ea"/>
              </a:rPr>
              <a:t>，判</a:t>
            </a:r>
            <a:r>
              <a:rPr lang="en-US" altLang="zh-CN" sz="2200" b="1" dirty="0" err="1" smtClean="0">
                <a:latin typeface="+mn-ea"/>
              </a:rPr>
              <a:t>Ri</a:t>
            </a:r>
            <a:r>
              <a:rPr lang="en-US" altLang="zh-CN" sz="2200" b="1" dirty="0" smtClean="0">
                <a:latin typeface="+mn-ea"/>
              </a:rPr>
              <a:t>=0</a:t>
            </a:r>
            <a:r>
              <a:rPr lang="zh-CN" altLang="en-US" sz="2200" b="1" dirty="0" smtClean="0">
                <a:latin typeface="+mn-ea"/>
              </a:rPr>
              <a:t>？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测试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</a:rPr>
              <a:t>并置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定：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+mn-ea"/>
              </a:rPr>
              <a:t>if (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mutex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+mn-ea"/>
              </a:rPr>
              <a:t>==0) 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mutex</a:t>
            </a:r>
            <a:r>
              <a:rPr lang="zh-CN" altLang="en-US" sz="2200" b="1" i="1" dirty="0" smtClean="0">
                <a:solidFill>
                  <a:srgbClr val="0070C0"/>
                </a:solidFill>
                <a:latin typeface="+mn-ea"/>
              </a:rPr>
              <a:t>←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，判</a:t>
            </a:r>
            <a:r>
              <a:rPr lang="en-US" altLang="zh-CN" sz="2200" b="1" dirty="0" smtClean="0">
                <a:latin typeface="+mn-ea"/>
              </a:rPr>
              <a:t>if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+mn-ea"/>
              </a:rPr>
              <a:t>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取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</a:rPr>
              <a:t>并加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：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Ri</a:t>
            </a:r>
            <a:r>
              <a:rPr lang="zh-CN" altLang="en-US" sz="2200" b="1" i="1" dirty="0" smtClean="0">
                <a:solidFill>
                  <a:srgbClr val="0070C0"/>
                </a:solidFill>
                <a:latin typeface="+mn-ea"/>
              </a:rPr>
              <a:t>←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+mn-ea"/>
              </a:rPr>
              <a:t>mutex1++</a:t>
            </a:r>
            <a:r>
              <a:rPr lang="zh-CN" altLang="en-US" sz="2200" b="1" dirty="0" smtClean="0">
                <a:latin typeface="+mn-ea"/>
              </a:rPr>
              <a:t>，判</a:t>
            </a:r>
            <a:r>
              <a:rPr lang="en-US" altLang="zh-CN" sz="2200" b="1" dirty="0" err="1" smtClean="0">
                <a:latin typeface="+mn-ea"/>
              </a:rPr>
              <a:t>Ri</a:t>
            </a:r>
            <a:r>
              <a:rPr lang="en-US" altLang="zh-CN" sz="2200" b="1" dirty="0" smtClean="0">
                <a:latin typeface="+mn-ea"/>
              </a:rPr>
              <a:t>=</a:t>
            </a:r>
            <a:r>
              <a:rPr lang="en-US" altLang="zh-CN" sz="2200" b="1" dirty="0" err="1" smtClean="0">
                <a:latin typeface="+mn-ea"/>
              </a:rPr>
              <a:t>mutex</a:t>
            </a:r>
            <a:r>
              <a:rPr lang="zh-CN" altLang="en-US" sz="2200" b="1" dirty="0" smtClean="0">
                <a:latin typeface="+mn-ea"/>
              </a:rPr>
              <a:t>？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LL/SC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：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Ri</a:t>
            </a:r>
            <a:r>
              <a:rPr lang="zh-CN" altLang="en-US" sz="2200" b="1" i="1" dirty="0">
                <a:solidFill>
                  <a:srgbClr val="0070C0"/>
                </a:solidFill>
                <a:latin typeface="+mn-ea"/>
              </a:rPr>
              <a:t>←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mutex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</a:rPr>
              <a:t>，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+mn-ea"/>
              </a:rPr>
              <a:t>if </a:t>
            </a:r>
            <a:r>
              <a:rPr lang="en-US" altLang="zh-CN" sz="2200" b="1" i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zh-CN" sz="2200" b="1" i="1" dirty="0" err="1">
                <a:solidFill>
                  <a:srgbClr val="0070C0"/>
                </a:solidFill>
                <a:latin typeface="+mn-ea"/>
              </a:rPr>
              <a:t>mutex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+mn-ea"/>
              </a:rPr>
              <a:t>==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Ri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zh-CN" sz="2200" b="1" i="1" dirty="0" err="1">
                <a:solidFill>
                  <a:srgbClr val="0070C0"/>
                </a:solidFill>
                <a:latin typeface="+mn-ea"/>
              </a:rPr>
              <a:t>mutex</a:t>
            </a:r>
            <a:r>
              <a:rPr lang="zh-CN" altLang="en-US" sz="2200" b="1" i="1" dirty="0" smtClean="0">
                <a:solidFill>
                  <a:srgbClr val="0070C0"/>
                </a:solidFill>
                <a:latin typeface="+mn-ea"/>
              </a:rPr>
              <a:t>←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+mn-ea"/>
              </a:rPr>
              <a:t>Rj</a:t>
            </a:r>
            <a:r>
              <a:rPr lang="zh-CN" altLang="en-US" sz="2200" b="1" dirty="0" smtClean="0">
                <a:latin typeface="+mn-ea"/>
              </a:rPr>
              <a:t>，判</a:t>
            </a:r>
            <a:r>
              <a:rPr lang="en-US" altLang="zh-CN" sz="2200" b="1" dirty="0" smtClean="0">
                <a:latin typeface="+mn-ea"/>
              </a:rPr>
              <a:t>if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latin typeface="+mn-ea"/>
              </a:rPr>
              <a:t>依据</a:t>
            </a:r>
            <a:r>
              <a:rPr lang="zh-CN" altLang="en-US" sz="2400" b="1" u="sng" dirty="0" smtClean="0">
                <a:latin typeface="+mn-ea"/>
              </a:rPr>
              <a:t>同步算法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等待方法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的类型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796136" y="4941168"/>
            <a:ext cx="3024336" cy="936104"/>
            <a:chOff x="6228184" y="4437080"/>
            <a:chExt cx="3024336" cy="936104"/>
          </a:xfrm>
        </p:grpSpPr>
        <p:sp>
          <p:nvSpPr>
            <p:cNvPr id="7" name="Rectangle 186"/>
            <p:cNvSpPr>
              <a:spLocks noChangeArrowheads="1"/>
            </p:cNvSpPr>
            <p:nvPr/>
          </p:nvSpPr>
          <p:spPr bwMode="auto">
            <a:xfrm>
              <a:off x="7308304" y="5085184"/>
              <a:ext cx="1944216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其他</a:t>
              </a: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P</a:t>
              </a:r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会改变</a:t>
              </a:r>
              <a:r>
                <a:rPr lang="en-US" altLang="zh-CN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mutex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7092280" y="4437080"/>
              <a:ext cx="216024" cy="7921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 flipV="1">
              <a:off x="6228184" y="4905156"/>
              <a:ext cx="1080120" cy="3240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3508400" y="4781052"/>
            <a:ext cx="1855687" cy="592163"/>
          </a:xfrm>
          <a:prstGeom prst="rect">
            <a:avLst/>
          </a:prstGeom>
          <a:solidFill>
            <a:srgbClr val="FFCC99">
              <a:alpha val="8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endParaRPr lang="en-US" altLang="zh-CN" sz="1800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4752528" cy="444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、锁的实现方法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*简单的软件锁：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spc="-100" dirty="0" err="1" smtClean="0">
                <a:latin typeface="宋体" pitchFamily="2" charset="-122"/>
              </a:rPr>
              <a:t>Test&amp;Set</a:t>
            </a:r>
            <a:r>
              <a:rPr lang="zh-CN" altLang="en-US" sz="2000" b="1" spc="-100" dirty="0" smtClean="0">
                <a:latin typeface="宋体" pitchFamily="2" charset="-122"/>
              </a:rPr>
              <a:t>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获取方法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等待算法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释放方法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性能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分析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性能优化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2520280" y="1268760"/>
            <a:ext cx="6516216" cy="21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各</a:t>
            </a:r>
            <a:r>
              <a:rPr lang="en-US" altLang="zh-CN" sz="2400" b="1" spc="-100" dirty="0" smtClean="0">
                <a:latin typeface="宋体" pitchFamily="2" charset="-122"/>
              </a:rPr>
              <a:t>P</a:t>
            </a:r>
            <a:r>
              <a:rPr lang="zh-CN" altLang="en-US" sz="2400" b="1" spc="-100" dirty="0" smtClean="0">
                <a:latin typeface="宋体" pitchFamily="2" charset="-122"/>
              </a:rPr>
              <a:t>执行硬件原语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zh-CN" altLang="en-US" b="1" spc="-100" dirty="0" smtClean="0">
                <a:latin typeface="宋体" pitchFamily="2" charset="-122"/>
              </a:rPr>
              <a:t>如</a:t>
            </a:r>
            <a:r>
              <a:rPr lang="en-US" altLang="zh-CN" b="1" spc="-100" dirty="0" err="1">
                <a:latin typeface="宋体" pitchFamily="2" charset="-122"/>
              </a:rPr>
              <a:t>Test&amp;Set</a:t>
            </a:r>
            <a:r>
              <a:rPr lang="en-US" altLang="zh-CN" b="1" spc="-100" dirty="0">
                <a:latin typeface="宋体" pitchFamily="2" charset="-122"/>
              </a:rPr>
              <a:t>)</a:t>
            </a:r>
            <a:r>
              <a:rPr lang="zh-CN" altLang="en-US" sz="2400" b="1" spc="-100" dirty="0" smtClean="0">
                <a:latin typeface="宋体" pitchFamily="2" charset="-122"/>
              </a:rPr>
              <a:t>，成功者获得同步</a:t>
            </a:r>
            <a:r>
              <a:rPr lang="zh-CN" altLang="en-US" sz="2400" b="1" dirty="0" smtClean="0">
                <a:latin typeface="宋体" pitchFamily="2" charset="-122"/>
              </a:rPr>
              <a:t>权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lock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+mn-ea"/>
              </a:rPr>
              <a:t>t&amp;s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err="1" smtClean="0">
                <a:latin typeface="+mn-ea"/>
              </a:rPr>
              <a:t>reg</a:t>
            </a:r>
            <a:r>
              <a:rPr lang="en-US" altLang="zh-CN" sz="2000" b="1" dirty="0" smtClean="0">
                <a:latin typeface="+mn-ea"/>
              </a:rPr>
              <a:t>, </a:t>
            </a:r>
            <a:r>
              <a:rPr lang="en-US" altLang="zh-CN" sz="2000" b="1" dirty="0" err="1">
                <a:latin typeface="+mn-ea"/>
              </a:rPr>
              <a:t>loca</a:t>
            </a:r>
            <a:r>
              <a:rPr lang="en-US" altLang="zh-CN" sz="2000" b="1" dirty="0">
                <a:latin typeface="+mn-ea"/>
              </a:rPr>
              <a:t>   </a:t>
            </a:r>
            <a:r>
              <a:rPr lang="en-US" altLang="zh-CN" b="1" dirty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读锁变量</a:t>
            </a:r>
            <a:r>
              <a:rPr lang="en-US" altLang="zh-CN" b="1" dirty="0" err="1">
                <a:latin typeface="+mn-ea"/>
              </a:rPr>
              <a:t>loca</a:t>
            </a:r>
            <a:r>
              <a:rPr lang="zh-CN" altLang="en-US" b="1" dirty="0" smtClean="0">
                <a:latin typeface="+mn-ea"/>
              </a:rPr>
              <a:t>并尝试置</a:t>
            </a:r>
            <a:r>
              <a:rPr lang="zh-CN" altLang="en-US" b="1" dirty="0">
                <a:latin typeface="+mn-ea"/>
              </a:rPr>
              <a:t>为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err="1" smtClean="0">
                <a:latin typeface="+mn-ea"/>
              </a:rPr>
              <a:t>bnz</a:t>
            </a:r>
            <a:r>
              <a:rPr lang="en-US" altLang="zh-CN" sz="2000" b="1" dirty="0" smtClean="0">
                <a:latin typeface="+mn-ea"/>
              </a:rPr>
              <a:t> lock        </a:t>
            </a:r>
            <a:r>
              <a:rPr lang="en-US" altLang="zh-CN" b="1" dirty="0" smtClean="0">
                <a:latin typeface="+mn-ea"/>
              </a:rPr>
              <a:t>//</a:t>
            </a:r>
            <a:r>
              <a:rPr lang="zh-CN" altLang="en-US" b="1" dirty="0" smtClean="0">
                <a:latin typeface="+mn-ea"/>
              </a:rPr>
              <a:t>失败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 err="1" smtClean="0">
                <a:latin typeface="+mn-ea"/>
              </a:rPr>
              <a:t>loca</a:t>
            </a:r>
            <a:r>
              <a:rPr lang="en-US" altLang="zh-CN" b="1" dirty="0" smtClean="0">
                <a:latin typeface="+mn-ea"/>
              </a:rPr>
              <a:t>=1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，等待</a:t>
            </a:r>
            <a:endParaRPr lang="zh-CN" altLang="en-US" b="1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       </a:t>
            </a:r>
            <a:r>
              <a:rPr lang="zh-CN" altLang="en-US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ret             </a:t>
            </a:r>
            <a:r>
              <a:rPr lang="en-US" altLang="zh-CN" b="1" dirty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成功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 err="1" smtClean="0">
                <a:latin typeface="+mn-ea"/>
              </a:rPr>
              <a:t>loca</a:t>
            </a:r>
            <a:r>
              <a:rPr lang="en-US" altLang="zh-CN" b="1" dirty="0" smtClean="0">
                <a:latin typeface="+mn-ea"/>
              </a:rPr>
              <a:t>=0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，获取同步权</a:t>
            </a:r>
            <a:endParaRPr lang="en-US" altLang="zh-CN" b="1" dirty="0" smtClean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+mn-ea"/>
              </a:rPr>
              <a:t>unlock: 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+mn-ea"/>
              </a:rPr>
              <a:t>st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err="1">
                <a:latin typeface="+mn-ea"/>
              </a:rPr>
              <a:t>loca</a:t>
            </a:r>
            <a:r>
              <a:rPr lang="en-US" altLang="zh-CN" sz="2000" b="1" dirty="0">
                <a:latin typeface="+mn-ea"/>
              </a:rPr>
              <a:t>, #0	  </a:t>
            </a:r>
            <a:r>
              <a:rPr lang="en-US" altLang="zh-CN" b="1" dirty="0" smtClean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到锁变量</a:t>
            </a:r>
            <a:r>
              <a:rPr lang="en-US" altLang="zh-CN" b="1" dirty="0" err="1">
                <a:latin typeface="+mn-ea"/>
              </a:rPr>
              <a:t>loca</a:t>
            </a:r>
            <a:r>
              <a:rPr lang="zh-CN" altLang="en-US" b="1" dirty="0" smtClean="0">
                <a:latin typeface="+mn-ea"/>
              </a:rPr>
              <a:t>中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常规写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b="1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ret	        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释放</a:t>
            </a:r>
            <a:r>
              <a:rPr lang="zh-CN" altLang="en-US" b="1" dirty="0" smtClean="0">
                <a:latin typeface="+mn-ea"/>
              </a:rPr>
              <a:t>了同步权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555776" y="3438084"/>
            <a:ext cx="6408712" cy="279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总线流量大</a:t>
            </a:r>
            <a:r>
              <a:rPr lang="zh-CN" altLang="en-US" sz="2400" b="1" dirty="0" smtClean="0">
                <a:latin typeface="宋体" pitchFamily="2" charset="-122"/>
              </a:rPr>
              <a:t>，一致性开销大，可扩展性差等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(</a:t>
            </a:r>
            <a:r>
              <a:rPr lang="zh-CN" altLang="en-US" b="1" dirty="0">
                <a:latin typeface="宋体" pitchFamily="2" charset="-122"/>
              </a:rPr>
              <a:t>产生</a:t>
            </a:r>
            <a:r>
              <a:rPr lang="en-US" altLang="zh-CN" b="1" dirty="0" err="1">
                <a:latin typeface="宋体" pitchFamily="2" charset="-122"/>
              </a:rPr>
              <a:t>BusRdX</a:t>
            </a:r>
            <a:r>
              <a:rPr lang="zh-CN" altLang="en-US" b="1" dirty="0">
                <a:latin typeface="宋体" pitchFamily="2" charset="-122"/>
              </a:rPr>
              <a:t>事务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次</a:t>
            </a:r>
            <a:r>
              <a:rPr lang="en-US" altLang="zh-CN" b="1" dirty="0">
                <a:latin typeface="宋体" pitchFamily="2" charset="-122"/>
              </a:rPr>
              <a:t>) </a:t>
            </a:r>
            <a:r>
              <a:rPr lang="en-US" altLang="zh-CN" b="1" dirty="0" smtClean="0">
                <a:latin typeface="宋体" pitchFamily="2" charset="-122"/>
              </a:rPr>
              <a:t>        (</a:t>
            </a:r>
            <a:r>
              <a:rPr lang="zh-CN" altLang="en-US" b="1" dirty="0" smtClean="0">
                <a:latin typeface="宋体" pitchFamily="2" charset="-122"/>
              </a:rPr>
              <a:t>流量与</a:t>
            </a:r>
            <a:r>
              <a:rPr lang="en-US" altLang="zh-CN" b="1" dirty="0" smtClean="0">
                <a:latin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</a:rPr>
              <a:t>数成正比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改进</a:t>
            </a:r>
            <a:r>
              <a:rPr lang="zh-CN" altLang="en-US" sz="2400" b="1" dirty="0">
                <a:latin typeface="宋体" pitchFamily="2" charset="-122"/>
              </a:rPr>
              <a:t>等待算法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err="1" smtClean="0">
                <a:latin typeface="宋体" pitchFamily="2" charset="-122"/>
              </a:rPr>
              <a:t>Test-Test&amp;Set</a:t>
            </a:r>
            <a:r>
              <a:rPr lang="zh-CN" altLang="en-US" sz="2000" b="1" dirty="0">
                <a:latin typeface="宋体" pitchFamily="2" charset="-122"/>
              </a:rPr>
              <a:t>软件锁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</a:rPr>
              <a:t> lock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 smtClean="0">
                <a:solidFill>
                  <a:srgbClr val="990099"/>
                </a:solidFill>
                <a:latin typeface="+mn-ea"/>
              </a:rPr>
              <a:t>test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loca</a:t>
            </a:r>
            <a:r>
              <a:rPr lang="en-US" altLang="zh-CN" sz="2000" b="1" dirty="0">
                <a:latin typeface="+mn-ea"/>
              </a:rPr>
              <a:t>, #0 </a:t>
            </a:r>
            <a:r>
              <a:rPr lang="en-US" altLang="zh-CN" sz="2000" b="1" dirty="0" smtClean="0">
                <a:latin typeface="+mn-ea"/>
              </a:rPr>
              <a:t>   </a:t>
            </a:r>
            <a:r>
              <a:rPr lang="en-US" altLang="zh-CN" b="1" dirty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读</a:t>
            </a:r>
            <a:r>
              <a:rPr lang="en-US" altLang="zh-CN" b="1" dirty="0" err="1">
                <a:latin typeface="+mn-ea"/>
              </a:rPr>
              <a:t>loca</a:t>
            </a:r>
            <a:r>
              <a:rPr lang="zh-CN" altLang="en-US" b="1" dirty="0">
                <a:latin typeface="+mn-ea"/>
              </a:rPr>
              <a:t>并与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比较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err="1" smtClean="0">
                <a:latin typeface="+mn-ea"/>
              </a:rPr>
              <a:t>bnz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>
                <a:latin typeface="+mn-ea"/>
              </a:rPr>
              <a:t>lock        </a:t>
            </a:r>
            <a:r>
              <a:rPr lang="en-US" altLang="zh-CN" b="1" dirty="0" smtClean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失败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 err="1" smtClean="0">
                <a:latin typeface="+mn-ea"/>
              </a:rPr>
              <a:t>loca</a:t>
            </a:r>
            <a:r>
              <a:rPr lang="en-US" altLang="zh-CN" b="1" dirty="0" smtClean="0">
                <a:latin typeface="+mn-ea"/>
              </a:rPr>
              <a:t>=1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，等待</a:t>
            </a:r>
            <a:endParaRPr lang="zh-CN" altLang="en-US" sz="20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       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+mn-ea"/>
              </a:rPr>
              <a:t>t&amp;s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err="1" smtClean="0">
                <a:latin typeface="+mn-ea"/>
              </a:rPr>
              <a:t>reg</a:t>
            </a:r>
            <a:r>
              <a:rPr lang="en-US" altLang="zh-CN" sz="2000" b="1" dirty="0" smtClean="0">
                <a:latin typeface="+mn-ea"/>
              </a:rPr>
              <a:t>, </a:t>
            </a:r>
            <a:r>
              <a:rPr lang="en-US" altLang="zh-CN" sz="2000" b="1" dirty="0" err="1">
                <a:latin typeface="+mn-ea"/>
              </a:rPr>
              <a:t>loca</a:t>
            </a:r>
            <a:r>
              <a:rPr lang="en-US" altLang="zh-CN" sz="2000" b="1" dirty="0">
                <a:latin typeface="+mn-ea"/>
              </a:rPr>
              <a:t>   </a:t>
            </a:r>
            <a:r>
              <a:rPr lang="en-US" altLang="zh-CN" b="1" dirty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读锁变量</a:t>
            </a:r>
            <a:r>
              <a:rPr lang="en-US" altLang="zh-CN" b="1" dirty="0" err="1">
                <a:latin typeface="+mn-ea"/>
              </a:rPr>
              <a:t>loca</a:t>
            </a:r>
            <a:r>
              <a:rPr lang="zh-CN" altLang="en-US" b="1" dirty="0" smtClean="0">
                <a:latin typeface="+mn-ea"/>
              </a:rPr>
              <a:t>并尝试置</a:t>
            </a:r>
            <a:r>
              <a:rPr lang="zh-CN" altLang="en-US" b="1" dirty="0">
                <a:latin typeface="+mn-ea"/>
              </a:rPr>
              <a:t>为</a:t>
            </a:r>
            <a:r>
              <a:rPr lang="en-US" altLang="zh-CN" b="1" dirty="0">
                <a:latin typeface="+mn-ea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err="1" smtClean="0">
                <a:latin typeface="+mn-ea"/>
              </a:rPr>
              <a:t>bnz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>
                <a:latin typeface="+mn-ea"/>
              </a:rPr>
              <a:t>lock    </a:t>
            </a:r>
            <a:r>
              <a:rPr lang="en-US" altLang="zh-CN" sz="2000" b="1" dirty="0" smtClean="0">
                <a:latin typeface="+mn-ea"/>
              </a:rPr>
              <a:t>    </a:t>
            </a:r>
            <a:r>
              <a:rPr lang="en-US" altLang="zh-CN" b="1" dirty="0" smtClean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失败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等待</a:t>
            </a:r>
            <a:endParaRPr lang="zh-CN" altLang="en-US" sz="20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+mn-ea"/>
              </a:rPr>
              <a:t>       </a:t>
            </a:r>
            <a:r>
              <a:rPr lang="en-US" altLang="zh-CN" sz="2000" b="1" dirty="0" smtClean="0">
                <a:latin typeface="+mn-ea"/>
              </a:rPr>
              <a:t>ret              </a:t>
            </a:r>
            <a:r>
              <a:rPr lang="en-US" altLang="zh-CN" b="1" dirty="0" smtClean="0">
                <a:latin typeface="+mn-ea"/>
              </a:rPr>
              <a:t>//</a:t>
            </a:r>
            <a:r>
              <a:rPr lang="zh-CN" altLang="en-US" b="1" dirty="0" smtClean="0">
                <a:latin typeface="+mn-ea"/>
              </a:rPr>
              <a:t>成功，获取同步权</a:t>
            </a:r>
            <a:endParaRPr lang="zh-CN" altLang="en-US" sz="2000" b="1" spc="-100" dirty="0">
              <a:latin typeface="+mn-ea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827584" y="5369600"/>
            <a:ext cx="2016224" cy="507672"/>
          </a:xfrm>
          <a:prstGeom prst="borderCallout2">
            <a:avLst>
              <a:gd name="adj1" fmla="val 47655"/>
              <a:gd name="adj2" fmla="val 100024"/>
              <a:gd name="adj3" fmla="val 49652"/>
              <a:gd name="adj4" fmla="val 116751"/>
              <a:gd name="adj5" fmla="val -52131"/>
              <a:gd name="adj6" fmla="val 13052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可不产生总线事务</a:t>
            </a:r>
            <a:endParaRPr kumimoji="1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kumimoji="1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如</a:t>
            </a:r>
            <a:r>
              <a:rPr kumimoji="1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Cache</a:t>
            </a:r>
            <a:r>
              <a:rPr kumimoji="1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命中</a:t>
            </a:r>
            <a:r>
              <a:rPr kumimoji="1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</p:txBody>
      </p:sp>
      <p:sp>
        <p:nvSpPr>
          <p:cNvPr id="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5112568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*高级的软件锁：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如票锁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加号锁</a:t>
            </a:r>
            <a:r>
              <a:rPr lang="en-US" altLang="zh-CN" sz="2000" b="1" dirty="0">
                <a:latin typeface="宋体" pitchFamily="2" charset="-122"/>
              </a:rPr>
              <a:t>]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获取方法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锁结构：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硬件原语：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等待算法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释放方法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性能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分析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同步机制设计策略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1907704" y="801479"/>
            <a:ext cx="7056784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锁被释放时，只有一个</a:t>
            </a:r>
            <a:r>
              <a:rPr lang="en-US" altLang="zh-CN" sz="2400" b="1" dirty="0">
                <a:latin typeface="宋体" pitchFamily="2" charset="-122"/>
              </a:rPr>
              <a:t>P</a:t>
            </a:r>
            <a:r>
              <a:rPr lang="zh-CN" altLang="en-US" sz="2400" b="1" dirty="0">
                <a:latin typeface="宋体" pitchFamily="2" charset="-122"/>
              </a:rPr>
              <a:t>去尝试获得</a:t>
            </a:r>
            <a:r>
              <a:rPr lang="zh-CN" altLang="en-US" sz="2400" b="1" dirty="0" smtClean="0">
                <a:latin typeface="宋体" pitchFamily="2" charset="-122"/>
              </a:rPr>
              <a:t>锁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锁</a:t>
            </a:r>
            <a:r>
              <a:rPr lang="zh-CN" altLang="en-US" sz="2400" b="1" dirty="0">
                <a:latin typeface="宋体" pitchFamily="2" charset="-122"/>
              </a:rPr>
              <a:t>变量</a:t>
            </a:r>
            <a:r>
              <a:rPr lang="en-US" altLang="zh-CN" sz="2400" b="1" dirty="0" smtClean="0">
                <a:latin typeface="宋体" pitchFamily="2" charset="-122"/>
              </a:rPr>
              <a:t>lock</a:t>
            </a:r>
            <a:r>
              <a:rPr lang="zh-CN" altLang="en-US" sz="2400" b="1" dirty="0" smtClean="0">
                <a:latin typeface="宋体" pitchFamily="2" charset="-122"/>
              </a:rPr>
              <a:t>＋各</a:t>
            </a:r>
            <a:r>
              <a:rPr lang="en-US" altLang="zh-CN" sz="2400" b="1" dirty="0">
                <a:latin typeface="宋体" pitchFamily="2" charset="-122"/>
              </a:rPr>
              <a:t>P</a:t>
            </a:r>
            <a:r>
              <a:rPr lang="zh-CN" altLang="en-US" sz="2400" b="1" dirty="0">
                <a:latin typeface="宋体" pitchFamily="2" charset="-122"/>
              </a:rPr>
              <a:t>的</a:t>
            </a:r>
            <a:r>
              <a:rPr lang="en-US" altLang="zh-CN" sz="2400" b="1" dirty="0" err="1">
                <a:latin typeface="宋体" pitchFamily="2" charset="-122"/>
              </a:rPr>
              <a:t>Ti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struct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node </a:t>
            </a:r>
            <a:r>
              <a:rPr lang="en-US" altLang="zh-CN" b="1" dirty="0">
                <a:latin typeface="+mn-ea"/>
              </a:rPr>
              <a:t>{</a:t>
            </a:r>
          </a:p>
          <a:p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 smtClean="0">
                <a:latin typeface="+mn-ea"/>
              </a:rPr>
              <a:t>      </a:t>
            </a:r>
            <a:r>
              <a:rPr lang="en-US" altLang="zh-CN" b="1" dirty="0" err="1">
                <a:latin typeface="+mn-ea"/>
              </a:rPr>
              <a:t>int</a:t>
            </a:r>
            <a:r>
              <a:rPr lang="en-US" altLang="zh-CN" b="1" dirty="0">
                <a:latin typeface="+mn-ea"/>
              </a:rPr>
              <a:t> T;    //</a:t>
            </a:r>
            <a:r>
              <a:rPr lang="zh-CN" altLang="en-US" b="1" dirty="0">
                <a:latin typeface="+mn-ea"/>
              </a:rPr>
              <a:t>票号</a:t>
            </a:r>
          </a:p>
          <a:p>
            <a:r>
              <a:rPr lang="zh-CN" altLang="en-US" b="1" dirty="0">
                <a:latin typeface="+mn-ea"/>
              </a:rPr>
              <a:t>           </a:t>
            </a:r>
            <a:r>
              <a:rPr lang="zh-CN" altLang="en-US" b="1" dirty="0" smtClean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int</a:t>
            </a:r>
            <a:r>
              <a:rPr lang="en-US" altLang="zh-CN" b="1" dirty="0">
                <a:latin typeface="+mn-ea"/>
              </a:rPr>
              <a:t> S;    //</a:t>
            </a:r>
            <a:r>
              <a:rPr lang="zh-CN" altLang="en-US" b="1" dirty="0">
                <a:latin typeface="+mn-ea"/>
              </a:rPr>
              <a:t>服务号</a:t>
            </a:r>
          </a:p>
          <a:p>
            <a:r>
              <a:rPr lang="zh-CN" altLang="en-US" b="1" dirty="0">
                <a:latin typeface="+mn-ea"/>
              </a:rPr>
              <a:t>        </a:t>
            </a:r>
            <a:r>
              <a:rPr lang="en-US" altLang="zh-CN" b="1" dirty="0" smtClean="0">
                <a:latin typeface="+mn-ea"/>
              </a:rPr>
              <a:t>} </a:t>
            </a:r>
            <a:r>
              <a:rPr lang="en-US" altLang="zh-CN" b="1" dirty="0">
                <a:latin typeface="+mn-ea"/>
              </a:rPr>
              <a:t>lock;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取</a:t>
            </a:r>
            <a:r>
              <a:rPr lang="zh-CN" altLang="en-US" sz="2400" b="1" dirty="0">
                <a:latin typeface="宋体" pitchFamily="2" charset="-122"/>
              </a:rPr>
              <a:t>并</a:t>
            </a:r>
            <a:r>
              <a:rPr lang="zh-CN" altLang="en-US" sz="2400" b="1" dirty="0" smtClean="0">
                <a:latin typeface="宋体" pitchFamily="2" charset="-122"/>
              </a:rPr>
              <a:t>加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en-US" altLang="zh-CN" sz="2000" b="1" dirty="0" err="1" smtClean="0">
                <a:latin typeface="+mn-ea"/>
              </a:rPr>
              <a:t>Fetch&amp;increment</a:t>
            </a:r>
            <a:r>
              <a:rPr lang="en-US" altLang="zh-CN" sz="2000" b="1" dirty="0" smtClean="0">
                <a:latin typeface="+mn-ea"/>
              </a:rPr>
              <a:t>) </a:t>
            </a:r>
            <a:endParaRPr lang="en-US" altLang="zh-CN" sz="2400" b="1" dirty="0" smtClean="0">
              <a:latin typeface="宋体" pitchFamily="2" charset="-122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</a:t>
            </a:r>
            <a:r>
              <a:rPr lang="en-US" altLang="zh-CN" sz="2000" b="1" dirty="0" err="1" smtClean="0">
                <a:latin typeface="+mn-ea"/>
              </a:rPr>
              <a:t>myTicket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= 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+mn-ea"/>
              </a:rPr>
              <a:t>fetch&amp;inc</a:t>
            </a:r>
            <a:r>
              <a:rPr lang="en-US" altLang="zh-CN" sz="2000" b="1" dirty="0" smtClean="0">
                <a:latin typeface="+mn-ea"/>
              </a:rPr>
              <a:t>( </a:t>
            </a:r>
            <a:r>
              <a:rPr lang="en-US" altLang="zh-CN" sz="2000" b="1" dirty="0" err="1">
                <a:latin typeface="+mn-ea"/>
              </a:rPr>
              <a:t>plock</a:t>
            </a:r>
            <a:r>
              <a:rPr lang="en-US" altLang="zh-CN" sz="2000" b="1" dirty="0" err="1" smtClean="0">
                <a:latin typeface="+mn-ea"/>
              </a:rPr>
              <a:t>→T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); 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//</a:t>
            </a:r>
            <a:r>
              <a:rPr lang="zh-CN" altLang="en-US" sz="2000" b="1" dirty="0" smtClean="0">
                <a:latin typeface="+mn-ea"/>
              </a:rPr>
              <a:t>请求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取</a:t>
            </a:r>
            <a:r>
              <a:rPr lang="en-US" altLang="zh-CN" sz="2000" b="1" dirty="0" smtClean="0">
                <a:latin typeface="+mn-ea"/>
              </a:rPr>
              <a:t>T)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    </a:t>
            </a:r>
            <a:r>
              <a:rPr lang="en-US" altLang="zh-CN" sz="2000" b="1" dirty="0" smtClean="0">
                <a:latin typeface="+mn-ea"/>
              </a:rPr>
              <a:t>while </a:t>
            </a:r>
            <a:r>
              <a:rPr lang="en-US" altLang="zh-CN" sz="2000" b="1" dirty="0">
                <a:latin typeface="+mn-ea"/>
              </a:rPr>
              <a:t>( </a:t>
            </a:r>
            <a:r>
              <a:rPr lang="en-US" altLang="zh-CN" sz="2000" b="1" dirty="0" err="1">
                <a:latin typeface="+mn-ea"/>
              </a:rPr>
              <a:t>myTicket</a:t>
            </a:r>
            <a:r>
              <a:rPr lang="en-US" altLang="zh-CN" sz="2000" b="1" dirty="0">
                <a:latin typeface="+mn-ea"/>
              </a:rPr>
              <a:t> != </a:t>
            </a:r>
            <a:r>
              <a:rPr lang="en-US" altLang="zh-CN" sz="2000" b="1" dirty="0" err="1">
                <a:latin typeface="+mn-ea"/>
              </a:rPr>
              <a:t>plock→S</a:t>
            </a:r>
            <a:r>
              <a:rPr lang="en-US" altLang="zh-CN" sz="2000" b="1" dirty="0">
                <a:latin typeface="+mn-ea"/>
              </a:rPr>
              <a:t> ); </a:t>
            </a:r>
            <a:r>
              <a:rPr lang="en-US" altLang="zh-CN" sz="2000" b="1" dirty="0" smtClean="0">
                <a:latin typeface="+mn-ea"/>
              </a:rPr>
              <a:t>   //</a:t>
            </a:r>
            <a:r>
              <a:rPr lang="zh-CN" altLang="en-US" sz="2000" b="1" dirty="0" smtClean="0">
                <a:latin typeface="+mn-ea"/>
              </a:rPr>
              <a:t>等待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等</a:t>
            </a:r>
            <a:r>
              <a:rPr lang="en-US" altLang="zh-CN" sz="2000" b="1" dirty="0" smtClean="0">
                <a:latin typeface="+mn-ea"/>
              </a:rPr>
              <a:t>S)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+mn-ea"/>
              </a:rPr>
              <a:t>     </a:t>
            </a:r>
            <a:r>
              <a:rPr lang="en-US" altLang="zh-CN" sz="2000" b="1" dirty="0" err="1">
                <a:latin typeface="+mn-ea"/>
              </a:rPr>
              <a:t>plock→S</a:t>
            </a:r>
            <a:r>
              <a:rPr lang="en-US" altLang="zh-CN" sz="2000" b="1" dirty="0">
                <a:latin typeface="+mn-ea"/>
              </a:rPr>
              <a:t>++ </a:t>
            </a:r>
            <a:r>
              <a:rPr lang="en-US" altLang="zh-CN" sz="2000" b="1" dirty="0" smtClean="0">
                <a:latin typeface="+mn-ea"/>
              </a:rPr>
              <a:t>;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sz="2400" b="1" dirty="0" smtClean="0">
                <a:latin typeface="宋体" pitchFamily="2" charset="-122"/>
              </a:rPr>
              <a:t>    总线流量</a:t>
            </a:r>
            <a:r>
              <a:rPr lang="zh-CN" altLang="en-US" sz="2400" b="1" dirty="0">
                <a:latin typeface="宋体" pitchFamily="2" charset="-122"/>
              </a:rPr>
              <a:t>小</a:t>
            </a:r>
            <a:r>
              <a:rPr lang="zh-CN" altLang="en-US" sz="2400" b="1" dirty="0" smtClean="0">
                <a:latin typeface="宋体" pitchFamily="2" charset="-122"/>
              </a:rPr>
              <a:t>，可扩展性、公平性好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3396952" y="5301208"/>
            <a:ext cx="47034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优先考虑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总线流量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和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时延</a:t>
            </a:r>
            <a:r>
              <a:rPr lang="zh-CN" altLang="en-US" sz="2400" b="1" dirty="0" smtClean="0">
                <a:latin typeface="宋体" pitchFamily="2" charset="-122"/>
              </a:rPr>
              <a:t>指标</a:t>
            </a:r>
            <a:r>
              <a:rPr lang="zh-CN" altLang="en-US" sz="2400" b="1" dirty="0">
                <a:latin typeface="宋体" pitchFamily="2" charset="-122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选择依据是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应用特性及机器结构</a:t>
            </a:r>
            <a:endParaRPr lang="zh-CN" altLang="en-US" sz="2800" b="1" u="sng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5</a:t>
            </a:r>
            <a:r>
              <a:rPr lang="zh-CN" altLang="en-US" sz="2800" b="1" dirty="0" smtClean="0">
                <a:latin typeface="宋体" pitchFamily="2" charset="-122"/>
              </a:rPr>
              <a:t>节  存储器</a:t>
            </a:r>
            <a:r>
              <a:rPr lang="zh-CN" altLang="en-US" sz="2800" b="1" dirty="0">
                <a:latin typeface="宋体" pitchFamily="2" charset="-122"/>
              </a:rPr>
              <a:t>连贯</a:t>
            </a:r>
            <a:r>
              <a:rPr lang="zh-CN" altLang="en-US" sz="2800" b="1" dirty="0" smtClean="0">
                <a:latin typeface="宋体" pitchFamily="2" charset="-122"/>
              </a:rPr>
              <a:t>性模型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>
                <a:latin typeface="+mn-ea"/>
              </a:rPr>
              <a:t>基本概念，顺序连贯性，宽松连贯性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1" y="1340768"/>
            <a:ext cx="6192689" cy="508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*存储器连贯性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+mn-ea"/>
              </a:rPr>
              <a:t>Memory Consistency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的引入：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      示例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b="1" dirty="0">
                <a:latin typeface="+mn-ea"/>
                <a:ea typeface="+mn-ea"/>
              </a:rPr>
              <a:t>flag=0</a:t>
            </a:r>
            <a:r>
              <a:rPr lang="zh-CN" altLang="en-US" b="1" dirty="0">
                <a:latin typeface="+mn-ea"/>
                <a:ea typeface="+mn-ea"/>
              </a:rPr>
              <a:t>时，下列程序结果中</a:t>
            </a:r>
            <a:r>
              <a:rPr lang="en-US" altLang="zh-CN" b="1" dirty="0">
                <a:latin typeface="+mn-ea"/>
                <a:ea typeface="+mn-ea"/>
              </a:rPr>
              <a:t>b=</a:t>
            </a:r>
            <a:r>
              <a:rPr lang="zh-CN" altLang="en-US" b="1" dirty="0">
                <a:latin typeface="+mn-ea"/>
                <a:ea typeface="+mn-ea"/>
              </a:rPr>
              <a:t>？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+mn-ea"/>
                <a:ea typeface="+mn-ea"/>
              </a:rPr>
              <a:t>  </a:t>
            </a:r>
            <a:r>
              <a:rPr lang="en-US" altLang="zh-CN" b="1" dirty="0" smtClean="0">
                <a:latin typeface="+mn-ea"/>
                <a:ea typeface="+mn-ea"/>
              </a:rPr>
              <a:t>          </a:t>
            </a:r>
            <a:r>
              <a:rPr lang="en-US" altLang="zh-CN" b="1" u="sng" dirty="0" smtClean="0">
                <a:latin typeface="+mn-ea"/>
                <a:ea typeface="+mn-ea"/>
              </a:rPr>
              <a:t>   </a:t>
            </a:r>
            <a:r>
              <a:rPr lang="en-US" altLang="zh-CN" b="1" u="sng" dirty="0">
                <a:latin typeface="+mn-ea"/>
                <a:ea typeface="+mn-ea"/>
              </a:rPr>
              <a:t>P1    </a:t>
            </a: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en-US" altLang="zh-CN" b="1" u="sng" dirty="0">
                <a:latin typeface="+mn-ea"/>
                <a:ea typeface="+mn-ea"/>
              </a:rPr>
              <a:t>    P2           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lang="en-US" altLang="zh-CN" b="1" u="sng" dirty="0">
                <a:latin typeface="+mn-ea"/>
                <a:ea typeface="+mn-ea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</a:rPr>
              <a:t>a</a:t>
            </a:r>
            <a:r>
              <a:rPr lang="en-US" altLang="zh-CN" b="1" dirty="0">
                <a:latin typeface="+mn-ea"/>
                <a:ea typeface="+mn-ea"/>
              </a:rPr>
              <a:t>=1</a:t>
            </a:r>
            <a:r>
              <a:rPr lang="zh-CN" altLang="en-US" b="1" dirty="0">
                <a:latin typeface="+mn-ea"/>
                <a:ea typeface="+mn-ea"/>
              </a:rPr>
              <a:t>；</a:t>
            </a:r>
            <a:r>
              <a:rPr lang="en-US" altLang="zh-CN" b="1" dirty="0">
                <a:latin typeface="+mn-ea"/>
                <a:ea typeface="+mn-ea"/>
              </a:rPr>
              <a:t>       while (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flag</a:t>
            </a:r>
            <a:r>
              <a:rPr lang="en-US" altLang="zh-CN" b="1" dirty="0">
                <a:latin typeface="+mn-ea"/>
                <a:ea typeface="+mn-ea"/>
              </a:rPr>
              <a:t>==0)</a:t>
            </a:r>
            <a:r>
              <a:rPr lang="zh-CN" altLang="en-US" b="1" dirty="0">
                <a:latin typeface="+mn-ea"/>
                <a:ea typeface="+mn-ea"/>
              </a:rPr>
              <a:t>；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flag</a:t>
            </a:r>
            <a:r>
              <a:rPr lang="en-US" altLang="zh-CN" b="1" dirty="0">
                <a:latin typeface="+mn-ea"/>
                <a:ea typeface="+mn-ea"/>
              </a:rPr>
              <a:t>=1</a:t>
            </a:r>
            <a:r>
              <a:rPr lang="zh-CN" altLang="en-US" b="1" dirty="0">
                <a:latin typeface="+mn-ea"/>
                <a:ea typeface="+mn-ea"/>
              </a:rPr>
              <a:t>；</a:t>
            </a: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b</a:t>
            </a:r>
            <a:r>
              <a:rPr lang="en-US" altLang="zh-CN" b="1" dirty="0">
                <a:latin typeface="+mn-ea"/>
                <a:ea typeface="+mn-ea"/>
              </a:rPr>
              <a:t>=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Cache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一致性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(Cache Coherence)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的局限性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程序执行行为的保证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存储器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连贯性模型：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本质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*存储器连贯性的类型：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508104" y="1916832"/>
            <a:ext cx="2880000" cy="90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结果： </a:t>
            </a:r>
            <a:r>
              <a:rPr lang="en-US" altLang="zh-CN" b="1" dirty="0" smtClean="0">
                <a:latin typeface="+mn-ea"/>
                <a:ea typeface="+mn-ea"/>
              </a:rPr>
              <a:t>(P2</a:t>
            </a:r>
            <a:r>
              <a:rPr lang="zh-CN" altLang="en-US" b="1" dirty="0" smtClean="0">
                <a:latin typeface="+mn-ea"/>
                <a:ea typeface="+mn-ea"/>
              </a:rPr>
              <a:t>按序访存时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P1</a:t>
            </a:r>
            <a:r>
              <a:rPr lang="zh-CN" altLang="en-US" b="1" u="sng" dirty="0" smtClean="0">
                <a:latin typeface="+mn-ea"/>
                <a:ea typeface="+mn-ea"/>
              </a:rPr>
              <a:t>按序</a:t>
            </a:r>
            <a:r>
              <a:rPr lang="zh-CN" altLang="en-US" b="1" dirty="0" smtClean="0">
                <a:latin typeface="+mn-ea"/>
                <a:ea typeface="+mn-ea"/>
              </a:rPr>
              <a:t>访存时，</a:t>
            </a:r>
            <a:r>
              <a:rPr lang="en-US" altLang="zh-CN" b="1" dirty="0" smtClean="0">
                <a:latin typeface="+mn-ea"/>
                <a:ea typeface="+mn-ea"/>
              </a:rPr>
              <a:t>b=1</a:t>
            </a:r>
            <a:r>
              <a:rPr lang="zh-CN" altLang="en-US" b="1" dirty="0" smtClean="0">
                <a:latin typeface="+mn-ea"/>
                <a:ea typeface="+mn-ea"/>
              </a:rPr>
              <a:t>；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P1</a:t>
            </a:r>
            <a:r>
              <a:rPr lang="zh-CN" altLang="en-US" b="1" u="sng" dirty="0" smtClean="0">
                <a:latin typeface="+mn-ea"/>
                <a:ea typeface="+mn-ea"/>
              </a:rPr>
              <a:t>乱序</a:t>
            </a:r>
            <a:r>
              <a:rPr lang="zh-CN" altLang="en-US" b="1" dirty="0" smtClean="0">
                <a:latin typeface="+mn-ea"/>
                <a:ea typeface="+mn-ea"/>
              </a:rPr>
              <a:t>访存时，</a:t>
            </a:r>
            <a:r>
              <a:rPr lang="en-US" altLang="zh-CN" b="1" dirty="0" smtClean="0">
                <a:latin typeface="+mn-ea"/>
                <a:ea typeface="+mn-ea"/>
              </a:rPr>
              <a:t>b=1</a:t>
            </a:r>
            <a:r>
              <a:rPr lang="zh-CN" altLang="en-US" b="1" dirty="0" smtClean="0">
                <a:latin typeface="+mn-ea"/>
                <a:ea typeface="+mn-ea"/>
              </a:rPr>
              <a:t>或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！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1008111" y="3284984"/>
            <a:ext cx="8028385" cy="309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未保证</a:t>
            </a:r>
            <a:r>
              <a:rPr lang="zh-CN" altLang="en-US" sz="2400" b="1" u="sng" dirty="0" smtClean="0">
                <a:latin typeface="宋体" pitchFamily="2" charset="-122"/>
              </a:rPr>
              <a:t>对不同单元</a:t>
            </a:r>
            <a:r>
              <a:rPr lang="zh-CN" altLang="en-US" sz="2400" b="1" dirty="0" smtClean="0">
                <a:latin typeface="宋体" pitchFamily="2" charset="-122"/>
              </a:rPr>
              <a:t>的读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写次序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处理器→存储系统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          约定程序中所有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操作的执行次序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指</a:t>
            </a:r>
            <a:r>
              <a:rPr lang="zh-CN" altLang="en-US" sz="2400" b="1" dirty="0">
                <a:latin typeface="宋体" pitchFamily="2" charset="-122"/>
              </a:rPr>
              <a:t>对</a:t>
            </a:r>
            <a:r>
              <a:rPr lang="zh-CN" altLang="en-US" sz="2400" b="1" u="sng" dirty="0">
                <a:latin typeface="宋体" pitchFamily="2" charset="-122"/>
              </a:rPr>
              <a:t>程序中</a:t>
            </a:r>
            <a:r>
              <a:rPr lang="en-US" altLang="zh-CN" sz="2400" b="1" u="sng" dirty="0">
                <a:latin typeface="宋体" pitchFamily="2" charset="-122"/>
              </a:rPr>
              <a:t>MEM</a:t>
            </a:r>
            <a:r>
              <a:rPr lang="zh-CN" altLang="en-US" sz="2400" b="1" u="sng" dirty="0">
                <a:latin typeface="宋体" pitchFamily="2" charset="-122"/>
              </a:rPr>
              <a:t>操作次序</a:t>
            </a:r>
            <a:r>
              <a:rPr lang="zh-CN" altLang="en-US" sz="2400" b="1" dirty="0">
                <a:latin typeface="宋体" pitchFamily="2" charset="-122"/>
              </a:rPr>
              <a:t>与</a:t>
            </a:r>
            <a:r>
              <a:rPr lang="zh-CN" altLang="en-US" sz="2400" b="1" u="sng" dirty="0">
                <a:latin typeface="宋体" pitchFamily="2" charset="-122"/>
              </a:rPr>
              <a:t>处理器中</a:t>
            </a:r>
            <a:r>
              <a:rPr lang="en-US" altLang="zh-CN" sz="2400" b="1" u="sng" dirty="0">
                <a:latin typeface="宋体" pitchFamily="2" charset="-122"/>
              </a:rPr>
              <a:t>MEM</a:t>
            </a:r>
            <a:r>
              <a:rPr lang="zh-CN" altLang="en-US" sz="2400" b="1" u="sng" dirty="0">
                <a:latin typeface="宋体" pitchFamily="2" charset="-122"/>
              </a:rPr>
              <a:t>操作次序</a:t>
            </a:r>
            <a:r>
              <a:rPr lang="zh-CN" altLang="en-US" sz="2400" b="1" dirty="0">
                <a:latin typeface="宋体" pitchFamily="2" charset="-122"/>
              </a:rPr>
              <a:t>的约定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           (</a:t>
            </a:r>
            <a:r>
              <a:rPr lang="zh-CN" altLang="en-US" b="1" dirty="0">
                <a:latin typeface="宋体" pitchFamily="2" charset="-122"/>
              </a:rPr>
              <a:t>程序次序</a:t>
            </a:r>
            <a:r>
              <a:rPr lang="en-US" altLang="zh-CN" b="1" dirty="0">
                <a:latin typeface="宋体" pitchFamily="2" charset="-122"/>
              </a:rPr>
              <a:t>)               (</a:t>
            </a:r>
            <a:r>
              <a:rPr lang="zh-CN" altLang="en-US" b="1" dirty="0">
                <a:latin typeface="宋体" pitchFamily="2" charset="-122"/>
              </a:rPr>
              <a:t>执行次序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程序员</a:t>
            </a:r>
            <a:r>
              <a:rPr lang="zh-CN" altLang="en-US" sz="2400" b="1" dirty="0">
                <a:latin typeface="宋体" pitchFamily="2" charset="-122"/>
              </a:rPr>
              <a:t>与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硬件系统</a:t>
            </a:r>
            <a:r>
              <a:rPr lang="zh-CN" altLang="en-US" sz="2400" b="1" dirty="0">
                <a:latin typeface="宋体" pitchFamily="2" charset="-122"/>
              </a:rPr>
              <a:t>关于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程序执行行为</a:t>
            </a:r>
            <a:r>
              <a:rPr lang="zh-CN" altLang="en-US" sz="2400" b="1" dirty="0">
                <a:latin typeface="宋体" pitchFamily="2" charset="-122"/>
              </a:rPr>
              <a:t>的约定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 smtClean="0">
                <a:latin typeface="宋体" pitchFamily="2" charset="-122"/>
              </a:rPr>
              <a:t>                  </a:t>
            </a:r>
            <a:r>
              <a:rPr lang="zh-CN" altLang="en-US" sz="2400" b="1" dirty="0" smtClean="0">
                <a:latin typeface="宋体" pitchFamily="2" charset="-122"/>
              </a:rPr>
              <a:t>顺序连贯性、宽松连贯性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490193" y="2996952"/>
            <a:ext cx="2474295" cy="252000"/>
          </a:xfrm>
          <a:prstGeom prst="borderCallout2">
            <a:avLst>
              <a:gd name="adj1" fmla="val 49567"/>
              <a:gd name="adj2" fmla="val -401"/>
              <a:gd name="adj3" fmla="val 49931"/>
              <a:gd name="adj4" fmla="val -5537"/>
              <a:gd name="adj5" fmla="val 169116"/>
              <a:gd name="adj6" fmla="val -1738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进程→处理器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永远一致</a:t>
            </a:r>
            <a:endParaRPr lang="zh-CN" altLang="en-US" sz="18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66718" y="1340768"/>
            <a:ext cx="4517750" cy="393621"/>
            <a:chOff x="4266718" y="1340768"/>
            <a:chExt cx="4517750" cy="393621"/>
          </a:xfrm>
        </p:grpSpPr>
        <p:sp>
          <p:nvSpPr>
            <p:cNvPr id="17" name="Rectangle 186"/>
            <p:cNvSpPr>
              <a:spLocks noChangeArrowheads="1"/>
            </p:cNvSpPr>
            <p:nvPr/>
          </p:nvSpPr>
          <p:spPr bwMode="auto">
            <a:xfrm>
              <a:off x="6516216" y="1446389"/>
              <a:ext cx="2268252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</a:rPr>
                <a:t>有称</a:t>
              </a:r>
              <a:r>
                <a:rPr lang="zh-CN" altLang="en-US" b="1" dirty="0">
                  <a:solidFill>
                    <a:srgbClr val="990099"/>
                  </a:solidFill>
                  <a:latin typeface="+mn-ea"/>
                </a:rPr>
                <a:t>同一性</a:t>
              </a:r>
              <a:r>
                <a:rPr lang="zh-CN" altLang="en-US" b="1" dirty="0">
                  <a:latin typeface="+mn-ea"/>
                </a:rPr>
                <a:t>、</a:t>
              </a:r>
              <a:r>
                <a:rPr lang="zh-CN" altLang="en-US" b="1" dirty="0">
                  <a:solidFill>
                    <a:srgbClr val="990099"/>
                  </a:solidFill>
                  <a:latin typeface="+mn-ea"/>
                </a:rPr>
                <a:t>一致性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H="1">
              <a:off x="4462486" y="1340768"/>
              <a:ext cx="306184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4266718" y="1340768"/>
              <a:ext cx="195768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7524328" y="1340768"/>
              <a:ext cx="0" cy="1080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47885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、顺序连贯性模型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SC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模型的定义：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SC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模型对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操作的约束：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*SC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模型对程序性能的影响：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优化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971600" y="799544"/>
            <a:ext cx="784887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   </a:t>
            </a:r>
            <a:r>
              <a:rPr lang="en-US" altLang="zh-CN" sz="2000" b="1" dirty="0" smtClean="0">
                <a:latin typeface="宋体" pitchFamily="2" charset="-122"/>
              </a:rPr>
              <a:t> (</a:t>
            </a:r>
            <a:r>
              <a:rPr lang="zh-CN" altLang="en-US" sz="2000" b="1" dirty="0" smtClean="0">
                <a:latin typeface="宋体" pitchFamily="2" charset="-122"/>
              </a:rPr>
              <a:t>多处理器系统需满足的条件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1252538" indent="-1252538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①程序每次执行结果都与各</a:t>
            </a:r>
            <a:r>
              <a:rPr lang="en-US" altLang="zh-CN" sz="2400" b="1" dirty="0" smtClean="0">
                <a:latin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</a:rPr>
              <a:t>按</a:t>
            </a:r>
            <a:r>
              <a:rPr lang="zh-CN" altLang="en-US" sz="2400" b="1" dirty="0">
                <a:latin typeface="宋体" pitchFamily="2" charset="-122"/>
              </a:rPr>
              <a:t>某一</a:t>
            </a:r>
            <a:r>
              <a:rPr lang="zh-CN" altLang="en-US" sz="2400" b="1" dirty="0" smtClean="0">
                <a:latin typeface="宋体" pitchFamily="2" charset="-122"/>
              </a:rPr>
              <a:t>顺序的</a:t>
            </a:r>
            <a:r>
              <a:rPr lang="zh-CN" altLang="en-US" sz="2400" b="1" u="sng" dirty="0">
                <a:latin typeface="宋体" pitchFamily="2" charset="-122"/>
              </a:rPr>
              <a:t>执行</a:t>
            </a:r>
            <a:r>
              <a:rPr lang="zh-CN" altLang="en-US" sz="2400" b="1" u="sng" dirty="0" smtClean="0">
                <a:latin typeface="宋体" pitchFamily="2" charset="-122"/>
              </a:rPr>
              <a:t>结果一致</a:t>
            </a:r>
            <a:endParaRPr lang="zh-CN" altLang="en-US" sz="2400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②</a:t>
            </a:r>
            <a:r>
              <a:rPr lang="zh-CN" altLang="en-US" sz="2400" b="1" dirty="0">
                <a:latin typeface="宋体" pitchFamily="2" charset="-122"/>
              </a:rPr>
              <a:t>在该顺序</a:t>
            </a:r>
            <a:r>
              <a:rPr lang="zh-CN" altLang="en-US" sz="2400" b="1" dirty="0" smtClean="0">
                <a:latin typeface="宋体" pitchFamily="2" charset="-122"/>
              </a:rPr>
              <a:t>中，每个</a:t>
            </a:r>
            <a:r>
              <a:rPr lang="en-US" altLang="zh-CN" sz="2400" b="1" dirty="0" smtClean="0">
                <a:latin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</a:rPr>
              <a:t>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执行次序</a:t>
            </a:r>
            <a:r>
              <a:rPr lang="zh-CN" altLang="en-US" sz="2400" b="1" dirty="0" smtClean="0">
                <a:latin typeface="宋体" pitchFamily="2" charset="-122"/>
              </a:rPr>
              <a:t>和它的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程序次序</a:t>
            </a:r>
            <a:r>
              <a:rPr lang="zh-CN" altLang="en-US" sz="2400" b="1" dirty="0" smtClean="0">
                <a:latin typeface="宋体" pitchFamily="2" charset="-122"/>
              </a:rPr>
              <a:t>一致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①</a:t>
            </a:r>
            <a:r>
              <a:rPr lang="zh-CN" altLang="en-US" sz="2400" b="1" dirty="0" smtClean="0">
                <a:latin typeface="宋体" pitchFamily="2" charset="-122"/>
              </a:rPr>
              <a:t>各</a:t>
            </a:r>
            <a:r>
              <a:rPr lang="en-US" altLang="zh-CN" sz="2400" b="1" dirty="0" smtClean="0">
                <a:latin typeface="宋体" pitchFamily="2" charset="-122"/>
              </a:rPr>
              <a:t>P</a:t>
            </a:r>
            <a:r>
              <a:rPr lang="zh-CN" altLang="en-US" sz="2400" b="1" u="sng" dirty="0" smtClean="0">
                <a:latin typeface="宋体" pitchFamily="2" charset="-122"/>
              </a:rPr>
              <a:t>执行次序＝程序次序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②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操作</a:t>
            </a:r>
            <a:r>
              <a:rPr lang="zh-CN" altLang="en-US" sz="2400" b="1" dirty="0">
                <a:latin typeface="宋体" pitchFamily="2" charset="-122"/>
              </a:rPr>
              <a:t>具有</a:t>
            </a:r>
            <a:r>
              <a:rPr lang="zh-CN" altLang="en-US" sz="2400" b="1" u="sng" dirty="0">
                <a:latin typeface="宋体" pitchFamily="2" charset="-122"/>
              </a:rPr>
              <a:t>原子</a:t>
            </a:r>
            <a:r>
              <a:rPr lang="zh-CN" altLang="en-US" sz="2400" b="1" u="sng" dirty="0" smtClean="0">
                <a:latin typeface="宋体" pitchFamily="2" charset="-122"/>
              </a:rPr>
              <a:t>性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性能较差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无法编译优化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</a:t>
            </a:r>
            <a:r>
              <a:rPr lang="zh-CN" altLang="en-US" sz="2400" b="1" dirty="0" smtClean="0">
                <a:latin typeface="宋体" pitchFamily="2" charset="-122"/>
              </a:rPr>
              <a:t>①利用</a:t>
            </a:r>
            <a:r>
              <a:rPr lang="zh-CN" altLang="en-US" sz="2400" b="1" u="sng" dirty="0" smtClean="0">
                <a:latin typeface="宋体" pitchFamily="2" charset="-122"/>
              </a:rPr>
              <a:t>推测执行技术</a:t>
            </a:r>
            <a:r>
              <a:rPr lang="zh-CN" altLang="en-US" sz="2400" b="1" dirty="0" smtClean="0">
                <a:latin typeface="宋体" pitchFamily="2" charset="-122"/>
              </a:rPr>
              <a:t>隐藏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时延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②开发低约束条件的连贯性模型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5501620" y="2348912"/>
            <a:ext cx="3320900" cy="1872176"/>
            <a:chOff x="2114980" y="3861048"/>
            <a:chExt cx="3320900" cy="1872176"/>
          </a:xfrm>
        </p:grpSpPr>
        <p:sp>
          <p:nvSpPr>
            <p:cNvPr id="78" name="TextBox 77"/>
            <p:cNvSpPr txBox="1"/>
            <p:nvPr/>
          </p:nvSpPr>
          <p:spPr>
            <a:xfrm>
              <a:off x="2195736" y="3861080"/>
              <a:ext cx="720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进程</a:t>
              </a:r>
              <a:r>
                <a:rPr lang="en-US" altLang="zh-CN" sz="1600" b="1" dirty="0" smtClean="0">
                  <a:latin typeface="+mn-ea"/>
                  <a:ea typeface="+mn-ea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1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39840" y="4426884"/>
              <a:ext cx="36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 flipV="1">
              <a:off x="3851808" y="53012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3131728" y="5445224"/>
              <a:ext cx="1440160" cy="288000"/>
            </a:xfrm>
            <a:prstGeom prst="rect">
              <a:avLst/>
            </a:prstGeom>
            <a:solidFill>
              <a:srgbClr val="99CCFF">
                <a:alpha val="60000"/>
              </a:srgbClr>
            </a:solidFill>
            <a:ln w="15875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主存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2618980" y="4149080"/>
              <a:ext cx="0" cy="29472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115" idx="2"/>
              <a:endCxn id="101" idx="2"/>
            </p:cNvCxnSpPr>
            <p:nvPr/>
          </p:nvCxnSpPr>
          <p:spPr bwMode="auto">
            <a:xfrm>
              <a:off x="2582980" y="4725112"/>
              <a:ext cx="980908" cy="3240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3563888" y="5013184"/>
              <a:ext cx="72000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75632" y="3861080"/>
              <a:ext cx="720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进程</a:t>
              </a:r>
              <a:r>
                <a:rPr lang="en-US" altLang="zh-CN" sz="1600" b="1" dirty="0" smtClean="0">
                  <a:latin typeface="+mn-ea"/>
                  <a:ea typeface="+mn-ea"/>
                </a:rPr>
                <a:t>P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2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3635784" y="4149080"/>
              <a:ext cx="0" cy="29472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116" idx="2"/>
              <a:endCxn id="106" idx="0"/>
            </p:cNvCxnSpPr>
            <p:nvPr/>
          </p:nvCxnSpPr>
          <p:spPr bwMode="auto">
            <a:xfrm>
              <a:off x="3671736" y="4725112"/>
              <a:ext cx="144064" cy="288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椭圆 105"/>
            <p:cNvSpPr/>
            <p:nvPr/>
          </p:nvSpPr>
          <p:spPr bwMode="auto">
            <a:xfrm>
              <a:off x="3779800" y="5013176"/>
              <a:ext cx="72000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43976" y="3861048"/>
              <a:ext cx="720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进程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P</a:t>
              </a:r>
              <a:r>
                <a:rPr lang="en-US" altLang="zh-CN" sz="1600" b="1" baseline="-14000" dirty="0" err="1" smtClean="0">
                  <a:latin typeface="+mn-ea"/>
                  <a:ea typeface="+mn-ea"/>
                </a:rPr>
                <a:t>n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5003936" y="4156894"/>
              <a:ext cx="0" cy="29472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>
              <a:stCxn id="117" idx="2"/>
              <a:endCxn id="122" idx="7"/>
            </p:cNvCxnSpPr>
            <p:nvPr/>
          </p:nvCxnSpPr>
          <p:spPr bwMode="auto">
            <a:xfrm flipH="1">
              <a:off x="4417320" y="4725112"/>
              <a:ext cx="550560" cy="29860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2114980" y="4437112"/>
              <a:ext cx="936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处理器</a:t>
              </a:r>
              <a:r>
                <a:rPr lang="en-US" altLang="zh-CN" sz="1600" b="1" dirty="0" smtClean="0">
                  <a:latin typeface="+mn-ea"/>
                  <a:ea typeface="+mn-ea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1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3736" y="4437112"/>
              <a:ext cx="936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处理器</a:t>
              </a:r>
              <a:r>
                <a:rPr lang="en-US" altLang="zh-CN" sz="1600" b="1" dirty="0" smtClean="0">
                  <a:latin typeface="+mn-ea"/>
                  <a:ea typeface="+mn-ea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2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499880" y="4437112"/>
              <a:ext cx="936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处理器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P</a:t>
              </a:r>
              <a:r>
                <a:rPr lang="en-US" altLang="zh-CN" sz="1600" b="1" baseline="-14000" dirty="0" err="1" smtClean="0">
                  <a:latin typeface="+mn-ea"/>
                  <a:ea typeface="+mn-ea"/>
                </a:rPr>
                <a:t>n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3816" y="4869160"/>
              <a:ext cx="36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22" name="椭圆 121"/>
            <p:cNvSpPr/>
            <p:nvPr/>
          </p:nvSpPr>
          <p:spPr bwMode="auto">
            <a:xfrm>
              <a:off x="4355864" y="5013176"/>
              <a:ext cx="72000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7" name="直接箭头连接符 126"/>
            <p:cNvCxnSpPr>
              <a:stCxn id="101" idx="5"/>
            </p:cNvCxnSpPr>
            <p:nvPr/>
          </p:nvCxnSpPr>
          <p:spPr bwMode="auto">
            <a:xfrm>
              <a:off x="3625344" y="5074640"/>
              <a:ext cx="226456" cy="2265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>
            <a:off x="5076056" y="2644758"/>
            <a:ext cx="3746568" cy="1216322"/>
            <a:chOff x="1689416" y="4156894"/>
            <a:chExt cx="3746568" cy="1216322"/>
          </a:xfrm>
        </p:grpSpPr>
        <p:sp>
          <p:nvSpPr>
            <p:cNvPr id="91" name="任意多边形 90"/>
            <p:cNvSpPr/>
            <p:nvPr/>
          </p:nvSpPr>
          <p:spPr bwMode="auto">
            <a:xfrm rot="750545">
              <a:off x="3551327" y="5133207"/>
              <a:ext cx="777651" cy="177510"/>
            </a:xfrm>
            <a:custGeom>
              <a:avLst/>
              <a:gdLst>
                <a:gd name="connsiteX0" fmla="*/ 0 w 405442"/>
                <a:gd name="connsiteY0" fmla="*/ 119332 h 119332"/>
                <a:gd name="connsiteX1" fmla="*/ 181155 w 405442"/>
                <a:gd name="connsiteY1" fmla="*/ 15815 h 119332"/>
                <a:gd name="connsiteX2" fmla="*/ 405442 w 405442"/>
                <a:gd name="connsiteY2" fmla="*/ 24442 h 11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442" h="119332">
                  <a:moveTo>
                    <a:pt x="0" y="119332"/>
                  </a:moveTo>
                  <a:cubicBezTo>
                    <a:pt x="56790" y="75481"/>
                    <a:pt x="113581" y="31630"/>
                    <a:pt x="181155" y="15815"/>
                  </a:cubicBezTo>
                  <a:cubicBezTo>
                    <a:pt x="248729" y="0"/>
                    <a:pt x="327085" y="12221"/>
                    <a:pt x="405442" y="24442"/>
                  </a:cubicBezTo>
                </a:path>
              </a:pathLst>
            </a:cu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89416" y="4156894"/>
              <a:ext cx="288000" cy="864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9525">
              <a:solidFill>
                <a:srgbClr val="990099"/>
              </a:solidFill>
              <a:prstDash val="sysDash"/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zh-CN" altLang="en-US" sz="1600" dirty="0" smtClean="0">
                  <a:latin typeface="+mn-ea"/>
                  <a:ea typeface="+mn-ea"/>
                </a:rPr>
                <a:t>次序</a:t>
              </a:r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相同</a:t>
              </a:r>
              <a:endParaRPr lang="zh-CN" altLang="en-US" sz="16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84" y="5157216"/>
              <a:ext cx="1080000" cy="2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952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latin typeface="+mn-ea"/>
                  <a:ea typeface="+mn-ea"/>
                </a:rPr>
                <a:t>按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请求</a:t>
              </a:r>
              <a:r>
                <a:rPr lang="zh-CN" altLang="en-US" sz="1600" dirty="0" smtClean="0">
                  <a:latin typeface="+mn-ea"/>
                  <a:ea typeface="+mn-ea"/>
                </a:rPr>
                <a:t>次序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 bwMode="auto">
            <a:xfrm>
              <a:off x="1978136" y="4865815"/>
              <a:ext cx="937680" cy="8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1978136" y="4304255"/>
              <a:ext cx="59564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5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1" y="404664"/>
            <a:ext cx="41772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、并行计算机的系统结构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*结构模型：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32620"/>
              </p:ext>
            </p:extLst>
          </p:nvPr>
        </p:nvGraphicFramePr>
        <p:xfrm>
          <a:off x="899592" y="1412776"/>
          <a:ext cx="2232248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296144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按并行内容分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448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并行体系结构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SIMD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数据并行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7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192">
                <a:tc v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MIMD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功能并行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2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2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44114" y="3944089"/>
            <a:ext cx="2520280" cy="1440160"/>
            <a:chOff x="683568" y="3717032"/>
            <a:chExt cx="2520280" cy="1440160"/>
          </a:xfrm>
        </p:grpSpPr>
        <p:sp>
          <p:nvSpPr>
            <p:cNvPr id="7" name="Rectangle 42"/>
            <p:cNvSpPr>
              <a:spLocks noChangeArrowheads="1"/>
            </p:cNvSpPr>
            <p:nvPr/>
          </p:nvSpPr>
          <p:spPr bwMode="auto">
            <a:xfrm>
              <a:off x="827584" y="4293096"/>
              <a:ext cx="2160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互连网络</a:t>
              </a: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123776" y="3717032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683568" y="3717033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  <a:r>
                <a:rPr lang="en-US" altLang="zh-CN" sz="1800" b="1" dirty="0">
                  <a:latin typeface="+mn-ea"/>
                  <a:ea typeface="+mn-ea"/>
                </a:rPr>
                <a:t>/C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971600" y="400506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1475728" y="3717033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  <a:r>
                <a:rPr lang="en-US" altLang="zh-CN" sz="1800" b="1" dirty="0">
                  <a:latin typeface="+mn-ea"/>
                  <a:ea typeface="+mn-ea"/>
                </a:rPr>
                <a:t>/C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1763688" y="400506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2555848" y="3717033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n</a:t>
              </a:r>
              <a:r>
                <a:rPr lang="en-US" altLang="zh-CN" sz="1800" b="1" dirty="0">
                  <a:latin typeface="+mn-ea"/>
                  <a:ea typeface="+mn-ea"/>
                </a:rPr>
                <a:t>/</a:t>
              </a:r>
              <a:r>
                <a:rPr lang="en-US" altLang="zh-CN" sz="1800" b="1" dirty="0" err="1">
                  <a:latin typeface="+mn-ea"/>
                  <a:ea typeface="+mn-ea"/>
                </a:rPr>
                <a:t>C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n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2843808" y="400506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" name="Rectangle 59"/>
            <p:cNvSpPr>
              <a:spLocks noChangeArrowheads="1"/>
            </p:cNvSpPr>
            <p:nvPr/>
          </p:nvSpPr>
          <p:spPr bwMode="auto">
            <a:xfrm>
              <a:off x="827640" y="4866878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1043608" y="4581128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123776" y="4869192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8" name="Rectangle 62"/>
            <p:cNvSpPr>
              <a:spLocks noChangeArrowheads="1"/>
            </p:cNvSpPr>
            <p:nvPr/>
          </p:nvSpPr>
          <p:spPr bwMode="auto">
            <a:xfrm>
              <a:off x="1547664" y="4866878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9" name="Line 63"/>
            <p:cNvSpPr>
              <a:spLocks noChangeShapeType="1"/>
            </p:cNvSpPr>
            <p:nvPr/>
          </p:nvSpPr>
          <p:spPr bwMode="auto">
            <a:xfrm>
              <a:off x="1803865" y="4581128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0" name="Rectangle 64"/>
            <p:cNvSpPr>
              <a:spLocks noChangeArrowheads="1"/>
            </p:cNvSpPr>
            <p:nvPr/>
          </p:nvSpPr>
          <p:spPr bwMode="auto">
            <a:xfrm>
              <a:off x="2555776" y="4866878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m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2843808" y="4581128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6948264" y="3944089"/>
            <a:ext cx="2071702" cy="141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r>
              <a:rPr lang="en-US" altLang="zh-CN" sz="1800" b="1" dirty="0" smtClean="0">
                <a:latin typeface="+mn-ea"/>
                <a:ea typeface="+mn-ea"/>
              </a:rPr>
              <a:t>P—</a:t>
            </a:r>
            <a:r>
              <a:rPr lang="zh-CN" altLang="en-US" b="1" dirty="0" smtClean="0">
                <a:latin typeface="+mn-ea"/>
                <a:ea typeface="+mn-ea"/>
              </a:rPr>
              <a:t>处理器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sz="1800" b="1" dirty="0" smtClean="0">
                <a:latin typeface="+mn-ea"/>
                <a:ea typeface="+mn-ea"/>
              </a:rPr>
              <a:t>C—</a:t>
            </a:r>
            <a:r>
              <a:rPr lang="en-US" altLang="zh-CN" b="1" dirty="0" smtClean="0">
                <a:latin typeface="+mn-ea"/>
                <a:ea typeface="+mn-ea"/>
              </a:rPr>
              <a:t>Cache(</a:t>
            </a:r>
            <a:r>
              <a:rPr lang="zh-CN" altLang="en-US" b="1" dirty="0" smtClean="0">
                <a:latin typeface="+mn-ea"/>
                <a:ea typeface="+mn-ea"/>
              </a:rPr>
              <a:t>私有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r>
              <a:rPr lang="en-US" altLang="zh-CN" sz="1800" b="1" dirty="0" smtClean="0">
                <a:latin typeface="+mn-ea"/>
                <a:ea typeface="+mn-ea"/>
              </a:rPr>
              <a:t>SM—</a:t>
            </a:r>
            <a:r>
              <a:rPr lang="zh-CN" altLang="en-US" b="1" dirty="0" smtClean="0">
                <a:latin typeface="+mn-ea"/>
                <a:ea typeface="+mn-ea"/>
              </a:rPr>
              <a:t>共享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</a:p>
          <a:p>
            <a:r>
              <a:rPr lang="en-US" altLang="zh-CN" sz="1800" b="1" dirty="0" smtClean="0">
                <a:latin typeface="+mn-ea"/>
                <a:ea typeface="+mn-ea"/>
              </a:rPr>
              <a:t>LM—</a:t>
            </a:r>
            <a:r>
              <a:rPr lang="zh-CN" altLang="en-US" b="1" dirty="0" smtClean="0">
                <a:latin typeface="+mn-ea"/>
                <a:ea typeface="+mn-ea"/>
              </a:rPr>
              <a:t>局部</a:t>
            </a:r>
            <a:r>
              <a:rPr lang="en-US" altLang="zh-CN" b="1" dirty="0" smtClean="0">
                <a:latin typeface="+mn-ea"/>
                <a:ea typeface="+mn-ea"/>
              </a:rPr>
              <a:t>MEM(</a:t>
            </a:r>
            <a:r>
              <a:rPr lang="zh-CN" altLang="en-US" b="1" dirty="0" smtClean="0">
                <a:latin typeface="+mn-ea"/>
                <a:ea typeface="+mn-ea"/>
              </a:rPr>
              <a:t>私有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r>
              <a:rPr lang="en-US" altLang="zh-CN" sz="1800" b="1" dirty="0" smtClean="0">
                <a:latin typeface="+mn-ea"/>
                <a:ea typeface="+mn-ea"/>
              </a:rPr>
              <a:t>NIC—</a:t>
            </a:r>
            <a:r>
              <a:rPr lang="zh-CN" altLang="en-US" sz="1800" b="1" dirty="0" smtClean="0">
                <a:latin typeface="+mn-ea"/>
                <a:ea typeface="+mn-ea"/>
              </a:rPr>
              <a:t>网络接口电路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24434" y="3944089"/>
            <a:ext cx="3031088" cy="1512136"/>
            <a:chOff x="3563888" y="3717032"/>
            <a:chExt cx="3031088" cy="1512136"/>
          </a:xfrm>
        </p:grpSpPr>
        <p:sp>
          <p:nvSpPr>
            <p:cNvPr id="24" name="Rectangle 59"/>
            <p:cNvSpPr>
              <a:spLocks noChangeArrowheads="1"/>
            </p:cNvSpPr>
            <p:nvPr/>
          </p:nvSpPr>
          <p:spPr bwMode="auto">
            <a:xfrm>
              <a:off x="3835390" y="4941168"/>
              <a:ext cx="2520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互连网络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5436096" y="4077072"/>
              <a:ext cx="301625" cy="331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…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6" name="Rectangle 64"/>
            <p:cNvSpPr>
              <a:spLocks noChangeArrowheads="1"/>
            </p:cNvSpPr>
            <p:nvPr/>
          </p:nvSpPr>
          <p:spPr bwMode="auto">
            <a:xfrm>
              <a:off x="4363385" y="3789072"/>
              <a:ext cx="92869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SM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1</a:t>
              </a:r>
              <a:r>
                <a:rPr lang="zh-CN" altLang="en-US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或</a:t>
              </a:r>
              <a:r>
                <a:rPr lang="en-US" altLang="zh-CN" b="1" dirty="0" smtClean="0">
                  <a:latin typeface="+mn-ea"/>
                  <a:ea typeface="+mn-ea"/>
                </a:rPr>
                <a:t>LM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3691374" y="4509152"/>
              <a:ext cx="504825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NIC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3923928" y="4077196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" name="Rectangle 67"/>
            <p:cNvSpPr>
              <a:spLocks noChangeArrowheads="1"/>
            </p:cNvSpPr>
            <p:nvPr/>
          </p:nvSpPr>
          <p:spPr bwMode="auto">
            <a:xfrm>
              <a:off x="3635968" y="3789072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P/C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30" name="Line 68"/>
            <p:cNvSpPr>
              <a:spLocks noChangeShapeType="1"/>
            </p:cNvSpPr>
            <p:nvPr/>
          </p:nvSpPr>
          <p:spPr bwMode="auto">
            <a:xfrm>
              <a:off x="3691374" y="4293096"/>
              <a:ext cx="158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" name="Line 69"/>
            <p:cNvSpPr>
              <a:spLocks noChangeShapeType="1"/>
            </p:cNvSpPr>
            <p:nvPr/>
          </p:nvSpPr>
          <p:spPr bwMode="auto">
            <a:xfrm flipH="1">
              <a:off x="4860032" y="4077196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2" name="Line 70"/>
            <p:cNvSpPr>
              <a:spLocks noChangeShapeType="1"/>
            </p:cNvSpPr>
            <p:nvPr/>
          </p:nvSpPr>
          <p:spPr bwMode="auto">
            <a:xfrm>
              <a:off x="3907398" y="429322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3" name="Rectangle 71"/>
            <p:cNvSpPr>
              <a:spLocks noChangeArrowheads="1"/>
            </p:cNvSpPr>
            <p:nvPr/>
          </p:nvSpPr>
          <p:spPr bwMode="auto">
            <a:xfrm>
              <a:off x="3563888" y="3717032"/>
              <a:ext cx="1792946" cy="11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4067944" y="4294806"/>
              <a:ext cx="125852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MBus</a:t>
              </a:r>
              <a:r>
                <a:rPr lang="zh-CN" altLang="en-US" sz="16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或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IOB</a:t>
              </a:r>
              <a:r>
                <a:rPr lang="en-US" altLang="zh-CN" sz="1600" b="1" dirty="0" err="1">
                  <a:latin typeface="+mn-ea"/>
                  <a:ea typeface="+mn-ea"/>
                </a:rPr>
                <a:t>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4699486" y="4509120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节点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6" name="Rectangle 74"/>
            <p:cNvSpPr>
              <a:spLocks noChangeArrowheads="1"/>
            </p:cNvSpPr>
            <p:nvPr/>
          </p:nvSpPr>
          <p:spPr bwMode="auto">
            <a:xfrm>
              <a:off x="5802976" y="3717033"/>
              <a:ext cx="792000" cy="111586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节点</a:t>
              </a:r>
              <a:r>
                <a:rPr lang="en-US" altLang="zh-CN" b="1" dirty="0">
                  <a:latin typeface="+mn-ea"/>
                  <a:ea typeface="+mn-ea"/>
                </a:rPr>
                <a:t>n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37" name="Line 70"/>
            <p:cNvSpPr>
              <a:spLocks noChangeShapeType="1"/>
            </p:cNvSpPr>
            <p:nvPr/>
          </p:nvSpPr>
          <p:spPr bwMode="auto">
            <a:xfrm>
              <a:off x="3979406" y="4725268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>
              <a:off x="6228184" y="4725144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691680" y="5518973"/>
            <a:ext cx="6408712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集中式</a:t>
            </a:r>
            <a:r>
              <a:rPr lang="en-US" altLang="zh-CN" sz="1800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ea"/>
                <a:ea typeface="+mn-ea"/>
              </a:rPr>
              <a:t>为何仅单</a:t>
            </a:r>
            <a:r>
              <a:rPr lang="zh-CN" altLang="en-US" sz="1800" b="1" dirty="0" smtClean="0">
                <a:latin typeface="+mn-ea"/>
                <a:ea typeface="+mn-ea"/>
              </a:rPr>
              <a:t>地址空间？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sz="1800" b="1" dirty="0" smtClean="0">
                <a:latin typeface="+mn-ea"/>
                <a:ea typeface="+mn-ea"/>
              </a:rPr>
              <a:t>处理器</a:t>
            </a:r>
            <a:r>
              <a:rPr lang="en-US" altLang="zh-CN" sz="1800" b="1" dirty="0" smtClean="0">
                <a:latin typeface="+mn-ea"/>
                <a:ea typeface="+mn-ea"/>
              </a:rPr>
              <a:t>-</a:t>
            </a:r>
            <a:r>
              <a:rPr lang="zh-CN" altLang="en-US" sz="1800" b="1" dirty="0" smtClean="0">
                <a:latin typeface="+mn-ea"/>
                <a:ea typeface="+mn-ea"/>
              </a:rPr>
              <a:t>处理机的差别？</a:t>
            </a:r>
            <a:r>
              <a:rPr lang="zh-CN" altLang="en-US" b="1" dirty="0">
                <a:latin typeface="+mn-ea"/>
              </a:rPr>
              <a:t>多</a:t>
            </a:r>
            <a:r>
              <a:rPr lang="zh-CN" altLang="en-US" b="1" dirty="0" smtClean="0">
                <a:latin typeface="+mn-ea"/>
              </a:rPr>
              <a:t>核</a:t>
            </a:r>
            <a:r>
              <a:rPr lang="zh-CN" altLang="en-US" b="1" dirty="0">
                <a:latin typeface="+mn-ea"/>
              </a:rPr>
              <a:t>处理器</a:t>
            </a:r>
            <a:r>
              <a:rPr lang="en-US" altLang="zh-CN" b="1" dirty="0" smtClean="0">
                <a:latin typeface="+mn-ea"/>
              </a:rPr>
              <a:t>-</a:t>
            </a:r>
            <a:r>
              <a:rPr lang="zh-CN" altLang="en-US" b="1" dirty="0" smtClean="0">
                <a:latin typeface="+mn-ea"/>
              </a:rPr>
              <a:t>多处理器的差别？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051720" y="1844824"/>
            <a:ext cx="1672898" cy="252000"/>
            <a:chOff x="2267744" y="2708920"/>
            <a:chExt cx="1672898" cy="252000"/>
          </a:xfrm>
        </p:grpSpPr>
        <p:cxnSp>
          <p:nvCxnSpPr>
            <p:cNvPr id="41" name="直接箭头连接符 40"/>
            <p:cNvCxnSpPr/>
            <p:nvPr/>
          </p:nvCxnSpPr>
          <p:spPr bwMode="auto">
            <a:xfrm flipV="1">
              <a:off x="2284322" y="2708920"/>
              <a:ext cx="684000" cy="25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2267744" y="2708920"/>
              <a:ext cx="1672898" cy="25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52765"/>
              </p:ext>
            </p:extLst>
          </p:nvPr>
        </p:nvGraphicFramePr>
        <p:xfrm>
          <a:off x="2627784" y="1412776"/>
          <a:ext cx="612068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按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</a:p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位置分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按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</a:p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地址空间分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结构名称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集中式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分布式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集中式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29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分布式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2352">
                <a:tc v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线形标注 2 44"/>
          <p:cNvSpPr/>
          <p:nvPr/>
        </p:nvSpPr>
        <p:spPr bwMode="auto">
          <a:xfrm>
            <a:off x="6444208" y="1088768"/>
            <a:ext cx="2088232" cy="252000"/>
          </a:xfrm>
          <a:prstGeom prst="borderCallout2">
            <a:avLst>
              <a:gd name="adj1" fmla="val 53237"/>
              <a:gd name="adj2" fmla="val 100263"/>
              <a:gd name="adj3" fmla="val 53101"/>
              <a:gd name="adj4" fmla="val 109110"/>
              <a:gd name="adj5" fmla="val 626694"/>
              <a:gd name="adj6" fmla="val 8773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对称共享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MEM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多处理器</a:t>
            </a:r>
          </a:p>
        </p:txBody>
      </p:sp>
      <p:sp>
        <p:nvSpPr>
          <p:cNvPr id="48" name="线形标注 2 47"/>
          <p:cNvSpPr/>
          <p:nvPr/>
        </p:nvSpPr>
        <p:spPr bwMode="auto">
          <a:xfrm>
            <a:off x="2843808" y="1088768"/>
            <a:ext cx="1762962" cy="252000"/>
          </a:xfrm>
          <a:prstGeom prst="borderCallout2">
            <a:avLst>
              <a:gd name="adj1" fmla="val 48640"/>
              <a:gd name="adj2" fmla="val 176"/>
              <a:gd name="adj3" fmla="val 48385"/>
              <a:gd name="adj4" fmla="val -13210"/>
              <a:gd name="adj5" fmla="val 401148"/>
              <a:gd name="adj6" fmla="val -4165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MD</a:t>
            </a:r>
            <a:r>
              <a:rPr lang="zh-CN" altLang="en-US" sz="1600" b="1" dirty="0" smtClean="0">
                <a:latin typeface="+mn-ea"/>
                <a:ea typeface="+mn-ea"/>
              </a:rPr>
              <a:t>要求有多个</a:t>
            </a:r>
            <a:r>
              <a:rPr lang="en-US" altLang="zh-CN" sz="1600" b="1" dirty="0" smtClean="0">
                <a:latin typeface="+mn-ea"/>
                <a:ea typeface="+mn-ea"/>
              </a:rPr>
              <a:t>MEM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4932041" y="2132856"/>
            <a:ext cx="38164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b="1" dirty="0">
                <a:latin typeface="+mn-ea"/>
              </a:rPr>
              <a:t>阵列处理机</a:t>
            </a:r>
            <a:endParaRPr lang="en-US" altLang="zh-CN" b="1" dirty="0">
              <a:latin typeface="+mn-ea"/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集中式共享</a:t>
            </a:r>
            <a:r>
              <a:rPr lang="en-US" altLang="zh-CN" b="1" dirty="0">
                <a:latin typeface="+mn-ea"/>
              </a:rPr>
              <a:t>MEM</a:t>
            </a:r>
            <a:r>
              <a:rPr lang="zh-CN" altLang="en-US" b="1" dirty="0">
                <a:latin typeface="+mn-ea"/>
              </a:rPr>
              <a:t>多处理器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smtClean="0">
                <a:latin typeface="+mn-ea"/>
              </a:rPr>
              <a:t>CSM</a:t>
            </a:r>
            <a:r>
              <a:rPr lang="zh-CN" altLang="en-US" b="1" dirty="0" smtClean="0">
                <a:latin typeface="+mn-ea"/>
              </a:rPr>
              <a:t>或</a:t>
            </a:r>
            <a:r>
              <a:rPr lang="en-US" altLang="zh-CN" b="1" dirty="0" smtClean="0">
                <a:latin typeface="+mn-ea"/>
              </a:rPr>
              <a:t>SMP</a:t>
            </a:r>
            <a:r>
              <a:rPr lang="en-US" altLang="zh-CN" b="1" dirty="0">
                <a:latin typeface="+mn-ea"/>
              </a:rPr>
              <a:t>)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</a:rPr>
              <a:t>分布式共享</a:t>
            </a:r>
            <a:r>
              <a:rPr lang="en-US" altLang="zh-CN" b="1" dirty="0">
                <a:latin typeface="+mn-ea"/>
              </a:rPr>
              <a:t>MEM</a:t>
            </a:r>
            <a:r>
              <a:rPr lang="zh-CN" altLang="en-US" b="1" dirty="0" smtClean="0">
                <a:latin typeface="+mn-ea"/>
              </a:rPr>
              <a:t>多处理</a:t>
            </a:r>
            <a:r>
              <a:rPr lang="zh-CN" altLang="en-US" b="1" dirty="0">
                <a:latin typeface="+mn-ea"/>
              </a:rPr>
              <a:t>机</a:t>
            </a:r>
            <a:r>
              <a:rPr lang="en-US" altLang="zh-CN" b="1" dirty="0" smtClean="0">
                <a:latin typeface="+mn-ea"/>
              </a:rPr>
              <a:t>(DSM</a:t>
            </a:r>
            <a:r>
              <a:rPr lang="en-US" altLang="zh-CN" b="1" dirty="0">
                <a:latin typeface="+mn-ea"/>
              </a:rPr>
              <a:t>)</a:t>
            </a:r>
            <a:endParaRPr lang="zh-CN" altLang="en-US" b="1" dirty="0">
              <a:latin typeface="+mn-ea"/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大规模并行处理机</a:t>
            </a:r>
            <a:r>
              <a:rPr lang="en-US" altLang="zh-CN" b="1" dirty="0">
                <a:latin typeface="+mn-ea"/>
              </a:rPr>
              <a:t>(MPP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  </a:t>
            </a:r>
            <a:r>
              <a:rPr lang="zh-CN" altLang="en-US" sz="1600" b="1" dirty="0" smtClean="0">
                <a:latin typeface="+mn-ea"/>
              </a:rPr>
              <a:t>←紧耦合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+mn-ea"/>
              </a:rPr>
              <a:t>机群</a:t>
            </a:r>
            <a:r>
              <a:rPr lang="en-US" altLang="zh-CN" b="1" dirty="0">
                <a:latin typeface="+mn-ea"/>
              </a:rPr>
              <a:t>(COW</a:t>
            </a:r>
            <a:r>
              <a:rPr lang="en-US" altLang="zh-CN" b="1" dirty="0" smtClean="0">
                <a:latin typeface="+mn-ea"/>
              </a:rPr>
              <a:t>)               </a:t>
            </a:r>
            <a:r>
              <a:rPr lang="zh-CN" altLang="en-US" sz="1600" b="1" dirty="0" smtClean="0">
                <a:latin typeface="+mn-ea"/>
              </a:rPr>
              <a:t>←松耦合</a:t>
            </a:r>
            <a:endParaRPr lang="zh-CN" altLang="en-US" sz="16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59" name="线形标注 2 58"/>
          <p:cNvSpPr/>
          <p:nvPr/>
        </p:nvSpPr>
        <p:spPr bwMode="auto">
          <a:xfrm>
            <a:off x="4802922" y="1084015"/>
            <a:ext cx="1353254" cy="252000"/>
          </a:xfrm>
          <a:prstGeom prst="borderCallout2">
            <a:avLst>
              <a:gd name="adj1" fmla="val 53237"/>
              <a:gd name="adj2" fmla="val 100263"/>
              <a:gd name="adj3" fmla="val 53101"/>
              <a:gd name="adj4" fmla="val 109110"/>
              <a:gd name="adj5" fmla="val 898837"/>
              <a:gd name="adj6" fmla="val 11493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+mn-ea"/>
              </a:rPr>
              <a:t>又称多计算机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4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5" grpId="0" animBg="1"/>
      <p:bldP spid="48" grpId="0" animBg="1"/>
      <p:bldP spid="48" grpId="1" animBg="1"/>
      <p:bldP spid="5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矩形 288"/>
          <p:cNvSpPr/>
          <p:nvPr/>
        </p:nvSpPr>
        <p:spPr bwMode="auto">
          <a:xfrm>
            <a:off x="755832" y="6021288"/>
            <a:ext cx="2160000" cy="396000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3456384" cy="620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宽松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连贯性模型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目标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*处理器连贯性模型：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弱连贯性模型：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*释放连贯性模型：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1600" y="799544"/>
            <a:ext cx="8064896" cy="571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放松</a:t>
            </a:r>
            <a:r>
              <a:rPr lang="zh-CN" altLang="en-US" sz="2400" b="1" dirty="0" smtClean="0">
                <a:latin typeface="宋体" pitchFamily="2" charset="-122"/>
              </a:rPr>
              <a:t>对</a:t>
            </a:r>
            <a:r>
              <a:rPr lang="en-US" altLang="zh-CN" sz="2400" b="1" dirty="0" smtClean="0">
                <a:latin typeface="宋体" pitchFamily="2" charset="-122"/>
              </a:rPr>
              <a:t>P</a:t>
            </a:r>
            <a:r>
              <a:rPr lang="zh-CN" altLang="en-US" sz="2400" b="1" u="sng" dirty="0" smtClean="0">
                <a:latin typeface="宋体" pitchFamily="2" charset="-122"/>
              </a:rPr>
              <a:t>执行次序</a:t>
            </a:r>
            <a:r>
              <a:rPr lang="zh-CN" altLang="en-US" sz="2400" b="1" dirty="0" smtClean="0">
                <a:latin typeface="宋体" pitchFamily="2" charset="-122"/>
              </a:rPr>
              <a:t>的限制，以提高性能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隐藏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时延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←结果可推断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←有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种：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R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处理器连贯性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zh-CN" altLang="en-US" sz="2400" b="1" dirty="0" smtClean="0">
                <a:latin typeface="宋体" pitchFamily="2" charset="-122"/>
              </a:rPr>
              <a:t>弱连贯性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zh-CN" altLang="en-US" sz="2400" b="1" dirty="0" smtClean="0">
                <a:latin typeface="宋体" pitchFamily="2" charset="-122"/>
              </a:rPr>
              <a:t>释放连贯性等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      </a:t>
            </a:r>
            <a:r>
              <a:rPr lang="zh-CN" altLang="en-US" sz="2400" b="1" spc="-100" dirty="0" smtClean="0">
                <a:latin typeface="宋体" pitchFamily="2" charset="-122"/>
              </a:rPr>
              <a:t>各</a:t>
            </a:r>
            <a:r>
              <a:rPr lang="en-US" altLang="zh-CN" sz="2400" b="1" spc="-100" dirty="0" smtClean="0">
                <a:latin typeface="宋体" pitchFamily="2" charset="-122"/>
              </a:rPr>
              <a:t>P</a:t>
            </a:r>
            <a:r>
              <a:rPr lang="zh-CN" altLang="en-US" sz="2400" b="1" spc="-100" dirty="0" smtClean="0">
                <a:latin typeface="宋体" pitchFamily="2" charset="-122"/>
              </a:rPr>
              <a:t>中</a:t>
            </a:r>
            <a:r>
              <a:rPr lang="en-US" altLang="zh-CN" sz="2400" b="1" spc="-100" dirty="0" smtClean="0">
                <a:latin typeface="宋体" pitchFamily="2" charset="-122"/>
              </a:rPr>
              <a:t>W</a:t>
            </a:r>
            <a:r>
              <a:rPr lang="en-US" altLang="zh-CN" sz="2400" b="1" spc="-100" dirty="0">
                <a:latin typeface="宋体" pitchFamily="2" charset="-122"/>
              </a:rPr>
              <a:t>→</a:t>
            </a:r>
            <a:r>
              <a:rPr lang="en-US" altLang="zh-CN" sz="2400" b="1" spc="-100" dirty="0" smtClean="0">
                <a:latin typeface="宋体" pitchFamily="2" charset="-122"/>
              </a:rPr>
              <a:t>R</a:t>
            </a:r>
            <a:r>
              <a:rPr lang="zh-CN" altLang="en-US" sz="2400" b="1" spc="-100" dirty="0" smtClean="0">
                <a:latin typeface="宋体" pitchFamily="2" charset="-122"/>
              </a:rPr>
              <a:t>的</a:t>
            </a:r>
            <a:r>
              <a:rPr lang="en-US" altLang="zh-CN" sz="2400" b="1" spc="-100" dirty="0">
                <a:latin typeface="宋体" pitchFamily="2" charset="-122"/>
              </a:rPr>
              <a:t>R</a:t>
            </a:r>
            <a:r>
              <a:rPr lang="zh-CN" altLang="en-US" sz="2400" b="1" spc="-100" dirty="0">
                <a:latin typeface="宋体" pitchFamily="2" charset="-122"/>
              </a:rPr>
              <a:t>可</a:t>
            </a:r>
            <a:r>
              <a:rPr lang="zh-CN" altLang="en-US" sz="2400" b="1" spc="-100" dirty="0" smtClean="0">
                <a:latin typeface="宋体" pitchFamily="2" charset="-122"/>
              </a:rPr>
              <a:t>提前，其余遵循程序次序</a:t>
            </a:r>
            <a:endParaRPr lang="en-US" altLang="zh-CN" sz="2400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spc="-100" dirty="0">
              <a:latin typeface="宋体" pitchFamily="2" charset="-122"/>
            </a:endParaRPr>
          </a:p>
          <a:p>
            <a:pPr marL="1790700" indent="-1790700">
              <a:lnSpc>
                <a:spcPct val="125000"/>
              </a:lnSpc>
            </a:pPr>
            <a:r>
              <a:rPr lang="zh-CN" altLang="en-US" sz="2400" b="1" spc="-100" dirty="0" smtClean="0">
                <a:latin typeface="宋体" pitchFamily="2" charset="-122"/>
              </a:rPr>
              <a:t>             各</a:t>
            </a:r>
            <a:r>
              <a:rPr lang="en-US" altLang="zh-CN" sz="2400" b="1" spc="-100" dirty="0" smtClean="0">
                <a:latin typeface="宋体" pitchFamily="2" charset="-122"/>
              </a:rPr>
              <a:t>P</a:t>
            </a:r>
            <a:r>
              <a:rPr lang="zh-CN" altLang="en-US" sz="2400" b="1" spc="-100" dirty="0" smtClean="0">
                <a:latin typeface="宋体" pitchFamily="2" charset="-122"/>
              </a:rPr>
              <a:t>中同步操作</a:t>
            </a:r>
            <a:r>
              <a:rPr lang="zh-CN" altLang="en-US" sz="2400" b="1" spc="-100" dirty="0">
                <a:latin typeface="宋体" pitchFamily="2" charset="-122"/>
              </a:rPr>
              <a:t>与访存操作</a:t>
            </a:r>
            <a:r>
              <a:rPr lang="zh-CN" altLang="en-US" sz="2400" b="1" spc="-100" dirty="0" smtClean="0">
                <a:latin typeface="宋体" pitchFamily="2" charset="-122"/>
              </a:rPr>
              <a:t>之间、同步操作之间遵循程序次序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访存操作间无要求</a:t>
            </a:r>
            <a:r>
              <a:rPr lang="en-US" altLang="zh-CN" sz="2000" b="1" spc="-100" dirty="0" smtClean="0">
                <a:latin typeface="宋体" pitchFamily="2" charset="-122"/>
              </a:rPr>
              <a:t>[</a:t>
            </a:r>
            <a:r>
              <a:rPr lang="zh-CN" altLang="en-US" sz="2000" b="1" spc="-100" dirty="0" smtClean="0">
                <a:latin typeface="宋体" pitchFamily="2" charset="-122"/>
              </a:rPr>
              <a:t>满足一致性</a:t>
            </a:r>
            <a:r>
              <a:rPr lang="en-US" altLang="zh-CN" sz="2000" b="1" spc="-100" dirty="0" smtClean="0">
                <a:latin typeface="宋体" pitchFamily="2" charset="-122"/>
              </a:rPr>
              <a:t>])</a:t>
            </a:r>
            <a:r>
              <a:rPr lang="en-US" altLang="zh-CN" sz="2400" b="1" spc="-100" dirty="0" smtClean="0">
                <a:latin typeface="宋体" pitchFamily="2" charset="-122"/>
              </a:rPr>
              <a:t> </a:t>
            </a:r>
          </a:p>
          <a:p>
            <a:pPr marL="1790700" indent="-1790700">
              <a:lnSpc>
                <a:spcPct val="125000"/>
              </a:lnSpc>
            </a:pPr>
            <a:endParaRPr lang="en-US" altLang="zh-CN" sz="2400" b="1" spc="-100" dirty="0">
              <a:latin typeface="宋体" pitchFamily="2" charset="-122"/>
            </a:endParaRPr>
          </a:p>
          <a:p>
            <a:pPr marL="1790700" indent="-1790700">
              <a:lnSpc>
                <a:spcPct val="125000"/>
              </a:lnSpc>
            </a:pPr>
            <a:endParaRPr lang="en-US" altLang="zh-CN" sz="2400" b="1" spc="-100" dirty="0" smtClean="0">
              <a:latin typeface="宋体" pitchFamily="2" charset="-122"/>
            </a:endParaRPr>
          </a:p>
          <a:p>
            <a:pPr marL="1790700" indent="-1790700">
              <a:lnSpc>
                <a:spcPct val="125000"/>
              </a:lnSpc>
            </a:pPr>
            <a:endParaRPr lang="en-US" altLang="zh-CN" sz="2200" b="1" spc="-100" dirty="0">
              <a:latin typeface="宋体" pitchFamily="2" charset="-122"/>
            </a:endParaRPr>
          </a:p>
          <a:p>
            <a:pPr marL="1790700" indent="-1790700">
              <a:spcBef>
                <a:spcPts val="300"/>
              </a:spcBef>
            </a:pPr>
            <a:r>
              <a:rPr lang="en-US" altLang="zh-CN" sz="2400" b="1" spc="-100" dirty="0" smtClean="0">
                <a:latin typeface="宋体" pitchFamily="2" charset="-122"/>
              </a:rPr>
              <a:t>               </a:t>
            </a:r>
            <a:r>
              <a:rPr lang="zh-CN" altLang="en-US" sz="2400" b="1" spc="-100" dirty="0" smtClean="0">
                <a:latin typeface="宋体" pitchFamily="2" charset="-122"/>
              </a:rPr>
              <a:t>同步操作分为获取、释放的弱连贯性模型</a:t>
            </a:r>
            <a:endParaRPr lang="zh-CN" altLang="en-US" sz="2400" b="1" spc="-100" dirty="0">
              <a:latin typeface="宋体" pitchFamily="2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1403696" y="4797151"/>
            <a:ext cx="6840712" cy="936057"/>
            <a:chOff x="1403696" y="4797151"/>
            <a:chExt cx="6840712" cy="936057"/>
          </a:xfrm>
        </p:grpSpPr>
        <p:sp>
          <p:nvSpPr>
            <p:cNvPr id="244" name="菱形 243"/>
            <p:cNvSpPr/>
            <p:nvPr/>
          </p:nvSpPr>
          <p:spPr bwMode="auto">
            <a:xfrm>
              <a:off x="4283968" y="4941167"/>
              <a:ext cx="142876" cy="142876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6" name="菱形 245"/>
            <p:cNvSpPr/>
            <p:nvPr/>
          </p:nvSpPr>
          <p:spPr bwMode="auto">
            <a:xfrm>
              <a:off x="4645148" y="5444084"/>
              <a:ext cx="142876" cy="142876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9" name="菱形 248"/>
            <p:cNvSpPr/>
            <p:nvPr/>
          </p:nvSpPr>
          <p:spPr bwMode="auto">
            <a:xfrm>
              <a:off x="7813500" y="5444084"/>
              <a:ext cx="142876" cy="142876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6" name="矩形 195"/>
            <p:cNvSpPr/>
            <p:nvPr/>
          </p:nvSpPr>
          <p:spPr bwMode="auto">
            <a:xfrm>
              <a:off x="5148064" y="4797151"/>
              <a:ext cx="2232000" cy="43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7" name="菱形 196"/>
            <p:cNvSpPr/>
            <p:nvPr/>
          </p:nvSpPr>
          <p:spPr bwMode="auto">
            <a:xfrm>
              <a:off x="6588224" y="4941167"/>
              <a:ext cx="142876" cy="142876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8" name="矩形 197"/>
            <p:cNvSpPr/>
            <p:nvPr/>
          </p:nvSpPr>
          <p:spPr bwMode="auto">
            <a:xfrm>
              <a:off x="7092280" y="5301208"/>
              <a:ext cx="648000" cy="43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9" name="矩形 198"/>
            <p:cNvSpPr/>
            <p:nvPr/>
          </p:nvSpPr>
          <p:spPr bwMode="auto">
            <a:xfrm>
              <a:off x="2071670" y="5301208"/>
              <a:ext cx="1728000" cy="43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0" name="矩形 199"/>
            <p:cNvSpPr/>
            <p:nvPr/>
          </p:nvSpPr>
          <p:spPr bwMode="auto">
            <a:xfrm>
              <a:off x="1907704" y="4797151"/>
              <a:ext cx="2304000" cy="43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1" name="矩形 200"/>
            <p:cNvSpPr/>
            <p:nvPr/>
          </p:nvSpPr>
          <p:spPr bwMode="auto">
            <a:xfrm>
              <a:off x="4860176" y="5301208"/>
              <a:ext cx="1296000" cy="43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2" name="菱形 201"/>
            <p:cNvSpPr/>
            <p:nvPr/>
          </p:nvSpPr>
          <p:spPr bwMode="auto">
            <a:xfrm>
              <a:off x="3419872" y="4941167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3" name="菱形 202"/>
            <p:cNvSpPr/>
            <p:nvPr/>
          </p:nvSpPr>
          <p:spPr bwMode="auto">
            <a:xfrm>
              <a:off x="3851920" y="5446364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4" name="菱形 203"/>
            <p:cNvSpPr/>
            <p:nvPr/>
          </p:nvSpPr>
          <p:spPr bwMode="auto">
            <a:xfrm>
              <a:off x="5797276" y="4941167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5" name="菱形 204"/>
            <p:cNvSpPr/>
            <p:nvPr/>
          </p:nvSpPr>
          <p:spPr bwMode="auto">
            <a:xfrm>
              <a:off x="5436096" y="5446364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6" name="菱形 205"/>
            <p:cNvSpPr/>
            <p:nvPr/>
          </p:nvSpPr>
          <p:spPr bwMode="auto">
            <a:xfrm>
              <a:off x="2915816" y="5445224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7" name="直接连接符 206"/>
            <p:cNvCxnSpPr>
              <a:stCxn id="228" idx="4"/>
              <a:endCxn id="206" idx="0"/>
            </p:cNvCxnSpPr>
            <p:nvPr/>
          </p:nvCxnSpPr>
          <p:spPr bwMode="auto">
            <a:xfrm flipH="1">
              <a:off x="2987254" y="5157159"/>
              <a:ext cx="546" cy="2880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>
              <a:stCxn id="202" idx="2"/>
              <a:endCxn id="231" idx="0"/>
            </p:cNvCxnSpPr>
            <p:nvPr/>
          </p:nvCxnSpPr>
          <p:spPr bwMode="auto">
            <a:xfrm>
              <a:off x="3491310" y="5084043"/>
              <a:ext cx="546" cy="2935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9" name="椭圆 208"/>
            <p:cNvSpPr/>
            <p:nvPr/>
          </p:nvSpPr>
          <p:spPr bwMode="auto">
            <a:xfrm>
              <a:off x="2071670" y="4864762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403696" y="4869159"/>
              <a:ext cx="432000" cy="288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0</a:t>
              </a:r>
              <a:r>
                <a:rPr lang="en-US" altLang="zh-CN" b="1" dirty="0" smtClean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403696" y="5373216"/>
              <a:ext cx="432000" cy="288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1</a:t>
              </a:r>
              <a:r>
                <a:rPr lang="en-US" altLang="zh-CN" b="1" dirty="0" smtClean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212" name="直接箭头连接符 211"/>
            <p:cNvCxnSpPr>
              <a:endCxn id="209" idx="2"/>
            </p:cNvCxnSpPr>
            <p:nvPr/>
          </p:nvCxnSpPr>
          <p:spPr bwMode="auto">
            <a:xfrm>
              <a:off x="1835696" y="5007638"/>
              <a:ext cx="235974" cy="1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>
              <a:stCxn id="209" idx="6"/>
              <a:endCxn id="228" idx="2"/>
            </p:cNvCxnSpPr>
            <p:nvPr/>
          </p:nvCxnSpPr>
          <p:spPr bwMode="auto">
            <a:xfrm>
              <a:off x="2503670" y="5008762"/>
              <a:ext cx="268130" cy="439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>
              <a:stCxn id="228" idx="6"/>
              <a:endCxn id="229" idx="2"/>
            </p:cNvCxnSpPr>
            <p:nvPr/>
          </p:nvCxnSpPr>
          <p:spPr bwMode="auto">
            <a:xfrm>
              <a:off x="3203800" y="5013159"/>
              <a:ext cx="5041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>
              <a:stCxn id="229" idx="6"/>
              <a:endCxn id="235" idx="2"/>
            </p:cNvCxnSpPr>
            <p:nvPr/>
          </p:nvCxnSpPr>
          <p:spPr bwMode="auto">
            <a:xfrm>
              <a:off x="4139904" y="5013159"/>
              <a:ext cx="360136" cy="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>
              <a:stCxn id="232" idx="6"/>
              <a:endCxn id="234" idx="2"/>
            </p:cNvCxnSpPr>
            <p:nvPr/>
          </p:nvCxnSpPr>
          <p:spPr bwMode="auto">
            <a:xfrm>
              <a:off x="5724080" y="5013159"/>
              <a:ext cx="360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>
              <a:stCxn id="251" idx="6"/>
              <a:endCxn id="237" idx="2"/>
            </p:cNvCxnSpPr>
            <p:nvPr/>
          </p:nvCxnSpPr>
          <p:spPr bwMode="auto">
            <a:xfrm>
              <a:off x="7308304" y="5013159"/>
              <a:ext cx="360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>
              <a:stCxn id="237" idx="6"/>
            </p:cNvCxnSpPr>
            <p:nvPr/>
          </p:nvCxnSpPr>
          <p:spPr bwMode="auto">
            <a:xfrm flipV="1">
              <a:off x="8100392" y="5008763"/>
              <a:ext cx="144016" cy="43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>
              <a:endCxn id="230" idx="2"/>
            </p:cNvCxnSpPr>
            <p:nvPr/>
          </p:nvCxnSpPr>
          <p:spPr bwMode="auto">
            <a:xfrm>
              <a:off x="1835696" y="5516662"/>
              <a:ext cx="388374" cy="5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>
              <a:stCxn id="230" idx="6"/>
              <a:endCxn id="231" idx="2"/>
            </p:cNvCxnSpPr>
            <p:nvPr/>
          </p:nvCxnSpPr>
          <p:spPr bwMode="auto">
            <a:xfrm>
              <a:off x="2656070" y="5517216"/>
              <a:ext cx="619786" cy="439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>
              <a:stCxn id="231" idx="6"/>
              <a:endCxn id="236" idx="2"/>
            </p:cNvCxnSpPr>
            <p:nvPr/>
          </p:nvCxnSpPr>
          <p:spPr bwMode="auto">
            <a:xfrm flipV="1">
              <a:off x="3707856" y="5517216"/>
              <a:ext cx="432096" cy="439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>
              <a:stCxn id="236" idx="6"/>
              <a:endCxn id="242" idx="2"/>
            </p:cNvCxnSpPr>
            <p:nvPr/>
          </p:nvCxnSpPr>
          <p:spPr bwMode="auto">
            <a:xfrm>
              <a:off x="4571952" y="5517216"/>
              <a:ext cx="432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3" name="直接箭头连接符 222"/>
            <p:cNvCxnSpPr>
              <a:stCxn id="233" idx="6"/>
              <a:endCxn id="238" idx="2"/>
            </p:cNvCxnSpPr>
            <p:nvPr/>
          </p:nvCxnSpPr>
          <p:spPr bwMode="auto">
            <a:xfrm flipV="1">
              <a:off x="6084168" y="5517184"/>
              <a:ext cx="360040" cy="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>
              <a:stCxn id="238" idx="6"/>
              <a:endCxn id="241" idx="2"/>
            </p:cNvCxnSpPr>
            <p:nvPr/>
          </p:nvCxnSpPr>
          <p:spPr bwMode="auto">
            <a:xfrm>
              <a:off x="6876208" y="5517184"/>
              <a:ext cx="360088" cy="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连接符 224"/>
            <p:cNvCxnSpPr>
              <a:stCxn id="229" idx="4"/>
              <a:endCxn id="203" idx="0"/>
            </p:cNvCxnSpPr>
            <p:nvPr/>
          </p:nvCxnSpPr>
          <p:spPr bwMode="auto">
            <a:xfrm flipH="1">
              <a:off x="3923358" y="5157159"/>
              <a:ext cx="546" cy="289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>
              <a:stCxn id="204" idx="2"/>
              <a:endCxn id="233" idx="0"/>
            </p:cNvCxnSpPr>
            <p:nvPr/>
          </p:nvCxnSpPr>
          <p:spPr bwMode="auto">
            <a:xfrm flipH="1">
              <a:off x="5868168" y="5084043"/>
              <a:ext cx="546" cy="289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>
              <a:stCxn id="232" idx="4"/>
              <a:endCxn id="205" idx="0"/>
            </p:cNvCxnSpPr>
            <p:nvPr/>
          </p:nvCxnSpPr>
          <p:spPr bwMode="auto">
            <a:xfrm flipH="1">
              <a:off x="5507534" y="5157159"/>
              <a:ext cx="546" cy="289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椭圆 227"/>
            <p:cNvSpPr/>
            <p:nvPr/>
          </p:nvSpPr>
          <p:spPr bwMode="auto">
            <a:xfrm>
              <a:off x="2771800" y="4869159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9" name="椭圆 228"/>
            <p:cNvSpPr/>
            <p:nvPr/>
          </p:nvSpPr>
          <p:spPr bwMode="auto">
            <a:xfrm>
              <a:off x="3707904" y="4869159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0" name="椭圆 229"/>
            <p:cNvSpPr/>
            <p:nvPr/>
          </p:nvSpPr>
          <p:spPr bwMode="auto">
            <a:xfrm>
              <a:off x="2224070" y="5373216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1" name="椭圆 230"/>
            <p:cNvSpPr/>
            <p:nvPr/>
          </p:nvSpPr>
          <p:spPr bwMode="auto">
            <a:xfrm>
              <a:off x="3275856" y="5377613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r>
                <a:rPr lang="en-US" altLang="zh-CN" b="1" baseline="-18000" dirty="0"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2" name="椭圆 231"/>
            <p:cNvSpPr/>
            <p:nvPr/>
          </p:nvSpPr>
          <p:spPr bwMode="auto">
            <a:xfrm>
              <a:off x="5292080" y="4869159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3" name="椭圆 232"/>
            <p:cNvSpPr/>
            <p:nvPr/>
          </p:nvSpPr>
          <p:spPr bwMode="auto">
            <a:xfrm>
              <a:off x="5652168" y="5373248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4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4" name="椭圆 233"/>
            <p:cNvSpPr/>
            <p:nvPr/>
          </p:nvSpPr>
          <p:spPr bwMode="auto">
            <a:xfrm>
              <a:off x="6084168" y="4869159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5" name="椭圆 234"/>
            <p:cNvSpPr/>
            <p:nvPr/>
          </p:nvSpPr>
          <p:spPr bwMode="auto">
            <a:xfrm>
              <a:off x="4500040" y="4869191"/>
              <a:ext cx="432000" cy="288000"/>
            </a:xfrm>
            <a:prstGeom prst="ellipse">
              <a:avLst/>
            </a:prstGeom>
            <a:solidFill>
              <a:srgbClr val="FFFF00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S</a:t>
              </a:r>
              <a:r>
                <a:rPr lang="en-US" altLang="zh-CN" b="1" baseline="-18000" dirty="0" smtClean="0"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6" name="椭圆 235"/>
            <p:cNvSpPr/>
            <p:nvPr/>
          </p:nvSpPr>
          <p:spPr bwMode="auto">
            <a:xfrm>
              <a:off x="4139952" y="5373216"/>
              <a:ext cx="432000" cy="288000"/>
            </a:xfrm>
            <a:prstGeom prst="ellipse">
              <a:avLst/>
            </a:prstGeom>
            <a:solidFill>
              <a:srgbClr val="FFFF00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S</a:t>
              </a:r>
              <a:r>
                <a:rPr lang="en-US" altLang="zh-CN" b="1" baseline="-18000" dirty="0" smtClean="0">
                  <a:latin typeface="+mn-ea"/>
                  <a:ea typeface="+mn-ea"/>
                </a:rPr>
                <a:t>3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7" name="椭圆 236"/>
            <p:cNvSpPr/>
            <p:nvPr/>
          </p:nvSpPr>
          <p:spPr bwMode="auto">
            <a:xfrm>
              <a:off x="7668392" y="4869159"/>
              <a:ext cx="432000" cy="288000"/>
            </a:xfrm>
            <a:prstGeom prst="ellipse">
              <a:avLst/>
            </a:prstGeom>
            <a:solidFill>
              <a:srgbClr val="FFFF00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S</a:t>
              </a:r>
              <a:r>
                <a:rPr lang="en-US" altLang="zh-CN" b="1" baseline="-18000" dirty="0" smtClean="0">
                  <a:latin typeface="+mn-ea"/>
                  <a:ea typeface="+mn-ea"/>
                </a:rPr>
                <a:t>3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8" name="椭圆 237"/>
            <p:cNvSpPr/>
            <p:nvPr/>
          </p:nvSpPr>
          <p:spPr bwMode="auto">
            <a:xfrm>
              <a:off x="6444208" y="5373184"/>
              <a:ext cx="432000" cy="288000"/>
            </a:xfrm>
            <a:prstGeom prst="ellipse">
              <a:avLst/>
            </a:prstGeom>
            <a:solidFill>
              <a:srgbClr val="FFFF00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S</a:t>
              </a:r>
              <a:r>
                <a:rPr lang="en-US" altLang="zh-CN" b="1" baseline="-18000" dirty="0">
                  <a:latin typeface="+mn-ea"/>
                  <a:ea typeface="+mn-ea"/>
                </a:rPr>
                <a:t>4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239" name="直接箭头连接符 238"/>
            <p:cNvCxnSpPr>
              <a:stCxn id="235" idx="6"/>
              <a:endCxn id="232" idx="2"/>
            </p:cNvCxnSpPr>
            <p:nvPr/>
          </p:nvCxnSpPr>
          <p:spPr bwMode="auto">
            <a:xfrm flipV="1">
              <a:off x="4932040" y="5013159"/>
              <a:ext cx="360040" cy="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>
              <a:stCxn id="241" idx="6"/>
            </p:cNvCxnSpPr>
            <p:nvPr/>
          </p:nvCxnSpPr>
          <p:spPr bwMode="auto">
            <a:xfrm flipV="1">
              <a:off x="7668296" y="5515522"/>
              <a:ext cx="576112" cy="172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1" name="椭圆 240"/>
            <p:cNvSpPr/>
            <p:nvPr/>
          </p:nvSpPr>
          <p:spPr bwMode="auto">
            <a:xfrm>
              <a:off x="7236296" y="5373248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42" name="椭圆 241"/>
            <p:cNvSpPr/>
            <p:nvPr/>
          </p:nvSpPr>
          <p:spPr bwMode="auto">
            <a:xfrm>
              <a:off x="5004096" y="5373216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R</a:t>
              </a:r>
              <a:r>
                <a:rPr lang="en-US" altLang="zh-CN" b="1" baseline="-18000" dirty="0">
                  <a:latin typeface="+mn-ea"/>
                  <a:ea typeface="+mn-ea"/>
                </a:rPr>
                <a:t>3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243" name="直接箭头连接符 242"/>
            <p:cNvCxnSpPr>
              <a:stCxn id="242" idx="6"/>
              <a:endCxn id="233" idx="2"/>
            </p:cNvCxnSpPr>
            <p:nvPr/>
          </p:nvCxnSpPr>
          <p:spPr bwMode="auto">
            <a:xfrm>
              <a:off x="5436096" y="5517216"/>
              <a:ext cx="216072" cy="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连接符 244"/>
            <p:cNvCxnSpPr>
              <a:stCxn id="244" idx="2"/>
              <a:endCxn id="236" idx="0"/>
            </p:cNvCxnSpPr>
            <p:nvPr/>
          </p:nvCxnSpPr>
          <p:spPr bwMode="auto">
            <a:xfrm>
              <a:off x="4355406" y="5084043"/>
              <a:ext cx="546" cy="289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>
              <a:stCxn id="235" idx="4"/>
              <a:endCxn id="246" idx="0"/>
            </p:cNvCxnSpPr>
            <p:nvPr/>
          </p:nvCxnSpPr>
          <p:spPr bwMode="auto">
            <a:xfrm>
              <a:off x="4716040" y="5157191"/>
              <a:ext cx="546" cy="286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stCxn id="197" idx="2"/>
              <a:endCxn id="238" idx="0"/>
            </p:cNvCxnSpPr>
            <p:nvPr/>
          </p:nvCxnSpPr>
          <p:spPr bwMode="auto">
            <a:xfrm>
              <a:off x="6659662" y="5084043"/>
              <a:ext cx="546" cy="28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直接连接符 249"/>
            <p:cNvCxnSpPr>
              <a:stCxn id="237" idx="4"/>
              <a:endCxn id="249" idx="0"/>
            </p:cNvCxnSpPr>
            <p:nvPr/>
          </p:nvCxnSpPr>
          <p:spPr bwMode="auto">
            <a:xfrm>
              <a:off x="7884392" y="5157159"/>
              <a:ext cx="546" cy="2869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椭圆 250"/>
            <p:cNvSpPr/>
            <p:nvPr/>
          </p:nvSpPr>
          <p:spPr bwMode="auto">
            <a:xfrm>
              <a:off x="6876304" y="4869159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4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252" name="直接箭头连接符 251"/>
            <p:cNvCxnSpPr>
              <a:stCxn id="234" idx="6"/>
              <a:endCxn id="251" idx="2"/>
            </p:cNvCxnSpPr>
            <p:nvPr/>
          </p:nvCxnSpPr>
          <p:spPr bwMode="auto">
            <a:xfrm>
              <a:off x="6516168" y="5013159"/>
              <a:ext cx="36013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3815935" y="2492897"/>
            <a:ext cx="3420345" cy="1152127"/>
            <a:chOff x="3743927" y="2573294"/>
            <a:chExt cx="3420345" cy="1152127"/>
          </a:xfrm>
        </p:grpSpPr>
        <p:cxnSp>
          <p:nvCxnSpPr>
            <p:cNvPr id="44" name="直接箭头连接符 43"/>
            <p:cNvCxnSpPr/>
            <p:nvPr/>
          </p:nvCxnSpPr>
          <p:spPr bwMode="auto">
            <a:xfrm rot="5400000">
              <a:off x="5958176" y="2663301"/>
              <a:ext cx="21600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rot="10800000">
              <a:off x="6156272" y="2643713"/>
              <a:ext cx="8640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rot="16200000" flipV="1">
              <a:off x="7002272" y="2654913"/>
              <a:ext cx="18000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16200000" flipV="1">
              <a:off x="6520613" y="2644731"/>
              <a:ext cx="71442" cy="7144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rot="5400000">
              <a:off x="6582524" y="2582820"/>
              <a:ext cx="152402" cy="1333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rot="10800000">
              <a:off x="4355976" y="2578993"/>
              <a:ext cx="142880" cy="14287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4355980" y="2578992"/>
              <a:ext cx="142877" cy="142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rot="16200000" flipV="1">
              <a:off x="5274096" y="3483001"/>
              <a:ext cx="18000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rot="10800000">
              <a:off x="5436216" y="3645025"/>
              <a:ext cx="108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rot="5400000">
              <a:off x="6498216" y="3483024"/>
              <a:ext cx="18000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rot="16200000" flipV="1">
              <a:off x="6012160" y="3644456"/>
              <a:ext cx="71442" cy="7144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rot="5400000">
              <a:off x="6074071" y="3582545"/>
              <a:ext cx="152402" cy="1333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rot="16200000" flipV="1">
              <a:off x="4337992" y="3483024"/>
              <a:ext cx="18000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rot="10800000" flipV="1">
              <a:off x="4499984" y="3645024"/>
              <a:ext cx="936000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rot="10800000">
              <a:off x="4932041" y="3573018"/>
              <a:ext cx="142880" cy="14287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rot="5400000">
              <a:off x="4932045" y="3573017"/>
              <a:ext cx="142877" cy="142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rot="5400000">
              <a:off x="3725927" y="2663301"/>
              <a:ext cx="21600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rot="10800000">
              <a:off x="3924016" y="2643712"/>
              <a:ext cx="7920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4716016" y="2644730"/>
              <a:ext cx="144000" cy="1737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7" name="组合 156"/>
          <p:cNvGrpSpPr/>
          <p:nvPr/>
        </p:nvGrpSpPr>
        <p:grpSpPr>
          <a:xfrm>
            <a:off x="1475704" y="2696134"/>
            <a:ext cx="6336656" cy="737231"/>
            <a:chOff x="1475704" y="2696134"/>
            <a:chExt cx="6336656" cy="737231"/>
          </a:xfrm>
        </p:grpSpPr>
        <p:sp>
          <p:nvSpPr>
            <p:cNvPr id="158" name="菱形 157"/>
            <p:cNvSpPr/>
            <p:nvPr/>
          </p:nvSpPr>
          <p:spPr bwMode="auto">
            <a:xfrm>
              <a:off x="3565028" y="2772539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菱形 158"/>
            <p:cNvSpPr/>
            <p:nvPr/>
          </p:nvSpPr>
          <p:spPr bwMode="auto">
            <a:xfrm>
              <a:off x="4141092" y="3214116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0" name="菱形 159"/>
            <p:cNvSpPr/>
            <p:nvPr/>
          </p:nvSpPr>
          <p:spPr bwMode="auto">
            <a:xfrm>
              <a:off x="5653260" y="2772539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1" name="菱形 160"/>
            <p:cNvSpPr/>
            <p:nvPr/>
          </p:nvSpPr>
          <p:spPr bwMode="auto">
            <a:xfrm>
              <a:off x="6373340" y="3214116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2" name="菱形 161"/>
            <p:cNvSpPr/>
            <p:nvPr/>
          </p:nvSpPr>
          <p:spPr bwMode="auto">
            <a:xfrm>
              <a:off x="3059832" y="3212976"/>
              <a:ext cx="142876" cy="142876"/>
            </a:xfrm>
            <a:prstGeom prst="diamond">
              <a:avLst/>
            </a:prstGeom>
            <a:solidFill>
              <a:srgbClr val="FF99FF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3" name="直接连接符 162"/>
            <p:cNvCxnSpPr>
              <a:stCxn id="184" idx="4"/>
              <a:endCxn id="162" idx="0"/>
            </p:cNvCxnSpPr>
            <p:nvPr/>
          </p:nvCxnSpPr>
          <p:spPr bwMode="auto">
            <a:xfrm flipH="1">
              <a:off x="3131270" y="2988531"/>
              <a:ext cx="546" cy="2244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>
              <a:stCxn id="158" idx="2"/>
              <a:endCxn id="187" idx="0"/>
            </p:cNvCxnSpPr>
            <p:nvPr/>
          </p:nvCxnSpPr>
          <p:spPr bwMode="auto">
            <a:xfrm flipH="1">
              <a:off x="3635920" y="2915415"/>
              <a:ext cx="546" cy="2299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椭圆 164"/>
            <p:cNvSpPr/>
            <p:nvPr/>
          </p:nvSpPr>
          <p:spPr bwMode="auto">
            <a:xfrm>
              <a:off x="2143678" y="2696134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475704" y="2700531"/>
              <a:ext cx="432000" cy="288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0</a:t>
              </a:r>
              <a:r>
                <a:rPr lang="en-US" altLang="zh-CN" b="1" dirty="0" smtClean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475704" y="3140968"/>
              <a:ext cx="432000" cy="288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1</a:t>
              </a:r>
              <a:r>
                <a:rPr lang="en-US" altLang="zh-CN" b="1" dirty="0" smtClean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168" name="直接箭头连接符 167"/>
            <p:cNvCxnSpPr>
              <a:endCxn id="165" idx="2"/>
            </p:cNvCxnSpPr>
            <p:nvPr/>
          </p:nvCxnSpPr>
          <p:spPr bwMode="auto">
            <a:xfrm>
              <a:off x="1907704" y="2839010"/>
              <a:ext cx="235974" cy="1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9" name="直接箭头连接符 168"/>
            <p:cNvCxnSpPr>
              <a:stCxn id="165" idx="6"/>
              <a:endCxn id="184" idx="2"/>
            </p:cNvCxnSpPr>
            <p:nvPr/>
          </p:nvCxnSpPr>
          <p:spPr bwMode="auto">
            <a:xfrm>
              <a:off x="2575678" y="2840134"/>
              <a:ext cx="340138" cy="439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0" name="直接箭头连接符 169"/>
            <p:cNvCxnSpPr>
              <a:stCxn id="184" idx="6"/>
              <a:endCxn id="185" idx="2"/>
            </p:cNvCxnSpPr>
            <p:nvPr/>
          </p:nvCxnSpPr>
          <p:spPr bwMode="auto">
            <a:xfrm>
              <a:off x="3347816" y="2844531"/>
              <a:ext cx="648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直接箭头连接符 170"/>
            <p:cNvCxnSpPr>
              <a:stCxn id="185" idx="6"/>
              <a:endCxn id="188" idx="2"/>
            </p:cNvCxnSpPr>
            <p:nvPr/>
          </p:nvCxnSpPr>
          <p:spPr bwMode="auto">
            <a:xfrm>
              <a:off x="4427936" y="2844531"/>
              <a:ext cx="4320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71"/>
            <p:cNvCxnSpPr>
              <a:stCxn id="188" idx="6"/>
              <a:endCxn id="191" idx="2"/>
            </p:cNvCxnSpPr>
            <p:nvPr/>
          </p:nvCxnSpPr>
          <p:spPr bwMode="auto">
            <a:xfrm>
              <a:off x="5292032" y="2844531"/>
              <a:ext cx="9361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接箭头连接符 172"/>
            <p:cNvCxnSpPr>
              <a:endCxn id="193" idx="2"/>
            </p:cNvCxnSpPr>
            <p:nvPr/>
          </p:nvCxnSpPr>
          <p:spPr bwMode="auto">
            <a:xfrm flipV="1">
              <a:off x="6660232" y="2844531"/>
              <a:ext cx="504104" cy="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73"/>
            <p:cNvCxnSpPr>
              <a:stCxn id="193" idx="6"/>
            </p:cNvCxnSpPr>
            <p:nvPr/>
          </p:nvCxnSpPr>
          <p:spPr bwMode="auto">
            <a:xfrm>
              <a:off x="7596336" y="2844531"/>
              <a:ext cx="216024" cy="40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174"/>
            <p:cNvCxnSpPr>
              <a:endCxn id="186" idx="2"/>
            </p:cNvCxnSpPr>
            <p:nvPr/>
          </p:nvCxnSpPr>
          <p:spPr bwMode="auto">
            <a:xfrm>
              <a:off x="1907704" y="3284414"/>
              <a:ext cx="388374" cy="5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>
              <a:stCxn id="186" idx="6"/>
              <a:endCxn id="187" idx="2"/>
            </p:cNvCxnSpPr>
            <p:nvPr/>
          </p:nvCxnSpPr>
          <p:spPr bwMode="auto">
            <a:xfrm>
              <a:off x="2728078" y="3284968"/>
              <a:ext cx="691842" cy="439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7" name="直接箭头连接符 176"/>
            <p:cNvCxnSpPr>
              <a:stCxn id="187" idx="6"/>
              <a:endCxn id="189" idx="2"/>
            </p:cNvCxnSpPr>
            <p:nvPr/>
          </p:nvCxnSpPr>
          <p:spPr bwMode="auto">
            <a:xfrm flipV="1">
              <a:off x="3851920" y="3285000"/>
              <a:ext cx="792136" cy="43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接箭头连接符 177"/>
            <p:cNvCxnSpPr>
              <a:stCxn id="189" idx="6"/>
              <a:endCxn id="190" idx="2"/>
            </p:cNvCxnSpPr>
            <p:nvPr/>
          </p:nvCxnSpPr>
          <p:spPr bwMode="auto">
            <a:xfrm>
              <a:off x="5076056" y="3285000"/>
              <a:ext cx="4320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9" name="直接箭头连接符 178"/>
            <p:cNvCxnSpPr>
              <a:stCxn id="190" idx="6"/>
              <a:endCxn id="192" idx="2"/>
            </p:cNvCxnSpPr>
            <p:nvPr/>
          </p:nvCxnSpPr>
          <p:spPr bwMode="auto">
            <a:xfrm>
              <a:off x="5940152" y="3285000"/>
              <a:ext cx="720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79"/>
            <p:cNvCxnSpPr>
              <a:stCxn id="192" idx="6"/>
            </p:cNvCxnSpPr>
            <p:nvPr/>
          </p:nvCxnSpPr>
          <p:spPr bwMode="auto">
            <a:xfrm>
              <a:off x="7092280" y="3285000"/>
              <a:ext cx="720080" cy="43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直接连接符 180"/>
            <p:cNvCxnSpPr>
              <a:stCxn id="185" idx="4"/>
              <a:endCxn id="159" idx="0"/>
            </p:cNvCxnSpPr>
            <p:nvPr/>
          </p:nvCxnSpPr>
          <p:spPr bwMode="auto">
            <a:xfrm>
              <a:off x="4211936" y="2988531"/>
              <a:ext cx="594" cy="2255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>
              <a:stCxn id="160" idx="2"/>
              <a:endCxn id="190" idx="0"/>
            </p:cNvCxnSpPr>
            <p:nvPr/>
          </p:nvCxnSpPr>
          <p:spPr bwMode="auto">
            <a:xfrm flipH="1">
              <a:off x="5724152" y="2915415"/>
              <a:ext cx="546" cy="2255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>
              <a:stCxn id="191" idx="4"/>
              <a:endCxn id="161" idx="0"/>
            </p:cNvCxnSpPr>
            <p:nvPr/>
          </p:nvCxnSpPr>
          <p:spPr bwMode="auto">
            <a:xfrm>
              <a:off x="6444184" y="2988531"/>
              <a:ext cx="594" cy="2255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椭圆 183"/>
            <p:cNvSpPr/>
            <p:nvPr/>
          </p:nvSpPr>
          <p:spPr bwMode="auto">
            <a:xfrm>
              <a:off x="2915816" y="2700531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5" name="椭圆 184"/>
            <p:cNvSpPr/>
            <p:nvPr/>
          </p:nvSpPr>
          <p:spPr bwMode="auto">
            <a:xfrm>
              <a:off x="3995936" y="2700531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6" name="椭圆 185"/>
            <p:cNvSpPr/>
            <p:nvPr/>
          </p:nvSpPr>
          <p:spPr bwMode="auto">
            <a:xfrm>
              <a:off x="2296078" y="3140968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7" name="椭圆 186"/>
            <p:cNvSpPr/>
            <p:nvPr/>
          </p:nvSpPr>
          <p:spPr bwMode="auto">
            <a:xfrm>
              <a:off x="3419920" y="3145365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r>
                <a:rPr lang="en-US" altLang="zh-CN" b="1" baseline="-18000" dirty="0"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8" name="椭圆 187"/>
            <p:cNvSpPr/>
            <p:nvPr/>
          </p:nvSpPr>
          <p:spPr bwMode="auto">
            <a:xfrm>
              <a:off x="4860032" y="2700531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9" name="椭圆 188"/>
            <p:cNvSpPr/>
            <p:nvPr/>
          </p:nvSpPr>
          <p:spPr bwMode="auto">
            <a:xfrm>
              <a:off x="4644056" y="3141000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0" name="椭圆 189"/>
            <p:cNvSpPr/>
            <p:nvPr/>
          </p:nvSpPr>
          <p:spPr bwMode="auto">
            <a:xfrm>
              <a:off x="5508152" y="3141000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4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1" name="椭圆 190"/>
            <p:cNvSpPr/>
            <p:nvPr/>
          </p:nvSpPr>
          <p:spPr bwMode="auto">
            <a:xfrm>
              <a:off x="6228184" y="2700531"/>
              <a:ext cx="432000" cy="2880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2" name="椭圆 191"/>
            <p:cNvSpPr/>
            <p:nvPr/>
          </p:nvSpPr>
          <p:spPr bwMode="auto">
            <a:xfrm>
              <a:off x="6660280" y="3141000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3" name="椭圆 192"/>
            <p:cNvSpPr/>
            <p:nvPr/>
          </p:nvSpPr>
          <p:spPr bwMode="auto">
            <a:xfrm>
              <a:off x="7164336" y="2700531"/>
              <a:ext cx="432000" cy="288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b="1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1" lang="zh-CN" altLang="en-US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2123728" y="4581128"/>
            <a:ext cx="5184576" cy="1376538"/>
            <a:chOff x="2123728" y="4581128"/>
            <a:chExt cx="5184576" cy="1376538"/>
          </a:xfrm>
        </p:grpSpPr>
        <p:cxnSp>
          <p:nvCxnSpPr>
            <p:cNvPr id="254" name="直接箭头连接符 253"/>
            <p:cNvCxnSpPr/>
            <p:nvPr/>
          </p:nvCxnSpPr>
          <p:spPr bwMode="auto">
            <a:xfrm rot="10800000">
              <a:off x="4211976" y="4582268"/>
              <a:ext cx="142880" cy="14287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rot="5400000">
              <a:off x="4211980" y="4582267"/>
              <a:ext cx="142877" cy="142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 flipH="1" flipV="1">
              <a:off x="6444240" y="5661249"/>
              <a:ext cx="144055" cy="2165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/>
            <p:nvPr/>
          </p:nvCxnSpPr>
          <p:spPr bwMode="auto">
            <a:xfrm rot="10800000">
              <a:off x="6588296" y="5877272"/>
              <a:ext cx="648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8" name="直接箭头连接符 257"/>
            <p:cNvCxnSpPr/>
            <p:nvPr/>
          </p:nvCxnSpPr>
          <p:spPr bwMode="auto">
            <a:xfrm flipH="1">
              <a:off x="7236304" y="5733272"/>
              <a:ext cx="72000" cy="1445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 rot="16200000" flipV="1">
              <a:off x="3154335" y="4653579"/>
              <a:ext cx="71442" cy="7144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 rot="5400000">
              <a:off x="3216246" y="4591668"/>
              <a:ext cx="152402" cy="1333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1" name="直接箭头连接符 260"/>
            <p:cNvCxnSpPr/>
            <p:nvPr/>
          </p:nvCxnSpPr>
          <p:spPr bwMode="auto">
            <a:xfrm flipH="1">
              <a:off x="3995936" y="4644747"/>
              <a:ext cx="108000" cy="1455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 rot="10800000">
              <a:off x="4103984" y="4651547"/>
              <a:ext cx="3240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3" name="直接箭头连接符 262"/>
            <p:cNvCxnSpPr/>
            <p:nvPr/>
          </p:nvCxnSpPr>
          <p:spPr bwMode="auto">
            <a:xfrm flipH="1" flipV="1">
              <a:off x="4427984" y="4653136"/>
              <a:ext cx="144000" cy="25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4" name="直接箭头连接符 263"/>
            <p:cNvCxnSpPr/>
            <p:nvPr/>
          </p:nvCxnSpPr>
          <p:spPr bwMode="auto">
            <a:xfrm flipH="1">
              <a:off x="5184104" y="4654725"/>
              <a:ext cx="180000" cy="2864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5" name="直接箭头连接符 264"/>
            <p:cNvCxnSpPr/>
            <p:nvPr/>
          </p:nvCxnSpPr>
          <p:spPr bwMode="auto">
            <a:xfrm rot="10800000">
              <a:off x="5364080" y="4653136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6" name="直接箭头连接符 265"/>
            <p:cNvCxnSpPr/>
            <p:nvPr/>
          </p:nvCxnSpPr>
          <p:spPr bwMode="auto">
            <a:xfrm flipH="1" flipV="1">
              <a:off x="6012080" y="4654725"/>
              <a:ext cx="144096" cy="2504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7" name="直接箭头连接符 266"/>
            <p:cNvCxnSpPr/>
            <p:nvPr/>
          </p:nvCxnSpPr>
          <p:spPr bwMode="auto">
            <a:xfrm rot="16200000" flipV="1">
              <a:off x="5580128" y="4652566"/>
              <a:ext cx="71442" cy="7144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8" name="直接箭头连接符 267"/>
            <p:cNvCxnSpPr/>
            <p:nvPr/>
          </p:nvCxnSpPr>
          <p:spPr bwMode="auto">
            <a:xfrm rot="5400000">
              <a:off x="5642039" y="4590655"/>
              <a:ext cx="152402" cy="1333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9" name="直接箭头连接符 268"/>
            <p:cNvCxnSpPr/>
            <p:nvPr/>
          </p:nvCxnSpPr>
          <p:spPr bwMode="auto">
            <a:xfrm flipH="1">
              <a:off x="2663808" y="4654726"/>
              <a:ext cx="180000" cy="2864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0" name="直接箭头连接符 269"/>
            <p:cNvCxnSpPr/>
            <p:nvPr/>
          </p:nvCxnSpPr>
          <p:spPr bwMode="auto">
            <a:xfrm rot="10800000">
              <a:off x="2843896" y="4653137"/>
              <a:ext cx="7920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1" name="直接箭头连接符 270"/>
            <p:cNvCxnSpPr/>
            <p:nvPr/>
          </p:nvCxnSpPr>
          <p:spPr bwMode="auto">
            <a:xfrm flipH="1" flipV="1">
              <a:off x="3635816" y="4654726"/>
              <a:ext cx="144096" cy="2504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 flipH="1" flipV="1">
              <a:off x="2123728" y="5589241"/>
              <a:ext cx="144016" cy="2871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 rot="10800000" flipV="1">
              <a:off x="2267745" y="5877269"/>
              <a:ext cx="936000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 rot="10800000">
              <a:off x="2699777" y="5806404"/>
              <a:ext cx="142880" cy="14287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 rot="5400000">
              <a:off x="2699781" y="5806403"/>
              <a:ext cx="142877" cy="142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 flipH="1">
              <a:off x="3203745" y="5625256"/>
              <a:ext cx="144112" cy="252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 flipH="1" flipV="1">
              <a:off x="4932040" y="5589240"/>
              <a:ext cx="144016" cy="2871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 rot="10800000" flipV="1">
              <a:off x="5076009" y="5877268"/>
              <a:ext cx="504000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 flipH="1">
              <a:off x="5580009" y="5625255"/>
              <a:ext cx="144112" cy="252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 rot="10800000">
              <a:off x="6877391" y="5806404"/>
              <a:ext cx="142880" cy="14287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 rot="5400000">
              <a:off x="6877395" y="5806403"/>
              <a:ext cx="142877" cy="142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 rot="16200000" flipV="1">
              <a:off x="5220072" y="5876701"/>
              <a:ext cx="71442" cy="7144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 rot="5400000">
              <a:off x="5281983" y="5814790"/>
              <a:ext cx="152402" cy="1333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 flipH="1">
              <a:off x="5976192" y="4654724"/>
              <a:ext cx="180000" cy="2864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 bwMode="auto">
            <a:xfrm rot="10800000">
              <a:off x="6156168" y="4653135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6" name="直接箭头连接符 285"/>
            <p:cNvCxnSpPr/>
            <p:nvPr/>
          </p:nvCxnSpPr>
          <p:spPr bwMode="auto">
            <a:xfrm flipH="1" flipV="1">
              <a:off x="6804168" y="4654724"/>
              <a:ext cx="144096" cy="2504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7" name="直接箭头连接符 286"/>
            <p:cNvCxnSpPr/>
            <p:nvPr/>
          </p:nvCxnSpPr>
          <p:spPr bwMode="auto">
            <a:xfrm rot="16200000" flipV="1">
              <a:off x="6372216" y="4652565"/>
              <a:ext cx="71442" cy="7144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 rot="5400000">
              <a:off x="6434127" y="4590654"/>
              <a:ext cx="152402" cy="1333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7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79512" y="2276872"/>
            <a:ext cx="263199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*节点互连：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*访存模型：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*同步机制：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*可用性管理：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6</a:t>
            </a:r>
            <a:r>
              <a:rPr lang="zh-CN" altLang="en-US" sz="2800" b="1" dirty="0" smtClean="0">
                <a:latin typeface="宋体" pitchFamily="2" charset="-122"/>
              </a:rPr>
              <a:t>节  多计算机系统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200" b="1" u="none" dirty="0" smtClean="0">
                <a:latin typeface="+mn-ea"/>
                <a:ea typeface="+mn-ea"/>
              </a:rPr>
              <a:t>MPP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COW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实例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28600" y="126876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2650" indent="-2152650"/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*多计算机系统：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分布式非共享，互连可紧耦合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松耦合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1" y="177281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一、大规模并行处理机 </a:t>
            </a:r>
            <a:r>
              <a:rPr lang="en-US" altLang="zh-CN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--MPP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sz="2200" dirty="0" smtClean="0"/>
              <a:t>Massively Parallel Processor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2149896" y="2276872"/>
            <a:ext cx="676550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节点为</a:t>
            </a:r>
            <a:r>
              <a:rPr lang="en-US" altLang="zh-CN" sz="2400" b="1" u="sng" dirty="0" smtClean="0">
                <a:latin typeface="宋体" pitchFamily="2" charset="-122"/>
              </a:rPr>
              <a:t>CPU+MEM</a:t>
            </a:r>
            <a:r>
              <a:rPr lang="zh-CN" altLang="en-US" sz="2400" b="1" dirty="0" smtClean="0">
                <a:latin typeface="宋体" pitchFamily="2" charset="-122"/>
              </a:rPr>
              <a:t>，紧耦合互连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定制网络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分布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非共享</a:t>
            </a:r>
            <a:r>
              <a:rPr lang="zh-CN" altLang="en-US" b="1" dirty="0" smtClean="0">
                <a:latin typeface="宋体" pitchFamily="2" charset="-122"/>
              </a:rPr>
              <a:t>，可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I/O(</a:t>
            </a:r>
            <a:r>
              <a:rPr lang="zh-CN" altLang="en-US" b="1" dirty="0">
                <a:latin typeface="宋体" pitchFamily="2" charset="-122"/>
              </a:rPr>
              <a:t>仅驻留部分</a:t>
            </a:r>
            <a:r>
              <a:rPr lang="en-US" altLang="zh-CN" b="1" dirty="0">
                <a:latin typeface="宋体" pitchFamily="2" charset="-122"/>
              </a:rPr>
              <a:t>OS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Text Box 124"/>
          <p:cNvSpPr txBox="1">
            <a:spLocks noChangeArrowheads="1"/>
          </p:cNvSpPr>
          <p:nvPr/>
        </p:nvSpPr>
        <p:spPr bwMode="auto">
          <a:xfrm>
            <a:off x="2195736" y="4509120"/>
            <a:ext cx="66969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NORMA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dirty="0" smtClean="0">
                <a:latin typeface="+mn-lt"/>
                <a:ea typeface="+mn-ea"/>
              </a:rPr>
              <a:t>No-Remote Memory Access, </a:t>
            </a:r>
            <a:r>
              <a:rPr lang="zh-CN" altLang="en-US" b="1" dirty="0" smtClean="0">
                <a:latin typeface="+mn-lt"/>
                <a:ea typeface="+mn-ea"/>
              </a:rPr>
              <a:t>非远程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lt"/>
                <a:ea typeface="+mn-ea"/>
              </a:rPr>
              <a:t>访问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消息传递方式            </a:t>
            </a:r>
            <a:r>
              <a:rPr lang="zh-CN" altLang="en-US" b="1" dirty="0" smtClean="0">
                <a:latin typeface="宋体" pitchFamily="2" charset="-122"/>
              </a:rPr>
              <a:t>←常采用</a:t>
            </a:r>
            <a:r>
              <a:rPr lang="zh-CN" altLang="en-US" b="1" u="sng" dirty="0" smtClean="0">
                <a:latin typeface="宋体" pitchFamily="2" charset="-122"/>
              </a:rPr>
              <a:t>异步</a:t>
            </a:r>
            <a:r>
              <a:rPr lang="zh-CN" altLang="en-US" b="1" dirty="0" smtClean="0">
                <a:latin typeface="宋体" pitchFamily="2" charset="-122"/>
              </a:rPr>
              <a:t>消息传递协议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latin typeface="宋体" pitchFamily="2" charset="-122"/>
              </a:rPr>
              <a:t>同步</a:t>
            </a:r>
            <a:r>
              <a:rPr lang="zh-CN" altLang="en-US" sz="2400" b="1" dirty="0" smtClean="0">
                <a:latin typeface="宋体" pitchFamily="2" charset="-122"/>
              </a:rPr>
              <a:t>消息传递协议＋消息收发</a:t>
            </a:r>
            <a:r>
              <a:rPr lang="zh-CN" altLang="en-US" sz="2400" b="1" u="sng" dirty="0" smtClean="0">
                <a:latin typeface="宋体" pitchFamily="2" charset="-122"/>
              </a:rPr>
              <a:t>串行完成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zh-CN" altLang="en-US" sz="2400" b="1" u="sng" dirty="0" smtClean="0">
                <a:latin typeface="宋体" pitchFamily="2" charset="-122"/>
              </a:rPr>
              <a:t>硬件</a:t>
            </a:r>
            <a:r>
              <a:rPr lang="en-US" altLang="zh-CN" sz="2400" b="1" u="sng" dirty="0" smtClean="0">
                <a:latin typeface="宋体" pitchFamily="2" charset="-122"/>
              </a:rPr>
              <a:t>/OS</a:t>
            </a:r>
            <a:r>
              <a:rPr lang="zh-CN" altLang="en-US" sz="2400" b="1" dirty="0" smtClean="0">
                <a:latin typeface="宋体" pitchFamily="2" charset="-122"/>
              </a:rPr>
              <a:t>提供单一系统映像</a:t>
            </a:r>
            <a:r>
              <a:rPr lang="en-US" altLang="zh-CN" sz="2400" b="1" dirty="0" smtClean="0">
                <a:latin typeface="宋体" pitchFamily="2" charset="-122"/>
              </a:rPr>
              <a:t>(SSI)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1680" y="2924944"/>
            <a:ext cx="3240360" cy="1584176"/>
            <a:chOff x="6444208" y="3151864"/>
            <a:chExt cx="3240360" cy="1584176"/>
          </a:xfrm>
        </p:grpSpPr>
        <p:sp>
          <p:nvSpPr>
            <p:cNvPr id="33" name="Rectangle 59"/>
            <p:cNvSpPr>
              <a:spLocks noChangeArrowheads="1"/>
            </p:cNvSpPr>
            <p:nvPr/>
          </p:nvSpPr>
          <p:spPr bwMode="auto">
            <a:xfrm>
              <a:off x="8100392" y="4448040"/>
              <a:ext cx="129614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互连网络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34" name="Text Box 60"/>
            <p:cNvSpPr txBox="1">
              <a:spLocks noChangeArrowheads="1"/>
            </p:cNvSpPr>
            <p:nvPr/>
          </p:nvSpPr>
          <p:spPr bwMode="auto">
            <a:xfrm>
              <a:off x="8476962" y="3522937"/>
              <a:ext cx="301625" cy="331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…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7315713" y="3223904"/>
              <a:ext cx="496647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L</a:t>
              </a:r>
              <a:r>
                <a:rPr lang="en-US" altLang="zh-CN" b="1" dirty="0" smtClean="0">
                  <a:latin typeface="+mn-ea"/>
                  <a:ea typeface="+mn-ea"/>
                </a:rPr>
                <a:t>M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1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7884368" y="3943984"/>
              <a:ext cx="504825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NIC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37" name="Line 66"/>
            <p:cNvSpPr>
              <a:spLocks noChangeShapeType="1"/>
            </p:cNvSpPr>
            <p:nvPr/>
          </p:nvSpPr>
          <p:spPr bwMode="auto">
            <a:xfrm>
              <a:off x="6804176" y="3512028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6516216" y="3223904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P/C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39" name="Line 68"/>
            <p:cNvSpPr>
              <a:spLocks noChangeShapeType="1"/>
            </p:cNvSpPr>
            <p:nvPr/>
          </p:nvSpPr>
          <p:spPr bwMode="auto">
            <a:xfrm flipV="1">
              <a:off x="6516216" y="3727928"/>
              <a:ext cx="1872208" cy="17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 flipH="1">
              <a:off x="7579806" y="3512028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8172400" y="3728052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2" name="Rectangle 71"/>
            <p:cNvSpPr>
              <a:spLocks noChangeArrowheads="1"/>
            </p:cNvSpPr>
            <p:nvPr/>
          </p:nvSpPr>
          <p:spPr bwMode="auto">
            <a:xfrm>
              <a:off x="6444208" y="3151864"/>
              <a:ext cx="2016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" name="Text Box 72"/>
            <p:cNvSpPr txBox="1">
              <a:spLocks noChangeArrowheads="1"/>
            </p:cNvSpPr>
            <p:nvPr/>
          </p:nvSpPr>
          <p:spPr bwMode="auto">
            <a:xfrm>
              <a:off x="7412612" y="3729638"/>
              <a:ext cx="543764" cy="21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MBus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7792030" y="3356992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节点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5" name="Rectangle 74"/>
            <p:cNvSpPr>
              <a:spLocks noChangeArrowheads="1"/>
            </p:cNvSpPr>
            <p:nvPr/>
          </p:nvSpPr>
          <p:spPr bwMode="auto">
            <a:xfrm>
              <a:off x="8892568" y="3619977"/>
              <a:ext cx="792000" cy="68388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节点</a:t>
              </a:r>
              <a:r>
                <a:rPr lang="en-US" altLang="zh-CN" b="1" dirty="0">
                  <a:latin typeface="+mn-ea"/>
                  <a:ea typeface="+mn-ea"/>
                </a:rPr>
                <a:t>n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>
              <a:off x="8172400" y="4160100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7" name="Line 70"/>
            <p:cNvSpPr>
              <a:spLocks noChangeShapeType="1"/>
            </p:cNvSpPr>
            <p:nvPr/>
          </p:nvSpPr>
          <p:spPr bwMode="auto">
            <a:xfrm>
              <a:off x="9269050" y="4159976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7092280" y="3943860"/>
              <a:ext cx="504825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IO</a:t>
              </a:r>
              <a:r>
                <a:rPr lang="zh-CN" altLang="en-US" b="1" dirty="0" smtClean="0">
                  <a:latin typeface="+mn-ea"/>
                  <a:ea typeface="+mn-ea"/>
                </a:rPr>
                <a:t>桥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>
              <a:off x="7308304" y="3727928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6460124" y="4015960"/>
              <a:ext cx="631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1" name="Text Box 72"/>
            <p:cNvSpPr txBox="1">
              <a:spLocks noChangeArrowheads="1"/>
            </p:cNvSpPr>
            <p:nvPr/>
          </p:nvSpPr>
          <p:spPr bwMode="auto">
            <a:xfrm>
              <a:off x="6492496" y="3799936"/>
              <a:ext cx="648000" cy="21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IOBus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86"/>
          <p:cNvSpPr>
            <a:spLocks noChangeArrowheads="1"/>
          </p:cNvSpPr>
          <p:nvPr/>
        </p:nvSpPr>
        <p:spPr bwMode="auto">
          <a:xfrm>
            <a:off x="5508104" y="3284984"/>
            <a:ext cx="3312617" cy="122413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sm"/>
            <a:tailEnd type="none" w="sm" len="sm"/>
          </a:ln>
        </p:spPr>
        <p:txBody>
          <a:bodyPr lIns="18000" tIns="10800" rIns="18000" bIns="10800" anchor="ctr"/>
          <a:lstStyle/>
          <a:p>
            <a:pPr marL="249238" indent="-317500">
              <a:lnSpc>
                <a:spcPct val="110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SSI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包含内容：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单一入口点、单一文件层次结构、单一管理和控制点、单一作业管理系统、单一网络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98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3" y="908720"/>
            <a:ext cx="259228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、系统结构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*节点互连：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*访存模型：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*同步机制：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*可用性管理：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35888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二、机群  </a:t>
            </a:r>
            <a:r>
              <a:rPr lang="en-US" altLang="zh-CN" sz="22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--COW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sz="2200" dirty="0" smtClean="0"/>
              <a:t>Cluster</a:t>
            </a:r>
            <a:r>
              <a:rPr lang="en-US" sz="2200" dirty="0" smtClean="0">
                <a:latin typeface="+mn-ea"/>
                <a:ea typeface="+mn-ea"/>
              </a:rPr>
              <a:t> </a:t>
            </a:r>
            <a:r>
              <a:rPr lang="en-US" sz="2200" dirty="0" smtClean="0"/>
              <a:t>Of</a:t>
            </a:r>
            <a:r>
              <a:rPr lang="en-US" sz="2200" dirty="0" smtClean="0">
                <a:latin typeface="+mn-ea"/>
                <a:ea typeface="+mn-ea"/>
              </a:rPr>
              <a:t> </a:t>
            </a:r>
            <a:r>
              <a:rPr lang="en-US" sz="2200" dirty="0" smtClean="0"/>
              <a:t>Workstation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2149896" y="1360017"/>
            <a:ext cx="676550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节点为</a:t>
            </a:r>
            <a:r>
              <a:rPr lang="en-US" altLang="zh-CN" sz="2400" b="1" u="sng" dirty="0" smtClean="0">
                <a:latin typeface="宋体" pitchFamily="2" charset="-122"/>
              </a:rPr>
              <a:t>CPU+MEM+I/O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zh-CN" altLang="en-US" sz="2400" b="1" dirty="0">
                <a:latin typeface="宋体" pitchFamily="2" charset="-122"/>
              </a:rPr>
              <a:t>松</a:t>
            </a:r>
            <a:r>
              <a:rPr lang="zh-CN" altLang="en-US" sz="2400" b="1" dirty="0" smtClean="0">
                <a:latin typeface="宋体" pitchFamily="2" charset="-122"/>
              </a:rPr>
              <a:t>耦合互连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商用网络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分布非共享，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驻留全部</a:t>
            </a:r>
            <a:r>
              <a:rPr lang="en-US" altLang="zh-CN" b="1" dirty="0" smtClean="0">
                <a:latin typeface="宋体" pitchFamily="2" charset="-122"/>
              </a:rPr>
              <a:t>OS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3648" y="2276871"/>
            <a:ext cx="3240360" cy="1584177"/>
            <a:chOff x="6444208" y="3151863"/>
            <a:chExt cx="3240360" cy="1584177"/>
          </a:xfrm>
        </p:grpSpPr>
        <p:sp>
          <p:nvSpPr>
            <p:cNvPr id="8" name="Rectangle 59"/>
            <p:cNvSpPr>
              <a:spLocks noChangeArrowheads="1"/>
            </p:cNvSpPr>
            <p:nvPr/>
          </p:nvSpPr>
          <p:spPr bwMode="auto">
            <a:xfrm>
              <a:off x="7651814" y="4448040"/>
              <a:ext cx="203275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互连网络</a:t>
              </a:r>
              <a:r>
                <a:rPr lang="en-US" altLang="zh-CN" b="1" dirty="0" smtClean="0">
                  <a:latin typeface="+mn-ea"/>
                  <a:ea typeface="+mn-ea"/>
                </a:rPr>
                <a:t>IN(</a:t>
              </a:r>
              <a:r>
                <a:rPr lang="zh-CN" altLang="en-US" b="1" dirty="0" smtClean="0">
                  <a:latin typeface="+mn-ea"/>
                  <a:ea typeface="+mn-ea"/>
                </a:rPr>
                <a:t>商用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8476962" y="3522937"/>
              <a:ext cx="301625" cy="331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…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0" name="Rectangle 64"/>
            <p:cNvSpPr>
              <a:spLocks noChangeArrowheads="1"/>
            </p:cNvSpPr>
            <p:nvPr/>
          </p:nvSpPr>
          <p:spPr bwMode="auto">
            <a:xfrm>
              <a:off x="7315713" y="3223904"/>
              <a:ext cx="496647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L</a:t>
              </a:r>
              <a:r>
                <a:rPr lang="en-US" altLang="zh-CN" b="1" dirty="0" smtClean="0">
                  <a:latin typeface="+mn-ea"/>
                  <a:ea typeface="+mn-ea"/>
                </a:rPr>
                <a:t>M</a:t>
              </a:r>
              <a:r>
                <a:rPr lang="en-US" altLang="zh-CN" b="1" baseline="-14000" dirty="0" smtClean="0">
                  <a:latin typeface="+mn-ea"/>
                  <a:ea typeface="+mn-ea"/>
                </a:rPr>
                <a:t>1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1" name="Rectangle 65"/>
            <p:cNvSpPr>
              <a:spLocks noChangeArrowheads="1"/>
            </p:cNvSpPr>
            <p:nvPr/>
          </p:nvSpPr>
          <p:spPr bwMode="auto">
            <a:xfrm>
              <a:off x="7884368" y="3943984"/>
              <a:ext cx="504825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NIC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6804176" y="3512028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" name="Rectangle 67"/>
            <p:cNvSpPr>
              <a:spLocks noChangeArrowheads="1"/>
            </p:cNvSpPr>
            <p:nvPr/>
          </p:nvSpPr>
          <p:spPr bwMode="auto">
            <a:xfrm>
              <a:off x="6516216" y="3223904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P/C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 flipV="1">
              <a:off x="6516216" y="3727928"/>
              <a:ext cx="1872208" cy="17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" name="Line 69"/>
            <p:cNvSpPr>
              <a:spLocks noChangeShapeType="1"/>
            </p:cNvSpPr>
            <p:nvPr/>
          </p:nvSpPr>
          <p:spPr bwMode="auto">
            <a:xfrm flipH="1">
              <a:off x="7579806" y="3512028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6444208" y="3151864"/>
              <a:ext cx="2016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8" name="Text Box 72"/>
            <p:cNvSpPr txBox="1">
              <a:spLocks noChangeArrowheads="1"/>
            </p:cNvSpPr>
            <p:nvPr/>
          </p:nvSpPr>
          <p:spPr bwMode="auto">
            <a:xfrm>
              <a:off x="7236296" y="3729638"/>
              <a:ext cx="543764" cy="21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MBus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" name="Text Box 73"/>
            <p:cNvSpPr txBox="1">
              <a:spLocks noChangeArrowheads="1"/>
            </p:cNvSpPr>
            <p:nvPr/>
          </p:nvSpPr>
          <p:spPr bwMode="auto">
            <a:xfrm>
              <a:off x="7792030" y="3356992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节点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8892568" y="3151863"/>
              <a:ext cx="792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节点</a:t>
              </a:r>
              <a:r>
                <a:rPr lang="en-US" altLang="zh-CN" b="1" dirty="0">
                  <a:latin typeface="+mn-ea"/>
                  <a:ea typeface="+mn-ea"/>
                </a:rPr>
                <a:t>n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>
              <a:off x="8172400" y="4160100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>
              <a:off x="9269050" y="4159976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6649795" y="3943860"/>
              <a:ext cx="504825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IO</a:t>
              </a:r>
              <a:r>
                <a:rPr lang="zh-CN" altLang="en-US" b="1" dirty="0" smtClean="0">
                  <a:latin typeface="+mn-ea"/>
                  <a:ea typeface="+mn-ea"/>
                </a:rPr>
                <a:t>桥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6865819" y="3727928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>
              <a:off x="7154620" y="4041748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" name="Text Box 72"/>
            <p:cNvSpPr txBox="1">
              <a:spLocks noChangeArrowheads="1"/>
            </p:cNvSpPr>
            <p:nvPr/>
          </p:nvSpPr>
          <p:spPr bwMode="auto">
            <a:xfrm>
              <a:off x="7226700" y="4041748"/>
              <a:ext cx="648000" cy="21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IOBus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sp>
        <p:nvSpPr>
          <p:cNvPr id="2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95736" y="3938280"/>
            <a:ext cx="684076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NORMA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消息传递方式            </a:t>
            </a:r>
            <a:r>
              <a:rPr lang="zh-CN" altLang="en-US" b="1" dirty="0" smtClean="0">
                <a:latin typeface="宋体" pitchFamily="2" charset="-122"/>
              </a:rPr>
              <a:t>←常采用</a:t>
            </a:r>
            <a:r>
              <a:rPr lang="zh-CN" altLang="en-US" b="1" u="sng" dirty="0" smtClean="0">
                <a:latin typeface="宋体" pitchFamily="2" charset="-122"/>
              </a:rPr>
              <a:t>异步</a:t>
            </a:r>
            <a:r>
              <a:rPr lang="zh-CN" altLang="en-US" b="1" dirty="0" smtClean="0">
                <a:latin typeface="宋体" pitchFamily="2" charset="-122"/>
              </a:rPr>
              <a:t>消息传递协议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latin typeface="宋体" pitchFamily="2" charset="-122"/>
              </a:rPr>
              <a:t>同步</a:t>
            </a:r>
            <a:r>
              <a:rPr lang="zh-CN" altLang="en-US" sz="2400" b="1" dirty="0" smtClean="0">
                <a:latin typeface="宋体" pitchFamily="2" charset="-122"/>
              </a:rPr>
              <a:t>消息传递协议＋消息收发</a:t>
            </a:r>
            <a:r>
              <a:rPr lang="zh-CN" altLang="en-US" sz="2400" b="1" u="sng" dirty="0" smtClean="0">
                <a:latin typeface="宋体" pitchFamily="2" charset="-122"/>
              </a:rPr>
              <a:t>串行完成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zh-CN" altLang="en-US" sz="2400" b="1" u="sng" dirty="0" smtClean="0">
                <a:latin typeface="宋体" pitchFamily="2" charset="-122"/>
              </a:rPr>
              <a:t>集群管理系统</a:t>
            </a:r>
            <a:r>
              <a:rPr lang="zh-CN" altLang="en-US" sz="2400" b="1" dirty="0" smtClean="0">
                <a:latin typeface="宋体" pitchFamily="2" charset="-122"/>
              </a:rPr>
              <a:t>提供</a:t>
            </a:r>
            <a:r>
              <a:rPr lang="en-US" altLang="zh-CN" sz="2400" b="1" dirty="0" smtClean="0">
                <a:latin typeface="宋体" pitchFamily="2" charset="-122"/>
              </a:rPr>
              <a:t>SSI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zh-CN" altLang="en-US" sz="2400" b="1" u="sng" dirty="0" smtClean="0">
                <a:latin typeface="宋体" pitchFamily="2" charset="-122"/>
              </a:rPr>
              <a:t>作业管理系统</a:t>
            </a:r>
            <a:r>
              <a:rPr lang="zh-CN" altLang="en-US" sz="2400" b="1" dirty="0" smtClean="0">
                <a:latin typeface="宋体" pitchFamily="2" charset="-122"/>
              </a:rPr>
              <a:t>实现调度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(OS</a:t>
            </a:r>
            <a:r>
              <a:rPr lang="zh-CN" altLang="en-US" b="1" dirty="0" smtClean="0">
                <a:latin typeface="宋体" pitchFamily="2" charset="-122"/>
              </a:rPr>
              <a:t>附加层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292080" y="2276904"/>
            <a:ext cx="2952328" cy="2160208"/>
            <a:chOff x="1403648" y="2132856"/>
            <a:chExt cx="2952328" cy="2160208"/>
          </a:xfrm>
        </p:grpSpPr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1403648" y="4005064"/>
              <a:ext cx="295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0" dirty="0" smtClean="0">
                  <a:latin typeface="Times New Roman" pitchFamily="18" charset="0"/>
                </a:rPr>
                <a:t>互连网络</a:t>
              </a:r>
              <a:r>
                <a:rPr lang="en-US" altLang="zh-CN" b="0" dirty="0" smtClean="0">
                  <a:latin typeface="Times New Roman" pitchFamily="18" charset="0"/>
                </a:rPr>
                <a:t>IN</a:t>
              </a:r>
              <a:endParaRPr lang="zh-CN" altLang="en-US" b="0" dirty="0">
                <a:latin typeface="Times New Roman" pitchFamily="18" charset="0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617082" y="3388930"/>
              <a:ext cx="442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1403648" y="2996984"/>
              <a:ext cx="2952328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b="0" dirty="0" smtClean="0">
                  <a:latin typeface="+mn-ea"/>
                  <a:ea typeface="+mn-ea"/>
                </a:rPr>
                <a:t>机群中间层</a:t>
              </a:r>
              <a:r>
                <a:rPr lang="en-US" altLang="zh-CN" sz="1600" b="0" dirty="0" smtClean="0">
                  <a:latin typeface="+mn-ea"/>
                  <a:ea typeface="+mn-ea"/>
                </a:rPr>
                <a:t>(</a:t>
              </a:r>
              <a:r>
                <a:rPr lang="zh-CN" altLang="en-US" sz="1600" dirty="0">
                  <a:latin typeface="+mn-ea"/>
                  <a:ea typeface="+mn-ea"/>
                </a:rPr>
                <a:t>单一系统</a:t>
              </a:r>
              <a:r>
                <a:rPr lang="zh-CN" altLang="en-US" sz="1600" dirty="0" smtClean="0">
                  <a:latin typeface="+mn-ea"/>
                  <a:ea typeface="+mn-ea"/>
                </a:rPr>
                <a:t>映像</a:t>
              </a:r>
              <a:r>
                <a:rPr lang="zh-CN" altLang="en-US" sz="1600" dirty="0">
                  <a:latin typeface="+mn-ea"/>
                  <a:ea typeface="+mn-ea"/>
                </a:rPr>
                <a:t>等</a:t>
              </a:r>
              <a:r>
                <a:rPr lang="en-US" altLang="zh-CN" sz="1600" b="0" dirty="0" smtClean="0">
                  <a:latin typeface="+mn-ea"/>
                  <a:ea typeface="+mn-ea"/>
                </a:rPr>
                <a:t>)</a:t>
              </a:r>
              <a:endParaRPr lang="zh-CN" altLang="en-US" b="0" dirty="0">
                <a:latin typeface="+mn-ea"/>
                <a:ea typeface="+mn-ea"/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2771800" y="2420888"/>
              <a:ext cx="1584000" cy="576064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b="0" dirty="0">
                  <a:latin typeface="+mn-ea"/>
                  <a:ea typeface="+mn-ea"/>
                </a:rPr>
                <a:t>并行编程</a:t>
              </a:r>
              <a:r>
                <a:rPr lang="zh-CN" altLang="en-US" b="0" dirty="0" smtClean="0">
                  <a:latin typeface="+mn-ea"/>
                  <a:ea typeface="+mn-ea"/>
                </a:rPr>
                <a:t>环境</a:t>
              </a:r>
              <a:endParaRPr lang="en-US" altLang="zh-CN" b="0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b="0" dirty="0" smtClean="0">
                  <a:latin typeface="+mn-ea"/>
                  <a:ea typeface="+mn-ea"/>
                </a:rPr>
                <a:t>(</a:t>
              </a:r>
              <a:r>
                <a:rPr lang="en-US" altLang="zh-CN" b="0" dirty="0">
                  <a:latin typeface="+mn-ea"/>
                  <a:ea typeface="+mn-ea"/>
                </a:rPr>
                <a:t>PVM</a:t>
              </a:r>
              <a:r>
                <a:rPr lang="zh-CN" altLang="en-US" b="0" dirty="0">
                  <a:latin typeface="+mn-ea"/>
                  <a:ea typeface="+mn-ea"/>
                </a:rPr>
                <a:t>、</a:t>
              </a:r>
              <a:r>
                <a:rPr lang="en-US" altLang="zh-CN" b="0" dirty="0" smtClean="0">
                  <a:latin typeface="+mn-ea"/>
                  <a:ea typeface="+mn-ea"/>
                </a:rPr>
                <a:t>MPI</a:t>
              </a:r>
              <a:r>
                <a:rPr lang="zh-CN" altLang="en-US" dirty="0">
                  <a:latin typeface="+mn-ea"/>
                  <a:ea typeface="+mn-ea"/>
                </a:rPr>
                <a:t>等</a:t>
              </a:r>
              <a:r>
                <a:rPr lang="en-US" altLang="zh-CN" b="0" dirty="0" smtClean="0">
                  <a:latin typeface="+mn-ea"/>
                  <a:ea typeface="+mn-ea"/>
                </a:rPr>
                <a:t>)</a:t>
              </a:r>
              <a:endParaRPr lang="en-US" altLang="zh-CN" b="0" dirty="0">
                <a:latin typeface="+mn-ea"/>
                <a:ea typeface="+mn-ea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1403648" y="2708952"/>
              <a:ext cx="1080000" cy="288000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b="0" dirty="0">
                  <a:latin typeface="+mn-ea"/>
                  <a:ea typeface="+mn-ea"/>
                </a:rPr>
                <a:t>串行应用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2771800" y="2132856"/>
              <a:ext cx="1080000" cy="288000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b="0">
                  <a:latin typeface="+mn-ea"/>
                  <a:ea typeface="+mn-ea"/>
                </a:rPr>
                <a:t>并行应用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1403648" y="3573048"/>
              <a:ext cx="720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rIns="18000" bIns="28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0" dirty="0" smtClean="0">
                  <a:latin typeface="Times New Roman" pitchFamily="18" charset="0"/>
                </a:rPr>
                <a:t>节点</a:t>
              </a:r>
              <a:endParaRPr lang="zh-CN" altLang="en-US" b="0" dirty="0">
                <a:latin typeface="Times New Roman" pitchFamily="18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1403648" y="3285016"/>
              <a:ext cx="720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rIns="18000" bIns="28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b="0" dirty="0" smtClean="0">
                  <a:latin typeface="+mn-ea"/>
                  <a:ea typeface="+mn-ea"/>
                </a:rPr>
                <a:t>OS</a:t>
              </a:r>
              <a:endParaRPr lang="en-US" altLang="zh-CN" sz="900" b="0" dirty="0">
                <a:latin typeface="+mn-ea"/>
                <a:ea typeface="+mn-ea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>
              <a:off x="1763688" y="386106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3635976" y="3573016"/>
              <a:ext cx="720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rIns="18000" bIns="28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0" dirty="0" smtClean="0">
                  <a:latin typeface="Times New Roman" pitchFamily="18" charset="0"/>
                </a:rPr>
                <a:t>节点</a:t>
              </a:r>
              <a:endParaRPr lang="zh-CN" altLang="en-US" b="0" dirty="0">
                <a:latin typeface="Times New Roman" pitchFamily="18" charset="0"/>
              </a:endParaRPr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3635976" y="3284984"/>
              <a:ext cx="720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rIns="18000" bIns="28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b="0" dirty="0" smtClean="0">
                  <a:latin typeface="+mn-ea"/>
                  <a:ea typeface="+mn-ea"/>
                </a:rPr>
                <a:t>OS</a:t>
              </a:r>
              <a:endParaRPr lang="en-US" altLang="zh-CN" sz="900" b="0" dirty="0">
                <a:latin typeface="+mn-ea"/>
                <a:ea typeface="+mn-ea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3996016" y="386103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657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179512" y="332656"/>
            <a:ext cx="4752528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、机群举例</a:t>
            </a:r>
            <a:r>
              <a:rPr lang="en-US" altLang="zh-CN" sz="2400" b="1" dirty="0" smtClean="0">
                <a:solidFill>
                  <a:srgbClr val="FF3399"/>
                </a:solidFill>
                <a:latin typeface="Times New Roman"/>
              </a:rPr>
              <a:t>—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IBM </a:t>
            </a: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Cluster 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1350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*硬件系统：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节点结构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节点组结构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2156597" y="836712"/>
            <a:ext cx="399957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节点</a:t>
            </a:r>
            <a:r>
              <a:rPr lang="en-US" altLang="zh-CN" sz="2400" b="1" dirty="0" smtClean="0">
                <a:latin typeface="宋体" pitchFamily="2" charset="-122"/>
              </a:rPr>
              <a:t>-</a:t>
            </a:r>
            <a:r>
              <a:rPr lang="zh-CN" altLang="en-US" sz="2400" b="1" dirty="0" smtClean="0">
                <a:latin typeface="宋体" pitchFamily="2" charset="-122"/>
              </a:rPr>
              <a:t>节点组</a:t>
            </a:r>
            <a:r>
              <a:rPr lang="en-US" altLang="zh-CN" sz="2400" b="1" dirty="0" smtClean="0">
                <a:latin typeface="宋体" pitchFamily="2" charset="-122"/>
              </a:rPr>
              <a:t>-</a:t>
            </a:r>
            <a:r>
              <a:rPr lang="zh-CN" altLang="en-US" sz="2400" b="1" dirty="0" smtClean="0">
                <a:latin typeface="宋体" pitchFamily="2" charset="-122"/>
              </a:rPr>
              <a:t>系统</a:t>
            </a:r>
            <a:r>
              <a:rPr lang="en-US" altLang="zh-CN" sz="2400" b="1" dirty="0" smtClean="0">
                <a:latin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</a:rPr>
              <a:t>级结构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HS20</a:t>
            </a:r>
            <a:r>
              <a:rPr lang="zh-CN" altLang="en-US" sz="2400" b="1" dirty="0">
                <a:latin typeface="宋体" pitchFamily="2" charset="-122"/>
              </a:rPr>
              <a:t>刀片</a:t>
            </a:r>
            <a:r>
              <a:rPr lang="zh-CN" altLang="en-US" sz="2400" b="1" dirty="0" smtClean="0">
                <a:latin typeface="宋体" pitchFamily="2" charset="-122"/>
              </a:rPr>
              <a:t>服务器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刀片</a:t>
            </a:r>
            <a:r>
              <a:rPr lang="zh-CN" altLang="en-US" sz="2400" b="1" dirty="0">
                <a:latin typeface="宋体" pitchFamily="2" charset="-122"/>
              </a:rPr>
              <a:t>服务器中心</a:t>
            </a:r>
            <a:endParaRPr lang="en-US" altLang="zh-CN" sz="2400" b="1" dirty="0">
              <a:latin typeface="宋体" pitchFamily="2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1142976" y="1704941"/>
            <a:ext cx="7715304" cy="1866935"/>
            <a:chOff x="1000100" y="1633503"/>
            <a:chExt cx="7715304" cy="186693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5786438" y="1633503"/>
              <a:ext cx="2928966" cy="1795497"/>
              <a:chOff x="5715000" y="1562065"/>
              <a:chExt cx="3124200" cy="2049462"/>
            </a:xfrm>
          </p:grpSpPr>
          <p:pic>
            <p:nvPicPr>
              <p:cNvPr id="129" name="Picture 116" descr="groucho_load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15000" y="1562065"/>
                <a:ext cx="3124200" cy="204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Oval 161"/>
              <p:cNvSpPr>
                <a:spLocks noChangeArrowheads="1"/>
              </p:cNvSpPr>
              <p:nvPr/>
            </p:nvSpPr>
            <p:spPr bwMode="auto">
              <a:xfrm>
                <a:off x="8305800" y="3078127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Oval 162"/>
              <p:cNvSpPr>
                <a:spLocks noChangeArrowheads="1"/>
              </p:cNvSpPr>
              <p:nvPr/>
            </p:nvSpPr>
            <p:spPr bwMode="auto">
              <a:xfrm>
                <a:off x="7953375" y="2817777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Oval 163"/>
              <p:cNvSpPr>
                <a:spLocks noChangeArrowheads="1"/>
              </p:cNvSpPr>
              <p:nvPr/>
            </p:nvSpPr>
            <p:spPr bwMode="auto">
              <a:xfrm>
                <a:off x="8305800" y="2163727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Oval 164"/>
              <p:cNvSpPr>
                <a:spLocks noChangeArrowheads="1"/>
              </p:cNvSpPr>
              <p:nvPr/>
            </p:nvSpPr>
            <p:spPr bwMode="auto">
              <a:xfrm>
                <a:off x="8229600" y="2620927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1000100" y="1713694"/>
              <a:ext cx="4500594" cy="1786744"/>
              <a:chOff x="1500166" y="1071546"/>
              <a:chExt cx="4500594" cy="1786744"/>
            </a:xfrm>
          </p:grpSpPr>
          <p:sp>
            <p:nvSpPr>
              <p:cNvPr id="106" name="Rectangle 48"/>
              <p:cNvSpPr>
                <a:spLocks noChangeArrowheads="1"/>
              </p:cNvSpPr>
              <p:nvPr/>
            </p:nvSpPr>
            <p:spPr bwMode="auto">
              <a:xfrm>
                <a:off x="1500166" y="1071546"/>
                <a:ext cx="4429156" cy="1714512"/>
              </a:xfrm>
              <a:prstGeom prst="rect">
                <a:avLst/>
              </a:prstGeom>
              <a:solidFill>
                <a:srgbClr val="FFFFCC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47"/>
              <p:cNvSpPr txBox="1">
                <a:spLocks noChangeArrowheads="1"/>
              </p:cNvSpPr>
              <p:nvPr/>
            </p:nvSpPr>
            <p:spPr bwMode="auto">
              <a:xfrm>
                <a:off x="1571604" y="1571612"/>
                <a:ext cx="1071570" cy="28575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="1" dirty="0">
                    <a:latin typeface="宋体" pitchFamily="2" charset="-122"/>
                  </a:rPr>
                  <a:t>L2$</a:t>
                </a:r>
                <a:r>
                  <a:rPr lang="en-US" altLang="zh-CN" sz="1600" dirty="0">
                    <a:latin typeface="宋体" pitchFamily="2" charset="-122"/>
                  </a:rPr>
                  <a:t>(</a:t>
                </a:r>
                <a:r>
                  <a:rPr lang="en-US" altLang="zh-CN" sz="1600" dirty="0" smtClean="0">
                    <a:latin typeface="宋体" pitchFamily="2" charset="-122"/>
                  </a:rPr>
                  <a:t>1MB)</a:t>
                </a:r>
                <a:endParaRPr lang="en-US" altLang="zh-CN" dirty="0">
                  <a:latin typeface="宋体" pitchFamily="2" charset="-122"/>
                </a:endParaRPr>
              </a:p>
            </p:txBody>
          </p:sp>
          <p:sp>
            <p:nvSpPr>
              <p:cNvPr id="108" name="Text Box 93"/>
              <p:cNvSpPr txBox="1">
                <a:spLocks noChangeArrowheads="1"/>
              </p:cNvSpPr>
              <p:nvPr/>
            </p:nvSpPr>
            <p:spPr bwMode="auto">
              <a:xfrm>
                <a:off x="1571604" y="1142984"/>
                <a:ext cx="1071570" cy="28575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="1" dirty="0" smtClean="0">
                    <a:latin typeface="宋体" pitchFamily="2" charset="-122"/>
                  </a:rPr>
                  <a:t>P4</a:t>
                </a:r>
                <a:r>
                  <a:rPr lang="en-US" altLang="zh-CN" sz="1600" dirty="0" smtClean="0">
                    <a:latin typeface="宋体" pitchFamily="2" charset="-122"/>
                  </a:rPr>
                  <a:t>(3.0G</a:t>
                </a:r>
                <a:r>
                  <a:rPr lang="en-US" altLang="zh-CN" sz="1600" dirty="0">
                    <a:latin typeface="宋体" pitchFamily="2" charset="-122"/>
                  </a:rPr>
                  <a:t>)</a:t>
                </a:r>
                <a:endParaRPr lang="en-US" altLang="zh-CN" dirty="0">
                  <a:latin typeface="宋体" pitchFamily="2" charset="-122"/>
                </a:endParaRPr>
              </a:p>
            </p:txBody>
          </p:sp>
          <p:sp>
            <p:nvSpPr>
              <p:cNvPr id="109" name="Text Box 97"/>
              <p:cNvSpPr txBox="1">
                <a:spLocks noChangeArrowheads="1"/>
              </p:cNvSpPr>
              <p:nvPr/>
            </p:nvSpPr>
            <p:spPr bwMode="auto">
              <a:xfrm>
                <a:off x="4000496" y="1142984"/>
                <a:ext cx="714380" cy="71438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zh-CN" altLang="en-US" b="1" dirty="0" smtClean="0">
                    <a:latin typeface="宋体" pitchFamily="2" charset="-122"/>
                  </a:rPr>
                  <a:t>主存</a:t>
                </a:r>
                <a:endParaRPr lang="en-US" altLang="zh-CN" b="1" dirty="0" smtClean="0">
                  <a:latin typeface="宋体" pitchFamily="2" charset="-122"/>
                </a:endParaRPr>
              </a:p>
              <a:p>
                <a:pPr algn="ctr"/>
                <a:r>
                  <a:rPr lang="en-US" altLang="zh-CN" dirty="0" smtClean="0">
                    <a:latin typeface="宋体" pitchFamily="2" charset="-122"/>
                  </a:rPr>
                  <a:t>(4GB)</a:t>
                </a:r>
                <a:endParaRPr lang="en-US" altLang="zh-CN" dirty="0">
                  <a:latin typeface="宋体" pitchFamily="2" charset="-122"/>
                </a:endParaRPr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1571604" y="2143108"/>
                <a:ext cx="1000132" cy="571512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="1" dirty="0" smtClean="0">
                    <a:latin typeface="宋体" pitchFamily="2" charset="-122"/>
                  </a:rPr>
                  <a:t>HD</a:t>
                </a:r>
                <a:r>
                  <a:rPr lang="en-US" altLang="zh-CN" sz="1600" dirty="0" smtClean="0">
                    <a:latin typeface="宋体" pitchFamily="2" charset="-122"/>
                  </a:rPr>
                  <a:t>(73GB)</a:t>
                </a:r>
                <a:endParaRPr lang="en-US" altLang="zh-CN" dirty="0">
                  <a:latin typeface="宋体" pitchFamily="2" charset="-122"/>
                </a:endParaRPr>
              </a:p>
              <a:p>
                <a:pPr algn="ctr"/>
                <a:r>
                  <a:rPr lang="en-US" altLang="zh-CN" b="1" dirty="0">
                    <a:latin typeface="宋体" pitchFamily="2" charset="-122"/>
                  </a:rPr>
                  <a:t>×2</a:t>
                </a:r>
              </a:p>
            </p:txBody>
          </p:sp>
          <p:sp>
            <p:nvSpPr>
              <p:cNvPr id="111" name="Text Box 105"/>
              <p:cNvSpPr txBox="1">
                <a:spLocks noChangeArrowheads="1"/>
              </p:cNvSpPr>
              <p:nvPr/>
            </p:nvSpPr>
            <p:spPr bwMode="auto">
              <a:xfrm>
                <a:off x="5214942" y="1142984"/>
                <a:ext cx="642942" cy="1500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lIns="18000" tIns="10800" rIns="18000" bIns="10800" anchor="ctr"/>
              <a:lstStyle/>
              <a:p>
                <a:pPr algn="ctr"/>
                <a:r>
                  <a:rPr lang="zh-CN" altLang="en-US" b="1" dirty="0">
                    <a:latin typeface="宋体" pitchFamily="2" charset="-122"/>
                  </a:rPr>
                  <a:t>系统</a:t>
                </a:r>
                <a:r>
                  <a:rPr lang="zh-CN" altLang="en-US" b="1" dirty="0" smtClean="0">
                    <a:latin typeface="宋体" pitchFamily="2" charset="-122"/>
                  </a:rPr>
                  <a:t>管理</a:t>
                </a:r>
              </a:p>
              <a:p>
                <a:pPr algn="ctr"/>
                <a:r>
                  <a:rPr lang="zh-CN" altLang="en-US" b="1" dirty="0" smtClean="0">
                    <a:latin typeface="宋体" pitchFamily="2" charset="-122"/>
                  </a:rPr>
                  <a:t>处理器</a:t>
                </a:r>
                <a:endParaRPr lang="zh-CN" altLang="en-US" b="1" dirty="0">
                  <a:latin typeface="宋体" pitchFamily="2" charset="-122"/>
                </a:endParaRPr>
              </a:p>
            </p:txBody>
          </p:sp>
          <p:sp>
            <p:nvSpPr>
              <p:cNvPr id="112" name="Text Box 107"/>
              <p:cNvSpPr txBox="1">
                <a:spLocks noChangeArrowheads="1"/>
              </p:cNvSpPr>
              <p:nvPr/>
            </p:nvSpPr>
            <p:spPr bwMode="auto">
              <a:xfrm>
                <a:off x="2714612" y="2143108"/>
                <a:ext cx="1071570" cy="571512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Ethernet</a:t>
                </a:r>
                <a:r>
                  <a:rPr lang="zh-CN" altLang="en-US" b="1" dirty="0" smtClean="0">
                    <a:latin typeface="宋体" pitchFamily="2" charset="-122"/>
                  </a:rPr>
                  <a:t>卡</a:t>
                </a:r>
                <a:endParaRPr lang="en-US" altLang="zh-CN" b="1" dirty="0" smtClean="0">
                  <a:latin typeface="宋体" pitchFamily="2" charset="-122"/>
                </a:endParaRPr>
              </a:p>
              <a:p>
                <a:pPr algn="ctr"/>
                <a:r>
                  <a:rPr lang="en-US" altLang="zh-CN" sz="1600" dirty="0" smtClean="0">
                    <a:latin typeface="宋体" pitchFamily="2" charset="-122"/>
                  </a:rPr>
                  <a:t>(1G)</a:t>
                </a:r>
                <a:r>
                  <a:rPr lang="en-US" altLang="zh-CN" b="1" dirty="0" smtClean="0">
                    <a:latin typeface="宋体" pitchFamily="2" charset="-122"/>
                  </a:rPr>
                  <a:t>×</a:t>
                </a:r>
                <a:r>
                  <a:rPr lang="en-US" altLang="zh-CN" b="1" dirty="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13" name="Text Box 108"/>
              <p:cNvSpPr txBox="1">
                <a:spLocks noChangeArrowheads="1"/>
              </p:cNvSpPr>
              <p:nvPr/>
            </p:nvSpPr>
            <p:spPr bwMode="auto">
              <a:xfrm>
                <a:off x="3924304" y="2143116"/>
                <a:ext cx="1147762" cy="57150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err="1">
                    <a:latin typeface="+mn-lt"/>
                  </a:rPr>
                  <a:t>InfiniBand</a:t>
                </a:r>
                <a:endParaRPr lang="en-US" altLang="zh-CN" dirty="0">
                  <a:latin typeface="+mn-lt"/>
                </a:endParaRPr>
              </a:p>
              <a:p>
                <a:pPr algn="ctr"/>
                <a:r>
                  <a:rPr lang="zh-CN" altLang="en-US" b="1" dirty="0">
                    <a:latin typeface="宋体" pitchFamily="2" charset="-122"/>
                  </a:rPr>
                  <a:t>网卡</a:t>
                </a:r>
                <a:r>
                  <a:rPr lang="en-US" altLang="zh-CN" sz="1600" dirty="0">
                    <a:latin typeface="宋体" pitchFamily="2" charset="-122"/>
                  </a:rPr>
                  <a:t>(10G)</a:t>
                </a:r>
                <a:endParaRPr lang="en-US" altLang="zh-CN" dirty="0">
                  <a:latin typeface="宋体" pitchFamily="2" charset="-122"/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 bwMode="auto">
              <a:xfrm>
                <a:off x="1571604" y="2000240"/>
                <a:ext cx="3643338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rot="5400000">
                <a:off x="2072464" y="1499380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直接连接符 115"/>
              <p:cNvCxnSpPr/>
              <p:nvPr/>
            </p:nvCxnSpPr>
            <p:spPr bwMode="auto">
              <a:xfrm rot="5400000">
                <a:off x="2072464" y="192800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7" name="Text Box 47"/>
              <p:cNvSpPr txBox="1">
                <a:spLocks noChangeArrowheads="1"/>
              </p:cNvSpPr>
              <p:nvPr/>
            </p:nvSpPr>
            <p:spPr bwMode="auto">
              <a:xfrm>
                <a:off x="2786050" y="1571612"/>
                <a:ext cx="1071570" cy="28575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="1" dirty="0">
                    <a:latin typeface="宋体" pitchFamily="2" charset="-122"/>
                  </a:rPr>
                  <a:t>L2$</a:t>
                </a:r>
                <a:r>
                  <a:rPr lang="en-US" altLang="zh-CN" sz="1600" dirty="0">
                    <a:latin typeface="宋体" pitchFamily="2" charset="-122"/>
                  </a:rPr>
                  <a:t>(</a:t>
                </a:r>
                <a:r>
                  <a:rPr lang="en-US" altLang="zh-CN" sz="1600" dirty="0" smtClean="0">
                    <a:latin typeface="宋体" pitchFamily="2" charset="-122"/>
                  </a:rPr>
                  <a:t>1MB)</a:t>
                </a:r>
                <a:endParaRPr lang="en-US" altLang="zh-CN" dirty="0">
                  <a:latin typeface="宋体" pitchFamily="2" charset="-122"/>
                </a:endParaRPr>
              </a:p>
            </p:txBody>
          </p:sp>
          <p:sp>
            <p:nvSpPr>
              <p:cNvPr id="118" name="Text Box 93"/>
              <p:cNvSpPr txBox="1">
                <a:spLocks noChangeArrowheads="1"/>
              </p:cNvSpPr>
              <p:nvPr/>
            </p:nvSpPr>
            <p:spPr bwMode="auto">
              <a:xfrm>
                <a:off x="2786050" y="1142984"/>
                <a:ext cx="1071570" cy="28575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="1" dirty="0" smtClean="0">
                    <a:latin typeface="宋体" pitchFamily="2" charset="-122"/>
                  </a:rPr>
                  <a:t>P4</a:t>
                </a:r>
                <a:r>
                  <a:rPr lang="en-US" altLang="zh-CN" sz="1600" dirty="0" smtClean="0">
                    <a:latin typeface="宋体" pitchFamily="2" charset="-122"/>
                  </a:rPr>
                  <a:t>(3.0G</a:t>
                </a:r>
                <a:r>
                  <a:rPr lang="en-US" altLang="zh-CN" sz="1600" dirty="0">
                    <a:latin typeface="宋体" pitchFamily="2" charset="-122"/>
                  </a:rPr>
                  <a:t>)</a:t>
                </a:r>
                <a:endParaRPr lang="en-US" altLang="zh-CN" dirty="0">
                  <a:latin typeface="宋体" pitchFamily="2" charset="-122"/>
                </a:endParaRPr>
              </a:p>
            </p:txBody>
          </p:sp>
          <p:cxnSp>
            <p:nvCxnSpPr>
              <p:cNvPr id="119" name="直接连接符 118"/>
              <p:cNvCxnSpPr/>
              <p:nvPr/>
            </p:nvCxnSpPr>
            <p:spPr bwMode="auto">
              <a:xfrm rot="5400000">
                <a:off x="3215472" y="1499380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rot="5400000">
                <a:off x="3215472" y="192800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rot="5400000">
                <a:off x="4280691" y="1932770"/>
                <a:ext cx="152400" cy="158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直接连接符 121"/>
              <p:cNvCxnSpPr/>
              <p:nvPr/>
            </p:nvCxnSpPr>
            <p:spPr bwMode="auto">
              <a:xfrm rot="5400000">
                <a:off x="1994675" y="2075646"/>
                <a:ext cx="152400" cy="158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rot="5400000">
                <a:off x="3137683" y="2075646"/>
                <a:ext cx="152400" cy="158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直接连接符 123"/>
              <p:cNvCxnSpPr/>
              <p:nvPr/>
            </p:nvCxnSpPr>
            <p:spPr bwMode="auto">
              <a:xfrm rot="5400000">
                <a:off x="4353719" y="2075646"/>
                <a:ext cx="152400" cy="158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>
                <a:off x="5857884" y="1857364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>
                <a:off x="5857884" y="207167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直接连接符 127"/>
              <p:cNvCxnSpPr/>
              <p:nvPr/>
            </p:nvCxnSpPr>
            <p:spPr bwMode="auto">
              <a:xfrm rot="5400000">
                <a:off x="3001555" y="2785661"/>
                <a:ext cx="14208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直接连接符 160"/>
              <p:cNvCxnSpPr/>
              <p:nvPr/>
            </p:nvCxnSpPr>
            <p:spPr bwMode="auto">
              <a:xfrm rot="5400000">
                <a:off x="3286116" y="278605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直接连接符 161"/>
              <p:cNvCxnSpPr/>
              <p:nvPr/>
            </p:nvCxnSpPr>
            <p:spPr bwMode="auto">
              <a:xfrm rot="5400000">
                <a:off x="4358480" y="2785264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组合 2"/>
          <p:cNvGrpSpPr/>
          <p:nvPr/>
        </p:nvGrpSpPr>
        <p:grpSpPr>
          <a:xfrm>
            <a:off x="5786445" y="4077866"/>
            <a:ext cx="3143273" cy="2133616"/>
            <a:chOff x="5786445" y="4001298"/>
            <a:chExt cx="3143273" cy="2133616"/>
          </a:xfrm>
        </p:grpSpPr>
        <p:pic>
          <p:nvPicPr>
            <p:cNvPr id="153806" name="Picture 20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86446" y="4287050"/>
              <a:ext cx="3143272" cy="1847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3807" name="Picture 20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86445" y="4001298"/>
              <a:ext cx="3143271" cy="21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14414" y="4077072"/>
            <a:ext cx="4214842" cy="2215372"/>
            <a:chOff x="1214414" y="4000504"/>
            <a:chExt cx="4214842" cy="2215372"/>
          </a:xfrm>
        </p:grpSpPr>
        <p:sp>
          <p:nvSpPr>
            <p:cNvPr id="202" name="Rectangle 205"/>
            <p:cNvSpPr>
              <a:spLocks noChangeArrowheads="1"/>
            </p:cNvSpPr>
            <p:nvPr/>
          </p:nvSpPr>
          <p:spPr bwMode="auto">
            <a:xfrm>
              <a:off x="1214414" y="4000504"/>
              <a:ext cx="4214842" cy="214314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3" name="直接连接符 202"/>
            <p:cNvCxnSpPr/>
            <p:nvPr/>
          </p:nvCxnSpPr>
          <p:spPr bwMode="auto">
            <a:xfrm>
              <a:off x="2500298" y="5643578"/>
              <a:ext cx="221457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 Box 169"/>
            <p:cNvSpPr txBox="1">
              <a:spLocks noChangeArrowheads="1"/>
            </p:cNvSpPr>
            <p:nvPr/>
          </p:nvSpPr>
          <p:spPr bwMode="auto">
            <a:xfrm>
              <a:off x="2786050" y="5500702"/>
              <a:ext cx="1285884" cy="5715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dirty="0" err="1" smtClean="0">
                  <a:latin typeface="+mn-lt"/>
                </a:rPr>
                <a:t>InfiniBand</a:t>
              </a:r>
              <a:r>
                <a:rPr lang="zh-CN" altLang="en-US" dirty="0" smtClean="0">
                  <a:latin typeface="+mn-lt"/>
                </a:rPr>
                <a:t>交</a:t>
              </a:r>
              <a:endParaRPr lang="en-US" altLang="zh-CN" dirty="0">
                <a:latin typeface="+mn-lt"/>
              </a:endParaRPr>
            </a:p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换机</a:t>
              </a:r>
              <a:r>
                <a:rPr lang="en-US" altLang="zh-CN" sz="1600" dirty="0">
                  <a:latin typeface="宋体" pitchFamily="2" charset="-122"/>
                </a:rPr>
                <a:t>(18</a:t>
              </a:r>
              <a:r>
                <a:rPr lang="zh-CN" altLang="en-US" sz="1600" dirty="0">
                  <a:latin typeface="宋体" pitchFamily="2" charset="-122"/>
                </a:rPr>
                <a:t>口</a:t>
              </a:r>
              <a:r>
                <a:rPr lang="en-US" altLang="zh-CN" sz="1600" dirty="0">
                  <a:latin typeface="宋体" pitchFamily="2" charset="-122"/>
                </a:rPr>
                <a:t>)</a:t>
              </a:r>
              <a:endParaRPr lang="en-US" altLang="zh-CN" dirty="0">
                <a:latin typeface="宋体" pitchFamily="2" charset="-122"/>
              </a:endParaRPr>
            </a:p>
          </p:txBody>
        </p:sp>
        <p:sp>
          <p:nvSpPr>
            <p:cNvPr id="205" name="Text Box 170"/>
            <p:cNvSpPr txBox="1">
              <a:spLocks noChangeArrowheads="1"/>
            </p:cNvSpPr>
            <p:nvPr/>
          </p:nvSpPr>
          <p:spPr bwMode="auto">
            <a:xfrm>
              <a:off x="1357290" y="5500702"/>
              <a:ext cx="1143008" cy="5715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dirty="0" smtClean="0">
                  <a:latin typeface="+mn-lt"/>
                </a:rPr>
                <a:t>Ethernet</a:t>
              </a:r>
              <a:r>
                <a:rPr lang="zh-CN" altLang="en-US" b="1" dirty="0" smtClean="0">
                  <a:latin typeface="宋体" pitchFamily="2" charset="-122"/>
                </a:rPr>
                <a:t>交</a:t>
              </a:r>
              <a:endParaRPr lang="zh-CN" altLang="en-US" b="1" dirty="0">
                <a:latin typeface="宋体" pitchFamily="2" charset="-122"/>
              </a:endParaRPr>
            </a:p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换机</a:t>
              </a:r>
              <a:r>
                <a:rPr lang="en-US" altLang="zh-CN" sz="1600" dirty="0">
                  <a:latin typeface="宋体" pitchFamily="2" charset="-122"/>
                </a:rPr>
                <a:t>(18</a:t>
              </a:r>
              <a:r>
                <a:rPr lang="zh-CN" altLang="en-US" sz="1600" dirty="0">
                  <a:latin typeface="宋体" pitchFamily="2" charset="-122"/>
                </a:rPr>
                <a:t>口</a:t>
              </a:r>
              <a:r>
                <a:rPr lang="en-US" altLang="zh-CN" sz="1600" dirty="0">
                  <a:latin typeface="宋体" pitchFamily="2" charset="-122"/>
                </a:rPr>
                <a:t>)</a:t>
              </a:r>
              <a:endParaRPr lang="en-US" altLang="zh-CN" dirty="0">
                <a:latin typeface="宋体" pitchFamily="2" charset="-122"/>
              </a:endParaRPr>
            </a:p>
          </p:txBody>
        </p:sp>
        <p:sp>
          <p:nvSpPr>
            <p:cNvPr id="206" name="Text Box 179"/>
            <p:cNvSpPr txBox="1">
              <a:spLocks noChangeArrowheads="1"/>
            </p:cNvSpPr>
            <p:nvPr/>
          </p:nvSpPr>
          <p:spPr bwMode="auto">
            <a:xfrm>
              <a:off x="3643306" y="4572008"/>
              <a:ext cx="107157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dirty="0" smtClean="0">
                  <a:latin typeface="宋体" pitchFamily="2" charset="-122"/>
                </a:rPr>
                <a:t>RS-485</a:t>
              </a:r>
              <a:r>
                <a:rPr lang="zh-CN" altLang="en-US" sz="1600" dirty="0" smtClean="0">
                  <a:latin typeface="宋体" pitchFamily="2" charset="-122"/>
                </a:rPr>
                <a:t>总线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sp>
          <p:nvSpPr>
            <p:cNvPr id="207" name="Text Box 180"/>
            <p:cNvSpPr txBox="1">
              <a:spLocks noChangeArrowheads="1"/>
            </p:cNvSpPr>
            <p:nvPr/>
          </p:nvSpPr>
          <p:spPr bwMode="auto">
            <a:xfrm>
              <a:off x="4071934" y="5314096"/>
              <a:ext cx="642942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dirty="0" smtClean="0">
                  <a:latin typeface="+mn-lt"/>
                </a:rPr>
                <a:t>以太网</a:t>
              </a:r>
              <a:endParaRPr lang="en-US" altLang="zh-CN" sz="1600" dirty="0" smtClean="0">
                <a:latin typeface="+mn-lt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600" dirty="0" smtClean="0">
                  <a:latin typeface="+mn-lt"/>
                </a:rPr>
                <a:t>接口</a:t>
              </a:r>
              <a:endParaRPr lang="en-US" altLang="zh-CN" sz="1600" dirty="0" smtClean="0">
                <a:latin typeface="+mn-lt"/>
              </a:endParaRPr>
            </a:p>
          </p:txBody>
        </p:sp>
        <p:sp>
          <p:nvSpPr>
            <p:cNvPr id="208" name="Text Box 181"/>
            <p:cNvSpPr txBox="1">
              <a:spLocks noChangeArrowheads="1"/>
            </p:cNvSpPr>
            <p:nvPr/>
          </p:nvSpPr>
          <p:spPr bwMode="auto">
            <a:xfrm>
              <a:off x="2281214" y="4857760"/>
              <a:ext cx="609600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Times New Roman"/>
                </a:rPr>
                <a:t>……</a:t>
              </a:r>
              <a:endParaRPr lang="en-US" altLang="zh-CN" b="1" dirty="0">
                <a:latin typeface="宋体" pitchFamily="2" charset="-122"/>
              </a:endParaRPr>
            </a:p>
          </p:txBody>
        </p:sp>
        <p:sp>
          <p:nvSpPr>
            <p:cNvPr id="209" name="Text Box 182"/>
            <p:cNvSpPr txBox="1">
              <a:spLocks noChangeArrowheads="1"/>
            </p:cNvSpPr>
            <p:nvPr/>
          </p:nvSpPr>
          <p:spPr bwMode="auto">
            <a:xfrm>
              <a:off x="1357290" y="4857760"/>
              <a:ext cx="785818" cy="428628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刀片</a:t>
              </a:r>
              <a:r>
                <a:rPr lang="en-US" altLang="zh-CN" b="1" dirty="0" smtClean="0">
                  <a:latin typeface="宋体" pitchFamily="2" charset="-122"/>
                </a:rPr>
                <a:t>01</a:t>
              </a:r>
              <a:endParaRPr lang="en-US" altLang="zh-CN" b="1" dirty="0">
                <a:latin typeface="宋体" pitchFamily="2" charset="-122"/>
              </a:endParaRPr>
            </a:p>
          </p:txBody>
        </p:sp>
        <p:sp>
          <p:nvSpPr>
            <p:cNvPr id="210" name="Text Box 183"/>
            <p:cNvSpPr txBox="1">
              <a:spLocks noChangeArrowheads="1"/>
            </p:cNvSpPr>
            <p:nvPr/>
          </p:nvSpPr>
          <p:spPr bwMode="auto">
            <a:xfrm>
              <a:off x="4714876" y="4929198"/>
              <a:ext cx="571504" cy="9286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>
                  <a:latin typeface="宋体" pitchFamily="2" charset="-122"/>
                </a:rPr>
                <a:t>管理</a:t>
              </a:r>
            </a:p>
            <a:p>
              <a:pPr algn="ctr"/>
              <a:r>
                <a:rPr lang="zh-CN" altLang="en-US" b="1">
                  <a:latin typeface="宋体" pitchFamily="2" charset="-122"/>
                </a:rPr>
                <a:t>模块</a:t>
              </a:r>
            </a:p>
          </p:txBody>
        </p:sp>
        <p:sp>
          <p:nvSpPr>
            <p:cNvPr id="211" name="Text Box 184"/>
            <p:cNvSpPr txBox="1">
              <a:spLocks noChangeArrowheads="1"/>
            </p:cNvSpPr>
            <p:nvPr/>
          </p:nvSpPr>
          <p:spPr bwMode="auto">
            <a:xfrm>
              <a:off x="3286116" y="4857760"/>
              <a:ext cx="785818" cy="428628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>
                  <a:latin typeface="宋体" pitchFamily="2" charset="-122"/>
                </a:rPr>
                <a:t>刀片</a:t>
              </a:r>
              <a:r>
                <a:rPr lang="en-US" altLang="zh-CN" b="1">
                  <a:latin typeface="宋体" pitchFamily="2" charset="-122"/>
                </a:rPr>
                <a:t>14</a:t>
              </a:r>
            </a:p>
          </p:txBody>
        </p:sp>
        <p:sp>
          <p:nvSpPr>
            <p:cNvPr id="212" name="Text Box 189"/>
            <p:cNvSpPr txBox="1">
              <a:spLocks noChangeArrowheads="1"/>
            </p:cNvSpPr>
            <p:nvPr/>
          </p:nvSpPr>
          <p:spPr bwMode="auto">
            <a:xfrm>
              <a:off x="1357290" y="4429132"/>
              <a:ext cx="2200292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用户接口卡</a:t>
              </a:r>
              <a:r>
                <a:rPr lang="en-US" altLang="zh-CN" b="1" dirty="0">
                  <a:latin typeface="宋体" pitchFamily="2" charset="-122"/>
                </a:rPr>
                <a:t>/USB</a:t>
              </a:r>
              <a:r>
                <a:rPr lang="zh-CN" altLang="en-US" b="1" dirty="0">
                  <a:latin typeface="宋体" pitchFamily="2" charset="-122"/>
                </a:rPr>
                <a:t>开关</a:t>
              </a:r>
            </a:p>
          </p:txBody>
        </p:sp>
        <p:sp>
          <p:nvSpPr>
            <p:cNvPr id="213" name="Text Box 190"/>
            <p:cNvSpPr txBox="1">
              <a:spLocks noChangeArrowheads="1"/>
            </p:cNvSpPr>
            <p:nvPr/>
          </p:nvSpPr>
          <p:spPr bwMode="auto">
            <a:xfrm>
              <a:off x="1557318" y="4071942"/>
              <a:ext cx="1643074" cy="28575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宋体" pitchFamily="2" charset="-122"/>
                </a:rPr>
                <a:t>USB</a:t>
              </a:r>
              <a:r>
                <a:rPr lang="zh-CN" altLang="en-US" b="1" dirty="0" smtClean="0">
                  <a:latin typeface="宋体" pitchFamily="2" charset="-122"/>
                </a:rPr>
                <a:t>、</a:t>
              </a:r>
              <a:r>
                <a:rPr lang="en-US" altLang="zh-CN" b="1" dirty="0" smtClean="0">
                  <a:latin typeface="宋体" pitchFamily="2" charset="-122"/>
                </a:rPr>
                <a:t>CD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 smtClean="0">
                  <a:latin typeface="宋体" pitchFamily="2" charset="-122"/>
                </a:rPr>
                <a:t>FDD</a:t>
              </a:r>
              <a:endParaRPr lang="en-US" altLang="zh-CN" b="1" dirty="0">
                <a:latin typeface="宋体" pitchFamily="2" charset="-122"/>
              </a:endParaRPr>
            </a:p>
          </p:txBody>
        </p:sp>
        <p:sp>
          <p:nvSpPr>
            <p:cNvPr id="214" name="Text Box 203"/>
            <p:cNvSpPr txBox="1">
              <a:spLocks noChangeArrowheads="1"/>
            </p:cNvSpPr>
            <p:nvPr/>
          </p:nvSpPr>
          <p:spPr bwMode="auto">
            <a:xfrm>
              <a:off x="4071934" y="4286256"/>
              <a:ext cx="78581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dirty="0" smtClean="0">
                  <a:latin typeface="宋体" pitchFamily="2" charset="-122"/>
                </a:rPr>
                <a:t>USB</a:t>
              </a:r>
              <a:r>
                <a:rPr lang="zh-CN" altLang="en-US" sz="1600" dirty="0" smtClean="0">
                  <a:latin typeface="宋体" pitchFamily="2" charset="-122"/>
                </a:rPr>
                <a:t>总线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sp>
          <p:nvSpPr>
            <p:cNvPr id="215" name="Text Box 204"/>
            <p:cNvSpPr txBox="1">
              <a:spLocks noChangeArrowheads="1"/>
            </p:cNvSpPr>
            <p:nvPr/>
          </p:nvSpPr>
          <p:spPr bwMode="auto">
            <a:xfrm>
              <a:off x="4208440" y="5857892"/>
              <a:ext cx="79218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dirty="0" smtClean="0">
                  <a:latin typeface="宋体" pitchFamily="2" charset="-122"/>
                </a:rPr>
                <a:t>KVM</a:t>
              </a:r>
              <a:r>
                <a:rPr lang="zh-CN" altLang="en-US" sz="1600" dirty="0" smtClean="0">
                  <a:latin typeface="宋体" pitchFamily="2" charset="-122"/>
                </a:rPr>
                <a:t>总线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cxnSp>
          <p:nvCxnSpPr>
            <p:cNvPr id="216" name="直接连接符 215"/>
            <p:cNvCxnSpPr/>
            <p:nvPr/>
          </p:nvCxnSpPr>
          <p:spPr bwMode="auto">
            <a:xfrm rot="5400000">
              <a:off x="2378855" y="4393413"/>
              <a:ext cx="71436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 rot="5400000">
              <a:off x="1392215" y="5393545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 bwMode="auto">
            <a:xfrm rot="5400000">
              <a:off x="3749669" y="5393545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rot="10800000" flipV="1">
              <a:off x="2214546" y="5286388"/>
              <a:ext cx="1143008" cy="21431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>
              <a:off x="2000232" y="5286388"/>
              <a:ext cx="1071570" cy="21431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rot="5400000">
              <a:off x="1571604" y="4786322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3571868" y="4498982"/>
              <a:ext cx="157163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 rot="5400000">
              <a:off x="4923614" y="4714090"/>
              <a:ext cx="42862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rot="5400000">
              <a:off x="1820843" y="4822041"/>
              <a:ext cx="72232" cy="7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 rot="5400000">
              <a:off x="3679025" y="4822041"/>
              <a:ext cx="7143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>
              <a:off x="1857356" y="4784734"/>
              <a:ext cx="300039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 rot="5400000">
              <a:off x="4787108" y="4856966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4071934" y="557214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/>
            <p:nvPr/>
          </p:nvCxnSpPr>
          <p:spPr bwMode="auto">
            <a:xfrm rot="5400000">
              <a:off x="1571604" y="6143644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直接连接符 229"/>
            <p:cNvCxnSpPr/>
            <p:nvPr/>
          </p:nvCxnSpPr>
          <p:spPr bwMode="auto">
            <a:xfrm rot="5400000">
              <a:off x="1715274" y="614285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 rot="5400000">
              <a:off x="1858150" y="614285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rot="5400000">
              <a:off x="2000232" y="6143644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rot="5400000">
              <a:off x="3144034" y="6143644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rot="5400000">
              <a:off x="3287704" y="614285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接连接符 234"/>
            <p:cNvCxnSpPr/>
            <p:nvPr/>
          </p:nvCxnSpPr>
          <p:spPr bwMode="auto">
            <a:xfrm rot="5400000">
              <a:off x="3430580" y="614285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rot="5400000">
              <a:off x="3572662" y="6143644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直接连接符 236"/>
            <p:cNvCxnSpPr/>
            <p:nvPr/>
          </p:nvCxnSpPr>
          <p:spPr bwMode="auto">
            <a:xfrm rot="5400000">
              <a:off x="4818451" y="6032905"/>
              <a:ext cx="356396" cy="79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 rot="5400000">
              <a:off x="4968094" y="6033302"/>
              <a:ext cx="357190" cy="63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rot="5400000">
              <a:off x="3347640" y="4774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82" name="AutoShape 29"/>
          <p:cNvSpPr>
            <a:spLocks/>
          </p:cNvSpPr>
          <p:nvPr/>
        </p:nvSpPr>
        <p:spPr bwMode="auto">
          <a:xfrm>
            <a:off x="179600" y="4329128"/>
            <a:ext cx="792000" cy="252000"/>
          </a:xfrm>
          <a:prstGeom prst="borderCallout2">
            <a:avLst>
              <a:gd name="adj1" fmla="val 48385"/>
              <a:gd name="adj2" fmla="val 99453"/>
              <a:gd name="adj3" fmla="val 49941"/>
              <a:gd name="adj4" fmla="val 121625"/>
              <a:gd name="adj5" fmla="val 119227"/>
              <a:gd name="adj6" fmla="val 14520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I/O IN</a:t>
            </a:r>
            <a:endParaRPr lang="zh-CN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3" name="AutoShape 29"/>
          <p:cNvSpPr>
            <a:spLocks/>
          </p:cNvSpPr>
          <p:nvPr/>
        </p:nvSpPr>
        <p:spPr bwMode="auto">
          <a:xfrm>
            <a:off x="179600" y="5409248"/>
            <a:ext cx="792000" cy="252000"/>
          </a:xfrm>
          <a:prstGeom prst="borderCallout2">
            <a:avLst>
              <a:gd name="adj1" fmla="val 48385"/>
              <a:gd name="adj2" fmla="val 99453"/>
              <a:gd name="adj3" fmla="val 47536"/>
              <a:gd name="adj4" fmla="val 120823"/>
              <a:gd name="adj5" fmla="val 114417"/>
              <a:gd name="adj6" fmla="val 14359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IN</a:t>
            </a:r>
            <a:endParaRPr lang="zh-CN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39"/>
          <p:cNvSpPr txBox="1">
            <a:spLocks noChangeArrowheads="1"/>
          </p:cNvSpPr>
          <p:nvPr/>
        </p:nvSpPr>
        <p:spPr bwMode="auto">
          <a:xfrm>
            <a:off x="179512" y="346586"/>
            <a:ext cx="288032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系统级结构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互连网络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软件系统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操作系统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集群管理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作业管理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编程环境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154765" name="Text Box 141"/>
          <p:cNvSpPr txBox="1">
            <a:spLocks noChangeArrowheads="1"/>
          </p:cNvSpPr>
          <p:nvPr/>
        </p:nvSpPr>
        <p:spPr bwMode="auto">
          <a:xfrm>
            <a:off x="2843808" y="357166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latin typeface="宋体" pitchFamily="2" charset="-122"/>
              </a:rPr>
              <a:t>刀片中心＋</a:t>
            </a:r>
            <a:r>
              <a:rPr lang="en-US" altLang="zh-CN" sz="2400" b="1" u="sng" dirty="0" smtClean="0">
                <a:latin typeface="宋体" pitchFamily="2" charset="-122"/>
              </a:rPr>
              <a:t>IN</a:t>
            </a:r>
            <a:r>
              <a:rPr lang="zh-CN" altLang="en-US" sz="2400" b="1" dirty="0">
                <a:latin typeface="宋体" pitchFamily="2" charset="-122"/>
              </a:rPr>
              <a:t>＋管理计算机</a:t>
            </a:r>
            <a:r>
              <a:rPr lang="zh-CN" altLang="en-US" sz="2400" b="1" dirty="0" smtClean="0">
                <a:latin typeface="宋体" pitchFamily="2" charset="-122"/>
              </a:rPr>
              <a:t>＋存储阵列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154882" name="Text Box 258"/>
          <p:cNvSpPr txBox="1">
            <a:spLocks noChangeArrowheads="1"/>
          </p:cNvSpPr>
          <p:nvPr/>
        </p:nvSpPr>
        <p:spPr bwMode="auto">
          <a:xfrm>
            <a:off x="2555776" y="2636912"/>
            <a:ext cx="48904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数据网络：</a:t>
            </a:r>
            <a:r>
              <a:rPr lang="en-US" altLang="zh-CN" sz="2400" b="1" dirty="0" smtClean="0">
                <a:latin typeface="宋体" pitchFamily="2" charset="-122"/>
              </a:rPr>
              <a:t>InfiniBand</a:t>
            </a:r>
            <a:r>
              <a:rPr lang="zh-CN" altLang="en-US" sz="2400" b="1" dirty="0" smtClean="0">
                <a:latin typeface="宋体" pitchFamily="2" charset="-122"/>
              </a:rPr>
              <a:t>或</a:t>
            </a:r>
            <a:r>
              <a:rPr lang="en-US" altLang="zh-CN" sz="2400" b="1" dirty="0" smtClean="0">
                <a:latin typeface="宋体" pitchFamily="2" charset="-122"/>
              </a:rPr>
              <a:t>Ethernet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管理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控制网络：</a:t>
            </a:r>
            <a:r>
              <a:rPr lang="en-US" altLang="zh-CN" sz="2400" b="1" dirty="0" smtClean="0">
                <a:latin typeface="宋体" pitchFamily="2" charset="-122"/>
              </a:rPr>
              <a:t>Ethernet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网络：</a:t>
            </a:r>
            <a:r>
              <a:rPr lang="en-US" altLang="zh-CN" sz="2400" b="1" dirty="0" smtClean="0">
                <a:latin typeface="宋体" pitchFamily="2" charset="-122"/>
              </a:rPr>
              <a:t>KVM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54884" name="Text Box 260"/>
          <p:cNvSpPr txBox="1">
            <a:spLocks noChangeArrowheads="1"/>
          </p:cNvSpPr>
          <p:nvPr/>
        </p:nvSpPr>
        <p:spPr bwMode="auto">
          <a:xfrm>
            <a:off x="2555776" y="4365104"/>
            <a:ext cx="49685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latin typeface="宋体" pitchFamily="2" charset="-122"/>
              </a:rPr>
              <a:t>RedHat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Linux 9.0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CSM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核心</a:t>
            </a:r>
            <a:r>
              <a:rPr lang="en-US" altLang="zh-CN" sz="2000" b="1" dirty="0">
                <a:latin typeface="宋体" pitchFamily="2" charset="-122"/>
              </a:rPr>
              <a:t>Director)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Torque </a:t>
            </a:r>
            <a:r>
              <a:rPr lang="en-US" altLang="zh-CN" sz="2400" b="1" dirty="0">
                <a:latin typeface="宋体" pitchFamily="2" charset="-122"/>
              </a:rPr>
              <a:t>for Linux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MPI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</a:rPr>
              <a:t>PVM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Gun C/C++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</a:rPr>
              <a:t>Fortran</a:t>
            </a:r>
            <a:r>
              <a:rPr lang="zh-CN" altLang="en-US" sz="2400" b="1" dirty="0">
                <a:latin typeface="宋体" pitchFamily="2" charset="-122"/>
              </a:rPr>
              <a:t>等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619672" y="908720"/>
            <a:ext cx="6500858" cy="1714512"/>
            <a:chOff x="1214414" y="1142984"/>
            <a:chExt cx="6500858" cy="1714512"/>
          </a:xfrm>
        </p:grpSpPr>
        <p:sp>
          <p:nvSpPr>
            <p:cNvPr id="54" name="Text Box 204"/>
            <p:cNvSpPr txBox="1">
              <a:spLocks noChangeArrowheads="1"/>
            </p:cNvSpPr>
            <p:nvPr/>
          </p:nvSpPr>
          <p:spPr bwMode="auto">
            <a:xfrm>
              <a:off x="5857884" y="1714489"/>
              <a:ext cx="85725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dirty="0">
                  <a:latin typeface="宋体" pitchFamily="2" charset="-122"/>
                </a:rPr>
                <a:t>光纤接口</a:t>
              </a:r>
            </a:p>
          </p:txBody>
        </p:sp>
        <p:sp>
          <p:nvSpPr>
            <p:cNvPr id="55" name="Text Box 209"/>
            <p:cNvSpPr txBox="1">
              <a:spLocks noChangeArrowheads="1"/>
            </p:cNvSpPr>
            <p:nvPr/>
          </p:nvSpPr>
          <p:spPr bwMode="auto">
            <a:xfrm>
              <a:off x="1214414" y="1785926"/>
              <a:ext cx="785818" cy="428627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中心</a:t>
              </a:r>
              <a:r>
                <a:rPr lang="en-US" altLang="zh-CN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6" name="Text Box 210"/>
            <p:cNvSpPr txBox="1">
              <a:spLocks noChangeArrowheads="1"/>
            </p:cNvSpPr>
            <p:nvPr/>
          </p:nvSpPr>
          <p:spPr bwMode="auto">
            <a:xfrm>
              <a:off x="3214678" y="1785926"/>
              <a:ext cx="857256" cy="428628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>
                  <a:latin typeface="宋体" pitchFamily="2" charset="-122"/>
                </a:rPr>
                <a:t>中心</a:t>
              </a:r>
              <a:r>
                <a:rPr lang="en-US" altLang="zh-CN" b="1">
                  <a:latin typeface="宋体" pitchFamily="2" charset="-122"/>
                </a:rPr>
                <a:t>3</a:t>
              </a:r>
            </a:p>
          </p:txBody>
        </p:sp>
        <p:sp>
          <p:nvSpPr>
            <p:cNvPr id="57" name="Text Box 213"/>
            <p:cNvSpPr txBox="1">
              <a:spLocks noChangeArrowheads="1"/>
            </p:cNvSpPr>
            <p:nvPr/>
          </p:nvSpPr>
          <p:spPr bwMode="auto">
            <a:xfrm>
              <a:off x="2214546" y="1785926"/>
              <a:ext cx="785818" cy="428628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>
                  <a:latin typeface="宋体" pitchFamily="2" charset="-122"/>
                </a:rPr>
                <a:t>中心</a:t>
              </a:r>
              <a:r>
                <a:rPr lang="en-US" altLang="zh-CN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8" name="Text Box 214"/>
            <p:cNvSpPr txBox="1">
              <a:spLocks noChangeArrowheads="1"/>
            </p:cNvSpPr>
            <p:nvPr/>
          </p:nvSpPr>
          <p:spPr bwMode="auto">
            <a:xfrm>
              <a:off x="1214414" y="1142984"/>
              <a:ext cx="3714776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dirty="0" smtClean="0"/>
                <a:t>Ethernet</a:t>
              </a:r>
              <a:r>
                <a:rPr lang="zh-CN" altLang="en-US" b="1" dirty="0" smtClean="0">
                  <a:latin typeface="宋体" pitchFamily="2" charset="-122"/>
                </a:rPr>
                <a:t>交换机</a:t>
              </a:r>
              <a:r>
                <a:rPr lang="en-US" altLang="zh-CN" sz="1600" dirty="0">
                  <a:latin typeface="宋体" pitchFamily="2" charset="-122"/>
                </a:rPr>
                <a:t>(24</a:t>
              </a:r>
              <a:r>
                <a:rPr lang="zh-CN" altLang="en-US" sz="1600" dirty="0">
                  <a:latin typeface="宋体" pitchFamily="2" charset="-122"/>
                </a:rPr>
                <a:t>口</a:t>
              </a:r>
              <a:r>
                <a:rPr lang="en-US" altLang="zh-CN" sz="1600" dirty="0">
                  <a:latin typeface="宋体" pitchFamily="2" charset="-122"/>
                </a:rPr>
                <a:t>)</a:t>
              </a:r>
              <a:endParaRPr lang="en-US" altLang="zh-CN" dirty="0">
                <a:latin typeface="宋体" pitchFamily="2" charset="-122"/>
              </a:endParaRPr>
            </a:p>
          </p:txBody>
        </p:sp>
        <p:sp>
          <p:nvSpPr>
            <p:cNvPr id="59" name="Text Box 215"/>
            <p:cNvSpPr txBox="1">
              <a:spLocks noChangeArrowheads="1"/>
            </p:cNvSpPr>
            <p:nvPr/>
          </p:nvSpPr>
          <p:spPr bwMode="auto">
            <a:xfrm>
              <a:off x="1214414" y="2500306"/>
              <a:ext cx="2824186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dirty="0" err="1">
                  <a:latin typeface="+mn-lt"/>
                </a:rPr>
                <a:t>InfiniBand</a:t>
              </a:r>
              <a:r>
                <a:rPr lang="zh-CN" altLang="en-US" b="1" dirty="0">
                  <a:latin typeface="宋体" pitchFamily="2" charset="-122"/>
                </a:rPr>
                <a:t>交换机</a:t>
              </a:r>
              <a:r>
                <a:rPr lang="en-US" altLang="zh-CN" sz="1600" dirty="0">
                  <a:latin typeface="宋体" pitchFamily="2" charset="-122"/>
                </a:rPr>
                <a:t>(24</a:t>
              </a:r>
              <a:r>
                <a:rPr lang="zh-CN" altLang="en-US" sz="1600" dirty="0">
                  <a:latin typeface="宋体" pitchFamily="2" charset="-122"/>
                </a:rPr>
                <a:t>口</a:t>
              </a:r>
              <a:r>
                <a:rPr lang="en-US" altLang="zh-CN" sz="1600" dirty="0">
                  <a:latin typeface="宋体" pitchFamily="2" charset="-122"/>
                </a:rPr>
                <a:t>)</a:t>
              </a:r>
              <a:endParaRPr lang="en-US" altLang="zh-CN" dirty="0">
                <a:latin typeface="宋体" pitchFamily="2" charset="-122"/>
              </a:endParaRPr>
            </a:p>
          </p:txBody>
        </p:sp>
        <p:sp>
          <p:nvSpPr>
            <p:cNvPr id="60" name="Text Box 226"/>
            <p:cNvSpPr txBox="1">
              <a:spLocks noChangeArrowheads="1"/>
            </p:cNvSpPr>
            <p:nvPr/>
          </p:nvSpPr>
          <p:spPr bwMode="auto">
            <a:xfrm>
              <a:off x="4500562" y="1857364"/>
              <a:ext cx="1285884" cy="35719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管理计算机</a:t>
              </a:r>
            </a:p>
          </p:txBody>
        </p:sp>
        <p:sp>
          <p:nvSpPr>
            <p:cNvPr id="61" name="Text Box 227"/>
            <p:cNvSpPr txBox="1">
              <a:spLocks noChangeArrowheads="1"/>
            </p:cNvSpPr>
            <p:nvPr/>
          </p:nvSpPr>
          <p:spPr bwMode="auto">
            <a:xfrm>
              <a:off x="5143504" y="1142984"/>
              <a:ext cx="1181112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>
                  <a:latin typeface="宋体" pitchFamily="2" charset="-122"/>
                </a:rPr>
                <a:t>KVM</a:t>
              </a:r>
              <a:r>
                <a:rPr lang="zh-CN" altLang="en-US" b="1" dirty="0">
                  <a:latin typeface="宋体" pitchFamily="2" charset="-122"/>
                </a:rPr>
                <a:t>交换机</a:t>
              </a:r>
            </a:p>
          </p:txBody>
        </p:sp>
        <p:sp>
          <p:nvSpPr>
            <p:cNvPr id="62" name="Text Box 236"/>
            <p:cNvSpPr txBox="1">
              <a:spLocks noChangeArrowheads="1"/>
            </p:cNvSpPr>
            <p:nvPr/>
          </p:nvSpPr>
          <p:spPr bwMode="auto">
            <a:xfrm>
              <a:off x="6681806" y="1142984"/>
              <a:ext cx="1033466" cy="35400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>
                  <a:latin typeface="宋体" pitchFamily="2" charset="-122"/>
                </a:rPr>
                <a:t>K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>
                  <a:latin typeface="宋体" pitchFamily="2" charset="-122"/>
                </a:rPr>
                <a:t>V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63" name="Text Box 241"/>
            <p:cNvSpPr txBox="1">
              <a:spLocks noChangeArrowheads="1"/>
            </p:cNvSpPr>
            <p:nvPr/>
          </p:nvSpPr>
          <p:spPr bwMode="auto">
            <a:xfrm>
              <a:off x="6786578" y="1714488"/>
              <a:ext cx="928694" cy="5715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 smtClean="0">
                  <a:latin typeface="宋体" pitchFamily="2" charset="-122"/>
                </a:rPr>
                <a:t>RAID</a:t>
              </a:r>
            </a:p>
            <a:p>
              <a:pPr algn="ctr"/>
              <a:r>
                <a:rPr lang="en-US" altLang="zh-CN" sz="1600" dirty="0" smtClean="0">
                  <a:latin typeface="宋体" pitchFamily="2" charset="-122"/>
                </a:rPr>
                <a:t>(5TB)</a:t>
              </a:r>
              <a:endParaRPr lang="en-US" altLang="zh-CN" sz="1600" dirty="0">
                <a:latin typeface="宋体" pitchFamily="2" charset="-122"/>
              </a:endParaRPr>
            </a:p>
          </p:txBody>
        </p:sp>
        <p:sp>
          <p:nvSpPr>
            <p:cNvPr id="64" name="Text Box 249"/>
            <p:cNvSpPr txBox="1">
              <a:spLocks noChangeArrowheads="1"/>
            </p:cNvSpPr>
            <p:nvPr/>
          </p:nvSpPr>
          <p:spPr bwMode="auto">
            <a:xfrm>
              <a:off x="4214810" y="2500306"/>
              <a:ext cx="1752600" cy="3048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远程管理计算机</a:t>
              </a: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 rot="5400000">
              <a:off x="1287440" y="2357430"/>
              <a:ext cx="2841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rot="5400000">
              <a:off x="1429522" y="2356636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1572398" y="2356636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rot="5400000">
              <a:off x="1428728" y="1643050"/>
              <a:ext cx="286546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rot="5400000">
              <a:off x="1713685" y="1643050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rot="5400000">
              <a:off x="2427669" y="1642653"/>
              <a:ext cx="28654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rot="5400000">
              <a:off x="2714215" y="1642653"/>
              <a:ext cx="285752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rot="5400000">
              <a:off x="3428198" y="1642256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3786182" y="1642256"/>
              <a:ext cx="284958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rot="5400000">
              <a:off x="1856561" y="1713694"/>
              <a:ext cx="14287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rot="5400000">
              <a:off x="2856694" y="1713694"/>
              <a:ext cx="14287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>
              <a:off x="3928264" y="1713694"/>
              <a:ext cx="14287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1930382" y="1643050"/>
              <a:ext cx="364175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5400000">
              <a:off x="2285985" y="2357430"/>
              <a:ext cx="2841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rot="5400000">
              <a:off x="2428067" y="2356636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rot="5400000">
              <a:off x="2570943" y="2356636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rot="5400000">
              <a:off x="3286116" y="2357430"/>
              <a:ext cx="2841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rot="5400000">
              <a:off x="3428198" y="2356636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rot="5400000">
              <a:off x="3571074" y="2356636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rot="5400000">
              <a:off x="3857620" y="242886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3929058" y="2357430"/>
              <a:ext cx="71438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rot="5400000">
              <a:off x="4572000" y="2285992"/>
              <a:ext cx="14367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6326204" y="1282672"/>
              <a:ext cx="35560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324616" y="1354110"/>
              <a:ext cx="35560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324616" y="1425548"/>
              <a:ext cx="35560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rot="5400000">
              <a:off x="5394331" y="1677975"/>
              <a:ext cx="35719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5400000">
              <a:off x="4464843" y="167876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299"/>
            <p:cNvCxnSpPr/>
            <p:nvPr/>
          </p:nvCxnSpPr>
          <p:spPr bwMode="auto">
            <a:xfrm rot="5400000">
              <a:off x="3857620" y="2000240"/>
              <a:ext cx="100013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786446" y="1998652"/>
              <a:ext cx="100013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5786446" y="2070090"/>
              <a:ext cx="100013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500694" y="2214554"/>
              <a:ext cx="1000132" cy="25804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rot="5400000">
              <a:off x="4679157" y="160733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rot="5400000">
              <a:off x="5428462" y="1785926"/>
              <a:ext cx="14367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4786314" y="1714488"/>
              <a:ext cx="71438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云形 98"/>
            <p:cNvSpPr/>
            <p:nvPr/>
          </p:nvSpPr>
          <p:spPr bwMode="auto">
            <a:xfrm>
              <a:off x="6143636" y="2428868"/>
              <a:ext cx="1571636" cy="357190"/>
            </a:xfrm>
            <a:prstGeom prst="cloud">
              <a:avLst/>
            </a:prstGeom>
            <a:solidFill>
              <a:srgbClr val="CCCCFF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>
              <a:off x="6286512" y="2428868"/>
              <a:ext cx="1285884" cy="357190"/>
            </a:xfrm>
            <a:prstGeom prst="rect">
              <a:avLst/>
            </a:prstGeom>
            <a:noFill/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dirty="0">
                  <a:latin typeface="宋体" pitchFamily="2" charset="-122"/>
                </a:rPr>
                <a:t>远程应用网络</a:t>
              </a:r>
            </a:p>
          </p:txBody>
        </p:sp>
      </p:grpSp>
      <p:sp>
        <p:nvSpPr>
          <p:cNvPr id="10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65" grpId="0"/>
      <p:bldP spid="1548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节 并行程序的开发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并行语言</a:t>
            </a:r>
            <a:r>
              <a:rPr lang="zh-CN" altLang="en-US" sz="2200" b="1" dirty="0" smtClean="0">
                <a:latin typeface="+mn-ea"/>
              </a:rPr>
              <a:t>，并行算法，并行程序举例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228600" y="126876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2650" indent="-2152650"/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*并行程序的开发涉及内容：</a:t>
            </a:r>
            <a:r>
              <a:rPr lang="zh-CN" altLang="en-US" sz="2400" b="1" dirty="0">
                <a:latin typeface="宋体" pitchFamily="2" charset="-122"/>
              </a:rPr>
              <a:t>语言、</a:t>
            </a:r>
            <a:r>
              <a:rPr lang="zh-CN" altLang="en-US" sz="2400" b="1" dirty="0" smtClean="0">
                <a:latin typeface="宋体" pitchFamily="2" charset="-122"/>
              </a:rPr>
              <a:t>编译、算法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</a:rPr>
              <a:t>OS</a:t>
            </a:r>
            <a:r>
              <a:rPr lang="zh-CN" altLang="en-US" sz="2400" b="1" dirty="0" smtClean="0">
                <a:latin typeface="宋体" pitchFamily="2" charset="-122"/>
              </a:rPr>
              <a:t>等</a:t>
            </a:r>
            <a:endParaRPr lang="zh-CN" altLang="en-US" sz="2400" b="1" dirty="0">
              <a:latin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5957"/>
              </p:ext>
            </p:extLst>
          </p:nvPr>
        </p:nvGraphicFramePr>
        <p:xfrm>
          <a:off x="827584" y="2852936"/>
          <a:ext cx="74168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58"/>
                <a:gridCol w="1237815"/>
                <a:gridCol w="2016224"/>
                <a:gridCol w="2952328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并行单位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负载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数据分配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通信与同步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共享变量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进程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线程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显式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隐式，隐式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共享变量，读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改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写指令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消息传递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进程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线程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显式，显式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收发消息，消息传递协议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数据并行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向量指令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隐式，隐式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通信指令，指令自然同步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64984"/>
              </p:ext>
            </p:extLst>
          </p:nvPr>
        </p:nvGraphicFramePr>
        <p:xfrm>
          <a:off x="827584" y="4869160"/>
          <a:ext cx="8136903" cy="138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656184"/>
                <a:gridCol w="1728191"/>
                <a:gridCol w="1944216"/>
                <a:gridCol w="136815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语言开发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设计新语言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扩充现有语言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提供并行函数库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现有语言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编译器实现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新语言编译器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增加预编译器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识别并行语句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可链接函数库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增加并行化编译功能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AutoShape 29"/>
          <p:cNvSpPr>
            <a:spLocks/>
          </p:cNvSpPr>
          <p:nvPr/>
        </p:nvSpPr>
        <p:spPr bwMode="auto">
          <a:xfrm>
            <a:off x="5076056" y="2420888"/>
            <a:ext cx="2341762" cy="252000"/>
          </a:xfrm>
          <a:prstGeom prst="borderCallout2">
            <a:avLst>
              <a:gd name="adj1" fmla="val 49567"/>
              <a:gd name="adj2" fmla="val -401"/>
              <a:gd name="adj3" fmla="val 48374"/>
              <a:gd name="adj4" fmla="val -16758"/>
              <a:gd name="adj5" fmla="val 339140"/>
              <a:gd name="adj6" fmla="val -363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SPMD</a:t>
            </a:r>
            <a:r>
              <a:rPr lang="zh-CN" altLang="en-US" b="1" dirty="0" smtClean="0">
                <a:latin typeface="+mn-ea"/>
                <a:ea typeface="+mn-ea"/>
              </a:rPr>
              <a:t>程序模型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如</a:t>
            </a:r>
            <a:r>
              <a:rPr lang="en-US" altLang="zh-CN" b="1" dirty="0" smtClean="0">
                <a:latin typeface="+mn-ea"/>
                <a:ea typeface="+mn-ea"/>
              </a:rPr>
              <a:t>GPU)</a:t>
            </a:r>
            <a:endParaRPr lang="zh-CN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1802571"/>
            <a:ext cx="394126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、并行程序设计语言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*并行程序编程模型：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*并行程序设计语言开发：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01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179512" y="332656"/>
            <a:ext cx="4752528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、并行算法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*同步并行算法：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*异步并行算法：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592" y="1333217"/>
            <a:ext cx="79928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进程</a:t>
            </a:r>
            <a:r>
              <a:rPr lang="zh-CN" altLang="en-US" sz="2400" b="1" u="sng" dirty="0" smtClean="0">
                <a:latin typeface="宋体" pitchFamily="2" charset="-122"/>
              </a:rPr>
              <a:t>等待</a:t>
            </a:r>
            <a:r>
              <a:rPr lang="zh-CN" altLang="en-US" sz="2400" b="1" dirty="0" smtClean="0">
                <a:latin typeface="宋体" pitchFamily="2" charset="-122"/>
              </a:rPr>
              <a:t>其它</a:t>
            </a:r>
            <a:r>
              <a:rPr lang="zh-CN" altLang="en-US" sz="2400" b="1" dirty="0">
                <a:latin typeface="宋体" pitchFamily="2" charset="-122"/>
              </a:rPr>
              <a:t>进程</a:t>
            </a:r>
            <a:r>
              <a:rPr lang="zh-CN" altLang="en-US" sz="2400" b="1" dirty="0" smtClean="0">
                <a:latin typeface="宋体" pitchFamily="2" charset="-122"/>
              </a:rPr>
              <a:t>完成某一步，才激活下一步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latin typeface="宋体" pitchFamily="2" charset="-122"/>
              </a:rPr>
              <a:t>适用于</a:t>
            </a:r>
            <a:r>
              <a:rPr lang="zh-CN" altLang="en-US" sz="2400" b="1" u="sng" dirty="0" smtClean="0">
                <a:latin typeface="宋体" pitchFamily="2" charset="-122"/>
              </a:rPr>
              <a:t>进程速度波动较小</a:t>
            </a:r>
            <a:r>
              <a:rPr lang="zh-CN" altLang="en-US" sz="2400" b="1" dirty="0" smtClean="0">
                <a:latin typeface="宋体" pitchFamily="2" charset="-122"/>
              </a:rPr>
              <a:t>的情况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进程</a:t>
            </a:r>
            <a:r>
              <a:rPr lang="zh-CN" altLang="en-US" sz="2400" b="1" u="sng" dirty="0" smtClean="0">
                <a:latin typeface="宋体" pitchFamily="2" charset="-122"/>
              </a:rPr>
              <a:t>根据</a:t>
            </a:r>
            <a:r>
              <a:rPr lang="zh-CN" altLang="en-US" sz="2400" b="1" dirty="0" smtClean="0">
                <a:latin typeface="宋体" pitchFamily="2" charset="-122"/>
              </a:rPr>
              <a:t>通信的结果，决定是否激活下一步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latin typeface="宋体" pitchFamily="2" charset="-122"/>
              </a:rPr>
              <a:t>简单</a:t>
            </a:r>
            <a:r>
              <a:rPr lang="zh-CN" altLang="en-US" sz="2400" b="1" dirty="0">
                <a:latin typeface="宋体" pitchFamily="2" charset="-122"/>
              </a:rPr>
              <a:t>异步迭代算法、自适应</a:t>
            </a:r>
            <a:r>
              <a:rPr lang="zh-CN" altLang="en-US" sz="2400" b="1" dirty="0" smtClean="0">
                <a:latin typeface="宋体" pitchFamily="2" charset="-122"/>
              </a:rPr>
              <a:t>算法等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179512" y="3645024"/>
            <a:ext cx="583264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、并行程序设计举例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*程序功能：</a:t>
            </a:r>
            <a:r>
              <a:rPr lang="zh-CN" altLang="en-US" sz="2400" b="1" dirty="0" smtClean="0">
                <a:latin typeface="宋体" pitchFamily="2" charset="-122"/>
              </a:rPr>
              <a:t>求</a:t>
            </a:r>
            <a:r>
              <a:rPr lang="en-US" altLang="zh-CN" sz="2400" b="1" dirty="0" smtClean="0">
                <a:latin typeface="宋体" pitchFamily="2" charset="-122"/>
              </a:rPr>
              <a:t>π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*并行算法：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979959" y="4653136"/>
            <a:ext cx="79845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</a:t>
            </a:r>
            <a:r>
              <a:rPr lang="en-US" altLang="zh-CN" sz="2400" b="1" dirty="0" smtClean="0">
                <a:latin typeface="宋体" pitchFamily="2" charset="-122"/>
              </a:rPr>
              <a:t>--</a:t>
            </a:r>
            <a:r>
              <a:rPr lang="zh-CN" altLang="en-US" sz="2400" b="1" dirty="0" smtClean="0">
                <a:latin typeface="宋体" pitchFamily="2" charset="-122"/>
              </a:rPr>
              <a:t>异步并行算法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 smtClean="0">
                <a:latin typeface="宋体" pitchFamily="2" charset="-122"/>
              </a:rPr>
              <a:t>m</a:t>
            </a:r>
            <a:r>
              <a:rPr lang="zh-CN" altLang="en-US" sz="2400" b="1" dirty="0" smtClean="0">
                <a:latin typeface="宋体" pitchFamily="2" charset="-122"/>
              </a:rPr>
              <a:t>个并发进程</a:t>
            </a:r>
            <a:r>
              <a:rPr lang="en-US" altLang="zh-CN" sz="2400" b="1" dirty="0">
                <a:latin typeface="宋体" pitchFamily="2" charset="-122"/>
              </a:rPr>
              <a:t>(0</a:t>
            </a:r>
            <a:r>
              <a:rPr lang="en-US" altLang="zh-CN" sz="2400" b="1" dirty="0" smtClean="0">
                <a:latin typeface="宋体" pitchFamily="2" charset="-122"/>
              </a:rPr>
              <a:t>#</a:t>
            </a:r>
            <a:r>
              <a:rPr lang="en-US" altLang="zh-CN" sz="2400" b="1" dirty="0" smtClean="0">
                <a:latin typeface="+mn-lt"/>
              </a:rPr>
              <a:t>~</a:t>
            </a:r>
            <a:r>
              <a:rPr lang="en-US" altLang="zh-CN" sz="2400" b="1" dirty="0" smtClean="0">
                <a:latin typeface="宋体" pitchFamily="2" charset="-122"/>
              </a:rPr>
              <a:t>M-1#)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1/4</a:t>
            </a:r>
            <a:r>
              <a:rPr lang="zh-CN" altLang="en-US" sz="2400" b="1" dirty="0" smtClean="0">
                <a:latin typeface="宋体" pitchFamily="2" charset="-122"/>
              </a:rPr>
              <a:t>圆划分为</a:t>
            </a:r>
            <a:r>
              <a:rPr lang="en-US" altLang="zh-CN" sz="2400" b="1" dirty="0" smtClean="0">
                <a:latin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</a:rPr>
              <a:t>个矩形；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latin typeface="宋体" pitchFamily="2" charset="-122"/>
              </a:rPr>
              <a:t>i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zh-CN" altLang="en-US" sz="2400" b="1" dirty="0">
                <a:latin typeface="宋体" pitchFamily="2" charset="-122"/>
              </a:rPr>
              <a:t>进程计算</a:t>
            </a:r>
            <a:r>
              <a:rPr lang="en-US" altLang="zh-CN" sz="2400" b="1" dirty="0" err="1" smtClean="0">
                <a:latin typeface="宋体" pitchFamily="2" charset="-122"/>
              </a:rPr>
              <a:t>i+km</a:t>
            </a:r>
            <a:r>
              <a:rPr lang="zh-CN" altLang="en-US" sz="2400" b="1" dirty="0" smtClean="0">
                <a:latin typeface="宋体" pitchFamily="2" charset="-122"/>
              </a:rPr>
              <a:t>个矩形</a:t>
            </a:r>
            <a:r>
              <a:rPr lang="en-US" altLang="zh-CN" sz="2400" b="1" dirty="0" smtClean="0">
                <a:latin typeface="宋体" pitchFamily="2" charset="-122"/>
              </a:rPr>
              <a:t>(k=0</a:t>
            </a:r>
            <a:r>
              <a:rPr lang="en-US" altLang="zh-CN" sz="2400" b="1" dirty="0" smtClean="0"/>
              <a:t>~</a:t>
            </a:r>
            <a:r>
              <a:rPr lang="en-US" altLang="zh-CN" sz="2400" b="1" dirty="0" smtClean="0">
                <a:latin typeface="+mn-ea"/>
                <a:ea typeface="+mn-ea"/>
              </a:rPr>
              <a:t>N</a:t>
            </a:r>
            <a:r>
              <a:rPr lang="en-US" altLang="zh-CN" sz="2400" b="1" dirty="0" smtClean="0"/>
              <a:t>/</a:t>
            </a:r>
            <a:r>
              <a:rPr lang="en-US" altLang="zh-CN" sz="2400" b="1" dirty="0" smtClean="0">
                <a:latin typeface="宋体" pitchFamily="2" charset="-122"/>
              </a:rPr>
              <a:t>m-1)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0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zh-CN" altLang="en-US" sz="2400" b="1" dirty="0">
                <a:latin typeface="宋体" pitchFamily="2" charset="-122"/>
              </a:rPr>
              <a:t>进程</a:t>
            </a:r>
            <a:r>
              <a:rPr lang="zh-CN" altLang="en-US" sz="2400" b="1" dirty="0" smtClean="0">
                <a:latin typeface="宋体" pitchFamily="2" charset="-122"/>
              </a:rPr>
              <a:t>兼做管理进程</a:t>
            </a:r>
            <a:endParaRPr lang="zh-CN" altLang="en-US" sz="2400" b="1" dirty="0">
              <a:latin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29018"/>
              </p:ext>
            </p:extLst>
          </p:nvPr>
        </p:nvGraphicFramePr>
        <p:xfrm>
          <a:off x="3203848" y="4149080"/>
          <a:ext cx="27193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7" name="公式" r:id="rId3" imgW="1638300" imgH="330200" progId="Equation.3">
                  <p:embed/>
                </p:oleObj>
              </mc:Choice>
              <mc:Fallback>
                <p:oleObj name="公式" r:id="rId3" imgW="1638300" imgH="330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49080"/>
                        <a:ext cx="27193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732240" y="3717032"/>
            <a:ext cx="2088232" cy="1354562"/>
            <a:chOff x="3563888" y="4378695"/>
            <a:chExt cx="2088232" cy="1354562"/>
          </a:xfrm>
        </p:grpSpPr>
        <p:pic>
          <p:nvPicPr>
            <p:cNvPr id="10" name="Picture 7" descr="PI"/>
            <p:cNvPicPr>
              <a:picLocks noChangeAspect="1" noChangeArrowheads="1"/>
            </p:cNvPicPr>
            <p:nvPr/>
          </p:nvPicPr>
          <p:blipFill>
            <a:blip r:embed="rId5">
              <a:lum bright="6000" contrast="28000"/>
            </a:blip>
            <a:srcRect/>
            <a:stretch>
              <a:fillRect/>
            </a:stretch>
          </p:blipFill>
          <p:spPr bwMode="auto">
            <a:xfrm>
              <a:off x="3563888" y="4378695"/>
              <a:ext cx="1440160" cy="135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5220120" y="4509144"/>
              <a:ext cx="216000" cy="216000"/>
            </a:xfrm>
            <a:prstGeom prst="rtTriangle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220120" y="4725240"/>
              <a:ext cx="432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5220120" y="4941168"/>
              <a:ext cx="432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436104" y="4725144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rot="10800000">
              <a:off x="5436105" y="4725168"/>
              <a:ext cx="216000" cy="216000"/>
            </a:xfrm>
            <a:prstGeom prst="rtTriangle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4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179512" y="332656"/>
            <a:ext cx="51125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*利用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MPI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函数库实现的并行程序：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45634" y="826600"/>
            <a:ext cx="8318854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b="1" dirty="0" smtClean="0">
                <a:latin typeface="宋体" pitchFamily="2" charset="-122"/>
              </a:rPr>
              <a:t>#include </a:t>
            </a:r>
            <a:r>
              <a:rPr lang="en-US" altLang="zh-CN" b="1" dirty="0" smtClean="0">
                <a:sym typeface="Symbol"/>
              </a:rPr>
              <a:t>′</a:t>
            </a:r>
            <a:r>
              <a:rPr lang="en-US" altLang="zh-CN" b="1" dirty="0" smtClean="0">
                <a:latin typeface="+mn-lt"/>
                <a:sym typeface="Symbol"/>
              </a:rPr>
              <a:t>′</a:t>
            </a:r>
            <a:r>
              <a:rPr lang="en-US" altLang="zh-CN" b="1" dirty="0" err="1" smtClean="0">
                <a:latin typeface="宋体" pitchFamily="2" charset="-122"/>
              </a:rPr>
              <a:t>mpi.h</a:t>
            </a:r>
            <a:r>
              <a:rPr lang="en-US" altLang="zh-CN" b="1" dirty="0" smtClean="0">
                <a:sym typeface="Symbol"/>
              </a:rPr>
              <a:t>′′</a:t>
            </a:r>
            <a:endParaRPr lang="en-US" altLang="zh-CN" b="1" dirty="0" smtClean="0">
              <a:latin typeface="+mn-lt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b="1" dirty="0" smtClean="0">
                <a:latin typeface="宋体" pitchFamily="2" charset="-122"/>
              </a:rPr>
              <a:t>#include &lt;</a:t>
            </a:r>
            <a:r>
              <a:rPr lang="en-US" altLang="zh-CN" b="1" dirty="0" err="1" smtClean="0">
                <a:latin typeface="宋体" pitchFamily="2" charset="-122"/>
              </a:rPr>
              <a:t>stdio.h</a:t>
            </a:r>
            <a:r>
              <a:rPr lang="en-US" altLang="zh-CN" b="1" dirty="0" smtClean="0">
                <a:latin typeface="宋体" pitchFamily="2" charset="-122"/>
              </a:rPr>
              <a:t>&gt;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b="1" dirty="0" smtClean="0">
                <a:latin typeface="宋体" pitchFamily="2" charset="-122"/>
              </a:rPr>
              <a:t>#include &lt;</a:t>
            </a:r>
            <a:r>
              <a:rPr lang="en-US" altLang="zh-CN" b="1" dirty="0" err="1" smtClean="0">
                <a:latin typeface="宋体" pitchFamily="2" charset="-122"/>
              </a:rPr>
              <a:t>math.h</a:t>
            </a:r>
            <a:r>
              <a:rPr lang="en-US" altLang="zh-CN" b="1" dirty="0" smtClean="0">
                <a:latin typeface="宋体" pitchFamily="2" charset="-122"/>
              </a:rPr>
              <a:t>&gt;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b="1" dirty="0" smtClean="0">
                <a:latin typeface="宋体" pitchFamily="2" charset="-122"/>
              </a:rPr>
              <a:t>double </a:t>
            </a:r>
            <a:r>
              <a:rPr lang="en-US" altLang="zh-CN" b="1" dirty="0">
                <a:latin typeface="宋体" pitchFamily="2" charset="-122"/>
              </a:rPr>
              <a:t>f(double x</a:t>
            </a:r>
            <a:r>
              <a:rPr lang="en-US" altLang="zh-CN" b="1" dirty="0" smtClean="0">
                <a:latin typeface="宋体" pitchFamily="2" charset="-122"/>
              </a:rPr>
              <a:t>)             //</a:t>
            </a:r>
            <a:r>
              <a:rPr lang="zh-CN" altLang="en-US" b="1" dirty="0" smtClean="0">
                <a:latin typeface="宋体" pitchFamily="2" charset="-122"/>
              </a:rPr>
              <a:t>定义</a:t>
            </a:r>
            <a:r>
              <a:rPr lang="zh-CN" altLang="en-US" b="1" dirty="0">
                <a:latin typeface="宋体" pitchFamily="2" charset="-122"/>
              </a:rPr>
              <a:t>函数</a:t>
            </a:r>
            <a:r>
              <a:rPr lang="en-US" altLang="zh-CN" b="1" dirty="0">
                <a:latin typeface="宋体" pitchFamily="2" charset="-122"/>
              </a:rPr>
              <a:t>f(x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b="1" dirty="0">
                <a:latin typeface="宋体" pitchFamily="2" charset="-122"/>
              </a:rPr>
              <a:t>{   return(4.0/(1.0+x*x));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b="1" dirty="0" smtClean="0">
                <a:latin typeface="宋体" pitchFamily="2" charset="-122"/>
              </a:rPr>
              <a:t>}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b="1" dirty="0" err="1">
                <a:latin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</a:rPr>
              <a:t> main (</a:t>
            </a:r>
            <a:r>
              <a:rPr lang="en-US" altLang="zh-CN" b="1" dirty="0" err="1">
                <a:latin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</a:rPr>
              <a:t>argc,char</a:t>
            </a:r>
            <a:r>
              <a:rPr lang="en-US" altLang="zh-CN" b="1" dirty="0">
                <a:latin typeface="宋体" pitchFamily="2" charset="-122"/>
              </a:rPr>
              <a:t> * </a:t>
            </a:r>
            <a:r>
              <a:rPr lang="en-US" altLang="zh-CN" b="1" dirty="0" err="1">
                <a:latin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</a:rPr>
              <a:t>[])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b="1" dirty="0">
                <a:latin typeface="宋体" pitchFamily="2" charset="-122"/>
              </a:rPr>
              <a:t>{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err="1">
                <a:latin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n=0, </a:t>
            </a:r>
            <a:r>
              <a:rPr lang="en-US" altLang="zh-CN" b="1" dirty="0" err="1" smtClean="0">
                <a:latin typeface="宋体" pitchFamily="2" charset="-122"/>
              </a:rPr>
              <a:t>myid</a:t>
            </a:r>
            <a:r>
              <a:rPr lang="en-US" altLang="zh-CN" b="1" dirty="0" smtClean="0">
                <a:latin typeface="宋体" pitchFamily="2" charset="-122"/>
              </a:rPr>
              <a:t>, </a:t>
            </a:r>
            <a:r>
              <a:rPr lang="en-US" altLang="zh-CN" b="1" dirty="0" err="1" smtClean="0">
                <a:latin typeface="宋体" pitchFamily="2" charset="-122"/>
              </a:rPr>
              <a:t>numprocs</a:t>
            </a:r>
            <a:r>
              <a:rPr lang="en-US" altLang="zh-CN" b="1" dirty="0" smtClean="0">
                <a:latin typeface="宋体" pitchFamily="2" charset="-122"/>
              </a:rPr>
              <a:t>, 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err="1">
                <a:latin typeface="宋体" pitchFamily="2" charset="-122"/>
              </a:rPr>
              <a:t>namelen</a:t>
            </a:r>
            <a:r>
              <a:rPr lang="en-US" altLang="zh-CN" b="1" dirty="0">
                <a:latin typeface="宋体" pitchFamily="2" charset="-122"/>
              </a:rPr>
              <a:t>;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double PI25DT=3.141592653589793238462643;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double </a:t>
            </a:r>
            <a:r>
              <a:rPr lang="en-US" altLang="zh-CN" b="1" dirty="0" err="1" smtClean="0">
                <a:latin typeface="宋体" pitchFamily="2" charset="-122"/>
              </a:rPr>
              <a:t>mypi,pi,h,sum</a:t>
            </a:r>
            <a:r>
              <a:rPr lang="en-US" altLang="zh-CN" b="1" dirty="0" smtClean="0">
                <a:latin typeface="宋体" pitchFamily="2" charset="-122"/>
              </a:rPr>
              <a:t>=0,x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char </a:t>
            </a:r>
            <a:r>
              <a:rPr lang="en-US" altLang="zh-CN" b="1" dirty="0" err="1">
                <a:latin typeface="宋体" pitchFamily="2" charset="-122"/>
              </a:rPr>
              <a:t>processor</a:t>
            </a:r>
            <a:r>
              <a:rPr lang="en-US" altLang="zh-CN" b="1" dirty="0" err="1" smtClean="0">
                <a:latin typeface="宋体" pitchFamily="2" charset="-122"/>
              </a:rPr>
              <a:t>_name</a:t>
            </a:r>
            <a:r>
              <a:rPr lang="en-US" altLang="zh-CN" b="1" dirty="0" smtClean="0">
                <a:latin typeface="宋体" pitchFamily="2" charset="-122"/>
              </a:rPr>
              <a:t>[MPI_MAXPROCESSOR_NAME</a:t>
            </a:r>
            <a:r>
              <a:rPr lang="en-US" altLang="zh-CN" b="1" dirty="0">
                <a:latin typeface="宋体" pitchFamily="2" charset="-122"/>
              </a:rPr>
              <a:t>]; 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err="1">
                <a:latin typeface="宋体" pitchFamily="2" charset="-122"/>
              </a:rPr>
              <a:t>MPI_Status</a:t>
            </a:r>
            <a:r>
              <a:rPr lang="en-US" altLang="zh-CN" b="1" dirty="0">
                <a:latin typeface="宋体" pitchFamily="2" charset="-122"/>
              </a:rPr>
              <a:t> status</a:t>
            </a:r>
            <a:r>
              <a:rPr lang="en-US" altLang="zh-CN" b="1" dirty="0" smtClean="0">
                <a:latin typeface="宋体" pitchFamily="2" charset="-122"/>
              </a:rPr>
              <a:t>; 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MPI_Init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(&amp;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argc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,&amp;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argv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);    </a:t>
            </a:r>
            <a:r>
              <a:rPr lang="en-US" altLang="zh-CN" b="1" dirty="0" smtClean="0">
                <a:latin typeface="宋体" pitchFamily="2" charset="-122"/>
              </a:rPr>
              <a:t>//</a:t>
            </a:r>
            <a:r>
              <a:rPr lang="zh-CN" altLang="en-US" b="1" dirty="0" smtClean="0">
                <a:latin typeface="+mn-ea"/>
                <a:ea typeface="+mn-ea"/>
              </a:rPr>
              <a:t>初始化</a:t>
            </a:r>
            <a:r>
              <a:rPr lang="en-US" b="1" dirty="0" smtClean="0">
                <a:latin typeface="+mn-ea"/>
                <a:ea typeface="+mn-ea"/>
              </a:rPr>
              <a:t>MPI</a:t>
            </a:r>
            <a:r>
              <a:rPr lang="zh-CN" altLang="en-US" b="1" dirty="0" smtClean="0">
                <a:latin typeface="+mn-ea"/>
                <a:ea typeface="+mn-ea"/>
              </a:rPr>
              <a:t>环境，</a:t>
            </a:r>
            <a:r>
              <a:rPr lang="en-US" b="1" dirty="0" err="1" smtClean="0">
                <a:latin typeface="+mn-ea"/>
                <a:ea typeface="+mn-ea"/>
              </a:rPr>
              <a:t>argv</a:t>
            </a:r>
            <a:r>
              <a:rPr lang="zh-CN" altLang="en-US" b="1" dirty="0" smtClean="0"/>
              <a:t>包含并行进程数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342900" indent="-342900"/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MPI_Comm_size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(MPI_COMM_WORLD,&amp;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numprocs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);    </a:t>
            </a:r>
            <a:r>
              <a:rPr lang="en-US" altLang="zh-CN" b="1" dirty="0" smtClean="0">
                <a:latin typeface="宋体" pitchFamily="2" charset="-122"/>
              </a:rPr>
              <a:t>//</a:t>
            </a:r>
            <a:r>
              <a:rPr lang="zh-CN" altLang="en-US" b="1" dirty="0" smtClean="0">
                <a:latin typeface="宋体" pitchFamily="2" charset="-122"/>
              </a:rPr>
              <a:t>获取</a:t>
            </a:r>
            <a:r>
              <a:rPr lang="zh-CN" altLang="en-US" b="1" dirty="0" smtClean="0"/>
              <a:t>总进程数</a:t>
            </a:r>
            <a:endParaRPr lang="en-US" altLang="zh-CN" b="1" dirty="0" smtClean="0"/>
          </a:p>
          <a:p>
            <a:pPr marL="342900" indent="-342900"/>
            <a:r>
              <a:rPr lang="en-US" altLang="zh-CN" b="1" dirty="0" smtClean="0">
                <a:latin typeface="宋体" pitchFamily="2" charset="-122"/>
              </a:rPr>
              <a:t>                             //MPI_COMM_WORLD</a:t>
            </a:r>
            <a:r>
              <a:rPr lang="zh-CN" altLang="en-US" b="1" dirty="0" smtClean="0">
                <a:latin typeface="宋体" pitchFamily="2" charset="-122"/>
              </a:rPr>
              <a:t>为自定义的</a:t>
            </a:r>
            <a:r>
              <a:rPr lang="zh-CN" altLang="en-US" b="1" dirty="0" smtClean="0"/>
              <a:t>通信域句柄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MPI_Comm_rank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(MPI_COMM_WORLD,&amp;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myid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);        </a:t>
            </a:r>
            <a:r>
              <a:rPr lang="en-US" altLang="zh-CN" b="1" dirty="0" smtClean="0">
                <a:latin typeface="宋体" pitchFamily="2" charset="-122"/>
              </a:rPr>
              <a:t>//</a:t>
            </a:r>
            <a:r>
              <a:rPr lang="zh-CN" altLang="en-US" b="1" dirty="0" smtClean="0">
                <a:latin typeface="宋体" pitchFamily="2" charset="-122"/>
              </a:rPr>
              <a:t>获取</a:t>
            </a:r>
            <a:r>
              <a:rPr lang="zh-CN" altLang="en-US" b="1" dirty="0" smtClean="0"/>
              <a:t>本进程的进程号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MPI_Get_processor_name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processor_name,&amp;namelen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);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err="1">
                <a:latin typeface="宋体" pitchFamily="2" charset="-122"/>
              </a:rPr>
              <a:t>fprint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stdout</a:t>
            </a:r>
            <a:r>
              <a:rPr lang="en-US" altLang="zh-CN" b="1" dirty="0" smtClean="0">
                <a:latin typeface="宋体" pitchFamily="2" charset="-122"/>
              </a:rPr>
              <a:t>,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′′</a:t>
            </a:r>
            <a:r>
              <a:rPr lang="en-US" altLang="zh-CN" b="1" dirty="0" smtClean="0">
                <a:latin typeface="宋体" pitchFamily="2" charset="-122"/>
              </a:rPr>
              <a:t>Process </a:t>
            </a:r>
            <a:r>
              <a:rPr lang="en-US" altLang="zh-CN" b="1" dirty="0">
                <a:latin typeface="宋体" pitchFamily="2" charset="-122"/>
              </a:rPr>
              <a:t>%d of %d on % </a:t>
            </a:r>
            <a:r>
              <a:rPr lang="en-US" altLang="zh-CN" b="1" dirty="0" smtClean="0">
                <a:latin typeface="宋体" pitchFamily="2" charset="-122"/>
              </a:rPr>
              <a:t>s\n</a:t>
            </a:r>
            <a:r>
              <a:rPr lang="en-US" altLang="zh-CN" b="1" dirty="0" smtClean="0">
                <a:sym typeface="Symbol"/>
              </a:rPr>
              <a:t>′′</a:t>
            </a:r>
            <a:r>
              <a:rPr lang="en-US" altLang="zh-CN" b="1" dirty="0" smtClean="0">
                <a:latin typeface="宋体" pitchFamily="2" charset="-122"/>
              </a:rPr>
              <a:t>, </a:t>
            </a:r>
          </a:p>
          <a:p>
            <a:pPr marL="342900" indent="-342900"/>
            <a:r>
              <a:rPr lang="en-US" altLang="zh-CN" b="1" dirty="0" smtClean="0">
                <a:latin typeface="宋体" pitchFamily="2" charset="-122"/>
              </a:rPr>
              <a:t>                 </a:t>
            </a:r>
            <a:r>
              <a:rPr lang="en-US" altLang="zh-CN" b="1" dirty="0" err="1" smtClean="0">
                <a:latin typeface="宋体" pitchFamily="2" charset="-122"/>
              </a:rPr>
              <a:t>myid</a:t>
            </a:r>
            <a:r>
              <a:rPr lang="en-US" altLang="zh-CN" b="1" dirty="0" smtClean="0">
                <a:latin typeface="宋体" pitchFamily="2" charset="-122"/>
              </a:rPr>
              <a:t>, </a:t>
            </a:r>
            <a:r>
              <a:rPr lang="en-US" altLang="zh-CN" b="1" dirty="0" err="1" smtClean="0">
                <a:latin typeface="宋体" pitchFamily="2" charset="-122"/>
              </a:rPr>
              <a:t>numprocs</a:t>
            </a:r>
            <a:r>
              <a:rPr lang="en-US" altLang="zh-CN" b="1" dirty="0" smtClean="0">
                <a:latin typeface="宋体" pitchFamily="2" charset="-122"/>
              </a:rPr>
              <a:t>, </a:t>
            </a:r>
            <a:r>
              <a:rPr lang="en-US" altLang="zh-CN" b="1" dirty="0" err="1" smtClean="0">
                <a:latin typeface="宋体" pitchFamily="2" charset="-122"/>
              </a:rPr>
              <a:t>processor_name</a:t>
            </a:r>
            <a:r>
              <a:rPr lang="en-US" altLang="zh-CN" b="1" dirty="0" smtClean="0">
                <a:latin typeface="宋体" pitchFamily="2" charset="-122"/>
              </a:rPr>
              <a:t>);     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4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466848" y="533110"/>
            <a:ext cx="8569648" cy="546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>
                <a:latin typeface="宋体" pitchFamily="2" charset="-122"/>
              </a:rPr>
              <a:t>    if (</a:t>
            </a:r>
            <a:r>
              <a:rPr lang="en-US" altLang="zh-CN" b="1" dirty="0" err="1">
                <a:latin typeface="宋体" pitchFamily="2" charset="-122"/>
              </a:rPr>
              <a:t>myid</a:t>
            </a:r>
            <a:r>
              <a:rPr lang="en-US" altLang="zh-CN" b="1" dirty="0">
                <a:latin typeface="宋体" pitchFamily="2" charset="-122"/>
              </a:rPr>
              <a:t>==0</a:t>
            </a:r>
            <a:r>
              <a:rPr lang="en-US" altLang="zh-CN" b="1" dirty="0" smtClean="0">
                <a:latin typeface="宋体" pitchFamily="2" charset="-122"/>
              </a:rPr>
              <a:t>) {                       //0#</a:t>
            </a:r>
            <a:r>
              <a:rPr lang="zh-CN" altLang="en-US" b="1" dirty="0" smtClean="0">
                <a:latin typeface="宋体" pitchFamily="2" charset="-122"/>
              </a:rPr>
              <a:t>进程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dirty="0" err="1">
                <a:latin typeface="宋体" pitchFamily="2" charset="-122"/>
              </a:rPr>
              <a:t>printf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smtClean="0">
                <a:sym typeface="Symbol"/>
              </a:rPr>
              <a:t>′′</a:t>
            </a:r>
            <a:r>
              <a:rPr lang="en-US" altLang="zh-CN" b="1" dirty="0" smtClean="0">
                <a:latin typeface="宋体" pitchFamily="2" charset="-122"/>
              </a:rPr>
              <a:t>Please </a:t>
            </a:r>
            <a:r>
              <a:rPr lang="en-US" altLang="zh-CN" b="1" dirty="0">
                <a:latin typeface="宋体" pitchFamily="2" charset="-122"/>
              </a:rPr>
              <a:t>give </a:t>
            </a:r>
            <a:r>
              <a:rPr lang="en-US" altLang="zh-CN" b="1" dirty="0" smtClean="0">
                <a:latin typeface="宋体" pitchFamily="2" charset="-122"/>
              </a:rPr>
              <a:t>N=</a:t>
            </a:r>
            <a:r>
              <a:rPr lang="en-US" altLang="zh-CN" b="1" dirty="0" smtClean="0">
                <a:sym typeface="Symbol"/>
              </a:rPr>
              <a:t>′′</a:t>
            </a:r>
            <a:r>
              <a:rPr lang="en-US" altLang="zh-CN" b="1" dirty="0" smtClean="0">
                <a:latin typeface="宋体" pitchFamily="2" charset="-122"/>
              </a:rPr>
              <a:t>); 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en-US" altLang="zh-CN" b="1" dirty="0" err="1">
                <a:latin typeface="宋体" pitchFamily="2" charset="-122"/>
              </a:rPr>
              <a:t>scanf</a:t>
            </a:r>
            <a:r>
              <a:rPr lang="en-US" altLang="zh-CN" b="1" dirty="0" smtClean="0">
                <a:latin typeface="宋体" pitchFamily="2" charset="-122"/>
              </a:rPr>
              <a:t>(&amp;n);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latin typeface="宋体" pitchFamily="2" charset="-122"/>
              </a:rPr>
              <a:t>        for </a:t>
            </a:r>
            <a:r>
              <a:rPr lang="en-US" altLang="zh-CN" b="1" dirty="0">
                <a:latin typeface="宋体" pitchFamily="2" charset="-122"/>
              </a:rPr>
              <a:t>(j=1;j&lt;</a:t>
            </a:r>
            <a:r>
              <a:rPr lang="en-US" altLang="zh-CN" b="1" dirty="0" err="1">
                <a:latin typeface="宋体" pitchFamily="2" charset="-122"/>
              </a:rPr>
              <a:t>numprocs;j</a:t>
            </a:r>
            <a:r>
              <a:rPr lang="en-US" altLang="zh-CN" b="1" dirty="0" smtClean="0">
                <a:latin typeface="宋体" pitchFamily="2" charset="-122"/>
              </a:rPr>
              <a:t>++)         //</a:t>
            </a:r>
            <a:r>
              <a:rPr lang="zh-CN" altLang="en-US" b="1" dirty="0" smtClean="0">
                <a:latin typeface="宋体" pitchFamily="2" charset="-122"/>
              </a:rPr>
              <a:t>通知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的值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MPI_Send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(&amp;n,1,MPI_INT,j,99,MPI_COMM_WORLD);</a:t>
            </a:r>
          </a:p>
          <a:p>
            <a:pPr marL="342900" indent="-342900"/>
            <a:r>
              <a:rPr lang="en-US" altLang="zh-CN" b="1" dirty="0" smtClean="0">
                <a:latin typeface="宋体" pitchFamily="2" charset="-122"/>
              </a:rPr>
              <a:t>            //Buff</a:t>
            </a:r>
            <a:r>
              <a:rPr lang="zh-CN" altLang="en-US" b="1" dirty="0" smtClean="0">
                <a:latin typeface="宋体" pitchFamily="2" charset="-122"/>
              </a:rPr>
              <a:t>首址、数据个数、数据类型、目的进程号、消息标志、通信域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else                                 //</a:t>
            </a:r>
            <a:r>
              <a:rPr lang="zh-CN" altLang="en-US" b="1" dirty="0" smtClean="0">
                <a:latin typeface="宋体" pitchFamily="2" charset="-122"/>
              </a:rPr>
              <a:t>其余进程接收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的值</a:t>
            </a:r>
            <a:endParaRPr lang="en-US" altLang="zh-CN" b="1" dirty="0" smtClean="0"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MPI_Recv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(&amp;n,1,MPI_INT,MPI_ANY_SOURCE,99,MPI_COMM_WORLD,&amp;status);</a:t>
            </a:r>
          </a:p>
          <a:p>
            <a:pPr marL="342900" indent="-342900"/>
            <a:r>
              <a:rPr lang="en-US" altLang="zh-CN" b="1" dirty="0" smtClean="0">
                <a:latin typeface="宋体" pitchFamily="2" charset="-122"/>
              </a:rPr>
              <a:t>        //</a:t>
            </a:r>
            <a:r>
              <a:rPr lang="zh-CN" altLang="en-US" b="1" dirty="0" smtClean="0">
                <a:latin typeface="宋体" pitchFamily="2" charset="-122"/>
              </a:rPr>
              <a:t>参数：</a:t>
            </a:r>
            <a:r>
              <a:rPr lang="en-US" altLang="zh-CN" b="1" dirty="0" smtClean="0">
                <a:latin typeface="宋体" pitchFamily="2" charset="-122"/>
              </a:rPr>
              <a:t>Buff</a:t>
            </a:r>
            <a:r>
              <a:rPr lang="zh-CN" altLang="en-US" b="1" dirty="0" smtClean="0">
                <a:latin typeface="宋体" pitchFamily="2" charset="-122"/>
              </a:rPr>
              <a:t>首址、数据个数、数据类型、源进程号、</a:t>
            </a:r>
            <a:endParaRPr lang="en-US" altLang="zh-CN" b="1" dirty="0" smtClean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//      </a:t>
            </a:r>
            <a:r>
              <a:rPr lang="zh-CN" altLang="en-US" b="1" dirty="0" smtClean="0">
                <a:latin typeface="宋体" pitchFamily="2" charset="-122"/>
              </a:rPr>
              <a:t>消息标志、通信域、返回状态</a:t>
            </a:r>
            <a:endParaRPr lang="en-US" altLang="zh-CN" b="1" dirty="0" smtClean="0">
              <a:latin typeface="宋体" pitchFamily="2" charset="-122"/>
            </a:endParaRPr>
          </a:p>
          <a:p>
            <a:pPr marL="342900" indent="-342900"/>
            <a:endParaRPr lang="en-US" altLang="zh-CN" b="1" dirty="0" smtClean="0">
              <a:latin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latin typeface="宋体" pitchFamily="2" charset="-122"/>
              </a:rPr>
              <a:t>    //</a:t>
            </a:r>
            <a:r>
              <a:rPr lang="zh-CN" altLang="en-US" b="1" dirty="0" smtClean="0">
                <a:latin typeface="宋体" pitchFamily="2" charset="-122"/>
              </a:rPr>
              <a:t>所有进程开始计算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h=1.0/(double)n</a:t>
            </a:r>
            <a:r>
              <a:rPr lang="en-US" altLang="zh-CN" b="1" dirty="0" smtClean="0">
                <a:latin typeface="宋体" pitchFamily="2" charset="-122"/>
              </a:rPr>
              <a:t>;                    //</a:t>
            </a:r>
            <a:r>
              <a:rPr lang="zh-CN" altLang="en-US" b="1" dirty="0" smtClean="0">
                <a:latin typeface="宋体" pitchFamily="2" charset="-122"/>
              </a:rPr>
              <a:t>计算步长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for (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en-US" altLang="zh-CN" b="1" dirty="0">
                <a:latin typeface="宋体" pitchFamily="2" charset="-122"/>
              </a:rPr>
              <a:t>=myid+1;i&lt;=</a:t>
            </a:r>
            <a:r>
              <a:rPr lang="en-US" altLang="zh-CN" b="1" dirty="0" err="1">
                <a:latin typeface="宋体" pitchFamily="2" charset="-122"/>
              </a:rPr>
              <a:t>n;i</a:t>
            </a:r>
            <a:r>
              <a:rPr lang="en-US" altLang="zh-CN" b="1" dirty="0">
                <a:latin typeface="宋体" pitchFamily="2" charset="-122"/>
              </a:rPr>
              <a:t>+=</a:t>
            </a:r>
            <a:r>
              <a:rPr lang="en-US" altLang="zh-CN" b="1" dirty="0" err="1">
                <a:latin typeface="宋体" pitchFamily="2" charset="-122"/>
              </a:rPr>
              <a:t>numprocs</a:t>
            </a:r>
            <a:r>
              <a:rPr lang="en-US" altLang="zh-CN" b="1" dirty="0" smtClean="0">
                <a:latin typeface="宋体" pitchFamily="2" charset="-122"/>
              </a:rPr>
              <a:t>) {   //</a:t>
            </a:r>
            <a:r>
              <a:rPr lang="zh-CN" altLang="en-US" b="1" dirty="0" smtClean="0">
                <a:latin typeface="宋体" pitchFamily="2" charset="-122"/>
              </a:rPr>
              <a:t>求各</a:t>
            </a:r>
            <a:r>
              <a:rPr lang="en-US" altLang="zh-CN" b="1" dirty="0" smtClean="0">
                <a:latin typeface="宋体" pitchFamily="2" charset="-122"/>
              </a:rPr>
              <a:t>f(x)</a:t>
            </a:r>
            <a:r>
              <a:rPr lang="zh-CN" altLang="en-US" b="1" dirty="0" smtClean="0">
                <a:latin typeface="宋体" pitchFamily="2" charset="-122"/>
              </a:rPr>
              <a:t>之和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x=h*((double)i-0.5);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     sum+=f(x);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}</a:t>
            </a:r>
          </a:p>
          <a:p>
            <a:pPr marL="342900" indent="-342900"/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err="1">
                <a:latin typeface="宋体" pitchFamily="2" charset="-122"/>
              </a:rPr>
              <a:t>mypi</a:t>
            </a:r>
            <a:r>
              <a:rPr lang="en-US" altLang="zh-CN" b="1" dirty="0">
                <a:latin typeface="宋体" pitchFamily="2" charset="-122"/>
              </a:rPr>
              <a:t>=h*sum; </a:t>
            </a:r>
            <a:r>
              <a:rPr lang="en-US" altLang="zh-CN" b="1" dirty="0" smtClean="0">
                <a:latin typeface="宋体" pitchFamily="2" charset="-122"/>
              </a:rPr>
              <a:t>                        //</a:t>
            </a:r>
            <a:r>
              <a:rPr lang="zh-CN" altLang="en-US" b="1" dirty="0" smtClean="0">
                <a:latin typeface="宋体" pitchFamily="2" charset="-122"/>
              </a:rPr>
              <a:t>当前进程的计算结果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82178" y="594085"/>
            <a:ext cx="821030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   if (</a:t>
            </a:r>
            <a:r>
              <a:rPr lang="en-US" altLang="zh-CN" b="1" dirty="0" err="1" smtClean="0">
                <a:latin typeface="宋体" pitchFamily="2" charset="-122"/>
              </a:rPr>
              <a:t>myid</a:t>
            </a:r>
            <a:r>
              <a:rPr lang="en-US" altLang="zh-CN" b="1" dirty="0" smtClean="0">
                <a:latin typeface="宋体" pitchFamily="2" charset="-122"/>
              </a:rPr>
              <a:t> != 0)                       //</a:t>
            </a:r>
            <a:r>
              <a:rPr lang="zh-CN" altLang="en-US" b="1" dirty="0" smtClean="0">
                <a:latin typeface="宋体" pitchFamily="2" charset="-122"/>
              </a:rPr>
              <a:t>其余进程发送计算结果</a:t>
            </a:r>
            <a:endParaRPr lang="en-US" altLang="zh-CN" b="1" dirty="0" smtClean="0">
              <a:latin typeface="宋体" pitchFamily="2" charset="-122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	     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MPI_Send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(&amp;mypi,1,MPI_DOUBLE,0,myid,MPI_COMM_WORLD)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；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   else {                               //0#</a:t>
            </a:r>
            <a:r>
              <a:rPr lang="zh-CN" altLang="en-US" b="1" dirty="0" smtClean="0">
                <a:latin typeface="宋体" pitchFamily="2" charset="-122"/>
              </a:rPr>
              <a:t>进程接收结果、求和</a:t>
            </a:r>
            <a:endParaRPr lang="en-US" altLang="zh-CN" b="1" dirty="0" smtClean="0">
              <a:latin typeface="宋体" pitchFamily="2" charset="-122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		</a:t>
            </a:r>
            <a:r>
              <a:rPr lang="en-US" altLang="zh-CN" b="1" dirty="0" smtClean="0">
                <a:latin typeface="宋体" pitchFamily="2" charset="-122"/>
              </a:rPr>
              <a:t>pi=</a:t>
            </a:r>
            <a:r>
              <a:rPr lang="en-US" altLang="zh-CN" b="1" dirty="0" err="1" smtClean="0">
                <a:latin typeface="宋体" pitchFamily="2" charset="-122"/>
              </a:rPr>
              <a:t>mypi</a:t>
            </a:r>
            <a:r>
              <a:rPr lang="en-US" altLang="zh-CN" b="1" dirty="0">
                <a:latin typeface="宋体" pitchFamily="2" charset="-122"/>
              </a:rPr>
              <a:t>;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     for (j=1;j&lt;</a:t>
            </a:r>
            <a:r>
              <a:rPr lang="en-US" altLang="zh-CN" b="1" dirty="0" err="1">
                <a:latin typeface="宋体" pitchFamily="2" charset="-122"/>
              </a:rPr>
              <a:t>numprocs;j</a:t>
            </a:r>
            <a:r>
              <a:rPr lang="en-US" altLang="zh-CN" b="1" dirty="0" smtClean="0">
                <a:latin typeface="宋体" pitchFamily="2" charset="-122"/>
              </a:rPr>
              <a:t>++) </a:t>
            </a:r>
            <a:r>
              <a:rPr lang="en-US" altLang="zh-CN" b="1" dirty="0">
                <a:latin typeface="宋体" pitchFamily="2" charset="-122"/>
              </a:rPr>
              <a:t>{ 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         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MPI_Recv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(&amp;mypi,1,MPI_DOUBLE,MPI_ANY_SOURCE,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             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MPI_ANY_TAG,MPI_COMM_WORLD,&amp;status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);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	         </a:t>
            </a:r>
            <a:r>
              <a:rPr lang="en-US" altLang="zh-CN" b="1" dirty="0" smtClean="0">
                <a:latin typeface="宋体" pitchFamily="2" charset="-122"/>
              </a:rPr>
              <a:t>pi=</a:t>
            </a:r>
            <a:r>
              <a:rPr lang="en-US" altLang="zh-CN" b="1" dirty="0" err="1" smtClean="0">
                <a:latin typeface="宋体" pitchFamily="2" charset="-122"/>
              </a:rPr>
              <a:t>pi+mypi</a:t>
            </a:r>
            <a:r>
              <a:rPr lang="en-US" altLang="zh-CN" b="1" dirty="0">
                <a:latin typeface="宋体" pitchFamily="2" charset="-122"/>
              </a:rPr>
              <a:t>;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     }                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err="1">
                <a:latin typeface="宋体" pitchFamily="2" charset="-122"/>
              </a:rPr>
              <a:t>printf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smtClean="0">
                <a:sym typeface="Symbol"/>
              </a:rPr>
              <a:t>′′</a:t>
            </a:r>
            <a:r>
              <a:rPr lang="en-US" altLang="zh-CN" b="1" dirty="0" smtClean="0">
                <a:latin typeface="宋体" pitchFamily="2" charset="-122"/>
              </a:rPr>
              <a:t>pi=%.16f,ErrValue=%.16f\n</a:t>
            </a:r>
            <a:r>
              <a:rPr lang="en-US" altLang="zh-CN" b="1" dirty="0" smtClean="0">
                <a:sym typeface="Symbol"/>
              </a:rPr>
              <a:t>′′</a:t>
            </a:r>
            <a:r>
              <a:rPr lang="en-US" altLang="zh-CN" b="1" dirty="0" smtClean="0">
                <a:latin typeface="宋体" pitchFamily="2" charset="-122"/>
              </a:rPr>
              <a:t>, </a:t>
            </a:r>
            <a:r>
              <a:rPr lang="en-US" altLang="zh-CN" b="1" dirty="0" err="1">
                <a:latin typeface="宋体" pitchFamily="2" charset="-122"/>
              </a:rPr>
              <a:t>pi,fabs</a:t>
            </a:r>
            <a:r>
              <a:rPr lang="en-US" altLang="zh-CN" b="1" dirty="0">
                <a:latin typeface="宋体" pitchFamily="2" charset="-122"/>
              </a:rPr>
              <a:t>(pi-PI25DT));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en-US" altLang="zh-CN" b="1" dirty="0" err="1" smtClean="0">
                <a:latin typeface="宋体" pitchFamily="2" charset="-122"/>
              </a:rPr>
              <a:t>fflush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stdout</a:t>
            </a:r>
            <a:r>
              <a:rPr lang="en-US" altLang="zh-CN" b="1" dirty="0">
                <a:latin typeface="宋体" pitchFamily="2" charset="-122"/>
              </a:rPr>
              <a:t>);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}</a:t>
            </a:r>
            <a:endParaRPr lang="en-US" altLang="zh-CN" b="1" dirty="0">
              <a:latin typeface="宋体" pitchFamily="2" charset="-122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MPI_Finalize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();                      </a:t>
            </a:r>
            <a:r>
              <a:rPr lang="en-US" altLang="zh-CN" b="1" dirty="0" smtClean="0">
                <a:latin typeface="+mn-ea"/>
                <a:ea typeface="+mn-ea"/>
              </a:rPr>
              <a:t>//</a:t>
            </a:r>
            <a:r>
              <a:rPr lang="zh-CN" altLang="en-US" b="1" dirty="0" smtClean="0">
                <a:latin typeface="+mn-ea"/>
                <a:ea typeface="+mn-ea"/>
              </a:rPr>
              <a:t>结束</a:t>
            </a:r>
            <a:r>
              <a:rPr lang="en-US" b="1" dirty="0" smtClean="0">
                <a:latin typeface="+mn-ea"/>
                <a:ea typeface="+mn-ea"/>
              </a:rPr>
              <a:t>MPI</a:t>
            </a:r>
            <a:r>
              <a:rPr lang="zh-CN" altLang="en-US" b="1" dirty="0" smtClean="0">
                <a:latin typeface="+mn-ea"/>
                <a:ea typeface="+mn-ea"/>
              </a:rPr>
              <a:t>环境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}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899592" y="5877272"/>
            <a:ext cx="4968552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作业：</a:t>
            </a:r>
            <a:r>
              <a:rPr lang="en-US" altLang="zh-CN" sz="2200" b="1" dirty="0" smtClean="0">
                <a:latin typeface="+mn-ea"/>
                <a:ea typeface="+mn-ea"/>
              </a:rPr>
              <a:t>P346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—2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6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P359--2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512" y="404664"/>
            <a:ext cx="3349606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访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存模型：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  UMA—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NUMA—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NORMA—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spc="250" dirty="0" smtClean="0">
                <a:solidFill>
                  <a:schemeClr val="accent2"/>
                </a:solidFill>
                <a:latin typeface="+mn-ea"/>
                <a:ea typeface="+mn-ea"/>
              </a:rPr>
              <a:t>共享</a:t>
            </a:r>
            <a:r>
              <a:rPr lang="en-US" altLang="zh-CN" sz="2400" b="1" spc="250" dirty="0" smtClean="0">
                <a:solidFill>
                  <a:schemeClr val="accent2"/>
                </a:solidFill>
                <a:latin typeface="+mn-ea"/>
                <a:ea typeface="+mn-ea"/>
              </a:rPr>
              <a:t>MEM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消息传递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088232" y="836712"/>
            <a:ext cx="7055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各</a:t>
            </a:r>
            <a:r>
              <a:rPr lang="en-US" altLang="zh-CN" sz="2400" b="1" dirty="0" smtClean="0">
                <a:latin typeface="+mn-ea"/>
                <a:ea typeface="+mn-ea"/>
              </a:rPr>
              <a:t>PE</a:t>
            </a:r>
            <a:r>
              <a:rPr lang="zh-CN" altLang="en-US" sz="2400" b="1" dirty="0" smtClean="0">
                <a:latin typeface="+mn-ea"/>
                <a:ea typeface="+mn-ea"/>
              </a:rPr>
              <a:t>可</a:t>
            </a:r>
            <a:r>
              <a:rPr lang="zh-CN" altLang="en-US" sz="2400" b="1" dirty="0">
                <a:latin typeface="+mn-ea"/>
                <a:ea typeface="+mn-ea"/>
              </a:rPr>
              <a:t>访问</a:t>
            </a:r>
            <a:r>
              <a:rPr lang="zh-CN" altLang="en-US" sz="2400" b="1" u="sng" dirty="0" smtClean="0">
                <a:latin typeface="+mn-ea"/>
                <a:ea typeface="+mn-ea"/>
              </a:rPr>
              <a:t>所有</a:t>
            </a:r>
            <a:r>
              <a:rPr lang="en-US" altLang="zh-CN" sz="2400" b="1" dirty="0" smtClean="0">
                <a:latin typeface="+mn-ea"/>
                <a:ea typeface="+mn-ea"/>
              </a:rPr>
              <a:t>MEM</a:t>
            </a:r>
            <a:r>
              <a:rPr lang="zh-CN" altLang="en-US" sz="2400" b="1" dirty="0" smtClean="0">
                <a:latin typeface="+mn-ea"/>
                <a:ea typeface="+mn-ea"/>
              </a:rPr>
              <a:t>，访问时延</a:t>
            </a:r>
            <a:r>
              <a:rPr lang="zh-CN" altLang="en-US" sz="2400" b="1" u="sng" dirty="0" smtClean="0">
                <a:latin typeface="+mn-ea"/>
                <a:ea typeface="+mn-ea"/>
              </a:rPr>
              <a:t>相同</a:t>
            </a:r>
            <a:r>
              <a:rPr lang="zh-CN" altLang="en-US" sz="2400" b="1" dirty="0" smtClean="0">
                <a:latin typeface="+mn-ea"/>
                <a:ea typeface="+mn-ea"/>
              </a:rPr>
              <a:t> </a:t>
            </a:r>
            <a:r>
              <a:rPr lang="zh-CN" altLang="en-US" sz="1600" b="1" dirty="0" smtClean="0">
                <a:latin typeface="+mn-ea"/>
                <a:ea typeface="+mn-ea"/>
              </a:rPr>
              <a:t>←集中式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单一空间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各</a:t>
            </a:r>
            <a:r>
              <a:rPr lang="en-US" altLang="zh-CN" sz="2400" b="1" dirty="0" smtClean="0">
                <a:latin typeface="+mn-ea"/>
              </a:rPr>
              <a:t>PE</a:t>
            </a:r>
            <a:r>
              <a:rPr lang="zh-CN" altLang="en-US" sz="2400" b="1" dirty="0">
                <a:latin typeface="+mn-ea"/>
              </a:rPr>
              <a:t>可访问</a:t>
            </a:r>
            <a:r>
              <a:rPr lang="zh-CN" altLang="en-US" sz="2400" b="1" u="sng" dirty="0" smtClean="0">
                <a:latin typeface="+mn-ea"/>
              </a:rPr>
              <a:t>所有</a:t>
            </a:r>
            <a:r>
              <a:rPr lang="en-US" altLang="zh-CN" sz="2400" b="1" dirty="0" smtClean="0">
                <a:latin typeface="+mn-ea"/>
              </a:rPr>
              <a:t>MEM</a:t>
            </a:r>
            <a:r>
              <a:rPr lang="zh-CN" altLang="en-US" sz="2400" b="1" dirty="0" smtClean="0">
                <a:latin typeface="+mn-ea"/>
              </a:rPr>
              <a:t>，访问时延</a:t>
            </a:r>
            <a:r>
              <a:rPr lang="zh-CN" altLang="en-US" sz="2400" b="1" u="sng" dirty="0" smtClean="0">
                <a:latin typeface="+mn-ea"/>
              </a:rPr>
              <a:t>不同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  <a:ea typeface="+mn-ea"/>
              </a:rPr>
              <a:t>←分布式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单一空间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各</a:t>
            </a:r>
            <a:r>
              <a:rPr lang="en-US" altLang="zh-CN" sz="2400" b="1" dirty="0" smtClean="0">
                <a:latin typeface="+mn-ea"/>
              </a:rPr>
              <a:t>PE</a:t>
            </a:r>
            <a:r>
              <a:rPr lang="zh-CN" altLang="en-US" sz="2400" b="1" dirty="0" smtClean="0">
                <a:latin typeface="+mn-ea"/>
              </a:rPr>
              <a:t>仅访问</a:t>
            </a:r>
            <a:r>
              <a:rPr lang="zh-CN" altLang="en-US" sz="2400" b="1" u="sng" dirty="0" smtClean="0">
                <a:latin typeface="+mn-ea"/>
              </a:rPr>
              <a:t>本地</a:t>
            </a:r>
            <a:r>
              <a:rPr lang="en-US" altLang="zh-CN" sz="2400" b="1" dirty="0" smtClean="0">
                <a:latin typeface="+mn-ea"/>
              </a:rPr>
              <a:t>MEM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不能访问远程</a:t>
            </a:r>
            <a:r>
              <a:rPr lang="en-US" altLang="zh-CN" b="1" dirty="0" smtClean="0">
                <a:latin typeface="+mn-ea"/>
              </a:rPr>
              <a:t>MEM)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←</a:t>
            </a:r>
            <a:r>
              <a:rPr lang="zh-CN" altLang="en-US" sz="1600" b="1" dirty="0">
                <a:latin typeface="+mn-ea"/>
              </a:rPr>
              <a:t>分布式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 smtClean="0">
                <a:latin typeface="+mn-ea"/>
              </a:rPr>
              <a:t>多个空间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149080"/>
            <a:ext cx="6408712" cy="191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通过</a:t>
            </a:r>
            <a:r>
              <a:rPr lang="zh-CN" altLang="en-US" sz="2400" b="1" u="sng" dirty="0" smtClean="0">
                <a:latin typeface="+mn-ea"/>
                <a:ea typeface="+mn-ea"/>
              </a:rPr>
              <a:t>存</a:t>
            </a:r>
            <a:r>
              <a:rPr lang="en-US" altLang="zh-CN" sz="2400" b="1" u="sng" dirty="0" smtClean="0">
                <a:latin typeface="+mn-ea"/>
                <a:ea typeface="+mn-ea"/>
              </a:rPr>
              <a:t>/</a:t>
            </a:r>
            <a:r>
              <a:rPr lang="zh-CN" altLang="en-US" sz="2400" b="1" u="sng" dirty="0" smtClean="0">
                <a:latin typeface="+mn-ea"/>
                <a:ea typeface="+mn-ea"/>
              </a:rPr>
              <a:t>取指令</a:t>
            </a:r>
            <a:r>
              <a:rPr lang="zh-CN" altLang="en-US" sz="2400" b="1" dirty="0" smtClean="0">
                <a:latin typeface="+mn-ea"/>
                <a:ea typeface="+mn-ea"/>
              </a:rPr>
              <a:t>访问同一单元实现  </a:t>
            </a:r>
            <a:r>
              <a:rPr lang="zh-CN" altLang="en-US" sz="1600" b="1" dirty="0" smtClean="0">
                <a:latin typeface="+mn-ea"/>
                <a:ea typeface="+mn-ea"/>
              </a:rPr>
              <a:t>←单地址空间</a:t>
            </a:r>
            <a:r>
              <a:rPr lang="zh-CN" altLang="en-US" sz="1600" b="1" dirty="0">
                <a:latin typeface="+mn-ea"/>
                <a:ea typeface="+mn-ea"/>
              </a:rPr>
              <a:t>时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通过</a:t>
            </a:r>
            <a:r>
              <a:rPr lang="zh-CN" altLang="en-US" sz="2400" b="1" u="sng" dirty="0" smtClean="0">
                <a:latin typeface="+mn-ea"/>
              </a:rPr>
              <a:t>发送</a:t>
            </a:r>
            <a:r>
              <a:rPr lang="en-US" altLang="zh-CN" sz="2400" b="1" u="sng" dirty="0" smtClean="0">
                <a:latin typeface="+mn-ea"/>
              </a:rPr>
              <a:t>/</a:t>
            </a:r>
            <a:r>
              <a:rPr lang="zh-CN" altLang="en-US" sz="2400" b="1" u="sng" dirty="0" smtClean="0">
                <a:latin typeface="+mn-ea"/>
              </a:rPr>
              <a:t>接收</a:t>
            </a:r>
            <a:r>
              <a:rPr lang="zh-CN" altLang="en-US" sz="2400" b="1" dirty="0" smtClean="0">
                <a:latin typeface="+mn-ea"/>
              </a:rPr>
              <a:t>消息实现          </a:t>
            </a:r>
            <a:r>
              <a:rPr lang="zh-CN" altLang="en-US" sz="1600" b="1" dirty="0" smtClean="0">
                <a:latin typeface="+mn-ea"/>
                <a:ea typeface="+mn-ea"/>
              </a:rPr>
              <a:t>←多地址空间时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</a:t>
            </a:r>
            <a:r>
              <a:rPr lang="zh-CN" altLang="en-US" dirty="0">
                <a:latin typeface="+mn-ea"/>
              </a:rPr>
              <a:t>└</a:t>
            </a:r>
            <a:r>
              <a:rPr lang="zh-CN" altLang="en-US" b="1" dirty="0" smtClean="0">
                <a:latin typeface="+mn-ea"/>
                <a:ea typeface="+mn-ea"/>
              </a:rPr>
              <a:t>→过程：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发请求</a:t>
            </a:r>
            <a:r>
              <a:rPr lang="zh-CN" altLang="en-US" b="1" dirty="0" smtClean="0">
                <a:latin typeface="+mn-ea"/>
                <a:ea typeface="+mn-ea"/>
              </a:rPr>
              <a:t>→</a:t>
            </a:r>
            <a:r>
              <a:rPr lang="en-US" altLang="zh-CN" b="1" dirty="0" smtClean="0">
                <a:latin typeface="+mn-ea"/>
                <a:ea typeface="+mn-ea"/>
              </a:rPr>
              <a:t>——</a:t>
            </a:r>
            <a:r>
              <a:rPr lang="zh-CN" altLang="en-US" b="1" dirty="0" smtClean="0">
                <a:latin typeface="+mn-ea"/>
                <a:ea typeface="+mn-ea"/>
              </a:rPr>
              <a:t>→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  <a:ea typeface="+mn-ea"/>
              </a:rPr>
              <a:t>收</a:t>
            </a:r>
            <a:r>
              <a:rPr lang="zh-CN" altLang="en-US" b="1" dirty="0" smtClean="0">
                <a:latin typeface="+mn-ea"/>
                <a:ea typeface="+mn-ea"/>
              </a:rPr>
              <a:t>请求→处理请求</a:t>
            </a:r>
            <a:r>
              <a:rPr lang="zh-CN" altLang="en-US" dirty="0" smtClean="0">
                <a:latin typeface="+mn-ea"/>
                <a:ea typeface="+mn-ea"/>
              </a:rPr>
              <a:t>┐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         </a:t>
            </a:r>
            <a:r>
              <a:rPr lang="zh-CN" altLang="en-US" dirty="0" smtClean="0">
                <a:latin typeface="+mn-ea"/>
                <a:ea typeface="+mn-ea"/>
              </a:rPr>
              <a:t>│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收应答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——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  <a:ea typeface="+mn-ea"/>
              </a:rPr>
              <a:t>发</a:t>
            </a:r>
            <a:r>
              <a:rPr lang="zh-CN" altLang="en-US" b="1" dirty="0" smtClean="0">
                <a:latin typeface="+mn-ea"/>
                <a:ea typeface="+mn-ea"/>
              </a:rPr>
              <a:t>应答←</a:t>
            </a:r>
            <a:r>
              <a:rPr lang="en-US" altLang="zh-CN" b="1" dirty="0" smtClean="0">
                <a:latin typeface="+mn-ea"/>
                <a:ea typeface="+mn-ea"/>
              </a:rPr>
              <a:t>————</a:t>
            </a:r>
            <a:r>
              <a:rPr lang="zh-CN" altLang="en-US" dirty="0" smtClean="0">
                <a:latin typeface="+mn-ea"/>
                <a:ea typeface="+mn-ea"/>
              </a:rPr>
              <a:t>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zh-CN" altLang="en-US" dirty="0" smtClean="0">
                <a:latin typeface="+mn-ea"/>
                <a:ea typeface="+mn-ea"/>
              </a:rPr>
              <a:t>└</a:t>
            </a:r>
            <a:r>
              <a:rPr lang="zh-CN" altLang="en-US" b="1" dirty="0" smtClean="0">
                <a:latin typeface="+mn-ea"/>
                <a:ea typeface="+mn-ea"/>
              </a:rPr>
              <a:t>→可看作远程过程调用</a:t>
            </a:r>
            <a:r>
              <a:rPr lang="en-US" altLang="zh-CN" b="1" dirty="0" smtClean="0">
                <a:latin typeface="+mn-ea"/>
                <a:ea typeface="+mn-ea"/>
              </a:rPr>
              <a:t>(RPC)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1600" y="2764085"/>
            <a:ext cx="7992888" cy="138499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个处理机通过</a:t>
            </a:r>
            <a:r>
              <a:rPr lang="en-US" altLang="zh-CN" sz="2000" b="1" dirty="0" smtClean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进行通信、通过</a:t>
            </a:r>
            <a:r>
              <a:rPr lang="en-US" altLang="zh-CN" sz="2000" b="1" dirty="0" smtClean="0">
                <a:latin typeface="+mn-ea"/>
                <a:ea typeface="+mn-ea"/>
              </a:rPr>
              <a:t>flag</a:t>
            </a:r>
            <a:r>
              <a:rPr lang="zh-CN" altLang="en-US" sz="2000" b="1" dirty="0" smtClean="0">
                <a:latin typeface="+mn-ea"/>
                <a:ea typeface="+mn-ea"/>
              </a:rPr>
              <a:t>进行同步，通信如何实现？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</a:t>
            </a:r>
            <a:r>
              <a:rPr lang="en-US" altLang="zh-CN" sz="2000" b="1" u="sng" dirty="0" smtClean="0">
                <a:latin typeface="宋体" pitchFamily="2" charset="-122"/>
              </a:rPr>
              <a:t> </a:t>
            </a:r>
            <a:r>
              <a:rPr lang="en-US" altLang="zh-CN" sz="2000" b="1" u="sng" dirty="0">
                <a:latin typeface="宋体" pitchFamily="2" charset="-122"/>
              </a:rPr>
              <a:t>P1            </a:t>
            </a:r>
            <a:r>
              <a:rPr lang="en-US" altLang="zh-CN" sz="2000" b="1" u="sng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en-US" altLang="zh-CN" sz="2000" b="1" u="sng" dirty="0" smtClean="0">
                <a:latin typeface="宋体" pitchFamily="2" charset="-122"/>
              </a:rPr>
              <a:t>  </a:t>
            </a:r>
            <a:r>
              <a:rPr lang="en-US" altLang="zh-CN" sz="2000" b="1" u="sng" dirty="0">
                <a:latin typeface="宋体" pitchFamily="2" charset="-122"/>
              </a:rPr>
              <a:t>P2        </a:t>
            </a:r>
            <a:r>
              <a:rPr lang="en-US" altLang="zh-CN" sz="2000" b="1" u="sng" dirty="0" smtClean="0">
                <a:latin typeface="宋体" pitchFamily="2" charset="-122"/>
              </a:rPr>
              <a:t>       </a:t>
            </a:r>
            <a:r>
              <a:rPr lang="en-US" altLang="zh-CN" sz="2000" b="1" dirty="0">
                <a:solidFill>
                  <a:schemeClr val="bg1"/>
                </a:solidFill>
                <a:latin typeface="宋体" pitchFamily="2" charset="-122"/>
              </a:rPr>
              <a:t>.</a:t>
            </a:r>
            <a:r>
              <a:rPr lang="en-US" altLang="zh-CN" sz="2000" b="1" u="sng" dirty="0">
                <a:latin typeface="宋体" pitchFamily="2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en-US" altLang="zh-CN" sz="2000" b="1" dirty="0" smtClean="0">
                <a:latin typeface="宋体" pitchFamily="2" charset="-122"/>
              </a:rPr>
              <a:t>=x</a:t>
            </a:r>
            <a:r>
              <a:rPr lang="zh-CN" altLang="en-US" sz="2000" b="1" dirty="0" smtClean="0">
                <a:latin typeface="宋体" pitchFamily="2" charset="-122"/>
              </a:rPr>
              <a:t>； 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/*set a*/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sz="2000" b="1" dirty="0">
                <a:solidFill>
                  <a:srgbClr val="D60093"/>
                </a:solidFill>
                <a:latin typeface="宋体" pitchFamily="2" charset="-122"/>
              </a:rPr>
              <a:t>while (flag == 0 )</a:t>
            </a:r>
            <a:r>
              <a:rPr lang="zh-CN" altLang="en-US" sz="2000" b="1" dirty="0">
                <a:solidFill>
                  <a:srgbClr val="D60093"/>
                </a:solidFill>
                <a:latin typeface="宋体" pitchFamily="2" charset="-122"/>
              </a:rPr>
              <a:t>；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</a:t>
            </a:r>
            <a:r>
              <a:rPr lang="en-US" altLang="zh-CN" sz="2000" b="1" dirty="0">
                <a:solidFill>
                  <a:srgbClr val="D60093"/>
                </a:solidFill>
                <a:latin typeface="宋体" pitchFamily="2" charset="-122"/>
              </a:rPr>
              <a:t>flag=1</a:t>
            </a:r>
            <a:r>
              <a:rPr lang="zh-CN" altLang="en-US" sz="2000" b="1" dirty="0">
                <a:solidFill>
                  <a:srgbClr val="D60093"/>
                </a:solidFill>
                <a:latin typeface="宋体" pitchFamily="2" charset="-122"/>
              </a:rPr>
              <a:t>；</a:t>
            </a:r>
            <a:r>
              <a:rPr lang="en-US" altLang="zh-CN" sz="2000" b="1" dirty="0"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   b=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</a:rPr>
              <a:t>； </a:t>
            </a:r>
            <a:r>
              <a:rPr lang="en-US" altLang="zh-CN" sz="2000" b="1" dirty="0" smtClean="0">
                <a:latin typeface="宋体" pitchFamily="2" charset="-122"/>
              </a:rPr>
              <a:t>/*</a:t>
            </a:r>
            <a:r>
              <a:rPr lang="en-US" altLang="zh-CN" sz="2000" b="1" dirty="0">
                <a:latin typeface="宋体" pitchFamily="2" charset="-122"/>
              </a:rPr>
              <a:t>use a*/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0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404664"/>
            <a:ext cx="554461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*并行计算机系统结构：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宏体系结构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包含内容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  <a:cs typeface="Times New Roman" pitchFamily="18" charset="0"/>
              </a:rPr>
              <a:t>       节点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  <a:cs typeface="Times New Roman" pitchFamily="18" charset="0"/>
              </a:rPr>
              <a:t>间互连：</a:t>
            </a: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存储器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访问：</a:t>
            </a: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节点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间交互：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分类结果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graphicFrame>
        <p:nvGraphicFramePr>
          <p:cNvPr id="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96749"/>
              </p:ext>
            </p:extLst>
          </p:nvPr>
        </p:nvGraphicFramePr>
        <p:xfrm>
          <a:off x="899592" y="3212976"/>
          <a:ext cx="8136904" cy="3103200"/>
        </p:xfrm>
        <a:graphic>
          <a:graphicData uri="http://schemas.openxmlformats.org/drawingml/2006/table">
            <a:tbl>
              <a:tblPr/>
              <a:tblGrid>
                <a:gridCol w="360040"/>
                <a:gridCol w="360040"/>
                <a:gridCol w="730424"/>
                <a:gridCol w="1296144"/>
                <a:gridCol w="1573832"/>
                <a:gridCol w="1584176"/>
                <a:gridCol w="1080120"/>
                <a:gridCol w="1152128"/>
              </a:tblGrid>
              <a:tr h="3103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结构模型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SIMD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DSM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MPP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COW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611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集中式、共享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分布式、共享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分布式、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独占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8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互连方式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紧耦合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紧耦合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松耦合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59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节点规模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近百个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常≤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几十个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上万个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516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互连网络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定制网络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总线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交叉开关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定制网络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定制网络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商用网络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16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访存模型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UMA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UMA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NUMA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NORMA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多地址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通信方式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消息传递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同步机制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指令级同步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显式同步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(MIMD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特性为异步或松同步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编程模型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数据并行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共享变量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消息传递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086000" y="1303600"/>
            <a:ext cx="58064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涉及结构模型</a:t>
            </a:r>
            <a:r>
              <a:rPr lang="en-US" altLang="zh-CN" b="1" dirty="0" smtClean="0">
                <a:latin typeface="宋体" pitchFamily="2" charset="-122"/>
              </a:rPr>
              <a:t>(MEM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互连方式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、互连网络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Times New Roman"/>
              </a:rPr>
              <a:t>涉及访存模型、</a:t>
            </a:r>
            <a:r>
              <a:rPr lang="zh-CN" altLang="en-US" sz="2400" b="1" dirty="0" smtClean="0">
                <a:latin typeface="宋体" pitchFamily="2" charset="-122"/>
              </a:rPr>
              <a:t>一致性模型、同一性模型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涉及通信</a:t>
            </a:r>
            <a:r>
              <a:rPr lang="zh-CN" altLang="en-US" sz="2400" b="1" dirty="0">
                <a:latin typeface="宋体" pitchFamily="2" charset="-122"/>
              </a:rPr>
              <a:t>方式</a:t>
            </a:r>
            <a:r>
              <a:rPr lang="zh-CN" altLang="en-US" sz="2400" b="1" dirty="0" smtClean="0">
                <a:latin typeface="宋体" pitchFamily="2" charset="-122"/>
              </a:rPr>
              <a:t>、同步机制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4282" y="404664"/>
            <a:ext cx="4357718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、并行处理的挑战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*性能障碍：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程序中并行性有限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通信开销较大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并行性有限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      通信开销大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72816"/>
            <a:ext cx="87849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若用</a:t>
            </a:r>
            <a:r>
              <a:rPr lang="en-US" altLang="zh-CN" sz="2200" b="1" dirty="0" smtClean="0">
                <a:latin typeface="宋体" pitchFamily="2" charset="-122"/>
              </a:rPr>
              <a:t>100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dirty="0" smtClean="0">
                <a:latin typeface="宋体" pitchFamily="2" charset="-122"/>
              </a:rPr>
              <a:t>PE</a:t>
            </a:r>
            <a:r>
              <a:rPr lang="zh-CN" altLang="en-US" sz="2200" b="1" dirty="0" smtClean="0">
                <a:latin typeface="宋体" pitchFamily="2" charset="-122"/>
              </a:rPr>
              <a:t>获得的加速比为</a:t>
            </a:r>
            <a:r>
              <a:rPr lang="en-US" altLang="zh-CN" sz="2200" b="1" dirty="0" smtClean="0">
                <a:latin typeface="宋体" pitchFamily="2" charset="-122"/>
              </a:rPr>
              <a:t>80</a:t>
            </a:r>
            <a:r>
              <a:rPr lang="zh-CN" altLang="en-US" sz="2200" b="1" dirty="0" smtClean="0">
                <a:latin typeface="宋体" pitchFamily="2" charset="-122"/>
              </a:rPr>
              <a:t>，则程序中串行部分所占</a:t>
            </a:r>
            <a:r>
              <a:rPr lang="en-US" altLang="zh-CN" sz="2200" b="1" dirty="0" smtClean="0">
                <a:latin typeface="宋体" pitchFamily="2" charset="-122"/>
              </a:rPr>
              <a:t>%</a:t>
            </a:r>
            <a:r>
              <a:rPr lang="zh-CN" altLang="en-US" sz="2200" b="1" dirty="0" smtClean="0">
                <a:latin typeface="+mn-ea"/>
              </a:rPr>
              <a:t>？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解：</a:t>
            </a:r>
            <a:r>
              <a:rPr lang="zh-CN" altLang="en-US" sz="2200" b="1" dirty="0" smtClean="0">
                <a:latin typeface="+mn-ea"/>
              </a:rPr>
              <a:t>按</a:t>
            </a:r>
            <a:r>
              <a:rPr lang="en-US" altLang="zh-CN" sz="2200" b="1" dirty="0" err="1" smtClean="0">
                <a:latin typeface="+mn-ea"/>
              </a:rPr>
              <a:t>Amedal</a:t>
            </a:r>
            <a:r>
              <a:rPr lang="zh-CN" altLang="en-US" sz="2200" b="1" dirty="0" smtClean="0">
                <a:latin typeface="+mn-ea"/>
              </a:rPr>
              <a:t>定律，</a:t>
            </a:r>
            <a:r>
              <a:rPr lang="zh-CN" altLang="en-US" sz="2200" b="1" dirty="0">
                <a:latin typeface="+mn-ea"/>
              </a:rPr>
              <a:t>有</a:t>
            </a:r>
            <a:r>
              <a:rPr lang="en-US" altLang="zh-CN" sz="2200" b="1" dirty="0" smtClean="0">
                <a:latin typeface="+mn-ea"/>
              </a:rPr>
              <a:t>80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1/[(1-s)/100+s]</a:t>
            </a:r>
            <a:r>
              <a:rPr lang="zh-CN" altLang="en-US" sz="2200" b="1" dirty="0" smtClean="0">
                <a:latin typeface="+mn-ea"/>
              </a:rPr>
              <a:t>，则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0.75%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3052494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MP</a:t>
            </a:r>
            <a:r>
              <a:rPr lang="zh-CN" altLang="en-US" sz="2200" b="1" dirty="0">
                <a:latin typeface="宋体" pitchFamily="2" charset="-122"/>
              </a:rPr>
              <a:t>除通信外的访问均命中本地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远程访问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200ns</a:t>
            </a:r>
            <a:r>
              <a:rPr lang="zh-CN" altLang="en-US" sz="2200" b="1" dirty="0" smtClean="0">
                <a:latin typeface="宋体" pitchFamily="2" charset="-122"/>
              </a:rPr>
              <a:t>，远程访问时</a:t>
            </a:r>
            <a:r>
              <a:rPr lang="en-US" altLang="zh-CN" sz="2200" b="1" dirty="0" smtClean="0">
                <a:latin typeface="宋体" pitchFamily="2" charset="-122"/>
              </a:rPr>
              <a:t>PE</a:t>
            </a:r>
            <a:r>
              <a:rPr lang="zh-CN" altLang="en-US" sz="2200" b="1" dirty="0" smtClean="0">
                <a:latin typeface="宋体" pitchFamily="2" charset="-122"/>
              </a:rPr>
              <a:t>挂起；</a:t>
            </a:r>
            <a:r>
              <a:rPr lang="en-US" altLang="zh-CN" sz="2200" b="1" dirty="0" smtClean="0">
                <a:latin typeface="宋体" pitchFamily="2" charset="-122"/>
              </a:rPr>
              <a:t>PE</a:t>
            </a:r>
            <a:r>
              <a:rPr lang="zh-CN" altLang="en-US" sz="2200" b="1" dirty="0" smtClean="0">
                <a:latin typeface="宋体" pitchFamily="2" charset="-122"/>
              </a:rPr>
              <a:t>的主频为</a:t>
            </a:r>
            <a:r>
              <a:rPr lang="en-US" altLang="zh-CN" sz="2200" b="1" dirty="0" smtClean="0">
                <a:latin typeface="宋体" pitchFamily="2" charset="-122"/>
              </a:rPr>
              <a:t>2GHz</a:t>
            </a:r>
            <a:r>
              <a:rPr lang="zh-CN" altLang="en-US" sz="2200" b="1" dirty="0" smtClean="0">
                <a:latin typeface="宋体" pitchFamily="2" charset="-122"/>
              </a:rPr>
              <a:t>、基本</a:t>
            </a:r>
            <a:r>
              <a:rPr lang="en-US" altLang="zh-CN" sz="2200" b="1" dirty="0" smtClean="0">
                <a:latin typeface="宋体" pitchFamily="2" charset="-122"/>
              </a:rPr>
              <a:t>CPI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访存均命中</a:t>
            </a:r>
            <a:r>
              <a:rPr lang="en-US" altLang="zh-CN" b="1" dirty="0" smtClean="0">
                <a:latin typeface="宋体" pitchFamily="2" charset="-122"/>
              </a:rPr>
              <a:t>Cache)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0.5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MP</a:t>
            </a:r>
            <a:r>
              <a:rPr lang="zh-CN" altLang="en-US" sz="2200" b="1" dirty="0" smtClean="0">
                <a:latin typeface="宋体" pitchFamily="2" charset="-122"/>
              </a:rPr>
              <a:t>在无远程通信时，比</a:t>
            </a:r>
            <a:r>
              <a:rPr lang="en-US" altLang="zh-CN" sz="2200" b="1" dirty="0" smtClean="0">
                <a:latin typeface="宋体" pitchFamily="2" charset="-122"/>
              </a:rPr>
              <a:t>0.2%</a:t>
            </a:r>
            <a:r>
              <a:rPr lang="zh-CN" altLang="en-US" sz="2200" b="1" dirty="0" smtClean="0">
                <a:latin typeface="宋体" pitchFamily="2" charset="-122"/>
              </a:rPr>
              <a:t>的指令需远程通信时快多少</a:t>
            </a:r>
            <a:r>
              <a:rPr lang="zh-CN" altLang="en-US" sz="2200" b="1" dirty="0" smtClean="0">
                <a:latin typeface="+mn-ea"/>
              </a:rPr>
              <a:t>？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解：</a:t>
            </a:r>
            <a:r>
              <a:rPr lang="zh-CN" altLang="en-US" sz="2200" b="1" dirty="0" smtClean="0">
                <a:latin typeface="+mn-ea"/>
              </a:rPr>
              <a:t>实际</a:t>
            </a:r>
            <a:r>
              <a:rPr lang="en-US" altLang="zh-CN" sz="2200" b="1" dirty="0" smtClean="0">
                <a:latin typeface="+mn-ea"/>
              </a:rPr>
              <a:t>CPI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0.5+0.2%</a:t>
            </a:r>
            <a:r>
              <a:rPr lang="zh-CN" altLang="en-US" sz="2200" b="1" dirty="0" smtClean="0">
                <a:latin typeface="+mn-ea"/>
              </a:rPr>
              <a:t>*</a:t>
            </a:r>
            <a:r>
              <a:rPr lang="zh-CN" altLang="en-US" sz="2200" b="1" dirty="0" smtClean="0">
                <a:latin typeface="+mn-ea"/>
                <a:sym typeface="Symbol"/>
              </a:rPr>
              <a:t></a:t>
            </a:r>
            <a:r>
              <a:rPr lang="en-US" altLang="zh-CN" sz="2200" b="1" dirty="0" smtClean="0">
                <a:latin typeface="+mn-ea"/>
                <a:sym typeface="Symbol"/>
              </a:rPr>
              <a:t>200ns/(1/2G)</a:t>
            </a:r>
            <a:r>
              <a:rPr lang="zh-CN" altLang="en-US" sz="2200" b="1" dirty="0" smtClean="0">
                <a:latin typeface="+mn-ea"/>
                <a:sym typeface="Symbol"/>
              </a:rPr>
              <a:t>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1.3</a:t>
            </a:r>
            <a:r>
              <a:rPr lang="zh-CN" altLang="en-US" sz="2200" b="1" dirty="0" smtClean="0">
                <a:latin typeface="+mn-ea"/>
              </a:rPr>
              <a:t>，快</a:t>
            </a:r>
            <a:r>
              <a:rPr lang="en-US" altLang="zh-CN" sz="2200" b="1" dirty="0" smtClean="0">
                <a:latin typeface="+mn-ea"/>
              </a:rPr>
              <a:t>1.3/0.5</a:t>
            </a:r>
            <a:r>
              <a:rPr lang="zh-CN" altLang="en-US" sz="2200" b="1" dirty="0" smtClean="0">
                <a:latin typeface="+mn-ea"/>
              </a:rPr>
              <a:t>倍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203848" y="1340768"/>
            <a:ext cx="576064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    介于完全并行</a:t>
            </a:r>
            <a:r>
              <a:rPr lang="en-US" altLang="zh-CN" sz="2400" b="1" dirty="0" smtClean="0">
                <a:latin typeface="+mn-ea"/>
              </a:rPr>
              <a:t>-</a:t>
            </a:r>
            <a:r>
              <a:rPr lang="zh-CN" altLang="en-US" sz="2400" b="1" dirty="0" smtClean="0">
                <a:latin typeface="+mn-ea"/>
              </a:rPr>
              <a:t>串行之间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～并行算法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与通信频率、通信方式、</a:t>
            </a:r>
            <a:r>
              <a:rPr lang="en-US" altLang="zh-CN" sz="2400" b="1" dirty="0" smtClean="0">
                <a:latin typeface="+mn-ea"/>
                <a:ea typeface="+mn-ea"/>
              </a:rPr>
              <a:t>IN</a:t>
            </a:r>
            <a:r>
              <a:rPr lang="zh-CN" altLang="en-US" sz="2400" b="1" dirty="0" smtClean="0">
                <a:latin typeface="+mn-ea"/>
                <a:ea typeface="+mn-ea"/>
              </a:rPr>
              <a:t>时延等有关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123728" y="4797152"/>
            <a:ext cx="6840760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           </a:t>
            </a:r>
            <a:r>
              <a:rPr lang="zh-CN" altLang="en-US" sz="2400" b="1" u="sng" dirty="0" smtClean="0">
                <a:latin typeface="+mn-ea"/>
                <a:ea typeface="+mn-ea"/>
              </a:rPr>
              <a:t>采用</a:t>
            </a:r>
            <a:r>
              <a:rPr lang="zh-CN" altLang="en-US" sz="2400" b="1" dirty="0" smtClean="0">
                <a:latin typeface="+mn-ea"/>
                <a:ea typeface="+mn-ea"/>
              </a:rPr>
              <a:t>更好的并行算法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软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           </a:t>
            </a:r>
            <a:r>
              <a:rPr lang="zh-CN" altLang="en-US" sz="2400" b="1" u="sng" dirty="0" smtClean="0">
                <a:latin typeface="+mn-ea"/>
                <a:ea typeface="+mn-ea"/>
              </a:rPr>
              <a:t>降低</a:t>
            </a:r>
            <a:r>
              <a:rPr lang="zh-CN" altLang="en-US" sz="2400" b="1" dirty="0" smtClean="0">
                <a:latin typeface="+mn-ea"/>
                <a:ea typeface="+mn-ea"/>
              </a:rPr>
              <a:t>远程访问频率、</a:t>
            </a:r>
            <a:r>
              <a:rPr lang="zh-CN" altLang="en-US" sz="2400" b="1" u="sng" dirty="0" smtClean="0">
                <a:latin typeface="+mn-ea"/>
                <a:ea typeface="+mn-ea"/>
              </a:rPr>
              <a:t>容忍</a:t>
            </a:r>
            <a:r>
              <a:rPr lang="zh-CN" altLang="en-US" sz="2400" b="1" dirty="0" smtClean="0">
                <a:latin typeface="+mn-ea"/>
                <a:ea typeface="+mn-ea"/>
              </a:rPr>
              <a:t>远程延迟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         </a:t>
            </a:r>
            <a:r>
              <a:rPr lang="zh-CN" altLang="en-US" dirty="0" smtClean="0">
                <a:latin typeface="+mn-ea"/>
                <a:ea typeface="+mn-ea"/>
              </a:rPr>
              <a:t>├</a:t>
            </a:r>
            <a:r>
              <a:rPr lang="zh-CN" altLang="en-US" b="1" dirty="0" smtClean="0">
                <a:latin typeface="+mn-ea"/>
                <a:ea typeface="+mn-ea"/>
              </a:rPr>
              <a:t>→</a:t>
            </a:r>
            <a:r>
              <a:rPr lang="zh-CN" altLang="en-US" b="1" u="sng" dirty="0" smtClean="0">
                <a:latin typeface="+mn-ea"/>
                <a:ea typeface="+mn-ea"/>
              </a:rPr>
              <a:t>缓存</a:t>
            </a:r>
            <a:r>
              <a:rPr lang="zh-CN" altLang="en-US" b="1" dirty="0">
                <a:latin typeface="+mn-ea"/>
                <a:ea typeface="+mn-ea"/>
              </a:rPr>
              <a:t>共享数据</a:t>
            </a:r>
            <a:r>
              <a:rPr lang="en-US" altLang="zh-CN" b="1" dirty="0">
                <a:latin typeface="+mn-ea"/>
                <a:ea typeface="+mn-ea"/>
              </a:rPr>
              <a:t>[</a:t>
            </a:r>
            <a:r>
              <a:rPr lang="zh-CN" altLang="en-US" b="1" dirty="0">
                <a:latin typeface="+mn-ea"/>
                <a:ea typeface="+mn-ea"/>
              </a:rPr>
              <a:t>硬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</a:rPr>
              <a:t>                  </a:t>
            </a:r>
            <a:r>
              <a:rPr lang="zh-CN" altLang="en-US" dirty="0" smtClean="0">
                <a:latin typeface="+mn-ea"/>
              </a:rPr>
              <a:t>└</a:t>
            </a:r>
            <a:r>
              <a:rPr lang="zh-CN" altLang="en-US" b="1" dirty="0" smtClean="0">
                <a:latin typeface="+mn-ea"/>
              </a:rPr>
              <a:t>→</a:t>
            </a:r>
            <a:r>
              <a:rPr lang="zh-CN" altLang="en-US" b="1" dirty="0">
                <a:latin typeface="+mn-ea"/>
              </a:rPr>
              <a:t>调整数据的结构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软</a:t>
            </a:r>
            <a:r>
              <a:rPr lang="en-US" altLang="zh-CN" b="1" dirty="0">
                <a:latin typeface="+mn-ea"/>
              </a:rPr>
              <a:t>]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0272" y="5710114"/>
            <a:ext cx="2051720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latin typeface="+mn-ea"/>
              </a:rPr>
              <a:t>└</a:t>
            </a:r>
            <a:r>
              <a:rPr lang="zh-CN" altLang="en-US" b="1" dirty="0">
                <a:latin typeface="+mn-ea"/>
              </a:rPr>
              <a:t>→多线程、预</a:t>
            </a:r>
            <a:r>
              <a:rPr lang="zh-CN" altLang="en-US" b="1" dirty="0" smtClean="0">
                <a:latin typeface="+mn-ea"/>
              </a:rPr>
              <a:t>取</a:t>
            </a:r>
            <a:endParaRPr lang="en-US" altLang="zh-CN" b="1" dirty="0">
              <a:latin typeface="+mn-ea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>
            <a:off x="1763688" y="6129328"/>
            <a:ext cx="2520280" cy="252000"/>
          </a:xfrm>
          <a:prstGeom prst="borderCallout2">
            <a:avLst>
              <a:gd name="adj1" fmla="val 49799"/>
              <a:gd name="adj2" fmla="val 100208"/>
              <a:gd name="adj3" fmla="val 51409"/>
              <a:gd name="adj4" fmla="val 108802"/>
              <a:gd name="adj5" fmla="val -53288"/>
              <a:gd name="adj6" fmla="val 11879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需解决一致性问题</a:t>
            </a:r>
            <a:r>
              <a:rPr lang="en-US" altLang="zh-CN" sz="1600" b="1" dirty="0" smtClean="0">
                <a:latin typeface="+mn-ea"/>
                <a:ea typeface="+mn-ea"/>
              </a:rPr>
              <a:t>[</a:t>
            </a:r>
            <a:r>
              <a:rPr lang="zh-CN" altLang="en-US" sz="1600" b="1" dirty="0" smtClean="0">
                <a:latin typeface="+mn-ea"/>
                <a:ea typeface="+mn-ea"/>
              </a:rPr>
              <a:t>硬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软</a:t>
            </a:r>
            <a:r>
              <a:rPr lang="en-US" altLang="zh-CN" sz="1600" b="1" dirty="0" smtClean="0">
                <a:latin typeface="+mn-ea"/>
                <a:ea typeface="+mn-ea"/>
              </a:rPr>
              <a:t>]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节  对称式共享</a:t>
            </a:r>
            <a:r>
              <a:rPr lang="en-US" altLang="zh-CN" sz="2800" b="1" dirty="0" smtClean="0">
                <a:latin typeface="宋体" pitchFamily="2" charset="-122"/>
              </a:rPr>
              <a:t>MEM</a:t>
            </a:r>
            <a:r>
              <a:rPr lang="zh-CN" altLang="en-US" sz="2800" b="1" dirty="0" smtClean="0">
                <a:latin typeface="宋体" pitchFamily="2" charset="-122"/>
              </a:rPr>
              <a:t>系统结构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7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结构特性，</a:t>
            </a:r>
            <a:r>
              <a:rPr lang="en-US" altLang="zh-CN" sz="2200" b="1" u="none" dirty="0" smtClean="0">
                <a:latin typeface="+mn-ea"/>
                <a:ea typeface="+mn-ea"/>
              </a:rPr>
              <a:t>Cache</a:t>
            </a:r>
            <a:r>
              <a:rPr lang="zh-CN" altLang="en-US" sz="2200" b="1" u="none" dirty="0" smtClean="0">
                <a:latin typeface="+mn-ea"/>
                <a:ea typeface="+mn-ea"/>
              </a:rPr>
              <a:t>一致性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协议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实现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Cache</a:t>
            </a:r>
            <a:r>
              <a:rPr lang="zh-CN" altLang="en-US" sz="2200" b="1" dirty="0" smtClean="0">
                <a:latin typeface="+mn-ea"/>
              </a:rPr>
              <a:t>一致性实例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1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SMP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系统结构概述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9512" y="1844824"/>
            <a:ext cx="424854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*节点互连：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*访存模型：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性能优化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性能优化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*同步机制：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2117518" y="1844824"/>
            <a:ext cx="68345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节点为</a:t>
            </a:r>
            <a:r>
              <a:rPr lang="en-US" altLang="zh-CN" sz="2400" b="1" u="sng" dirty="0" smtClean="0">
                <a:latin typeface="+mn-ea"/>
              </a:rPr>
              <a:t>CPU</a:t>
            </a:r>
            <a:r>
              <a:rPr lang="zh-CN" altLang="en-US" sz="2400" b="1" u="sng" dirty="0" smtClean="0">
                <a:latin typeface="+mn-ea"/>
              </a:rPr>
              <a:t>或</a:t>
            </a:r>
            <a:r>
              <a:rPr lang="en-US" altLang="zh-CN" sz="2400" b="1" u="sng" dirty="0" smtClean="0">
                <a:latin typeface="+mn-ea"/>
              </a:rPr>
              <a:t>CPU</a:t>
            </a:r>
            <a:r>
              <a:rPr lang="zh-CN" altLang="en-US" sz="2400" b="1" u="sng" dirty="0" smtClean="0">
                <a:latin typeface="+mn-ea"/>
              </a:rPr>
              <a:t>核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IN</a:t>
            </a:r>
            <a:r>
              <a:rPr lang="zh-CN" altLang="en-US" sz="2400" b="1" dirty="0" smtClean="0">
                <a:latin typeface="+mn-ea"/>
              </a:rPr>
              <a:t>为</a:t>
            </a:r>
            <a:r>
              <a:rPr lang="zh-CN" altLang="en-US" sz="2400" b="1" u="sng" dirty="0" smtClean="0">
                <a:latin typeface="+mn-ea"/>
              </a:rPr>
              <a:t>对称式</a:t>
            </a:r>
            <a:r>
              <a:rPr lang="zh-CN" altLang="en-US" sz="2400" b="1" dirty="0" smtClean="0">
                <a:latin typeface="+mn-ea"/>
              </a:rPr>
              <a:t>网络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分布式控制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259633" y="2348880"/>
            <a:ext cx="5904655" cy="1440160"/>
            <a:chOff x="3995935" y="4869160"/>
            <a:chExt cx="5904655" cy="1440160"/>
          </a:xfrm>
        </p:grpSpPr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3995935" y="5445224"/>
              <a:ext cx="362429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互连网络</a:t>
              </a:r>
            </a:p>
          </p:txBody>
        </p:sp>
        <p:sp>
          <p:nvSpPr>
            <p:cNvPr id="55" name="Text Box 43"/>
            <p:cNvSpPr txBox="1">
              <a:spLocks noChangeArrowheads="1"/>
            </p:cNvSpPr>
            <p:nvPr/>
          </p:nvSpPr>
          <p:spPr bwMode="auto">
            <a:xfrm>
              <a:off x="6084216" y="4869160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4499992" y="4869160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  <a:r>
                <a:rPr lang="en-US" altLang="zh-CN" sz="1800" b="1" dirty="0">
                  <a:latin typeface="+mn-ea"/>
                  <a:ea typeface="+mn-ea"/>
                </a:rPr>
                <a:t>/C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4788024" y="5157192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364160" y="4869160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  <a:r>
                <a:rPr lang="en-US" altLang="zh-CN" sz="1800" b="1" dirty="0">
                  <a:latin typeface="+mn-ea"/>
                  <a:ea typeface="+mn-ea"/>
                </a:rPr>
                <a:t>/C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5652120" y="5157192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6588296" y="4869160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n</a:t>
              </a:r>
              <a:r>
                <a:rPr lang="en-US" altLang="zh-CN" sz="1800" b="1" dirty="0">
                  <a:latin typeface="+mn-ea"/>
                  <a:ea typeface="+mn-ea"/>
                </a:rPr>
                <a:t>/</a:t>
              </a:r>
              <a:r>
                <a:rPr lang="en-US" altLang="zh-CN" sz="1800" b="1" dirty="0" err="1">
                  <a:latin typeface="+mn-ea"/>
                  <a:ea typeface="+mn-ea"/>
                </a:rPr>
                <a:t>C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n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6948264" y="5157192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995992" y="6019006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4211960" y="5733256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5148064" y="6021320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644008" y="6019006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4900209" y="5733256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5580112" y="6019006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m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5868144" y="5733256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6228184" y="6012277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7116233" y="6012277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</a:t>
              </a:r>
              <a:r>
                <a:rPr lang="en-US" altLang="zh-CN" sz="1800" b="1" baseline="-14000" dirty="0" err="1" smtClean="0">
                  <a:latin typeface="+mn-ea"/>
                  <a:ea typeface="+mn-ea"/>
                </a:rPr>
                <a:t>d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6732288" y="6021320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>
              <a:off x="6444208" y="5733256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7380312" y="5733256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7812359" y="4952201"/>
              <a:ext cx="2088231" cy="1141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P—</a:t>
              </a:r>
              <a:r>
                <a:rPr lang="zh-CN" altLang="en-US" b="1" dirty="0" smtClean="0">
                  <a:latin typeface="+mn-ea"/>
                  <a:ea typeface="+mn-ea"/>
                </a:rPr>
                <a:t>处理器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r>
                <a:rPr lang="en-US" altLang="zh-CN" sz="1800" b="1" dirty="0" smtClean="0">
                  <a:latin typeface="+mn-ea"/>
                  <a:ea typeface="+mn-ea"/>
                </a:rPr>
                <a:t>C—</a:t>
              </a:r>
              <a:r>
                <a:rPr lang="en-US" altLang="zh-CN" b="1" dirty="0" smtClean="0">
                  <a:latin typeface="+mn-ea"/>
                  <a:ea typeface="+mn-ea"/>
                </a:rPr>
                <a:t>Cache(</a:t>
              </a:r>
              <a:r>
                <a:rPr lang="zh-CN" altLang="en-US" b="1" dirty="0" smtClean="0">
                  <a:latin typeface="+mn-ea"/>
                  <a:ea typeface="+mn-ea"/>
                </a:rPr>
                <a:t>私有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1800" b="1" dirty="0" smtClean="0">
                  <a:latin typeface="+mn-ea"/>
                  <a:ea typeface="+mn-ea"/>
                </a:rPr>
                <a:t>SM—</a:t>
              </a:r>
              <a:r>
                <a:rPr lang="zh-CN" altLang="en-US" sz="1800" b="1" dirty="0" smtClean="0">
                  <a:latin typeface="+mn-ea"/>
                  <a:ea typeface="+mn-ea"/>
                </a:rPr>
                <a:t>系统</a:t>
              </a:r>
              <a:r>
                <a:rPr lang="en-US" altLang="zh-CN" b="1" dirty="0" smtClean="0">
                  <a:latin typeface="+mn-ea"/>
                  <a:ea typeface="+mn-ea"/>
                </a:rPr>
                <a:t>MEM(</a:t>
              </a:r>
              <a:r>
                <a:rPr lang="zh-CN" altLang="en-US" b="1" dirty="0" smtClean="0">
                  <a:latin typeface="+mn-ea"/>
                  <a:ea typeface="+mn-ea"/>
                </a:rPr>
                <a:t>共享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1800" b="1" dirty="0" smtClean="0">
                  <a:latin typeface="+mn-ea"/>
                  <a:ea typeface="+mn-ea"/>
                </a:rPr>
                <a:t>D—</a:t>
              </a:r>
              <a:r>
                <a:rPr lang="en-US" altLang="zh-CN" b="1" dirty="0" smtClean="0">
                  <a:latin typeface="+mn-ea"/>
                  <a:ea typeface="+mn-ea"/>
                </a:rPr>
                <a:t>I/O</a:t>
              </a:r>
              <a:r>
                <a:rPr lang="zh-CN" altLang="en-US" b="1" dirty="0" smtClean="0">
                  <a:latin typeface="+mn-ea"/>
                  <a:ea typeface="+mn-ea"/>
                </a:rPr>
                <a:t>设备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</p:grp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2183788" y="3811106"/>
            <a:ext cx="67809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UMA</a:t>
            </a:r>
            <a:r>
              <a:rPr lang="zh-CN" altLang="en-US" sz="2400" b="1" dirty="0" smtClean="0">
                <a:latin typeface="+mn-ea"/>
              </a:rPr>
              <a:t>方式，时延较大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读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写＝</a:t>
            </a:r>
            <a:r>
              <a:rPr lang="en-US" altLang="zh-CN" sz="2000" b="1" i="1" dirty="0" smtClean="0">
                <a:latin typeface="+mn-ea"/>
              </a:rPr>
              <a:t>T</a:t>
            </a:r>
            <a:r>
              <a:rPr lang="en-US" altLang="zh-CN" sz="2000" b="1" baseline="-18000" dirty="0" smtClean="0">
                <a:latin typeface="+mn-ea"/>
              </a:rPr>
              <a:t>MEM</a:t>
            </a:r>
            <a:r>
              <a:rPr lang="en-US" altLang="zh-CN" sz="2000" b="1" dirty="0" smtClean="0">
                <a:latin typeface="+mn-ea"/>
              </a:rPr>
              <a:t>+</a:t>
            </a:r>
            <a:r>
              <a:rPr lang="en-US" altLang="zh-CN" sz="2000" b="1" i="1" dirty="0" smtClean="0">
                <a:latin typeface="+mn-ea"/>
              </a:rPr>
              <a:t>T</a:t>
            </a:r>
            <a:r>
              <a:rPr lang="en-US" altLang="zh-CN" sz="2000" b="1" baseline="-18000" dirty="0" smtClean="0">
                <a:latin typeface="+mn-ea"/>
              </a:rPr>
              <a:t>IN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设置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缓存私有数据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，采用高速</a:t>
            </a:r>
            <a:r>
              <a:rPr lang="en-US" altLang="zh-CN" sz="2400" b="1" dirty="0" smtClean="0">
                <a:latin typeface="+mn-ea"/>
              </a:rPr>
              <a:t>IN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紧耦合互连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共享</a:t>
            </a:r>
            <a:r>
              <a:rPr lang="en-US" altLang="zh-CN" sz="2400" b="1" dirty="0" smtClean="0">
                <a:latin typeface="+mn-ea"/>
              </a:rPr>
              <a:t>MEM</a:t>
            </a:r>
            <a:r>
              <a:rPr lang="zh-CN" altLang="en-US" sz="2400" b="1" dirty="0" smtClean="0">
                <a:latin typeface="+mn-ea"/>
              </a:rPr>
              <a:t>方式，时延较大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读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写＝</a:t>
            </a:r>
            <a:r>
              <a:rPr lang="en-US" altLang="zh-CN" sz="2000" b="1" i="1" dirty="0" smtClean="0">
                <a:latin typeface="+mn-ea"/>
              </a:rPr>
              <a:t>T</a:t>
            </a:r>
            <a:r>
              <a:rPr lang="en-US" altLang="zh-CN" sz="2000" b="1" baseline="-18000" dirty="0" smtClean="0">
                <a:latin typeface="+mn-ea"/>
              </a:rPr>
              <a:t>MEM</a:t>
            </a:r>
            <a:r>
              <a:rPr lang="en-US" altLang="zh-CN" sz="2000" b="1" dirty="0" smtClean="0">
                <a:latin typeface="+mn-ea"/>
              </a:rPr>
              <a:t>+</a:t>
            </a:r>
            <a:r>
              <a:rPr lang="en-US" altLang="zh-CN" sz="2000" b="1" i="1" dirty="0" smtClean="0">
                <a:latin typeface="+mn-ea"/>
              </a:rPr>
              <a:t>T</a:t>
            </a:r>
            <a:r>
              <a:rPr lang="en-US" altLang="zh-CN" sz="2000" b="1" baseline="-18000" dirty="0" smtClean="0">
                <a:latin typeface="+mn-ea"/>
              </a:rPr>
              <a:t>IN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用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缓存共享数据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读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写≥</a:t>
            </a:r>
            <a:r>
              <a:rPr lang="en-US" altLang="zh-CN" b="1" i="1" dirty="0" err="1" smtClean="0">
                <a:latin typeface="+mn-ea"/>
              </a:rPr>
              <a:t>T</a:t>
            </a:r>
            <a:r>
              <a:rPr lang="en-US" altLang="zh-CN" b="1" baseline="-18000" dirty="0" err="1" smtClean="0">
                <a:latin typeface="+mn-ea"/>
              </a:rPr>
              <a:t>Cache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(8.4</a:t>
            </a:r>
            <a:r>
              <a:rPr lang="zh-CN" altLang="en-US" b="1" dirty="0" smtClean="0">
                <a:latin typeface="+mn-ea"/>
              </a:rPr>
              <a:t>节讨论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79912" y="5589240"/>
            <a:ext cx="403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9375" indent="-1349375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990099"/>
                </a:solidFill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→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问题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 smtClean="0">
                <a:latin typeface="+mn-ea"/>
                <a:ea typeface="+mn-ea"/>
              </a:rPr>
              <a:t>各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中同一单元的副本可能不一致</a:t>
            </a:r>
            <a:endParaRPr lang="en-US" altLang="zh-CN" sz="2000" b="1" dirty="0">
              <a:latin typeface="+mn-ea"/>
              <a:ea typeface="+mn-ea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7308304" y="2420888"/>
            <a:ext cx="1728192" cy="1224136"/>
            <a:chOff x="7308304" y="2564904"/>
            <a:chExt cx="1728192" cy="1224136"/>
          </a:xfrm>
        </p:grpSpPr>
        <p:sp>
          <p:nvSpPr>
            <p:cNvPr id="82" name="Text Box 41"/>
            <p:cNvSpPr txBox="1">
              <a:spLocks noChangeArrowheads="1"/>
            </p:cNvSpPr>
            <p:nvPr/>
          </p:nvSpPr>
          <p:spPr bwMode="auto">
            <a:xfrm>
              <a:off x="7380312" y="2780944"/>
              <a:ext cx="282387" cy="43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P</a:t>
              </a:r>
              <a:r>
                <a:rPr lang="en-US" altLang="zh-CN" baseline="-18000" dirty="0"/>
                <a:t>i</a:t>
              </a:r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 smtClean="0"/>
                <a:t>P</a:t>
              </a:r>
              <a:r>
                <a:rPr lang="en-US" altLang="zh-CN" baseline="-18000" dirty="0" err="1"/>
                <a:t>j</a:t>
              </a:r>
              <a:endParaRPr lang="en-US" altLang="zh-CN" baseline="-18000" dirty="0"/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7884328" y="2564904"/>
              <a:ext cx="576104" cy="12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7884328" y="2846664"/>
              <a:ext cx="576104" cy="57390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>
              <a:off x="7884328" y="3068960"/>
              <a:ext cx="576120" cy="57447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 flipV="1">
              <a:off x="7884328" y="2846664"/>
              <a:ext cx="576120" cy="58233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9" name="Line 63"/>
            <p:cNvSpPr>
              <a:spLocks noChangeShapeType="1"/>
            </p:cNvSpPr>
            <p:nvPr/>
          </p:nvSpPr>
          <p:spPr bwMode="auto">
            <a:xfrm flipV="1">
              <a:off x="7884328" y="3067372"/>
              <a:ext cx="576104" cy="57911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7668328" y="2851348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7668328" y="3420571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7668328" y="3643436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Text Box 41"/>
            <p:cNvSpPr txBox="1">
              <a:spLocks noChangeArrowheads="1"/>
            </p:cNvSpPr>
            <p:nvPr/>
          </p:nvSpPr>
          <p:spPr bwMode="auto">
            <a:xfrm>
              <a:off x="7308304" y="3354859"/>
              <a:ext cx="365661" cy="434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 err="1" smtClean="0"/>
                <a:t>SM</a:t>
              </a:r>
              <a:r>
                <a:rPr lang="en-US" altLang="zh-CN" baseline="-18000" dirty="0" err="1" smtClean="0"/>
                <a:t>p</a:t>
              </a:r>
              <a:endParaRPr lang="en-US" altLang="zh-CN" baseline="-18000" dirty="0"/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 smtClean="0"/>
                <a:t>SM</a:t>
              </a:r>
              <a:r>
                <a:rPr lang="en-US" altLang="zh-CN" baseline="-18000" dirty="0" err="1" smtClean="0"/>
                <a:t>q</a:t>
              </a:r>
              <a:endParaRPr lang="en-US" altLang="zh-CN" baseline="-18000" dirty="0"/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7668344" y="306737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8682101" y="2780944"/>
              <a:ext cx="282387" cy="43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P</a:t>
              </a:r>
              <a:r>
                <a:rPr lang="en-US" altLang="zh-CN" baseline="-18000" dirty="0"/>
                <a:t>i</a:t>
              </a:r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 smtClean="0"/>
                <a:t>P</a:t>
              </a:r>
              <a:r>
                <a:rPr lang="en-US" altLang="zh-CN" baseline="-18000" dirty="0" err="1"/>
                <a:t>j</a:t>
              </a:r>
              <a:endParaRPr lang="en-US" altLang="zh-CN" baseline="-18000" dirty="0"/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>
              <a:off x="8460432" y="2851348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8460432" y="3420571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8460432" y="3643436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41"/>
            <p:cNvSpPr txBox="1">
              <a:spLocks noChangeArrowheads="1"/>
            </p:cNvSpPr>
            <p:nvPr/>
          </p:nvSpPr>
          <p:spPr bwMode="auto">
            <a:xfrm>
              <a:off x="8670835" y="3354859"/>
              <a:ext cx="365661" cy="434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 err="1" smtClean="0"/>
                <a:t>SM</a:t>
              </a:r>
              <a:r>
                <a:rPr lang="en-US" altLang="zh-CN" baseline="-18000" dirty="0" err="1" smtClean="0"/>
                <a:t>p</a:t>
              </a:r>
              <a:endParaRPr lang="en-US" altLang="zh-CN" baseline="-18000" dirty="0"/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 smtClean="0"/>
                <a:t>SM</a:t>
              </a:r>
              <a:r>
                <a:rPr lang="en-US" altLang="zh-CN" baseline="-18000" dirty="0" err="1" smtClean="0"/>
                <a:t>q</a:t>
              </a:r>
              <a:endParaRPr lang="en-US" altLang="zh-CN" baseline="-18000" dirty="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8460448" y="306737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58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1187624" y="4293232"/>
            <a:ext cx="6552728" cy="1152112"/>
            <a:chOff x="1187624" y="4221112"/>
            <a:chExt cx="6552728" cy="1152112"/>
          </a:xfrm>
        </p:grpSpPr>
        <p:sp>
          <p:nvSpPr>
            <p:cNvPr id="84" name="TextBox 83"/>
            <p:cNvSpPr txBox="1"/>
            <p:nvPr/>
          </p:nvSpPr>
          <p:spPr>
            <a:xfrm>
              <a:off x="1187672" y="4221120"/>
              <a:ext cx="432000" cy="28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</a:t>
              </a:r>
              <a:r>
                <a:rPr lang="en-US" altLang="zh-CN" b="1" baseline="-18000" dirty="0" smtClean="0">
                  <a:latin typeface="+mn-ea"/>
                  <a:ea typeface="+mn-ea"/>
                </a:rPr>
                <a:t>0</a:t>
              </a:r>
              <a:r>
                <a:rPr lang="en-US" altLang="zh-CN" b="1" dirty="0" smtClean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1890795" y="422111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=1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5224298" y="422111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3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2699792" y="5157224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8" name="椭圆 87"/>
            <p:cNvSpPr/>
            <p:nvPr/>
          </p:nvSpPr>
          <p:spPr bwMode="auto">
            <a:xfrm>
              <a:off x="3924000" y="5157224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5872370" y="515719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3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4211960" y="422111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3271486" y="4221112"/>
              <a:ext cx="648000" cy="216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6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=5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6300192" y="4221112"/>
              <a:ext cx="648000" cy="216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</a:t>
              </a:r>
              <a:r>
                <a:rPr kumimoji="1" lang="en-US" altLang="zh-CN" sz="1600" b="0" i="0" u="none" strike="noStrike" cap="none" normalizeH="0" baseline="-18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6</a:t>
              </a:r>
              <a:r>
                <a:rPr kumimoji="1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=7</a:t>
              </a:r>
              <a:endParaRPr kumimoji="1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93" name="直接箭头连接符 92"/>
            <p:cNvCxnSpPr>
              <a:stCxn id="85" idx="6"/>
              <a:endCxn id="91" idx="2"/>
            </p:cNvCxnSpPr>
            <p:nvPr/>
          </p:nvCxnSpPr>
          <p:spPr bwMode="auto">
            <a:xfrm>
              <a:off x="2538795" y="4329112"/>
              <a:ext cx="73269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87" idx="6"/>
              <a:endCxn id="88" idx="2"/>
            </p:cNvCxnSpPr>
            <p:nvPr/>
          </p:nvCxnSpPr>
          <p:spPr bwMode="auto">
            <a:xfrm>
              <a:off x="3347792" y="5265224"/>
              <a:ext cx="5762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>
              <a:stCxn id="88" idx="6"/>
              <a:endCxn id="89" idx="2"/>
            </p:cNvCxnSpPr>
            <p:nvPr/>
          </p:nvCxnSpPr>
          <p:spPr bwMode="auto">
            <a:xfrm flipV="1">
              <a:off x="4572000" y="5265192"/>
              <a:ext cx="1300370" cy="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89" idx="6"/>
            </p:cNvCxnSpPr>
            <p:nvPr/>
          </p:nvCxnSpPr>
          <p:spPr bwMode="auto">
            <a:xfrm>
              <a:off x="6520370" y="5265192"/>
              <a:ext cx="87074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>
              <a:stCxn id="91" idx="6"/>
              <a:endCxn id="90" idx="2"/>
            </p:cNvCxnSpPr>
            <p:nvPr/>
          </p:nvCxnSpPr>
          <p:spPr bwMode="auto">
            <a:xfrm>
              <a:off x="3919486" y="4329112"/>
              <a:ext cx="29247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0" idx="6"/>
              <a:endCxn id="86" idx="2"/>
            </p:cNvCxnSpPr>
            <p:nvPr/>
          </p:nvCxnSpPr>
          <p:spPr bwMode="auto">
            <a:xfrm>
              <a:off x="4859960" y="4329112"/>
              <a:ext cx="36433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86" idx="6"/>
              <a:endCxn id="92" idx="2"/>
            </p:cNvCxnSpPr>
            <p:nvPr/>
          </p:nvCxnSpPr>
          <p:spPr bwMode="auto">
            <a:xfrm>
              <a:off x="5872298" y="4329112"/>
              <a:ext cx="42789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6"/>
            </p:cNvCxnSpPr>
            <p:nvPr/>
          </p:nvCxnSpPr>
          <p:spPr bwMode="auto">
            <a:xfrm>
              <a:off x="6948192" y="4329112"/>
              <a:ext cx="2226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endCxn id="85" idx="2"/>
            </p:cNvCxnSpPr>
            <p:nvPr/>
          </p:nvCxnSpPr>
          <p:spPr bwMode="auto">
            <a:xfrm flipV="1">
              <a:off x="1619672" y="4329112"/>
              <a:ext cx="2711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87" idx="2"/>
            </p:cNvCxnSpPr>
            <p:nvPr/>
          </p:nvCxnSpPr>
          <p:spPr bwMode="auto">
            <a:xfrm flipV="1">
              <a:off x="1619672" y="5265224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1187624" y="5085184"/>
              <a:ext cx="432000" cy="28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P</a:t>
              </a:r>
              <a:r>
                <a:rPr lang="en-US" altLang="zh-CN" b="1" baseline="-18000" dirty="0" smtClean="0">
                  <a:latin typeface="+mn-ea"/>
                  <a:ea typeface="+mn-ea"/>
                </a:rPr>
                <a:t>1</a:t>
              </a:r>
              <a:r>
                <a:rPr lang="en-US" altLang="zh-CN" b="1" dirty="0" smtClean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04" name="Text Box 202"/>
            <p:cNvSpPr txBox="1">
              <a:spLocks noChangeArrowheads="1"/>
            </p:cNvSpPr>
            <p:nvPr/>
          </p:nvSpPr>
          <p:spPr bwMode="auto">
            <a:xfrm>
              <a:off x="1937096" y="4581128"/>
              <a:ext cx="5803256" cy="432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                                         </a:t>
              </a:r>
              <a:r>
                <a:rPr lang="zh-CN" altLang="en-US" sz="1800" b="1" dirty="0" smtClean="0">
                  <a:latin typeface="宋体" pitchFamily="2" charset="-122"/>
                </a:rPr>
                <a:t>存储系统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2195736" y="44371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2267744" y="4437080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6228184" y="5013176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6156176" y="5013144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4283968" y="501320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4211960" y="5013176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3563888" y="443714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635896" y="4437112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4499992" y="443714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4572000" y="4437112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6588224" y="4437176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6660232" y="4437144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5508104" y="44371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580112" y="44371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2987824" y="5013176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3059832" y="5013176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267744" y="4581032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3059832" y="4941072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4283968" y="4941104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4572000" y="4581064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228184" y="4941136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5580112" y="4581064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>
              <a:off x="3635896" y="4581128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6660232" y="4581160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5020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一致性</a:t>
            </a:r>
            <a:endParaRPr lang="zh-CN" altLang="en-US" sz="2400" dirty="0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4536504" cy="514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一致性的概念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不一致原因：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*一致性的存储系统：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*一致性的特性：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71600" y="2708920"/>
            <a:ext cx="80648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      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对同一单元</a:t>
            </a:r>
            <a:r>
              <a:rPr lang="en-US" altLang="zh-CN" sz="2000" b="1" dirty="0" smtClean="0">
                <a:latin typeface="+mn-ea"/>
              </a:rPr>
              <a:t>X</a:t>
            </a:r>
            <a:r>
              <a:rPr lang="zh-CN" altLang="en-US" sz="2000" b="1" dirty="0" smtClean="0">
                <a:latin typeface="+mn-ea"/>
              </a:rPr>
              <a:t>的操作，需满足下列条件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⑴任意</a:t>
            </a:r>
            <a:r>
              <a:rPr lang="en-US" altLang="zh-CN" sz="2400" b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发出访问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操作的次序，与进程访问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的次序相同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⑵每个读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返回的</a:t>
            </a:r>
            <a:r>
              <a:rPr lang="zh-CN" altLang="en-US" sz="2400" b="1" dirty="0">
                <a:latin typeface="+mn-ea"/>
              </a:rPr>
              <a:t>值，均</a:t>
            </a:r>
            <a:r>
              <a:rPr lang="zh-CN" altLang="en-US" sz="2400" b="1" dirty="0" smtClean="0">
                <a:latin typeface="+mn-ea"/>
              </a:rPr>
              <a:t>为最后一次写</a:t>
            </a:r>
            <a:r>
              <a:rPr lang="zh-CN" altLang="en-US" sz="2400" b="1" dirty="0">
                <a:latin typeface="+mn-ea"/>
              </a:rPr>
              <a:t>进去的</a:t>
            </a:r>
            <a:r>
              <a:rPr lang="zh-CN" altLang="en-US" sz="2400" b="1" dirty="0" smtClean="0">
                <a:latin typeface="+mn-ea"/>
              </a:rPr>
              <a:t>值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405064" y="5491534"/>
            <a:ext cx="4524654" cy="9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某</a:t>
            </a:r>
            <a:r>
              <a:rPr lang="en-US" altLang="zh-CN" sz="2400" b="1" dirty="0" smtClean="0">
                <a:latin typeface="+mn-ea"/>
                <a:ea typeface="+mn-ea"/>
              </a:rPr>
              <a:t>P</a:t>
            </a:r>
            <a:r>
              <a:rPr lang="zh-CN" altLang="en-US" sz="2400" b="1" dirty="0" smtClean="0">
                <a:latin typeface="宋体" pitchFamily="2" charset="-122"/>
              </a:rPr>
              <a:t>写</a:t>
            </a:r>
            <a:r>
              <a:rPr lang="zh-CN" altLang="en-US" sz="2400" b="1" dirty="0">
                <a:latin typeface="宋体" pitchFamily="2" charset="-122"/>
              </a:rPr>
              <a:t>操作</a:t>
            </a:r>
            <a:r>
              <a:rPr lang="zh-CN" altLang="en-US" sz="2400" b="1" dirty="0" smtClean="0">
                <a:latin typeface="宋体" pitchFamily="2" charset="-122"/>
              </a:rPr>
              <a:t>的效果对</a:t>
            </a:r>
            <a:r>
              <a:rPr lang="zh-CN" altLang="en-US" sz="2400" b="1" u="sng" dirty="0" smtClean="0">
                <a:latin typeface="宋体" pitchFamily="2" charset="-122"/>
              </a:rPr>
              <a:t>其他</a:t>
            </a:r>
            <a:r>
              <a:rPr lang="en-US" altLang="zh-CN" sz="2400" b="1" u="sng" dirty="0" smtClean="0">
                <a:latin typeface="宋体" pitchFamily="2" charset="-122"/>
              </a:rPr>
              <a:t>P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可见</a:t>
            </a: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latin typeface="Times New Roman"/>
              </a:rPr>
              <a:t>各</a:t>
            </a:r>
            <a:r>
              <a:rPr lang="en-US" altLang="zh-CN" sz="2400" b="1" dirty="0" smtClean="0">
                <a:latin typeface="宋体" pitchFamily="2" charset="-122"/>
              </a:rPr>
              <a:t>P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相同顺序</a:t>
            </a:r>
            <a:r>
              <a:rPr lang="zh-CN" altLang="en-US" sz="2400" b="1" dirty="0" smtClean="0">
                <a:latin typeface="宋体" pitchFamily="2" charset="-122"/>
              </a:rPr>
              <a:t>看到</a:t>
            </a:r>
            <a:r>
              <a:rPr lang="zh-CN" altLang="en-US" sz="2400" b="1" u="sng" dirty="0" smtClean="0">
                <a:latin typeface="宋体" pitchFamily="2" charset="-122"/>
              </a:rPr>
              <a:t>所有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写</a:t>
            </a:r>
            <a:r>
              <a:rPr lang="zh-CN" altLang="en-US" sz="2400" b="1" u="sng" dirty="0" smtClean="0">
                <a:latin typeface="宋体" pitchFamily="2" charset="-122"/>
              </a:rPr>
              <a:t>操作</a:t>
            </a:r>
            <a:endParaRPr lang="zh-CN" altLang="en-US" sz="2400" b="1" u="sng" dirty="0">
              <a:latin typeface="宋体" pitchFamily="2" charset="-122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934362" y="1340768"/>
            <a:ext cx="79953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指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latin typeface="+mn-ea"/>
                <a:ea typeface="+mn-ea"/>
              </a:rPr>
              <a:t>中读单元</a:t>
            </a:r>
            <a:r>
              <a:rPr lang="en-US" altLang="zh-CN" sz="2400" b="1" dirty="0" smtClean="0">
                <a:latin typeface="+mn-ea"/>
                <a:ea typeface="+mn-ea"/>
              </a:rPr>
              <a:t>X</a:t>
            </a:r>
            <a:r>
              <a:rPr lang="zh-CN" altLang="en-US" sz="2400" b="1" dirty="0" smtClean="0">
                <a:latin typeface="+mn-ea"/>
                <a:ea typeface="+mn-ea"/>
              </a:rPr>
              <a:t>的结果为</a:t>
            </a:r>
            <a:r>
              <a:rPr lang="zh-CN" altLang="en-US" sz="2400" b="1" u="sng" dirty="0" smtClean="0">
                <a:latin typeface="+mn-ea"/>
                <a:ea typeface="+mn-ea"/>
              </a:rPr>
              <a:t>最后一次写</a:t>
            </a:r>
            <a:r>
              <a:rPr lang="en-US" altLang="zh-CN" sz="2400" b="1" dirty="0" smtClean="0">
                <a:latin typeface="+mn-ea"/>
                <a:ea typeface="+mn-ea"/>
              </a:rPr>
              <a:t>X</a:t>
            </a:r>
            <a:r>
              <a:rPr lang="zh-CN" altLang="en-US" sz="2400" b="1" dirty="0" smtClean="0">
                <a:latin typeface="+mn-ea"/>
                <a:ea typeface="+mn-ea"/>
              </a:rPr>
              <a:t>的结果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2330450"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某</a:t>
            </a:r>
            <a:r>
              <a:rPr lang="en-US" altLang="zh-CN" sz="2400" b="1" dirty="0" smtClean="0">
                <a:latin typeface="+mn-ea"/>
                <a:ea typeface="+mn-ea"/>
              </a:rPr>
              <a:t>P</a:t>
            </a:r>
            <a:r>
              <a:rPr lang="zh-CN" altLang="en-US" sz="2400" b="1" dirty="0" smtClean="0">
                <a:latin typeface="宋体" pitchFamily="2" charset="-122"/>
              </a:rPr>
              <a:t>写单元</a:t>
            </a:r>
            <a:r>
              <a:rPr lang="en-US" altLang="zh-CN" sz="2400" b="1" dirty="0" smtClean="0">
                <a:latin typeface="宋体" pitchFamily="2" charset="-122"/>
              </a:rPr>
              <a:t>X</a:t>
            </a:r>
            <a:r>
              <a:rPr lang="zh-CN" altLang="en-US" sz="2400" b="1" dirty="0" smtClean="0">
                <a:latin typeface="宋体" pitchFamily="2" charset="-122"/>
              </a:rPr>
              <a:t>后，其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中为新值，其他</a:t>
            </a:r>
            <a:r>
              <a:rPr lang="en-US" altLang="zh-CN" sz="2400" b="1" dirty="0" smtClean="0">
                <a:latin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</a:rPr>
              <a:t>的</a:t>
            </a:r>
            <a:r>
              <a:rPr lang="en-US" altLang="zh-CN" sz="2400" b="1" dirty="0" smtClean="0">
                <a:latin typeface="宋体" pitchFamily="2" charset="-122"/>
              </a:rPr>
              <a:t>Cache</a:t>
            </a:r>
            <a:r>
              <a:rPr lang="zh-CN" altLang="en-US" sz="2400" b="1" dirty="0" smtClean="0">
                <a:latin typeface="宋体" pitchFamily="2" charset="-122"/>
              </a:rPr>
              <a:t>中为旧值</a:t>
            </a:r>
            <a:endParaRPr lang="zh-CN" altLang="en-US" sz="2400" b="1" u="sng" dirty="0">
              <a:latin typeface="宋体" pitchFamily="2" charset="-122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1763640" y="4725192"/>
            <a:ext cx="6768800" cy="432112"/>
            <a:chOff x="1907656" y="2204800"/>
            <a:chExt cx="6768800" cy="432112"/>
          </a:xfrm>
        </p:grpSpPr>
        <p:cxnSp>
          <p:nvCxnSpPr>
            <p:cNvPr id="173" name="直接箭头连接符 172"/>
            <p:cNvCxnSpPr/>
            <p:nvPr/>
          </p:nvCxnSpPr>
          <p:spPr bwMode="auto">
            <a:xfrm>
              <a:off x="1907656" y="2492800"/>
              <a:ext cx="1296224" cy="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 bwMode="auto">
            <a:xfrm flipV="1">
              <a:off x="3203848" y="2204800"/>
              <a:ext cx="2520280" cy="2880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>
              <a:off x="5724128" y="2204928"/>
              <a:ext cx="2304256" cy="287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8028384" y="2348912"/>
              <a:ext cx="648072" cy="28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写偏序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2267744" y="4725320"/>
            <a:ext cx="6480720" cy="647976"/>
            <a:chOff x="2411760" y="4293160"/>
            <a:chExt cx="6480720" cy="647976"/>
          </a:xfrm>
        </p:grpSpPr>
        <p:cxnSp>
          <p:nvCxnSpPr>
            <p:cNvPr id="178" name="直接箭头连接符 177"/>
            <p:cNvCxnSpPr/>
            <p:nvPr/>
          </p:nvCxnSpPr>
          <p:spPr bwMode="auto">
            <a:xfrm flipV="1">
              <a:off x="2411760" y="4293160"/>
              <a:ext cx="7503" cy="2879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 flipV="1">
              <a:off x="4712564" y="4305571"/>
              <a:ext cx="3452" cy="1017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4424532" y="443711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6372200" y="4407345"/>
              <a:ext cx="0" cy="1737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7884368" y="4653136"/>
              <a:ext cx="1008112" cy="28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全局可见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84" name="线形标注 2 183"/>
          <p:cNvSpPr/>
          <p:nvPr/>
        </p:nvSpPr>
        <p:spPr bwMode="auto">
          <a:xfrm>
            <a:off x="5582507" y="6465291"/>
            <a:ext cx="1797805" cy="252000"/>
          </a:xfrm>
          <a:prstGeom prst="borderCallout2">
            <a:avLst>
              <a:gd name="adj1" fmla="val 50807"/>
              <a:gd name="adj2" fmla="val 101056"/>
              <a:gd name="adj3" fmla="val 53761"/>
              <a:gd name="adj4" fmla="val 114359"/>
              <a:gd name="adj5" fmla="val -26745"/>
              <a:gd name="adj6" fmla="val 12760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读</a:t>
            </a:r>
            <a:r>
              <a:rPr lang="zh-CN" altLang="en-US" sz="1600" b="1" dirty="0" smtClean="0">
                <a:latin typeface="+mn-ea"/>
                <a:ea typeface="+mn-ea"/>
              </a:rPr>
              <a:t>操作无需串行化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5" name="Text Box 3"/>
          <p:cNvSpPr txBox="1">
            <a:spLocks noChangeArrowheads="1"/>
          </p:cNvSpPr>
          <p:nvPr/>
        </p:nvSpPr>
        <p:spPr bwMode="auto">
          <a:xfrm>
            <a:off x="2820888" y="5491534"/>
            <a:ext cx="1751112" cy="9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spc="800" dirty="0" smtClean="0">
                <a:solidFill>
                  <a:schemeClr val="accent2"/>
                </a:solidFill>
                <a:latin typeface="+mn-ea"/>
              </a:rPr>
              <a:t>写</a:t>
            </a:r>
            <a:r>
              <a:rPr lang="zh-CN" altLang="en-US" sz="2400" b="1" spc="800" dirty="0">
                <a:solidFill>
                  <a:schemeClr val="accent2"/>
                </a:solidFill>
                <a:latin typeface="+mn-ea"/>
              </a:rPr>
              <a:t>传播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写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串行化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  <a:endParaRPr lang="zh-CN" altLang="en-US" sz="2400" b="1" u="sng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916039" y="4149080"/>
            <a:ext cx="6863615" cy="432048"/>
            <a:chOff x="1916039" y="4076960"/>
            <a:chExt cx="6863615" cy="432048"/>
          </a:xfrm>
        </p:grpSpPr>
        <p:sp>
          <p:nvSpPr>
            <p:cNvPr id="131" name="TextBox 130"/>
            <p:cNvSpPr txBox="1"/>
            <p:nvPr/>
          </p:nvSpPr>
          <p:spPr>
            <a:xfrm>
              <a:off x="7164288" y="4221008"/>
              <a:ext cx="1615366" cy="28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处理器序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=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程序序</a:t>
              </a:r>
              <a:endParaRPr lang="en-US" altLang="zh-CN" sz="1600" b="1" dirty="0" smtClean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1916039" y="4076960"/>
              <a:ext cx="6120000" cy="1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>
              <a:off x="2195736" y="407708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4499992" y="407707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5508104" y="407707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3" name="直接箭头连接符 182"/>
            <p:cNvCxnSpPr/>
            <p:nvPr/>
          </p:nvCxnSpPr>
          <p:spPr bwMode="auto">
            <a:xfrm>
              <a:off x="8036039" y="4077088"/>
              <a:ext cx="280377" cy="12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7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20203</TotalTime>
  <Words>8340</Words>
  <Application>Microsoft Office PowerPoint</Application>
  <PresentationFormat>全屏显示(4:3)</PresentationFormat>
  <Paragraphs>1926</Paragraphs>
  <Slides>49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584</cp:revision>
  <dcterms:created xsi:type="dcterms:W3CDTF">2002-02-16T03:40:16Z</dcterms:created>
  <dcterms:modified xsi:type="dcterms:W3CDTF">2021-06-08T15:50:59Z</dcterms:modified>
</cp:coreProperties>
</file>