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8" r:id="rId3"/>
    <p:sldId id="390" r:id="rId4"/>
    <p:sldId id="474" r:id="rId5"/>
    <p:sldId id="391" r:id="rId6"/>
    <p:sldId id="392" r:id="rId7"/>
    <p:sldId id="393" r:id="rId8"/>
    <p:sldId id="502" r:id="rId9"/>
    <p:sldId id="475" r:id="rId10"/>
    <p:sldId id="394" r:id="rId11"/>
    <p:sldId id="396" r:id="rId12"/>
    <p:sldId id="404" r:id="rId13"/>
    <p:sldId id="405" r:id="rId14"/>
    <p:sldId id="406" r:id="rId15"/>
    <p:sldId id="493" r:id="rId16"/>
    <p:sldId id="473" r:id="rId17"/>
    <p:sldId id="494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505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95" r:id="rId48"/>
    <p:sldId id="496" r:id="rId49"/>
    <p:sldId id="435" r:id="rId50"/>
    <p:sldId id="436" r:id="rId51"/>
    <p:sldId id="437" r:id="rId52"/>
    <p:sldId id="438" r:id="rId53"/>
    <p:sldId id="439" r:id="rId54"/>
    <p:sldId id="497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1" r:id="rId66"/>
    <p:sldId id="452" r:id="rId67"/>
    <p:sldId id="453" r:id="rId68"/>
    <p:sldId id="454" r:id="rId69"/>
    <p:sldId id="455" r:id="rId70"/>
    <p:sldId id="456" r:id="rId71"/>
    <p:sldId id="470" r:id="rId72"/>
    <p:sldId id="471" r:id="rId73"/>
  </p:sldIdLst>
  <p:sldSz cx="9144000" cy="6858000" type="screen4x3"/>
  <p:notesSz cx="6834505" cy="99790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>
        <p:scale>
          <a:sx n="70" d="100"/>
          <a:sy n="70" d="100"/>
        </p:scale>
        <p:origin x="-2790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74A2B8-0384-4A05-BCD7-B26B53FC287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0" name="Rectangle 4"/>
          <p:cNvSpPr>
            <a:spLocks noGrp="1"/>
          </p:cNvSpPr>
          <p:nvPr>
            <p:ph type="sldImg" idx="2"/>
          </p:nvPr>
        </p:nvSpPr>
        <p:spPr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未命名_副本"/>
          <p:cNvPicPr>
            <a:picLocks noChangeAspect="1"/>
          </p:cNvPicPr>
          <p:nvPr userDrawn="1"/>
        </p:nvPicPr>
        <p:blipFill>
          <a:blip r:embed="rId13"/>
          <a:srcRect l="1405" t="12910" r="2878" b="10757"/>
          <a:stretch>
            <a:fillRect/>
          </a:stretch>
        </p:blipFill>
        <p:spPr>
          <a:xfrm>
            <a:off x="-19050" y="838200"/>
            <a:ext cx="9158288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9050" y="6453188"/>
            <a:ext cx="9163050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图片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9050" y="-25400"/>
            <a:ext cx="9163050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-36512"/>
            <a:ext cx="8229600" cy="1135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3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WordArt 8"/>
          <p:cNvSpPr/>
          <p:nvPr userDrawn="1"/>
        </p:nvSpPr>
        <p:spPr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  <a:endParaRPr lang="zh-CN" altLang="en-US" sz="3600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1033" name="Picture 9" descr="图片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465763" y="6516688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endParaRPr lang="zh-CN" altLang="zh-CN" dirty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Pct val="100000"/>
            </a:pPr>
            <a:endParaRPr lang="zh-CN" altLang="zh-CN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1">
            <a:lum bright="4001" contrast="-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Rectangle 4"/>
          <p:cNvSpPr/>
          <p:nvPr/>
        </p:nvSpPr>
        <p:spPr>
          <a:xfrm>
            <a:off x="323850" y="836613"/>
            <a:ext cx="8208963" cy="3887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endParaRPr lang="en-US" alt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</a:t>
            </a:r>
            <a:r>
              <a:rPr 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设计基础</a:t>
            </a:r>
            <a:endParaRPr 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第四章 数据库安全性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b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078" name="Rectangle 3"/>
          <p:cNvSpPr/>
          <p:nvPr/>
        </p:nvSpPr>
        <p:spPr>
          <a:xfrm>
            <a:off x="1692275" y="5640388"/>
            <a:ext cx="5256213" cy="668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zh-CN" altLang="en-US" sz="2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安全标准简介（续）</a:t>
            </a:r>
            <a:endParaRPr lang="zh-CN" altLang="en-US" sz="3600" dirty="0"/>
          </a:p>
        </p:txBody>
      </p:sp>
      <p:pic>
        <p:nvPicPr>
          <p:cNvPr id="14340" name="Picture 4" descr="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8" y="1241425"/>
            <a:ext cx="8380412" cy="418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Rectangle 5"/>
          <p:cNvSpPr/>
          <p:nvPr/>
        </p:nvSpPr>
        <p:spPr>
          <a:xfrm>
            <a:off x="2771775" y="5659438"/>
            <a:ext cx="27987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信息安全标准的发展历史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第四章  数据库安全性</a:t>
            </a:r>
            <a:endParaRPr lang="zh-CN" altLang="en-US" sz="3600" dirty="0"/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1023938" y="1412875"/>
            <a:ext cx="6069012" cy="44958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4.1  </a:t>
            </a:r>
            <a:r>
              <a:rPr lang="zh-CN" altLang="en-US" dirty="0"/>
              <a:t>数据库安全性概述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4.2  </a:t>
            </a:r>
            <a:r>
              <a:rPr lang="zh-CN" altLang="en-US" dirty="0">
                <a:solidFill>
                  <a:schemeClr val="accent2"/>
                </a:solidFill>
              </a:rPr>
              <a:t>数据库安全性控制</a:t>
            </a:r>
            <a:endParaRPr lang="zh-CN" altLang="en-US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4.3  </a:t>
            </a:r>
            <a:r>
              <a:rPr lang="zh-CN" altLang="en-US" dirty="0"/>
              <a:t>视图机制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  </a:t>
            </a:r>
            <a:r>
              <a:rPr lang="zh-CN" altLang="en-US" sz="3600" dirty="0"/>
              <a:t>数据库安全性控制</a:t>
            </a:r>
            <a:endParaRPr lang="zh-CN" altLang="en-US" sz="3600" dirty="0"/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非法使用</a:t>
            </a:r>
            <a:r>
              <a:rPr lang="zh-CN" altLang="en-US" dirty="0"/>
              <a:t>数据库的情况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编写合法程序绕过数据库管理系统及其授权机制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直接或编写应用程序执行非授权操作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通过多次合法查询数据库从中推导出一些保密数据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数据库安全性控制（续）</a:t>
            </a:r>
            <a:endParaRPr lang="zh-CN" altLang="en-US" sz="3600" dirty="0"/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539750" y="1268413"/>
            <a:ext cx="7772400" cy="4443412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计算机系统中，安全措施是一级一级层层设置</a:t>
            </a:r>
            <a:endParaRPr lang="en-US" altLang="zh-CN" sz="2000" dirty="0"/>
          </a:p>
        </p:txBody>
      </p:sp>
      <p:pic>
        <p:nvPicPr>
          <p:cNvPr id="31749" name="Picture 17" descr="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781300"/>
            <a:ext cx="7058025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Rectangle 18"/>
          <p:cNvSpPr/>
          <p:nvPr/>
        </p:nvSpPr>
        <p:spPr>
          <a:xfrm>
            <a:off x="3132138" y="3860800"/>
            <a:ext cx="25669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计算机系统的安全模型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133668"/>
            <a:ext cx="8229600" cy="1135062"/>
          </a:xfrm>
        </p:spPr>
        <p:txBody>
          <a:bodyPr vert="horz" wrap="square" lIns="91440" tIns="45720" rIns="91440" bIns="45720" anchor="ctr"/>
          <a:p>
            <a:r>
              <a:rPr lang="zh-CN" altLang="en-US" sz="3600" dirty="0"/>
              <a:t>数据库安全性控制（续）</a:t>
            </a:r>
            <a:endParaRPr lang="zh-CN" altLang="en-US" sz="3600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075613" cy="4114800"/>
          </a:xfrm>
        </p:spPr>
        <p:txBody>
          <a:bodyPr vert="horz" wrap="square" lIns="91440" tIns="45720" rIns="91440" bIns="45720" anchor="t"/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系统</a:t>
            </a:r>
            <a:r>
              <a:rPr lang="zh-CN" altLang="en-US" dirty="0"/>
              <a:t>根据</a:t>
            </a:r>
            <a:r>
              <a:rPr lang="zh-CN" altLang="en-US" dirty="0">
                <a:solidFill>
                  <a:srgbClr val="FF0000"/>
                </a:solidFill>
              </a:rPr>
              <a:t>用户标识</a:t>
            </a:r>
            <a:r>
              <a:rPr lang="zh-CN" altLang="en-US" dirty="0">
                <a:solidFill>
                  <a:schemeClr val="tx1"/>
                </a:solidFill>
              </a:rPr>
              <a:t>鉴定用户身份</a:t>
            </a:r>
            <a:r>
              <a:rPr lang="zh-CN" altLang="en-US" dirty="0"/>
              <a:t>，合法用户才准许进入计算机系统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/>
              <a:t>管理系统还要进行</a:t>
            </a:r>
            <a:r>
              <a:rPr lang="zh-CN" altLang="en-US" dirty="0">
                <a:solidFill>
                  <a:srgbClr val="FF0000"/>
                </a:solidFill>
              </a:rPr>
              <a:t>存取控制</a:t>
            </a:r>
            <a:r>
              <a:rPr lang="zh-CN" altLang="en-US" dirty="0"/>
              <a:t>，只允许用户执行合法操作 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操作系统</a:t>
            </a:r>
            <a:r>
              <a:rPr lang="zh-CN" altLang="en-US" dirty="0"/>
              <a:t>有自己的保护措施 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数据以</a:t>
            </a:r>
            <a:r>
              <a:rPr lang="zh-CN" altLang="en-US" dirty="0">
                <a:solidFill>
                  <a:srgbClr val="FF0000"/>
                </a:solidFill>
              </a:rPr>
              <a:t>密码形式存储</a:t>
            </a:r>
            <a:r>
              <a:rPr lang="zh-CN" altLang="en-US" dirty="0"/>
              <a:t>到数据库中</a:t>
            </a:r>
            <a:endParaRPr lang="zh-CN" altLang="en-US" sz="2000" dirty="0"/>
          </a:p>
          <a:p>
            <a:pPr lvl="1">
              <a:lnSpc>
                <a:spcPct val="90000"/>
              </a:lnSpc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数据库安全性控制（续）</a:t>
            </a:r>
            <a:endParaRPr lang="zh-CN" altLang="en-US" sz="3600" dirty="0"/>
          </a:p>
        </p:txBody>
      </p:sp>
      <p:sp>
        <p:nvSpPr>
          <p:cNvPr id="3379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7" name="矩形 8"/>
          <p:cNvSpPr/>
          <p:nvPr/>
        </p:nvSpPr>
        <p:spPr>
          <a:xfrm>
            <a:off x="2771775" y="6084888"/>
            <a:ext cx="34163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数据库管理系统</a:t>
            </a:r>
            <a:r>
              <a:rPr lang="zh-CN" altLang="zh-CN" b="1" dirty="0">
                <a:latin typeface="Arial" panose="020B0604020202020204" pitchFamily="34" charset="0"/>
              </a:rPr>
              <a:t>安全性控制模型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pic>
        <p:nvPicPr>
          <p:cNvPr id="33798" name="图片 6" descr="飞信图片201410150840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313" y="1125538"/>
            <a:ext cx="7737475" cy="487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0825" y="1052513"/>
            <a:ext cx="8605838" cy="428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存取控制流程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首先，数据库管理系统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对提出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访问请求的数据库用户进行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身份鉴别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，防止不可信用户使用系统。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然后，在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处理层进行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自主存取控制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强制存取控制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，进一步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可以进行推理控制。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还可以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对用户访问行为和系统关键操作进行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审计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，对异常用户行为进行简单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入侵检测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1913"/>
            <a:ext cx="8229600" cy="1135063"/>
          </a:xfrm>
          <a:prstGeom prst="rect">
            <a:avLst/>
          </a:prstGeom>
        </p:spPr>
        <p:txBody>
          <a:bodyPr/>
          <a:lstStyle/>
          <a:p>
            <a:pPr marR="0" algn="ctr" defTabSz="914400" eaLnBrk="0" hangingPunct="0">
              <a:buClrTx/>
              <a:buSzTx/>
              <a:buFontTx/>
              <a:defRPr/>
            </a:pPr>
            <a:r>
              <a:rPr kumimoji="0" lang="zh-CN" altLang="en-US" sz="3600" b="1" kern="0" cap="none" spc="0" normalizeH="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数据库安全性控制（续）</a:t>
            </a:r>
            <a:endParaRPr kumimoji="0" lang="zh-CN" altLang="en-US" sz="3600" b="1" kern="0" cap="none" spc="0" normalizeH="0" baseline="0" noProof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数据库安全性控制（续）</a:t>
            </a:r>
            <a:endParaRPr lang="zh-CN" altLang="en-US" sz="3600" dirty="0"/>
          </a:p>
        </p:txBody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数据库安全性控制的常用方法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用户标识和鉴定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存取控制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视图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审计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数据加密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  </a:t>
            </a:r>
            <a:r>
              <a:rPr lang="zh-CN" altLang="en-US" sz="3600" dirty="0"/>
              <a:t>数据库安全性控制</a:t>
            </a:r>
            <a:endParaRPr lang="zh-CN" altLang="en-US" sz="3600" dirty="0"/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827088" y="1052513"/>
            <a:ext cx="7473950" cy="48244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4.2.1 </a:t>
            </a:r>
            <a:r>
              <a:rPr lang="zh-CN" altLang="en-US" dirty="0">
                <a:solidFill>
                  <a:srgbClr val="00B050"/>
                </a:solidFill>
              </a:rPr>
              <a:t>用户身份鉴别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4.2.2 </a:t>
            </a:r>
            <a:r>
              <a:rPr lang="zh-CN" altLang="en-US" dirty="0"/>
              <a:t>存取控制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4.2.3 </a:t>
            </a:r>
            <a:r>
              <a:rPr lang="zh-CN" altLang="en-US" dirty="0"/>
              <a:t>自主存取控制方法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4.2.4 </a:t>
            </a:r>
            <a:r>
              <a:rPr lang="zh-CN" altLang="en-US" dirty="0"/>
              <a:t>授权：授予与回收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4.2.5 </a:t>
            </a:r>
            <a:r>
              <a:rPr lang="zh-CN" altLang="en-US" dirty="0"/>
              <a:t>数据库角色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4.2.6 </a:t>
            </a:r>
            <a:r>
              <a:rPr lang="zh-CN" altLang="en-US" dirty="0"/>
              <a:t>强制存取控制方法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4.2.1  </a:t>
            </a:r>
            <a:r>
              <a:rPr lang="zh-CN" altLang="en-US" sz="3600" dirty="0"/>
              <a:t>用户身份鉴别</a:t>
            </a:r>
            <a:endParaRPr lang="zh-CN" altLang="en-US" sz="3600" dirty="0"/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703263" y="1098550"/>
            <a:ext cx="7772400" cy="4114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用户身份鉴别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  （</a:t>
            </a:r>
            <a:r>
              <a:rPr lang="en-US" altLang="zh-CN" dirty="0"/>
              <a:t>Identification &amp;  Authentication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系统提供的最外层安全保护措施</a:t>
            </a:r>
            <a:endParaRPr lang="en-US" altLang="zh-CN" dirty="0"/>
          </a:p>
          <a:p>
            <a:pPr lvl="1" eaLnBrk="1" hangingPunct="1">
              <a:lnSpc>
                <a:spcPct val="190000"/>
              </a:lnSpc>
            </a:pPr>
            <a:r>
              <a:rPr lang="zh-CN" altLang="en-US" dirty="0"/>
              <a:t>用户标识：由用户名和用户标识号组成</a:t>
            </a:r>
            <a:endParaRPr lang="en-US" altLang="zh-CN" dirty="0"/>
          </a:p>
          <a:p>
            <a:pPr lvl="1" eaLnBrk="1" hangingPunct="1">
              <a:lnSpc>
                <a:spcPct val="190000"/>
              </a:lnSpc>
              <a:buNone/>
            </a:pPr>
            <a:r>
              <a:rPr lang="zh-CN" altLang="en-US" dirty="0"/>
              <a:t>  （用户标识号在系统整个生命周期内唯一）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页脚占位符 4"/>
          <p:cNvSpPr txBox="1">
            <a:spLocks noGrp="1"/>
          </p:cNvSpPr>
          <p:nvPr/>
        </p:nvSpPr>
        <p:spPr>
          <a:xfrm>
            <a:off x="5292725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457200" y="-36512"/>
            <a:ext cx="8229600" cy="9445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>
                <a:latin typeface="宋体" panose="02010600030101010101" pitchFamily="2" charset="-122"/>
              </a:rPr>
              <a:t> </a:t>
            </a:r>
            <a:r>
              <a:rPr lang="zh-CN" altLang="en-US" sz="3600" dirty="0">
                <a:latin typeface="宋体" panose="02010600030101010101" pitchFamily="2" charset="-122"/>
              </a:rPr>
              <a:t>数据库安全性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684213" y="1125538"/>
            <a:ext cx="8208962" cy="3382962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问题的提出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数据库的一大特点是</a:t>
            </a:r>
            <a:r>
              <a:rPr lang="zh-CN" altLang="en-US" dirty="0">
                <a:solidFill>
                  <a:srgbClr val="FF0000"/>
                </a:solidFill>
              </a:rPr>
              <a:t>数据可以共享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数据共享必然带来数据库的</a:t>
            </a:r>
            <a:r>
              <a:rPr lang="zh-CN" altLang="en-US" dirty="0">
                <a:solidFill>
                  <a:srgbClr val="FF0000"/>
                </a:solidFill>
              </a:rPr>
              <a:t>安全性问题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数据库系统中的</a:t>
            </a:r>
            <a:r>
              <a:rPr lang="zh-CN" altLang="en-US" dirty="0">
                <a:solidFill>
                  <a:srgbClr val="FF0000"/>
                </a:solidFill>
              </a:rPr>
              <a:t>数据共享不能是无条件</a:t>
            </a:r>
            <a:r>
              <a:rPr lang="zh-CN" altLang="en-US" dirty="0"/>
              <a:t>的共享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dirty="0"/>
              <a:t>例： 军事秘密、国家机密、新产品实验数据、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dirty="0"/>
              <a:t>        市场需求分析、市场营销策略、销售计划、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dirty="0"/>
              <a:t>        客户档案、医疗档案、银行储蓄数据</a:t>
            </a:r>
            <a:endParaRPr lang="zh-CN" altLang="en-US" sz="2200" dirty="0"/>
          </a:p>
          <a:p>
            <a:pPr lvl="1" algn="just" eaLnBrk="1" hangingPunct="1">
              <a:lnSpc>
                <a:spcPct val="80000"/>
              </a:lnSpc>
              <a:buNone/>
            </a:pPr>
            <a:endParaRPr lang="en-US" altLang="zh-CN" sz="2800" dirty="0"/>
          </a:p>
        </p:txBody>
      </p:sp>
      <p:grpSp>
        <p:nvGrpSpPr>
          <p:cNvPr id="2" name="Group 5"/>
          <p:cNvGrpSpPr/>
          <p:nvPr/>
        </p:nvGrpSpPr>
        <p:grpSpPr>
          <a:xfrm>
            <a:off x="1908175" y="4797425"/>
            <a:ext cx="4968875" cy="576263"/>
            <a:chOff x="0" y="0"/>
            <a:chExt cx="3130" cy="363"/>
          </a:xfrm>
        </p:grpSpPr>
        <p:sp>
          <p:nvSpPr>
            <p:cNvPr id="4102" name="AutoShape 4"/>
            <p:cNvSpPr/>
            <p:nvPr/>
          </p:nvSpPr>
          <p:spPr>
            <a:xfrm>
              <a:off x="0" y="90"/>
              <a:ext cx="1270" cy="227"/>
            </a:xfrm>
            <a:prstGeom prst="rightArrow">
              <a:avLst>
                <a:gd name="adj1" fmla="val 50000"/>
                <a:gd name="adj2" fmla="val 1398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5"/>
            <p:cNvSpPr/>
            <p:nvPr/>
          </p:nvSpPr>
          <p:spPr>
            <a:xfrm>
              <a:off x="1406" y="0"/>
              <a:ext cx="1724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marL="342900" indent="-342900"/>
              <a:r>
                <a:rPr lang="zh-CN" altLang="en-US" sz="2800" b="1" dirty="0">
                  <a:latin typeface="Times New Roman" panose="02020603050405020304" pitchFamily="18" charset="0"/>
                </a:rPr>
                <a:t>数据库安全性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用户身份鉴别（续）</a:t>
            </a:r>
            <a:endParaRPr lang="zh-CN" altLang="en-US" sz="3600" dirty="0"/>
          </a:p>
        </p:txBody>
      </p:sp>
      <p:sp>
        <p:nvSpPr>
          <p:cNvPr id="38916" name="Rectangle 3"/>
          <p:cNvSpPr>
            <a:spLocks noGrp="1"/>
          </p:cNvSpPr>
          <p:nvPr>
            <p:ph type="body"/>
          </p:nvPr>
        </p:nvSpPr>
        <p:spPr>
          <a:xfrm>
            <a:off x="323850" y="1098550"/>
            <a:ext cx="8496300" cy="5095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用户身份鉴别的方法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Pct val="75000"/>
              <a:buNone/>
            </a:pPr>
            <a:r>
              <a:rPr lang="en-US" altLang="zh-CN" dirty="0"/>
              <a:t>1.</a:t>
            </a:r>
            <a:r>
              <a:rPr lang="zh-CN" altLang="en-US" dirty="0">
                <a:solidFill>
                  <a:srgbClr val="FF0000"/>
                </a:solidFill>
              </a:rPr>
              <a:t>静态口令</a:t>
            </a:r>
            <a:r>
              <a:rPr lang="zh-CN" altLang="en-US" dirty="0"/>
              <a:t>鉴别</a:t>
            </a:r>
            <a:endParaRPr lang="en-US" altLang="zh-CN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静态口令一般由用户自己设定</a:t>
            </a:r>
            <a:r>
              <a:rPr lang="zh-CN" altLang="en-US" sz="2200" dirty="0"/>
              <a:t>，</a:t>
            </a:r>
            <a:r>
              <a:rPr lang="zh-CN" altLang="zh-CN" sz="2200" dirty="0"/>
              <a:t>这些口令是静态不变的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Pct val="75000"/>
              <a:buNone/>
            </a:pPr>
            <a:r>
              <a:rPr lang="en-US" altLang="zh-CN" dirty="0"/>
              <a:t>2.</a:t>
            </a:r>
            <a:r>
              <a:rPr lang="zh-CN" altLang="en-US" dirty="0">
                <a:solidFill>
                  <a:srgbClr val="FF0000"/>
                </a:solidFill>
              </a:rPr>
              <a:t>动态口令</a:t>
            </a:r>
            <a:r>
              <a:rPr lang="zh-CN" altLang="en-US" dirty="0"/>
              <a:t>鉴别</a:t>
            </a:r>
            <a:endParaRPr lang="en-US" altLang="zh-CN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口令是动态变化的，每次鉴别时均需使用动态产生的新口令登录</a:t>
            </a:r>
            <a:r>
              <a:rPr lang="zh-CN" altLang="en-US" sz="2200" dirty="0"/>
              <a:t>数据库管理系统</a:t>
            </a:r>
            <a:r>
              <a:rPr lang="zh-CN" altLang="zh-CN" sz="2200" dirty="0"/>
              <a:t>，即采用一次一密的方法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Pct val="75000"/>
              <a:buNone/>
            </a:pPr>
            <a:r>
              <a:rPr lang="en-US" altLang="zh-CN" dirty="0"/>
              <a:t>3.</a:t>
            </a:r>
            <a:r>
              <a:rPr lang="zh-CN" altLang="en-US" dirty="0">
                <a:solidFill>
                  <a:srgbClr val="FF0000"/>
                </a:solidFill>
              </a:rPr>
              <a:t>生物特征</a:t>
            </a:r>
            <a:r>
              <a:rPr lang="zh-CN" altLang="en-US" dirty="0"/>
              <a:t>鉴别</a:t>
            </a:r>
            <a:endParaRPr lang="en-US" altLang="zh-CN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通过生物特征进行认证的技术</a:t>
            </a:r>
            <a:r>
              <a:rPr lang="zh-CN" altLang="en-US" sz="2200" dirty="0"/>
              <a:t>，</a:t>
            </a:r>
            <a:r>
              <a:rPr lang="zh-CN" altLang="zh-CN" sz="2200" dirty="0"/>
              <a:t>生物特征如指纹、虹膜和掌纹等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Pct val="75000"/>
              <a:buNone/>
            </a:pPr>
            <a:r>
              <a:rPr lang="en-US" altLang="zh-CN" dirty="0"/>
              <a:t>4.</a:t>
            </a:r>
            <a:r>
              <a:rPr lang="zh-CN" altLang="en-US" dirty="0"/>
              <a:t>智能卡鉴别</a:t>
            </a:r>
            <a:endParaRPr lang="en-US" altLang="zh-CN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智能卡是一种不可复制的</a:t>
            </a:r>
            <a:r>
              <a:rPr lang="zh-CN" altLang="en-US" sz="2200" dirty="0"/>
              <a:t>硬件</a:t>
            </a:r>
            <a:r>
              <a:rPr lang="zh-CN" altLang="zh-CN" sz="2200" dirty="0"/>
              <a:t>，内置集成电路的芯片，具有硬件加密功能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  </a:t>
            </a:r>
            <a:r>
              <a:rPr lang="zh-CN" altLang="en-US" sz="3600" dirty="0"/>
              <a:t>数据库安全性控制</a:t>
            </a:r>
            <a:endParaRPr lang="zh-CN" altLang="en-US" sz="3600" dirty="0"/>
          </a:p>
        </p:txBody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>
          <a:xfrm>
            <a:off x="806450" y="1098550"/>
            <a:ext cx="7581900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4.2.1 </a:t>
            </a:r>
            <a:r>
              <a:rPr lang="zh-CN" altLang="en-US" dirty="0"/>
              <a:t>用户标识与鉴别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4.2.2 </a:t>
            </a:r>
            <a:r>
              <a:rPr lang="zh-CN" altLang="en-US" dirty="0">
                <a:solidFill>
                  <a:srgbClr val="00B050"/>
                </a:solidFill>
              </a:rPr>
              <a:t>存取控制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4.2.3 </a:t>
            </a:r>
            <a:r>
              <a:rPr lang="zh-CN" altLang="en-US" dirty="0"/>
              <a:t>自主存取控制方法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4.2.4 </a:t>
            </a:r>
            <a:r>
              <a:rPr lang="zh-CN" altLang="en-US" dirty="0"/>
              <a:t>授权：授予与回收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4.2.5 </a:t>
            </a:r>
            <a:r>
              <a:rPr lang="zh-CN" altLang="en-US" dirty="0"/>
              <a:t>数据库角色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4.2.6 </a:t>
            </a:r>
            <a:r>
              <a:rPr lang="zh-CN" altLang="en-US" dirty="0"/>
              <a:t>强制存取控制方法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4.2.2  </a:t>
            </a:r>
            <a:r>
              <a:rPr lang="zh-CN" altLang="en-US" sz="3600" dirty="0"/>
              <a:t>存取控制</a:t>
            </a:r>
            <a:endParaRPr lang="zh-CN" altLang="en-US" sz="3600" dirty="0"/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323850" y="1052513"/>
            <a:ext cx="8229600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存取控制机制组成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定义用户权限</a:t>
            </a:r>
            <a:r>
              <a:rPr lang="zh-CN" altLang="en-US" dirty="0"/>
              <a:t>，</a:t>
            </a:r>
            <a:r>
              <a:rPr lang="zh-CN" altLang="zh-CN" dirty="0"/>
              <a:t>并将用户权限登记到数据字典中</a:t>
            </a:r>
            <a:endParaRPr lang="en-US" altLang="zh-CN" dirty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用户对某一数据对象的操作权力称为</a:t>
            </a:r>
            <a:r>
              <a:rPr lang="zh-CN" altLang="en-US" sz="2200" dirty="0">
                <a:solidFill>
                  <a:srgbClr val="FF00FF"/>
                </a:solidFill>
              </a:rPr>
              <a:t>权限</a:t>
            </a:r>
            <a:r>
              <a:rPr lang="zh-CN" altLang="en-US" sz="2200" dirty="0"/>
              <a:t> </a:t>
            </a:r>
            <a:endParaRPr lang="zh-CN" altLang="en-US" sz="2200" dirty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DBMS</a:t>
            </a:r>
            <a:r>
              <a:rPr lang="zh-CN" altLang="en-US" sz="2200" dirty="0"/>
              <a:t>提供适当的语言来定义用户权限，存放在数据字典中，称做安全规则或授权规则 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合法权限检查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用户发出存取数据库操作请求</a:t>
            </a:r>
            <a:endParaRPr lang="zh-CN" altLang="en-US" sz="2200" dirty="0"/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DBMS</a:t>
            </a:r>
            <a:r>
              <a:rPr lang="zh-CN" altLang="en-US" sz="2200" dirty="0"/>
              <a:t>查找数据字典，进行合法权限检查</a:t>
            </a:r>
            <a:endParaRPr lang="zh-CN" altLang="en-US" sz="22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用户权限定义和合法权检查机制一起组成了数据库管理系统的</a:t>
            </a:r>
            <a:r>
              <a:rPr lang="zh-CN" altLang="en-US" sz="2400" dirty="0">
                <a:solidFill>
                  <a:srgbClr val="FF0000"/>
                </a:solidFill>
              </a:rPr>
              <a:t>存取控制子系统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存取控制（续）</a:t>
            </a:r>
            <a:endParaRPr lang="zh-CN" altLang="en-US" sz="3600" dirty="0"/>
          </a:p>
        </p:txBody>
      </p:sp>
      <p:sp>
        <p:nvSpPr>
          <p:cNvPr id="41988" name="Rectangle 3"/>
          <p:cNvSpPr>
            <a:spLocks noGrp="1"/>
          </p:cNvSpPr>
          <p:nvPr>
            <p:ph type="body"/>
          </p:nvPr>
        </p:nvSpPr>
        <p:spPr>
          <a:xfrm>
            <a:off x="323850" y="955675"/>
            <a:ext cx="8712200" cy="54260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常用存取控制方法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自主存取控制</a:t>
            </a:r>
            <a:r>
              <a:rPr lang="zh-CN" altLang="en-US" dirty="0"/>
              <a:t>（</a:t>
            </a:r>
            <a:r>
              <a:rPr lang="en-US" altLang="zh-CN" dirty="0"/>
              <a:t>Discretionary Access Control </a:t>
            </a:r>
            <a:r>
              <a:rPr lang="zh-CN" altLang="en-US" dirty="0"/>
              <a:t>，简称</a:t>
            </a:r>
            <a:r>
              <a:rPr lang="en-US" altLang="zh-CN" dirty="0"/>
              <a:t>DAC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</a:t>
            </a:r>
            <a:r>
              <a:rPr lang="en-US" altLang="zh-CN" sz="2200" dirty="0"/>
              <a:t>C2</a:t>
            </a:r>
            <a:r>
              <a:rPr lang="zh-CN" altLang="en-US" sz="2200" dirty="0"/>
              <a:t>级</a:t>
            </a:r>
            <a:endParaRPr lang="zh-CN" altLang="en-US" sz="2200" dirty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用户对不同的数据对象有不同的存取权限</a:t>
            </a:r>
            <a:endParaRPr lang="zh-CN" altLang="en-US" sz="2200" dirty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不同的用户对同一对象也有不同的权限</a:t>
            </a:r>
            <a:endParaRPr lang="zh-CN" altLang="en-US" sz="2200" dirty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用户还可将其拥有的存取权限转授给其他用户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存取控制（续）</a:t>
            </a:r>
            <a:endParaRPr lang="zh-CN" altLang="en-US" sz="3600" dirty="0"/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323850" y="955675"/>
            <a:ext cx="8712200" cy="54260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常用存取控制方法（续）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强制存取控制</a:t>
            </a:r>
            <a:r>
              <a:rPr lang="zh-CN" altLang="en-US" dirty="0"/>
              <a:t>（</a:t>
            </a:r>
            <a:r>
              <a:rPr lang="en-US" altLang="zh-CN" dirty="0"/>
              <a:t>Mandatory Access Control</a:t>
            </a:r>
            <a:r>
              <a:rPr lang="zh-CN" altLang="en-US" dirty="0"/>
              <a:t>，简称 </a:t>
            </a:r>
            <a:r>
              <a:rPr lang="en-US" altLang="zh-CN" dirty="0"/>
              <a:t>MAC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B1</a:t>
            </a:r>
            <a:r>
              <a:rPr lang="zh-CN" altLang="en-US" sz="2200" dirty="0"/>
              <a:t>级</a:t>
            </a:r>
            <a:endParaRPr lang="zh-CN" altLang="en-US" sz="2200" dirty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每一个数据对象被标以一定的密级</a:t>
            </a:r>
            <a:endParaRPr lang="zh-CN" altLang="en-US" sz="2200" dirty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每一个用户也被授予某一个级别的许可证</a:t>
            </a:r>
            <a:endParaRPr lang="zh-CN" altLang="en-US" sz="2200" dirty="0"/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对于任意一个对象，只有具有合法许可证的用户才可以存取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  </a:t>
            </a:r>
            <a:r>
              <a:rPr lang="zh-CN" altLang="en-US" sz="3600" dirty="0"/>
              <a:t>数据库安全性控制</a:t>
            </a:r>
            <a:endParaRPr lang="zh-CN" altLang="en-US" sz="3600" dirty="0"/>
          </a:p>
        </p:txBody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>
          <a:xfrm>
            <a:off x="900113" y="1271588"/>
            <a:ext cx="6130925" cy="4495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4.2.1 </a:t>
            </a:r>
            <a:r>
              <a:rPr lang="zh-CN" altLang="en-US" dirty="0"/>
              <a:t>用户标识与鉴别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4.2.2 </a:t>
            </a:r>
            <a:r>
              <a:rPr lang="zh-CN" altLang="en-US" dirty="0"/>
              <a:t>存取控制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4.2.3 </a:t>
            </a:r>
            <a:r>
              <a:rPr lang="zh-CN" altLang="en-US" dirty="0">
                <a:solidFill>
                  <a:srgbClr val="00B050"/>
                </a:solidFill>
              </a:rPr>
              <a:t>自主存取控制方法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4.2.4 </a:t>
            </a:r>
            <a:r>
              <a:rPr lang="zh-CN" altLang="en-US" dirty="0"/>
              <a:t>授权：授予与回收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4.2.5 </a:t>
            </a:r>
            <a:r>
              <a:rPr lang="zh-CN" altLang="en-US" dirty="0"/>
              <a:t>数据库角色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4.2.6 </a:t>
            </a:r>
            <a:r>
              <a:rPr lang="zh-CN" altLang="en-US" dirty="0"/>
              <a:t>强制存取控制方法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4.2.3  </a:t>
            </a:r>
            <a:r>
              <a:rPr lang="zh-CN" altLang="en-US" sz="3600" dirty="0"/>
              <a:t>自主存取控制方法</a:t>
            </a:r>
            <a:endParaRPr lang="zh-CN" altLang="en-US" sz="3600" dirty="0"/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通过 </a:t>
            </a:r>
            <a:r>
              <a:rPr lang="en-US" altLang="zh-CN" dirty="0"/>
              <a:t>SQL 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FF"/>
                </a:solidFill>
              </a:rPr>
              <a:t>GRANT</a:t>
            </a:r>
            <a:r>
              <a:rPr lang="en-US" altLang="zh-CN" dirty="0"/>
              <a:t> </a:t>
            </a:r>
            <a:r>
              <a:rPr lang="zh-CN" altLang="en-US" dirty="0"/>
              <a:t>语句和</a:t>
            </a:r>
            <a:r>
              <a:rPr lang="en-US" altLang="zh-CN" dirty="0">
                <a:solidFill>
                  <a:srgbClr val="FF00FF"/>
                </a:solidFill>
              </a:rPr>
              <a:t>REVOKE</a:t>
            </a:r>
            <a:r>
              <a:rPr lang="en-US" altLang="zh-CN" dirty="0"/>
              <a:t> </a:t>
            </a:r>
            <a:r>
              <a:rPr lang="zh-CN" altLang="en-US" dirty="0"/>
              <a:t>语句实现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用户权限组成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数据对象</a:t>
            </a:r>
            <a:endParaRPr lang="zh-CN" altLang="en-US" sz="24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/>
              <a:t>操作类型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定义用户存取权限：定义用户可以在哪些数据库对象上进行哪些类型的操作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定义存取权限称为</a:t>
            </a:r>
            <a:r>
              <a:rPr lang="zh-CN" altLang="en-US" dirty="0">
                <a:solidFill>
                  <a:srgbClr val="FF00FF"/>
                </a:solidFill>
              </a:rPr>
              <a:t>授权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页脚占位符 5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自主存取控制方法（续）</a:t>
            </a:r>
            <a:endParaRPr lang="zh-CN" altLang="en-US" sz="3600" dirty="0"/>
          </a:p>
        </p:txBody>
      </p:sp>
      <p:sp>
        <p:nvSpPr>
          <p:cNvPr id="46084" name="Rectangle 3"/>
          <p:cNvSpPr>
            <a:spLocks noGrp="1"/>
          </p:cNvSpPr>
          <p:nvPr>
            <p:ph type="body" sz="half"/>
          </p:nvPr>
        </p:nvSpPr>
        <p:spPr>
          <a:xfrm>
            <a:off x="457200" y="1125538"/>
            <a:ext cx="8218488" cy="1960562"/>
          </a:xfrm>
        </p:spPr>
        <p:txBody>
          <a:bodyPr vert="horz" wrap="square" lIns="91440" tIns="45720" rIns="91440" bIns="45720" anchor="t"/>
          <a:lstStyle>
            <a:lvl1pPr lvl="0">
              <a:buClrTx/>
              <a:buSzPct val="100000"/>
              <a:buFont typeface="Wingdings" panose="05000000000000000000" pitchFamily="2" charset="2"/>
              <a:defRPr sz="2400"/>
            </a:lvl1pPr>
            <a:lvl2pPr lvl="1">
              <a:buClrTx/>
              <a:buSzPct val="100000"/>
              <a:buFont typeface="Wingdings" panose="05000000000000000000" pitchFamily="2" charset="2"/>
              <a:defRPr sz="2000"/>
            </a:lvl2pPr>
            <a:lvl3pPr lvl="2">
              <a:buClrTx/>
              <a:buSzTx/>
              <a:buFont typeface="Wingdings" panose="05000000000000000000" pitchFamily="2" charset="2"/>
              <a:defRPr sz="18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lvl="0" eaLnBrk="1" hangingPunct="1"/>
            <a:r>
              <a:rPr lang="zh-CN" altLang="en-US" sz="2800" dirty="0"/>
              <a:t>关系数据库系统中存取控制对象 </a:t>
            </a:r>
            <a:endParaRPr lang="zh-CN" altLang="en-US" sz="2800" dirty="0"/>
          </a:p>
        </p:txBody>
      </p:sp>
      <p:graphicFrame>
        <p:nvGraphicFramePr>
          <p:cNvPr id="30725" name="Group 5"/>
          <p:cNvGraphicFramePr>
            <a:graphicFrameLocks noGrp="1"/>
          </p:cNvGraphicFramePr>
          <p:nvPr>
            <p:ph sz="half" idx="1"/>
          </p:nvPr>
        </p:nvGraphicFramePr>
        <p:xfrm>
          <a:off x="457200" y="1844675"/>
          <a:ext cx="8578850" cy="3717925"/>
        </p:xfrm>
        <a:graphic>
          <a:graphicData uri="http://schemas.openxmlformats.org/drawingml/2006/table">
            <a:tbl>
              <a:tblPr/>
              <a:tblGrid>
                <a:gridCol w="1234416"/>
                <a:gridCol w="1038651"/>
                <a:gridCol w="6305783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对象类型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操 作 类 型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SCHEMA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TABLE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视图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VIEW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索引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INDEX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基本表和视图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DELETE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5" name="Rectangle 247"/>
          <p:cNvSpPr/>
          <p:nvPr/>
        </p:nvSpPr>
        <p:spPr>
          <a:xfrm>
            <a:off x="2700338" y="5732463"/>
            <a:ext cx="2903537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关系数据库系统中的存取权限 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  </a:t>
            </a:r>
            <a:r>
              <a:rPr lang="zh-CN" altLang="en-US" sz="3600" dirty="0"/>
              <a:t>数据库安全性控制</a:t>
            </a:r>
            <a:endParaRPr lang="zh-CN" altLang="en-US" sz="3600" dirty="0"/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755650" y="1052513"/>
            <a:ext cx="6553200" cy="4495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4.2.1 </a:t>
            </a:r>
            <a:r>
              <a:rPr lang="zh-CN" altLang="en-US" dirty="0"/>
              <a:t>用户标识与鉴别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4.2.2 </a:t>
            </a:r>
            <a:r>
              <a:rPr lang="zh-CN" altLang="en-US" dirty="0"/>
              <a:t>存取控制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4.2.3 </a:t>
            </a:r>
            <a:r>
              <a:rPr lang="zh-CN" altLang="en-US" dirty="0"/>
              <a:t>自主存取控制方法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4.2.4 </a:t>
            </a:r>
            <a:r>
              <a:rPr lang="zh-CN" altLang="en-US" dirty="0">
                <a:solidFill>
                  <a:srgbClr val="00B050"/>
                </a:solidFill>
              </a:rPr>
              <a:t>授权：授予与回收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4.2.5 </a:t>
            </a:r>
            <a:r>
              <a:rPr lang="zh-CN" altLang="en-US" dirty="0"/>
              <a:t>数据库角色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4.2.6 </a:t>
            </a:r>
            <a:r>
              <a:rPr lang="zh-CN" altLang="en-US" dirty="0"/>
              <a:t>强制存取控制方法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4.2.4 </a:t>
            </a:r>
            <a:r>
              <a:rPr lang="zh-CN" altLang="en-US" sz="3600" dirty="0"/>
              <a:t>授权：授予与回收</a:t>
            </a:r>
            <a:endParaRPr lang="zh-CN" altLang="en-US" sz="3600" dirty="0"/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611188" y="1098550"/>
            <a:ext cx="8353425" cy="48133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dirty="0"/>
              <a:t>1.GRANT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GRANT</a:t>
            </a:r>
            <a:r>
              <a:rPr lang="zh-CN" altLang="en-US" sz="2400" dirty="0"/>
              <a:t>语句的一般格式：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GRANT</a:t>
            </a:r>
            <a:r>
              <a:rPr lang="en-US" altLang="zh-CN" sz="2400" dirty="0"/>
              <a:t> 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&gt;]... 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ON</a:t>
            </a:r>
            <a:r>
              <a:rPr lang="en-US" altLang="zh-CN" sz="2400" dirty="0"/>
              <a:t> 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 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 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&gt;]…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TO </a:t>
            </a:r>
            <a:r>
              <a:rPr lang="en-US" altLang="zh-CN" sz="2400" dirty="0"/>
              <a:t>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&gt;]...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[WITH </a:t>
            </a:r>
            <a:r>
              <a:rPr lang="en-US" altLang="zh-CN" sz="2400" dirty="0">
                <a:solidFill>
                  <a:srgbClr val="FF0000"/>
                </a:solidFill>
              </a:rPr>
              <a:t>GRANT</a:t>
            </a:r>
            <a:r>
              <a:rPr lang="en-US" altLang="zh-CN" sz="2400" dirty="0"/>
              <a:t> OPTION];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语义：将对指定操作对象的指定操作权限授予指定的用户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81225" y="115888"/>
            <a:ext cx="435292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数据库安全性（续）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309688"/>
            <a:ext cx="8229600" cy="44958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数据库的安全性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是指保护数据库以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防止不合法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使用所造成的数据泄露、更改或破坏 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系统安全保护措施是否有效是数据库系统主要的性能指标之一。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GRANT</a:t>
            </a:r>
            <a:r>
              <a:rPr lang="zh-CN" altLang="en-US" sz="3600" dirty="0"/>
              <a:t>（续）</a:t>
            </a:r>
            <a:endParaRPr lang="zh-CN" altLang="en-US" sz="3600" dirty="0"/>
          </a:p>
        </p:txBody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60000"/>
              </a:lnSpc>
              <a:spcBef>
                <a:spcPct val="60000"/>
              </a:spcBef>
            </a:pPr>
            <a:endParaRPr lang="en-US" altLang="zh-CN" sz="26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发出</a:t>
            </a:r>
            <a:r>
              <a:rPr lang="en-US" altLang="zh-CN" sz="2800" dirty="0"/>
              <a:t>GRANT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数据库管理员</a:t>
            </a:r>
            <a:endParaRPr lang="en-US" altLang="zh-CN" sz="22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数据库对象创建者（即属主</a:t>
            </a:r>
            <a:r>
              <a:rPr lang="en-US" altLang="zh-CN" sz="2200" dirty="0"/>
              <a:t>Owner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拥有该权限的用户</a:t>
            </a:r>
            <a:endParaRPr lang="zh-CN" altLang="en-US" sz="22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/>
              <a:t>按受权限的用户 </a:t>
            </a:r>
            <a:endParaRPr lang="zh-CN" altLang="en-US" sz="28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一个或多个具体用户</a:t>
            </a:r>
            <a:endParaRPr lang="zh-CN" altLang="en-US" sz="2200" dirty="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PUBLIC</a:t>
            </a:r>
            <a:r>
              <a:rPr lang="zh-CN" altLang="en-US" sz="2200" dirty="0"/>
              <a:t>（即全体用户）  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</a:pPr>
            <a:endParaRPr lang="zh-CN" altLang="en-US" sz="26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WITH GRANT OPTION</a:t>
            </a:r>
            <a:r>
              <a:rPr lang="zh-CN" altLang="en-US" sz="3600" dirty="0"/>
              <a:t>子句</a:t>
            </a:r>
            <a:endParaRPr lang="zh-CN" altLang="en-US" sz="3600" dirty="0"/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611188" y="1339850"/>
            <a:ext cx="7772400" cy="444341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en-US" altLang="zh-CN" dirty="0"/>
              <a:t>WITH GRANT OPTION</a:t>
            </a:r>
            <a:r>
              <a:rPr lang="zh-CN" altLang="en-US" dirty="0"/>
              <a:t>子句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指定：可以</a:t>
            </a:r>
            <a:r>
              <a:rPr lang="zh-CN" altLang="en-US" dirty="0">
                <a:solidFill>
                  <a:srgbClr val="E02920"/>
                </a:solidFill>
              </a:rPr>
              <a:t>再授予</a:t>
            </a:r>
            <a:endParaRPr lang="zh-CN" altLang="en-US" dirty="0">
              <a:solidFill>
                <a:srgbClr val="E0292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没有指定：</a:t>
            </a:r>
            <a:r>
              <a:rPr lang="zh-CN" altLang="en-US" dirty="0">
                <a:solidFill>
                  <a:srgbClr val="E02920"/>
                </a:solidFill>
              </a:rPr>
              <a:t>不能传播</a:t>
            </a:r>
            <a:endParaRPr lang="zh-CN" altLang="en-US" dirty="0">
              <a:solidFill>
                <a:srgbClr val="E02920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0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不允许循环授权</a:t>
            </a:r>
            <a:endParaRPr lang="zh-CN" altLang="en-US" dirty="0"/>
          </a:p>
        </p:txBody>
      </p:sp>
      <p:pic>
        <p:nvPicPr>
          <p:cNvPr id="50181" name="Picture 4" descr="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4437063"/>
            <a:ext cx="3744912" cy="865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例题</a:t>
            </a:r>
            <a:endParaRPr lang="zh-CN" altLang="en-US" sz="3600" dirty="0"/>
          </a:p>
        </p:txBody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/>
              <a:t>[</a:t>
            </a:r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ea typeface="Arial Unicode MS" panose="020B0604020202020204" charset="-122"/>
              </a:rPr>
              <a:t>4.1</a:t>
            </a:r>
            <a:r>
              <a:rPr lang="en-US" altLang="zh-CN" dirty="0"/>
              <a:t>]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把查询</a:t>
            </a:r>
            <a:r>
              <a:rPr lang="en-US" altLang="zh-CN" dirty="0"/>
              <a:t>Student</a:t>
            </a:r>
            <a:r>
              <a:rPr lang="zh-CN" altLang="en-US" dirty="0">
                <a:latin typeface="宋体" panose="02010600030101010101" pitchFamily="2" charset="-122"/>
              </a:rPr>
              <a:t>表权限授给用户</a:t>
            </a:r>
            <a:r>
              <a:rPr lang="en-US" altLang="zh-CN" dirty="0"/>
              <a:t>U1</a:t>
            </a:r>
            <a:endParaRPr lang="en-US" altLang="zh-CN" dirty="0"/>
          </a:p>
          <a:p>
            <a:pPr algn="just" eaLnBrk="1" hangingPunct="1"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dirty="0"/>
              <a:t>      GRANT   SELECT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ON   TABLE   Student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TO   U1;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例题（续）</a:t>
            </a:r>
            <a:endParaRPr lang="zh-CN" altLang="en-US" sz="3600" dirty="0"/>
          </a:p>
        </p:txBody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2] </a:t>
            </a:r>
            <a:r>
              <a:rPr lang="zh-CN" altLang="en-US" dirty="0"/>
              <a:t>把对</a:t>
            </a:r>
            <a:r>
              <a:rPr lang="en-US" altLang="zh-CN" dirty="0"/>
              <a:t>Student</a:t>
            </a:r>
            <a:r>
              <a:rPr lang="zh-CN" altLang="en-US" dirty="0"/>
              <a:t>表和</a:t>
            </a:r>
            <a:r>
              <a:rPr lang="en-US" altLang="zh-CN" dirty="0"/>
              <a:t>Course</a:t>
            </a:r>
            <a:r>
              <a:rPr lang="zh-CN" altLang="en-US" dirty="0"/>
              <a:t>表的全部权限授予用户</a:t>
            </a:r>
            <a:r>
              <a:rPr lang="en-US" altLang="zh-CN" dirty="0"/>
              <a:t>U2</a:t>
            </a:r>
            <a:r>
              <a:rPr lang="zh-CN" altLang="en-US" dirty="0"/>
              <a:t>和</a:t>
            </a:r>
            <a:r>
              <a:rPr lang="en-US" altLang="zh-CN" dirty="0"/>
              <a:t>U3</a:t>
            </a:r>
            <a:endParaRPr lang="en-US" altLang="zh-CN" dirty="0"/>
          </a:p>
          <a:p>
            <a:pPr algn="just" eaLnBrk="1" hangingPunct="1">
              <a:buNone/>
            </a:pP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GRANT </a:t>
            </a:r>
            <a:r>
              <a:rPr lang="en-US" altLang="zh-CN" dirty="0">
                <a:solidFill>
                  <a:srgbClr val="E02920"/>
                </a:solidFill>
              </a:rPr>
              <a:t>ALL PRIVILIGES</a:t>
            </a:r>
            <a:r>
              <a:rPr lang="en-US" altLang="zh-CN" dirty="0"/>
              <a:t>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ON TABLE Student,Course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TO U2,U3;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例题（续）</a:t>
            </a:r>
            <a:endParaRPr lang="zh-CN" altLang="en-US" sz="3600" dirty="0"/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3] </a:t>
            </a:r>
            <a:r>
              <a:rPr lang="zh-CN" altLang="en-US" dirty="0"/>
              <a:t>把对表</a:t>
            </a:r>
            <a:r>
              <a:rPr lang="en-US" altLang="zh-CN" dirty="0"/>
              <a:t>SC</a:t>
            </a:r>
            <a:r>
              <a:rPr lang="zh-CN" altLang="en-US" dirty="0"/>
              <a:t>的查询权限授予所有用户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GRANT SELECT 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     ON TABLE SC 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	  TO </a:t>
            </a:r>
            <a:r>
              <a:rPr lang="en-US" altLang="zh-CN" dirty="0">
                <a:solidFill>
                  <a:srgbClr val="E02920"/>
                </a:solidFill>
              </a:rPr>
              <a:t>PUBLIC</a:t>
            </a:r>
            <a:r>
              <a:rPr lang="en-US" altLang="zh-CN" dirty="0"/>
              <a:t>;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例题（续）</a:t>
            </a:r>
            <a:endParaRPr lang="zh-CN" altLang="en-US" sz="3600" dirty="0"/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538163" y="1339850"/>
            <a:ext cx="8148637" cy="4778375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4] </a:t>
            </a:r>
            <a:r>
              <a:rPr lang="zh-CN" altLang="en-US" dirty="0"/>
              <a:t>把查询</a:t>
            </a:r>
            <a:r>
              <a:rPr lang="en-US" altLang="zh-CN" dirty="0"/>
              <a:t>Student</a:t>
            </a:r>
            <a:r>
              <a:rPr lang="zh-CN" altLang="en-US" dirty="0"/>
              <a:t>表和修改学生学号的权限授给用户</a:t>
            </a:r>
            <a:r>
              <a:rPr lang="en-US" altLang="zh-CN" dirty="0"/>
              <a:t>U4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sz="2000" dirty="0"/>
              <a:t>　 </a:t>
            </a:r>
            <a:endParaRPr lang="zh-CN" altLang="en-US" sz="20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000" dirty="0"/>
              <a:t>	  	</a:t>
            </a:r>
            <a:r>
              <a:rPr lang="en-US" altLang="zh-CN" dirty="0"/>
              <a:t>GRANT </a:t>
            </a:r>
            <a:r>
              <a:rPr lang="en-US" altLang="zh-CN" dirty="0">
                <a:solidFill>
                  <a:srgbClr val="E02920"/>
                </a:solidFill>
              </a:rPr>
              <a:t>UPDATE(Sno),</a:t>
            </a:r>
            <a:r>
              <a:rPr lang="en-US" altLang="zh-CN" dirty="0"/>
              <a:t> SELECT 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		ON TABLE Student 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		TO U4;</a:t>
            </a:r>
            <a:endParaRPr lang="en-US" altLang="zh-CN" dirty="0"/>
          </a:p>
          <a:p>
            <a:pPr algn="just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对属性列的授权时必须明确指出相应属性列名 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例题（续）</a:t>
            </a:r>
            <a:endParaRPr lang="zh-CN" altLang="en-US" sz="3600" dirty="0"/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395288" y="1125538"/>
            <a:ext cx="7772400" cy="43561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5] </a:t>
            </a:r>
            <a:r>
              <a:rPr lang="zh-CN" altLang="en-US" dirty="0"/>
              <a:t>把对表</a:t>
            </a:r>
            <a:r>
              <a:rPr lang="en-US" altLang="zh-CN" dirty="0"/>
              <a:t>SC</a:t>
            </a:r>
            <a:r>
              <a:rPr lang="zh-CN" altLang="en-US" dirty="0"/>
              <a:t>的</a:t>
            </a:r>
            <a:r>
              <a:rPr lang="en-US" altLang="zh-CN" dirty="0"/>
              <a:t>INSERT</a:t>
            </a:r>
            <a:r>
              <a:rPr lang="zh-CN" altLang="en-US" dirty="0"/>
              <a:t>权限授予</a:t>
            </a:r>
            <a:r>
              <a:rPr lang="en-US" altLang="zh-CN" dirty="0"/>
              <a:t>U5</a:t>
            </a:r>
            <a:r>
              <a:rPr lang="zh-CN" altLang="en-US" dirty="0"/>
              <a:t>用户，并允许他再将此权限授予其他用户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</a:t>
            </a:r>
            <a:endParaRPr lang="zh-CN" altLang="en-US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GRANT INSERT 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    ON TABLE SC 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    TO U5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E02920"/>
                </a:solidFill>
              </a:rPr>
              <a:t>WITH GRANT OPTION</a:t>
            </a:r>
            <a:r>
              <a:rPr lang="en-US" altLang="zh-CN" dirty="0"/>
              <a:t>;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传播权限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7772400" cy="48514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dirty="0"/>
              <a:t>执行例4.</a:t>
            </a:r>
            <a:r>
              <a:rPr lang="en-US" altLang="zh-CN" sz="2400" dirty="0"/>
              <a:t>5</a:t>
            </a:r>
            <a:r>
              <a:rPr lang="zh-CN" altLang="en-US" sz="2400" dirty="0"/>
              <a:t>后，</a:t>
            </a:r>
            <a:r>
              <a:rPr lang="en-US" altLang="zh-CN" sz="2400" dirty="0"/>
              <a:t>U5</a:t>
            </a:r>
            <a:r>
              <a:rPr lang="zh-CN" altLang="en-US" sz="2400" dirty="0"/>
              <a:t>不仅拥有了对表</a:t>
            </a:r>
            <a:r>
              <a:rPr lang="en-US" altLang="zh-CN" sz="2400" dirty="0"/>
              <a:t>SC</a:t>
            </a:r>
            <a:r>
              <a:rPr lang="zh-CN" altLang="en-US" sz="2400" dirty="0"/>
              <a:t>的</a:t>
            </a:r>
            <a:r>
              <a:rPr lang="en-US" altLang="zh-CN" sz="2400" dirty="0"/>
              <a:t>INSERT</a:t>
            </a:r>
            <a:r>
              <a:rPr lang="zh-CN" altLang="en-US" sz="2400" dirty="0"/>
              <a:t>权限，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还可以传播此权限：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例4.</a:t>
            </a:r>
            <a:r>
              <a:rPr lang="en-US" altLang="zh-CN" sz="2400" dirty="0"/>
              <a:t>6]</a:t>
            </a:r>
            <a:r>
              <a:rPr lang="zh-CN" altLang="en-US" sz="2400" dirty="0"/>
              <a:t> </a:t>
            </a:r>
            <a:r>
              <a:rPr lang="en-US" altLang="zh-CN" sz="2400" dirty="0"/>
              <a:t>GRANT INSERT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     ON TABLE SC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>
                <a:solidFill>
                  <a:srgbClr val="E02920"/>
                </a:solidFill>
              </a:rPr>
              <a:t>             TO U6</a:t>
            </a:r>
            <a:endParaRPr lang="en-US" altLang="zh-CN" dirty="0">
              <a:solidFill>
                <a:srgbClr val="E0292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>
                <a:solidFill>
                  <a:srgbClr val="E02920"/>
                </a:solidFill>
              </a:rPr>
              <a:t>WITH GRANT OPTION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同样，</a:t>
            </a:r>
            <a:r>
              <a:rPr lang="en-US" altLang="zh-CN" sz="2400" dirty="0"/>
              <a:t>U6</a:t>
            </a:r>
            <a:r>
              <a:rPr lang="zh-CN" altLang="en-US" sz="2400" dirty="0"/>
              <a:t>还可以将此权限授予</a:t>
            </a:r>
            <a:r>
              <a:rPr lang="en-US" altLang="zh-CN" sz="2400" dirty="0"/>
              <a:t>U7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例4.</a:t>
            </a:r>
            <a:r>
              <a:rPr lang="en-US" altLang="zh-CN" sz="2400" dirty="0"/>
              <a:t>7] GRANT INSERT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	         ON TABLE SC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>
                <a:solidFill>
                  <a:srgbClr val="E02920"/>
                </a:solidFill>
              </a:rPr>
              <a:t>             TO U7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但</a:t>
            </a:r>
            <a:r>
              <a:rPr lang="en-US" altLang="zh-CN" sz="2400" dirty="0"/>
              <a:t>U7</a:t>
            </a:r>
            <a:r>
              <a:rPr lang="zh-CN" altLang="en-US" sz="2400" dirty="0"/>
              <a:t>不能再传播此权限。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页脚占位符 5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传播权限（续）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type="body" sz="half"/>
          </p:nvPr>
        </p:nvSpPr>
        <p:spPr>
          <a:xfrm>
            <a:off x="395288" y="1098550"/>
            <a:ext cx="8075612" cy="458788"/>
          </a:xfrm>
        </p:spPr>
        <p:txBody>
          <a:bodyPr vert="horz" wrap="square" lIns="91440" tIns="45720" rIns="91440" bIns="45720" anchor="t"/>
          <a:lstStyle>
            <a:lvl1pPr lvl="0">
              <a:buClrTx/>
              <a:buSzPct val="100000"/>
              <a:buFont typeface="Wingdings" panose="05000000000000000000" pitchFamily="2" charset="2"/>
              <a:defRPr sz="2400"/>
            </a:lvl1pPr>
            <a:lvl2pPr lvl="1">
              <a:buClrTx/>
              <a:buSzPct val="100000"/>
              <a:buFont typeface="Wingdings" panose="05000000000000000000" pitchFamily="2" charset="2"/>
              <a:defRPr sz="2000"/>
            </a:lvl2pPr>
            <a:lvl3pPr lvl="2">
              <a:buClrTx/>
              <a:buSzTx/>
              <a:buFont typeface="Wingdings" panose="05000000000000000000" pitchFamily="2" charset="2"/>
              <a:defRPr sz="18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lvl="0" algn="ctr" eaLnBrk="1" hangingPunct="1">
              <a:lnSpc>
                <a:spcPct val="80000"/>
              </a:lnSpc>
              <a:buNone/>
            </a:pPr>
            <a:r>
              <a:rPr lang="zh-CN" altLang="en-US" sz="1800" dirty="0"/>
              <a:t>执行了例4.</a:t>
            </a:r>
            <a:r>
              <a:rPr lang="en-US" altLang="zh-CN" sz="1800" dirty="0"/>
              <a:t>1~</a:t>
            </a:r>
            <a:r>
              <a:rPr lang="zh-CN" altLang="en-US" sz="1800" dirty="0"/>
              <a:t>例4.</a:t>
            </a:r>
            <a:r>
              <a:rPr lang="en-US" altLang="zh-CN" sz="1800" dirty="0"/>
              <a:t>7</a:t>
            </a:r>
            <a:r>
              <a:rPr lang="zh-CN" altLang="en-US" sz="1800" dirty="0"/>
              <a:t>语句后学生</a:t>
            </a:r>
            <a:r>
              <a:rPr lang="en-US" altLang="zh-CN" sz="1800" dirty="0"/>
              <a:t>-</a:t>
            </a:r>
            <a:r>
              <a:rPr lang="zh-CN" altLang="en-US" sz="1800" dirty="0"/>
              <a:t>课程数据库中的用户权限定义表 </a:t>
            </a:r>
            <a:endParaRPr lang="zh-CN" altLang="en-US" sz="1800" dirty="0"/>
          </a:p>
        </p:txBody>
      </p:sp>
      <p:graphicFrame>
        <p:nvGraphicFramePr>
          <p:cNvPr id="41989" name="Group 5"/>
          <p:cNvGraphicFramePr>
            <a:graphicFrameLocks noGrp="1"/>
          </p:cNvGraphicFramePr>
          <p:nvPr>
            <p:ph sz="half" idx="1"/>
          </p:nvPr>
        </p:nvGraphicFramePr>
        <p:xfrm>
          <a:off x="574675" y="1557338"/>
          <a:ext cx="8112125" cy="4664077"/>
        </p:xfrm>
        <a:graphic>
          <a:graphicData uri="http://schemas.openxmlformats.org/drawingml/2006/table">
            <a:tbl>
              <a:tblPr/>
              <a:tblGrid>
                <a:gridCol w="1405037"/>
                <a:gridCol w="1692175"/>
                <a:gridCol w="1764209"/>
                <a:gridCol w="1872754"/>
                <a:gridCol w="1377950"/>
              </a:tblGrid>
              <a:tr h="36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PUBLIC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Student.Sno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授权：授予与回收（续）</a:t>
            </a:r>
            <a:endParaRPr lang="zh-CN" altLang="en-US" sz="3600" dirty="0"/>
          </a:p>
        </p:txBody>
      </p:sp>
      <p:sp>
        <p:nvSpPr>
          <p:cNvPr id="58372" name="Rectangle 3"/>
          <p:cNvSpPr>
            <a:spLocks noGrp="1"/>
          </p:cNvSpPr>
          <p:nvPr>
            <p:ph type="body"/>
          </p:nvPr>
        </p:nvSpPr>
        <p:spPr>
          <a:xfrm>
            <a:off x="446088" y="1052513"/>
            <a:ext cx="8229600" cy="4854575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dirty="0"/>
              <a:t>2.REVOKE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授予的权限可以由数据库管理员或其他授权者用</a:t>
            </a:r>
            <a:r>
              <a:rPr lang="en-US" altLang="zh-CN" dirty="0"/>
              <a:t>REVOKE</a:t>
            </a:r>
            <a:r>
              <a:rPr lang="zh-CN" altLang="en-US" dirty="0"/>
              <a:t>语句收回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REVOKE</a:t>
            </a:r>
            <a:r>
              <a:rPr lang="zh-CN" altLang="en-US" sz="2400" dirty="0"/>
              <a:t>语句的一般格式为：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REVOKE </a:t>
            </a:r>
            <a:r>
              <a:rPr lang="en-US" altLang="zh-CN" sz="2400" dirty="0"/>
              <a:t>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&gt;]... 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ON </a:t>
            </a:r>
            <a:r>
              <a:rPr lang="en-US" altLang="zh-CN" sz="2400" dirty="0"/>
              <a:t>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 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对象类型</a:t>
            </a:r>
            <a:r>
              <a:rPr lang="en-US" altLang="zh-CN" sz="2400" dirty="0"/>
              <a:t>&gt;&lt;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&gt;]…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FROM</a:t>
            </a:r>
            <a:r>
              <a:rPr lang="en-US" altLang="zh-CN" sz="2400" dirty="0"/>
              <a:t> 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&gt;]...[CASCADE | RESTRICT];</a:t>
            </a:r>
            <a:endParaRPr lang="en-US" altLang="zh-CN" sz="2400" dirty="0"/>
          </a:p>
          <a:p>
            <a:pPr algn="just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第四章  数据库安全性</a:t>
            </a:r>
            <a:endParaRPr lang="zh-CN" altLang="en-US" sz="3600" dirty="0"/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900113" y="1341438"/>
            <a:ext cx="6923087" cy="44958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4.1  </a:t>
            </a:r>
            <a:r>
              <a:rPr lang="zh-CN" altLang="en-US" dirty="0">
                <a:solidFill>
                  <a:schemeClr val="accent2"/>
                </a:solidFill>
              </a:rPr>
              <a:t>数据库安全性概述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4.2  </a:t>
            </a:r>
            <a:r>
              <a:rPr lang="zh-CN" altLang="en-US" dirty="0"/>
              <a:t>数据库安全性控制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4.3  </a:t>
            </a:r>
            <a:r>
              <a:rPr lang="zh-CN" altLang="en-US" dirty="0"/>
              <a:t>视图机制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REVOKE</a:t>
            </a:r>
            <a:r>
              <a:rPr lang="zh-CN" altLang="en-US" sz="3600" dirty="0"/>
              <a:t>（续）</a:t>
            </a:r>
            <a:endParaRPr lang="zh-CN" altLang="en-US" sz="3600" dirty="0"/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8] </a:t>
            </a:r>
            <a:r>
              <a:rPr lang="zh-CN" altLang="en-US" dirty="0"/>
              <a:t>把用户</a:t>
            </a:r>
            <a:r>
              <a:rPr lang="en-US" altLang="zh-CN" dirty="0"/>
              <a:t>U4</a:t>
            </a:r>
            <a:r>
              <a:rPr lang="zh-CN" altLang="en-US" dirty="0"/>
              <a:t>修改学生学号的权限收回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/>
              <a:t>REVOKE UPDATE(Sno)</a:t>
            </a:r>
            <a:endParaRPr lang="en-US" altLang="zh-CN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		ON TABLE Student </a:t>
            </a:r>
            <a:endParaRPr lang="en-US" altLang="zh-CN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		FROM U4;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REVOKE</a:t>
            </a:r>
            <a:r>
              <a:rPr lang="zh-CN" altLang="en-US" sz="3600" dirty="0"/>
              <a:t>（续）</a:t>
            </a:r>
            <a:endParaRPr lang="zh-CN" altLang="en-US" sz="3600" dirty="0"/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9] </a:t>
            </a:r>
            <a:r>
              <a:rPr lang="zh-CN" altLang="en-US" dirty="0"/>
              <a:t>收回所有用户对表</a:t>
            </a:r>
            <a:r>
              <a:rPr lang="en-US" altLang="zh-CN" dirty="0"/>
              <a:t>SC</a:t>
            </a:r>
            <a:r>
              <a:rPr lang="zh-CN" altLang="en-US" dirty="0"/>
              <a:t>的查询权限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		</a:t>
            </a:r>
            <a:r>
              <a:rPr lang="en-US" altLang="zh-CN" dirty="0"/>
              <a:t>REVOKE SELECT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ON TABLE SC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FROM </a:t>
            </a:r>
            <a:r>
              <a:rPr lang="en-US" altLang="zh-CN" dirty="0">
                <a:solidFill>
                  <a:srgbClr val="E02920"/>
                </a:solidFill>
              </a:rPr>
              <a:t>PUBLIC</a:t>
            </a:r>
            <a:r>
              <a:rPr lang="en-US" altLang="zh-CN" dirty="0"/>
              <a:t>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REVOKE</a:t>
            </a:r>
            <a:r>
              <a:rPr lang="zh-CN" altLang="en-US" sz="3600" dirty="0"/>
              <a:t>（续）</a:t>
            </a:r>
            <a:endParaRPr lang="zh-CN" altLang="en-US" sz="3600" dirty="0"/>
          </a:p>
        </p:txBody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>
          <a:xfrm>
            <a:off x="457200" y="1125538"/>
            <a:ext cx="8435975" cy="52562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10] </a:t>
            </a:r>
            <a:r>
              <a:rPr lang="zh-CN" altLang="en-US" dirty="0"/>
              <a:t>把用户</a:t>
            </a:r>
            <a:r>
              <a:rPr lang="en-US" altLang="zh-CN" dirty="0"/>
              <a:t>U5</a:t>
            </a:r>
            <a:r>
              <a:rPr lang="zh-CN" altLang="en-US" dirty="0"/>
              <a:t>对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/>
              <a:t>INSERT</a:t>
            </a:r>
            <a:r>
              <a:rPr lang="zh-CN" altLang="en-US" dirty="0"/>
              <a:t>权限收回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/>
              <a:t>		</a:t>
            </a:r>
            <a:r>
              <a:rPr lang="en-US" altLang="zh-CN" sz="2400" dirty="0"/>
              <a:t>REVOKE INSERT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		ON TABLE SC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		FROM U5 CASCADE ;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将用户</a:t>
            </a:r>
            <a:r>
              <a:rPr lang="en-US" altLang="zh-CN" dirty="0"/>
              <a:t>U5</a:t>
            </a:r>
            <a:r>
              <a:rPr lang="zh-CN" altLang="en-US" dirty="0"/>
              <a:t>的</a:t>
            </a:r>
            <a:r>
              <a:rPr lang="en-US" altLang="zh-CN" dirty="0"/>
              <a:t>INSERT</a:t>
            </a:r>
            <a:r>
              <a:rPr lang="zh-CN" altLang="en-US" dirty="0"/>
              <a:t>权限收回的时候应该使用</a:t>
            </a:r>
            <a:r>
              <a:rPr lang="en-US" altLang="zh-CN" dirty="0"/>
              <a:t>CASCADE</a:t>
            </a:r>
            <a:r>
              <a:rPr lang="zh-CN" altLang="en-US" dirty="0"/>
              <a:t>，否则拒绝执行该语句 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U6</a:t>
            </a:r>
            <a:r>
              <a:rPr lang="zh-CN" altLang="en-US" dirty="0"/>
              <a:t>或</a:t>
            </a:r>
            <a:r>
              <a:rPr lang="en-US" altLang="zh-CN" dirty="0"/>
              <a:t>U7</a:t>
            </a:r>
            <a:r>
              <a:rPr lang="zh-CN" altLang="en-US" dirty="0"/>
              <a:t>还从其他用户处获得对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/>
              <a:t>INSERT</a:t>
            </a:r>
            <a:r>
              <a:rPr lang="zh-CN" altLang="en-US" dirty="0"/>
              <a:t>权限，则他们仍具有此权限，系统只收回直接或间接从</a:t>
            </a:r>
            <a:r>
              <a:rPr lang="en-US" altLang="zh-CN" dirty="0"/>
              <a:t>U5</a:t>
            </a:r>
            <a:r>
              <a:rPr lang="zh-CN" altLang="en-US" dirty="0"/>
              <a:t>处获得的权限 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页脚占位符 5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REVOKE</a:t>
            </a:r>
            <a:r>
              <a:rPr lang="zh-CN" altLang="en-US" sz="3600" dirty="0"/>
              <a:t>（续）</a:t>
            </a:r>
            <a:endParaRPr lang="zh-CN" altLang="en-US" sz="3600" dirty="0"/>
          </a:p>
        </p:txBody>
      </p:sp>
      <p:sp>
        <p:nvSpPr>
          <p:cNvPr id="62468" name="Rectangle 3"/>
          <p:cNvSpPr>
            <a:spLocks noGrp="1"/>
          </p:cNvSpPr>
          <p:nvPr>
            <p:ph type="body" sz="half"/>
          </p:nvPr>
        </p:nvSpPr>
        <p:spPr>
          <a:xfrm>
            <a:off x="241300" y="1098550"/>
            <a:ext cx="8578850" cy="588963"/>
          </a:xfrm>
        </p:spPr>
        <p:txBody>
          <a:bodyPr vert="horz" wrap="square" lIns="91440" tIns="45720" rIns="91440" bIns="45720" anchor="t"/>
          <a:lstStyle>
            <a:lvl1pPr lvl="0">
              <a:buClrTx/>
              <a:buSzPct val="100000"/>
              <a:buFont typeface="Wingdings" panose="05000000000000000000" pitchFamily="2" charset="2"/>
              <a:defRPr sz="2400"/>
            </a:lvl1pPr>
            <a:lvl2pPr lvl="1">
              <a:buClrTx/>
              <a:buSzPct val="100000"/>
              <a:buFont typeface="Wingdings" panose="05000000000000000000" pitchFamily="2" charset="2"/>
              <a:defRPr sz="2000"/>
            </a:lvl2pPr>
            <a:lvl3pPr lvl="2">
              <a:buClrTx/>
              <a:buSzTx/>
              <a:buFont typeface="Wingdings" panose="05000000000000000000" pitchFamily="2" charset="2"/>
              <a:defRPr sz="18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lvl="0" algn="ctr" eaLnBrk="1" hangingPunct="1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执行例4.</a:t>
            </a:r>
            <a:r>
              <a:rPr lang="en-US" altLang="zh-CN" sz="2000" dirty="0"/>
              <a:t>8~</a:t>
            </a:r>
            <a:r>
              <a:rPr lang="zh-CN" altLang="en-US" sz="2000" dirty="0"/>
              <a:t>4.</a:t>
            </a:r>
            <a:r>
              <a:rPr lang="en-US" altLang="zh-CN" sz="2000" dirty="0"/>
              <a:t>10</a:t>
            </a:r>
            <a:r>
              <a:rPr lang="zh-CN" altLang="en-US" sz="2000" dirty="0"/>
              <a:t>语句后学生</a:t>
            </a:r>
            <a:r>
              <a:rPr lang="en-US" altLang="zh-CN" sz="2000" dirty="0"/>
              <a:t>-</a:t>
            </a:r>
            <a:r>
              <a:rPr lang="zh-CN" altLang="en-US" sz="2000" dirty="0"/>
              <a:t>课程数据库中的用户权限定义表</a:t>
            </a:r>
            <a:endParaRPr lang="zh-CN" altLang="en-US" sz="2000" dirty="0"/>
          </a:p>
        </p:txBody>
      </p:sp>
      <p:graphicFrame>
        <p:nvGraphicFramePr>
          <p:cNvPr id="47109" name="Group 5"/>
          <p:cNvGraphicFramePr>
            <a:graphicFrameLocks noGrp="1"/>
          </p:cNvGraphicFramePr>
          <p:nvPr>
            <p:ph sz="half" idx="1"/>
          </p:nvPr>
        </p:nvGraphicFramePr>
        <p:xfrm>
          <a:off x="241300" y="1916113"/>
          <a:ext cx="8794750" cy="2773365"/>
        </p:xfrm>
        <a:graphic>
          <a:graphicData uri="http://schemas.openxmlformats.org/drawingml/2006/table">
            <a:tbl>
              <a:tblPr/>
              <a:tblGrid>
                <a:gridCol w="1522310"/>
                <a:gridCol w="1800109"/>
                <a:gridCol w="1909898"/>
                <a:gridCol w="2086493"/>
                <a:gridCol w="1475940"/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46037"/>
            <a:ext cx="7772400" cy="11398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小结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SQL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灵活的授权机制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611188" y="981075"/>
            <a:ext cx="7772400" cy="489585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/>
              <a:t>数据库管理员：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拥有所有对象的所有权限</a:t>
            </a:r>
            <a:endParaRPr lang="zh-CN" altLang="en-US" sz="2000" dirty="0"/>
          </a:p>
          <a:p>
            <a:pPr lvl="1" eaLnBrk="1" hangingPunct="1"/>
            <a:r>
              <a:rPr lang="zh-CN" altLang="en-US" sz="2200" dirty="0"/>
              <a:t>根据实际情况不同的权限授予不同的用户</a:t>
            </a:r>
            <a:endParaRPr lang="zh-CN" altLang="en-US" sz="2200" dirty="0"/>
          </a:p>
          <a:p>
            <a:pPr algn="just" eaLnBrk="1" hangingPunct="1"/>
            <a:r>
              <a:rPr lang="zh-CN" altLang="en-US" sz="2400" dirty="0"/>
              <a:t>用户：</a:t>
            </a:r>
            <a:endParaRPr lang="en-US" altLang="zh-CN" sz="2400" dirty="0"/>
          </a:p>
          <a:p>
            <a:pPr lvl="1" algn="just" eaLnBrk="1" hangingPunct="1"/>
            <a:r>
              <a:rPr lang="zh-CN" altLang="en-US" sz="2000" dirty="0"/>
              <a:t>拥有自己建立的对象的全部的操作权限</a:t>
            </a:r>
            <a:endParaRPr lang="zh-CN" altLang="en-US" sz="2000" dirty="0"/>
          </a:p>
          <a:p>
            <a:pPr lvl="1" eaLnBrk="1" hangingPunct="1"/>
            <a:r>
              <a:rPr lang="zh-CN" altLang="en-US" sz="2200" dirty="0"/>
              <a:t>可以使用</a:t>
            </a:r>
            <a:r>
              <a:rPr lang="en-US" altLang="zh-CN" sz="2200" dirty="0"/>
              <a:t>GRANT</a:t>
            </a:r>
            <a:r>
              <a:rPr lang="zh-CN" altLang="en-US" sz="2200" dirty="0"/>
              <a:t>，把权限授予其他用户</a:t>
            </a:r>
            <a:endParaRPr lang="zh-CN" altLang="en-US" sz="2200" dirty="0"/>
          </a:p>
          <a:p>
            <a:pPr algn="just" eaLnBrk="1" hangingPunct="1"/>
            <a:r>
              <a:rPr lang="zh-CN" altLang="en-US" sz="2400" dirty="0"/>
              <a:t>被授权的用户</a:t>
            </a:r>
            <a:endParaRPr lang="zh-CN" altLang="en-US" sz="2400" dirty="0"/>
          </a:p>
          <a:p>
            <a:pPr lvl="1" eaLnBrk="1" hangingPunct="1"/>
            <a:r>
              <a:rPr lang="zh-CN" altLang="en-US" sz="2200" dirty="0"/>
              <a:t>如果具有“继续授权”的许可，可以把获得的权限再授予其他用户</a:t>
            </a:r>
            <a:endParaRPr lang="zh-CN" altLang="en-US" sz="2200" dirty="0"/>
          </a:p>
          <a:p>
            <a:pPr eaLnBrk="1" hangingPunct="1"/>
            <a:r>
              <a:rPr lang="zh-CN" altLang="en-US" sz="2400" dirty="0"/>
              <a:t>所有授予出去的权力在必要时又都可用</a:t>
            </a:r>
            <a:r>
              <a:rPr lang="en-US" altLang="zh-CN" sz="2400" dirty="0"/>
              <a:t>REVOKE</a:t>
            </a:r>
            <a:r>
              <a:rPr lang="zh-CN" altLang="en-US" sz="2400" dirty="0"/>
              <a:t>语句收回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页脚占位符 5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授权：授予与回收（续）</a:t>
            </a:r>
            <a:endParaRPr lang="zh-CN" altLang="en-US" sz="3600" dirty="0"/>
          </a:p>
        </p:txBody>
      </p:sp>
      <p:sp>
        <p:nvSpPr>
          <p:cNvPr id="64516" name="Rectangle 3"/>
          <p:cNvSpPr>
            <a:spLocks noGrp="1"/>
          </p:cNvSpPr>
          <p:nvPr>
            <p:ph type="body" sz="half"/>
          </p:nvPr>
        </p:nvSpPr>
        <p:spPr>
          <a:xfrm>
            <a:off x="611188" y="1352868"/>
            <a:ext cx="8208962" cy="4681537"/>
          </a:xfrm>
        </p:spPr>
        <p:txBody>
          <a:bodyPr vert="horz" wrap="square" lIns="91440" tIns="45720" rIns="91440" bIns="45720" anchor="t"/>
          <a:lstStyle>
            <a:lvl1pPr lvl="0">
              <a:buClrTx/>
              <a:buSzPct val="100000"/>
              <a:buFont typeface="Wingdings" panose="05000000000000000000" pitchFamily="2" charset="2"/>
              <a:defRPr sz="2400"/>
            </a:lvl1pPr>
            <a:lvl2pPr lvl="1">
              <a:buClrTx/>
              <a:buSzPct val="100000"/>
              <a:buFont typeface="Wingdings" panose="05000000000000000000" pitchFamily="2" charset="2"/>
              <a:defRPr sz="2000"/>
            </a:lvl2pPr>
            <a:lvl3pPr lvl="2">
              <a:buClrTx/>
              <a:buSzTx/>
              <a:buFont typeface="Wingdings" panose="05000000000000000000" pitchFamily="2" charset="2"/>
              <a:defRPr sz="18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lvl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创建数据库模式的权限 </a:t>
            </a:r>
            <a:endParaRPr lang="zh-CN" altLang="en-US" sz="2800" dirty="0"/>
          </a:p>
          <a:p>
            <a:pPr lvl="0" eaLnBrk="1" hangingPunct="1">
              <a:lnSpc>
                <a:spcPct val="150000"/>
              </a:lnSpc>
              <a:buNone/>
            </a:pPr>
            <a:endParaRPr lang="zh-CN" altLang="en-US" sz="900" dirty="0"/>
          </a:p>
          <a:p>
            <a:pPr lvl="0" eaLnBrk="1" hangingPunct="1">
              <a:lnSpc>
                <a:spcPct val="125000"/>
              </a:lnSpc>
            </a:pPr>
            <a:r>
              <a:rPr lang="zh-CN" altLang="en-US" sz="2800" dirty="0"/>
              <a:t>数据库管理员在创建用户时实现</a:t>
            </a:r>
            <a:endParaRPr lang="zh-CN" altLang="en-US" sz="2800" dirty="0"/>
          </a:p>
          <a:p>
            <a:pPr lvl="0" eaLnBrk="1" hangingPunct="1">
              <a:lnSpc>
                <a:spcPct val="125000"/>
              </a:lnSpc>
            </a:pPr>
            <a:r>
              <a:rPr lang="en-US" altLang="zh-CN" sz="2800" dirty="0"/>
              <a:t>CREATE USER</a:t>
            </a:r>
            <a:r>
              <a:rPr lang="zh-CN" altLang="en-US" sz="2800" dirty="0"/>
              <a:t>语句格式</a:t>
            </a:r>
            <a:endParaRPr lang="zh-CN" altLang="en-US" sz="2800" dirty="0"/>
          </a:p>
          <a:p>
            <a:pPr lvl="0" eaLnBrk="1" hangingPunct="1">
              <a:lnSpc>
                <a:spcPct val="125000"/>
              </a:lnSpc>
              <a:buNone/>
            </a:pPr>
            <a:r>
              <a:rPr lang="zh-CN" altLang="en-US" sz="2800" dirty="0"/>
              <a:t>              </a:t>
            </a:r>
            <a:r>
              <a:rPr lang="en-US" altLang="zh-CN" sz="2800" dirty="0"/>
              <a:t>CREATE  USER  &lt;username&gt; </a:t>
            </a:r>
            <a:endParaRPr lang="en-US" altLang="zh-CN" sz="2800" dirty="0"/>
          </a:p>
          <a:p>
            <a:pPr lvl="0" eaLnBrk="1" hangingPunct="1">
              <a:lnSpc>
                <a:spcPct val="125000"/>
              </a:lnSpc>
              <a:buNone/>
            </a:pPr>
            <a:r>
              <a:rPr lang="en-US" altLang="zh-CN" sz="2800" dirty="0"/>
              <a:t>              [WITH][DBA|RESOURCE|CONNECT];</a:t>
            </a:r>
            <a:endParaRPr lang="zh-CN" altLang="en-US" sz="2800" dirty="0"/>
          </a:p>
          <a:p>
            <a:pPr lvl="0" eaLnBrk="1" hangingPunct="1">
              <a:buNone/>
            </a:pPr>
            <a:r>
              <a:rPr lang="zh-CN" altLang="en-US" dirty="0"/>
              <a:t>注：</a:t>
            </a:r>
            <a:r>
              <a:rPr lang="en-US" altLang="zh-CN" dirty="0"/>
              <a:t> </a:t>
            </a:r>
            <a:endParaRPr lang="en-US" altLang="zh-CN" dirty="0"/>
          </a:p>
          <a:p>
            <a:pPr lvl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CREATE USER</a:t>
            </a:r>
            <a:r>
              <a:rPr lang="zh-CN" altLang="en-US" dirty="0">
                <a:solidFill>
                  <a:srgbClr val="FF0000"/>
                </a:solidFill>
              </a:rPr>
              <a:t>不是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标准，各个系统的实现相差甚远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889000" y="260350"/>
            <a:ext cx="7391400" cy="563563"/>
          </a:xfrm>
        </p:spPr>
        <p:txBody>
          <a:bodyPr vert="horz" wrap="square" lIns="91440" tIns="45720" rIns="91440" bIns="45720" anchor="ctr"/>
          <a:p>
            <a:r>
              <a:rPr lang="zh-CN" altLang="zh-CN" sz="3600" dirty="0"/>
              <a:t>授权：授予与回收（续）</a:t>
            </a:r>
            <a:endParaRPr lang="zh-CN" altLang="en-US" sz="3600" dirty="0"/>
          </a:p>
        </p:txBody>
      </p:sp>
      <p:sp>
        <p:nvSpPr>
          <p:cNvPr id="65539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196975"/>
            <a:ext cx="8351837" cy="4681538"/>
          </a:xfrm>
        </p:spPr>
        <p:txBody>
          <a:bodyPr vert="horz" wrap="square" lIns="91440" tIns="45720" rIns="91440" bIns="45720" anchor="t"/>
          <a:p>
            <a:pPr>
              <a:buClrTx/>
              <a:buSzPct val="100000"/>
              <a:buFont typeface="Wingdings" panose="05000000000000000000" pitchFamily="2" charset="2"/>
            </a:pPr>
            <a:r>
              <a:rPr lang="en-US" altLang="zh-CN" dirty="0"/>
              <a:t>CREATE USER</a:t>
            </a:r>
            <a:r>
              <a:rPr lang="zh-CN" altLang="en-US" dirty="0"/>
              <a:t>语句格式说明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只有系统的超级用户才有权创建一个新的数据库用户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新创建的数据库用户有三种权限：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US" altLang="zh-CN" dirty="0"/>
              <a:t>RESOURCE</a:t>
            </a:r>
            <a:r>
              <a:rPr lang="zh-CN" altLang="en-US" dirty="0"/>
              <a:t>和</a:t>
            </a:r>
            <a:r>
              <a:rPr lang="en-US" altLang="zh-CN" dirty="0"/>
              <a:t>DBA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如没有指定创建的新用户的权限，</a:t>
            </a:r>
            <a:r>
              <a:rPr lang="zh-CN" altLang="en-US" dirty="0">
                <a:solidFill>
                  <a:srgbClr val="FF0000"/>
                </a:solidFill>
              </a:rPr>
              <a:t>默认该用户拥有</a:t>
            </a:r>
            <a:r>
              <a:rPr lang="en-US" altLang="zh-CN" dirty="0">
                <a:solidFill>
                  <a:srgbClr val="FF0000"/>
                </a:solidFill>
              </a:rPr>
              <a:t>CONNECT</a:t>
            </a:r>
            <a:r>
              <a:rPr lang="zh-CN" altLang="en-US" dirty="0">
                <a:solidFill>
                  <a:srgbClr val="FF0000"/>
                </a:solidFill>
              </a:rPr>
              <a:t>权限</a:t>
            </a:r>
            <a:r>
              <a:rPr lang="zh-CN" altLang="en-US" dirty="0"/>
              <a:t>。拥有</a:t>
            </a:r>
            <a:r>
              <a:rPr lang="en-US" altLang="zh-CN" dirty="0"/>
              <a:t>CONNECT</a:t>
            </a:r>
            <a:r>
              <a:rPr lang="zh-CN" altLang="en-US" dirty="0"/>
              <a:t>权限的用户不能创建新用户，不能创建模式，也不能创建基本表，</a:t>
            </a:r>
            <a:r>
              <a:rPr lang="zh-CN" altLang="en-US" dirty="0">
                <a:solidFill>
                  <a:srgbClr val="FF0000"/>
                </a:solidFill>
              </a:rPr>
              <a:t>只能登录数据库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en-US" altLang="zh-CN" dirty="0"/>
              <a:t>An Introduction to Database System</a:t>
            </a:r>
            <a:endParaRPr lang="en-US" altLang="zh-CN" dirty="0"/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zh-CN" sz="3600" dirty="0"/>
              <a:t>授权：授予与回收（续）</a:t>
            </a:r>
            <a:endParaRPr lang="zh-CN" altLang="en-US" sz="3600" dirty="0"/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r>
              <a:rPr lang="en-US" altLang="zh-CN" dirty="0"/>
              <a:t>CREATE USER</a:t>
            </a:r>
            <a:r>
              <a:rPr lang="zh-CN" altLang="en-US" dirty="0"/>
              <a:t>语句格式说明（续）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拥有</a:t>
            </a:r>
            <a:r>
              <a:rPr lang="en-US" altLang="zh-CN" dirty="0">
                <a:solidFill>
                  <a:srgbClr val="FF0000"/>
                </a:solidFill>
              </a:rPr>
              <a:t>RESOURCE</a:t>
            </a:r>
            <a:r>
              <a:rPr lang="zh-CN" altLang="en-US" dirty="0">
                <a:solidFill>
                  <a:srgbClr val="FF0000"/>
                </a:solidFill>
              </a:rPr>
              <a:t>权限的用户能创建基本表和视图，成为所创建对象的属主</a:t>
            </a:r>
            <a:r>
              <a:rPr lang="zh-CN" altLang="en-US" dirty="0"/>
              <a:t>。但不能创建模式，不能创建新的用户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拥有</a:t>
            </a:r>
            <a:r>
              <a:rPr lang="en-US" altLang="zh-CN" dirty="0">
                <a:solidFill>
                  <a:srgbClr val="FF0000"/>
                </a:solidFill>
              </a:rPr>
              <a:t>DBA</a:t>
            </a:r>
            <a:r>
              <a:rPr lang="zh-CN" altLang="en-US" dirty="0">
                <a:solidFill>
                  <a:srgbClr val="FF0000"/>
                </a:solidFill>
              </a:rPr>
              <a:t>权限的用户是系统中的超级用户</a:t>
            </a:r>
            <a:r>
              <a:rPr lang="zh-CN" altLang="en-US" dirty="0"/>
              <a:t>，可以创建新的用户、创建模式、创建基本表和视图等；</a:t>
            </a:r>
            <a:r>
              <a:rPr lang="en-US" altLang="zh-CN" dirty="0"/>
              <a:t>DBA</a:t>
            </a:r>
            <a:r>
              <a:rPr lang="zh-CN" altLang="en-US" dirty="0"/>
              <a:t>拥有对所有数据库对象的存取权限，还可以把这些权限授予一般用户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7586" name="页脚占位符 5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授权：授予与回收（续）</a:t>
            </a:r>
            <a:endParaRPr lang="zh-CN" altLang="en-US" sz="3600" dirty="0"/>
          </a:p>
        </p:txBody>
      </p:sp>
      <p:graphicFrame>
        <p:nvGraphicFramePr>
          <p:cNvPr id="50180" name="Group 4"/>
          <p:cNvGraphicFramePr>
            <a:graphicFrameLocks noGrp="1"/>
          </p:cNvGraphicFramePr>
          <p:nvPr>
            <p:ph sz="half" idx="1"/>
          </p:nvPr>
        </p:nvGraphicFramePr>
        <p:xfrm>
          <a:off x="395288" y="1484313"/>
          <a:ext cx="8318500" cy="3246438"/>
        </p:xfrm>
        <a:graphic>
          <a:graphicData uri="http://schemas.openxmlformats.org/drawingml/2006/table">
            <a:tbl>
              <a:tblPr/>
              <a:tblGrid>
                <a:gridCol w="1800587"/>
                <a:gridCol w="1368258"/>
                <a:gridCol w="1512286"/>
                <a:gridCol w="1440272"/>
                <a:gridCol w="2197097"/>
              </a:tblGrid>
              <a:tr h="4267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拥有的权限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可否执行的操作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97387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USER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SCHEMA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TABLE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登录数据库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执行数据查询和操纵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可以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可以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可以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可以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RESOURCE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不可以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不可以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不可以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不可以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CONNECT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不可以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不可以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不可以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可以，但必须拥有相应权限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47" marR="9144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22" name="Rectangle 304"/>
          <p:cNvSpPr/>
          <p:nvPr/>
        </p:nvSpPr>
        <p:spPr>
          <a:xfrm>
            <a:off x="2857500" y="5356225"/>
            <a:ext cx="271780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权限与可执行的操作对照表 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  </a:t>
            </a:r>
            <a:r>
              <a:rPr lang="zh-CN" altLang="en-US" sz="3600" dirty="0"/>
              <a:t>数据库安全性控制</a:t>
            </a:r>
            <a:endParaRPr lang="zh-CN" altLang="en-US" sz="3600" dirty="0"/>
          </a:p>
        </p:txBody>
      </p:sp>
      <p:sp>
        <p:nvSpPr>
          <p:cNvPr id="68612" name="Rectangle 3"/>
          <p:cNvSpPr>
            <a:spLocks noGrp="1"/>
          </p:cNvSpPr>
          <p:nvPr>
            <p:ph type="body"/>
          </p:nvPr>
        </p:nvSpPr>
        <p:spPr>
          <a:xfrm>
            <a:off x="684213" y="1125538"/>
            <a:ext cx="8229600" cy="4495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4.2.1 </a:t>
            </a:r>
            <a:r>
              <a:rPr lang="zh-CN" altLang="en-US" dirty="0"/>
              <a:t>用户标识与鉴别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4.2.2 </a:t>
            </a:r>
            <a:r>
              <a:rPr lang="zh-CN" altLang="en-US" dirty="0"/>
              <a:t>存取控制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4.2.3 </a:t>
            </a:r>
            <a:r>
              <a:rPr lang="zh-CN" altLang="en-US" dirty="0"/>
              <a:t>自主存取控制方法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4.2.4 </a:t>
            </a:r>
            <a:r>
              <a:rPr lang="zh-CN" altLang="en-US" dirty="0"/>
              <a:t>授权：授予与回收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4.2.5 </a:t>
            </a:r>
            <a:r>
              <a:rPr lang="zh-CN" altLang="en-US" dirty="0">
                <a:solidFill>
                  <a:srgbClr val="00B050"/>
                </a:solidFill>
              </a:rPr>
              <a:t>数据库角色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4.2.6 </a:t>
            </a:r>
            <a:r>
              <a:rPr lang="zh-CN" altLang="en-US" dirty="0"/>
              <a:t>强制存取控制方法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4.1  </a:t>
            </a:r>
            <a:r>
              <a:rPr lang="zh-CN" altLang="en-US" sz="3600" dirty="0"/>
              <a:t>数据库安全性概述</a:t>
            </a:r>
            <a:endParaRPr lang="zh-CN" altLang="en-US" sz="3600" dirty="0"/>
          </a:p>
        </p:txBody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>
          <a:xfrm>
            <a:off x="735013" y="1339850"/>
            <a:ext cx="8229600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4.1.1  </a:t>
            </a:r>
            <a:r>
              <a:rPr lang="zh-CN" altLang="en-US" dirty="0">
                <a:solidFill>
                  <a:srgbClr val="00B050"/>
                </a:solidFill>
              </a:rPr>
              <a:t>数据库的不安全因素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4.1.2  </a:t>
            </a:r>
            <a:r>
              <a:rPr lang="zh-CN" altLang="en-US" dirty="0"/>
              <a:t>安全标准简介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4.2.5 </a:t>
            </a:r>
            <a:r>
              <a:rPr lang="zh-CN" altLang="en-US" sz="3600" dirty="0"/>
              <a:t>数据库角色</a:t>
            </a:r>
            <a:endParaRPr lang="zh-CN" altLang="en-US" sz="3600" dirty="0"/>
          </a:p>
        </p:txBody>
      </p:sp>
      <p:sp>
        <p:nvSpPr>
          <p:cNvPr id="69636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数据库角色：被命名的一组与数据库操作相关的权限</a:t>
            </a:r>
            <a:endParaRPr lang="zh-CN" altLang="en-US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角色是权限的集合 </a:t>
            </a:r>
            <a:endParaRPr lang="zh-CN" altLang="en-US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可以为一组具有相同权限的用户创建一个角色</a:t>
            </a:r>
            <a:endParaRPr lang="zh-CN" altLang="en-US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简化授权的过程</a:t>
            </a:r>
            <a:endParaRPr lang="zh-CN" altLang="en-US" dirty="0"/>
          </a:p>
          <a:p>
            <a:pPr eaLnBrk="1" hangingPunct="1"/>
            <a:endParaRPr lang="en-US" altLang="zh-CN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数据库角色（续）</a:t>
            </a:r>
            <a:endParaRPr lang="zh-CN" altLang="en-US" sz="3600" dirty="0"/>
          </a:p>
        </p:txBody>
      </p:sp>
      <p:sp>
        <p:nvSpPr>
          <p:cNvPr id="70660" name="Rectangle 3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48561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角色的创建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CREATE  ROLE</a:t>
            </a:r>
            <a:r>
              <a:rPr lang="en-US" altLang="zh-CN" sz="2800" dirty="0"/>
              <a:t>  &lt;</a:t>
            </a:r>
            <a:r>
              <a:rPr lang="zh-CN" altLang="en-US" sz="2800" dirty="0"/>
              <a:t>角色名</a:t>
            </a:r>
            <a:r>
              <a:rPr lang="en-US" altLang="zh-CN" sz="2800" dirty="0"/>
              <a:t>&gt; 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None/>
            </a:pPr>
            <a:endParaRPr lang="en-US" altLang="zh-CN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给角色授权 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GRANT</a:t>
            </a:r>
            <a:r>
              <a:rPr lang="en-US" altLang="zh-CN" sz="2800" dirty="0"/>
              <a:t>  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&gt;[,&lt;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&gt;]… 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ON </a:t>
            </a:r>
            <a:r>
              <a:rPr lang="en-US" altLang="zh-CN" sz="2800" dirty="0"/>
              <a:t>&lt;</a:t>
            </a:r>
            <a:r>
              <a:rPr lang="zh-CN" altLang="en-US" sz="2800" dirty="0"/>
              <a:t>对象类型</a:t>
            </a:r>
            <a:r>
              <a:rPr lang="en-US" altLang="zh-CN" sz="2800" dirty="0"/>
              <a:t>&gt;</a:t>
            </a:r>
            <a:r>
              <a:rPr lang="zh-CN" altLang="en-US" sz="2800" dirty="0"/>
              <a:t>对象名  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TO</a:t>
            </a:r>
            <a:r>
              <a:rPr lang="en-US" altLang="zh-CN" sz="2800" dirty="0"/>
              <a:t> &lt;</a:t>
            </a:r>
            <a:r>
              <a:rPr lang="zh-CN" altLang="en-US" sz="2800" dirty="0"/>
              <a:t>角色</a:t>
            </a:r>
            <a:r>
              <a:rPr lang="en-US" altLang="zh-CN" sz="2800" dirty="0"/>
              <a:t>&gt;[,&lt;</a:t>
            </a:r>
            <a:r>
              <a:rPr lang="zh-CN" altLang="en-US" sz="2800" dirty="0"/>
              <a:t>角色</a:t>
            </a:r>
            <a:r>
              <a:rPr lang="en-US" altLang="zh-CN" sz="2800" dirty="0"/>
              <a:t>&gt;]…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None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数据库角色（续）</a:t>
            </a:r>
            <a:endParaRPr lang="zh-CN" altLang="en-US" sz="3600" dirty="0"/>
          </a:p>
        </p:txBody>
      </p:sp>
      <p:sp>
        <p:nvSpPr>
          <p:cNvPr id="71684" name="Rectangle 3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518477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3.</a:t>
            </a:r>
            <a:r>
              <a:rPr lang="zh-CN" altLang="en-US" dirty="0"/>
              <a:t>将一个角色授予其他的角色或用户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GRANT</a:t>
            </a:r>
            <a:r>
              <a:rPr lang="en-US" altLang="zh-CN" dirty="0"/>
              <a:t>  &lt;</a:t>
            </a:r>
            <a:r>
              <a:rPr lang="zh-CN" altLang="en-US" dirty="0"/>
              <a:t>角色</a:t>
            </a:r>
            <a:r>
              <a:rPr lang="en-US" altLang="zh-CN" dirty="0"/>
              <a:t>1&gt;[,&lt;</a:t>
            </a:r>
            <a:r>
              <a:rPr lang="zh-CN" altLang="en-US" dirty="0"/>
              <a:t>角色</a:t>
            </a:r>
            <a:r>
              <a:rPr lang="en-US" altLang="zh-CN" dirty="0"/>
              <a:t>2&gt;]…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TO </a:t>
            </a:r>
            <a:r>
              <a:rPr lang="en-US" altLang="zh-CN" dirty="0"/>
              <a:t> &lt;</a:t>
            </a:r>
            <a:r>
              <a:rPr lang="zh-CN" altLang="en-US" dirty="0"/>
              <a:t>角色</a:t>
            </a:r>
            <a:r>
              <a:rPr lang="en-US" altLang="zh-CN" dirty="0"/>
              <a:t>3&gt;[,&lt;</a:t>
            </a:r>
            <a:r>
              <a:rPr lang="zh-CN" altLang="en-US" dirty="0"/>
              <a:t>用户</a:t>
            </a:r>
            <a:r>
              <a:rPr lang="en-US" altLang="zh-CN" dirty="0"/>
              <a:t>1&gt;]… 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[WITH ADMIN OPTION]</a:t>
            </a:r>
            <a:endParaRPr lang="en-US" altLang="zh-CN" dirty="0"/>
          </a:p>
          <a:p>
            <a:pPr lvl="1" eaLnBrk="1" hangingPunct="1">
              <a:buNone/>
            </a:pPr>
            <a:endParaRPr lang="en-US" altLang="zh-CN" dirty="0"/>
          </a:p>
          <a:p>
            <a:pPr lvl="1"/>
            <a:r>
              <a:rPr lang="zh-CN" altLang="en-US" sz="2200" dirty="0"/>
              <a:t>该语句把角色授予某用户，或授予另一个角色</a:t>
            </a:r>
            <a:endParaRPr lang="zh-CN" altLang="en-US" sz="2200" dirty="0"/>
          </a:p>
          <a:p>
            <a:pPr lvl="1"/>
            <a:r>
              <a:rPr lang="zh-CN" altLang="en-US" sz="2200" dirty="0"/>
              <a:t>授予者是角色的创建者或拥有在这个角色上的</a:t>
            </a:r>
            <a:r>
              <a:rPr lang="en-US" altLang="zh-CN" sz="2200" dirty="0"/>
              <a:t>ADMIN OPTION</a:t>
            </a:r>
            <a:endParaRPr lang="en-US" altLang="zh-CN" sz="2200" dirty="0"/>
          </a:p>
          <a:p>
            <a:pPr lvl="1"/>
            <a:r>
              <a:rPr lang="zh-CN" altLang="en-US" sz="2200" dirty="0"/>
              <a:t>指定了</a:t>
            </a:r>
            <a:r>
              <a:rPr lang="en-US" altLang="zh-CN" sz="2200" dirty="0"/>
              <a:t>WITH ADMIN OPTION</a:t>
            </a:r>
            <a:r>
              <a:rPr lang="zh-CN" altLang="en-US" sz="2200" dirty="0"/>
              <a:t>则获得某种权限的角色或用户还可以把这种权限授予其他角色</a:t>
            </a:r>
            <a:endParaRPr lang="zh-CN" altLang="en-US" sz="2200" dirty="0"/>
          </a:p>
          <a:p>
            <a:pPr lvl="1">
              <a:buNone/>
            </a:pPr>
            <a:endParaRPr lang="en-US" altLang="zh-CN" sz="2200" dirty="0"/>
          </a:p>
          <a:p>
            <a:pPr lvl="1">
              <a:buNone/>
            </a:pPr>
            <a:r>
              <a:rPr lang="zh-CN" altLang="en-US" sz="2200" dirty="0"/>
              <a:t>一个角色的权限：直接授予这个角色的全部权限加上其他角色</a:t>
            </a:r>
            <a:endParaRPr lang="en-US" altLang="zh-CN" sz="2200" dirty="0"/>
          </a:p>
          <a:p>
            <a:pPr lvl="1">
              <a:buNone/>
            </a:pPr>
            <a:r>
              <a:rPr lang="zh-CN" altLang="en-US" sz="2200" dirty="0"/>
              <a:t>授予这个角色的全部权限</a:t>
            </a:r>
            <a:endParaRPr lang="zh-CN" altLang="en-US" sz="2200" dirty="0"/>
          </a:p>
          <a:p>
            <a:pPr lvl="1" eaLnBrk="1" hangingPunct="1"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55650" y="1196975"/>
            <a:ext cx="7993063" cy="4635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角色权限的收回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REVOKE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&gt;[,&lt;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&gt;]…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对象类型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角色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&gt;[,&lt;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角色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&gt;]…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用户可以回收角色的权限，从而修改角色拥有的权限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REVOKE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执行者是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角色的创建者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拥有在这个（些）角色上的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ADMIN OPTION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975" y="115888"/>
            <a:ext cx="3890963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数据库角色（续）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数据库角色（续）</a:t>
            </a:r>
            <a:endParaRPr lang="zh-CN" altLang="en-US" sz="3600" dirty="0"/>
          </a:p>
        </p:txBody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396875" y="1268413"/>
            <a:ext cx="8567738" cy="4495800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11] </a:t>
            </a:r>
            <a:r>
              <a:rPr lang="zh-CN" altLang="en-US" dirty="0"/>
              <a:t>通过角色来实现将一组权限授予一个用户。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200" dirty="0"/>
              <a:t>步骤如下：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）首先创建一个角色 </a:t>
            </a:r>
            <a:r>
              <a:rPr lang="en-US" altLang="zh-CN" sz="2200" dirty="0"/>
              <a:t>R1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200" dirty="0"/>
              <a:t>    	  CREATE  ROLE  R1;</a:t>
            </a:r>
            <a:endParaRPr lang="zh-CN" altLang="en-US" sz="2200" dirty="0"/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）然后使用</a:t>
            </a:r>
            <a:r>
              <a:rPr lang="en-US" altLang="zh-CN" sz="2200" dirty="0"/>
              <a:t>GRANT</a:t>
            </a:r>
            <a:r>
              <a:rPr lang="zh-CN" altLang="en-US" sz="2200" dirty="0"/>
              <a:t>语句，使角色</a:t>
            </a:r>
            <a:r>
              <a:rPr lang="en-US" altLang="zh-CN" sz="2200" dirty="0"/>
              <a:t>R1</a:t>
            </a:r>
            <a:r>
              <a:rPr lang="zh-CN" altLang="en-US" sz="2200" dirty="0"/>
              <a:t>拥有</a:t>
            </a:r>
            <a:r>
              <a:rPr lang="en-US" altLang="zh-CN" sz="2200" dirty="0"/>
              <a:t>Student</a:t>
            </a:r>
            <a:r>
              <a:rPr lang="zh-CN" altLang="en-US" sz="2200" dirty="0"/>
              <a:t>表的</a:t>
            </a:r>
            <a:r>
              <a:rPr lang="en-US" altLang="zh-CN" sz="2200" dirty="0"/>
              <a:t>	SELECT</a:t>
            </a:r>
            <a:r>
              <a:rPr lang="zh-CN" altLang="en-US" sz="2200" dirty="0"/>
              <a:t>、</a:t>
            </a:r>
            <a:r>
              <a:rPr lang="en-US" altLang="zh-CN" sz="2200" dirty="0"/>
              <a:t>UPDATE</a:t>
            </a:r>
            <a:r>
              <a:rPr lang="zh-CN" altLang="en-US" sz="2200" dirty="0"/>
              <a:t>、</a:t>
            </a:r>
            <a:r>
              <a:rPr lang="en-US" altLang="zh-CN" sz="2200" dirty="0"/>
              <a:t>INSERT</a:t>
            </a:r>
            <a:r>
              <a:rPr lang="zh-CN" altLang="en-US" sz="2200" dirty="0"/>
              <a:t>权限</a:t>
            </a:r>
            <a:br>
              <a:rPr lang="en-US" altLang="zh-CN" sz="2200" dirty="0"/>
            </a:br>
            <a:endParaRPr lang="zh-CN" altLang="en-US" sz="22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200" dirty="0"/>
              <a:t>       </a:t>
            </a:r>
            <a:r>
              <a:rPr lang="en-US" altLang="zh-CN" sz="2200" dirty="0"/>
              <a:t>GRANT SELECT, UPDATE, INSERT 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200" dirty="0"/>
              <a:t>    	 ON TABLE Student 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200" dirty="0"/>
              <a:t>    	 TO R1;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数据库角色（续）</a:t>
            </a:r>
            <a:endParaRPr lang="zh-CN" altLang="en-US" sz="3600" dirty="0"/>
          </a:p>
        </p:txBody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>
          <a:xfrm>
            <a:off x="323850" y="1196975"/>
            <a:ext cx="8362950" cy="4495800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）将这个角色授予王平，张明，赵玲。使他们具有角色</a:t>
            </a:r>
            <a:r>
              <a:rPr lang="en-US" altLang="zh-CN" dirty="0"/>
              <a:t>R1</a:t>
            </a:r>
            <a:r>
              <a:rPr lang="zh-CN" altLang="en-US" dirty="0"/>
              <a:t>所包含的全部权限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	 GRANT  R1 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dirty="0"/>
              <a:t>    	 TO </a:t>
            </a:r>
            <a:r>
              <a:rPr lang="zh-CN" altLang="en-US" dirty="0"/>
              <a:t>王平</a:t>
            </a:r>
            <a:r>
              <a:rPr lang="en-US" altLang="zh-CN" dirty="0"/>
              <a:t>,</a:t>
            </a:r>
            <a:r>
              <a:rPr lang="zh-CN" altLang="en-US" dirty="0"/>
              <a:t>张明</a:t>
            </a:r>
            <a:r>
              <a:rPr lang="en-US" altLang="zh-CN" dirty="0"/>
              <a:t>,</a:t>
            </a:r>
            <a:r>
              <a:rPr lang="zh-CN" altLang="en-US" dirty="0"/>
              <a:t>赵玲</a:t>
            </a:r>
            <a:r>
              <a:rPr lang="en-US" altLang="zh-CN" dirty="0"/>
              <a:t>;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可以一次性通过</a:t>
            </a:r>
            <a:r>
              <a:rPr lang="en-US" altLang="zh-CN" dirty="0"/>
              <a:t>R1</a:t>
            </a:r>
            <a:r>
              <a:rPr lang="zh-CN" altLang="en-US" dirty="0"/>
              <a:t>来回收王平的这</a:t>
            </a:r>
            <a:r>
              <a:rPr lang="en-US" altLang="zh-CN" dirty="0"/>
              <a:t>3</a:t>
            </a:r>
            <a:r>
              <a:rPr lang="zh-CN" altLang="en-US" dirty="0"/>
              <a:t>个权限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	  REVOKE  R1 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dirty="0"/>
              <a:t>     	  FROM </a:t>
            </a:r>
            <a:r>
              <a:rPr lang="zh-CN" altLang="en-US" dirty="0"/>
              <a:t>王平</a:t>
            </a:r>
            <a:r>
              <a:rPr lang="en-US" altLang="zh-CN" dirty="0"/>
              <a:t>;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数据库角色（续）</a:t>
            </a:r>
            <a:endParaRPr lang="zh-CN" altLang="en-US" sz="3600" dirty="0"/>
          </a:p>
        </p:txBody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>
          <a:xfrm>
            <a:off x="250825" y="1236663"/>
            <a:ext cx="8713788" cy="4495800"/>
          </a:xfrm>
        </p:spPr>
        <p:txBody>
          <a:bodyPr vert="horz" wrap="square" lIns="91440" tIns="45720" rIns="91440" bIns="45720" anchor="t"/>
          <a:p>
            <a:pPr lvl="1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12]</a:t>
            </a:r>
            <a:r>
              <a:rPr lang="zh-CN" altLang="en-US" dirty="0"/>
              <a:t> 角色的权限修改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GRANT DELETE 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        ON TABLE Student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        TO R1;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   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zh-CN" dirty="0"/>
              <a:t>使角色</a:t>
            </a:r>
            <a:r>
              <a:rPr lang="en-US" altLang="zh-CN" dirty="0"/>
              <a:t>R1</a:t>
            </a:r>
            <a:r>
              <a:rPr lang="zh-CN" altLang="zh-CN" dirty="0"/>
              <a:t>在原来的基础上增加了</a:t>
            </a:r>
            <a:r>
              <a:rPr lang="en-US" altLang="zh-CN" dirty="0"/>
              <a:t>Student</a:t>
            </a:r>
            <a:r>
              <a:rPr lang="zh-CN" altLang="zh-CN" dirty="0"/>
              <a:t>表的</a:t>
            </a:r>
            <a:r>
              <a:rPr lang="en-US" altLang="zh-CN" dirty="0"/>
              <a:t>DELETE </a:t>
            </a:r>
            <a:r>
              <a:rPr lang="zh-CN" altLang="zh-CN" dirty="0"/>
              <a:t>权限</a:t>
            </a:r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数据库角色（续）</a:t>
            </a:r>
            <a:endParaRPr lang="zh-CN" altLang="en-US" sz="3600" dirty="0"/>
          </a:p>
        </p:txBody>
      </p:sp>
      <p:sp>
        <p:nvSpPr>
          <p:cNvPr id="76804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4495800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例4.</a:t>
            </a:r>
            <a:r>
              <a:rPr lang="en-US" altLang="zh-CN" dirty="0"/>
              <a:t>13]</a:t>
            </a:r>
            <a:r>
              <a:rPr lang="zh-CN" altLang="en-US" dirty="0"/>
              <a:t>　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	  </a:t>
            </a:r>
            <a:r>
              <a:rPr lang="en-US" altLang="zh-CN" dirty="0"/>
              <a:t>REVOKE SELECT </a:t>
            </a:r>
            <a:endParaRPr lang="en-US" altLang="zh-CN" dirty="0"/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dirty="0"/>
              <a:t>        ON TABLE Student</a:t>
            </a:r>
            <a:endParaRPr lang="en-US" altLang="zh-CN" dirty="0"/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dirty="0"/>
              <a:t>        FROM  R1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eaLnBrk="1" hangingPunct="1">
              <a:lnSpc>
                <a:spcPct val="125000"/>
              </a:lnSpc>
              <a:buNone/>
            </a:pPr>
            <a:r>
              <a:rPr lang="en-US" altLang="zh-CN" dirty="0"/>
              <a:t>    </a:t>
            </a:r>
            <a:r>
              <a:rPr lang="zh-CN" altLang="zh-CN" dirty="0"/>
              <a:t>使</a:t>
            </a:r>
            <a:r>
              <a:rPr lang="en-US" altLang="zh-CN" dirty="0"/>
              <a:t>R1</a:t>
            </a:r>
            <a:r>
              <a:rPr lang="zh-CN" altLang="zh-CN" dirty="0"/>
              <a:t>减少了</a:t>
            </a:r>
            <a:r>
              <a:rPr lang="en-US" altLang="zh-CN" dirty="0"/>
              <a:t>SELECT</a:t>
            </a:r>
            <a:r>
              <a:rPr lang="zh-CN" altLang="zh-CN" dirty="0"/>
              <a:t>权限</a:t>
            </a:r>
            <a:endParaRPr lang="en-US" altLang="zh-CN" dirty="0"/>
          </a:p>
          <a:p>
            <a:pPr lvl="1" eaLnBrk="1" hangingPunct="1">
              <a:lnSpc>
                <a:spcPct val="125000"/>
              </a:lnSpc>
              <a:buNone/>
            </a:pPr>
            <a:endParaRPr lang="zh-CN" altLang="en-US" dirty="0"/>
          </a:p>
          <a:p>
            <a:pPr lvl="1" eaLnBrk="1" hangingPunct="1">
              <a:lnSpc>
                <a:spcPct val="125000"/>
              </a:lnSpc>
              <a:buNone/>
            </a:pPr>
            <a:r>
              <a:rPr lang="zh-CN" altLang="en-US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  </a:t>
            </a:r>
            <a:r>
              <a:rPr lang="zh-CN" altLang="en-US" sz="3600" dirty="0"/>
              <a:t>数据库安全性控制</a:t>
            </a:r>
            <a:endParaRPr lang="zh-CN" altLang="en-US" sz="3600" dirty="0"/>
          </a:p>
        </p:txBody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>
          <a:xfrm>
            <a:off x="842963" y="981075"/>
            <a:ext cx="7186612" cy="4495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4.2.1 </a:t>
            </a:r>
            <a:r>
              <a:rPr lang="zh-CN" altLang="en-US" dirty="0"/>
              <a:t>用户标识与鉴别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4.2.2 </a:t>
            </a:r>
            <a:r>
              <a:rPr lang="zh-CN" altLang="en-US" dirty="0"/>
              <a:t>存取控制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4.2.3 </a:t>
            </a:r>
            <a:r>
              <a:rPr lang="zh-CN" altLang="en-US" dirty="0"/>
              <a:t>自主存取控制方法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4.2.4 </a:t>
            </a:r>
            <a:r>
              <a:rPr lang="zh-CN" altLang="en-US" dirty="0"/>
              <a:t>授权与回收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/>
              <a:t>4.2.5 </a:t>
            </a:r>
            <a:r>
              <a:rPr lang="zh-CN" altLang="en-US" dirty="0"/>
              <a:t>数据库角色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4.2.6 </a:t>
            </a:r>
            <a:r>
              <a:rPr lang="zh-CN" altLang="en-US" dirty="0">
                <a:solidFill>
                  <a:srgbClr val="00B050"/>
                </a:solidFill>
              </a:rPr>
              <a:t>强制存取控制方法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自主存取控制缺点</a:t>
            </a:r>
            <a:endParaRPr lang="zh-CN" altLang="en-US" sz="3600" dirty="0"/>
          </a:p>
        </p:txBody>
      </p:sp>
      <p:sp>
        <p:nvSpPr>
          <p:cNvPr id="78852" name="Rectangle 3"/>
          <p:cNvSpPr>
            <a:spLocks noGrp="1"/>
          </p:cNvSpPr>
          <p:nvPr>
            <p:ph type="body"/>
          </p:nvPr>
        </p:nvSpPr>
        <p:spPr>
          <a:xfrm>
            <a:off x="684213" y="1196975"/>
            <a:ext cx="7772400" cy="444341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</a:pPr>
            <a:r>
              <a:rPr lang="zh-CN" altLang="en-US" dirty="0"/>
              <a:t>可能存在数据的“无意泄露”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原因：这种机制仅仅通过对数据的存取权限来进行安全控制，而数据本身并无安全性标记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解决：对系统控制下的所有主客体实施强制存取控制策略</a:t>
            </a:r>
            <a:endParaRPr lang="zh-CN" altLang="en-US" dirty="0"/>
          </a:p>
          <a:p>
            <a:pPr lvl="2" eaLnBrk="1" hangingPunct="1">
              <a:spcBef>
                <a:spcPct val="60000"/>
              </a:spcBef>
              <a:buNone/>
            </a:pPr>
            <a:r>
              <a:rPr lang="zh-CN" altLang="en-US" sz="2400" dirty="0"/>
              <a:t>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>
                <a:solidFill>
                  <a:srgbClr val="FF0000"/>
                </a:solidFill>
              </a:rPr>
              <a:t>非授权用户</a:t>
            </a:r>
            <a:r>
              <a:rPr lang="zh-CN" altLang="en-US" dirty="0"/>
              <a:t>对数据库的恶意存取和破坏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一些黑客（</a:t>
            </a:r>
            <a:r>
              <a:rPr lang="en-US" altLang="zh-CN" dirty="0"/>
              <a:t>Hacker</a:t>
            </a:r>
            <a:r>
              <a:rPr lang="zh-CN" altLang="zh-CN" dirty="0"/>
              <a:t>）和犯罪分子在用户存取数据库时</a:t>
            </a:r>
            <a:r>
              <a:rPr lang="zh-CN" altLang="zh-CN" dirty="0">
                <a:solidFill>
                  <a:srgbClr val="FF0000"/>
                </a:solidFill>
              </a:rPr>
              <a:t>猎取</a:t>
            </a:r>
            <a:r>
              <a:rPr lang="zh-CN" altLang="zh-CN" dirty="0">
                <a:solidFill>
                  <a:srgbClr val="FF0000"/>
                </a:solidFill>
              </a:rPr>
              <a:t>用户名和用户口令</a:t>
            </a:r>
            <a:r>
              <a:rPr lang="zh-CN" altLang="zh-CN" dirty="0"/>
              <a:t>，然后假冒合法用户偷取、修改甚至破坏用户数据。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数据库管理系统</a:t>
            </a:r>
            <a:r>
              <a:rPr lang="zh-CN" altLang="zh-CN" dirty="0"/>
              <a:t>提供的</a:t>
            </a:r>
            <a:r>
              <a:rPr lang="zh-CN" altLang="zh-CN" dirty="0">
                <a:solidFill>
                  <a:srgbClr val="FF0000"/>
                </a:solidFill>
              </a:rPr>
              <a:t>安全措施</a:t>
            </a:r>
            <a:r>
              <a:rPr lang="zh-CN" altLang="zh-CN" dirty="0"/>
              <a:t>主要包括</a:t>
            </a:r>
            <a:r>
              <a:rPr lang="zh-CN" altLang="zh-CN" dirty="0">
                <a:solidFill>
                  <a:srgbClr val="FF0000"/>
                </a:solidFill>
              </a:rPr>
              <a:t>用户身份鉴别、存取控制和视图等技术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8195" name="页脚占位符 3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4.1.1 </a:t>
            </a:r>
            <a:r>
              <a:rPr lang="zh-CN" altLang="en-US" sz="3600" dirty="0"/>
              <a:t>数据库的不安全因素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4.2.6  </a:t>
            </a:r>
            <a:r>
              <a:rPr lang="zh-CN" altLang="en-US" sz="3600" dirty="0"/>
              <a:t>强制存取控制方法</a:t>
            </a:r>
            <a:endParaRPr lang="zh-CN" altLang="en-US" sz="3600" dirty="0"/>
          </a:p>
        </p:txBody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强制存取控制（</a:t>
            </a:r>
            <a:r>
              <a:rPr lang="en-US" altLang="zh-CN" dirty="0"/>
              <a:t>MAC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保证更高程度的安全性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用户不能直接感知或进行控制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适用于对数据有严格而固定密级分类的部门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军事部门</a:t>
            </a:r>
            <a:endParaRPr lang="zh-CN" altLang="en-US" sz="2200" dirty="0"/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政府部门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强制存取控制方法（续）</a:t>
            </a:r>
            <a:endParaRPr lang="zh-CN" altLang="en-US" sz="3600" dirty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在强制存取控制中，数据库管理系统所管理的全部实体被分为主体和客体两大类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主体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是系统中的活动实体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数据库管理系统所管理的实际用户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代表用户的各进程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客体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是系统中的被动实体，受主体操纵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文件、基本表、索引、视图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强制存取控制方法（续）</a:t>
            </a:r>
            <a:endParaRPr lang="zh-CN" altLang="en-US" sz="3600" dirty="0"/>
          </a:p>
        </p:txBody>
      </p:sp>
      <p:sp>
        <p:nvSpPr>
          <p:cNvPr id="81924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敏感度标记</a:t>
            </a:r>
            <a:r>
              <a:rPr lang="zh-CN" altLang="en-US" sz="2400" dirty="0"/>
              <a:t>（</a:t>
            </a:r>
            <a:r>
              <a:rPr lang="en-US" altLang="zh-CN" sz="2400" dirty="0"/>
              <a:t>Label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 对于主体和客体，</a:t>
            </a:r>
            <a:r>
              <a:rPr lang="en-US" altLang="zh-CN" sz="2200" dirty="0"/>
              <a:t>DBMS</a:t>
            </a:r>
            <a:r>
              <a:rPr lang="zh-CN" altLang="en-US" sz="2200" dirty="0"/>
              <a:t>为它们每个实例（值）指派一个敏感度标记（</a:t>
            </a:r>
            <a:r>
              <a:rPr lang="en-US" altLang="zh-CN" sz="2200" dirty="0"/>
              <a:t>Label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 </a:t>
            </a:r>
            <a:r>
              <a:rPr lang="zh-CN" altLang="en-US" sz="2200" dirty="0">
                <a:solidFill>
                  <a:srgbClr val="FF0000"/>
                </a:solidFill>
              </a:rPr>
              <a:t>敏感度标记分成若干级别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绝密（</a:t>
            </a:r>
            <a:r>
              <a:rPr lang="en-US" altLang="zh-CN" sz="2200" dirty="0"/>
              <a:t>Top Secret</a:t>
            </a:r>
            <a:r>
              <a:rPr lang="zh-CN" altLang="en-US" sz="2200" dirty="0"/>
              <a:t>，</a:t>
            </a:r>
            <a:r>
              <a:rPr lang="en-US" altLang="zh-CN" sz="2200" dirty="0"/>
              <a:t>TS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机密（</a:t>
            </a:r>
            <a:r>
              <a:rPr lang="en-US" altLang="zh-CN" sz="2200" dirty="0"/>
              <a:t>Secret</a:t>
            </a:r>
            <a:r>
              <a:rPr lang="zh-CN" altLang="en-US" sz="2200" dirty="0"/>
              <a:t>，</a:t>
            </a:r>
            <a:r>
              <a:rPr lang="en-US" altLang="zh-CN" sz="2200" dirty="0"/>
              <a:t>S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可信（</a:t>
            </a:r>
            <a:r>
              <a:rPr lang="en-US" altLang="zh-CN" sz="2200" dirty="0"/>
              <a:t>Confidential</a:t>
            </a:r>
            <a:r>
              <a:rPr lang="zh-CN" altLang="en-US" sz="2200" dirty="0"/>
              <a:t>，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公开（</a:t>
            </a:r>
            <a:r>
              <a:rPr lang="en-US" altLang="zh-CN" sz="2200" dirty="0"/>
              <a:t>Public</a:t>
            </a:r>
            <a:r>
              <a:rPr lang="zh-CN" altLang="en-US" sz="2200" dirty="0"/>
              <a:t>，</a:t>
            </a:r>
            <a:r>
              <a:rPr lang="en-US" altLang="zh-CN" sz="2200" dirty="0"/>
              <a:t>P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TS&gt;=S&gt;=C&gt;=P</a:t>
            </a:r>
            <a:endParaRPr lang="zh-CN" altLang="en-US" sz="2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主体</a:t>
            </a:r>
            <a:r>
              <a:rPr lang="zh-CN" altLang="en-US" sz="2400" dirty="0"/>
              <a:t>的敏感度标记称为</a:t>
            </a:r>
            <a:r>
              <a:rPr lang="zh-CN" altLang="en-US" sz="2400" dirty="0">
                <a:solidFill>
                  <a:srgbClr val="FF0000"/>
                </a:solidFill>
              </a:rPr>
              <a:t>许可证级别</a:t>
            </a:r>
            <a:r>
              <a:rPr lang="zh-CN" altLang="en-US" sz="2400" dirty="0"/>
              <a:t>（</a:t>
            </a:r>
            <a:r>
              <a:rPr lang="en-US" altLang="zh-CN" sz="2400" dirty="0"/>
              <a:t>Clearance Level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客体</a:t>
            </a:r>
            <a:r>
              <a:rPr lang="zh-CN" altLang="en-US" sz="2400" dirty="0"/>
              <a:t>的敏感度标记称为</a:t>
            </a:r>
            <a:r>
              <a:rPr lang="zh-CN" altLang="en-US" sz="2400" dirty="0">
                <a:solidFill>
                  <a:srgbClr val="FF0000"/>
                </a:solidFill>
              </a:rPr>
              <a:t>密级</a:t>
            </a:r>
            <a:r>
              <a:rPr lang="zh-CN" altLang="en-US" sz="2400" dirty="0"/>
              <a:t>（</a:t>
            </a:r>
            <a:r>
              <a:rPr lang="en-US" altLang="zh-CN" sz="2400" dirty="0"/>
              <a:t>Classification Level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强制存取控制方法（续）</a:t>
            </a:r>
            <a:endParaRPr lang="zh-CN" altLang="en-US" sz="3600" dirty="0"/>
          </a:p>
        </p:txBody>
      </p:sp>
      <p:sp>
        <p:nvSpPr>
          <p:cNvPr id="82948" name="Rectangle 3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强制存取控制规则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）仅当主体的许可证级别</a:t>
            </a:r>
            <a:r>
              <a:rPr lang="zh-CN" altLang="en-US" dirty="0">
                <a:solidFill>
                  <a:srgbClr val="FF00FF"/>
                </a:solidFill>
              </a:rPr>
              <a:t>大于或等于</a:t>
            </a:r>
            <a:r>
              <a:rPr lang="zh-CN" altLang="en-US" dirty="0"/>
              <a:t>客体的密级时，该主体才能</a:t>
            </a:r>
            <a:r>
              <a:rPr lang="zh-CN" altLang="en-US" dirty="0">
                <a:solidFill>
                  <a:srgbClr val="FF00FF"/>
                </a:solidFill>
              </a:rPr>
              <a:t>读</a:t>
            </a:r>
            <a:r>
              <a:rPr lang="zh-CN" altLang="en-US" dirty="0"/>
              <a:t>取相应的客体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）仅当主体的许可证级别</a:t>
            </a:r>
            <a:r>
              <a:rPr lang="zh-CN" altLang="en-US" dirty="0">
                <a:solidFill>
                  <a:srgbClr val="FF00FF"/>
                </a:solidFill>
              </a:rPr>
              <a:t>小于或等于</a:t>
            </a:r>
            <a:r>
              <a:rPr lang="zh-CN" altLang="en-US" dirty="0"/>
              <a:t>客体的密级时，该主体才能</a:t>
            </a:r>
            <a:r>
              <a:rPr lang="zh-CN" altLang="en-US" dirty="0">
                <a:solidFill>
                  <a:srgbClr val="FF00FF"/>
                </a:solidFill>
              </a:rPr>
              <a:t>写</a:t>
            </a:r>
            <a:r>
              <a:rPr lang="zh-CN" altLang="en-US" dirty="0"/>
              <a:t>相应的客体</a:t>
            </a:r>
            <a:endParaRPr lang="zh-CN" altLang="en-US" dirty="0"/>
          </a:p>
          <a:p>
            <a:pPr lvl="1" eaLnBrk="1" hangingPunct="1">
              <a:lnSpc>
                <a:spcPct val="160000"/>
              </a:lnSpc>
              <a:buNone/>
            </a:pPr>
            <a:endParaRPr lang="zh-CN" altLang="en-US" dirty="0"/>
          </a:p>
          <a:p>
            <a:pPr lvl="1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sz="3600" dirty="0"/>
              <a:t>强制存取控制方法（续）</a:t>
            </a:r>
            <a:endParaRPr lang="en-US" altLang="zh-CN" sz="3600" dirty="0"/>
          </a:p>
        </p:txBody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zh-CN" sz="2400" dirty="0"/>
              <a:t>强制存取控制（</a:t>
            </a:r>
            <a:r>
              <a:rPr lang="en-US" altLang="zh-CN" sz="2400" dirty="0"/>
              <a:t>MAC</a:t>
            </a:r>
            <a:r>
              <a:rPr lang="zh-CN" altLang="zh-CN" sz="2400" dirty="0"/>
              <a:t>）是对数据本身进行密级标记，无论数据如何复制，标记与数据是一个不可分的整体，只有符合密级标记要求的用户才可以操纵数据。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实现强制存取控制时要首先实现自主存取控制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dirty="0"/>
              <a:t>原因：较高安全性级别提供的安全保护要包含较低级别的所有保护</a:t>
            </a:r>
            <a:endParaRPr lang="zh-CN" altLang="en-US" sz="2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自主存取控制与强制存取控制共同构成数据库管理系统的安全机制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DAC + MAC</a:t>
            </a:r>
            <a:r>
              <a:rPr lang="zh-CN" altLang="en-US" sz="3600" dirty="0"/>
              <a:t>安全检查</a:t>
            </a:r>
            <a:endParaRPr lang="en-US" altLang="zh-CN" sz="3600" dirty="0"/>
          </a:p>
        </p:txBody>
      </p:sp>
      <p:sp>
        <p:nvSpPr>
          <p:cNvPr id="84996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7772400" cy="3671888"/>
          </a:xfrm>
        </p:spPr>
        <p:txBody>
          <a:bodyPr vert="horz" wrap="square" lIns="91440" tIns="45720" rIns="91440" bIns="45720" anchor="t"/>
          <a:p>
            <a:pPr lvl="1" algn="just" eaLnBrk="1" hangingPunct="1">
              <a:spcBef>
                <a:spcPct val="50000"/>
              </a:spcBef>
              <a:buNone/>
            </a:pPr>
            <a:r>
              <a:rPr lang="zh-CN" altLang="en-US" dirty="0"/>
              <a:t>                </a:t>
            </a:r>
            <a:r>
              <a:rPr lang="en-US" altLang="zh-CN" dirty="0"/>
              <a:t>SQL</a:t>
            </a:r>
            <a:r>
              <a:rPr lang="zh-CN" altLang="en-US" dirty="0"/>
              <a:t>语法分析 </a:t>
            </a:r>
            <a:r>
              <a:rPr lang="en-US" altLang="zh-CN" dirty="0"/>
              <a:t>&amp; </a:t>
            </a:r>
            <a:r>
              <a:rPr lang="zh-CN" altLang="en-US" dirty="0"/>
              <a:t>语义检查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                             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                      </a:t>
            </a:r>
            <a:r>
              <a:rPr lang="zh-CN" altLang="en-US" dirty="0"/>
              <a:t>  </a:t>
            </a:r>
            <a:r>
              <a:rPr lang="en-US" altLang="zh-CN" dirty="0"/>
              <a:t>DAC </a:t>
            </a:r>
            <a:r>
              <a:rPr lang="zh-CN" altLang="en-US" dirty="0"/>
              <a:t>检 查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安全检查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               </a:t>
            </a:r>
            <a:r>
              <a:rPr lang="en-US" altLang="zh-CN" dirty="0"/>
              <a:t>MAC </a:t>
            </a:r>
            <a:r>
              <a:rPr lang="zh-CN" altLang="en-US" dirty="0"/>
              <a:t>检 查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                    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                 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                 继续语义检查</a:t>
            </a:r>
            <a:endParaRPr lang="zh-CN" altLang="en-US" dirty="0"/>
          </a:p>
        </p:txBody>
      </p:sp>
      <p:sp>
        <p:nvSpPr>
          <p:cNvPr id="84997" name="Line 5"/>
          <p:cNvSpPr/>
          <p:nvPr/>
        </p:nvSpPr>
        <p:spPr>
          <a:xfrm>
            <a:off x="4067175" y="3644900"/>
            <a:ext cx="0" cy="504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998" name="Line 6"/>
          <p:cNvSpPr/>
          <p:nvPr/>
        </p:nvSpPr>
        <p:spPr>
          <a:xfrm>
            <a:off x="4067175" y="2492375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4999" name="Rectangle 7"/>
          <p:cNvSpPr/>
          <p:nvPr/>
        </p:nvSpPr>
        <p:spPr>
          <a:xfrm>
            <a:off x="2987675" y="2009775"/>
            <a:ext cx="2305050" cy="151288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5000" name="Line 8"/>
          <p:cNvSpPr/>
          <p:nvPr/>
        </p:nvSpPr>
        <p:spPr>
          <a:xfrm>
            <a:off x="4040188" y="16287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01" name="Rectangle 9"/>
          <p:cNvSpPr/>
          <p:nvPr/>
        </p:nvSpPr>
        <p:spPr>
          <a:xfrm>
            <a:off x="457200" y="4797425"/>
            <a:ext cx="8229600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6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latin typeface="Times New Roman" panose="02020603050405020304" pitchFamily="18" charset="0"/>
              </a:rPr>
              <a:t>先进行</a:t>
            </a:r>
            <a:r>
              <a:rPr lang="zh-CN" altLang="en-US" sz="2200" b="1" dirty="0">
                <a:latin typeface="Arial" panose="020B0604020202020204" pitchFamily="34" charset="0"/>
              </a:rPr>
              <a:t>自主存取控制</a:t>
            </a:r>
            <a:r>
              <a:rPr lang="zh-CN" altLang="en-US" sz="2200" b="1" dirty="0">
                <a:latin typeface="Times New Roman" panose="02020603050405020304" pitchFamily="18" charset="0"/>
              </a:rPr>
              <a:t>检查，通过</a:t>
            </a:r>
            <a:r>
              <a:rPr lang="zh-CN" altLang="en-US" sz="2200" b="1" dirty="0">
                <a:latin typeface="Arial" panose="020B0604020202020204" pitchFamily="34" charset="0"/>
              </a:rPr>
              <a:t>自主存取控制</a:t>
            </a:r>
            <a:r>
              <a:rPr lang="zh-CN" altLang="en-US" sz="2200" b="1" dirty="0">
                <a:latin typeface="Times New Roman" panose="02020603050405020304" pitchFamily="18" charset="0"/>
              </a:rPr>
              <a:t>检查的数据对象再由系统进行</a:t>
            </a:r>
            <a:r>
              <a:rPr lang="zh-CN" altLang="en-US" sz="2200" b="1" dirty="0">
                <a:latin typeface="Arial" panose="020B0604020202020204" pitchFamily="34" charset="0"/>
              </a:rPr>
              <a:t>强制存取控制</a:t>
            </a:r>
            <a:r>
              <a:rPr lang="zh-CN" altLang="en-US" sz="2200" b="1" dirty="0">
                <a:latin typeface="Times New Roman" panose="02020603050405020304" pitchFamily="18" charset="0"/>
              </a:rPr>
              <a:t>检查，只有通过</a:t>
            </a:r>
            <a:r>
              <a:rPr lang="zh-CN" altLang="en-US" sz="2200" b="1" dirty="0">
                <a:latin typeface="Arial" panose="020B0604020202020204" pitchFamily="34" charset="0"/>
              </a:rPr>
              <a:t>强制存取控制</a:t>
            </a:r>
            <a:r>
              <a:rPr lang="zh-CN" altLang="en-US" sz="2200" b="1" dirty="0">
                <a:latin typeface="Times New Roman" panose="02020603050405020304" pitchFamily="18" charset="0"/>
              </a:rPr>
              <a:t>检查的数据对象方可存取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第四章  数据库安全性</a:t>
            </a:r>
            <a:endParaRPr lang="zh-CN" altLang="en-US" sz="3600" dirty="0"/>
          </a:p>
        </p:txBody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>
          <a:xfrm>
            <a:off x="755650" y="1412875"/>
            <a:ext cx="7921625" cy="44958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4.1  </a:t>
            </a:r>
            <a:r>
              <a:rPr lang="zh-CN" altLang="en-US" dirty="0"/>
              <a:t>数据库安全性概述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4.2  </a:t>
            </a:r>
            <a:r>
              <a:rPr lang="zh-CN" altLang="en-US" dirty="0"/>
              <a:t>数据库安全性控制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4.3  </a:t>
            </a:r>
            <a:r>
              <a:rPr lang="zh-CN" altLang="en-US" dirty="0">
                <a:solidFill>
                  <a:schemeClr val="accent2"/>
                </a:solidFill>
              </a:rPr>
              <a:t>视图机制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4.3  </a:t>
            </a:r>
            <a:r>
              <a:rPr lang="zh-CN" altLang="en-US" sz="3600" dirty="0"/>
              <a:t>视图机制</a:t>
            </a:r>
            <a:endParaRPr lang="zh-CN" altLang="en-US" sz="3600" dirty="0"/>
          </a:p>
        </p:txBody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把要保密的数据对无权存取这些数据的用户隐藏起来，对数据提供一定程度的安全保护</a:t>
            </a:r>
            <a:r>
              <a:rPr lang="zh-CN" altLang="en-US" sz="3200" dirty="0"/>
              <a:t> </a:t>
            </a:r>
            <a:endParaRPr lang="zh-CN" altLang="en-US" dirty="0"/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间接地实现支持存取谓词的用户权限定义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视图机制（续）</a:t>
            </a:r>
            <a:endParaRPr lang="zh-CN" altLang="en-US" sz="3600" dirty="0"/>
          </a:p>
        </p:txBody>
      </p:sp>
      <p:sp>
        <p:nvSpPr>
          <p:cNvPr id="88068" name="Rectangle 3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例4.</a:t>
            </a:r>
            <a:r>
              <a:rPr lang="en-US" altLang="zh-CN" sz="2400" dirty="0"/>
              <a:t>14] </a:t>
            </a:r>
            <a:r>
              <a:rPr lang="zh-CN" altLang="en-US" sz="2400" dirty="0"/>
              <a:t>建立计算机系学生的视图，把对该视图的</a:t>
            </a:r>
            <a:r>
              <a:rPr lang="en-US" altLang="zh-CN" sz="2400" dirty="0"/>
              <a:t>SELECT</a:t>
            </a:r>
            <a:r>
              <a:rPr lang="zh-CN" altLang="en-US" sz="2400" dirty="0"/>
              <a:t>权限授于王平，把该视图上的所有操作权限授于张明 </a:t>
            </a: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先建立计算机系学生的视图</a:t>
            </a:r>
            <a:r>
              <a:rPr lang="en-US" altLang="zh-CN" sz="2400" dirty="0"/>
              <a:t>CS_Student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500" dirty="0"/>
              <a:t>              </a:t>
            </a:r>
            <a:r>
              <a:rPr lang="en-US" altLang="zh-CN" sz="2400" dirty="0"/>
              <a:t>CREATE VIEW CS_Student</a:t>
            </a:r>
            <a:endParaRPr lang="en-US" altLang="zh-CN" sz="2400" dirty="0"/>
          </a:p>
          <a:p>
            <a:pPr lvl="2" eaLnBrk="1" hangingPunct="1">
              <a:buNone/>
            </a:pPr>
            <a:r>
              <a:rPr lang="en-US" altLang="zh-CN" sz="2200" dirty="0"/>
              <a:t>    AS </a:t>
            </a:r>
            <a:endParaRPr lang="en-US" altLang="zh-CN" sz="2200" dirty="0"/>
          </a:p>
          <a:p>
            <a:pPr lvl="2" eaLnBrk="1" hangingPunct="1">
              <a:spcBef>
                <a:spcPct val="0"/>
              </a:spcBef>
              <a:buNone/>
            </a:pPr>
            <a:r>
              <a:rPr lang="en-US" altLang="zh-CN" sz="2200" dirty="0"/>
              <a:t>    SELECT  *</a:t>
            </a:r>
            <a:endParaRPr lang="en-US" altLang="zh-CN" sz="2200" baseline="-16000" dirty="0"/>
          </a:p>
          <a:p>
            <a:pPr lvl="2" eaLnBrk="1" hangingPunct="1">
              <a:buNone/>
            </a:pPr>
            <a:r>
              <a:rPr lang="en-US" altLang="zh-CN" sz="2200" dirty="0"/>
              <a:t>    FROM   Student</a:t>
            </a:r>
            <a:endParaRPr lang="en-US" altLang="zh-CN" sz="2200" dirty="0"/>
          </a:p>
          <a:p>
            <a:pPr lvl="2" eaLnBrk="1" hangingPunct="1">
              <a:buNone/>
            </a:pPr>
            <a:r>
              <a:rPr lang="en-US" altLang="zh-CN" sz="2200" dirty="0"/>
              <a:t>    WHERE  Sdept='CS';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视图机制（续）</a:t>
            </a:r>
            <a:endParaRPr lang="zh-CN" altLang="en-US" sz="3600" dirty="0"/>
          </a:p>
        </p:txBody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>
          <a:xfrm>
            <a:off x="323850" y="1098550"/>
            <a:ext cx="8229600" cy="4854575"/>
          </a:xfrm>
        </p:spPr>
        <p:txBody>
          <a:bodyPr vert="horz" wrap="square" lIns="91440" tIns="45720" rIns="91440" bIns="45720" anchor="t"/>
          <a:p>
            <a:pPr lvl="2" eaLnBrk="1" hangingPunct="1">
              <a:lnSpc>
                <a:spcPct val="200000"/>
              </a:lnSpc>
              <a:buNone/>
            </a:pPr>
            <a:r>
              <a:rPr lang="zh-CN" altLang="en-US" sz="2400" dirty="0"/>
              <a:t>在视图上进一步定义存取权限</a:t>
            </a:r>
            <a:endParaRPr lang="zh-CN" altLang="en-US" sz="2400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GRANT  SELECT</a:t>
            </a:r>
            <a:endParaRPr lang="en-US" altLang="zh-CN" sz="2400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ON  CS_Student  </a:t>
            </a:r>
            <a:endParaRPr lang="en-US" altLang="zh-CN" sz="2400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TO </a:t>
            </a:r>
            <a:r>
              <a:rPr lang="zh-CN" altLang="en-US" sz="2400" dirty="0"/>
              <a:t>王平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2" eaLnBrk="1" hangingPunct="1"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  <a:p>
            <a:pPr lvl="2" eaLnBrk="1" hangingPunct="1"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GRANT ALL PRIVILIGES</a:t>
            </a:r>
            <a:endParaRPr lang="en-US" altLang="zh-CN" sz="2400" dirty="0"/>
          </a:p>
          <a:p>
            <a:pPr lvl="2" eaLnBrk="1" hangingPunct="1">
              <a:buNone/>
            </a:pPr>
            <a:r>
              <a:rPr lang="en-US" altLang="zh-CN" sz="2400" dirty="0"/>
              <a:t>     ON  CS_Student  </a:t>
            </a:r>
            <a:endParaRPr lang="en-US" altLang="zh-CN" sz="2400" dirty="0"/>
          </a:p>
          <a:p>
            <a:pPr lvl="2" eaLnBrk="1" hangingPunct="1">
              <a:buNone/>
            </a:pPr>
            <a:r>
              <a:rPr lang="en-US" altLang="zh-CN" sz="2400" dirty="0"/>
              <a:t>     TO  </a:t>
            </a:r>
            <a:r>
              <a:rPr lang="zh-CN" altLang="en-US" sz="2400" dirty="0"/>
              <a:t>张明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 txBox="1"/>
          <p:nvPr/>
        </p:nvSpPr>
        <p:spPr bwMode="auto">
          <a:xfrm>
            <a:off x="457200" y="10985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Pct val="100000"/>
              <a:defRPr/>
            </a:pPr>
            <a:r>
              <a:rPr kumimoji="0" lang="en-US" altLang="zh-CN" sz="2800" b="1" kern="0" cap="none" spc="0" normalizeH="0" baseline="0" noProof="0" dirty="0"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1" kern="0" cap="none" spc="0" normalizeH="0" baseline="0" noProof="0" dirty="0">
                <a:latin typeface="+mn-lt"/>
                <a:ea typeface="+mn-ea"/>
                <a:cs typeface="+mn-cs"/>
              </a:rPr>
              <a:t>数据库中重要或敏感的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数据被泄露</a:t>
            </a:r>
            <a:endParaRPr kumimoji="0" lang="en-US" altLang="zh-CN" sz="2800" b="1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黑客和敌对分子千方百计盗窃数据库中的重要数据，一些机密信息被暴露。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数据库管理系统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提供的主要技术有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强制存取控制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数据加密存储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加密传输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审计日志分析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页脚占位符 3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36512"/>
            <a:ext cx="8229600" cy="1135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>
              <a:buClrTx/>
              <a:buSzTx/>
              <a:buFontTx/>
              <a:defRPr/>
            </a:pPr>
            <a:r>
              <a:rPr kumimoji="0" lang="zh-CN" altLang="en-US" sz="3600" b="1" kern="0" cap="none" spc="0" normalizeH="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数据库的不安全因素（续）</a:t>
            </a:r>
            <a:endParaRPr kumimoji="0" lang="zh-CN" altLang="en-US" sz="3600" b="1" kern="0" cap="none" spc="0" normalizeH="0" baseline="0" noProof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</a:t>
            </a:r>
            <a:endParaRPr lang="zh-CN" altLang="en-US" sz="3600" dirty="0"/>
          </a:p>
        </p:txBody>
      </p:sp>
      <p:sp>
        <p:nvSpPr>
          <p:cNvPr id="109572" name="Rectangle 3"/>
          <p:cNvSpPr>
            <a:spLocks noGrp="1"/>
          </p:cNvSpPr>
          <p:nvPr>
            <p:ph type="body"/>
          </p:nvPr>
        </p:nvSpPr>
        <p:spPr>
          <a:xfrm>
            <a:off x="684213" y="1268413"/>
            <a:ext cx="7642225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  <a:spcBef>
                <a:spcPct val="80000"/>
              </a:spcBef>
            </a:pPr>
            <a:r>
              <a:rPr lang="zh-CN" altLang="en-US" dirty="0"/>
              <a:t>数据的共享日益加强，数据的安全保密越来越重要。</a:t>
            </a:r>
            <a:endParaRPr lang="en-US" altLang="zh-CN" dirty="0"/>
          </a:p>
          <a:p>
            <a:pPr eaLnBrk="1" hangingPunct="1">
              <a:lnSpc>
                <a:spcPct val="160000"/>
              </a:lnSpc>
              <a:spcBef>
                <a:spcPct val="80000"/>
              </a:spcBef>
            </a:pPr>
            <a:r>
              <a:rPr lang="zh-CN" altLang="en-US" dirty="0"/>
              <a:t>数据库管理系统是管理数据的核心，因而其自身必须具有一整套完整而有效的安全性机制。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小结（续）</a:t>
            </a:r>
            <a:endParaRPr lang="zh-CN" altLang="en-US" sz="3600" dirty="0"/>
          </a:p>
        </p:txBody>
      </p:sp>
      <p:sp>
        <p:nvSpPr>
          <p:cNvPr id="110596" name="Rectangle 3"/>
          <p:cNvSpPr>
            <a:spLocks noGrp="1"/>
          </p:cNvSpPr>
          <p:nvPr>
            <p:ph type="body"/>
          </p:nvPr>
        </p:nvSpPr>
        <p:spPr>
          <a:xfrm>
            <a:off x="395288" y="1343025"/>
            <a:ext cx="8208962" cy="467836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实现数据库系统安全性的技术和方法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用户身份鉴别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存取控制技术：自主存取控制和强制存取控制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视图技术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审计技术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数据加密存储和加密传输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95513" y="115888"/>
            <a:ext cx="57435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数据库的不安全因素（续）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908050"/>
            <a:ext cx="8280400" cy="2860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安全环境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的脆弱性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数据库的安全性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计算机系统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的安全性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紧密联系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计算机硬件、操作系统、网络系统等的安全性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建立一套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可信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Trusted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）计算机系统的概念和标准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/>
            <a:endParaRPr lang="en-US" altLang="zh-CN" sz="1400" b="1" dirty="0">
              <a:solidFill>
                <a:srgbClr val="F03628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4.1  </a:t>
            </a:r>
            <a:r>
              <a:rPr lang="zh-CN" altLang="en-US" sz="3600" dirty="0"/>
              <a:t>数据库安全性概述</a:t>
            </a:r>
            <a:endParaRPr lang="zh-CN" altLang="en-US" sz="3600" dirty="0"/>
          </a:p>
        </p:txBody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663575" y="1339850"/>
            <a:ext cx="8229600" cy="48545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4.1.1  </a:t>
            </a:r>
            <a:r>
              <a:rPr lang="zh-CN" altLang="en-US" dirty="0"/>
              <a:t>数据库的不安全因素</a:t>
            </a:r>
            <a:endParaRPr lang="zh-CN" altLang="en-US" dirty="0"/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4.1.2  </a:t>
            </a:r>
            <a:r>
              <a:rPr lang="zh-CN" altLang="en-US" dirty="0">
                <a:solidFill>
                  <a:srgbClr val="00B050"/>
                </a:solidFill>
              </a:rPr>
              <a:t>安全标准简介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8386</Words>
  <Application>WPS 演示</Application>
  <PresentationFormat>全屏显示(4:3)</PresentationFormat>
  <Paragraphs>907</Paragraphs>
  <Slides>71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Arial</vt:lpstr>
      <vt:lpstr>宋体</vt:lpstr>
      <vt:lpstr>Wingdings</vt:lpstr>
      <vt:lpstr>华文琥珀</vt:lpstr>
      <vt:lpstr>Calibri</vt:lpstr>
      <vt:lpstr>黑体</vt:lpstr>
      <vt:lpstr>Times New Roman</vt:lpstr>
      <vt:lpstr>Times-Roman</vt:lpstr>
      <vt:lpstr>隶书</vt:lpstr>
      <vt:lpstr>微软雅黑</vt:lpstr>
      <vt:lpstr>Arial Unicode MS</vt:lpstr>
      <vt:lpstr>数据库系统概论</vt:lpstr>
      <vt:lpstr>PowerPoint 演示文稿</vt:lpstr>
      <vt:lpstr> 数据库安全性</vt:lpstr>
      <vt:lpstr>PowerPoint 演示文稿</vt:lpstr>
      <vt:lpstr>第四章  数据库安全性</vt:lpstr>
      <vt:lpstr>4.1  数据库安全性概述</vt:lpstr>
      <vt:lpstr>4.1.1 数据库的不安全因素</vt:lpstr>
      <vt:lpstr>PowerPoint 演示文稿</vt:lpstr>
      <vt:lpstr>PowerPoint 演示文稿</vt:lpstr>
      <vt:lpstr>4.1  数据库安全性概述</vt:lpstr>
      <vt:lpstr>安全标准简介（续）</vt:lpstr>
      <vt:lpstr>第四章  数据库安全性</vt:lpstr>
      <vt:lpstr>4.2  数据库安全性控制</vt:lpstr>
      <vt:lpstr>数据库安全性控制（续）</vt:lpstr>
      <vt:lpstr>数据库安全性控制（续）</vt:lpstr>
      <vt:lpstr>数据库安全性控制（续）</vt:lpstr>
      <vt:lpstr>PowerPoint 演示文稿</vt:lpstr>
      <vt:lpstr>数据库安全性控制（续）</vt:lpstr>
      <vt:lpstr>4.2  数据库安全性控制</vt:lpstr>
      <vt:lpstr>4.2.1  用户身份鉴别</vt:lpstr>
      <vt:lpstr>用户身份鉴别（续）</vt:lpstr>
      <vt:lpstr>4.2  数据库安全性控制</vt:lpstr>
      <vt:lpstr>4.2.2  存取控制</vt:lpstr>
      <vt:lpstr>存取控制（续）</vt:lpstr>
      <vt:lpstr>存取控制（续）</vt:lpstr>
      <vt:lpstr>4.2  数据库安全性控制</vt:lpstr>
      <vt:lpstr>4.2.3  自主存取控制方法</vt:lpstr>
      <vt:lpstr>自主存取控制方法（续）</vt:lpstr>
      <vt:lpstr>4.2  数据库安全性控制</vt:lpstr>
      <vt:lpstr>4.2.4 授权：授予与回收</vt:lpstr>
      <vt:lpstr>GRANT（续）</vt:lpstr>
      <vt:lpstr>WITH GRANT OPTION子句</vt:lpstr>
      <vt:lpstr>例题</vt:lpstr>
      <vt:lpstr>例题（续）</vt:lpstr>
      <vt:lpstr>例题（续）</vt:lpstr>
      <vt:lpstr>例题（续）</vt:lpstr>
      <vt:lpstr>例题（续）</vt:lpstr>
      <vt:lpstr>传播权限</vt:lpstr>
      <vt:lpstr>传播权限（续）</vt:lpstr>
      <vt:lpstr>授权：授予与回收（续）</vt:lpstr>
      <vt:lpstr>REVOKE（续）</vt:lpstr>
      <vt:lpstr>REVOKE（续）</vt:lpstr>
      <vt:lpstr>REVOKE（续）</vt:lpstr>
      <vt:lpstr>REVOKE（续）</vt:lpstr>
      <vt:lpstr>小结:SQL灵活的授权机制</vt:lpstr>
      <vt:lpstr>授权：授予与回收（续）</vt:lpstr>
      <vt:lpstr>授权：授予与回收（续）</vt:lpstr>
      <vt:lpstr>授权：授予与回收（续）</vt:lpstr>
      <vt:lpstr>授权：授予与回收（续）</vt:lpstr>
      <vt:lpstr>4.2  数据库安全性控制</vt:lpstr>
      <vt:lpstr>4.2.5 数据库角色</vt:lpstr>
      <vt:lpstr>数据库角色（续）</vt:lpstr>
      <vt:lpstr>数据库角色（续）</vt:lpstr>
      <vt:lpstr>PowerPoint 演示文稿</vt:lpstr>
      <vt:lpstr>数据库角色（续）</vt:lpstr>
      <vt:lpstr>数据库角色（续）</vt:lpstr>
      <vt:lpstr>数据库角色（续）</vt:lpstr>
      <vt:lpstr>数据库角色（续）</vt:lpstr>
      <vt:lpstr>4.2  数据库安全性控制</vt:lpstr>
      <vt:lpstr>自主存取控制缺点</vt:lpstr>
      <vt:lpstr>4.2.6  强制存取控制方法</vt:lpstr>
      <vt:lpstr>强制存取控制方法（续）</vt:lpstr>
      <vt:lpstr>强制存取控制方法（续）</vt:lpstr>
      <vt:lpstr>强制存取控制方法（续）</vt:lpstr>
      <vt:lpstr>强制存取控制方法（续）</vt:lpstr>
      <vt:lpstr>DAC + MAC安全检查</vt:lpstr>
      <vt:lpstr>第四章  数据库安全性</vt:lpstr>
      <vt:lpstr>4.3  视图机制</vt:lpstr>
      <vt:lpstr>视图机制（续）</vt:lpstr>
      <vt:lpstr>视图机制（续）</vt:lpstr>
      <vt:lpstr>4.7 小结</vt:lpstr>
      <vt:lpstr>小结（续）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欧阳冰嫣</cp:lastModifiedBy>
  <cp:revision>94</cp:revision>
  <dcterms:created xsi:type="dcterms:W3CDTF">2020-10-30T07:43:00Z</dcterms:created>
  <dcterms:modified xsi:type="dcterms:W3CDTF">2020-10-31T19:00:26Z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