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8" r:id="rId3"/>
    <p:sldId id="392" r:id="rId4"/>
    <p:sldId id="468" r:id="rId5"/>
    <p:sldId id="393" r:id="rId6"/>
    <p:sldId id="454" r:id="rId7"/>
    <p:sldId id="470" r:id="rId8"/>
    <p:sldId id="394" r:id="rId9"/>
    <p:sldId id="395" r:id="rId10"/>
    <p:sldId id="396" r:id="rId11"/>
    <p:sldId id="397" r:id="rId12"/>
    <p:sldId id="398" r:id="rId13"/>
    <p:sldId id="399" r:id="rId14"/>
    <p:sldId id="400" r:id="rId15"/>
    <p:sldId id="401" r:id="rId16"/>
    <p:sldId id="402" r:id="rId17"/>
    <p:sldId id="455" r:id="rId18"/>
    <p:sldId id="403" r:id="rId19"/>
    <p:sldId id="404" r:id="rId20"/>
    <p:sldId id="405" r:id="rId21"/>
    <p:sldId id="406" r:id="rId22"/>
    <p:sldId id="407" r:id="rId23"/>
    <p:sldId id="408" r:id="rId24"/>
    <p:sldId id="456" r:id="rId25"/>
    <p:sldId id="457" r:id="rId26"/>
    <p:sldId id="469" r:id="rId27"/>
    <p:sldId id="409" r:id="rId28"/>
    <p:sldId id="410" r:id="rId29"/>
    <p:sldId id="458" r:id="rId30"/>
    <p:sldId id="471" r:id="rId31"/>
    <p:sldId id="411" r:id="rId32"/>
    <p:sldId id="412" r:id="rId33"/>
    <p:sldId id="413" r:id="rId34"/>
    <p:sldId id="414" r:id="rId35"/>
    <p:sldId id="415" r:id="rId36"/>
    <p:sldId id="416" r:id="rId37"/>
    <p:sldId id="417" r:id="rId38"/>
    <p:sldId id="418" r:id="rId39"/>
    <p:sldId id="459" r:id="rId40"/>
    <p:sldId id="419" r:id="rId41"/>
    <p:sldId id="420" r:id="rId42"/>
    <p:sldId id="421" r:id="rId43"/>
    <p:sldId id="422" r:id="rId44"/>
    <p:sldId id="423" r:id="rId45"/>
    <p:sldId id="424" r:id="rId46"/>
    <p:sldId id="425" r:id="rId47"/>
    <p:sldId id="426" r:id="rId48"/>
    <p:sldId id="451" r:id="rId49"/>
    <p:sldId id="427" r:id="rId50"/>
    <p:sldId id="428" r:id="rId51"/>
    <p:sldId id="450" r:id="rId52"/>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80" d="100"/>
          <a:sy n="80" d="100"/>
        </p:scale>
        <p:origin x="-2514" y="-684"/>
      </p:cViewPr>
      <p:guideLst>
        <p:guide orient="horz" pos="2170"/>
        <p:guide pos="2880"/>
      </p:guideLst>
    </p:cSldViewPr>
  </p:slideViewPr>
  <p:notesTextViewPr>
    <p:cViewPr>
      <p:scale>
        <a:sx n="1" d="1"/>
        <a:sy n="1" d="1"/>
      </p:scale>
      <p:origin x="0" y="0"/>
    </p:cViewPr>
  </p:notesTextViewPr>
  <p:sorterViewPr showFormatting="0">
    <p:cViewPr>
      <p:scale>
        <a:sx n="100" d="100"/>
        <a:sy n="100" d="100"/>
      </p:scale>
      <p:origin x="0" y="213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B225243C-EB0E-4F99-8FBF-CA5775EBD529}"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804" name="Rectangle 4"/>
          <p:cNvSpPr>
            <a:spLocks noGrp="1"/>
          </p:cNvSpPr>
          <p:nvPr>
            <p:ph type="sldImg" idx="2"/>
          </p:nvPr>
        </p:nvSpPr>
        <p:spPr>
          <a:xfrm>
            <a:off x="1138238" y="747713"/>
            <a:ext cx="4556125" cy="3741737"/>
          </a:xfrm>
          <a:prstGeom prst="rect">
            <a:avLst/>
          </a:prstGeom>
          <a:noFill/>
          <a:ln w="9525">
            <a:noFill/>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8575"/>
            <a:ext cx="2057400" cy="622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8575"/>
            <a:ext cx="6019800" cy="6223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2"/>
          <a:srcRect l="1405" t="12910" r="2878" b="10757"/>
          <a:stretch>
            <a:fillRect/>
          </a:stretch>
        </p:blipFill>
        <p:spPr>
          <a:xfrm>
            <a:off x="-11112" y="838200"/>
            <a:ext cx="9150350" cy="5784850"/>
          </a:xfrm>
          <a:prstGeom prst="rect">
            <a:avLst/>
          </a:prstGeom>
          <a:noFill/>
          <a:ln w="9525">
            <a:noFill/>
          </a:ln>
        </p:spPr>
      </p:pic>
      <p:pic>
        <p:nvPicPr>
          <p:cNvPr id="1027" name="Picture 3" descr="图片2"/>
          <p:cNvPicPr>
            <a:picLocks noChangeAspect="1"/>
          </p:cNvPicPr>
          <p:nvPr userDrawn="1"/>
        </p:nvPicPr>
        <p:blipFill>
          <a:blip r:embed="rId13"/>
          <a:stretch>
            <a:fillRect/>
          </a:stretch>
        </p:blipFill>
        <p:spPr>
          <a:xfrm>
            <a:off x="-11112" y="6453188"/>
            <a:ext cx="9155112" cy="398462"/>
          </a:xfrm>
          <a:prstGeom prst="rect">
            <a:avLst/>
          </a:prstGeom>
          <a:noFill/>
          <a:ln w="9525">
            <a:noFill/>
          </a:ln>
        </p:spPr>
      </p:pic>
      <p:pic>
        <p:nvPicPr>
          <p:cNvPr id="1028" name="Picture 4" descr="图片2"/>
          <p:cNvPicPr>
            <a:picLocks noChangeAspect="1"/>
          </p:cNvPicPr>
          <p:nvPr userDrawn="1"/>
        </p:nvPicPr>
        <p:blipFill>
          <a:blip r:embed="rId13"/>
          <a:stretch>
            <a:fillRect/>
          </a:stretch>
        </p:blipFill>
        <p:spPr>
          <a:xfrm>
            <a:off x="-11112" y="-17462"/>
            <a:ext cx="9155112" cy="855662"/>
          </a:xfrm>
          <a:prstGeom prst="rect">
            <a:avLst/>
          </a:prstGeom>
          <a:noFill/>
          <a:ln w="9525">
            <a:noFill/>
          </a:ln>
        </p:spPr>
      </p:pic>
      <p:sp>
        <p:nvSpPr>
          <p:cNvPr id="1029" name="Rectangle 2"/>
          <p:cNvSpPr>
            <a:spLocks noGrp="1"/>
          </p:cNvSpPr>
          <p:nvPr>
            <p:ph type="title"/>
          </p:nvPr>
        </p:nvSpPr>
        <p:spPr>
          <a:xfrm>
            <a:off x="457200" y="-28575"/>
            <a:ext cx="8229600" cy="1127125"/>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idx="1"/>
          </p:nvPr>
        </p:nvSpPr>
        <p:spPr>
          <a:xfrm>
            <a:off x="457200" y="1339850"/>
            <a:ext cx="8229600" cy="48545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2" name="WordArt 8"/>
          <p:cNvSpPr/>
          <p:nvPr userDrawn="1"/>
        </p:nvSpPr>
        <p:spPr>
          <a:xfrm rot="-1980000">
            <a:off x="1908175" y="2205038"/>
            <a:ext cx="5337175" cy="2976562"/>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中国人民大学</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数据库系统概论</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p:txBody>
      </p:sp>
      <p:pic>
        <p:nvPicPr>
          <p:cNvPr id="1033" name="Picture 9" descr="图片3"/>
          <p:cNvPicPr>
            <a:picLocks noChangeAspect="1"/>
          </p:cNvPicPr>
          <p:nvPr userDrawn="1"/>
        </p:nvPicPr>
        <p:blipFill>
          <a:blip r:embed="rId14"/>
          <a:stretch>
            <a:fillRect/>
          </a:stretch>
        </p:blipFill>
        <p:spPr>
          <a:xfrm>
            <a:off x="7516813" y="4797425"/>
            <a:ext cx="1528762" cy="2198688"/>
          </a:xfrm>
          <a:prstGeom prst="rect">
            <a:avLst/>
          </a:prstGeom>
          <a:noFill/>
          <a:ln w="9525">
            <a:noFill/>
          </a:ln>
        </p:spPr>
      </p:pic>
      <p:sp>
        <p:nvSpPr>
          <p:cNvPr id="1034" name="Text Box 10"/>
          <p:cNvSpPr txBox="1">
            <a:spLocks noChangeArrowheads="1"/>
          </p:cNvSpPr>
          <p:nvPr/>
        </p:nvSpPr>
        <p:spPr bwMode="auto">
          <a:xfrm>
            <a:off x="5465763" y="6516688"/>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5" name="Text Box 11"/>
          <p:cNvSpPr txBox="1">
            <a:spLocks noChangeArrowheads="1"/>
          </p:cNvSpPr>
          <p:nvPr/>
        </p:nvSpPr>
        <p:spPr bwMode="auto">
          <a:xfrm>
            <a:off x="5465763" y="6477000"/>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1"/>
          <p:cNvSpPr>
            <a:spLocks noGrp="1"/>
          </p:cNvSpPr>
          <p:nvPr>
            <p:ph type="ctrTitle"/>
          </p:nvPr>
        </p:nvSpPr>
        <p:spPr>
          <a:xfrm>
            <a:off x="685800" y="2130425"/>
            <a:ext cx="7772400" cy="1470025"/>
          </a:xfrm>
          <a:ln/>
        </p:spPr>
        <p:txBody>
          <a:bodyPr vert="horz" wrap="square" lIns="91440" tIns="45720" rIns="91440" bIns="45720" anchor="ctr"/>
          <a:lstStyle>
            <a:lvl1pPr lvl="0">
              <a:buClrTx/>
              <a:buSzTx/>
              <a:buFontTx/>
              <a:defRPr/>
            </a:lvl1pPr>
          </a:lstStyle>
          <a:p>
            <a:pPr lvl="0" eaLnBrk="1" hangingPunct="1"/>
            <a:endParaRPr lang="zh-CN" altLang="en-US" dirty="0"/>
          </a:p>
        </p:txBody>
      </p:sp>
      <p:sp>
        <p:nvSpPr>
          <p:cNvPr id="2051" name="副标题 2"/>
          <p:cNvSpPr>
            <a:spLocks noGrp="1"/>
          </p:cNvSpPr>
          <p:nvPr>
            <p:ph type="subTitle"/>
          </p:nvPr>
        </p:nvSpPr>
        <p:spPr>
          <a:xfrm>
            <a:off x="1371600" y="3886200"/>
            <a:ext cx="6400800" cy="1752600"/>
          </a:xfrm>
          <a:ln/>
        </p:spPr>
        <p:txBody>
          <a:bodyPr vert="horz" wrap="square" lIns="91440" tIns="45720" rIns="91440" bIns="45720" anchor="t"/>
          <a:lstStyle>
            <a:lvl1pPr marL="0" lvl="0" indent="0" algn="ctr">
              <a:buClrTx/>
              <a:buSzPct val="100000"/>
              <a:buFont typeface="Wingdings" panose="05000000000000000000" pitchFamily="2" charset="2"/>
              <a:buNone/>
              <a:defRPr/>
            </a:lvl1pPr>
            <a:lvl2pPr marL="457200" lvl="1" indent="0" algn="ctr">
              <a:buClrTx/>
              <a:buSzPct val="100000"/>
              <a:buFont typeface="Wingdings" panose="05000000000000000000" pitchFamily="2" charset="2"/>
              <a:buNone/>
              <a:defRPr/>
            </a:lvl2pPr>
            <a:lvl3pPr marL="914400" lvl="2" indent="0" algn="ctr">
              <a:buClrTx/>
              <a:buSzTx/>
              <a:buFont typeface="Arial" panose="020B0604020202020204" pitchFamily="34" charset="0"/>
              <a:buNone/>
              <a:defRPr/>
            </a:lvl3pPr>
            <a:lvl4pPr marL="1371600" lvl="3" indent="0" algn="ctr">
              <a:buClrTx/>
              <a:buSzTx/>
              <a:buFont typeface="Arial" panose="020B0604020202020204" pitchFamily="34" charset="0"/>
              <a:buNone/>
              <a:defRPr/>
            </a:lvl4pPr>
            <a:lvl5pPr marL="1828800" lvl="4" indent="0" algn="ctr">
              <a:buClrTx/>
              <a:buSzTx/>
              <a:buFont typeface="Arial" panose="020B0604020202020204" pitchFamily="34" charset="0"/>
              <a:buNone/>
              <a:defRPr/>
            </a:lvl5pPr>
          </a:lstStyle>
          <a:p>
            <a:pPr lvl="0" eaLnBrk="1" hangingPunct="1"/>
            <a:endParaRPr lang="zh-CN" altLang="en-US" dirty="0">
              <a:solidFill>
                <a:srgbClr val="898989"/>
              </a:solidFill>
            </a:endParaRPr>
          </a:p>
        </p:txBody>
      </p:sp>
      <p:pic>
        <p:nvPicPr>
          <p:cNvPr id="2052"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2053" name="Rectangle 4"/>
          <p:cNvSpPr/>
          <p:nvPr/>
        </p:nvSpPr>
        <p:spPr>
          <a:xfrm>
            <a:off x="323850" y="765175"/>
            <a:ext cx="8208963" cy="4248150"/>
          </a:xfrm>
          <a:prstGeom prst="rect">
            <a:avLst/>
          </a:prstGeom>
          <a:noFill/>
          <a:ln w="9525">
            <a:noFill/>
          </a:ln>
        </p:spPr>
        <p:txBody>
          <a:bodyPr anchor="ctr"/>
          <a:p>
            <a:pPr algn="ct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数据库设计基础</a:t>
            </a: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rPr>
              <a:t>第五章  数据库完整性</a:t>
            </a:r>
            <a:endPar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br>
              <a:rPr lang="zh-CN" altLang="en-US" sz="6000" dirty="0">
                <a:latin typeface="黑体" panose="02010609060101010101" pitchFamily="49" charset="-122"/>
                <a:ea typeface="黑体" panose="02010609060101010101" pitchFamily="49" charset="-122"/>
                <a:sym typeface="宋体" panose="02010600030101010101" pitchFamily="2" charset="-122"/>
              </a:rPr>
            </a:br>
            <a:endParaRPr lang="en-US" altLang="zh-CN" sz="3600" b="1" dirty="0">
              <a:solidFill>
                <a:schemeClr val="bg1"/>
              </a:solidFill>
              <a:latin typeface="Times New Roman" panose="02020603050405020304" pitchFamily="18" charset="0"/>
              <a:sym typeface="宋体" panose="02010600030101010101" pitchFamily="2" charset="-122"/>
            </a:endParaRPr>
          </a:p>
        </p:txBody>
      </p:sp>
      <p:sp>
        <p:nvSpPr>
          <p:cNvPr id="2054" name="Rectangle 3"/>
          <p:cNvSpPr/>
          <p:nvPr/>
        </p:nvSpPr>
        <p:spPr>
          <a:xfrm>
            <a:off x="1692275" y="5784850"/>
            <a:ext cx="5256213" cy="668338"/>
          </a:xfrm>
          <a:prstGeom prst="rect">
            <a:avLst/>
          </a:prstGeom>
          <a:noFill/>
          <a:ln w="9525">
            <a:noFill/>
          </a:ln>
        </p:spPr>
        <p:txBody>
          <a:bodyPr/>
          <a:p>
            <a:pPr algn="ctr">
              <a:lnSpc>
                <a:spcPct val="80000"/>
              </a:lnSpc>
              <a:spcBef>
                <a:spcPct val="20000"/>
              </a:spcBef>
            </a:pPr>
            <a:endParaRPr lang="zh-CN" altLang="en-US" sz="2400" b="1" dirty="0">
              <a:solidFill>
                <a:schemeClr val="bg1"/>
              </a:solidFill>
              <a:latin typeface="Times-Roman" charset="0"/>
              <a:ea typeface="隶书" panose="020105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11267" name="Rectangle 2"/>
          <p:cNvSpPr>
            <a:spLocks noGrp="1"/>
          </p:cNvSpPr>
          <p:nvPr>
            <p:ph type="title"/>
          </p:nvPr>
        </p:nvSpPr>
        <p:spPr>
          <a:ln/>
        </p:spPr>
        <p:txBody>
          <a:bodyPr vert="horz" wrap="square" lIns="91440" tIns="45720" rIns="91440" bIns="45720" anchor="ctr"/>
          <a:p>
            <a:pPr eaLnBrk="1" hangingPunct="1"/>
            <a:r>
              <a:rPr lang="zh-CN" altLang="en-US" sz="3600" dirty="0"/>
              <a:t>实体完整性定义</a:t>
            </a:r>
            <a:r>
              <a:rPr lang="en-US" altLang="zh-CN" sz="3600" dirty="0"/>
              <a:t>（</a:t>
            </a:r>
            <a:r>
              <a:rPr lang="zh-CN" altLang="en-US" sz="3600" dirty="0"/>
              <a:t>续</a:t>
            </a:r>
            <a:r>
              <a:rPr lang="en-US" altLang="zh-CN" sz="3600" dirty="0"/>
              <a:t>）</a:t>
            </a:r>
            <a:endParaRPr lang="en-US" altLang="zh-CN" sz="3600" dirty="0"/>
          </a:p>
        </p:txBody>
      </p:sp>
      <p:sp>
        <p:nvSpPr>
          <p:cNvPr id="11268" name="Rectangle 3"/>
          <p:cNvSpPr>
            <a:spLocks noGrp="1"/>
          </p:cNvSpPr>
          <p:nvPr>
            <p:ph type="body"/>
          </p:nvPr>
        </p:nvSpPr>
        <p:spPr>
          <a:ln/>
        </p:spPr>
        <p:txBody>
          <a:bodyPr vert="horz" wrap="square" lIns="91440" tIns="45720" rIns="91440" bIns="45720" anchor="t"/>
          <a:p>
            <a:pPr eaLnBrk="1" hangingPunct="1">
              <a:buNone/>
            </a:pPr>
            <a:r>
              <a:rPr lang="en-US" altLang="zh-CN" sz="2400" dirty="0"/>
              <a:t>[</a:t>
            </a:r>
            <a:r>
              <a:rPr lang="zh-CN" altLang="en-US" sz="2400" dirty="0"/>
              <a:t>例5.</a:t>
            </a:r>
            <a:r>
              <a:rPr lang="en-US" altLang="zh-CN" sz="2400" dirty="0"/>
              <a:t>1]</a:t>
            </a:r>
            <a:r>
              <a:rPr lang="zh-CN" altLang="en-US" sz="2400" dirty="0"/>
              <a:t> 将</a:t>
            </a:r>
            <a:r>
              <a:rPr lang="en-US" altLang="zh-CN" sz="2400" dirty="0"/>
              <a:t>Student</a:t>
            </a:r>
            <a:r>
              <a:rPr lang="zh-CN" altLang="en-US" sz="2400" dirty="0"/>
              <a:t>表中的</a:t>
            </a:r>
            <a:r>
              <a:rPr lang="en-US" altLang="zh-CN" sz="2400" dirty="0"/>
              <a:t>Sno</a:t>
            </a:r>
            <a:r>
              <a:rPr lang="zh-CN" altLang="en-US" sz="2400" dirty="0"/>
              <a:t>属性定义为码</a:t>
            </a:r>
            <a:endParaRPr lang="zh-CN" altLang="en-US" sz="2400" dirty="0"/>
          </a:p>
          <a:p>
            <a:pPr eaLnBrk="1" hangingPunct="1">
              <a:buNone/>
            </a:pPr>
            <a:endParaRPr lang="zh-CN" altLang="en-US" sz="2400" dirty="0"/>
          </a:p>
          <a:p>
            <a:pPr eaLnBrk="1" hangingPunct="1">
              <a:buNone/>
            </a:pPr>
            <a:r>
              <a:rPr lang="zh-CN" altLang="en-US" sz="2400" dirty="0"/>
              <a:t>         </a:t>
            </a:r>
            <a:r>
              <a:rPr lang="en-US" altLang="zh-CN" sz="2400" dirty="0"/>
              <a:t>（1）</a:t>
            </a:r>
            <a:r>
              <a:rPr lang="zh-CN" altLang="en-US" sz="2400" dirty="0"/>
              <a:t>在列级定义主码              </a:t>
            </a:r>
            <a:endParaRPr lang="zh-CN" altLang="en-US" sz="2400" dirty="0"/>
          </a:p>
          <a:p>
            <a:pPr eaLnBrk="1" hangingPunct="1">
              <a:lnSpc>
                <a:spcPct val="120000"/>
              </a:lnSpc>
              <a:buNone/>
            </a:pPr>
            <a:r>
              <a:rPr lang="zh-CN" altLang="en-US" sz="2400" dirty="0"/>
              <a:t>              </a:t>
            </a:r>
            <a:r>
              <a:rPr lang="en-US" altLang="zh-CN" sz="2400" dirty="0"/>
              <a:t>CREATE TABLE Student</a:t>
            </a:r>
            <a:endParaRPr lang="en-US" altLang="zh-CN" sz="2400" dirty="0"/>
          </a:p>
          <a:p>
            <a:pPr eaLnBrk="1" hangingPunct="1">
              <a:lnSpc>
                <a:spcPct val="120000"/>
              </a:lnSpc>
              <a:buNone/>
            </a:pPr>
            <a:r>
              <a:rPr lang="en-US" altLang="zh-CN" sz="2400" dirty="0"/>
              <a:t>                </a:t>
            </a:r>
            <a:r>
              <a:rPr lang="zh-CN" altLang="en-US" sz="2400" dirty="0"/>
              <a:t>(  </a:t>
            </a:r>
            <a:r>
              <a:rPr lang="en-US" altLang="zh-CN" sz="2400" dirty="0">
                <a:solidFill>
                  <a:srgbClr val="FF00FF"/>
                </a:solidFill>
              </a:rPr>
              <a:t>Sno  CHAR</a:t>
            </a:r>
            <a:r>
              <a:rPr lang="zh-CN" altLang="en-US" sz="2400" dirty="0">
                <a:solidFill>
                  <a:srgbClr val="FF00FF"/>
                </a:solidFill>
              </a:rPr>
              <a:t>(</a:t>
            </a:r>
            <a:r>
              <a:rPr lang="en-US" altLang="zh-CN" sz="2400" dirty="0">
                <a:solidFill>
                  <a:srgbClr val="FF00FF"/>
                </a:solidFill>
              </a:rPr>
              <a:t>9</a:t>
            </a:r>
            <a:r>
              <a:rPr lang="zh-CN" altLang="en-US" sz="2400" dirty="0">
                <a:solidFill>
                  <a:srgbClr val="FF00FF"/>
                </a:solidFill>
              </a:rPr>
              <a:t>)</a:t>
            </a:r>
            <a:r>
              <a:rPr lang="en-US" altLang="zh-CN" sz="2400" dirty="0">
                <a:solidFill>
                  <a:srgbClr val="FF00FF"/>
                </a:solidFill>
              </a:rPr>
              <a:t>  PRIMARY KEY</a:t>
            </a:r>
            <a:r>
              <a:rPr lang="zh-CN" altLang="en-US" sz="2400" dirty="0">
                <a:solidFill>
                  <a:srgbClr val="FF00FF"/>
                </a:solidFill>
              </a:rPr>
              <a:t>,</a:t>
            </a:r>
            <a:endParaRPr lang="zh-CN" altLang="en-US" sz="2400" dirty="0">
              <a:solidFill>
                <a:srgbClr val="FF00FF"/>
              </a:solidFill>
            </a:endParaRPr>
          </a:p>
          <a:p>
            <a:pPr eaLnBrk="1" hangingPunct="1">
              <a:lnSpc>
                <a:spcPct val="120000"/>
              </a:lnSpc>
              <a:buNone/>
            </a:pPr>
            <a:r>
              <a:rPr lang="zh-CN" altLang="en-US" sz="2400" dirty="0"/>
              <a:t>                   </a:t>
            </a:r>
            <a:r>
              <a:rPr lang="en-US" altLang="zh-CN" sz="2400" dirty="0"/>
              <a:t>Sname  CHAR</a:t>
            </a:r>
            <a:r>
              <a:rPr lang="zh-CN" altLang="en-US" sz="2400" dirty="0"/>
              <a:t>(</a:t>
            </a:r>
            <a:r>
              <a:rPr lang="en-US" altLang="zh-CN" sz="2400" dirty="0"/>
              <a:t>20</a:t>
            </a:r>
            <a:r>
              <a:rPr lang="zh-CN" altLang="en-US" sz="2400" dirty="0"/>
              <a:t>)</a:t>
            </a:r>
            <a:r>
              <a:rPr lang="en-US" altLang="zh-CN" sz="2400" dirty="0"/>
              <a:t> NOT NULL</a:t>
            </a:r>
            <a:r>
              <a:rPr lang="zh-CN" altLang="en-US" sz="2400" dirty="0"/>
              <a:t>,     </a:t>
            </a:r>
            <a:endParaRPr lang="zh-CN" altLang="en-US" sz="2400" dirty="0"/>
          </a:p>
          <a:p>
            <a:pPr eaLnBrk="1" hangingPunct="1">
              <a:lnSpc>
                <a:spcPct val="120000"/>
              </a:lnSpc>
              <a:buNone/>
            </a:pPr>
            <a:r>
              <a:rPr lang="zh-CN" altLang="en-US" sz="2400" dirty="0"/>
              <a:t>                   </a:t>
            </a:r>
            <a:r>
              <a:rPr lang="en-US" altLang="zh-CN" sz="2400" dirty="0"/>
              <a:t>Ssex  CHAR</a:t>
            </a:r>
            <a:r>
              <a:rPr lang="zh-CN" altLang="en-US" sz="2400" dirty="0"/>
              <a:t>(</a:t>
            </a:r>
            <a:r>
              <a:rPr lang="en-US" altLang="zh-CN" sz="2400" dirty="0"/>
              <a:t>2</a:t>
            </a:r>
            <a:r>
              <a:rPr lang="zh-CN" altLang="en-US" sz="2400" dirty="0"/>
              <a:t>),</a:t>
            </a:r>
            <a:endParaRPr lang="zh-CN" altLang="en-US" sz="2400" dirty="0"/>
          </a:p>
          <a:p>
            <a:pPr eaLnBrk="1" hangingPunct="1">
              <a:lnSpc>
                <a:spcPct val="120000"/>
              </a:lnSpc>
              <a:buNone/>
            </a:pPr>
            <a:r>
              <a:rPr lang="zh-CN" altLang="en-US" sz="2400" dirty="0"/>
              <a:t>                   </a:t>
            </a:r>
            <a:r>
              <a:rPr lang="en-US" altLang="zh-CN" sz="2400" dirty="0"/>
              <a:t>Sage  SMALLINT</a:t>
            </a:r>
            <a:r>
              <a:rPr lang="zh-CN" altLang="en-US" sz="2400" dirty="0"/>
              <a:t>,</a:t>
            </a:r>
            <a:endParaRPr lang="zh-CN" altLang="en-US" sz="2400" dirty="0"/>
          </a:p>
          <a:p>
            <a:pPr eaLnBrk="1" hangingPunct="1">
              <a:lnSpc>
                <a:spcPct val="120000"/>
              </a:lnSpc>
              <a:buNone/>
            </a:pPr>
            <a:r>
              <a:rPr lang="zh-CN" altLang="en-US" sz="2400" dirty="0"/>
              <a:t>                   </a:t>
            </a:r>
            <a:r>
              <a:rPr lang="en-US" altLang="zh-CN" sz="2400" dirty="0"/>
              <a:t>Sdept  CHAR</a:t>
            </a:r>
            <a:r>
              <a:rPr lang="zh-CN" altLang="en-US" sz="2400" dirty="0"/>
              <a:t>(</a:t>
            </a:r>
            <a:r>
              <a:rPr lang="en-US" altLang="zh-CN" sz="2400" dirty="0"/>
              <a:t>20</a:t>
            </a:r>
            <a:r>
              <a:rPr lang="zh-CN" altLang="en-US" sz="2400" dirty="0"/>
              <a:t>)</a:t>
            </a:r>
            <a:endParaRPr lang="en-US" altLang="zh-CN" sz="2400" dirty="0"/>
          </a:p>
          <a:p>
            <a:pPr eaLnBrk="1" hangingPunct="1">
              <a:lnSpc>
                <a:spcPct val="120000"/>
              </a:lnSpc>
              <a:buNone/>
            </a:pPr>
            <a:r>
              <a:rPr lang="en-US" altLang="zh-CN" sz="2400" dirty="0"/>
              <a:t>                </a:t>
            </a:r>
            <a:r>
              <a:rPr lang="zh-CN" altLang="en-US" sz="2400" dirty="0"/>
              <a:t>)</a:t>
            </a:r>
            <a:r>
              <a:rPr lang="en-US" altLang="zh-CN" sz="2400" dirty="0"/>
              <a:t>;</a:t>
            </a:r>
            <a:endParaRPr lang="en-US"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12291" name="Rectangle 2"/>
          <p:cNvSpPr>
            <a:spLocks noGrp="1"/>
          </p:cNvSpPr>
          <p:nvPr>
            <p:ph type="title"/>
          </p:nvPr>
        </p:nvSpPr>
        <p:spPr>
          <a:ln/>
        </p:spPr>
        <p:txBody>
          <a:bodyPr vert="horz" wrap="square" lIns="91440" tIns="45720" rIns="91440" bIns="45720" anchor="ctr"/>
          <a:p>
            <a:pPr eaLnBrk="1" hangingPunct="1"/>
            <a:r>
              <a:rPr lang="zh-CN" altLang="en-US" sz="3600" dirty="0"/>
              <a:t>实体完整性定义</a:t>
            </a:r>
            <a:r>
              <a:rPr lang="en-US" altLang="zh-CN" sz="3600" dirty="0"/>
              <a:t>（</a:t>
            </a:r>
            <a:r>
              <a:rPr lang="zh-CN" altLang="en-US" sz="3600" dirty="0"/>
              <a:t>续</a:t>
            </a:r>
            <a:r>
              <a:rPr lang="en-US" altLang="zh-CN" sz="3600" dirty="0"/>
              <a:t>）</a:t>
            </a:r>
            <a:endParaRPr lang="en-US" altLang="zh-CN" sz="3600" dirty="0"/>
          </a:p>
        </p:txBody>
      </p:sp>
      <p:sp>
        <p:nvSpPr>
          <p:cNvPr id="12292" name="Rectangle 3"/>
          <p:cNvSpPr>
            <a:spLocks noGrp="1"/>
          </p:cNvSpPr>
          <p:nvPr>
            <p:ph type="body"/>
          </p:nvPr>
        </p:nvSpPr>
        <p:spPr>
          <a:xfrm>
            <a:off x="663575" y="1457325"/>
            <a:ext cx="8229600" cy="5024438"/>
          </a:xfrm>
          <a:ln/>
        </p:spPr>
        <p:txBody>
          <a:bodyPr vert="horz" wrap="square" lIns="91440" tIns="45720" rIns="91440" bIns="45720" anchor="t"/>
          <a:p>
            <a:pPr eaLnBrk="1" hangingPunct="1">
              <a:buNone/>
            </a:pPr>
            <a:r>
              <a:rPr lang="en-US" altLang="zh-CN" sz="2400" dirty="0"/>
              <a:t>（2）</a:t>
            </a:r>
            <a:r>
              <a:rPr lang="zh-CN" altLang="en-US" sz="2400" dirty="0"/>
              <a:t>在表级定义主码</a:t>
            </a:r>
            <a:endParaRPr lang="zh-CN" altLang="en-US" sz="2400" dirty="0"/>
          </a:p>
          <a:p>
            <a:pPr eaLnBrk="1" hangingPunct="1">
              <a:buNone/>
            </a:pPr>
            <a:r>
              <a:rPr lang="zh-CN" altLang="en-US" sz="2400" dirty="0"/>
              <a:t>    </a:t>
            </a:r>
            <a:r>
              <a:rPr lang="en-US" altLang="zh-CN" sz="2400" dirty="0"/>
              <a:t>CREATE TABLE Student</a:t>
            </a:r>
            <a:endParaRPr lang="en-US" altLang="zh-CN" sz="2400" dirty="0"/>
          </a:p>
          <a:p>
            <a:pPr eaLnBrk="1" hangingPunct="1">
              <a:buNone/>
            </a:pPr>
            <a:r>
              <a:rPr lang="en-US" altLang="zh-CN" sz="2400" dirty="0"/>
              <a:t>        </a:t>
            </a:r>
            <a:r>
              <a:rPr lang="zh-CN" altLang="en-US" sz="2400" dirty="0"/>
              <a:t>(  </a:t>
            </a:r>
            <a:r>
              <a:rPr lang="en-US" altLang="zh-CN" sz="2400" dirty="0"/>
              <a:t>Sno  CHAR</a:t>
            </a:r>
            <a:r>
              <a:rPr lang="zh-CN" altLang="en-US" sz="2400" dirty="0"/>
              <a:t>(</a:t>
            </a:r>
            <a:r>
              <a:rPr lang="en-US" altLang="zh-CN" sz="2400" dirty="0"/>
              <a:t>9</a:t>
            </a:r>
            <a:r>
              <a:rPr lang="zh-CN" altLang="en-US" sz="2400" dirty="0"/>
              <a:t>),  </a:t>
            </a:r>
            <a:endParaRPr lang="zh-CN" altLang="en-US" sz="2400" dirty="0"/>
          </a:p>
          <a:p>
            <a:pPr eaLnBrk="1" hangingPunct="1">
              <a:buNone/>
            </a:pPr>
            <a:r>
              <a:rPr lang="zh-CN" altLang="en-US" sz="2400" dirty="0"/>
              <a:t>         	</a:t>
            </a:r>
            <a:r>
              <a:rPr lang="en-US" altLang="zh-CN" sz="2400" dirty="0"/>
              <a:t>Sname  CHAR</a:t>
            </a:r>
            <a:r>
              <a:rPr lang="zh-CN" altLang="en-US" sz="2400" dirty="0"/>
              <a:t>(</a:t>
            </a:r>
            <a:r>
              <a:rPr lang="en-US" altLang="zh-CN" sz="2400" dirty="0"/>
              <a:t>20</a:t>
            </a:r>
            <a:r>
              <a:rPr lang="zh-CN" altLang="en-US" sz="2400" dirty="0"/>
              <a:t>)</a:t>
            </a:r>
            <a:r>
              <a:rPr lang="en-US" altLang="zh-CN" sz="2400" dirty="0"/>
              <a:t> NOT NULL</a:t>
            </a:r>
            <a:r>
              <a:rPr lang="zh-CN" altLang="en-US" sz="2400" dirty="0"/>
              <a:t>,</a:t>
            </a:r>
            <a:endParaRPr lang="zh-CN" altLang="en-US" sz="2400" dirty="0"/>
          </a:p>
          <a:p>
            <a:pPr eaLnBrk="1" hangingPunct="1">
              <a:buNone/>
            </a:pPr>
            <a:r>
              <a:rPr lang="zh-CN" altLang="en-US" sz="2400" dirty="0"/>
              <a:t>           </a:t>
            </a:r>
            <a:r>
              <a:rPr lang="en-US" altLang="zh-CN" sz="2400" dirty="0"/>
              <a:t>Ssex  CHAR</a:t>
            </a:r>
            <a:r>
              <a:rPr lang="zh-CN" altLang="en-US" sz="2400" dirty="0"/>
              <a:t>(</a:t>
            </a:r>
            <a:r>
              <a:rPr lang="en-US" altLang="zh-CN" sz="2400" dirty="0"/>
              <a:t>2</a:t>
            </a:r>
            <a:r>
              <a:rPr lang="zh-CN" altLang="en-US" sz="2400" dirty="0"/>
              <a:t>),</a:t>
            </a:r>
            <a:endParaRPr lang="zh-CN" altLang="en-US" sz="2400" dirty="0"/>
          </a:p>
          <a:p>
            <a:pPr eaLnBrk="1" hangingPunct="1">
              <a:buNone/>
            </a:pPr>
            <a:r>
              <a:rPr lang="zh-CN" altLang="en-US" sz="2400" dirty="0"/>
              <a:t>           </a:t>
            </a:r>
            <a:r>
              <a:rPr lang="en-US" altLang="zh-CN" sz="2400" dirty="0"/>
              <a:t>Sage  SMALLINT</a:t>
            </a:r>
            <a:r>
              <a:rPr lang="zh-CN" altLang="en-US" sz="2400" dirty="0"/>
              <a:t>,</a:t>
            </a:r>
            <a:endParaRPr lang="zh-CN" altLang="en-US" sz="2400" dirty="0"/>
          </a:p>
          <a:p>
            <a:pPr eaLnBrk="1" hangingPunct="1">
              <a:buNone/>
            </a:pPr>
            <a:r>
              <a:rPr lang="zh-CN" altLang="en-US" sz="2400" dirty="0"/>
              <a:t>           </a:t>
            </a:r>
            <a:r>
              <a:rPr lang="en-US" altLang="zh-CN" sz="2400" dirty="0"/>
              <a:t>Sdept  CHAR</a:t>
            </a:r>
            <a:r>
              <a:rPr lang="zh-CN" altLang="en-US" sz="2400" dirty="0"/>
              <a:t>(</a:t>
            </a:r>
            <a:r>
              <a:rPr lang="en-US" altLang="zh-CN" sz="2400" dirty="0"/>
              <a:t>20</a:t>
            </a:r>
            <a:r>
              <a:rPr lang="zh-CN" altLang="en-US" sz="2400" dirty="0"/>
              <a:t>),</a:t>
            </a:r>
            <a:endParaRPr lang="zh-CN" altLang="en-US" sz="2400" dirty="0"/>
          </a:p>
          <a:p>
            <a:pPr eaLnBrk="1" hangingPunct="1">
              <a:buNone/>
            </a:pPr>
            <a:r>
              <a:rPr lang="zh-CN" altLang="en-US" sz="2400" dirty="0"/>
              <a:t>           </a:t>
            </a:r>
            <a:r>
              <a:rPr lang="en-US" altLang="zh-CN" sz="2400" dirty="0">
                <a:solidFill>
                  <a:srgbClr val="FF00FF"/>
                </a:solidFill>
              </a:rPr>
              <a:t>PRIMARY KEY </a:t>
            </a:r>
            <a:r>
              <a:rPr lang="zh-CN" altLang="en-US" sz="2400" dirty="0">
                <a:solidFill>
                  <a:srgbClr val="FF00FF"/>
                </a:solidFill>
              </a:rPr>
              <a:t>(</a:t>
            </a:r>
            <a:r>
              <a:rPr lang="en-US" altLang="zh-CN" sz="2400" dirty="0">
                <a:solidFill>
                  <a:srgbClr val="FF00FF"/>
                </a:solidFill>
              </a:rPr>
              <a:t>Sno</a:t>
            </a:r>
            <a:r>
              <a:rPr lang="zh-CN" altLang="en-US" sz="2400" dirty="0">
                <a:solidFill>
                  <a:srgbClr val="FF00FF"/>
                </a:solidFill>
              </a:rPr>
              <a:t>)</a:t>
            </a:r>
            <a:endParaRPr lang="zh-CN" altLang="en-US" sz="2400" dirty="0">
              <a:solidFill>
                <a:srgbClr val="FF00FF"/>
              </a:solidFill>
            </a:endParaRPr>
          </a:p>
          <a:p>
            <a:pPr eaLnBrk="1" hangingPunct="1">
              <a:buNone/>
            </a:pPr>
            <a:r>
              <a:rPr lang="en-US" altLang="zh-CN" sz="2400" dirty="0"/>
              <a:t>      </a:t>
            </a:r>
            <a:r>
              <a:rPr lang="zh-CN" altLang="en-US" sz="2400" dirty="0"/>
              <a:t>   )</a:t>
            </a:r>
            <a:r>
              <a:rPr lang="en-US" altLang="zh-CN" sz="2400" dirty="0"/>
              <a:t>; </a:t>
            </a:r>
            <a:endParaRPr lang="en-US" altLang="zh-C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13315" name="Rectangle 2"/>
          <p:cNvSpPr>
            <a:spLocks noGrp="1"/>
          </p:cNvSpPr>
          <p:nvPr>
            <p:ph type="title"/>
          </p:nvPr>
        </p:nvSpPr>
        <p:spPr>
          <a:ln/>
        </p:spPr>
        <p:txBody>
          <a:bodyPr vert="horz" wrap="square" lIns="91440" tIns="45720" rIns="91440" bIns="45720" anchor="ctr"/>
          <a:p>
            <a:pPr eaLnBrk="1" hangingPunct="1"/>
            <a:r>
              <a:rPr lang="zh-CN" altLang="en-US" sz="3600" dirty="0"/>
              <a:t>实体完整性定义</a:t>
            </a:r>
            <a:r>
              <a:rPr lang="en-US" altLang="zh-CN" sz="3600" dirty="0"/>
              <a:t>（</a:t>
            </a:r>
            <a:r>
              <a:rPr lang="zh-CN" altLang="en-US" sz="3600" dirty="0"/>
              <a:t>续</a:t>
            </a:r>
            <a:r>
              <a:rPr lang="en-US" altLang="zh-CN" sz="3600" dirty="0"/>
              <a:t>）</a:t>
            </a:r>
            <a:endParaRPr lang="en-US" altLang="zh-CN" sz="3600" dirty="0"/>
          </a:p>
        </p:txBody>
      </p:sp>
      <p:sp>
        <p:nvSpPr>
          <p:cNvPr id="13316" name="Rectangle 3"/>
          <p:cNvSpPr>
            <a:spLocks noGrp="1"/>
          </p:cNvSpPr>
          <p:nvPr>
            <p:ph type="body"/>
          </p:nvPr>
        </p:nvSpPr>
        <p:spPr>
          <a:xfrm>
            <a:off x="457200" y="1268413"/>
            <a:ext cx="8229600" cy="4854575"/>
          </a:xfrm>
          <a:ln/>
        </p:spPr>
        <p:txBody>
          <a:bodyPr vert="horz" wrap="square" lIns="91440" tIns="45720" rIns="91440" bIns="45720" anchor="t"/>
          <a:p>
            <a:pPr eaLnBrk="1" hangingPunct="1">
              <a:buNone/>
            </a:pPr>
            <a:r>
              <a:rPr lang="en-US" altLang="zh-CN" sz="2400" dirty="0"/>
              <a:t>[</a:t>
            </a:r>
            <a:r>
              <a:rPr lang="zh-CN" altLang="en-US" sz="2400" dirty="0"/>
              <a:t>例5.</a:t>
            </a:r>
            <a:r>
              <a:rPr lang="en-US" altLang="zh-CN" sz="2400" dirty="0"/>
              <a:t>2] </a:t>
            </a:r>
            <a:r>
              <a:rPr lang="zh-CN" altLang="en-US" sz="2400" dirty="0"/>
              <a:t>将</a:t>
            </a:r>
            <a:r>
              <a:rPr lang="en-US" altLang="zh-CN" sz="2400" dirty="0"/>
              <a:t>SC</a:t>
            </a:r>
            <a:r>
              <a:rPr lang="zh-CN" altLang="en-US" sz="2400" dirty="0"/>
              <a:t>表中的</a:t>
            </a:r>
            <a:r>
              <a:rPr lang="en-US" altLang="zh-CN" sz="2400" dirty="0"/>
              <a:t>Sno</a:t>
            </a:r>
            <a:r>
              <a:rPr lang="zh-CN" altLang="en-US" sz="2400" dirty="0"/>
              <a:t>，</a:t>
            </a:r>
            <a:r>
              <a:rPr lang="en-US" altLang="zh-CN" sz="2400" dirty="0"/>
              <a:t>Cno</a:t>
            </a:r>
            <a:r>
              <a:rPr lang="zh-CN" altLang="en-US" sz="2400" dirty="0"/>
              <a:t>属性组定义为码</a:t>
            </a:r>
            <a:endParaRPr lang="zh-CN" altLang="en-US" sz="2400" dirty="0"/>
          </a:p>
          <a:p>
            <a:pPr eaLnBrk="1" hangingPunct="1">
              <a:lnSpc>
                <a:spcPct val="140000"/>
              </a:lnSpc>
              <a:buNone/>
            </a:pPr>
            <a:r>
              <a:rPr lang="zh-CN" altLang="en-US" sz="2400" dirty="0"/>
              <a:t>      </a:t>
            </a:r>
            <a:r>
              <a:rPr lang="en-US" altLang="zh-CN" sz="2400" dirty="0"/>
              <a:t>CREATE TABLE SC</a:t>
            </a:r>
            <a:endParaRPr lang="en-US" altLang="zh-CN" sz="2400" dirty="0"/>
          </a:p>
          <a:p>
            <a:pPr eaLnBrk="1" hangingPunct="1">
              <a:lnSpc>
                <a:spcPct val="140000"/>
              </a:lnSpc>
              <a:buNone/>
            </a:pPr>
            <a:r>
              <a:rPr lang="en-US" altLang="zh-CN" sz="2400" dirty="0"/>
              <a:t>           </a:t>
            </a:r>
            <a:r>
              <a:rPr lang="zh-CN" altLang="en-US" sz="2400" dirty="0"/>
              <a:t>(  </a:t>
            </a:r>
            <a:r>
              <a:rPr lang="en-US" altLang="zh-CN" sz="2400" dirty="0"/>
              <a:t>Sno   CHAR</a:t>
            </a:r>
            <a:r>
              <a:rPr lang="zh-CN" altLang="en-US" sz="2400" dirty="0"/>
              <a:t>(</a:t>
            </a:r>
            <a:r>
              <a:rPr lang="en-US" altLang="zh-CN" sz="2400" dirty="0"/>
              <a:t>9</a:t>
            </a:r>
            <a:r>
              <a:rPr lang="zh-CN" altLang="en-US" sz="2400" dirty="0"/>
              <a:t>)</a:t>
            </a:r>
            <a:r>
              <a:rPr lang="en-US" altLang="zh-CN" sz="2400" dirty="0"/>
              <a:t>  NOT NULL</a:t>
            </a:r>
            <a:r>
              <a:rPr lang="zh-CN" altLang="en-US" sz="2400" dirty="0"/>
              <a:t>, </a:t>
            </a:r>
            <a:endParaRPr lang="zh-CN" altLang="en-US" sz="2400" dirty="0"/>
          </a:p>
          <a:p>
            <a:pPr eaLnBrk="1" hangingPunct="1">
              <a:lnSpc>
                <a:spcPct val="140000"/>
              </a:lnSpc>
              <a:buNone/>
            </a:pPr>
            <a:r>
              <a:rPr lang="zh-CN" altLang="en-US" sz="2400" dirty="0"/>
              <a:t>              </a:t>
            </a:r>
            <a:r>
              <a:rPr lang="en-US" altLang="zh-CN" sz="2400" dirty="0"/>
              <a:t>Cno  CHAR</a:t>
            </a:r>
            <a:r>
              <a:rPr lang="zh-CN" altLang="en-US" sz="2400" dirty="0"/>
              <a:t>(</a:t>
            </a:r>
            <a:r>
              <a:rPr lang="en-US" altLang="zh-CN" sz="2400" dirty="0"/>
              <a:t>4</a:t>
            </a:r>
            <a:r>
              <a:rPr lang="zh-CN" altLang="en-US" sz="2400" dirty="0"/>
              <a:t>)</a:t>
            </a:r>
            <a:r>
              <a:rPr lang="en-US" altLang="zh-CN" sz="2400" dirty="0"/>
              <a:t>  NOT NULL</a:t>
            </a:r>
            <a:r>
              <a:rPr lang="zh-CN" altLang="en-US" sz="2400" dirty="0"/>
              <a:t>,  </a:t>
            </a:r>
            <a:endParaRPr lang="zh-CN" altLang="en-US" sz="2400" dirty="0"/>
          </a:p>
          <a:p>
            <a:pPr eaLnBrk="1" hangingPunct="1">
              <a:lnSpc>
                <a:spcPct val="140000"/>
              </a:lnSpc>
              <a:buNone/>
            </a:pPr>
            <a:r>
              <a:rPr lang="zh-CN" altLang="en-US" sz="2400" dirty="0"/>
              <a:t>              </a:t>
            </a:r>
            <a:r>
              <a:rPr lang="en-US" altLang="zh-CN" sz="2400" dirty="0"/>
              <a:t>Grade    SMALLINT</a:t>
            </a:r>
            <a:r>
              <a:rPr lang="zh-CN" altLang="en-US" sz="2400" dirty="0"/>
              <a:t>,</a:t>
            </a:r>
            <a:endParaRPr lang="zh-CN" altLang="en-US" sz="2400" dirty="0"/>
          </a:p>
          <a:p>
            <a:pPr eaLnBrk="1" hangingPunct="1">
              <a:lnSpc>
                <a:spcPct val="140000"/>
              </a:lnSpc>
              <a:buNone/>
            </a:pPr>
            <a:r>
              <a:rPr lang="zh-CN" altLang="en-US" sz="2400" dirty="0"/>
              <a:t>              </a:t>
            </a:r>
            <a:r>
              <a:rPr lang="en-US" altLang="zh-CN" sz="2400" dirty="0">
                <a:solidFill>
                  <a:srgbClr val="FF00FF"/>
                </a:solidFill>
              </a:rPr>
              <a:t>PRIMARY KEY </a:t>
            </a:r>
            <a:r>
              <a:rPr lang="zh-CN" altLang="en-US" sz="2400" dirty="0">
                <a:solidFill>
                  <a:srgbClr val="FF00FF"/>
                </a:solidFill>
              </a:rPr>
              <a:t>(</a:t>
            </a:r>
            <a:r>
              <a:rPr lang="en-US" altLang="zh-CN" sz="2400" dirty="0">
                <a:solidFill>
                  <a:srgbClr val="FF00FF"/>
                </a:solidFill>
              </a:rPr>
              <a:t>Sno</a:t>
            </a:r>
            <a:r>
              <a:rPr lang="zh-CN" altLang="en-US" sz="2400" dirty="0">
                <a:solidFill>
                  <a:srgbClr val="FF00FF"/>
                </a:solidFill>
              </a:rPr>
              <a:t>,</a:t>
            </a:r>
            <a:r>
              <a:rPr lang="en-US" altLang="zh-CN" sz="2400" dirty="0">
                <a:solidFill>
                  <a:srgbClr val="FF00FF"/>
                </a:solidFill>
              </a:rPr>
              <a:t>Cno</a:t>
            </a:r>
            <a:r>
              <a:rPr lang="zh-CN" altLang="en-US" sz="2400" dirty="0">
                <a:solidFill>
                  <a:srgbClr val="FF00FF"/>
                </a:solidFill>
              </a:rPr>
              <a:t>)  </a:t>
            </a:r>
            <a:r>
              <a:rPr lang="en-US" altLang="zh-CN" sz="2000" dirty="0">
                <a:solidFill>
                  <a:srgbClr val="FF00FF"/>
                </a:solidFill>
              </a:rPr>
              <a:t>  /*</a:t>
            </a:r>
            <a:r>
              <a:rPr lang="zh-CN" altLang="en-US" sz="2000" dirty="0">
                <a:solidFill>
                  <a:srgbClr val="FF00FF"/>
                </a:solidFill>
              </a:rPr>
              <a:t>只能在表级定义主码*</a:t>
            </a:r>
            <a:r>
              <a:rPr lang="en-US" altLang="zh-CN" sz="2000" dirty="0">
                <a:solidFill>
                  <a:srgbClr val="FF00FF"/>
                </a:solidFill>
              </a:rPr>
              <a:t>/</a:t>
            </a:r>
            <a:endParaRPr lang="en-US" altLang="zh-CN" sz="2000" dirty="0">
              <a:solidFill>
                <a:srgbClr val="FF00FF"/>
              </a:solidFill>
            </a:endParaRPr>
          </a:p>
          <a:p>
            <a:pPr eaLnBrk="1" hangingPunct="1">
              <a:lnSpc>
                <a:spcPct val="140000"/>
              </a:lnSpc>
              <a:buNone/>
            </a:pPr>
            <a:r>
              <a:rPr lang="en-US" altLang="zh-CN" sz="2400" dirty="0"/>
              <a:t>          </a:t>
            </a:r>
            <a:r>
              <a:rPr lang="zh-CN" altLang="en-US" sz="2400" dirty="0"/>
              <a:t> )</a:t>
            </a:r>
            <a:r>
              <a:rPr lang="en-US" altLang="zh-CN" sz="2400" dirty="0"/>
              <a:t>; </a:t>
            </a:r>
            <a:endParaRPr lang="en-US"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14339" name="Rectangle 2"/>
          <p:cNvSpPr>
            <a:spLocks noGrp="1"/>
          </p:cNvSpPr>
          <p:nvPr>
            <p:ph type="title"/>
          </p:nvPr>
        </p:nvSpPr>
        <p:spPr>
          <a:ln/>
        </p:spPr>
        <p:txBody>
          <a:bodyPr vert="horz" wrap="square" lIns="91440" tIns="45720" rIns="91440" bIns="45720" anchor="ctr"/>
          <a:p>
            <a:pPr eaLnBrk="1" hangingPunct="1"/>
            <a:r>
              <a:rPr lang="en-US" altLang="zh-CN" sz="3600" dirty="0"/>
              <a:t>5.1 </a:t>
            </a:r>
            <a:r>
              <a:rPr lang="zh-CN" altLang="en-US" sz="3600" dirty="0"/>
              <a:t>实体完整性</a:t>
            </a:r>
            <a:endParaRPr lang="zh-CN" altLang="en-US" sz="3600" dirty="0"/>
          </a:p>
        </p:txBody>
      </p:sp>
      <p:sp>
        <p:nvSpPr>
          <p:cNvPr id="14340" name="Rectangle 3"/>
          <p:cNvSpPr>
            <a:spLocks noGrp="1"/>
          </p:cNvSpPr>
          <p:nvPr>
            <p:ph type="body"/>
          </p:nvPr>
        </p:nvSpPr>
        <p:spPr>
          <a:xfrm>
            <a:off x="663575" y="1339850"/>
            <a:ext cx="8229600" cy="4854575"/>
          </a:xfrm>
          <a:ln/>
        </p:spPr>
        <p:txBody>
          <a:bodyPr vert="horz" wrap="square" lIns="91440" tIns="45720" rIns="91440" bIns="45720" anchor="t"/>
          <a:p>
            <a:pPr marL="0" indent="0" eaLnBrk="1" hangingPunct="1">
              <a:lnSpc>
                <a:spcPct val="190000"/>
              </a:lnSpc>
              <a:buNone/>
            </a:pPr>
            <a:r>
              <a:rPr lang="en-US" altLang="zh-CN" dirty="0"/>
              <a:t>5.1.1 </a:t>
            </a:r>
            <a:r>
              <a:rPr lang="zh-CN" altLang="en-US" dirty="0"/>
              <a:t>实体完整性定义</a:t>
            </a:r>
            <a:endParaRPr lang="zh-CN" altLang="en-US" dirty="0"/>
          </a:p>
          <a:p>
            <a:pPr marL="0" indent="0" eaLnBrk="1" hangingPunct="1">
              <a:lnSpc>
                <a:spcPct val="190000"/>
              </a:lnSpc>
              <a:buNone/>
            </a:pPr>
            <a:r>
              <a:rPr lang="en-US" altLang="zh-CN" dirty="0">
                <a:solidFill>
                  <a:srgbClr val="00B050"/>
                </a:solidFill>
              </a:rPr>
              <a:t>5.1.2 </a:t>
            </a:r>
            <a:r>
              <a:rPr lang="zh-CN" altLang="en-US" dirty="0">
                <a:solidFill>
                  <a:srgbClr val="00B050"/>
                </a:solidFill>
              </a:rPr>
              <a:t>实体完整性检查和违约处理</a:t>
            </a:r>
            <a:endParaRPr lang="zh-CN" altLang="en-US" dirty="0">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15363" name="Rectangle 2"/>
          <p:cNvSpPr>
            <a:spLocks noGrp="1"/>
          </p:cNvSpPr>
          <p:nvPr>
            <p:ph type="title"/>
          </p:nvPr>
        </p:nvSpPr>
        <p:spPr>
          <a:ln/>
        </p:spPr>
        <p:txBody>
          <a:bodyPr vert="horz" wrap="square" lIns="91440" tIns="45720" rIns="91440" bIns="45720" anchor="ctr"/>
          <a:p>
            <a:pPr eaLnBrk="1" hangingPunct="1"/>
            <a:r>
              <a:rPr lang="en-US" altLang="zh-CN" sz="3600" dirty="0"/>
              <a:t>5.1.2 </a:t>
            </a:r>
            <a:r>
              <a:rPr lang="zh-CN" altLang="en-US" sz="3600" dirty="0"/>
              <a:t>实体完整性检查和违约处理</a:t>
            </a:r>
            <a:endParaRPr lang="zh-CN" altLang="en-US" sz="3600" dirty="0"/>
          </a:p>
        </p:txBody>
      </p:sp>
      <p:sp>
        <p:nvSpPr>
          <p:cNvPr id="15364" name="Rectangle 3"/>
          <p:cNvSpPr>
            <a:spLocks noGrp="1"/>
          </p:cNvSpPr>
          <p:nvPr>
            <p:ph type="body"/>
          </p:nvPr>
        </p:nvSpPr>
        <p:spPr>
          <a:xfrm>
            <a:off x="250825" y="1098550"/>
            <a:ext cx="8569325" cy="5095875"/>
          </a:xfrm>
          <a:ln/>
        </p:spPr>
        <p:txBody>
          <a:bodyPr vert="horz" wrap="square" lIns="91440" tIns="45720" rIns="91440" bIns="45720" anchor="t"/>
          <a:p>
            <a:pPr eaLnBrk="1" hangingPunct="1">
              <a:lnSpc>
                <a:spcPct val="180000"/>
              </a:lnSpc>
            </a:pPr>
            <a:r>
              <a:rPr lang="zh-CN" altLang="en-US" dirty="0">
                <a:solidFill>
                  <a:srgbClr val="FF0000"/>
                </a:solidFill>
              </a:rPr>
              <a:t>插入</a:t>
            </a:r>
            <a:r>
              <a:rPr lang="zh-CN" altLang="en-US" dirty="0"/>
              <a:t>或对</a:t>
            </a:r>
            <a:r>
              <a:rPr lang="zh-CN" altLang="en-US" dirty="0">
                <a:solidFill>
                  <a:srgbClr val="FF0000"/>
                </a:solidFill>
              </a:rPr>
              <a:t>主码列进行更新</a:t>
            </a:r>
            <a:r>
              <a:rPr lang="zh-CN" altLang="en-US" dirty="0"/>
              <a:t>操作时，关系数据库管理系统按照实体完整性规则</a:t>
            </a:r>
            <a:r>
              <a:rPr lang="zh-CN" altLang="en-US" dirty="0">
                <a:solidFill>
                  <a:srgbClr val="FF0000"/>
                </a:solidFill>
              </a:rPr>
              <a:t>自动进行检查</a:t>
            </a:r>
            <a:r>
              <a:rPr lang="zh-CN" altLang="en-US" dirty="0"/>
              <a:t>。包括：</a:t>
            </a:r>
            <a:endParaRPr lang="zh-CN" altLang="en-US" dirty="0"/>
          </a:p>
          <a:p>
            <a:pPr lvl="1" eaLnBrk="1" hangingPunct="1">
              <a:lnSpc>
                <a:spcPct val="120000"/>
              </a:lnSpc>
            </a:pPr>
            <a:r>
              <a:rPr lang="zh-CN" altLang="en-US" dirty="0"/>
              <a:t>检查</a:t>
            </a:r>
            <a:r>
              <a:rPr lang="zh-CN" altLang="en-US" dirty="0">
                <a:solidFill>
                  <a:srgbClr val="FF0000"/>
                </a:solidFill>
              </a:rPr>
              <a:t>主码值是否唯一</a:t>
            </a:r>
            <a:r>
              <a:rPr lang="zh-CN" altLang="en-US" dirty="0"/>
              <a:t>，如果不唯一则拒绝插入或修改</a:t>
            </a:r>
            <a:endParaRPr lang="zh-CN" altLang="en-US" dirty="0"/>
          </a:p>
          <a:p>
            <a:pPr lvl="1" eaLnBrk="1" hangingPunct="1">
              <a:lnSpc>
                <a:spcPct val="120000"/>
              </a:lnSpc>
            </a:pPr>
            <a:r>
              <a:rPr lang="zh-CN" altLang="en-US" dirty="0"/>
              <a:t>检查主码的</a:t>
            </a:r>
            <a:r>
              <a:rPr lang="zh-CN" altLang="en-US" dirty="0">
                <a:solidFill>
                  <a:srgbClr val="FF0000"/>
                </a:solidFill>
              </a:rPr>
              <a:t>各个属性是否为空</a:t>
            </a:r>
            <a:r>
              <a:rPr lang="zh-CN" altLang="en-US" dirty="0"/>
              <a:t>，只要有一个为空就拒绝插入或修改</a:t>
            </a:r>
            <a:endParaRPr lang="zh-CN" altLang="en-US" dirty="0"/>
          </a:p>
          <a:p>
            <a:pPr eaLnBrk="1" hangingPunct="1"/>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16387" name="Rectangle 2"/>
          <p:cNvSpPr>
            <a:spLocks noGrp="1"/>
          </p:cNvSpPr>
          <p:nvPr>
            <p:ph type="title"/>
          </p:nvPr>
        </p:nvSpPr>
        <p:spPr>
          <a:ln/>
        </p:spPr>
        <p:txBody>
          <a:bodyPr vert="horz" wrap="square" lIns="91440" tIns="45720" rIns="91440" bIns="45720" anchor="ctr"/>
          <a:p>
            <a:pPr eaLnBrk="1" hangingPunct="1"/>
            <a:r>
              <a:rPr lang="zh-CN" altLang="en-US" sz="3600" dirty="0"/>
              <a:t>实体完整性检查和违约处理</a:t>
            </a:r>
            <a:r>
              <a:rPr lang="en-US" altLang="zh-CN" sz="3600" dirty="0"/>
              <a:t>（</a:t>
            </a:r>
            <a:r>
              <a:rPr lang="zh-CN" altLang="en-US" sz="3600" dirty="0"/>
              <a:t>续</a:t>
            </a:r>
            <a:r>
              <a:rPr lang="en-US" altLang="zh-CN" sz="3600" dirty="0"/>
              <a:t>）</a:t>
            </a:r>
            <a:endParaRPr lang="en-US" altLang="zh-CN" sz="3600" dirty="0"/>
          </a:p>
        </p:txBody>
      </p:sp>
      <p:sp>
        <p:nvSpPr>
          <p:cNvPr id="16388" name="Rectangle 3"/>
          <p:cNvSpPr>
            <a:spLocks noGrp="1"/>
          </p:cNvSpPr>
          <p:nvPr>
            <p:ph type="body"/>
          </p:nvPr>
        </p:nvSpPr>
        <p:spPr>
          <a:xfrm>
            <a:off x="180975" y="981075"/>
            <a:ext cx="8639175" cy="1878013"/>
          </a:xfrm>
          <a:ln/>
        </p:spPr>
        <p:txBody>
          <a:bodyPr vert="horz" wrap="square" lIns="91440" tIns="45720" rIns="91440" bIns="45720" anchor="t"/>
          <a:p>
            <a:pPr eaLnBrk="1" hangingPunct="1"/>
            <a:r>
              <a:rPr lang="zh-CN" altLang="en-US" dirty="0"/>
              <a:t>检查记录中主码值是否唯一的一种方法是进行</a:t>
            </a:r>
            <a:r>
              <a:rPr lang="zh-CN" altLang="en-US" dirty="0">
                <a:solidFill>
                  <a:srgbClr val="FF00FF"/>
                </a:solidFill>
              </a:rPr>
              <a:t>全表扫描</a:t>
            </a:r>
            <a:endParaRPr lang="en-US" altLang="zh-CN" sz="3200" dirty="0">
              <a:solidFill>
                <a:srgbClr val="FF00FF"/>
              </a:solidFill>
            </a:endParaRPr>
          </a:p>
          <a:p>
            <a:pPr marL="742950" lvl="2" indent="-342900" eaLnBrk="1" hangingPunct="1">
              <a:buFont typeface="Wingdings" panose="05000000000000000000" pitchFamily="2" charset="2"/>
              <a:buChar char="n"/>
            </a:pPr>
            <a:r>
              <a:rPr lang="zh-CN" altLang="en-US" sz="2400" dirty="0"/>
              <a:t>依次判断表中每一条记录的主码值与将插入记录上的主码值（或者修改的新主码值）是否相同 </a:t>
            </a:r>
            <a:endParaRPr lang="zh-CN" altLang="en-US" sz="2400" dirty="0">
              <a:solidFill>
                <a:srgbClr val="FF00FF"/>
              </a:solidFill>
            </a:endParaRPr>
          </a:p>
        </p:txBody>
      </p:sp>
      <p:pic>
        <p:nvPicPr>
          <p:cNvPr id="16389" name="Picture 4" descr="51"/>
          <p:cNvPicPr>
            <a:picLocks noChangeAspect="1"/>
          </p:cNvPicPr>
          <p:nvPr/>
        </p:nvPicPr>
        <p:blipFill>
          <a:blip r:embed="rId1"/>
          <a:stretch>
            <a:fillRect/>
          </a:stretch>
        </p:blipFill>
        <p:spPr>
          <a:xfrm>
            <a:off x="1187450" y="3146425"/>
            <a:ext cx="6480175" cy="31623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17411" name="Rectangle 2"/>
          <p:cNvSpPr txBox="1"/>
          <p:nvPr/>
        </p:nvSpPr>
        <p:spPr>
          <a:xfrm>
            <a:off x="457200" y="-28575"/>
            <a:ext cx="8229600" cy="1127125"/>
          </a:xfrm>
          <a:prstGeom prst="rect">
            <a:avLst/>
          </a:prstGeom>
          <a:noFill/>
          <a:ln w="9525">
            <a:noFill/>
          </a:ln>
        </p:spPr>
        <p:txBody>
          <a:bodyPr anchor="ctr"/>
          <a:p>
            <a:pPr algn="ctr"/>
            <a:r>
              <a:rPr lang="zh-CN" altLang="en-US" sz="3600" b="1" dirty="0">
                <a:solidFill>
                  <a:schemeClr val="bg1"/>
                </a:solidFill>
                <a:latin typeface="Arial" panose="020B0604020202020204" pitchFamily="34" charset="0"/>
              </a:rPr>
              <a:t>实体完整性检查和违约处理</a:t>
            </a:r>
            <a:r>
              <a:rPr lang="en-US" altLang="zh-CN" sz="3600" b="1" dirty="0">
                <a:solidFill>
                  <a:schemeClr val="bg1"/>
                </a:solidFill>
                <a:latin typeface="Arial" panose="020B0604020202020204" pitchFamily="34" charset="0"/>
              </a:rPr>
              <a:t>（</a:t>
            </a:r>
            <a:r>
              <a:rPr lang="zh-CN" altLang="en-US" sz="3600" b="1" dirty="0">
                <a:solidFill>
                  <a:schemeClr val="bg1"/>
                </a:solidFill>
                <a:latin typeface="Arial" panose="020B0604020202020204" pitchFamily="34" charset="0"/>
              </a:rPr>
              <a:t>续</a:t>
            </a:r>
            <a:r>
              <a:rPr lang="en-US" altLang="zh-CN" sz="3600" b="1" dirty="0">
                <a:solidFill>
                  <a:schemeClr val="bg1"/>
                </a:solidFill>
                <a:latin typeface="Arial" panose="020B0604020202020204" pitchFamily="34" charset="0"/>
              </a:rPr>
              <a:t>）</a:t>
            </a:r>
            <a:endParaRPr lang="en-US" altLang="zh-CN" sz="3600" b="1" dirty="0">
              <a:solidFill>
                <a:schemeClr val="bg1"/>
              </a:solidFill>
              <a:latin typeface="Arial" panose="020B0604020202020204" pitchFamily="34" charset="0"/>
            </a:endParaRPr>
          </a:p>
        </p:txBody>
      </p:sp>
      <p:sp>
        <p:nvSpPr>
          <p:cNvPr id="17412" name="Rectangle 3"/>
          <p:cNvSpPr txBox="1"/>
          <p:nvPr/>
        </p:nvSpPr>
        <p:spPr>
          <a:xfrm>
            <a:off x="457200" y="981075"/>
            <a:ext cx="8229600" cy="4968875"/>
          </a:xfrm>
          <a:prstGeom prst="rect">
            <a:avLst/>
          </a:prstGeom>
          <a:noFill/>
          <a:ln w="9525">
            <a:noFill/>
          </a:ln>
        </p:spPr>
        <p:txBody>
          <a:bodyPr/>
          <a:p>
            <a:pPr marL="342900" indent="-342900">
              <a:lnSpc>
                <a:spcPct val="150000"/>
              </a:lnSpc>
              <a:spcBef>
                <a:spcPct val="20000"/>
              </a:spcBef>
              <a:buSzPct val="100000"/>
              <a:buFont typeface="Wingdings" panose="05000000000000000000" pitchFamily="2" charset="2"/>
              <a:buChar char="v"/>
            </a:pPr>
            <a:r>
              <a:rPr lang="zh-CN" altLang="en-US" sz="2800" b="1" dirty="0">
                <a:latin typeface="Arial" panose="020B0604020202020204" pitchFamily="34" charset="0"/>
              </a:rPr>
              <a:t>表扫描缺点</a:t>
            </a:r>
            <a:endParaRPr lang="en-US" altLang="zh-CN" sz="2800" b="1" dirty="0">
              <a:latin typeface="Arial" panose="020B0604020202020204" pitchFamily="34" charset="0"/>
            </a:endParaRPr>
          </a:p>
          <a:p>
            <a:pPr marL="800100" lvl="1" indent="-342900" eaLnBrk="1" hangingPunct="1">
              <a:lnSpc>
                <a:spcPct val="150000"/>
              </a:lnSpc>
              <a:spcBef>
                <a:spcPct val="20000"/>
              </a:spcBef>
              <a:buSzPct val="100000"/>
              <a:buFont typeface="Wingdings" panose="05000000000000000000" pitchFamily="2" charset="2"/>
              <a:buChar char="n"/>
            </a:pPr>
            <a:r>
              <a:rPr lang="zh-CN" altLang="en-US" sz="2400" b="1" dirty="0">
                <a:latin typeface="Arial" panose="020B0604020202020204" pitchFamily="34" charset="0"/>
              </a:rPr>
              <a:t>十分耗时</a:t>
            </a:r>
            <a:endParaRPr lang="en-US" altLang="zh-CN" sz="2400" b="1" dirty="0">
              <a:latin typeface="Arial" panose="020B0604020202020204" pitchFamily="34" charset="0"/>
            </a:endParaRPr>
          </a:p>
          <a:p>
            <a:pPr marL="342900" indent="-342900">
              <a:lnSpc>
                <a:spcPct val="150000"/>
              </a:lnSpc>
              <a:spcBef>
                <a:spcPct val="20000"/>
              </a:spcBef>
              <a:buSzPct val="100000"/>
              <a:buFont typeface="Wingdings" panose="05000000000000000000" pitchFamily="2" charset="2"/>
              <a:buChar char="v"/>
            </a:pPr>
            <a:r>
              <a:rPr lang="zh-CN" altLang="en-US" sz="2800" b="1" dirty="0">
                <a:latin typeface="Arial" panose="020B0604020202020204" pitchFamily="34" charset="0"/>
              </a:rPr>
              <a:t>为避免对基本表进行全表扫描，</a:t>
            </a:r>
            <a:r>
              <a:rPr lang="en-US" altLang="zh-CN" sz="2800" b="1" dirty="0">
                <a:latin typeface="Arial" panose="020B0604020202020204" pitchFamily="34" charset="0"/>
              </a:rPr>
              <a:t>RDBMS</a:t>
            </a:r>
            <a:r>
              <a:rPr lang="zh-CN" altLang="en-US" sz="2800" b="1" dirty="0">
                <a:latin typeface="Arial" panose="020B0604020202020204" pitchFamily="34" charset="0"/>
              </a:rPr>
              <a:t>核心一般都在</a:t>
            </a:r>
            <a:r>
              <a:rPr lang="zh-CN" altLang="en-US" sz="2800" b="1" dirty="0">
                <a:solidFill>
                  <a:srgbClr val="FF0000"/>
                </a:solidFill>
                <a:latin typeface="Arial" panose="020B0604020202020204" pitchFamily="34" charset="0"/>
              </a:rPr>
              <a:t>主码上自动建立一个</a:t>
            </a:r>
            <a:r>
              <a:rPr lang="zh-CN" altLang="en-US" sz="2800" b="1" dirty="0">
                <a:solidFill>
                  <a:srgbClr val="FF00FF"/>
                </a:solidFill>
                <a:latin typeface="Arial" panose="020B0604020202020204" pitchFamily="34" charset="0"/>
              </a:rPr>
              <a:t>索引 </a:t>
            </a:r>
            <a:endParaRPr lang="zh-CN" altLang="en-US" sz="2800" b="1" dirty="0">
              <a:solidFill>
                <a:srgbClr val="FF00FF"/>
              </a:solidFill>
              <a:latin typeface="Arial" panose="020B0604020202020204" pitchFamily="34" charset="0"/>
            </a:endParaRPr>
          </a:p>
          <a:p>
            <a:pPr marL="342900" indent="-342900">
              <a:lnSpc>
                <a:spcPct val="150000"/>
              </a:lnSpc>
              <a:spcBef>
                <a:spcPct val="20000"/>
              </a:spcBef>
              <a:buSzPct val="100000"/>
              <a:buFont typeface="Wingdings" panose="05000000000000000000" pitchFamily="2" charset="2"/>
              <a:buChar char="v"/>
            </a:pPr>
            <a:endParaRPr lang="en-US" altLang="zh-CN" sz="2400" b="1" dirty="0">
              <a:solidFill>
                <a:srgbClr val="FF00FF"/>
              </a:solidFill>
              <a:latin typeface="Arial" panose="020B0604020202020204" pitchFamily="34" charset="0"/>
            </a:endParaRPr>
          </a:p>
          <a:p>
            <a:pPr marL="742950" lvl="2" indent="-342900" eaLnBrk="1" hangingPunct="1">
              <a:lnSpc>
                <a:spcPct val="150000"/>
              </a:lnSpc>
              <a:spcBef>
                <a:spcPct val="20000"/>
              </a:spcBef>
              <a:buSzPct val="85000"/>
              <a:buFont typeface="Wingdings" panose="05000000000000000000" pitchFamily="2" charset="2"/>
              <a:buChar char="n"/>
            </a:pPr>
            <a:endParaRPr lang="zh-CN" altLang="en-US" sz="2000"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18435" name="Rectangle 2"/>
          <p:cNvSpPr>
            <a:spLocks noGrp="1"/>
          </p:cNvSpPr>
          <p:nvPr>
            <p:ph type="title"/>
          </p:nvPr>
        </p:nvSpPr>
        <p:spPr>
          <a:ln/>
        </p:spPr>
        <p:txBody>
          <a:bodyPr vert="horz" wrap="square" lIns="91440" tIns="45720" rIns="91440" bIns="45720" anchor="ctr"/>
          <a:p>
            <a:pPr eaLnBrk="1" hangingPunct="1"/>
            <a:r>
              <a:rPr lang="zh-CN" altLang="en-US" sz="3600" dirty="0"/>
              <a:t>实体完整性检查和违约处理</a:t>
            </a:r>
            <a:r>
              <a:rPr lang="en-US" altLang="zh-CN" sz="3600" dirty="0"/>
              <a:t>（</a:t>
            </a:r>
            <a:r>
              <a:rPr lang="zh-CN" altLang="en-US" sz="3600" dirty="0"/>
              <a:t>续</a:t>
            </a:r>
            <a:r>
              <a:rPr lang="en-US" altLang="zh-CN" sz="3600" dirty="0"/>
              <a:t>）</a:t>
            </a:r>
            <a:endParaRPr lang="en-US" altLang="zh-CN" sz="3600" dirty="0"/>
          </a:p>
        </p:txBody>
      </p:sp>
      <p:sp>
        <p:nvSpPr>
          <p:cNvPr id="18436" name="Rectangle 3"/>
          <p:cNvSpPr>
            <a:spLocks noGrp="1"/>
          </p:cNvSpPr>
          <p:nvPr>
            <p:ph type="body"/>
          </p:nvPr>
        </p:nvSpPr>
        <p:spPr>
          <a:xfrm>
            <a:off x="457200" y="785813"/>
            <a:ext cx="8470900" cy="5095875"/>
          </a:xfrm>
          <a:ln/>
        </p:spPr>
        <p:txBody>
          <a:bodyPr vert="horz" wrap="square" lIns="91440" tIns="45720" rIns="91440" bIns="45720" anchor="t"/>
          <a:p>
            <a:pPr eaLnBrk="1" hangingPunct="1">
              <a:lnSpc>
                <a:spcPct val="140000"/>
              </a:lnSpc>
            </a:pPr>
            <a:r>
              <a:rPr lang="en-US" altLang="zh-CN" sz="2400" dirty="0">
                <a:solidFill>
                  <a:srgbClr val="FF00FF"/>
                </a:solidFill>
              </a:rPr>
              <a:t>B+</a:t>
            </a:r>
            <a:r>
              <a:rPr lang="zh-CN" altLang="en-US" sz="2400" dirty="0">
                <a:solidFill>
                  <a:srgbClr val="FF00FF"/>
                </a:solidFill>
              </a:rPr>
              <a:t>树索引</a:t>
            </a:r>
            <a:endParaRPr lang="en-US" altLang="zh-CN" sz="2400"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lvl="1">
              <a:spcBef>
                <a:spcPct val="0"/>
              </a:spcBef>
              <a:buNone/>
            </a:pPr>
            <a:r>
              <a:rPr lang="zh-CN" altLang="en-US" sz="2000" dirty="0"/>
              <a:t>例如，</a:t>
            </a:r>
            <a:endParaRPr lang="en-US" altLang="zh-CN" sz="2000" dirty="0"/>
          </a:p>
          <a:p>
            <a:pPr lvl="1">
              <a:spcBef>
                <a:spcPct val="0"/>
              </a:spcBef>
            </a:pPr>
            <a:r>
              <a:rPr lang="zh-CN" altLang="en-US" sz="2000" dirty="0"/>
              <a:t>新插入记录的主码值是</a:t>
            </a:r>
            <a:r>
              <a:rPr lang="en-US" altLang="zh-CN" sz="2000" dirty="0"/>
              <a:t>25</a:t>
            </a:r>
            <a:endParaRPr lang="en-US" altLang="zh-CN" sz="2000" dirty="0"/>
          </a:p>
          <a:p>
            <a:pPr lvl="2">
              <a:spcBef>
                <a:spcPct val="0"/>
              </a:spcBef>
              <a:buSzPct val="87000"/>
              <a:buFont typeface="Wingdings" panose="05000000000000000000" pitchFamily="2" charset="2"/>
              <a:buChar char="l"/>
            </a:pPr>
            <a:r>
              <a:rPr lang="zh-CN" altLang="en-US" dirty="0"/>
              <a:t>通过主码索引，从</a:t>
            </a:r>
            <a:r>
              <a:rPr lang="en-US" altLang="zh-CN" dirty="0"/>
              <a:t>B+</a:t>
            </a:r>
            <a:r>
              <a:rPr lang="zh-CN" altLang="en-US" dirty="0"/>
              <a:t>树的根结点开始查找</a:t>
            </a:r>
            <a:endParaRPr lang="zh-CN" altLang="en-US" dirty="0"/>
          </a:p>
          <a:p>
            <a:pPr lvl="2">
              <a:spcBef>
                <a:spcPct val="0"/>
              </a:spcBef>
              <a:buSzPct val="87000"/>
              <a:buFont typeface="Wingdings" panose="05000000000000000000" pitchFamily="2" charset="2"/>
              <a:buChar char="l"/>
            </a:pPr>
            <a:r>
              <a:rPr lang="zh-CN" altLang="en-US" dirty="0"/>
              <a:t>读取</a:t>
            </a:r>
            <a:r>
              <a:rPr lang="en-US" altLang="zh-CN" dirty="0"/>
              <a:t>3</a:t>
            </a:r>
            <a:r>
              <a:rPr lang="zh-CN" altLang="en-US" dirty="0"/>
              <a:t>个结点：根结点（</a:t>
            </a:r>
            <a:r>
              <a:rPr lang="en-US" altLang="zh-CN" dirty="0"/>
              <a:t>51</a:t>
            </a:r>
            <a:r>
              <a:rPr lang="zh-CN" altLang="en-US" dirty="0"/>
              <a:t>）、中间结点（</a:t>
            </a:r>
            <a:r>
              <a:rPr lang="en-US" altLang="zh-CN" dirty="0"/>
              <a:t>12 30</a:t>
            </a:r>
            <a:r>
              <a:rPr lang="zh-CN" altLang="en-US" dirty="0"/>
              <a:t>）、叶结点（</a:t>
            </a:r>
            <a:r>
              <a:rPr lang="en-US" altLang="zh-CN" dirty="0"/>
              <a:t>15 20 25</a:t>
            </a:r>
            <a:r>
              <a:rPr lang="zh-CN" altLang="en-US" dirty="0"/>
              <a:t>）</a:t>
            </a:r>
            <a:endParaRPr lang="zh-CN" altLang="en-US" dirty="0"/>
          </a:p>
          <a:p>
            <a:pPr lvl="2">
              <a:spcBef>
                <a:spcPct val="0"/>
              </a:spcBef>
              <a:buSzPct val="87000"/>
              <a:buFont typeface="Wingdings" panose="05000000000000000000" pitchFamily="2" charset="2"/>
              <a:buChar char="l"/>
            </a:pPr>
            <a:r>
              <a:rPr lang="zh-CN" altLang="en-US" dirty="0"/>
              <a:t>该主码值已经存在，不能插入这条记录</a:t>
            </a:r>
            <a:endParaRPr lang="zh-CN" altLang="en-US" dirty="0"/>
          </a:p>
          <a:p>
            <a:pPr eaLnBrk="1" hangingPunct="1">
              <a:lnSpc>
                <a:spcPct val="140000"/>
              </a:lnSpc>
              <a:buNone/>
            </a:pPr>
            <a:endParaRPr lang="zh-CN" altLang="en-US" dirty="0">
              <a:solidFill>
                <a:srgbClr val="FF00FF"/>
              </a:solidFill>
            </a:endParaRPr>
          </a:p>
        </p:txBody>
      </p:sp>
      <p:pic>
        <p:nvPicPr>
          <p:cNvPr id="18437" name="Picture 6"/>
          <p:cNvPicPr>
            <a:picLocks noChangeAspect="1"/>
          </p:cNvPicPr>
          <p:nvPr/>
        </p:nvPicPr>
        <p:blipFill>
          <a:blip r:embed="rId1"/>
          <a:stretch>
            <a:fillRect/>
          </a:stretch>
        </p:blipFill>
        <p:spPr>
          <a:xfrm>
            <a:off x="1835150" y="1268413"/>
            <a:ext cx="5495925" cy="28765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19459" name="Rectangle 2"/>
          <p:cNvSpPr>
            <a:spLocks noGrp="1"/>
          </p:cNvSpPr>
          <p:nvPr>
            <p:ph type="title"/>
          </p:nvPr>
        </p:nvSpPr>
        <p:spPr>
          <a:ln/>
        </p:spPr>
        <p:txBody>
          <a:bodyPr vert="horz" wrap="square" lIns="91440" tIns="45720" rIns="91440" bIns="45720" anchor="ctr"/>
          <a:p>
            <a:pPr eaLnBrk="1" hangingPunct="1"/>
            <a:r>
              <a:rPr lang="zh-CN" altLang="en-US" sz="3600" dirty="0"/>
              <a:t>第五章 数据库完整性</a:t>
            </a:r>
            <a:endParaRPr lang="zh-CN" altLang="en-US" sz="3600" dirty="0"/>
          </a:p>
        </p:txBody>
      </p:sp>
      <p:sp>
        <p:nvSpPr>
          <p:cNvPr id="19460" name="Rectangle 3"/>
          <p:cNvSpPr>
            <a:spLocks noGrp="1"/>
          </p:cNvSpPr>
          <p:nvPr>
            <p:ph type="body"/>
          </p:nvPr>
        </p:nvSpPr>
        <p:spPr>
          <a:xfrm>
            <a:off x="684213" y="1052513"/>
            <a:ext cx="7643812" cy="4495800"/>
          </a:xfrm>
          <a:ln/>
        </p:spPr>
        <p:txBody>
          <a:bodyPr vert="horz" wrap="square" lIns="91440" tIns="45720" rIns="91440" bIns="45720" anchor="t"/>
          <a:p>
            <a:pPr eaLnBrk="1" hangingPunct="1">
              <a:lnSpc>
                <a:spcPct val="130000"/>
              </a:lnSpc>
              <a:buNone/>
            </a:pPr>
            <a:r>
              <a:rPr lang="en-US" altLang="zh-CN" dirty="0"/>
              <a:t>5.1  </a:t>
            </a:r>
            <a:r>
              <a:rPr lang="zh-CN" altLang="en-US" dirty="0"/>
              <a:t>实体完整性</a:t>
            </a:r>
            <a:endParaRPr lang="zh-CN" altLang="en-US" dirty="0"/>
          </a:p>
          <a:p>
            <a:pPr eaLnBrk="1" hangingPunct="1">
              <a:lnSpc>
                <a:spcPct val="130000"/>
              </a:lnSpc>
              <a:buNone/>
            </a:pPr>
            <a:r>
              <a:rPr lang="en-US" altLang="zh-CN" dirty="0">
                <a:solidFill>
                  <a:srgbClr val="0066FF"/>
                </a:solidFill>
              </a:rPr>
              <a:t>5.2  </a:t>
            </a:r>
            <a:r>
              <a:rPr lang="zh-CN" altLang="en-US" dirty="0">
                <a:solidFill>
                  <a:srgbClr val="0066FF"/>
                </a:solidFill>
              </a:rPr>
              <a:t>参照完整性</a:t>
            </a:r>
            <a:endParaRPr lang="zh-CN" altLang="en-US" dirty="0">
              <a:solidFill>
                <a:srgbClr val="0066FF"/>
              </a:solidFill>
            </a:endParaRPr>
          </a:p>
          <a:p>
            <a:pPr eaLnBrk="1" hangingPunct="1">
              <a:lnSpc>
                <a:spcPct val="130000"/>
              </a:lnSpc>
              <a:buNone/>
            </a:pPr>
            <a:r>
              <a:rPr lang="en-US" altLang="zh-CN" dirty="0"/>
              <a:t>5.3  </a:t>
            </a:r>
            <a:r>
              <a:rPr lang="zh-CN" altLang="en-US" dirty="0"/>
              <a:t>用户定义的完整性</a:t>
            </a:r>
            <a:endParaRPr lang="zh-CN" altLang="en-US" dirty="0"/>
          </a:p>
          <a:p>
            <a:pPr eaLnBrk="1" hangingPunct="1">
              <a:lnSpc>
                <a:spcPct val="130000"/>
              </a:lnSpc>
              <a:buNone/>
            </a:pPr>
            <a:r>
              <a:rPr lang="en-US" altLang="zh-CN" dirty="0"/>
              <a:t>5.4  </a:t>
            </a:r>
            <a:r>
              <a:rPr lang="zh-CN" altLang="en-US" dirty="0"/>
              <a:t>完整性约束命名字句</a:t>
            </a:r>
            <a:endParaRPr lang="zh-CN" altLang="en-US" dirty="0"/>
          </a:p>
          <a:p>
            <a:pPr eaLnBrk="1" hangingPunct="1"/>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20483" name="Rectangle 2"/>
          <p:cNvSpPr>
            <a:spLocks noGrp="1"/>
          </p:cNvSpPr>
          <p:nvPr>
            <p:ph type="title"/>
          </p:nvPr>
        </p:nvSpPr>
        <p:spPr>
          <a:ln/>
        </p:spPr>
        <p:txBody>
          <a:bodyPr vert="horz" wrap="square" lIns="91440" tIns="45720" rIns="91440" bIns="45720" anchor="ctr"/>
          <a:p>
            <a:pPr eaLnBrk="1" hangingPunct="1"/>
            <a:r>
              <a:rPr lang="en-US" altLang="zh-CN" sz="3600" dirty="0"/>
              <a:t>5.2  </a:t>
            </a:r>
            <a:r>
              <a:rPr lang="zh-CN" altLang="en-US" sz="3600" dirty="0"/>
              <a:t>参照完整性</a:t>
            </a:r>
            <a:endParaRPr lang="zh-CN" altLang="en-US" sz="3600" dirty="0"/>
          </a:p>
        </p:txBody>
      </p:sp>
      <p:sp>
        <p:nvSpPr>
          <p:cNvPr id="20484" name="Rectangle 3"/>
          <p:cNvSpPr>
            <a:spLocks noGrp="1" noChangeArrowheads="1"/>
          </p:cNvSpPr>
          <p:nvPr>
            <p:ph type="body" idx="1"/>
          </p:nvPr>
        </p:nvSpPr>
        <p:spPr>
          <a:xfrm>
            <a:off x="663575" y="1339850"/>
            <a:ext cx="8229600" cy="4854575"/>
          </a:xfrm>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rgbClr val="00B050"/>
                </a:solidFill>
                <a:effectLst/>
                <a:uLnTx/>
                <a:uFillTx/>
                <a:latin typeface="+mn-lt"/>
                <a:ea typeface="+mn-ea"/>
                <a:cs typeface="+mn-cs"/>
              </a:rPr>
              <a:t>5.2.1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参照完整性定义</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chemeClr val="tx1"/>
                </a:solidFill>
                <a:effectLst/>
                <a:uLnTx/>
                <a:uFillTx/>
                <a:latin typeface="+mn-lt"/>
                <a:ea typeface="+mn-ea"/>
                <a:cs typeface="+mn-cs"/>
              </a:rPr>
              <a:t>5.2.2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参照完整性检查和违约处理</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v"/>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a:ln/>
        </p:spPr>
        <p:txBody>
          <a:bodyPr vert="horz" wrap="square" lIns="91440" tIns="45720" rIns="91440" bIns="45720" anchor="ctr"/>
          <a:p>
            <a:pPr eaLnBrk="1" hangingPunct="1"/>
            <a:r>
              <a:rPr lang="zh-CN" altLang="en-US" sz="3600" dirty="0"/>
              <a:t>数据库完整性</a:t>
            </a:r>
            <a:endParaRPr lang="zh-CN" altLang="en-US" sz="3600" dirty="0"/>
          </a:p>
        </p:txBody>
      </p:sp>
      <p:sp>
        <p:nvSpPr>
          <p:cNvPr id="3075" name="Rectangle 3"/>
          <p:cNvSpPr>
            <a:spLocks noGrp="1"/>
          </p:cNvSpPr>
          <p:nvPr>
            <p:ph type="body"/>
          </p:nvPr>
        </p:nvSpPr>
        <p:spPr>
          <a:xfrm>
            <a:off x="323850" y="1098550"/>
            <a:ext cx="8362950" cy="5138738"/>
          </a:xfrm>
          <a:ln/>
        </p:spPr>
        <p:txBody>
          <a:bodyPr vert="horz" wrap="square" lIns="91440" tIns="45720" rIns="91440" bIns="45720" anchor="t"/>
          <a:p>
            <a:pPr eaLnBrk="1" hangingPunct="1">
              <a:lnSpc>
                <a:spcPct val="120000"/>
              </a:lnSpc>
              <a:spcBef>
                <a:spcPct val="0"/>
              </a:spcBef>
            </a:pPr>
            <a:r>
              <a:rPr lang="zh-CN" altLang="en-US" dirty="0"/>
              <a:t>数据库的完整性</a:t>
            </a:r>
            <a:endParaRPr lang="zh-CN" altLang="en-US" dirty="0"/>
          </a:p>
          <a:p>
            <a:pPr lvl="1" eaLnBrk="1" hangingPunct="1">
              <a:lnSpc>
                <a:spcPct val="120000"/>
              </a:lnSpc>
              <a:spcBef>
                <a:spcPct val="0"/>
              </a:spcBef>
            </a:pPr>
            <a:r>
              <a:rPr lang="zh-CN" altLang="en-US" dirty="0"/>
              <a:t>数据的</a:t>
            </a:r>
            <a:r>
              <a:rPr lang="zh-CN" altLang="en-US" dirty="0">
                <a:solidFill>
                  <a:srgbClr val="FF00FF"/>
                </a:solidFill>
              </a:rPr>
              <a:t>正确性</a:t>
            </a:r>
            <a:endParaRPr lang="en-US" altLang="zh-CN" dirty="0">
              <a:solidFill>
                <a:srgbClr val="FF00FF"/>
              </a:solidFill>
            </a:endParaRPr>
          </a:p>
          <a:p>
            <a:pPr lvl="2" eaLnBrk="1" hangingPunct="1">
              <a:lnSpc>
                <a:spcPct val="120000"/>
              </a:lnSpc>
              <a:spcBef>
                <a:spcPct val="0"/>
              </a:spcBef>
              <a:buSzPct val="87000"/>
              <a:buFont typeface="Wingdings" panose="05000000000000000000" pitchFamily="2" charset="2"/>
              <a:buChar char="l"/>
            </a:pPr>
            <a:r>
              <a:rPr lang="zh-CN" altLang="en-US" sz="2200" dirty="0"/>
              <a:t>是指数据是符合现实世界语义，反映了当前实际状况的</a:t>
            </a:r>
            <a:endParaRPr lang="zh-CN" altLang="en-US" sz="2200" dirty="0"/>
          </a:p>
          <a:p>
            <a:pPr lvl="1" eaLnBrk="1" hangingPunct="1">
              <a:lnSpc>
                <a:spcPct val="120000"/>
              </a:lnSpc>
              <a:spcBef>
                <a:spcPct val="0"/>
              </a:spcBef>
            </a:pPr>
            <a:r>
              <a:rPr lang="zh-CN" altLang="en-US" dirty="0"/>
              <a:t>数据的</a:t>
            </a:r>
            <a:r>
              <a:rPr lang="zh-CN" altLang="en-US" dirty="0">
                <a:solidFill>
                  <a:srgbClr val="FF00FF"/>
                </a:solidFill>
              </a:rPr>
              <a:t>相容性</a:t>
            </a:r>
            <a:endParaRPr lang="en-US" altLang="zh-CN" dirty="0">
              <a:solidFill>
                <a:srgbClr val="FF00FF"/>
              </a:solidFill>
            </a:endParaRPr>
          </a:p>
          <a:p>
            <a:pPr lvl="2" eaLnBrk="1" hangingPunct="1">
              <a:lnSpc>
                <a:spcPct val="120000"/>
              </a:lnSpc>
              <a:spcBef>
                <a:spcPct val="0"/>
              </a:spcBef>
              <a:buSzPct val="87000"/>
              <a:buFont typeface="Wingdings" panose="05000000000000000000" pitchFamily="2" charset="2"/>
              <a:buChar char="l"/>
            </a:pPr>
            <a:r>
              <a:rPr lang="zh-CN" altLang="en-US" sz="2200" dirty="0"/>
              <a:t>是指数据库同一对象在不同关系表中的数据是符合逻辑的</a:t>
            </a:r>
            <a:endParaRPr lang="en-US" altLang="zh-CN" sz="2200" dirty="0"/>
          </a:p>
          <a:p>
            <a:pPr lvl="1" eaLnBrk="1" hangingPunct="1">
              <a:lnSpc>
                <a:spcPct val="120000"/>
              </a:lnSpc>
              <a:spcBef>
                <a:spcPct val="0"/>
              </a:spcBef>
              <a:buNone/>
            </a:pPr>
            <a:r>
              <a:rPr lang="zh-CN" altLang="en-US" sz="2200" dirty="0"/>
              <a:t>例如，</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学生的学号必须唯一</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性别只能是男或女</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本科学生年龄的取值范围为</a:t>
            </a:r>
            <a:r>
              <a:rPr lang="en-US" altLang="zh-CN" sz="2200" dirty="0"/>
              <a:t>14~50</a:t>
            </a:r>
            <a:r>
              <a:rPr lang="zh-CN" altLang="en-US" sz="2200" dirty="0"/>
              <a:t>的整数</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学生所选的课程必须是学校开设的课程，学生所在的院系必须是学校已成立的院系</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等</a:t>
            </a:r>
            <a:endParaRPr lang="zh-CN" alt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21507" name="Rectangle 2"/>
          <p:cNvSpPr>
            <a:spLocks noGrp="1"/>
          </p:cNvSpPr>
          <p:nvPr>
            <p:ph type="title"/>
          </p:nvPr>
        </p:nvSpPr>
        <p:spPr>
          <a:ln/>
        </p:spPr>
        <p:txBody>
          <a:bodyPr vert="horz" wrap="square" lIns="91440" tIns="45720" rIns="91440" bIns="45720" anchor="ctr"/>
          <a:p>
            <a:pPr eaLnBrk="1" hangingPunct="1"/>
            <a:r>
              <a:rPr lang="en-US" altLang="zh-CN" sz="3600" dirty="0"/>
              <a:t>5.2.1 </a:t>
            </a:r>
            <a:r>
              <a:rPr lang="zh-CN" altLang="en-US" sz="3600" dirty="0"/>
              <a:t>参照完整性定义</a:t>
            </a:r>
            <a:endParaRPr lang="zh-CN" altLang="en-US" sz="3600" dirty="0"/>
          </a:p>
        </p:txBody>
      </p:sp>
      <p:sp>
        <p:nvSpPr>
          <p:cNvPr id="21508" name="Rectangle 3"/>
          <p:cNvSpPr>
            <a:spLocks noGrp="1"/>
          </p:cNvSpPr>
          <p:nvPr>
            <p:ph type="body"/>
          </p:nvPr>
        </p:nvSpPr>
        <p:spPr>
          <a:ln/>
        </p:spPr>
        <p:txBody>
          <a:bodyPr vert="horz" wrap="square" lIns="91440" tIns="45720" rIns="91440" bIns="45720" anchor="t"/>
          <a:p>
            <a:pPr eaLnBrk="1" hangingPunct="1">
              <a:lnSpc>
                <a:spcPct val="180000"/>
              </a:lnSpc>
            </a:pPr>
            <a:r>
              <a:rPr lang="zh-CN" altLang="en-US" dirty="0"/>
              <a:t>关系模型的参照完整性定义</a:t>
            </a:r>
            <a:endParaRPr lang="zh-CN" altLang="en-US" dirty="0"/>
          </a:p>
          <a:p>
            <a:pPr lvl="1" eaLnBrk="1" hangingPunct="1">
              <a:lnSpc>
                <a:spcPct val="180000"/>
              </a:lnSpc>
            </a:pPr>
            <a:r>
              <a:rPr lang="zh-CN" altLang="en-US" dirty="0"/>
              <a:t>在</a:t>
            </a:r>
            <a:r>
              <a:rPr lang="en-US" altLang="zh-CN" dirty="0">
                <a:solidFill>
                  <a:srgbClr val="FF0000"/>
                </a:solidFill>
              </a:rPr>
              <a:t>CREATE  TABLE</a:t>
            </a:r>
            <a:r>
              <a:rPr lang="zh-CN" altLang="en-US" dirty="0"/>
              <a:t>中用</a:t>
            </a:r>
            <a:r>
              <a:rPr lang="en-US" altLang="zh-CN" dirty="0">
                <a:solidFill>
                  <a:srgbClr val="FF00FF"/>
                </a:solidFill>
              </a:rPr>
              <a:t>FOREIGN KEY</a:t>
            </a:r>
            <a:r>
              <a:rPr lang="zh-CN" altLang="en-US" dirty="0"/>
              <a:t>短语定义哪些列为</a:t>
            </a:r>
            <a:r>
              <a:rPr lang="zh-CN" altLang="en-US" dirty="0">
                <a:solidFill>
                  <a:srgbClr val="FF0000"/>
                </a:solidFill>
              </a:rPr>
              <a:t>外码</a:t>
            </a:r>
            <a:endParaRPr lang="zh-CN" altLang="en-US" dirty="0">
              <a:solidFill>
                <a:srgbClr val="FF0000"/>
              </a:solidFill>
            </a:endParaRPr>
          </a:p>
          <a:p>
            <a:pPr lvl="1" eaLnBrk="1" hangingPunct="1">
              <a:lnSpc>
                <a:spcPct val="180000"/>
              </a:lnSpc>
            </a:pPr>
            <a:r>
              <a:rPr lang="zh-CN" altLang="en-US" dirty="0"/>
              <a:t>用</a:t>
            </a:r>
            <a:r>
              <a:rPr lang="en-US" altLang="zh-CN" dirty="0">
                <a:solidFill>
                  <a:srgbClr val="FF00FF"/>
                </a:solidFill>
              </a:rPr>
              <a:t>REFERENCES</a:t>
            </a:r>
            <a:r>
              <a:rPr lang="zh-CN" altLang="en-US" dirty="0"/>
              <a:t>短语指明这些外码参照哪些表的</a:t>
            </a:r>
            <a:r>
              <a:rPr lang="zh-CN" altLang="en-US" dirty="0">
                <a:solidFill>
                  <a:srgbClr val="FF0000"/>
                </a:solidFill>
              </a:rPr>
              <a:t>主码</a:t>
            </a:r>
            <a:r>
              <a:rPr lang="zh-CN" altLang="en-US" dirty="0"/>
              <a:t>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22531" name="Rectangle 2"/>
          <p:cNvSpPr>
            <a:spLocks noGrp="1"/>
          </p:cNvSpPr>
          <p:nvPr>
            <p:ph type="title"/>
          </p:nvPr>
        </p:nvSpPr>
        <p:spPr>
          <a:ln/>
        </p:spPr>
        <p:txBody>
          <a:bodyPr vert="horz" wrap="square" lIns="91440" tIns="45720" rIns="91440" bIns="45720" anchor="ctr"/>
          <a:p>
            <a:pPr eaLnBrk="1" hangingPunct="1"/>
            <a:r>
              <a:rPr lang="zh-CN" altLang="en-US" sz="3600" dirty="0"/>
              <a:t>参照完整性定义</a:t>
            </a:r>
            <a:r>
              <a:rPr lang="en-US" altLang="zh-CN" sz="3600" dirty="0"/>
              <a:t>（</a:t>
            </a:r>
            <a:r>
              <a:rPr lang="zh-CN" altLang="en-US" sz="3600" dirty="0"/>
              <a:t>续</a:t>
            </a:r>
            <a:r>
              <a:rPr lang="en-US" altLang="zh-CN" sz="3600" dirty="0"/>
              <a:t>）</a:t>
            </a:r>
            <a:endParaRPr lang="en-US" altLang="zh-CN" sz="3600" dirty="0"/>
          </a:p>
        </p:txBody>
      </p:sp>
      <p:sp>
        <p:nvSpPr>
          <p:cNvPr id="22532" name="Rectangle 3"/>
          <p:cNvSpPr>
            <a:spLocks noGrp="1"/>
          </p:cNvSpPr>
          <p:nvPr>
            <p:ph type="body"/>
          </p:nvPr>
        </p:nvSpPr>
        <p:spPr>
          <a:xfrm>
            <a:off x="457200" y="981075"/>
            <a:ext cx="8507413" cy="5543550"/>
          </a:xfrm>
          <a:ln/>
        </p:spPr>
        <p:txBody>
          <a:bodyPr vert="horz" wrap="square" lIns="91440" tIns="45720" rIns="91440" bIns="45720" anchor="t"/>
          <a:p>
            <a:pPr eaLnBrk="1" hangingPunct="1">
              <a:buNone/>
            </a:pPr>
            <a:r>
              <a:rPr lang="zh-CN" altLang="en-US" sz="2000" dirty="0"/>
              <a:t>例如，关系</a:t>
            </a:r>
            <a:r>
              <a:rPr lang="en-US" altLang="zh-CN" sz="2000" dirty="0"/>
              <a:t>SC</a:t>
            </a:r>
            <a:r>
              <a:rPr lang="zh-CN" altLang="en-US" sz="2000" dirty="0"/>
              <a:t>中（</a:t>
            </a:r>
            <a:r>
              <a:rPr lang="en-US" altLang="zh-CN" sz="2000" dirty="0"/>
              <a:t>Sno</a:t>
            </a:r>
            <a:r>
              <a:rPr lang="zh-CN" altLang="en-US" sz="2000" dirty="0"/>
              <a:t>，</a:t>
            </a:r>
            <a:r>
              <a:rPr lang="en-US" altLang="zh-CN" sz="2000" dirty="0"/>
              <a:t>Cno</a:t>
            </a:r>
            <a:r>
              <a:rPr lang="zh-CN" altLang="en-US" sz="2000" dirty="0"/>
              <a:t>）是主码。</a:t>
            </a:r>
            <a:r>
              <a:rPr lang="en-US" altLang="zh-CN" sz="2000" dirty="0"/>
              <a:t>Sno</a:t>
            </a:r>
            <a:r>
              <a:rPr lang="zh-CN" altLang="en-US" sz="2000" dirty="0"/>
              <a:t>，</a:t>
            </a:r>
            <a:r>
              <a:rPr lang="en-US" altLang="zh-CN" sz="2000" dirty="0"/>
              <a:t>Cno</a:t>
            </a:r>
            <a:r>
              <a:rPr lang="zh-CN" altLang="en-US" sz="2000" dirty="0"/>
              <a:t>分别参照</a:t>
            </a:r>
            <a:r>
              <a:rPr lang="en-US" altLang="zh-CN" sz="2000" dirty="0"/>
              <a:t>Student</a:t>
            </a:r>
            <a:r>
              <a:rPr lang="zh-CN" altLang="en-US" sz="2000" dirty="0"/>
              <a:t>表</a:t>
            </a:r>
            <a:endParaRPr lang="en-US" altLang="zh-CN" sz="2000" dirty="0"/>
          </a:p>
          <a:p>
            <a:pPr eaLnBrk="1" hangingPunct="1">
              <a:buNone/>
            </a:pPr>
            <a:r>
              <a:rPr lang="en-US" altLang="zh-CN" sz="2000" dirty="0"/>
              <a:t>           </a:t>
            </a:r>
            <a:r>
              <a:rPr lang="zh-CN" altLang="en-US" sz="2000" dirty="0"/>
              <a:t>的主码和</a:t>
            </a:r>
            <a:r>
              <a:rPr lang="en-US" altLang="zh-CN" sz="2000" dirty="0"/>
              <a:t>Course</a:t>
            </a:r>
            <a:r>
              <a:rPr lang="zh-CN" altLang="en-US" sz="2000" dirty="0"/>
              <a:t>表的主码 </a:t>
            </a:r>
            <a:endParaRPr lang="zh-CN" altLang="en-US" sz="2000" dirty="0"/>
          </a:p>
          <a:p>
            <a:pPr eaLnBrk="1" hangingPunct="1">
              <a:lnSpc>
                <a:spcPct val="150000"/>
              </a:lnSpc>
              <a:buNone/>
            </a:pPr>
            <a:r>
              <a:rPr lang="en-US" altLang="zh-CN" sz="2400" dirty="0"/>
              <a:t>[</a:t>
            </a:r>
            <a:r>
              <a:rPr lang="zh-CN" altLang="en-US" sz="2400" dirty="0"/>
              <a:t>例5.</a:t>
            </a:r>
            <a:r>
              <a:rPr lang="en-US" altLang="zh-CN" sz="2400" dirty="0"/>
              <a:t>3]</a:t>
            </a:r>
            <a:r>
              <a:rPr lang="zh-CN" altLang="en-US" sz="2400" dirty="0"/>
              <a:t>定义</a:t>
            </a:r>
            <a:r>
              <a:rPr lang="en-US" altLang="zh-CN" sz="2400" dirty="0"/>
              <a:t>SC</a:t>
            </a:r>
            <a:r>
              <a:rPr lang="zh-CN" altLang="en-US" sz="2400" dirty="0"/>
              <a:t>中的参照完整性</a:t>
            </a:r>
            <a:endParaRPr lang="zh-CN" altLang="en-US" sz="2400" dirty="0"/>
          </a:p>
          <a:p>
            <a:pPr eaLnBrk="1" hangingPunct="1">
              <a:buNone/>
            </a:pPr>
            <a:r>
              <a:rPr lang="zh-CN" altLang="en-US" sz="2200" dirty="0"/>
              <a:t>         </a:t>
            </a:r>
            <a:r>
              <a:rPr lang="en-US" altLang="zh-CN" sz="2200" dirty="0"/>
              <a:t>CREATE TABLE SC</a:t>
            </a:r>
            <a:endParaRPr lang="en-US" altLang="zh-CN" sz="2200" dirty="0"/>
          </a:p>
          <a:p>
            <a:pPr eaLnBrk="1" hangingPunct="1">
              <a:buNone/>
            </a:pPr>
            <a:r>
              <a:rPr lang="en-US" altLang="zh-CN" sz="2200" dirty="0"/>
              <a:t>         </a:t>
            </a:r>
            <a:r>
              <a:rPr lang="zh-CN" altLang="en-US" sz="2200" dirty="0"/>
              <a:t>(  </a:t>
            </a:r>
            <a:r>
              <a:rPr lang="en-US" altLang="zh-CN" sz="2200" dirty="0"/>
              <a:t>Sno    CHAR</a:t>
            </a:r>
            <a:r>
              <a:rPr lang="zh-CN" altLang="en-US" sz="2200" dirty="0"/>
              <a:t>(</a:t>
            </a:r>
            <a:r>
              <a:rPr lang="en-US" altLang="zh-CN" sz="2200" dirty="0"/>
              <a:t>9</a:t>
            </a:r>
            <a:r>
              <a:rPr lang="zh-CN" altLang="en-US" sz="2200" dirty="0"/>
              <a:t>)</a:t>
            </a:r>
            <a:r>
              <a:rPr lang="en-US" altLang="zh-CN" sz="2200" dirty="0"/>
              <a:t>  NOT NULL</a:t>
            </a:r>
            <a:r>
              <a:rPr lang="zh-CN" altLang="en-US" sz="2200" dirty="0"/>
              <a:t>, </a:t>
            </a:r>
            <a:endParaRPr lang="zh-CN" altLang="en-US" sz="2200" dirty="0"/>
          </a:p>
          <a:p>
            <a:pPr eaLnBrk="1" hangingPunct="1">
              <a:buNone/>
            </a:pPr>
            <a:r>
              <a:rPr lang="zh-CN" altLang="en-US" sz="2200" dirty="0"/>
              <a:t>            </a:t>
            </a:r>
            <a:r>
              <a:rPr lang="en-US" altLang="zh-CN" sz="2200" dirty="0"/>
              <a:t>Cno     CHAR</a:t>
            </a:r>
            <a:r>
              <a:rPr lang="zh-CN" altLang="en-US" sz="2200" dirty="0"/>
              <a:t>(</a:t>
            </a:r>
            <a:r>
              <a:rPr lang="en-US" altLang="zh-CN" sz="2200" dirty="0"/>
              <a:t>4</a:t>
            </a:r>
            <a:r>
              <a:rPr lang="zh-CN" altLang="en-US" sz="2200" dirty="0"/>
              <a:t>)</a:t>
            </a:r>
            <a:r>
              <a:rPr lang="en-US" altLang="zh-CN" sz="2200" dirty="0"/>
              <a:t>  NOT NULL</a:t>
            </a:r>
            <a:r>
              <a:rPr lang="zh-CN" altLang="en-US" sz="2200" dirty="0"/>
              <a:t>,  </a:t>
            </a:r>
            <a:endParaRPr lang="zh-CN" altLang="en-US" sz="2200" dirty="0"/>
          </a:p>
          <a:p>
            <a:pPr eaLnBrk="1" hangingPunct="1">
              <a:buNone/>
            </a:pPr>
            <a:r>
              <a:rPr lang="zh-CN" altLang="en-US" sz="2200" dirty="0"/>
              <a:t>            </a:t>
            </a:r>
            <a:r>
              <a:rPr lang="en-US" altLang="zh-CN" sz="2200" dirty="0"/>
              <a:t>Grade    SMALLINT</a:t>
            </a:r>
            <a:r>
              <a:rPr lang="zh-CN" altLang="en-US" sz="2200" dirty="0"/>
              <a:t>,</a:t>
            </a:r>
            <a:endParaRPr lang="zh-CN" altLang="en-US" sz="2200" dirty="0"/>
          </a:p>
          <a:p>
            <a:pPr eaLnBrk="1" hangingPunct="1">
              <a:buNone/>
            </a:pPr>
            <a:r>
              <a:rPr lang="zh-CN" altLang="en-US" sz="2200" dirty="0"/>
              <a:t>            </a:t>
            </a:r>
            <a:r>
              <a:rPr lang="en-US" altLang="zh-CN" sz="2200" dirty="0">
                <a:solidFill>
                  <a:srgbClr val="FF00FF"/>
                </a:solidFill>
              </a:rPr>
              <a:t>PRIMARY KEY </a:t>
            </a:r>
            <a:r>
              <a:rPr lang="zh-CN" altLang="en-US" sz="2200" dirty="0">
                <a:solidFill>
                  <a:srgbClr val="FF00FF"/>
                </a:solidFill>
              </a:rPr>
              <a:t>(</a:t>
            </a:r>
            <a:r>
              <a:rPr lang="en-US" altLang="zh-CN" sz="2200" dirty="0">
                <a:solidFill>
                  <a:srgbClr val="FF00FF"/>
                </a:solidFill>
              </a:rPr>
              <a:t>Sno</a:t>
            </a:r>
            <a:r>
              <a:rPr lang="zh-CN" altLang="en-US" sz="2200" dirty="0">
                <a:solidFill>
                  <a:srgbClr val="FF00FF"/>
                </a:solidFill>
              </a:rPr>
              <a:t>, </a:t>
            </a:r>
            <a:r>
              <a:rPr lang="en-US" altLang="zh-CN" sz="2200" dirty="0">
                <a:solidFill>
                  <a:srgbClr val="FF00FF"/>
                </a:solidFill>
              </a:rPr>
              <a:t>Cno</a:t>
            </a:r>
            <a:r>
              <a:rPr lang="zh-CN" altLang="en-US" sz="2200" dirty="0">
                <a:solidFill>
                  <a:srgbClr val="FF00FF"/>
                </a:solidFill>
              </a:rPr>
              <a:t>)</a:t>
            </a:r>
            <a:r>
              <a:rPr lang="zh-CN" altLang="en-US" sz="1800" dirty="0"/>
              <a:t>,   </a:t>
            </a:r>
            <a:r>
              <a:rPr lang="en-US" altLang="zh-CN" sz="1800" dirty="0">
                <a:solidFill>
                  <a:srgbClr val="FF00FF"/>
                </a:solidFill>
              </a:rPr>
              <a:t>/*</a:t>
            </a:r>
            <a:r>
              <a:rPr lang="zh-CN" altLang="en-US" sz="1800" dirty="0">
                <a:solidFill>
                  <a:srgbClr val="FF00FF"/>
                </a:solidFill>
              </a:rPr>
              <a:t>在表级定义实体完整性*</a:t>
            </a:r>
            <a:r>
              <a:rPr lang="en-US" altLang="zh-CN" sz="1800" dirty="0">
                <a:solidFill>
                  <a:srgbClr val="FF00FF"/>
                </a:solidFill>
              </a:rPr>
              <a:t>/</a:t>
            </a:r>
            <a:endParaRPr lang="en-US" altLang="zh-CN" sz="1800" dirty="0">
              <a:solidFill>
                <a:srgbClr val="FF00FF"/>
              </a:solidFill>
            </a:endParaRPr>
          </a:p>
          <a:p>
            <a:pPr eaLnBrk="1" hangingPunct="1">
              <a:buNone/>
            </a:pPr>
            <a:r>
              <a:rPr lang="en-US" altLang="zh-CN" sz="1800" dirty="0"/>
              <a:t>            </a:t>
            </a:r>
            <a:r>
              <a:rPr lang="zh-CN" altLang="en-US" sz="1800" dirty="0"/>
              <a:t>   </a:t>
            </a:r>
            <a:r>
              <a:rPr lang="en-US" altLang="zh-CN" sz="2200" dirty="0">
                <a:solidFill>
                  <a:srgbClr val="72BE2C"/>
                </a:solidFill>
              </a:rPr>
              <a:t>FOREIGN KEY </a:t>
            </a:r>
            <a:r>
              <a:rPr lang="zh-CN" altLang="en-US" sz="2200" dirty="0">
                <a:solidFill>
                  <a:srgbClr val="72BE2C"/>
                </a:solidFill>
              </a:rPr>
              <a:t>(</a:t>
            </a:r>
            <a:r>
              <a:rPr lang="en-US" altLang="zh-CN" sz="2200" dirty="0">
                <a:solidFill>
                  <a:srgbClr val="72BE2C"/>
                </a:solidFill>
              </a:rPr>
              <a:t>Sno</a:t>
            </a:r>
            <a:r>
              <a:rPr lang="zh-CN" altLang="en-US" sz="2200" dirty="0">
                <a:solidFill>
                  <a:srgbClr val="72BE2C"/>
                </a:solidFill>
              </a:rPr>
              <a:t>)</a:t>
            </a:r>
            <a:r>
              <a:rPr lang="en-US" altLang="zh-CN" sz="2200" dirty="0">
                <a:solidFill>
                  <a:srgbClr val="72BE2C"/>
                </a:solidFill>
              </a:rPr>
              <a:t> REFERENCES Student</a:t>
            </a:r>
            <a:r>
              <a:rPr lang="zh-CN" altLang="en-US" sz="2200" dirty="0">
                <a:solidFill>
                  <a:srgbClr val="72BE2C"/>
                </a:solidFill>
              </a:rPr>
              <a:t>(</a:t>
            </a:r>
            <a:r>
              <a:rPr lang="en-US" altLang="zh-CN" sz="2200" dirty="0">
                <a:solidFill>
                  <a:srgbClr val="72BE2C"/>
                </a:solidFill>
              </a:rPr>
              <a:t>Sno</a:t>
            </a:r>
            <a:r>
              <a:rPr lang="zh-CN" altLang="en-US" sz="2200" dirty="0">
                <a:solidFill>
                  <a:srgbClr val="72BE2C"/>
                </a:solidFill>
              </a:rPr>
              <a:t>)</a:t>
            </a:r>
            <a:r>
              <a:rPr lang="zh-CN" altLang="en-US" sz="2200" dirty="0"/>
              <a:t>,</a:t>
            </a:r>
            <a:r>
              <a:rPr lang="zh-CN" altLang="en-US" sz="1800" dirty="0"/>
              <a:t>  </a:t>
            </a:r>
            <a:endParaRPr lang="zh-CN" altLang="en-US" sz="1800" dirty="0"/>
          </a:p>
          <a:p>
            <a:pPr eaLnBrk="1" hangingPunct="1">
              <a:buNone/>
            </a:pPr>
            <a:r>
              <a:rPr lang="zh-CN" altLang="en-US" sz="1600" dirty="0"/>
              <a:t>                </a:t>
            </a:r>
            <a:r>
              <a:rPr lang="zh-CN" altLang="en-US" sz="1800" dirty="0"/>
              <a:t>  </a:t>
            </a:r>
            <a:r>
              <a:rPr lang="en-US" altLang="zh-CN" sz="1800" dirty="0"/>
              <a:t>/*</a:t>
            </a:r>
            <a:r>
              <a:rPr lang="zh-CN" altLang="en-US" sz="1800" dirty="0"/>
              <a:t>在表级定义参照完整性*</a:t>
            </a:r>
            <a:r>
              <a:rPr lang="en-US" altLang="zh-CN" sz="1800" dirty="0"/>
              <a:t>/</a:t>
            </a:r>
            <a:endParaRPr lang="en-US" altLang="zh-CN" sz="2000" dirty="0"/>
          </a:p>
          <a:p>
            <a:pPr eaLnBrk="1" hangingPunct="1">
              <a:buNone/>
            </a:pPr>
            <a:r>
              <a:rPr lang="en-US" altLang="zh-CN" sz="1800" dirty="0"/>
              <a:t>            </a:t>
            </a:r>
            <a:r>
              <a:rPr lang="zh-CN" altLang="en-US" sz="1800" dirty="0"/>
              <a:t>   </a:t>
            </a:r>
            <a:r>
              <a:rPr lang="en-US" altLang="zh-CN" sz="2200" dirty="0">
                <a:solidFill>
                  <a:srgbClr val="72BE2C"/>
                </a:solidFill>
              </a:rPr>
              <a:t>FOREIGN KEY </a:t>
            </a:r>
            <a:r>
              <a:rPr lang="zh-CN" altLang="en-US" sz="2200" dirty="0">
                <a:solidFill>
                  <a:srgbClr val="72BE2C"/>
                </a:solidFill>
              </a:rPr>
              <a:t>(</a:t>
            </a:r>
            <a:r>
              <a:rPr lang="en-US" altLang="zh-CN" sz="2200" dirty="0">
                <a:solidFill>
                  <a:srgbClr val="72BE2C"/>
                </a:solidFill>
              </a:rPr>
              <a:t>Cno</a:t>
            </a:r>
            <a:r>
              <a:rPr lang="zh-CN" altLang="en-US" sz="2200" dirty="0">
                <a:solidFill>
                  <a:srgbClr val="72BE2C"/>
                </a:solidFill>
              </a:rPr>
              <a:t>)</a:t>
            </a:r>
            <a:r>
              <a:rPr lang="en-US" altLang="zh-CN" sz="2200" dirty="0">
                <a:solidFill>
                  <a:srgbClr val="72BE2C"/>
                </a:solidFill>
              </a:rPr>
              <a:t> REFERENCES Course</a:t>
            </a:r>
            <a:r>
              <a:rPr lang="zh-CN" altLang="en-US" sz="2200" dirty="0">
                <a:solidFill>
                  <a:srgbClr val="72BE2C"/>
                </a:solidFill>
              </a:rPr>
              <a:t>(</a:t>
            </a:r>
            <a:r>
              <a:rPr lang="en-US" altLang="zh-CN" sz="2200" dirty="0">
                <a:solidFill>
                  <a:srgbClr val="72BE2C"/>
                </a:solidFill>
              </a:rPr>
              <a:t>Cno</a:t>
            </a:r>
            <a:r>
              <a:rPr lang="zh-CN" altLang="en-US" sz="2200" dirty="0">
                <a:solidFill>
                  <a:srgbClr val="72BE2C"/>
                </a:solidFill>
              </a:rPr>
              <a:t>)</a:t>
            </a:r>
            <a:r>
              <a:rPr lang="en-US" altLang="zh-CN" sz="2200" dirty="0"/>
              <a:t>    </a:t>
            </a:r>
            <a:endParaRPr lang="en-US" altLang="zh-CN" sz="2200" dirty="0"/>
          </a:p>
          <a:p>
            <a:pPr eaLnBrk="1" hangingPunct="1">
              <a:buNone/>
            </a:pPr>
            <a:r>
              <a:rPr lang="en-US" altLang="zh-CN" sz="1800" dirty="0"/>
              <a:t>             </a:t>
            </a:r>
            <a:r>
              <a:rPr lang="zh-CN" altLang="en-US" sz="1800" dirty="0"/>
              <a:t>     </a:t>
            </a:r>
            <a:r>
              <a:rPr lang="en-US" altLang="zh-CN" sz="1800" dirty="0"/>
              <a:t>/*</a:t>
            </a:r>
            <a:r>
              <a:rPr lang="zh-CN" altLang="en-US" sz="1800" dirty="0"/>
              <a:t>在表级定义参照完整性*</a:t>
            </a:r>
            <a:r>
              <a:rPr lang="en-US" altLang="zh-CN" sz="1800" dirty="0"/>
              <a:t>/</a:t>
            </a:r>
            <a:endParaRPr lang="en-US" altLang="zh-CN" sz="1800" dirty="0"/>
          </a:p>
          <a:p>
            <a:pPr eaLnBrk="1" hangingPunct="1">
              <a:buNone/>
            </a:pPr>
            <a:r>
              <a:rPr lang="en-US" altLang="zh-CN" sz="1800" dirty="0"/>
              <a:t>      </a:t>
            </a:r>
            <a:r>
              <a:rPr lang="zh-CN" altLang="en-US" sz="1800" dirty="0"/>
              <a:t>       )</a:t>
            </a:r>
            <a:r>
              <a:rPr lang="en-US" altLang="zh-CN" sz="1800" dirty="0"/>
              <a:t>;</a:t>
            </a:r>
            <a:endParaRPr lang="en-US" altLang="zh-CN"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23555" name="Rectangle 2"/>
          <p:cNvSpPr>
            <a:spLocks noGrp="1"/>
          </p:cNvSpPr>
          <p:nvPr>
            <p:ph type="title"/>
          </p:nvPr>
        </p:nvSpPr>
        <p:spPr>
          <a:ln/>
        </p:spPr>
        <p:txBody>
          <a:bodyPr vert="horz" wrap="square" lIns="91440" tIns="45720" rIns="91440" bIns="45720" anchor="ctr"/>
          <a:p>
            <a:pPr eaLnBrk="1" hangingPunct="1"/>
            <a:r>
              <a:rPr lang="en-US" altLang="zh-CN" sz="3600" dirty="0"/>
              <a:t>5.2  </a:t>
            </a:r>
            <a:r>
              <a:rPr lang="zh-CN" altLang="en-US" sz="3600" dirty="0"/>
              <a:t>参照完整性</a:t>
            </a:r>
            <a:endParaRPr lang="zh-CN" altLang="en-US" sz="3600" dirty="0"/>
          </a:p>
        </p:txBody>
      </p:sp>
      <p:sp>
        <p:nvSpPr>
          <p:cNvPr id="23556" name="Rectangle 3"/>
          <p:cNvSpPr>
            <a:spLocks noGrp="1" noChangeArrowheads="1"/>
          </p:cNvSpPr>
          <p:nvPr>
            <p:ph type="body" idx="1"/>
          </p:nvPr>
        </p:nvSpPr>
        <p:spPr>
          <a:xfrm>
            <a:off x="663575" y="1339850"/>
            <a:ext cx="8229600" cy="4854575"/>
          </a:xfrm>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chemeClr val="tx1"/>
                </a:solidFill>
                <a:effectLst/>
                <a:uLnTx/>
                <a:uFillTx/>
                <a:latin typeface="+mn-lt"/>
                <a:ea typeface="+mn-ea"/>
                <a:cs typeface="+mn-cs"/>
              </a:rPr>
              <a:t>5.2.1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参照完整性定义</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rgbClr val="00B050"/>
                </a:solidFill>
                <a:effectLst/>
                <a:uLnTx/>
                <a:uFillTx/>
                <a:latin typeface="+mn-lt"/>
                <a:ea typeface="+mn-ea"/>
                <a:cs typeface="+mn-cs"/>
              </a:rPr>
              <a:t>5.2.2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参照完整性检查和违约处理</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v"/>
              <a:defRPr/>
            </a:pPr>
            <a:endParaRPr kumimoji="0" lang="en-US" sz="2800" b="1" i="0" u="none" strike="noStrike" kern="0" cap="none" spc="0" normalizeH="0" baseline="0" noProof="0" dirty="0" smtClean="0">
              <a:ln>
                <a:noFill/>
              </a:ln>
              <a:solidFill>
                <a:srgbClr val="3333FF"/>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ln/>
        </p:spPr>
        <p:txBody>
          <a:bodyPr vert="horz" wrap="square" lIns="91440" tIns="45720" rIns="91440" bIns="45720" anchor="ctr"/>
          <a:p>
            <a:r>
              <a:rPr lang="zh-CN" altLang="en-US" sz="3600" dirty="0"/>
              <a:t>参照完整性检查和违约处理</a:t>
            </a:r>
            <a:endParaRPr lang="zh-CN" altLang="en-US" sz="3600" dirty="0"/>
          </a:p>
        </p:txBody>
      </p:sp>
      <p:sp>
        <p:nvSpPr>
          <p:cNvPr id="24579" name="Rectangle 3"/>
          <p:cNvSpPr>
            <a:spLocks noGrp="1"/>
          </p:cNvSpPr>
          <p:nvPr>
            <p:ph type="body"/>
          </p:nvPr>
        </p:nvSpPr>
        <p:spPr>
          <a:xfrm>
            <a:off x="457200" y="1268413"/>
            <a:ext cx="8229600" cy="4854575"/>
          </a:xfrm>
          <a:ln/>
        </p:spPr>
        <p:txBody>
          <a:bodyPr vert="horz" wrap="square" lIns="91440" tIns="45720" rIns="91440" bIns="45720" anchor="t"/>
          <a:p>
            <a:pPr>
              <a:lnSpc>
                <a:spcPct val="180000"/>
              </a:lnSpc>
            </a:pPr>
            <a:r>
              <a:rPr lang="zh-CN" altLang="en-US" dirty="0"/>
              <a:t>一个参照完整性将两个表中的相应元组联系起来</a:t>
            </a:r>
            <a:endParaRPr lang="zh-CN" altLang="en-US" dirty="0"/>
          </a:p>
          <a:p>
            <a:pPr>
              <a:lnSpc>
                <a:spcPct val="180000"/>
              </a:lnSpc>
            </a:pPr>
            <a:r>
              <a:rPr lang="zh-CN" altLang="en-US" dirty="0"/>
              <a:t>对</a:t>
            </a:r>
            <a:r>
              <a:rPr lang="zh-CN" altLang="en-US" dirty="0">
                <a:solidFill>
                  <a:srgbClr val="FF0000"/>
                </a:solidFill>
              </a:rPr>
              <a:t>被参照表</a:t>
            </a:r>
            <a:r>
              <a:rPr lang="zh-CN" altLang="en-US" dirty="0"/>
              <a:t>和</a:t>
            </a:r>
            <a:r>
              <a:rPr lang="zh-CN" altLang="en-US" dirty="0">
                <a:solidFill>
                  <a:srgbClr val="FF0000"/>
                </a:solidFill>
              </a:rPr>
              <a:t>参照表</a:t>
            </a:r>
            <a:r>
              <a:rPr lang="zh-CN" altLang="en-US" dirty="0"/>
              <a:t>进行</a:t>
            </a:r>
            <a:r>
              <a:rPr lang="zh-CN" altLang="en-US" dirty="0">
                <a:solidFill>
                  <a:srgbClr val="FF0000"/>
                </a:solidFill>
              </a:rPr>
              <a:t>增删改</a:t>
            </a:r>
            <a:r>
              <a:rPr lang="zh-CN" altLang="en-US" dirty="0"/>
              <a:t>操作时</a:t>
            </a:r>
            <a:r>
              <a:rPr lang="zh-CN" altLang="en-US" dirty="0">
                <a:solidFill>
                  <a:srgbClr val="FF0000"/>
                </a:solidFill>
              </a:rPr>
              <a:t>有可能破坏参照完整性</a:t>
            </a:r>
            <a:r>
              <a:rPr lang="zh-CN" altLang="en-US" dirty="0"/>
              <a:t>，必须进行检查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ln/>
        </p:spPr>
        <p:txBody>
          <a:bodyPr vert="horz" wrap="square" lIns="91440" tIns="45720" rIns="91440" bIns="45720" anchor="ctr"/>
          <a:p>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25603" name="Rectangle 3"/>
          <p:cNvSpPr>
            <a:spLocks noGrp="1"/>
          </p:cNvSpPr>
          <p:nvPr>
            <p:ph type="body"/>
          </p:nvPr>
        </p:nvSpPr>
        <p:spPr>
          <a:xfrm>
            <a:off x="374650" y="1054100"/>
            <a:ext cx="8769350" cy="5616575"/>
          </a:xfrm>
          <a:ln/>
        </p:spPr>
        <p:txBody>
          <a:bodyPr vert="horz" wrap="square" lIns="91440" tIns="45720" rIns="91440" bIns="45720" anchor="t"/>
          <a:p>
            <a:pPr>
              <a:lnSpc>
                <a:spcPct val="130000"/>
              </a:lnSpc>
              <a:spcBef>
                <a:spcPct val="0"/>
              </a:spcBef>
            </a:pPr>
            <a:r>
              <a:rPr lang="zh-CN" altLang="en-US" dirty="0"/>
              <a:t>例如，对表</a:t>
            </a:r>
            <a:r>
              <a:rPr lang="en-US" altLang="zh-CN" dirty="0"/>
              <a:t>SC</a:t>
            </a:r>
            <a:r>
              <a:rPr lang="zh-CN" altLang="en-US" dirty="0"/>
              <a:t>和</a:t>
            </a:r>
            <a:r>
              <a:rPr lang="en-US" altLang="zh-CN" dirty="0"/>
              <a:t>Student</a:t>
            </a:r>
            <a:r>
              <a:rPr lang="zh-CN" altLang="en-US" dirty="0"/>
              <a:t>有四种可能破坏参照完整性的情况 :</a:t>
            </a:r>
            <a:endParaRPr lang="zh-CN" altLang="en-US" dirty="0"/>
          </a:p>
          <a:p>
            <a:pPr lvl="1">
              <a:lnSpc>
                <a:spcPct val="130000"/>
              </a:lnSpc>
              <a:spcBef>
                <a:spcPct val="0"/>
              </a:spcBef>
            </a:pPr>
            <a:r>
              <a:rPr lang="en-US" altLang="zh-CN" dirty="0">
                <a:solidFill>
                  <a:srgbClr val="FF00FF"/>
                </a:solidFill>
              </a:rPr>
              <a:t>SC</a:t>
            </a:r>
            <a:r>
              <a:rPr lang="zh-CN" altLang="en-US" dirty="0">
                <a:solidFill>
                  <a:srgbClr val="FF00FF"/>
                </a:solidFill>
              </a:rPr>
              <a:t>表中增加一个元组</a:t>
            </a:r>
            <a:r>
              <a:rPr lang="zh-CN" altLang="en-US" dirty="0"/>
              <a:t>，该元组的</a:t>
            </a:r>
            <a:r>
              <a:rPr lang="en-US" altLang="zh-CN" dirty="0"/>
              <a:t>Sno</a:t>
            </a:r>
            <a:r>
              <a:rPr lang="zh-CN" altLang="en-US" dirty="0"/>
              <a:t>属性的值在表</a:t>
            </a:r>
            <a:r>
              <a:rPr lang="en-US" altLang="zh-CN" dirty="0"/>
              <a:t>Student</a:t>
            </a:r>
            <a:r>
              <a:rPr lang="zh-CN" altLang="en-US" dirty="0"/>
              <a:t>中找不到一个元组，其</a:t>
            </a:r>
            <a:r>
              <a:rPr lang="en-US" altLang="zh-CN" dirty="0"/>
              <a:t>Sno</a:t>
            </a:r>
            <a:r>
              <a:rPr lang="zh-CN" altLang="en-US" dirty="0"/>
              <a:t>属性的值与之相等。</a:t>
            </a:r>
            <a:endParaRPr lang="zh-CN" altLang="en-US" dirty="0"/>
          </a:p>
          <a:p>
            <a:pPr lvl="1">
              <a:lnSpc>
                <a:spcPct val="130000"/>
              </a:lnSpc>
              <a:spcBef>
                <a:spcPct val="0"/>
              </a:spcBef>
            </a:pPr>
            <a:r>
              <a:rPr lang="zh-CN" altLang="en-US" dirty="0">
                <a:solidFill>
                  <a:srgbClr val="FF00FF"/>
                </a:solidFill>
              </a:rPr>
              <a:t>修改</a:t>
            </a:r>
            <a:r>
              <a:rPr lang="en-US" altLang="zh-CN" dirty="0">
                <a:solidFill>
                  <a:srgbClr val="FF00FF"/>
                </a:solidFill>
              </a:rPr>
              <a:t>SC</a:t>
            </a:r>
            <a:r>
              <a:rPr lang="zh-CN" altLang="en-US" dirty="0">
                <a:solidFill>
                  <a:srgbClr val="FF00FF"/>
                </a:solidFill>
              </a:rPr>
              <a:t>表中的一个元组</a:t>
            </a:r>
            <a:r>
              <a:rPr lang="zh-CN" altLang="en-US" dirty="0"/>
              <a:t>，修改后该元组的</a:t>
            </a:r>
            <a:r>
              <a:rPr lang="en-US" altLang="zh-CN" dirty="0"/>
              <a:t>Sno</a:t>
            </a:r>
            <a:r>
              <a:rPr lang="zh-CN" altLang="en-US" dirty="0"/>
              <a:t>属性的值在表</a:t>
            </a:r>
            <a:r>
              <a:rPr lang="en-US" altLang="zh-CN" dirty="0"/>
              <a:t>Student</a:t>
            </a:r>
            <a:r>
              <a:rPr lang="zh-CN" altLang="en-US" dirty="0"/>
              <a:t>中找不到一个元组，其</a:t>
            </a:r>
            <a:r>
              <a:rPr lang="en-US" altLang="zh-CN" dirty="0"/>
              <a:t>Sno</a:t>
            </a:r>
            <a:r>
              <a:rPr lang="zh-CN" altLang="en-US" dirty="0"/>
              <a:t>属性的值与之相等。</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ln/>
        </p:spPr>
        <p:txBody>
          <a:bodyPr vert="horz" wrap="square" lIns="91440" tIns="45720" rIns="91440" bIns="45720" anchor="ctr"/>
          <a:p>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26627" name="Rectangle 3"/>
          <p:cNvSpPr>
            <a:spLocks noGrp="1"/>
          </p:cNvSpPr>
          <p:nvPr>
            <p:ph type="body"/>
          </p:nvPr>
        </p:nvSpPr>
        <p:spPr>
          <a:xfrm>
            <a:off x="374650" y="1054100"/>
            <a:ext cx="8769350" cy="5616575"/>
          </a:xfrm>
          <a:ln/>
        </p:spPr>
        <p:txBody>
          <a:bodyPr vert="horz" wrap="square" lIns="91440" tIns="45720" rIns="91440" bIns="45720" anchor="t"/>
          <a:p>
            <a:pPr>
              <a:lnSpc>
                <a:spcPct val="130000"/>
              </a:lnSpc>
              <a:spcBef>
                <a:spcPct val="0"/>
              </a:spcBef>
            </a:pPr>
            <a:r>
              <a:rPr lang="zh-CN" altLang="en-US" dirty="0"/>
              <a:t>例如，对表</a:t>
            </a:r>
            <a:r>
              <a:rPr lang="en-US" altLang="zh-CN" dirty="0"/>
              <a:t>SC</a:t>
            </a:r>
            <a:r>
              <a:rPr lang="zh-CN" altLang="en-US" dirty="0"/>
              <a:t>和</a:t>
            </a:r>
            <a:r>
              <a:rPr lang="en-US" altLang="zh-CN" dirty="0"/>
              <a:t>Student</a:t>
            </a:r>
            <a:r>
              <a:rPr lang="zh-CN" altLang="en-US" dirty="0"/>
              <a:t>有四种可能破坏参照完整性的情况 （续）:</a:t>
            </a:r>
            <a:endParaRPr lang="zh-CN" altLang="en-US" dirty="0"/>
          </a:p>
          <a:p>
            <a:pPr lvl="1">
              <a:lnSpc>
                <a:spcPct val="130000"/>
              </a:lnSpc>
              <a:spcBef>
                <a:spcPct val="0"/>
              </a:spcBef>
            </a:pPr>
            <a:r>
              <a:rPr lang="zh-CN" altLang="en-US" dirty="0">
                <a:solidFill>
                  <a:srgbClr val="FF00FF"/>
                </a:solidFill>
              </a:rPr>
              <a:t>从</a:t>
            </a:r>
            <a:r>
              <a:rPr lang="en-US" altLang="zh-CN" dirty="0">
                <a:solidFill>
                  <a:srgbClr val="FF00FF"/>
                </a:solidFill>
              </a:rPr>
              <a:t>Student</a:t>
            </a:r>
            <a:r>
              <a:rPr lang="zh-CN" altLang="en-US" dirty="0">
                <a:solidFill>
                  <a:srgbClr val="FF00FF"/>
                </a:solidFill>
              </a:rPr>
              <a:t>表中删除一个元组</a:t>
            </a:r>
            <a:r>
              <a:rPr lang="zh-CN" altLang="en-US" dirty="0"/>
              <a:t>，造成</a:t>
            </a:r>
            <a:r>
              <a:rPr lang="en-US" altLang="zh-CN" dirty="0"/>
              <a:t>SC</a:t>
            </a:r>
            <a:r>
              <a:rPr lang="zh-CN" altLang="en-US" dirty="0"/>
              <a:t>表中某些元组的</a:t>
            </a:r>
            <a:r>
              <a:rPr lang="en-US" altLang="zh-CN" dirty="0"/>
              <a:t>Sno</a:t>
            </a:r>
            <a:r>
              <a:rPr lang="zh-CN" altLang="en-US" dirty="0"/>
              <a:t>属性的值在表</a:t>
            </a:r>
            <a:r>
              <a:rPr lang="en-US" altLang="zh-CN" dirty="0"/>
              <a:t>Student</a:t>
            </a:r>
            <a:r>
              <a:rPr lang="zh-CN" altLang="en-US" dirty="0"/>
              <a:t>中找不到一个元组，其</a:t>
            </a:r>
            <a:r>
              <a:rPr lang="en-US" altLang="zh-CN" dirty="0"/>
              <a:t>Sno</a:t>
            </a:r>
            <a:r>
              <a:rPr lang="zh-CN" altLang="en-US" dirty="0"/>
              <a:t>属性的值与之相等。</a:t>
            </a:r>
            <a:endParaRPr lang="zh-CN" altLang="en-US" dirty="0"/>
          </a:p>
          <a:p>
            <a:pPr lvl="1">
              <a:lnSpc>
                <a:spcPct val="130000"/>
              </a:lnSpc>
              <a:spcBef>
                <a:spcPct val="0"/>
              </a:spcBef>
            </a:pPr>
            <a:r>
              <a:rPr lang="zh-CN" altLang="en-US" dirty="0">
                <a:solidFill>
                  <a:srgbClr val="FF00FF"/>
                </a:solidFill>
              </a:rPr>
              <a:t>修改</a:t>
            </a:r>
            <a:r>
              <a:rPr lang="en-US" altLang="zh-CN" dirty="0">
                <a:solidFill>
                  <a:srgbClr val="FF00FF"/>
                </a:solidFill>
              </a:rPr>
              <a:t>Student</a:t>
            </a:r>
            <a:r>
              <a:rPr lang="zh-CN" altLang="en-US" dirty="0">
                <a:solidFill>
                  <a:srgbClr val="FF00FF"/>
                </a:solidFill>
              </a:rPr>
              <a:t>表中一个元组的</a:t>
            </a:r>
            <a:r>
              <a:rPr lang="en-US" altLang="zh-CN" dirty="0">
                <a:solidFill>
                  <a:srgbClr val="FF00FF"/>
                </a:solidFill>
              </a:rPr>
              <a:t>Sno</a:t>
            </a:r>
            <a:r>
              <a:rPr lang="zh-CN" altLang="en-US" dirty="0">
                <a:solidFill>
                  <a:srgbClr val="FF00FF"/>
                </a:solidFill>
              </a:rPr>
              <a:t>属性</a:t>
            </a:r>
            <a:r>
              <a:rPr lang="zh-CN" altLang="en-US" dirty="0"/>
              <a:t>，造成</a:t>
            </a:r>
            <a:r>
              <a:rPr lang="en-US" altLang="zh-CN" dirty="0"/>
              <a:t>SC</a:t>
            </a:r>
            <a:r>
              <a:rPr lang="zh-CN" altLang="en-US" dirty="0"/>
              <a:t>表中某些元组的</a:t>
            </a:r>
            <a:r>
              <a:rPr lang="en-US" altLang="zh-CN" dirty="0"/>
              <a:t>Sno</a:t>
            </a:r>
            <a:r>
              <a:rPr lang="zh-CN" altLang="en-US" dirty="0"/>
              <a:t>属性的值在表</a:t>
            </a:r>
            <a:r>
              <a:rPr lang="en-US" altLang="zh-CN" dirty="0"/>
              <a:t>Student</a:t>
            </a:r>
            <a:r>
              <a:rPr lang="zh-CN" altLang="en-US" dirty="0"/>
              <a:t>中找不到一个元组，其</a:t>
            </a:r>
            <a:r>
              <a:rPr lang="en-US" altLang="zh-CN" dirty="0"/>
              <a:t>Sno</a:t>
            </a:r>
            <a:r>
              <a:rPr lang="zh-CN" altLang="en-US" dirty="0"/>
              <a:t>属性的值与之相等 。</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ln/>
        </p:spPr>
        <p:txBody>
          <a:bodyPr vert="horz" wrap="square" lIns="91440" tIns="45720" rIns="91440" bIns="45720" anchor="ctr"/>
          <a:p>
            <a:pPr eaLnBrk="1" hangingPunct="1"/>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27651" name="Rectangle 8"/>
          <p:cNvSpPr/>
          <p:nvPr/>
        </p:nvSpPr>
        <p:spPr>
          <a:xfrm>
            <a:off x="2146300" y="1354138"/>
            <a:ext cx="4806950" cy="369887"/>
          </a:xfrm>
          <a:prstGeom prst="rect">
            <a:avLst/>
          </a:prstGeom>
          <a:noFill/>
          <a:ln w="9525">
            <a:noFill/>
          </a:ln>
        </p:spPr>
        <p:txBody>
          <a:bodyPr wrap="none" anchor="ctr">
            <a:spAutoFit/>
          </a:bodyPr>
          <a:p>
            <a:pPr algn="ctr"/>
            <a:r>
              <a:rPr lang="zh-CN" altLang="en-US" b="1" dirty="0">
                <a:latin typeface="宋体" panose="02010600030101010101" pitchFamily="2" charset="-122"/>
              </a:rPr>
              <a:t>表</a:t>
            </a:r>
            <a:r>
              <a:rPr lang="en-US" altLang="zh-CN" b="1" dirty="0">
                <a:latin typeface="Arial" panose="020B0604020202020204" pitchFamily="34" charset="0"/>
              </a:rPr>
              <a:t>5.1</a:t>
            </a:r>
            <a:r>
              <a:rPr lang="en-US" altLang="zh-CN" b="1" dirty="0">
                <a:latin typeface="宋体" panose="02010600030101010101" pitchFamily="2" charset="-122"/>
              </a:rPr>
              <a:t> </a:t>
            </a:r>
            <a:r>
              <a:rPr lang="zh-CN" altLang="en-US" b="1" dirty="0">
                <a:latin typeface="宋体" panose="02010600030101010101" pitchFamily="2" charset="-122"/>
              </a:rPr>
              <a:t>可能破坏参照完整性的情况及违约处理</a:t>
            </a:r>
            <a:endParaRPr lang="zh-CN" altLang="en-US" b="1" dirty="0">
              <a:latin typeface="宋体" panose="02010600030101010101" pitchFamily="2" charset="-122"/>
            </a:endParaRPr>
          </a:p>
        </p:txBody>
      </p:sp>
      <p:sp>
        <p:nvSpPr>
          <p:cNvPr id="27652" name="Rectangle 12"/>
          <p:cNvSpPr/>
          <p:nvPr/>
        </p:nvSpPr>
        <p:spPr>
          <a:xfrm>
            <a:off x="1619250" y="2317750"/>
            <a:ext cx="1498600" cy="0"/>
          </a:xfrm>
          <a:prstGeom prst="rect">
            <a:avLst/>
          </a:prstGeom>
          <a:noFill/>
          <a:ln w="9525">
            <a:noFill/>
          </a:ln>
        </p:spPr>
        <p:txBody>
          <a:bodyPr wrap="none">
            <a:spAutoFit/>
          </a:bodyPr>
          <a:p>
            <a:pPr algn="ctr"/>
            <a:endParaRPr lang="zh-CN" altLang="en-US" dirty="0">
              <a:latin typeface="Times New Roman" panose="02020603050405020304" pitchFamily="18" charset="0"/>
            </a:endParaRPr>
          </a:p>
        </p:txBody>
      </p:sp>
      <p:sp>
        <p:nvSpPr>
          <p:cNvPr id="27653" name="Rectangle 16"/>
          <p:cNvSpPr/>
          <p:nvPr/>
        </p:nvSpPr>
        <p:spPr>
          <a:xfrm>
            <a:off x="1619250" y="2317750"/>
            <a:ext cx="1498600" cy="0"/>
          </a:xfrm>
          <a:prstGeom prst="rect">
            <a:avLst/>
          </a:prstGeom>
          <a:noFill/>
          <a:ln w="9525">
            <a:noFill/>
          </a:ln>
        </p:spPr>
        <p:txBody>
          <a:bodyPr wrap="none">
            <a:spAutoFit/>
          </a:bodyPr>
          <a:p>
            <a:pPr algn="ctr"/>
            <a:endParaRPr lang="zh-CN" altLang="en-US" dirty="0">
              <a:latin typeface="Times New Roman" panose="02020603050405020304" pitchFamily="18" charset="0"/>
            </a:endParaRPr>
          </a:p>
        </p:txBody>
      </p:sp>
      <p:sp>
        <p:nvSpPr>
          <p:cNvPr id="27654" name="Rectangle 20"/>
          <p:cNvSpPr/>
          <p:nvPr/>
        </p:nvSpPr>
        <p:spPr>
          <a:xfrm>
            <a:off x="1619250" y="2317750"/>
            <a:ext cx="1498600" cy="0"/>
          </a:xfrm>
          <a:prstGeom prst="rect">
            <a:avLst/>
          </a:prstGeom>
          <a:noFill/>
          <a:ln w="9525">
            <a:noFill/>
          </a:ln>
        </p:spPr>
        <p:txBody>
          <a:bodyPr wrap="none">
            <a:spAutoFit/>
          </a:bodyPr>
          <a:p>
            <a:pPr algn="ctr"/>
            <a:endParaRPr lang="zh-CN" altLang="en-US" dirty="0">
              <a:latin typeface="Times New Roman" panose="02020603050405020304" pitchFamily="18" charset="0"/>
            </a:endParaRPr>
          </a:p>
        </p:txBody>
      </p:sp>
      <p:sp>
        <p:nvSpPr>
          <p:cNvPr id="27655" name="Rectangle 24"/>
          <p:cNvSpPr/>
          <p:nvPr/>
        </p:nvSpPr>
        <p:spPr>
          <a:xfrm>
            <a:off x="1619250" y="2317750"/>
            <a:ext cx="1498600" cy="0"/>
          </a:xfrm>
          <a:prstGeom prst="rect">
            <a:avLst/>
          </a:prstGeom>
          <a:noFill/>
          <a:ln w="9525">
            <a:noFill/>
          </a:ln>
        </p:spPr>
        <p:txBody>
          <a:bodyPr wrap="none">
            <a:spAutoFit/>
          </a:bodyPr>
          <a:p>
            <a:pPr algn="ctr"/>
            <a:endParaRPr lang="zh-CN" altLang="en-US" dirty="0">
              <a:latin typeface="Times New Roman" panose="02020603050405020304" pitchFamily="18" charset="0"/>
            </a:endParaRPr>
          </a:p>
        </p:txBody>
      </p:sp>
      <p:graphicFrame>
        <p:nvGraphicFramePr>
          <p:cNvPr id="26632" name="Group 8"/>
          <p:cNvGraphicFramePr>
            <a:graphicFrameLocks noGrp="1"/>
          </p:cNvGraphicFramePr>
          <p:nvPr/>
        </p:nvGraphicFramePr>
        <p:xfrm>
          <a:off x="323850" y="1916113"/>
          <a:ext cx="8632825" cy="3652838"/>
        </p:xfrm>
        <a:graphic>
          <a:graphicData uri="http://schemas.openxmlformats.org/drawingml/2006/table">
            <a:tbl>
              <a:tblPr/>
              <a:tblGrid>
                <a:gridCol w="3137102"/>
                <a:gridCol w="2638328"/>
                <a:gridCol w="2857395"/>
              </a:tblGrid>
              <a:tr h="887567">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被参照表（例如</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Student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参照表（例如</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SC</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违约处理</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996">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插入元组</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81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修改外码值</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301">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删除元组</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级连删除</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设置为空值</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16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修改主码值</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可能破坏参照完整性</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拒绝</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级连修改</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设置为空值</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82" name="Line 125"/>
          <p:cNvSpPr/>
          <p:nvPr/>
        </p:nvSpPr>
        <p:spPr>
          <a:xfrm flipH="1">
            <a:off x="2987675" y="3717925"/>
            <a:ext cx="649288" cy="0"/>
          </a:xfrm>
          <a:prstGeom prst="line">
            <a:avLst/>
          </a:prstGeom>
          <a:ln w="25400" cap="flat" cmpd="sng">
            <a:solidFill>
              <a:schemeClr val="tx1"/>
            </a:solidFill>
            <a:prstDash val="solid"/>
            <a:headEnd type="none" w="med" len="med"/>
            <a:tailEnd type="triangle" w="med" len="med"/>
          </a:ln>
        </p:spPr>
      </p:sp>
      <p:sp>
        <p:nvSpPr>
          <p:cNvPr id="27683" name="Line 126"/>
          <p:cNvSpPr/>
          <p:nvPr/>
        </p:nvSpPr>
        <p:spPr>
          <a:xfrm>
            <a:off x="2987675" y="4365625"/>
            <a:ext cx="649288" cy="0"/>
          </a:xfrm>
          <a:prstGeom prst="line">
            <a:avLst/>
          </a:prstGeom>
          <a:ln w="25400" cap="flat" cmpd="sng">
            <a:solidFill>
              <a:schemeClr val="tx1"/>
            </a:solidFill>
            <a:prstDash val="solid"/>
            <a:headEnd type="none" w="med" len="med"/>
            <a:tailEnd type="triangle" w="med" len="med"/>
          </a:ln>
        </p:spPr>
      </p:sp>
      <p:sp>
        <p:nvSpPr>
          <p:cNvPr id="27684" name="Line 127"/>
          <p:cNvSpPr/>
          <p:nvPr/>
        </p:nvSpPr>
        <p:spPr>
          <a:xfrm>
            <a:off x="2987675" y="5157788"/>
            <a:ext cx="647700" cy="0"/>
          </a:xfrm>
          <a:prstGeom prst="line">
            <a:avLst/>
          </a:prstGeom>
          <a:ln w="25400" cap="flat" cmpd="sng">
            <a:solidFill>
              <a:schemeClr val="tx1"/>
            </a:solidFill>
            <a:prstDash val="solid"/>
            <a:headEnd type="none" w="med" len="med"/>
            <a:tailEnd type="triangle" w="med" len="med"/>
          </a:ln>
        </p:spPr>
      </p:sp>
      <p:sp>
        <p:nvSpPr>
          <p:cNvPr id="27685" name="Line 125"/>
          <p:cNvSpPr/>
          <p:nvPr/>
        </p:nvSpPr>
        <p:spPr>
          <a:xfrm flipH="1">
            <a:off x="2987675" y="3068638"/>
            <a:ext cx="649288" cy="0"/>
          </a:xfrm>
          <a:prstGeom prst="line">
            <a:avLst/>
          </a:prstGeom>
          <a:ln w="25400" cap="flat" cmpd="sng">
            <a:solidFill>
              <a:schemeClr val="tx1"/>
            </a:solidFill>
            <a:prstDash val="solid"/>
            <a:headEnd type="none" w="med" len="med"/>
            <a:tailEnd type="triangle" w="med" len="med"/>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28675" name="Rectangle 2"/>
          <p:cNvSpPr>
            <a:spLocks noGrp="1"/>
          </p:cNvSpPr>
          <p:nvPr>
            <p:ph type="title"/>
          </p:nvPr>
        </p:nvSpPr>
        <p:spPr>
          <a:ln/>
        </p:spPr>
        <p:txBody>
          <a:bodyPr vert="horz" wrap="square" lIns="91440" tIns="45720" rIns="91440" bIns="45720" anchor="ctr"/>
          <a:p>
            <a:pPr eaLnBrk="1" hangingPunct="1"/>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28676" name="Rectangle 3"/>
          <p:cNvSpPr>
            <a:spLocks noGrp="1"/>
          </p:cNvSpPr>
          <p:nvPr>
            <p:ph type="body"/>
          </p:nvPr>
        </p:nvSpPr>
        <p:spPr>
          <a:xfrm>
            <a:off x="458788" y="981075"/>
            <a:ext cx="8228012" cy="5400675"/>
          </a:xfrm>
          <a:ln/>
        </p:spPr>
        <p:txBody>
          <a:bodyPr vert="horz" wrap="square" lIns="91440" tIns="45720" rIns="91440" bIns="45720" anchor="t"/>
          <a:p>
            <a:pPr eaLnBrk="1" hangingPunct="1">
              <a:lnSpc>
                <a:spcPct val="120000"/>
              </a:lnSpc>
              <a:spcBef>
                <a:spcPct val="0"/>
              </a:spcBef>
            </a:pPr>
            <a:r>
              <a:rPr lang="zh-CN" altLang="en-US" dirty="0"/>
              <a:t>参照完整性违约处理</a:t>
            </a:r>
            <a:endParaRPr lang="zh-CN" altLang="en-US" dirty="0"/>
          </a:p>
          <a:p>
            <a:pPr lvl="1" eaLnBrk="1" hangingPunct="1">
              <a:lnSpc>
                <a:spcPct val="120000"/>
              </a:lnSpc>
              <a:spcBef>
                <a:spcPct val="0"/>
              </a:spcBef>
              <a:buNone/>
            </a:pPr>
            <a:r>
              <a:rPr lang="zh-CN" altLang="en-US" dirty="0"/>
              <a:t>（</a:t>
            </a:r>
            <a:r>
              <a:rPr lang="en-US" altLang="zh-CN" dirty="0"/>
              <a:t>1</a:t>
            </a:r>
            <a:r>
              <a:rPr lang="zh-CN" altLang="en-US" dirty="0"/>
              <a:t>）</a:t>
            </a:r>
            <a:r>
              <a:rPr lang="en-US" altLang="zh-CN" dirty="0"/>
              <a:t> </a:t>
            </a:r>
            <a:r>
              <a:rPr lang="zh-CN" altLang="en-US" dirty="0"/>
              <a:t>拒绝</a:t>
            </a:r>
            <a:r>
              <a:rPr lang="en-US" altLang="zh-CN" dirty="0"/>
              <a:t>（NO ACTION）</a:t>
            </a:r>
            <a:r>
              <a:rPr lang="zh-CN" altLang="en-US" dirty="0"/>
              <a:t>执行</a:t>
            </a:r>
            <a:endParaRPr lang="zh-CN" altLang="en-US" dirty="0"/>
          </a:p>
          <a:p>
            <a:pPr lvl="2" eaLnBrk="1" hangingPunct="1">
              <a:lnSpc>
                <a:spcPct val="120000"/>
              </a:lnSpc>
              <a:spcBef>
                <a:spcPct val="0"/>
              </a:spcBef>
              <a:buSzPct val="87000"/>
              <a:buFont typeface="Wingdings" panose="05000000000000000000" pitchFamily="2" charset="2"/>
              <a:buChar char="l"/>
            </a:pPr>
            <a:r>
              <a:rPr lang="zh-CN" altLang="en-US" sz="2200" dirty="0"/>
              <a:t>不允许该操作执行。该策略一般设置为默认策略</a:t>
            </a:r>
            <a:endParaRPr lang="zh-CN" altLang="en-US" sz="2200" dirty="0"/>
          </a:p>
          <a:p>
            <a:pPr lvl="1" eaLnBrk="1" hangingPunct="1">
              <a:lnSpc>
                <a:spcPct val="120000"/>
              </a:lnSpc>
              <a:spcBef>
                <a:spcPct val="0"/>
              </a:spcBef>
              <a:buNone/>
            </a:pPr>
            <a:r>
              <a:rPr lang="zh-CN" altLang="en-US" dirty="0"/>
              <a:t>（</a:t>
            </a:r>
            <a:r>
              <a:rPr lang="en-US" altLang="zh-CN" dirty="0"/>
              <a:t>2</a:t>
            </a:r>
            <a:r>
              <a:rPr lang="zh-CN" altLang="en-US" dirty="0"/>
              <a:t>）</a:t>
            </a:r>
            <a:r>
              <a:rPr lang="en-US" altLang="zh-CN" dirty="0"/>
              <a:t> </a:t>
            </a:r>
            <a:r>
              <a:rPr lang="zh-CN" altLang="en-US" dirty="0"/>
              <a:t>级联</a:t>
            </a:r>
            <a:r>
              <a:rPr lang="en-US" altLang="zh-CN" dirty="0"/>
              <a:t>（CASCADE）</a:t>
            </a:r>
            <a:r>
              <a:rPr lang="zh-CN" altLang="en-US" dirty="0"/>
              <a:t>操作</a:t>
            </a:r>
            <a:endParaRPr lang="zh-CN" altLang="en-US" sz="2800" dirty="0"/>
          </a:p>
          <a:p>
            <a:pPr lvl="2" eaLnBrk="1" hangingPunct="1">
              <a:lnSpc>
                <a:spcPct val="120000"/>
              </a:lnSpc>
              <a:spcBef>
                <a:spcPct val="0"/>
              </a:spcBef>
              <a:buSzPct val="87000"/>
              <a:buFont typeface="Wingdings" panose="05000000000000000000" pitchFamily="2" charset="2"/>
              <a:buChar char="l"/>
            </a:pPr>
            <a:r>
              <a:rPr lang="zh-CN" altLang="en-US" sz="2200" dirty="0"/>
              <a:t>当删除或修改被参照表</a:t>
            </a:r>
            <a:r>
              <a:rPr lang="en-US" altLang="zh-CN" sz="2200" dirty="0"/>
              <a:t>（Student）</a:t>
            </a:r>
            <a:r>
              <a:rPr lang="zh-CN" altLang="en-US" sz="2200" dirty="0"/>
              <a:t>的一个元组造成了与参照表</a:t>
            </a:r>
            <a:r>
              <a:rPr lang="en-US" altLang="zh-CN" sz="2200" dirty="0"/>
              <a:t>（SC）</a:t>
            </a:r>
            <a:r>
              <a:rPr lang="zh-CN" altLang="en-US" sz="2200" dirty="0"/>
              <a:t>的不一致，则删除或修改参照表中的所有造成不一致的元组</a:t>
            </a:r>
            <a:endParaRPr lang="zh-CN" altLang="en-US" sz="2200" dirty="0"/>
          </a:p>
          <a:p>
            <a:pPr lvl="1" eaLnBrk="1" hangingPunct="1">
              <a:lnSpc>
                <a:spcPct val="120000"/>
              </a:lnSpc>
              <a:spcBef>
                <a:spcPct val="0"/>
              </a:spcBef>
              <a:buNone/>
            </a:pPr>
            <a:r>
              <a:rPr lang="zh-CN" altLang="en-US" dirty="0"/>
              <a:t>（</a:t>
            </a:r>
            <a:r>
              <a:rPr lang="en-US" altLang="zh-CN" dirty="0"/>
              <a:t>3</a:t>
            </a:r>
            <a:r>
              <a:rPr lang="zh-CN" altLang="en-US" dirty="0"/>
              <a:t>）设置为空值（</a:t>
            </a:r>
            <a:r>
              <a:rPr lang="en-US" altLang="zh-CN" dirty="0"/>
              <a:t>SET-NULL</a:t>
            </a:r>
            <a:r>
              <a:rPr lang="zh-CN" altLang="en-US" dirty="0"/>
              <a:t>）</a:t>
            </a:r>
            <a:endParaRPr lang="zh-CN" altLang="en-US" dirty="0"/>
          </a:p>
          <a:p>
            <a:pPr lvl="2">
              <a:lnSpc>
                <a:spcPct val="120000"/>
              </a:lnSpc>
              <a:spcBef>
                <a:spcPct val="0"/>
              </a:spcBef>
              <a:buSzPct val="87000"/>
              <a:buFont typeface="Wingdings" panose="05000000000000000000" pitchFamily="2" charset="2"/>
              <a:buChar char="l"/>
            </a:pPr>
            <a:r>
              <a:rPr lang="zh-CN" altLang="en-US" sz="2200" dirty="0"/>
              <a:t>当删除或修改被参照表的一个元组时造成了不一致，则将参照表中的所有造成不一致的元组的对应属性设置为空值。</a:t>
            </a:r>
            <a:endParaRPr lang="zh-CN" alt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ln/>
        </p:spPr>
        <p:txBody>
          <a:bodyPr vert="horz" wrap="square" lIns="91440" tIns="45720" rIns="91440" bIns="45720" anchor="ctr"/>
          <a:p>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29699" name="Rectangle 3"/>
          <p:cNvSpPr>
            <a:spLocks noGrp="1"/>
          </p:cNvSpPr>
          <p:nvPr>
            <p:ph type="body"/>
          </p:nvPr>
        </p:nvSpPr>
        <p:spPr>
          <a:xfrm>
            <a:off x="250825" y="1212850"/>
            <a:ext cx="8713788" cy="5095875"/>
          </a:xfrm>
          <a:ln/>
        </p:spPr>
        <p:txBody>
          <a:bodyPr vert="horz" wrap="square" lIns="91440" tIns="45720" rIns="91440" bIns="45720" anchor="t"/>
          <a:p>
            <a:pPr lvl="1">
              <a:lnSpc>
                <a:spcPct val="120000"/>
              </a:lnSpc>
              <a:buNone/>
            </a:pPr>
            <a:r>
              <a:rPr lang="zh-CN" altLang="en-US" dirty="0"/>
              <a:t>例如，有下面</a:t>
            </a:r>
            <a:r>
              <a:rPr lang="en-US" altLang="zh-CN" dirty="0"/>
              <a:t>2</a:t>
            </a:r>
            <a:r>
              <a:rPr lang="zh-CN" altLang="en-US" dirty="0"/>
              <a:t>个关系</a:t>
            </a:r>
            <a:endParaRPr lang="zh-CN" altLang="en-US" dirty="0"/>
          </a:p>
          <a:p>
            <a:pPr lvl="1">
              <a:lnSpc>
                <a:spcPct val="120000"/>
              </a:lnSpc>
              <a:buNone/>
            </a:pPr>
            <a:r>
              <a:rPr lang="zh-CN" altLang="en-US" dirty="0"/>
              <a:t>    学生（</a:t>
            </a:r>
            <a:r>
              <a:rPr lang="zh-CN" altLang="en-US" u="sng" dirty="0"/>
              <a:t>学号</a:t>
            </a:r>
            <a:r>
              <a:rPr lang="zh-CN" altLang="en-US" dirty="0"/>
              <a:t>，姓名，性别，</a:t>
            </a:r>
            <a:r>
              <a:rPr lang="zh-CN" altLang="en-US" dirty="0">
                <a:solidFill>
                  <a:srgbClr val="FF0000"/>
                </a:solidFill>
              </a:rPr>
              <a:t>专业号</a:t>
            </a:r>
            <a:r>
              <a:rPr lang="zh-CN" altLang="en-US" dirty="0"/>
              <a:t>，年龄）</a:t>
            </a:r>
            <a:endParaRPr lang="zh-CN" altLang="en-US" dirty="0"/>
          </a:p>
          <a:p>
            <a:pPr lvl="1">
              <a:lnSpc>
                <a:spcPct val="120000"/>
              </a:lnSpc>
              <a:buNone/>
            </a:pPr>
            <a:r>
              <a:rPr lang="zh-CN" altLang="en-US" dirty="0"/>
              <a:t>    专业（</a:t>
            </a:r>
            <a:r>
              <a:rPr lang="zh-CN" altLang="en-US" u="sng" dirty="0"/>
              <a:t>专业号</a:t>
            </a:r>
            <a:r>
              <a:rPr lang="zh-CN" altLang="en-US" dirty="0"/>
              <a:t>，专业名）</a:t>
            </a:r>
            <a:endParaRPr lang="zh-CN" altLang="en-US" dirty="0"/>
          </a:p>
          <a:p>
            <a:pPr lvl="2">
              <a:lnSpc>
                <a:spcPct val="120000"/>
              </a:lnSpc>
              <a:buSzPct val="87000"/>
              <a:buFont typeface="Wingdings" panose="05000000000000000000" pitchFamily="2" charset="2"/>
              <a:buChar char="l"/>
            </a:pPr>
            <a:r>
              <a:rPr lang="zh-CN" altLang="en-US" sz="2200" dirty="0"/>
              <a:t>假设专业表中某个元组被删除，专业号为</a:t>
            </a:r>
            <a:r>
              <a:rPr lang="en-US" altLang="zh-CN" sz="2200" dirty="0"/>
              <a:t>12</a:t>
            </a:r>
            <a:endParaRPr lang="en-US" altLang="zh-CN" sz="2200" dirty="0"/>
          </a:p>
          <a:p>
            <a:pPr lvl="2">
              <a:lnSpc>
                <a:spcPct val="120000"/>
              </a:lnSpc>
              <a:buSzPct val="87000"/>
              <a:buFont typeface="Wingdings" panose="05000000000000000000" pitchFamily="2" charset="2"/>
              <a:buChar char="l"/>
            </a:pPr>
            <a:r>
              <a:rPr lang="zh-CN" altLang="en-US" sz="2200" dirty="0"/>
              <a:t>按照设置为空值的策略，就要把学生表中专业号</a:t>
            </a:r>
            <a:r>
              <a:rPr lang="en-US" altLang="zh-CN" sz="2200" dirty="0"/>
              <a:t>=12</a:t>
            </a:r>
            <a:r>
              <a:rPr lang="zh-CN" altLang="en-US" sz="2200" dirty="0"/>
              <a:t>的所有元组的专业号设置为空值</a:t>
            </a:r>
            <a:endParaRPr lang="zh-CN" altLang="en-US" sz="2200" dirty="0"/>
          </a:p>
          <a:p>
            <a:pPr lvl="2">
              <a:lnSpc>
                <a:spcPct val="120000"/>
              </a:lnSpc>
              <a:buSzPct val="87000"/>
              <a:buFont typeface="Wingdings" panose="05000000000000000000" pitchFamily="2" charset="2"/>
              <a:buChar char="l"/>
            </a:pPr>
            <a:r>
              <a:rPr lang="zh-CN" altLang="en-US" sz="2200" dirty="0"/>
              <a:t>对应语义：某个专业删除了，该专业的所有学生专业未定，等待重新分配专业 </a:t>
            </a:r>
            <a:endParaRPr lang="en-US" altLang="zh-CN" sz="2200" dirty="0"/>
          </a:p>
          <a:p>
            <a:pPr lvl="2">
              <a:lnSpc>
                <a:spcPct val="110000"/>
              </a:lnSpc>
              <a:buSzPct val="85000"/>
              <a:buFont typeface="Wingdings" panose="05000000000000000000" pitchFamily="2" charset="2"/>
              <a:buChar char="n"/>
            </a:pPr>
            <a:endParaRPr lang="zh-CN" altLang="en-US" sz="1900" dirty="0"/>
          </a:p>
        </p:txBody>
      </p:sp>
      <p:sp>
        <p:nvSpPr>
          <p:cNvPr id="29700" name="AutoShape 4"/>
          <p:cNvSpPr/>
          <p:nvPr/>
        </p:nvSpPr>
        <p:spPr>
          <a:xfrm>
            <a:off x="6084888" y="1052513"/>
            <a:ext cx="1057275" cy="504825"/>
          </a:xfrm>
          <a:prstGeom prst="wedgeEllipseCallout">
            <a:avLst>
              <a:gd name="adj1" fmla="val -108861"/>
              <a:gd name="adj2" fmla="val 9717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p>
            <a:pPr marL="342900" indent="-342900"/>
            <a:r>
              <a:rPr lang="zh-CN" altLang="en-US" b="1" dirty="0">
                <a:latin typeface="Arial" panose="020B0604020202020204" pitchFamily="34" charset="0"/>
              </a:rPr>
              <a:t>外码</a:t>
            </a:r>
            <a:endParaRPr lang="zh-CN" altLang="en-US" b="1"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ln/>
        </p:spPr>
        <p:txBody>
          <a:bodyPr vert="horz" wrap="square" lIns="91440" tIns="45720" rIns="91440" bIns="45720" anchor="ctr"/>
          <a:p>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30723" name="Rectangle 3"/>
          <p:cNvSpPr>
            <a:spLocks noGrp="1"/>
          </p:cNvSpPr>
          <p:nvPr>
            <p:ph type="body"/>
          </p:nvPr>
        </p:nvSpPr>
        <p:spPr>
          <a:xfrm>
            <a:off x="250825" y="1285875"/>
            <a:ext cx="8435975" cy="5095875"/>
          </a:xfrm>
          <a:ln/>
        </p:spPr>
        <p:txBody>
          <a:bodyPr vert="horz" wrap="square" lIns="91440" tIns="45720" rIns="91440" bIns="45720" anchor="t"/>
          <a:p>
            <a:pPr lvl="1">
              <a:lnSpc>
                <a:spcPct val="120000"/>
              </a:lnSpc>
              <a:buSzPct val="85000"/>
            </a:pPr>
            <a:r>
              <a:rPr lang="zh-CN" altLang="en-US" dirty="0"/>
              <a:t>对于参照完整性，除了应该定义外码，还应定义</a:t>
            </a:r>
            <a:r>
              <a:rPr lang="zh-CN" altLang="en-US" dirty="0">
                <a:solidFill>
                  <a:srgbClr val="FF00FF"/>
                </a:solidFill>
              </a:rPr>
              <a:t>外码列是否允许空值 </a:t>
            </a:r>
            <a:endParaRPr lang="en-US" altLang="zh-CN" dirty="0">
              <a:solidFill>
                <a:srgbClr val="FF00FF"/>
              </a:solidFill>
            </a:endParaRPr>
          </a:p>
          <a:p>
            <a:pPr lvl="1">
              <a:lnSpc>
                <a:spcPct val="120000"/>
              </a:lnSpc>
              <a:buSzPct val="85000"/>
            </a:pPr>
            <a:r>
              <a:rPr lang="zh-CN" altLang="en-US" dirty="0">
                <a:latin typeface="宋体" panose="02010600030101010101" pitchFamily="2" charset="-122"/>
              </a:rPr>
              <a:t>参见爱课程网数据库系统概论</a:t>
            </a:r>
            <a:r>
              <a:rPr lang="en-US" altLang="zh-CN" dirty="0"/>
              <a:t>5.2</a:t>
            </a:r>
            <a:r>
              <a:rPr lang="zh-CN" altLang="en-US" dirty="0"/>
              <a:t>节</a:t>
            </a:r>
            <a:r>
              <a:rPr lang="zh-CN" altLang="en-US" dirty="0">
                <a:latin typeface="宋体" panose="02010600030101010101" pitchFamily="2" charset="-122"/>
              </a:rPr>
              <a:t>动画</a:t>
            </a:r>
            <a:r>
              <a:rPr lang="en-US" altLang="zh-CN" dirty="0">
                <a:latin typeface="宋体" panose="02010600030101010101" pitchFamily="2" charset="-122"/>
              </a:rPr>
              <a:t>《</a:t>
            </a:r>
            <a:r>
              <a:rPr lang="zh-CN" altLang="en-US" dirty="0">
                <a:latin typeface="宋体" panose="02010600030101010101" pitchFamily="2" charset="-122"/>
              </a:rPr>
              <a:t>参照完整性</a:t>
            </a:r>
            <a:r>
              <a:rPr lang="en-US" altLang="zh-CN" dirty="0">
                <a:latin typeface="宋体" panose="02010600030101010101" pitchFamily="2" charset="-122"/>
              </a:rPr>
              <a:t>》</a:t>
            </a:r>
            <a:endParaRPr lang="en-US" altLang="zh-CN" dirty="0">
              <a:latin typeface="宋体" panose="02010600030101010101" pitchFamily="2" charset="-122"/>
            </a:endParaRPr>
          </a:p>
          <a:p>
            <a:pPr lvl="1">
              <a:lnSpc>
                <a:spcPct val="110000"/>
              </a:lnSpc>
              <a:buSzPct val="85000"/>
            </a:pPr>
            <a:endParaRPr lang="zh-CN" altLang="en-US" dirty="0">
              <a:solidFill>
                <a:srgbClr val="FF00FF"/>
              </a:solidFill>
            </a:endParaRPr>
          </a:p>
          <a:p>
            <a:pPr lvl="2">
              <a:lnSpc>
                <a:spcPct val="110000"/>
              </a:lnSpc>
              <a:buSzPct val="85000"/>
              <a:buFont typeface="Wingdings" panose="05000000000000000000" pitchFamily="2" charset="2"/>
              <a:buChar char="n"/>
            </a:pPr>
            <a:endParaRPr lang="zh-CN" alt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ln/>
        </p:spPr>
        <p:txBody>
          <a:bodyPr vert="horz" wrap="square" lIns="91440" tIns="45720" rIns="91440" bIns="45720" anchor="ctr"/>
          <a:p>
            <a:pPr eaLnBrk="1" hangingPunct="1"/>
            <a:r>
              <a:rPr lang="zh-CN" altLang="en-US" sz="3600" dirty="0"/>
              <a:t>数据库完整性（续）</a:t>
            </a:r>
            <a:endParaRPr lang="zh-CN" altLang="en-US" sz="3600" dirty="0"/>
          </a:p>
        </p:txBody>
      </p:sp>
      <p:sp>
        <p:nvSpPr>
          <p:cNvPr id="4099" name="Rectangle 3"/>
          <p:cNvSpPr>
            <a:spLocks noGrp="1"/>
          </p:cNvSpPr>
          <p:nvPr>
            <p:ph type="body"/>
          </p:nvPr>
        </p:nvSpPr>
        <p:spPr>
          <a:xfrm>
            <a:off x="323850" y="1125538"/>
            <a:ext cx="8362950" cy="5111750"/>
          </a:xfrm>
          <a:ln/>
        </p:spPr>
        <p:txBody>
          <a:bodyPr vert="horz" wrap="square" lIns="91440" tIns="45720" rIns="91440" bIns="45720" anchor="t"/>
          <a:p>
            <a:pPr eaLnBrk="1" hangingPunct="1">
              <a:lnSpc>
                <a:spcPct val="150000"/>
              </a:lnSpc>
              <a:spcBef>
                <a:spcPct val="0"/>
              </a:spcBef>
            </a:pPr>
            <a:r>
              <a:rPr lang="zh-CN" altLang="en-US" dirty="0"/>
              <a:t>数据的</a:t>
            </a:r>
            <a:r>
              <a:rPr lang="zh-CN" altLang="en-US" dirty="0">
                <a:solidFill>
                  <a:srgbClr val="FF0000"/>
                </a:solidFill>
              </a:rPr>
              <a:t>完整性</a:t>
            </a:r>
            <a:r>
              <a:rPr lang="zh-CN" altLang="en-US" dirty="0"/>
              <a:t>和</a:t>
            </a:r>
            <a:r>
              <a:rPr lang="zh-CN" altLang="en-US" dirty="0">
                <a:solidFill>
                  <a:srgbClr val="FF0000"/>
                </a:solidFill>
              </a:rPr>
              <a:t>安全性</a:t>
            </a:r>
            <a:r>
              <a:rPr lang="zh-CN" altLang="en-US" dirty="0"/>
              <a:t>是两个</a:t>
            </a:r>
            <a:r>
              <a:rPr lang="zh-CN" altLang="en-US" dirty="0">
                <a:solidFill>
                  <a:srgbClr val="FF0000"/>
                </a:solidFill>
              </a:rPr>
              <a:t>不同概念</a:t>
            </a:r>
            <a:endParaRPr lang="zh-CN" altLang="en-US" dirty="0"/>
          </a:p>
          <a:p>
            <a:pPr lvl="1" eaLnBrk="1" hangingPunct="1">
              <a:lnSpc>
                <a:spcPct val="150000"/>
              </a:lnSpc>
              <a:spcBef>
                <a:spcPct val="0"/>
              </a:spcBef>
            </a:pPr>
            <a:r>
              <a:rPr lang="zh-CN" altLang="en-US" dirty="0"/>
              <a:t>数据的完整性</a:t>
            </a:r>
            <a:endParaRPr lang="zh-CN" altLang="en-US" dirty="0"/>
          </a:p>
          <a:p>
            <a:pPr lvl="2" eaLnBrk="1" hangingPunct="1">
              <a:lnSpc>
                <a:spcPct val="150000"/>
              </a:lnSpc>
              <a:spcBef>
                <a:spcPct val="0"/>
              </a:spcBef>
              <a:buSzPct val="87000"/>
              <a:buFont typeface="Wingdings" panose="05000000000000000000" pitchFamily="2" charset="2"/>
              <a:buChar char="l"/>
            </a:pPr>
            <a:r>
              <a:rPr lang="zh-CN" altLang="en-US" sz="2200" dirty="0"/>
              <a:t>防止数据库中存在不符合语义的数据，也就是防止数据库中存在不正确的数据</a:t>
            </a:r>
            <a:endParaRPr lang="zh-CN" altLang="en-US" sz="2200" dirty="0"/>
          </a:p>
          <a:p>
            <a:pPr lvl="2" eaLnBrk="1" hangingPunct="1">
              <a:lnSpc>
                <a:spcPct val="150000"/>
              </a:lnSpc>
              <a:spcBef>
                <a:spcPct val="0"/>
              </a:spcBef>
              <a:buSzPct val="87000"/>
              <a:buFont typeface="Wingdings" panose="05000000000000000000" pitchFamily="2" charset="2"/>
              <a:buChar char="l"/>
            </a:pPr>
            <a:r>
              <a:rPr lang="zh-CN" altLang="en-US" sz="2200" dirty="0"/>
              <a:t>防范对象：不合语义的、不正确的数据</a:t>
            </a:r>
            <a:endParaRPr lang="zh-CN" altLang="en-US" sz="2200" dirty="0"/>
          </a:p>
          <a:p>
            <a:pPr lvl="1" eaLnBrk="1" hangingPunct="1">
              <a:lnSpc>
                <a:spcPct val="150000"/>
              </a:lnSpc>
              <a:spcBef>
                <a:spcPct val="0"/>
              </a:spcBef>
            </a:pPr>
            <a:r>
              <a:rPr lang="zh-CN" altLang="en-US" dirty="0"/>
              <a:t>数据的安全性</a:t>
            </a:r>
            <a:endParaRPr lang="zh-CN" altLang="en-US" dirty="0"/>
          </a:p>
          <a:p>
            <a:pPr lvl="2" eaLnBrk="1" hangingPunct="1">
              <a:lnSpc>
                <a:spcPct val="150000"/>
              </a:lnSpc>
              <a:spcBef>
                <a:spcPct val="0"/>
              </a:spcBef>
              <a:buSzPct val="87000"/>
              <a:buFont typeface="Wingdings" panose="05000000000000000000" pitchFamily="2" charset="2"/>
              <a:buChar char="l"/>
            </a:pPr>
            <a:r>
              <a:rPr lang="zh-CN" altLang="en-US" sz="2200" dirty="0"/>
              <a:t>保护数据库 防止恶意的破坏和非法的存取</a:t>
            </a:r>
            <a:endParaRPr lang="zh-CN" altLang="en-US" sz="2200" dirty="0"/>
          </a:p>
          <a:p>
            <a:pPr lvl="2" eaLnBrk="1" hangingPunct="1">
              <a:lnSpc>
                <a:spcPct val="150000"/>
              </a:lnSpc>
              <a:spcBef>
                <a:spcPct val="0"/>
              </a:spcBef>
              <a:buSzPct val="87000"/>
              <a:buFont typeface="Wingdings" panose="05000000000000000000" pitchFamily="2" charset="2"/>
              <a:buChar char="l"/>
            </a:pPr>
            <a:r>
              <a:rPr lang="zh-CN" altLang="en-US" sz="2200" dirty="0"/>
              <a:t>防范对象：非法用户和非法操作</a:t>
            </a:r>
            <a:endParaRPr lang="zh-CN" alt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31747" name="Rectangle 2"/>
          <p:cNvSpPr>
            <a:spLocks noGrp="1"/>
          </p:cNvSpPr>
          <p:nvPr>
            <p:ph type="title"/>
          </p:nvPr>
        </p:nvSpPr>
        <p:spPr>
          <a:ln/>
        </p:spPr>
        <p:txBody>
          <a:bodyPr vert="horz" wrap="square" lIns="91440" tIns="45720" rIns="91440" bIns="45720" anchor="ctr"/>
          <a:p>
            <a:pPr eaLnBrk="1" hangingPunct="1"/>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31748" name="Rectangle 3"/>
          <p:cNvSpPr>
            <a:spLocks noGrp="1"/>
          </p:cNvSpPr>
          <p:nvPr>
            <p:ph type="body"/>
          </p:nvPr>
        </p:nvSpPr>
        <p:spPr>
          <a:xfrm>
            <a:off x="457200" y="981075"/>
            <a:ext cx="8229600" cy="5400675"/>
          </a:xfrm>
          <a:ln/>
        </p:spPr>
        <p:txBody>
          <a:bodyPr vert="horz" wrap="square" lIns="91440" tIns="45720" rIns="91440" bIns="45720" anchor="t"/>
          <a:p>
            <a:pPr eaLnBrk="1" hangingPunct="1">
              <a:lnSpc>
                <a:spcPct val="90000"/>
              </a:lnSpc>
              <a:buNone/>
            </a:pPr>
            <a:r>
              <a:rPr lang="en-US" altLang="zh-CN" sz="2400" dirty="0"/>
              <a:t>[</a:t>
            </a:r>
            <a:r>
              <a:rPr lang="zh-CN" altLang="en-US" sz="2400" dirty="0"/>
              <a:t>例5.</a:t>
            </a:r>
            <a:r>
              <a:rPr lang="en-US" altLang="zh-CN" sz="2400" dirty="0"/>
              <a:t>4]</a:t>
            </a:r>
            <a:r>
              <a:rPr lang="zh-CN" altLang="en-US" sz="2400" dirty="0"/>
              <a:t>  显式说明参照完整性的违约处理示例</a:t>
            </a:r>
            <a:endParaRPr lang="zh-CN" altLang="en-US" sz="2400" dirty="0"/>
          </a:p>
          <a:p>
            <a:pPr eaLnBrk="1" hangingPunct="1">
              <a:lnSpc>
                <a:spcPct val="90000"/>
              </a:lnSpc>
              <a:buNone/>
            </a:pPr>
            <a:r>
              <a:rPr lang="zh-CN" altLang="en-US" sz="2000" dirty="0"/>
              <a:t>       </a:t>
            </a:r>
            <a:r>
              <a:rPr lang="en-US" altLang="zh-CN" sz="2000" dirty="0"/>
              <a:t>CREATE TABLE SC</a:t>
            </a:r>
            <a:endParaRPr lang="en-US" altLang="zh-CN" sz="2000" dirty="0"/>
          </a:p>
          <a:p>
            <a:pPr eaLnBrk="1" hangingPunct="1">
              <a:lnSpc>
                <a:spcPct val="90000"/>
              </a:lnSpc>
              <a:buNone/>
            </a:pPr>
            <a:r>
              <a:rPr lang="en-US" altLang="zh-CN" sz="2000" dirty="0"/>
              <a:t>        </a:t>
            </a:r>
            <a:r>
              <a:rPr lang="zh-CN" altLang="en-US" sz="2000" dirty="0"/>
              <a:t>(  </a:t>
            </a:r>
            <a:r>
              <a:rPr lang="en-US" altLang="zh-CN" sz="2000" dirty="0"/>
              <a:t>Sno   CHAR</a:t>
            </a:r>
            <a:r>
              <a:rPr lang="zh-CN" altLang="en-US" sz="2000" dirty="0"/>
              <a:t>(</a:t>
            </a:r>
            <a:r>
              <a:rPr lang="en-US" altLang="zh-CN" sz="2000" dirty="0"/>
              <a:t>9</a:t>
            </a:r>
            <a:r>
              <a:rPr lang="zh-CN" altLang="en-US" sz="2000" dirty="0"/>
              <a:t>)</a:t>
            </a:r>
            <a:r>
              <a:rPr lang="en-US" altLang="zh-CN" sz="2000" dirty="0"/>
              <a:t>  NOT NULL</a:t>
            </a:r>
            <a:r>
              <a:rPr lang="zh-CN" altLang="en-US" sz="2000" dirty="0"/>
              <a:t>，</a:t>
            </a:r>
            <a:endParaRPr lang="zh-CN" altLang="en-US" sz="2000" dirty="0"/>
          </a:p>
          <a:p>
            <a:pPr eaLnBrk="1" hangingPunct="1">
              <a:lnSpc>
                <a:spcPct val="90000"/>
              </a:lnSpc>
              <a:buNone/>
            </a:pPr>
            <a:r>
              <a:rPr lang="zh-CN" altLang="en-US" sz="2000" dirty="0"/>
              <a:t>           </a:t>
            </a:r>
            <a:r>
              <a:rPr lang="en-US" altLang="zh-CN" sz="2000" dirty="0"/>
              <a:t>Cno   CHAR</a:t>
            </a:r>
            <a:r>
              <a:rPr lang="zh-CN" altLang="en-US" sz="2000" dirty="0"/>
              <a:t>(</a:t>
            </a:r>
            <a:r>
              <a:rPr lang="en-US" altLang="zh-CN" sz="2000" dirty="0"/>
              <a:t>4</a:t>
            </a:r>
            <a:r>
              <a:rPr lang="zh-CN" altLang="en-US" sz="2000" dirty="0"/>
              <a:t>)</a:t>
            </a:r>
            <a:r>
              <a:rPr lang="en-US" altLang="zh-CN" sz="2000" dirty="0"/>
              <a:t>  NOT NULL</a:t>
            </a:r>
            <a:r>
              <a:rPr lang="zh-CN" altLang="en-US" sz="2000" dirty="0"/>
              <a:t>，</a:t>
            </a:r>
            <a:endParaRPr lang="zh-CN" altLang="en-US" sz="2000" dirty="0"/>
          </a:p>
          <a:p>
            <a:pPr eaLnBrk="1" hangingPunct="1">
              <a:lnSpc>
                <a:spcPct val="90000"/>
              </a:lnSpc>
              <a:buNone/>
            </a:pPr>
            <a:r>
              <a:rPr lang="zh-CN" altLang="en-US" sz="2000" dirty="0"/>
              <a:t>           </a:t>
            </a:r>
            <a:r>
              <a:rPr lang="en-US" altLang="zh-CN" sz="2000" dirty="0"/>
              <a:t>Grade  SMALLINT</a:t>
            </a:r>
            <a:r>
              <a:rPr lang="zh-CN" altLang="en-US" sz="2000" dirty="0"/>
              <a:t>,</a:t>
            </a:r>
            <a:endParaRPr lang="zh-CN" altLang="en-US" sz="2000" dirty="0"/>
          </a:p>
          <a:p>
            <a:pPr eaLnBrk="1" hangingPunct="1">
              <a:lnSpc>
                <a:spcPct val="90000"/>
              </a:lnSpc>
              <a:buNone/>
            </a:pPr>
            <a:r>
              <a:rPr lang="zh-CN" altLang="en-US" sz="2000" dirty="0"/>
              <a:t>           </a:t>
            </a:r>
            <a:r>
              <a:rPr lang="en-US" altLang="zh-CN" sz="2000" dirty="0"/>
              <a:t>PRIMARY KEY</a:t>
            </a:r>
            <a:r>
              <a:rPr lang="zh-CN" altLang="en-US" sz="2000" dirty="0"/>
              <a:t>(</a:t>
            </a:r>
            <a:r>
              <a:rPr lang="en-US" altLang="zh-CN" sz="2000" dirty="0"/>
              <a:t>Sno</a:t>
            </a:r>
            <a:r>
              <a:rPr lang="zh-CN" altLang="en-US" sz="2000" dirty="0"/>
              <a:t>,</a:t>
            </a:r>
            <a:r>
              <a:rPr lang="en-US" altLang="zh-CN" sz="2000" dirty="0"/>
              <a:t>Cno</a:t>
            </a:r>
            <a:r>
              <a:rPr lang="zh-CN" altLang="en-US" sz="2000" dirty="0"/>
              <a:t>)， 			</a:t>
            </a:r>
            <a:endParaRPr lang="zh-CN" altLang="en-US" sz="2000" dirty="0"/>
          </a:p>
          <a:p>
            <a:pPr eaLnBrk="1" hangingPunct="1">
              <a:lnSpc>
                <a:spcPct val="90000"/>
              </a:lnSpc>
              <a:buNone/>
            </a:pPr>
            <a:r>
              <a:rPr lang="zh-CN" altLang="en-US" sz="2000" dirty="0"/>
              <a:t>           </a:t>
            </a:r>
            <a:r>
              <a:rPr lang="en-US" altLang="zh-CN" sz="2000" dirty="0"/>
              <a:t>FOREIGN KEY </a:t>
            </a:r>
            <a:r>
              <a:rPr lang="zh-CN" altLang="en-US" sz="2000" dirty="0"/>
              <a:t>(</a:t>
            </a:r>
            <a:r>
              <a:rPr lang="en-US" altLang="zh-CN" sz="2000" dirty="0"/>
              <a:t>Sno</a:t>
            </a:r>
            <a:r>
              <a:rPr lang="zh-CN" altLang="en-US" sz="2000" dirty="0"/>
              <a:t>)</a:t>
            </a:r>
            <a:r>
              <a:rPr lang="en-US" altLang="zh-CN" sz="2000" dirty="0"/>
              <a:t> REFERENCES Student</a:t>
            </a:r>
            <a:r>
              <a:rPr lang="zh-CN" altLang="en-US" sz="2000" dirty="0"/>
              <a:t>(</a:t>
            </a:r>
            <a:r>
              <a:rPr lang="en-US" altLang="zh-CN" sz="2000" dirty="0"/>
              <a:t>Sno</a:t>
            </a:r>
            <a:r>
              <a:rPr lang="zh-CN" altLang="en-US" sz="2000" dirty="0"/>
              <a:t>)</a:t>
            </a:r>
            <a:r>
              <a:rPr lang="en-US" altLang="zh-CN" sz="2000" dirty="0"/>
              <a:t> </a:t>
            </a:r>
            <a:endParaRPr lang="en-US" altLang="zh-CN" sz="2000" dirty="0"/>
          </a:p>
          <a:p>
            <a:pPr eaLnBrk="1" hangingPunct="1">
              <a:lnSpc>
                <a:spcPct val="90000"/>
              </a:lnSpc>
              <a:buNone/>
            </a:pPr>
            <a:r>
              <a:rPr lang="en-US" altLang="zh-CN" sz="2000" dirty="0"/>
              <a:t>		ON DELETE CASCADE       </a:t>
            </a:r>
            <a:r>
              <a:rPr lang="en-US" altLang="zh-CN" sz="1600" dirty="0"/>
              <a:t> </a:t>
            </a:r>
            <a:r>
              <a:rPr lang="en-US" altLang="zh-CN" sz="1800" dirty="0"/>
              <a:t>/*</a:t>
            </a:r>
            <a:r>
              <a:rPr lang="zh-CN" altLang="en-US" sz="1800" dirty="0">
                <a:solidFill>
                  <a:srgbClr val="FF00FF"/>
                </a:solidFill>
              </a:rPr>
              <a:t>级联删除</a:t>
            </a:r>
            <a:r>
              <a:rPr lang="en-US" altLang="zh-CN" sz="1800" dirty="0"/>
              <a:t>SC</a:t>
            </a:r>
            <a:r>
              <a:rPr lang="zh-CN" altLang="en-US" sz="1800" dirty="0"/>
              <a:t>表中相应的元组*</a:t>
            </a:r>
            <a:r>
              <a:rPr lang="en-US" altLang="zh-CN" sz="1800" dirty="0"/>
              <a:t>/</a:t>
            </a:r>
            <a:endParaRPr lang="en-US" altLang="zh-CN" sz="1600" dirty="0"/>
          </a:p>
          <a:p>
            <a:pPr eaLnBrk="1" hangingPunct="1">
              <a:lnSpc>
                <a:spcPct val="90000"/>
              </a:lnSpc>
              <a:buNone/>
            </a:pPr>
            <a:r>
              <a:rPr lang="en-US" altLang="zh-CN" sz="2000" dirty="0"/>
              <a:t>             ON UPDATE CASCADE</a:t>
            </a:r>
            <a:r>
              <a:rPr lang="zh-CN" altLang="en-US" sz="2000" dirty="0"/>
              <a:t>,      </a:t>
            </a:r>
            <a:r>
              <a:rPr lang="en-US" altLang="zh-CN" sz="1800" dirty="0"/>
              <a:t>/*</a:t>
            </a:r>
            <a:r>
              <a:rPr lang="zh-CN" altLang="en-US" sz="1800" dirty="0">
                <a:solidFill>
                  <a:srgbClr val="FF00FF"/>
                </a:solidFill>
              </a:rPr>
              <a:t>级联更新</a:t>
            </a:r>
            <a:r>
              <a:rPr lang="en-US" altLang="zh-CN" sz="1800" dirty="0"/>
              <a:t>SC</a:t>
            </a:r>
            <a:r>
              <a:rPr lang="zh-CN" altLang="en-US" sz="1800" dirty="0"/>
              <a:t>表中相应的元组*</a:t>
            </a:r>
            <a:r>
              <a:rPr lang="en-US" altLang="zh-CN" sz="1800" dirty="0"/>
              <a:t>/</a:t>
            </a:r>
            <a:endParaRPr lang="en-US" altLang="zh-CN" sz="1800" dirty="0"/>
          </a:p>
          <a:p>
            <a:pPr eaLnBrk="1" hangingPunct="1">
              <a:lnSpc>
                <a:spcPct val="90000"/>
              </a:lnSpc>
              <a:buNone/>
            </a:pPr>
            <a:r>
              <a:rPr lang="en-US" altLang="zh-CN" sz="2000" dirty="0"/>
              <a:t>         </a:t>
            </a:r>
            <a:r>
              <a:rPr lang="zh-CN" altLang="en-US" sz="2000" dirty="0"/>
              <a:t>  </a:t>
            </a:r>
            <a:r>
              <a:rPr lang="en-US" altLang="zh-CN" sz="2000" dirty="0"/>
              <a:t>FOREIGN KEY </a:t>
            </a:r>
            <a:r>
              <a:rPr lang="zh-CN" altLang="en-US" sz="2000" dirty="0"/>
              <a:t>(</a:t>
            </a:r>
            <a:r>
              <a:rPr lang="en-US" altLang="zh-CN" sz="2000" dirty="0"/>
              <a:t>Cno</a:t>
            </a:r>
            <a:r>
              <a:rPr lang="zh-CN" altLang="en-US" sz="2000" dirty="0"/>
              <a:t>)</a:t>
            </a:r>
            <a:r>
              <a:rPr lang="en-US" altLang="zh-CN" sz="2000" dirty="0"/>
              <a:t> REFERENCES Course</a:t>
            </a:r>
            <a:r>
              <a:rPr lang="zh-CN" altLang="en-US" sz="2000" dirty="0"/>
              <a:t>(</a:t>
            </a:r>
            <a:r>
              <a:rPr lang="en-US" altLang="zh-CN" sz="2000" dirty="0"/>
              <a:t>Cno</a:t>
            </a:r>
            <a:r>
              <a:rPr lang="zh-CN" altLang="en-US" sz="2000" dirty="0"/>
              <a:t>)</a:t>
            </a:r>
            <a:r>
              <a:rPr lang="en-US" altLang="zh-CN" sz="2000" dirty="0"/>
              <a:t>	                    </a:t>
            </a:r>
            <a:endParaRPr lang="en-US" altLang="zh-CN" sz="2000" dirty="0"/>
          </a:p>
          <a:p>
            <a:pPr eaLnBrk="1" hangingPunct="1">
              <a:lnSpc>
                <a:spcPct val="90000"/>
              </a:lnSpc>
              <a:buNone/>
            </a:pPr>
            <a:r>
              <a:rPr lang="en-US" altLang="zh-CN" sz="2000" dirty="0"/>
              <a:t>             ON DELETE NO ACTION 	</a:t>
            </a:r>
            <a:endParaRPr lang="en-US" altLang="zh-CN" sz="2000" dirty="0"/>
          </a:p>
          <a:p>
            <a:pPr eaLnBrk="1" hangingPunct="1">
              <a:lnSpc>
                <a:spcPct val="90000"/>
              </a:lnSpc>
              <a:buNone/>
            </a:pPr>
            <a:r>
              <a:rPr lang="en-US" altLang="zh-CN" sz="1800" dirty="0"/>
              <a:t>                 /*</a:t>
            </a:r>
            <a:r>
              <a:rPr lang="zh-CN" altLang="en-US" sz="1800" dirty="0"/>
              <a:t>当删除</a:t>
            </a:r>
            <a:r>
              <a:rPr lang="en-US" altLang="zh-CN" sz="1800" dirty="0"/>
              <a:t>course </a:t>
            </a:r>
            <a:r>
              <a:rPr lang="zh-CN" altLang="en-US" sz="1800" dirty="0"/>
              <a:t>表中的元组造成了与</a:t>
            </a:r>
            <a:r>
              <a:rPr lang="en-US" altLang="zh-CN" sz="1800" dirty="0"/>
              <a:t>SC</a:t>
            </a:r>
            <a:r>
              <a:rPr lang="zh-CN" altLang="en-US" sz="1800" dirty="0"/>
              <a:t>表不一致时</a:t>
            </a:r>
            <a:r>
              <a:rPr lang="zh-CN" altLang="en-US" sz="1800" dirty="0">
                <a:solidFill>
                  <a:srgbClr val="FF00FF"/>
                </a:solidFill>
              </a:rPr>
              <a:t>拒绝删除</a:t>
            </a:r>
            <a:r>
              <a:rPr lang="zh-CN" altLang="en-US" sz="1800" dirty="0"/>
              <a:t>*</a:t>
            </a:r>
            <a:r>
              <a:rPr lang="en-US" altLang="zh-CN" sz="1800" dirty="0"/>
              <a:t>/</a:t>
            </a:r>
            <a:endParaRPr lang="en-US" altLang="zh-CN" sz="1800" dirty="0"/>
          </a:p>
          <a:p>
            <a:pPr eaLnBrk="1" hangingPunct="1">
              <a:lnSpc>
                <a:spcPct val="90000"/>
              </a:lnSpc>
              <a:buNone/>
            </a:pPr>
            <a:r>
              <a:rPr lang="en-US" altLang="zh-CN" sz="2000" dirty="0"/>
              <a:t>             ON UPDATE CASCADE   </a:t>
            </a:r>
            <a:endParaRPr lang="en-US" altLang="zh-CN" sz="2000" dirty="0"/>
          </a:p>
          <a:p>
            <a:pPr eaLnBrk="1" hangingPunct="1">
              <a:lnSpc>
                <a:spcPct val="90000"/>
              </a:lnSpc>
              <a:buNone/>
            </a:pPr>
            <a:r>
              <a:rPr lang="en-US" altLang="zh-CN" sz="2000" dirty="0"/>
              <a:t>      	</a:t>
            </a:r>
            <a:r>
              <a:rPr lang="en-US" altLang="zh-CN" sz="1800" dirty="0"/>
              <a:t>  /*</a:t>
            </a:r>
            <a:r>
              <a:rPr lang="zh-CN" altLang="en-US" sz="1800" dirty="0"/>
              <a:t>当更新</a:t>
            </a:r>
            <a:r>
              <a:rPr lang="en-US" altLang="zh-CN" sz="1800" dirty="0"/>
              <a:t>course</a:t>
            </a:r>
            <a:r>
              <a:rPr lang="zh-CN" altLang="en-US" sz="1800" dirty="0"/>
              <a:t>表中的</a:t>
            </a:r>
            <a:r>
              <a:rPr lang="en-US" altLang="zh-CN" sz="1800" dirty="0"/>
              <a:t>cno</a:t>
            </a:r>
            <a:r>
              <a:rPr lang="zh-CN" altLang="en-US" sz="1800" dirty="0"/>
              <a:t>时，</a:t>
            </a:r>
            <a:r>
              <a:rPr lang="zh-CN" altLang="en-US" sz="1800" dirty="0">
                <a:solidFill>
                  <a:srgbClr val="FF00FF"/>
                </a:solidFill>
              </a:rPr>
              <a:t>级联更新</a:t>
            </a:r>
            <a:r>
              <a:rPr lang="en-US" altLang="zh-CN" sz="1800" dirty="0"/>
              <a:t>SC</a:t>
            </a:r>
            <a:r>
              <a:rPr lang="zh-CN" altLang="en-US" sz="1800" dirty="0"/>
              <a:t>表中相应的元组*</a:t>
            </a:r>
            <a:r>
              <a:rPr lang="en-US" altLang="zh-CN" sz="1800" dirty="0"/>
              <a:t>/</a:t>
            </a:r>
            <a:endParaRPr lang="en-US" altLang="zh-CN" sz="2000" dirty="0"/>
          </a:p>
          <a:p>
            <a:pPr eaLnBrk="1" hangingPunct="1">
              <a:lnSpc>
                <a:spcPct val="90000"/>
              </a:lnSpc>
              <a:buNone/>
            </a:pPr>
            <a:r>
              <a:rPr lang="en-US" altLang="zh-CN" sz="1600" dirty="0"/>
              <a:t>        </a:t>
            </a:r>
            <a:r>
              <a:rPr lang="zh-CN" altLang="en-US" sz="1600" dirty="0"/>
              <a:t>  </a:t>
            </a:r>
            <a:r>
              <a:rPr lang="zh-CN" altLang="en-US" sz="2000" dirty="0"/>
              <a:t> );</a:t>
            </a:r>
            <a:endParaRPr lang="zh-CN" alt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32771" name="Rectangle 2"/>
          <p:cNvSpPr>
            <a:spLocks noGrp="1"/>
          </p:cNvSpPr>
          <p:nvPr>
            <p:ph type="title"/>
          </p:nvPr>
        </p:nvSpPr>
        <p:spPr>
          <a:ln/>
        </p:spPr>
        <p:txBody>
          <a:bodyPr vert="horz" wrap="square" lIns="91440" tIns="45720" rIns="91440" bIns="45720" anchor="ctr"/>
          <a:p>
            <a:pPr eaLnBrk="1" hangingPunct="1"/>
            <a:r>
              <a:rPr lang="zh-CN" altLang="en-US" sz="3600" dirty="0"/>
              <a:t>第五章 数据库完整性</a:t>
            </a:r>
            <a:endParaRPr lang="zh-CN" altLang="en-US" sz="3600" dirty="0"/>
          </a:p>
        </p:txBody>
      </p:sp>
      <p:sp>
        <p:nvSpPr>
          <p:cNvPr id="32772" name="Rectangle 3"/>
          <p:cNvSpPr>
            <a:spLocks noGrp="1"/>
          </p:cNvSpPr>
          <p:nvPr>
            <p:ph type="body"/>
          </p:nvPr>
        </p:nvSpPr>
        <p:spPr>
          <a:xfrm>
            <a:off x="755650" y="1196975"/>
            <a:ext cx="7786688" cy="4495800"/>
          </a:xfrm>
          <a:ln/>
        </p:spPr>
        <p:txBody>
          <a:bodyPr vert="horz" wrap="square" lIns="91440" tIns="45720" rIns="91440" bIns="45720" anchor="t"/>
          <a:p>
            <a:pPr eaLnBrk="1" hangingPunct="1">
              <a:lnSpc>
                <a:spcPct val="130000"/>
              </a:lnSpc>
              <a:buNone/>
            </a:pPr>
            <a:r>
              <a:rPr lang="en-US" altLang="zh-CN" dirty="0"/>
              <a:t>5.1  </a:t>
            </a:r>
            <a:r>
              <a:rPr lang="zh-CN" altLang="en-US" dirty="0"/>
              <a:t>实体完整性</a:t>
            </a:r>
            <a:endParaRPr lang="zh-CN" altLang="en-US" dirty="0"/>
          </a:p>
          <a:p>
            <a:pPr eaLnBrk="1" hangingPunct="1">
              <a:lnSpc>
                <a:spcPct val="130000"/>
              </a:lnSpc>
              <a:buNone/>
            </a:pPr>
            <a:r>
              <a:rPr lang="en-US" altLang="zh-CN" dirty="0"/>
              <a:t>5.2  </a:t>
            </a:r>
            <a:r>
              <a:rPr lang="zh-CN" altLang="en-US" dirty="0"/>
              <a:t>参照完整性</a:t>
            </a:r>
            <a:endParaRPr lang="zh-CN" altLang="en-US" dirty="0"/>
          </a:p>
          <a:p>
            <a:pPr eaLnBrk="1" hangingPunct="1">
              <a:lnSpc>
                <a:spcPct val="130000"/>
              </a:lnSpc>
              <a:buNone/>
            </a:pPr>
            <a:r>
              <a:rPr lang="en-US" altLang="zh-CN" dirty="0">
                <a:solidFill>
                  <a:srgbClr val="0066FF"/>
                </a:solidFill>
              </a:rPr>
              <a:t>5.3  </a:t>
            </a:r>
            <a:r>
              <a:rPr lang="zh-CN" altLang="en-US" dirty="0">
                <a:solidFill>
                  <a:srgbClr val="0066FF"/>
                </a:solidFill>
              </a:rPr>
              <a:t>用户定义的完整性</a:t>
            </a:r>
            <a:endParaRPr lang="zh-CN" altLang="en-US" dirty="0">
              <a:solidFill>
                <a:srgbClr val="0066FF"/>
              </a:solidFill>
            </a:endParaRPr>
          </a:p>
          <a:p>
            <a:pPr eaLnBrk="1" hangingPunct="1">
              <a:lnSpc>
                <a:spcPct val="130000"/>
              </a:lnSpc>
              <a:buNone/>
            </a:pPr>
            <a:r>
              <a:rPr lang="en-US" altLang="zh-CN" dirty="0"/>
              <a:t>5.4  </a:t>
            </a:r>
            <a:r>
              <a:rPr lang="zh-CN" altLang="en-US" dirty="0"/>
              <a:t>完整性约束命名字句</a:t>
            </a:r>
            <a:endParaRPr lang="zh-CN" altLang="en-US" dirty="0"/>
          </a:p>
          <a:p>
            <a:pPr eaLnBrk="1" hangingPunct="1"/>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33795" name="Rectangle 2"/>
          <p:cNvSpPr>
            <a:spLocks noGrp="1"/>
          </p:cNvSpPr>
          <p:nvPr>
            <p:ph type="title"/>
          </p:nvPr>
        </p:nvSpPr>
        <p:spPr>
          <a:ln/>
        </p:spPr>
        <p:txBody>
          <a:bodyPr vert="horz" wrap="square" lIns="91440" tIns="45720" rIns="91440" bIns="45720" anchor="ctr"/>
          <a:p>
            <a:pPr eaLnBrk="1" hangingPunct="1"/>
            <a:r>
              <a:rPr lang="en-US" altLang="zh-CN" sz="3600" dirty="0"/>
              <a:t>5.3  </a:t>
            </a:r>
            <a:r>
              <a:rPr lang="zh-CN" altLang="en-US" sz="3600" dirty="0"/>
              <a:t>用户定义的完整性</a:t>
            </a:r>
            <a:endParaRPr lang="zh-CN" altLang="en-US" sz="3600" dirty="0"/>
          </a:p>
        </p:txBody>
      </p:sp>
      <p:sp>
        <p:nvSpPr>
          <p:cNvPr id="33796" name="Rectangle 3"/>
          <p:cNvSpPr>
            <a:spLocks noGrp="1"/>
          </p:cNvSpPr>
          <p:nvPr>
            <p:ph type="body"/>
          </p:nvPr>
        </p:nvSpPr>
        <p:spPr>
          <a:ln/>
        </p:spPr>
        <p:txBody>
          <a:bodyPr vert="horz" wrap="square" lIns="91440" tIns="45720" rIns="91440" bIns="45720" anchor="t"/>
          <a:p>
            <a:pPr eaLnBrk="1" hangingPunct="1">
              <a:lnSpc>
                <a:spcPct val="170000"/>
              </a:lnSpc>
            </a:pPr>
            <a:r>
              <a:rPr lang="zh-CN" altLang="en-US" dirty="0"/>
              <a:t>用户定义的完整性是：针对</a:t>
            </a:r>
            <a:r>
              <a:rPr lang="zh-CN" altLang="en-US" dirty="0">
                <a:solidFill>
                  <a:srgbClr val="FF00FF"/>
                </a:solidFill>
              </a:rPr>
              <a:t>某一具体应用</a:t>
            </a:r>
            <a:r>
              <a:rPr lang="zh-CN" altLang="en-US" dirty="0"/>
              <a:t>的数据必须满足的语义要求 </a:t>
            </a:r>
            <a:endParaRPr lang="zh-CN" altLang="en-US" dirty="0"/>
          </a:p>
          <a:p>
            <a:pPr eaLnBrk="1" hangingPunct="1">
              <a:lnSpc>
                <a:spcPct val="170000"/>
              </a:lnSpc>
            </a:pPr>
            <a:r>
              <a:rPr lang="zh-CN" altLang="en-US" dirty="0"/>
              <a:t>关系数据库管理系统提供了定义和检验用户定义完整性的机制，不必由应用程序承担</a:t>
            </a:r>
            <a:endParaRPr lang="zh-CN" altLang="en-US"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34819" name="Rectangle 2"/>
          <p:cNvSpPr>
            <a:spLocks noGrp="1"/>
          </p:cNvSpPr>
          <p:nvPr>
            <p:ph type="title"/>
          </p:nvPr>
        </p:nvSpPr>
        <p:spPr>
          <a:ln/>
        </p:spPr>
        <p:txBody>
          <a:bodyPr vert="horz" wrap="square" lIns="91440" tIns="45720" rIns="91440" bIns="45720" anchor="ctr"/>
          <a:p>
            <a:pPr eaLnBrk="1" hangingPunct="1"/>
            <a:r>
              <a:rPr lang="en-US" altLang="zh-CN" sz="3600" dirty="0"/>
              <a:t>5.3  </a:t>
            </a:r>
            <a:r>
              <a:rPr lang="zh-CN" altLang="en-US" sz="3600" dirty="0"/>
              <a:t>用户定义的完整性</a:t>
            </a:r>
            <a:endParaRPr lang="zh-CN" altLang="en-US" sz="3600" dirty="0"/>
          </a:p>
        </p:txBody>
      </p:sp>
      <p:sp>
        <p:nvSpPr>
          <p:cNvPr id="32772" name="Rectangle 3"/>
          <p:cNvSpPr>
            <a:spLocks noGrp="1" noChangeArrowheads="1"/>
          </p:cNvSpPr>
          <p:nvPr>
            <p:ph type="body" idx="1"/>
          </p:nvPr>
        </p:nvSpPr>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rgbClr val="00B050"/>
                </a:solidFill>
                <a:effectLst/>
                <a:uLnTx/>
                <a:uFillTx/>
                <a:latin typeface="+mn-lt"/>
                <a:ea typeface="+mn-ea"/>
                <a:cs typeface="+mn-cs"/>
              </a:rPr>
              <a:t>5.3.1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属性上的约束条件</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chemeClr val="tx1"/>
                </a:solidFill>
                <a:effectLst/>
                <a:uLnTx/>
                <a:uFillTx/>
                <a:latin typeface="+mn-lt"/>
                <a:ea typeface="+mn-ea"/>
                <a:cs typeface="+mn-cs"/>
              </a:rPr>
              <a:t>5.3.2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元组上的约束条件 </a:t>
            </a:r>
            <a:endParaRPr kumimoji="0" lang="zh-CN" altLang="en-US" sz="2800" b="1" i="0" u="none" strike="noStrike" kern="0" cap="none" spc="0" normalizeH="0" baseline="0" noProof="0" dirty="0" smtClean="0">
              <a:ln>
                <a:noFill/>
              </a:ln>
              <a:solidFill>
                <a:srgbClr val="3333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v"/>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35843"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属性上约束条件的定义</a:t>
            </a:r>
            <a:endParaRPr lang="zh-CN" altLang="en-US" sz="3600" dirty="0"/>
          </a:p>
        </p:txBody>
      </p:sp>
      <p:sp>
        <p:nvSpPr>
          <p:cNvPr id="35844" name="Rectangle 3"/>
          <p:cNvSpPr>
            <a:spLocks noGrp="1"/>
          </p:cNvSpPr>
          <p:nvPr>
            <p:ph type="body"/>
          </p:nvPr>
        </p:nvSpPr>
        <p:spPr>
          <a:ln/>
        </p:spPr>
        <p:txBody>
          <a:bodyPr vert="horz" wrap="square" lIns="91440" tIns="45720" rIns="91440" bIns="45720" anchor="t"/>
          <a:p>
            <a:pPr eaLnBrk="1" hangingPunct="1">
              <a:lnSpc>
                <a:spcPct val="150000"/>
              </a:lnSpc>
            </a:pPr>
            <a:r>
              <a:rPr lang="en-US" altLang="zh-CN" dirty="0"/>
              <a:t>CREATE TABLE</a:t>
            </a:r>
            <a:r>
              <a:rPr lang="zh-CN" altLang="en-US" dirty="0"/>
              <a:t>时</a:t>
            </a:r>
            <a:r>
              <a:rPr lang="zh-CN" altLang="en-US" dirty="0">
                <a:solidFill>
                  <a:srgbClr val="FF00FF"/>
                </a:solidFill>
              </a:rPr>
              <a:t>定义属性上的约束条件</a:t>
            </a:r>
            <a:endParaRPr lang="zh-CN" altLang="en-US" dirty="0"/>
          </a:p>
          <a:p>
            <a:pPr lvl="1" eaLnBrk="1" hangingPunct="1">
              <a:lnSpc>
                <a:spcPct val="150000"/>
              </a:lnSpc>
            </a:pPr>
            <a:r>
              <a:rPr lang="zh-CN" altLang="en-US" dirty="0"/>
              <a:t>列值非空（</a:t>
            </a:r>
            <a:r>
              <a:rPr lang="en-US" altLang="zh-CN" dirty="0"/>
              <a:t>NOT NULL</a:t>
            </a:r>
            <a:r>
              <a:rPr lang="zh-CN" altLang="en-US" dirty="0"/>
              <a:t>）</a:t>
            </a:r>
            <a:endParaRPr lang="zh-CN" altLang="en-US" dirty="0"/>
          </a:p>
          <a:p>
            <a:pPr lvl="1" eaLnBrk="1" hangingPunct="1">
              <a:lnSpc>
                <a:spcPct val="150000"/>
              </a:lnSpc>
            </a:pPr>
            <a:r>
              <a:rPr lang="zh-CN" altLang="en-US" dirty="0"/>
              <a:t>列值唯一（</a:t>
            </a:r>
            <a:r>
              <a:rPr lang="en-US" altLang="zh-CN" dirty="0"/>
              <a:t>UNIQUE</a:t>
            </a:r>
            <a:r>
              <a:rPr lang="zh-CN" altLang="en-US" dirty="0"/>
              <a:t>）</a:t>
            </a:r>
            <a:endParaRPr lang="zh-CN" altLang="en-US" dirty="0"/>
          </a:p>
          <a:p>
            <a:pPr lvl="1" eaLnBrk="1" hangingPunct="1">
              <a:lnSpc>
                <a:spcPct val="150000"/>
              </a:lnSpc>
            </a:pPr>
            <a:r>
              <a:rPr lang="zh-CN" altLang="en-US" dirty="0"/>
              <a:t>检查列值是否满足一个条件表达式（</a:t>
            </a:r>
            <a:r>
              <a:rPr lang="en-US" altLang="zh-CN" dirty="0"/>
              <a:t>CHECK</a:t>
            </a:r>
            <a:r>
              <a:rPr lang="zh-CN" altLang="en-US" dirty="0"/>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36867" name="Rectangle 2"/>
          <p:cNvSpPr>
            <a:spLocks noGrp="1"/>
          </p:cNvSpPr>
          <p:nvPr>
            <p:ph type="title"/>
          </p:nvPr>
        </p:nvSpPr>
        <p:spPr>
          <a:ln/>
        </p:spPr>
        <p:txBody>
          <a:bodyPr vert="horz" wrap="square" lIns="91440" tIns="45720" rIns="91440" bIns="45720" anchor="ctr"/>
          <a:p>
            <a:pPr eaLnBrk="1" hangingPunct="1"/>
            <a:r>
              <a:rPr lang="zh-CN" altLang="en-US" sz="3600" dirty="0"/>
              <a:t>属性上约束条件的定义</a:t>
            </a:r>
            <a:r>
              <a:rPr lang="en-US" altLang="zh-CN" sz="3600" dirty="0"/>
              <a:t>（</a:t>
            </a:r>
            <a:r>
              <a:rPr lang="zh-CN" altLang="en-US" sz="3600" dirty="0"/>
              <a:t>续</a:t>
            </a:r>
            <a:r>
              <a:rPr lang="en-US" altLang="zh-CN" sz="3600" dirty="0"/>
              <a:t>）</a:t>
            </a:r>
            <a:endParaRPr lang="en-US" altLang="zh-CN" sz="3600" dirty="0"/>
          </a:p>
        </p:txBody>
      </p:sp>
      <p:sp>
        <p:nvSpPr>
          <p:cNvPr id="36868" name="Rectangle 3"/>
          <p:cNvSpPr>
            <a:spLocks noGrp="1"/>
          </p:cNvSpPr>
          <p:nvPr>
            <p:ph type="body"/>
          </p:nvPr>
        </p:nvSpPr>
        <p:spPr>
          <a:xfrm>
            <a:off x="457200" y="1125538"/>
            <a:ext cx="8229600" cy="4854575"/>
          </a:xfrm>
          <a:ln/>
        </p:spPr>
        <p:txBody>
          <a:bodyPr vert="horz" wrap="square" lIns="91440" tIns="45720" rIns="91440" bIns="45720" anchor="t"/>
          <a:p>
            <a:pPr eaLnBrk="1" hangingPunct="1">
              <a:buNone/>
            </a:pPr>
            <a:r>
              <a:rPr lang="en-US" altLang="zh-CN" dirty="0"/>
              <a:t>（1）</a:t>
            </a:r>
            <a:r>
              <a:rPr lang="zh-CN" altLang="en-US" dirty="0"/>
              <a:t>不允许取空值 </a:t>
            </a:r>
            <a:endParaRPr lang="zh-CN" altLang="en-US" dirty="0"/>
          </a:p>
          <a:p>
            <a:pPr eaLnBrk="1" hangingPunct="1">
              <a:lnSpc>
                <a:spcPct val="150000"/>
              </a:lnSpc>
              <a:buNone/>
            </a:pPr>
            <a:r>
              <a:rPr lang="en-US" altLang="zh-CN" sz="2400" dirty="0"/>
              <a:t>  [</a:t>
            </a:r>
            <a:r>
              <a:rPr lang="zh-CN" altLang="en-US" sz="2400" dirty="0"/>
              <a:t>例5.</a:t>
            </a:r>
            <a:r>
              <a:rPr lang="en-US" altLang="zh-CN" sz="2400" dirty="0"/>
              <a:t>5]</a:t>
            </a:r>
            <a:r>
              <a:rPr lang="zh-CN" altLang="en-US" sz="2400" dirty="0"/>
              <a:t>  在定义</a:t>
            </a:r>
            <a:r>
              <a:rPr lang="en-US" altLang="zh-CN" sz="2400" dirty="0"/>
              <a:t>SC</a:t>
            </a:r>
            <a:r>
              <a:rPr lang="zh-CN" altLang="en-US" sz="2400" dirty="0"/>
              <a:t>表时，说明</a:t>
            </a:r>
            <a:r>
              <a:rPr lang="en-US" altLang="zh-CN" sz="2400" dirty="0"/>
              <a:t>Sno</a:t>
            </a:r>
            <a:r>
              <a:rPr lang="zh-CN" altLang="en-US" sz="2400" dirty="0"/>
              <a:t>、</a:t>
            </a:r>
            <a:r>
              <a:rPr lang="en-US" altLang="zh-CN" sz="2400" dirty="0"/>
              <a:t>Cno</a:t>
            </a:r>
            <a:r>
              <a:rPr lang="zh-CN" altLang="en-US" sz="2400" dirty="0"/>
              <a:t>、</a:t>
            </a:r>
            <a:r>
              <a:rPr lang="en-US" altLang="zh-CN" sz="2400" dirty="0"/>
              <a:t>Grade</a:t>
            </a:r>
            <a:r>
              <a:rPr lang="zh-CN" altLang="en-US" sz="2400" dirty="0"/>
              <a:t>属性不允许取空值。</a:t>
            </a:r>
            <a:endParaRPr lang="zh-CN" altLang="en-US" sz="2400" dirty="0"/>
          </a:p>
          <a:p>
            <a:pPr eaLnBrk="1" hangingPunct="1">
              <a:buNone/>
            </a:pPr>
            <a:r>
              <a:rPr lang="zh-CN" altLang="en-US" sz="2200" dirty="0"/>
              <a:t>        </a:t>
            </a:r>
            <a:r>
              <a:rPr lang="en-US" altLang="zh-CN" sz="2200" dirty="0"/>
              <a:t>CREATE TABLE SC</a:t>
            </a:r>
            <a:endParaRPr lang="en-US" altLang="zh-CN" sz="2200" dirty="0"/>
          </a:p>
          <a:p>
            <a:pPr eaLnBrk="1" hangingPunct="1">
              <a:buNone/>
            </a:pPr>
            <a:r>
              <a:rPr lang="en-US" altLang="zh-CN" sz="2200" dirty="0"/>
              <a:t>        </a:t>
            </a:r>
            <a:r>
              <a:rPr lang="zh-CN" altLang="en-US" sz="2200" dirty="0"/>
              <a:t>(  </a:t>
            </a:r>
            <a:r>
              <a:rPr lang="en-US" altLang="zh-CN" sz="2200" dirty="0"/>
              <a:t>Sno CHAR</a:t>
            </a:r>
            <a:r>
              <a:rPr lang="zh-CN" altLang="en-US" sz="2200" dirty="0"/>
              <a:t>(</a:t>
            </a:r>
            <a:r>
              <a:rPr lang="en-US" altLang="zh-CN" sz="2200" dirty="0"/>
              <a:t>9</a:t>
            </a:r>
            <a:r>
              <a:rPr lang="zh-CN" altLang="en-US" sz="2200" dirty="0"/>
              <a:t>)</a:t>
            </a:r>
            <a:r>
              <a:rPr lang="en-US" altLang="zh-CN" sz="2200" dirty="0"/>
              <a:t>  </a:t>
            </a:r>
            <a:r>
              <a:rPr lang="en-US" altLang="zh-CN" sz="2200" dirty="0">
                <a:solidFill>
                  <a:srgbClr val="FF00FF"/>
                </a:solidFill>
              </a:rPr>
              <a:t>NOT NULL</a:t>
            </a:r>
            <a:r>
              <a:rPr lang="zh-CN" altLang="en-US" sz="2200" dirty="0"/>
              <a:t>,	</a:t>
            </a:r>
            <a:endParaRPr lang="zh-CN" altLang="en-US" sz="2200" dirty="0"/>
          </a:p>
          <a:p>
            <a:pPr eaLnBrk="1" hangingPunct="1">
              <a:buNone/>
            </a:pPr>
            <a:r>
              <a:rPr lang="zh-CN" altLang="en-US" sz="2200" dirty="0"/>
              <a:t>           </a:t>
            </a:r>
            <a:r>
              <a:rPr lang="en-US" altLang="zh-CN" sz="2200" dirty="0"/>
              <a:t>Cno CHAR</a:t>
            </a:r>
            <a:r>
              <a:rPr lang="zh-CN" altLang="en-US" sz="2200" dirty="0"/>
              <a:t>(</a:t>
            </a:r>
            <a:r>
              <a:rPr lang="en-US" altLang="zh-CN" sz="2200" dirty="0"/>
              <a:t>4</a:t>
            </a:r>
            <a:r>
              <a:rPr lang="zh-CN" altLang="en-US" sz="2200" dirty="0"/>
              <a:t>)</a:t>
            </a:r>
            <a:r>
              <a:rPr lang="en-US" altLang="zh-CN" sz="2200" dirty="0"/>
              <a:t>  </a:t>
            </a:r>
            <a:r>
              <a:rPr lang="en-US" altLang="zh-CN" sz="2200" dirty="0">
                <a:solidFill>
                  <a:srgbClr val="FF00FF"/>
                </a:solidFill>
              </a:rPr>
              <a:t>NOT NULL</a:t>
            </a:r>
            <a:r>
              <a:rPr lang="zh-CN" altLang="en-US" sz="2200" dirty="0"/>
              <a:t>,	</a:t>
            </a:r>
            <a:endParaRPr lang="zh-CN" altLang="en-US" sz="2200" dirty="0"/>
          </a:p>
          <a:p>
            <a:pPr eaLnBrk="1" hangingPunct="1">
              <a:buNone/>
            </a:pPr>
            <a:r>
              <a:rPr lang="zh-CN" altLang="en-US" sz="2200" dirty="0"/>
              <a:t>           </a:t>
            </a:r>
            <a:r>
              <a:rPr lang="en-US" altLang="zh-CN" sz="2200" dirty="0"/>
              <a:t>Grade  SMALLINT </a:t>
            </a:r>
            <a:r>
              <a:rPr lang="en-US" altLang="zh-CN" sz="2200" dirty="0">
                <a:solidFill>
                  <a:srgbClr val="FF00FF"/>
                </a:solidFill>
              </a:rPr>
              <a:t>NOT NULL</a:t>
            </a:r>
            <a:r>
              <a:rPr lang="zh-CN" altLang="en-US" sz="2200" dirty="0"/>
              <a:t>,	</a:t>
            </a:r>
            <a:endParaRPr lang="zh-CN" altLang="en-US" sz="2200" dirty="0"/>
          </a:p>
          <a:p>
            <a:pPr eaLnBrk="1" hangingPunct="1">
              <a:buNone/>
            </a:pPr>
            <a:r>
              <a:rPr lang="zh-CN" altLang="en-US" sz="2200" dirty="0"/>
              <a:t>           </a:t>
            </a:r>
            <a:r>
              <a:rPr lang="en-US" altLang="zh-CN" sz="2200" dirty="0"/>
              <a:t>PRIMARY KEY </a:t>
            </a:r>
            <a:r>
              <a:rPr lang="zh-CN" altLang="en-US" sz="2200" dirty="0"/>
              <a:t>(</a:t>
            </a:r>
            <a:r>
              <a:rPr lang="en-US" altLang="zh-CN" sz="2200" dirty="0"/>
              <a:t>Sno</a:t>
            </a:r>
            <a:r>
              <a:rPr lang="zh-CN" altLang="en-US" sz="2200" dirty="0"/>
              <a:t>, </a:t>
            </a:r>
            <a:r>
              <a:rPr lang="en-US" altLang="zh-CN" sz="2200" dirty="0"/>
              <a:t>Cno</a:t>
            </a:r>
            <a:r>
              <a:rPr lang="zh-CN" altLang="en-US" sz="2200" dirty="0"/>
              <a:t>),  </a:t>
            </a:r>
            <a:endParaRPr lang="zh-CN" altLang="en-US" sz="2200" dirty="0"/>
          </a:p>
          <a:p>
            <a:pPr eaLnBrk="1" hangingPunct="1">
              <a:buNone/>
            </a:pPr>
            <a:r>
              <a:rPr lang="zh-CN" altLang="en-US" sz="2000" dirty="0"/>
              <a:t>             </a:t>
            </a:r>
            <a:r>
              <a:rPr lang="en-US" altLang="zh-CN" sz="2000" dirty="0"/>
              <a:t>…</a:t>
            </a:r>
            <a:r>
              <a:rPr lang="zh-CN" altLang="en-US" sz="2000" dirty="0"/>
              <a:t> </a:t>
            </a:r>
            <a:endParaRPr lang="en-US" altLang="zh-CN" sz="2000" dirty="0"/>
          </a:p>
          <a:p>
            <a:pPr eaLnBrk="1" hangingPunct="1">
              <a:buNone/>
            </a:pPr>
            <a:r>
              <a:rPr lang="en-US" altLang="zh-CN" sz="1800" dirty="0"/>
              <a:t>           </a:t>
            </a:r>
            <a:r>
              <a:rPr lang="zh-CN" altLang="en-US" sz="1800" dirty="0"/>
              <a:t> </a:t>
            </a:r>
            <a:r>
              <a:rPr lang="en-US" altLang="zh-CN" sz="1800" dirty="0"/>
              <a:t> </a:t>
            </a:r>
            <a:r>
              <a:rPr lang="zh-CN" altLang="en-US" sz="1800" dirty="0"/>
              <a:t> </a:t>
            </a:r>
            <a:r>
              <a:rPr lang="en-US" altLang="zh-CN" sz="1800" dirty="0"/>
              <a:t>/* </a:t>
            </a:r>
            <a:r>
              <a:rPr lang="zh-CN" altLang="en-US" sz="1800" dirty="0"/>
              <a:t>如果在表级定义实体完整性，隐含了</a:t>
            </a:r>
            <a:r>
              <a:rPr lang="en-US" altLang="zh-CN" sz="1800" dirty="0"/>
              <a:t>Sno</a:t>
            </a:r>
            <a:r>
              <a:rPr lang="zh-CN" altLang="en-US" sz="1800" dirty="0"/>
              <a:t>，</a:t>
            </a:r>
            <a:r>
              <a:rPr lang="en-US" altLang="zh-CN" sz="1800" dirty="0"/>
              <a:t>Cno</a:t>
            </a:r>
            <a:r>
              <a:rPr lang="zh-CN" altLang="en-US" sz="1800" dirty="0"/>
              <a:t>不允许取空值，则在  </a:t>
            </a:r>
            <a:endParaRPr lang="en-US" altLang="zh-CN" sz="1800" dirty="0"/>
          </a:p>
          <a:p>
            <a:pPr eaLnBrk="1" hangingPunct="1">
              <a:buNone/>
            </a:pPr>
            <a:r>
              <a:rPr lang="en-US" altLang="zh-CN" sz="1800" dirty="0"/>
              <a:t>             </a:t>
            </a:r>
            <a:r>
              <a:rPr lang="zh-CN" altLang="en-US" sz="1800" dirty="0"/>
              <a:t>列级不允许取空值的定义 可以不写 * </a:t>
            </a:r>
            <a:r>
              <a:rPr lang="en-US" altLang="zh-CN" sz="1800" dirty="0"/>
              <a:t>/</a:t>
            </a:r>
            <a:endParaRPr lang="en-US" altLang="zh-CN" sz="1800" dirty="0"/>
          </a:p>
          <a:p>
            <a:pPr eaLnBrk="1" hangingPunct="1">
              <a:buNone/>
            </a:pPr>
            <a:r>
              <a:rPr lang="en-US" altLang="zh-CN" sz="2200" dirty="0"/>
              <a:t>        </a:t>
            </a:r>
            <a:r>
              <a:rPr lang="zh-CN" altLang="en-US" sz="2200" dirty="0"/>
              <a:t> ); </a:t>
            </a:r>
            <a:endParaRPr lang="zh-CN" altLang="en-US"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37891" name="Rectangle 2"/>
          <p:cNvSpPr>
            <a:spLocks noGrp="1"/>
          </p:cNvSpPr>
          <p:nvPr>
            <p:ph type="title"/>
          </p:nvPr>
        </p:nvSpPr>
        <p:spPr>
          <a:ln/>
        </p:spPr>
        <p:txBody>
          <a:bodyPr vert="horz" wrap="square" lIns="91440" tIns="45720" rIns="91440" bIns="45720" anchor="ctr"/>
          <a:p>
            <a:pPr eaLnBrk="1" hangingPunct="1"/>
            <a:r>
              <a:rPr lang="zh-CN" altLang="en-US" sz="3600" dirty="0"/>
              <a:t>属性上约束条件的定义</a:t>
            </a:r>
            <a:r>
              <a:rPr lang="en-US" altLang="zh-CN" sz="3600" dirty="0"/>
              <a:t>（</a:t>
            </a:r>
            <a:r>
              <a:rPr lang="zh-CN" altLang="en-US" sz="3600" dirty="0"/>
              <a:t>续</a:t>
            </a:r>
            <a:r>
              <a:rPr lang="en-US" altLang="zh-CN" sz="3600" dirty="0"/>
              <a:t>）</a:t>
            </a:r>
            <a:endParaRPr lang="en-US" altLang="zh-CN" sz="3600" dirty="0"/>
          </a:p>
        </p:txBody>
      </p:sp>
      <p:sp>
        <p:nvSpPr>
          <p:cNvPr id="37892" name="Rectangle 3"/>
          <p:cNvSpPr>
            <a:spLocks noGrp="1"/>
          </p:cNvSpPr>
          <p:nvPr>
            <p:ph type="body"/>
          </p:nvPr>
        </p:nvSpPr>
        <p:spPr>
          <a:ln/>
        </p:spPr>
        <p:txBody>
          <a:bodyPr vert="horz" wrap="square" lIns="91440" tIns="45720" rIns="91440" bIns="45720" anchor="t"/>
          <a:p>
            <a:pPr eaLnBrk="1" hangingPunct="1">
              <a:lnSpc>
                <a:spcPct val="90000"/>
              </a:lnSpc>
              <a:buNone/>
            </a:pPr>
            <a:r>
              <a:rPr lang="en-US" altLang="zh-CN" dirty="0"/>
              <a:t>（2）</a:t>
            </a:r>
            <a:r>
              <a:rPr lang="zh-CN" altLang="en-US" dirty="0"/>
              <a:t>列值唯一 </a:t>
            </a:r>
            <a:endParaRPr lang="en-US" altLang="zh-CN" dirty="0"/>
          </a:p>
          <a:p>
            <a:pPr eaLnBrk="1" hangingPunct="1">
              <a:lnSpc>
                <a:spcPct val="90000"/>
              </a:lnSpc>
              <a:buNone/>
            </a:pPr>
            <a:endParaRPr lang="zh-CN" altLang="en-US" sz="2400" dirty="0"/>
          </a:p>
          <a:p>
            <a:pPr eaLnBrk="1" hangingPunct="1">
              <a:lnSpc>
                <a:spcPct val="90000"/>
              </a:lnSpc>
              <a:buNone/>
            </a:pPr>
            <a:r>
              <a:rPr lang="en-US" altLang="zh-CN" sz="2400" dirty="0"/>
              <a:t>	[</a:t>
            </a:r>
            <a:r>
              <a:rPr lang="zh-CN" altLang="en-US" sz="2400" dirty="0"/>
              <a:t>例5.</a:t>
            </a:r>
            <a:r>
              <a:rPr lang="en-US" altLang="zh-CN" sz="2400" dirty="0"/>
              <a:t>6]</a:t>
            </a:r>
            <a:r>
              <a:rPr lang="zh-CN" altLang="en-US" sz="2400" dirty="0"/>
              <a:t>建立部门表</a:t>
            </a:r>
            <a:r>
              <a:rPr lang="en-US" altLang="zh-CN" sz="2400" dirty="0"/>
              <a:t>DEPT</a:t>
            </a:r>
            <a:r>
              <a:rPr lang="zh-CN" altLang="en-US" sz="2400" dirty="0"/>
              <a:t>，要求部门名称</a:t>
            </a:r>
            <a:r>
              <a:rPr lang="en-US" altLang="zh-CN" sz="2400" dirty="0"/>
              <a:t>Dname</a:t>
            </a:r>
            <a:r>
              <a:rPr lang="zh-CN" altLang="en-US" sz="2400" dirty="0"/>
              <a:t>列取值唯一，部门编号</a:t>
            </a:r>
            <a:r>
              <a:rPr lang="en-US" altLang="zh-CN" sz="2400" dirty="0"/>
              <a:t>Deptno</a:t>
            </a:r>
            <a:r>
              <a:rPr lang="zh-CN" altLang="en-US" sz="2400" dirty="0"/>
              <a:t>列为主码</a:t>
            </a:r>
            <a:endParaRPr lang="zh-CN" altLang="en-US" sz="2400" dirty="0"/>
          </a:p>
          <a:p>
            <a:pPr eaLnBrk="1" hangingPunct="1">
              <a:lnSpc>
                <a:spcPct val="120000"/>
              </a:lnSpc>
              <a:buNone/>
            </a:pPr>
            <a:r>
              <a:rPr lang="zh-CN" altLang="en-US" sz="2200" dirty="0"/>
              <a:t>    </a:t>
            </a:r>
            <a:r>
              <a:rPr lang="en-US" altLang="zh-CN" sz="2200" dirty="0"/>
              <a:t>CREATE TABLE DEPT</a:t>
            </a:r>
            <a:endParaRPr lang="en-US" altLang="zh-CN" sz="2200" dirty="0"/>
          </a:p>
          <a:p>
            <a:pPr eaLnBrk="1" hangingPunct="1">
              <a:lnSpc>
                <a:spcPct val="120000"/>
              </a:lnSpc>
              <a:buNone/>
            </a:pPr>
            <a:r>
              <a:rPr lang="en-US" altLang="zh-CN" sz="2200" dirty="0"/>
              <a:t>        </a:t>
            </a:r>
            <a:r>
              <a:rPr lang="zh-CN" altLang="en-US" sz="2200" dirty="0"/>
              <a:t>(   </a:t>
            </a:r>
            <a:r>
              <a:rPr lang="en-US" altLang="zh-CN" sz="2200" dirty="0"/>
              <a:t>Deptno  NUMERIC</a:t>
            </a:r>
            <a:r>
              <a:rPr lang="zh-CN" altLang="en-US" sz="2200" dirty="0"/>
              <a:t>(</a:t>
            </a:r>
            <a:r>
              <a:rPr lang="en-US" altLang="zh-CN" sz="2200" dirty="0"/>
              <a:t>2</a:t>
            </a:r>
            <a:r>
              <a:rPr lang="zh-CN" altLang="en-US" sz="2200" dirty="0"/>
              <a:t>),</a:t>
            </a:r>
            <a:endParaRPr lang="zh-CN" altLang="en-US" sz="2200" dirty="0"/>
          </a:p>
          <a:p>
            <a:pPr eaLnBrk="1" hangingPunct="1">
              <a:lnSpc>
                <a:spcPct val="120000"/>
              </a:lnSpc>
              <a:buNone/>
            </a:pPr>
            <a:r>
              <a:rPr lang="zh-CN" altLang="en-US" sz="2200" dirty="0"/>
              <a:t>            </a:t>
            </a:r>
            <a:r>
              <a:rPr lang="en-US" altLang="zh-CN" sz="2200" dirty="0"/>
              <a:t>Dname  CHAR</a:t>
            </a:r>
            <a:r>
              <a:rPr lang="zh-CN" altLang="en-US" sz="2200" dirty="0"/>
              <a:t>(</a:t>
            </a:r>
            <a:r>
              <a:rPr lang="en-US" altLang="zh-CN" sz="2200" dirty="0"/>
              <a:t>9</a:t>
            </a:r>
            <a:r>
              <a:rPr lang="zh-CN" altLang="en-US" sz="2200" dirty="0"/>
              <a:t>)</a:t>
            </a:r>
            <a:r>
              <a:rPr lang="en-US" altLang="zh-CN" sz="2200" dirty="0"/>
              <a:t>  </a:t>
            </a:r>
            <a:r>
              <a:rPr lang="en-US" altLang="zh-CN" sz="2200" dirty="0">
                <a:solidFill>
                  <a:srgbClr val="FF00FF"/>
                </a:solidFill>
              </a:rPr>
              <a:t>UNIQUE NOT NULL</a:t>
            </a:r>
            <a:r>
              <a:rPr lang="zh-CN" altLang="en-US" sz="2200" dirty="0"/>
              <a:t>，</a:t>
            </a:r>
            <a:endParaRPr lang="en-US" altLang="zh-CN" sz="2200" dirty="0"/>
          </a:p>
          <a:p>
            <a:pPr eaLnBrk="1" hangingPunct="1">
              <a:lnSpc>
                <a:spcPct val="120000"/>
              </a:lnSpc>
              <a:buNone/>
            </a:pPr>
            <a:r>
              <a:rPr lang="en-US" altLang="zh-CN" sz="2000" dirty="0"/>
              <a:t>           </a:t>
            </a:r>
            <a:r>
              <a:rPr lang="zh-CN" altLang="en-US" sz="2000" dirty="0"/>
              <a:t>   </a:t>
            </a:r>
            <a:r>
              <a:rPr lang="en-US" altLang="zh-CN" sz="2000" dirty="0"/>
              <a:t>                            /*</a:t>
            </a:r>
            <a:r>
              <a:rPr lang="zh-CN" altLang="en-US" sz="2000" dirty="0"/>
              <a:t>要求</a:t>
            </a:r>
            <a:r>
              <a:rPr lang="en-US" altLang="zh-CN" sz="2000" dirty="0"/>
              <a:t>Dname</a:t>
            </a:r>
            <a:r>
              <a:rPr lang="zh-CN" altLang="en-US" sz="2000" dirty="0"/>
              <a:t>列值唯一</a:t>
            </a:r>
            <a:r>
              <a:rPr lang="en-US" altLang="zh-CN" sz="2000" dirty="0"/>
              <a:t>,</a:t>
            </a:r>
            <a:r>
              <a:rPr lang="zh-CN" altLang="en-US" sz="2000" dirty="0"/>
              <a:t> 并且不能取空值*</a:t>
            </a:r>
            <a:r>
              <a:rPr lang="en-US" altLang="zh-CN" sz="2000" dirty="0"/>
              <a:t>/</a:t>
            </a:r>
            <a:endParaRPr lang="en-US" altLang="zh-CN" sz="2000" dirty="0"/>
          </a:p>
          <a:p>
            <a:pPr eaLnBrk="1" hangingPunct="1">
              <a:lnSpc>
                <a:spcPct val="120000"/>
              </a:lnSpc>
              <a:buNone/>
            </a:pPr>
            <a:r>
              <a:rPr lang="en-US" altLang="zh-CN" sz="2200" dirty="0"/>
              <a:t>          </a:t>
            </a:r>
            <a:r>
              <a:rPr lang="zh-CN" altLang="en-US" sz="2200" dirty="0"/>
              <a:t>  </a:t>
            </a:r>
            <a:r>
              <a:rPr lang="en-US" altLang="zh-CN" sz="2200" dirty="0"/>
              <a:t>Location  CHAR</a:t>
            </a:r>
            <a:r>
              <a:rPr lang="zh-CN" altLang="en-US" sz="2200" dirty="0"/>
              <a:t>(</a:t>
            </a:r>
            <a:r>
              <a:rPr lang="en-US" altLang="zh-CN" sz="2200" dirty="0"/>
              <a:t>10</a:t>
            </a:r>
            <a:r>
              <a:rPr lang="zh-CN" altLang="en-US" sz="2200" dirty="0"/>
              <a:t>),</a:t>
            </a:r>
            <a:endParaRPr lang="zh-CN" altLang="en-US" sz="2200" dirty="0"/>
          </a:p>
          <a:p>
            <a:pPr eaLnBrk="1" hangingPunct="1">
              <a:lnSpc>
                <a:spcPct val="120000"/>
              </a:lnSpc>
              <a:buNone/>
            </a:pPr>
            <a:r>
              <a:rPr lang="zh-CN" altLang="en-US" sz="2200" dirty="0"/>
              <a:t>            </a:t>
            </a:r>
            <a:r>
              <a:rPr lang="en-US" altLang="zh-CN" sz="2200" dirty="0"/>
              <a:t>PRIMARY KEY </a:t>
            </a:r>
            <a:r>
              <a:rPr lang="zh-CN" altLang="en-US" sz="2200" dirty="0"/>
              <a:t>(</a:t>
            </a:r>
            <a:r>
              <a:rPr lang="en-US" altLang="zh-CN" sz="2200" dirty="0"/>
              <a:t>Deptno</a:t>
            </a:r>
            <a:r>
              <a:rPr lang="zh-CN" altLang="en-US" sz="2200" dirty="0"/>
              <a:t>)</a:t>
            </a:r>
            <a:endParaRPr lang="zh-CN" altLang="en-US" sz="2200" dirty="0"/>
          </a:p>
          <a:p>
            <a:pPr eaLnBrk="1" hangingPunct="1">
              <a:lnSpc>
                <a:spcPct val="120000"/>
              </a:lnSpc>
              <a:buNone/>
            </a:pPr>
            <a:r>
              <a:rPr lang="en-US" altLang="zh-CN" sz="2200" dirty="0"/>
              <a:t>       </a:t>
            </a:r>
            <a:r>
              <a:rPr lang="zh-CN" altLang="en-US" sz="2200" dirty="0"/>
              <a:t>  );</a:t>
            </a:r>
            <a:endParaRPr lang="zh-CN" alt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38915" name="Rectangle 2"/>
          <p:cNvSpPr>
            <a:spLocks noGrp="1"/>
          </p:cNvSpPr>
          <p:nvPr>
            <p:ph type="title"/>
          </p:nvPr>
        </p:nvSpPr>
        <p:spPr>
          <a:ln/>
        </p:spPr>
        <p:txBody>
          <a:bodyPr vert="horz" wrap="square" lIns="91440" tIns="45720" rIns="91440" bIns="45720" anchor="ctr"/>
          <a:p>
            <a:pPr eaLnBrk="1" hangingPunct="1"/>
            <a:r>
              <a:rPr lang="zh-CN" altLang="en-US" sz="3600" dirty="0"/>
              <a:t>属性上约束条件的定义</a:t>
            </a:r>
            <a:r>
              <a:rPr lang="en-US" altLang="zh-CN" sz="3600" dirty="0"/>
              <a:t>（</a:t>
            </a:r>
            <a:r>
              <a:rPr lang="zh-CN" altLang="en-US" sz="3600" dirty="0"/>
              <a:t>续</a:t>
            </a:r>
            <a:r>
              <a:rPr lang="en-US" altLang="zh-CN" sz="3600" dirty="0"/>
              <a:t>）</a:t>
            </a:r>
            <a:endParaRPr lang="en-US" altLang="zh-CN" sz="3600" dirty="0"/>
          </a:p>
        </p:txBody>
      </p:sp>
      <p:sp>
        <p:nvSpPr>
          <p:cNvPr id="38916" name="Rectangle 3"/>
          <p:cNvSpPr>
            <a:spLocks noGrp="1"/>
          </p:cNvSpPr>
          <p:nvPr>
            <p:ph type="body"/>
          </p:nvPr>
        </p:nvSpPr>
        <p:spPr>
          <a:xfrm>
            <a:off x="457200" y="1212850"/>
            <a:ext cx="8229600" cy="5095875"/>
          </a:xfrm>
          <a:ln/>
        </p:spPr>
        <p:txBody>
          <a:bodyPr vert="horz" wrap="square" lIns="91440" tIns="45720" rIns="91440" bIns="45720" anchor="t"/>
          <a:p>
            <a:pPr eaLnBrk="1" hangingPunct="1">
              <a:lnSpc>
                <a:spcPct val="80000"/>
              </a:lnSpc>
              <a:buNone/>
            </a:pPr>
            <a:r>
              <a:rPr lang="en-US" altLang="zh-CN" dirty="0"/>
              <a:t>（3）</a:t>
            </a:r>
            <a:r>
              <a:rPr lang="zh-CN" altLang="en-US" dirty="0"/>
              <a:t>用</a:t>
            </a:r>
            <a:r>
              <a:rPr lang="en-US" altLang="zh-CN" dirty="0"/>
              <a:t>CHECK</a:t>
            </a:r>
            <a:r>
              <a:rPr lang="zh-CN" altLang="en-US" dirty="0"/>
              <a:t>短语指定列值应该满足的条件</a:t>
            </a:r>
            <a:endParaRPr lang="en-US" altLang="zh-CN" dirty="0"/>
          </a:p>
          <a:p>
            <a:pPr eaLnBrk="1" hangingPunct="1">
              <a:lnSpc>
                <a:spcPct val="80000"/>
              </a:lnSpc>
              <a:buNone/>
            </a:pPr>
            <a:endParaRPr lang="zh-CN" altLang="en-US" sz="2400" dirty="0"/>
          </a:p>
          <a:p>
            <a:pPr eaLnBrk="1" hangingPunct="1">
              <a:lnSpc>
                <a:spcPct val="80000"/>
              </a:lnSpc>
              <a:buNone/>
            </a:pPr>
            <a:r>
              <a:rPr lang="en-US" altLang="zh-CN" sz="2400" dirty="0"/>
              <a:t>    [</a:t>
            </a:r>
            <a:r>
              <a:rPr lang="zh-CN" altLang="en-US" sz="2400" dirty="0"/>
              <a:t>例5.</a:t>
            </a:r>
            <a:r>
              <a:rPr lang="en-US" altLang="zh-CN" sz="2400" dirty="0"/>
              <a:t>7]</a:t>
            </a:r>
            <a:r>
              <a:rPr lang="zh-CN" altLang="en-US" sz="2400" dirty="0"/>
              <a:t>  </a:t>
            </a:r>
            <a:r>
              <a:rPr lang="en-US" altLang="zh-CN" sz="2400" dirty="0"/>
              <a:t>Student</a:t>
            </a:r>
            <a:r>
              <a:rPr lang="zh-CN" altLang="en-US" sz="2400" dirty="0"/>
              <a:t>表的</a:t>
            </a:r>
            <a:r>
              <a:rPr lang="en-US" altLang="zh-CN" sz="2400" dirty="0"/>
              <a:t>Ssex</a:t>
            </a:r>
            <a:r>
              <a:rPr lang="zh-CN" altLang="en-US" sz="2400" dirty="0"/>
              <a:t>只允许取“男”或“女”。</a:t>
            </a:r>
            <a:endParaRPr lang="zh-CN" altLang="en-US" sz="2400" dirty="0"/>
          </a:p>
          <a:p>
            <a:pPr eaLnBrk="1" hangingPunct="1">
              <a:lnSpc>
                <a:spcPct val="120000"/>
              </a:lnSpc>
              <a:buNone/>
            </a:pPr>
            <a:r>
              <a:rPr lang="zh-CN" altLang="en-US" sz="2200" dirty="0"/>
              <a:t>     </a:t>
            </a:r>
            <a:r>
              <a:rPr lang="en-US" altLang="zh-CN" sz="2200" dirty="0"/>
              <a:t>CREATE TABLE Student</a:t>
            </a:r>
            <a:endParaRPr lang="en-US" altLang="zh-CN" sz="2200" dirty="0"/>
          </a:p>
          <a:p>
            <a:pPr eaLnBrk="1" hangingPunct="1">
              <a:lnSpc>
                <a:spcPct val="120000"/>
              </a:lnSpc>
              <a:buNone/>
            </a:pPr>
            <a:r>
              <a:rPr lang="en-US" altLang="zh-CN" sz="2200" dirty="0"/>
              <a:t>          </a:t>
            </a:r>
            <a:r>
              <a:rPr lang="zh-CN" altLang="en-US" sz="2200" dirty="0"/>
              <a:t>( </a:t>
            </a:r>
            <a:r>
              <a:rPr lang="en-US" altLang="zh-CN" sz="2200" dirty="0"/>
              <a:t>Sno  CHAR</a:t>
            </a:r>
            <a:r>
              <a:rPr lang="zh-CN" altLang="en-US" sz="2200" dirty="0"/>
              <a:t>(</a:t>
            </a:r>
            <a:r>
              <a:rPr lang="en-US" altLang="zh-CN" sz="2200" dirty="0"/>
              <a:t>9</a:t>
            </a:r>
            <a:r>
              <a:rPr lang="zh-CN" altLang="en-US" sz="2200" dirty="0"/>
              <a:t>)</a:t>
            </a:r>
            <a:r>
              <a:rPr lang="en-US" altLang="zh-CN" sz="2200" dirty="0"/>
              <a:t> PRIMARY KEY</a:t>
            </a:r>
            <a:r>
              <a:rPr lang="zh-CN" altLang="en-US" sz="2200" dirty="0"/>
              <a:t>,</a:t>
            </a:r>
            <a:endParaRPr lang="zh-CN" altLang="en-US" sz="2200" dirty="0"/>
          </a:p>
          <a:p>
            <a:pPr eaLnBrk="1" hangingPunct="1">
              <a:lnSpc>
                <a:spcPct val="120000"/>
              </a:lnSpc>
              <a:buNone/>
            </a:pPr>
            <a:r>
              <a:rPr lang="zh-CN" altLang="en-US" sz="2200" dirty="0"/>
              <a:t>            </a:t>
            </a:r>
            <a:r>
              <a:rPr lang="en-US" altLang="zh-CN" sz="2200" dirty="0"/>
              <a:t>Sname CHAR</a:t>
            </a:r>
            <a:r>
              <a:rPr lang="zh-CN" altLang="en-US" sz="2200" dirty="0"/>
              <a:t>(</a:t>
            </a:r>
            <a:r>
              <a:rPr lang="en-US" altLang="zh-CN" sz="2200" dirty="0"/>
              <a:t>8</a:t>
            </a:r>
            <a:r>
              <a:rPr lang="zh-CN" altLang="en-US" sz="2200" dirty="0"/>
              <a:t>)</a:t>
            </a:r>
            <a:r>
              <a:rPr lang="en-US" altLang="zh-CN" sz="2200" dirty="0"/>
              <a:t> NOT NULL</a:t>
            </a:r>
            <a:r>
              <a:rPr lang="zh-CN" altLang="en-US" sz="2200" dirty="0"/>
              <a:t>,                     </a:t>
            </a:r>
            <a:endParaRPr lang="zh-CN" altLang="en-US" sz="2200" dirty="0"/>
          </a:p>
          <a:p>
            <a:pPr eaLnBrk="1" hangingPunct="1">
              <a:lnSpc>
                <a:spcPct val="120000"/>
              </a:lnSpc>
              <a:buNone/>
            </a:pPr>
            <a:r>
              <a:rPr lang="zh-CN" altLang="en-US" sz="2200" dirty="0"/>
              <a:t>            </a:t>
            </a:r>
            <a:r>
              <a:rPr lang="en-US" altLang="zh-CN" sz="2200" dirty="0"/>
              <a:t>Ssex  CHAR</a:t>
            </a:r>
            <a:r>
              <a:rPr lang="zh-CN" altLang="en-US" sz="2200" dirty="0"/>
              <a:t>(</a:t>
            </a:r>
            <a:r>
              <a:rPr lang="en-US" altLang="zh-CN" sz="2200" dirty="0"/>
              <a:t>2</a:t>
            </a:r>
            <a:r>
              <a:rPr lang="zh-CN" altLang="en-US" sz="2200" dirty="0"/>
              <a:t>)</a:t>
            </a:r>
            <a:r>
              <a:rPr lang="en-US" altLang="zh-CN" sz="2200" dirty="0"/>
              <a:t>  </a:t>
            </a:r>
            <a:r>
              <a:rPr lang="en-US" altLang="zh-CN" sz="2200" dirty="0">
                <a:solidFill>
                  <a:srgbClr val="FF00FF"/>
                </a:solidFill>
              </a:rPr>
              <a:t>CHECK （Ssex IN （‘</a:t>
            </a:r>
            <a:r>
              <a:rPr lang="zh-CN" altLang="en-US" sz="2200" dirty="0">
                <a:solidFill>
                  <a:srgbClr val="FF00FF"/>
                </a:solidFill>
              </a:rPr>
              <a:t>男</a:t>
            </a:r>
            <a:r>
              <a:rPr lang="en-US" altLang="zh-CN" sz="2200" dirty="0">
                <a:solidFill>
                  <a:srgbClr val="FF00FF"/>
                </a:solidFill>
              </a:rPr>
              <a:t>’,’</a:t>
            </a:r>
            <a:r>
              <a:rPr lang="zh-CN" altLang="en-US" sz="2200" dirty="0">
                <a:solidFill>
                  <a:srgbClr val="FF00FF"/>
                </a:solidFill>
              </a:rPr>
              <a:t>女</a:t>
            </a:r>
            <a:r>
              <a:rPr lang="en-US" altLang="zh-CN" sz="2200" dirty="0">
                <a:solidFill>
                  <a:srgbClr val="FF00FF"/>
                </a:solidFill>
              </a:rPr>
              <a:t>’））</a:t>
            </a:r>
            <a:r>
              <a:rPr lang="zh-CN" altLang="en-US" sz="2200" dirty="0"/>
              <a:t>，           </a:t>
            </a:r>
            <a:endParaRPr lang="zh-CN" altLang="en-US" sz="2200" dirty="0"/>
          </a:p>
          <a:p>
            <a:pPr eaLnBrk="1" hangingPunct="1">
              <a:lnSpc>
                <a:spcPct val="120000"/>
              </a:lnSpc>
              <a:buNone/>
            </a:pPr>
            <a:r>
              <a:rPr lang="zh-CN" altLang="en-US" sz="2000" dirty="0"/>
              <a:t>                                                     </a:t>
            </a:r>
            <a:r>
              <a:rPr lang="en-US" altLang="zh-CN" sz="2000" dirty="0"/>
              <a:t>/*</a:t>
            </a:r>
            <a:r>
              <a:rPr lang="zh-CN" altLang="en-US" sz="2000" dirty="0"/>
              <a:t>性别属性</a:t>
            </a:r>
            <a:r>
              <a:rPr lang="en-US" altLang="zh-CN" sz="2000" dirty="0"/>
              <a:t>Ssex</a:t>
            </a:r>
            <a:r>
              <a:rPr lang="zh-CN" altLang="en-US" sz="2000" dirty="0"/>
              <a:t>只允许取</a:t>
            </a:r>
            <a:r>
              <a:rPr lang="en-US" altLang="zh-CN" sz="2000" dirty="0"/>
              <a:t>'</a:t>
            </a:r>
            <a:r>
              <a:rPr lang="zh-CN" altLang="en-US" sz="2000" dirty="0"/>
              <a:t>男</a:t>
            </a:r>
            <a:r>
              <a:rPr lang="en-US" altLang="zh-CN" sz="2000" dirty="0"/>
              <a:t>'</a:t>
            </a:r>
            <a:r>
              <a:rPr lang="zh-CN" altLang="en-US" sz="2000" dirty="0"/>
              <a:t>或</a:t>
            </a:r>
            <a:r>
              <a:rPr lang="en-US" altLang="zh-CN" sz="2000" dirty="0"/>
              <a:t>'</a:t>
            </a:r>
            <a:r>
              <a:rPr lang="zh-CN" altLang="en-US" sz="2000" dirty="0"/>
              <a:t>女</a:t>
            </a:r>
            <a:r>
              <a:rPr lang="en-US" altLang="zh-CN" sz="2000" dirty="0"/>
              <a:t>' */</a:t>
            </a:r>
            <a:endParaRPr lang="en-US" altLang="zh-CN" sz="2000" dirty="0"/>
          </a:p>
          <a:p>
            <a:pPr eaLnBrk="1" hangingPunct="1">
              <a:lnSpc>
                <a:spcPct val="120000"/>
              </a:lnSpc>
              <a:buNone/>
            </a:pPr>
            <a:r>
              <a:rPr lang="en-US" altLang="zh-CN" sz="2200" dirty="0"/>
              <a:t>          </a:t>
            </a:r>
            <a:r>
              <a:rPr lang="zh-CN" altLang="en-US" sz="2200" dirty="0"/>
              <a:t>  </a:t>
            </a:r>
            <a:r>
              <a:rPr lang="en-US" altLang="zh-CN" sz="2200" dirty="0"/>
              <a:t>Sage  SMALLINT</a:t>
            </a:r>
            <a:r>
              <a:rPr lang="zh-CN" altLang="en-US" sz="2200" dirty="0"/>
              <a:t>,</a:t>
            </a:r>
            <a:endParaRPr lang="zh-CN" altLang="en-US" sz="2200" dirty="0"/>
          </a:p>
          <a:p>
            <a:pPr eaLnBrk="1" hangingPunct="1">
              <a:lnSpc>
                <a:spcPct val="120000"/>
              </a:lnSpc>
              <a:buNone/>
            </a:pPr>
            <a:r>
              <a:rPr lang="zh-CN" altLang="en-US" sz="2200" dirty="0"/>
              <a:t>            </a:t>
            </a:r>
            <a:r>
              <a:rPr lang="en-US" altLang="zh-CN" sz="2200" dirty="0"/>
              <a:t>Sdept  CHAR</a:t>
            </a:r>
            <a:r>
              <a:rPr lang="zh-CN" altLang="en-US" sz="2200" dirty="0"/>
              <a:t>(</a:t>
            </a:r>
            <a:r>
              <a:rPr lang="en-US" altLang="zh-CN" sz="2200" dirty="0"/>
              <a:t>20</a:t>
            </a:r>
            <a:r>
              <a:rPr lang="zh-CN" altLang="en-US" sz="2200" dirty="0"/>
              <a:t>)</a:t>
            </a:r>
            <a:endParaRPr lang="zh-CN" altLang="en-US" sz="2200" dirty="0"/>
          </a:p>
          <a:p>
            <a:pPr eaLnBrk="1" hangingPunct="1">
              <a:lnSpc>
                <a:spcPct val="120000"/>
              </a:lnSpc>
              <a:buNone/>
            </a:pPr>
            <a:r>
              <a:rPr lang="en-US" altLang="zh-CN" sz="2200" dirty="0"/>
              <a:t>        </a:t>
            </a:r>
            <a:r>
              <a:rPr lang="zh-CN" altLang="en-US" sz="2200" dirty="0"/>
              <a:t>  )</a:t>
            </a:r>
            <a:r>
              <a:rPr lang="en-US" altLang="zh-CN" sz="2200" dirty="0"/>
              <a:t>;</a:t>
            </a:r>
            <a:endParaRPr lang="en-US" altLang="zh-CN"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39939" name="Rectangle 2"/>
          <p:cNvSpPr txBox="1"/>
          <p:nvPr/>
        </p:nvSpPr>
        <p:spPr>
          <a:xfrm>
            <a:off x="457200" y="-28575"/>
            <a:ext cx="8229600" cy="1127125"/>
          </a:xfrm>
          <a:prstGeom prst="rect">
            <a:avLst/>
          </a:prstGeom>
          <a:noFill/>
          <a:ln w="9525">
            <a:noFill/>
          </a:ln>
        </p:spPr>
        <p:txBody>
          <a:bodyPr anchor="ctr"/>
          <a:p>
            <a:pPr algn="ctr"/>
            <a:r>
              <a:rPr lang="zh-CN" altLang="en-US" sz="3600" b="1" dirty="0">
                <a:solidFill>
                  <a:schemeClr val="bg1"/>
                </a:solidFill>
                <a:latin typeface="Arial" panose="020B0604020202020204" pitchFamily="34" charset="0"/>
              </a:rPr>
              <a:t>属性上约束条件的定义</a:t>
            </a:r>
            <a:r>
              <a:rPr lang="en-US" altLang="zh-CN" sz="3600" b="1" dirty="0">
                <a:solidFill>
                  <a:schemeClr val="bg1"/>
                </a:solidFill>
                <a:latin typeface="Arial" panose="020B0604020202020204" pitchFamily="34" charset="0"/>
              </a:rPr>
              <a:t>（</a:t>
            </a:r>
            <a:r>
              <a:rPr lang="zh-CN" altLang="en-US" sz="3600" b="1" dirty="0">
                <a:solidFill>
                  <a:schemeClr val="bg1"/>
                </a:solidFill>
                <a:latin typeface="Arial" panose="020B0604020202020204" pitchFamily="34" charset="0"/>
              </a:rPr>
              <a:t>续</a:t>
            </a:r>
            <a:r>
              <a:rPr lang="en-US" altLang="zh-CN" sz="3600" b="1" dirty="0">
                <a:solidFill>
                  <a:schemeClr val="bg1"/>
                </a:solidFill>
                <a:latin typeface="Arial" panose="020B0604020202020204" pitchFamily="34" charset="0"/>
              </a:rPr>
              <a:t>）</a:t>
            </a:r>
            <a:endParaRPr lang="en-US" altLang="zh-CN" sz="3600" b="1" dirty="0">
              <a:solidFill>
                <a:schemeClr val="bg1"/>
              </a:solidFill>
              <a:latin typeface="Arial" panose="020B0604020202020204" pitchFamily="34" charset="0"/>
            </a:endParaRPr>
          </a:p>
        </p:txBody>
      </p:sp>
      <p:sp>
        <p:nvSpPr>
          <p:cNvPr id="39940" name="Rectangle 3"/>
          <p:cNvSpPr txBox="1"/>
          <p:nvPr/>
        </p:nvSpPr>
        <p:spPr>
          <a:xfrm>
            <a:off x="323850" y="1339850"/>
            <a:ext cx="9001125" cy="4854575"/>
          </a:xfrm>
          <a:prstGeom prst="rect">
            <a:avLst/>
          </a:prstGeom>
          <a:noFill/>
          <a:ln w="9525">
            <a:noFill/>
          </a:ln>
        </p:spPr>
        <p:txBody>
          <a:bodyPr/>
          <a:p>
            <a:r>
              <a:rPr lang="en-US" altLang="zh-CN" sz="2400" b="1" dirty="0">
                <a:latin typeface="Arial" panose="020B0604020202020204" pitchFamily="34" charset="0"/>
              </a:rPr>
              <a:t>[</a:t>
            </a:r>
            <a:r>
              <a:rPr lang="zh-CN" altLang="en-US" sz="2400" b="1" dirty="0">
                <a:latin typeface="Arial" panose="020B0604020202020204" pitchFamily="34" charset="0"/>
              </a:rPr>
              <a:t>例</a:t>
            </a:r>
            <a:r>
              <a:rPr lang="en-US" altLang="zh-CN" sz="2400" b="1" dirty="0">
                <a:latin typeface="Arial" panose="020B0604020202020204" pitchFamily="34" charset="0"/>
              </a:rPr>
              <a:t>5.8]  SC</a:t>
            </a:r>
            <a:r>
              <a:rPr lang="zh-CN" altLang="en-US" sz="2400" b="1" dirty="0">
                <a:latin typeface="Arial" panose="020B0604020202020204" pitchFamily="34" charset="0"/>
              </a:rPr>
              <a:t>表的</a:t>
            </a:r>
            <a:r>
              <a:rPr lang="en-US" altLang="zh-CN" sz="2400" b="1" dirty="0">
                <a:latin typeface="Arial" panose="020B0604020202020204" pitchFamily="34" charset="0"/>
              </a:rPr>
              <a:t>Grade</a:t>
            </a:r>
            <a:r>
              <a:rPr lang="zh-CN" altLang="en-US" sz="2400" b="1" dirty="0">
                <a:latin typeface="Arial" panose="020B0604020202020204" pitchFamily="34" charset="0"/>
              </a:rPr>
              <a:t>的值应该在</a:t>
            </a:r>
            <a:r>
              <a:rPr lang="en-US" altLang="zh-CN" sz="2400" b="1" dirty="0">
                <a:latin typeface="Arial" panose="020B0604020202020204" pitchFamily="34" charset="0"/>
              </a:rPr>
              <a:t>0</a:t>
            </a:r>
            <a:r>
              <a:rPr lang="zh-CN" altLang="en-US" sz="2400" b="1" dirty="0">
                <a:latin typeface="Arial" panose="020B0604020202020204" pitchFamily="34" charset="0"/>
              </a:rPr>
              <a:t>和</a:t>
            </a:r>
            <a:r>
              <a:rPr lang="en-US" altLang="zh-CN" sz="2400" b="1" dirty="0">
                <a:latin typeface="Arial" panose="020B0604020202020204" pitchFamily="34" charset="0"/>
              </a:rPr>
              <a:t>100</a:t>
            </a:r>
            <a:r>
              <a:rPr lang="zh-CN" altLang="en-US" sz="2400" b="1" dirty="0">
                <a:latin typeface="Arial" panose="020B0604020202020204" pitchFamily="34" charset="0"/>
              </a:rPr>
              <a:t>之间。</a:t>
            </a:r>
            <a:endParaRPr lang="zh-CN" altLang="en-US" sz="2400" b="1" dirty="0">
              <a:latin typeface="Arial" panose="020B0604020202020204" pitchFamily="34" charset="0"/>
            </a:endParaRPr>
          </a:p>
          <a:p>
            <a:pPr>
              <a:lnSpc>
                <a:spcPct val="120000"/>
              </a:lnSpc>
            </a:pPr>
            <a:r>
              <a:rPr lang="en-US" altLang="zh-CN" sz="2400" b="1" dirty="0">
                <a:latin typeface="Arial" panose="020B0604020202020204" pitchFamily="34" charset="0"/>
              </a:rPr>
              <a:t>   </a:t>
            </a:r>
            <a:r>
              <a:rPr lang="en-US" altLang="zh-CN" sz="2200" b="1" dirty="0">
                <a:latin typeface="Arial" panose="020B0604020202020204" pitchFamily="34" charset="0"/>
              </a:rPr>
              <a:t>CREATE TABLE  SC</a:t>
            </a:r>
            <a:endParaRPr lang="zh-CN" altLang="en-US" sz="2200" b="1" dirty="0">
              <a:latin typeface="Arial" panose="020B0604020202020204" pitchFamily="34" charset="0"/>
            </a:endParaRPr>
          </a:p>
          <a:p>
            <a:pPr>
              <a:lnSpc>
                <a:spcPct val="120000"/>
              </a:lnSpc>
            </a:pPr>
            <a:r>
              <a:rPr lang="en-US" altLang="zh-CN" sz="2200" b="1" dirty="0">
                <a:latin typeface="Arial" panose="020B0604020202020204" pitchFamily="34" charset="0"/>
              </a:rPr>
              <a:t>         </a:t>
            </a:r>
            <a:r>
              <a:rPr lang="zh-CN" altLang="en-US" sz="2200" b="1" dirty="0">
                <a:latin typeface="Arial" panose="020B0604020202020204" pitchFamily="34" charset="0"/>
              </a:rPr>
              <a:t>(  </a:t>
            </a:r>
            <a:r>
              <a:rPr lang="en-US" altLang="zh-CN" sz="2200" b="1" dirty="0">
                <a:latin typeface="Arial" panose="020B0604020202020204" pitchFamily="34" charset="0"/>
              </a:rPr>
              <a:t>Sno     CHAR</a:t>
            </a:r>
            <a:r>
              <a:rPr lang="zh-CN" altLang="en-US" sz="2200" b="1" dirty="0">
                <a:latin typeface="Arial" panose="020B0604020202020204" pitchFamily="34" charset="0"/>
              </a:rPr>
              <a:t>(</a:t>
            </a:r>
            <a:r>
              <a:rPr lang="en-US" altLang="zh-CN" sz="2200" b="1" dirty="0">
                <a:latin typeface="Arial" panose="020B0604020202020204" pitchFamily="34" charset="0"/>
              </a:rPr>
              <a:t>9</a:t>
            </a:r>
            <a:r>
              <a:rPr lang="zh-CN" altLang="en-US" sz="2200" b="1" dirty="0">
                <a:latin typeface="Arial" panose="020B0604020202020204" pitchFamily="34" charset="0"/>
              </a:rPr>
              <a:t>)</a:t>
            </a:r>
            <a:r>
              <a:rPr lang="en-US" altLang="zh-CN" sz="2200" b="1" dirty="0">
                <a:latin typeface="Arial" panose="020B0604020202020204" pitchFamily="34" charset="0"/>
              </a:rPr>
              <a:t> </a:t>
            </a:r>
            <a:r>
              <a:rPr lang="zh-CN" altLang="en-US" sz="2200" b="1" dirty="0">
                <a:latin typeface="Arial" panose="020B0604020202020204" pitchFamily="34" charset="0"/>
              </a:rPr>
              <a:t>,</a:t>
            </a:r>
            <a:endParaRPr lang="zh-CN" altLang="en-US" sz="2200" b="1" dirty="0">
              <a:latin typeface="Arial" panose="020B0604020202020204" pitchFamily="34" charset="0"/>
            </a:endParaRPr>
          </a:p>
          <a:p>
            <a:pPr>
              <a:lnSpc>
                <a:spcPct val="120000"/>
              </a:lnSpc>
            </a:pPr>
            <a:r>
              <a:rPr lang="en-US" altLang="zh-CN" sz="2200" b="1" dirty="0">
                <a:latin typeface="Arial" panose="020B0604020202020204" pitchFamily="34" charset="0"/>
              </a:rPr>
              <a:t>         </a:t>
            </a:r>
            <a:r>
              <a:rPr lang="zh-CN" altLang="en-US" sz="2200" b="1" dirty="0">
                <a:latin typeface="Arial" panose="020B0604020202020204" pitchFamily="34" charset="0"/>
              </a:rPr>
              <a:t>   </a:t>
            </a:r>
            <a:r>
              <a:rPr lang="en-US" altLang="zh-CN" sz="2200" b="1" dirty="0">
                <a:latin typeface="Arial" panose="020B0604020202020204" pitchFamily="34" charset="0"/>
              </a:rPr>
              <a:t>Cno    CHAR</a:t>
            </a:r>
            <a:r>
              <a:rPr lang="zh-CN" altLang="en-US" sz="2200" b="1" dirty="0">
                <a:latin typeface="Arial" panose="020B0604020202020204" pitchFamily="34" charset="0"/>
              </a:rPr>
              <a:t>(</a:t>
            </a:r>
            <a:r>
              <a:rPr lang="en-US" altLang="zh-CN" sz="2200" b="1" dirty="0">
                <a:latin typeface="Arial" panose="020B0604020202020204" pitchFamily="34" charset="0"/>
              </a:rPr>
              <a:t>4</a:t>
            </a:r>
            <a:r>
              <a:rPr lang="zh-CN" altLang="en-US" sz="2200" b="1" dirty="0">
                <a:latin typeface="Arial" panose="020B0604020202020204" pitchFamily="34" charset="0"/>
              </a:rPr>
              <a:t>),</a:t>
            </a:r>
            <a:endParaRPr lang="zh-CN" altLang="en-US" sz="2200" b="1" dirty="0">
              <a:latin typeface="Arial" panose="020B0604020202020204" pitchFamily="34" charset="0"/>
            </a:endParaRPr>
          </a:p>
          <a:p>
            <a:pPr>
              <a:lnSpc>
                <a:spcPct val="120000"/>
              </a:lnSpc>
            </a:pPr>
            <a:r>
              <a:rPr lang="en-US" altLang="zh-CN" sz="2200" b="1" dirty="0">
                <a:latin typeface="Arial" panose="020B0604020202020204" pitchFamily="34" charset="0"/>
              </a:rPr>
              <a:t>	Grade   SMALLINT </a:t>
            </a:r>
            <a:r>
              <a:rPr lang="en-US" altLang="zh-CN" sz="2200" b="1" dirty="0">
                <a:solidFill>
                  <a:srgbClr val="FF00FF"/>
                </a:solidFill>
                <a:latin typeface="Arial" panose="020B0604020202020204" pitchFamily="34" charset="0"/>
              </a:rPr>
              <a:t>CHECK </a:t>
            </a:r>
            <a:r>
              <a:rPr lang="zh-CN" altLang="en-US" sz="2200" b="1" dirty="0">
                <a:solidFill>
                  <a:srgbClr val="FF00FF"/>
                </a:solidFill>
                <a:latin typeface="Arial" panose="020B0604020202020204" pitchFamily="34" charset="0"/>
              </a:rPr>
              <a:t>(</a:t>
            </a:r>
            <a:r>
              <a:rPr lang="en-US" altLang="zh-CN" sz="2200" b="1" dirty="0">
                <a:solidFill>
                  <a:srgbClr val="FF00FF"/>
                </a:solidFill>
                <a:latin typeface="Arial" panose="020B0604020202020204" pitchFamily="34" charset="0"/>
              </a:rPr>
              <a:t>Grade&gt;=0 AND Grade &lt;=100</a:t>
            </a:r>
            <a:r>
              <a:rPr lang="zh-CN" altLang="en-US" sz="2200" b="1" dirty="0">
                <a:solidFill>
                  <a:srgbClr val="FF00FF"/>
                </a:solidFill>
                <a:latin typeface="Arial" panose="020B0604020202020204" pitchFamily="34" charset="0"/>
              </a:rPr>
              <a:t>)</a:t>
            </a:r>
            <a:r>
              <a:rPr lang="zh-CN" altLang="en-US" sz="2200" b="1" dirty="0">
                <a:latin typeface="Arial" panose="020B0604020202020204" pitchFamily="34" charset="0"/>
              </a:rPr>
              <a:t>，</a:t>
            </a:r>
            <a:r>
              <a:rPr lang="en-US" altLang="zh-CN" sz="2200" b="1" dirty="0">
                <a:latin typeface="Arial" panose="020B0604020202020204" pitchFamily="34" charset="0"/>
              </a:rPr>
              <a:t>			      </a:t>
            </a:r>
            <a:r>
              <a:rPr lang="en-US" altLang="zh-CN" sz="2000" b="1" dirty="0">
                <a:latin typeface="Arial" panose="020B0604020202020204" pitchFamily="34" charset="0"/>
              </a:rPr>
              <a:t>/*Grade</a:t>
            </a:r>
            <a:r>
              <a:rPr lang="zh-CN" altLang="en-US" sz="2000" b="1" dirty="0">
                <a:latin typeface="Arial" panose="020B0604020202020204" pitchFamily="34" charset="0"/>
              </a:rPr>
              <a:t>取值范围是</a:t>
            </a:r>
            <a:r>
              <a:rPr lang="en-US" altLang="zh-CN" sz="2000" b="1" dirty="0">
                <a:latin typeface="Arial" panose="020B0604020202020204" pitchFamily="34" charset="0"/>
              </a:rPr>
              <a:t>0</a:t>
            </a:r>
            <a:r>
              <a:rPr lang="zh-CN" altLang="en-US" sz="2000" b="1" dirty="0">
                <a:latin typeface="Arial" panose="020B0604020202020204" pitchFamily="34" charset="0"/>
              </a:rPr>
              <a:t>到</a:t>
            </a:r>
            <a:r>
              <a:rPr lang="en-US" altLang="zh-CN" sz="2000" b="1" dirty="0">
                <a:latin typeface="Arial" panose="020B0604020202020204" pitchFamily="34" charset="0"/>
              </a:rPr>
              <a:t>100*/</a:t>
            </a:r>
            <a:endParaRPr lang="zh-CN" altLang="en-US" sz="2000" b="1" dirty="0">
              <a:latin typeface="Arial" panose="020B0604020202020204" pitchFamily="34" charset="0"/>
            </a:endParaRPr>
          </a:p>
          <a:p>
            <a:pPr>
              <a:lnSpc>
                <a:spcPct val="120000"/>
              </a:lnSpc>
            </a:pPr>
            <a:r>
              <a:rPr lang="en-US" altLang="zh-CN" sz="2200" b="1" dirty="0">
                <a:latin typeface="Arial" panose="020B0604020202020204" pitchFamily="34" charset="0"/>
              </a:rPr>
              <a:t>         </a:t>
            </a:r>
            <a:r>
              <a:rPr lang="zh-CN" altLang="en-US" sz="2200" b="1" dirty="0">
                <a:latin typeface="Arial" panose="020B0604020202020204" pitchFamily="34" charset="0"/>
              </a:rPr>
              <a:t>   </a:t>
            </a:r>
            <a:r>
              <a:rPr lang="en-US" altLang="zh-CN" sz="2200" b="1" dirty="0">
                <a:latin typeface="Arial" panose="020B0604020202020204" pitchFamily="34" charset="0"/>
              </a:rPr>
              <a:t>PRIMARY KEY </a:t>
            </a:r>
            <a:r>
              <a:rPr lang="zh-CN" altLang="en-US" sz="2200" b="1" dirty="0">
                <a:latin typeface="Arial" panose="020B0604020202020204" pitchFamily="34" charset="0"/>
              </a:rPr>
              <a:t>(</a:t>
            </a:r>
            <a:r>
              <a:rPr lang="en-US" altLang="zh-CN" sz="2200" b="1" dirty="0">
                <a:latin typeface="Arial" panose="020B0604020202020204" pitchFamily="34" charset="0"/>
              </a:rPr>
              <a:t>Sno</a:t>
            </a:r>
            <a:r>
              <a:rPr lang="zh-CN" altLang="en-US" sz="2200" b="1" dirty="0">
                <a:latin typeface="Arial" panose="020B0604020202020204" pitchFamily="34" charset="0"/>
              </a:rPr>
              <a:t>,</a:t>
            </a:r>
            <a:r>
              <a:rPr lang="en-US" altLang="zh-CN" sz="2200" b="1" dirty="0">
                <a:latin typeface="Arial" panose="020B0604020202020204" pitchFamily="34" charset="0"/>
              </a:rPr>
              <a:t>Cno</a:t>
            </a:r>
            <a:r>
              <a:rPr lang="zh-CN" altLang="en-US" sz="2200" b="1" dirty="0">
                <a:latin typeface="Arial" panose="020B0604020202020204" pitchFamily="34" charset="0"/>
              </a:rPr>
              <a:t>),</a:t>
            </a:r>
            <a:endParaRPr lang="zh-CN" altLang="en-US" sz="2200" b="1" dirty="0">
              <a:latin typeface="Arial" panose="020B0604020202020204" pitchFamily="34" charset="0"/>
            </a:endParaRPr>
          </a:p>
          <a:p>
            <a:pPr>
              <a:lnSpc>
                <a:spcPct val="120000"/>
              </a:lnSpc>
            </a:pPr>
            <a:r>
              <a:rPr lang="en-US" altLang="zh-CN" sz="2200" b="1" dirty="0">
                <a:latin typeface="Arial" panose="020B0604020202020204" pitchFamily="34" charset="0"/>
              </a:rPr>
              <a:t>         </a:t>
            </a:r>
            <a:r>
              <a:rPr lang="zh-CN" altLang="en-US" sz="2200" b="1" dirty="0">
                <a:latin typeface="Arial" panose="020B0604020202020204" pitchFamily="34" charset="0"/>
              </a:rPr>
              <a:t>   </a:t>
            </a:r>
            <a:r>
              <a:rPr lang="en-US" altLang="zh-CN" sz="2200" b="1" dirty="0">
                <a:latin typeface="Arial" panose="020B0604020202020204" pitchFamily="34" charset="0"/>
              </a:rPr>
              <a:t>FOREIGN KEY </a:t>
            </a:r>
            <a:r>
              <a:rPr lang="zh-CN" altLang="en-US" sz="2200" b="1" dirty="0">
                <a:latin typeface="Arial" panose="020B0604020202020204" pitchFamily="34" charset="0"/>
              </a:rPr>
              <a:t>(</a:t>
            </a:r>
            <a:r>
              <a:rPr lang="en-US" altLang="zh-CN" sz="2200" b="1" dirty="0">
                <a:latin typeface="Arial" panose="020B0604020202020204" pitchFamily="34" charset="0"/>
              </a:rPr>
              <a:t>Sno</a:t>
            </a:r>
            <a:r>
              <a:rPr lang="zh-CN" altLang="en-US" sz="2200" b="1" dirty="0">
                <a:latin typeface="Arial" panose="020B0604020202020204" pitchFamily="34" charset="0"/>
              </a:rPr>
              <a:t>)</a:t>
            </a:r>
            <a:r>
              <a:rPr lang="en-US" altLang="zh-CN" sz="2200" b="1" dirty="0">
                <a:latin typeface="Arial" panose="020B0604020202020204" pitchFamily="34" charset="0"/>
              </a:rPr>
              <a:t> REFERENCES Student</a:t>
            </a:r>
            <a:r>
              <a:rPr lang="zh-CN" altLang="en-US" sz="2200" b="1" dirty="0">
                <a:latin typeface="Arial" panose="020B0604020202020204" pitchFamily="34" charset="0"/>
              </a:rPr>
              <a:t>(</a:t>
            </a:r>
            <a:r>
              <a:rPr lang="en-US" altLang="zh-CN" sz="2200" b="1" dirty="0">
                <a:latin typeface="Arial" panose="020B0604020202020204" pitchFamily="34" charset="0"/>
              </a:rPr>
              <a:t>Sno</a:t>
            </a:r>
            <a:r>
              <a:rPr lang="zh-CN" altLang="en-US" sz="2200" b="1" dirty="0">
                <a:latin typeface="Arial" panose="020B0604020202020204" pitchFamily="34" charset="0"/>
              </a:rPr>
              <a:t>),</a:t>
            </a:r>
            <a:endParaRPr lang="zh-CN" altLang="en-US" sz="2200" b="1" dirty="0">
              <a:latin typeface="Arial" panose="020B0604020202020204" pitchFamily="34" charset="0"/>
            </a:endParaRPr>
          </a:p>
          <a:p>
            <a:pPr>
              <a:lnSpc>
                <a:spcPct val="120000"/>
              </a:lnSpc>
            </a:pPr>
            <a:r>
              <a:rPr lang="en-US" altLang="zh-CN" sz="2200" b="1" dirty="0">
                <a:latin typeface="Arial" panose="020B0604020202020204" pitchFamily="34" charset="0"/>
              </a:rPr>
              <a:t>         </a:t>
            </a:r>
            <a:r>
              <a:rPr lang="zh-CN" altLang="en-US" sz="2200" b="1" dirty="0">
                <a:latin typeface="Arial" panose="020B0604020202020204" pitchFamily="34" charset="0"/>
              </a:rPr>
              <a:t>   </a:t>
            </a:r>
            <a:r>
              <a:rPr lang="en-US" altLang="zh-CN" sz="2200" b="1" dirty="0">
                <a:latin typeface="Arial" panose="020B0604020202020204" pitchFamily="34" charset="0"/>
              </a:rPr>
              <a:t>FOREIGN KEY </a:t>
            </a:r>
            <a:r>
              <a:rPr lang="zh-CN" altLang="en-US" sz="2200" b="1" dirty="0">
                <a:latin typeface="Arial" panose="020B0604020202020204" pitchFamily="34" charset="0"/>
              </a:rPr>
              <a:t>(</a:t>
            </a:r>
            <a:r>
              <a:rPr lang="en-US" altLang="zh-CN" sz="2200" b="1" dirty="0">
                <a:latin typeface="Arial" panose="020B0604020202020204" pitchFamily="34" charset="0"/>
              </a:rPr>
              <a:t>Cno</a:t>
            </a:r>
            <a:r>
              <a:rPr lang="zh-CN" altLang="en-US" sz="2200" b="1" dirty="0">
                <a:latin typeface="Arial" panose="020B0604020202020204" pitchFamily="34" charset="0"/>
              </a:rPr>
              <a:t>)</a:t>
            </a:r>
            <a:r>
              <a:rPr lang="en-US" altLang="zh-CN" sz="2200" b="1" dirty="0">
                <a:latin typeface="Arial" panose="020B0604020202020204" pitchFamily="34" charset="0"/>
              </a:rPr>
              <a:t> REFERENCES Course</a:t>
            </a:r>
            <a:r>
              <a:rPr lang="zh-CN" altLang="en-US" sz="2200" b="1" dirty="0">
                <a:latin typeface="Arial" panose="020B0604020202020204" pitchFamily="34" charset="0"/>
              </a:rPr>
              <a:t>(</a:t>
            </a:r>
            <a:r>
              <a:rPr lang="en-US" altLang="zh-CN" sz="2200" b="1" dirty="0">
                <a:latin typeface="Arial" panose="020B0604020202020204" pitchFamily="34" charset="0"/>
              </a:rPr>
              <a:t>Cno</a:t>
            </a:r>
            <a:r>
              <a:rPr lang="zh-CN" altLang="en-US" sz="2200" b="1" dirty="0">
                <a:latin typeface="Arial" panose="020B0604020202020204" pitchFamily="34" charset="0"/>
              </a:rPr>
              <a:t>)</a:t>
            </a:r>
            <a:endParaRPr lang="zh-CN" altLang="en-US" sz="2200" b="1" dirty="0">
              <a:latin typeface="Arial" panose="020B0604020202020204" pitchFamily="34" charset="0"/>
            </a:endParaRPr>
          </a:p>
          <a:p>
            <a:pPr>
              <a:lnSpc>
                <a:spcPct val="120000"/>
              </a:lnSpc>
            </a:pPr>
            <a:r>
              <a:rPr lang="en-US" altLang="zh-CN" sz="2200" b="1" dirty="0">
                <a:latin typeface="Arial" panose="020B0604020202020204" pitchFamily="34" charset="0"/>
              </a:rPr>
              <a:t>         </a:t>
            </a:r>
            <a:r>
              <a:rPr lang="zh-CN" altLang="en-US" sz="2200" b="1" dirty="0">
                <a:latin typeface="Arial" panose="020B0604020202020204" pitchFamily="34" charset="0"/>
              </a:rPr>
              <a:t>  )</a:t>
            </a:r>
            <a:r>
              <a:rPr lang="en-US" altLang="zh-CN" sz="2200" b="1" dirty="0">
                <a:latin typeface="Arial" panose="020B0604020202020204" pitchFamily="34" charset="0"/>
              </a:rPr>
              <a:t>;</a:t>
            </a:r>
            <a:endParaRPr lang="zh-CN" altLang="en-US" sz="2200" b="1" dirty="0">
              <a:latin typeface="Arial" panose="020B0604020202020204" pitchFamily="34" charset="0"/>
            </a:endParaRPr>
          </a:p>
          <a:p>
            <a:pPr>
              <a:lnSpc>
                <a:spcPct val="120000"/>
              </a:lnSpc>
              <a:spcBef>
                <a:spcPct val="20000"/>
              </a:spcBef>
              <a:buSzPct val="100000"/>
              <a:buFont typeface="Wingdings" panose="05000000000000000000" pitchFamily="2" charset="2"/>
            </a:pPr>
            <a:endParaRPr lang="en-US" altLang="zh-CN" sz="2200" b="1" dirty="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40963" name="Rectangle 3"/>
          <p:cNvSpPr>
            <a:spLocks noGrp="1"/>
          </p:cNvSpPr>
          <p:nvPr>
            <p:ph type="body"/>
          </p:nvPr>
        </p:nvSpPr>
        <p:spPr>
          <a:ln/>
        </p:spPr>
        <p:txBody>
          <a:bodyPr vert="horz" wrap="square" lIns="91440" tIns="45720" rIns="91440" bIns="45720" anchor="t"/>
          <a:p>
            <a:pPr eaLnBrk="1" hangingPunct="1">
              <a:lnSpc>
                <a:spcPct val="150000"/>
              </a:lnSpc>
              <a:spcBef>
                <a:spcPct val="0"/>
              </a:spcBef>
            </a:pPr>
            <a:r>
              <a:rPr lang="zh-CN" altLang="en-US" dirty="0"/>
              <a:t>属性上的约束条件检查和违约处理</a:t>
            </a:r>
            <a:endParaRPr lang="en-US" altLang="zh-CN" dirty="0"/>
          </a:p>
          <a:p>
            <a:pPr lvl="1" eaLnBrk="1" hangingPunct="1">
              <a:lnSpc>
                <a:spcPct val="150000"/>
              </a:lnSpc>
              <a:spcBef>
                <a:spcPct val="0"/>
              </a:spcBef>
              <a:buSzPct val="85000"/>
            </a:pPr>
            <a:r>
              <a:rPr lang="zh-CN" altLang="en-US" dirty="0"/>
              <a:t>插入元组或修改属性的值时，关系数据库管理系统检查属性上的约束条件是否被满足</a:t>
            </a:r>
            <a:endParaRPr lang="zh-CN" altLang="en-US" dirty="0"/>
          </a:p>
          <a:p>
            <a:pPr lvl="1" eaLnBrk="1" hangingPunct="1">
              <a:lnSpc>
                <a:spcPct val="150000"/>
              </a:lnSpc>
              <a:spcBef>
                <a:spcPct val="0"/>
              </a:spcBef>
              <a:buSzPct val="85000"/>
            </a:pPr>
            <a:r>
              <a:rPr lang="zh-CN" altLang="en-US" dirty="0"/>
              <a:t>如果不满足则操作被拒绝执行 </a:t>
            </a:r>
            <a:endParaRPr lang="zh-CN" altLang="en-US" dirty="0"/>
          </a:p>
        </p:txBody>
      </p:sp>
      <p:sp>
        <p:nvSpPr>
          <p:cNvPr id="40964" name="Rectangle 2"/>
          <p:cNvSpPr>
            <a:spLocks noGrp="1"/>
          </p:cNvSpPr>
          <p:nvPr>
            <p:ph type="title"/>
          </p:nvPr>
        </p:nvSpPr>
        <p:spPr>
          <a:xfrm>
            <a:off x="457200" y="-19050"/>
            <a:ext cx="8686800" cy="757238"/>
          </a:xfrm>
          <a:ln/>
        </p:spPr>
        <p:txBody>
          <a:bodyPr vert="horz" wrap="square" lIns="91440" tIns="45720" rIns="91440" bIns="45720" anchor="ctr"/>
          <a:p>
            <a:pPr eaLnBrk="1" hangingPunct="1">
              <a:lnSpc>
                <a:spcPct val="220000"/>
              </a:lnSpc>
            </a:pPr>
            <a:r>
              <a:rPr lang="en-US" altLang="zh-CN" sz="3600" dirty="0"/>
              <a:t>2. </a:t>
            </a:r>
            <a:r>
              <a:rPr lang="zh-CN" altLang="en-US" sz="3600" dirty="0"/>
              <a:t>属性上的约束条件检查和违约处理</a:t>
            </a:r>
            <a:endParaRPr lang="en-US" altLang="zh-CN"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ln/>
        </p:spPr>
        <p:txBody>
          <a:bodyPr vert="horz" wrap="square" lIns="91440" tIns="45720" rIns="91440" bIns="45720" anchor="ctr"/>
          <a:p>
            <a:pPr eaLnBrk="1" hangingPunct="1"/>
            <a:r>
              <a:rPr lang="zh-CN" altLang="en-US" sz="3600" dirty="0"/>
              <a:t>数据库完整性</a:t>
            </a:r>
            <a:r>
              <a:rPr lang="en-US" altLang="zh-CN" sz="3600" dirty="0"/>
              <a:t>（</a:t>
            </a:r>
            <a:r>
              <a:rPr lang="zh-CN" altLang="en-US" sz="3600" dirty="0"/>
              <a:t>续</a:t>
            </a:r>
            <a:r>
              <a:rPr lang="en-US" altLang="zh-CN" sz="3600" dirty="0"/>
              <a:t>）</a:t>
            </a:r>
            <a:endParaRPr lang="en-US" altLang="zh-CN" sz="3600" dirty="0"/>
          </a:p>
        </p:txBody>
      </p:sp>
      <p:sp>
        <p:nvSpPr>
          <p:cNvPr id="5123" name="Rectangle 3"/>
          <p:cNvSpPr>
            <a:spLocks noGrp="1"/>
          </p:cNvSpPr>
          <p:nvPr>
            <p:ph type="body"/>
          </p:nvPr>
        </p:nvSpPr>
        <p:spPr>
          <a:xfrm>
            <a:off x="457200" y="1125538"/>
            <a:ext cx="8229600" cy="5213350"/>
          </a:xfrm>
          <a:ln/>
        </p:spPr>
        <p:txBody>
          <a:bodyPr vert="horz" wrap="square" lIns="91440" tIns="45720" rIns="91440" bIns="45720" anchor="t"/>
          <a:p>
            <a:pPr eaLnBrk="1" hangingPunct="1">
              <a:lnSpc>
                <a:spcPct val="150000"/>
              </a:lnSpc>
              <a:spcBef>
                <a:spcPct val="0"/>
              </a:spcBef>
            </a:pPr>
            <a:r>
              <a:rPr lang="zh-CN" altLang="en-US" dirty="0"/>
              <a:t>为维护数据库的完整性，数据库管理系统必须：</a:t>
            </a:r>
            <a:endParaRPr lang="zh-CN" altLang="en-US" dirty="0"/>
          </a:p>
          <a:p>
            <a:pPr lvl="1" eaLnBrk="1" hangingPunct="1">
              <a:lnSpc>
                <a:spcPct val="150000"/>
              </a:lnSpc>
              <a:spcBef>
                <a:spcPct val="0"/>
              </a:spcBef>
              <a:buNone/>
            </a:pPr>
            <a:r>
              <a:rPr lang="en-US" altLang="zh-CN" dirty="0"/>
              <a:t>1.</a:t>
            </a:r>
            <a:r>
              <a:rPr lang="zh-CN" altLang="en-US" dirty="0">
                <a:solidFill>
                  <a:srgbClr val="FF0000"/>
                </a:solidFill>
              </a:rPr>
              <a:t>提供定义完整性约束条件的机制</a:t>
            </a:r>
            <a:endParaRPr lang="en-US" altLang="zh-CN" dirty="0">
              <a:solidFill>
                <a:srgbClr val="FF0000"/>
              </a:solidFill>
            </a:endParaRPr>
          </a:p>
          <a:p>
            <a:pPr lvl="2">
              <a:lnSpc>
                <a:spcPct val="150000"/>
              </a:lnSpc>
              <a:spcBef>
                <a:spcPct val="0"/>
              </a:spcBef>
              <a:buSzPct val="87000"/>
              <a:buFont typeface="Wingdings" panose="05000000000000000000" pitchFamily="2" charset="2"/>
              <a:buChar char="l"/>
            </a:pPr>
            <a:r>
              <a:rPr lang="zh-CN" altLang="en-US" sz="2200" dirty="0"/>
              <a:t>完整性约束条件也称为完整性规则，是数据库中的数据必须满足的</a:t>
            </a:r>
            <a:r>
              <a:rPr lang="zh-CN" altLang="en-US" sz="2200" dirty="0">
                <a:solidFill>
                  <a:srgbClr val="FF0000"/>
                </a:solidFill>
              </a:rPr>
              <a:t>语义约束</a:t>
            </a:r>
            <a:r>
              <a:rPr lang="zh-CN" altLang="en-US" sz="2200" dirty="0"/>
              <a:t>条件</a:t>
            </a:r>
            <a:endParaRPr lang="zh-CN" altLang="en-US" sz="2200" dirty="0"/>
          </a:p>
          <a:p>
            <a:pPr lvl="2">
              <a:lnSpc>
                <a:spcPct val="150000"/>
              </a:lnSpc>
              <a:spcBef>
                <a:spcPct val="0"/>
              </a:spcBef>
              <a:buSzPct val="87000"/>
              <a:buFont typeface="Wingdings" panose="05000000000000000000" pitchFamily="2" charset="2"/>
              <a:buChar char="l"/>
            </a:pPr>
            <a:r>
              <a:rPr lang="en-US" altLang="zh-CN" sz="2200" dirty="0"/>
              <a:t>SQL</a:t>
            </a:r>
            <a:r>
              <a:rPr lang="zh-CN" altLang="en-US" sz="2200" dirty="0"/>
              <a:t>标准使用了一系列概念来描述完整性，包括关系模型的实体完整性、参照完整性和用户定义完整性</a:t>
            </a:r>
            <a:endParaRPr lang="zh-CN" altLang="en-US" sz="2200" dirty="0"/>
          </a:p>
          <a:p>
            <a:pPr lvl="2">
              <a:lnSpc>
                <a:spcPct val="150000"/>
              </a:lnSpc>
              <a:spcBef>
                <a:spcPct val="0"/>
              </a:spcBef>
              <a:buSzPct val="87000"/>
              <a:buFont typeface="Wingdings" panose="05000000000000000000" pitchFamily="2" charset="2"/>
              <a:buChar char="l"/>
            </a:pPr>
            <a:r>
              <a:rPr lang="zh-CN" altLang="en-US" sz="2200" dirty="0"/>
              <a:t>这些完整性一般由</a:t>
            </a:r>
            <a:r>
              <a:rPr lang="en-US" altLang="zh-CN" sz="2200" dirty="0"/>
              <a:t>SQL</a:t>
            </a:r>
            <a:r>
              <a:rPr lang="zh-CN" altLang="en-US" sz="2200" dirty="0"/>
              <a:t>的数据定义语言语句来实现 </a:t>
            </a:r>
            <a:endParaRPr lang="zh-CN" altLang="en-US" sz="2200" dirty="0"/>
          </a:p>
          <a:p>
            <a:pPr lvl="1" eaLnBrk="1" hangingPunct="1">
              <a:lnSpc>
                <a:spcPct val="250000"/>
              </a:lnSpc>
            </a:pPr>
            <a:endParaRPr lang="zh-CN" altLang="en-US"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41987" name="Rectangle 2"/>
          <p:cNvSpPr>
            <a:spLocks noGrp="1"/>
          </p:cNvSpPr>
          <p:nvPr>
            <p:ph type="title"/>
          </p:nvPr>
        </p:nvSpPr>
        <p:spPr>
          <a:ln/>
        </p:spPr>
        <p:txBody>
          <a:bodyPr vert="horz" wrap="square" lIns="91440" tIns="45720" rIns="91440" bIns="45720" anchor="ctr"/>
          <a:p>
            <a:pPr eaLnBrk="1" hangingPunct="1"/>
            <a:r>
              <a:rPr lang="en-US" altLang="zh-CN" sz="3600" dirty="0"/>
              <a:t>5.3  </a:t>
            </a:r>
            <a:r>
              <a:rPr lang="zh-CN" altLang="en-US" sz="3600" dirty="0"/>
              <a:t>用户定义的完整性</a:t>
            </a:r>
            <a:endParaRPr lang="zh-CN" altLang="en-US" sz="3600" dirty="0"/>
          </a:p>
        </p:txBody>
      </p:sp>
      <p:sp>
        <p:nvSpPr>
          <p:cNvPr id="38916" name="Rectangle 3"/>
          <p:cNvSpPr>
            <a:spLocks noGrp="1" noChangeArrowheads="1"/>
          </p:cNvSpPr>
          <p:nvPr>
            <p:ph type="body" idx="1"/>
          </p:nvPr>
        </p:nvSpPr>
        <p:spPr>
          <a:xfrm>
            <a:off x="663575" y="1339850"/>
            <a:ext cx="8229600" cy="4854575"/>
          </a:xfrm>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5.3.1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属性上的约束条件</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5.3.2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元组上的约束条件</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v"/>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43011"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元组上约束条件的定义</a:t>
            </a:r>
            <a:endParaRPr lang="zh-CN" altLang="en-US" sz="3600" dirty="0"/>
          </a:p>
        </p:txBody>
      </p:sp>
      <p:sp>
        <p:nvSpPr>
          <p:cNvPr id="43012" name="Rectangle 3"/>
          <p:cNvSpPr>
            <a:spLocks noGrp="1"/>
          </p:cNvSpPr>
          <p:nvPr>
            <p:ph type="body"/>
          </p:nvPr>
        </p:nvSpPr>
        <p:spPr>
          <a:xfrm>
            <a:off x="457200" y="1196975"/>
            <a:ext cx="8229600" cy="4854575"/>
          </a:xfrm>
          <a:ln/>
        </p:spPr>
        <p:txBody>
          <a:bodyPr vert="horz" wrap="square" lIns="91440" tIns="45720" rIns="91440" bIns="45720" anchor="t"/>
          <a:p>
            <a:pPr eaLnBrk="1" hangingPunct="1">
              <a:lnSpc>
                <a:spcPct val="170000"/>
              </a:lnSpc>
            </a:pPr>
            <a:r>
              <a:rPr lang="zh-CN" altLang="en-US" dirty="0"/>
              <a:t>在</a:t>
            </a:r>
            <a:r>
              <a:rPr lang="en-US" altLang="zh-CN" dirty="0"/>
              <a:t>CREATE TABLE</a:t>
            </a:r>
            <a:r>
              <a:rPr lang="zh-CN" altLang="en-US" dirty="0"/>
              <a:t>时可以用</a:t>
            </a:r>
            <a:r>
              <a:rPr lang="en-US" altLang="zh-CN" dirty="0">
                <a:solidFill>
                  <a:srgbClr val="FF00FF"/>
                </a:solidFill>
              </a:rPr>
              <a:t>CHECK</a:t>
            </a:r>
            <a:r>
              <a:rPr lang="zh-CN" altLang="en-US" dirty="0"/>
              <a:t>短语定义元组上的约束条件，即</a:t>
            </a:r>
            <a:r>
              <a:rPr lang="zh-CN" altLang="en-US" dirty="0">
                <a:solidFill>
                  <a:srgbClr val="FF00FF"/>
                </a:solidFill>
              </a:rPr>
              <a:t>元组级的限制</a:t>
            </a:r>
            <a:endParaRPr lang="zh-CN" altLang="en-US" dirty="0">
              <a:solidFill>
                <a:srgbClr val="FF00FF"/>
              </a:solidFill>
            </a:endParaRPr>
          </a:p>
          <a:p>
            <a:pPr eaLnBrk="1" hangingPunct="1">
              <a:lnSpc>
                <a:spcPct val="170000"/>
              </a:lnSpc>
            </a:pPr>
            <a:r>
              <a:rPr lang="zh-CN" altLang="en-US" dirty="0"/>
              <a:t>同属性值限制相比，元组级的限制可以设置不同属性之间的取值的相互约束条件</a:t>
            </a:r>
            <a:r>
              <a:rPr lang="zh-CN" altLang="en-US" sz="3200" dirty="0"/>
              <a:t> </a:t>
            </a:r>
            <a:endParaRPr lang="zh-CN" altLang="en-US" sz="3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44035" name="Rectangle 2"/>
          <p:cNvSpPr>
            <a:spLocks noGrp="1"/>
          </p:cNvSpPr>
          <p:nvPr>
            <p:ph type="title"/>
          </p:nvPr>
        </p:nvSpPr>
        <p:spPr>
          <a:ln/>
        </p:spPr>
        <p:txBody>
          <a:bodyPr vert="horz" wrap="square" lIns="91440" tIns="45720" rIns="91440" bIns="45720" anchor="ctr"/>
          <a:p>
            <a:pPr eaLnBrk="1" hangingPunct="1"/>
            <a:r>
              <a:rPr lang="zh-CN" altLang="en-US" sz="3600" dirty="0"/>
              <a:t>元组上约束条件的定义</a:t>
            </a:r>
            <a:r>
              <a:rPr lang="en-US" altLang="zh-CN" sz="3600" dirty="0"/>
              <a:t>（</a:t>
            </a:r>
            <a:r>
              <a:rPr lang="zh-CN" altLang="en-US" sz="3600" dirty="0"/>
              <a:t>续</a:t>
            </a:r>
            <a:r>
              <a:rPr lang="en-US" altLang="zh-CN" sz="3600" dirty="0"/>
              <a:t>）</a:t>
            </a:r>
            <a:endParaRPr lang="en-US" altLang="zh-CN" sz="3600" dirty="0"/>
          </a:p>
        </p:txBody>
      </p:sp>
      <p:sp>
        <p:nvSpPr>
          <p:cNvPr id="44036" name="Rectangle 3"/>
          <p:cNvSpPr>
            <a:spLocks noGrp="1"/>
          </p:cNvSpPr>
          <p:nvPr>
            <p:ph type="body"/>
          </p:nvPr>
        </p:nvSpPr>
        <p:spPr>
          <a:xfrm>
            <a:off x="457200" y="981075"/>
            <a:ext cx="8507413" cy="5213350"/>
          </a:xfrm>
          <a:ln/>
        </p:spPr>
        <p:txBody>
          <a:bodyPr vert="horz" wrap="square" lIns="91440" tIns="45720" rIns="91440" bIns="45720" anchor="t"/>
          <a:p>
            <a:pPr eaLnBrk="1" hangingPunct="1">
              <a:buNone/>
            </a:pPr>
            <a:r>
              <a:rPr lang="en-US" altLang="zh-CN" sz="2400" dirty="0"/>
              <a:t>[</a:t>
            </a:r>
            <a:r>
              <a:rPr lang="zh-CN" altLang="en-US" sz="2400" dirty="0"/>
              <a:t>例5.</a:t>
            </a:r>
            <a:r>
              <a:rPr lang="en-US" altLang="zh-CN" sz="2400" dirty="0"/>
              <a:t>9]</a:t>
            </a:r>
            <a:r>
              <a:rPr lang="zh-CN" altLang="en-US" sz="2400" dirty="0"/>
              <a:t>当学生的性别是男时，其名字不能以</a:t>
            </a:r>
            <a:r>
              <a:rPr lang="en-US" altLang="zh-CN" sz="2400" dirty="0"/>
              <a:t>Ms.</a:t>
            </a:r>
            <a:r>
              <a:rPr lang="zh-CN" altLang="en-US" sz="2400" dirty="0"/>
              <a:t>打头。</a:t>
            </a:r>
            <a:endParaRPr lang="zh-CN" altLang="en-US" sz="2400" dirty="0"/>
          </a:p>
          <a:p>
            <a:pPr eaLnBrk="1" hangingPunct="1">
              <a:buNone/>
            </a:pPr>
            <a:r>
              <a:rPr lang="zh-CN" altLang="en-US" sz="2000" dirty="0"/>
              <a:t>    </a:t>
            </a:r>
            <a:r>
              <a:rPr lang="en-US" altLang="zh-CN" sz="2200" dirty="0"/>
              <a:t>CREATE TABLE Student</a:t>
            </a:r>
            <a:endParaRPr lang="en-US" altLang="zh-CN" sz="2200" dirty="0"/>
          </a:p>
          <a:p>
            <a:pPr eaLnBrk="1" hangingPunct="1">
              <a:buNone/>
            </a:pPr>
            <a:r>
              <a:rPr lang="en-US" altLang="zh-CN" sz="2200" dirty="0"/>
              <a:t>         </a:t>
            </a:r>
            <a:r>
              <a:rPr lang="zh-CN" altLang="en-US" sz="2200" dirty="0"/>
              <a:t>(  </a:t>
            </a:r>
            <a:r>
              <a:rPr lang="en-US" altLang="zh-CN" sz="2200" dirty="0"/>
              <a:t>Sno    CHAR</a:t>
            </a:r>
            <a:r>
              <a:rPr lang="zh-CN" altLang="en-US" sz="2200" dirty="0"/>
              <a:t>(</a:t>
            </a:r>
            <a:r>
              <a:rPr lang="en-US" altLang="zh-CN" sz="2200" dirty="0"/>
              <a:t>9</a:t>
            </a:r>
            <a:r>
              <a:rPr lang="zh-CN" altLang="en-US" sz="2200" dirty="0"/>
              <a:t>), </a:t>
            </a:r>
            <a:endParaRPr lang="zh-CN" altLang="en-US" sz="2200" dirty="0"/>
          </a:p>
          <a:p>
            <a:pPr eaLnBrk="1" hangingPunct="1">
              <a:buNone/>
            </a:pPr>
            <a:r>
              <a:rPr lang="zh-CN" altLang="en-US" sz="2200" dirty="0"/>
              <a:t>            </a:t>
            </a:r>
            <a:r>
              <a:rPr lang="en-US" altLang="zh-CN" sz="2200" dirty="0"/>
              <a:t>Sname  CHAR</a:t>
            </a:r>
            <a:r>
              <a:rPr lang="zh-CN" altLang="en-US" sz="2200" dirty="0"/>
              <a:t>(</a:t>
            </a:r>
            <a:r>
              <a:rPr lang="en-US" altLang="zh-CN" sz="2200" dirty="0"/>
              <a:t>8</a:t>
            </a:r>
            <a:r>
              <a:rPr lang="zh-CN" altLang="en-US" sz="2200" dirty="0"/>
              <a:t>)</a:t>
            </a:r>
            <a:r>
              <a:rPr lang="en-US" altLang="zh-CN" sz="2200" dirty="0"/>
              <a:t> NOT NULL</a:t>
            </a:r>
            <a:r>
              <a:rPr lang="zh-CN" altLang="en-US" sz="2200" dirty="0"/>
              <a:t>，</a:t>
            </a:r>
            <a:endParaRPr lang="zh-CN" altLang="en-US" sz="2200" dirty="0"/>
          </a:p>
          <a:p>
            <a:pPr eaLnBrk="1" hangingPunct="1">
              <a:buNone/>
            </a:pPr>
            <a:r>
              <a:rPr lang="zh-CN" altLang="en-US" sz="2200" dirty="0"/>
              <a:t>            </a:t>
            </a:r>
            <a:r>
              <a:rPr lang="en-US" altLang="zh-CN" sz="2200" dirty="0"/>
              <a:t>Ssex    CHAR</a:t>
            </a:r>
            <a:r>
              <a:rPr lang="zh-CN" altLang="en-US" sz="2200" dirty="0"/>
              <a:t>(</a:t>
            </a:r>
            <a:r>
              <a:rPr lang="en-US" altLang="zh-CN" sz="2200" dirty="0"/>
              <a:t>2</a:t>
            </a:r>
            <a:r>
              <a:rPr lang="zh-CN" altLang="en-US" sz="2200" dirty="0"/>
              <a:t>),</a:t>
            </a:r>
            <a:endParaRPr lang="zh-CN" altLang="en-US" sz="2200" dirty="0"/>
          </a:p>
          <a:p>
            <a:pPr eaLnBrk="1" hangingPunct="1">
              <a:buNone/>
            </a:pPr>
            <a:r>
              <a:rPr lang="zh-CN" altLang="en-US" sz="2200" dirty="0"/>
              <a:t>            </a:t>
            </a:r>
            <a:r>
              <a:rPr lang="en-US" altLang="zh-CN" sz="2200" dirty="0"/>
              <a:t>Sage   SMALLINT</a:t>
            </a:r>
            <a:r>
              <a:rPr lang="zh-CN" altLang="en-US" sz="2200" dirty="0"/>
              <a:t>,</a:t>
            </a:r>
            <a:endParaRPr lang="zh-CN" altLang="en-US" sz="2200" dirty="0"/>
          </a:p>
          <a:p>
            <a:pPr eaLnBrk="1" hangingPunct="1">
              <a:buNone/>
            </a:pPr>
            <a:r>
              <a:rPr lang="zh-CN" altLang="en-US" sz="2200" dirty="0"/>
              <a:t>            </a:t>
            </a:r>
            <a:r>
              <a:rPr lang="en-US" altLang="zh-CN" sz="2200" dirty="0"/>
              <a:t>Sdept  CHAR</a:t>
            </a:r>
            <a:r>
              <a:rPr lang="zh-CN" altLang="en-US" sz="2200" dirty="0"/>
              <a:t>(</a:t>
            </a:r>
            <a:r>
              <a:rPr lang="en-US" altLang="zh-CN" sz="2200" dirty="0"/>
              <a:t>20</a:t>
            </a:r>
            <a:r>
              <a:rPr lang="zh-CN" altLang="en-US" sz="2200" dirty="0"/>
              <a:t>),</a:t>
            </a:r>
            <a:endParaRPr lang="zh-CN" altLang="en-US" sz="2200" dirty="0"/>
          </a:p>
          <a:p>
            <a:pPr eaLnBrk="1" hangingPunct="1">
              <a:buNone/>
            </a:pPr>
            <a:r>
              <a:rPr lang="zh-CN" altLang="en-US" sz="2200" dirty="0"/>
              <a:t>            </a:t>
            </a:r>
            <a:r>
              <a:rPr lang="en-US" altLang="zh-CN" sz="2200" dirty="0"/>
              <a:t>PRIMARY KEY </a:t>
            </a:r>
            <a:r>
              <a:rPr lang="zh-CN" altLang="en-US" sz="2200" dirty="0"/>
              <a:t>(</a:t>
            </a:r>
            <a:r>
              <a:rPr lang="en-US" altLang="zh-CN" sz="2200" dirty="0"/>
              <a:t>Sno</a:t>
            </a:r>
            <a:r>
              <a:rPr lang="zh-CN" altLang="en-US" sz="2200" dirty="0"/>
              <a:t>),</a:t>
            </a:r>
            <a:endParaRPr lang="zh-CN" altLang="en-US" sz="2200" dirty="0"/>
          </a:p>
          <a:p>
            <a:pPr eaLnBrk="1" hangingPunct="1">
              <a:buNone/>
            </a:pPr>
            <a:r>
              <a:rPr lang="zh-CN" altLang="en-US" sz="2200" dirty="0"/>
              <a:t>            </a:t>
            </a:r>
            <a:r>
              <a:rPr lang="en-US" altLang="zh-CN" sz="2200" dirty="0">
                <a:solidFill>
                  <a:srgbClr val="FF00FF"/>
                </a:solidFill>
              </a:rPr>
              <a:t>CHECK </a:t>
            </a:r>
            <a:r>
              <a:rPr lang="zh-CN" altLang="en-US" sz="2200" dirty="0">
                <a:solidFill>
                  <a:srgbClr val="FF00FF"/>
                </a:solidFill>
              </a:rPr>
              <a:t>(</a:t>
            </a:r>
            <a:r>
              <a:rPr lang="en-US" altLang="zh-CN" sz="2200" dirty="0">
                <a:solidFill>
                  <a:srgbClr val="FF00FF"/>
                </a:solidFill>
              </a:rPr>
              <a:t>Ssex='</a:t>
            </a:r>
            <a:r>
              <a:rPr lang="zh-CN" altLang="en-US" sz="2200" dirty="0">
                <a:solidFill>
                  <a:srgbClr val="FF00FF"/>
                </a:solidFill>
              </a:rPr>
              <a:t>女</a:t>
            </a:r>
            <a:r>
              <a:rPr lang="en-US" altLang="zh-CN" sz="2200" dirty="0">
                <a:solidFill>
                  <a:srgbClr val="FF00FF"/>
                </a:solidFill>
              </a:rPr>
              <a:t>' OR Sname NOT LIKE 'Ms.%'</a:t>
            </a:r>
            <a:r>
              <a:rPr lang="zh-CN" altLang="en-US" sz="2200" dirty="0">
                <a:solidFill>
                  <a:srgbClr val="FF00FF"/>
                </a:solidFill>
              </a:rPr>
              <a:t>)</a:t>
            </a:r>
            <a:endParaRPr lang="zh-CN" altLang="en-US" sz="2200" dirty="0">
              <a:solidFill>
                <a:srgbClr val="FF00FF"/>
              </a:solidFill>
            </a:endParaRPr>
          </a:p>
          <a:p>
            <a:pPr eaLnBrk="1" hangingPunct="1">
              <a:buNone/>
            </a:pPr>
            <a:r>
              <a:rPr lang="en-US" altLang="zh-CN" sz="2000" dirty="0"/>
              <a:t>         </a:t>
            </a:r>
            <a:r>
              <a:rPr lang="zh-CN" altLang="en-US" sz="2000" dirty="0"/>
              <a:t>         </a:t>
            </a:r>
            <a:r>
              <a:rPr lang="en-US" altLang="zh-CN" sz="2000" dirty="0"/>
              <a:t> /*</a:t>
            </a:r>
            <a:r>
              <a:rPr lang="zh-CN" altLang="en-US" sz="2000" dirty="0"/>
              <a:t>定义了元组中</a:t>
            </a:r>
            <a:r>
              <a:rPr lang="en-US" altLang="zh-CN" sz="2000" dirty="0"/>
              <a:t>Sname</a:t>
            </a:r>
            <a:r>
              <a:rPr lang="zh-CN" altLang="en-US" sz="2000" dirty="0"/>
              <a:t>和 </a:t>
            </a:r>
            <a:r>
              <a:rPr lang="en-US" altLang="zh-CN" sz="2000" dirty="0"/>
              <a:t>Ssex</a:t>
            </a:r>
            <a:r>
              <a:rPr lang="zh-CN" altLang="en-US" sz="2000" dirty="0"/>
              <a:t>两个属性值之间的约束条件*</a:t>
            </a:r>
            <a:r>
              <a:rPr lang="en-US" altLang="zh-CN" sz="2000" dirty="0"/>
              <a:t>/</a:t>
            </a:r>
            <a:endParaRPr lang="en-US" altLang="zh-CN" sz="2000" dirty="0"/>
          </a:p>
          <a:p>
            <a:pPr eaLnBrk="1" hangingPunct="1">
              <a:buNone/>
            </a:pPr>
            <a:r>
              <a:rPr lang="en-US" altLang="zh-CN" sz="2200" dirty="0"/>
              <a:t>         </a:t>
            </a:r>
            <a:r>
              <a:rPr lang="zh-CN" altLang="en-US" sz="2200" dirty="0"/>
              <a:t> );</a:t>
            </a:r>
            <a:endParaRPr lang="zh-CN" altLang="en-US" sz="2200" dirty="0"/>
          </a:p>
          <a:p>
            <a:pPr lvl="1" eaLnBrk="1" hangingPunct="1">
              <a:buFont typeface="Wingdings" panose="05000000000000000000" pitchFamily="2" charset="2"/>
              <a:buChar char="Ø"/>
            </a:pPr>
            <a:r>
              <a:rPr lang="zh-CN" altLang="en-US" sz="2200" dirty="0"/>
              <a:t>性别是女性的元组都能通过该项检查，因为</a:t>
            </a:r>
            <a:r>
              <a:rPr lang="en-US" altLang="zh-CN" sz="2200" dirty="0"/>
              <a:t>Ssex=‘</a:t>
            </a:r>
            <a:r>
              <a:rPr lang="zh-CN" altLang="en-US" sz="2200" dirty="0"/>
              <a:t>女’成立;</a:t>
            </a:r>
            <a:endParaRPr lang="zh-CN" altLang="en-US" sz="2200" dirty="0"/>
          </a:p>
          <a:p>
            <a:pPr lvl="1" eaLnBrk="1" hangingPunct="1">
              <a:buFont typeface="Wingdings" panose="05000000000000000000" pitchFamily="2" charset="2"/>
              <a:buChar char="Ø"/>
            </a:pPr>
            <a:r>
              <a:rPr lang="zh-CN" altLang="en-US" sz="2200" dirty="0"/>
              <a:t>当性别是男性时，要通过检查则名字一定不能以</a:t>
            </a:r>
            <a:r>
              <a:rPr lang="en-US" altLang="zh-CN" sz="2200" dirty="0"/>
              <a:t>Ms.</a:t>
            </a:r>
            <a:r>
              <a:rPr lang="zh-CN" altLang="en-US" sz="2200" dirty="0"/>
              <a:t>打头</a:t>
            </a:r>
            <a:endParaRPr lang="zh-CN" altLang="en-US" sz="2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45059" name="Rectangle 3"/>
          <p:cNvSpPr>
            <a:spLocks noGrp="1"/>
          </p:cNvSpPr>
          <p:nvPr>
            <p:ph type="body"/>
          </p:nvPr>
        </p:nvSpPr>
        <p:spPr>
          <a:xfrm>
            <a:off x="457200" y="1196975"/>
            <a:ext cx="8229600" cy="4854575"/>
          </a:xfrm>
          <a:ln/>
        </p:spPr>
        <p:txBody>
          <a:bodyPr vert="horz" wrap="square" lIns="91440" tIns="45720" rIns="91440" bIns="45720" anchor="t"/>
          <a:p>
            <a:pPr eaLnBrk="1" hangingPunct="1">
              <a:lnSpc>
                <a:spcPct val="180000"/>
              </a:lnSpc>
            </a:pPr>
            <a:r>
              <a:rPr lang="zh-CN" altLang="en-US" dirty="0"/>
              <a:t>元组上的约束条件检查和违约处理</a:t>
            </a:r>
            <a:endParaRPr lang="en-US" altLang="zh-CN" dirty="0"/>
          </a:p>
          <a:p>
            <a:pPr lvl="1" eaLnBrk="1" hangingPunct="1">
              <a:lnSpc>
                <a:spcPct val="180000"/>
              </a:lnSpc>
              <a:buSzPct val="85000"/>
            </a:pPr>
            <a:r>
              <a:rPr lang="zh-CN" altLang="en-US" dirty="0"/>
              <a:t>插入元组或修改属性的值时，关系数据库管理系统检查元组上的约束条件是否被满足</a:t>
            </a:r>
            <a:endParaRPr lang="zh-CN" altLang="en-US" dirty="0"/>
          </a:p>
          <a:p>
            <a:pPr lvl="1" eaLnBrk="1" hangingPunct="1">
              <a:lnSpc>
                <a:spcPct val="180000"/>
              </a:lnSpc>
              <a:buSzPct val="85000"/>
            </a:pPr>
            <a:r>
              <a:rPr lang="zh-CN" altLang="en-US" dirty="0"/>
              <a:t>如果不满足则操作被拒绝执行 </a:t>
            </a:r>
            <a:endParaRPr lang="zh-CN" altLang="en-US" dirty="0"/>
          </a:p>
        </p:txBody>
      </p:sp>
      <p:sp>
        <p:nvSpPr>
          <p:cNvPr id="45060"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元组上约束条件检查和违约处理</a:t>
            </a:r>
            <a:endParaRPr lang="zh-CN" altLang="en-US" sz="3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6082"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46083" name="Rectangle 2"/>
          <p:cNvSpPr>
            <a:spLocks noGrp="1"/>
          </p:cNvSpPr>
          <p:nvPr>
            <p:ph type="title"/>
          </p:nvPr>
        </p:nvSpPr>
        <p:spPr>
          <a:xfrm>
            <a:off x="900113" y="263525"/>
            <a:ext cx="7391400" cy="563563"/>
          </a:xfrm>
          <a:ln/>
        </p:spPr>
        <p:txBody>
          <a:bodyPr vert="horz" wrap="square" lIns="91440" tIns="45720" rIns="91440" bIns="45720" anchor="ctr"/>
          <a:p>
            <a:pPr eaLnBrk="1" hangingPunct="1"/>
            <a:r>
              <a:rPr lang="zh-CN" altLang="en-US" sz="3600" dirty="0"/>
              <a:t>第五章 数据库完整性</a:t>
            </a:r>
            <a:endParaRPr lang="zh-CN" altLang="en-US" sz="3600" dirty="0"/>
          </a:p>
        </p:txBody>
      </p:sp>
      <p:sp>
        <p:nvSpPr>
          <p:cNvPr id="46084" name="Rectangle 3"/>
          <p:cNvSpPr>
            <a:spLocks noGrp="1"/>
          </p:cNvSpPr>
          <p:nvPr>
            <p:ph type="body"/>
          </p:nvPr>
        </p:nvSpPr>
        <p:spPr>
          <a:xfrm>
            <a:off x="684213" y="1196975"/>
            <a:ext cx="7859712" cy="4495800"/>
          </a:xfrm>
          <a:ln/>
        </p:spPr>
        <p:txBody>
          <a:bodyPr vert="horz" wrap="square" lIns="91440" tIns="45720" rIns="91440" bIns="45720" anchor="t"/>
          <a:p>
            <a:pPr eaLnBrk="1" hangingPunct="1">
              <a:lnSpc>
                <a:spcPct val="130000"/>
              </a:lnSpc>
              <a:buNone/>
            </a:pPr>
            <a:r>
              <a:rPr lang="en-US" altLang="zh-CN" dirty="0"/>
              <a:t>5.1  </a:t>
            </a:r>
            <a:r>
              <a:rPr lang="zh-CN" altLang="en-US" dirty="0"/>
              <a:t>实体完整性</a:t>
            </a:r>
            <a:endParaRPr lang="zh-CN" altLang="en-US" dirty="0"/>
          </a:p>
          <a:p>
            <a:pPr eaLnBrk="1" hangingPunct="1">
              <a:lnSpc>
                <a:spcPct val="130000"/>
              </a:lnSpc>
              <a:buNone/>
            </a:pPr>
            <a:r>
              <a:rPr lang="en-US" altLang="zh-CN" dirty="0"/>
              <a:t>5.2  </a:t>
            </a:r>
            <a:r>
              <a:rPr lang="zh-CN" altLang="en-US" dirty="0"/>
              <a:t>参照完整性</a:t>
            </a:r>
            <a:endParaRPr lang="zh-CN" altLang="en-US" dirty="0"/>
          </a:p>
          <a:p>
            <a:pPr eaLnBrk="1" hangingPunct="1">
              <a:lnSpc>
                <a:spcPct val="130000"/>
              </a:lnSpc>
              <a:buNone/>
            </a:pPr>
            <a:r>
              <a:rPr lang="en-US" altLang="zh-CN" dirty="0"/>
              <a:t>5.3  </a:t>
            </a:r>
            <a:r>
              <a:rPr lang="zh-CN" altLang="en-US" dirty="0"/>
              <a:t>用户定义的完整性</a:t>
            </a:r>
            <a:endParaRPr lang="zh-CN" altLang="en-US" dirty="0"/>
          </a:p>
          <a:p>
            <a:pPr eaLnBrk="1" hangingPunct="1">
              <a:lnSpc>
                <a:spcPct val="130000"/>
              </a:lnSpc>
              <a:buNone/>
            </a:pPr>
            <a:r>
              <a:rPr lang="en-US" altLang="zh-CN" dirty="0">
                <a:solidFill>
                  <a:srgbClr val="0066FF"/>
                </a:solidFill>
              </a:rPr>
              <a:t>5.4  </a:t>
            </a:r>
            <a:r>
              <a:rPr lang="zh-CN" altLang="en-US" dirty="0">
                <a:solidFill>
                  <a:srgbClr val="0066FF"/>
                </a:solidFill>
              </a:rPr>
              <a:t>完整性约束命名子句</a:t>
            </a:r>
            <a:endParaRPr lang="zh-CN" altLang="en-US" dirty="0">
              <a:solidFill>
                <a:srgbClr val="0066FF"/>
              </a:solidFill>
            </a:endParaRPr>
          </a:p>
          <a:p>
            <a:pPr eaLnBrk="1" hangingPunct="1"/>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7106"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47107" name="Rectangle 2"/>
          <p:cNvSpPr>
            <a:spLocks noGrp="1"/>
          </p:cNvSpPr>
          <p:nvPr>
            <p:ph type="title"/>
          </p:nvPr>
        </p:nvSpPr>
        <p:spPr>
          <a:ln/>
        </p:spPr>
        <p:txBody>
          <a:bodyPr vert="horz" wrap="square" lIns="91440" tIns="45720" rIns="91440" bIns="45720" anchor="ctr"/>
          <a:p>
            <a:pPr eaLnBrk="1" hangingPunct="1"/>
            <a:r>
              <a:rPr lang="en-US" altLang="zh-CN" sz="3600" dirty="0"/>
              <a:t>5.4  </a:t>
            </a:r>
            <a:r>
              <a:rPr lang="zh-CN" altLang="en-US" sz="3600" dirty="0"/>
              <a:t>完整性约束命名子句</a:t>
            </a:r>
            <a:endParaRPr lang="zh-CN" altLang="en-US" sz="3600" dirty="0"/>
          </a:p>
        </p:txBody>
      </p:sp>
      <p:sp>
        <p:nvSpPr>
          <p:cNvPr id="47108" name="Rectangle 3"/>
          <p:cNvSpPr>
            <a:spLocks noGrp="1"/>
          </p:cNvSpPr>
          <p:nvPr>
            <p:ph type="body"/>
          </p:nvPr>
        </p:nvSpPr>
        <p:spPr>
          <a:ln/>
        </p:spPr>
        <p:txBody>
          <a:bodyPr vert="horz" wrap="square" lIns="91440" tIns="45720" rIns="91440" bIns="45720" anchor="t"/>
          <a:p>
            <a:pPr eaLnBrk="1" hangingPunct="1">
              <a:lnSpc>
                <a:spcPct val="150000"/>
              </a:lnSpc>
              <a:buNone/>
            </a:pPr>
            <a:r>
              <a:rPr lang="en-US" altLang="zh-CN" dirty="0"/>
              <a:t>1.</a:t>
            </a:r>
            <a:r>
              <a:rPr lang="zh-CN" altLang="en-US" dirty="0"/>
              <a:t>完整性约束命名子句</a:t>
            </a:r>
            <a:endParaRPr lang="en-US" altLang="zh-CN" dirty="0"/>
          </a:p>
          <a:p>
            <a:pPr lvl="1" eaLnBrk="1" hangingPunct="1">
              <a:lnSpc>
                <a:spcPct val="150000"/>
              </a:lnSpc>
              <a:buNone/>
            </a:pPr>
            <a:r>
              <a:rPr lang="en-US" altLang="zh-CN" dirty="0"/>
              <a:t>CONSTRAINT &lt;</a:t>
            </a:r>
            <a:r>
              <a:rPr lang="zh-CN" altLang="en-US" dirty="0"/>
              <a:t>完整性约束条件名</a:t>
            </a:r>
            <a:r>
              <a:rPr lang="en-US" altLang="zh-CN" dirty="0"/>
              <a:t>&gt;&lt;</a:t>
            </a:r>
            <a:r>
              <a:rPr lang="zh-CN" altLang="en-US" dirty="0"/>
              <a:t>完整性约束条件</a:t>
            </a:r>
            <a:r>
              <a:rPr lang="en-US" altLang="zh-CN" dirty="0"/>
              <a:t>&gt;</a:t>
            </a:r>
            <a:endParaRPr lang="en-US" altLang="zh-CN" dirty="0"/>
          </a:p>
          <a:p>
            <a:pPr lvl="1" eaLnBrk="1" hangingPunct="1">
              <a:lnSpc>
                <a:spcPct val="150000"/>
              </a:lnSpc>
              <a:buSzPct val="85000"/>
            </a:pPr>
            <a:r>
              <a:rPr lang="en-US" altLang="zh-CN" dirty="0"/>
              <a:t>&lt;</a:t>
            </a:r>
            <a:r>
              <a:rPr lang="zh-CN" altLang="en-US" dirty="0"/>
              <a:t>完整性约束条件</a:t>
            </a:r>
            <a:r>
              <a:rPr lang="en-US" altLang="zh-CN" dirty="0"/>
              <a:t>&gt;</a:t>
            </a:r>
            <a:r>
              <a:rPr lang="zh-CN" altLang="en-US" dirty="0"/>
              <a:t>包括</a:t>
            </a:r>
            <a:r>
              <a:rPr lang="en-US" altLang="zh-CN" dirty="0"/>
              <a:t>NOT NULL</a:t>
            </a:r>
            <a:r>
              <a:rPr lang="zh-CN" altLang="en-US" dirty="0"/>
              <a:t>、</a:t>
            </a:r>
            <a:r>
              <a:rPr lang="en-US" altLang="zh-CN" dirty="0"/>
              <a:t>UNIQUE</a:t>
            </a:r>
            <a:r>
              <a:rPr lang="zh-CN" altLang="en-US" dirty="0"/>
              <a:t>、</a:t>
            </a:r>
            <a:r>
              <a:rPr lang="en-US" altLang="zh-CN" dirty="0"/>
              <a:t>PRIMARY KEY</a:t>
            </a:r>
            <a:r>
              <a:rPr lang="zh-CN" altLang="en-US" dirty="0"/>
              <a:t>短语、</a:t>
            </a:r>
            <a:r>
              <a:rPr lang="en-US" altLang="zh-CN" dirty="0"/>
              <a:t>FOREIGN KEY</a:t>
            </a:r>
            <a:r>
              <a:rPr lang="zh-CN" altLang="en-US" dirty="0"/>
              <a:t>短语、</a:t>
            </a:r>
            <a:r>
              <a:rPr lang="en-US" altLang="zh-CN" dirty="0"/>
              <a:t>CHECK</a:t>
            </a:r>
            <a:r>
              <a:rPr lang="zh-CN" altLang="en-US" dirty="0"/>
              <a:t>短语等</a:t>
            </a:r>
            <a:endParaRPr lang="en-US" altLang="zh-CN"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8130"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48131" name="Rectangle 2"/>
          <p:cNvSpPr>
            <a:spLocks noGrp="1"/>
          </p:cNvSpPr>
          <p:nvPr>
            <p:ph type="title"/>
          </p:nvPr>
        </p:nvSpPr>
        <p:spPr>
          <a:ln/>
        </p:spPr>
        <p:txBody>
          <a:bodyPr vert="horz" wrap="square" lIns="91440" tIns="45720" rIns="91440" bIns="45720" anchor="ctr"/>
          <a:p>
            <a:pPr eaLnBrk="1" hangingPunct="1"/>
            <a:r>
              <a:rPr lang="zh-CN" altLang="en-US" sz="3600" dirty="0"/>
              <a:t>完整性约束命名子句</a:t>
            </a:r>
            <a:r>
              <a:rPr lang="en-US" altLang="zh-CN" sz="3600" dirty="0"/>
              <a:t>（</a:t>
            </a:r>
            <a:r>
              <a:rPr lang="zh-CN" altLang="en-US" sz="3600" dirty="0"/>
              <a:t>续</a:t>
            </a:r>
            <a:r>
              <a:rPr lang="en-US" altLang="zh-CN" sz="3600" dirty="0"/>
              <a:t>）</a:t>
            </a:r>
            <a:endParaRPr lang="en-US" altLang="zh-CN" sz="3600" dirty="0"/>
          </a:p>
        </p:txBody>
      </p:sp>
      <p:sp>
        <p:nvSpPr>
          <p:cNvPr id="48132" name="Rectangle 3"/>
          <p:cNvSpPr>
            <a:spLocks noGrp="1"/>
          </p:cNvSpPr>
          <p:nvPr>
            <p:ph type="body"/>
          </p:nvPr>
        </p:nvSpPr>
        <p:spPr>
          <a:xfrm>
            <a:off x="85725" y="1027113"/>
            <a:ext cx="9072563" cy="5283200"/>
          </a:xfrm>
          <a:ln/>
        </p:spPr>
        <p:txBody>
          <a:bodyPr vert="horz" wrap="square" lIns="91440" tIns="45720" rIns="91440" bIns="45720" anchor="t"/>
          <a:p>
            <a:pPr eaLnBrk="1" hangingPunct="1">
              <a:lnSpc>
                <a:spcPct val="90000"/>
              </a:lnSpc>
              <a:buNone/>
            </a:pPr>
            <a:r>
              <a:rPr lang="en-US" altLang="zh-CN" sz="2400" dirty="0"/>
              <a:t>[</a:t>
            </a:r>
            <a:r>
              <a:rPr lang="zh-CN" altLang="en-US" sz="2400" dirty="0"/>
              <a:t>例5.</a:t>
            </a:r>
            <a:r>
              <a:rPr lang="en-US" altLang="zh-CN" sz="2400" dirty="0"/>
              <a:t>10]</a:t>
            </a:r>
            <a:r>
              <a:rPr lang="zh-CN" altLang="en-US" sz="2400" dirty="0"/>
              <a:t>建立学生登记表</a:t>
            </a:r>
            <a:r>
              <a:rPr lang="en-US" altLang="zh-CN" sz="2400" dirty="0"/>
              <a:t>Student</a:t>
            </a:r>
            <a:r>
              <a:rPr lang="zh-CN" altLang="en-US" sz="2400" dirty="0"/>
              <a:t>，要求学号在</a:t>
            </a:r>
            <a:r>
              <a:rPr lang="en-US" altLang="zh-CN" sz="2400" dirty="0"/>
              <a:t>90000~99999</a:t>
            </a:r>
            <a:r>
              <a:rPr lang="zh-CN" altLang="en-US" sz="2400" dirty="0"/>
              <a:t>之间，姓名不能取空值，年龄小于</a:t>
            </a:r>
            <a:r>
              <a:rPr lang="en-US" altLang="zh-CN" sz="2400" dirty="0"/>
              <a:t>30</a:t>
            </a:r>
            <a:r>
              <a:rPr lang="zh-CN" altLang="en-US" sz="2400" dirty="0"/>
              <a:t>，性别只能是“男”或“女”。</a:t>
            </a:r>
            <a:endParaRPr lang="zh-CN" altLang="en-US" sz="2400" dirty="0"/>
          </a:p>
          <a:p>
            <a:pPr eaLnBrk="1" hangingPunct="1">
              <a:spcBef>
                <a:spcPct val="0"/>
              </a:spcBef>
              <a:buNone/>
            </a:pPr>
            <a:r>
              <a:rPr lang="zh-CN" altLang="en-US" sz="2200" dirty="0"/>
              <a:t>    </a:t>
            </a:r>
            <a:r>
              <a:rPr lang="en-US" altLang="zh-CN" sz="2200" dirty="0"/>
              <a:t>CREATE TABLE Student</a:t>
            </a:r>
            <a:endParaRPr lang="en-US" altLang="zh-CN" sz="2200" dirty="0"/>
          </a:p>
          <a:p>
            <a:pPr eaLnBrk="1" hangingPunct="1">
              <a:spcBef>
                <a:spcPct val="0"/>
              </a:spcBef>
              <a:buNone/>
            </a:pPr>
            <a:r>
              <a:rPr lang="en-US" altLang="zh-CN" sz="2200" dirty="0"/>
              <a:t>      </a:t>
            </a:r>
            <a:r>
              <a:rPr lang="zh-CN" altLang="en-US" sz="2200" dirty="0"/>
              <a:t>(   </a:t>
            </a:r>
            <a:r>
              <a:rPr lang="en-US" altLang="zh-CN" sz="2200" dirty="0"/>
              <a:t>Sno  NUMERIC</a:t>
            </a:r>
            <a:r>
              <a:rPr lang="zh-CN" altLang="en-US" sz="2200" dirty="0"/>
              <a:t>(</a:t>
            </a:r>
            <a:r>
              <a:rPr lang="en-US" altLang="zh-CN" sz="2200" dirty="0"/>
              <a:t>6</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solidFill>
                  <a:srgbClr val="FF00FF"/>
                </a:solidFill>
              </a:rPr>
              <a:t>CONSTRAINT C1 CHECK </a:t>
            </a:r>
            <a:r>
              <a:rPr lang="zh-CN" altLang="en-US" sz="2200" dirty="0">
                <a:solidFill>
                  <a:srgbClr val="FF00FF"/>
                </a:solidFill>
              </a:rPr>
              <a:t>(</a:t>
            </a:r>
            <a:r>
              <a:rPr lang="en-US" altLang="zh-CN" sz="2200" dirty="0">
                <a:solidFill>
                  <a:srgbClr val="FF00FF"/>
                </a:solidFill>
              </a:rPr>
              <a:t>Sno BETWEEN 90000 AND 99999</a:t>
            </a:r>
            <a:r>
              <a:rPr lang="zh-CN" altLang="en-US" sz="2200" dirty="0">
                <a:solidFill>
                  <a:srgbClr val="FF00FF"/>
                </a:solidFill>
              </a:rPr>
              <a:t>)</a:t>
            </a:r>
            <a:r>
              <a:rPr lang="zh-CN" altLang="en-US" sz="2200" dirty="0"/>
              <a:t>,</a:t>
            </a:r>
            <a:endParaRPr lang="zh-CN" altLang="en-US" sz="2200" dirty="0"/>
          </a:p>
          <a:p>
            <a:pPr eaLnBrk="1" hangingPunct="1">
              <a:spcBef>
                <a:spcPct val="0"/>
              </a:spcBef>
              <a:buNone/>
            </a:pPr>
            <a:r>
              <a:rPr lang="zh-CN" altLang="en-US" sz="2200" dirty="0"/>
              <a:t>          </a:t>
            </a:r>
            <a:r>
              <a:rPr lang="en-US" altLang="zh-CN" sz="2200" dirty="0"/>
              <a:t>Sname  CHAR</a:t>
            </a:r>
            <a:r>
              <a:rPr lang="zh-CN" altLang="en-US" sz="2200" dirty="0"/>
              <a:t>(</a:t>
            </a:r>
            <a:r>
              <a:rPr lang="en-US" altLang="zh-CN" sz="2200" dirty="0"/>
              <a:t>20</a:t>
            </a:r>
            <a:r>
              <a:rPr lang="zh-CN" altLang="en-US" sz="2200" dirty="0"/>
              <a:t>)</a:t>
            </a:r>
            <a:r>
              <a:rPr lang="en-US" altLang="zh-CN" sz="2200" dirty="0"/>
              <a:t>  </a:t>
            </a:r>
            <a:endParaRPr lang="en-US" altLang="zh-CN" sz="2200" dirty="0"/>
          </a:p>
          <a:p>
            <a:pPr eaLnBrk="1" hangingPunct="1">
              <a:spcBef>
                <a:spcPct val="0"/>
              </a:spcBef>
              <a:buNone/>
            </a:pPr>
            <a:r>
              <a:rPr lang="en-US" altLang="zh-CN" sz="2200" dirty="0"/>
              <a:t>        </a:t>
            </a:r>
            <a:r>
              <a:rPr lang="zh-CN" altLang="en-US" sz="2200" dirty="0"/>
              <a:t>  </a:t>
            </a:r>
            <a:r>
              <a:rPr lang="en-US" altLang="zh-CN" sz="2200" dirty="0">
                <a:solidFill>
                  <a:srgbClr val="FF00FF"/>
                </a:solidFill>
              </a:rPr>
              <a:t>CONSTRAINT C2 NOT NULL</a:t>
            </a:r>
            <a:r>
              <a:rPr lang="zh-CN" altLang="en-US" sz="2200" dirty="0"/>
              <a:t>,</a:t>
            </a:r>
            <a:endParaRPr lang="zh-CN" altLang="en-US" sz="2200" dirty="0"/>
          </a:p>
          <a:p>
            <a:pPr eaLnBrk="1" hangingPunct="1">
              <a:spcBef>
                <a:spcPct val="0"/>
              </a:spcBef>
              <a:buNone/>
            </a:pPr>
            <a:r>
              <a:rPr lang="zh-CN" altLang="en-US" sz="2200" dirty="0"/>
              <a:t>          </a:t>
            </a:r>
            <a:r>
              <a:rPr lang="en-US" altLang="zh-CN" sz="2200" dirty="0"/>
              <a:t>Sage  NUMERIC</a:t>
            </a:r>
            <a:r>
              <a:rPr lang="zh-CN" altLang="en-US" sz="2200" dirty="0"/>
              <a:t>(</a:t>
            </a:r>
            <a:r>
              <a:rPr lang="en-US" altLang="zh-CN" sz="2200" dirty="0"/>
              <a:t>3</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 </a:t>
            </a:r>
            <a:r>
              <a:rPr lang="en-US" altLang="zh-CN" sz="2200" dirty="0">
                <a:solidFill>
                  <a:srgbClr val="FF00FF"/>
                </a:solidFill>
              </a:rPr>
              <a:t>CONSTRAINT C3 CHECK </a:t>
            </a:r>
            <a:r>
              <a:rPr lang="zh-CN" altLang="en-US" sz="2200" dirty="0">
                <a:solidFill>
                  <a:srgbClr val="FF00FF"/>
                </a:solidFill>
              </a:rPr>
              <a:t>(</a:t>
            </a:r>
            <a:r>
              <a:rPr lang="en-US" altLang="zh-CN" sz="2200" dirty="0">
                <a:solidFill>
                  <a:srgbClr val="FF00FF"/>
                </a:solidFill>
              </a:rPr>
              <a:t>Sage &lt; 30</a:t>
            </a:r>
            <a:r>
              <a:rPr lang="zh-CN" altLang="en-US" sz="2200" dirty="0">
                <a:solidFill>
                  <a:srgbClr val="FF00FF"/>
                </a:solidFill>
              </a:rPr>
              <a:t>)</a:t>
            </a:r>
            <a:r>
              <a:rPr lang="zh-CN" altLang="en-US" sz="2200" dirty="0"/>
              <a:t>,</a:t>
            </a:r>
            <a:endParaRPr lang="zh-CN" altLang="en-US" sz="2200" dirty="0"/>
          </a:p>
          <a:p>
            <a:pPr eaLnBrk="1" hangingPunct="1">
              <a:spcBef>
                <a:spcPct val="0"/>
              </a:spcBef>
              <a:buNone/>
            </a:pPr>
            <a:r>
              <a:rPr lang="zh-CN" altLang="en-US" sz="2200" dirty="0"/>
              <a:t>          </a:t>
            </a:r>
            <a:r>
              <a:rPr lang="en-US" altLang="zh-CN" sz="2200" dirty="0"/>
              <a:t>Ssex  CHAR</a:t>
            </a:r>
            <a:r>
              <a:rPr lang="zh-CN" altLang="en-US" sz="2200" dirty="0"/>
              <a:t>(</a:t>
            </a:r>
            <a:r>
              <a:rPr lang="en-US" altLang="zh-CN" sz="2200" dirty="0"/>
              <a:t>2</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 </a:t>
            </a:r>
            <a:r>
              <a:rPr lang="en-US" altLang="zh-CN" sz="2200" dirty="0">
                <a:solidFill>
                  <a:srgbClr val="FF00FF"/>
                </a:solidFill>
              </a:rPr>
              <a:t>CONSTRAINT C4 CHECK </a:t>
            </a:r>
            <a:r>
              <a:rPr lang="zh-CN" altLang="en-US" sz="2200" dirty="0">
                <a:solidFill>
                  <a:srgbClr val="FF00FF"/>
                </a:solidFill>
              </a:rPr>
              <a:t>(</a:t>
            </a:r>
            <a:r>
              <a:rPr lang="en-US" altLang="zh-CN" sz="2200" dirty="0">
                <a:solidFill>
                  <a:srgbClr val="FF00FF"/>
                </a:solidFill>
              </a:rPr>
              <a:t>Ssex IN </a:t>
            </a:r>
            <a:r>
              <a:rPr lang="zh-CN" altLang="en-US" sz="2200" dirty="0">
                <a:solidFill>
                  <a:srgbClr val="FF00FF"/>
                </a:solidFill>
              </a:rPr>
              <a:t>(</a:t>
            </a:r>
            <a:r>
              <a:rPr lang="en-US" altLang="zh-CN" sz="2200" dirty="0">
                <a:solidFill>
                  <a:srgbClr val="FF00FF"/>
                </a:solidFill>
              </a:rPr>
              <a:t> ‘</a:t>
            </a:r>
            <a:r>
              <a:rPr lang="zh-CN" altLang="en-US" sz="2200" dirty="0">
                <a:solidFill>
                  <a:srgbClr val="FF00FF"/>
                </a:solidFill>
              </a:rPr>
              <a:t>男</a:t>
            </a:r>
            <a:r>
              <a:rPr lang="en-US" altLang="zh-CN" sz="2200" dirty="0">
                <a:solidFill>
                  <a:srgbClr val="FF00FF"/>
                </a:solidFill>
              </a:rPr>
              <a:t>’,'</a:t>
            </a:r>
            <a:r>
              <a:rPr lang="zh-CN" altLang="en-US" sz="2200" dirty="0">
                <a:solidFill>
                  <a:srgbClr val="FF00FF"/>
                </a:solidFill>
              </a:rPr>
              <a:t>女</a:t>
            </a:r>
            <a:r>
              <a:rPr lang="en-US" altLang="zh-CN" sz="2200" dirty="0">
                <a:solidFill>
                  <a:srgbClr val="FF00FF"/>
                </a:solidFill>
              </a:rPr>
              <a:t>'</a:t>
            </a:r>
            <a:r>
              <a:rPr lang="zh-CN" altLang="en-US" sz="2200" dirty="0">
                <a:solidFill>
                  <a:srgbClr val="FF00FF"/>
                </a:solidFill>
              </a:rPr>
              <a:t>))</a:t>
            </a:r>
            <a:r>
              <a:rPr lang="zh-CN" altLang="en-US" sz="2200" dirty="0">
                <a:solidFill>
                  <a:srgbClr val="FF66FF"/>
                </a:solidFill>
              </a:rPr>
              <a:t>,</a:t>
            </a:r>
            <a:endParaRPr lang="zh-CN" altLang="en-US" sz="2200" dirty="0">
              <a:solidFill>
                <a:srgbClr val="FF66FF"/>
              </a:solidFill>
            </a:endParaRPr>
          </a:p>
          <a:p>
            <a:pPr eaLnBrk="1" hangingPunct="1">
              <a:spcBef>
                <a:spcPct val="0"/>
              </a:spcBef>
              <a:buNone/>
            </a:pPr>
            <a:r>
              <a:rPr lang="zh-CN" altLang="en-US" sz="2200" dirty="0">
                <a:solidFill>
                  <a:srgbClr val="FF66FF"/>
                </a:solidFill>
              </a:rPr>
              <a:t>          </a:t>
            </a:r>
            <a:r>
              <a:rPr lang="en-US" altLang="zh-CN" sz="2200" dirty="0">
                <a:solidFill>
                  <a:srgbClr val="FF00FF"/>
                </a:solidFill>
              </a:rPr>
              <a:t>CONSTRAINT StudentKey PRIMARY KEY</a:t>
            </a:r>
            <a:r>
              <a:rPr lang="zh-CN" altLang="en-US" sz="2200" dirty="0">
                <a:solidFill>
                  <a:srgbClr val="FF00FF"/>
                </a:solidFill>
              </a:rPr>
              <a:t>(</a:t>
            </a:r>
            <a:r>
              <a:rPr lang="en-US" altLang="zh-CN" sz="2200" dirty="0">
                <a:solidFill>
                  <a:srgbClr val="FF00FF"/>
                </a:solidFill>
              </a:rPr>
              <a:t>Sno</a:t>
            </a:r>
            <a:r>
              <a:rPr lang="zh-CN" altLang="en-US" sz="2200" dirty="0">
                <a:solidFill>
                  <a:srgbClr val="FF00FF"/>
                </a:solidFill>
              </a:rPr>
              <a:t>)</a:t>
            </a:r>
            <a:endParaRPr lang="zh-CN" altLang="en-US" sz="2200" dirty="0">
              <a:solidFill>
                <a:srgbClr val="FF00FF"/>
              </a:solidFill>
            </a:endParaRPr>
          </a:p>
          <a:p>
            <a:pPr eaLnBrk="1" hangingPunct="1">
              <a:spcBef>
                <a:spcPct val="0"/>
              </a:spcBef>
              <a:buNone/>
            </a:pPr>
            <a:r>
              <a:rPr lang="en-US" altLang="zh-CN" sz="2200" dirty="0"/>
              <a:t>      </a:t>
            </a:r>
            <a:r>
              <a:rPr lang="zh-CN" altLang="en-US" sz="2200" dirty="0"/>
              <a:t>  );</a:t>
            </a:r>
            <a:endParaRPr lang="zh-CN" altLang="en-US" sz="2200" dirty="0"/>
          </a:p>
          <a:p>
            <a:pPr lvl="1" eaLnBrk="1" hangingPunct="1">
              <a:spcBef>
                <a:spcPct val="0"/>
              </a:spcBef>
              <a:buFont typeface="Wingdings" panose="05000000000000000000" pitchFamily="2" charset="2"/>
              <a:buChar char="ü"/>
            </a:pPr>
            <a:r>
              <a:rPr lang="zh-CN" altLang="en-US" sz="2200" dirty="0"/>
              <a:t>在</a:t>
            </a:r>
            <a:r>
              <a:rPr lang="en-US" altLang="zh-CN" sz="2200" dirty="0"/>
              <a:t>Student</a:t>
            </a:r>
            <a:r>
              <a:rPr lang="zh-CN" altLang="en-US" sz="2200" dirty="0"/>
              <a:t>表上建立了</a:t>
            </a:r>
            <a:r>
              <a:rPr lang="en-US" altLang="zh-CN" sz="2200" dirty="0"/>
              <a:t>5</a:t>
            </a:r>
            <a:r>
              <a:rPr lang="zh-CN" altLang="en-US" sz="2200" dirty="0"/>
              <a:t>个约束条件，包括主码约束（命名为</a:t>
            </a:r>
            <a:r>
              <a:rPr lang="en-US" altLang="zh-CN" sz="2200" dirty="0"/>
              <a:t>StudentKey</a:t>
            </a:r>
            <a:r>
              <a:rPr lang="zh-CN" altLang="en-US" sz="2200" dirty="0"/>
              <a:t>）以及</a:t>
            </a:r>
            <a:r>
              <a:rPr lang="en-US" altLang="zh-CN" sz="2200" dirty="0"/>
              <a:t>C1</a:t>
            </a:r>
            <a:r>
              <a:rPr lang="zh-CN" altLang="en-US" sz="2200" dirty="0"/>
              <a:t>、</a:t>
            </a:r>
            <a:r>
              <a:rPr lang="en-US" altLang="zh-CN" sz="2200" dirty="0"/>
              <a:t>C2</a:t>
            </a:r>
            <a:r>
              <a:rPr lang="zh-CN" altLang="en-US" sz="2200" dirty="0"/>
              <a:t>、</a:t>
            </a:r>
            <a:r>
              <a:rPr lang="en-US" altLang="zh-CN" sz="2200" dirty="0"/>
              <a:t>C3</a:t>
            </a:r>
            <a:r>
              <a:rPr lang="zh-CN" altLang="en-US" sz="2200" dirty="0"/>
              <a:t>、</a:t>
            </a:r>
            <a:r>
              <a:rPr lang="en-US" altLang="zh-CN" sz="2200" dirty="0"/>
              <a:t>C4</a:t>
            </a:r>
            <a:r>
              <a:rPr lang="zh-CN" altLang="en-US" sz="2200" dirty="0"/>
              <a:t>四个列级约束。</a:t>
            </a:r>
            <a:endParaRPr lang="zh-CN" altLang="en-US" sz="220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9154"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49155" name="Rectangle 2"/>
          <p:cNvSpPr>
            <a:spLocks noGrp="1"/>
          </p:cNvSpPr>
          <p:nvPr>
            <p:ph type="title"/>
          </p:nvPr>
        </p:nvSpPr>
        <p:spPr>
          <a:ln/>
        </p:spPr>
        <p:txBody>
          <a:bodyPr vert="horz" wrap="square" lIns="91440" tIns="45720" rIns="91440" bIns="45720" anchor="ctr"/>
          <a:p>
            <a:pPr eaLnBrk="1" hangingPunct="1"/>
            <a:r>
              <a:rPr lang="zh-CN" altLang="en-US" sz="3600" dirty="0"/>
              <a:t>完整性约束命名子句</a:t>
            </a:r>
            <a:r>
              <a:rPr lang="en-US" altLang="zh-CN" sz="3600" dirty="0"/>
              <a:t>（</a:t>
            </a:r>
            <a:r>
              <a:rPr lang="zh-CN" altLang="en-US" sz="3600" dirty="0"/>
              <a:t>续</a:t>
            </a:r>
            <a:r>
              <a:rPr lang="en-US" altLang="zh-CN" sz="3600" dirty="0"/>
              <a:t>）</a:t>
            </a:r>
            <a:endParaRPr lang="en-US" altLang="zh-CN" sz="3600" dirty="0"/>
          </a:p>
        </p:txBody>
      </p:sp>
      <p:sp>
        <p:nvSpPr>
          <p:cNvPr id="49156" name="Rectangle 3"/>
          <p:cNvSpPr>
            <a:spLocks noGrp="1"/>
          </p:cNvSpPr>
          <p:nvPr>
            <p:ph type="body"/>
          </p:nvPr>
        </p:nvSpPr>
        <p:spPr>
          <a:xfrm>
            <a:off x="179388" y="1098550"/>
            <a:ext cx="8785225" cy="5283200"/>
          </a:xfrm>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5.11]</a:t>
            </a:r>
            <a:r>
              <a:rPr lang="zh-CN" altLang="en-US" sz="2400" dirty="0"/>
              <a:t>建立教师表</a:t>
            </a:r>
            <a:r>
              <a:rPr lang="en-US" altLang="zh-CN" sz="2400" dirty="0"/>
              <a:t>TEACHER</a:t>
            </a:r>
            <a:r>
              <a:rPr lang="zh-CN" altLang="en-US" sz="2400" dirty="0"/>
              <a:t>，要求每个教师的应发工资不低于</a:t>
            </a:r>
            <a:r>
              <a:rPr lang="en-US" altLang="zh-CN" sz="2400" dirty="0"/>
              <a:t>3000</a:t>
            </a:r>
            <a:r>
              <a:rPr lang="zh-CN" altLang="en-US" sz="2400" dirty="0"/>
              <a:t>元。</a:t>
            </a:r>
            <a:endParaRPr lang="zh-CN" altLang="en-US" sz="2400" dirty="0"/>
          </a:p>
          <a:p>
            <a:pPr eaLnBrk="1" hangingPunct="1">
              <a:buNone/>
            </a:pPr>
            <a:r>
              <a:rPr lang="zh-CN" altLang="en-US" sz="2200" dirty="0"/>
              <a:t>应发工资是工资列</a:t>
            </a:r>
            <a:r>
              <a:rPr lang="en-US" altLang="zh-CN" sz="2200" dirty="0"/>
              <a:t>Sal</a:t>
            </a:r>
            <a:r>
              <a:rPr lang="zh-CN" altLang="en-US" sz="2200" dirty="0"/>
              <a:t>与扣除项</a:t>
            </a:r>
            <a:r>
              <a:rPr lang="en-US" altLang="zh-CN" sz="2200" dirty="0"/>
              <a:t>Deduct</a:t>
            </a:r>
            <a:r>
              <a:rPr lang="zh-CN" altLang="en-US" sz="2200" dirty="0"/>
              <a:t>之和。</a:t>
            </a:r>
            <a:endParaRPr lang="zh-CN" altLang="en-US" sz="2200" dirty="0"/>
          </a:p>
          <a:p>
            <a:pPr eaLnBrk="1" hangingPunct="1">
              <a:spcBef>
                <a:spcPct val="0"/>
              </a:spcBef>
              <a:buNone/>
            </a:pPr>
            <a:r>
              <a:rPr lang="en-US" altLang="zh-CN" sz="2000" dirty="0"/>
              <a:t>      </a:t>
            </a:r>
            <a:r>
              <a:rPr lang="en-US" altLang="zh-CN" sz="2200" dirty="0"/>
              <a:t>CREATE TABLE TEACHER</a:t>
            </a:r>
            <a:endParaRPr lang="zh-CN" altLang="en-US" sz="2200" dirty="0"/>
          </a:p>
          <a:p>
            <a:pPr eaLnBrk="1" hangingPunct="1">
              <a:spcBef>
                <a:spcPct val="0"/>
              </a:spcBef>
              <a:buNone/>
            </a:pPr>
            <a:r>
              <a:rPr lang="en-US" altLang="zh-CN" sz="2200" dirty="0"/>
              <a:t>              </a:t>
            </a:r>
            <a:r>
              <a:rPr lang="zh-CN" altLang="en-US" sz="2200" dirty="0"/>
              <a:t>(   </a:t>
            </a:r>
            <a:r>
              <a:rPr lang="en-US" altLang="zh-CN" sz="2200" dirty="0"/>
              <a:t>Eno    NUMERIC</a:t>
            </a:r>
            <a:r>
              <a:rPr lang="zh-CN" altLang="en-US" sz="2200" dirty="0"/>
              <a:t>(</a:t>
            </a:r>
            <a:r>
              <a:rPr lang="en-US" altLang="zh-CN" sz="2200" dirty="0"/>
              <a:t>4</a:t>
            </a:r>
            <a:r>
              <a:rPr lang="zh-CN" altLang="en-US" sz="2200" dirty="0"/>
              <a:t>)</a:t>
            </a:r>
            <a:r>
              <a:rPr lang="en-US" altLang="zh-CN" sz="2200" dirty="0"/>
              <a:t>  PRIMARY KEY    </a:t>
            </a:r>
            <a:r>
              <a:rPr lang="en-US" altLang="zh-CN" sz="1800" dirty="0"/>
              <a:t>/*</a:t>
            </a:r>
            <a:r>
              <a:rPr lang="zh-CN" altLang="en-US" sz="1800" dirty="0"/>
              <a:t>在列级定义主码</a:t>
            </a:r>
            <a:r>
              <a:rPr lang="en-US" altLang="zh-CN" sz="1800" dirty="0"/>
              <a:t>*/</a:t>
            </a:r>
            <a:endParaRPr lang="zh-CN" altLang="en-US" sz="1800" dirty="0"/>
          </a:p>
          <a:p>
            <a:pPr eaLnBrk="1" hangingPunct="1">
              <a:spcBef>
                <a:spcPct val="0"/>
              </a:spcBef>
              <a:buNone/>
            </a:pPr>
            <a:r>
              <a:rPr lang="en-US" altLang="zh-CN" sz="2200" dirty="0"/>
              <a:t>               </a:t>
            </a:r>
            <a:r>
              <a:rPr lang="zh-CN" altLang="en-US" sz="2200" dirty="0"/>
              <a:t>   </a:t>
            </a:r>
            <a:r>
              <a:rPr lang="en-US" altLang="zh-CN" sz="2200" dirty="0"/>
              <a:t>Ename  CHAR</a:t>
            </a:r>
            <a:r>
              <a:rPr lang="zh-CN" altLang="en-US" sz="2200" dirty="0"/>
              <a:t>(</a:t>
            </a:r>
            <a:r>
              <a:rPr lang="en-US" altLang="zh-CN" sz="2200" dirty="0"/>
              <a:t>10</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Job     CHAR</a:t>
            </a:r>
            <a:r>
              <a:rPr lang="zh-CN" altLang="en-US" sz="2200" dirty="0"/>
              <a:t>(</a:t>
            </a:r>
            <a:r>
              <a:rPr lang="en-US" altLang="zh-CN" sz="2200" dirty="0"/>
              <a:t>8</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Sal     NUMERIC</a:t>
            </a:r>
            <a:r>
              <a:rPr lang="zh-CN" altLang="en-US" sz="2200" dirty="0"/>
              <a:t>(</a:t>
            </a:r>
            <a:r>
              <a:rPr lang="en-US" altLang="zh-CN" sz="2200" dirty="0"/>
              <a:t>7</a:t>
            </a:r>
            <a:r>
              <a:rPr lang="zh-CN" altLang="en-US" sz="2200" dirty="0"/>
              <a:t>,</a:t>
            </a:r>
            <a:r>
              <a:rPr lang="en-US" altLang="zh-CN" sz="2200" dirty="0"/>
              <a:t>2</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Deduct  NUMERIC</a:t>
            </a:r>
            <a:r>
              <a:rPr lang="zh-CN" altLang="en-US" sz="2200" dirty="0"/>
              <a:t>(</a:t>
            </a:r>
            <a:r>
              <a:rPr lang="en-US" altLang="zh-CN" sz="2200" dirty="0"/>
              <a:t>7</a:t>
            </a:r>
            <a:r>
              <a:rPr lang="zh-CN" altLang="en-US" sz="2200" dirty="0"/>
              <a:t>,</a:t>
            </a:r>
            <a:r>
              <a:rPr lang="en-US" altLang="zh-CN" sz="2200" dirty="0"/>
              <a:t>2</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Deptno  NUMERIC</a:t>
            </a:r>
            <a:r>
              <a:rPr lang="zh-CN" altLang="en-US" sz="2200" dirty="0"/>
              <a:t>(</a:t>
            </a:r>
            <a:r>
              <a:rPr lang="en-US" altLang="zh-CN" sz="2200" dirty="0"/>
              <a:t>2</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CONSTRAINT TEACHERFKey FOREIGN KEY </a:t>
            </a:r>
            <a:r>
              <a:rPr lang="zh-CN" altLang="en-US" sz="2200" dirty="0"/>
              <a:t>(</a:t>
            </a:r>
            <a:r>
              <a:rPr lang="en-US" altLang="zh-CN" sz="2200" dirty="0"/>
              <a:t>Deptno</a:t>
            </a:r>
            <a:r>
              <a:rPr lang="zh-CN" altLang="en-US" sz="2200" dirty="0"/>
              <a:t>)</a:t>
            </a:r>
            <a:r>
              <a:rPr lang="en-US" altLang="zh-CN" sz="2200" dirty="0"/>
              <a:t> 		</a:t>
            </a:r>
            <a:r>
              <a:rPr lang="zh-CN" altLang="en-US" sz="2200" dirty="0"/>
              <a:t>  </a:t>
            </a:r>
            <a:r>
              <a:rPr lang="en-US" altLang="zh-CN" sz="2200" dirty="0"/>
              <a:t>REFERENCES DEPT</a:t>
            </a:r>
            <a:r>
              <a:rPr lang="zh-CN" altLang="en-US" sz="2200" dirty="0"/>
              <a:t>(</a:t>
            </a:r>
            <a:r>
              <a:rPr lang="en-US" altLang="zh-CN" sz="2200" dirty="0"/>
              <a:t>Deptno</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CONSTRAINT C1 CHECK </a:t>
            </a:r>
            <a:r>
              <a:rPr lang="zh-CN" altLang="en-US" sz="2200" dirty="0"/>
              <a:t>(</a:t>
            </a:r>
            <a:r>
              <a:rPr lang="en-US" altLang="zh-CN" sz="2200" dirty="0"/>
              <a:t>Sal + Deduct &gt;= 3000</a:t>
            </a:r>
            <a:r>
              <a:rPr lang="zh-CN" altLang="en-US" sz="2200" dirty="0"/>
              <a:t>)</a:t>
            </a:r>
            <a:r>
              <a:rPr lang="en-US" altLang="zh-CN" sz="2200" dirty="0"/>
              <a:t> </a:t>
            </a:r>
            <a:endParaRPr lang="zh-CN" altLang="en-US" sz="2200" dirty="0"/>
          </a:p>
          <a:p>
            <a:pPr eaLnBrk="1" hangingPunct="1">
              <a:spcBef>
                <a:spcPct val="0"/>
              </a:spcBef>
              <a:buNone/>
            </a:pPr>
            <a:r>
              <a:rPr lang="en-US" altLang="zh-CN" sz="2200" dirty="0"/>
              <a:t>              </a:t>
            </a:r>
            <a:r>
              <a:rPr lang="zh-CN" altLang="en-US" sz="2200" dirty="0"/>
              <a:t>  );</a:t>
            </a:r>
            <a:endParaRPr lang="zh-CN" altLang="en-US" sz="2200" dirty="0"/>
          </a:p>
          <a:p>
            <a:pPr eaLnBrk="1" hangingPunct="1">
              <a:buNone/>
            </a:pPr>
            <a:endParaRPr lang="zh-CN" altLang="en-US" sz="1800"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0178"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50179" name="Rectangle 2"/>
          <p:cNvSpPr>
            <a:spLocks noGrp="1"/>
          </p:cNvSpPr>
          <p:nvPr>
            <p:ph type="title"/>
          </p:nvPr>
        </p:nvSpPr>
        <p:spPr>
          <a:ln/>
        </p:spPr>
        <p:txBody>
          <a:bodyPr vert="horz" wrap="square" lIns="91440" tIns="45720" rIns="91440" bIns="45720" anchor="ctr"/>
          <a:p>
            <a:pPr eaLnBrk="1" hangingPunct="1"/>
            <a:r>
              <a:rPr lang="zh-CN" altLang="en-US" sz="3600" dirty="0"/>
              <a:t>完整性约束命名子句</a:t>
            </a:r>
            <a:r>
              <a:rPr lang="en-US" altLang="zh-CN" sz="3600" dirty="0"/>
              <a:t>（</a:t>
            </a:r>
            <a:r>
              <a:rPr lang="zh-CN" altLang="en-US" sz="3600" dirty="0"/>
              <a:t>续</a:t>
            </a:r>
            <a:r>
              <a:rPr lang="en-US" altLang="zh-CN" sz="3600" dirty="0"/>
              <a:t>）</a:t>
            </a:r>
            <a:endParaRPr lang="en-US" altLang="zh-CN" sz="3600" dirty="0"/>
          </a:p>
        </p:txBody>
      </p:sp>
      <p:sp>
        <p:nvSpPr>
          <p:cNvPr id="50180" name="Rectangle 3"/>
          <p:cNvSpPr>
            <a:spLocks noGrp="1"/>
          </p:cNvSpPr>
          <p:nvPr>
            <p:ph type="body"/>
          </p:nvPr>
        </p:nvSpPr>
        <p:spPr>
          <a:xfrm>
            <a:off x="457200" y="1196975"/>
            <a:ext cx="8229600" cy="4854575"/>
          </a:xfrm>
          <a:ln/>
        </p:spPr>
        <p:txBody>
          <a:bodyPr vert="horz" wrap="square" lIns="91440" tIns="45720" rIns="91440" bIns="45720" anchor="t"/>
          <a:p>
            <a:pPr eaLnBrk="1" hangingPunct="1">
              <a:lnSpc>
                <a:spcPct val="160000"/>
              </a:lnSpc>
              <a:buNone/>
            </a:pPr>
            <a:r>
              <a:rPr lang="en-US" altLang="zh-CN" dirty="0"/>
              <a:t>2. </a:t>
            </a:r>
            <a:r>
              <a:rPr lang="zh-CN" altLang="en-US" dirty="0"/>
              <a:t>修改表中的完整性限制</a:t>
            </a:r>
            <a:endParaRPr lang="zh-CN" altLang="en-US" dirty="0"/>
          </a:p>
          <a:p>
            <a:pPr lvl="1" eaLnBrk="1" hangingPunct="1">
              <a:lnSpc>
                <a:spcPct val="150000"/>
              </a:lnSpc>
            </a:pPr>
            <a:r>
              <a:rPr lang="zh-CN" altLang="en-US" dirty="0"/>
              <a:t>使用</a:t>
            </a:r>
            <a:r>
              <a:rPr lang="en-US" altLang="zh-CN" dirty="0"/>
              <a:t>ALTER TABLE</a:t>
            </a:r>
            <a:r>
              <a:rPr lang="zh-CN" altLang="en-US" dirty="0"/>
              <a:t>语句修改表中的完整性限制</a:t>
            </a:r>
            <a:endParaRPr lang="en-US" altLang="zh-CN" dirty="0"/>
          </a:p>
          <a:p>
            <a:pPr lvl="1" eaLnBrk="1" hangingPunct="1">
              <a:lnSpc>
                <a:spcPct val="150000"/>
              </a:lnSpc>
            </a:pPr>
            <a:endParaRPr lang="en-US" altLang="zh-CN" sz="2600" dirty="0"/>
          </a:p>
          <a:p>
            <a:pPr eaLnBrk="1" hangingPunct="1">
              <a:lnSpc>
                <a:spcPct val="150000"/>
              </a:lnSpc>
              <a:buNone/>
            </a:pPr>
            <a:r>
              <a:rPr lang="en-US" altLang="zh-CN" sz="2400" dirty="0"/>
              <a:t>[</a:t>
            </a:r>
            <a:r>
              <a:rPr lang="zh-CN" altLang="en-US" sz="2400" dirty="0"/>
              <a:t>例</a:t>
            </a:r>
            <a:r>
              <a:rPr lang="en-US" altLang="zh-CN" sz="2400" dirty="0"/>
              <a:t>5.12]</a:t>
            </a:r>
            <a:r>
              <a:rPr lang="zh-CN" altLang="en-US" sz="2400" dirty="0"/>
              <a:t>去掉例</a:t>
            </a:r>
            <a:r>
              <a:rPr lang="en-US" altLang="zh-CN" sz="2400" dirty="0"/>
              <a:t>5.10 Student</a:t>
            </a:r>
            <a:r>
              <a:rPr lang="zh-CN" altLang="en-US" sz="2400" dirty="0"/>
              <a:t>表中对性别的限制。</a:t>
            </a:r>
            <a:endParaRPr lang="zh-CN" altLang="en-US" sz="2400" dirty="0"/>
          </a:p>
          <a:p>
            <a:pPr eaLnBrk="1" hangingPunct="1">
              <a:lnSpc>
                <a:spcPct val="150000"/>
              </a:lnSpc>
              <a:buNone/>
            </a:pPr>
            <a:r>
              <a:rPr lang="en-US" altLang="zh-CN" sz="2600" dirty="0"/>
              <a:t>  </a:t>
            </a:r>
            <a:r>
              <a:rPr lang="en-US" altLang="zh-CN" sz="2400" dirty="0"/>
              <a:t>      ALTER TABLE Student </a:t>
            </a:r>
            <a:endParaRPr lang="zh-CN" altLang="en-US" sz="2400" dirty="0"/>
          </a:p>
          <a:p>
            <a:pPr eaLnBrk="1" hangingPunct="1">
              <a:lnSpc>
                <a:spcPct val="150000"/>
              </a:lnSpc>
              <a:buNone/>
            </a:pPr>
            <a:r>
              <a:rPr lang="en-US" altLang="zh-CN" sz="2400" dirty="0"/>
              <a:t>        </a:t>
            </a:r>
            <a:r>
              <a:rPr lang="en-US" altLang="zh-CN" sz="2400" dirty="0">
                <a:solidFill>
                  <a:srgbClr val="FF00FF"/>
                </a:solidFill>
              </a:rPr>
              <a:t>DROP CONSTRAINT C4</a:t>
            </a:r>
            <a:r>
              <a:rPr lang="en-US" altLang="zh-CN" sz="2400" dirty="0"/>
              <a:t>;</a:t>
            </a:r>
            <a:endParaRPr lang="zh-CN" altLang="en-US" sz="2400" dirty="0"/>
          </a:p>
          <a:p>
            <a:pPr lvl="1" eaLnBrk="1" hangingPunct="1">
              <a:lnSpc>
                <a:spcPct val="150000"/>
              </a:lnSpc>
            </a:pPr>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1202"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51203" name="Rectangle 2"/>
          <p:cNvSpPr>
            <a:spLocks noGrp="1"/>
          </p:cNvSpPr>
          <p:nvPr>
            <p:ph type="title"/>
          </p:nvPr>
        </p:nvSpPr>
        <p:spPr>
          <a:ln/>
        </p:spPr>
        <p:txBody>
          <a:bodyPr vert="horz" wrap="square" lIns="91440" tIns="45720" rIns="91440" bIns="45720" anchor="ctr"/>
          <a:p>
            <a:pPr eaLnBrk="1" hangingPunct="1"/>
            <a:r>
              <a:rPr lang="zh-CN" altLang="en-US" sz="3600" dirty="0"/>
              <a:t>完整性约束命名子句</a:t>
            </a:r>
            <a:r>
              <a:rPr lang="en-US" altLang="zh-CN" sz="3600" dirty="0"/>
              <a:t>（</a:t>
            </a:r>
            <a:r>
              <a:rPr lang="zh-CN" altLang="en-US" sz="3600" dirty="0"/>
              <a:t>续</a:t>
            </a:r>
            <a:r>
              <a:rPr lang="en-US" altLang="zh-CN" sz="3600" dirty="0"/>
              <a:t>）</a:t>
            </a:r>
            <a:endParaRPr lang="en-US" altLang="zh-CN" sz="3600" dirty="0"/>
          </a:p>
        </p:txBody>
      </p:sp>
      <p:sp>
        <p:nvSpPr>
          <p:cNvPr id="51204" name="Rectangle 3"/>
          <p:cNvSpPr>
            <a:spLocks noGrp="1"/>
          </p:cNvSpPr>
          <p:nvPr>
            <p:ph type="body"/>
          </p:nvPr>
        </p:nvSpPr>
        <p:spPr>
          <a:xfrm>
            <a:off x="0" y="1123950"/>
            <a:ext cx="9144000" cy="5689600"/>
          </a:xfrm>
          <a:ln/>
        </p:spPr>
        <p:txBody>
          <a:bodyPr vert="horz" wrap="square" lIns="91440" tIns="45720" rIns="91440" bIns="45720" anchor="t"/>
          <a:p>
            <a:pPr eaLnBrk="1" hangingPunct="1">
              <a:lnSpc>
                <a:spcPct val="120000"/>
              </a:lnSpc>
              <a:buNone/>
            </a:pPr>
            <a:r>
              <a:rPr lang="en-US" altLang="zh-CN" sz="2400" dirty="0"/>
              <a:t>   [</a:t>
            </a:r>
            <a:r>
              <a:rPr lang="zh-CN" altLang="en-US" sz="2400" dirty="0"/>
              <a:t>例5.</a:t>
            </a:r>
            <a:r>
              <a:rPr lang="en-US" altLang="zh-CN" sz="2400" dirty="0"/>
              <a:t>13]</a:t>
            </a:r>
            <a:r>
              <a:rPr lang="zh-CN" altLang="en-US" sz="2400" dirty="0"/>
              <a:t>  修改表</a:t>
            </a:r>
            <a:r>
              <a:rPr lang="en-US" altLang="zh-CN" sz="2400" dirty="0"/>
              <a:t>Student</a:t>
            </a:r>
            <a:r>
              <a:rPr lang="zh-CN" altLang="en-US" sz="2400" dirty="0"/>
              <a:t>中的约束条件，要求学号改为在</a:t>
            </a:r>
            <a:r>
              <a:rPr lang="en-US" altLang="zh-CN" sz="2400" dirty="0"/>
              <a:t>900000~999999</a:t>
            </a:r>
            <a:r>
              <a:rPr lang="zh-CN" altLang="en-US" sz="2400" dirty="0"/>
              <a:t>之间，年龄由小于</a:t>
            </a:r>
            <a:r>
              <a:rPr lang="en-US" altLang="zh-CN" sz="2400" dirty="0"/>
              <a:t>30</a:t>
            </a:r>
            <a:r>
              <a:rPr lang="zh-CN" altLang="en-US" sz="2400" dirty="0"/>
              <a:t>改为小于</a:t>
            </a:r>
            <a:r>
              <a:rPr lang="en-US" altLang="zh-CN" sz="2400" dirty="0"/>
              <a:t>40</a:t>
            </a:r>
            <a:endParaRPr lang="en-US" altLang="zh-CN" sz="2400" dirty="0"/>
          </a:p>
          <a:p>
            <a:pPr lvl="1" eaLnBrk="1" hangingPunct="1">
              <a:lnSpc>
                <a:spcPct val="120000"/>
              </a:lnSpc>
            </a:pPr>
            <a:r>
              <a:rPr lang="zh-CN" altLang="en-US" dirty="0">
                <a:solidFill>
                  <a:srgbClr val="3333FF"/>
                </a:solidFill>
              </a:rPr>
              <a:t>可以先删除原来的约束条件，再增加新的约束条件</a:t>
            </a:r>
            <a:endParaRPr lang="zh-CN" altLang="en-US" dirty="0">
              <a:solidFill>
                <a:srgbClr val="3333FF"/>
              </a:solidFill>
            </a:endParaRPr>
          </a:p>
          <a:p>
            <a:pPr eaLnBrk="1" hangingPunct="1">
              <a:lnSpc>
                <a:spcPct val="120000"/>
              </a:lnSpc>
              <a:buNone/>
            </a:pPr>
            <a:r>
              <a:rPr lang="zh-CN" altLang="en-US" dirty="0"/>
              <a:t>      </a:t>
            </a:r>
            <a:r>
              <a:rPr lang="en-US" altLang="zh-CN" sz="2000" dirty="0">
                <a:solidFill>
                  <a:srgbClr val="72BE2C"/>
                </a:solidFill>
              </a:rPr>
              <a:t>ALTER TABLE Student</a:t>
            </a:r>
            <a:endParaRPr lang="en-US" altLang="zh-CN" sz="2000" dirty="0">
              <a:solidFill>
                <a:srgbClr val="72BE2C"/>
              </a:solidFill>
            </a:endParaRPr>
          </a:p>
          <a:p>
            <a:pPr eaLnBrk="1" hangingPunct="1">
              <a:lnSpc>
                <a:spcPct val="120000"/>
              </a:lnSpc>
              <a:buNone/>
            </a:pPr>
            <a:r>
              <a:rPr lang="en-US" altLang="zh-CN" sz="2000" dirty="0">
                <a:solidFill>
                  <a:srgbClr val="72BE2C"/>
                </a:solidFill>
              </a:rPr>
              <a:t>        DROP CONSTRAINT C1;</a:t>
            </a:r>
            <a:endParaRPr lang="en-US" altLang="zh-CN" sz="2000" dirty="0">
              <a:solidFill>
                <a:srgbClr val="72BE2C"/>
              </a:solidFill>
            </a:endParaRPr>
          </a:p>
          <a:p>
            <a:pPr eaLnBrk="1" hangingPunct="1">
              <a:lnSpc>
                <a:spcPct val="120000"/>
              </a:lnSpc>
              <a:buNone/>
            </a:pPr>
            <a:r>
              <a:rPr lang="en-US" altLang="zh-CN" sz="2000" dirty="0"/>
              <a:t>        </a:t>
            </a:r>
            <a:r>
              <a:rPr lang="en-US" altLang="zh-CN" sz="2000" dirty="0">
                <a:solidFill>
                  <a:srgbClr val="FF00FF"/>
                </a:solidFill>
              </a:rPr>
              <a:t>ALTER TABLE Student</a:t>
            </a:r>
            <a:endParaRPr lang="en-US" altLang="zh-CN" sz="2000" dirty="0">
              <a:solidFill>
                <a:srgbClr val="FF00FF"/>
              </a:solidFill>
            </a:endParaRPr>
          </a:p>
          <a:p>
            <a:pPr eaLnBrk="1" hangingPunct="1">
              <a:lnSpc>
                <a:spcPct val="120000"/>
              </a:lnSpc>
              <a:buNone/>
            </a:pPr>
            <a:r>
              <a:rPr lang="en-US" altLang="zh-CN" sz="2000" dirty="0">
                <a:solidFill>
                  <a:srgbClr val="FF00FF"/>
                </a:solidFill>
              </a:rPr>
              <a:t>        ADD CONSTRAINT C1 CHECK </a:t>
            </a:r>
            <a:r>
              <a:rPr lang="zh-CN" altLang="en-US" sz="2000" dirty="0">
                <a:solidFill>
                  <a:srgbClr val="FF00FF"/>
                </a:solidFill>
              </a:rPr>
              <a:t>(</a:t>
            </a:r>
            <a:r>
              <a:rPr lang="en-US" altLang="zh-CN" sz="2000" dirty="0">
                <a:solidFill>
                  <a:srgbClr val="FF00FF"/>
                </a:solidFill>
              </a:rPr>
              <a:t>Sno BETWEEN 900000 AND 999999</a:t>
            </a:r>
            <a:r>
              <a:rPr lang="zh-CN" altLang="en-US" sz="2000" dirty="0">
                <a:solidFill>
                  <a:srgbClr val="FF00FF"/>
                </a:solidFill>
              </a:rPr>
              <a:t>),</a:t>
            </a:r>
            <a:endParaRPr lang="zh-CN" altLang="en-US" sz="2000" dirty="0">
              <a:solidFill>
                <a:srgbClr val="FF00FF"/>
              </a:solidFill>
            </a:endParaRPr>
          </a:p>
          <a:p>
            <a:pPr eaLnBrk="1" hangingPunct="1">
              <a:lnSpc>
                <a:spcPct val="120000"/>
              </a:lnSpc>
              <a:buNone/>
            </a:pPr>
            <a:r>
              <a:rPr lang="zh-CN" altLang="en-US" sz="2000" dirty="0"/>
              <a:t>        </a:t>
            </a:r>
            <a:r>
              <a:rPr lang="en-US" altLang="zh-CN" sz="2000" dirty="0">
                <a:solidFill>
                  <a:srgbClr val="72BE2C"/>
                </a:solidFill>
              </a:rPr>
              <a:t>ALTER TABLE Student</a:t>
            </a:r>
            <a:endParaRPr lang="en-US" altLang="zh-CN" sz="2000" dirty="0">
              <a:solidFill>
                <a:srgbClr val="72BE2C"/>
              </a:solidFill>
            </a:endParaRPr>
          </a:p>
          <a:p>
            <a:pPr eaLnBrk="1" hangingPunct="1">
              <a:lnSpc>
                <a:spcPct val="120000"/>
              </a:lnSpc>
              <a:buNone/>
            </a:pPr>
            <a:r>
              <a:rPr lang="en-US" altLang="zh-CN" sz="2000" dirty="0">
                <a:solidFill>
                  <a:srgbClr val="72BE2C"/>
                </a:solidFill>
              </a:rPr>
              <a:t>        DROP CONSTRAINT C3;</a:t>
            </a:r>
            <a:endParaRPr lang="en-US" altLang="zh-CN" sz="2000" dirty="0">
              <a:solidFill>
                <a:srgbClr val="72BE2C"/>
              </a:solidFill>
            </a:endParaRPr>
          </a:p>
          <a:p>
            <a:pPr eaLnBrk="1" hangingPunct="1">
              <a:lnSpc>
                <a:spcPct val="120000"/>
              </a:lnSpc>
              <a:buNone/>
            </a:pPr>
            <a:r>
              <a:rPr lang="en-US" altLang="zh-CN" sz="2000" dirty="0"/>
              <a:t>        </a:t>
            </a:r>
            <a:r>
              <a:rPr lang="en-US" altLang="zh-CN" sz="2000" dirty="0">
                <a:solidFill>
                  <a:srgbClr val="FF00FF"/>
                </a:solidFill>
              </a:rPr>
              <a:t>ALTER TABLE Student</a:t>
            </a:r>
            <a:endParaRPr lang="en-US" altLang="zh-CN" sz="2000" dirty="0">
              <a:solidFill>
                <a:srgbClr val="FF00FF"/>
              </a:solidFill>
            </a:endParaRPr>
          </a:p>
          <a:p>
            <a:pPr eaLnBrk="1" hangingPunct="1">
              <a:lnSpc>
                <a:spcPct val="120000"/>
              </a:lnSpc>
              <a:buNone/>
            </a:pPr>
            <a:r>
              <a:rPr lang="en-US" altLang="zh-CN" sz="2000" dirty="0">
                <a:solidFill>
                  <a:srgbClr val="FF00FF"/>
                </a:solidFill>
              </a:rPr>
              <a:t>        ADD CONSTRAINT C3 CHECK</a:t>
            </a:r>
            <a:r>
              <a:rPr lang="zh-CN" altLang="en-US" sz="2000" dirty="0">
                <a:solidFill>
                  <a:srgbClr val="FF00FF"/>
                </a:solidFill>
              </a:rPr>
              <a:t>(</a:t>
            </a:r>
            <a:r>
              <a:rPr lang="en-US" altLang="zh-CN" sz="2000" dirty="0">
                <a:solidFill>
                  <a:srgbClr val="FF00FF"/>
                </a:solidFill>
              </a:rPr>
              <a:t>Sage &lt; 40</a:t>
            </a:r>
            <a:r>
              <a:rPr lang="zh-CN" altLang="en-US" sz="2000" dirty="0">
                <a:solidFill>
                  <a:srgbClr val="FF00FF"/>
                </a:solidFill>
              </a:rPr>
              <a:t>);</a:t>
            </a:r>
            <a:endParaRPr lang="zh-CN" altLang="en-US" sz="2000" dirty="0">
              <a:solidFill>
                <a:srgbClr val="FF00FF"/>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txBox="1"/>
          <p:nvPr/>
        </p:nvSpPr>
        <p:spPr>
          <a:xfrm>
            <a:off x="457200" y="-28575"/>
            <a:ext cx="8229600" cy="1127125"/>
          </a:xfrm>
          <a:prstGeom prst="rect">
            <a:avLst/>
          </a:prstGeom>
          <a:noFill/>
          <a:ln w="9525">
            <a:noFill/>
          </a:ln>
        </p:spPr>
        <p:txBody>
          <a:bodyPr anchor="ctr"/>
          <a:p>
            <a:pPr algn="ctr"/>
            <a:r>
              <a:rPr lang="zh-CN" altLang="en-US" sz="3600" b="1" dirty="0">
                <a:solidFill>
                  <a:schemeClr val="bg1"/>
                </a:solidFill>
                <a:latin typeface="Arial" panose="020B0604020202020204" pitchFamily="34" charset="0"/>
              </a:rPr>
              <a:t>数据库完整性</a:t>
            </a:r>
            <a:r>
              <a:rPr lang="en-US" altLang="zh-CN" sz="3600" b="1" dirty="0">
                <a:solidFill>
                  <a:schemeClr val="bg1"/>
                </a:solidFill>
                <a:latin typeface="Arial" panose="020B0604020202020204" pitchFamily="34" charset="0"/>
              </a:rPr>
              <a:t>（</a:t>
            </a:r>
            <a:r>
              <a:rPr lang="zh-CN" altLang="en-US" sz="3600" b="1" dirty="0">
                <a:solidFill>
                  <a:schemeClr val="bg1"/>
                </a:solidFill>
                <a:latin typeface="Arial" panose="020B0604020202020204" pitchFamily="34" charset="0"/>
              </a:rPr>
              <a:t>续</a:t>
            </a:r>
            <a:r>
              <a:rPr lang="en-US" altLang="zh-CN" sz="3600" b="1" dirty="0">
                <a:solidFill>
                  <a:schemeClr val="bg1"/>
                </a:solidFill>
                <a:latin typeface="Arial" panose="020B0604020202020204" pitchFamily="34" charset="0"/>
              </a:rPr>
              <a:t>）</a:t>
            </a:r>
            <a:endParaRPr lang="en-US" altLang="zh-CN" sz="3600" b="1" dirty="0">
              <a:solidFill>
                <a:schemeClr val="bg1"/>
              </a:solidFill>
              <a:latin typeface="Arial" panose="020B0604020202020204" pitchFamily="34" charset="0"/>
            </a:endParaRPr>
          </a:p>
        </p:txBody>
      </p:sp>
      <p:sp>
        <p:nvSpPr>
          <p:cNvPr id="6147" name="Rectangle 3"/>
          <p:cNvSpPr txBox="1">
            <a:spLocks noChangeArrowheads="1"/>
          </p:cNvSpPr>
          <p:nvPr/>
        </p:nvSpPr>
        <p:spPr bwMode="auto">
          <a:xfrm>
            <a:off x="250825" y="1098550"/>
            <a:ext cx="8893175" cy="5095875"/>
          </a:xfrm>
          <a:prstGeom prst="rect">
            <a:avLst/>
          </a:prstGeom>
          <a:noFill/>
          <a:ln w="9525">
            <a:noFill/>
            <a:miter lim="800000"/>
          </a:ln>
        </p:spPr>
        <p:txBody>
          <a:bodyPr/>
          <a:lstStyle/>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提供完整性检查的方法</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143000" marR="0" lvl="2" indent="-228600" algn="l" defTabSz="914400" rtl="0" eaLnBrk="0" fontAlgn="base" latinLnBrk="0" hangingPunct="0">
              <a:lnSpc>
                <a:spcPct val="150000"/>
              </a:lnSpc>
              <a:spcBef>
                <a:spcPct val="0"/>
              </a:spcBef>
              <a:spcAft>
                <a:spcPct val="0"/>
              </a:spcAft>
              <a:buClrTx/>
              <a:buSzPct val="87000"/>
              <a:buFont typeface="Wingdings" panose="05000000000000000000" pitchFamily="2" charset="2"/>
              <a:buChar char="l"/>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数据库管理系统中检查数据是否满足完整性约束条件的机制称为完整性检查。</a:t>
            </a:r>
            <a:endParaRPr kumimoji="0" lang="zh-CN" altLang="en-US" sz="2200" b="1" i="0" u="none" strike="noStrike" kern="1200" cap="none" spc="0" normalizeH="0" baseline="0" noProof="0" dirty="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50000"/>
              </a:lnSpc>
              <a:spcBef>
                <a:spcPct val="0"/>
              </a:spcBef>
              <a:spcAft>
                <a:spcPct val="0"/>
              </a:spcAft>
              <a:buClrTx/>
              <a:buSzPct val="87000"/>
              <a:buFont typeface="Wingdings" panose="05000000000000000000" pitchFamily="2" charset="2"/>
              <a:buChar char="l"/>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一般在</a:t>
            </a:r>
            <a:r>
              <a:rPr kumimoji="0" lang="en-US" altLang="zh-CN" sz="2200" b="1" i="0" u="none" strike="noStrike" kern="1200" cap="none" spc="0" normalizeH="0" baseline="0" noProof="0" dirty="0">
                <a:ln>
                  <a:noFill/>
                </a:ln>
                <a:solidFill>
                  <a:srgbClr val="FF0000"/>
                </a:solidFill>
                <a:effectLst/>
                <a:uLnTx/>
                <a:uFillTx/>
                <a:latin typeface="+mn-lt"/>
                <a:ea typeface="+mn-ea"/>
                <a:cs typeface="+mn-cs"/>
              </a:rPr>
              <a:t>INSERT</a:t>
            </a:r>
            <a:r>
              <a:rPr kumimoji="0" lang="zh-CN" altLang="en-US" sz="2200" b="1" i="0" u="none" strike="noStrike" kern="1200" cap="none" spc="0" normalizeH="0" baseline="0" noProof="0" dirty="0">
                <a:ln>
                  <a:noFill/>
                </a:ln>
                <a:solidFill>
                  <a:srgbClr val="FF0000"/>
                </a:solidFill>
                <a:effectLst/>
                <a:uLnTx/>
                <a:uFillTx/>
                <a:latin typeface="+mn-lt"/>
                <a:ea typeface="+mn-ea"/>
                <a:cs typeface="+mn-cs"/>
              </a:rPr>
              <a:t>、</a:t>
            </a:r>
            <a:r>
              <a:rPr kumimoji="0" lang="en-US" altLang="zh-CN" sz="2200" b="1" i="0" u="none" strike="noStrike" kern="1200" cap="none" spc="0" normalizeH="0" baseline="0" noProof="0" dirty="0">
                <a:ln>
                  <a:noFill/>
                </a:ln>
                <a:solidFill>
                  <a:srgbClr val="FF0000"/>
                </a:solidFill>
                <a:effectLst/>
                <a:uLnTx/>
                <a:uFillTx/>
                <a:latin typeface="+mn-lt"/>
                <a:ea typeface="+mn-ea"/>
                <a:cs typeface="+mn-cs"/>
              </a:rPr>
              <a:t>UPDATE</a:t>
            </a:r>
            <a:r>
              <a:rPr kumimoji="0" lang="zh-CN" altLang="en-US" sz="2200" b="1" i="0" u="none" strike="noStrike" kern="1200" cap="none" spc="0" normalizeH="0" baseline="0" noProof="0" dirty="0">
                <a:ln>
                  <a:noFill/>
                </a:ln>
                <a:solidFill>
                  <a:srgbClr val="FF0000"/>
                </a:solidFill>
                <a:effectLst/>
                <a:uLnTx/>
                <a:uFillTx/>
                <a:latin typeface="+mn-lt"/>
                <a:ea typeface="+mn-ea"/>
                <a:cs typeface="+mn-cs"/>
              </a:rPr>
              <a:t>、</a:t>
            </a:r>
            <a:r>
              <a:rPr kumimoji="0" lang="en-US" altLang="zh-CN" sz="2200" b="1" i="0" u="none" strike="noStrike" kern="1200" cap="none" spc="0" normalizeH="0" baseline="0" noProof="0" dirty="0">
                <a:ln>
                  <a:noFill/>
                </a:ln>
                <a:solidFill>
                  <a:srgbClr val="FF0000"/>
                </a:solidFill>
                <a:effectLst/>
                <a:uLnTx/>
                <a:uFillTx/>
                <a:latin typeface="+mn-lt"/>
                <a:ea typeface="+mn-ea"/>
                <a:cs typeface="+mn-cs"/>
              </a:rPr>
              <a:t>DELETE</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语句</a:t>
            </a:r>
            <a:r>
              <a:rPr kumimoji="0" lang="zh-CN" altLang="en-US" sz="2200" b="1" i="0" u="none" strike="noStrike" kern="1200" cap="none" spc="0" normalizeH="0" baseline="0" noProof="0" dirty="0">
                <a:ln>
                  <a:noFill/>
                </a:ln>
                <a:solidFill>
                  <a:srgbClr val="FF0000"/>
                </a:solidFill>
                <a:effectLst/>
                <a:uLnTx/>
                <a:uFillTx/>
                <a:latin typeface="+mn-lt"/>
                <a:ea typeface="+mn-ea"/>
                <a:cs typeface="+mn-cs"/>
              </a:rPr>
              <a:t>执行后</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开始检查，也可以在</a:t>
            </a:r>
            <a:r>
              <a:rPr kumimoji="0" lang="zh-CN" altLang="en-US" sz="2200" b="1" i="0" u="none" strike="noStrike" kern="1200" cap="none" spc="0" normalizeH="0" baseline="0" noProof="0" dirty="0">
                <a:ln>
                  <a:noFill/>
                </a:ln>
                <a:solidFill>
                  <a:srgbClr val="FF0000"/>
                </a:solidFill>
                <a:effectLst/>
                <a:uLnTx/>
                <a:uFillTx/>
                <a:latin typeface="+mn-lt"/>
                <a:ea typeface="+mn-ea"/>
                <a:cs typeface="+mn-cs"/>
              </a:rPr>
              <a:t>事务提交时</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检查 </a:t>
            </a:r>
            <a:endParaRPr kumimoji="0" lang="zh-CN" altLang="en-US" sz="2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75779" name="Rectangle 2"/>
          <p:cNvSpPr>
            <a:spLocks noGrp="1"/>
          </p:cNvSpPr>
          <p:nvPr>
            <p:ph type="title"/>
          </p:nvPr>
        </p:nvSpPr>
        <p:spPr>
          <a:ln/>
        </p:spPr>
        <p:txBody>
          <a:bodyPr vert="horz" wrap="square" lIns="91440" tIns="45720" rIns="91440" bIns="45720" anchor="ctr"/>
          <a:p>
            <a:pPr eaLnBrk="1" hangingPunct="1"/>
            <a:r>
              <a:rPr lang="en-US" altLang="zh-CN" sz="3600" dirty="0"/>
              <a:t>  </a:t>
            </a:r>
            <a:r>
              <a:rPr lang="zh-CN" altLang="en-US" sz="3600" dirty="0"/>
              <a:t>小结</a:t>
            </a:r>
            <a:endParaRPr lang="zh-CN" altLang="en-US" sz="3600" dirty="0"/>
          </a:p>
        </p:txBody>
      </p:sp>
      <p:sp>
        <p:nvSpPr>
          <p:cNvPr id="75780" name="Rectangle 3"/>
          <p:cNvSpPr>
            <a:spLocks noGrp="1"/>
          </p:cNvSpPr>
          <p:nvPr>
            <p:ph type="body"/>
          </p:nvPr>
        </p:nvSpPr>
        <p:spPr>
          <a:ln/>
        </p:spPr>
        <p:txBody>
          <a:bodyPr vert="horz" wrap="square" lIns="91440" tIns="45720" rIns="91440" bIns="45720" anchor="t"/>
          <a:p>
            <a:pPr eaLnBrk="1" hangingPunct="1">
              <a:lnSpc>
                <a:spcPct val="120000"/>
              </a:lnSpc>
            </a:pPr>
            <a:r>
              <a:rPr lang="zh-CN" altLang="en-US" dirty="0"/>
              <a:t>数据库的完整性是为了保证数据库中存储的数据是正确的</a:t>
            </a:r>
            <a:endParaRPr lang="zh-CN" altLang="en-US" dirty="0"/>
          </a:p>
          <a:p>
            <a:pPr eaLnBrk="1" hangingPunct="1">
              <a:lnSpc>
                <a:spcPct val="120000"/>
              </a:lnSpc>
              <a:buNone/>
            </a:pPr>
            <a:endParaRPr lang="zh-CN" altLang="en-US" dirty="0"/>
          </a:p>
          <a:p>
            <a:pPr eaLnBrk="1" hangingPunct="1">
              <a:lnSpc>
                <a:spcPct val="120000"/>
              </a:lnSpc>
            </a:pPr>
            <a:r>
              <a:rPr lang="zh-CN" altLang="en-US" dirty="0"/>
              <a:t>关系数据库管理系统完整性实现的机制</a:t>
            </a:r>
            <a:endParaRPr lang="zh-CN" altLang="en-US" dirty="0"/>
          </a:p>
          <a:p>
            <a:pPr lvl="1" eaLnBrk="1" hangingPunct="1">
              <a:lnSpc>
                <a:spcPct val="120000"/>
              </a:lnSpc>
            </a:pPr>
            <a:r>
              <a:rPr lang="zh-CN" altLang="en-US" dirty="0"/>
              <a:t>完整性约束定义机制</a:t>
            </a:r>
            <a:endParaRPr lang="zh-CN" altLang="en-US" dirty="0"/>
          </a:p>
          <a:p>
            <a:pPr lvl="1" eaLnBrk="1" hangingPunct="1">
              <a:lnSpc>
                <a:spcPct val="120000"/>
              </a:lnSpc>
            </a:pPr>
            <a:r>
              <a:rPr lang="zh-CN" altLang="en-US" dirty="0"/>
              <a:t>完整性检查机制</a:t>
            </a:r>
            <a:endParaRPr lang="zh-CN" altLang="en-US" dirty="0"/>
          </a:p>
          <a:p>
            <a:pPr lvl="1" eaLnBrk="1" hangingPunct="1">
              <a:lnSpc>
                <a:spcPct val="120000"/>
              </a:lnSpc>
            </a:pPr>
            <a:r>
              <a:rPr lang="zh-CN" altLang="en-US" dirty="0"/>
              <a:t>违背完整性约束条件时关系数据库管理系统应采取的动作</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457200" y="-28575"/>
            <a:ext cx="8229600" cy="1127125"/>
          </a:xfrm>
          <a:prstGeom prst="rect">
            <a:avLst/>
          </a:prstGeom>
          <a:noFill/>
          <a:ln w="9525">
            <a:noFill/>
          </a:ln>
        </p:spPr>
        <p:txBody>
          <a:bodyPr anchor="ctr"/>
          <a:p>
            <a:pPr algn="ctr"/>
            <a:r>
              <a:rPr lang="zh-CN" altLang="en-US" sz="3600" b="1" dirty="0">
                <a:solidFill>
                  <a:schemeClr val="bg1"/>
                </a:solidFill>
                <a:latin typeface="Arial" panose="020B0604020202020204" pitchFamily="34" charset="0"/>
              </a:rPr>
              <a:t>数据库完整性</a:t>
            </a:r>
            <a:r>
              <a:rPr lang="en-US" altLang="zh-CN" sz="3600" b="1" dirty="0">
                <a:solidFill>
                  <a:schemeClr val="bg1"/>
                </a:solidFill>
                <a:latin typeface="Arial" panose="020B0604020202020204" pitchFamily="34" charset="0"/>
              </a:rPr>
              <a:t>（</a:t>
            </a:r>
            <a:r>
              <a:rPr lang="zh-CN" altLang="en-US" sz="3600" b="1" dirty="0">
                <a:solidFill>
                  <a:schemeClr val="bg1"/>
                </a:solidFill>
                <a:latin typeface="Arial" panose="020B0604020202020204" pitchFamily="34" charset="0"/>
              </a:rPr>
              <a:t>续</a:t>
            </a:r>
            <a:r>
              <a:rPr lang="en-US" altLang="zh-CN" sz="3600" b="1" dirty="0">
                <a:solidFill>
                  <a:schemeClr val="bg1"/>
                </a:solidFill>
                <a:latin typeface="Arial" panose="020B0604020202020204" pitchFamily="34" charset="0"/>
              </a:rPr>
              <a:t>）</a:t>
            </a:r>
            <a:endParaRPr lang="en-US" altLang="zh-CN" sz="3600" b="1" dirty="0">
              <a:solidFill>
                <a:schemeClr val="bg1"/>
              </a:solidFill>
              <a:latin typeface="Arial" panose="020B0604020202020204" pitchFamily="34" charset="0"/>
            </a:endParaRPr>
          </a:p>
        </p:txBody>
      </p:sp>
      <p:sp>
        <p:nvSpPr>
          <p:cNvPr id="6147" name="Rectangle 3"/>
          <p:cNvSpPr txBox="1">
            <a:spLocks noChangeArrowheads="1"/>
          </p:cNvSpPr>
          <p:nvPr/>
        </p:nvSpPr>
        <p:spPr bwMode="auto">
          <a:xfrm>
            <a:off x="250825" y="1098550"/>
            <a:ext cx="8893175" cy="5095875"/>
          </a:xfrm>
          <a:prstGeom prst="rect">
            <a:avLst/>
          </a:prstGeom>
          <a:noFill/>
          <a:ln w="9525">
            <a:noFill/>
            <a:miter lim="800000"/>
          </a:ln>
        </p:spPr>
        <p:txBody>
          <a:bodyPr/>
          <a:lstStyle/>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违约处理</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143000" marR="0" lvl="2" indent="-228600" algn="l" defTabSz="914400" rtl="0" eaLnBrk="0" fontAlgn="base" latinLnBrk="0" hangingPunct="0">
              <a:lnSpc>
                <a:spcPct val="150000"/>
              </a:lnSpc>
              <a:spcBef>
                <a:spcPct val="0"/>
              </a:spcBef>
              <a:spcAft>
                <a:spcPct val="0"/>
              </a:spcAft>
              <a:buClrTx/>
              <a:buSzPct val="87000"/>
              <a:buFont typeface="Wingdings" panose="05000000000000000000" pitchFamily="2" charset="2"/>
              <a:buChar char="l"/>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数据库管理系统若发现用户的操作违背了完整性约束条件，就采取一定的动作</a:t>
            </a:r>
            <a:endParaRPr kumimoji="0" lang="zh-CN" altLang="en-US" sz="2200" b="1" i="0" u="none" strike="noStrike" kern="1200" cap="none" spc="0" normalizeH="0" baseline="0" noProof="0" dirty="0">
              <a:ln>
                <a:noFill/>
              </a:ln>
              <a:solidFill>
                <a:schemeClr val="tx1"/>
              </a:solidFill>
              <a:effectLst/>
              <a:uLnTx/>
              <a:uFillTx/>
              <a:latin typeface="+mn-lt"/>
              <a:ea typeface="+mn-ea"/>
              <a:cs typeface="+mn-cs"/>
            </a:endParaRPr>
          </a:p>
          <a:p>
            <a:pPr marL="1714500" marR="0" lvl="3"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拒绝</a:t>
            </a:r>
            <a:r>
              <a:rPr kumimoji="0" 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NO ACTION</a:t>
            </a:r>
            <a:r>
              <a:rPr kumimoji="0" 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执行该操作</a:t>
            </a:r>
            <a:endPar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714500" marR="0" lvl="3"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级连</a:t>
            </a:r>
            <a:r>
              <a:rPr kumimoji="0" 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CASCADE</a:t>
            </a:r>
            <a:r>
              <a:rPr kumimoji="0" 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执行其他操作</a:t>
            </a:r>
            <a:endPar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8195" name="Rectangle 2"/>
          <p:cNvSpPr>
            <a:spLocks noGrp="1"/>
          </p:cNvSpPr>
          <p:nvPr>
            <p:ph type="title"/>
          </p:nvPr>
        </p:nvSpPr>
        <p:spPr>
          <a:ln/>
        </p:spPr>
        <p:txBody>
          <a:bodyPr vert="horz" wrap="square" lIns="91440" tIns="45720" rIns="91440" bIns="45720" anchor="ctr"/>
          <a:p>
            <a:pPr eaLnBrk="1" hangingPunct="1"/>
            <a:r>
              <a:rPr lang="zh-CN" altLang="en-US" sz="3600" dirty="0"/>
              <a:t>第五章 数据库完整性</a:t>
            </a:r>
            <a:endParaRPr lang="zh-CN" altLang="en-US" sz="3600" dirty="0"/>
          </a:p>
        </p:txBody>
      </p:sp>
      <p:sp>
        <p:nvSpPr>
          <p:cNvPr id="8196" name="Rectangle 3"/>
          <p:cNvSpPr>
            <a:spLocks noGrp="1"/>
          </p:cNvSpPr>
          <p:nvPr>
            <p:ph type="body"/>
          </p:nvPr>
        </p:nvSpPr>
        <p:spPr>
          <a:xfrm>
            <a:off x="684213" y="1052513"/>
            <a:ext cx="7859712" cy="5329237"/>
          </a:xfrm>
          <a:ln/>
        </p:spPr>
        <p:txBody>
          <a:bodyPr vert="horz" wrap="square" lIns="91440" tIns="45720" rIns="91440" bIns="45720" anchor="t"/>
          <a:p>
            <a:pPr eaLnBrk="1" hangingPunct="1">
              <a:lnSpc>
                <a:spcPct val="130000"/>
              </a:lnSpc>
              <a:buNone/>
            </a:pPr>
            <a:r>
              <a:rPr lang="en-US" altLang="zh-CN" dirty="0">
                <a:solidFill>
                  <a:srgbClr val="0066FF"/>
                </a:solidFill>
              </a:rPr>
              <a:t>5.1  </a:t>
            </a:r>
            <a:r>
              <a:rPr lang="zh-CN" altLang="en-US" dirty="0">
                <a:solidFill>
                  <a:srgbClr val="0066FF"/>
                </a:solidFill>
              </a:rPr>
              <a:t>实体完整性</a:t>
            </a:r>
            <a:endParaRPr lang="zh-CN" altLang="en-US" dirty="0">
              <a:solidFill>
                <a:srgbClr val="0066FF"/>
              </a:solidFill>
            </a:endParaRPr>
          </a:p>
          <a:p>
            <a:pPr eaLnBrk="1" hangingPunct="1">
              <a:lnSpc>
                <a:spcPct val="130000"/>
              </a:lnSpc>
              <a:buNone/>
            </a:pPr>
            <a:r>
              <a:rPr lang="en-US" altLang="zh-CN" dirty="0"/>
              <a:t>5.2  </a:t>
            </a:r>
            <a:r>
              <a:rPr lang="zh-CN" altLang="en-US" dirty="0"/>
              <a:t>参照完整性</a:t>
            </a:r>
            <a:endParaRPr lang="zh-CN" altLang="en-US" dirty="0"/>
          </a:p>
          <a:p>
            <a:pPr eaLnBrk="1" hangingPunct="1">
              <a:lnSpc>
                <a:spcPct val="130000"/>
              </a:lnSpc>
              <a:buNone/>
            </a:pPr>
            <a:r>
              <a:rPr lang="en-US" altLang="zh-CN" dirty="0"/>
              <a:t>5.3  </a:t>
            </a:r>
            <a:r>
              <a:rPr lang="zh-CN" altLang="en-US" dirty="0"/>
              <a:t>用户定义的完整性</a:t>
            </a:r>
            <a:endParaRPr lang="zh-CN" altLang="en-US" dirty="0"/>
          </a:p>
          <a:p>
            <a:pPr eaLnBrk="1" hangingPunct="1">
              <a:lnSpc>
                <a:spcPct val="130000"/>
              </a:lnSpc>
              <a:buNone/>
            </a:pPr>
            <a:r>
              <a:rPr lang="en-US" altLang="zh-CN" dirty="0"/>
              <a:t>5.4  </a:t>
            </a:r>
            <a:r>
              <a:rPr lang="zh-CN" altLang="en-US" dirty="0"/>
              <a:t>完整性约束命名字句</a:t>
            </a:r>
            <a:endParaRPr lang="zh-CN" altLang="en-US" dirty="0"/>
          </a:p>
          <a:p>
            <a:pPr eaLnBrk="1" hangingPunct="1"/>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9219" name="Rectangle 2"/>
          <p:cNvSpPr>
            <a:spLocks noGrp="1"/>
          </p:cNvSpPr>
          <p:nvPr>
            <p:ph type="title"/>
          </p:nvPr>
        </p:nvSpPr>
        <p:spPr>
          <a:ln/>
        </p:spPr>
        <p:txBody>
          <a:bodyPr vert="horz" wrap="square" lIns="91440" tIns="45720" rIns="91440" bIns="45720" anchor="ctr"/>
          <a:p>
            <a:pPr eaLnBrk="1" hangingPunct="1"/>
            <a:r>
              <a:rPr lang="en-US" altLang="zh-CN" sz="3600" dirty="0"/>
              <a:t>5.1 </a:t>
            </a:r>
            <a:r>
              <a:rPr lang="zh-CN" altLang="en-US" sz="3600" dirty="0"/>
              <a:t>实体完整性</a:t>
            </a:r>
            <a:endParaRPr lang="zh-CN" altLang="en-US" sz="3600" dirty="0"/>
          </a:p>
        </p:txBody>
      </p:sp>
      <p:sp>
        <p:nvSpPr>
          <p:cNvPr id="9220" name="Rectangle 3"/>
          <p:cNvSpPr>
            <a:spLocks noGrp="1"/>
          </p:cNvSpPr>
          <p:nvPr>
            <p:ph type="body"/>
          </p:nvPr>
        </p:nvSpPr>
        <p:spPr>
          <a:xfrm>
            <a:off x="663575" y="1339850"/>
            <a:ext cx="8229600" cy="4854575"/>
          </a:xfrm>
          <a:ln/>
        </p:spPr>
        <p:txBody>
          <a:bodyPr vert="horz" wrap="square" lIns="91440" tIns="45720" rIns="91440" bIns="45720" anchor="t"/>
          <a:p>
            <a:pPr marL="0" indent="0" eaLnBrk="1" hangingPunct="1">
              <a:lnSpc>
                <a:spcPct val="190000"/>
              </a:lnSpc>
              <a:buNone/>
            </a:pPr>
            <a:r>
              <a:rPr lang="en-US" altLang="zh-CN" dirty="0">
                <a:solidFill>
                  <a:srgbClr val="00B050"/>
                </a:solidFill>
              </a:rPr>
              <a:t>5.1.1 </a:t>
            </a:r>
            <a:r>
              <a:rPr lang="zh-CN" altLang="en-US" dirty="0">
                <a:solidFill>
                  <a:srgbClr val="00B050"/>
                </a:solidFill>
              </a:rPr>
              <a:t>实体完整性定义</a:t>
            </a:r>
            <a:endParaRPr lang="zh-CN" altLang="en-US" dirty="0">
              <a:solidFill>
                <a:srgbClr val="00B050"/>
              </a:solidFill>
            </a:endParaRPr>
          </a:p>
          <a:p>
            <a:pPr marL="0" indent="0" eaLnBrk="1" hangingPunct="1">
              <a:lnSpc>
                <a:spcPct val="190000"/>
              </a:lnSpc>
              <a:buNone/>
            </a:pPr>
            <a:r>
              <a:rPr lang="en-US" altLang="zh-CN" dirty="0"/>
              <a:t>5.1.2 </a:t>
            </a:r>
            <a:r>
              <a:rPr lang="zh-CN" altLang="en-US" dirty="0"/>
              <a:t>实体完整性检查和违约处理</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页脚占位符 4"/>
          <p:cNvSpPr txBox="1">
            <a:spLocks noGrp="1"/>
          </p:cNvSpPr>
          <p:nvPr/>
        </p:nvSpPr>
        <p:spPr>
          <a:xfrm>
            <a:off x="5219700" y="6381750"/>
            <a:ext cx="3600450" cy="320675"/>
          </a:xfrm>
          <a:prstGeom prst="rect">
            <a:avLst/>
          </a:prstGeom>
          <a:noFill/>
          <a:ln w="9525">
            <a:noFill/>
          </a:ln>
        </p:spPr>
        <p:txBody>
          <a:bodyPr/>
          <a:p>
            <a:pPr algn="ctr"/>
            <a:endParaRPr lang="en-US" altLang="zh-CN" sz="1400" b="1" dirty="0">
              <a:solidFill>
                <a:srgbClr val="F03628"/>
              </a:solidFill>
              <a:latin typeface="Arial" panose="020B0604020202020204" pitchFamily="34" charset="0"/>
            </a:endParaRPr>
          </a:p>
        </p:txBody>
      </p:sp>
      <p:sp>
        <p:nvSpPr>
          <p:cNvPr id="10243" name="Rectangle 2"/>
          <p:cNvSpPr>
            <a:spLocks noGrp="1"/>
          </p:cNvSpPr>
          <p:nvPr>
            <p:ph type="title"/>
          </p:nvPr>
        </p:nvSpPr>
        <p:spPr>
          <a:ln/>
        </p:spPr>
        <p:txBody>
          <a:bodyPr vert="horz" wrap="square" lIns="91440" tIns="45720" rIns="91440" bIns="45720" anchor="ctr"/>
          <a:p>
            <a:pPr eaLnBrk="1" hangingPunct="1"/>
            <a:r>
              <a:rPr lang="en-US" altLang="zh-CN" sz="3600" dirty="0"/>
              <a:t>5.1.1 </a:t>
            </a:r>
            <a:r>
              <a:rPr lang="zh-CN" altLang="en-US" sz="3600" dirty="0"/>
              <a:t>实体完整性定义</a:t>
            </a:r>
            <a:endParaRPr lang="zh-CN" altLang="en-US" sz="3600" dirty="0"/>
          </a:p>
        </p:txBody>
      </p:sp>
      <p:sp>
        <p:nvSpPr>
          <p:cNvPr id="10244" name="Rectangle 3"/>
          <p:cNvSpPr>
            <a:spLocks noGrp="1"/>
          </p:cNvSpPr>
          <p:nvPr>
            <p:ph type="body"/>
          </p:nvPr>
        </p:nvSpPr>
        <p:spPr>
          <a:xfrm>
            <a:off x="457200" y="1098550"/>
            <a:ext cx="8229600" cy="5095875"/>
          </a:xfrm>
          <a:ln/>
        </p:spPr>
        <p:txBody>
          <a:bodyPr vert="horz" wrap="square" lIns="91440" tIns="45720" rIns="91440" bIns="45720" anchor="t"/>
          <a:p>
            <a:pPr eaLnBrk="1" hangingPunct="1">
              <a:lnSpc>
                <a:spcPct val="140000"/>
              </a:lnSpc>
            </a:pPr>
            <a:r>
              <a:rPr lang="zh-CN" altLang="en-US" dirty="0"/>
              <a:t>关系模型的实体完整性</a:t>
            </a:r>
            <a:endParaRPr lang="zh-CN" altLang="en-US" dirty="0"/>
          </a:p>
          <a:p>
            <a:pPr lvl="1" eaLnBrk="1" hangingPunct="1">
              <a:lnSpc>
                <a:spcPct val="140000"/>
              </a:lnSpc>
            </a:pPr>
            <a:r>
              <a:rPr lang="en-US" altLang="zh-CN" dirty="0">
                <a:solidFill>
                  <a:srgbClr val="FF0000"/>
                </a:solidFill>
              </a:rPr>
              <a:t>CREATE  TABLE</a:t>
            </a:r>
            <a:r>
              <a:rPr lang="zh-CN" altLang="en-US" dirty="0"/>
              <a:t>中用</a:t>
            </a:r>
            <a:r>
              <a:rPr lang="en-US" altLang="zh-CN" dirty="0">
                <a:solidFill>
                  <a:srgbClr val="FF0000"/>
                </a:solidFill>
              </a:rPr>
              <a:t>PRIMARY KEY</a:t>
            </a:r>
            <a:r>
              <a:rPr lang="zh-CN" altLang="en-US" dirty="0"/>
              <a:t>定义</a:t>
            </a:r>
            <a:endParaRPr lang="zh-CN" altLang="en-US" dirty="0"/>
          </a:p>
          <a:p>
            <a:pPr eaLnBrk="1" hangingPunct="1">
              <a:lnSpc>
                <a:spcPct val="140000"/>
              </a:lnSpc>
            </a:pPr>
            <a:r>
              <a:rPr lang="zh-CN" altLang="en-US" dirty="0"/>
              <a:t>单属性构成的码有两种说明方法 </a:t>
            </a:r>
            <a:endParaRPr lang="zh-CN" altLang="en-US" dirty="0"/>
          </a:p>
          <a:p>
            <a:pPr lvl="1" eaLnBrk="1" hangingPunct="1">
              <a:lnSpc>
                <a:spcPct val="140000"/>
              </a:lnSpc>
            </a:pPr>
            <a:r>
              <a:rPr lang="zh-CN" altLang="en-US" dirty="0"/>
              <a:t>定义为</a:t>
            </a:r>
            <a:r>
              <a:rPr lang="zh-CN" altLang="en-US" dirty="0">
                <a:solidFill>
                  <a:srgbClr val="FF0000"/>
                </a:solidFill>
              </a:rPr>
              <a:t>列级</a:t>
            </a:r>
            <a:r>
              <a:rPr lang="zh-CN" altLang="en-US" dirty="0"/>
              <a:t>约束条件</a:t>
            </a:r>
            <a:endParaRPr lang="zh-CN" altLang="en-US" dirty="0"/>
          </a:p>
          <a:p>
            <a:pPr lvl="1" eaLnBrk="1" hangingPunct="1">
              <a:lnSpc>
                <a:spcPct val="140000"/>
              </a:lnSpc>
            </a:pPr>
            <a:r>
              <a:rPr lang="zh-CN" altLang="en-US" dirty="0"/>
              <a:t>定义为</a:t>
            </a:r>
            <a:r>
              <a:rPr lang="zh-CN" altLang="en-US" dirty="0">
                <a:solidFill>
                  <a:srgbClr val="FF0000"/>
                </a:solidFill>
              </a:rPr>
              <a:t>表级</a:t>
            </a:r>
            <a:r>
              <a:rPr lang="zh-CN" altLang="en-US" dirty="0"/>
              <a:t>约束条件</a:t>
            </a:r>
            <a:endParaRPr lang="zh-CN" altLang="en-US" dirty="0"/>
          </a:p>
          <a:p>
            <a:pPr eaLnBrk="1" hangingPunct="1">
              <a:lnSpc>
                <a:spcPct val="140000"/>
              </a:lnSpc>
            </a:pPr>
            <a:r>
              <a:rPr lang="zh-CN" altLang="en-US" dirty="0"/>
              <a:t>对多个属性构成的码只有一种说明方法</a:t>
            </a:r>
            <a:endParaRPr lang="zh-CN" altLang="en-US" dirty="0"/>
          </a:p>
          <a:p>
            <a:pPr lvl="1" eaLnBrk="1" hangingPunct="1">
              <a:lnSpc>
                <a:spcPct val="140000"/>
              </a:lnSpc>
            </a:pPr>
            <a:r>
              <a:rPr lang="zh-CN" altLang="en-US" dirty="0"/>
              <a:t>定义为表级约束条件 </a:t>
            </a:r>
            <a:endParaRPr lang="zh-CN" altLang="en-US"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8448</Words>
  <Application>WPS 演示</Application>
  <PresentationFormat>全屏显示(4:3)</PresentationFormat>
  <Paragraphs>485</Paragraphs>
  <Slides>50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Arial</vt:lpstr>
      <vt:lpstr>宋体</vt:lpstr>
      <vt:lpstr>Wingdings</vt:lpstr>
      <vt:lpstr>Calibri</vt:lpstr>
      <vt:lpstr>黑体</vt:lpstr>
      <vt:lpstr>Times New Roman</vt:lpstr>
      <vt:lpstr>隶书</vt:lpstr>
      <vt:lpstr>Times-Roman</vt:lpstr>
      <vt:lpstr>Adobe 宋体 Std L</vt:lpstr>
      <vt:lpstr>华文琥珀</vt:lpstr>
      <vt:lpstr>微软雅黑</vt:lpstr>
      <vt:lpstr>Arial Unicode MS</vt:lpstr>
      <vt:lpstr>数据库系统概论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guixiang</dc:creator>
  <cp:lastModifiedBy>欧阳冰嫣</cp:lastModifiedBy>
  <cp:revision>101</cp:revision>
  <dcterms:created xsi:type="dcterms:W3CDTF">2014-10-23T05:39:10Z</dcterms:created>
  <dcterms:modified xsi:type="dcterms:W3CDTF">2020-10-31T10:05:29Z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