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21"/>
  </p:notesMasterIdLst>
  <p:sldIdLst>
    <p:sldId id="258" r:id="rId7"/>
    <p:sldId id="390" r:id="rId8"/>
    <p:sldId id="391" r:id="rId9"/>
    <p:sldId id="392" r:id="rId10"/>
    <p:sldId id="488" r:id="rId11"/>
    <p:sldId id="394" r:id="rId12"/>
    <p:sldId id="395" r:id="rId13"/>
    <p:sldId id="396" r:id="rId14"/>
    <p:sldId id="397" r:id="rId15"/>
    <p:sldId id="398" r:id="rId16"/>
    <p:sldId id="399" r:id="rId17"/>
    <p:sldId id="400" r:id="rId18"/>
    <p:sldId id="401" r:id="rId19"/>
    <p:sldId id="402" r:id="rId20"/>
    <p:sldId id="493" r:id="rId22"/>
    <p:sldId id="492" r:id="rId23"/>
    <p:sldId id="403" r:id="rId24"/>
    <p:sldId id="404" r:id="rId25"/>
    <p:sldId id="405" r:id="rId26"/>
    <p:sldId id="489" r:id="rId27"/>
    <p:sldId id="490"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94" r:id="rId51"/>
    <p:sldId id="430" r:id="rId52"/>
    <p:sldId id="431" r:id="rId53"/>
    <p:sldId id="432" r:id="rId54"/>
    <p:sldId id="433" r:id="rId55"/>
    <p:sldId id="434" r:id="rId56"/>
    <p:sldId id="435" r:id="rId57"/>
    <p:sldId id="436" r:id="rId58"/>
    <p:sldId id="437" r:id="rId59"/>
    <p:sldId id="438" r:id="rId60"/>
    <p:sldId id="439" r:id="rId61"/>
    <p:sldId id="440" r:id="rId62"/>
    <p:sldId id="441" r:id="rId63"/>
    <p:sldId id="442" r:id="rId64"/>
    <p:sldId id="443" r:id="rId65"/>
    <p:sldId id="444" r:id="rId66"/>
    <p:sldId id="445" r:id="rId67"/>
    <p:sldId id="491" r:id="rId68"/>
    <p:sldId id="446" r:id="rId69"/>
    <p:sldId id="447" r:id="rId70"/>
    <p:sldId id="448" r:id="rId71"/>
    <p:sldId id="449" r:id="rId72"/>
    <p:sldId id="451" r:id="rId73"/>
    <p:sldId id="452" r:id="rId74"/>
    <p:sldId id="453" r:id="rId75"/>
    <p:sldId id="484" r:id="rId76"/>
    <p:sldId id="455" r:id="rId77"/>
    <p:sldId id="456" r:id="rId78"/>
    <p:sldId id="457" r:id="rId79"/>
    <p:sldId id="458" r:id="rId80"/>
    <p:sldId id="459" r:id="rId81"/>
    <p:sldId id="460" r:id="rId82"/>
    <p:sldId id="461" r:id="rId83"/>
    <p:sldId id="462" r:id="rId84"/>
    <p:sldId id="463" r:id="rId85"/>
    <p:sldId id="464" r:id="rId86"/>
    <p:sldId id="465" r:id="rId87"/>
    <p:sldId id="466" r:id="rId88"/>
    <p:sldId id="467" r:id="rId89"/>
    <p:sldId id="469" r:id="rId90"/>
    <p:sldId id="485" r:id="rId91"/>
    <p:sldId id="471" r:id="rId92"/>
    <p:sldId id="472" r:id="rId93"/>
    <p:sldId id="486" r:id="rId94"/>
    <p:sldId id="474" r:id="rId95"/>
    <p:sldId id="475" r:id="rId96"/>
    <p:sldId id="476" r:id="rId97"/>
    <p:sldId id="487" r:id="rId98"/>
    <p:sldId id="478" r:id="rId99"/>
    <p:sldId id="479" r:id="rId100"/>
    <p:sldId id="480" r:id="rId101"/>
    <p:sldId id="482" r:id="rId102"/>
    <p:sldId id="481" r:id="rId103"/>
    <p:sldId id="580" r:id="rId104"/>
    <p:sldId id="581" r:id="rId105"/>
    <p:sldId id="582" r:id="rId106"/>
    <p:sldId id="583" r:id="rId107"/>
    <p:sldId id="584" r:id="rId108"/>
    <p:sldId id="585" r:id="rId109"/>
    <p:sldId id="586" r:id="rId110"/>
    <p:sldId id="587" r:id="rId111"/>
    <p:sldId id="588" r:id="rId112"/>
    <p:sldId id="589" r:id="rId113"/>
    <p:sldId id="590" r:id="rId114"/>
    <p:sldId id="591" r:id="rId115"/>
    <p:sldId id="592" r:id="rId116"/>
    <p:sldId id="593" r:id="rId117"/>
    <p:sldId id="594" r:id="rId118"/>
    <p:sldId id="595" r:id="rId119"/>
    <p:sldId id="596" r:id="rId120"/>
    <p:sldId id="597" r:id="rId121"/>
    <p:sldId id="598" r:id="rId122"/>
    <p:sldId id="599" r:id="rId123"/>
    <p:sldId id="600" r:id="rId124"/>
    <p:sldId id="601" r:id="rId125"/>
    <p:sldId id="602" r:id="rId126"/>
    <p:sldId id="603" r:id="rId127"/>
    <p:sldId id="604" r:id="rId128"/>
    <p:sldId id="605" r:id="rId129"/>
    <p:sldId id="606" r:id="rId130"/>
    <p:sldId id="607" r:id="rId131"/>
    <p:sldId id="695" r:id="rId132"/>
    <p:sldId id="696" r:id="rId133"/>
    <p:sldId id="697" r:id="rId134"/>
    <p:sldId id="698" r:id="rId135"/>
    <p:sldId id="699" r:id="rId136"/>
    <p:sldId id="700" r:id="rId137"/>
    <p:sldId id="701" r:id="rId138"/>
    <p:sldId id="702" r:id="rId139"/>
    <p:sldId id="616" r:id="rId140"/>
    <p:sldId id="617" r:id="rId141"/>
    <p:sldId id="618" r:id="rId142"/>
    <p:sldId id="619" r:id="rId143"/>
    <p:sldId id="620" r:id="rId144"/>
    <p:sldId id="621" r:id="rId145"/>
    <p:sldId id="622" r:id="rId146"/>
    <p:sldId id="623" r:id="rId147"/>
    <p:sldId id="624" r:id="rId148"/>
    <p:sldId id="625" r:id="rId149"/>
    <p:sldId id="626" r:id="rId150"/>
    <p:sldId id="627" r:id="rId151"/>
    <p:sldId id="628" r:id="rId152"/>
    <p:sldId id="629" r:id="rId153"/>
    <p:sldId id="630" r:id="rId154"/>
    <p:sldId id="631" r:id="rId155"/>
    <p:sldId id="632" r:id="rId156"/>
    <p:sldId id="633" r:id="rId157"/>
    <p:sldId id="634" r:id="rId158"/>
    <p:sldId id="635" r:id="rId159"/>
    <p:sldId id="636" r:id="rId160"/>
    <p:sldId id="637" r:id="rId161"/>
    <p:sldId id="638" r:id="rId162"/>
    <p:sldId id="639" r:id="rId163"/>
    <p:sldId id="640" r:id="rId164"/>
    <p:sldId id="641" r:id="rId165"/>
    <p:sldId id="642" r:id="rId166"/>
    <p:sldId id="643" r:id="rId167"/>
    <p:sldId id="644" r:id="rId168"/>
    <p:sldId id="645" r:id="rId169"/>
    <p:sldId id="646" r:id="rId170"/>
    <p:sldId id="647" r:id="rId171"/>
    <p:sldId id="648" r:id="rId172"/>
    <p:sldId id="649" r:id="rId173"/>
    <p:sldId id="650" r:id="rId174"/>
    <p:sldId id="651" r:id="rId175"/>
    <p:sldId id="652" r:id="rId176"/>
    <p:sldId id="653" r:id="rId177"/>
    <p:sldId id="654" r:id="rId178"/>
    <p:sldId id="655" r:id="rId179"/>
    <p:sldId id="656" r:id="rId180"/>
    <p:sldId id="657" r:id="rId181"/>
    <p:sldId id="658" r:id="rId182"/>
    <p:sldId id="659" r:id="rId183"/>
    <p:sldId id="660" r:id="rId184"/>
    <p:sldId id="661" r:id="rId185"/>
    <p:sldId id="662" r:id="rId186"/>
    <p:sldId id="663" r:id="rId187"/>
    <p:sldId id="664" r:id="rId188"/>
    <p:sldId id="665" r:id="rId189"/>
    <p:sldId id="666" r:id="rId190"/>
    <p:sldId id="667" r:id="rId191"/>
    <p:sldId id="668" r:id="rId192"/>
    <p:sldId id="669" r:id="rId193"/>
    <p:sldId id="670" r:id="rId194"/>
    <p:sldId id="671" r:id="rId195"/>
    <p:sldId id="672" r:id="rId196"/>
    <p:sldId id="673" r:id="rId197"/>
    <p:sldId id="674" r:id="rId198"/>
    <p:sldId id="675" r:id="rId199"/>
    <p:sldId id="676" r:id="rId200"/>
    <p:sldId id="677" r:id="rId201"/>
    <p:sldId id="678" r:id="rId202"/>
    <p:sldId id="679" r:id="rId203"/>
    <p:sldId id="680" r:id="rId204"/>
    <p:sldId id="681" r:id="rId205"/>
    <p:sldId id="682" r:id="rId206"/>
    <p:sldId id="683" r:id="rId207"/>
    <p:sldId id="684" r:id="rId208"/>
    <p:sldId id="685" r:id="rId209"/>
    <p:sldId id="686" r:id="rId210"/>
    <p:sldId id="687" r:id="rId211"/>
    <p:sldId id="688" r:id="rId212"/>
    <p:sldId id="689" r:id="rId213"/>
    <p:sldId id="690" r:id="rId214"/>
    <p:sldId id="691" r:id="rId215"/>
    <p:sldId id="692" r:id="rId216"/>
    <p:sldId id="693" r:id="rId217"/>
    <p:sldId id="694" r:id="rId218"/>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5" d="100"/>
          <a:sy n="75" d="100"/>
        </p:scale>
        <p:origin x="-2664" y="-798"/>
      </p:cViewPr>
      <p:guideLst>
        <p:guide orient="horz" pos="2166"/>
        <p:guide pos="29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3.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1" Type="http://schemas.openxmlformats.org/officeDocument/2006/relationships/tableStyles" Target="tableStyles.xml"/><Relationship Id="rId220" Type="http://schemas.openxmlformats.org/officeDocument/2006/relationships/viewProps" Target="viewProps.xml"/><Relationship Id="rId22" Type="http://schemas.openxmlformats.org/officeDocument/2006/relationships/slide" Target="slides/slide15.xml"/><Relationship Id="rId219" Type="http://schemas.openxmlformats.org/officeDocument/2006/relationships/presProps" Target="presProps.xml"/><Relationship Id="rId218" Type="http://schemas.openxmlformats.org/officeDocument/2006/relationships/slide" Target="slides/slide211.xml"/><Relationship Id="rId217" Type="http://schemas.openxmlformats.org/officeDocument/2006/relationships/slide" Target="slides/slide210.xml"/><Relationship Id="rId216" Type="http://schemas.openxmlformats.org/officeDocument/2006/relationships/slide" Target="slides/slide209.xml"/><Relationship Id="rId215" Type="http://schemas.openxmlformats.org/officeDocument/2006/relationships/slide" Target="slides/slide208.xml"/><Relationship Id="rId214" Type="http://schemas.openxmlformats.org/officeDocument/2006/relationships/slide" Target="slides/slide207.xml"/><Relationship Id="rId213" Type="http://schemas.openxmlformats.org/officeDocument/2006/relationships/slide" Target="slides/slide206.xml"/><Relationship Id="rId212" Type="http://schemas.openxmlformats.org/officeDocument/2006/relationships/slide" Target="slides/slide205.xml"/><Relationship Id="rId211" Type="http://schemas.openxmlformats.org/officeDocument/2006/relationships/slide" Target="slides/slide204.xml"/><Relationship Id="rId210" Type="http://schemas.openxmlformats.org/officeDocument/2006/relationships/slide" Target="slides/slide203.xml"/><Relationship Id="rId21" Type="http://schemas.openxmlformats.org/officeDocument/2006/relationships/notesMaster" Target="notesMasters/notesMaster1.xml"/><Relationship Id="rId209" Type="http://schemas.openxmlformats.org/officeDocument/2006/relationships/slide" Target="slides/slide202.xml"/><Relationship Id="rId208" Type="http://schemas.openxmlformats.org/officeDocument/2006/relationships/slide" Target="slides/slide201.xml"/><Relationship Id="rId207" Type="http://schemas.openxmlformats.org/officeDocument/2006/relationships/slide" Target="slides/slide200.xml"/><Relationship Id="rId206" Type="http://schemas.openxmlformats.org/officeDocument/2006/relationships/slide" Target="slides/slide199.xml"/><Relationship Id="rId205" Type="http://schemas.openxmlformats.org/officeDocument/2006/relationships/slide" Target="slides/slide198.xml"/><Relationship Id="rId204" Type="http://schemas.openxmlformats.org/officeDocument/2006/relationships/slide" Target="slides/slide197.xml"/><Relationship Id="rId203" Type="http://schemas.openxmlformats.org/officeDocument/2006/relationships/slide" Target="slides/slide196.xml"/><Relationship Id="rId202" Type="http://schemas.openxmlformats.org/officeDocument/2006/relationships/slide" Target="slides/slide195.xml"/><Relationship Id="rId201" Type="http://schemas.openxmlformats.org/officeDocument/2006/relationships/slide" Target="slides/slide194.xml"/><Relationship Id="rId200" Type="http://schemas.openxmlformats.org/officeDocument/2006/relationships/slide" Target="slides/slide193.xml"/><Relationship Id="rId20" Type="http://schemas.openxmlformats.org/officeDocument/2006/relationships/slide" Target="slides/slide14.xml"/><Relationship Id="rId2" Type="http://schemas.openxmlformats.org/officeDocument/2006/relationships/theme" Target="theme/theme1.xml"/><Relationship Id="rId199" Type="http://schemas.openxmlformats.org/officeDocument/2006/relationships/slide" Target="slides/slide192.xml"/><Relationship Id="rId198" Type="http://schemas.openxmlformats.org/officeDocument/2006/relationships/slide" Target="slides/slide191.xml"/><Relationship Id="rId197" Type="http://schemas.openxmlformats.org/officeDocument/2006/relationships/slide" Target="slides/slide190.xml"/><Relationship Id="rId196" Type="http://schemas.openxmlformats.org/officeDocument/2006/relationships/slide" Target="slides/slide189.xml"/><Relationship Id="rId195" Type="http://schemas.openxmlformats.org/officeDocument/2006/relationships/slide" Target="slides/slide188.xml"/><Relationship Id="rId194" Type="http://schemas.openxmlformats.org/officeDocument/2006/relationships/slide" Target="slides/slide187.xml"/><Relationship Id="rId193" Type="http://schemas.openxmlformats.org/officeDocument/2006/relationships/slide" Target="slides/slide186.xml"/><Relationship Id="rId192" Type="http://schemas.openxmlformats.org/officeDocument/2006/relationships/slide" Target="slides/slide185.xml"/><Relationship Id="rId191" Type="http://schemas.openxmlformats.org/officeDocument/2006/relationships/slide" Target="slides/slide184.xml"/><Relationship Id="rId190" Type="http://schemas.openxmlformats.org/officeDocument/2006/relationships/slide" Target="slides/slide183.xml"/><Relationship Id="rId19" Type="http://schemas.openxmlformats.org/officeDocument/2006/relationships/slide" Target="slides/slide13.xml"/><Relationship Id="rId189" Type="http://schemas.openxmlformats.org/officeDocument/2006/relationships/slide" Target="slides/slide182.xml"/><Relationship Id="rId188" Type="http://schemas.openxmlformats.org/officeDocument/2006/relationships/slide" Target="slides/slide181.xml"/><Relationship Id="rId187" Type="http://schemas.openxmlformats.org/officeDocument/2006/relationships/slide" Target="slides/slide180.xml"/><Relationship Id="rId186" Type="http://schemas.openxmlformats.org/officeDocument/2006/relationships/slide" Target="slides/slide179.xml"/><Relationship Id="rId185" Type="http://schemas.openxmlformats.org/officeDocument/2006/relationships/slide" Target="slides/slide178.xml"/><Relationship Id="rId184" Type="http://schemas.openxmlformats.org/officeDocument/2006/relationships/slide" Target="slides/slide177.xml"/><Relationship Id="rId183" Type="http://schemas.openxmlformats.org/officeDocument/2006/relationships/slide" Target="slides/slide176.xml"/><Relationship Id="rId182" Type="http://schemas.openxmlformats.org/officeDocument/2006/relationships/slide" Target="slides/slide175.xml"/><Relationship Id="rId181" Type="http://schemas.openxmlformats.org/officeDocument/2006/relationships/slide" Target="slides/slide174.xml"/><Relationship Id="rId180" Type="http://schemas.openxmlformats.org/officeDocument/2006/relationships/slide" Target="slides/slide173.xml"/><Relationship Id="rId18" Type="http://schemas.openxmlformats.org/officeDocument/2006/relationships/slide" Target="slides/slide12.xml"/><Relationship Id="rId179" Type="http://schemas.openxmlformats.org/officeDocument/2006/relationships/slide" Target="slides/slide172.xml"/><Relationship Id="rId178" Type="http://schemas.openxmlformats.org/officeDocument/2006/relationships/slide" Target="slides/slide171.xml"/><Relationship Id="rId177" Type="http://schemas.openxmlformats.org/officeDocument/2006/relationships/slide" Target="slides/slide170.xml"/><Relationship Id="rId176" Type="http://schemas.openxmlformats.org/officeDocument/2006/relationships/slide" Target="slides/slide169.xml"/><Relationship Id="rId175" Type="http://schemas.openxmlformats.org/officeDocument/2006/relationships/slide" Target="slides/slide168.xml"/><Relationship Id="rId174" Type="http://schemas.openxmlformats.org/officeDocument/2006/relationships/slide" Target="slides/slide167.xml"/><Relationship Id="rId173" Type="http://schemas.openxmlformats.org/officeDocument/2006/relationships/slide" Target="slides/slide166.xml"/><Relationship Id="rId172" Type="http://schemas.openxmlformats.org/officeDocument/2006/relationships/slide" Target="slides/slide165.xml"/><Relationship Id="rId171" Type="http://schemas.openxmlformats.org/officeDocument/2006/relationships/slide" Target="slides/slide164.xml"/><Relationship Id="rId170" Type="http://schemas.openxmlformats.org/officeDocument/2006/relationships/slide" Target="slides/slide163.xml"/><Relationship Id="rId17" Type="http://schemas.openxmlformats.org/officeDocument/2006/relationships/slide" Target="slides/slide11.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165" Type="http://schemas.openxmlformats.org/officeDocument/2006/relationships/slide" Target="slides/slide158.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1" Type="http://schemas.openxmlformats.org/officeDocument/2006/relationships/slide" Target="slides/slide154.xml"/><Relationship Id="rId160" Type="http://schemas.openxmlformats.org/officeDocument/2006/relationships/slide" Target="slides/slide153.xml"/><Relationship Id="rId16" Type="http://schemas.openxmlformats.org/officeDocument/2006/relationships/slide" Target="slides/slide10.xml"/><Relationship Id="rId159" Type="http://schemas.openxmlformats.org/officeDocument/2006/relationships/slide" Target="slides/slide152.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 Id="rId154" Type="http://schemas.openxmlformats.org/officeDocument/2006/relationships/slide" Target="slides/slide147.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0" Type="http://schemas.openxmlformats.org/officeDocument/2006/relationships/slide" Target="slides/slide143.xml"/><Relationship Id="rId15" Type="http://schemas.openxmlformats.org/officeDocument/2006/relationships/slide" Target="slides/slide9.xml"/><Relationship Id="rId149" Type="http://schemas.openxmlformats.org/officeDocument/2006/relationships/slide" Target="slides/slide142.xml"/><Relationship Id="rId148" Type="http://schemas.openxmlformats.org/officeDocument/2006/relationships/slide" Target="slides/slide141.xml"/><Relationship Id="rId147" Type="http://schemas.openxmlformats.org/officeDocument/2006/relationships/slide" Target="slides/slide140.xml"/><Relationship Id="rId146" Type="http://schemas.openxmlformats.org/officeDocument/2006/relationships/slide" Target="slides/slide139.xml"/><Relationship Id="rId145" Type="http://schemas.openxmlformats.org/officeDocument/2006/relationships/slide" Target="slides/slide138.xml"/><Relationship Id="rId144" Type="http://schemas.openxmlformats.org/officeDocument/2006/relationships/slide" Target="slides/slide137.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14" Type="http://schemas.openxmlformats.org/officeDocument/2006/relationships/slide" Target="slides/slide8.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7.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6.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5.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A21001D-06B0-4C5E-9C52-F94BE4124218}"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28" name="Rectangle 4"/>
          <p:cNvSpPr>
            <a:spLocks noGrp="1"/>
          </p:cNvSpPr>
          <p:nvPr>
            <p:ph type="sldImg" idx="2"/>
          </p:nvPr>
        </p:nvSpPr>
        <p:spPr>
          <a:xfrm>
            <a:off x="1138238" y="747713"/>
            <a:ext cx="4556125" cy="3741737"/>
          </a:xfrm>
          <a:prstGeom prst="rect">
            <a:avLst/>
          </a:prstGeom>
          <a:noFill/>
          <a:ln w="9525">
            <a:noFill/>
          </a:ln>
        </p:spPr>
      </p:sp>
      <p:sp>
        <p:nvSpPr>
          <p:cNvPr id="5125"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xfrm>
            <a:off x="922338" y="747713"/>
            <a:ext cx="4987925" cy="3741737"/>
          </a:xfrm>
          <a:ln/>
        </p:spPr>
      </p:sp>
      <p:sp>
        <p:nvSpPr>
          <p:cNvPr id="104451" name="备注占位符 2"/>
          <p:cNvSpPr>
            <a:spLocks noGrp="1"/>
          </p:cNvSpPr>
          <p:nvPr>
            <p:ph type="body" idx="1"/>
          </p:nvPr>
        </p:nvSpPr>
        <p:spPr>
          <a:ln/>
        </p:spPr>
        <p:txBody>
          <a:bodyPr wrap="square" lIns="91440" tIns="45720" rIns="91440" bIns="45720" anchor="ctr"/>
          <a:p>
            <a:pPr lvl="0"/>
            <a:endParaRPr lang="zh-CN" altLang="en-US" dirty="0"/>
          </a:p>
        </p:txBody>
      </p:sp>
      <p:sp>
        <p:nvSpPr>
          <p:cNvPr id="104452" name="灯片编号占位符 3"/>
          <p:cNvSpPr txBox="1">
            <a:spLocks noGrp="1"/>
          </p:cNvSpPr>
          <p:nvPr>
            <p:ph type="sldNum" sz="quarter"/>
          </p:nvPr>
        </p:nvSpPr>
        <p:spPr>
          <a:xfrm>
            <a:off x="3870325" y="9477375"/>
            <a:ext cx="2962275" cy="500063"/>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xfrm>
            <a:off x="922338" y="747713"/>
            <a:ext cx="4987925" cy="3741737"/>
          </a:xfrm>
        </p:spPr>
      </p:sp>
      <p:sp>
        <p:nvSpPr>
          <p:cNvPr id="89091" name="备注占位符 2"/>
          <p:cNvSpPr>
            <a:spLocks noGrp="1"/>
          </p:cNvSpPr>
          <p:nvPr>
            <p:ph type="body" idx="1"/>
          </p:nvPr>
        </p:nvSpPr>
        <p:spPr/>
        <p:txBody>
          <a:bodyPr wrap="square" lIns="91440" tIns="45720" rIns="91440" bIns="45720" anchor="ctr"/>
          <a:p>
            <a:pPr lvl="0"/>
            <a:endParaRPr lang="zh-CN" altLang="en-US" dirty="0"/>
          </a:p>
        </p:txBody>
      </p:sp>
      <p:sp>
        <p:nvSpPr>
          <p:cNvPr id="89092" name="灯片编号占位符 3"/>
          <p:cNvSpPr txBox="1">
            <a:spLocks noGrp="1"/>
          </p:cNvSpPr>
          <p:nvPr>
            <p:ph type="sldNum" sz="quarter"/>
          </p:nvPr>
        </p:nvSpPr>
        <p:spPr>
          <a:xfrm>
            <a:off x="3870325" y="9477375"/>
            <a:ext cx="2962275" cy="500063"/>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3074"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3075"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3076"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3077" name="Rectangle 2"/>
          <p:cNvSpPr>
            <a:spLocks noGrp="1"/>
          </p:cNvSpPr>
          <p:nvPr>
            <p:ph type="title"/>
          </p:nvPr>
        </p:nvSpPr>
        <p:spPr>
          <a:xfrm>
            <a:off x="457200" y="-33337"/>
            <a:ext cx="8229600" cy="1131887"/>
          </a:xfrm>
          <a:prstGeom prst="rect">
            <a:avLst/>
          </a:prstGeom>
          <a:noFill/>
          <a:ln w="9525">
            <a:noFill/>
          </a:ln>
        </p:spPr>
        <p:txBody>
          <a:bodyPr anchor="ctr"/>
          <a:p>
            <a:pPr lvl="0"/>
            <a:r>
              <a:rPr lang="zh-CN" altLang="en-US" dirty="0"/>
              <a:t>单击此处编辑母版标题样式</a:t>
            </a:r>
            <a:endParaRPr lang="zh-CN" altLang="en-US" dirty="0"/>
          </a:p>
        </p:txBody>
      </p:sp>
      <p:sp>
        <p:nvSpPr>
          <p:cNvPr id="3078"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80"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3081"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4099"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4100"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2053"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102"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4103"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
        <p:nvSpPr>
          <p:cNvPr id="4104" name="Rectangle 2"/>
          <p:cNvSpPr>
            <a:spLocks noGrp="1"/>
          </p:cNvSpPr>
          <p:nvPr>
            <p:ph type="title"/>
          </p:nvPr>
        </p:nvSpPr>
        <p:spPr>
          <a:xfrm>
            <a:off x="457200" y="-33337"/>
            <a:ext cx="8229600" cy="1131887"/>
          </a:xfrm>
          <a:prstGeom prst="rect">
            <a:avLst/>
          </a:prstGeom>
          <a:noFill/>
          <a:ln w="9525">
            <a:noFill/>
          </a:ln>
        </p:spPr>
        <p:txBody>
          <a:bodyPr anchor="ctr"/>
          <a:p>
            <a:pPr lvl="0"/>
            <a:r>
              <a:rPr lang="zh-CN" altLang="en-US" dirty="0"/>
              <a:t>单击此处编辑母版标题样式</a:t>
            </a:r>
            <a:endParaRPr lang="zh-CN" altLang="en-US" dirty="0"/>
          </a:p>
        </p:txBody>
      </p:sp>
      <p:sp>
        <p:nvSpPr>
          <p:cNvPr id="4105"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8" name="Rectangle 1039"/>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9" name="Rectangle 1040"/>
          <p:cNvSpPr>
            <a:spLocks noGrp="1" noChangeArrowheads="1"/>
          </p:cNvSpPr>
          <p:nvPr>
            <p:ph type="ftr" sz="quarter" idx="3"/>
          </p:nvPr>
        </p:nvSpPr>
        <p:spPr bwMode="auto">
          <a:xfrm>
            <a:off x="5219700" y="6381750"/>
            <a:ext cx="360045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5122"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5123"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5124"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3077"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126"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5127"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
        <p:nvSpPr>
          <p:cNvPr id="5128" name="Rectangle 2"/>
          <p:cNvSpPr>
            <a:spLocks noGrp="1"/>
          </p:cNvSpPr>
          <p:nvPr>
            <p:ph type="title"/>
          </p:nvPr>
        </p:nvSpPr>
        <p:spPr>
          <a:xfrm>
            <a:off x="457200" y="-33337"/>
            <a:ext cx="8229600" cy="1131887"/>
          </a:xfrm>
          <a:prstGeom prst="rect">
            <a:avLst/>
          </a:prstGeom>
          <a:noFill/>
          <a:ln w="9525">
            <a:noFill/>
          </a:ln>
        </p:spPr>
        <p:txBody>
          <a:bodyPr anchor="ctr"/>
          <a:p>
            <a:pPr lvl="0"/>
            <a:r>
              <a:rPr lang="zh-CN" altLang="en-US" dirty="0"/>
              <a:t>单击此处编辑母版标题样式</a:t>
            </a:r>
            <a:endParaRPr lang="zh-CN" altLang="en-US" dirty="0"/>
          </a:p>
        </p:txBody>
      </p:sp>
      <p:sp>
        <p:nvSpPr>
          <p:cNvPr id="5129"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2" name="Rectangle 1039"/>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3" name="Rectangle 1040"/>
          <p:cNvSpPr>
            <a:spLocks noGrp="1" noChangeArrowheads="1"/>
          </p:cNvSpPr>
          <p:nvPr>
            <p:ph type="ftr" sz="quarter" idx="3"/>
          </p:nvPr>
        </p:nvSpPr>
        <p:spPr bwMode="auto">
          <a:xfrm>
            <a:off x="5219700" y="6381750"/>
            <a:ext cx="360045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6146"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6147"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6148"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410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150"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6151"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
        <p:nvSpPr>
          <p:cNvPr id="6152" name="Rectangle 2"/>
          <p:cNvSpPr>
            <a:spLocks noGrp="1"/>
          </p:cNvSpPr>
          <p:nvPr>
            <p:ph type="title"/>
          </p:nvPr>
        </p:nvSpPr>
        <p:spPr>
          <a:xfrm>
            <a:off x="457200" y="-33337"/>
            <a:ext cx="8229600" cy="1131887"/>
          </a:xfrm>
          <a:prstGeom prst="rect">
            <a:avLst/>
          </a:prstGeom>
          <a:noFill/>
          <a:ln w="9525">
            <a:noFill/>
          </a:ln>
        </p:spPr>
        <p:txBody>
          <a:bodyPr anchor="ctr"/>
          <a:p>
            <a:pPr lvl="0"/>
            <a:r>
              <a:rPr lang="zh-CN" altLang="en-US" dirty="0"/>
              <a:t>单击此处编辑母版标题样式</a:t>
            </a:r>
            <a:endParaRPr lang="zh-CN" altLang="en-US" dirty="0"/>
          </a:p>
        </p:txBody>
      </p:sp>
      <p:sp>
        <p:nvSpPr>
          <p:cNvPr id="6153"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6" name="Rectangle 1039"/>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7" name="Rectangle 1040"/>
          <p:cNvSpPr>
            <a:spLocks noGrp="1" noChangeArrowheads="1"/>
          </p:cNvSpPr>
          <p:nvPr>
            <p:ph type="ftr" sz="quarter" idx="3"/>
          </p:nvPr>
        </p:nvSpPr>
        <p:spPr bwMode="auto">
          <a:xfrm>
            <a:off x="5219700" y="6381750"/>
            <a:ext cx="3600450" cy="320675"/>
          </a:xfrm>
          <a:prstGeom prst="rect">
            <a:avLst/>
          </a:prstGeom>
          <a:noFill/>
          <a:ln>
            <a:noFill/>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3074" name="Picture 2" descr="未命名_副本"/>
          <p:cNvPicPr>
            <a:picLocks noChangeAspect="1"/>
          </p:cNvPicPr>
          <p:nvPr/>
        </p:nvPicPr>
        <p:blipFill>
          <a:blip r:embed="rId12"/>
          <a:srcRect l="1405" t="12910" r="2878" b="10757"/>
          <a:stretch>
            <a:fillRect/>
          </a:stretch>
        </p:blipFill>
        <p:spPr>
          <a:xfrm>
            <a:off x="-15875" y="838200"/>
            <a:ext cx="9155113" cy="5784850"/>
          </a:xfrm>
          <a:prstGeom prst="rect">
            <a:avLst/>
          </a:prstGeom>
          <a:noFill/>
          <a:ln w="9525">
            <a:noFill/>
          </a:ln>
        </p:spPr>
      </p:pic>
      <p:pic>
        <p:nvPicPr>
          <p:cNvPr id="3075" name="Picture 3" descr="图片2"/>
          <p:cNvPicPr>
            <a:picLocks noChangeAspect="1"/>
          </p:cNvPicPr>
          <p:nvPr/>
        </p:nvPicPr>
        <p:blipFill>
          <a:blip r:embed="rId13"/>
          <a:stretch>
            <a:fillRect/>
          </a:stretch>
        </p:blipFill>
        <p:spPr>
          <a:xfrm>
            <a:off x="-15875" y="6453188"/>
            <a:ext cx="9159875" cy="398462"/>
          </a:xfrm>
          <a:prstGeom prst="rect">
            <a:avLst/>
          </a:prstGeom>
          <a:noFill/>
          <a:ln w="9525">
            <a:noFill/>
          </a:ln>
        </p:spPr>
      </p:pic>
      <p:pic>
        <p:nvPicPr>
          <p:cNvPr id="3076" name="Picture 4" descr="图片2"/>
          <p:cNvPicPr>
            <a:picLocks noChangeAspect="1"/>
          </p:cNvPicPr>
          <p:nvPr/>
        </p:nvPicPr>
        <p:blipFill>
          <a:blip r:embed="rId13"/>
          <a:stretch>
            <a:fillRect/>
          </a:stretch>
        </p:blipFill>
        <p:spPr>
          <a:xfrm>
            <a:off x="-15875" y="-22225"/>
            <a:ext cx="9159875" cy="860425"/>
          </a:xfrm>
          <a:prstGeom prst="rect">
            <a:avLst/>
          </a:prstGeom>
          <a:noFill/>
          <a:ln w="9525">
            <a:noFill/>
          </a:ln>
        </p:spPr>
      </p:pic>
      <p:sp>
        <p:nvSpPr>
          <p:cNvPr id="3077" name="Rectangle 2"/>
          <p:cNvSpPr>
            <a:spLocks noGrp="1"/>
          </p:cNvSpPr>
          <p:nvPr>
            <p:ph type="title"/>
          </p:nvPr>
        </p:nvSpPr>
        <p:spPr>
          <a:xfrm>
            <a:off x="457200" y="-33337"/>
            <a:ext cx="8229600" cy="1131887"/>
          </a:xfrm>
          <a:prstGeom prst="rect">
            <a:avLst/>
          </a:prstGeom>
          <a:noFill/>
          <a:ln w="9525">
            <a:noFill/>
          </a:ln>
        </p:spPr>
        <p:txBody>
          <a:bodyPr anchor="ctr"/>
          <a:p>
            <a:pPr lvl="0"/>
            <a:r>
              <a:rPr lang="zh-CN" altLang="en-US" dirty="0"/>
              <a:t>单击此处编辑母版标题样式</a:t>
            </a:r>
            <a:endParaRPr lang="zh-CN" altLang="en-US" dirty="0"/>
          </a:p>
        </p:txBody>
      </p:sp>
      <p:sp>
        <p:nvSpPr>
          <p:cNvPr id="3078" name="Rectangle 3"/>
          <p:cNvSpPr>
            <a:spLocks noGrp="1"/>
          </p:cNvSpPr>
          <p:nvPr>
            <p:ph type="body" idx="1"/>
          </p:nvPr>
        </p:nvSpPr>
        <p:spPr>
          <a:xfrm>
            <a:off x="457200" y="1339850"/>
            <a:ext cx="8229600" cy="48545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80" name="WordArt 8"/>
          <p:cNvSpPr/>
          <p:nvPr/>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3081" name="Picture 9" descr="图片3"/>
          <p:cNvPicPr>
            <a:picLocks noChangeAspect="1"/>
          </p:cNvPicPr>
          <p:nvPr/>
        </p:nvPicPr>
        <p:blipFill>
          <a:blip r:embed="rId14"/>
          <a:stretch>
            <a:fillRect/>
          </a:stretch>
        </p:blipFill>
        <p:spPr>
          <a:xfrm>
            <a:off x="7516813" y="4797425"/>
            <a:ext cx="1528762" cy="21986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ctrTitle"/>
          </p:nvPr>
        </p:nvSpPr>
        <p:spPr>
          <a:xfrm>
            <a:off x="685800" y="2130425"/>
            <a:ext cx="7772400" cy="1470025"/>
          </a:xfrm>
          <a:ln/>
        </p:spPr>
        <p:txBody>
          <a:bodyPr vert="horz" wrap="square" lIns="91440" tIns="45720" rIns="91440" bIns="45720" anchor="ctr"/>
          <a:lstStyle>
            <a:lvl1pPr lvl="0">
              <a:buClrTx/>
              <a:buSzTx/>
              <a:buFontTx/>
              <a:defRPr/>
            </a:lvl1pPr>
          </a:lstStyle>
          <a:p>
            <a:pPr lvl="0" eaLnBrk="1" hangingPunct="1"/>
            <a:endParaRPr lang="zh-CN" altLang="en-US" dirty="0"/>
          </a:p>
        </p:txBody>
      </p:sp>
      <p:sp>
        <p:nvSpPr>
          <p:cNvPr id="7171"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buClrTx/>
              <a:buSzPct val="100000"/>
              <a:buFont typeface="Wingdings" panose="05000000000000000000" pitchFamily="2" charset="2"/>
              <a:buNone/>
              <a:defRPr/>
            </a:lvl1pPr>
            <a:lvl2pPr marL="457200" lvl="1" indent="0" algn="ctr">
              <a:buClrTx/>
              <a:buSzPct val="100000"/>
              <a:buFont typeface="Wingdings" panose="05000000000000000000" pitchFamily="2" charset="2"/>
              <a:buNone/>
              <a:defRPr/>
            </a:lvl2pPr>
            <a:lvl3pPr marL="914400" lvl="2" indent="0" algn="ctr">
              <a:buClrTx/>
              <a:buSzTx/>
              <a:buFont typeface="Arial" panose="020B0604020202020204" pitchFamily="34" charset="0"/>
              <a:buNone/>
              <a:defRPr/>
            </a:lvl3pPr>
            <a:lvl4pPr marL="1371600" lvl="3" indent="0" algn="ctr">
              <a:buClrTx/>
              <a:buSzTx/>
              <a:buFont typeface="Arial" panose="020B0604020202020204" pitchFamily="34" charset="0"/>
              <a:buNone/>
              <a:defRPr/>
            </a:lvl4pPr>
            <a:lvl5pPr marL="1828800" lvl="4" indent="0" algn="ctr">
              <a:buClrTx/>
              <a:buSzTx/>
              <a:buFont typeface="Arial" panose="020B0604020202020204" pitchFamily="34" charset="0"/>
              <a:buNone/>
              <a:defRPr/>
            </a:lvl5pPr>
          </a:lstStyle>
          <a:p>
            <a:pPr lvl="0" eaLnBrk="1" hangingPunct="1"/>
            <a:endParaRPr lang="zh-CN" altLang="en-US" dirty="0">
              <a:solidFill>
                <a:srgbClr val="898989"/>
              </a:solidFill>
            </a:endParaRPr>
          </a:p>
        </p:txBody>
      </p:sp>
      <p:pic>
        <p:nvPicPr>
          <p:cNvPr id="7172"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7173" name="Rectangle 4"/>
          <p:cNvSpPr/>
          <p:nvPr/>
        </p:nvSpPr>
        <p:spPr>
          <a:xfrm>
            <a:off x="323850" y="620713"/>
            <a:ext cx="8208963" cy="266382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数据库设计基础</a:t>
            </a:r>
            <a:br>
              <a:rPr lang="zh-CN" altLang="en-US" sz="6000" dirty="0">
                <a:latin typeface="黑体" panose="02010609060101010101" pitchFamily="49" charset="-122"/>
                <a:ea typeface="黑体" panose="02010609060101010101" pitchFamily="49" charset="-122"/>
                <a:sym typeface="宋体" panose="02010600030101010101" pitchFamily="2" charset="-122"/>
              </a:rPr>
            </a:br>
            <a:r>
              <a:rPr lang="zh-CN" altLang="en-US" sz="6000"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7174" name="Rectangle 3"/>
          <p:cNvSpPr/>
          <p:nvPr/>
        </p:nvSpPr>
        <p:spPr>
          <a:xfrm>
            <a:off x="1692275" y="5568950"/>
            <a:ext cx="5256213" cy="668338"/>
          </a:xfrm>
          <a:prstGeom prst="rect">
            <a:avLst/>
          </a:prstGeom>
          <a:noFill/>
          <a:ln w="9525">
            <a:noFill/>
          </a:ln>
        </p:spPr>
        <p:txBody>
          <a:bodyPr/>
          <a:p>
            <a:pPr algn="ctr">
              <a:lnSpc>
                <a:spcPct val="80000"/>
              </a:lnSpc>
              <a:spcBef>
                <a:spcPct val="20000"/>
              </a:spcBef>
            </a:pPr>
            <a:endParaRPr lang="en-US" altLang="zh-CN" sz="2400" b="1" dirty="0">
              <a:solidFill>
                <a:schemeClr val="bg1"/>
              </a:solidFill>
              <a:latin typeface="Times-Roman" charset="0"/>
              <a:ea typeface="隶书" panose="02010509060101010101" pitchFamily="49" charset="-122"/>
              <a:sym typeface="宋体" panose="02010600030101010101" pitchFamily="2" charset="-122"/>
            </a:endParaRPr>
          </a:p>
        </p:txBody>
      </p:sp>
      <p:sp>
        <p:nvSpPr>
          <p:cNvPr id="7175" name="Rectangle 7"/>
          <p:cNvSpPr/>
          <p:nvPr/>
        </p:nvSpPr>
        <p:spPr>
          <a:xfrm>
            <a:off x="611188" y="3789363"/>
            <a:ext cx="8137525" cy="769937"/>
          </a:xfrm>
          <a:prstGeom prst="rect">
            <a:avLst/>
          </a:prstGeom>
          <a:noFill/>
          <a:ln w="9525">
            <a:noFill/>
          </a:ln>
        </p:spPr>
        <p:txBody>
          <a:bodyPr>
            <a:spAutoFit/>
          </a:bodyPr>
          <a:p>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altLang="zh-CN" sz="4400" b="1" dirty="0">
                <a:solidFill>
                  <a:schemeClr val="bg1"/>
                </a:solidFill>
                <a:latin typeface="黑体" panose="02010609060101010101" pitchFamily="49" charset="-122"/>
                <a:ea typeface="黑体" panose="02010609060101010101" pitchFamily="49" charset="-122"/>
              </a:rPr>
              <a:t>SQL</a:t>
            </a:r>
            <a:endParaRPr lang="en-US" altLang="zh-CN"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026"/>
          <p:cNvSpPr>
            <a:spLocks noGrp="1"/>
          </p:cNvSpPr>
          <p:nvPr>
            <p:ph type="title"/>
          </p:nvPr>
        </p:nvSpPr>
        <p:spPr>
          <a:ln/>
        </p:spPr>
        <p:txBody>
          <a:bodyPr vert="horz" wrap="square" lIns="91440" tIns="45720" rIns="91440" bIns="45720" anchor="ctr"/>
          <a:p>
            <a:pPr eaLnBrk="1" hangingPunct="1"/>
            <a:r>
              <a:rPr lang="en-US" altLang="zh-CN" sz="3600" dirty="0"/>
              <a:t>4. </a:t>
            </a:r>
            <a:r>
              <a:rPr lang="zh-CN" altLang="en-US" sz="3600" dirty="0"/>
              <a:t>以同一种语法结构提供多种使用方式</a:t>
            </a:r>
            <a:endParaRPr lang="zh-CN" altLang="en-US" sz="3600" dirty="0"/>
          </a:p>
        </p:txBody>
      </p:sp>
      <p:sp>
        <p:nvSpPr>
          <p:cNvPr id="16387" name="Rectangle 1027"/>
          <p:cNvSpPr>
            <a:spLocks noGrp="1"/>
          </p:cNvSpPr>
          <p:nvPr>
            <p:ph type="body"/>
          </p:nvPr>
        </p:nvSpPr>
        <p:spPr>
          <a:ln/>
        </p:spPr>
        <p:txBody>
          <a:bodyPr vert="horz" wrap="square" lIns="91440" tIns="45720" rIns="91440" bIns="45720" anchor="t"/>
          <a:p>
            <a:pPr eaLnBrk="1" hangingPunct="1">
              <a:lnSpc>
                <a:spcPct val="160000"/>
              </a:lnSpc>
            </a:pPr>
            <a:r>
              <a:rPr lang="en-US" altLang="zh-CN" dirty="0"/>
              <a:t>SQL</a:t>
            </a:r>
            <a:r>
              <a:rPr lang="zh-CN" altLang="en-US" dirty="0"/>
              <a:t>是独立的语言</a:t>
            </a:r>
            <a:endParaRPr lang="zh-CN" altLang="en-US" dirty="0"/>
          </a:p>
          <a:p>
            <a:pPr eaLnBrk="1" hangingPunct="1">
              <a:lnSpc>
                <a:spcPct val="160000"/>
              </a:lnSpc>
              <a:buNone/>
            </a:pPr>
            <a:r>
              <a:rPr lang="zh-CN" altLang="en-US" dirty="0"/>
              <a:t>    能够独立地用于联机交互的使用方式</a:t>
            </a:r>
            <a:endParaRPr lang="zh-CN" altLang="en-US" dirty="0"/>
          </a:p>
          <a:p>
            <a:pPr eaLnBrk="1" hangingPunct="1">
              <a:lnSpc>
                <a:spcPct val="160000"/>
              </a:lnSpc>
            </a:pPr>
            <a:r>
              <a:rPr lang="en-US" altLang="zh-CN" dirty="0"/>
              <a:t>SQL</a:t>
            </a:r>
            <a:r>
              <a:rPr lang="zh-CN" altLang="en-US" dirty="0"/>
              <a:t>又是嵌入式语言</a:t>
            </a:r>
            <a:endParaRPr lang="zh-CN" altLang="en-US" dirty="0"/>
          </a:p>
          <a:p>
            <a:pPr eaLnBrk="1" hangingPunct="1">
              <a:lnSpc>
                <a:spcPct val="160000"/>
              </a:lnSpc>
              <a:buNone/>
            </a:pPr>
            <a:r>
              <a:rPr lang="zh-CN" altLang="en-US" dirty="0"/>
              <a:t>    </a:t>
            </a:r>
            <a:r>
              <a:rPr lang="en-US" altLang="zh-CN" dirty="0"/>
              <a:t>SQL</a:t>
            </a:r>
            <a:r>
              <a:rPr lang="zh-CN" altLang="en-US" dirty="0"/>
              <a:t>能够嵌入到高级语言（例如</a:t>
            </a:r>
            <a:r>
              <a:rPr lang="en-US" altLang="zh-CN" dirty="0"/>
              <a:t>C</a:t>
            </a:r>
            <a:r>
              <a:rPr lang="zh-CN" altLang="en-US" dirty="0"/>
              <a:t>，</a:t>
            </a:r>
            <a:r>
              <a:rPr lang="en-US" altLang="zh-CN" dirty="0"/>
              <a:t>C++</a:t>
            </a:r>
            <a:r>
              <a:rPr lang="zh-CN" altLang="en-US" dirty="0"/>
              <a:t>，</a:t>
            </a:r>
            <a:r>
              <a:rPr lang="en-US" altLang="zh-CN" dirty="0"/>
              <a:t>Java</a:t>
            </a:r>
            <a:r>
              <a:rPr lang="zh-CN" altLang="en-US" dirty="0"/>
              <a:t>）程序中，供程序员设计程序时使用</a:t>
            </a:r>
            <a:endParaRPr lang="zh-CN" altLang="en-US" dirty="0"/>
          </a:p>
          <a:p>
            <a:pPr eaLnBrk="1" hangingPunct="1">
              <a:buNone/>
            </a:pPr>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ctr"/>
          <a:p>
            <a:pPr eaLnBrk="1" hangingPunct="1"/>
            <a:r>
              <a:rPr lang="zh-CN" altLang="en-US" sz="3600" dirty="0"/>
              <a:t>连接查询（续）</a:t>
            </a:r>
            <a:endParaRPr lang="zh-CN" altLang="en-US" sz="3600" dirty="0"/>
          </a:p>
        </p:txBody>
      </p:sp>
      <p:sp>
        <p:nvSpPr>
          <p:cNvPr id="8195" name="Rectangle 3"/>
          <p:cNvSpPr>
            <a:spLocks noGrp="1"/>
          </p:cNvSpPr>
          <p:nvPr>
            <p:ph type="body"/>
          </p:nvPr>
        </p:nvSpPr>
        <p:spPr/>
        <p:txBody>
          <a:bodyPr vert="horz" wrap="square" lIns="91440" tIns="45720" rIns="91440" bIns="45720" anchor="t"/>
          <a:p>
            <a:pPr lvl="1">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等值与非等值连接查询 </a:t>
            </a:r>
            <a:endParaRPr lang="zh-CN" altLang="en-US" sz="2800" dirty="0">
              <a:solidFill>
                <a:srgbClr val="7030A0"/>
              </a:solidFill>
            </a:endParaRPr>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p>
            <a:pPr eaLnBrk="1" hangingPunct="1"/>
            <a:r>
              <a:rPr lang="en-US" altLang="zh-CN" sz="3600" dirty="0"/>
              <a:t>1</a:t>
            </a:r>
            <a:r>
              <a:rPr lang="zh-CN" altLang="en-US" sz="3600" dirty="0"/>
              <a:t>. 等值与非等值连接查询 </a:t>
            </a:r>
            <a:endParaRPr lang="zh-CN" altLang="en-US" sz="3600" dirty="0"/>
          </a:p>
        </p:txBody>
      </p:sp>
      <p:sp>
        <p:nvSpPr>
          <p:cNvPr id="9219" name="Rectangle 3"/>
          <p:cNvSpPr>
            <a:spLocks noGrp="1"/>
          </p:cNvSpPr>
          <p:nvPr>
            <p:ph type="body"/>
          </p:nvPr>
        </p:nvSpPr>
        <p:spPr>
          <a:xfrm>
            <a:off x="684213" y="1268413"/>
            <a:ext cx="7696200" cy="4114800"/>
          </a:xfrm>
        </p:spPr>
        <p:txBody>
          <a:bodyPr vert="horz" wrap="square" lIns="91440" tIns="45720" rIns="91440" bIns="45720" anchor="t"/>
          <a:p>
            <a:pPr algn="just" eaLnBrk="1" hangingPunct="1">
              <a:lnSpc>
                <a:spcPct val="120000"/>
              </a:lnSpc>
            </a:pPr>
            <a:r>
              <a:rPr lang="zh-CN" altLang="en-US" dirty="0"/>
              <a:t>等值连接：连接运算符为</a:t>
            </a:r>
            <a:r>
              <a:rPr lang="en-US" altLang="zh-CN" dirty="0"/>
              <a:t>=</a:t>
            </a:r>
            <a:endParaRPr lang="en-US" altLang="zh-CN" dirty="0"/>
          </a:p>
          <a:p>
            <a:pPr algn="just" eaLnBrk="1" hangingPunct="1">
              <a:lnSpc>
                <a:spcPct val="120000"/>
              </a:lnSpc>
              <a:buNone/>
            </a:pPr>
            <a:endParaRPr lang="en-US" altLang="zh-CN" sz="2400" dirty="0"/>
          </a:p>
          <a:p>
            <a:pPr algn="just" eaLnBrk="1" hangingPunct="1">
              <a:lnSpc>
                <a:spcPct val="120000"/>
              </a:lnSpc>
              <a:buNone/>
            </a:pPr>
            <a:r>
              <a:rPr lang="en-US" altLang="zh-CN" sz="2400" dirty="0"/>
              <a:t>[</a:t>
            </a:r>
            <a:r>
              <a:rPr lang="zh-CN" altLang="en-US" sz="2400" dirty="0"/>
              <a:t>例 </a:t>
            </a:r>
            <a:r>
              <a:rPr lang="en-US" altLang="zh-CN" sz="2400" dirty="0"/>
              <a:t>3.49]  </a:t>
            </a:r>
            <a:r>
              <a:rPr lang="zh-CN" altLang="en-US" sz="2400" dirty="0"/>
              <a:t>查询每个学生及其选修课程的情况</a:t>
            </a:r>
            <a:endParaRPr lang="zh-CN" altLang="en-US" sz="2400" dirty="0"/>
          </a:p>
          <a:p>
            <a:pPr algn="just" eaLnBrk="1" hangingPunct="1">
              <a:lnSpc>
                <a:spcPct val="120000"/>
              </a:lnSpc>
              <a:buNone/>
            </a:pPr>
            <a:r>
              <a:rPr lang="zh-CN" altLang="en-US" sz="2400" dirty="0"/>
              <a:t>		         </a:t>
            </a:r>
            <a:r>
              <a:rPr lang="en-US" altLang="zh-CN" sz="2400" dirty="0"/>
              <a:t>SELECT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FROM     Student</a:t>
            </a:r>
            <a:r>
              <a:rPr lang="zh-CN" altLang="en-US" sz="2400" dirty="0"/>
              <a:t>, </a:t>
            </a:r>
            <a:r>
              <a:rPr lang="en-US" altLang="zh-CN" sz="2400" dirty="0"/>
              <a:t>SC</a:t>
            </a:r>
            <a:endParaRPr lang="en-US" altLang="zh-CN" sz="2400" dirty="0"/>
          </a:p>
          <a:p>
            <a:pPr eaLnBrk="1" hangingPunct="1">
              <a:lnSpc>
                <a:spcPct val="130000"/>
              </a:lnSpc>
              <a:buNone/>
            </a:pPr>
            <a:r>
              <a:rPr lang="en-US" altLang="zh-CN" sz="2400" dirty="0"/>
              <a:t>		</a:t>
            </a:r>
            <a:r>
              <a:rPr lang="zh-CN" altLang="en-US" sz="2400" dirty="0"/>
              <a:t>         </a:t>
            </a:r>
            <a:r>
              <a:rPr lang="en-US" altLang="zh-CN" sz="2400" dirty="0"/>
              <a:t>WHERE  Student.Sno = SC.Sno</a:t>
            </a:r>
            <a:r>
              <a:rPr lang="zh-CN" altLang="en-US" sz="2400" dirty="0"/>
              <a:t>;</a:t>
            </a:r>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12"/>
          <p:cNvSpPr>
            <a:spLocks noGrp="1"/>
          </p:cNvSpPr>
          <p:nvPr>
            <p:ph type="title"/>
          </p:nvPr>
        </p:nvSpPr>
        <p:spPr>
          <a:xfrm>
            <a:off x="900113" y="188913"/>
            <a:ext cx="7391400" cy="563562"/>
          </a:xfrm>
        </p:spPr>
        <p:txBody>
          <a:bodyPr vert="horz" wrap="square" lIns="91440" tIns="45720" rIns="91440" bIns="45720" anchor="ctr"/>
          <a:p>
            <a:pPr eaLnBrk="1" hangingPunct="1"/>
            <a:r>
              <a:rPr lang="zh-CN" altLang="en-US" sz="3600" dirty="0"/>
              <a:t>等值与非等值连接查询（续）</a:t>
            </a:r>
            <a:endParaRPr lang="zh-CN" altLang="en-US" sz="3600" dirty="0"/>
          </a:p>
        </p:txBody>
      </p:sp>
      <p:graphicFrame>
        <p:nvGraphicFramePr>
          <p:cNvPr id="10243" name="内容占位符 10242"/>
          <p:cNvGraphicFramePr/>
          <p:nvPr>
            <p:ph/>
          </p:nvPr>
        </p:nvGraphicFramePr>
        <p:xfrm>
          <a:off x="684213" y="1916113"/>
          <a:ext cx="7999413" cy="2968625"/>
        </p:xfrm>
        <a:graphic>
          <a:graphicData uri="http://schemas.openxmlformats.org/drawingml/2006/table">
            <a:tbl>
              <a:tblPr/>
              <a:tblGrid>
                <a:gridCol w="1565275"/>
                <a:gridCol w="957263"/>
                <a:gridCol w="752475"/>
                <a:gridCol w="819150"/>
                <a:gridCol w="819150"/>
                <a:gridCol w="1436687"/>
                <a:gridCol w="674688"/>
                <a:gridCol w="974725"/>
              </a:tblGrid>
              <a:tr h="5207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Student.Sno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Sname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Ssex</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Sage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Sdept</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SC.Sno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Cno</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Grade</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92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85</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3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李勇</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男</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201215121</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88</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5048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90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刘晨</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000" b="1" dirty="0">
                          <a:latin typeface="Times New Roman" panose="02020603050405020304" pitchFamily="18" charset="0"/>
                          <a:cs typeface="Times New Roman" panose="02020603050405020304" pitchFamily="18" charset="0"/>
                        </a:rPr>
                        <a:t>女</a:t>
                      </a:r>
                      <a:endParaRPr lang="zh-CN" altLang="en-US"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19</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CS</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201215122</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B3B3B3"/>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3</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000" b="1" dirty="0">
                          <a:latin typeface="Times New Roman" panose="02020603050405020304" pitchFamily="18" charset="0"/>
                          <a:cs typeface="Times New Roman" panose="02020603050405020304" pitchFamily="18" charset="0"/>
                        </a:rPr>
                        <a:t>80</a:t>
                      </a:r>
                      <a:endParaRPr lang="en-US" altLang="zh-CN" sz="20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10292" name="Text Box 423"/>
          <p:cNvSpPr txBox="1"/>
          <p:nvPr/>
        </p:nvSpPr>
        <p:spPr>
          <a:xfrm>
            <a:off x="427038" y="1270000"/>
            <a:ext cx="1706562" cy="457200"/>
          </a:xfrm>
          <a:prstGeom prst="rect">
            <a:avLst/>
          </a:prstGeom>
          <a:noFill/>
          <a:ln w="9525">
            <a:noFill/>
          </a:ln>
        </p:spPr>
        <p:txBody>
          <a:bodyPr wrap="none">
            <a:spAutoFit/>
          </a:bodyPr>
          <a:p>
            <a:pPr marL="342900" indent="-342900" algn="ctr"/>
            <a:r>
              <a:rPr lang="zh-CN" altLang="en-US" sz="2400" b="1" dirty="0">
                <a:latin typeface="Times New Roman" panose="02020603050405020304" pitchFamily="18" charset="0"/>
              </a:rPr>
              <a:t>查询结果：</a:t>
            </a:r>
            <a:endParaRPr lang="zh-CN" altLang="en-US" sz="2400" b="1" dirty="0">
              <a:latin typeface="Times New Roman" panose="02020603050405020304" pitchFamily="18" charset="0"/>
            </a:endParaRPr>
          </a:p>
        </p:txBody>
      </p:sp>
      <p:sp>
        <p:nvSpPr>
          <p:cNvPr id="10293" name="Line 424"/>
          <p:cNvSpPr/>
          <p:nvPr/>
        </p:nvSpPr>
        <p:spPr>
          <a:xfrm>
            <a:off x="684213" y="2420938"/>
            <a:ext cx="7920037"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p>
            <a:pPr eaLnBrk="1" hangingPunct="1"/>
            <a:r>
              <a:rPr lang="zh-CN" altLang="en-US" sz="3600" dirty="0"/>
              <a:t>连接操作的执行过程</a:t>
            </a:r>
            <a:endParaRPr lang="zh-CN" altLang="en-US" sz="3600" dirty="0"/>
          </a:p>
        </p:txBody>
      </p:sp>
      <p:sp>
        <p:nvSpPr>
          <p:cNvPr id="11267" name="Rectangle 3"/>
          <p:cNvSpPr>
            <a:spLocks noGrp="1"/>
          </p:cNvSpPr>
          <p:nvPr>
            <p:ph type="body"/>
          </p:nvPr>
        </p:nvSpPr>
        <p:spPr>
          <a:xfrm>
            <a:off x="180975" y="785813"/>
            <a:ext cx="8721725" cy="5543550"/>
          </a:xfrm>
        </p:spPr>
        <p:txBody>
          <a:bodyPr vert="horz" wrap="square" lIns="91440" tIns="45720" rIns="91440" bIns="45720" anchor="t"/>
          <a:p>
            <a:pPr algn="just" eaLnBrk="1" hangingPunct="1">
              <a:lnSpc>
                <a:spcPct val="160000"/>
              </a:lnSpc>
              <a:buNone/>
            </a:pPr>
            <a:r>
              <a:rPr lang="zh-CN" altLang="en-US" dirty="0"/>
              <a:t>（</a:t>
            </a:r>
            <a:r>
              <a:rPr lang="en-US" altLang="zh-CN" dirty="0"/>
              <a:t>1</a:t>
            </a:r>
            <a:r>
              <a:rPr lang="zh-CN" altLang="en-US" dirty="0"/>
              <a:t>）嵌套循环法</a:t>
            </a:r>
            <a:r>
              <a:rPr lang="en-US" altLang="zh-CN" dirty="0"/>
              <a:t>（</a:t>
            </a:r>
            <a:r>
              <a:rPr lang="en-US" altLang="zh-CN" sz="2400" dirty="0"/>
              <a:t>NESTED-LOOP</a:t>
            </a:r>
            <a:r>
              <a:rPr lang="en-US" altLang="zh-CN" dirty="0"/>
              <a:t>）</a:t>
            </a:r>
            <a:endParaRPr lang="en-US" altLang="zh-CN" dirty="0"/>
          </a:p>
          <a:p>
            <a:pPr lvl="1" algn="just">
              <a:lnSpc>
                <a:spcPct val="120000"/>
              </a:lnSpc>
            </a:pPr>
            <a:r>
              <a:rPr lang="zh-CN" altLang="en-US" dirty="0"/>
              <a:t>首先在表</a:t>
            </a:r>
            <a:r>
              <a:rPr lang="en-US" altLang="zh-CN" dirty="0"/>
              <a:t>1</a:t>
            </a:r>
            <a:r>
              <a:rPr lang="zh-CN" altLang="en-US" dirty="0"/>
              <a:t>中找到第一个元组，然后从头开始扫描表</a:t>
            </a:r>
            <a:r>
              <a:rPr lang="en-US" altLang="zh-CN" dirty="0"/>
              <a:t>2</a:t>
            </a:r>
            <a:r>
              <a:rPr lang="zh-CN" altLang="en-US" dirty="0"/>
              <a:t>，逐一查找满足连接件的元组，找到后就将表</a:t>
            </a:r>
            <a:r>
              <a:rPr lang="en-US" altLang="zh-CN" dirty="0"/>
              <a:t>1</a:t>
            </a:r>
            <a:r>
              <a:rPr lang="zh-CN" altLang="en-US" dirty="0"/>
              <a:t>中的第一个元组与该元组拼接起来，形成结果表中一个元组。</a:t>
            </a:r>
            <a:endParaRPr lang="zh-CN" altLang="en-US" dirty="0"/>
          </a:p>
          <a:p>
            <a:pPr lvl="1" algn="just">
              <a:lnSpc>
                <a:spcPct val="120000"/>
              </a:lnSpc>
            </a:pPr>
            <a:r>
              <a:rPr lang="zh-CN" altLang="en-US" dirty="0"/>
              <a:t>表</a:t>
            </a:r>
            <a:r>
              <a:rPr lang="en-US" altLang="zh-CN" dirty="0"/>
              <a:t>2</a:t>
            </a:r>
            <a:r>
              <a:rPr lang="zh-CN" altLang="en-US" dirty="0"/>
              <a:t>全部查找完后，再找表</a:t>
            </a:r>
            <a:r>
              <a:rPr lang="en-US" altLang="zh-CN" dirty="0"/>
              <a:t>1</a:t>
            </a:r>
            <a:r>
              <a:rPr lang="zh-CN" altLang="en-US" dirty="0"/>
              <a:t>中第二个元组，然后再从头开始扫描表</a:t>
            </a:r>
            <a:r>
              <a:rPr lang="en-US" altLang="zh-CN" dirty="0"/>
              <a:t>2</a:t>
            </a:r>
            <a:r>
              <a:rPr lang="zh-CN" altLang="en-US" dirty="0"/>
              <a:t>，逐一查找满足连接条件的元组，找到后就将表</a:t>
            </a:r>
            <a:r>
              <a:rPr lang="en-US" altLang="zh-CN" dirty="0"/>
              <a:t>1</a:t>
            </a:r>
            <a:r>
              <a:rPr lang="zh-CN" altLang="en-US" dirty="0"/>
              <a:t>中的第二个元组与该元组拼接起来，形成结果表中一个元组。</a:t>
            </a:r>
            <a:endParaRPr lang="zh-CN" altLang="en-US" dirty="0"/>
          </a:p>
          <a:p>
            <a:pPr lvl="1" algn="just">
              <a:lnSpc>
                <a:spcPct val="120000"/>
              </a:lnSpc>
            </a:pPr>
            <a:r>
              <a:rPr lang="zh-CN" altLang="en-US" dirty="0"/>
              <a:t>重复上述操作，直到表</a:t>
            </a:r>
            <a:r>
              <a:rPr lang="en-US" altLang="zh-CN" dirty="0"/>
              <a:t>1</a:t>
            </a:r>
            <a:r>
              <a:rPr lang="zh-CN" altLang="en-US" dirty="0"/>
              <a:t>中的全部元组都处理完毕</a:t>
            </a:r>
            <a:endParaRPr lang="en-US" altLang="zh-CN" dirty="0"/>
          </a:p>
          <a:p>
            <a:pPr>
              <a:buNone/>
            </a:pPr>
            <a:r>
              <a:rPr lang="zh-CN" altLang="en-US" sz="2000" dirty="0">
                <a:solidFill>
                  <a:srgbClr val="0070C0"/>
                </a:solidFill>
              </a:rPr>
              <a:t>注：连接操作的执行过程，在第九章</a:t>
            </a:r>
            <a:r>
              <a:rPr lang="en-US" altLang="zh-CN" sz="2000" dirty="0">
                <a:solidFill>
                  <a:srgbClr val="0070C0"/>
                </a:solidFill>
              </a:rPr>
              <a:t> </a:t>
            </a:r>
            <a:r>
              <a:rPr lang="zh-CN" altLang="en-US" sz="2000" dirty="0">
                <a:solidFill>
                  <a:srgbClr val="0070C0"/>
                </a:solidFill>
              </a:rPr>
              <a:t>关系查询处理和查询优化中将比较详细</a:t>
            </a:r>
            <a:endParaRPr lang="en-US" altLang="zh-CN" sz="2000" dirty="0">
              <a:solidFill>
                <a:srgbClr val="0070C0"/>
              </a:solidFill>
            </a:endParaRPr>
          </a:p>
          <a:p>
            <a:pPr>
              <a:buNone/>
            </a:pPr>
            <a:r>
              <a:rPr lang="zh-CN" altLang="en-US" sz="2000" dirty="0">
                <a:solidFill>
                  <a:srgbClr val="0070C0"/>
                </a:solidFill>
              </a:rPr>
              <a:t>地讲解，在爱课程网</a:t>
            </a:r>
            <a:r>
              <a:rPr lang="en-US" altLang="zh-CN" sz="2000" dirty="0">
                <a:solidFill>
                  <a:srgbClr val="0070C0"/>
                </a:solidFill>
              </a:rPr>
              <a:t>9.1</a:t>
            </a:r>
            <a:r>
              <a:rPr lang="zh-CN" altLang="en-US" sz="2000" dirty="0">
                <a:solidFill>
                  <a:srgbClr val="0070C0"/>
                </a:solidFill>
              </a:rPr>
              <a:t>节中还有</a:t>
            </a:r>
            <a:r>
              <a:rPr lang="en-US" altLang="zh-CN" sz="2000" dirty="0">
                <a:solidFill>
                  <a:srgbClr val="0070C0"/>
                </a:solidFill>
              </a:rPr>
              <a:t>《</a:t>
            </a:r>
            <a:r>
              <a:rPr lang="zh-CN" altLang="en-US" sz="2000" dirty="0">
                <a:solidFill>
                  <a:srgbClr val="0070C0"/>
                </a:solidFill>
              </a:rPr>
              <a:t>连接操作的实现 </a:t>
            </a:r>
            <a:r>
              <a:rPr lang="en-US" altLang="zh-CN" sz="2000" dirty="0">
                <a:solidFill>
                  <a:srgbClr val="0070C0"/>
                </a:solidFill>
              </a:rPr>
              <a:t>》</a:t>
            </a:r>
            <a:r>
              <a:rPr lang="zh-CN" altLang="en-US" sz="2000" dirty="0">
                <a:solidFill>
                  <a:srgbClr val="0070C0"/>
                </a:solidFill>
              </a:rPr>
              <a:t>的 动画。这里只是先</a:t>
            </a:r>
            <a:endParaRPr lang="en-US" altLang="zh-CN" sz="2000" dirty="0">
              <a:solidFill>
                <a:srgbClr val="0070C0"/>
              </a:solidFill>
            </a:endParaRPr>
          </a:p>
          <a:p>
            <a:pPr>
              <a:buNone/>
            </a:pPr>
            <a:r>
              <a:rPr lang="zh-CN" altLang="en-US" sz="2000" dirty="0">
                <a:solidFill>
                  <a:srgbClr val="0070C0"/>
                </a:solidFill>
              </a:rPr>
              <a:t>简单介绍一下。</a:t>
            </a:r>
            <a:endParaRPr lang="zh-CN" altLang="en-US" sz="2000" dirty="0">
              <a:solidFill>
                <a:srgbClr val="0070C0"/>
              </a:solidFill>
            </a:endParaRPr>
          </a:p>
          <a:p>
            <a:pPr lvl="1" algn="just">
              <a:lnSpc>
                <a:spcPct val="120000"/>
              </a:lnSpc>
              <a:buNone/>
            </a:pPr>
            <a:r>
              <a:rPr lang="zh-CN" altLang="en-US" dirty="0"/>
              <a:t> </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p>
            <a:pPr eaLnBrk="1" hangingPunct="1"/>
            <a:r>
              <a:rPr lang="zh-CN" altLang="en-US" sz="3600" dirty="0"/>
              <a:t>连接操作的执行过程（续）</a:t>
            </a:r>
            <a:endParaRPr lang="zh-CN" altLang="en-US" sz="3600" dirty="0"/>
          </a:p>
        </p:txBody>
      </p:sp>
      <p:sp>
        <p:nvSpPr>
          <p:cNvPr id="12291" name="Rectangle 3"/>
          <p:cNvSpPr>
            <a:spLocks noGrp="1"/>
          </p:cNvSpPr>
          <p:nvPr>
            <p:ph type="body"/>
          </p:nvPr>
        </p:nvSpPr>
        <p:spPr>
          <a:xfrm>
            <a:off x="468313" y="1052513"/>
            <a:ext cx="8424862" cy="5184775"/>
          </a:xfrm>
        </p:spPr>
        <p:txBody>
          <a:bodyPr vert="horz" wrap="square" lIns="91440" tIns="45720" rIns="91440" bIns="45720" anchor="t"/>
          <a:p>
            <a:pPr algn="just" eaLnBrk="1" hangingPunct="1">
              <a:lnSpc>
                <a:spcPct val="160000"/>
              </a:lnSpc>
              <a:buNone/>
            </a:pPr>
            <a:r>
              <a:rPr lang="zh-CN" altLang="en-US" dirty="0"/>
              <a:t>（2）排序合并法（</a:t>
            </a:r>
            <a:r>
              <a:rPr lang="en-US" altLang="zh-CN" dirty="0"/>
              <a:t>SORT-MERGE</a:t>
            </a:r>
            <a:r>
              <a:rPr lang="zh-CN" altLang="en-US" dirty="0"/>
              <a:t>）</a:t>
            </a:r>
            <a:endParaRPr lang="en-US" altLang="zh-CN" dirty="0"/>
          </a:p>
          <a:p>
            <a:pPr lvl="1" algn="just" eaLnBrk="1" hangingPunct="1">
              <a:lnSpc>
                <a:spcPct val="120000"/>
              </a:lnSpc>
            </a:pPr>
            <a:r>
              <a:rPr lang="zh-CN" altLang="en-US" dirty="0"/>
              <a:t>常用于</a:t>
            </a:r>
            <a:r>
              <a:rPr lang="en-US" altLang="zh-CN" dirty="0"/>
              <a:t>=</a:t>
            </a:r>
            <a:r>
              <a:rPr lang="zh-CN" altLang="en-US" dirty="0"/>
              <a:t>连接</a:t>
            </a:r>
            <a:endParaRPr lang="zh-CN" altLang="en-US" dirty="0"/>
          </a:p>
          <a:p>
            <a:pPr lvl="1" algn="just">
              <a:lnSpc>
                <a:spcPct val="120000"/>
              </a:lnSpc>
            </a:pPr>
            <a:r>
              <a:rPr lang="zh-CN" altLang="en-US" dirty="0"/>
              <a:t>首先按连接属性对表</a:t>
            </a:r>
            <a:r>
              <a:rPr lang="en-US" altLang="zh-CN" dirty="0"/>
              <a:t>1</a:t>
            </a:r>
            <a:r>
              <a:rPr lang="zh-CN" altLang="en-US" dirty="0"/>
              <a:t>和表</a:t>
            </a:r>
            <a:r>
              <a:rPr lang="en-US" altLang="zh-CN" dirty="0"/>
              <a:t>2</a:t>
            </a:r>
            <a:r>
              <a:rPr lang="zh-CN" altLang="en-US" dirty="0"/>
              <a:t>排序</a:t>
            </a:r>
            <a:endParaRPr lang="zh-CN" altLang="en-US" dirty="0"/>
          </a:p>
          <a:p>
            <a:pPr lvl="1" algn="just">
              <a:lnSpc>
                <a:spcPct val="120000"/>
              </a:lnSpc>
            </a:pPr>
            <a:r>
              <a:rPr lang="zh-CN" altLang="en-US" dirty="0"/>
              <a:t>对表</a:t>
            </a:r>
            <a:r>
              <a:rPr lang="en-US" altLang="zh-CN" dirty="0"/>
              <a:t>1</a:t>
            </a:r>
            <a:r>
              <a:rPr lang="zh-CN" altLang="en-US" dirty="0"/>
              <a:t>的第一个元组，从头开始扫描表</a:t>
            </a:r>
            <a:r>
              <a:rPr lang="en-US" altLang="zh-CN" dirty="0"/>
              <a:t>2</a:t>
            </a:r>
            <a:r>
              <a:rPr lang="zh-CN" altLang="en-US" dirty="0"/>
              <a:t>，顺序查找满足连接条件的元组，找到后就将表</a:t>
            </a:r>
            <a:r>
              <a:rPr lang="en-US" altLang="zh-CN" dirty="0"/>
              <a:t>1</a:t>
            </a:r>
            <a:r>
              <a:rPr lang="zh-CN" altLang="en-US" dirty="0"/>
              <a:t>中的第一个元组与该元组拼接起来，形成结果表中一个元组。当遇到表</a:t>
            </a:r>
            <a:r>
              <a:rPr lang="en-US" altLang="zh-CN" dirty="0"/>
              <a:t>2</a:t>
            </a:r>
            <a:r>
              <a:rPr lang="zh-CN" altLang="en-US" dirty="0"/>
              <a:t>中第一条大于表</a:t>
            </a:r>
            <a:r>
              <a:rPr lang="en-US" altLang="zh-CN" dirty="0"/>
              <a:t>1</a:t>
            </a:r>
            <a:r>
              <a:rPr lang="zh-CN" altLang="en-US" dirty="0"/>
              <a:t>连接字段值的元组时，对表</a:t>
            </a:r>
            <a:r>
              <a:rPr lang="en-US" altLang="zh-CN" dirty="0"/>
              <a:t>2</a:t>
            </a:r>
            <a:r>
              <a:rPr lang="zh-CN" altLang="en-US" dirty="0"/>
              <a:t>的查询不再继续</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p>
            <a:pPr eaLnBrk="1" hangingPunct="1"/>
            <a:r>
              <a:rPr lang="zh-CN" altLang="en-US" sz="3600" dirty="0"/>
              <a:t>连接操作的执行过程（续）</a:t>
            </a:r>
            <a:endParaRPr lang="zh-CN" altLang="en-US" sz="3600" dirty="0"/>
          </a:p>
        </p:txBody>
      </p:sp>
      <p:sp>
        <p:nvSpPr>
          <p:cNvPr id="13315" name="Rectangle 3"/>
          <p:cNvSpPr>
            <a:spLocks noGrp="1" noChangeArrowheads="1"/>
          </p:cNvSpPr>
          <p:nvPr>
            <p:ph type="body" idx="1"/>
          </p:nvPr>
        </p:nvSpPr>
        <p:spPr>
          <a:xfrm>
            <a:off x="457200" y="1125538"/>
            <a:ext cx="8435975" cy="4114800"/>
          </a:xfrm>
        </p:spPr>
        <p:txBody>
          <a:bodyPr vert="horz" wrap="square" lIns="91440" tIns="45720" rIns="91440" bIns="45720" numCol="1" anchor="t" anchorCtr="0" compatLnSpc="1"/>
          <a:lstStyle/>
          <a:p>
            <a:pPr marL="342900" marR="0" lvl="1" indent="-342900" algn="just" defTabSz="914400" rtl="0" eaLnBrk="1" fontAlgn="base" latinLnBrk="0" hangingPunct="1">
              <a:lnSpc>
                <a:spcPct val="16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（2）排序合并法（续）</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找到表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的第二条元组，然后从刚才的中断点处继续顺序扫描表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，查找满足连接条件的元组，找到后就将表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中的第一个元组与该元组拼接起来，形成结果表中一个元组。直接遇到表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中大于表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连接字段值的元组时，对表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的查询不再继续</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重复上述操作，直到表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或表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中的全部元组都处理完毕为止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p>
            <a:pPr eaLnBrk="1" hangingPunct="1"/>
            <a:r>
              <a:rPr lang="zh-CN" altLang="en-US" sz="3600" dirty="0"/>
              <a:t>连接操作的执行过程（续）</a:t>
            </a:r>
            <a:endParaRPr lang="zh-CN" altLang="en-US" sz="3600" dirty="0"/>
          </a:p>
        </p:txBody>
      </p:sp>
      <p:sp>
        <p:nvSpPr>
          <p:cNvPr id="14339" name="Rectangle 3"/>
          <p:cNvSpPr>
            <a:spLocks noGrp="1" noChangeArrowheads="1"/>
          </p:cNvSpPr>
          <p:nvPr>
            <p:ph type="body" idx="1"/>
          </p:nvPr>
        </p:nvSpPr>
        <p:spPr>
          <a:xfrm>
            <a:off x="544513" y="1125538"/>
            <a:ext cx="8142288" cy="4114800"/>
          </a:xfrm>
        </p:spPr>
        <p:txBody>
          <a:bodyPr vert="horz" wrap="square" lIns="91440" tIns="45720" rIns="91440" bIns="45720" numCol="1" anchor="t" anchorCtr="0" compatLnSpc="1"/>
          <a:lstStyle/>
          <a:p>
            <a:pPr marL="342900" marR="0" lvl="1" indent="-342900" algn="just" defTabSz="914400" rtl="0" eaLnBrk="1" fontAlgn="base" latinLnBrk="0" hangingPunct="1">
              <a:lnSpc>
                <a:spcPct val="16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（3）索引连接（</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INDEX-JOIN</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按连接字段建立索引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中的每个元组，依次根据其连接字段值查询表</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的索引，从中找到满足条件的元组，找到后就将表</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中的第一个元组与该元组拼接起来，形成结果表中一个元组</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ctr"/>
          <a:p>
            <a:pPr eaLnBrk="1" hangingPunct="1"/>
            <a:r>
              <a:rPr lang="zh-CN" altLang="en-US" sz="3600" dirty="0"/>
              <a:t>等值与非等值连接查询（续）</a:t>
            </a:r>
            <a:endParaRPr lang="zh-CN" altLang="en-US" sz="3600" dirty="0"/>
          </a:p>
        </p:txBody>
      </p:sp>
      <p:sp>
        <p:nvSpPr>
          <p:cNvPr id="15363" name="Rectangle 3"/>
          <p:cNvSpPr>
            <a:spLocks noGrp="1"/>
          </p:cNvSpPr>
          <p:nvPr>
            <p:ph type="body"/>
          </p:nvPr>
        </p:nvSpPr>
        <p:spPr>
          <a:xfrm>
            <a:off x="250825" y="1196975"/>
            <a:ext cx="8893175" cy="4495800"/>
          </a:xfrm>
        </p:spPr>
        <p:txBody>
          <a:bodyPr vert="horz" wrap="square" lIns="91440" tIns="45720" rIns="91440" bIns="45720" anchor="t"/>
          <a:p>
            <a:pPr algn="just" eaLnBrk="1" hangingPunct="1"/>
            <a:r>
              <a:rPr lang="zh-CN" altLang="en-US" dirty="0"/>
              <a:t>自然连接</a:t>
            </a:r>
            <a:endParaRPr lang="zh-CN" altLang="en-US" dirty="0"/>
          </a:p>
          <a:p>
            <a:pPr eaLnBrk="1" hangingPunct="1">
              <a:lnSpc>
                <a:spcPct val="140000"/>
              </a:lnSpc>
              <a:buNone/>
            </a:pPr>
            <a:endParaRPr lang="en-US" altLang="zh-CN" sz="2400" dirty="0"/>
          </a:p>
          <a:p>
            <a:pPr eaLnBrk="1" hangingPunct="1">
              <a:lnSpc>
                <a:spcPct val="140000"/>
              </a:lnSpc>
              <a:buNone/>
            </a:pPr>
            <a:r>
              <a:rPr lang="en-US" altLang="zh-CN" sz="2400" dirty="0"/>
              <a:t>[</a:t>
            </a:r>
            <a:r>
              <a:rPr lang="zh-CN" altLang="en-US" sz="2400" dirty="0"/>
              <a:t>例 </a:t>
            </a:r>
            <a:r>
              <a:rPr lang="en-US" altLang="zh-CN" sz="2400" dirty="0"/>
              <a:t>3.50]  </a:t>
            </a:r>
            <a:r>
              <a:rPr lang="zh-CN" altLang="en-US" sz="2400" dirty="0"/>
              <a:t>对</a:t>
            </a:r>
            <a:r>
              <a:rPr lang="en-US" altLang="zh-CN" sz="2400" dirty="0"/>
              <a:t>[</a:t>
            </a:r>
            <a:r>
              <a:rPr lang="zh-CN" altLang="en-US" sz="2400" dirty="0"/>
              <a:t>例 </a:t>
            </a:r>
            <a:r>
              <a:rPr lang="en-US" altLang="zh-CN" sz="2400" dirty="0"/>
              <a:t>3.49]</a:t>
            </a:r>
            <a:r>
              <a:rPr lang="zh-CN" altLang="en-US" sz="2400" dirty="0"/>
              <a:t>用自然连接完成。</a:t>
            </a:r>
            <a:endParaRPr lang="zh-CN" altLang="en-US" sz="2400" dirty="0"/>
          </a:p>
          <a:p>
            <a:pPr eaLnBrk="1" hangingPunct="1">
              <a:lnSpc>
                <a:spcPct val="140000"/>
              </a:lnSpc>
              <a:buNone/>
            </a:pPr>
            <a:r>
              <a:rPr lang="zh-CN" altLang="en-US" sz="2400" dirty="0"/>
              <a:t> </a:t>
            </a:r>
            <a:r>
              <a:rPr lang="en-US" altLang="zh-CN" sz="2400" dirty="0"/>
              <a:t>SELECT  </a:t>
            </a:r>
            <a:r>
              <a:rPr lang="en-US" altLang="zh-CN" sz="2400" dirty="0">
                <a:solidFill>
                  <a:srgbClr val="D75B5B"/>
                </a:solidFill>
              </a:rPr>
              <a:t>Student.Sno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Sage</a:t>
            </a:r>
            <a:r>
              <a:rPr lang="zh-CN" altLang="en-US" sz="2400" dirty="0"/>
              <a:t>,</a:t>
            </a:r>
            <a:r>
              <a:rPr lang="en-US" altLang="zh-CN" sz="2400" dirty="0"/>
              <a:t>Sdept</a:t>
            </a:r>
            <a:r>
              <a:rPr lang="zh-CN" altLang="en-US" sz="2400" dirty="0"/>
              <a:t>,</a:t>
            </a:r>
            <a:r>
              <a:rPr lang="en-US" altLang="zh-CN" sz="2400" dirty="0"/>
              <a:t>Cno</a:t>
            </a:r>
            <a:r>
              <a:rPr lang="zh-CN" altLang="en-US" sz="2400" dirty="0"/>
              <a:t>,</a:t>
            </a:r>
            <a:r>
              <a:rPr lang="en-US" altLang="zh-CN" sz="2400" dirty="0"/>
              <a:t>Grade</a:t>
            </a:r>
            <a:endParaRPr lang="en-US" altLang="zh-CN" sz="2400" dirty="0"/>
          </a:p>
          <a:p>
            <a:pPr eaLnBrk="1" hangingPunct="1">
              <a:lnSpc>
                <a:spcPct val="140000"/>
              </a:lnSpc>
              <a:buNone/>
            </a:pPr>
            <a:r>
              <a:rPr lang="en-US" altLang="zh-CN" sz="2400" dirty="0"/>
              <a:t> FROM     Student</a:t>
            </a:r>
            <a:r>
              <a:rPr lang="zh-CN" altLang="en-US" sz="2400" dirty="0"/>
              <a:t>,</a:t>
            </a:r>
            <a:r>
              <a:rPr lang="en-US" altLang="zh-CN" sz="2400" dirty="0"/>
              <a:t>SC</a:t>
            </a:r>
            <a:endParaRPr lang="en-US" altLang="zh-CN" sz="2400" dirty="0"/>
          </a:p>
          <a:p>
            <a:pPr eaLnBrk="1" hangingPunct="1">
              <a:lnSpc>
                <a:spcPct val="140000"/>
              </a:lnSpc>
              <a:buNone/>
            </a:pPr>
            <a:r>
              <a:rPr lang="en-US" altLang="zh-CN" sz="2400" dirty="0"/>
              <a:t> WHERE  Student.Sno = SC.Sno</a:t>
            </a:r>
            <a:r>
              <a:rPr lang="zh-CN" altLang="en-US" sz="2400" dirty="0"/>
              <a:t>;</a:t>
            </a:r>
            <a:endParaRPr lang="en-US" altLang="zh-CN" sz="2400" dirty="0"/>
          </a:p>
          <a:p>
            <a:pPr eaLnBrk="1" hangingPunct="1">
              <a:lnSpc>
                <a:spcPct val="140000"/>
              </a:lnSpc>
              <a:buNone/>
            </a:pPr>
            <a:endParaRPr lang="en-US" altLang="zh-CN"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ctr"/>
          <a:p>
            <a:pPr eaLnBrk="1" hangingPunct="1"/>
            <a:r>
              <a:rPr lang="zh-CN" altLang="en-US" sz="3600" dirty="0"/>
              <a:t>等值与非等值连接查询（续）</a:t>
            </a:r>
            <a:endParaRPr lang="zh-CN" altLang="en-US" sz="3600" dirty="0"/>
          </a:p>
        </p:txBody>
      </p:sp>
      <p:sp>
        <p:nvSpPr>
          <p:cNvPr id="16387" name="内容占位符 2"/>
          <p:cNvSpPr>
            <a:spLocks noGrp="1"/>
          </p:cNvSpPr>
          <p:nvPr>
            <p:ph idx="1"/>
          </p:nvPr>
        </p:nvSpPr>
        <p:spPr>
          <a:xfrm>
            <a:off x="215900" y="981075"/>
            <a:ext cx="8823325" cy="5499100"/>
          </a:xfrm>
        </p:spPr>
        <p:txBody>
          <a:bodyPr vert="horz" wrap="square" lIns="91440" tIns="45720" rIns="91440" bIns="45720" anchor="t"/>
          <a:p>
            <a:pPr marL="87630" indent="-87630" eaLnBrk="1" hangingPunct="1">
              <a:lnSpc>
                <a:spcPct val="120000"/>
              </a:lnSpc>
              <a:spcBef>
                <a:spcPct val="0"/>
              </a:spcBef>
            </a:pPr>
            <a:r>
              <a:rPr lang="zh-CN" altLang="en-US" dirty="0">
                <a:latin typeface="宋体" panose="02010600030101010101" pitchFamily="2" charset="-122"/>
              </a:rPr>
              <a:t>一条</a:t>
            </a:r>
            <a:r>
              <a:rPr lang="en-US" altLang="zh-CN" dirty="0"/>
              <a:t>SQL</a:t>
            </a:r>
            <a:r>
              <a:rPr lang="zh-CN" altLang="en-US" dirty="0">
                <a:latin typeface="宋体" panose="02010600030101010101" pitchFamily="2" charset="-122"/>
              </a:rPr>
              <a:t>语句可以同时完成选择和连接查询，这时</a:t>
            </a:r>
            <a:r>
              <a:rPr lang="en-US" altLang="zh-CN" dirty="0"/>
              <a:t>WHERE</a:t>
            </a:r>
            <a:r>
              <a:rPr lang="zh-CN" altLang="en-US" dirty="0">
                <a:latin typeface="宋体" panose="02010600030101010101" pitchFamily="2" charset="-122"/>
              </a:rPr>
              <a:t>子句是由连接谓词和选择谓词组成的复合条件。</a:t>
            </a:r>
            <a:endParaRPr lang="zh-CN" altLang="en-US" dirty="0">
              <a:latin typeface="宋体" panose="02010600030101010101" pitchFamily="2" charset="-122"/>
            </a:endParaRPr>
          </a:p>
          <a:p>
            <a:pPr marL="87630" indent="-87630" eaLnBrk="1" hangingPunct="1">
              <a:lnSpc>
                <a:spcPct val="150000"/>
              </a:lnSpc>
              <a:spcBef>
                <a:spcPct val="0"/>
              </a:spcBef>
              <a:buNone/>
            </a:pPr>
            <a:r>
              <a:rPr lang="en-US" altLang="zh-CN" sz="2400" dirty="0"/>
              <a:t>[</a:t>
            </a:r>
            <a:r>
              <a:rPr lang="zh-CN" altLang="en-US" sz="2400" dirty="0"/>
              <a:t>例 </a:t>
            </a:r>
            <a:r>
              <a:rPr lang="en-US" altLang="zh-CN" sz="24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endParaRPr lang="zh-CN" altLang="en-US" sz="2400" dirty="0"/>
          </a:p>
          <a:p>
            <a:pPr marL="87630" indent="-87630" eaLnBrk="1" hangingPunct="1">
              <a:lnSpc>
                <a:spcPct val="120000"/>
              </a:lnSpc>
              <a:spcBef>
                <a:spcPct val="0"/>
              </a:spcBef>
              <a:buNone/>
            </a:pPr>
            <a:r>
              <a:rPr lang="en-US" altLang="zh-CN" sz="2200" dirty="0"/>
              <a:t>    SELECT Student.Sno</a:t>
            </a:r>
            <a:r>
              <a:rPr lang="zh-CN" altLang="en-US" sz="2200" dirty="0"/>
              <a:t>, </a:t>
            </a:r>
            <a:r>
              <a:rPr lang="en-US" altLang="zh-CN" sz="2200" dirty="0"/>
              <a:t>Sname</a:t>
            </a:r>
            <a:endParaRPr lang="zh-CN" altLang="en-US" sz="2200" dirty="0"/>
          </a:p>
          <a:p>
            <a:pPr marL="87630" indent="-87630" eaLnBrk="1" hangingPunct="1">
              <a:lnSpc>
                <a:spcPct val="120000"/>
              </a:lnSpc>
              <a:spcBef>
                <a:spcPct val="0"/>
              </a:spcBef>
              <a:buNone/>
            </a:pPr>
            <a:r>
              <a:rPr lang="en-US" altLang="zh-CN" sz="2200" dirty="0"/>
              <a:t>    FROM     Student</a:t>
            </a:r>
            <a:r>
              <a:rPr lang="zh-CN" altLang="en-US" sz="2200" dirty="0"/>
              <a:t>, </a:t>
            </a:r>
            <a:r>
              <a:rPr lang="en-US" altLang="zh-CN" sz="2200" dirty="0"/>
              <a:t>SC</a:t>
            </a:r>
            <a:endParaRPr lang="zh-CN" altLang="en-US" sz="2200" dirty="0"/>
          </a:p>
          <a:p>
            <a:pPr marL="87630" indent="-87630" eaLnBrk="1" hangingPunct="1">
              <a:lnSpc>
                <a:spcPct val="120000"/>
              </a:lnSpc>
              <a:spcBef>
                <a:spcPct val="0"/>
              </a:spcBef>
              <a:buNone/>
            </a:pPr>
            <a:r>
              <a:rPr lang="en-US" altLang="zh-CN" sz="2200" dirty="0"/>
              <a:t>    WHERE  Student.Sno=SC.Sno  AND    		               </a:t>
            </a:r>
            <a:endParaRPr lang="en-US" altLang="zh-CN" sz="2200" dirty="0"/>
          </a:p>
          <a:p>
            <a:pPr marL="87630" indent="-87630" eaLnBrk="1" hangingPunct="1">
              <a:lnSpc>
                <a:spcPct val="120000"/>
              </a:lnSpc>
              <a:spcBef>
                <a:spcPct val="0"/>
              </a:spcBef>
              <a:buNone/>
            </a:pPr>
            <a:r>
              <a:rPr lang="en-US" altLang="zh-CN" sz="2200" dirty="0"/>
              <a:t>                   SC.Cno=' 2 ' AND SC.Grade&gt;90</a:t>
            </a:r>
            <a:r>
              <a:rPr lang="zh-CN" altLang="en-US" sz="2200" dirty="0"/>
              <a:t>;</a:t>
            </a:r>
            <a:endParaRPr lang="en-US" altLang="zh-CN" sz="2200" dirty="0"/>
          </a:p>
          <a:p>
            <a:pPr marL="400050" lvl="1" indent="0" eaLnBrk="1" hangingPunct="1">
              <a:lnSpc>
                <a:spcPct val="150000"/>
              </a:lnSpc>
              <a:spcBef>
                <a:spcPct val="0"/>
              </a:spcBef>
            </a:pPr>
            <a:r>
              <a:rPr lang="zh-CN" altLang="en-US" dirty="0"/>
              <a:t>执行过程</a:t>
            </a:r>
            <a:r>
              <a:rPr lang="en-US" altLang="zh-CN" dirty="0"/>
              <a:t>:</a:t>
            </a:r>
            <a:endParaRPr lang="en-US" altLang="zh-CN" dirty="0"/>
          </a:p>
          <a:p>
            <a:pPr marL="800100" lvl="2" indent="0" eaLnBrk="1" hangingPunct="1">
              <a:lnSpc>
                <a:spcPct val="120000"/>
              </a:lnSpc>
              <a:spcBef>
                <a:spcPct val="0"/>
              </a:spcBef>
              <a:buSzPct val="87000"/>
              <a:buFont typeface="Wingdings" panose="05000000000000000000" pitchFamily="2" charset="2"/>
              <a:buChar char="l"/>
            </a:pPr>
            <a:r>
              <a:rPr lang="zh-CN" altLang="en-US" sz="2200" dirty="0"/>
              <a:t>先从</a:t>
            </a:r>
            <a:r>
              <a:rPr lang="en-US" altLang="zh-CN" sz="2200" dirty="0"/>
              <a:t>SC</a:t>
            </a:r>
            <a:r>
              <a:rPr lang="zh-CN" altLang="en-US" sz="2200" dirty="0"/>
              <a:t>中挑选出</a:t>
            </a:r>
            <a:r>
              <a:rPr lang="en-US" altLang="zh-CN" sz="2200" dirty="0"/>
              <a:t>Cno=</a:t>
            </a:r>
            <a:r>
              <a:rPr lang="zh-CN" altLang="en-US" sz="2200" dirty="0"/>
              <a:t>'</a:t>
            </a:r>
            <a:r>
              <a:rPr lang="en-US" altLang="zh-CN" sz="2200" dirty="0"/>
              <a:t>2</a:t>
            </a:r>
            <a:r>
              <a:rPr lang="zh-CN" altLang="en-US" sz="2200" dirty="0"/>
              <a:t>'并且</a:t>
            </a:r>
            <a:r>
              <a:rPr lang="en-US" altLang="zh-CN" sz="2200" dirty="0"/>
              <a:t>Grade&gt;90</a:t>
            </a:r>
            <a:r>
              <a:rPr lang="zh-CN" altLang="en-US" sz="2200" dirty="0"/>
              <a:t>的元组形成一个中间关系</a:t>
            </a:r>
            <a:endParaRPr lang="zh-CN" altLang="en-US" sz="2200" dirty="0"/>
          </a:p>
          <a:p>
            <a:pPr marL="800100" lvl="2" indent="0" eaLnBrk="1" hangingPunct="1">
              <a:lnSpc>
                <a:spcPct val="120000"/>
              </a:lnSpc>
              <a:spcBef>
                <a:spcPct val="0"/>
              </a:spcBef>
              <a:buSzPct val="87000"/>
              <a:buFont typeface="Wingdings" panose="05000000000000000000" pitchFamily="2" charset="2"/>
              <a:buChar char="l"/>
            </a:pPr>
            <a:r>
              <a:rPr lang="zh-CN" altLang="en-US" sz="2200" dirty="0"/>
              <a:t>再和</a:t>
            </a:r>
            <a:r>
              <a:rPr lang="en-US" altLang="zh-CN" sz="2200" dirty="0"/>
              <a:t>Student</a:t>
            </a:r>
            <a:r>
              <a:rPr lang="zh-CN" altLang="en-US" sz="2200" dirty="0"/>
              <a:t>中满足连接条件的元组进行连接得到最终的结果关系</a:t>
            </a:r>
            <a:endParaRPr lang="zh-CN" altLang="en-US" sz="22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zh-CN" altLang="en-US" sz="3600" dirty="0"/>
              <a:t>连接查询（续）</a:t>
            </a:r>
            <a:endParaRPr lang="zh-CN" altLang="en-US" sz="3600" dirty="0"/>
          </a:p>
        </p:txBody>
      </p:sp>
      <p:sp>
        <p:nvSpPr>
          <p:cNvPr id="17411" name="Rectangle 3"/>
          <p:cNvSpPr>
            <a:spLocks noGrp="1"/>
          </p:cNvSpPr>
          <p:nvPr>
            <p:ph type="body"/>
          </p:nvPr>
        </p:nvSpPr>
        <p:spPr/>
        <p:txBody>
          <a:bodyPr vert="horz" wrap="square" lIns="91440" tIns="45720" rIns="91440" bIns="45720" anchor="t"/>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solidFill>
                  <a:srgbClr val="7030A0"/>
                </a:solidFill>
              </a:rPr>
              <a:t>2.</a:t>
            </a:r>
            <a:r>
              <a:rPr lang="zh-CN" altLang="en-US" sz="2800" dirty="0">
                <a:solidFill>
                  <a:srgbClr val="7030A0"/>
                </a:solidFill>
              </a:rPr>
              <a:t>自身连接</a:t>
            </a:r>
            <a:endParaRPr lang="zh-CN" altLang="en-US" sz="2800" dirty="0">
              <a:solidFill>
                <a:srgbClr val="7030A0"/>
              </a:solidFill>
            </a:endParaRPr>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2"/>
          <p:cNvSpPr>
            <a:spLocks noGrp="1"/>
          </p:cNvSpPr>
          <p:nvPr>
            <p:ph type="title"/>
          </p:nvPr>
        </p:nvSpPr>
        <p:spPr>
          <a:xfrm>
            <a:off x="914400" y="260350"/>
            <a:ext cx="7391400" cy="561975"/>
          </a:xfrm>
          <a:ln/>
        </p:spPr>
        <p:txBody>
          <a:bodyPr vert="horz" wrap="square" lIns="91440" tIns="45720" rIns="91440" bIns="45720" anchor="ctr"/>
          <a:p>
            <a:pPr eaLnBrk="1" hangingPunct="1"/>
            <a:r>
              <a:rPr lang="en-US" altLang="zh-CN" sz="3200" dirty="0"/>
              <a:t>5.</a:t>
            </a:r>
            <a:r>
              <a:rPr lang="zh-CN" altLang="en-US" sz="3200" dirty="0"/>
              <a:t>语言简洁，易学易用</a:t>
            </a:r>
            <a:endParaRPr lang="zh-CN" altLang="en-US" sz="3200" dirty="0"/>
          </a:p>
        </p:txBody>
      </p:sp>
      <p:sp>
        <p:nvSpPr>
          <p:cNvPr id="1028" name="Rectangle 3"/>
          <p:cNvSpPr>
            <a:spLocks noGrp="1"/>
          </p:cNvSpPr>
          <p:nvPr>
            <p:ph type="body" sz="half"/>
          </p:nvPr>
        </p:nvSpPr>
        <p:spPr>
          <a:xfrm>
            <a:off x="457200" y="1341438"/>
            <a:ext cx="7715250" cy="4983162"/>
          </a:xfrm>
          <a:ln/>
        </p:spPr>
        <p:txBody>
          <a:bodyPr vert="horz" wrap="square" lIns="91440" tIns="45720" rIns="91440" bIns="45720" anchor="t"/>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Wingdings" panose="05000000000000000000" pitchFamily="2" charset="2"/>
              <a:defRPr sz="18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eaLnBrk="1" hangingPunct="1"/>
            <a:r>
              <a:rPr lang="en-US" altLang="zh-CN" sz="2800" dirty="0"/>
              <a:t>SQL</a:t>
            </a:r>
            <a:r>
              <a:rPr lang="zh-CN" altLang="en-US" sz="2800" dirty="0"/>
              <a:t>功能极强，完成核心功能只用了</a:t>
            </a:r>
            <a:r>
              <a:rPr lang="en-US" altLang="zh-CN" sz="2800" dirty="0"/>
              <a:t>9</a:t>
            </a:r>
            <a:r>
              <a:rPr lang="zh-CN" altLang="en-US" sz="2800" dirty="0"/>
              <a:t>个动词。</a:t>
            </a:r>
            <a:endParaRPr lang="zh-CN" altLang="en-US" sz="2800" dirty="0"/>
          </a:p>
        </p:txBody>
      </p:sp>
      <p:graphicFrame>
        <p:nvGraphicFramePr>
          <p:cNvPr id="1026" name="Object 2"/>
          <p:cNvGraphicFramePr>
            <a:graphicFrameLocks noGrp="1" noChangeAspect="1"/>
          </p:cNvGraphicFramePr>
          <p:nvPr>
            <p:ph sz="half" idx="1"/>
          </p:nvPr>
        </p:nvGraphicFramePr>
        <p:xfrm>
          <a:off x="258763" y="2360613"/>
          <a:ext cx="8267700" cy="3694112"/>
        </p:xfrm>
        <a:graphic>
          <a:graphicData uri="http://schemas.openxmlformats.org/presentationml/2006/ole">
            <mc:AlternateContent xmlns:mc="http://schemas.openxmlformats.org/markup-compatibility/2006">
              <mc:Choice xmlns:v="urn:schemas-microsoft-com:vml" Requires="v">
                <p:oleObj spid="_x0000_s3076" name="" r:id="rId1" imgW="4224020" imgH="1891665" progId="Word.Document.8">
                  <p:embed/>
                </p:oleObj>
              </mc:Choice>
              <mc:Fallback>
                <p:oleObj name="" r:id="rId1" imgW="4224020" imgH="1891665" progId="Word.Document.8">
                  <p:embed/>
                  <p:pic>
                    <p:nvPicPr>
                      <p:cNvPr id="0" name="图片 3075"/>
                      <p:cNvPicPr/>
                      <p:nvPr/>
                    </p:nvPicPr>
                    <p:blipFill>
                      <a:blip r:embed="rId2"/>
                      <a:srcRect/>
                      <a:stretch>
                        <a:fillRect/>
                      </a:stretch>
                    </p:blipFill>
                    <p:spPr>
                      <a:xfrm>
                        <a:off x="258763" y="2360613"/>
                        <a:ext cx="8267700" cy="3694112"/>
                      </a:xfrm>
                      <a:prstGeom prst="rect">
                        <a:avLst/>
                      </a:prstGeom>
                      <a:noFill/>
                      <a:ln w="38100">
                        <a:miter/>
                      </a:ln>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自身连接 </a:t>
            </a:r>
            <a:endParaRPr lang="zh-CN" altLang="en-US" sz="3600" dirty="0"/>
          </a:p>
        </p:txBody>
      </p:sp>
      <p:sp>
        <p:nvSpPr>
          <p:cNvPr id="18435" name="Rectangle 3"/>
          <p:cNvSpPr>
            <a:spLocks noGrp="1" noChangeArrowheads="1"/>
          </p:cNvSpPr>
          <p:nvPr>
            <p:ph type="body" idx="1"/>
          </p:nvPr>
        </p:nvSpPr>
        <p:spPr>
          <a:xfrm>
            <a:off x="457200" y="1125538"/>
            <a:ext cx="8229600" cy="4854575"/>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ea"/>
                <a:ea typeface="+mn-ea"/>
                <a:cs typeface="+mn-cs"/>
              </a:rPr>
              <a:t>自身连接</a:t>
            </a:r>
            <a:r>
              <a:rPr kumimoji="0" lang="zh-CN" altLang="en-US" sz="28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一个表与其自己进行连接</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需要给表起别名以示区别</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由于所有属性名都是同名属性，因此必须使用别名前缀</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例 </a:t>
            </a:r>
            <a:r>
              <a:rPr kumimoji="0"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3.</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52]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查询每一门课的间接先修课（即先修课的先修课）</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SELECT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FIRST.Cno</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SECOND.Cpno</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FROM  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FIRST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Course  </a:t>
            </a:r>
            <a:r>
              <a:rPr kumimoji="0" lang="en-US" altLang="zh-CN" sz="2400" b="1" i="0" u="none" strike="noStrike" kern="0" cap="none" spc="0" normalizeH="0" baseline="0" noProof="0" dirty="0" smtClean="0">
                <a:ln>
                  <a:noFill/>
                </a:ln>
                <a:solidFill>
                  <a:srgbClr val="D75B5B"/>
                </a:solidFill>
                <a:effectLst/>
                <a:uLnTx/>
                <a:uFillTx/>
                <a:latin typeface="+mn-lt"/>
                <a:ea typeface="+mn-ea"/>
                <a:cs typeface="+mn-cs"/>
              </a:rPr>
              <a:t>SECOND</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WHERE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FIRST.Cpno</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SECOND.Cno</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p>
            <a:pPr eaLnBrk="1" hangingPunct="1"/>
            <a:r>
              <a:rPr lang="zh-CN" altLang="en-US" sz="3600" dirty="0"/>
              <a:t>自身连接（续）</a:t>
            </a:r>
            <a:endParaRPr lang="zh-CN" altLang="en-US" sz="3600" dirty="0"/>
          </a:p>
        </p:txBody>
      </p:sp>
      <p:sp>
        <p:nvSpPr>
          <p:cNvPr id="19459" name="Rectangle 3"/>
          <p:cNvSpPr>
            <a:spLocks noGrp="1"/>
          </p:cNvSpPr>
          <p:nvPr>
            <p:ph type="body"/>
          </p:nvPr>
        </p:nvSpPr>
        <p:spPr>
          <a:xfrm>
            <a:off x="396875" y="1081088"/>
            <a:ext cx="8229600" cy="647700"/>
          </a:xfrm>
        </p:spPr>
        <p:txBody>
          <a:bodyPr vert="horz" wrap="square" lIns="91440" tIns="45720" rIns="91440" bIns="45720" anchor="t"/>
          <a:p>
            <a:pPr algn="just" eaLnBrk="1" hangingPunct="1">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endParaRPr lang="zh-CN" altLang="en-US" sz="2400" dirty="0"/>
          </a:p>
        </p:txBody>
      </p:sp>
      <p:graphicFrame>
        <p:nvGraphicFramePr>
          <p:cNvPr id="19460" name="表格 19459"/>
          <p:cNvGraphicFramePr/>
          <p:nvPr/>
        </p:nvGraphicFramePr>
        <p:xfrm>
          <a:off x="323850" y="1916113"/>
          <a:ext cx="4103688" cy="3529013"/>
        </p:xfrm>
        <a:graphic>
          <a:graphicData uri="http://schemas.openxmlformats.org/drawingml/2006/table">
            <a:tbl>
              <a:tblPr/>
              <a:tblGrid>
                <a:gridCol w="904875"/>
                <a:gridCol w="1235075"/>
                <a:gridCol w="969963"/>
                <a:gridCol w="993775"/>
              </a:tblGrid>
              <a:tr h="695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23" marR="91423"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9507" name="表格 19506"/>
          <p:cNvGraphicFramePr/>
          <p:nvPr/>
        </p:nvGraphicFramePr>
        <p:xfrm>
          <a:off x="4779963" y="1927225"/>
          <a:ext cx="4113213" cy="3529013"/>
        </p:xfrm>
        <a:graphic>
          <a:graphicData uri="http://schemas.openxmlformats.org/drawingml/2006/table">
            <a:tbl>
              <a:tblPr/>
              <a:tblGrid>
                <a:gridCol w="906463"/>
                <a:gridCol w="1239837"/>
                <a:gridCol w="969963"/>
                <a:gridCol w="996950"/>
              </a:tblGrid>
              <a:tr h="695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课程号</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课程名</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Cname</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先行课</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Cpno</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学分</a:t>
                      </a:r>
                      <a:endParaRPr lang="zh-CN" altLang="en-US"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Ccredit</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数据库</a:t>
                      </a:r>
                      <a:endParaRPr lang="zh-CN" altLang="en-US"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699" marB="4569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数学</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信息系统</a:t>
                      </a:r>
                      <a:endParaRPr lang="zh-CN" altLang="en-US"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1</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操作系统</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3</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5</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数据结构</a:t>
                      </a:r>
                      <a:endParaRPr lang="zh-CN" altLang="en-US"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7</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6</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b="1" dirty="0">
                          <a:latin typeface="Arial" panose="020B0604020202020204" pitchFamily="34" charset="0"/>
                        </a:rPr>
                        <a:t>数据处理</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b="1" dirty="0">
                          <a:latin typeface="Arial" panose="020B0604020202020204" pitchFamily="34" charset="0"/>
                        </a:rPr>
                        <a:t>2</a:t>
                      </a:r>
                      <a:endParaRPr lang="en-US" altLang="zh-CN" b="1" dirty="0">
                        <a:latin typeface="Arial" panose="020B0604020202020204" pitchFamily="34"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7</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PASCAL</a:t>
                      </a:r>
                      <a:r>
                        <a:rPr lang="zh-CN" altLang="en-US" b="1" dirty="0">
                          <a:latin typeface="Arial" panose="020B0604020202020204" pitchFamily="34" charset="0"/>
                        </a:rPr>
                        <a:t>语言</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6</a:t>
                      </a:r>
                      <a:endParaRPr lang="zh-CN" altLang="en-US"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b="1" dirty="0">
                          <a:latin typeface="Arial" panose="020B0604020202020204" pitchFamily="34" charset="0"/>
                        </a:rPr>
                        <a:t>4</a:t>
                      </a:r>
                      <a:endParaRPr lang="en-US" altLang="zh-CN" b="1" dirty="0">
                        <a:latin typeface="Arial" panose="020B0604020202020204" pitchFamily="34" charset="0"/>
                        <a:ea typeface="Times New Roman" panose="02020603050405020304" pitchFamily="18" charset="0"/>
                      </a:endParaRPr>
                    </a:p>
                  </a:txBody>
                  <a:tcPr marL="91470" marR="91470" marT="45707" marB="4570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914400" y="260350"/>
            <a:ext cx="7391400" cy="561975"/>
          </a:xfrm>
        </p:spPr>
        <p:txBody>
          <a:bodyPr vert="horz" wrap="square" lIns="91440" tIns="45720" rIns="91440" bIns="45720" anchor="ctr"/>
          <a:p>
            <a:pPr eaLnBrk="1" hangingPunct="1"/>
            <a:r>
              <a:rPr lang="zh-CN" altLang="en-US" sz="3600" dirty="0"/>
              <a:t>自身连接（续）</a:t>
            </a:r>
            <a:endParaRPr lang="zh-CN" altLang="en-US" sz="3600" dirty="0"/>
          </a:p>
        </p:txBody>
      </p:sp>
      <p:sp>
        <p:nvSpPr>
          <p:cNvPr id="20483" name="Rectangle 3"/>
          <p:cNvSpPr>
            <a:spLocks noGrp="1"/>
          </p:cNvSpPr>
          <p:nvPr>
            <p:ph type="body" sz="half"/>
          </p:nvPr>
        </p:nvSpPr>
        <p:spPr>
          <a:xfrm>
            <a:off x="457200" y="1828800"/>
            <a:ext cx="4038600" cy="592138"/>
          </a:xfrm>
        </p:spPr>
        <p:txBody>
          <a:bodyPr vert="horz" wrap="square" lIns="91440" tIns="45720" rIns="91440" bIns="45720" anchor="t"/>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Wingdings" panose="05000000000000000000" pitchFamily="2" charset="2"/>
              <a:defRPr sz="18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eaLnBrk="1" hangingPunct="1">
              <a:buNone/>
            </a:pPr>
            <a:r>
              <a:rPr lang="zh-CN" altLang="en-US" sz="2800" dirty="0"/>
              <a:t>查询结果：</a:t>
            </a:r>
            <a:endParaRPr lang="zh-CN" altLang="en-US" sz="2800" dirty="0"/>
          </a:p>
        </p:txBody>
      </p:sp>
      <p:graphicFrame>
        <p:nvGraphicFramePr>
          <p:cNvPr id="20484" name="内容占位符 20483"/>
          <p:cNvGraphicFramePr/>
          <p:nvPr>
            <p:ph sz="half"/>
          </p:nvPr>
        </p:nvGraphicFramePr>
        <p:xfrm>
          <a:off x="1908175" y="2708275"/>
          <a:ext cx="3827463" cy="2520950"/>
        </p:xfrm>
        <a:graphic>
          <a:graphicData uri="http://schemas.openxmlformats.org/drawingml/2006/table">
            <a:tbl>
              <a:tblPr/>
              <a:tblGrid>
                <a:gridCol w="1914525"/>
                <a:gridCol w="1912938"/>
              </a:tblGrid>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Pcno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7</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6302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6</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bl>
          </a:graphicData>
        </a:graphic>
      </p:graphicFrame>
      <p:sp>
        <p:nvSpPr>
          <p:cNvPr id="20493" name="Line 91"/>
          <p:cNvSpPr/>
          <p:nvPr/>
        </p:nvSpPr>
        <p:spPr>
          <a:xfrm>
            <a:off x="2484438" y="3213100"/>
            <a:ext cx="2808287"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p>
            <a:pPr eaLnBrk="1" hangingPunct="1"/>
            <a:r>
              <a:rPr lang="zh-CN" altLang="en-US" sz="3600" dirty="0"/>
              <a:t>连接查询（续）</a:t>
            </a:r>
            <a:endParaRPr lang="zh-CN" altLang="en-US" sz="3600" dirty="0"/>
          </a:p>
        </p:txBody>
      </p:sp>
      <p:sp>
        <p:nvSpPr>
          <p:cNvPr id="21507" name="Rectangle 3"/>
          <p:cNvSpPr>
            <a:spLocks noGrp="1"/>
          </p:cNvSpPr>
          <p:nvPr>
            <p:ph type="body"/>
          </p:nvPr>
        </p:nvSpPr>
        <p:spPr>
          <a:xfrm>
            <a:off x="457200" y="1098550"/>
            <a:ext cx="8229600" cy="5095875"/>
          </a:xfrm>
        </p:spPr>
        <p:txBody>
          <a:bodyPr vert="horz" wrap="square" lIns="91440" tIns="45720" rIns="91440" bIns="45720" anchor="t"/>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solidFill>
                  <a:srgbClr val="7030A0"/>
                </a:solidFill>
              </a:rPr>
              <a:t>3.</a:t>
            </a:r>
            <a:r>
              <a:rPr lang="zh-CN" altLang="en-US" sz="2800" dirty="0">
                <a:solidFill>
                  <a:srgbClr val="7030A0"/>
                </a:solidFill>
              </a:rPr>
              <a:t>外连接</a:t>
            </a:r>
            <a:endParaRPr lang="zh-CN" altLang="en-US" sz="2800" dirty="0">
              <a:solidFill>
                <a:srgbClr val="7030A0"/>
              </a:solidFill>
            </a:endParaRPr>
          </a:p>
          <a:p>
            <a:pPr lvl="1">
              <a:lnSpc>
                <a:spcPct val="150000"/>
              </a:lnSpc>
              <a:buNone/>
            </a:pPr>
            <a:r>
              <a:rPr lang="en-US" altLang="zh-CN" sz="2800" dirty="0"/>
              <a:t>4.</a:t>
            </a:r>
            <a:r>
              <a:rPr lang="zh-CN" altLang="en-US" sz="2800" dirty="0"/>
              <a:t>多表连接</a:t>
            </a:r>
            <a:endParaRPr lang="zh-CN" altLang="en-US" sz="2800" dirty="0"/>
          </a:p>
          <a:p>
            <a:pPr lvl="1">
              <a:buNone/>
            </a:pPr>
            <a:endParaRPr lang="en-US" altLang="zh-CN" sz="2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p>
            <a:pPr eaLnBrk="1" hangingPunct="1"/>
            <a:r>
              <a:rPr lang="en-US" altLang="zh-CN" sz="3600" dirty="0"/>
              <a:t>3. </a:t>
            </a:r>
            <a:r>
              <a:rPr lang="zh-CN" altLang="en-US" sz="3600" dirty="0"/>
              <a:t>外连接</a:t>
            </a:r>
            <a:endParaRPr lang="zh-CN" altLang="en-US" sz="3600" dirty="0"/>
          </a:p>
        </p:txBody>
      </p:sp>
      <p:sp>
        <p:nvSpPr>
          <p:cNvPr id="22531" name="Rectangle 3"/>
          <p:cNvSpPr>
            <a:spLocks noGrp="1"/>
          </p:cNvSpPr>
          <p:nvPr>
            <p:ph type="body"/>
          </p:nvPr>
        </p:nvSpPr>
        <p:spPr>
          <a:xfrm>
            <a:off x="457200" y="1125538"/>
            <a:ext cx="8507413" cy="5040312"/>
          </a:xfrm>
        </p:spPr>
        <p:txBody>
          <a:bodyPr vert="horz" wrap="square" lIns="91440" tIns="45720" rIns="91440" bIns="45720" anchor="t"/>
          <a:p>
            <a:pPr algn="just" eaLnBrk="1" hangingPunct="1">
              <a:lnSpc>
                <a:spcPct val="120000"/>
              </a:lnSpc>
              <a:spcBef>
                <a:spcPct val="0"/>
              </a:spcBef>
            </a:pPr>
            <a:r>
              <a:rPr lang="zh-CN" altLang="en-US" dirty="0"/>
              <a:t>外连接与普通连接的区别</a:t>
            </a:r>
            <a:endParaRPr lang="zh-CN" altLang="en-US" dirty="0"/>
          </a:p>
          <a:p>
            <a:pPr lvl="1" algn="just" eaLnBrk="1" hangingPunct="1">
              <a:lnSpc>
                <a:spcPct val="120000"/>
              </a:lnSpc>
              <a:spcBef>
                <a:spcPct val="0"/>
              </a:spcBef>
            </a:pPr>
            <a:r>
              <a:rPr lang="zh-CN" altLang="en-US" dirty="0"/>
              <a:t>普通连接操作只输出满足连接条件的元组</a:t>
            </a:r>
            <a:endParaRPr lang="zh-CN" altLang="en-US" dirty="0"/>
          </a:p>
          <a:p>
            <a:pPr lvl="1" eaLnBrk="1" hangingPunct="1">
              <a:lnSpc>
                <a:spcPct val="120000"/>
              </a:lnSpc>
              <a:spcBef>
                <a:spcPct val="0"/>
              </a:spcBef>
            </a:pPr>
            <a:r>
              <a:rPr lang="zh-CN" altLang="en-US" dirty="0"/>
              <a:t>外连接操作以指定表为连接主体，将主体表中不满足连接条件的元组一并输出</a:t>
            </a:r>
            <a:endParaRPr lang="zh-CN" altLang="en-US" dirty="0"/>
          </a:p>
          <a:p>
            <a:pPr lvl="1" algn="just" eaLnBrk="1" hangingPunct="1">
              <a:lnSpc>
                <a:spcPct val="120000"/>
              </a:lnSpc>
              <a:spcBef>
                <a:spcPct val="0"/>
              </a:spcBef>
            </a:pPr>
            <a:r>
              <a:rPr lang="en-US" altLang="zh-CN" dirty="0"/>
              <a:t> </a:t>
            </a:r>
            <a:r>
              <a:rPr lang="zh-CN" altLang="en-US" dirty="0"/>
              <a:t>左外连接</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列出左边关系中所有的元组 </a:t>
            </a:r>
            <a:endParaRPr lang="zh-CN" altLang="en-US" sz="2200" dirty="0"/>
          </a:p>
          <a:p>
            <a:pPr lvl="1" algn="just" eaLnBrk="1" hangingPunct="1">
              <a:lnSpc>
                <a:spcPct val="120000"/>
              </a:lnSpc>
              <a:spcBef>
                <a:spcPct val="0"/>
              </a:spcBef>
            </a:pPr>
            <a:r>
              <a:rPr lang="zh-CN" altLang="en-US" dirty="0"/>
              <a:t> 右外连接</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列出右边关系中所有的元组 </a:t>
            </a:r>
            <a:endParaRPr lang="zh-CN" altLang="en-US" sz="22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p>
            <a:pPr eaLnBrk="1" hangingPunct="1"/>
            <a:r>
              <a:rPr lang="zh-CN" altLang="en-US" sz="3600" dirty="0"/>
              <a:t>外连接（续）</a:t>
            </a:r>
            <a:endParaRPr lang="zh-CN" altLang="en-US" sz="3600" dirty="0"/>
          </a:p>
        </p:txBody>
      </p:sp>
      <p:sp>
        <p:nvSpPr>
          <p:cNvPr id="23555" name="Rectangle 3"/>
          <p:cNvSpPr>
            <a:spLocks noGrp="1"/>
          </p:cNvSpPr>
          <p:nvPr>
            <p:ph type="body"/>
          </p:nvPr>
        </p:nvSpPr>
        <p:spPr>
          <a:xfrm>
            <a:off x="179388" y="1052513"/>
            <a:ext cx="9145587" cy="5040312"/>
          </a:xfrm>
        </p:spPr>
        <p:txBody>
          <a:bodyPr vert="horz" wrap="square" lIns="91440" tIns="45720" rIns="91440" bIns="45720" anchor="t"/>
          <a:p>
            <a:pPr algn="just" eaLnBrk="1" hangingPunct="1">
              <a:lnSpc>
                <a:spcPct val="120000"/>
              </a:lnSpc>
              <a:buNone/>
            </a:pPr>
            <a:r>
              <a:rPr lang="en-US" altLang="zh-CN" dirty="0"/>
              <a:t>[</a:t>
            </a:r>
            <a:r>
              <a:rPr lang="zh-CN" altLang="en-US" dirty="0">
                <a:ea typeface="黑体" panose="02010609060101010101" pitchFamily="49" charset="-122"/>
              </a:rPr>
              <a:t>例 </a:t>
            </a:r>
            <a:r>
              <a:rPr lang="en-US" altLang="zh-CN" dirty="0">
                <a:ea typeface="黑体" panose="02010609060101010101" pitchFamily="49" charset="-122"/>
              </a:rPr>
              <a:t>3.</a:t>
            </a:r>
            <a:r>
              <a:rPr lang="zh-CN" altLang="en-US" dirty="0">
                <a:ea typeface="黑体" panose="02010609060101010101" pitchFamily="49" charset="-122"/>
              </a:rPr>
              <a:t> </a:t>
            </a:r>
            <a:r>
              <a:rPr lang="en-US" altLang="zh-CN" dirty="0"/>
              <a:t>53] </a:t>
            </a:r>
            <a:r>
              <a:rPr lang="zh-CN" altLang="en-US" dirty="0"/>
              <a:t>改写</a:t>
            </a:r>
            <a:r>
              <a:rPr lang="en-US" altLang="zh-CN" dirty="0"/>
              <a:t>[</a:t>
            </a:r>
            <a:r>
              <a:rPr lang="zh-CN" altLang="en-US" dirty="0"/>
              <a:t>例 </a:t>
            </a:r>
            <a:r>
              <a:rPr lang="en-US" altLang="zh-CN" dirty="0"/>
              <a:t>3.49]</a:t>
            </a:r>
            <a:endParaRPr lang="en-US" altLang="zh-CN" dirty="0"/>
          </a:p>
          <a:p>
            <a:pPr eaLnBrk="1" hangingPunct="1">
              <a:lnSpc>
                <a:spcPct val="120000"/>
              </a:lnSpc>
              <a:buNone/>
            </a:pPr>
            <a:r>
              <a:rPr lang="en-US" altLang="zh-CN" sz="2400" dirty="0"/>
              <a:t>   </a:t>
            </a:r>
            <a:r>
              <a:rPr lang="zh-CN" altLang="en-US" sz="2400" dirty="0"/>
              <a:t> </a:t>
            </a:r>
            <a:r>
              <a:rPr lang="en-US" altLang="zh-CN" sz="2400" dirty="0"/>
              <a:t>SELECT Student.Sno,Sname,Ssex,Sage,Sdept,Cno,Grade</a:t>
            </a:r>
            <a:endParaRPr lang="en-US" altLang="zh-CN" sz="2400" dirty="0"/>
          </a:p>
          <a:p>
            <a:pPr eaLnBrk="1" hangingPunct="1">
              <a:lnSpc>
                <a:spcPct val="120000"/>
              </a:lnSpc>
              <a:buNone/>
            </a:pPr>
            <a:r>
              <a:rPr lang="en-US" altLang="zh-CN" sz="2400" dirty="0"/>
              <a:t>    FROM  Student  LEFT OUT JOIN SC ON    </a:t>
            </a:r>
            <a:endParaRPr lang="en-US" altLang="zh-CN" sz="2400" dirty="0"/>
          </a:p>
          <a:p>
            <a:pPr eaLnBrk="1" hangingPunct="1">
              <a:lnSpc>
                <a:spcPct val="120000"/>
              </a:lnSpc>
              <a:buNone/>
            </a:pPr>
            <a:r>
              <a:rPr lang="en-US" altLang="zh-CN" sz="2400" dirty="0"/>
              <a:t>                 </a:t>
            </a:r>
            <a:r>
              <a:rPr lang="zh-CN" altLang="en-US" sz="2400" dirty="0"/>
              <a:t>(</a:t>
            </a:r>
            <a:r>
              <a:rPr lang="en-US" altLang="zh-CN" sz="2400" dirty="0"/>
              <a:t>Student.Sno=SC.Sno</a:t>
            </a:r>
            <a:r>
              <a:rPr lang="zh-CN" altLang="en-US" sz="2400" dirty="0"/>
              <a:t>); </a:t>
            </a:r>
            <a:endParaRPr lang="zh-CN" altLang="en-US" sz="2400" dirty="0"/>
          </a:p>
          <a:p>
            <a:pPr eaLnBrk="1" hangingPunct="1">
              <a:lnSpc>
                <a:spcPct val="90000"/>
              </a:lnSpc>
              <a:buNone/>
            </a:pPr>
            <a:r>
              <a:rPr lang="zh-CN" altLang="en-US" sz="2000" dirty="0"/>
              <a:t>    </a:t>
            </a:r>
            <a:endParaRPr lang="zh-CN" altLang="en-US" sz="20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914400" y="260350"/>
            <a:ext cx="7391400" cy="563563"/>
          </a:xfrm>
        </p:spPr>
        <p:txBody>
          <a:bodyPr vert="horz" wrap="square" lIns="91440" tIns="45720" rIns="91440" bIns="45720" anchor="ctr"/>
          <a:p>
            <a:pPr eaLnBrk="1" hangingPunct="1"/>
            <a:r>
              <a:rPr lang="zh-CN" altLang="en-US" sz="3600" dirty="0"/>
              <a:t>外连接（续） </a:t>
            </a:r>
            <a:endParaRPr lang="zh-CN" altLang="en-US" sz="3600" dirty="0"/>
          </a:p>
        </p:txBody>
      </p:sp>
      <p:sp>
        <p:nvSpPr>
          <p:cNvPr id="24579" name="Rectangle 3"/>
          <p:cNvSpPr>
            <a:spLocks noGrp="1"/>
          </p:cNvSpPr>
          <p:nvPr>
            <p:ph type="body" sz="half"/>
          </p:nvPr>
        </p:nvSpPr>
        <p:spPr>
          <a:xfrm>
            <a:off x="457200" y="1341438"/>
            <a:ext cx="4038600" cy="447675"/>
          </a:xfrm>
        </p:spPr>
        <p:txBody>
          <a:bodyPr vert="horz" wrap="square" lIns="91440" tIns="45720" rIns="91440" bIns="45720" anchor="t"/>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Wingdings" panose="05000000000000000000" pitchFamily="2" charset="2"/>
              <a:defRPr sz="18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lgn="just" eaLnBrk="1" hangingPunct="1">
              <a:buNone/>
            </a:pPr>
            <a:r>
              <a:rPr lang="zh-CN" altLang="en-US" sz="2800" dirty="0"/>
              <a:t>执行结果： </a:t>
            </a:r>
            <a:endParaRPr lang="zh-CN" altLang="en-US" sz="2800" dirty="0"/>
          </a:p>
        </p:txBody>
      </p:sp>
      <p:graphicFrame>
        <p:nvGraphicFramePr>
          <p:cNvPr id="24580" name="内容占位符 24579"/>
          <p:cNvGraphicFramePr/>
          <p:nvPr>
            <p:ph sz="half"/>
          </p:nvPr>
        </p:nvGraphicFramePr>
        <p:xfrm>
          <a:off x="539750" y="2005013"/>
          <a:ext cx="8002588" cy="3455988"/>
        </p:xfrm>
        <a:graphic>
          <a:graphicData uri="http://schemas.openxmlformats.org/drawingml/2006/table">
            <a:tbl>
              <a:tblPr/>
              <a:tblGrid>
                <a:gridCol w="1655763"/>
                <a:gridCol w="1008062"/>
                <a:gridCol w="936625"/>
                <a:gridCol w="863600"/>
                <a:gridCol w="1296988"/>
                <a:gridCol w="1150937"/>
                <a:gridCol w="1090613"/>
              </a:tblGrid>
              <a:tr h="4333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Student.Sno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Sname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Ssex</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Sage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Sdept</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Cno</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Grade</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02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92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33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85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201215121</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李勇</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88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90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201215122</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刘晨</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CS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80</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no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201215123</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王敏</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女</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18</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MA</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201215125</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张立</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zh-CN" altLang="en-US" sz="2200" b="1" dirty="0">
                          <a:latin typeface="Times New Roman" panose="02020603050405020304" pitchFamily="18" charset="0"/>
                          <a:cs typeface="Times New Roman" panose="02020603050405020304" pitchFamily="18" charset="0"/>
                        </a:rPr>
                        <a:t>男</a:t>
                      </a:r>
                      <a:endParaRPr lang="zh-CN" altLang="en-US"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19</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IS</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hangingPunct="1">
                        <a:buSzPct val="100000"/>
                        <a:buNone/>
                      </a:pPr>
                      <a:r>
                        <a:rPr lang="en-US" altLang="zh-CN" sz="2200" b="1" dirty="0">
                          <a:latin typeface="Times New Roman" panose="02020603050405020304" pitchFamily="18" charset="0"/>
                          <a:cs typeface="Times New Roman" panose="02020603050405020304" pitchFamily="18" charset="0"/>
                        </a:rPr>
                        <a:t>NULL</a:t>
                      </a:r>
                      <a:endParaRPr lang="en-US" altLang="zh-CN" sz="2200" b="1" dirty="0">
                        <a:latin typeface="Times New Roman" panose="02020603050405020304" pitchFamily="18" charset="0"/>
                        <a:ea typeface="Times New Roman" panose="02020603050405020304" pitchFamily="18" charset="0"/>
                      </a:endParaRPr>
                    </a:p>
                  </a:txBody>
                  <a:tcPr>
                    <a:lnL>
                      <a:noFill/>
                    </a:lnL>
                    <a:lnR>
                      <a:noFill/>
                    </a:lnR>
                    <a:lnT>
                      <a:noFill/>
                    </a:lnT>
                    <a:lnB>
                      <a:noFill/>
                    </a:lnB>
                    <a:lnTlToBr>
                      <a:noFill/>
                    </a:lnTlToBr>
                    <a:lnBlToTr>
                      <a:noFill/>
                    </a:lnBlToTr>
                    <a:solidFill>
                      <a:srgbClr val="75A0DD"/>
                    </a:solidFill>
                  </a:tcPr>
                </a:tc>
              </a:tr>
            </a:tbl>
          </a:graphicData>
        </a:graphic>
      </p:graphicFrame>
      <p:sp>
        <p:nvSpPr>
          <p:cNvPr id="24637" name="Line 498"/>
          <p:cNvSpPr/>
          <p:nvPr/>
        </p:nvSpPr>
        <p:spPr>
          <a:xfrm>
            <a:off x="755650" y="2420938"/>
            <a:ext cx="78486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0" tIns="45720" rIns="91440" bIns="45720" anchor="ctr"/>
          <a:p>
            <a:pPr eaLnBrk="1" hangingPunct="1"/>
            <a:r>
              <a:rPr lang="zh-CN" altLang="en-US" sz="3600" dirty="0"/>
              <a:t>连接查询（续）</a:t>
            </a:r>
            <a:endParaRPr lang="zh-CN" altLang="en-US" sz="3600" dirty="0"/>
          </a:p>
        </p:txBody>
      </p:sp>
      <p:sp>
        <p:nvSpPr>
          <p:cNvPr id="25603" name="Rectangle 3"/>
          <p:cNvSpPr>
            <a:spLocks noGrp="1"/>
          </p:cNvSpPr>
          <p:nvPr>
            <p:ph type="body"/>
          </p:nvPr>
        </p:nvSpPr>
        <p:spPr>
          <a:xfrm>
            <a:off x="457200" y="908050"/>
            <a:ext cx="8229600" cy="5286375"/>
          </a:xfrm>
        </p:spPr>
        <p:txBody>
          <a:bodyPr vert="horz" wrap="square" lIns="91440" tIns="45720" rIns="91440" bIns="45720" anchor="t"/>
          <a:p>
            <a:pPr lvl="1">
              <a:lnSpc>
                <a:spcPct val="150000"/>
              </a:lnSpc>
              <a:buNone/>
            </a:pPr>
            <a:endParaRPr lang="en-US" altLang="zh-CN" dirty="0"/>
          </a:p>
          <a:p>
            <a:pPr lvl="1">
              <a:lnSpc>
                <a:spcPct val="150000"/>
              </a:lnSpc>
              <a:buNone/>
            </a:pPr>
            <a:r>
              <a:rPr lang="en-US" altLang="zh-CN" sz="2800" dirty="0"/>
              <a:t>1.</a:t>
            </a:r>
            <a:r>
              <a:rPr lang="zh-CN" altLang="en-US" sz="2800" dirty="0"/>
              <a:t>等值与非等值连接查询 </a:t>
            </a:r>
            <a:endParaRPr lang="zh-CN" altLang="en-US" sz="2800" dirty="0"/>
          </a:p>
          <a:p>
            <a:pPr lvl="1">
              <a:lnSpc>
                <a:spcPct val="150000"/>
              </a:lnSpc>
              <a:buNone/>
            </a:pPr>
            <a:r>
              <a:rPr lang="en-US" altLang="zh-CN" sz="2800" dirty="0"/>
              <a:t>2.</a:t>
            </a:r>
            <a:r>
              <a:rPr lang="zh-CN" altLang="en-US" sz="2800" dirty="0"/>
              <a:t>自身连接</a:t>
            </a:r>
            <a:endParaRPr lang="zh-CN" altLang="en-US" sz="2800" dirty="0"/>
          </a:p>
          <a:p>
            <a:pPr lvl="1">
              <a:lnSpc>
                <a:spcPct val="150000"/>
              </a:lnSpc>
              <a:buNone/>
            </a:pPr>
            <a:r>
              <a:rPr lang="en-US" altLang="zh-CN" sz="2800" dirty="0"/>
              <a:t>3.</a:t>
            </a:r>
            <a:r>
              <a:rPr lang="zh-CN" altLang="en-US" sz="2800" dirty="0"/>
              <a:t>外连接</a:t>
            </a:r>
            <a:endParaRPr lang="zh-CN" altLang="en-US" sz="2800" dirty="0"/>
          </a:p>
          <a:p>
            <a:pPr lvl="1">
              <a:lnSpc>
                <a:spcPct val="150000"/>
              </a:lnSpc>
              <a:buNone/>
            </a:pPr>
            <a:r>
              <a:rPr lang="en-US" altLang="zh-CN" sz="2800" dirty="0">
                <a:solidFill>
                  <a:srgbClr val="7030A0"/>
                </a:solidFill>
              </a:rPr>
              <a:t>4.</a:t>
            </a:r>
            <a:r>
              <a:rPr lang="zh-CN" altLang="en-US" sz="2800" dirty="0">
                <a:solidFill>
                  <a:srgbClr val="7030A0"/>
                </a:solidFill>
              </a:rPr>
              <a:t>多表连接</a:t>
            </a:r>
            <a:endParaRPr lang="zh-CN" altLang="en-US" sz="2800" dirty="0">
              <a:solidFill>
                <a:srgbClr val="7030A0"/>
              </a:solidFill>
            </a:endParaRPr>
          </a:p>
          <a:p>
            <a:pPr lvl="1">
              <a:buNone/>
            </a:pPr>
            <a:endParaRPr lang="en-US" altLang="zh-CN" sz="2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p:txBody>
          <a:bodyPr vert="horz" wrap="square" lIns="91440" tIns="45720" rIns="91440" bIns="45720" anchor="ctr"/>
          <a:p>
            <a:pPr eaLnBrk="1" hangingPunct="1"/>
            <a:r>
              <a:rPr lang="en-US" altLang="zh-CN" sz="3600" dirty="0"/>
              <a:t>4. </a:t>
            </a:r>
            <a:r>
              <a:rPr lang="zh-CN" altLang="en-US" sz="3600" dirty="0"/>
              <a:t>多表连接</a:t>
            </a:r>
            <a:endParaRPr lang="zh-CN" altLang="en-US" sz="3600" dirty="0"/>
          </a:p>
        </p:txBody>
      </p:sp>
      <p:sp>
        <p:nvSpPr>
          <p:cNvPr id="26627" name="Rectangle 3"/>
          <p:cNvSpPr>
            <a:spLocks noGrp="1"/>
          </p:cNvSpPr>
          <p:nvPr>
            <p:ph type="body"/>
          </p:nvPr>
        </p:nvSpPr>
        <p:spPr>
          <a:xfrm>
            <a:off x="611188" y="1268413"/>
            <a:ext cx="8075612" cy="4114800"/>
          </a:xfrm>
        </p:spPr>
        <p:txBody>
          <a:bodyPr vert="horz" wrap="square" lIns="91440" tIns="45720" rIns="91440" bIns="45720" anchor="t"/>
          <a:p>
            <a:pPr eaLnBrk="1" hangingPunct="1">
              <a:lnSpc>
                <a:spcPct val="170000"/>
              </a:lnSpc>
            </a:pPr>
            <a:r>
              <a:rPr lang="zh-CN" altLang="en-US" sz="2400" dirty="0"/>
              <a:t>多表连接：两个以上的表进行连接</a:t>
            </a:r>
            <a:endParaRPr lang="zh-CN" altLang="en-US" dirty="0"/>
          </a:p>
          <a:p>
            <a:pPr algn="just" eaLnBrk="1" hangingPunct="1">
              <a:buNone/>
            </a:pPr>
            <a:endParaRPr lang="zh-CN" altLang="en-US" sz="3200" dirty="0"/>
          </a:p>
          <a:p>
            <a:pPr algn="just" eaLnBrk="1" hangingPunct="1">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endParaRPr lang="zh-CN" altLang="en-US" sz="2400" dirty="0"/>
          </a:p>
          <a:p>
            <a:pPr lvl="1" algn="just">
              <a:lnSpc>
                <a:spcPct val="120000"/>
              </a:lnSpc>
              <a:buNone/>
            </a:pPr>
            <a:r>
              <a:rPr lang="zh-CN" altLang="en-US" dirty="0"/>
              <a:t>  </a:t>
            </a:r>
            <a:r>
              <a:rPr lang="en-US" altLang="zh-CN" dirty="0"/>
              <a:t>SELECT Student.Sno</a:t>
            </a:r>
            <a:r>
              <a:rPr lang="zh-CN" altLang="en-US" dirty="0"/>
              <a:t>, </a:t>
            </a:r>
            <a:r>
              <a:rPr lang="en-US" altLang="zh-CN" dirty="0"/>
              <a:t>Sname</a:t>
            </a:r>
            <a:r>
              <a:rPr lang="zh-CN" altLang="en-US" dirty="0"/>
              <a:t>, </a:t>
            </a:r>
            <a:r>
              <a:rPr lang="en-US" altLang="zh-CN" dirty="0"/>
              <a:t>Cname</a:t>
            </a:r>
            <a:r>
              <a:rPr lang="zh-CN" altLang="en-US" dirty="0"/>
              <a:t>, </a:t>
            </a:r>
            <a:r>
              <a:rPr lang="en-US" altLang="zh-CN" dirty="0"/>
              <a:t>Grade</a:t>
            </a:r>
            <a:endParaRPr lang="en-US" altLang="zh-CN" dirty="0"/>
          </a:p>
          <a:p>
            <a:pPr lvl="1" algn="just">
              <a:lnSpc>
                <a:spcPct val="120000"/>
              </a:lnSpc>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None/>
            </a:pPr>
            <a:r>
              <a:rPr lang="en-US" altLang="zh-CN" dirty="0"/>
              <a:t>   WHERE Student.Sno = SC.Sno </a:t>
            </a:r>
            <a:endParaRPr lang="en-US" altLang="zh-CN" dirty="0"/>
          </a:p>
          <a:p>
            <a:pPr lvl="1" algn="just">
              <a:lnSpc>
                <a:spcPct val="120000"/>
              </a:lnSpc>
              <a:buNone/>
            </a:pPr>
            <a:r>
              <a:rPr lang="en-US" altLang="zh-CN" dirty="0"/>
              <a:t>                  AND SC.Cno = Course.Cno</a:t>
            </a:r>
            <a:r>
              <a:rPr lang="zh-CN" altLang="en-US" dirty="0"/>
              <a:t>;</a:t>
            </a:r>
            <a:endParaRPr lang="zh-CN" altLang="en-US" dirty="0"/>
          </a:p>
          <a:p>
            <a:pPr algn="just" eaLnBrk="1" hangingPunct="1">
              <a:lnSpc>
                <a:spcPct val="120000"/>
              </a:lnSpc>
              <a:buNone/>
            </a:pPr>
            <a:r>
              <a:rPr lang="zh-CN" altLang="en-US" sz="2000" dirty="0">
                <a:latin typeface="Courier New" panose="02070309020205020404" pitchFamily="49" charset="0"/>
              </a:rPr>
              <a:t> </a:t>
            </a:r>
            <a:endParaRPr lang="zh-CN" altLang="en-US" sz="2000" dirty="0">
              <a:latin typeface="Courier New" panose="02070309020205020404"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1026"/>
          <p:cNvSpPr>
            <a:spLocks noGrp="1"/>
          </p:cNvSpPr>
          <p:nvPr>
            <p:ph type="title"/>
          </p:nvPr>
        </p:nvSpPr>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
        <p:nvSpPr>
          <p:cNvPr id="27651" name="Rectangle 1027"/>
          <p:cNvSpPr>
            <a:spLocks noGrp="1"/>
          </p:cNvSpPr>
          <p:nvPr>
            <p:ph type="body"/>
          </p:nvPr>
        </p:nvSpPr>
        <p:spPr>
          <a:xfrm>
            <a:off x="1116013" y="1341438"/>
            <a:ext cx="5410200" cy="4548187"/>
          </a:xfrm>
        </p:spPr>
        <p:txBody>
          <a:bodyPr vert="horz" wrap="square" lIns="91440" tIns="45720" rIns="91440" bIns="45720" anchor="t"/>
          <a:p>
            <a:pPr algn="just" eaLnBrk="1" hangingPunct="1">
              <a:lnSpc>
                <a:spcPct val="160000"/>
              </a:lnSpc>
              <a:buNone/>
            </a:pPr>
            <a:r>
              <a:rPr lang="en-US" altLang="zh-CN" dirty="0"/>
              <a:t>3.4.1 </a:t>
            </a:r>
            <a:r>
              <a:rPr lang="zh-CN" altLang="en-US" dirty="0"/>
              <a:t>单表查询</a:t>
            </a:r>
            <a:endParaRPr lang="zh-CN" altLang="en-US" dirty="0"/>
          </a:p>
          <a:p>
            <a:pPr algn="just" eaLnBrk="1" hangingPunct="1">
              <a:lnSpc>
                <a:spcPct val="160000"/>
              </a:lnSpc>
              <a:buNone/>
            </a:pPr>
            <a:r>
              <a:rPr lang="en-US" altLang="zh-CN" dirty="0"/>
              <a:t>3.4.2 </a:t>
            </a:r>
            <a:r>
              <a:rPr lang="zh-CN" altLang="en-US" dirty="0"/>
              <a:t>连接查询</a:t>
            </a:r>
            <a:endParaRPr lang="zh-CN" altLang="en-US" dirty="0"/>
          </a:p>
          <a:p>
            <a:pPr algn="just" eaLnBrk="1" hangingPunct="1">
              <a:lnSpc>
                <a:spcPct val="160000"/>
              </a:lnSpc>
              <a:buNone/>
            </a:pPr>
            <a:r>
              <a:rPr lang="en-US" altLang="zh-CN" dirty="0">
                <a:solidFill>
                  <a:srgbClr val="3333FF"/>
                </a:solidFill>
              </a:rPr>
              <a:t>3.4.3 </a:t>
            </a:r>
            <a:r>
              <a:rPr lang="zh-CN" altLang="en-US" dirty="0">
                <a:solidFill>
                  <a:srgbClr val="3333FF"/>
                </a:solidFill>
              </a:rPr>
              <a:t>嵌套查询</a:t>
            </a:r>
            <a:endParaRPr lang="zh-CN" altLang="en-US" dirty="0">
              <a:solidFill>
                <a:srgbClr val="3333FF"/>
              </a:solidFill>
            </a:endParaRPr>
          </a:p>
          <a:p>
            <a:pPr algn="just" eaLnBrk="1" hangingPunct="1"/>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ctr"/>
          <a:p>
            <a:pPr eaLnBrk="1" hangingPunct="1"/>
            <a:r>
              <a:rPr lang="en-US" altLang="zh-CN" sz="3600" dirty="0"/>
              <a:t>3.1 SQL</a:t>
            </a:r>
            <a:r>
              <a:rPr lang="zh-CN" altLang="en-US" sz="3600" dirty="0"/>
              <a:t>概述</a:t>
            </a:r>
            <a:endParaRPr lang="zh-CN" altLang="en-US" sz="3600" dirty="0"/>
          </a:p>
        </p:txBody>
      </p:sp>
      <p:sp>
        <p:nvSpPr>
          <p:cNvPr id="17411" name="Rectangle 3"/>
          <p:cNvSpPr>
            <a:spLocks noGrp="1"/>
          </p:cNvSpPr>
          <p:nvPr>
            <p:ph type="body"/>
          </p:nvPr>
        </p:nvSpPr>
        <p:spPr>
          <a:xfrm>
            <a:off x="611188" y="1339850"/>
            <a:ext cx="8075612" cy="4854575"/>
          </a:xfrm>
          <a:ln/>
        </p:spPr>
        <p:txBody>
          <a:bodyPr vert="horz" wrap="square" lIns="91440" tIns="45720" rIns="91440" bIns="45720" anchor="t"/>
          <a:p>
            <a:pPr marL="0" indent="0" eaLnBrk="1" hangingPunct="1">
              <a:lnSpc>
                <a:spcPct val="180000"/>
              </a:lnSpc>
              <a:buNone/>
            </a:pPr>
            <a:r>
              <a:rPr lang="en-US" altLang="zh-CN" dirty="0"/>
              <a:t>3.1.1  SQL </a:t>
            </a:r>
            <a:r>
              <a:rPr lang="zh-CN" altLang="en-US" dirty="0"/>
              <a:t>的产生与发展</a:t>
            </a:r>
            <a:endParaRPr lang="zh-CN" altLang="en-US" dirty="0"/>
          </a:p>
          <a:p>
            <a:pPr marL="0" indent="0" eaLnBrk="1" hangingPunct="1">
              <a:lnSpc>
                <a:spcPct val="180000"/>
              </a:lnSpc>
              <a:buNone/>
            </a:pPr>
            <a:r>
              <a:rPr lang="en-US" altLang="zh-CN" dirty="0"/>
              <a:t>3.1.2  SQL</a:t>
            </a:r>
            <a:r>
              <a:rPr lang="zh-CN" altLang="en-US" dirty="0"/>
              <a:t>的特点</a:t>
            </a:r>
            <a:endParaRPr lang="zh-CN" altLang="en-US" dirty="0"/>
          </a:p>
          <a:p>
            <a:pPr marL="0" indent="0" eaLnBrk="1" hangingPunct="1">
              <a:lnSpc>
                <a:spcPct val="180000"/>
              </a:lnSpc>
              <a:buNone/>
            </a:pPr>
            <a:r>
              <a:rPr lang="en-US" altLang="zh-CN" dirty="0">
                <a:solidFill>
                  <a:srgbClr val="00B050"/>
                </a:solidFill>
              </a:rPr>
              <a:t>3.1.3  SQL</a:t>
            </a:r>
            <a:r>
              <a:rPr lang="zh-CN" altLang="en-US" dirty="0">
                <a:solidFill>
                  <a:srgbClr val="00B050"/>
                </a:solidFill>
              </a:rPr>
              <a:t>的基本概念</a:t>
            </a:r>
            <a:endParaRPr lang="zh-CN" altLang="en-US" dirty="0">
              <a:solidFill>
                <a:srgbClr val="00B05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p>
            <a:pPr eaLnBrk="1" hangingPunct="1"/>
            <a:r>
              <a:rPr lang="zh-CN" altLang="en-US" sz="3600" dirty="0"/>
              <a:t>嵌套查询（续）</a:t>
            </a:r>
            <a:endParaRPr lang="zh-CN" altLang="en-US" sz="3600" dirty="0"/>
          </a:p>
        </p:txBody>
      </p:sp>
      <p:sp>
        <p:nvSpPr>
          <p:cNvPr id="28675" name="Rectangle 3"/>
          <p:cNvSpPr>
            <a:spLocks noGrp="1"/>
          </p:cNvSpPr>
          <p:nvPr>
            <p:ph type="body"/>
          </p:nvPr>
        </p:nvSpPr>
        <p:spPr>
          <a:xfrm>
            <a:off x="611188" y="1098550"/>
            <a:ext cx="7772400" cy="5138738"/>
          </a:xfrm>
        </p:spPr>
        <p:txBody>
          <a:bodyPr vert="horz" wrap="square" lIns="91440" tIns="45720" rIns="91440" bIns="45720" anchor="t"/>
          <a:p>
            <a:pPr eaLnBrk="1" hangingPunct="1">
              <a:spcBef>
                <a:spcPct val="0"/>
              </a:spcBef>
            </a:pPr>
            <a:r>
              <a:rPr lang="zh-CN" altLang="en-US" dirty="0"/>
              <a:t>嵌套查询概述</a:t>
            </a:r>
            <a:endParaRPr lang="zh-CN" altLang="en-US" dirty="0"/>
          </a:p>
          <a:p>
            <a:pPr lvl="1">
              <a:spcBef>
                <a:spcPct val="0"/>
              </a:spcBef>
              <a:spcAft>
                <a:spcPct val="40000"/>
              </a:spcAft>
            </a:pPr>
            <a:r>
              <a:rPr lang="zh-CN" altLang="en-US" dirty="0"/>
              <a:t>一个</a:t>
            </a:r>
            <a:r>
              <a:rPr lang="en-US" altLang="zh-CN" dirty="0"/>
              <a:t>SELECT-FROM-WHERE</a:t>
            </a:r>
            <a:r>
              <a:rPr lang="zh-CN" altLang="en-US" dirty="0"/>
              <a:t>语句称为一个</a:t>
            </a:r>
            <a:r>
              <a:rPr lang="zh-CN" altLang="en-US" dirty="0">
                <a:solidFill>
                  <a:srgbClr val="FF00FF"/>
                </a:solidFill>
              </a:rPr>
              <a:t>查询块</a:t>
            </a:r>
            <a:endParaRPr lang="zh-CN" altLang="en-US" dirty="0">
              <a:solidFill>
                <a:srgbClr val="FF00FF"/>
              </a:solidFill>
            </a:endParaRPr>
          </a:p>
          <a:p>
            <a:pPr lvl="1">
              <a:spcBef>
                <a:spcPct val="0"/>
              </a:spcBef>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a:t>
            </a:r>
            <a:r>
              <a:rPr lang="zh-CN" altLang="en-US" dirty="0">
                <a:solidFill>
                  <a:srgbClr val="FF00FF"/>
                </a:solidFill>
              </a:rPr>
              <a:t>嵌套查询</a:t>
            </a:r>
            <a:endParaRPr lang="en-US" altLang="zh-CN" dirty="0">
              <a:solidFill>
                <a:srgbClr val="FF00FF"/>
              </a:solidFill>
            </a:endParaRPr>
          </a:p>
          <a:p>
            <a:pPr eaLnBrk="1" hangingPunct="1">
              <a:spcBef>
                <a:spcPct val="0"/>
              </a:spcBef>
              <a:buNone/>
            </a:pPr>
            <a:endParaRPr lang="en-US" altLang="zh-CN" sz="2400" dirty="0"/>
          </a:p>
          <a:p>
            <a:pPr eaLnBrk="1" hangingPunct="1">
              <a:spcBef>
                <a:spcPct val="0"/>
              </a:spcBef>
              <a:buNone/>
            </a:pPr>
            <a:r>
              <a:rPr lang="en-US" altLang="zh-CN" sz="2400" dirty="0"/>
              <a:t>     SELECT Sname	</a:t>
            </a:r>
            <a:r>
              <a:rPr lang="en-US" altLang="zh-CN" sz="2000" dirty="0"/>
              <a:t>                           /*</a:t>
            </a:r>
            <a:r>
              <a:rPr lang="zh-CN" altLang="en-US" sz="2000" dirty="0"/>
              <a:t>外层查询</a:t>
            </a:r>
            <a:r>
              <a:rPr lang="en-US" altLang="zh-CN" sz="2000" dirty="0"/>
              <a:t>/</a:t>
            </a:r>
            <a:r>
              <a:rPr lang="zh-CN" altLang="en-US" sz="2000" dirty="0"/>
              <a:t>父查询*</a:t>
            </a:r>
            <a:r>
              <a:rPr lang="en-US" altLang="zh-CN" sz="2000" dirty="0"/>
              <a:t>/</a:t>
            </a:r>
            <a:endParaRPr lang="en-US" altLang="zh-CN" sz="2000" dirty="0"/>
          </a:p>
          <a:p>
            <a:pPr eaLnBrk="1" hangingPunct="1">
              <a:spcBef>
                <a:spcPct val="0"/>
              </a:spcBef>
              <a:buNone/>
            </a:pPr>
            <a:r>
              <a:rPr lang="en-US" altLang="zh-CN" sz="2400" dirty="0"/>
              <a:t>     FROM Student</a:t>
            </a:r>
            <a:endParaRPr lang="en-US" altLang="zh-CN" sz="2400" dirty="0"/>
          </a:p>
          <a:p>
            <a:pPr eaLnBrk="1" hangingPunct="1">
              <a:spcBef>
                <a:spcPct val="0"/>
              </a:spcBef>
              <a:buNone/>
            </a:pPr>
            <a:r>
              <a:rPr lang="en-US" altLang="zh-CN" sz="2400" dirty="0"/>
              <a:t>     WHERE Sno IN</a:t>
            </a:r>
            <a:endParaRPr lang="en-US" altLang="zh-CN" sz="2400" dirty="0"/>
          </a:p>
          <a:p>
            <a:pPr eaLnBrk="1" hangingPunct="1">
              <a:spcBef>
                <a:spcPct val="0"/>
              </a:spcBef>
              <a:buNone/>
            </a:pPr>
            <a:r>
              <a:rPr lang="en-US" altLang="zh-CN" sz="2400" dirty="0"/>
              <a:t>                        </a:t>
            </a:r>
            <a:r>
              <a:rPr lang="zh-CN" altLang="en-US" sz="2400" dirty="0"/>
              <a:t>( </a:t>
            </a:r>
            <a:r>
              <a:rPr lang="en-US" altLang="zh-CN" sz="2400" dirty="0"/>
              <a:t>SELECT Sno        </a:t>
            </a:r>
            <a:r>
              <a:rPr lang="en-US" altLang="zh-CN" sz="2000" dirty="0"/>
              <a:t>/*</a:t>
            </a:r>
            <a:r>
              <a:rPr lang="zh-CN" altLang="en-US" sz="2000" dirty="0"/>
              <a:t>内层查询</a:t>
            </a:r>
            <a:r>
              <a:rPr lang="en-US" altLang="zh-CN" sz="2000" dirty="0"/>
              <a:t>/</a:t>
            </a:r>
            <a:r>
              <a:rPr lang="zh-CN" altLang="en-US" sz="2000" dirty="0"/>
              <a:t>子查询*</a:t>
            </a:r>
            <a:r>
              <a:rPr lang="en-US" altLang="zh-CN" sz="2000" dirty="0"/>
              <a:t>/</a:t>
            </a:r>
            <a:endParaRPr lang="en-US" altLang="zh-CN" sz="2000" dirty="0"/>
          </a:p>
          <a:p>
            <a:pPr eaLnBrk="1" hangingPunct="1">
              <a:spcBef>
                <a:spcPct val="0"/>
              </a:spcBef>
              <a:buNone/>
            </a:pPr>
            <a:r>
              <a:rPr lang="en-US" altLang="zh-CN" sz="2400" dirty="0"/>
              <a:t>                          FROM SC</a:t>
            </a:r>
            <a:endParaRPr lang="en-US" altLang="zh-CN" sz="2400" dirty="0"/>
          </a:p>
          <a:p>
            <a:pPr eaLnBrk="1" hangingPunct="1">
              <a:spcBef>
                <a:spcPct val="0"/>
              </a:spcBef>
              <a:buNone/>
            </a:pPr>
            <a:r>
              <a:rPr lang="en-US" altLang="zh-CN" sz="2400" dirty="0"/>
              <a:t>                          WHERE Cno= ' 2 '</a:t>
            </a:r>
            <a:r>
              <a:rPr lang="zh-CN" altLang="en-US" sz="2400" dirty="0"/>
              <a:t>);</a:t>
            </a:r>
            <a:endParaRPr lang="zh-CN" altLang="en-US" sz="2400" dirty="0"/>
          </a:p>
          <a:p>
            <a:pPr lvl="1">
              <a:spcBef>
                <a:spcPct val="0"/>
              </a:spcBef>
            </a:pPr>
            <a:endParaRPr lang="zh-CN" altLang="en-US" dirty="0">
              <a:solidFill>
                <a:srgbClr val="FF00FF"/>
              </a:solidFill>
            </a:endParaRPr>
          </a:p>
          <a:p>
            <a:pPr eaLnBrk="1" hangingPunct="1">
              <a:spcBef>
                <a:spcPct val="0"/>
              </a:spcBef>
              <a:buNone/>
            </a:pPr>
            <a:r>
              <a:rPr lang="zh-CN" altLang="en-US" sz="2400" dirty="0"/>
              <a:t>        </a:t>
            </a:r>
            <a:endParaRPr lang="zh-CN" altLang="en-US" sz="2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026"/>
          <p:cNvSpPr>
            <a:spLocks noGrp="1"/>
          </p:cNvSpPr>
          <p:nvPr>
            <p:ph type="title"/>
          </p:nvPr>
        </p:nvSpPr>
        <p:spPr/>
        <p:txBody>
          <a:bodyPr vert="horz" wrap="square" lIns="91440" tIns="45720" rIns="91440" bIns="45720" anchor="ctr"/>
          <a:p>
            <a:pPr eaLnBrk="1" hangingPunct="1"/>
            <a:r>
              <a:rPr lang="zh-CN" altLang="en-US" sz="3600" dirty="0"/>
              <a:t>嵌套查询（续）</a:t>
            </a:r>
            <a:endParaRPr lang="zh-CN" altLang="en-US" sz="3600" dirty="0"/>
          </a:p>
        </p:txBody>
      </p:sp>
      <p:sp>
        <p:nvSpPr>
          <p:cNvPr id="29699" name="Rectangle 1027"/>
          <p:cNvSpPr>
            <a:spLocks noGrp="1"/>
          </p:cNvSpPr>
          <p:nvPr>
            <p:ph type="body"/>
          </p:nvPr>
        </p:nvSpPr>
        <p:spPr>
          <a:xfrm>
            <a:off x="457200" y="1125538"/>
            <a:ext cx="8229600" cy="4854575"/>
          </a:xfrm>
        </p:spPr>
        <p:txBody>
          <a:bodyPr vert="horz" wrap="square" lIns="91440" tIns="45720" rIns="91440" bIns="45720" anchor="t"/>
          <a:p>
            <a:pPr lvl="1">
              <a:lnSpc>
                <a:spcPct val="180000"/>
              </a:lnSpc>
            </a:pPr>
            <a:r>
              <a:rPr lang="zh-CN" altLang="en-US" dirty="0"/>
              <a:t>上层的查询块称为</a:t>
            </a:r>
            <a:r>
              <a:rPr lang="zh-CN" altLang="en-US" dirty="0">
                <a:solidFill>
                  <a:srgbClr val="FF00FF"/>
                </a:solidFill>
              </a:rPr>
              <a:t>外层查询</a:t>
            </a:r>
            <a:r>
              <a:rPr lang="zh-CN" altLang="en-US" dirty="0"/>
              <a:t>或</a:t>
            </a:r>
            <a:r>
              <a:rPr lang="zh-CN" altLang="en-US" dirty="0">
                <a:solidFill>
                  <a:srgbClr val="FF00FF"/>
                </a:solidFill>
              </a:rPr>
              <a:t>父查询</a:t>
            </a:r>
            <a:endParaRPr lang="en-US" altLang="zh-CN" dirty="0">
              <a:solidFill>
                <a:srgbClr val="FF00FF"/>
              </a:solidFill>
            </a:endParaRPr>
          </a:p>
          <a:p>
            <a:pPr lvl="1">
              <a:lnSpc>
                <a:spcPct val="180000"/>
              </a:lnSpc>
            </a:pPr>
            <a:r>
              <a:rPr lang="zh-CN" altLang="en-US" dirty="0"/>
              <a:t>下层查询块称为</a:t>
            </a:r>
            <a:r>
              <a:rPr lang="zh-CN" altLang="en-US" dirty="0">
                <a:solidFill>
                  <a:srgbClr val="FF00FF"/>
                </a:solidFill>
              </a:rPr>
              <a:t>内层查询</a:t>
            </a:r>
            <a:r>
              <a:rPr lang="zh-CN" altLang="en-US" dirty="0"/>
              <a:t>或</a:t>
            </a:r>
            <a:r>
              <a:rPr lang="zh-CN" altLang="en-US" dirty="0">
                <a:solidFill>
                  <a:srgbClr val="FF00FF"/>
                </a:solidFill>
              </a:rPr>
              <a:t>子查询</a:t>
            </a:r>
            <a:endParaRPr lang="en-US" altLang="zh-CN" dirty="0">
              <a:solidFill>
                <a:srgbClr val="FF00FF"/>
              </a:solidFill>
            </a:endParaRPr>
          </a:p>
          <a:p>
            <a:pPr lvl="1">
              <a:lnSpc>
                <a:spcPct val="180000"/>
              </a:lnSpc>
            </a:pPr>
            <a:r>
              <a:rPr lang="en-US" altLang="zh-CN" dirty="0"/>
              <a:t>SQL</a:t>
            </a:r>
            <a:r>
              <a:rPr lang="zh-CN" altLang="en-US" dirty="0"/>
              <a:t>语言允许多层嵌套查询</a:t>
            </a:r>
            <a:endParaRPr lang="en-US" altLang="zh-CN" dirty="0"/>
          </a:p>
          <a:p>
            <a:pPr lvl="2">
              <a:lnSpc>
                <a:spcPct val="180000"/>
              </a:lnSpc>
              <a:buSzPct val="87000"/>
              <a:buFont typeface="Wingdings" panose="05000000000000000000" pitchFamily="2" charset="2"/>
              <a:buChar char="l"/>
            </a:pPr>
            <a:r>
              <a:rPr lang="zh-CN" altLang="en-US" sz="2200" dirty="0"/>
              <a:t>即一个子查询中还可以嵌套其他子查询</a:t>
            </a:r>
            <a:endParaRPr lang="zh-CN" altLang="en-US" sz="2200" dirty="0"/>
          </a:p>
          <a:p>
            <a:pPr lvl="1">
              <a:lnSpc>
                <a:spcPct val="180000"/>
              </a:lnSpc>
            </a:pPr>
            <a:r>
              <a:rPr lang="zh-CN" altLang="en-US" dirty="0"/>
              <a:t>子查询的限制</a:t>
            </a:r>
            <a:endParaRPr lang="zh-CN" altLang="en-US" dirty="0"/>
          </a:p>
          <a:p>
            <a:pPr lvl="2">
              <a:lnSpc>
                <a:spcPct val="180000"/>
              </a:lnSpc>
              <a:buSzPct val="87000"/>
              <a:buFont typeface="Wingdings" panose="05000000000000000000" pitchFamily="2" charset="2"/>
              <a:buChar char="l"/>
            </a:pPr>
            <a:r>
              <a:rPr lang="zh-CN" altLang="en-US" sz="2200" dirty="0"/>
              <a:t>不能使用</a:t>
            </a:r>
            <a:r>
              <a:rPr lang="en-US" altLang="zh-CN" sz="2200" dirty="0"/>
              <a:t>ORDER BY</a:t>
            </a:r>
            <a:r>
              <a:rPr lang="zh-CN" altLang="en-US" sz="2200" dirty="0"/>
              <a:t>子句</a:t>
            </a:r>
            <a:endParaRPr lang="zh-CN" altLang="en-US" sz="22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p>
            <a:pPr eaLnBrk="1" hangingPunct="1"/>
            <a:r>
              <a:rPr lang="zh-CN" altLang="en-US" sz="3600" dirty="0"/>
              <a:t>嵌套查询求解方法</a:t>
            </a:r>
            <a:endParaRPr lang="zh-CN" altLang="en-US" sz="3600" dirty="0"/>
          </a:p>
        </p:txBody>
      </p:sp>
      <p:sp>
        <p:nvSpPr>
          <p:cNvPr id="30723" name="Rectangle 3"/>
          <p:cNvSpPr>
            <a:spLocks noGrp="1"/>
          </p:cNvSpPr>
          <p:nvPr>
            <p:ph type="body"/>
          </p:nvPr>
        </p:nvSpPr>
        <p:spPr/>
        <p:txBody>
          <a:bodyPr vert="horz" wrap="square" lIns="91440" tIns="45720" rIns="91440" bIns="45720" anchor="t"/>
          <a:p>
            <a:pPr eaLnBrk="1" hangingPunct="1">
              <a:lnSpc>
                <a:spcPct val="110000"/>
              </a:lnSpc>
            </a:pPr>
            <a:r>
              <a:rPr lang="zh-CN" altLang="en-US" dirty="0"/>
              <a:t>不相关子查询：</a:t>
            </a:r>
            <a:endParaRPr lang="zh-CN" altLang="en-US" dirty="0"/>
          </a:p>
          <a:p>
            <a:pPr eaLnBrk="1" hangingPunct="1">
              <a:lnSpc>
                <a:spcPct val="110000"/>
              </a:lnSpc>
              <a:buNone/>
            </a:pPr>
            <a:r>
              <a:rPr lang="zh-CN" altLang="en-US" dirty="0"/>
              <a:t>    子查询的查询条件不依赖于父查询</a:t>
            </a:r>
            <a:endParaRPr lang="zh-CN" altLang="en-US" dirty="0"/>
          </a:p>
          <a:p>
            <a:pPr lvl="1">
              <a:lnSpc>
                <a:spcPct val="150000"/>
              </a:lnSpc>
            </a:pPr>
            <a:r>
              <a:rPr lang="zh-CN" altLang="en-US" dirty="0"/>
              <a:t>由里向外 逐层处理。即每个子查询在上一级查询处理之前求解，子查询的结果用于建立其父查询的查找条件。</a:t>
            </a:r>
            <a:endParaRPr lang="zh-CN" altLang="en-US" dirty="0"/>
          </a:p>
          <a:p>
            <a:pPr eaLnBrk="1" hangingPunct="1">
              <a:lnSpc>
                <a:spcPct val="110000"/>
              </a:lnSpc>
            </a:pPr>
            <a:endParaRPr lang="en-US" altLang="zh-CN" sz="2400" dirty="0"/>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1746" name="Rectangle 2"/>
          <p:cNvSpPr>
            <a:spLocks noGrp="1"/>
          </p:cNvSpPr>
          <p:nvPr>
            <p:ph type="title"/>
          </p:nvPr>
        </p:nvSpPr>
        <p:spPr/>
        <p:txBody>
          <a:bodyPr vert="horz" wrap="square" lIns="91440" tIns="45720" rIns="91440" bIns="45720" anchor="ctr"/>
          <a:p>
            <a:pPr eaLnBrk="1" hangingPunct="1"/>
            <a:r>
              <a:rPr lang="zh-CN" altLang="en-US" sz="3600" dirty="0"/>
              <a:t>嵌套查询求解方法（续）</a:t>
            </a:r>
            <a:endParaRPr lang="zh-CN" altLang="en-US" sz="3600" dirty="0"/>
          </a:p>
        </p:txBody>
      </p:sp>
      <p:sp>
        <p:nvSpPr>
          <p:cNvPr id="31747" name="Rectangle 3"/>
          <p:cNvSpPr>
            <a:spLocks noGrp="1"/>
          </p:cNvSpPr>
          <p:nvPr>
            <p:ph type="body"/>
          </p:nvPr>
        </p:nvSpPr>
        <p:spPr>
          <a:xfrm>
            <a:off x="457200" y="1125538"/>
            <a:ext cx="8229600" cy="4854575"/>
          </a:xfrm>
        </p:spPr>
        <p:txBody>
          <a:bodyPr vert="horz" wrap="square" lIns="91440" tIns="45720" rIns="91440" bIns="45720" anchor="t"/>
          <a:p>
            <a:pPr eaLnBrk="1" hangingPunct="1">
              <a:lnSpc>
                <a:spcPct val="160000"/>
              </a:lnSpc>
            </a:pPr>
            <a:r>
              <a:rPr lang="zh-CN" altLang="en-US" dirty="0"/>
              <a:t>相关子查询：子查询的查询条件依赖于父查询</a:t>
            </a:r>
            <a:endParaRPr lang="zh-CN" altLang="en-US" dirty="0"/>
          </a:p>
          <a:p>
            <a:pPr lvl="1">
              <a:lnSpc>
                <a:spcPct val="160000"/>
              </a:lnSpc>
            </a:pPr>
            <a:r>
              <a:rPr lang="zh-CN" altLang="en-US" dirty="0"/>
              <a:t>首先取外层查询中表的第一个元组，根据它与内层查询相关的属性值处理内层查询，若</a:t>
            </a:r>
            <a:r>
              <a:rPr lang="en-US" altLang="zh-CN" dirty="0"/>
              <a:t>WHERE</a:t>
            </a:r>
            <a:r>
              <a:rPr lang="zh-CN" altLang="en-US" dirty="0"/>
              <a:t>子句返回值为真，则取此元组放入结果表</a:t>
            </a:r>
            <a:endParaRPr lang="zh-CN" altLang="en-US" dirty="0"/>
          </a:p>
          <a:p>
            <a:pPr lvl="1">
              <a:lnSpc>
                <a:spcPct val="160000"/>
              </a:lnSpc>
            </a:pPr>
            <a:r>
              <a:rPr lang="zh-CN" altLang="en-US" dirty="0"/>
              <a:t>然后再取外层表的下一个元组</a:t>
            </a:r>
            <a:endParaRPr lang="zh-CN" altLang="en-US" dirty="0"/>
          </a:p>
          <a:p>
            <a:pPr lvl="1">
              <a:lnSpc>
                <a:spcPct val="160000"/>
              </a:lnSpc>
            </a:pPr>
            <a:r>
              <a:rPr lang="zh-CN" altLang="en-US" dirty="0"/>
              <a:t>重复这一过程，直至外层表全部检查完为止</a:t>
            </a:r>
            <a:endParaRPr lang="zh-CN" altLang="en-US" dirty="0"/>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p>
            <a:pPr eaLnBrk="1" hangingPunct="1"/>
            <a:r>
              <a:rPr lang="en-US" altLang="zh-CN" sz="3600" dirty="0"/>
              <a:t>3.4.3  </a:t>
            </a:r>
            <a:r>
              <a:rPr lang="zh-CN" altLang="en-US" sz="3600" dirty="0"/>
              <a:t>嵌套查询</a:t>
            </a:r>
            <a:endParaRPr lang="zh-CN" altLang="en-US" sz="3600" dirty="0"/>
          </a:p>
        </p:txBody>
      </p:sp>
      <p:sp>
        <p:nvSpPr>
          <p:cNvPr id="32771" name="Rectangle 3"/>
          <p:cNvSpPr>
            <a:spLocks noGrp="1"/>
          </p:cNvSpPr>
          <p:nvPr>
            <p:ph type="body"/>
          </p:nvPr>
        </p:nvSpPr>
        <p:spPr/>
        <p:txBody>
          <a:bodyPr vert="horz" wrap="square" lIns="91440" tIns="45720" rIns="91440" bIns="45720" anchor="t"/>
          <a:p>
            <a:pPr eaLnBrk="1" hangingPunct="1">
              <a:lnSpc>
                <a:spcPct val="150000"/>
              </a:lnSpc>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endParaRPr lang="zh-CN" altLang="en-US" dirty="0">
              <a:solidFill>
                <a:srgbClr val="7030A0"/>
              </a:solidFill>
            </a:endParaRPr>
          </a:p>
          <a:p>
            <a:pPr eaLnBrk="1" hangingPunct="1">
              <a:lnSpc>
                <a:spcPct val="150000"/>
              </a:lnSpc>
              <a:buNone/>
            </a:pPr>
            <a:r>
              <a:rPr lang="zh-CN" altLang="en-US" dirty="0"/>
              <a:t>  </a:t>
            </a:r>
            <a:r>
              <a:rPr lang="en-US" altLang="zh-CN" dirty="0"/>
              <a:t>2.</a:t>
            </a:r>
            <a:r>
              <a:rPr lang="zh-CN" altLang="en-US" dirty="0"/>
              <a:t>带有比较运算符的子查询</a:t>
            </a:r>
            <a:endParaRPr lang="zh-CN" altLang="en-US" dirty="0"/>
          </a:p>
          <a:p>
            <a:pPr eaLnBrk="1" hangingPunct="1">
              <a:lnSpc>
                <a:spcPct val="150000"/>
              </a:lnSpc>
              <a:buNone/>
            </a:pPr>
            <a:r>
              <a:rPr lang="zh-CN" altLang="en-US" dirty="0"/>
              <a:t>  </a:t>
            </a:r>
            <a:endParaRPr lang="en-US" altLang="zh-CN"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p:txBody>
          <a:bodyPr vert="horz" wrap="square" lIns="91440" tIns="45720" rIns="91440" bIns="45720" anchor="ctr"/>
          <a:p>
            <a:pPr eaLnBrk="1" hangingPunct="1"/>
            <a:r>
              <a:rPr lang="en-US" altLang="zh-CN" sz="3600" dirty="0"/>
              <a:t>1. </a:t>
            </a:r>
            <a:r>
              <a:rPr lang="zh-CN" altLang="en-US" sz="3600" dirty="0"/>
              <a:t>带有</a:t>
            </a:r>
            <a:r>
              <a:rPr lang="en-US" altLang="zh-CN" sz="3600" dirty="0"/>
              <a:t>IN</a:t>
            </a:r>
            <a:r>
              <a:rPr lang="zh-CN" altLang="en-US" sz="3600" dirty="0"/>
              <a:t>谓词的子查询</a:t>
            </a:r>
            <a:endParaRPr lang="zh-CN" altLang="en-US" sz="3600" dirty="0"/>
          </a:p>
        </p:txBody>
      </p:sp>
      <p:sp>
        <p:nvSpPr>
          <p:cNvPr id="33795" name="Rectangle 3"/>
          <p:cNvSpPr>
            <a:spLocks noGrp="1"/>
          </p:cNvSpPr>
          <p:nvPr>
            <p:ph type="body"/>
          </p:nvPr>
        </p:nvSpPr>
        <p:spPr/>
        <p:txBody>
          <a:bodyPr vert="horz" wrap="square" lIns="91440" tIns="45720" rIns="91440" bIns="45720" anchor="t"/>
          <a:p>
            <a:pPr eaLnBrk="1" hangingPunct="1">
              <a:lnSpc>
                <a:spcPct val="140000"/>
              </a:lnSpc>
              <a:buNone/>
            </a:pPr>
            <a:r>
              <a:rPr lang="en-US" altLang="zh-CN" sz="2400" dirty="0"/>
              <a:t>[</a:t>
            </a:r>
            <a:r>
              <a:rPr lang="zh-CN" altLang="en-US" sz="2400" dirty="0"/>
              <a:t>例 </a:t>
            </a:r>
            <a:r>
              <a:rPr lang="en-US" altLang="zh-CN" sz="2400" dirty="0"/>
              <a:t>3.55]  </a:t>
            </a:r>
            <a:r>
              <a:rPr lang="zh-CN" altLang="en-US" sz="2400" dirty="0"/>
              <a:t>查询与“刘晨”在同一个系学习的学生。</a:t>
            </a:r>
            <a:endParaRPr lang="zh-CN" altLang="en-US" sz="2400" dirty="0"/>
          </a:p>
          <a:p>
            <a:pPr eaLnBrk="1" hangingPunct="1">
              <a:lnSpc>
                <a:spcPct val="140000"/>
              </a:lnSpc>
              <a:buNone/>
            </a:pPr>
            <a:r>
              <a:rPr lang="zh-CN" altLang="en-US" dirty="0"/>
              <a:t>         </a:t>
            </a:r>
            <a:r>
              <a:rPr lang="zh-CN" altLang="en-US" sz="2400" dirty="0"/>
              <a:t>此查询要求可以分步来完成</a:t>
            </a:r>
            <a:endParaRPr lang="zh-CN" altLang="en-US" dirty="0"/>
          </a:p>
          <a:p>
            <a:pPr eaLnBrk="1" hangingPunct="1">
              <a:lnSpc>
                <a:spcPct val="140000"/>
              </a:lnSpc>
              <a:buNone/>
            </a:pPr>
            <a:r>
              <a:rPr lang="zh-CN" altLang="en-US" sz="2400" dirty="0"/>
              <a:t>    ① 确定“刘晨”所在系名             </a:t>
            </a:r>
            <a:endParaRPr lang="zh-CN" altLang="en-US" sz="2400" dirty="0"/>
          </a:p>
          <a:p>
            <a:pPr eaLnBrk="1" hangingPunct="1">
              <a:lnSpc>
                <a:spcPct val="140000"/>
              </a:lnSpc>
              <a:buNone/>
            </a:pPr>
            <a:r>
              <a:rPr lang="zh-CN" altLang="en-US" sz="2400" dirty="0"/>
              <a:t>         </a:t>
            </a:r>
            <a:r>
              <a:rPr lang="en-US" altLang="zh-CN" sz="2400" dirty="0"/>
              <a:t>SELECT  Sdept  </a:t>
            </a:r>
            <a:endParaRPr lang="en-US" altLang="zh-CN" sz="2400" dirty="0"/>
          </a:p>
          <a:p>
            <a:pPr eaLnBrk="1" hangingPunct="1">
              <a:lnSpc>
                <a:spcPct val="140000"/>
              </a:lnSpc>
              <a:buNone/>
            </a:pPr>
            <a:r>
              <a:rPr lang="en-US" altLang="zh-CN" sz="2400" dirty="0"/>
              <a:t>         FROM     Student                            </a:t>
            </a:r>
            <a:endParaRPr lang="en-US" altLang="zh-CN" sz="2400" dirty="0"/>
          </a:p>
          <a:p>
            <a:pPr eaLnBrk="1" hangingPunct="1">
              <a:lnSpc>
                <a:spcPct val="140000"/>
              </a:lnSpc>
              <a:buNone/>
            </a:pPr>
            <a:r>
              <a:rPr lang="en-US" altLang="zh-CN" sz="2400" dirty="0"/>
              <a:t>         WHERE  Sname= ' </a:t>
            </a:r>
            <a:r>
              <a:rPr lang="zh-CN" altLang="en-US" sz="2400" dirty="0"/>
              <a:t>刘晨 </a:t>
            </a:r>
            <a:r>
              <a:rPr lang="en-US" altLang="zh-CN" sz="2400" dirty="0"/>
              <a:t>'</a:t>
            </a:r>
            <a:r>
              <a:rPr lang="zh-CN" altLang="en-US" sz="2400" dirty="0"/>
              <a:t>;</a:t>
            </a:r>
            <a:endParaRPr lang="zh-CN" altLang="en-US" sz="2400" dirty="0"/>
          </a:p>
          <a:p>
            <a:pPr eaLnBrk="1" hangingPunct="1">
              <a:lnSpc>
                <a:spcPct val="140000"/>
              </a:lnSpc>
              <a:buNone/>
            </a:pPr>
            <a:r>
              <a:rPr lang="zh-CN" altLang="en-US" sz="2000" dirty="0"/>
              <a:t>	     </a:t>
            </a:r>
            <a:r>
              <a:rPr lang="zh-CN" altLang="en-US" sz="2400" dirty="0"/>
              <a:t> 结果为： </a:t>
            </a:r>
            <a:r>
              <a:rPr lang="en-US" altLang="zh-CN" sz="2400" dirty="0"/>
              <a:t>CS</a:t>
            </a:r>
            <a:endParaRPr lang="en-US" altLang="zh-CN" sz="2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914400" y="188913"/>
            <a:ext cx="7391400" cy="563562"/>
          </a:xfrm>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4819" name="Rectangle 3"/>
          <p:cNvSpPr>
            <a:spLocks noGrp="1"/>
          </p:cNvSpPr>
          <p:nvPr>
            <p:ph type="body" sz="half"/>
          </p:nvPr>
        </p:nvSpPr>
        <p:spPr>
          <a:xfrm>
            <a:off x="817563" y="1196975"/>
            <a:ext cx="6562725" cy="2320925"/>
          </a:xfrm>
        </p:spPr>
        <p:txBody>
          <a:bodyPr vert="horz" wrap="square" lIns="91440" tIns="45720" rIns="91440" bIns="45720" anchor="t"/>
          <a:lstStyle>
            <a:lvl1pPr lvl="0">
              <a:buClrTx/>
              <a:buSzPct val="100000"/>
              <a:buFont typeface="Wingdings" panose="05000000000000000000" pitchFamily="2" charset="2"/>
              <a:defRPr sz="2400"/>
            </a:lvl1pPr>
            <a:lvl2pPr lvl="1">
              <a:buClrTx/>
              <a:buSzPct val="100000"/>
              <a:buFont typeface="Wingdings" panose="05000000000000000000" pitchFamily="2" charset="2"/>
              <a:defRPr sz="2000"/>
            </a:lvl2pPr>
            <a:lvl3pPr lvl="2">
              <a:buClrTx/>
              <a:buSzTx/>
              <a:buFont typeface="Wingdings" panose="05000000000000000000" pitchFamily="2" charset="2"/>
              <a:defRPr sz="18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eaLnBrk="1" hangingPunct="1">
              <a:lnSpc>
                <a:spcPct val="90000"/>
              </a:lnSpc>
              <a:buNone/>
            </a:pPr>
            <a:r>
              <a:rPr lang="en-US" altLang="zh-CN" dirty="0"/>
              <a:t>② </a:t>
            </a:r>
            <a:r>
              <a:rPr lang="zh-CN" altLang="en-US" dirty="0"/>
              <a:t>查找所有在</a:t>
            </a:r>
            <a:r>
              <a:rPr lang="en-US" altLang="zh-CN" dirty="0"/>
              <a:t>CS</a:t>
            </a:r>
            <a:r>
              <a:rPr lang="zh-CN" altLang="en-US" dirty="0"/>
              <a:t>系学习的学生。    </a:t>
            </a:r>
            <a:endParaRPr lang="zh-CN" altLang="en-US" dirty="0"/>
          </a:p>
          <a:p>
            <a:pPr lvl="0" eaLnBrk="1" hangingPunct="1">
              <a:lnSpc>
                <a:spcPct val="90000"/>
              </a:lnSpc>
              <a:buNone/>
            </a:pPr>
            <a:r>
              <a:rPr lang="zh-CN" altLang="en-US" dirty="0"/>
              <a:t>        </a:t>
            </a:r>
            <a:r>
              <a:rPr lang="en-US" altLang="zh-CN" dirty="0"/>
              <a:t>SELECT   Sno</a:t>
            </a:r>
            <a:r>
              <a:rPr lang="zh-CN" altLang="en-US" dirty="0"/>
              <a:t>, </a:t>
            </a:r>
            <a:r>
              <a:rPr lang="en-US" altLang="zh-CN" dirty="0"/>
              <a:t>Sname</a:t>
            </a:r>
            <a:r>
              <a:rPr lang="zh-CN" altLang="en-US" dirty="0"/>
              <a:t>, </a:t>
            </a:r>
            <a:r>
              <a:rPr lang="en-US" altLang="zh-CN" dirty="0"/>
              <a:t>Sdept     </a:t>
            </a:r>
            <a:endParaRPr lang="en-US" altLang="zh-CN" dirty="0"/>
          </a:p>
          <a:p>
            <a:pPr lvl="0" eaLnBrk="1" hangingPunct="1">
              <a:lnSpc>
                <a:spcPct val="90000"/>
              </a:lnSpc>
              <a:buNone/>
            </a:pPr>
            <a:r>
              <a:rPr lang="en-US" altLang="zh-CN" dirty="0"/>
              <a:t>        FROM      Student                 </a:t>
            </a:r>
            <a:endParaRPr lang="en-US" altLang="zh-CN" dirty="0"/>
          </a:p>
          <a:p>
            <a:pPr lvl="0" eaLnBrk="1" hangingPunct="1">
              <a:lnSpc>
                <a:spcPct val="90000"/>
              </a:lnSpc>
              <a:buNone/>
            </a:pPr>
            <a:r>
              <a:rPr lang="en-US" altLang="zh-CN" dirty="0"/>
              <a:t>        WHERE   Sdept= ' CS '</a:t>
            </a:r>
            <a:r>
              <a:rPr lang="zh-CN" altLang="en-US" dirty="0"/>
              <a:t>; </a:t>
            </a:r>
            <a:endParaRPr lang="zh-CN" altLang="en-US" dirty="0"/>
          </a:p>
          <a:p>
            <a:pPr lvl="0" eaLnBrk="1" hangingPunct="1">
              <a:lnSpc>
                <a:spcPct val="150000"/>
              </a:lnSpc>
              <a:buNone/>
            </a:pPr>
            <a:r>
              <a:rPr lang="zh-CN" altLang="en-US" dirty="0"/>
              <a:t>结果为：</a:t>
            </a:r>
            <a:endParaRPr lang="zh-CN" altLang="en-US" dirty="0"/>
          </a:p>
        </p:txBody>
      </p:sp>
      <p:graphicFrame>
        <p:nvGraphicFramePr>
          <p:cNvPr id="34820" name="Group 4"/>
          <p:cNvGraphicFramePr>
            <a:graphicFrameLocks noGrp="1"/>
          </p:cNvGraphicFramePr>
          <p:nvPr>
            <p:ph sz="half" idx="1"/>
          </p:nvPr>
        </p:nvGraphicFramePr>
        <p:xfrm>
          <a:off x="1042988" y="3789363"/>
          <a:ext cx="6985000" cy="1728788"/>
        </p:xfrm>
        <a:graphic>
          <a:graphicData uri="http://schemas.openxmlformats.org/drawingml/2006/table">
            <a:tbl>
              <a:tblPr/>
              <a:tblGrid>
                <a:gridCol w="2081212"/>
                <a:gridCol w="2390775"/>
                <a:gridCol w="2513013"/>
              </a:tblGrid>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a:noFill/>
                    </a:lnR>
                    <a:lnT>
                      <a:noFill/>
                    </a:lnT>
                    <a:lnB>
                      <a:noFill/>
                    </a:lnB>
                    <a:lnTlToBr>
                      <a:noFill/>
                    </a:lnTlToBr>
                    <a:lnBlToTr>
                      <a:noFill/>
                    </a:lnBlToTr>
                    <a:noFill/>
                  </a:tcPr>
                </a:tc>
              </a:tr>
              <a:tr h="57626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201215122</a:t>
                      </a:r>
                      <a:endPar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CS</a:t>
                      </a:r>
                      <a:endPar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34830" name="Line 79"/>
          <p:cNvSpPr/>
          <p:nvPr/>
        </p:nvSpPr>
        <p:spPr>
          <a:xfrm>
            <a:off x="1258888" y="4292600"/>
            <a:ext cx="61214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5843" name="Rectangle 3"/>
          <p:cNvSpPr>
            <a:spLocks noGrp="1"/>
          </p:cNvSpPr>
          <p:nvPr>
            <p:ph type="body"/>
          </p:nvPr>
        </p:nvSpPr>
        <p:spPr>
          <a:xfrm>
            <a:off x="806450" y="1268413"/>
            <a:ext cx="8229600" cy="4854575"/>
          </a:xfrm>
        </p:spPr>
        <p:txBody>
          <a:bodyPr vert="horz" wrap="square" lIns="91440" tIns="45720" rIns="91440" bIns="45720" anchor="t"/>
          <a:p>
            <a:pPr eaLnBrk="1" hangingPunct="1">
              <a:buNone/>
            </a:pPr>
            <a:r>
              <a:rPr lang="zh-CN" altLang="en-US" sz="2400" dirty="0"/>
              <a:t>将第一步查询嵌入到第二步查询的条件中</a:t>
            </a:r>
            <a:endParaRPr lang="zh-CN" altLang="en-US" sz="2400" dirty="0"/>
          </a:p>
          <a:p>
            <a:pPr eaLnBrk="1" hangingPunct="1">
              <a:lnSpc>
                <a:spcPct val="140000"/>
              </a:lnSpc>
              <a:buNone/>
            </a:pPr>
            <a:r>
              <a:rPr lang="zh-CN" altLang="en-US" sz="2400" dirty="0"/>
              <a:t>    </a:t>
            </a:r>
            <a:r>
              <a:rPr lang="en-US" altLang="zh-CN" sz="2400" dirty="0"/>
              <a:t>SELECT Sno</a:t>
            </a:r>
            <a:r>
              <a:rPr lang="zh-CN" altLang="en-US" sz="2400" dirty="0"/>
              <a:t>, </a:t>
            </a:r>
            <a:r>
              <a:rPr lang="en-US" altLang="zh-CN" sz="2400" dirty="0"/>
              <a:t>Sname</a:t>
            </a:r>
            <a:r>
              <a:rPr lang="zh-CN" altLang="en-US" sz="2400" dirty="0"/>
              <a:t>, </a:t>
            </a:r>
            <a:r>
              <a:rPr lang="en-US" altLang="zh-CN" sz="2400" dirty="0"/>
              <a:t>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a:t>
            </a:r>
            <a:r>
              <a:rPr lang="en-US" altLang="zh-CN" sz="2400" dirty="0">
                <a:solidFill>
                  <a:srgbClr val="FF00FF"/>
                </a:solidFill>
              </a:rPr>
              <a:t>IN</a:t>
            </a:r>
            <a:endParaRPr lang="en-US" altLang="zh-CN" sz="2400" dirty="0">
              <a:solidFill>
                <a:srgbClr val="FF00FF"/>
              </a:solidFill>
            </a:endParaRPr>
          </a:p>
          <a:p>
            <a:pPr eaLnBrk="1" hangingPunct="1">
              <a:buNone/>
            </a:pPr>
            <a:r>
              <a:rPr lang="en-US" altLang="zh-CN" sz="2400" dirty="0"/>
              <a:t>                  </a:t>
            </a:r>
            <a:r>
              <a:rPr lang="zh-CN" altLang="en-US" sz="2400" dirty="0"/>
              <a:t>(</a:t>
            </a:r>
            <a:r>
              <a:rPr lang="en-US" altLang="zh-CN" sz="2400" dirty="0"/>
              <a:t>SELECT Sdept</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Sname= </a:t>
            </a:r>
            <a:r>
              <a:rPr lang="zh-CN" altLang="en-US" sz="2400" dirty="0"/>
              <a:t>'</a:t>
            </a:r>
            <a:r>
              <a:rPr lang="en-US" altLang="zh-CN" sz="2400" dirty="0"/>
              <a:t> </a:t>
            </a:r>
            <a:r>
              <a:rPr lang="zh-CN" altLang="en-US" sz="2400" dirty="0"/>
              <a:t>刘晨 ');</a:t>
            </a:r>
            <a:endParaRPr lang="zh-CN" altLang="en-US" sz="2400" dirty="0"/>
          </a:p>
          <a:p>
            <a:pPr eaLnBrk="1" hangingPunct="1">
              <a:lnSpc>
                <a:spcPct val="140000"/>
              </a:lnSpc>
              <a:buNone/>
            </a:pPr>
            <a:r>
              <a:rPr lang="zh-CN" altLang="en-US" sz="2400" dirty="0"/>
              <a:t>    </a:t>
            </a:r>
            <a:endParaRPr lang="zh-CN" altLang="en-US" sz="2400" dirty="0"/>
          </a:p>
        </p:txBody>
      </p:sp>
      <p:sp>
        <p:nvSpPr>
          <p:cNvPr id="35844" name="AutoShape 5">
            <a:hlinkClick r:id="" action="ppaction://hlinkshowjump?jump=nextslide"/>
          </p:cNvPr>
          <p:cNvSpPr/>
          <p:nvPr/>
        </p:nvSpPr>
        <p:spPr>
          <a:xfrm>
            <a:off x="8153400" y="6248400"/>
            <a:ext cx="304800" cy="304800"/>
          </a:xfrm>
          <a:prstGeom prst="actionButtonForwardNext">
            <a:avLst/>
          </a:prstGeom>
          <a:noFill/>
          <a:ln w="9525">
            <a:noFill/>
          </a:ln>
        </p:spPr>
        <p:txBody>
          <a:bodyPr wrap="none" lIns="90000" tIns="46800" rIns="90000" bIns="46800" anchor="ctr"/>
          <a:p>
            <a:endParaRPr lang="zh-CN" altLang="en-US" dirty="0">
              <a:latin typeface="Arial" panose="020B0604020202020204" pitchFamily="34" charset="0"/>
            </a:endParaRPr>
          </a:p>
        </p:txBody>
      </p:sp>
      <p:sp>
        <p:nvSpPr>
          <p:cNvPr id="35845" name="Text Box 6"/>
          <p:cNvSpPr txBox="1"/>
          <p:nvPr/>
        </p:nvSpPr>
        <p:spPr>
          <a:xfrm>
            <a:off x="7605713" y="6172200"/>
            <a:ext cx="180975" cy="457200"/>
          </a:xfrm>
          <a:prstGeom prst="rect">
            <a:avLst/>
          </a:prstGeom>
          <a:noFill/>
          <a:ln w="9525">
            <a:noFill/>
          </a:ln>
        </p:spPr>
        <p:txBody>
          <a:bodyPr wrap="none" lIns="90000" tIns="46800" rIns="90000" bIns="46800" anchor="ctr">
            <a:spAutoFit/>
          </a:bodyPr>
          <a:p>
            <a:pPr>
              <a:spcBef>
                <a:spcPct val="50000"/>
              </a:spcBef>
            </a:pPr>
            <a:endParaRPr lang="zh-CN" altLang="en-US" sz="2400" dirty="0">
              <a:latin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6867" name="Rectangle 3"/>
          <p:cNvSpPr>
            <a:spLocks noGrp="1"/>
          </p:cNvSpPr>
          <p:nvPr>
            <p:ph type="body"/>
          </p:nvPr>
        </p:nvSpPr>
        <p:spPr/>
        <p:txBody>
          <a:bodyPr vert="horz" wrap="square" lIns="91440" tIns="45720" rIns="91440" bIns="45720" anchor="t"/>
          <a:p>
            <a:pPr eaLnBrk="1" hangingPunct="1">
              <a:lnSpc>
                <a:spcPct val="160000"/>
              </a:lnSpc>
              <a:buNone/>
            </a:pPr>
            <a:r>
              <a:rPr lang="en-US" altLang="zh-CN" dirty="0"/>
              <a:t> </a:t>
            </a:r>
            <a:r>
              <a:rPr lang="zh-CN" altLang="en-US" dirty="0"/>
              <a:t>用自身连接完成</a:t>
            </a:r>
            <a:r>
              <a:rPr lang="en-US" altLang="zh-CN" dirty="0"/>
              <a:t>[</a:t>
            </a:r>
            <a:r>
              <a:rPr lang="zh-CN" altLang="en-US" dirty="0"/>
              <a:t>例 </a:t>
            </a:r>
            <a:r>
              <a:rPr lang="en-US" altLang="zh-CN" dirty="0"/>
              <a:t>3.55]</a:t>
            </a:r>
            <a:r>
              <a:rPr lang="zh-CN" altLang="en-US" dirty="0"/>
              <a:t>查询要求</a:t>
            </a:r>
            <a:endParaRPr lang="zh-CN" altLang="en-US" dirty="0"/>
          </a:p>
          <a:p>
            <a:pPr eaLnBrk="1" hangingPunct="1">
              <a:lnSpc>
                <a:spcPct val="160000"/>
              </a:lnSpc>
              <a:buNone/>
            </a:pPr>
            <a:r>
              <a:rPr lang="zh-CN" altLang="en-US" dirty="0"/>
              <a:t>     </a:t>
            </a:r>
            <a:r>
              <a:rPr lang="en-US" altLang="zh-CN" sz="2400" dirty="0"/>
              <a:t>SELECT  </a:t>
            </a:r>
            <a:r>
              <a:rPr lang="en-US" altLang="zh-CN" sz="2400" dirty="0">
                <a:solidFill>
                  <a:srgbClr val="D75B5B"/>
                </a:solidFill>
              </a:rPr>
              <a:t>S1</a:t>
            </a:r>
            <a:r>
              <a:rPr lang="en-US" altLang="zh-CN" sz="2400" dirty="0"/>
              <a:t>.Sno</a:t>
            </a:r>
            <a:r>
              <a:rPr lang="zh-CN" altLang="en-US" sz="2400" dirty="0"/>
              <a:t>, </a:t>
            </a:r>
            <a:r>
              <a:rPr lang="en-US" altLang="zh-CN" sz="2400" dirty="0">
                <a:solidFill>
                  <a:srgbClr val="D75B5B"/>
                </a:solidFill>
              </a:rPr>
              <a:t>S1</a:t>
            </a:r>
            <a:r>
              <a:rPr lang="en-US" altLang="zh-CN" sz="2400" dirty="0"/>
              <a:t>.Sname</a:t>
            </a:r>
            <a:r>
              <a:rPr lang="zh-CN" altLang="en-US" sz="2400" dirty="0"/>
              <a:t>,</a:t>
            </a:r>
            <a:r>
              <a:rPr lang="en-US" altLang="zh-CN" sz="2400" dirty="0">
                <a:solidFill>
                  <a:srgbClr val="D75B5B"/>
                </a:solidFill>
              </a:rPr>
              <a:t>S1</a:t>
            </a:r>
            <a:r>
              <a:rPr lang="en-US" altLang="zh-CN" sz="2400" dirty="0"/>
              <a:t>.Sdept</a:t>
            </a:r>
            <a:endParaRPr lang="en-US" altLang="zh-CN" sz="2400" dirty="0"/>
          </a:p>
          <a:p>
            <a:pPr eaLnBrk="1" hangingPunct="1">
              <a:lnSpc>
                <a:spcPct val="160000"/>
              </a:lnSpc>
              <a:buNone/>
            </a:pPr>
            <a:r>
              <a:rPr lang="en-US" altLang="zh-CN" sz="2400" dirty="0"/>
              <a:t>      FROM     Student </a:t>
            </a:r>
            <a:r>
              <a:rPr lang="en-US" altLang="zh-CN" sz="2400" dirty="0">
                <a:solidFill>
                  <a:srgbClr val="D75B5B"/>
                </a:solidFill>
              </a:rPr>
              <a:t>S1</a:t>
            </a:r>
            <a:r>
              <a:rPr lang="zh-CN" altLang="en-US" sz="2400" dirty="0"/>
              <a:t>,</a:t>
            </a:r>
            <a:r>
              <a:rPr lang="en-US" altLang="zh-CN" sz="2400" dirty="0"/>
              <a:t>Student </a:t>
            </a:r>
            <a:r>
              <a:rPr lang="en-US" altLang="zh-CN" sz="2400" dirty="0">
                <a:solidFill>
                  <a:srgbClr val="D75B5B"/>
                </a:solidFill>
              </a:rPr>
              <a:t>S2</a:t>
            </a:r>
            <a:endParaRPr lang="en-US" altLang="zh-CN" sz="2400" dirty="0"/>
          </a:p>
          <a:p>
            <a:pPr eaLnBrk="1" hangingPunct="1">
              <a:lnSpc>
                <a:spcPct val="160000"/>
              </a:lnSpc>
              <a:buNone/>
            </a:pPr>
            <a:r>
              <a:rPr lang="en-US" altLang="zh-CN" sz="2400" dirty="0"/>
              <a:t>      WHERE  </a:t>
            </a:r>
            <a:r>
              <a:rPr lang="en-US" altLang="zh-CN" sz="2400" dirty="0">
                <a:solidFill>
                  <a:srgbClr val="D75B5B"/>
                </a:solidFill>
              </a:rPr>
              <a:t>S1</a:t>
            </a:r>
            <a:r>
              <a:rPr lang="en-US" altLang="zh-CN" sz="2400" dirty="0"/>
              <a:t>.Sdept = </a:t>
            </a:r>
            <a:r>
              <a:rPr lang="en-US" altLang="zh-CN" sz="2400" dirty="0">
                <a:solidFill>
                  <a:srgbClr val="D75B5B"/>
                </a:solidFill>
              </a:rPr>
              <a:t>S2</a:t>
            </a:r>
            <a:r>
              <a:rPr lang="en-US" altLang="zh-CN" sz="2400" dirty="0"/>
              <a:t>.Sdept  AND</a:t>
            </a:r>
            <a:endParaRPr lang="en-US" altLang="zh-CN" sz="2400" dirty="0"/>
          </a:p>
          <a:p>
            <a:pPr eaLnBrk="1" hangingPunct="1">
              <a:lnSpc>
                <a:spcPct val="160000"/>
              </a:lnSpc>
              <a:buNone/>
            </a:pPr>
            <a:r>
              <a:rPr lang="en-US" altLang="zh-CN" sz="2400" dirty="0"/>
              <a:t>                      </a:t>
            </a:r>
            <a:r>
              <a:rPr lang="en-US" altLang="zh-CN" sz="2400" dirty="0">
                <a:solidFill>
                  <a:srgbClr val="D75B5B"/>
                </a:solidFill>
              </a:rPr>
              <a:t>S2</a:t>
            </a:r>
            <a:r>
              <a:rPr lang="en-US" altLang="zh-CN" sz="2400" dirty="0"/>
              <a:t>.Sname = '</a:t>
            </a:r>
            <a:r>
              <a:rPr lang="zh-CN" altLang="en-US" sz="2400" dirty="0"/>
              <a:t>刘晨</a:t>
            </a:r>
            <a:r>
              <a:rPr lang="en-US" altLang="zh-CN" sz="2400" dirty="0"/>
              <a:t>'</a:t>
            </a:r>
            <a:r>
              <a:rPr lang="zh-CN" altLang="en-US" sz="2400" dirty="0"/>
              <a:t>;</a:t>
            </a:r>
            <a:endParaRPr lang="zh-CN" altLang="en-US" sz="2400" dirty="0"/>
          </a:p>
          <a:p>
            <a:pPr eaLnBrk="1" hangingPunct="1">
              <a:buNone/>
            </a:pP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7891" name="Rectangle 3"/>
          <p:cNvSpPr>
            <a:spLocks noGrp="1"/>
          </p:cNvSpPr>
          <p:nvPr>
            <p:ph type="body"/>
          </p:nvPr>
        </p:nvSpPr>
        <p:spPr>
          <a:xfrm>
            <a:off x="458788" y="1412875"/>
            <a:ext cx="8577262" cy="4267200"/>
          </a:xfrm>
        </p:spPr>
        <p:txBody>
          <a:bodyPr vert="horz" wrap="square" lIns="91440" tIns="45720" rIns="91440" bIns="45720" anchor="t"/>
          <a:p>
            <a:pPr eaLnBrk="1" hangingPunct="1">
              <a:lnSpc>
                <a:spcPct val="80000"/>
              </a:lnSpc>
              <a:buNone/>
            </a:pPr>
            <a:r>
              <a:rPr lang="en-US" altLang="zh-CN" sz="2400" dirty="0"/>
              <a:t>[</a:t>
            </a:r>
            <a:r>
              <a:rPr lang="zh-CN" altLang="en-US" sz="2400" dirty="0"/>
              <a:t>例 </a:t>
            </a:r>
            <a:r>
              <a:rPr lang="en-US" altLang="zh-CN" sz="2400" dirty="0"/>
              <a:t>3.56]</a:t>
            </a:r>
            <a:r>
              <a:rPr lang="zh-CN" altLang="en-US" sz="2400" dirty="0"/>
              <a:t>查询选修了课程名为“信息系统”的学生学号和姓名</a:t>
            </a:r>
            <a:endParaRPr lang="zh-CN" altLang="en-US" sz="2400" dirty="0"/>
          </a:p>
          <a:p>
            <a:pPr eaLnBrk="1" hangingPunct="1">
              <a:lnSpc>
                <a:spcPct val="80000"/>
              </a:lnSpc>
              <a:buNone/>
            </a:pPr>
            <a:r>
              <a:rPr lang="zh-CN" altLang="en-US" sz="2400" dirty="0"/>
              <a:t> 	</a:t>
            </a:r>
            <a:r>
              <a:rPr lang="en-US" altLang="zh-CN" sz="2200" dirty="0"/>
              <a:t>SELECT Sno</a:t>
            </a:r>
            <a:r>
              <a:rPr lang="zh-CN" altLang="en-US" sz="2200" dirty="0"/>
              <a:t>,</a:t>
            </a:r>
            <a:r>
              <a:rPr lang="en-US" altLang="zh-CN" sz="2200" dirty="0"/>
              <a:t>Sname              </a:t>
            </a:r>
            <a:r>
              <a:rPr lang="zh-CN" altLang="en-US" sz="2200" dirty="0"/>
              <a:t>   </a:t>
            </a:r>
            <a:r>
              <a:rPr lang="en-US" altLang="zh-CN" sz="2200" dirty="0">
                <a:solidFill>
                  <a:srgbClr val="FF3399"/>
                </a:solidFill>
              </a:rPr>
              <a:t>③ </a:t>
            </a:r>
            <a:r>
              <a:rPr lang="zh-CN" altLang="en-US" sz="2200" dirty="0">
                <a:solidFill>
                  <a:srgbClr val="FF3399"/>
                </a:solidFill>
              </a:rPr>
              <a:t>最后在</a:t>
            </a:r>
            <a:r>
              <a:rPr lang="en-US" altLang="zh-CN" sz="2200" dirty="0">
                <a:solidFill>
                  <a:srgbClr val="FF3399"/>
                </a:solidFill>
              </a:rPr>
              <a:t>Student</a:t>
            </a:r>
            <a:r>
              <a:rPr lang="zh-CN" altLang="en-US" sz="2200" dirty="0">
                <a:solidFill>
                  <a:srgbClr val="FF3399"/>
                </a:solidFill>
              </a:rPr>
              <a:t>关系中</a:t>
            </a:r>
            <a:endParaRPr lang="zh-CN" altLang="en-US" sz="2200" dirty="0"/>
          </a:p>
          <a:p>
            <a:pPr eaLnBrk="1" hangingPunct="1">
              <a:lnSpc>
                <a:spcPct val="80000"/>
              </a:lnSpc>
              <a:buNone/>
            </a:pPr>
            <a:r>
              <a:rPr lang="zh-CN" altLang="en-US" sz="2200" dirty="0"/>
              <a:t>  	</a:t>
            </a:r>
            <a:r>
              <a:rPr lang="en-US" altLang="zh-CN" sz="2200" dirty="0"/>
              <a:t>FROM    Student                         </a:t>
            </a:r>
            <a:r>
              <a:rPr lang="zh-CN" altLang="en-US" sz="2200" dirty="0"/>
              <a:t> </a:t>
            </a:r>
            <a:r>
              <a:rPr lang="zh-CN" altLang="en-US" sz="2200" dirty="0">
                <a:solidFill>
                  <a:srgbClr val="FF3399"/>
                </a:solidFill>
              </a:rPr>
              <a:t>取出</a:t>
            </a:r>
            <a:r>
              <a:rPr lang="en-US" altLang="zh-CN" sz="2200" dirty="0">
                <a:solidFill>
                  <a:srgbClr val="FF3399"/>
                </a:solidFill>
              </a:rPr>
              <a:t>Sno</a:t>
            </a:r>
            <a:r>
              <a:rPr lang="zh-CN" altLang="en-US" sz="2200" dirty="0">
                <a:solidFill>
                  <a:srgbClr val="FF3399"/>
                </a:solidFill>
              </a:rPr>
              <a:t>和</a:t>
            </a:r>
            <a:r>
              <a:rPr lang="en-US" altLang="zh-CN" sz="2200" dirty="0">
                <a:solidFill>
                  <a:srgbClr val="FF3399"/>
                </a:solidFill>
              </a:rPr>
              <a:t>Sname</a:t>
            </a:r>
            <a:endParaRPr lang="en-US" altLang="zh-CN" sz="2200" dirty="0"/>
          </a:p>
          <a:p>
            <a:pPr eaLnBrk="1" hangingPunct="1">
              <a:lnSpc>
                <a:spcPct val="80000"/>
              </a:lnSpc>
              <a:buNone/>
            </a:pPr>
            <a:r>
              <a:rPr lang="en-US" altLang="zh-CN" sz="2200" dirty="0"/>
              <a:t> 	WHERE Sno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Sno                     </a:t>
            </a:r>
            <a:r>
              <a:rPr lang="en-US" altLang="zh-CN" sz="2200" dirty="0">
                <a:solidFill>
                  <a:srgbClr val="FF3399"/>
                </a:solidFill>
              </a:rPr>
              <a:t>② </a:t>
            </a:r>
            <a:r>
              <a:rPr lang="zh-CN" altLang="en-US" sz="2200" dirty="0">
                <a:solidFill>
                  <a:srgbClr val="FF3399"/>
                </a:solidFill>
              </a:rPr>
              <a:t>然后在</a:t>
            </a:r>
            <a:r>
              <a:rPr lang="en-US" altLang="zh-CN" sz="2200" dirty="0">
                <a:solidFill>
                  <a:srgbClr val="FF3399"/>
                </a:solidFill>
              </a:rPr>
              <a:t>SC</a:t>
            </a:r>
            <a:r>
              <a:rPr lang="zh-CN" altLang="en-US" sz="2200" dirty="0">
                <a:solidFill>
                  <a:srgbClr val="FF3399"/>
                </a:solidFill>
              </a:rPr>
              <a:t>关系中找出选</a:t>
            </a:r>
            <a:endParaRPr lang="zh-CN" altLang="en-US" sz="2200" dirty="0">
              <a:solidFill>
                <a:srgbClr val="FF3399"/>
              </a:solidFill>
            </a:endParaRPr>
          </a:p>
          <a:p>
            <a:pPr eaLnBrk="1" hangingPunct="1">
              <a:lnSpc>
                <a:spcPct val="80000"/>
              </a:lnSpc>
              <a:buNone/>
            </a:pPr>
            <a:r>
              <a:rPr lang="zh-CN" altLang="en-US" sz="2200" dirty="0"/>
              <a:t>              </a:t>
            </a:r>
            <a:r>
              <a:rPr lang="en-US" altLang="zh-CN" sz="2200" dirty="0"/>
              <a:t>FROM    SC                         </a:t>
            </a:r>
            <a:r>
              <a:rPr lang="zh-CN" altLang="en-US" sz="2200" dirty="0">
                <a:solidFill>
                  <a:srgbClr val="FF3399"/>
                </a:solidFill>
              </a:rPr>
              <a:t>修了</a:t>
            </a:r>
            <a:r>
              <a:rPr lang="en-US" altLang="zh-CN" sz="2200" dirty="0">
                <a:solidFill>
                  <a:srgbClr val="FF3399"/>
                </a:solidFill>
              </a:rPr>
              <a:t>3</a:t>
            </a:r>
            <a:r>
              <a:rPr lang="zh-CN" altLang="en-US" sz="2200" dirty="0">
                <a:solidFill>
                  <a:srgbClr val="FF3399"/>
                </a:solidFill>
              </a:rPr>
              <a:t>号课程的学生学号</a:t>
            </a:r>
            <a:endParaRPr lang="zh-CN" altLang="en-US" sz="2200" dirty="0"/>
          </a:p>
          <a:p>
            <a:pPr eaLnBrk="1" hangingPunct="1">
              <a:lnSpc>
                <a:spcPct val="80000"/>
              </a:lnSpc>
              <a:buNone/>
            </a:pPr>
            <a:r>
              <a:rPr lang="zh-CN" altLang="en-US" sz="2200" dirty="0"/>
              <a:t>              </a:t>
            </a:r>
            <a:r>
              <a:rPr lang="en-US" altLang="zh-CN" sz="2200" dirty="0"/>
              <a:t>WHERE  Cno IN</a:t>
            </a:r>
            <a:endParaRPr lang="en-US" altLang="zh-CN" sz="2200" dirty="0"/>
          </a:p>
          <a:p>
            <a:pPr eaLnBrk="1" hangingPunct="1">
              <a:lnSpc>
                <a:spcPct val="80000"/>
              </a:lnSpc>
              <a:buNone/>
            </a:pPr>
            <a:r>
              <a:rPr lang="en-US" altLang="zh-CN" sz="2200" dirty="0"/>
              <a:t>                     </a:t>
            </a:r>
            <a:r>
              <a:rPr lang="zh-CN" altLang="en-US" sz="2200" dirty="0"/>
              <a:t>(</a:t>
            </a:r>
            <a:r>
              <a:rPr lang="en-US" altLang="zh-CN" sz="2200" dirty="0"/>
              <a:t>SELECT Cno             </a:t>
            </a:r>
            <a:r>
              <a:rPr lang="en-US" altLang="zh-CN" sz="2200" dirty="0">
                <a:solidFill>
                  <a:srgbClr val="FF3399"/>
                </a:solidFill>
              </a:rPr>
              <a:t>① </a:t>
            </a:r>
            <a:r>
              <a:rPr lang="zh-CN" altLang="en-US" sz="2200" dirty="0">
                <a:solidFill>
                  <a:srgbClr val="FF3399"/>
                </a:solidFill>
              </a:rPr>
              <a:t>首先在</a:t>
            </a:r>
            <a:r>
              <a:rPr lang="en-US" altLang="zh-CN" sz="2200" dirty="0">
                <a:solidFill>
                  <a:srgbClr val="FF3399"/>
                </a:solidFill>
              </a:rPr>
              <a:t>Course</a:t>
            </a:r>
            <a:r>
              <a:rPr lang="zh-CN" altLang="en-US" sz="2200" dirty="0">
                <a:solidFill>
                  <a:srgbClr val="FF3399"/>
                </a:solidFill>
              </a:rPr>
              <a:t>关系中找出</a:t>
            </a:r>
            <a:endParaRPr lang="zh-CN" altLang="en-US" sz="2200" dirty="0"/>
          </a:p>
          <a:p>
            <a:pPr eaLnBrk="1" hangingPunct="1">
              <a:lnSpc>
                <a:spcPct val="80000"/>
              </a:lnSpc>
              <a:buNone/>
            </a:pPr>
            <a:r>
              <a:rPr lang="zh-CN" altLang="en-US" sz="2200" dirty="0"/>
              <a:t>                       </a:t>
            </a:r>
            <a:r>
              <a:rPr lang="en-US" altLang="zh-CN" sz="2200" dirty="0"/>
              <a:t>FROM Course           </a:t>
            </a:r>
            <a:r>
              <a:rPr lang="en-US" altLang="zh-CN" sz="2200" dirty="0">
                <a:solidFill>
                  <a:srgbClr val="FF3399"/>
                </a:solidFill>
              </a:rPr>
              <a:t>“</a:t>
            </a:r>
            <a:r>
              <a:rPr lang="zh-CN" altLang="en-US" sz="2200" dirty="0">
                <a:solidFill>
                  <a:srgbClr val="FF3399"/>
                </a:solidFill>
              </a:rPr>
              <a:t>信息系统”的课程号，为</a:t>
            </a:r>
            <a:r>
              <a:rPr lang="en-US" altLang="zh-CN" sz="2200" dirty="0">
                <a:solidFill>
                  <a:srgbClr val="FF3399"/>
                </a:solidFill>
              </a:rPr>
              <a:t>3</a:t>
            </a:r>
            <a:r>
              <a:rPr lang="zh-CN" altLang="en-US" sz="2200" dirty="0">
                <a:solidFill>
                  <a:srgbClr val="FF3399"/>
                </a:solidFill>
              </a:rPr>
              <a:t>号</a:t>
            </a:r>
            <a:endParaRPr lang="zh-CN" altLang="en-US" sz="2200" dirty="0"/>
          </a:p>
          <a:p>
            <a:pPr eaLnBrk="1" hangingPunct="1">
              <a:lnSpc>
                <a:spcPct val="80000"/>
              </a:lnSpc>
              <a:buNone/>
            </a:pPr>
            <a:r>
              <a:rPr lang="zh-CN" altLang="en-US" sz="2200" dirty="0"/>
              <a:t>                       </a:t>
            </a:r>
            <a:r>
              <a:rPr lang="en-US" altLang="zh-CN" sz="2200" dirty="0"/>
              <a:t>WHERE Cname= </a:t>
            </a:r>
            <a:r>
              <a:rPr lang="zh-CN" altLang="en-US" sz="2200" dirty="0"/>
              <a:t>'信息系统'                      </a:t>
            </a:r>
            <a:endParaRPr lang="zh-CN" altLang="en-US" sz="2200" dirty="0"/>
          </a:p>
          <a:p>
            <a:pPr eaLnBrk="1" hangingPunct="1">
              <a:lnSpc>
                <a:spcPct val="80000"/>
              </a:lnSpc>
              <a:buNone/>
            </a:pPr>
            <a:r>
              <a:rPr lang="zh-CN" altLang="en-US" sz="2200" dirty="0"/>
              <a:t>		          )</a:t>
            </a:r>
            <a:endParaRPr lang="zh-CN" altLang="en-US" sz="2200" dirty="0"/>
          </a:p>
          <a:p>
            <a:pPr eaLnBrk="1" hangingPunct="1">
              <a:lnSpc>
                <a:spcPct val="80000"/>
              </a:lnSpc>
              <a:buNone/>
            </a:pPr>
            <a:r>
              <a:rPr lang="en-US" altLang="zh-CN" sz="2200" dirty="0"/>
              <a:t>              </a:t>
            </a:r>
            <a:r>
              <a:rPr lang="zh-CN" altLang="en-US" sz="2200" dirty="0"/>
              <a:t>)</a:t>
            </a:r>
            <a:r>
              <a:rPr lang="en-US" altLang="zh-CN" sz="2200" dirty="0"/>
              <a:t>;</a:t>
            </a:r>
            <a:endParaRPr lang="en-US" altLang="zh-C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026"/>
          <p:cNvSpPr>
            <a:spLocks noGrp="1"/>
          </p:cNvSpPr>
          <p:nvPr>
            <p:ph type="title"/>
          </p:nvPr>
        </p:nvSpPr>
        <p:spPr>
          <a:ln/>
        </p:spPr>
        <p:txBody>
          <a:bodyPr vert="horz" wrap="square" lIns="91440" tIns="45720" rIns="91440" bIns="45720" anchor="ctr"/>
          <a:p>
            <a:pPr eaLnBrk="1" hangingPunct="1"/>
            <a:r>
              <a:rPr lang="en-US" altLang="zh-CN" sz="3600" dirty="0"/>
              <a:t>SQL</a:t>
            </a:r>
            <a:r>
              <a:rPr lang="zh-CN" altLang="en-US" sz="3600" dirty="0"/>
              <a:t>的基本概念（续）</a:t>
            </a:r>
            <a:endParaRPr lang="zh-CN" altLang="en-US" sz="3600" dirty="0"/>
          </a:p>
        </p:txBody>
      </p:sp>
      <p:grpSp>
        <p:nvGrpSpPr>
          <p:cNvPr id="18435" name="Group 1055"/>
          <p:cNvGrpSpPr/>
          <p:nvPr/>
        </p:nvGrpSpPr>
        <p:grpSpPr>
          <a:xfrm>
            <a:off x="755650" y="2036763"/>
            <a:ext cx="7561263" cy="3816350"/>
            <a:chOff x="0" y="0"/>
            <a:chExt cx="4763" cy="2404"/>
          </a:xfrm>
        </p:grpSpPr>
        <p:sp>
          <p:nvSpPr>
            <p:cNvPr id="18437" name="Rectangle 1028"/>
            <p:cNvSpPr/>
            <p:nvPr/>
          </p:nvSpPr>
          <p:spPr>
            <a:xfrm>
              <a:off x="1134" y="0"/>
              <a:ext cx="725"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en-US" altLang="zh-CN" b="1" dirty="0">
                  <a:latin typeface="Arial" panose="020B0604020202020204" pitchFamily="34" charset="0"/>
                </a:rPr>
                <a:t>SQL</a:t>
              </a:r>
              <a:endParaRPr lang="en-US" altLang="zh-CN" b="1" dirty="0">
                <a:latin typeface="Arial" panose="020B0604020202020204" pitchFamily="34" charset="0"/>
              </a:endParaRPr>
            </a:p>
          </p:txBody>
        </p:sp>
        <p:sp>
          <p:nvSpPr>
            <p:cNvPr id="18438" name="Rectangle 1029"/>
            <p:cNvSpPr/>
            <p:nvPr/>
          </p:nvSpPr>
          <p:spPr>
            <a:xfrm>
              <a:off x="2812" y="680"/>
              <a:ext cx="725"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视图</a:t>
              </a:r>
              <a:r>
                <a:rPr lang="en-US" altLang="zh-CN" b="1" dirty="0">
                  <a:latin typeface="Arial" panose="020B0604020202020204" pitchFamily="34" charset="0"/>
                </a:rPr>
                <a:t>2</a:t>
              </a:r>
              <a:endParaRPr lang="en-US" altLang="zh-CN" b="1" dirty="0">
                <a:latin typeface="Arial" panose="020B0604020202020204" pitchFamily="34" charset="0"/>
              </a:endParaRPr>
            </a:p>
          </p:txBody>
        </p:sp>
        <p:sp>
          <p:nvSpPr>
            <p:cNvPr id="18439" name="Rectangle 1030"/>
            <p:cNvSpPr/>
            <p:nvPr/>
          </p:nvSpPr>
          <p:spPr>
            <a:xfrm>
              <a:off x="1134" y="680"/>
              <a:ext cx="725"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视图</a:t>
              </a:r>
              <a:r>
                <a:rPr lang="en-US" altLang="zh-CN" b="1" dirty="0">
                  <a:latin typeface="Arial" panose="020B0604020202020204" pitchFamily="34" charset="0"/>
                </a:rPr>
                <a:t>1</a:t>
              </a:r>
              <a:endParaRPr lang="en-US" altLang="zh-CN" b="1" dirty="0">
                <a:latin typeface="Arial" panose="020B0604020202020204" pitchFamily="34" charset="0"/>
              </a:endParaRPr>
            </a:p>
          </p:txBody>
        </p:sp>
        <p:sp>
          <p:nvSpPr>
            <p:cNvPr id="18440" name="Rectangle 1031"/>
            <p:cNvSpPr/>
            <p:nvPr/>
          </p:nvSpPr>
          <p:spPr>
            <a:xfrm>
              <a:off x="1179" y="1361"/>
              <a:ext cx="725"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基本表</a:t>
              </a:r>
              <a:r>
                <a:rPr lang="en-US" altLang="zh-CN" b="1" dirty="0">
                  <a:latin typeface="Arial" panose="020B0604020202020204" pitchFamily="34" charset="0"/>
                </a:rPr>
                <a:t>2</a:t>
              </a:r>
              <a:endParaRPr lang="en-US" altLang="zh-CN" b="1" dirty="0">
                <a:latin typeface="Arial" panose="020B0604020202020204" pitchFamily="34" charset="0"/>
              </a:endParaRPr>
            </a:p>
          </p:txBody>
        </p:sp>
        <p:sp>
          <p:nvSpPr>
            <p:cNvPr id="18441" name="Rectangle 1032"/>
            <p:cNvSpPr/>
            <p:nvPr/>
          </p:nvSpPr>
          <p:spPr>
            <a:xfrm>
              <a:off x="90" y="1361"/>
              <a:ext cx="725"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基本表</a:t>
              </a:r>
              <a:r>
                <a:rPr lang="en-US" altLang="zh-CN" b="1" dirty="0">
                  <a:latin typeface="Arial" panose="020B0604020202020204" pitchFamily="34" charset="0"/>
                </a:rPr>
                <a:t>1</a:t>
              </a:r>
              <a:endParaRPr lang="en-US" altLang="zh-CN" b="1" dirty="0">
                <a:latin typeface="Arial" panose="020B0604020202020204" pitchFamily="34" charset="0"/>
              </a:endParaRPr>
            </a:p>
          </p:txBody>
        </p:sp>
        <p:sp>
          <p:nvSpPr>
            <p:cNvPr id="18442" name="Rectangle 1033"/>
            <p:cNvSpPr/>
            <p:nvPr/>
          </p:nvSpPr>
          <p:spPr>
            <a:xfrm>
              <a:off x="2268" y="1361"/>
              <a:ext cx="725"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基本表</a:t>
              </a:r>
              <a:r>
                <a:rPr lang="en-US" altLang="zh-CN" b="1" dirty="0">
                  <a:latin typeface="Arial" panose="020B0604020202020204" pitchFamily="34" charset="0"/>
                </a:rPr>
                <a:t>3</a:t>
              </a:r>
              <a:endParaRPr lang="en-US" altLang="zh-CN" b="1" dirty="0">
                <a:latin typeface="Arial" panose="020B0604020202020204" pitchFamily="34" charset="0"/>
              </a:endParaRPr>
            </a:p>
          </p:txBody>
        </p:sp>
        <p:sp>
          <p:nvSpPr>
            <p:cNvPr id="18443" name="Rectangle 1034"/>
            <p:cNvSpPr/>
            <p:nvPr/>
          </p:nvSpPr>
          <p:spPr>
            <a:xfrm>
              <a:off x="3311" y="1361"/>
              <a:ext cx="725"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基本表</a:t>
              </a:r>
              <a:r>
                <a:rPr lang="en-US" altLang="zh-CN" b="1" dirty="0">
                  <a:latin typeface="Arial" panose="020B0604020202020204" pitchFamily="34" charset="0"/>
                </a:rPr>
                <a:t>4</a:t>
              </a:r>
              <a:endParaRPr lang="en-US" altLang="zh-CN" b="1" dirty="0">
                <a:latin typeface="Arial" panose="020B0604020202020204" pitchFamily="34" charset="0"/>
              </a:endParaRPr>
            </a:p>
          </p:txBody>
        </p:sp>
        <p:sp>
          <p:nvSpPr>
            <p:cNvPr id="18444" name="Rectangle 1035"/>
            <p:cNvSpPr/>
            <p:nvPr/>
          </p:nvSpPr>
          <p:spPr>
            <a:xfrm>
              <a:off x="3311" y="1996"/>
              <a:ext cx="748"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存储文件</a:t>
              </a:r>
              <a:r>
                <a:rPr lang="en-US" altLang="zh-CN" b="1" dirty="0">
                  <a:latin typeface="Arial" panose="020B0604020202020204" pitchFamily="34" charset="0"/>
                </a:rPr>
                <a:t>2</a:t>
              </a:r>
              <a:endParaRPr lang="en-US" altLang="zh-CN" b="1" dirty="0">
                <a:latin typeface="Arial" panose="020B0604020202020204" pitchFamily="34" charset="0"/>
              </a:endParaRPr>
            </a:p>
          </p:txBody>
        </p:sp>
        <p:sp>
          <p:nvSpPr>
            <p:cNvPr id="18445" name="Rectangle 1036"/>
            <p:cNvSpPr/>
            <p:nvPr/>
          </p:nvSpPr>
          <p:spPr>
            <a:xfrm>
              <a:off x="1179" y="2041"/>
              <a:ext cx="748" cy="3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rPr>
                <a:t>存储文件</a:t>
              </a:r>
              <a:r>
                <a:rPr lang="en-US" altLang="zh-CN" b="1" dirty="0">
                  <a:latin typeface="Arial" panose="020B0604020202020204" pitchFamily="34" charset="0"/>
                </a:rPr>
                <a:t>1</a:t>
              </a:r>
              <a:endParaRPr lang="en-US" altLang="zh-CN" b="1" dirty="0">
                <a:latin typeface="Arial" panose="020B0604020202020204" pitchFamily="34" charset="0"/>
              </a:endParaRPr>
            </a:p>
          </p:txBody>
        </p:sp>
        <p:sp>
          <p:nvSpPr>
            <p:cNvPr id="18446" name="Line 1037"/>
            <p:cNvSpPr/>
            <p:nvPr/>
          </p:nvSpPr>
          <p:spPr>
            <a:xfrm flipH="1">
              <a:off x="272" y="363"/>
              <a:ext cx="998" cy="998"/>
            </a:xfrm>
            <a:prstGeom prst="line">
              <a:avLst/>
            </a:prstGeom>
            <a:ln w="25400" cap="flat" cmpd="sng">
              <a:solidFill>
                <a:schemeClr val="tx1"/>
              </a:solidFill>
              <a:prstDash val="solid"/>
              <a:headEnd type="triangle" w="med" len="med"/>
              <a:tailEnd type="triangle" w="med" len="med"/>
            </a:ln>
          </p:spPr>
        </p:sp>
        <p:sp>
          <p:nvSpPr>
            <p:cNvPr id="18447" name="Line 1038"/>
            <p:cNvSpPr/>
            <p:nvPr/>
          </p:nvSpPr>
          <p:spPr>
            <a:xfrm>
              <a:off x="1451" y="363"/>
              <a:ext cx="0" cy="317"/>
            </a:xfrm>
            <a:prstGeom prst="line">
              <a:avLst/>
            </a:prstGeom>
            <a:ln w="25400" cap="flat" cmpd="sng">
              <a:solidFill>
                <a:schemeClr val="tx1"/>
              </a:solidFill>
              <a:prstDash val="solid"/>
              <a:headEnd type="triangle" w="med" len="med"/>
              <a:tailEnd type="triangle" w="med" len="med"/>
            </a:ln>
          </p:spPr>
        </p:sp>
        <p:sp>
          <p:nvSpPr>
            <p:cNvPr id="18448" name="Line 1039"/>
            <p:cNvSpPr/>
            <p:nvPr/>
          </p:nvSpPr>
          <p:spPr>
            <a:xfrm>
              <a:off x="1451" y="1043"/>
              <a:ext cx="0" cy="317"/>
            </a:xfrm>
            <a:prstGeom prst="line">
              <a:avLst/>
            </a:prstGeom>
            <a:ln w="25400" cap="flat" cmpd="sng">
              <a:solidFill>
                <a:schemeClr val="tx1"/>
              </a:solidFill>
              <a:prstDash val="solid"/>
              <a:headEnd type="triangle" w="med" len="med"/>
              <a:tailEnd type="triangle" w="med" len="med"/>
            </a:ln>
          </p:spPr>
        </p:sp>
        <p:sp>
          <p:nvSpPr>
            <p:cNvPr id="18449" name="Line 1040"/>
            <p:cNvSpPr/>
            <p:nvPr/>
          </p:nvSpPr>
          <p:spPr>
            <a:xfrm>
              <a:off x="1451" y="1723"/>
              <a:ext cx="0" cy="318"/>
            </a:xfrm>
            <a:prstGeom prst="line">
              <a:avLst/>
            </a:prstGeom>
            <a:ln w="25400" cap="flat" cmpd="sng">
              <a:solidFill>
                <a:schemeClr val="tx1"/>
              </a:solidFill>
              <a:prstDash val="solid"/>
              <a:headEnd type="triangle" w="med" len="med"/>
              <a:tailEnd type="triangle" w="med" len="med"/>
            </a:ln>
          </p:spPr>
        </p:sp>
        <p:sp>
          <p:nvSpPr>
            <p:cNvPr id="18450" name="Line 1043"/>
            <p:cNvSpPr/>
            <p:nvPr/>
          </p:nvSpPr>
          <p:spPr>
            <a:xfrm>
              <a:off x="1724" y="363"/>
              <a:ext cx="1315" cy="317"/>
            </a:xfrm>
            <a:prstGeom prst="line">
              <a:avLst/>
            </a:prstGeom>
            <a:ln w="25400" cap="flat" cmpd="sng">
              <a:solidFill>
                <a:schemeClr val="tx1"/>
              </a:solidFill>
              <a:prstDash val="solid"/>
              <a:headEnd type="triangle" w="med" len="med"/>
              <a:tailEnd type="triangle" w="med" len="med"/>
            </a:ln>
          </p:spPr>
        </p:sp>
        <p:sp>
          <p:nvSpPr>
            <p:cNvPr id="18451" name="Line 1044"/>
            <p:cNvSpPr/>
            <p:nvPr/>
          </p:nvSpPr>
          <p:spPr>
            <a:xfrm flipH="1">
              <a:off x="2676" y="1043"/>
              <a:ext cx="318" cy="318"/>
            </a:xfrm>
            <a:prstGeom prst="line">
              <a:avLst/>
            </a:prstGeom>
            <a:ln w="25400" cap="flat" cmpd="sng">
              <a:solidFill>
                <a:schemeClr val="tx1"/>
              </a:solidFill>
              <a:prstDash val="solid"/>
              <a:headEnd type="triangle" w="med" len="med"/>
              <a:tailEnd type="triangle" w="med" len="med"/>
            </a:ln>
          </p:spPr>
        </p:sp>
        <p:sp>
          <p:nvSpPr>
            <p:cNvPr id="18452" name="Line 1045"/>
            <p:cNvSpPr/>
            <p:nvPr/>
          </p:nvSpPr>
          <p:spPr>
            <a:xfrm>
              <a:off x="3311" y="1043"/>
              <a:ext cx="499" cy="318"/>
            </a:xfrm>
            <a:prstGeom prst="line">
              <a:avLst/>
            </a:prstGeom>
            <a:ln w="25400" cap="flat" cmpd="sng">
              <a:solidFill>
                <a:schemeClr val="tx1"/>
              </a:solidFill>
              <a:prstDash val="solid"/>
              <a:headEnd type="triangle" w="med" len="med"/>
              <a:tailEnd type="triangle" w="med" len="med"/>
            </a:ln>
          </p:spPr>
        </p:sp>
        <p:sp>
          <p:nvSpPr>
            <p:cNvPr id="18453" name="Line 1046"/>
            <p:cNvSpPr/>
            <p:nvPr/>
          </p:nvSpPr>
          <p:spPr>
            <a:xfrm>
              <a:off x="363" y="1723"/>
              <a:ext cx="1043" cy="318"/>
            </a:xfrm>
            <a:prstGeom prst="line">
              <a:avLst/>
            </a:prstGeom>
            <a:ln w="25400" cap="flat" cmpd="sng">
              <a:solidFill>
                <a:schemeClr val="tx1"/>
              </a:solidFill>
              <a:prstDash val="solid"/>
              <a:headEnd type="triangle" w="med" len="med"/>
              <a:tailEnd type="triangle" w="med" len="med"/>
            </a:ln>
          </p:spPr>
        </p:sp>
        <p:sp>
          <p:nvSpPr>
            <p:cNvPr id="18454" name="Line 1047"/>
            <p:cNvSpPr/>
            <p:nvPr/>
          </p:nvSpPr>
          <p:spPr>
            <a:xfrm flipH="1">
              <a:off x="1542" y="1723"/>
              <a:ext cx="1089" cy="318"/>
            </a:xfrm>
            <a:prstGeom prst="line">
              <a:avLst/>
            </a:prstGeom>
            <a:ln w="25400" cap="flat" cmpd="sng">
              <a:solidFill>
                <a:schemeClr val="tx1"/>
              </a:solidFill>
              <a:prstDash val="solid"/>
              <a:headEnd type="triangle" w="med" len="med"/>
              <a:tailEnd type="triangle" w="med" len="med"/>
            </a:ln>
          </p:spPr>
        </p:sp>
        <p:sp>
          <p:nvSpPr>
            <p:cNvPr id="18455" name="Line 1048"/>
            <p:cNvSpPr/>
            <p:nvPr/>
          </p:nvSpPr>
          <p:spPr>
            <a:xfrm>
              <a:off x="3674" y="1723"/>
              <a:ext cx="0" cy="273"/>
            </a:xfrm>
            <a:prstGeom prst="line">
              <a:avLst/>
            </a:prstGeom>
            <a:ln w="25400" cap="flat" cmpd="sng">
              <a:solidFill>
                <a:schemeClr val="tx1"/>
              </a:solidFill>
              <a:prstDash val="solid"/>
              <a:headEnd type="triangle" w="med" len="med"/>
              <a:tailEnd type="triangle" w="med" len="med"/>
            </a:ln>
          </p:spPr>
        </p:sp>
        <p:sp>
          <p:nvSpPr>
            <p:cNvPr id="18456" name="Line 1049"/>
            <p:cNvSpPr/>
            <p:nvPr/>
          </p:nvSpPr>
          <p:spPr>
            <a:xfrm>
              <a:off x="0" y="499"/>
              <a:ext cx="4536" cy="0"/>
            </a:xfrm>
            <a:prstGeom prst="line">
              <a:avLst/>
            </a:prstGeom>
            <a:ln w="25400" cap="rnd" cmpd="sng">
              <a:solidFill>
                <a:schemeClr val="tx1"/>
              </a:solidFill>
              <a:prstDash val="sysDot"/>
              <a:headEnd type="none" w="med" len="med"/>
              <a:tailEnd type="none" w="med" len="med"/>
            </a:ln>
          </p:spPr>
        </p:sp>
        <p:sp>
          <p:nvSpPr>
            <p:cNvPr id="18457" name="Line 1050"/>
            <p:cNvSpPr/>
            <p:nvPr/>
          </p:nvSpPr>
          <p:spPr>
            <a:xfrm>
              <a:off x="21" y="1158"/>
              <a:ext cx="4536" cy="0"/>
            </a:xfrm>
            <a:prstGeom prst="line">
              <a:avLst/>
            </a:prstGeom>
            <a:ln w="25400" cap="rnd" cmpd="sng">
              <a:solidFill>
                <a:schemeClr val="tx1"/>
              </a:solidFill>
              <a:prstDash val="sysDot"/>
              <a:headEnd type="none" w="med" len="med"/>
              <a:tailEnd type="none" w="med" len="med"/>
            </a:ln>
          </p:spPr>
        </p:sp>
        <p:sp>
          <p:nvSpPr>
            <p:cNvPr id="18458" name="Line 1051"/>
            <p:cNvSpPr/>
            <p:nvPr/>
          </p:nvSpPr>
          <p:spPr>
            <a:xfrm>
              <a:off x="21" y="1890"/>
              <a:ext cx="4536" cy="0"/>
            </a:xfrm>
            <a:prstGeom prst="line">
              <a:avLst/>
            </a:prstGeom>
            <a:ln w="25400" cap="rnd" cmpd="sng">
              <a:solidFill>
                <a:schemeClr val="tx1"/>
              </a:solidFill>
              <a:prstDash val="sysDot"/>
              <a:headEnd type="none" w="med" len="med"/>
              <a:tailEnd type="none" w="med" len="med"/>
            </a:ln>
          </p:spPr>
        </p:sp>
        <p:sp>
          <p:nvSpPr>
            <p:cNvPr id="18459" name="Text Box 1052"/>
            <p:cNvSpPr txBox="1"/>
            <p:nvPr/>
          </p:nvSpPr>
          <p:spPr>
            <a:xfrm>
              <a:off x="4037" y="771"/>
              <a:ext cx="681" cy="231"/>
            </a:xfrm>
            <a:prstGeom prst="rect">
              <a:avLst/>
            </a:prstGeom>
            <a:noFill/>
            <a:ln w="9525">
              <a:noFill/>
            </a:ln>
          </p:spPr>
          <p:txBody>
            <a:bodyPr>
              <a:spAutoFit/>
            </a:bodyPr>
            <a:p>
              <a:pPr marL="342900" indent="-342900">
                <a:spcBef>
                  <a:spcPct val="50000"/>
                </a:spcBef>
              </a:pPr>
              <a:r>
                <a:rPr lang="zh-CN" altLang="en-US" b="1" dirty="0">
                  <a:latin typeface="Times New Roman" panose="02020603050405020304" pitchFamily="18" charset="0"/>
                </a:rPr>
                <a:t>外模式</a:t>
              </a:r>
              <a:endParaRPr lang="zh-CN" altLang="en-US" b="1" dirty="0">
                <a:latin typeface="Times New Roman" panose="02020603050405020304" pitchFamily="18" charset="0"/>
              </a:endParaRPr>
            </a:p>
          </p:txBody>
        </p:sp>
        <p:sp>
          <p:nvSpPr>
            <p:cNvPr id="18460" name="Text Box 1053"/>
            <p:cNvSpPr txBox="1"/>
            <p:nvPr/>
          </p:nvSpPr>
          <p:spPr>
            <a:xfrm>
              <a:off x="4037" y="1406"/>
              <a:ext cx="681" cy="231"/>
            </a:xfrm>
            <a:prstGeom prst="rect">
              <a:avLst/>
            </a:prstGeom>
            <a:noFill/>
            <a:ln w="9525">
              <a:noFill/>
            </a:ln>
          </p:spPr>
          <p:txBody>
            <a:bodyPr>
              <a:spAutoFit/>
            </a:bodyPr>
            <a:p>
              <a:pPr marL="342900" indent="-342900">
                <a:spcBef>
                  <a:spcPct val="50000"/>
                </a:spcBef>
              </a:pPr>
              <a:r>
                <a:rPr lang="zh-CN" altLang="en-US" b="1" dirty="0">
                  <a:latin typeface="Times New Roman" panose="02020603050405020304" pitchFamily="18" charset="0"/>
                </a:rPr>
                <a:t>模 式</a:t>
              </a:r>
              <a:endParaRPr lang="zh-CN" altLang="en-US" b="1" dirty="0">
                <a:latin typeface="Times New Roman" panose="02020603050405020304" pitchFamily="18" charset="0"/>
              </a:endParaRPr>
            </a:p>
          </p:txBody>
        </p:sp>
        <p:sp>
          <p:nvSpPr>
            <p:cNvPr id="18461" name="Text Box 1054"/>
            <p:cNvSpPr txBox="1"/>
            <p:nvPr/>
          </p:nvSpPr>
          <p:spPr>
            <a:xfrm>
              <a:off x="4082" y="2086"/>
              <a:ext cx="681" cy="231"/>
            </a:xfrm>
            <a:prstGeom prst="rect">
              <a:avLst/>
            </a:prstGeom>
            <a:noFill/>
            <a:ln w="9525">
              <a:noFill/>
            </a:ln>
          </p:spPr>
          <p:txBody>
            <a:bodyPr>
              <a:spAutoFit/>
            </a:bodyPr>
            <a:p>
              <a:pPr marL="342900" indent="-342900">
                <a:spcBef>
                  <a:spcPct val="50000"/>
                </a:spcBef>
              </a:pPr>
              <a:r>
                <a:rPr lang="zh-CN" altLang="en-US" b="1" dirty="0">
                  <a:latin typeface="Times New Roman" panose="02020603050405020304" pitchFamily="18" charset="0"/>
                </a:rPr>
                <a:t>内模式</a:t>
              </a:r>
              <a:endParaRPr lang="zh-CN" altLang="en-US" b="1" dirty="0">
                <a:latin typeface="Times New Roman" panose="02020603050405020304" pitchFamily="18" charset="0"/>
              </a:endParaRPr>
            </a:p>
          </p:txBody>
        </p:sp>
      </p:grpSp>
      <p:sp>
        <p:nvSpPr>
          <p:cNvPr id="18436" name="Rectangle 1056"/>
          <p:cNvSpPr/>
          <p:nvPr/>
        </p:nvSpPr>
        <p:spPr>
          <a:xfrm>
            <a:off x="457200" y="1098550"/>
            <a:ext cx="5535613" cy="688975"/>
          </a:xfrm>
          <a:prstGeom prst="rect">
            <a:avLst/>
          </a:prstGeom>
          <a:noFill/>
          <a:ln w="9525">
            <a:noFill/>
          </a:ln>
        </p:spPr>
        <p:txBody>
          <a:bodyPr wrap="none">
            <a:spAutoFit/>
          </a:bodyPr>
          <a:p>
            <a:pPr>
              <a:lnSpc>
                <a:spcPct val="14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SQL</a:t>
            </a:r>
            <a:r>
              <a:rPr lang="zh-CN" altLang="en-US" sz="2800" b="1" dirty="0">
                <a:latin typeface="Arial" panose="020B0604020202020204" pitchFamily="34" charset="0"/>
              </a:rPr>
              <a:t>支持关系数据库三级模式结构</a:t>
            </a:r>
            <a:endParaRPr lang="zh-CN" altLang="en-US" sz="2800" b="1" dirty="0">
              <a:latin typeface="Arial" panose="020B060402020202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ctr"/>
          <a:p>
            <a:pPr eaLnBrk="1" hangingPunct="1"/>
            <a:r>
              <a:rPr lang="zh-CN" altLang="en-US" sz="3600" dirty="0"/>
              <a:t>带有</a:t>
            </a:r>
            <a:r>
              <a:rPr lang="en-US" altLang="zh-CN" sz="3600" dirty="0"/>
              <a:t>IN</a:t>
            </a:r>
            <a:r>
              <a:rPr lang="zh-CN" altLang="en-US" sz="3600" dirty="0"/>
              <a:t>谓词的子查询（续）</a:t>
            </a:r>
            <a:endParaRPr lang="zh-CN" altLang="en-US" sz="3600" dirty="0"/>
          </a:p>
        </p:txBody>
      </p:sp>
      <p:sp>
        <p:nvSpPr>
          <p:cNvPr id="38915" name="Rectangle 3"/>
          <p:cNvSpPr>
            <a:spLocks noGrp="1"/>
          </p:cNvSpPr>
          <p:nvPr>
            <p:ph type="body"/>
          </p:nvPr>
        </p:nvSpPr>
        <p:spPr/>
        <p:txBody>
          <a:bodyPr vert="horz" wrap="square" lIns="91440" tIns="45720" rIns="91440" bIns="45720" anchor="t"/>
          <a:p>
            <a:pPr lvl="1">
              <a:buNone/>
            </a:pPr>
            <a:r>
              <a:rPr lang="zh-CN" altLang="en-US" sz="2800" dirty="0">
                <a:latin typeface="宋体" panose="02010600030101010101" pitchFamily="2" charset="-122"/>
              </a:rPr>
              <a:t>用连接查询实现</a:t>
            </a:r>
            <a:r>
              <a:rPr lang="en-US" altLang="zh-CN" sz="2800" dirty="0"/>
              <a:t>[</a:t>
            </a:r>
            <a:r>
              <a:rPr lang="zh-CN" altLang="en-US" sz="2800" dirty="0"/>
              <a:t>例 </a:t>
            </a:r>
            <a:r>
              <a:rPr lang="en-US" altLang="zh-CN" sz="2800" dirty="0"/>
              <a:t>3.56] </a:t>
            </a:r>
            <a:r>
              <a:rPr lang="zh-CN" altLang="en-US" sz="2800" dirty="0">
                <a:latin typeface="宋体" panose="02010600030101010101" pitchFamily="2" charset="-122"/>
              </a:rPr>
              <a:t>：</a:t>
            </a:r>
            <a:endParaRPr lang="en-US" altLang="zh-CN" dirty="0">
              <a:latin typeface="宋体" panose="02010600030101010101" pitchFamily="2" charset="-122"/>
            </a:endParaRPr>
          </a:p>
          <a:p>
            <a:pPr eaLnBrk="1" hangingPunct="1">
              <a:lnSpc>
                <a:spcPct val="130000"/>
              </a:lnSpc>
              <a:buNone/>
            </a:pPr>
            <a:r>
              <a:rPr lang="en-US" altLang="zh-CN" dirty="0"/>
              <a:t>     </a:t>
            </a:r>
            <a:r>
              <a:rPr lang="en-US" altLang="zh-CN" sz="2400" dirty="0"/>
              <a:t>SELECT Sno</a:t>
            </a:r>
            <a:r>
              <a:rPr lang="zh-CN" altLang="en-US" sz="2400" dirty="0"/>
              <a:t>,</a:t>
            </a:r>
            <a:r>
              <a:rPr lang="en-US" altLang="zh-CN" sz="2400" dirty="0"/>
              <a:t>Sname</a:t>
            </a:r>
            <a:endParaRPr lang="en-US" altLang="zh-CN" sz="2400" dirty="0"/>
          </a:p>
          <a:p>
            <a:pPr eaLnBrk="1" hangingPunct="1">
              <a:lnSpc>
                <a:spcPct val="130000"/>
              </a:lnSpc>
              <a:buNone/>
            </a:pPr>
            <a:r>
              <a:rPr lang="en-US" altLang="zh-CN" sz="2400" dirty="0"/>
              <a:t>      FROM    Student</a:t>
            </a:r>
            <a:r>
              <a:rPr lang="zh-CN" altLang="en-US" sz="2400" dirty="0"/>
              <a:t>,</a:t>
            </a:r>
            <a:r>
              <a:rPr lang="en-US" altLang="zh-CN" sz="2400" dirty="0"/>
              <a:t>SC</a:t>
            </a:r>
            <a:r>
              <a:rPr lang="zh-CN" altLang="en-US" sz="2400" dirty="0"/>
              <a:t>,</a:t>
            </a:r>
            <a:r>
              <a:rPr lang="en-US" altLang="zh-CN" sz="2400" dirty="0"/>
              <a:t>Course</a:t>
            </a:r>
            <a:endParaRPr lang="en-US" altLang="zh-CN" sz="2400" dirty="0"/>
          </a:p>
          <a:p>
            <a:pPr eaLnBrk="1" hangingPunct="1">
              <a:lnSpc>
                <a:spcPct val="130000"/>
              </a:lnSpc>
              <a:buNone/>
            </a:pPr>
            <a:r>
              <a:rPr lang="en-US" altLang="zh-CN" sz="2400" dirty="0"/>
              <a:t>      WHERE Student.Sno = SC.Sno  AND</a:t>
            </a:r>
            <a:endParaRPr lang="en-US" altLang="zh-CN" sz="2400" dirty="0"/>
          </a:p>
          <a:p>
            <a:pPr eaLnBrk="1" hangingPunct="1">
              <a:lnSpc>
                <a:spcPct val="130000"/>
              </a:lnSpc>
              <a:buNone/>
            </a:pPr>
            <a:r>
              <a:rPr lang="en-US" altLang="zh-CN" sz="2400" dirty="0"/>
              <a:t>                     SC.Cno = Course.Cno AND</a:t>
            </a:r>
            <a:endParaRPr lang="en-US" altLang="zh-CN" sz="2400" dirty="0"/>
          </a:p>
          <a:p>
            <a:pPr eaLnBrk="1" hangingPunct="1">
              <a:lnSpc>
                <a:spcPct val="130000"/>
              </a:lnSpc>
              <a:buNone/>
            </a:pPr>
            <a:r>
              <a:rPr lang="en-US" altLang="zh-CN" sz="2400" dirty="0"/>
              <a:t>                     Course.Cname=</a:t>
            </a:r>
            <a:r>
              <a:rPr lang="zh-CN" altLang="en-US" sz="2400" dirty="0"/>
              <a:t>'信息系统'</a:t>
            </a:r>
            <a:r>
              <a:rPr lang="en-US" altLang="zh-CN" sz="2400" dirty="0"/>
              <a:t>;</a:t>
            </a:r>
            <a:endParaRPr lang="zh-CN" altLang="en-US" dirty="0">
              <a:latin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p:txBody>
          <a:bodyPr vert="horz" wrap="square" lIns="91440" tIns="45720" rIns="91440" bIns="45720" anchor="ctr"/>
          <a:p>
            <a:pPr eaLnBrk="1" hangingPunct="1"/>
            <a:r>
              <a:rPr lang="en-US" altLang="zh-CN" sz="3600" dirty="0"/>
              <a:t>3.4.3  </a:t>
            </a:r>
            <a:r>
              <a:rPr lang="zh-CN" altLang="en-US" sz="3600" dirty="0"/>
              <a:t>嵌套查询</a:t>
            </a:r>
            <a:endParaRPr lang="zh-CN" altLang="en-US" sz="3600" dirty="0"/>
          </a:p>
        </p:txBody>
      </p:sp>
      <p:sp>
        <p:nvSpPr>
          <p:cNvPr id="39939" name="Rectangle 3"/>
          <p:cNvSpPr>
            <a:spLocks noGrp="1"/>
          </p:cNvSpPr>
          <p:nvPr>
            <p:ph type="body"/>
          </p:nvPr>
        </p:nvSpPr>
        <p:spPr/>
        <p:txBody>
          <a:bodyPr vert="horz" wrap="square" lIns="91440" tIns="45720" rIns="91440" bIns="45720" anchor="t"/>
          <a:p>
            <a:pPr eaLnBrk="1" hangingPunct="1">
              <a:lnSpc>
                <a:spcPct val="150000"/>
              </a:lnSpc>
              <a:buNone/>
            </a:pPr>
            <a:r>
              <a:rPr lang="en-US" altLang="zh-CN" dirty="0"/>
              <a:t>  1.</a:t>
            </a:r>
            <a:r>
              <a:rPr lang="zh-CN" altLang="en-US" dirty="0"/>
              <a:t>带有</a:t>
            </a:r>
            <a:r>
              <a:rPr lang="en-US" altLang="zh-CN" dirty="0"/>
              <a:t>IN</a:t>
            </a:r>
            <a:r>
              <a:rPr lang="zh-CN" altLang="en-US" dirty="0"/>
              <a:t>谓词的子查询 </a:t>
            </a:r>
            <a:endParaRPr lang="zh-CN" altLang="en-US" dirty="0"/>
          </a:p>
          <a:p>
            <a:pPr eaLnBrk="1" hangingPunct="1">
              <a:lnSpc>
                <a:spcPct val="150000"/>
              </a:lnSpc>
              <a:buNone/>
            </a:pPr>
            <a:r>
              <a:rPr lang="zh-CN" altLang="en-US" dirty="0">
                <a:solidFill>
                  <a:srgbClr val="7030A0"/>
                </a:solidFill>
              </a:rPr>
              <a:t>  </a:t>
            </a:r>
            <a:r>
              <a:rPr lang="en-US" altLang="zh-CN" dirty="0">
                <a:solidFill>
                  <a:srgbClr val="7030A0"/>
                </a:solidFill>
              </a:rPr>
              <a:t>2.</a:t>
            </a:r>
            <a:r>
              <a:rPr lang="zh-CN" altLang="en-US" dirty="0">
                <a:solidFill>
                  <a:srgbClr val="7030A0"/>
                </a:solidFill>
              </a:rPr>
              <a:t>带有比较运算符的子查询</a:t>
            </a:r>
            <a:endParaRPr lang="zh-CN" altLang="en-US" dirty="0">
              <a:solidFill>
                <a:srgbClr val="7030A0"/>
              </a:solidFill>
            </a:endParaRPr>
          </a:p>
          <a:p>
            <a:pPr eaLnBrk="1" hangingPunct="1">
              <a:lnSpc>
                <a:spcPct val="150000"/>
              </a:lnSpc>
              <a:buNone/>
            </a:pPr>
            <a:r>
              <a:rPr lang="zh-CN" altLang="en-US" dirty="0"/>
              <a:t>  </a:t>
            </a:r>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p:txBody>
          <a:bodyPr vert="horz" wrap="square" lIns="91440" tIns="45720" rIns="91440" bIns="45720" anchor="ctr"/>
          <a:p>
            <a:pPr eaLnBrk="1" hangingPunct="1"/>
            <a:r>
              <a:rPr lang="en-US" altLang="zh-CN" sz="3600" dirty="0"/>
              <a:t>2. </a:t>
            </a:r>
            <a:r>
              <a:rPr lang="zh-CN" altLang="en-US" sz="3600" dirty="0"/>
              <a:t>带有比较运算符的子查询</a:t>
            </a:r>
            <a:endParaRPr lang="zh-CN" altLang="en-US" sz="3600" dirty="0"/>
          </a:p>
        </p:txBody>
      </p:sp>
      <p:sp>
        <p:nvSpPr>
          <p:cNvPr id="40963" name="Rectangle 3"/>
          <p:cNvSpPr>
            <a:spLocks noGrp="1"/>
          </p:cNvSpPr>
          <p:nvPr>
            <p:ph type="body"/>
          </p:nvPr>
        </p:nvSpPr>
        <p:spPr>
          <a:xfrm>
            <a:off x="457200" y="1098550"/>
            <a:ext cx="8229600" cy="4854575"/>
          </a:xfrm>
        </p:spPr>
        <p:txBody>
          <a:bodyPr vert="horz" wrap="square" lIns="91440" tIns="45720" rIns="91440" bIns="45720" anchor="t"/>
          <a:p>
            <a:pPr eaLnBrk="1" hangingPunct="1">
              <a:lnSpc>
                <a:spcPct val="150000"/>
              </a:lnSpc>
            </a:pPr>
            <a:r>
              <a:rPr lang="en-US" altLang="zh-CN" sz="2400" dirty="0"/>
              <a:t> </a:t>
            </a:r>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endParaRPr lang="zh-CN" altLang="en-US" dirty="0"/>
          </a:p>
          <a:p>
            <a:pPr eaLnBrk="1" hangingPunct="1">
              <a:buFont typeface="宋体" panose="02010600030101010101" pitchFamily="2" charset="-122"/>
              <a:buNone/>
            </a:pPr>
            <a:r>
              <a:rPr lang="zh-CN" altLang="en-US" sz="2400" dirty="0"/>
              <a:t>在</a:t>
            </a:r>
            <a:r>
              <a:rPr lang="en-US" altLang="zh-CN" sz="2400" dirty="0"/>
              <a:t>[</a:t>
            </a:r>
            <a:r>
              <a:rPr lang="zh-CN" altLang="en-US" sz="2400" dirty="0"/>
              <a:t>例 </a:t>
            </a:r>
            <a:r>
              <a:rPr lang="en-US" altLang="zh-CN" sz="2400" dirty="0"/>
              <a:t>3.55]</a:t>
            </a:r>
            <a:r>
              <a:rPr lang="zh-CN" altLang="en-US" sz="2400" dirty="0"/>
              <a:t>中，由于一个学生只可能在一个系学习，则可以</a:t>
            </a:r>
            <a:r>
              <a:rPr lang="zh-CN" altLang="en-US" sz="2400" dirty="0">
                <a:solidFill>
                  <a:srgbClr val="D75B5B"/>
                </a:solidFill>
              </a:rPr>
              <a:t>用 </a:t>
            </a:r>
            <a:r>
              <a:rPr lang="en-US" altLang="zh-CN" sz="2400" dirty="0">
                <a:solidFill>
                  <a:srgbClr val="D75B5B"/>
                </a:solidFill>
              </a:rPr>
              <a:t>= </a:t>
            </a:r>
            <a:r>
              <a:rPr lang="zh-CN" altLang="en-US" sz="2400" dirty="0">
                <a:solidFill>
                  <a:srgbClr val="D75B5B"/>
                </a:solidFill>
              </a:rPr>
              <a:t>代替</a:t>
            </a:r>
            <a:r>
              <a:rPr lang="en-US" altLang="zh-CN" sz="2400" dirty="0">
                <a:solidFill>
                  <a:srgbClr val="D75B5B"/>
                </a:solidFill>
              </a:rPr>
              <a:t>IN</a:t>
            </a:r>
            <a:r>
              <a:rPr lang="en-US" altLang="zh-CN" sz="2400" dirty="0"/>
              <a:t> </a:t>
            </a:r>
            <a:r>
              <a:rPr lang="zh-CN" altLang="en-US" sz="2400" dirty="0"/>
              <a:t>：</a:t>
            </a:r>
            <a:endParaRPr lang="zh-CN" altLang="en-US" sz="2400" dirty="0"/>
          </a:p>
          <a:p>
            <a:pPr eaLnBrk="1" hangingPunct="1">
              <a:buFont typeface="宋体" panose="02010600030101010101" pitchFamily="2" charset="-122"/>
              <a:buNone/>
            </a:pPr>
            <a:r>
              <a:rPr lang="zh-CN" altLang="en-US" sz="2400" dirty="0"/>
              <a:t>     </a:t>
            </a:r>
            <a:r>
              <a:rPr lang="en-US" altLang="zh-CN" sz="2400" dirty="0"/>
              <a:t>SELECT Sno</a:t>
            </a:r>
            <a:r>
              <a:rPr lang="zh-CN" altLang="en-US" sz="2400" dirty="0"/>
              <a:t>,</a:t>
            </a:r>
            <a:r>
              <a:rPr lang="en-US" altLang="zh-CN" sz="2400" dirty="0"/>
              <a:t>Sname</a:t>
            </a:r>
            <a:r>
              <a:rPr lang="zh-CN" altLang="en-US" sz="2400" dirty="0"/>
              <a:t>,</a:t>
            </a:r>
            <a:r>
              <a:rPr lang="en-US" altLang="zh-CN" sz="2400" dirty="0"/>
              <a:t>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Sdept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a:t>
            </a:r>
            <a:r>
              <a:rPr lang="zh-CN" altLang="en-US" sz="2400" dirty="0"/>
              <a:t>(</a:t>
            </a:r>
            <a:r>
              <a:rPr lang="en-US" altLang="zh-CN" sz="2400" dirty="0"/>
              <a:t>SELECT Sdept</a:t>
            </a:r>
            <a:endParaRPr lang="en-US" altLang="zh-CN" sz="2400" dirty="0"/>
          </a:p>
          <a:p>
            <a:pPr eaLnBrk="1" hangingPunct="1">
              <a:buFont typeface="宋体" panose="02010600030101010101" pitchFamily="2" charset="-122"/>
              <a:buNone/>
            </a:pPr>
            <a:r>
              <a:rPr lang="en-US" altLang="zh-CN" sz="2400" dirty="0"/>
              <a:t>                    FROM    Student</a:t>
            </a:r>
            <a:endParaRPr lang="en-US" altLang="zh-CN" sz="2400" dirty="0"/>
          </a:p>
          <a:p>
            <a:pPr eaLnBrk="1" hangingPunct="1">
              <a:buFont typeface="宋体" panose="02010600030101010101" pitchFamily="2" charset="-122"/>
              <a:buNone/>
            </a:pPr>
            <a:r>
              <a:rPr lang="en-US" altLang="zh-CN" sz="2400" dirty="0"/>
              <a:t>                    WHERE Sname= </a:t>
            </a:r>
            <a:r>
              <a:rPr lang="zh-CN" altLang="en-US" sz="2400" dirty="0"/>
              <a:t>'刘晨');</a:t>
            </a:r>
            <a:endParaRPr lang="zh-CN" altLang="en-US" sz="2400" dirty="0"/>
          </a:p>
          <a:p>
            <a:pPr eaLnBrk="1" hangingPunct="1">
              <a:lnSpc>
                <a:spcPct val="160000"/>
              </a:lnSpc>
            </a:pPr>
            <a:endParaRPr lang="zh-CN" altLang="en-US" sz="2400" dirty="0"/>
          </a:p>
          <a:p>
            <a:pPr eaLnBrk="1" hangingPunct="1">
              <a:buNone/>
            </a:pPr>
            <a:endParaRPr lang="en-US" altLang="zh-CN" sz="24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idx="4294967295"/>
          </p:nvPr>
        </p:nvSpPr>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3075" name="Rectangle 3"/>
          <p:cNvSpPr>
            <a:spLocks noGrp="1"/>
          </p:cNvSpPr>
          <p:nvPr>
            <p:ph type="body" idx="4294967295"/>
          </p:nvPr>
        </p:nvSpPr>
        <p:spPr>
          <a:xfrm>
            <a:off x="971550" y="1196975"/>
            <a:ext cx="6508750" cy="4608513"/>
          </a:xfrm>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t>3.4 </a:t>
            </a:r>
            <a:r>
              <a:rPr lang="zh-CN" altLang="en-US" dirty="0"/>
              <a:t>数据查询</a:t>
            </a:r>
            <a:endParaRPr lang="zh-CN" altLang="en-US" dirty="0"/>
          </a:p>
          <a:p>
            <a:pPr algn="just" eaLnBrk="1" hangingPunct="1">
              <a:lnSpc>
                <a:spcPct val="130000"/>
              </a:lnSpc>
              <a:buNone/>
            </a:pPr>
            <a:r>
              <a:rPr lang="en-US" altLang="zh-CN" dirty="0">
                <a:solidFill>
                  <a:srgbClr val="0066FF"/>
                </a:solidFill>
              </a:rPr>
              <a:t>3.5 </a:t>
            </a:r>
            <a:r>
              <a:rPr lang="zh-CN" altLang="en-US" dirty="0">
                <a:solidFill>
                  <a:srgbClr val="0066FF"/>
                </a:solidFill>
              </a:rPr>
              <a:t>数据更新</a:t>
            </a:r>
            <a:endParaRPr lang="zh-CN" altLang="en-US" sz="3200" dirty="0">
              <a:solidFill>
                <a:srgbClr val="0066FF"/>
              </a:solidFill>
            </a:endParaRPr>
          </a:p>
          <a:p>
            <a:pPr algn="just" eaLnBrk="1" hangingPunct="1">
              <a:lnSpc>
                <a:spcPct val="130000"/>
              </a:lnSpc>
              <a:buNone/>
            </a:pPr>
            <a:r>
              <a:rPr lang="en-US" altLang="zh-CN" dirty="0"/>
              <a:t>3.6 </a:t>
            </a:r>
            <a:r>
              <a:rPr lang="zh-CN" altLang="en-US" dirty="0"/>
              <a:t>空值的处理</a:t>
            </a:r>
            <a:endParaRPr lang="zh-CN" altLang="en-US" sz="3200" dirty="0">
              <a:solidFill>
                <a:schemeClr val="tx2"/>
              </a:solidFill>
            </a:endParaRPr>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p:txBody>
          <a:bodyPr vert="horz" wrap="square" lIns="91440" tIns="45720" rIns="91440" bIns="45720" anchor="ctr"/>
          <a:p>
            <a:pPr eaLnBrk="1" hangingPunct="1"/>
            <a:r>
              <a:rPr lang="en-US" altLang="zh-CN" sz="3600" dirty="0"/>
              <a:t>3.5  </a:t>
            </a:r>
            <a:r>
              <a:rPr lang="zh-CN" altLang="en-US" sz="3600" dirty="0"/>
              <a:t>数据更新 </a:t>
            </a:r>
            <a:endParaRPr lang="zh-CN" altLang="en-US" sz="3600" dirty="0"/>
          </a:p>
        </p:txBody>
      </p:sp>
      <p:sp>
        <p:nvSpPr>
          <p:cNvPr id="4099" name="Rectangle 3"/>
          <p:cNvSpPr>
            <a:spLocks noGrp="1"/>
          </p:cNvSpPr>
          <p:nvPr>
            <p:ph type="body" idx="4294967295"/>
          </p:nvPr>
        </p:nvSpPr>
        <p:spPr>
          <a:xfrm>
            <a:off x="1042988" y="1341438"/>
            <a:ext cx="7427912" cy="4495800"/>
          </a:xfrm>
        </p:spPr>
        <p:txBody>
          <a:bodyPr vert="horz" wrap="square" lIns="91440" tIns="45720" rIns="91440" bIns="45720" anchor="t"/>
          <a:p>
            <a:pPr algn="just" eaLnBrk="1" hangingPunct="1">
              <a:lnSpc>
                <a:spcPct val="180000"/>
              </a:lnSpc>
              <a:buNone/>
            </a:pPr>
            <a:r>
              <a:rPr lang="en-US" altLang="zh-CN" dirty="0">
                <a:solidFill>
                  <a:srgbClr val="00B050"/>
                </a:solidFill>
              </a:rPr>
              <a:t>3.5.1  </a:t>
            </a:r>
            <a:r>
              <a:rPr lang="zh-CN" altLang="en-US" dirty="0">
                <a:solidFill>
                  <a:srgbClr val="00B050"/>
                </a:solidFill>
              </a:rPr>
              <a:t>插入数据</a:t>
            </a:r>
            <a:endParaRPr lang="zh-CN" altLang="en-US" dirty="0">
              <a:solidFill>
                <a:srgbClr val="00B050"/>
              </a:solidFill>
            </a:endParaRPr>
          </a:p>
          <a:p>
            <a:pPr algn="just" eaLnBrk="1" hangingPunct="1">
              <a:lnSpc>
                <a:spcPct val="180000"/>
              </a:lnSpc>
              <a:buNone/>
            </a:pPr>
            <a:r>
              <a:rPr lang="en-US" altLang="zh-CN" dirty="0"/>
              <a:t>3.5.2  </a:t>
            </a:r>
            <a:r>
              <a:rPr lang="zh-CN" altLang="en-US" dirty="0"/>
              <a:t>修改数据</a:t>
            </a:r>
            <a:endParaRPr lang="zh-CN" altLang="en-US" dirty="0"/>
          </a:p>
          <a:p>
            <a:pPr eaLnBrk="1" hangingPunct="1">
              <a:lnSpc>
                <a:spcPct val="180000"/>
              </a:lnSpc>
              <a:buNone/>
            </a:pPr>
            <a:r>
              <a:rPr lang="en-US" altLang="zh-CN" dirty="0"/>
              <a:t>3.5.3  </a:t>
            </a:r>
            <a:r>
              <a:rPr lang="zh-CN" altLang="en-US" dirty="0"/>
              <a:t>删除数据 </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idx="4294967295"/>
          </p:nvPr>
        </p:nvSpPr>
        <p:spPr/>
        <p:txBody>
          <a:bodyPr vert="horz" wrap="square" lIns="91440" tIns="45720" rIns="91440" bIns="45720" anchor="ctr"/>
          <a:p>
            <a:pPr eaLnBrk="1" hangingPunct="1"/>
            <a:r>
              <a:rPr lang="en-US" altLang="zh-CN" sz="3600" dirty="0"/>
              <a:t>3.5.1  </a:t>
            </a:r>
            <a:r>
              <a:rPr lang="zh-CN" altLang="en-US" sz="3600" dirty="0"/>
              <a:t>插入数据</a:t>
            </a:r>
            <a:endParaRPr lang="zh-CN" altLang="en-US" sz="3600" dirty="0"/>
          </a:p>
        </p:txBody>
      </p:sp>
      <p:sp>
        <p:nvSpPr>
          <p:cNvPr id="5123" name="Rectangle 3"/>
          <p:cNvSpPr>
            <a:spLocks noGrp="1"/>
          </p:cNvSpPr>
          <p:nvPr>
            <p:ph type="body" idx="4294967295"/>
          </p:nvPr>
        </p:nvSpPr>
        <p:spPr>
          <a:xfrm>
            <a:off x="457200" y="1412875"/>
            <a:ext cx="8229600" cy="5068888"/>
          </a:xfrm>
        </p:spPr>
        <p:txBody>
          <a:bodyPr vert="horz" wrap="square" lIns="91440" tIns="45720" rIns="91440" bIns="45720" anchor="t"/>
          <a:p>
            <a:pPr eaLnBrk="1" hangingPunct="1">
              <a:lnSpc>
                <a:spcPct val="140000"/>
              </a:lnSpc>
            </a:pPr>
            <a:r>
              <a:rPr lang="zh-CN" altLang="en-US" dirty="0"/>
              <a:t>两种插入数据方式</a:t>
            </a:r>
            <a:endParaRPr lang="zh-CN" altLang="en-US" dirty="0"/>
          </a:p>
          <a:p>
            <a:pPr lvl="1">
              <a:lnSpc>
                <a:spcPct val="140000"/>
              </a:lnSpc>
            </a:pPr>
            <a:r>
              <a:rPr lang="zh-CN" altLang="en-US" dirty="0"/>
              <a:t>插入元组</a:t>
            </a:r>
            <a:endParaRPr lang="zh-CN" altLang="en-US" dirty="0"/>
          </a:p>
          <a:p>
            <a:pPr lvl="1">
              <a:lnSpc>
                <a:spcPct val="140000"/>
              </a:lnSpc>
            </a:pPr>
            <a:r>
              <a:rPr lang="zh-CN" altLang="en-US" dirty="0"/>
              <a:t>插入子查询结果</a:t>
            </a:r>
            <a:endParaRPr lang="zh-CN" altLang="en-US" dirty="0"/>
          </a:p>
          <a:p>
            <a:pPr lvl="2">
              <a:lnSpc>
                <a:spcPct val="140000"/>
              </a:lnSpc>
              <a:buSzPct val="87000"/>
              <a:buFont typeface="Wingdings" panose="05000000000000000000" pitchFamily="2" charset="2"/>
              <a:buChar char="l"/>
            </a:pPr>
            <a:r>
              <a:rPr lang="zh-CN" altLang="en-US" sz="2200" dirty="0"/>
              <a:t>可以一次插入多个元组 </a:t>
            </a:r>
            <a:endParaRPr lang="zh-CN" altLang="en-US" sz="2200" dirty="0"/>
          </a:p>
          <a:p>
            <a:pPr eaLnBrk="1" hangingPunct="1">
              <a:lnSpc>
                <a:spcPct val="140000"/>
              </a:lnSpc>
            </a:pPr>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idx="4294967295"/>
          </p:nvPr>
        </p:nvSpPr>
        <p:spPr/>
        <p:txBody>
          <a:bodyPr vert="horz" wrap="square" lIns="91440" tIns="45720" rIns="91440" bIns="45720" anchor="ctr"/>
          <a:p>
            <a:pPr eaLnBrk="1" hangingPunct="1"/>
            <a:r>
              <a:rPr lang="en-US" altLang="zh-CN" sz="3600" dirty="0"/>
              <a:t>1. </a:t>
            </a:r>
            <a:r>
              <a:rPr lang="zh-CN" altLang="en-US" sz="3600" dirty="0"/>
              <a:t>插入元组</a:t>
            </a:r>
            <a:endParaRPr lang="zh-CN" altLang="en-US" sz="3600" dirty="0"/>
          </a:p>
        </p:txBody>
      </p:sp>
      <p:sp>
        <p:nvSpPr>
          <p:cNvPr id="6147" name="Rectangle 3"/>
          <p:cNvSpPr>
            <a:spLocks noGrp="1"/>
          </p:cNvSpPr>
          <p:nvPr>
            <p:ph type="body" idx="4294967295"/>
          </p:nvPr>
        </p:nvSpPr>
        <p:spPr>
          <a:xfrm>
            <a:off x="457200" y="1125538"/>
            <a:ext cx="8229600" cy="4854575"/>
          </a:xfrm>
        </p:spPr>
        <p:txBody>
          <a:bodyPr vert="horz" wrap="square" lIns="91440" tIns="45720" rIns="91440" bIns="45720" anchor="t"/>
          <a:p>
            <a:pPr marL="609600" indent="-609600" eaLnBrk="1" hangingPunct="1">
              <a:lnSpc>
                <a:spcPct val="130000"/>
              </a:lnSpc>
            </a:pPr>
            <a:r>
              <a:rPr lang="zh-CN" altLang="en-US" dirty="0"/>
              <a:t>语句格式</a:t>
            </a:r>
            <a:endParaRPr lang="zh-CN" altLang="en-US" dirty="0"/>
          </a:p>
          <a:p>
            <a:pPr marL="609600" indent="-609600" eaLnBrk="1" hangingPunct="1">
              <a:lnSpc>
                <a:spcPct val="130000"/>
              </a:lnSpc>
              <a:buNone/>
            </a:pPr>
            <a:r>
              <a:rPr lang="zh-CN" altLang="en-US" sz="2400" dirty="0"/>
              <a:t>	</a:t>
            </a:r>
            <a:r>
              <a:rPr lang="en-US" altLang="zh-CN" sz="2400" dirty="0"/>
              <a:t>INSERT</a:t>
            </a:r>
            <a:endParaRPr lang="en-US" altLang="zh-CN" sz="2400" dirty="0"/>
          </a:p>
          <a:p>
            <a:pPr marL="609600" indent="-609600" eaLnBrk="1" hangingPunct="1">
              <a:lnSpc>
                <a:spcPct val="130000"/>
              </a:lnSpc>
              <a:buNone/>
            </a:pPr>
            <a:r>
              <a:rPr lang="en-US" altLang="zh-CN" sz="2400" dirty="0"/>
              <a: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a:t>
            </a:r>
            <a:r>
              <a:rPr lang="zh-CN" altLang="en-US" sz="2400" dirty="0"/>
              <a:t>)</a:t>
            </a:r>
            <a:r>
              <a:rPr lang="en-US" altLang="zh-CN" sz="2400" dirty="0"/>
              <a:t>]</a:t>
            </a:r>
            <a:endParaRPr lang="en-US" altLang="zh-CN" sz="2400" dirty="0"/>
          </a:p>
          <a:p>
            <a:pPr marL="609600" indent="-609600" eaLnBrk="1" hangingPunct="1">
              <a:lnSpc>
                <a:spcPct val="130000"/>
              </a:lnSpc>
              <a:buNone/>
            </a:pPr>
            <a:r>
              <a:rPr lang="en-US" altLang="zh-CN" sz="2400" dirty="0"/>
              <a:t>	VALUES </a:t>
            </a:r>
            <a:r>
              <a:rPr lang="zh-CN" altLang="en-US" sz="2400" dirty="0"/>
              <a:t>(</a:t>
            </a:r>
            <a:r>
              <a:rPr lang="en-US" altLang="zh-CN" sz="2400" dirty="0"/>
              <a:t>&lt;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a:t>
            </a:r>
            <a:r>
              <a:rPr lang="zh-CN" altLang="en-US" sz="2400" dirty="0"/>
              <a:t>)</a:t>
            </a:r>
            <a:r>
              <a:rPr lang="en-US" altLang="zh-CN" sz="2400" dirty="0"/>
              <a:t>;</a:t>
            </a:r>
            <a:endParaRPr lang="en-US" altLang="zh-CN" dirty="0"/>
          </a:p>
          <a:p>
            <a:pPr marL="609600" indent="-609600" eaLnBrk="1" hangingPunct="1">
              <a:lnSpc>
                <a:spcPct val="130000"/>
              </a:lnSpc>
            </a:pPr>
            <a:r>
              <a:rPr lang="zh-CN" altLang="en-US" dirty="0"/>
              <a:t>功能</a:t>
            </a:r>
            <a:endParaRPr lang="zh-CN" altLang="en-US" dirty="0"/>
          </a:p>
          <a:p>
            <a:pPr marL="990600" lvl="1" indent="-533400">
              <a:lnSpc>
                <a:spcPct val="130000"/>
              </a:lnSpc>
            </a:pPr>
            <a:r>
              <a:rPr lang="zh-CN" altLang="en-US" dirty="0"/>
              <a:t>将新元组插入指定表中</a:t>
            </a:r>
            <a:endParaRPr lang="zh-CN" altLang="en-US" dirty="0"/>
          </a:p>
          <a:p>
            <a:pPr marL="990600" lvl="1" indent="-533400">
              <a:buNone/>
            </a:pPr>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idx="4294967295"/>
          </p:nvPr>
        </p:nvSpPr>
        <p:spPr/>
        <p:txBody>
          <a:bodyPr vert="horz" wrap="square" lIns="91440" tIns="45720" rIns="91440" bIns="45720" anchor="ctr"/>
          <a:p>
            <a:pPr eaLnBrk="1" hangingPunct="1"/>
            <a:r>
              <a:rPr lang="zh-CN" altLang="en-US" sz="3600" dirty="0"/>
              <a:t>插入元组（续）</a:t>
            </a:r>
            <a:endParaRPr lang="zh-CN" altLang="en-US" sz="3600" dirty="0"/>
          </a:p>
        </p:txBody>
      </p:sp>
      <p:sp>
        <p:nvSpPr>
          <p:cNvPr id="7171" name="Rectangle 3"/>
          <p:cNvSpPr>
            <a:spLocks noGrp="1"/>
          </p:cNvSpPr>
          <p:nvPr>
            <p:ph type="body" idx="4294967295"/>
          </p:nvPr>
        </p:nvSpPr>
        <p:spPr>
          <a:xfrm>
            <a:off x="466725" y="1100138"/>
            <a:ext cx="8507413" cy="5500687"/>
          </a:xfrm>
        </p:spPr>
        <p:txBody>
          <a:bodyPr vert="horz" wrap="square" lIns="91440" tIns="45720" rIns="91440" bIns="45720" anchor="t"/>
          <a:p>
            <a:pPr eaLnBrk="1" hangingPunct="1">
              <a:lnSpc>
                <a:spcPct val="120000"/>
              </a:lnSpc>
            </a:pPr>
            <a:r>
              <a:rPr lang="en-US" altLang="zh-CN" dirty="0"/>
              <a:t> INTO</a:t>
            </a:r>
            <a:r>
              <a:rPr lang="zh-CN" altLang="en-US" dirty="0"/>
              <a:t>子句</a:t>
            </a:r>
            <a:endParaRPr lang="zh-CN" altLang="en-US" dirty="0"/>
          </a:p>
          <a:p>
            <a:pPr lvl="1">
              <a:lnSpc>
                <a:spcPct val="120000"/>
              </a:lnSpc>
            </a:pPr>
            <a:r>
              <a:rPr lang="zh-CN" altLang="en-US" dirty="0"/>
              <a:t>指定要插入数据的表名及属性列</a:t>
            </a:r>
            <a:endParaRPr lang="zh-CN" altLang="en-US" dirty="0"/>
          </a:p>
          <a:p>
            <a:pPr lvl="1">
              <a:lnSpc>
                <a:spcPct val="120000"/>
              </a:lnSpc>
            </a:pPr>
            <a:r>
              <a:rPr lang="zh-CN" altLang="en-US" dirty="0"/>
              <a:t>属性列的顺序可与表定义中的顺序不一致</a:t>
            </a:r>
            <a:endParaRPr lang="zh-CN" altLang="en-US" dirty="0"/>
          </a:p>
          <a:p>
            <a:pPr lvl="1">
              <a:lnSpc>
                <a:spcPct val="120000"/>
              </a:lnSpc>
            </a:pPr>
            <a:r>
              <a:rPr lang="zh-CN" altLang="en-US" dirty="0"/>
              <a:t>没有指定属性列：表示要插入的是一条完整的元组，且属性列属性与表定义中的顺序一致</a:t>
            </a:r>
            <a:endParaRPr lang="zh-CN" altLang="en-US" dirty="0"/>
          </a:p>
          <a:p>
            <a:pPr lvl="1">
              <a:lnSpc>
                <a:spcPct val="120000"/>
              </a:lnSpc>
            </a:pPr>
            <a:r>
              <a:rPr lang="zh-CN" altLang="en-US" dirty="0"/>
              <a:t>指定部分属性列：插入的元组在其余属性列上取空值</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idx="4294967295"/>
          </p:nvPr>
        </p:nvSpPr>
        <p:spPr/>
        <p:txBody>
          <a:bodyPr vert="horz" wrap="square" lIns="91440" tIns="45720" rIns="91440" bIns="45720" anchor="ctr"/>
          <a:p>
            <a:pPr eaLnBrk="1" hangingPunct="1"/>
            <a:r>
              <a:rPr lang="zh-CN" altLang="en-US" sz="3600" dirty="0"/>
              <a:t>插入元组（续）</a:t>
            </a:r>
            <a:endParaRPr lang="zh-CN" altLang="en-US" sz="3600" dirty="0"/>
          </a:p>
        </p:txBody>
      </p:sp>
      <p:sp>
        <p:nvSpPr>
          <p:cNvPr id="8195" name="Rectangle 3"/>
          <p:cNvSpPr>
            <a:spLocks noGrp="1"/>
          </p:cNvSpPr>
          <p:nvPr>
            <p:ph type="body" idx="4294967295"/>
          </p:nvPr>
        </p:nvSpPr>
        <p:spPr>
          <a:xfrm>
            <a:off x="466725" y="1100138"/>
            <a:ext cx="8507413" cy="5500687"/>
          </a:xfrm>
        </p:spPr>
        <p:txBody>
          <a:bodyPr vert="horz" wrap="square" lIns="91440" tIns="45720" rIns="91440" bIns="45720" anchor="t"/>
          <a:p>
            <a:pPr eaLnBrk="1" hangingPunct="1">
              <a:lnSpc>
                <a:spcPct val="120000"/>
              </a:lnSpc>
            </a:pPr>
            <a:r>
              <a:rPr lang="en-US" altLang="zh-CN" dirty="0"/>
              <a:t>VALUES</a:t>
            </a:r>
            <a:r>
              <a:rPr lang="zh-CN" altLang="en-US" dirty="0"/>
              <a:t>子句</a:t>
            </a:r>
            <a:endParaRPr lang="zh-CN" altLang="en-US" dirty="0"/>
          </a:p>
          <a:p>
            <a:pPr lvl="1">
              <a:lnSpc>
                <a:spcPct val="120000"/>
              </a:lnSpc>
            </a:pPr>
            <a:r>
              <a:rPr lang="zh-CN" altLang="en-US" dirty="0"/>
              <a:t> 提供的值必须与</a:t>
            </a:r>
            <a:r>
              <a:rPr lang="en-US" altLang="zh-CN" dirty="0"/>
              <a:t>INTO</a:t>
            </a:r>
            <a:r>
              <a:rPr lang="zh-CN" altLang="en-US" dirty="0"/>
              <a:t>子句匹配</a:t>
            </a:r>
            <a:endParaRPr lang="zh-CN" altLang="en-US" dirty="0"/>
          </a:p>
          <a:p>
            <a:pPr lvl="2">
              <a:lnSpc>
                <a:spcPct val="120000"/>
              </a:lnSpc>
              <a:buSzPct val="87000"/>
              <a:buFont typeface="Wingdings" panose="05000000000000000000" pitchFamily="2" charset="2"/>
              <a:buChar char="l"/>
            </a:pPr>
            <a:r>
              <a:rPr lang="zh-CN" altLang="en-US" sz="2200" dirty="0"/>
              <a:t>值的个数</a:t>
            </a:r>
            <a:endParaRPr lang="zh-CN" altLang="en-US" sz="2200" dirty="0"/>
          </a:p>
          <a:p>
            <a:pPr lvl="2">
              <a:lnSpc>
                <a:spcPct val="120000"/>
              </a:lnSpc>
              <a:buSzPct val="87000"/>
              <a:buFont typeface="Wingdings" panose="05000000000000000000" pitchFamily="2" charset="2"/>
              <a:buChar char="l"/>
            </a:pPr>
            <a:r>
              <a:rPr lang="zh-CN" altLang="en-US" sz="2200" dirty="0"/>
              <a:t>值的类型</a:t>
            </a:r>
            <a:endParaRPr lang="zh-CN" altLang="en-US" sz="22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idx="4294967295"/>
          </p:nvPr>
        </p:nvSpPr>
        <p:spPr/>
        <p:txBody>
          <a:bodyPr vert="horz" wrap="square" lIns="91440" tIns="45720" rIns="91440" bIns="45720" anchor="ctr"/>
          <a:p>
            <a:pPr eaLnBrk="1" hangingPunct="1"/>
            <a:r>
              <a:rPr lang="zh-CN" altLang="en-US" sz="3600" dirty="0"/>
              <a:t>插入元组（续）</a:t>
            </a:r>
            <a:endParaRPr lang="zh-CN" altLang="en-US" sz="3600" dirty="0"/>
          </a:p>
        </p:txBody>
      </p:sp>
      <p:sp>
        <p:nvSpPr>
          <p:cNvPr id="9219" name="Rectangle 3"/>
          <p:cNvSpPr>
            <a:spLocks noGrp="1"/>
          </p:cNvSpPr>
          <p:nvPr>
            <p:ph type="body" idx="4294967295"/>
          </p:nvPr>
        </p:nvSpPr>
        <p:spPr>
          <a:xfrm>
            <a:off x="457200" y="1341438"/>
            <a:ext cx="8229600" cy="4535487"/>
          </a:xfrm>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3.69]</a:t>
            </a:r>
            <a:r>
              <a:rPr lang="zh-CN" altLang="en-US" sz="2400" dirty="0"/>
              <a:t>将一个新学生元组</a:t>
            </a:r>
            <a:r>
              <a:rPr lang="en-US" altLang="zh-CN" sz="2400" dirty="0"/>
              <a:t>（</a:t>
            </a:r>
            <a:r>
              <a:rPr lang="zh-CN" altLang="en-US" sz="2400" dirty="0"/>
              <a:t>学号：</a:t>
            </a:r>
            <a:r>
              <a:rPr lang="en-US" altLang="zh-CN" sz="2400" dirty="0"/>
              <a:t>201215128</a:t>
            </a:r>
            <a:r>
              <a:rPr lang="zh-CN" altLang="en-US" sz="2400" dirty="0"/>
              <a:t>;姓名：陈冬;性别：男;所在系：</a:t>
            </a:r>
            <a:r>
              <a:rPr lang="en-US" altLang="zh-CN" sz="2400" dirty="0"/>
              <a:t>IS</a:t>
            </a:r>
            <a:r>
              <a:rPr lang="zh-CN" altLang="en-US" sz="2400" dirty="0"/>
              <a:t>;年龄：</a:t>
            </a:r>
            <a:r>
              <a:rPr lang="en-US" altLang="zh-CN" sz="2400" dirty="0"/>
              <a:t>18</a:t>
            </a:r>
            <a:r>
              <a:rPr lang="zh-CN" altLang="en-US" sz="2400" dirty="0"/>
              <a:t>岁</a:t>
            </a:r>
            <a:r>
              <a:rPr lang="en-US" altLang="zh-CN" sz="2400" dirty="0"/>
              <a:t>）</a:t>
            </a:r>
            <a:r>
              <a:rPr lang="zh-CN" altLang="en-US" sz="2400" dirty="0"/>
              <a:t>插入到</a:t>
            </a:r>
            <a:r>
              <a:rPr lang="en-US" altLang="zh-CN" sz="2400" dirty="0"/>
              <a:t>Student</a:t>
            </a:r>
            <a:r>
              <a:rPr lang="zh-CN" altLang="en-US" sz="2400" dirty="0"/>
              <a:t>表中。</a:t>
            </a:r>
            <a:endParaRPr lang="zh-CN" altLang="en-US" sz="2400" dirty="0"/>
          </a:p>
          <a:p>
            <a:pPr eaLnBrk="1" hangingPunct="1">
              <a:buNone/>
            </a:pPr>
            <a:endParaRPr lang="zh-CN" altLang="en-US" sz="2400" dirty="0"/>
          </a:p>
          <a:p>
            <a:pPr eaLnBrk="1" hangingPunct="1">
              <a:buNone/>
            </a:pPr>
            <a:r>
              <a:rPr lang="zh-CN" altLang="en-US" sz="2400" dirty="0"/>
              <a:t>    </a:t>
            </a:r>
            <a:r>
              <a:rPr lang="en-US" altLang="zh-CN" sz="2400" dirty="0"/>
              <a:t>INSERT</a:t>
            </a:r>
            <a:endParaRPr lang="en-US" altLang="zh-CN" sz="2400" dirty="0"/>
          </a:p>
          <a:p>
            <a:pPr eaLnBrk="1" hangingPunct="1">
              <a:buNone/>
            </a:pPr>
            <a:r>
              <a:rPr lang="en-US" altLang="zh-CN" sz="2400" dirty="0"/>
              <a:t>    INTO  Student </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Sdept</a:t>
            </a:r>
            <a:r>
              <a:rPr lang="zh-CN" altLang="en-US" sz="2400" dirty="0"/>
              <a:t>,</a:t>
            </a:r>
            <a:r>
              <a:rPr lang="en-US" altLang="zh-CN" sz="2400" dirty="0"/>
              <a:t>Sage</a:t>
            </a:r>
            <a:r>
              <a:rPr lang="zh-CN" altLang="en-US" sz="2400" dirty="0"/>
              <a:t>)</a:t>
            </a:r>
            <a:endParaRPr lang="zh-CN" altLang="en-US" sz="2400" dirty="0"/>
          </a:p>
          <a:p>
            <a:pPr eaLnBrk="1" hangingPunct="1">
              <a:buNone/>
            </a:pPr>
            <a:r>
              <a:rPr lang="en-US" altLang="zh-CN" sz="2400" dirty="0"/>
              <a:t>    VALUES </a:t>
            </a:r>
            <a:r>
              <a:rPr lang="zh-CN" altLang="en-US" sz="2400" dirty="0"/>
              <a:t>(</a:t>
            </a:r>
            <a:r>
              <a:rPr lang="en-US" altLang="zh-CN" sz="2400" dirty="0"/>
              <a:t>'201215128'</a:t>
            </a:r>
            <a:r>
              <a:rPr lang="zh-CN" altLang="en-US" sz="2400" dirty="0"/>
              <a:t>,</a:t>
            </a:r>
            <a:r>
              <a:rPr lang="en-US" altLang="zh-CN" sz="2400" dirty="0"/>
              <a:t>'</a:t>
            </a:r>
            <a:r>
              <a:rPr lang="zh-CN" altLang="en-US" sz="2400" dirty="0"/>
              <a:t>陈冬</a:t>
            </a:r>
            <a:r>
              <a:rPr lang="en-US" altLang="zh-CN" sz="2400" dirty="0"/>
              <a:t>'</a:t>
            </a:r>
            <a:r>
              <a:rPr lang="zh-CN" altLang="en-US" sz="2400" dirty="0"/>
              <a:t>,</a:t>
            </a:r>
            <a:r>
              <a:rPr lang="en-US" altLang="zh-CN" sz="2400" dirty="0"/>
              <a:t>'</a:t>
            </a:r>
            <a:r>
              <a:rPr lang="zh-CN" altLang="en-US" sz="2400" dirty="0"/>
              <a:t>男</a:t>
            </a:r>
            <a:r>
              <a:rPr lang="en-US" altLang="zh-CN" sz="2400" dirty="0"/>
              <a:t>'</a:t>
            </a:r>
            <a:r>
              <a:rPr lang="zh-CN" altLang="en-US" sz="2400" dirty="0"/>
              <a:t>,</a:t>
            </a:r>
            <a:r>
              <a:rPr lang="en-US" altLang="zh-CN" sz="2400" dirty="0"/>
              <a:t>'IS'</a:t>
            </a:r>
            <a:r>
              <a:rPr lang="zh-CN" altLang="en-US" sz="2400" dirty="0"/>
              <a:t>,</a:t>
            </a:r>
            <a:r>
              <a:rPr lang="en-US" altLang="zh-CN" sz="2400" dirty="0"/>
              <a:t>18</a:t>
            </a:r>
            <a:r>
              <a:rPr lang="zh-CN" altLang="en-US" sz="2400" dirty="0"/>
              <a:t>);</a:t>
            </a:r>
            <a:endParaRPr lang="zh-CN" altLang="en-US" sz="2400" dirty="0"/>
          </a:p>
          <a:p>
            <a:pPr eaLnBrk="1" hangingPunct="1">
              <a:buNone/>
            </a:pP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p>
            <a:pPr eaLnBrk="1" hangingPunct="1"/>
            <a:r>
              <a:rPr lang="en-US" altLang="zh-CN" sz="3600" dirty="0"/>
              <a:t>SQL</a:t>
            </a:r>
            <a:r>
              <a:rPr lang="zh-CN" altLang="en-US" sz="3600" dirty="0"/>
              <a:t>的基本概念（续）</a:t>
            </a:r>
            <a:endParaRPr lang="zh-CN" altLang="en-US" sz="3600" dirty="0"/>
          </a:p>
        </p:txBody>
      </p:sp>
      <p:sp>
        <p:nvSpPr>
          <p:cNvPr id="19459" name="Rectangle 3"/>
          <p:cNvSpPr>
            <a:spLocks noGrp="1"/>
          </p:cNvSpPr>
          <p:nvPr>
            <p:ph type="body"/>
          </p:nvPr>
        </p:nvSpPr>
        <p:spPr>
          <a:xfrm>
            <a:off x="457200" y="1095375"/>
            <a:ext cx="8229600" cy="4854575"/>
          </a:xfrm>
          <a:ln/>
        </p:spPr>
        <p:txBody>
          <a:bodyPr vert="horz" wrap="square" lIns="91440" tIns="45720" rIns="91440" bIns="45720" anchor="t"/>
          <a:p>
            <a:pPr eaLnBrk="1" hangingPunct="1">
              <a:lnSpc>
                <a:spcPct val="90000"/>
              </a:lnSpc>
            </a:pPr>
            <a:r>
              <a:rPr lang="zh-CN" altLang="en-US" dirty="0"/>
              <a:t>基本表</a:t>
            </a:r>
            <a:endParaRPr lang="zh-CN" altLang="en-US" dirty="0"/>
          </a:p>
          <a:p>
            <a:pPr lvl="1" eaLnBrk="1" hangingPunct="1">
              <a:lnSpc>
                <a:spcPct val="150000"/>
              </a:lnSpc>
            </a:pPr>
            <a:r>
              <a:rPr lang="zh-CN" altLang="en-US" dirty="0"/>
              <a:t>本身独立存在的表</a:t>
            </a:r>
            <a:endParaRPr lang="zh-CN" altLang="en-US" dirty="0"/>
          </a:p>
          <a:p>
            <a:pPr lvl="1" eaLnBrk="1" hangingPunct="1">
              <a:lnSpc>
                <a:spcPct val="150000"/>
              </a:lnSpc>
            </a:pPr>
            <a:r>
              <a:rPr lang="en-US" altLang="zh-CN" dirty="0"/>
              <a:t>SQL</a:t>
            </a:r>
            <a:r>
              <a:rPr lang="zh-CN" altLang="en-US" dirty="0"/>
              <a:t>中一个关系就对应一个基本表</a:t>
            </a:r>
            <a:endParaRPr lang="zh-CN" altLang="en-US" dirty="0"/>
          </a:p>
          <a:p>
            <a:pPr lvl="1" eaLnBrk="1" hangingPunct="1">
              <a:lnSpc>
                <a:spcPct val="150000"/>
              </a:lnSpc>
            </a:pPr>
            <a:r>
              <a:rPr lang="zh-CN" altLang="en-US" dirty="0"/>
              <a:t>一个</a:t>
            </a:r>
            <a:r>
              <a:rPr lang="en-US" altLang="zh-CN" dirty="0"/>
              <a:t>（</a:t>
            </a:r>
            <a:r>
              <a:rPr lang="zh-CN" altLang="en-US" dirty="0"/>
              <a:t>或多个</a:t>
            </a:r>
            <a:r>
              <a:rPr lang="en-US" altLang="zh-CN" dirty="0"/>
              <a:t>）</a:t>
            </a:r>
            <a:r>
              <a:rPr lang="zh-CN" altLang="en-US" dirty="0"/>
              <a:t>基本表对应一个存储文件</a:t>
            </a:r>
            <a:endParaRPr lang="zh-CN" altLang="en-US" dirty="0"/>
          </a:p>
          <a:p>
            <a:pPr lvl="1" eaLnBrk="1" hangingPunct="1">
              <a:lnSpc>
                <a:spcPct val="150000"/>
              </a:lnSpc>
            </a:pPr>
            <a:r>
              <a:rPr lang="zh-CN" altLang="en-US" dirty="0"/>
              <a:t>一个表可以带若干索引</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idx="4294967295"/>
          </p:nvPr>
        </p:nvSpPr>
        <p:spPr/>
        <p:txBody>
          <a:bodyPr vert="horz" wrap="square" lIns="91440" tIns="45720" rIns="91440" bIns="45720" anchor="ctr"/>
          <a:p>
            <a:pPr eaLnBrk="1" hangingPunct="1"/>
            <a:r>
              <a:rPr lang="zh-CN" altLang="en-US" sz="3600" dirty="0"/>
              <a:t>插入元组（续）</a:t>
            </a:r>
            <a:endParaRPr lang="zh-CN" altLang="en-US" sz="3600" dirty="0"/>
          </a:p>
        </p:txBody>
      </p:sp>
      <p:sp>
        <p:nvSpPr>
          <p:cNvPr id="10243" name="Rectangle 3"/>
          <p:cNvSpPr>
            <a:spLocks noGrp="1"/>
          </p:cNvSpPr>
          <p:nvPr>
            <p:ph type="body" idx="4294967295"/>
          </p:nvPr>
        </p:nvSpPr>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3.71] </a:t>
            </a:r>
            <a:r>
              <a:rPr lang="zh-CN" altLang="en-US" sz="2400" dirty="0"/>
              <a:t>插入一条选课记录</a:t>
            </a:r>
            <a:r>
              <a:rPr lang="en-US" altLang="zh-CN" sz="2400" dirty="0"/>
              <a:t>（ '200215128'</a:t>
            </a:r>
            <a:r>
              <a:rPr lang="zh-CN" altLang="en-US" sz="2400" dirty="0"/>
              <a:t>,</a:t>
            </a:r>
            <a:r>
              <a:rPr lang="en-US" altLang="zh-CN" sz="2400" dirty="0"/>
              <a:t>'1 '）</a:t>
            </a:r>
            <a:r>
              <a:rPr lang="zh-CN" altLang="en-US" sz="2400" dirty="0"/>
              <a:t>。</a:t>
            </a:r>
            <a:endParaRPr lang="zh-CN" altLang="en-US" sz="2400" dirty="0"/>
          </a:p>
          <a:p>
            <a:pPr eaLnBrk="1" hangingPunct="1">
              <a:buNone/>
            </a:pPr>
            <a:r>
              <a:rPr lang="zh-CN" altLang="en-US" sz="2400" dirty="0"/>
              <a:t>    </a:t>
            </a:r>
            <a:r>
              <a:rPr lang="en-US" altLang="zh-CN" sz="2400" dirty="0"/>
              <a:t>INSERT</a:t>
            </a:r>
            <a:endParaRPr lang="en-US" altLang="zh-CN" sz="2400" dirty="0"/>
          </a:p>
          <a:p>
            <a:pPr eaLnBrk="1" hangingPunct="1">
              <a:buNone/>
            </a:pPr>
            <a:r>
              <a:rPr lang="en-US" altLang="zh-CN" sz="2400" dirty="0"/>
              <a:t>    INTO SC</a:t>
            </a:r>
            <a:r>
              <a:rPr lang="zh-CN" altLang="en-US" sz="2400" dirty="0"/>
              <a:t>(</a:t>
            </a:r>
            <a:r>
              <a:rPr lang="en-US" altLang="zh-CN" sz="2400" dirty="0"/>
              <a:t>Sno</a:t>
            </a:r>
            <a:r>
              <a:rPr lang="zh-CN" altLang="en-US" sz="2400" dirty="0"/>
              <a:t>,</a:t>
            </a:r>
            <a:r>
              <a:rPr lang="en-US" altLang="zh-CN" sz="2400" dirty="0"/>
              <a:t>Cno</a:t>
            </a:r>
            <a:r>
              <a:rPr lang="zh-CN" altLang="en-US" sz="2400" dirty="0"/>
              <a:t>)</a:t>
            </a:r>
            <a:endParaRPr lang="zh-CN" altLang="en-US" sz="2400" dirty="0"/>
          </a:p>
          <a:p>
            <a:pPr eaLnBrk="1" hangingPunct="1">
              <a:buNone/>
            </a:pPr>
            <a:r>
              <a:rPr lang="en-US" altLang="zh-CN" sz="2400" dirty="0"/>
              <a:t>    VALUES </a:t>
            </a:r>
            <a:r>
              <a:rPr lang="zh-CN" altLang="en-US" sz="2400" dirty="0"/>
              <a:t>('</a:t>
            </a:r>
            <a:r>
              <a:rPr lang="en-US" altLang="zh-CN" sz="2400" dirty="0"/>
              <a:t>201215128 </a:t>
            </a:r>
            <a:r>
              <a:rPr lang="zh-CN" altLang="en-US" sz="2400" dirty="0"/>
              <a:t>',' </a:t>
            </a:r>
            <a:r>
              <a:rPr lang="en-US" altLang="zh-CN" sz="2400" dirty="0"/>
              <a:t>1 </a:t>
            </a:r>
            <a:r>
              <a:rPr lang="zh-CN" altLang="en-US" sz="2400" dirty="0"/>
              <a:t>');</a:t>
            </a:r>
            <a:endParaRPr lang="zh-CN" altLang="en-US" sz="2400" dirty="0"/>
          </a:p>
          <a:p>
            <a:pPr eaLnBrk="1" hangingPunct="1">
              <a:buNone/>
            </a:pPr>
            <a:r>
              <a:rPr lang="zh-CN" altLang="en-US" sz="2400" dirty="0"/>
              <a:t>   关系数据库管理系统将在新插入记录的</a:t>
            </a:r>
            <a:r>
              <a:rPr lang="en-US" altLang="zh-CN" sz="2400" dirty="0"/>
              <a:t>Grade</a:t>
            </a:r>
            <a:r>
              <a:rPr lang="zh-CN" altLang="en-US" sz="2400" dirty="0"/>
              <a:t>列上自动地</a:t>
            </a:r>
            <a:endParaRPr lang="en-US" altLang="zh-CN" sz="2400" dirty="0"/>
          </a:p>
          <a:p>
            <a:pPr eaLnBrk="1" hangingPunct="1">
              <a:buNone/>
            </a:pPr>
            <a:r>
              <a:rPr lang="en-US" altLang="zh-CN" sz="2400" dirty="0"/>
              <a:t>   </a:t>
            </a:r>
            <a:r>
              <a:rPr lang="zh-CN" altLang="en-US" sz="2400" dirty="0"/>
              <a:t>赋空值。</a:t>
            </a:r>
            <a:endParaRPr lang="zh-CN" altLang="en-US" sz="2400" dirty="0"/>
          </a:p>
          <a:p>
            <a:pPr eaLnBrk="1" hangingPunct="1">
              <a:buNone/>
            </a:pPr>
            <a:r>
              <a:rPr lang="zh-CN" altLang="en-US" sz="2400" dirty="0"/>
              <a:t>   或者：</a:t>
            </a:r>
            <a:endParaRPr lang="zh-CN" altLang="en-US" sz="2400" dirty="0"/>
          </a:p>
          <a:p>
            <a:pPr eaLnBrk="1" hangingPunct="1">
              <a:buNone/>
            </a:pPr>
            <a:r>
              <a:rPr lang="zh-CN" altLang="en-US" sz="2400" dirty="0"/>
              <a:t>    </a:t>
            </a:r>
            <a:r>
              <a:rPr lang="en-US" altLang="zh-CN" sz="2400" dirty="0"/>
              <a:t>INSERT</a:t>
            </a:r>
            <a:endParaRPr lang="en-US" altLang="zh-CN" sz="2400" dirty="0"/>
          </a:p>
          <a:p>
            <a:pPr eaLnBrk="1" hangingPunct="1">
              <a:buNone/>
            </a:pPr>
            <a:r>
              <a:rPr lang="en-US" altLang="zh-CN" sz="2400" dirty="0"/>
              <a:t>    INTO SC</a:t>
            </a:r>
            <a:endParaRPr lang="en-US" altLang="zh-CN" sz="2400" dirty="0"/>
          </a:p>
          <a:p>
            <a:pPr eaLnBrk="1" hangingPunct="1">
              <a:buNone/>
            </a:pPr>
            <a:r>
              <a:rPr lang="en-US" altLang="zh-CN" sz="2400" dirty="0"/>
              <a:t>    VALUES </a:t>
            </a:r>
            <a:r>
              <a:rPr lang="zh-CN" altLang="en-US" sz="2400" dirty="0"/>
              <a:t>(</a:t>
            </a:r>
            <a:r>
              <a:rPr lang="en-US" altLang="zh-CN" sz="2400" dirty="0"/>
              <a:t>' 201215128 '</a:t>
            </a:r>
            <a:r>
              <a:rPr lang="zh-CN" altLang="en-US" sz="2400" dirty="0"/>
              <a:t>,</a:t>
            </a:r>
            <a:r>
              <a:rPr lang="en-US" altLang="zh-CN" sz="2400" dirty="0"/>
              <a:t>' 1 '</a:t>
            </a:r>
            <a:r>
              <a:rPr lang="zh-CN" altLang="en-US" sz="2400" dirty="0"/>
              <a:t>,</a:t>
            </a:r>
            <a:r>
              <a:rPr lang="en-US" altLang="zh-CN" sz="2400" dirty="0"/>
              <a:t>NULL</a:t>
            </a:r>
            <a:r>
              <a:rPr lang="zh-CN" altLang="en-US" sz="2400" dirty="0"/>
              <a:t>);</a:t>
            </a:r>
            <a:endParaRPr lang="zh-CN" altLang="en-US" sz="24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idx="4294967295"/>
          </p:nvPr>
        </p:nvSpPr>
        <p:spPr/>
        <p:txBody>
          <a:bodyPr vert="horz" wrap="square" lIns="91440" tIns="45720" rIns="91440" bIns="45720" anchor="ctr"/>
          <a:p>
            <a:pPr eaLnBrk="1" hangingPunct="1"/>
            <a:r>
              <a:rPr lang="zh-CN" altLang="en-US" sz="3600" dirty="0"/>
              <a:t>插入元组（续）</a:t>
            </a:r>
            <a:endParaRPr lang="zh-CN" altLang="en-US" sz="3600" dirty="0"/>
          </a:p>
        </p:txBody>
      </p:sp>
      <p:sp>
        <p:nvSpPr>
          <p:cNvPr id="11267" name="Rectangle 3"/>
          <p:cNvSpPr>
            <a:spLocks noGrp="1"/>
          </p:cNvSpPr>
          <p:nvPr>
            <p:ph type="body" idx="4294967295"/>
          </p:nvPr>
        </p:nvSpPr>
        <p:spPr>
          <a:xfrm>
            <a:off x="323850" y="1268413"/>
            <a:ext cx="8569325" cy="4767262"/>
          </a:xfrm>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3.70]</a:t>
            </a:r>
            <a:r>
              <a:rPr lang="zh-CN" altLang="en-US" sz="2400" dirty="0"/>
              <a:t>将学生张成民的信息插入到</a:t>
            </a:r>
            <a:r>
              <a:rPr lang="en-US" altLang="zh-CN" sz="2400" dirty="0"/>
              <a:t>Student</a:t>
            </a:r>
            <a:r>
              <a:rPr lang="zh-CN" altLang="en-US" sz="2400" dirty="0"/>
              <a:t>表中。</a:t>
            </a:r>
            <a:endParaRPr lang="zh-CN" altLang="en-US" sz="2400" dirty="0"/>
          </a:p>
          <a:p>
            <a:pPr eaLnBrk="1" hangingPunct="1">
              <a:buNone/>
            </a:pPr>
            <a:endParaRPr lang="zh-CN" altLang="en-US" dirty="0"/>
          </a:p>
          <a:p>
            <a:pPr eaLnBrk="1" hangingPunct="1">
              <a:buNone/>
            </a:pPr>
            <a:r>
              <a:rPr lang="zh-CN" altLang="en-US" dirty="0"/>
              <a:t>   	</a:t>
            </a:r>
            <a:r>
              <a:rPr lang="en-US" altLang="zh-CN" sz="2400" dirty="0"/>
              <a:t>INSERT</a:t>
            </a:r>
            <a:endParaRPr lang="en-US" altLang="zh-CN" sz="2400" dirty="0"/>
          </a:p>
          <a:p>
            <a:pPr eaLnBrk="1" hangingPunct="1">
              <a:buNone/>
            </a:pPr>
            <a:r>
              <a:rPr lang="en-US" altLang="zh-CN" sz="2400" dirty="0"/>
              <a:t>    	INTO  Student</a:t>
            </a:r>
            <a:endParaRPr lang="en-US" altLang="zh-CN" sz="2400" dirty="0"/>
          </a:p>
          <a:p>
            <a:pPr eaLnBrk="1" hangingPunct="1">
              <a:buNone/>
            </a:pPr>
            <a:r>
              <a:rPr lang="en-US" altLang="zh-CN" sz="2400" dirty="0"/>
              <a:t>    	VALUES </a:t>
            </a:r>
            <a:r>
              <a:rPr lang="zh-CN" altLang="en-US" sz="2400" dirty="0"/>
              <a:t>('</a:t>
            </a:r>
            <a:r>
              <a:rPr lang="en-US" altLang="zh-CN" sz="2400" dirty="0"/>
              <a:t>201215126</a:t>
            </a:r>
            <a:r>
              <a:rPr lang="zh-CN" altLang="en-US" sz="2400" dirty="0"/>
              <a:t>'</a:t>
            </a:r>
            <a:r>
              <a:rPr lang="en-US" altLang="zh-CN" sz="2400" dirty="0"/>
              <a:t>,</a:t>
            </a:r>
            <a:r>
              <a:rPr lang="zh-CN" altLang="en-US" sz="2400" dirty="0"/>
              <a:t>'张成民'</a:t>
            </a:r>
            <a:r>
              <a:rPr lang="en-US" altLang="zh-CN" sz="2400" dirty="0"/>
              <a:t>,</a:t>
            </a:r>
            <a:r>
              <a:rPr lang="zh-CN" altLang="en-US" sz="2400" dirty="0"/>
              <a:t>'男</a:t>
            </a:r>
            <a:r>
              <a:rPr lang="en-US" altLang="zh-CN" sz="2400" dirty="0"/>
              <a:t>’,18,'CS'</a:t>
            </a:r>
            <a:r>
              <a:rPr lang="zh-CN" altLang="en-US" sz="2400" dirty="0"/>
              <a:t>)</a:t>
            </a:r>
            <a:r>
              <a:rPr lang="en-US" altLang="zh-CN" sz="2400" dirty="0"/>
              <a:t>; </a:t>
            </a:r>
            <a:endParaRPr lang="en-US" altLang="zh-CN" sz="24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idx="4294967295"/>
          </p:nvPr>
        </p:nvSpPr>
        <p:spPr/>
        <p:txBody>
          <a:bodyPr vert="horz" wrap="square" lIns="91440" tIns="45720" rIns="91440" bIns="45720" anchor="ctr"/>
          <a:p>
            <a:pPr eaLnBrk="1" hangingPunct="1"/>
            <a:r>
              <a:rPr lang="en-US" altLang="zh-CN" sz="3600" dirty="0"/>
              <a:t>2. </a:t>
            </a:r>
            <a:r>
              <a:rPr lang="zh-CN" altLang="en-US" sz="3600" dirty="0"/>
              <a:t>插入子查询结果</a:t>
            </a:r>
            <a:endParaRPr lang="zh-CN" altLang="en-US" sz="3600" dirty="0"/>
          </a:p>
        </p:txBody>
      </p:sp>
      <p:sp>
        <p:nvSpPr>
          <p:cNvPr id="12291" name="Rectangle 3"/>
          <p:cNvSpPr>
            <a:spLocks noGrp="1"/>
          </p:cNvSpPr>
          <p:nvPr>
            <p:ph type="body" idx="4294967295"/>
          </p:nvPr>
        </p:nvSpPr>
        <p:spPr>
          <a:xfrm>
            <a:off x="457200" y="1196975"/>
            <a:ext cx="8229600" cy="4854575"/>
          </a:xfrm>
        </p:spPr>
        <p:txBody>
          <a:bodyPr vert="horz" wrap="square" lIns="91440" tIns="45720" rIns="91440" bIns="45720" anchor="t"/>
          <a:p>
            <a:pPr eaLnBrk="1" hangingPunct="1"/>
            <a:r>
              <a:rPr lang="zh-CN" altLang="en-US" dirty="0"/>
              <a:t>语句格式</a:t>
            </a:r>
            <a:endParaRPr lang="zh-CN" altLang="en-US" dirty="0"/>
          </a:p>
          <a:p>
            <a:pPr eaLnBrk="1" hangingPunct="1">
              <a:buNone/>
            </a:pPr>
            <a:r>
              <a:rPr lang="zh-CN" altLang="en-US" dirty="0"/>
              <a:t>   </a:t>
            </a:r>
            <a:r>
              <a:rPr lang="zh-CN" altLang="en-US" sz="2400" dirty="0"/>
              <a:t> </a:t>
            </a:r>
            <a:r>
              <a:rPr lang="en-US" altLang="zh-CN" sz="2400" dirty="0"/>
              <a:t>INSERT </a:t>
            </a:r>
            <a:endParaRPr lang="en-US" altLang="zh-CN" sz="2400" dirty="0"/>
          </a:p>
          <a:p>
            <a:pPr eaLnBrk="1" hangingPunct="1">
              <a:buNone/>
            </a:pPr>
            <a:r>
              <a:rPr lang="en-US" altLang="zh-CN" sz="2400" dirty="0"/>
              <a:t>    </a:t>
            </a:r>
            <a:r>
              <a:rPr lang="zh-CN" altLang="en-US" sz="2400" dirty="0"/>
              <a:t> </a:t>
            </a:r>
            <a:r>
              <a:rPr lang="en-US" altLang="zh-CN" sz="2400" dirty="0"/>
              <a:t>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 [</a:t>
            </a:r>
            <a:r>
              <a:rPr lang="zh-CN" altLang="en-US" sz="2400" dirty="0"/>
              <a:t>,</a:t>
            </a:r>
            <a:r>
              <a:rPr lang="en-US" altLang="zh-CN" sz="2400" dirty="0"/>
              <a:t>&lt;</a:t>
            </a:r>
            <a:r>
              <a:rPr lang="zh-CN" altLang="en-US" sz="2400" dirty="0"/>
              <a:t>属性列</a:t>
            </a:r>
            <a:r>
              <a:rPr lang="en-US" altLang="zh-CN" sz="2400" dirty="0"/>
              <a:t>2&gt;…  </a:t>
            </a:r>
            <a:r>
              <a:rPr lang="zh-CN" altLang="en-US" sz="2400" dirty="0"/>
              <a:t>)</a:t>
            </a:r>
            <a:r>
              <a:rPr lang="en-US" altLang="zh-CN" sz="2400" dirty="0"/>
              <a:t>]</a:t>
            </a:r>
            <a:endParaRPr lang="en-US" altLang="zh-CN" sz="2400" dirty="0"/>
          </a:p>
          <a:p>
            <a:pPr eaLnBrk="1" hangingPunct="1">
              <a:buNone/>
            </a:pPr>
            <a:r>
              <a:rPr lang="en-US" altLang="zh-CN" sz="2400" dirty="0"/>
              <a:t> </a:t>
            </a:r>
            <a:r>
              <a:rPr lang="zh-CN" altLang="en-US" sz="2400" dirty="0"/>
              <a:t>	子查询;</a:t>
            </a:r>
            <a:endParaRPr lang="zh-CN" altLang="en-US" sz="2400" dirty="0"/>
          </a:p>
          <a:p>
            <a:pPr eaLnBrk="1" hangingPunct="1">
              <a:buNone/>
            </a:pPr>
            <a:endParaRPr lang="zh-CN" altLang="en-US" sz="2400" dirty="0"/>
          </a:p>
          <a:p>
            <a:pPr lvl="1" eaLnBrk="1" hangingPunct="1"/>
            <a:r>
              <a:rPr lang="en-US" altLang="zh-CN" dirty="0"/>
              <a:t>INTO</a:t>
            </a:r>
            <a:r>
              <a:rPr lang="zh-CN" altLang="en-US" dirty="0"/>
              <a:t>子句</a:t>
            </a:r>
            <a:endParaRPr lang="en-US" altLang="zh-CN" sz="2800" dirty="0"/>
          </a:p>
          <a:p>
            <a:pPr lvl="1" eaLnBrk="1" hangingPunct="1"/>
            <a:r>
              <a:rPr lang="zh-CN" altLang="en-US" dirty="0"/>
              <a:t>子查询</a:t>
            </a:r>
            <a:endParaRPr lang="zh-CN" altLang="en-US" dirty="0"/>
          </a:p>
          <a:p>
            <a:pPr lvl="2">
              <a:buSzPct val="87000"/>
              <a:buFont typeface="Wingdings" panose="05000000000000000000" pitchFamily="2" charset="2"/>
              <a:buChar char="l"/>
            </a:pPr>
            <a:r>
              <a:rPr lang="en-US" altLang="zh-CN" sz="2200" dirty="0"/>
              <a:t>SELECT</a:t>
            </a:r>
            <a:r>
              <a:rPr lang="zh-CN" altLang="en-US" sz="2200" dirty="0"/>
              <a:t>子句目标列必须与</a:t>
            </a:r>
            <a:r>
              <a:rPr lang="en-US" altLang="zh-CN" sz="2200" dirty="0"/>
              <a:t>INTO</a:t>
            </a:r>
            <a:r>
              <a:rPr lang="zh-CN" altLang="en-US" sz="2200" dirty="0"/>
              <a:t>子句匹配</a:t>
            </a:r>
            <a:endParaRPr lang="zh-CN" altLang="en-US" sz="2200" dirty="0"/>
          </a:p>
          <a:p>
            <a:pPr lvl="3">
              <a:buFont typeface="Wingdings" panose="05000000000000000000" pitchFamily="2" charset="2"/>
              <a:buChar char="Ø"/>
            </a:pPr>
            <a:r>
              <a:rPr lang="zh-CN" altLang="en-US" sz="2200" dirty="0"/>
              <a:t>值的个数</a:t>
            </a:r>
            <a:endParaRPr lang="zh-CN" altLang="en-US" sz="2200" dirty="0"/>
          </a:p>
          <a:p>
            <a:pPr lvl="3">
              <a:buFont typeface="Wingdings" panose="05000000000000000000" pitchFamily="2" charset="2"/>
              <a:buChar char="Ø"/>
            </a:pPr>
            <a:r>
              <a:rPr lang="zh-CN" altLang="en-US" sz="2200" dirty="0"/>
              <a:t>值的类型</a:t>
            </a:r>
            <a:endParaRPr lang="zh-CN" altLang="en-US" sz="2200" dirty="0"/>
          </a:p>
          <a:p>
            <a:pPr eaLnBrk="1" hangingPunct="1">
              <a:buNone/>
            </a:pPr>
            <a:endParaRPr lang="zh-CN" altLang="en-US" sz="22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idx="4294967295"/>
          </p:nvPr>
        </p:nvSpPr>
        <p:spPr/>
        <p:txBody>
          <a:bodyPr vert="horz" wrap="square" lIns="91440" tIns="45720" rIns="91440" bIns="45720" anchor="ctr"/>
          <a:p>
            <a:pPr eaLnBrk="1" hangingPunct="1"/>
            <a:r>
              <a:rPr lang="zh-CN" altLang="en-US" sz="3600" dirty="0"/>
              <a:t>插入子查询结果（续）</a:t>
            </a:r>
            <a:endParaRPr lang="zh-CN" altLang="en-US" sz="3600" dirty="0"/>
          </a:p>
        </p:txBody>
      </p:sp>
      <p:sp>
        <p:nvSpPr>
          <p:cNvPr id="13315" name="Rectangle 3"/>
          <p:cNvSpPr>
            <a:spLocks noGrp="1"/>
          </p:cNvSpPr>
          <p:nvPr>
            <p:ph type="body" idx="4294967295"/>
          </p:nvPr>
        </p:nvSpPr>
        <p:spPr>
          <a:xfrm>
            <a:off x="250825" y="928688"/>
            <a:ext cx="8893175" cy="5499100"/>
          </a:xfrm>
        </p:spPr>
        <p:txBody>
          <a:bodyPr vert="horz" wrap="square" lIns="91440" tIns="45720" rIns="91440" bIns="45720" anchor="t"/>
          <a:p>
            <a:pPr eaLnBrk="1" hangingPunct="1">
              <a:lnSpc>
                <a:spcPct val="120000"/>
              </a:lnSpc>
              <a:spcBef>
                <a:spcPct val="0"/>
              </a:spcBef>
              <a:buNone/>
            </a:pPr>
            <a:r>
              <a:rPr lang="en-US" altLang="zh-CN" sz="2400" dirty="0"/>
              <a:t>[</a:t>
            </a:r>
            <a:r>
              <a:rPr lang="zh-CN" altLang="en-US" sz="2400" dirty="0"/>
              <a:t>例</a:t>
            </a:r>
            <a:r>
              <a:rPr lang="en-US" altLang="zh-CN" sz="2400" dirty="0"/>
              <a:t>3.72]  </a:t>
            </a:r>
            <a:r>
              <a:rPr lang="zh-CN" altLang="en-US" sz="2400" dirty="0"/>
              <a:t>对每一个系，求学生的平均年龄，并把结果存入数据库</a:t>
            </a:r>
            <a:endParaRPr lang="en-US" altLang="zh-CN" sz="2400" dirty="0"/>
          </a:p>
          <a:p>
            <a:pPr eaLnBrk="1" hangingPunct="1">
              <a:lnSpc>
                <a:spcPct val="120000"/>
              </a:lnSpc>
              <a:spcBef>
                <a:spcPct val="0"/>
              </a:spcBef>
              <a:buNone/>
            </a:pPr>
            <a:r>
              <a:rPr lang="zh-CN" altLang="en-US" sz="2400" dirty="0"/>
              <a:t>第一步：建表</a:t>
            </a:r>
            <a:endParaRPr lang="zh-CN" altLang="en-US" sz="2400" dirty="0"/>
          </a:p>
          <a:p>
            <a:pPr eaLnBrk="1" hangingPunct="1">
              <a:lnSpc>
                <a:spcPct val="120000"/>
              </a:lnSpc>
              <a:spcBef>
                <a:spcPct val="0"/>
              </a:spcBef>
              <a:buNone/>
            </a:pPr>
            <a:r>
              <a:rPr lang="zh-CN" altLang="en-US" sz="2200" dirty="0"/>
              <a:t>     </a:t>
            </a:r>
            <a:r>
              <a:rPr lang="zh-CN" altLang="en-US" sz="2400" dirty="0"/>
              <a:t> </a:t>
            </a:r>
            <a:r>
              <a:rPr lang="en-US" altLang="zh-CN" sz="2400" dirty="0"/>
              <a:t>CREATE  TABLE  Dept_age</a:t>
            </a:r>
            <a:endParaRPr lang="en-US" altLang="zh-CN" sz="2400" dirty="0"/>
          </a:p>
          <a:p>
            <a:pPr eaLnBrk="1" hangingPunct="1">
              <a:lnSpc>
                <a:spcPct val="120000"/>
              </a:lnSpc>
              <a:spcBef>
                <a:spcPct val="0"/>
              </a:spcBef>
              <a:buNone/>
            </a:pPr>
            <a:r>
              <a:rPr lang="en-US" altLang="zh-CN" sz="2400" dirty="0"/>
              <a:t>          </a:t>
            </a:r>
            <a:r>
              <a:rPr lang="zh-CN" altLang="en-US" sz="2400" dirty="0"/>
              <a:t>( </a:t>
            </a:r>
            <a:r>
              <a:rPr lang="en-US" altLang="zh-CN" sz="2400" dirty="0"/>
              <a:t>Sdept     CHAR</a:t>
            </a:r>
            <a:r>
              <a:rPr lang="zh-CN" altLang="en-US" sz="2400" dirty="0"/>
              <a:t>(</a:t>
            </a:r>
            <a:r>
              <a:rPr lang="en-US" altLang="zh-CN" sz="2400" dirty="0"/>
              <a:t>15</a:t>
            </a:r>
            <a:r>
              <a:rPr lang="zh-CN" altLang="en-US" sz="2400" dirty="0"/>
              <a:t>)</a:t>
            </a:r>
            <a:r>
              <a:rPr lang="en-US" altLang="zh-CN" sz="2400" dirty="0"/>
              <a:t>                     </a:t>
            </a:r>
            <a:r>
              <a:rPr lang="en-US" altLang="zh-CN" sz="2200" dirty="0"/>
              <a:t>/*</a:t>
            </a:r>
            <a:r>
              <a:rPr lang="zh-CN" altLang="en-US" sz="2200" dirty="0"/>
              <a:t>系名*</a:t>
            </a:r>
            <a:r>
              <a:rPr lang="en-US" altLang="zh-CN" sz="2200" dirty="0"/>
              <a:t>/</a:t>
            </a:r>
            <a:endParaRPr lang="en-US" altLang="zh-CN" sz="2200" dirty="0"/>
          </a:p>
          <a:p>
            <a:pPr eaLnBrk="1" hangingPunct="1">
              <a:lnSpc>
                <a:spcPct val="120000"/>
              </a:lnSpc>
              <a:spcBef>
                <a:spcPct val="0"/>
              </a:spcBef>
              <a:buNone/>
            </a:pPr>
            <a:r>
              <a:rPr lang="en-US" altLang="zh-CN" sz="2400" dirty="0"/>
              <a:t>            Avg_age SMALLINT</a:t>
            </a:r>
            <a:r>
              <a:rPr lang="zh-CN" altLang="en-US" sz="2400" dirty="0"/>
              <a:t>);</a:t>
            </a:r>
            <a:r>
              <a:rPr lang="zh-CN" altLang="en-US" sz="2200" dirty="0"/>
              <a:t>          	</a:t>
            </a:r>
            <a:r>
              <a:rPr lang="en-US" altLang="zh-CN" sz="2200" dirty="0"/>
              <a:t>/*</a:t>
            </a:r>
            <a:r>
              <a:rPr lang="zh-CN" altLang="en-US" sz="2200" dirty="0"/>
              <a:t>学生平均年龄*</a:t>
            </a:r>
            <a:r>
              <a:rPr lang="en-US" altLang="zh-CN" sz="2200" dirty="0"/>
              <a:t>/</a:t>
            </a:r>
            <a:endParaRPr lang="en-US" altLang="zh-CN" sz="2200" dirty="0"/>
          </a:p>
          <a:p>
            <a:pPr eaLnBrk="1" hangingPunct="1">
              <a:lnSpc>
                <a:spcPct val="120000"/>
              </a:lnSpc>
              <a:spcBef>
                <a:spcPct val="0"/>
              </a:spcBef>
              <a:buNone/>
            </a:pPr>
            <a:r>
              <a:rPr lang="zh-CN" altLang="en-US" sz="2400" dirty="0"/>
              <a:t>第二步：插入数据</a:t>
            </a:r>
            <a:endParaRPr lang="zh-CN" altLang="en-US" sz="2400" dirty="0"/>
          </a:p>
          <a:p>
            <a:pPr eaLnBrk="1" hangingPunct="1">
              <a:lnSpc>
                <a:spcPct val="120000"/>
              </a:lnSpc>
              <a:spcBef>
                <a:spcPct val="0"/>
              </a:spcBef>
              <a:buNone/>
            </a:pPr>
            <a:r>
              <a:rPr lang="zh-CN" altLang="en-US" sz="2200" dirty="0"/>
              <a:t>       </a:t>
            </a:r>
            <a:r>
              <a:rPr lang="zh-CN" altLang="en-US" sz="2400" dirty="0"/>
              <a:t> </a:t>
            </a:r>
            <a:r>
              <a:rPr lang="en-US" altLang="zh-CN" sz="2400" dirty="0"/>
              <a:t>INSERT</a:t>
            </a:r>
            <a:endParaRPr lang="en-US" altLang="zh-CN" sz="2400" dirty="0"/>
          </a:p>
          <a:p>
            <a:pPr eaLnBrk="1" hangingPunct="1">
              <a:lnSpc>
                <a:spcPct val="120000"/>
              </a:lnSpc>
              <a:spcBef>
                <a:spcPct val="0"/>
              </a:spcBef>
              <a:buNone/>
            </a:pPr>
            <a:r>
              <a:rPr lang="en-US" altLang="zh-CN" sz="2400" dirty="0"/>
              <a:t>       INTO  Dept_age</a:t>
            </a:r>
            <a:r>
              <a:rPr lang="zh-CN" altLang="en-US" sz="2400" dirty="0"/>
              <a:t>(</a:t>
            </a:r>
            <a:r>
              <a:rPr lang="en-US" altLang="zh-CN" sz="2400" dirty="0"/>
              <a:t>Sdept</a:t>
            </a:r>
            <a:r>
              <a:rPr lang="zh-CN" altLang="en-US" sz="2400" dirty="0"/>
              <a:t>,</a:t>
            </a:r>
            <a:r>
              <a:rPr lang="en-US" altLang="zh-CN" sz="2400" dirty="0"/>
              <a:t>Avg_age</a:t>
            </a:r>
            <a:r>
              <a:rPr lang="zh-CN" altLang="en-US" sz="2400" dirty="0"/>
              <a:t>)</a:t>
            </a:r>
            <a:endParaRPr lang="zh-CN" altLang="en-US" sz="2400" dirty="0"/>
          </a:p>
          <a:p>
            <a:pPr eaLnBrk="1" hangingPunct="1">
              <a:lnSpc>
                <a:spcPct val="120000"/>
              </a:lnSpc>
              <a:spcBef>
                <a:spcPct val="0"/>
              </a:spcBef>
              <a:buNone/>
            </a:pPr>
            <a:r>
              <a:rPr lang="en-US" altLang="zh-CN" sz="2400" dirty="0"/>
              <a:t>              SELECT  Sdept</a:t>
            </a:r>
            <a:r>
              <a:rPr lang="zh-CN" altLang="en-US" sz="2400" dirty="0"/>
              <a:t>，</a:t>
            </a:r>
            <a:r>
              <a:rPr lang="en-US" altLang="zh-CN" sz="2400" dirty="0"/>
              <a:t>AVG</a:t>
            </a:r>
            <a:r>
              <a:rPr lang="zh-CN" altLang="en-US" sz="2400" dirty="0"/>
              <a:t>(</a:t>
            </a:r>
            <a:r>
              <a:rPr lang="en-US" altLang="zh-CN" sz="2400" dirty="0"/>
              <a:t>Sage</a:t>
            </a:r>
            <a:r>
              <a:rPr lang="zh-CN" altLang="en-US" sz="2400" dirty="0"/>
              <a:t>)</a:t>
            </a:r>
            <a:endParaRPr lang="zh-CN" altLang="en-US" sz="2400" dirty="0"/>
          </a:p>
          <a:p>
            <a:pPr eaLnBrk="1" hangingPunct="1">
              <a:lnSpc>
                <a:spcPct val="120000"/>
              </a:lnSpc>
              <a:spcBef>
                <a:spcPct val="0"/>
              </a:spcBef>
              <a:buNone/>
            </a:pPr>
            <a:r>
              <a:rPr lang="en-US" altLang="zh-CN" sz="2400" dirty="0"/>
              <a:t>              FROM     Student</a:t>
            </a:r>
            <a:endParaRPr lang="en-US" altLang="zh-CN" sz="2400" dirty="0"/>
          </a:p>
          <a:p>
            <a:pPr eaLnBrk="1" hangingPunct="1">
              <a:lnSpc>
                <a:spcPct val="120000"/>
              </a:lnSpc>
              <a:spcBef>
                <a:spcPct val="0"/>
              </a:spcBef>
              <a:buNone/>
            </a:pPr>
            <a:r>
              <a:rPr lang="en-US" altLang="zh-CN" sz="2400" dirty="0"/>
              <a:t>              GROUP BY Sdept</a:t>
            </a:r>
            <a:r>
              <a:rPr lang="zh-CN" altLang="en-US" sz="2400" dirty="0"/>
              <a:t>;</a:t>
            </a:r>
            <a:endParaRPr lang="zh-CN" altLang="en-US" sz="2400" dirty="0"/>
          </a:p>
          <a:p>
            <a:pPr eaLnBrk="1" hangingPunct="1">
              <a:lnSpc>
                <a:spcPct val="80000"/>
              </a:lnSpc>
              <a:buNone/>
            </a:pPr>
            <a:endParaRPr lang="en-US" altLang="zh-CN" sz="2400" dirty="0"/>
          </a:p>
          <a:p>
            <a:pPr eaLnBrk="1" hangingPunct="1">
              <a:lnSpc>
                <a:spcPct val="80000"/>
              </a:lnSpc>
              <a:buNone/>
            </a:pPr>
            <a:r>
              <a:rPr lang="en-US" altLang="zh-CN" sz="2400" dirty="0"/>
              <a:t>                                         </a:t>
            </a:r>
            <a:endParaRPr lang="en-US" altLang="zh-CN" sz="24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idx="4294967295"/>
          </p:nvPr>
        </p:nvSpPr>
        <p:spPr/>
        <p:txBody>
          <a:bodyPr vert="horz" wrap="square" lIns="91440" tIns="45720" rIns="91440" bIns="45720" anchor="ctr"/>
          <a:p>
            <a:pPr eaLnBrk="1" hangingPunct="1"/>
            <a:r>
              <a:rPr lang="zh-CN" altLang="en-US" sz="3600" dirty="0"/>
              <a:t>插入子查询结果（续）</a:t>
            </a:r>
            <a:endParaRPr lang="zh-CN" altLang="en-US" sz="3600" dirty="0"/>
          </a:p>
        </p:txBody>
      </p:sp>
      <p:sp>
        <p:nvSpPr>
          <p:cNvPr id="14339" name="Rectangle 3"/>
          <p:cNvSpPr>
            <a:spLocks noGrp="1"/>
          </p:cNvSpPr>
          <p:nvPr>
            <p:ph type="body" idx="4294967295"/>
          </p:nvPr>
        </p:nvSpPr>
        <p:spPr>
          <a:xfrm>
            <a:off x="612775" y="1196975"/>
            <a:ext cx="8074025" cy="5194300"/>
          </a:xfrm>
        </p:spPr>
        <p:txBody>
          <a:bodyPr vert="horz" wrap="square" lIns="91440" tIns="45720" rIns="91440" bIns="45720" anchor="t"/>
          <a:p>
            <a:pPr eaLnBrk="1" hangingPunct="1">
              <a:lnSpc>
                <a:spcPct val="110000"/>
              </a:lnSpc>
            </a:pPr>
            <a:r>
              <a:rPr lang="zh-CN" altLang="en-US" dirty="0"/>
              <a:t>关系数据库管理系统在执行插入语句时会检查所插元组是否破坏表上已定义的完整性规则</a:t>
            </a:r>
            <a:endParaRPr lang="zh-CN" altLang="en-US" dirty="0"/>
          </a:p>
          <a:p>
            <a:pPr lvl="1">
              <a:lnSpc>
                <a:spcPct val="110000"/>
              </a:lnSpc>
            </a:pPr>
            <a:r>
              <a:rPr lang="zh-CN" altLang="en-US" dirty="0"/>
              <a:t>实体完整性</a:t>
            </a:r>
            <a:endParaRPr lang="zh-CN" altLang="en-US" dirty="0"/>
          </a:p>
          <a:p>
            <a:pPr lvl="1">
              <a:lnSpc>
                <a:spcPct val="110000"/>
              </a:lnSpc>
            </a:pPr>
            <a:r>
              <a:rPr lang="zh-CN" altLang="en-US" dirty="0"/>
              <a:t>参照完整性</a:t>
            </a:r>
            <a:endParaRPr lang="zh-CN" altLang="en-US" dirty="0"/>
          </a:p>
          <a:p>
            <a:pPr lvl="1">
              <a:lnSpc>
                <a:spcPct val="110000"/>
              </a:lnSpc>
            </a:pPr>
            <a:r>
              <a:rPr lang="zh-CN" altLang="en-US" dirty="0"/>
              <a:t>用户定义的完整性</a:t>
            </a:r>
            <a:endParaRPr lang="zh-CN" altLang="en-US" dirty="0"/>
          </a:p>
          <a:p>
            <a:pPr lvl="2">
              <a:lnSpc>
                <a:spcPct val="110000"/>
              </a:lnSpc>
              <a:buSzPct val="87000"/>
              <a:buFont typeface="Wingdings" panose="05000000000000000000" pitchFamily="2" charset="2"/>
              <a:buChar char="l"/>
            </a:pPr>
            <a:r>
              <a:rPr lang="en-US" altLang="zh-CN" sz="2200" dirty="0"/>
              <a:t>NOT NULL</a:t>
            </a:r>
            <a:r>
              <a:rPr lang="zh-CN" altLang="en-US" sz="2200" dirty="0"/>
              <a:t>约束</a:t>
            </a:r>
            <a:endParaRPr lang="zh-CN" altLang="en-US" sz="2200" dirty="0"/>
          </a:p>
          <a:p>
            <a:pPr lvl="2">
              <a:lnSpc>
                <a:spcPct val="110000"/>
              </a:lnSpc>
              <a:buSzPct val="87000"/>
              <a:buFont typeface="Wingdings" panose="05000000000000000000" pitchFamily="2" charset="2"/>
              <a:buChar char="l"/>
            </a:pPr>
            <a:r>
              <a:rPr lang="en-US" altLang="zh-CN" sz="2200" dirty="0"/>
              <a:t>UNIQUE</a:t>
            </a:r>
            <a:r>
              <a:rPr lang="zh-CN" altLang="en-US" sz="2200" dirty="0"/>
              <a:t>约束</a:t>
            </a:r>
            <a:endParaRPr lang="zh-CN" altLang="en-US" sz="2200" dirty="0"/>
          </a:p>
          <a:p>
            <a:pPr lvl="2">
              <a:lnSpc>
                <a:spcPct val="110000"/>
              </a:lnSpc>
              <a:buSzPct val="87000"/>
              <a:buFont typeface="Wingdings" panose="05000000000000000000" pitchFamily="2" charset="2"/>
              <a:buChar char="l"/>
            </a:pPr>
            <a:r>
              <a:rPr lang="zh-CN" altLang="en-US" sz="2200" dirty="0"/>
              <a:t>值域约束</a:t>
            </a:r>
            <a:endParaRPr lang="zh-CN" altLang="en-US" sz="22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idx="4294967295"/>
          </p:nvPr>
        </p:nvSpPr>
        <p:spPr/>
        <p:txBody>
          <a:bodyPr vert="horz" wrap="square" lIns="91440" tIns="45720" rIns="91440" bIns="45720" anchor="ctr"/>
          <a:p>
            <a:pPr eaLnBrk="1" hangingPunct="1"/>
            <a:r>
              <a:rPr lang="en-US" altLang="zh-CN" sz="3600" dirty="0"/>
              <a:t>3.5  </a:t>
            </a:r>
            <a:r>
              <a:rPr lang="zh-CN" altLang="en-US" sz="3600" dirty="0"/>
              <a:t>数据更新 </a:t>
            </a:r>
            <a:endParaRPr lang="zh-CN" altLang="en-US" sz="3600" dirty="0"/>
          </a:p>
        </p:txBody>
      </p:sp>
      <p:sp>
        <p:nvSpPr>
          <p:cNvPr id="15363" name="Rectangle 3"/>
          <p:cNvSpPr>
            <a:spLocks noGrp="1"/>
          </p:cNvSpPr>
          <p:nvPr>
            <p:ph type="body" idx="4294967295"/>
          </p:nvPr>
        </p:nvSpPr>
        <p:spPr>
          <a:xfrm>
            <a:off x="611188" y="1339850"/>
            <a:ext cx="8075612" cy="4854575"/>
          </a:xfrm>
        </p:spPr>
        <p:txBody>
          <a:bodyPr vert="horz" wrap="square" lIns="91440" tIns="45720" rIns="91440" bIns="45720" anchor="t"/>
          <a:p>
            <a:pPr algn="just" eaLnBrk="1" hangingPunct="1">
              <a:lnSpc>
                <a:spcPct val="180000"/>
              </a:lnSpc>
              <a:buNone/>
            </a:pPr>
            <a:r>
              <a:rPr lang="en-US" altLang="zh-CN" dirty="0"/>
              <a:t>3.5.1  </a:t>
            </a:r>
            <a:r>
              <a:rPr lang="zh-CN" altLang="en-US" dirty="0"/>
              <a:t>插入数据</a:t>
            </a:r>
            <a:endParaRPr lang="zh-CN" altLang="en-US" dirty="0"/>
          </a:p>
          <a:p>
            <a:pPr algn="just" eaLnBrk="1" hangingPunct="1">
              <a:lnSpc>
                <a:spcPct val="180000"/>
              </a:lnSpc>
              <a:buNone/>
            </a:pPr>
            <a:r>
              <a:rPr lang="en-US" altLang="zh-CN" dirty="0">
                <a:solidFill>
                  <a:srgbClr val="00B050"/>
                </a:solidFill>
              </a:rPr>
              <a:t>3.5.2  </a:t>
            </a:r>
            <a:r>
              <a:rPr lang="zh-CN" altLang="en-US" dirty="0">
                <a:solidFill>
                  <a:srgbClr val="00B050"/>
                </a:solidFill>
              </a:rPr>
              <a:t>修改数据</a:t>
            </a:r>
            <a:endParaRPr lang="zh-CN" altLang="en-US" dirty="0">
              <a:solidFill>
                <a:srgbClr val="00B050"/>
              </a:solidFill>
            </a:endParaRPr>
          </a:p>
          <a:p>
            <a:pPr eaLnBrk="1" hangingPunct="1">
              <a:lnSpc>
                <a:spcPct val="180000"/>
              </a:lnSpc>
              <a:buNone/>
            </a:pPr>
            <a:r>
              <a:rPr lang="en-US" altLang="zh-CN" dirty="0"/>
              <a:t>3.5.3  </a:t>
            </a:r>
            <a:r>
              <a:rPr lang="zh-CN" altLang="en-US" dirty="0"/>
              <a:t>删除数据 </a:t>
            </a:r>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idx="4294967295"/>
          </p:nvPr>
        </p:nvSpPr>
        <p:spPr/>
        <p:txBody>
          <a:bodyPr vert="horz" wrap="square" lIns="91440" tIns="45720" rIns="91440" bIns="45720" anchor="ctr"/>
          <a:p>
            <a:pPr eaLnBrk="1" hangingPunct="1"/>
            <a:r>
              <a:rPr lang="en-US" altLang="zh-CN" sz="3600" dirty="0"/>
              <a:t>3.5.2  </a:t>
            </a:r>
            <a:r>
              <a:rPr lang="zh-CN" altLang="en-US" sz="3600" dirty="0"/>
              <a:t>修改数据</a:t>
            </a:r>
            <a:endParaRPr lang="zh-CN" altLang="en-US" sz="3600" dirty="0"/>
          </a:p>
        </p:txBody>
      </p:sp>
      <p:sp>
        <p:nvSpPr>
          <p:cNvPr id="16387" name="Rectangle 3"/>
          <p:cNvSpPr>
            <a:spLocks noGrp="1"/>
          </p:cNvSpPr>
          <p:nvPr>
            <p:ph type="body" idx="4294967295"/>
          </p:nvPr>
        </p:nvSpPr>
        <p:spPr>
          <a:xfrm>
            <a:off x="611188" y="1268413"/>
            <a:ext cx="8153400" cy="4114800"/>
          </a:xfrm>
        </p:spPr>
        <p:txBody>
          <a:bodyPr vert="horz" wrap="square" lIns="91440" tIns="45720" rIns="91440" bIns="45720" anchor="t"/>
          <a:p>
            <a:pPr eaLnBrk="1" hangingPunct="1">
              <a:lnSpc>
                <a:spcPct val="90000"/>
              </a:lnSpc>
            </a:pPr>
            <a:r>
              <a:rPr lang="zh-CN" altLang="en-US" dirty="0"/>
              <a:t>语句格式</a:t>
            </a:r>
            <a:endParaRPr lang="zh-CN" altLang="en-US" dirty="0"/>
          </a:p>
          <a:p>
            <a:pPr eaLnBrk="1" hangingPunct="1">
              <a:lnSpc>
                <a:spcPct val="90000"/>
              </a:lnSpc>
              <a:buNone/>
            </a:pPr>
            <a:r>
              <a:rPr lang="zh-CN" altLang="en-US" dirty="0"/>
              <a:t>   </a:t>
            </a:r>
            <a:r>
              <a:rPr lang="en-US" altLang="zh-CN" sz="2400" dirty="0"/>
              <a:t>UPDATE  &lt;</a:t>
            </a:r>
            <a:r>
              <a:rPr lang="zh-CN" altLang="en-US" sz="2400" dirty="0"/>
              <a:t>表名</a:t>
            </a:r>
            <a:r>
              <a:rPr lang="en-US" altLang="zh-CN" sz="2400" dirty="0"/>
              <a:t>&gt;</a:t>
            </a:r>
            <a:endParaRPr lang="en-US" altLang="zh-CN" sz="2400" dirty="0"/>
          </a:p>
          <a:p>
            <a:pPr eaLnBrk="1" hangingPunct="1">
              <a:lnSpc>
                <a:spcPct val="90000"/>
              </a:lnSpc>
              <a:buNone/>
            </a:pPr>
            <a:r>
              <a:rPr lang="en-US" altLang="zh-CN" sz="2400" dirty="0"/>
              <a:t>    SET  &lt;</a:t>
            </a:r>
            <a:r>
              <a:rPr lang="zh-CN" altLang="en-US" sz="2400" dirty="0"/>
              <a:t>列名</a:t>
            </a:r>
            <a:r>
              <a:rPr lang="en-US" altLang="zh-CN" sz="2400" dirty="0"/>
              <a:t>&gt;=&lt;</a:t>
            </a:r>
            <a:r>
              <a:rPr lang="zh-CN" altLang="en-US" sz="2400" dirty="0"/>
              <a:t>表达式</a:t>
            </a:r>
            <a:r>
              <a:rPr lang="en-US" altLang="zh-CN" sz="2400" dirty="0"/>
              <a:t>&gt;[,&lt;</a:t>
            </a:r>
            <a:r>
              <a:rPr lang="zh-CN" altLang="en-US" sz="2400" dirty="0"/>
              <a:t>列名</a:t>
            </a:r>
            <a:r>
              <a:rPr lang="en-US" altLang="zh-CN" sz="2400" dirty="0"/>
              <a:t>&gt;=&lt;</a:t>
            </a:r>
            <a:r>
              <a:rPr lang="zh-CN" altLang="en-US" sz="2400" dirty="0"/>
              <a:t>表达式</a:t>
            </a:r>
            <a:r>
              <a:rPr lang="en-US" altLang="zh-CN" sz="2400" dirty="0"/>
              <a:t>&gt;]…</a:t>
            </a:r>
            <a:endParaRPr lang="en-US" altLang="zh-CN" sz="2400" dirty="0"/>
          </a:p>
          <a:p>
            <a:pPr eaLnBrk="1" hangingPunct="1">
              <a:lnSpc>
                <a:spcPct val="90000"/>
              </a:lnSpc>
              <a:buNone/>
            </a:pPr>
            <a:r>
              <a:rPr lang="en-US" altLang="zh-CN" sz="2400" dirty="0"/>
              <a:t>    [WHERE &lt;</a:t>
            </a:r>
            <a:r>
              <a:rPr lang="zh-CN" altLang="en-US" sz="2400" dirty="0"/>
              <a:t>条件</a:t>
            </a:r>
            <a:r>
              <a:rPr lang="en-US" altLang="zh-CN" sz="2400" dirty="0"/>
              <a:t>&gt;]</a:t>
            </a:r>
            <a:r>
              <a:rPr lang="zh-CN" altLang="en-US" sz="2400" dirty="0"/>
              <a:t>;</a:t>
            </a:r>
            <a:endParaRPr lang="zh-CN" altLang="en-US" sz="2400" dirty="0"/>
          </a:p>
          <a:p>
            <a:pPr lvl="1">
              <a:lnSpc>
                <a:spcPct val="90000"/>
              </a:lnSpc>
              <a:buNone/>
            </a:pPr>
            <a:endParaRPr lang="zh-CN" altLang="en-US" dirty="0"/>
          </a:p>
          <a:p>
            <a:pPr eaLnBrk="1" hangingPunct="1">
              <a:lnSpc>
                <a:spcPct val="90000"/>
              </a:lnSpc>
            </a:pPr>
            <a:r>
              <a:rPr lang="zh-CN" altLang="en-US" dirty="0"/>
              <a:t>功能</a:t>
            </a:r>
            <a:endParaRPr lang="zh-CN" altLang="en-US" dirty="0"/>
          </a:p>
          <a:p>
            <a:pPr lvl="1">
              <a:lnSpc>
                <a:spcPct val="110000"/>
              </a:lnSpc>
            </a:pPr>
            <a:r>
              <a:rPr lang="zh-CN" altLang="en-US" dirty="0"/>
              <a:t>修改指定表中满足</a:t>
            </a:r>
            <a:r>
              <a:rPr lang="en-US" altLang="zh-CN" dirty="0"/>
              <a:t>WHERE</a:t>
            </a:r>
            <a:r>
              <a:rPr lang="zh-CN" altLang="en-US" dirty="0"/>
              <a:t>子句条件的元组</a:t>
            </a:r>
            <a:endParaRPr lang="en-US" altLang="zh-CN" dirty="0"/>
          </a:p>
          <a:p>
            <a:pPr lvl="1">
              <a:lnSpc>
                <a:spcPct val="110000"/>
              </a:lnSpc>
            </a:pPr>
            <a:r>
              <a:rPr lang="en-US" altLang="zh-CN" dirty="0"/>
              <a:t>SET</a:t>
            </a:r>
            <a:r>
              <a:rPr lang="zh-CN" altLang="en-US" dirty="0"/>
              <a:t>子句给出</a:t>
            </a:r>
            <a:r>
              <a:rPr lang="en-US" altLang="zh-CN" dirty="0"/>
              <a:t>&lt;</a:t>
            </a:r>
            <a:r>
              <a:rPr lang="zh-CN" altLang="en-US" dirty="0"/>
              <a:t>表达式</a:t>
            </a:r>
            <a:r>
              <a:rPr lang="en-US" altLang="zh-CN" dirty="0"/>
              <a:t>&gt;</a:t>
            </a:r>
            <a:r>
              <a:rPr lang="zh-CN" altLang="en-US" dirty="0"/>
              <a:t>的值用于取代相应的属性列</a:t>
            </a:r>
            <a:endParaRPr lang="en-US" altLang="zh-CN" dirty="0"/>
          </a:p>
          <a:p>
            <a:pPr lvl="1">
              <a:lnSpc>
                <a:spcPct val="110000"/>
              </a:lnSpc>
            </a:pPr>
            <a:r>
              <a:rPr lang="zh-CN" altLang="en-US" dirty="0"/>
              <a:t>如果省略</a:t>
            </a:r>
            <a:r>
              <a:rPr lang="en-US" altLang="zh-CN" dirty="0"/>
              <a:t>WHERE</a:t>
            </a:r>
            <a:r>
              <a:rPr lang="zh-CN" altLang="en-US" dirty="0"/>
              <a:t>子句，表示要修改表中的所有元组</a:t>
            </a:r>
            <a:endParaRPr lang="en-US" altLang="zh-CN" dirty="0"/>
          </a:p>
          <a:p>
            <a:pPr lvl="1">
              <a:lnSpc>
                <a:spcPct val="110000"/>
              </a:lnSpc>
              <a:buSzPct val="75000"/>
            </a:pP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idx="4294967295"/>
          </p:nvPr>
        </p:nvSpPr>
        <p:spPr/>
        <p:txBody>
          <a:bodyPr vert="horz" wrap="square" lIns="91440" tIns="45720" rIns="91440" bIns="45720" anchor="ctr"/>
          <a:p>
            <a:pPr eaLnBrk="1" hangingPunct="1"/>
            <a:r>
              <a:rPr lang="zh-CN" altLang="en-US" sz="3600" dirty="0"/>
              <a:t>修改数据（续）</a:t>
            </a:r>
            <a:endParaRPr lang="zh-CN" altLang="en-US" sz="3600" dirty="0"/>
          </a:p>
        </p:txBody>
      </p:sp>
      <p:sp>
        <p:nvSpPr>
          <p:cNvPr id="17411" name="Rectangle 3"/>
          <p:cNvSpPr>
            <a:spLocks noGrp="1"/>
          </p:cNvSpPr>
          <p:nvPr>
            <p:ph type="body" idx="4294967295"/>
          </p:nvPr>
        </p:nvSpPr>
        <p:spPr>
          <a:xfrm>
            <a:off x="457200" y="1482725"/>
            <a:ext cx="8229600" cy="4854575"/>
          </a:xfrm>
        </p:spPr>
        <p:txBody>
          <a:bodyPr vert="horz" wrap="square" lIns="91440" tIns="45720" rIns="91440" bIns="45720" anchor="t"/>
          <a:p>
            <a:pPr eaLnBrk="1" hangingPunct="1">
              <a:lnSpc>
                <a:spcPct val="150000"/>
              </a:lnSpc>
            </a:pPr>
            <a:r>
              <a:rPr lang="zh-CN" altLang="en-US" dirty="0"/>
              <a:t>三种修改方式</a:t>
            </a:r>
            <a:endParaRPr lang="zh-CN" altLang="en-US" dirty="0"/>
          </a:p>
          <a:p>
            <a:pPr lvl="1" eaLnBrk="1" hangingPunct="1">
              <a:lnSpc>
                <a:spcPct val="150000"/>
              </a:lnSpc>
            </a:pPr>
            <a:r>
              <a:rPr lang="zh-CN" altLang="en-US" dirty="0"/>
              <a:t>修改某一个元组的值</a:t>
            </a:r>
            <a:endParaRPr lang="zh-CN" altLang="en-US" dirty="0"/>
          </a:p>
          <a:p>
            <a:pPr lvl="1" eaLnBrk="1" hangingPunct="1">
              <a:lnSpc>
                <a:spcPct val="150000"/>
              </a:lnSpc>
            </a:pPr>
            <a:r>
              <a:rPr lang="en-US" altLang="zh-CN" dirty="0"/>
              <a:t> </a:t>
            </a:r>
            <a:r>
              <a:rPr lang="zh-CN" altLang="en-US" dirty="0"/>
              <a:t>修改多个元组的值</a:t>
            </a:r>
            <a:endParaRPr lang="zh-CN" altLang="en-US" dirty="0"/>
          </a:p>
          <a:p>
            <a:pPr lvl="1" eaLnBrk="1" hangingPunct="1">
              <a:lnSpc>
                <a:spcPct val="150000"/>
              </a:lnSpc>
            </a:pPr>
            <a:r>
              <a:rPr lang="en-US" altLang="zh-CN" dirty="0"/>
              <a:t> </a:t>
            </a:r>
            <a:r>
              <a:rPr lang="zh-CN" altLang="en-US" dirty="0"/>
              <a:t>带子查询的修改语句</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idx="4294967295"/>
          </p:nvPr>
        </p:nvSpPr>
        <p:spPr/>
        <p:txBody>
          <a:bodyPr vert="horz" wrap="square" lIns="91440" tIns="45720" rIns="91440" bIns="45720" anchor="ctr"/>
          <a:p>
            <a:pPr eaLnBrk="1" hangingPunct="1"/>
            <a:r>
              <a:rPr lang="en-US" altLang="zh-CN" sz="3600" dirty="0"/>
              <a:t>1</a:t>
            </a:r>
            <a:r>
              <a:rPr lang="zh-CN" altLang="en-US" sz="3600" dirty="0"/>
              <a:t>. 修改某一个元组的值</a:t>
            </a:r>
            <a:endParaRPr lang="zh-CN" altLang="en-US" sz="3600" dirty="0"/>
          </a:p>
        </p:txBody>
      </p:sp>
      <p:sp>
        <p:nvSpPr>
          <p:cNvPr id="18435" name="Rectangle 3"/>
          <p:cNvSpPr>
            <a:spLocks noGrp="1"/>
          </p:cNvSpPr>
          <p:nvPr>
            <p:ph type="body" idx="4294967295"/>
          </p:nvPr>
        </p:nvSpPr>
        <p:spPr/>
        <p:txBody>
          <a:bodyPr vert="horz" wrap="square" lIns="91440" tIns="45720" rIns="91440" bIns="45720" anchor="t"/>
          <a:p>
            <a:pPr algn="just" eaLnBrk="1" hangingPunct="1">
              <a:lnSpc>
                <a:spcPct val="150000"/>
              </a:lnSpc>
              <a:buNone/>
            </a:pPr>
            <a:r>
              <a:rPr lang="en-US" altLang="zh-CN" sz="2400" dirty="0"/>
              <a:t>    [</a:t>
            </a:r>
            <a:r>
              <a:rPr lang="zh-CN" altLang="en-US" sz="2400" dirty="0">
                <a:ea typeface="黑体" panose="02010609060101010101" pitchFamily="49" charset="-122"/>
              </a:rPr>
              <a:t>例</a:t>
            </a:r>
            <a:r>
              <a:rPr lang="en-US" altLang="zh-CN" sz="2400" dirty="0"/>
              <a:t>3.73]  </a:t>
            </a:r>
            <a:r>
              <a:rPr lang="zh-CN" altLang="en-US" sz="2400" dirty="0"/>
              <a:t>将学生</a:t>
            </a:r>
            <a:r>
              <a:rPr lang="en-US" altLang="zh-CN" sz="2400" dirty="0"/>
              <a:t>201215121</a:t>
            </a:r>
            <a:r>
              <a:rPr lang="zh-CN" altLang="en-US" sz="2400" dirty="0"/>
              <a:t>的年龄改为</a:t>
            </a:r>
            <a:r>
              <a:rPr lang="en-US" altLang="zh-CN" sz="2400" dirty="0"/>
              <a:t>22</a:t>
            </a:r>
            <a:r>
              <a:rPr lang="zh-CN" altLang="en-US" sz="2400" dirty="0"/>
              <a:t>岁</a:t>
            </a:r>
            <a:endParaRPr lang="zh-CN" altLang="en-US" sz="2400" dirty="0"/>
          </a:p>
          <a:p>
            <a:pPr algn="just" eaLnBrk="1" hangingPunct="1">
              <a:lnSpc>
                <a:spcPct val="150000"/>
              </a:lnSpc>
              <a:buNone/>
            </a:pPr>
            <a:endParaRPr lang="zh-CN" altLang="en-US" sz="2400" dirty="0"/>
          </a:p>
          <a:p>
            <a:pPr algn="just" eaLnBrk="1" hangingPunct="1">
              <a:lnSpc>
                <a:spcPct val="150000"/>
              </a:lnSpc>
              <a:buNone/>
            </a:pPr>
            <a:r>
              <a:rPr lang="zh-CN" altLang="en-US" sz="2400" dirty="0"/>
              <a:t>         </a:t>
            </a:r>
            <a:r>
              <a:rPr lang="en-US" altLang="zh-CN" sz="2400" dirty="0"/>
              <a:t>UPDATE  Student</a:t>
            </a:r>
            <a:endParaRPr lang="en-US" altLang="zh-CN" sz="2400" dirty="0"/>
          </a:p>
          <a:p>
            <a:pPr algn="just" eaLnBrk="1" hangingPunct="1">
              <a:lnSpc>
                <a:spcPct val="150000"/>
              </a:lnSpc>
              <a:buNone/>
            </a:pPr>
            <a:r>
              <a:rPr lang="en-US" altLang="zh-CN" sz="2400" dirty="0"/>
              <a:t>         SET Sage=22</a:t>
            </a:r>
            <a:endParaRPr lang="en-US" altLang="zh-CN" sz="2400" dirty="0"/>
          </a:p>
          <a:p>
            <a:pPr algn="just" eaLnBrk="1" hangingPunct="1">
              <a:lnSpc>
                <a:spcPct val="150000"/>
              </a:lnSpc>
              <a:buNone/>
            </a:pPr>
            <a:r>
              <a:rPr lang="en-US" altLang="zh-CN" sz="2400" dirty="0"/>
              <a:t>         WHERE  Sno=' 201215121 '</a:t>
            </a:r>
            <a:r>
              <a:rPr lang="zh-CN" altLang="en-US" sz="2400" dirty="0"/>
              <a:t>;</a:t>
            </a:r>
            <a:r>
              <a:rPr lang="zh-CN" altLang="en-US" dirty="0"/>
              <a:t> </a:t>
            </a:r>
            <a:endParaRPr lang="zh-CN" altLang="en-US" dirty="0"/>
          </a:p>
          <a:p>
            <a:pPr eaLnBrk="1" hangingPunct="1">
              <a:lnSpc>
                <a:spcPct val="120000"/>
              </a:lnSpc>
            </a:pPr>
            <a:endParaRPr lang="en-US" altLang="zh-CN" sz="32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idx="4294967295"/>
          </p:nvPr>
        </p:nvSpPr>
        <p:spPr/>
        <p:txBody>
          <a:bodyPr vert="horz" wrap="square" lIns="91440" tIns="45720" rIns="91440" bIns="45720" anchor="ctr"/>
          <a:p>
            <a:pPr eaLnBrk="1" hangingPunct="1"/>
            <a:r>
              <a:rPr lang="en-US" altLang="zh-CN" sz="3600" dirty="0"/>
              <a:t>2. </a:t>
            </a:r>
            <a:r>
              <a:rPr lang="zh-CN" altLang="en-US" sz="3600" dirty="0"/>
              <a:t>修改多个元组的值</a:t>
            </a:r>
            <a:endParaRPr lang="zh-CN" altLang="en-US" sz="3600" dirty="0"/>
          </a:p>
        </p:txBody>
      </p:sp>
      <p:sp>
        <p:nvSpPr>
          <p:cNvPr id="19459" name="Rectangle 3"/>
          <p:cNvSpPr>
            <a:spLocks noGrp="1"/>
          </p:cNvSpPr>
          <p:nvPr>
            <p:ph type="body" idx="4294967295"/>
          </p:nvPr>
        </p:nvSpPr>
        <p:spPr/>
        <p:txBody>
          <a:bodyPr vert="horz" wrap="square" lIns="91440" tIns="45720" rIns="91440" bIns="45720" anchor="t"/>
          <a:p>
            <a:pPr algn="just" eaLnBrk="1" hangingPunct="1">
              <a:buNone/>
            </a:pPr>
            <a:r>
              <a:rPr lang="en-US" altLang="zh-CN" sz="1800" dirty="0">
                <a:ea typeface="黑体" panose="02010609060101010101" pitchFamily="49" charset="-122"/>
              </a:rPr>
              <a:t>      </a:t>
            </a:r>
            <a:r>
              <a:rPr lang="en-US" altLang="zh-CN" sz="2400" dirty="0"/>
              <a:t>[</a:t>
            </a:r>
            <a:r>
              <a:rPr lang="zh-CN" altLang="en-US" sz="2400" dirty="0">
                <a:ea typeface="黑体" panose="02010609060101010101" pitchFamily="49" charset="-122"/>
              </a:rPr>
              <a:t>例</a:t>
            </a:r>
            <a:r>
              <a:rPr lang="en-US" altLang="zh-CN" sz="2400" dirty="0"/>
              <a:t>3.74]  </a:t>
            </a:r>
            <a:r>
              <a:rPr lang="zh-CN" altLang="en-US" sz="2400" dirty="0"/>
              <a:t>将所有学生的年龄增加</a:t>
            </a:r>
            <a:r>
              <a:rPr lang="en-US" altLang="zh-CN" sz="2400" dirty="0"/>
              <a:t>1</a:t>
            </a:r>
            <a:r>
              <a:rPr lang="zh-CN" altLang="en-US" sz="2400" dirty="0"/>
              <a:t>岁。</a:t>
            </a:r>
            <a:endParaRPr lang="zh-CN" altLang="en-US" sz="2400" dirty="0"/>
          </a:p>
          <a:p>
            <a:pPr algn="just" eaLnBrk="1" hangingPunct="1">
              <a:lnSpc>
                <a:spcPct val="170000"/>
              </a:lnSpc>
              <a:buNone/>
            </a:pPr>
            <a:r>
              <a:rPr lang="zh-CN" altLang="en-US" sz="2400" dirty="0"/>
              <a:t>         </a:t>
            </a:r>
            <a:endParaRPr lang="zh-CN" altLang="en-US" sz="2400" dirty="0"/>
          </a:p>
          <a:p>
            <a:pPr algn="just" eaLnBrk="1" hangingPunct="1">
              <a:lnSpc>
                <a:spcPct val="170000"/>
              </a:lnSpc>
              <a:buNone/>
            </a:pPr>
            <a:r>
              <a:rPr lang="zh-CN" altLang="en-US" sz="2400" dirty="0"/>
              <a:t>	    	 	</a:t>
            </a:r>
            <a:r>
              <a:rPr lang="en-US" altLang="zh-CN" sz="2400" dirty="0"/>
              <a:t>UPDATE Student</a:t>
            </a:r>
            <a:endParaRPr lang="en-US" altLang="zh-CN" sz="2400" dirty="0"/>
          </a:p>
          <a:p>
            <a:pPr algn="just" eaLnBrk="1" hangingPunct="1">
              <a:lnSpc>
                <a:spcPct val="170000"/>
              </a:lnSpc>
              <a:buNone/>
            </a:pPr>
            <a:r>
              <a:rPr lang="en-US" altLang="zh-CN" sz="2400" dirty="0"/>
              <a:t>         </a:t>
            </a:r>
            <a:r>
              <a:rPr lang="zh-CN" altLang="en-US" sz="2400" dirty="0"/>
              <a:t>		</a:t>
            </a:r>
            <a:r>
              <a:rPr lang="en-US" altLang="zh-CN" sz="2400" dirty="0"/>
              <a:t>SET Sage= Sage+1</a:t>
            </a:r>
            <a:r>
              <a:rPr lang="zh-CN" altLang="en-US" sz="2400" dirty="0"/>
              <a:t>;</a:t>
            </a:r>
            <a:endParaRPr lang="zh-CN" altLang="en-US" sz="2400" dirty="0"/>
          </a:p>
          <a:p>
            <a:pPr algn="just" eaLnBrk="1" hangingPunct="1">
              <a:buNone/>
            </a:pPr>
            <a:endParaRPr lang="zh-CN" altLang="en-US" sz="2400" dirty="0"/>
          </a:p>
          <a:p>
            <a:pPr algn="just" eaLnBrk="1" hangingPunct="1">
              <a:buNone/>
            </a:pP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p>
            <a:pPr eaLnBrk="1" hangingPunct="1"/>
            <a:r>
              <a:rPr lang="en-US" altLang="zh-CN" sz="3600" dirty="0"/>
              <a:t>SQL</a:t>
            </a:r>
            <a:r>
              <a:rPr lang="zh-CN" altLang="en-US" sz="3600" dirty="0"/>
              <a:t>的基本概念（续）</a:t>
            </a:r>
            <a:endParaRPr lang="zh-CN" altLang="en-US" sz="3600" dirty="0"/>
          </a:p>
        </p:txBody>
      </p:sp>
      <p:sp>
        <p:nvSpPr>
          <p:cNvPr id="20483" name="Rectangle 3"/>
          <p:cNvSpPr>
            <a:spLocks noGrp="1"/>
          </p:cNvSpPr>
          <p:nvPr>
            <p:ph type="body"/>
          </p:nvPr>
        </p:nvSpPr>
        <p:spPr>
          <a:xfrm>
            <a:off x="457200" y="1095375"/>
            <a:ext cx="8229600" cy="4854575"/>
          </a:xfrm>
          <a:ln/>
        </p:spPr>
        <p:txBody>
          <a:bodyPr vert="horz" wrap="square" lIns="91440" tIns="45720" rIns="91440" bIns="45720" anchor="t"/>
          <a:p>
            <a:pPr eaLnBrk="1" hangingPunct="1">
              <a:lnSpc>
                <a:spcPct val="150000"/>
              </a:lnSpc>
            </a:pPr>
            <a:r>
              <a:rPr lang="zh-CN" altLang="en-US" dirty="0"/>
              <a:t>存储文件</a:t>
            </a:r>
            <a:endParaRPr lang="zh-CN" altLang="en-US" dirty="0"/>
          </a:p>
          <a:p>
            <a:pPr lvl="1" eaLnBrk="1" hangingPunct="1">
              <a:lnSpc>
                <a:spcPct val="150000"/>
              </a:lnSpc>
            </a:pPr>
            <a:r>
              <a:rPr lang="zh-CN" altLang="en-US" dirty="0"/>
              <a:t>逻辑结构组成了关系数据库的内模式</a:t>
            </a:r>
            <a:endParaRPr lang="zh-CN" altLang="en-US" dirty="0"/>
          </a:p>
          <a:p>
            <a:pPr lvl="1" eaLnBrk="1" hangingPunct="1">
              <a:lnSpc>
                <a:spcPct val="150000"/>
              </a:lnSpc>
            </a:pPr>
            <a:r>
              <a:rPr lang="zh-CN" altLang="en-US" dirty="0"/>
              <a:t>物理结构对用户是隐蔽的</a:t>
            </a: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idx="4294967295"/>
          </p:nvPr>
        </p:nvSpPr>
        <p:spPr/>
        <p:txBody>
          <a:bodyPr vert="horz" wrap="square" lIns="91440" tIns="45720" rIns="91440" bIns="45720" anchor="ctr"/>
          <a:p>
            <a:pPr eaLnBrk="1" hangingPunct="1"/>
            <a:r>
              <a:rPr lang="en-US" altLang="zh-CN" sz="3600" dirty="0"/>
              <a:t>3. </a:t>
            </a:r>
            <a:r>
              <a:rPr lang="zh-CN" altLang="en-US" sz="3600" dirty="0"/>
              <a:t>带子查询的修改语句</a:t>
            </a:r>
            <a:endParaRPr lang="zh-CN" altLang="en-US" sz="3600" dirty="0"/>
          </a:p>
        </p:txBody>
      </p:sp>
      <p:sp>
        <p:nvSpPr>
          <p:cNvPr id="20483" name="Rectangle 3"/>
          <p:cNvSpPr>
            <a:spLocks noGrp="1"/>
          </p:cNvSpPr>
          <p:nvPr>
            <p:ph type="body" idx="4294967295"/>
          </p:nvPr>
        </p:nvSpPr>
        <p:spPr>
          <a:xfrm>
            <a:off x="457200" y="1341438"/>
            <a:ext cx="7772400" cy="4114800"/>
          </a:xfrm>
        </p:spPr>
        <p:txBody>
          <a:bodyPr vert="horz" wrap="square" lIns="91440" tIns="45720" rIns="91440" bIns="45720" anchor="t"/>
          <a:p>
            <a:pPr algn="just" eaLnBrk="1" hangingPunct="1">
              <a:buNone/>
            </a:pPr>
            <a:r>
              <a:rPr lang="en-US" altLang="zh-CN" sz="2400" dirty="0"/>
              <a:t>   [</a:t>
            </a:r>
            <a:r>
              <a:rPr lang="zh-CN" altLang="en-US" sz="2400" dirty="0">
                <a:ea typeface="黑体" panose="02010609060101010101" pitchFamily="49" charset="-122"/>
              </a:rPr>
              <a:t>例</a:t>
            </a:r>
            <a:r>
              <a:rPr lang="en-US" altLang="zh-CN" sz="2400" dirty="0">
                <a:ea typeface="黑体" panose="02010609060101010101" pitchFamily="49" charset="-122"/>
              </a:rPr>
              <a:t>3.75</a:t>
            </a:r>
            <a:r>
              <a:rPr lang="en-US" altLang="zh-CN" sz="2400" dirty="0"/>
              <a:t>]  </a:t>
            </a:r>
            <a:r>
              <a:rPr lang="zh-CN" altLang="en-US" sz="2400" dirty="0"/>
              <a:t>将计算机科学系全体学生的成绩置零。</a:t>
            </a:r>
            <a:endParaRPr lang="zh-CN" altLang="en-US" sz="2400" dirty="0"/>
          </a:p>
          <a:p>
            <a:pPr>
              <a:buNone/>
            </a:pPr>
            <a:r>
              <a:rPr lang="zh-CN" altLang="en-US" sz="2400" dirty="0"/>
              <a:t>        </a:t>
            </a:r>
            <a:r>
              <a:rPr lang="en-US" altLang="zh-CN" sz="2400" dirty="0"/>
              <a:t>UPDATE SC</a:t>
            </a:r>
            <a:endParaRPr lang="zh-CN" altLang="en-US" sz="2400" dirty="0"/>
          </a:p>
          <a:p>
            <a:pPr>
              <a:buNone/>
            </a:pPr>
            <a:r>
              <a:rPr lang="en-US" altLang="zh-CN" sz="2400" dirty="0"/>
              <a:t>        SET     Grade=0</a:t>
            </a:r>
            <a:endParaRPr lang="zh-CN" altLang="en-US" sz="2400" dirty="0"/>
          </a:p>
          <a:p>
            <a:pPr>
              <a:buNone/>
            </a:pPr>
            <a:r>
              <a:rPr lang="en-US" altLang="zh-CN" sz="2400" dirty="0"/>
              <a:t>        WHERE Sno  IN</a:t>
            </a:r>
            <a:endParaRPr lang="zh-CN" altLang="en-US" sz="2400" dirty="0"/>
          </a:p>
          <a:p>
            <a:pPr>
              <a:buNone/>
            </a:pPr>
            <a:r>
              <a:rPr lang="en-US" altLang="zh-CN" sz="2400" dirty="0"/>
              <a:t>               </a:t>
            </a:r>
            <a:r>
              <a:rPr lang="zh-CN" altLang="en-US" sz="2400" dirty="0"/>
              <a:t>(</a:t>
            </a:r>
            <a:r>
              <a:rPr lang="en-US" altLang="zh-CN" sz="2400" dirty="0"/>
              <a:t>SELETE Sno</a:t>
            </a:r>
            <a:endParaRPr lang="zh-CN" altLang="en-US" sz="2400" dirty="0"/>
          </a:p>
          <a:p>
            <a:pPr>
              <a:buNone/>
            </a:pPr>
            <a:r>
              <a:rPr lang="en-US" altLang="zh-CN" sz="2400" dirty="0"/>
              <a:t>                FROM     Student</a:t>
            </a:r>
            <a:endParaRPr lang="zh-CN" altLang="en-US" sz="2400" dirty="0"/>
          </a:p>
          <a:p>
            <a:pPr>
              <a:buNone/>
            </a:pPr>
            <a:r>
              <a:rPr lang="en-US" altLang="zh-CN" sz="2400" dirty="0"/>
              <a:t>                WHERE  Sdept= 'CS' </a:t>
            </a:r>
            <a:r>
              <a:rPr lang="zh-CN" altLang="en-US" sz="2400" dirty="0"/>
              <a:t>);</a:t>
            </a:r>
            <a:endParaRPr lang="zh-CN" altLang="en-US" sz="24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p:txBody>
          <a:bodyPr vert="horz" wrap="square" lIns="91440" tIns="45720" rIns="91440" bIns="45720" anchor="ctr"/>
          <a:p>
            <a:pPr eaLnBrk="1" hangingPunct="1"/>
            <a:r>
              <a:rPr lang="zh-CN" altLang="en-US" sz="3600" dirty="0"/>
              <a:t>修改数据（续）</a:t>
            </a:r>
            <a:endParaRPr lang="zh-CN" altLang="en-US" sz="3600" dirty="0"/>
          </a:p>
        </p:txBody>
      </p:sp>
      <p:sp>
        <p:nvSpPr>
          <p:cNvPr id="21507" name="Rectangle 3"/>
          <p:cNvSpPr>
            <a:spLocks noGrp="1"/>
          </p:cNvSpPr>
          <p:nvPr>
            <p:ph type="body" idx="4294967295"/>
          </p:nvPr>
        </p:nvSpPr>
        <p:spPr>
          <a:xfrm>
            <a:off x="457200" y="1166813"/>
            <a:ext cx="8229600" cy="4854575"/>
          </a:xfrm>
        </p:spPr>
        <p:txBody>
          <a:bodyPr vert="horz" wrap="square" lIns="91440" tIns="45720" rIns="91440" bIns="45720" anchor="t"/>
          <a:p>
            <a:pPr eaLnBrk="1" hangingPunct="1">
              <a:lnSpc>
                <a:spcPct val="130000"/>
              </a:lnSpc>
            </a:pPr>
            <a:r>
              <a:rPr lang="zh-CN" altLang="en-US" dirty="0"/>
              <a:t>关系数据库管理系统在执行修改语句时会检查修改操作是否破坏表上已定义的完整性规则</a:t>
            </a:r>
            <a:endParaRPr lang="zh-CN" altLang="en-US" dirty="0"/>
          </a:p>
          <a:p>
            <a:pPr lvl="1">
              <a:lnSpc>
                <a:spcPct val="130000"/>
              </a:lnSpc>
            </a:pPr>
            <a:r>
              <a:rPr lang="zh-CN" altLang="en-US" dirty="0"/>
              <a:t>实体完整性</a:t>
            </a:r>
            <a:endParaRPr lang="zh-CN" altLang="en-US" dirty="0"/>
          </a:p>
          <a:p>
            <a:pPr lvl="1">
              <a:lnSpc>
                <a:spcPct val="130000"/>
              </a:lnSpc>
            </a:pPr>
            <a:r>
              <a:rPr lang="zh-CN" altLang="en-US" dirty="0"/>
              <a:t>主码不允许修改</a:t>
            </a:r>
            <a:endParaRPr lang="zh-CN" altLang="en-US" dirty="0"/>
          </a:p>
          <a:p>
            <a:pPr lvl="1">
              <a:lnSpc>
                <a:spcPct val="130000"/>
              </a:lnSpc>
            </a:pPr>
            <a:r>
              <a:rPr lang="zh-CN" altLang="en-US" dirty="0"/>
              <a:t>用户定义的完整性</a:t>
            </a:r>
            <a:endParaRPr lang="zh-CN" altLang="en-US" dirty="0"/>
          </a:p>
          <a:p>
            <a:pPr lvl="2">
              <a:lnSpc>
                <a:spcPct val="130000"/>
              </a:lnSpc>
              <a:buSzPct val="87000"/>
              <a:buFont typeface="Wingdings" panose="05000000000000000000" pitchFamily="2" charset="2"/>
              <a:buChar char="l"/>
            </a:pPr>
            <a:r>
              <a:rPr lang="zh-CN" altLang="en-US" sz="2200" dirty="0"/>
              <a:t> </a:t>
            </a:r>
            <a:r>
              <a:rPr lang="en-US" altLang="zh-CN" sz="2200" dirty="0"/>
              <a:t>NOT NULL</a:t>
            </a:r>
            <a:r>
              <a:rPr lang="zh-CN" altLang="en-US" sz="2200" dirty="0"/>
              <a:t>约束</a:t>
            </a:r>
            <a:endParaRPr lang="zh-CN" altLang="en-US" sz="2200" dirty="0"/>
          </a:p>
          <a:p>
            <a:pPr lvl="2">
              <a:lnSpc>
                <a:spcPct val="130000"/>
              </a:lnSpc>
              <a:buSzPct val="87000"/>
              <a:buFont typeface="Wingdings" panose="05000000000000000000" pitchFamily="2" charset="2"/>
              <a:buChar char="l"/>
            </a:pPr>
            <a:r>
              <a:rPr lang="zh-CN" altLang="en-US" sz="2200" dirty="0"/>
              <a:t> </a:t>
            </a:r>
            <a:r>
              <a:rPr lang="en-US" altLang="zh-CN" sz="2200" dirty="0"/>
              <a:t>UNIQUE</a:t>
            </a:r>
            <a:r>
              <a:rPr lang="zh-CN" altLang="en-US" sz="2200" dirty="0"/>
              <a:t>约束</a:t>
            </a:r>
            <a:endParaRPr lang="zh-CN" altLang="en-US" sz="2200" dirty="0"/>
          </a:p>
          <a:p>
            <a:pPr lvl="2">
              <a:lnSpc>
                <a:spcPct val="130000"/>
              </a:lnSpc>
              <a:buSzPct val="87000"/>
              <a:buFont typeface="Wingdings" panose="05000000000000000000" pitchFamily="2" charset="2"/>
              <a:buChar char="l"/>
            </a:pPr>
            <a:r>
              <a:rPr lang="zh-CN" altLang="en-US" sz="2200" dirty="0"/>
              <a:t> 值域约束</a:t>
            </a:r>
            <a:endParaRPr lang="zh-CN" altLang="en-US" sz="22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p:txBody>
          <a:bodyPr vert="horz" wrap="square" lIns="91440" tIns="45720" rIns="91440" bIns="45720" anchor="ctr"/>
          <a:p>
            <a:pPr eaLnBrk="1" hangingPunct="1"/>
            <a:r>
              <a:rPr lang="en-US" altLang="zh-CN" sz="3600" dirty="0"/>
              <a:t>3.5  </a:t>
            </a:r>
            <a:r>
              <a:rPr lang="zh-CN" altLang="en-US" sz="3600" dirty="0"/>
              <a:t>数据更新 </a:t>
            </a:r>
            <a:endParaRPr lang="zh-CN" altLang="en-US" sz="3600" dirty="0"/>
          </a:p>
        </p:txBody>
      </p:sp>
      <p:sp>
        <p:nvSpPr>
          <p:cNvPr id="22531" name="Rectangle 3"/>
          <p:cNvSpPr>
            <a:spLocks noGrp="1"/>
          </p:cNvSpPr>
          <p:nvPr>
            <p:ph type="body" idx="4294967295"/>
          </p:nvPr>
        </p:nvSpPr>
        <p:spPr>
          <a:xfrm>
            <a:off x="539750" y="1412875"/>
            <a:ext cx="7570788" cy="4856163"/>
          </a:xfrm>
        </p:spPr>
        <p:txBody>
          <a:bodyPr vert="horz" wrap="square" lIns="91440" tIns="45720" rIns="91440" bIns="45720" anchor="t"/>
          <a:p>
            <a:pPr algn="just" eaLnBrk="1" hangingPunct="1">
              <a:lnSpc>
                <a:spcPct val="200000"/>
              </a:lnSpc>
              <a:buNone/>
            </a:pPr>
            <a:r>
              <a:rPr lang="en-US" altLang="zh-CN" dirty="0"/>
              <a:t>3.5.1  </a:t>
            </a:r>
            <a:r>
              <a:rPr lang="zh-CN" altLang="en-US" dirty="0"/>
              <a:t>插入数据</a:t>
            </a:r>
            <a:endParaRPr lang="zh-CN" altLang="en-US" dirty="0"/>
          </a:p>
          <a:p>
            <a:pPr algn="just" eaLnBrk="1" hangingPunct="1">
              <a:lnSpc>
                <a:spcPct val="200000"/>
              </a:lnSpc>
              <a:buNone/>
            </a:pPr>
            <a:r>
              <a:rPr lang="en-US" altLang="zh-CN" dirty="0"/>
              <a:t>3.5.2  </a:t>
            </a:r>
            <a:r>
              <a:rPr lang="zh-CN" altLang="en-US" dirty="0"/>
              <a:t>修改数据</a:t>
            </a:r>
            <a:endParaRPr lang="zh-CN" altLang="en-US" dirty="0"/>
          </a:p>
          <a:p>
            <a:pPr eaLnBrk="1" hangingPunct="1">
              <a:lnSpc>
                <a:spcPct val="200000"/>
              </a:lnSpc>
              <a:buNone/>
            </a:pPr>
            <a:r>
              <a:rPr lang="en-US" altLang="zh-CN" dirty="0">
                <a:solidFill>
                  <a:srgbClr val="00B050"/>
                </a:solidFill>
              </a:rPr>
              <a:t>3.5.3  </a:t>
            </a:r>
            <a:r>
              <a:rPr lang="zh-CN" altLang="en-US" dirty="0">
                <a:solidFill>
                  <a:srgbClr val="00B050"/>
                </a:solidFill>
              </a:rPr>
              <a:t>删除数据 </a:t>
            </a:r>
            <a:endParaRPr lang="zh-CN" altLang="en-US" dirty="0">
              <a:solidFill>
                <a:srgbClr val="00B05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p:txBody>
          <a:bodyPr vert="horz" wrap="square" lIns="91440" tIns="45720" rIns="91440" bIns="45720" anchor="ctr"/>
          <a:p>
            <a:pPr eaLnBrk="1" hangingPunct="1"/>
            <a:r>
              <a:rPr lang="en-US" altLang="zh-CN" sz="3600" dirty="0">
                <a:ea typeface="黑体" panose="02010609060101010101" pitchFamily="49" charset="-122"/>
              </a:rPr>
              <a:t>3.5.3  </a:t>
            </a:r>
            <a:r>
              <a:rPr lang="zh-CN" altLang="en-US" sz="3600" dirty="0"/>
              <a:t>删除数据</a:t>
            </a:r>
            <a:endParaRPr lang="zh-CN" altLang="en-US" sz="3600" dirty="0"/>
          </a:p>
        </p:txBody>
      </p:sp>
      <p:sp>
        <p:nvSpPr>
          <p:cNvPr id="23555" name="Rectangle 3"/>
          <p:cNvSpPr>
            <a:spLocks noGrp="1"/>
          </p:cNvSpPr>
          <p:nvPr>
            <p:ph type="body" idx="4294967295"/>
          </p:nvPr>
        </p:nvSpPr>
        <p:spPr>
          <a:xfrm>
            <a:off x="698500" y="1098550"/>
            <a:ext cx="7772400" cy="5137150"/>
          </a:xfrm>
        </p:spPr>
        <p:txBody>
          <a:bodyPr vert="horz" wrap="square" lIns="91440" tIns="45720" rIns="91440" bIns="45720" anchor="t"/>
          <a:p>
            <a:pPr algn="just" eaLnBrk="1" hangingPunct="1">
              <a:lnSpc>
                <a:spcPct val="110000"/>
              </a:lnSpc>
            </a:pPr>
            <a:r>
              <a:rPr lang="zh-CN" altLang="en-US" dirty="0"/>
              <a:t>语句格式</a:t>
            </a:r>
            <a:endParaRPr lang="zh-CN" altLang="en-US" dirty="0"/>
          </a:p>
          <a:p>
            <a:pPr algn="just" eaLnBrk="1" hangingPunct="1">
              <a:lnSpc>
                <a:spcPct val="110000"/>
              </a:lnSpc>
              <a:buNone/>
            </a:pPr>
            <a:r>
              <a:rPr lang="zh-CN" altLang="en-US" sz="1800" dirty="0"/>
              <a:t>     </a:t>
            </a:r>
            <a:r>
              <a:rPr lang="zh-CN" altLang="en-US" sz="2400" dirty="0"/>
              <a:t>   </a:t>
            </a:r>
            <a:r>
              <a:rPr lang="en-US" altLang="zh-CN" sz="2400" dirty="0"/>
              <a:t>DELETE</a:t>
            </a:r>
            <a:endParaRPr lang="en-US" altLang="zh-CN" sz="2400" dirty="0"/>
          </a:p>
          <a:p>
            <a:pPr algn="just" eaLnBrk="1" hangingPunct="1">
              <a:lnSpc>
                <a:spcPct val="110000"/>
              </a:lnSpc>
              <a:buNone/>
            </a:pPr>
            <a:r>
              <a:rPr lang="en-US" altLang="zh-CN" sz="2400" dirty="0"/>
              <a:t>       FROM     &lt;</a:t>
            </a:r>
            <a:r>
              <a:rPr lang="zh-CN" altLang="en-US" sz="2400" dirty="0"/>
              <a:t>表名</a:t>
            </a:r>
            <a:r>
              <a:rPr lang="en-US" altLang="zh-CN" sz="2400" dirty="0"/>
              <a:t>&gt;</a:t>
            </a:r>
            <a:endParaRPr lang="en-US" altLang="zh-CN" sz="2400" dirty="0"/>
          </a:p>
          <a:p>
            <a:pPr algn="just" eaLnBrk="1" hangingPunct="1">
              <a:lnSpc>
                <a:spcPct val="110000"/>
              </a:lnSpc>
              <a:buNone/>
            </a:pPr>
            <a:r>
              <a:rPr lang="en-US" altLang="zh-CN" sz="2400" dirty="0"/>
              <a:t>       [WHERE &lt;</a:t>
            </a:r>
            <a:r>
              <a:rPr lang="zh-CN" altLang="en-US" sz="2400" dirty="0"/>
              <a:t>条件</a:t>
            </a:r>
            <a:r>
              <a:rPr lang="en-US" altLang="zh-CN" sz="2400" dirty="0"/>
              <a:t>&gt;]</a:t>
            </a:r>
            <a:r>
              <a:rPr lang="zh-CN" altLang="en-US" sz="2400" dirty="0"/>
              <a:t>;</a:t>
            </a:r>
            <a:endParaRPr lang="zh-CN" altLang="en-US" sz="2400" dirty="0"/>
          </a:p>
          <a:p>
            <a:pPr algn="just" eaLnBrk="1" hangingPunct="1">
              <a:lnSpc>
                <a:spcPct val="110000"/>
              </a:lnSpc>
            </a:pPr>
            <a:r>
              <a:rPr lang="zh-CN" altLang="en-US" dirty="0"/>
              <a:t>功能</a:t>
            </a:r>
            <a:endParaRPr lang="zh-CN" altLang="en-US" dirty="0"/>
          </a:p>
          <a:p>
            <a:pPr lvl="1" algn="just">
              <a:lnSpc>
                <a:spcPct val="110000"/>
              </a:lnSpc>
            </a:pPr>
            <a:r>
              <a:rPr lang="zh-CN" altLang="en-US" dirty="0"/>
              <a:t>删除指定表中满足</a:t>
            </a:r>
            <a:r>
              <a:rPr lang="en-US" altLang="zh-CN" dirty="0"/>
              <a:t>WHERE</a:t>
            </a:r>
            <a:r>
              <a:rPr lang="zh-CN" altLang="en-US" dirty="0"/>
              <a:t>子句条件的元组</a:t>
            </a:r>
            <a:endParaRPr lang="zh-CN" altLang="en-US" dirty="0"/>
          </a:p>
          <a:p>
            <a:pPr algn="just" eaLnBrk="1" hangingPunct="1">
              <a:lnSpc>
                <a:spcPct val="110000"/>
              </a:lnSpc>
            </a:pPr>
            <a:r>
              <a:rPr lang="en-US" altLang="zh-CN" dirty="0"/>
              <a:t>WHERE</a:t>
            </a:r>
            <a:r>
              <a:rPr lang="zh-CN" altLang="en-US" dirty="0"/>
              <a:t>子句</a:t>
            </a:r>
            <a:endParaRPr lang="zh-CN" altLang="en-US" dirty="0"/>
          </a:p>
          <a:p>
            <a:pPr lvl="1" algn="just">
              <a:lnSpc>
                <a:spcPct val="110000"/>
              </a:lnSpc>
            </a:pPr>
            <a:r>
              <a:rPr lang="zh-CN" altLang="en-US" dirty="0"/>
              <a:t>指定要删除的元组</a:t>
            </a:r>
            <a:endParaRPr lang="zh-CN" altLang="en-US" dirty="0"/>
          </a:p>
          <a:p>
            <a:pPr lvl="1" algn="just">
              <a:lnSpc>
                <a:spcPct val="110000"/>
              </a:lnSpc>
            </a:pPr>
            <a:r>
              <a:rPr lang="zh-CN" altLang="en-US" dirty="0"/>
              <a:t>缺省表示要删除表中的全部元组，表的定义仍在字典中</a:t>
            </a:r>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idx="4294967295"/>
          </p:nvPr>
        </p:nvSpPr>
        <p:spPr/>
        <p:txBody>
          <a:bodyPr vert="horz" wrap="square" lIns="91440" tIns="45720" rIns="91440" bIns="45720" anchor="ctr"/>
          <a:p>
            <a:pPr eaLnBrk="1" hangingPunct="1"/>
            <a:r>
              <a:rPr lang="zh-CN" altLang="en-US" sz="3600" dirty="0"/>
              <a:t>删除数据（续）</a:t>
            </a:r>
            <a:endParaRPr lang="zh-CN" altLang="en-US" sz="3600" dirty="0"/>
          </a:p>
        </p:txBody>
      </p:sp>
      <p:sp>
        <p:nvSpPr>
          <p:cNvPr id="24579" name="Rectangle 3"/>
          <p:cNvSpPr>
            <a:spLocks noGrp="1"/>
          </p:cNvSpPr>
          <p:nvPr>
            <p:ph type="body" idx="4294967295"/>
          </p:nvPr>
        </p:nvSpPr>
        <p:spPr>
          <a:xfrm>
            <a:off x="590550" y="1268413"/>
            <a:ext cx="8229600" cy="4854575"/>
          </a:xfrm>
        </p:spPr>
        <p:txBody>
          <a:bodyPr vert="horz" wrap="square" lIns="91440" tIns="45720" rIns="91440" bIns="45720" anchor="t"/>
          <a:p>
            <a:pPr eaLnBrk="1" hangingPunct="1">
              <a:lnSpc>
                <a:spcPct val="120000"/>
              </a:lnSpc>
            </a:pPr>
            <a:r>
              <a:rPr lang="zh-CN" altLang="en-US" dirty="0"/>
              <a:t>三种删除方式</a:t>
            </a:r>
            <a:endParaRPr lang="zh-CN" altLang="en-US" dirty="0"/>
          </a:p>
          <a:p>
            <a:pPr lvl="1">
              <a:lnSpc>
                <a:spcPct val="170000"/>
              </a:lnSpc>
            </a:pPr>
            <a:r>
              <a:rPr lang="zh-CN" altLang="en-US" dirty="0"/>
              <a:t>删除某一个元组的值</a:t>
            </a:r>
            <a:endParaRPr lang="zh-CN" altLang="en-US" dirty="0"/>
          </a:p>
          <a:p>
            <a:pPr lvl="1">
              <a:lnSpc>
                <a:spcPct val="170000"/>
              </a:lnSpc>
            </a:pPr>
            <a:r>
              <a:rPr lang="en-US" altLang="zh-CN" dirty="0"/>
              <a:t> </a:t>
            </a:r>
            <a:r>
              <a:rPr lang="zh-CN" altLang="en-US" dirty="0"/>
              <a:t>删除多个元组的值</a:t>
            </a:r>
            <a:endParaRPr lang="zh-CN" altLang="en-US" dirty="0"/>
          </a:p>
          <a:p>
            <a:pPr lvl="1">
              <a:lnSpc>
                <a:spcPct val="170000"/>
              </a:lnSpc>
            </a:pPr>
            <a:r>
              <a:rPr lang="zh-CN" altLang="en-US" dirty="0"/>
              <a:t>带子查询的删除语句</a:t>
            </a: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idx="4294967295"/>
          </p:nvPr>
        </p:nvSpPr>
        <p:spPr/>
        <p:txBody>
          <a:bodyPr vert="horz" wrap="square" lIns="91440" tIns="45720" rIns="91440" bIns="45720" anchor="ctr"/>
          <a:p>
            <a:pPr eaLnBrk="1" hangingPunct="1"/>
            <a:r>
              <a:rPr lang="en-US" altLang="zh-CN" sz="3600" dirty="0"/>
              <a:t>1. </a:t>
            </a:r>
            <a:r>
              <a:rPr lang="zh-CN" altLang="en-US" sz="3600" dirty="0"/>
              <a:t>删除某一个元组的值</a:t>
            </a:r>
            <a:endParaRPr lang="zh-CN" altLang="en-US" sz="3600" dirty="0"/>
          </a:p>
        </p:txBody>
      </p:sp>
      <p:sp>
        <p:nvSpPr>
          <p:cNvPr id="25603" name="Rectangle 3"/>
          <p:cNvSpPr>
            <a:spLocks noGrp="1"/>
          </p:cNvSpPr>
          <p:nvPr>
            <p:ph type="body" idx="4294967295"/>
          </p:nvPr>
        </p:nvSpPr>
        <p:spPr>
          <a:xfrm>
            <a:off x="663575" y="1341438"/>
            <a:ext cx="8229600" cy="4854575"/>
          </a:xfrm>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3.76]  </a:t>
            </a:r>
            <a:r>
              <a:rPr lang="zh-CN" altLang="en-US" sz="2400" dirty="0"/>
              <a:t>删除学号为</a:t>
            </a:r>
            <a:r>
              <a:rPr lang="en-US" altLang="zh-CN" sz="2400" dirty="0"/>
              <a:t>201215128</a:t>
            </a:r>
            <a:r>
              <a:rPr lang="zh-CN" altLang="en-US" sz="2400" dirty="0"/>
              <a:t>的学生记录。</a:t>
            </a:r>
            <a:endParaRPr lang="zh-CN" altLang="en-US" sz="2400" dirty="0"/>
          </a:p>
          <a:p>
            <a:pPr eaLnBrk="1" hangingPunct="1">
              <a:lnSpc>
                <a:spcPct val="130000"/>
              </a:lnSpc>
              <a:buNone/>
            </a:pPr>
            <a:r>
              <a:rPr lang="zh-CN" altLang="en-US" dirty="0"/>
              <a:t>        </a:t>
            </a:r>
            <a:r>
              <a:rPr lang="en-US" altLang="zh-CN" sz="2400" dirty="0"/>
              <a:t>DELETE</a:t>
            </a:r>
            <a:endParaRPr lang="en-US" altLang="zh-CN" sz="2400" dirty="0"/>
          </a:p>
          <a:p>
            <a:pPr eaLnBrk="1" hangingPunct="1">
              <a:lnSpc>
                <a:spcPct val="130000"/>
              </a:lnSpc>
              <a:buNone/>
            </a:pPr>
            <a:r>
              <a:rPr lang="en-US" altLang="zh-CN" sz="2400" dirty="0"/>
              <a:t>         FROM Student</a:t>
            </a:r>
            <a:endParaRPr lang="en-US" altLang="zh-CN" sz="2400" dirty="0"/>
          </a:p>
          <a:p>
            <a:pPr eaLnBrk="1" hangingPunct="1">
              <a:lnSpc>
                <a:spcPct val="130000"/>
              </a:lnSpc>
              <a:buNone/>
            </a:pPr>
            <a:r>
              <a:rPr lang="en-US" altLang="zh-CN" sz="2400" dirty="0"/>
              <a:t>         WHERE Sno= 201215128 '</a:t>
            </a:r>
            <a:r>
              <a:rPr lang="zh-CN" altLang="en-US" sz="2400" dirty="0"/>
              <a:t>;</a:t>
            </a:r>
            <a:endParaRPr lang="zh-CN" altLang="en-US" sz="2400" dirty="0"/>
          </a:p>
          <a:p>
            <a:pPr eaLnBrk="1" hangingPunct="1">
              <a:buNone/>
            </a:pPr>
            <a:endParaRPr lang="en-US" altLang="zh-C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idx="4294967295"/>
          </p:nvPr>
        </p:nvSpPr>
        <p:spPr/>
        <p:txBody>
          <a:bodyPr vert="horz" wrap="square" lIns="91440" tIns="45720" rIns="91440" bIns="45720" anchor="ctr"/>
          <a:p>
            <a:pPr eaLnBrk="1" hangingPunct="1"/>
            <a:r>
              <a:rPr lang="en-US" altLang="zh-CN" sz="3600" dirty="0"/>
              <a:t>2. </a:t>
            </a:r>
            <a:r>
              <a:rPr lang="zh-CN" altLang="en-US" sz="3600" dirty="0"/>
              <a:t>删除多个元组的值</a:t>
            </a:r>
            <a:endParaRPr lang="zh-CN" altLang="en-US" sz="3600" dirty="0"/>
          </a:p>
        </p:txBody>
      </p:sp>
      <p:sp>
        <p:nvSpPr>
          <p:cNvPr id="26627" name="Rectangle 3"/>
          <p:cNvSpPr>
            <a:spLocks noGrp="1"/>
          </p:cNvSpPr>
          <p:nvPr>
            <p:ph type="body" idx="4294967295"/>
          </p:nvPr>
        </p:nvSpPr>
        <p:spPr>
          <a:xfrm>
            <a:off x="663575" y="1341438"/>
            <a:ext cx="8229600" cy="4854575"/>
          </a:xfrm>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3.77]  </a:t>
            </a:r>
            <a:r>
              <a:rPr lang="zh-CN" altLang="en-US" sz="2400" dirty="0"/>
              <a:t>删除所有的学生选课记录。</a:t>
            </a:r>
            <a:endParaRPr lang="zh-CN" altLang="en-US" sz="2400" dirty="0"/>
          </a:p>
          <a:p>
            <a:pPr eaLnBrk="1" hangingPunct="1">
              <a:lnSpc>
                <a:spcPct val="140000"/>
              </a:lnSpc>
              <a:buNone/>
            </a:pPr>
            <a:r>
              <a:rPr lang="zh-CN" altLang="en-US" sz="2400" dirty="0"/>
              <a:t>        </a:t>
            </a:r>
            <a:r>
              <a:rPr lang="en-US" altLang="zh-CN" sz="2400" dirty="0"/>
              <a:t>DELETE</a:t>
            </a:r>
            <a:endParaRPr lang="en-US" altLang="zh-CN" sz="2400" dirty="0"/>
          </a:p>
          <a:p>
            <a:pPr eaLnBrk="1" hangingPunct="1">
              <a:lnSpc>
                <a:spcPct val="140000"/>
              </a:lnSpc>
              <a:buNone/>
            </a:pPr>
            <a:r>
              <a:rPr lang="en-US" altLang="zh-CN" sz="2400" dirty="0"/>
              <a:t>        FROM SC</a:t>
            </a:r>
            <a:r>
              <a:rPr lang="zh-CN" altLang="en-US" sz="2400" dirty="0"/>
              <a:t>;</a:t>
            </a:r>
            <a:endParaRPr lang="zh-CN" altLang="en-US" sz="24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idx="4294967295"/>
          </p:nvPr>
        </p:nvSpPr>
        <p:spPr/>
        <p:txBody>
          <a:bodyPr vert="horz" wrap="square" lIns="91440" tIns="45720" rIns="91440" bIns="45720" anchor="ctr"/>
          <a:p>
            <a:pPr eaLnBrk="1" hangingPunct="1"/>
            <a:r>
              <a:rPr lang="en-US" altLang="zh-CN" sz="3600" dirty="0"/>
              <a:t>3. </a:t>
            </a:r>
            <a:r>
              <a:rPr lang="zh-CN" altLang="en-US" sz="3600" dirty="0"/>
              <a:t>带子查询的删除语句</a:t>
            </a:r>
            <a:endParaRPr lang="zh-CN" altLang="en-US" sz="3600" dirty="0"/>
          </a:p>
        </p:txBody>
      </p:sp>
      <p:sp>
        <p:nvSpPr>
          <p:cNvPr id="27651" name="Rectangle 3"/>
          <p:cNvSpPr>
            <a:spLocks noGrp="1"/>
          </p:cNvSpPr>
          <p:nvPr>
            <p:ph type="body" idx="4294967295"/>
          </p:nvPr>
        </p:nvSpPr>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3.78]  </a:t>
            </a:r>
            <a:r>
              <a:rPr lang="zh-CN" altLang="en-US" sz="2400" dirty="0"/>
              <a:t>删除计算机科学系所有学生的选课记录。</a:t>
            </a:r>
            <a:endParaRPr lang="zh-CN" altLang="en-US" sz="2400" dirty="0"/>
          </a:p>
          <a:p>
            <a:pPr>
              <a:buNone/>
            </a:pPr>
            <a:r>
              <a:rPr lang="en-US" altLang="zh-CN" sz="2400" dirty="0"/>
              <a:t>		DELETE</a:t>
            </a:r>
            <a:endParaRPr lang="zh-CN" altLang="en-US" sz="2400" dirty="0"/>
          </a:p>
          <a:p>
            <a:pPr>
              <a:buNone/>
            </a:pPr>
            <a:r>
              <a:rPr lang="en-US" altLang="zh-CN" sz="2400" dirty="0"/>
              <a:t>		FROM  SC</a:t>
            </a:r>
            <a:endParaRPr lang="zh-CN" altLang="en-US" sz="2400" dirty="0"/>
          </a:p>
          <a:p>
            <a:pPr>
              <a:buNone/>
            </a:pPr>
            <a:r>
              <a:rPr lang="en-US" altLang="zh-CN" sz="2400" dirty="0"/>
              <a:t>		WHERE  Sno  IN</a:t>
            </a:r>
            <a:endParaRPr lang="zh-CN" altLang="en-US" sz="2400" dirty="0"/>
          </a:p>
          <a:p>
            <a:pPr>
              <a:buNone/>
            </a:pPr>
            <a:r>
              <a:rPr lang="en-US" altLang="zh-CN" sz="2400" dirty="0"/>
              <a:t>			</a:t>
            </a:r>
            <a:r>
              <a:rPr lang="zh-CN" altLang="en-US" sz="2400" dirty="0"/>
              <a:t>(</a:t>
            </a:r>
            <a:r>
              <a:rPr lang="en-US" altLang="zh-CN" sz="2400" dirty="0"/>
              <a:t>SELETE  Sno</a:t>
            </a:r>
            <a:endParaRPr lang="zh-CN" altLang="en-US" sz="2400" dirty="0"/>
          </a:p>
          <a:p>
            <a:pPr>
              <a:buNone/>
            </a:pPr>
            <a:r>
              <a:rPr lang="en-US" altLang="zh-CN" sz="2400" dirty="0"/>
              <a:t>		            FROM   Student</a:t>
            </a:r>
            <a:endParaRPr lang="zh-CN" altLang="en-US" sz="2400" dirty="0"/>
          </a:p>
          <a:p>
            <a:pPr>
              <a:buNone/>
            </a:pPr>
            <a:r>
              <a:rPr lang="en-US" altLang="zh-CN" sz="2400" dirty="0"/>
              <a:t>		            WHERE  Sdept= 'CS'</a:t>
            </a:r>
            <a:r>
              <a:rPr lang="zh-CN" altLang="en-US" sz="2400" dirty="0"/>
              <a:t>)</a:t>
            </a:r>
            <a:r>
              <a:rPr lang="en-US" altLang="zh-CN" sz="2400" dirty="0"/>
              <a:t> </a:t>
            </a:r>
            <a:r>
              <a:rPr lang="zh-CN" altLang="en-US" sz="2400" dirty="0"/>
              <a:t>;</a:t>
            </a:r>
            <a:endParaRPr lang="zh-CN" altLang="en-US" sz="2400" dirty="0"/>
          </a:p>
          <a:p>
            <a:pPr eaLnBrk="1" hangingPunct="1">
              <a:buNone/>
            </a:pPr>
            <a:endParaRPr lang="zh-CN" altLang="en-US" sz="24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idx="4294967295"/>
          </p:nvPr>
        </p:nvSpPr>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28675" name="Rectangle 3"/>
          <p:cNvSpPr>
            <a:spLocks noGrp="1"/>
          </p:cNvSpPr>
          <p:nvPr>
            <p:ph type="body" idx="4294967295"/>
          </p:nvPr>
        </p:nvSpPr>
        <p:spPr>
          <a:xfrm>
            <a:off x="971550" y="1125538"/>
            <a:ext cx="6508750" cy="4679950"/>
          </a:xfrm>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t>3.4 </a:t>
            </a:r>
            <a:r>
              <a:rPr lang="zh-CN" altLang="en-US" dirty="0"/>
              <a:t>数据查询</a:t>
            </a:r>
            <a:endParaRPr lang="zh-CN" altLang="en-US" dirty="0"/>
          </a:p>
          <a:p>
            <a:pPr algn="just" eaLnBrk="1" hangingPunct="1">
              <a:lnSpc>
                <a:spcPct val="130000"/>
              </a:lnSpc>
              <a:buNone/>
            </a:pPr>
            <a:r>
              <a:rPr lang="en-US" altLang="zh-CN" dirty="0"/>
              <a:t>3.5 </a:t>
            </a:r>
            <a:r>
              <a:rPr lang="zh-CN" altLang="en-US" dirty="0"/>
              <a:t>数据更新</a:t>
            </a:r>
            <a:endParaRPr lang="zh-CN" altLang="en-US" dirty="0"/>
          </a:p>
          <a:p>
            <a:pPr algn="just" eaLnBrk="1" hangingPunct="1">
              <a:lnSpc>
                <a:spcPct val="130000"/>
              </a:lnSpc>
              <a:buNone/>
            </a:pPr>
            <a:r>
              <a:rPr lang="en-US" altLang="zh-CN" dirty="0">
                <a:solidFill>
                  <a:srgbClr val="0066FF"/>
                </a:solidFill>
              </a:rPr>
              <a:t>3.6 </a:t>
            </a:r>
            <a:r>
              <a:rPr lang="zh-CN" altLang="en-US" dirty="0">
                <a:solidFill>
                  <a:srgbClr val="0066FF"/>
                </a:solidFill>
              </a:rPr>
              <a:t>空值的处理</a:t>
            </a:r>
            <a:endParaRPr lang="zh-CN" altLang="en-US" dirty="0">
              <a:solidFill>
                <a:srgbClr val="0066FF"/>
              </a:solidFill>
            </a:endParaRPr>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idx="4294967295"/>
          </p:nvPr>
        </p:nvSpPr>
        <p:spPr/>
        <p:txBody>
          <a:bodyPr vert="horz" wrap="square" lIns="91440" tIns="45720" rIns="91440" bIns="45720" anchor="ctr"/>
          <a:p>
            <a:pPr eaLnBrk="1" hangingPunct="1"/>
            <a:r>
              <a:rPr lang="en-US" altLang="zh-CN" sz="3600" dirty="0"/>
              <a:t>3.6 </a:t>
            </a:r>
            <a:r>
              <a:rPr lang="zh-CN" altLang="en-US" sz="3600" dirty="0"/>
              <a:t>空值的处理</a:t>
            </a:r>
            <a:endParaRPr lang="zh-CN" altLang="en-US" sz="3600" dirty="0"/>
          </a:p>
        </p:txBody>
      </p:sp>
      <p:sp>
        <p:nvSpPr>
          <p:cNvPr id="29699" name="内容占位符 2"/>
          <p:cNvSpPr>
            <a:spLocks noGrp="1"/>
          </p:cNvSpPr>
          <p:nvPr>
            <p:ph idx="1"/>
          </p:nvPr>
        </p:nvSpPr>
        <p:spPr>
          <a:xfrm>
            <a:off x="528638" y="1196975"/>
            <a:ext cx="8507412" cy="4854575"/>
          </a:xfrm>
        </p:spPr>
        <p:txBody>
          <a:bodyPr vert="horz" wrap="square" lIns="91440" tIns="45720" rIns="91440" bIns="45720" anchor="t"/>
          <a:p>
            <a:pPr eaLnBrk="1" hangingPunct="1">
              <a:lnSpc>
                <a:spcPct val="150000"/>
              </a:lnSpc>
            </a:pPr>
            <a:r>
              <a:rPr lang="zh-CN" altLang="en-US" dirty="0"/>
              <a:t>空值就是“不知道</a:t>
            </a:r>
            <a:r>
              <a:rPr lang="en-US" altLang="zh-CN" dirty="0"/>
              <a:t>”</a:t>
            </a:r>
            <a:r>
              <a:rPr lang="zh-CN" altLang="en-US" dirty="0"/>
              <a:t>或“不存在</a:t>
            </a:r>
            <a:r>
              <a:rPr lang="en-US" altLang="zh-CN" dirty="0"/>
              <a:t>”</a:t>
            </a:r>
            <a:r>
              <a:rPr lang="zh-CN" altLang="en-US" dirty="0"/>
              <a:t>或“无意义</a:t>
            </a:r>
            <a:r>
              <a:rPr lang="en-US" altLang="zh-CN" dirty="0"/>
              <a:t>”</a:t>
            </a:r>
            <a:r>
              <a:rPr lang="zh-CN" altLang="en-US" dirty="0"/>
              <a:t>的值。</a:t>
            </a:r>
            <a:endParaRPr lang="en-US" altLang="zh-CN" dirty="0"/>
          </a:p>
          <a:p>
            <a:pPr eaLnBrk="1" hangingPunct="1">
              <a:lnSpc>
                <a:spcPct val="150000"/>
              </a:lnSpc>
            </a:pPr>
            <a:r>
              <a:rPr lang="zh-CN" altLang="en-US" dirty="0"/>
              <a:t>一般有以下几种情况：</a:t>
            </a:r>
            <a:endParaRPr lang="en-US" altLang="zh-CN" dirty="0"/>
          </a:p>
          <a:p>
            <a:pPr lvl="1">
              <a:lnSpc>
                <a:spcPct val="150000"/>
              </a:lnSpc>
            </a:pPr>
            <a:r>
              <a:rPr lang="zh-CN" altLang="en-US" dirty="0"/>
              <a:t>该属性应该有一个值，但目前不知道它的具体值</a:t>
            </a:r>
            <a:endParaRPr lang="en-US" altLang="zh-CN" dirty="0"/>
          </a:p>
          <a:p>
            <a:pPr lvl="1">
              <a:lnSpc>
                <a:spcPct val="150000"/>
              </a:lnSpc>
            </a:pPr>
            <a:r>
              <a:rPr lang="zh-CN" altLang="en-US" dirty="0"/>
              <a:t>该属性不应该有值</a:t>
            </a:r>
            <a:endParaRPr lang="en-US" altLang="zh-CN" dirty="0"/>
          </a:p>
          <a:p>
            <a:pPr lvl="1">
              <a:lnSpc>
                <a:spcPct val="150000"/>
              </a:lnSpc>
            </a:pPr>
            <a:r>
              <a:rPr lang="zh-CN" altLang="en-US" dirty="0"/>
              <a:t>由于某种原因不便于填写</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91440" tIns="45720" rIns="91440" bIns="45720" anchor="ctr"/>
          <a:p>
            <a:pPr eaLnBrk="1" hangingPunct="1"/>
            <a:r>
              <a:rPr lang="en-US" altLang="zh-CN" sz="3600" dirty="0"/>
              <a:t>SQL</a:t>
            </a:r>
            <a:r>
              <a:rPr lang="zh-CN" altLang="en-US" sz="3600" dirty="0"/>
              <a:t>的基本概念（续）</a:t>
            </a:r>
            <a:endParaRPr lang="zh-CN" altLang="en-US" sz="3600" dirty="0"/>
          </a:p>
        </p:txBody>
      </p:sp>
      <p:sp>
        <p:nvSpPr>
          <p:cNvPr id="21507" name="Rectangle 3"/>
          <p:cNvSpPr>
            <a:spLocks noGrp="1"/>
          </p:cNvSpPr>
          <p:nvPr>
            <p:ph type="body"/>
          </p:nvPr>
        </p:nvSpPr>
        <p:spPr>
          <a:xfrm>
            <a:off x="457200" y="1095375"/>
            <a:ext cx="8229600" cy="4854575"/>
          </a:xfrm>
          <a:ln/>
        </p:spPr>
        <p:txBody>
          <a:bodyPr vert="horz" wrap="square" lIns="91440" tIns="45720" rIns="91440" bIns="45720" anchor="t"/>
          <a:p>
            <a:pPr eaLnBrk="1" hangingPunct="1">
              <a:lnSpc>
                <a:spcPct val="90000"/>
              </a:lnSpc>
            </a:pPr>
            <a:r>
              <a:rPr lang="zh-CN" altLang="en-US" dirty="0"/>
              <a:t>视图</a:t>
            </a:r>
            <a:endParaRPr lang="zh-CN" altLang="en-US" dirty="0"/>
          </a:p>
          <a:p>
            <a:pPr lvl="1" eaLnBrk="1" hangingPunct="1">
              <a:lnSpc>
                <a:spcPct val="150000"/>
              </a:lnSpc>
            </a:pPr>
            <a:r>
              <a:rPr lang="zh-CN" altLang="en-US" dirty="0"/>
              <a:t>从一个或几个基本表导出的表</a:t>
            </a:r>
            <a:endParaRPr lang="zh-CN" altLang="en-US" dirty="0"/>
          </a:p>
          <a:p>
            <a:pPr lvl="1" eaLnBrk="1" hangingPunct="1">
              <a:lnSpc>
                <a:spcPct val="150000"/>
              </a:lnSpc>
            </a:pPr>
            <a:r>
              <a:rPr lang="zh-CN" altLang="en-US" dirty="0"/>
              <a:t>数据库中只存放视图的定义而不存放视图对应的数据</a:t>
            </a:r>
            <a:endParaRPr lang="zh-CN" altLang="en-US" dirty="0"/>
          </a:p>
          <a:p>
            <a:pPr lvl="1" eaLnBrk="1" hangingPunct="1">
              <a:lnSpc>
                <a:spcPct val="150000"/>
              </a:lnSpc>
            </a:pPr>
            <a:r>
              <a:rPr lang="zh-CN" altLang="en-US" dirty="0"/>
              <a:t>视图是一个虚表</a:t>
            </a:r>
            <a:endParaRPr lang="zh-CN" altLang="en-US" dirty="0"/>
          </a:p>
          <a:p>
            <a:pPr lvl="1" eaLnBrk="1" hangingPunct="1">
              <a:lnSpc>
                <a:spcPct val="150000"/>
              </a:lnSpc>
            </a:pPr>
            <a:r>
              <a:rPr lang="zh-CN" altLang="en-US" dirty="0"/>
              <a:t>用户可以在视图上再定义视图</a:t>
            </a: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idx="4294967295"/>
          </p:nvPr>
        </p:nvSpPr>
        <p:spPr/>
        <p:txBody>
          <a:bodyPr vert="horz" wrap="square" lIns="91440" tIns="45720" rIns="91440" bIns="45720" anchor="ctr"/>
          <a:p>
            <a:pPr eaLnBrk="1" hangingPunct="1"/>
            <a:r>
              <a:rPr lang="en-US" altLang="zh-CN" sz="3600" dirty="0"/>
              <a:t>1. </a:t>
            </a:r>
            <a:r>
              <a:rPr lang="zh-CN" altLang="en-US" sz="3600" dirty="0"/>
              <a:t>空值的产生</a:t>
            </a:r>
            <a:endParaRPr lang="zh-CN" altLang="en-US" sz="3600" dirty="0"/>
          </a:p>
        </p:txBody>
      </p:sp>
      <p:sp>
        <p:nvSpPr>
          <p:cNvPr id="30723" name="内容占位符 2"/>
          <p:cNvSpPr>
            <a:spLocks noGrp="1"/>
          </p:cNvSpPr>
          <p:nvPr>
            <p:ph idx="1"/>
          </p:nvPr>
        </p:nvSpPr>
        <p:spPr>
          <a:xfrm>
            <a:off x="457200" y="1125538"/>
            <a:ext cx="8686800" cy="5186362"/>
          </a:xfrm>
        </p:spPr>
        <p:txBody>
          <a:bodyPr vert="horz" wrap="square" lIns="91440" tIns="45720" rIns="91440" bIns="45720" anchor="t"/>
          <a:p>
            <a:pPr eaLnBrk="1" hangingPunct="1">
              <a:lnSpc>
                <a:spcPct val="120000"/>
              </a:lnSpc>
              <a:spcBef>
                <a:spcPct val="0"/>
              </a:spcBef>
            </a:pPr>
            <a:r>
              <a:rPr lang="zh-CN" altLang="en-US" dirty="0"/>
              <a:t>空值是一个很特殊的值，含有不确定性。对关系运算带来特殊的问题，需要做特殊的处理。</a:t>
            </a:r>
            <a:endParaRPr lang="en-US" altLang="zh-CN" dirty="0"/>
          </a:p>
          <a:p>
            <a:pPr eaLnBrk="1" hangingPunct="1">
              <a:lnSpc>
                <a:spcPct val="120000"/>
              </a:lnSpc>
              <a:spcBef>
                <a:spcPct val="0"/>
              </a:spcBef>
            </a:pPr>
            <a:endParaRPr lang="zh-CN" altLang="en-US" sz="3200" dirty="0"/>
          </a:p>
          <a:p>
            <a:pPr eaLnBrk="1" hangingPunct="1">
              <a:lnSpc>
                <a:spcPct val="120000"/>
              </a:lnSpc>
              <a:spcBef>
                <a:spcPct val="0"/>
              </a:spcBef>
            </a:pPr>
            <a:r>
              <a:rPr lang="zh-CN" altLang="en-US" dirty="0">
                <a:latin typeface="宋体" panose="02010600030101010101" pitchFamily="2" charset="-122"/>
              </a:rPr>
              <a:t>空值的产生</a:t>
            </a:r>
            <a:endParaRPr lang="zh-CN" altLang="en-US" dirty="0">
              <a:latin typeface="宋体" panose="02010600030101010101" pitchFamily="2" charset="-122"/>
            </a:endParaRPr>
          </a:p>
          <a:p>
            <a:pPr eaLnBrk="1" hangingPunct="1">
              <a:lnSpc>
                <a:spcPct val="120000"/>
              </a:lnSpc>
              <a:spcBef>
                <a:spcPct val="0"/>
              </a:spcBef>
              <a:buNone/>
            </a:pPr>
            <a:r>
              <a:rPr lang="en-US" altLang="zh-CN" sz="2400" dirty="0"/>
              <a:t>[</a:t>
            </a:r>
            <a:r>
              <a:rPr lang="zh-CN" altLang="en-US" sz="2400" dirty="0"/>
              <a:t>例</a:t>
            </a:r>
            <a:r>
              <a:rPr lang="en-US" altLang="zh-CN" sz="2400" dirty="0"/>
              <a:t> 3.79]</a:t>
            </a:r>
            <a:r>
              <a:rPr lang="zh-CN" altLang="en-US" sz="2400" dirty="0"/>
              <a:t>向</a:t>
            </a:r>
            <a:r>
              <a:rPr lang="en-US" altLang="zh-CN" sz="2400" dirty="0"/>
              <a:t>SC</a:t>
            </a:r>
            <a:r>
              <a:rPr lang="zh-CN" altLang="en-US" sz="2400" dirty="0"/>
              <a:t>表中插入一个元组，学生号是</a:t>
            </a:r>
            <a:r>
              <a:rPr lang="en-US" altLang="zh-CN" sz="2400" dirty="0"/>
              <a:t>”201215126”</a:t>
            </a:r>
            <a:r>
              <a:rPr lang="zh-CN" altLang="en-US" sz="2400" dirty="0"/>
              <a:t>，课程号是</a:t>
            </a:r>
            <a:r>
              <a:rPr lang="en-US" altLang="zh-CN" sz="2400" dirty="0"/>
              <a:t>”1”</a:t>
            </a:r>
            <a:r>
              <a:rPr lang="zh-CN" altLang="en-US" sz="2400" dirty="0"/>
              <a:t>，成绩为空。</a:t>
            </a:r>
            <a:endParaRPr lang="en-US" altLang="zh-CN" sz="2000" dirty="0"/>
          </a:p>
          <a:p>
            <a:pPr eaLnBrk="1" hangingPunct="1">
              <a:lnSpc>
                <a:spcPct val="120000"/>
              </a:lnSpc>
              <a:spcBef>
                <a:spcPct val="0"/>
              </a:spcBef>
              <a:buNone/>
            </a:pPr>
            <a:r>
              <a:rPr lang="zh-CN" altLang="en-US" sz="2000" dirty="0"/>
              <a:t> </a:t>
            </a:r>
            <a:r>
              <a:rPr lang="en-US" altLang="zh-CN" sz="2200" dirty="0"/>
              <a:t>INSERT INTO SC</a:t>
            </a:r>
            <a:r>
              <a:rPr lang="zh-CN" altLang="en-US" sz="2200" dirty="0"/>
              <a:t>(</a:t>
            </a:r>
            <a:r>
              <a:rPr lang="en-US" altLang="zh-CN" sz="2200" dirty="0"/>
              <a:t>Sno,Cno,Grade</a:t>
            </a:r>
            <a:r>
              <a:rPr lang="zh-CN" altLang="en-US" sz="2200" dirty="0"/>
              <a:t>)</a:t>
            </a:r>
            <a:endParaRPr lang="zh-CN" altLang="en-US" sz="2200" dirty="0"/>
          </a:p>
          <a:p>
            <a:pPr eaLnBrk="1" hangingPunct="1">
              <a:lnSpc>
                <a:spcPct val="120000"/>
              </a:lnSpc>
              <a:spcBef>
                <a:spcPct val="0"/>
              </a:spcBef>
              <a:buNone/>
            </a:pPr>
            <a:r>
              <a:rPr lang="en-US" altLang="zh-CN" sz="2200" dirty="0"/>
              <a:t> VALUES</a:t>
            </a:r>
            <a:r>
              <a:rPr lang="zh-CN" altLang="en-US" sz="2200" dirty="0"/>
              <a:t>('</a:t>
            </a:r>
            <a:r>
              <a:rPr lang="en-US" altLang="zh-CN" sz="2200" dirty="0"/>
              <a:t>201215126 </a:t>
            </a:r>
            <a:r>
              <a:rPr lang="zh-CN" altLang="en-US" sz="2200" dirty="0"/>
              <a:t>','</a:t>
            </a:r>
            <a:r>
              <a:rPr lang="en-US" altLang="zh-CN" sz="2200" dirty="0"/>
              <a:t>1</a:t>
            </a:r>
            <a:r>
              <a:rPr lang="zh-CN" altLang="en-US" sz="2200" dirty="0"/>
              <a:t>',</a:t>
            </a:r>
            <a:r>
              <a:rPr lang="en-US" altLang="zh-CN" sz="2200" dirty="0"/>
              <a:t>NULL</a:t>
            </a:r>
            <a:r>
              <a:rPr lang="zh-CN" altLang="en-US" sz="2200" dirty="0"/>
              <a:t>)</a:t>
            </a:r>
            <a:r>
              <a:rPr lang="en-US" altLang="zh-CN" sz="2200" dirty="0"/>
              <a:t>;   </a:t>
            </a:r>
            <a:r>
              <a:rPr lang="en-US" altLang="zh-CN" sz="2000" dirty="0"/>
              <a:t>/*</a:t>
            </a:r>
            <a:r>
              <a:rPr lang="zh-CN" altLang="en-US" sz="2000" dirty="0"/>
              <a:t>该学生还没有考试成绩，取空值</a:t>
            </a:r>
            <a:r>
              <a:rPr lang="en-US" altLang="zh-CN" sz="2000" dirty="0"/>
              <a:t>*/</a:t>
            </a:r>
            <a:endParaRPr lang="en-US" altLang="zh-CN" sz="2000" dirty="0"/>
          </a:p>
          <a:p>
            <a:pPr eaLnBrk="1" hangingPunct="1">
              <a:lnSpc>
                <a:spcPct val="120000"/>
              </a:lnSpc>
              <a:spcBef>
                <a:spcPct val="0"/>
              </a:spcBef>
              <a:buNone/>
            </a:pPr>
            <a:r>
              <a:rPr lang="zh-CN" altLang="en-US" sz="2200" dirty="0"/>
              <a:t>或</a:t>
            </a:r>
            <a:endParaRPr lang="zh-CN" altLang="en-US" sz="2200" dirty="0"/>
          </a:p>
          <a:p>
            <a:pPr eaLnBrk="1" hangingPunct="1">
              <a:lnSpc>
                <a:spcPct val="120000"/>
              </a:lnSpc>
              <a:spcBef>
                <a:spcPct val="0"/>
              </a:spcBef>
              <a:buNone/>
            </a:pPr>
            <a:r>
              <a:rPr lang="en-US" altLang="zh-CN" sz="2200" dirty="0"/>
              <a:t> INSERT INTO SC</a:t>
            </a:r>
            <a:r>
              <a:rPr lang="zh-CN" altLang="en-US" sz="2200" dirty="0"/>
              <a:t>(</a:t>
            </a:r>
            <a:r>
              <a:rPr lang="en-US" altLang="zh-CN" sz="2200" dirty="0"/>
              <a:t>Sno,Cno</a:t>
            </a:r>
            <a:r>
              <a:rPr lang="zh-CN" altLang="en-US" sz="2200" dirty="0"/>
              <a:t>)</a:t>
            </a:r>
            <a:endParaRPr lang="zh-CN" altLang="en-US" sz="2200" dirty="0"/>
          </a:p>
          <a:p>
            <a:pPr eaLnBrk="1" hangingPunct="1">
              <a:lnSpc>
                <a:spcPct val="120000"/>
              </a:lnSpc>
              <a:spcBef>
                <a:spcPct val="0"/>
              </a:spcBef>
              <a:buNone/>
            </a:pPr>
            <a:r>
              <a:rPr lang="en-US" altLang="zh-CN" sz="2200" dirty="0"/>
              <a:t> VALUES</a:t>
            </a:r>
            <a:r>
              <a:rPr lang="zh-CN" altLang="en-US" sz="2200" dirty="0"/>
              <a:t>(</a:t>
            </a:r>
            <a:r>
              <a:rPr lang="en-US" altLang="zh-CN" sz="2200" dirty="0"/>
              <a:t>' 201215126 '</a:t>
            </a:r>
            <a:r>
              <a:rPr lang="zh-CN" altLang="en-US" sz="2200" dirty="0"/>
              <a:t>,'</a:t>
            </a:r>
            <a:r>
              <a:rPr lang="en-US" altLang="zh-CN" sz="2200" dirty="0"/>
              <a:t>1'</a:t>
            </a:r>
            <a:r>
              <a:rPr lang="zh-CN" altLang="en-US" sz="2200" dirty="0"/>
              <a:t>)</a:t>
            </a:r>
            <a:r>
              <a:rPr lang="en-US" altLang="zh-CN" sz="2200" dirty="0"/>
              <a:t>;             </a:t>
            </a:r>
            <a:r>
              <a:rPr lang="en-US" altLang="zh-CN" sz="2000" dirty="0"/>
              <a:t>/*</a:t>
            </a:r>
            <a:r>
              <a:rPr lang="zh-CN" altLang="en-US" sz="2000" dirty="0"/>
              <a:t>没有赋值的属性，其值为空值</a:t>
            </a:r>
            <a:r>
              <a:rPr lang="en-US" altLang="zh-CN" sz="2000" dirty="0"/>
              <a:t>*/</a:t>
            </a:r>
            <a:endParaRPr lang="en-US" altLang="zh-CN" sz="2000" dirty="0"/>
          </a:p>
          <a:p>
            <a:pPr eaLnBrk="1" hangingPunct="1">
              <a:lnSpc>
                <a:spcPct val="80000"/>
              </a:lnSpc>
              <a:buNone/>
            </a:pPr>
            <a:endParaRPr lang="en-US" altLang="zh-CN" sz="2000" dirty="0">
              <a:latin typeface="宋体" panose="02010600030101010101" pitchFamily="2" charset="-122"/>
            </a:endParaRPr>
          </a:p>
          <a:p>
            <a:pPr eaLnBrk="1" hangingPunct="1">
              <a:lnSpc>
                <a:spcPct val="80000"/>
              </a:lnSpc>
              <a:buNone/>
            </a:pPr>
            <a:r>
              <a:rPr lang="en-US" altLang="zh-CN" dirty="0">
                <a:latin typeface="宋体" panose="02010600030101010101" pitchFamily="2" charset="-122"/>
              </a:rPr>
              <a:t>	</a:t>
            </a:r>
            <a:endParaRPr lang="en-US" altLang="zh-CN" dirty="0">
              <a:latin typeface="宋体" panose="02010600030101010101" pitchFamily="2"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idx="4294967295"/>
          </p:nvPr>
        </p:nvSpPr>
        <p:spPr/>
        <p:txBody>
          <a:bodyPr vert="horz" wrap="square" lIns="91440" tIns="45720" rIns="91440" bIns="45720" anchor="ctr"/>
          <a:p>
            <a:pPr eaLnBrk="1" hangingPunct="1"/>
            <a:r>
              <a:rPr lang="zh-CN" altLang="en-US" sz="3600" dirty="0">
                <a:latin typeface="宋体" panose="02010600030101010101" pitchFamily="2" charset="-122"/>
              </a:rPr>
              <a:t>空值的产生（续）</a:t>
            </a:r>
            <a:endParaRPr lang="zh-CN" altLang="en-US" sz="3600" dirty="0">
              <a:latin typeface="宋体" panose="02010600030101010101" pitchFamily="2" charset="-122"/>
            </a:endParaRPr>
          </a:p>
        </p:txBody>
      </p:sp>
      <p:sp>
        <p:nvSpPr>
          <p:cNvPr id="31747" name="内容占位符 2"/>
          <p:cNvSpPr>
            <a:spLocks noGrp="1"/>
          </p:cNvSpPr>
          <p:nvPr>
            <p:ph idx="1"/>
          </p:nvPr>
        </p:nvSpPr>
        <p:spPr>
          <a:xfrm>
            <a:off x="590550" y="1268413"/>
            <a:ext cx="8229600" cy="4854575"/>
          </a:xfrm>
        </p:spPr>
        <p:txBody>
          <a:bodyPr vert="horz" wrap="square" lIns="91440" tIns="45720" rIns="91440" bIns="45720" anchor="t"/>
          <a:p>
            <a:pPr marL="0" indent="0" eaLnBrk="1" hangingPunct="1">
              <a:lnSpc>
                <a:spcPct val="150000"/>
              </a:lnSpc>
              <a:buNone/>
            </a:pPr>
            <a:r>
              <a:rPr lang="en-US" altLang="zh-CN" sz="2400" dirty="0"/>
              <a:t>[</a:t>
            </a:r>
            <a:r>
              <a:rPr lang="zh-CN" altLang="en-US" sz="2400" dirty="0"/>
              <a:t>例</a:t>
            </a:r>
            <a:r>
              <a:rPr lang="en-US" altLang="zh-CN" sz="2400" dirty="0"/>
              <a:t>3.80]  </a:t>
            </a:r>
            <a:r>
              <a:rPr lang="zh-CN" altLang="en-US" sz="2400" dirty="0"/>
              <a:t>将</a:t>
            </a:r>
            <a:r>
              <a:rPr lang="en-US" altLang="zh-CN" sz="2400" dirty="0"/>
              <a:t>Student</a:t>
            </a:r>
            <a:r>
              <a:rPr lang="zh-CN" altLang="en-US" sz="2400" dirty="0"/>
              <a:t>表中学生号为</a:t>
            </a:r>
            <a:r>
              <a:rPr lang="en-US" altLang="zh-CN" sz="2400" dirty="0"/>
              <a:t>”201215200”</a:t>
            </a:r>
            <a:r>
              <a:rPr lang="zh-CN" altLang="en-US" sz="2400" dirty="0"/>
              <a:t>的学生所属的系改为空值。</a:t>
            </a:r>
            <a:endParaRPr lang="zh-CN" altLang="en-US" sz="2400" dirty="0"/>
          </a:p>
          <a:p>
            <a:pPr marL="0" indent="0" eaLnBrk="1" hangingPunct="1">
              <a:buNone/>
            </a:pPr>
            <a:r>
              <a:rPr lang="en-US" altLang="zh-CN" sz="2400" dirty="0"/>
              <a:t>	UPDATE Student</a:t>
            </a:r>
            <a:endParaRPr lang="zh-CN" altLang="en-US" sz="2400" dirty="0"/>
          </a:p>
          <a:p>
            <a:pPr marL="0" indent="0" eaLnBrk="1" hangingPunct="1">
              <a:buNone/>
            </a:pPr>
            <a:r>
              <a:rPr lang="en-US" altLang="zh-CN" sz="2400" dirty="0"/>
              <a:t>	SET Sdept = NULL</a:t>
            </a:r>
            <a:endParaRPr lang="zh-CN" altLang="en-US" sz="2400" dirty="0"/>
          </a:p>
          <a:p>
            <a:pPr marL="0" indent="0" eaLnBrk="1" hangingPunct="1">
              <a:buNone/>
            </a:pPr>
            <a:r>
              <a:rPr lang="en-US" altLang="zh-CN" sz="2400" dirty="0"/>
              <a:t>	WHERE Sno='201215200';</a:t>
            </a:r>
            <a:endParaRPr lang="zh-CN" altLang="en-US" sz="24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idx="4294967295"/>
          </p:nvPr>
        </p:nvSpPr>
        <p:spPr>
          <a:xfrm>
            <a:off x="457200" y="-33337"/>
            <a:ext cx="8229600" cy="11318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2. </a:t>
            </a:r>
            <a:r>
              <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rPr>
              <a:t>空值的判断</a:t>
            </a:r>
            <a:endPar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endParaRPr>
          </a:p>
        </p:txBody>
      </p:sp>
      <p:sp>
        <p:nvSpPr>
          <p:cNvPr id="32771" name="内容占位符 2"/>
          <p:cNvSpPr>
            <a:spLocks noGrp="1"/>
          </p:cNvSpPr>
          <p:nvPr>
            <p:ph idx="1"/>
          </p:nvPr>
        </p:nvSpPr>
        <p:spPr>
          <a:xfrm>
            <a:off x="457200" y="1125538"/>
            <a:ext cx="8229600" cy="4854575"/>
          </a:xfrm>
        </p:spPr>
        <p:txBody>
          <a:bodyPr vert="horz" wrap="square" lIns="91440" tIns="45720" rIns="91440" bIns="45720" anchor="t"/>
          <a:p>
            <a:pPr eaLnBrk="1" hangingPunct="1">
              <a:lnSpc>
                <a:spcPct val="150000"/>
              </a:lnSpc>
            </a:pPr>
            <a:r>
              <a:rPr lang="zh-CN" altLang="en-US" dirty="0"/>
              <a:t>判断一个属性的值是否为空值，用</a:t>
            </a:r>
            <a:r>
              <a:rPr lang="en-US" altLang="zh-CN" dirty="0"/>
              <a:t>IS NULL</a:t>
            </a:r>
            <a:r>
              <a:rPr lang="zh-CN" altLang="en-US" dirty="0"/>
              <a:t>或</a:t>
            </a:r>
            <a:r>
              <a:rPr lang="en-US" altLang="zh-CN" dirty="0"/>
              <a:t>IS NOT NULL</a:t>
            </a:r>
            <a:r>
              <a:rPr lang="zh-CN" altLang="en-US" dirty="0"/>
              <a:t>来表示。</a:t>
            </a:r>
            <a:endParaRPr lang="en-US" altLang="zh-CN" dirty="0"/>
          </a:p>
          <a:p>
            <a:pPr eaLnBrk="1" hangingPunct="1">
              <a:buNone/>
            </a:pPr>
            <a:endParaRPr lang="en-US" altLang="zh-CN" dirty="0"/>
          </a:p>
          <a:p>
            <a:pPr eaLnBrk="1" hangingPunct="1">
              <a:buNone/>
            </a:pPr>
            <a:r>
              <a:rPr lang="en-US" altLang="zh-CN" sz="2400" dirty="0"/>
              <a:t>[</a:t>
            </a:r>
            <a:r>
              <a:rPr lang="zh-CN" altLang="en-US" sz="2400" dirty="0"/>
              <a:t>例</a:t>
            </a:r>
            <a:r>
              <a:rPr lang="en-US" altLang="zh-CN" sz="2400" dirty="0"/>
              <a:t> 3.81]  </a:t>
            </a:r>
            <a:r>
              <a:rPr lang="zh-CN" altLang="en-US" sz="2400" dirty="0"/>
              <a:t>从</a:t>
            </a:r>
            <a:r>
              <a:rPr lang="en-US" altLang="zh-CN" sz="2400" dirty="0"/>
              <a:t>Student</a:t>
            </a:r>
            <a:r>
              <a:rPr lang="zh-CN" altLang="en-US" sz="2400" dirty="0"/>
              <a:t>表中找出漏填了数据的学生信息</a:t>
            </a:r>
            <a:endParaRPr lang="zh-CN" altLang="en-US" sz="2400" dirty="0"/>
          </a:p>
          <a:p>
            <a:pPr eaLnBrk="1" hangingPunct="1">
              <a:buNone/>
            </a:pPr>
            <a:r>
              <a:rPr lang="en-US" altLang="zh-CN" sz="2400" dirty="0"/>
              <a:t>	SELECT  *</a:t>
            </a:r>
            <a:endParaRPr lang="zh-CN" altLang="en-US" sz="2400" dirty="0"/>
          </a:p>
          <a:p>
            <a:pPr eaLnBrk="1" hangingPunct="1">
              <a:buNone/>
            </a:pPr>
            <a:r>
              <a:rPr lang="en-US" altLang="zh-CN" sz="2400" dirty="0"/>
              <a:t>	FROM Student</a:t>
            </a:r>
            <a:endParaRPr lang="zh-CN" altLang="en-US" sz="2400" dirty="0"/>
          </a:p>
          <a:p>
            <a:pPr eaLnBrk="1" hangingPunct="1">
              <a:buNone/>
            </a:pPr>
            <a:r>
              <a:rPr lang="en-US" altLang="zh-CN" sz="2400" dirty="0"/>
              <a:t>	WHERE Sname IS NULL OR Ssex IS NULL OR Sage IS NULL OR Sdept IS NULL;</a:t>
            </a:r>
            <a:endParaRPr lang="zh-CN" altLang="en-US" sz="24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idx="4294967295"/>
          </p:nvPr>
        </p:nvSpPr>
        <p:spPr>
          <a:xfrm>
            <a:off x="457200" y="-33337"/>
            <a:ext cx="8229600" cy="11318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3. </a:t>
            </a:r>
            <a:r>
              <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rPr>
              <a:t>空值的约束条件</a:t>
            </a:r>
            <a:endPar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endParaRPr>
          </a:p>
        </p:txBody>
      </p:sp>
      <p:sp>
        <p:nvSpPr>
          <p:cNvPr id="33795" name="内容占位符 2"/>
          <p:cNvSpPr>
            <a:spLocks noGrp="1"/>
          </p:cNvSpPr>
          <p:nvPr>
            <p:ph idx="1"/>
          </p:nvPr>
        </p:nvSpPr>
        <p:spPr>
          <a:xfrm>
            <a:off x="457200" y="1196975"/>
            <a:ext cx="8229600" cy="4854575"/>
          </a:xfrm>
        </p:spPr>
        <p:txBody>
          <a:bodyPr vert="horz" wrap="square" lIns="91440" tIns="45720" rIns="91440" bIns="45720" anchor="t"/>
          <a:p>
            <a:pPr eaLnBrk="1" hangingPunct="1">
              <a:lnSpc>
                <a:spcPct val="150000"/>
              </a:lnSpc>
            </a:pPr>
            <a:r>
              <a:rPr lang="zh-CN" altLang="en-US" dirty="0"/>
              <a:t>属性定义（或者域定义）中</a:t>
            </a:r>
            <a:endParaRPr lang="en-US" altLang="zh-CN" dirty="0"/>
          </a:p>
          <a:p>
            <a:pPr lvl="1" eaLnBrk="1" hangingPunct="1">
              <a:lnSpc>
                <a:spcPct val="150000"/>
              </a:lnSpc>
            </a:pPr>
            <a:r>
              <a:rPr lang="zh-CN" altLang="en-US" dirty="0"/>
              <a:t>有</a:t>
            </a:r>
            <a:r>
              <a:rPr lang="en-US" altLang="zh-CN" dirty="0"/>
              <a:t>NOT NULL</a:t>
            </a:r>
            <a:r>
              <a:rPr lang="zh-CN" altLang="en-US" dirty="0"/>
              <a:t>约束条件的不能取空值</a:t>
            </a:r>
            <a:endParaRPr lang="en-US" altLang="zh-CN" dirty="0"/>
          </a:p>
          <a:p>
            <a:pPr lvl="1" eaLnBrk="1" hangingPunct="1">
              <a:lnSpc>
                <a:spcPct val="150000"/>
              </a:lnSpc>
            </a:pPr>
            <a:r>
              <a:rPr lang="zh-CN" altLang="en-US" dirty="0"/>
              <a:t>加了</a:t>
            </a:r>
            <a:r>
              <a:rPr lang="en-US" altLang="zh-CN" dirty="0"/>
              <a:t>UNIQUE</a:t>
            </a:r>
            <a:r>
              <a:rPr lang="zh-CN" altLang="en-US" dirty="0"/>
              <a:t>限制的属性不能取空值</a:t>
            </a:r>
            <a:endParaRPr lang="en-US" altLang="zh-CN" dirty="0"/>
          </a:p>
          <a:p>
            <a:pPr lvl="1" eaLnBrk="1" hangingPunct="1">
              <a:lnSpc>
                <a:spcPct val="150000"/>
              </a:lnSpc>
            </a:pPr>
            <a:r>
              <a:rPr lang="zh-CN" altLang="en-US" dirty="0"/>
              <a:t>码属性不能取空值</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3794" name="标题 1"/>
          <p:cNvSpPr>
            <a:spLocks noGrp="1"/>
          </p:cNvSpPr>
          <p:nvPr>
            <p:ph type="title" idx="4294967295"/>
          </p:nvPr>
        </p:nvSpPr>
        <p:spPr>
          <a:xfrm>
            <a:off x="0" y="-33337"/>
            <a:ext cx="9109075" cy="11318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j-lt"/>
                <a:ea typeface="+mj-ea"/>
                <a:cs typeface="+mj-cs"/>
              </a:rPr>
              <a:t>4.</a:t>
            </a: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 </a:t>
            </a:r>
            <a:r>
              <a:rPr kumimoji="0" lang="zh-CN" altLang="en-US" sz="3600" b="1" i="0" u="none" strike="noStrike" kern="0" cap="none" spc="0" normalizeH="0" baseline="0" noProof="0" dirty="0" smtClean="0">
                <a:ln>
                  <a:noFill/>
                </a:ln>
                <a:solidFill>
                  <a:schemeClr val="bg1"/>
                </a:solidFill>
                <a:effectLst/>
                <a:uLnTx/>
                <a:uFillTx/>
                <a:latin typeface="+mj-lt"/>
                <a:ea typeface="+mj-ea"/>
                <a:cs typeface="+mj-cs"/>
              </a:rPr>
              <a:t>空值</a:t>
            </a:r>
            <a:r>
              <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rPr>
              <a:t>的算术运算、比较运算和逻辑运算</a:t>
            </a:r>
            <a:endPar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endParaRPr>
          </a:p>
        </p:txBody>
      </p:sp>
      <p:sp>
        <p:nvSpPr>
          <p:cNvPr id="34819" name="内容占位符 2"/>
          <p:cNvSpPr>
            <a:spLocks noGrp="1"/>
          </p:cNvSpPr>
          <p:nvPr>
            <p:ph idx="1"/>
          </p:nvPr>
        </p:nvSpPr>
        <p:spPr>
          <a:xfrm>
            <a:off x="395288" y="1268413"/>
            <a:ext cx="8353425" cy="4824412"/>
          </a:xfrm>
        </p:spPr>
        <p:txBody>
          <a:bodyPr vert="horz" wrap="square" lIns="91440" tIns="45720" rIns="91440" bIns="45720" anchor="t"/>
          <a:p>
            <a:pPr eaLnBrk="1" hangingPunct="1">
              <a:lnSpc>
                <a:spcPct val="120000"/>
              </a:lnSpc>
              <a:buFont typeface="Wingdings" panose="05000000000000000000" pitchFamily="2" charset="2"/>
              <a:buChar char="n"/>
            </a:pPr>
            <a:r>
              <a:rPr lang="zh-CN" altLang="en-US" sz="2400" dirty="0"/>
              <a:t>空值与另一个值（包括另一个空值）的算术运算的结果为空值</a:t>
            </a:r>
            <a:endParaRPr lang="zh-CN" altLang="en-US" sz="2400" dirty="0"/>
          </a:p>
          <a:p>
            <a:pPr eaLnBrk="1" hangingPunct="1">
              <a:lnSpc>
                <a:spcPct val="120000"/>
              </a:lnSpc>
              <a:buFont typeface="Wingdings" panose="05000000000000000000" pitchFamily="2" charset="2"/>
              <a:buChar char="n"/>
            </a:pPr>
            <a:r>
              <a:rPr lang="zh-CN" altLang="en-US" sz="2400" dirty="0"/>
              <a:t>空值与另一个值（包括另一个空值）的比较运算的结果为</a:t>
            </a:r>
            <a:r>
              <a:rPr lang="en-US" altLang="zh-CN" sz="2400" dirty="0"/>
              <a:t>UNKNOWN</a:t>
            </a:r>
            <a:r>
              <a:rPr lang="zh-CN" altLang="en-US" sz="2400" dirty="0"/>
              <a:t>。</a:t>
            </a:r>
            <a:endParaRPr lang="zh-CN" altLang="en-US" sz="2400" dirty="0"/>
          </a:p>
          <a:p>
            <a:pPr eaLnBrk="1" hangingPunct="1">
              <a:lnSpc>
                <a:spcPct val="120000"/>
              </a:lnSpc>
              <a:buFont typeface="Wingdings" panose="05000000000000000000" pitchFamily="2" charset="2"/>
              <a:buChar char="n"/>
            </a:pPr>
            <a:r>
              <a:rPr lang="zh-CN" altLang="en-US" sz="2400" dirty="0"/>
              <a:t>有</a:t>
            </a:r>
            <a:r>
              <a:rPr lang="en-US" altLang="zh-CN" sz="2400" dirty="0"/>
              <a:t>UNKNOWN</a:t>
            </a:r>
            <a:r>
              <a:rPr lang="zh-CN" altLang="en-US" sz="2400" dirty="0"/>
              <a:t>后，传统二值（</a:t>
            </a:r>
            <a:r>
              <a:rPr lang="en-US" altLang="zh-CN" sz="2400" dirty="0"/>
              <a:t>TRUE</a:t>
            </a:r>
            <a:r>
              <a:rPr lang="zh-CN" altLang="en-US" sz="2400" dirty="0"/>
              <a:t>，</a:t>
            </a:r>
            <a:r>
              <a:rPr lang="en-US" altLang="zh-CN" sz="2400" dirty="0"/>
              <a:t>FALSE</a:t>
            </a:r>
            <a:r>
              <a:rPr lang="zh-CN" altLang="en-US" sz="2400" dirty="0"/>
              <a:t>）逻辑就扩展成了三值逻辑</a:t>
            </a:r>
            <a:endParaRPr lang="zh-CN" altLang="en-US" sz="2400" dirty="0"/>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5842" name="标题 1"/>
          <p:cNvSpPr>
            <a:spLocks noGrp="1"/>
          </p:cNvSpPr>
          <p:nvPr>
            <p:ph type="title" idx="4294967295"/>
          </p:nvPr>
        </p:nvSpPr>
        <p:spPr>
          <a:xfrm>
            <a:off x="0" y="-33337"/>
            <a:ext cx="9109075" cy="1131887"/>
          </a:xfrm>
        </p:spPr>
        <p:txBody>
          <a:bodyPr vert="horz" wrap="square" lIns="91440" tIns="45720" rIns="91440" bIns="45720" anchor="ctr"/>
          <a:p>
            <a:pPr eaLnBrk="1" hangingPunct="1"/>
            <a:r>
              <a:rPr lang="zh-CN" altLang="en-US" sz="3600" dirty="0"/>
              <a:t>空值</a:t>
            </a:r>
            <a:r>
              <a:rPr lang="zh-CN" altLang="en-US" sz="3600" dirty="0">
                <a:latin typeface="宋体" panose="02010600030101010101" pitchFamily="2" charset="-122"/>
              </a:rPr>
              <a:t>的算术运算、比较运算和逻辑运算</a:t>
            </a:r>
            <a:r>
              <a:rPr lang="en-US" altLang="zh-CN" sz="3600" dirty="0">
                <a:latin typeface="宋体" panose="02010600030101010101" pitchFamily="2" charset="-122"/>
              </a:rPr>
              <a:t>(</a:t>
            </a:r>
            <a:r>
              <a:rPr lang="zh-CN" altLang="en-US" sz="3600" dirty="0">
                <a:latin typeface="宋体" panose="02010600030101010101" pitchFamily="2" charset="-122"/>
              </a:rPr>
              <a:t>续</a:t>
            </a:r>
            <a:r>
              <a:rPr lang="en-US" altLang="zh-CN" sz="3600" dirty="0">
                <a:latin typeface="宋体" panose="02010600030101010101" pitchFamily="2" charset="-122"/>
              </a:rPr>
              <a:t>)</a:t>
            </a:r>
            <a:endParaRPr lang="zh-CN" altLang="en-US" sz="3600" dirty="0">
              <a:latin typeface="宋体" panose="02010600030101010101" pitchFamily="2" charset="-122"/>
            </a:endParaRPr>
          </a:p>
        </p:txBody>
      </p:sp>
      <p:graphicFrame>
        <p:nvGraphicFramePr>
          <p:cNvPr id="34820" name="Group 4"/>
          <p:cNvGraphicFramePr>
            <a:graphicFrameLocks noGrp="1"/>
          </p:cNvGraphicFramePr>
          <p:nvPr/>
        </p:nvGraphicFramePr>
        <p:xfrm>
          <a:off x="1376363" y="1628775"/>
          <a:ext cx="7012061" cy="4267200"/>
        </p:xfrm>
        <a:graphic>
          <a:graphicData uri="http://schemas.openxmlformats.org/drawingml/2006/table">
            <a:tbl>
              <a:tblPr/>
              <a:tblGrid>
                <a:gridCol w="1556439"/>
                <a:gridCol w="1950189"/>
                <a:gridCol w="2013401"/>
                <a:gridCol w="1492032"/>
              </a:tblGrid>
              <a:tr h="371539">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x       y</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x   AND   y</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x    OR     y</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NOT    x</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     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U</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F</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T</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00" name="矩形 8"/>
          <p:cNvSpPr/>
          <p:nvPr/>
        </p:nvSpPr>
        <p:spPr>
          <a:xfrm>
            <a:off x="1376363" y="5940425"/>
            <a:ext cx="5673725" cy="368300"/>
          </a:xfrm>
          <a:prstGeom prst="rect">
            <a:avLst/>
          </a:prstGeom>
          <a:noFill/>
          <a:ln w="9525">
            <a:noFill/>
          </a:ln>
        </p:spPr>
        <p:txBody>
          <a:bodyPr>
            <a:spAutoFit/>
          </a:bodyPr>
          <a:p>
            <a:r>
              <a:rPr lang="en-US" altLang="zh-CN" b="1" dirty="0">
                <a:latin typeface="Arial" panose="020B0604020202020204" pitchFamily="34" charset="0"/>
              </a:rPr>
              <a:t>T</a:t>
            </a:r>
            <a:r>
              <a:rPr lang="zh-CN" altLang="en-US" b="1" dirty="0">
                <a:latin typeface="Arial" panose="020B0604020202020204" pitchFamily="34" charset="0"/>
              </a:rPr>
              <a:t>表示</a:t>
            </a:r>
            <a:r>
              <a:rPr lang="en-US" altLang="zh-CN" b="1" dirty="0">
                <a:latin typeface="Arial" panose="020B0604020202020204" pitchFamily="34" charset="0"/>
              </a:rPr>
              <a:t>TRUE</a:t>
            </a:r>
            <a:r>
              <a:rPr lang="zh-CN" altLang="en-US" b="1" dirty="0">
                <a:latin typeface="Arial" panose="020B0604020202020204" pitchFamily="34" charset="0"/>
              </a:rPr>
              <a:t>，</a:t>
            </a:r>
            <a:r>
              <a:rPr lang="en-US" altLang="zh-CN" b="1" dirty="0">
                <a:latin typeface="Arial" panose="020B0604020202020204" pitchFamily="34" charset="0"/>
              </a:rPr>
              <a:t>F</a:t>
            </a:r>
            <a:r>
              <a:rPr lang="zh-CN" altLang="en-US" b="1" dirty="0">
                <a:latin typeface="Arial" panose="020B0604020202020204" pitchFamily="34" charset="0"/>
              </a:rPr>
              <a:t>表示</a:t>
            </a:r>
            <a:r>
              <a:rPr lang="en-US" altLang="zh-CN" b="1" dirty="0">
                <a:latin typeface="Arial" panose="020B0604020202020204" pitchFamily="34" charset="0"/>
              </a:rPr>
              <a:t>FALSE</a:t>
            </a:r>
            <a:r>
              <a:rPr lang="zh-CN" altLang="en-US" b="1" dirty="0">
                <a:latin typeface="Arial" panose="020B0604020202020204" pitchFamily="34" charset="0"/>
              </a:rPr>
              <a:t>，</a:t>
            </a:r>
            <a:r>
              <a:rPr lang="en-US" altLang="zh-CN" b="1" dirty="0">
                <a:latin typeface="Arial" panose="020B0604020202020204" pitchFamily="34" charset="0"/>
              </a:rPr>
              <a:t>U</a:t>
            </a:r>
            <a:r>
              <a:rPr lang="zh-CN" altLang="en-US" b="1" dirty="0">
                <a:latin typeface="Arial" panose="020B0604020202020204" pitchFamily="34" charset="0"/>
              </a:rPr>
              <a:t>表示</a:t>
            </a:r>
            <a:r>
              <a:rPr lang="en-US" altLang="zh-CN" b="1" dirty="0">
                <a:latin typeface="Arial" panose="020B0604020202020204" pitchFamily="34" charset="0"/>
              </a:rPr>
              <a:t>UNKNOWN</a:t>
            </a:r>
            <a:endParaRPr lang="zh-CN" altLang="en-US" b="1" dirty="0">
              <a:latin typeface="Arial" panose="020B0604020202020204" pitchFamily="34" charset="0"/>
            </a:endParaRPr>
          </a:p>
        </p:txBody>
      </p:sp>
      <p:sp>
        <p:nvSpPr>
          <p:cNvPr id="35901" name="矩形 9"/>
          <p:cNvSpPr/>
          <p:nvPr/>
        </p:nvSpPr>
        <p:spPr>
          <a:xfrm>
            <a:off x="2655888" y="1125538"/>
            <a:ext cx="3429000" cy="368300"/>
          </a:xfrm>
          <a:prstGeom prst="rect">
            <a:avLst/>
          </a:prstGeom>
          <a:noFill/>
          <a:ln w="9525">
            <a:noFill/>
          </a:ln>
        </p:spPr>
        <p:txBody>
          <a:bodyPr>
            <a:spAutoFit/>
          </a:bodyPr>
          <a:p>
            <a:r>
              <a:rPr lang="zh-CN" altLang="en-US" b="1" dirty="0">
                <a:latin typeface="Arial" panose="020B0604020202020204" pitchFamily="34" charset="0"/>
              </a:rPr>
              <a:t>表</a:t>
            </a:r>
            <a:r>
              <a:rPr lang="en-US" altLang="zh-CN" b="1" dirty="0">
                <a:latin typeface="Arial" panose="020B0604020202020204" pitchFamily="34" charset="0"/>
              </a:rPr>
              <a:t>3.8    </a:t>
            </a:r>
            <a:r>
              <a:rPr lang="zh-CN" altLang="en-US" b="1" dirty="0">
                <a:latin typeface="Arial" panose="020B0604020202020204" pitchFamily="34" charset="0"/>
              </a:rPr>
              <a:t>逻辑运算符真值表</a:t>
            </a:r>
            <a:r>
              <a:rPr lang="en-US" altLang="zh-CN" b="1" dirty="0">
                <a:latin typeface="Arial" panose="020B0604020202020204" pitchFamily="34" charset="0"/>
              </a:rPr>
              <a:t> </a:t>
            </a:r>
            <a:endParaRPr lang="zh-CN" altLang="en-US" b="1" dirty="0">
              <a:latin typeface="Arial" panose="020B0604020202020204" pitchFamily="34" charset="0"/>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6866" name="标题 1"/>
          <p:cNvSpPr>
            <a:spLocks noGrp="1"/>
          </p:cNvSpPr>
          <p:nvPr>
            <p:ph type="title" idx="4294967295"/>
          </p:nvPr>
        </p:nvSpPr>
        <p:spPr>
          <a:xfrm>
            <a:off x="250825" y="-33337"/>
            <a:ext cx="8929688" cy="1131887"/>
          </a:xfrm>
        </p:spPr>
        <p:txBody>
          <a:bodyPr vert="horz" wrap="square" lIns="91440" tIns="45720" rIns="91440" bIns="45720" anchor="ctr"/>
          <a:p>
            <a:pPr eaLnBrk="1" hangingPunct="1"/>
            <a:r>
              <a:rPr lang="zh-CN" altLang="en-US" sz="3600" dirty="0">
                <a:latin typeface="宋体" panose="02010600030101010101" pitchFamily="2" charset="-122"/>
              </a:rPr>
              <a:t>空值的算术运算、比较运算和逻辑运算（续）</a:t>
            </a:r>
            <a:endParaRPr lang="zh-CN" altLang="en-US" sz="3600" dirty="0">
              <a:latin typeface="宋体" panose="02010600030101010101" pitchFamily="2" charset="-122"/>
            </a:endParaRPr>
          </a:p>
        </p:txBody>
      </p:sp>
      <p:sp>
        <p:nvSpPr>
          <p:cNvPr id="36867" name="内容占位符 2"/>
          <p:cNvSpPr>
            <a:spLocks noGrp="1"/>
          </p:cNvSpPr>
          <p:nvPr>
            <p:ph idx="1"/>
          </p:nvPr>
        </p:nvSpPr>
        <p:spPr>
          <a:xfrm>
            <a:off x="663575" y="1268413"/>
            <a:ext cx="8229600" cy="4854575"/>
          </a:xfrm>
        </p:spPr>
        <p:txBody>
          <a:bodyPr vert="horz" wrap="square" lIns="91440" tIns="45720" rIns="91440" bIns="45720" anchor="t"/>
          <a:p>
            <a:pPr marL="0" indent="0" eaLnBrk="1" hangingPunct="1">
              <a:buNone/>
            </a:pPr>
            <a:r>
              <a:rPr lang="en-US" altLang="zh-CN" sz="2400" dirty="0"/>
              <a:t>[</a:t>
            </a:r>
            <a:r>
              <a:rPr lang="zh-CN" altLang="en-US" sz="2400" dirty="0"/>
              <a:t>例</a:t>
            </a:r>
            <a:r>
              <a:rPr lang="en-US" altLang="zh-CN" sz="2400" dirty="0"/>
              <a:t>3.82]  </a:t>
            </a:r>
            <a:r>
              <a:rPr lang="zh-CN" altLang="en-US" sz="2400" dirty="0"/>
              <a:t>找出选修</a:t>
            </a:r>
            <a:r>
              <a:rPr lang="en-US" altLang="zh-CN" sz="2400" dirty="0"/>
              <a:t>1</a:t>
            </a:r>
            <a:r>
              <a:rPr lang="zh-CN" altLang="en-US" sz="2400" dirty="0"/>
              <a:t>号课程的不及格的学生。</a:t>
            </a:r>
            <a:endParaRPr lang="zh-CN" altLang="en-US" sz="2400" dirty="0"/>
          </a:p>
          <a:p>
            <a:pPr marL="0" indent="0" eaLnBrk="1" hangingPunct="1">
              <a:buNone/>
            </a:pPr>
            <a:r>
              <a:rPr lang="en-US" altLang="zh-CN" dirty="0"/>
              <a:t>   </a:t>
            </a:r>
            <a:r>
              <a:rPr lang="en-US" altLang="zh-CN" sz="2400" dirty="0"/>
              <a:t>SELECT Sno</a:t>
            </a:r>
            <a:endParaRPr lang="en-US" altLang="zh-CN" sz="2000" dirty="0"/>
          </a:p>
          <a:p>
            <a:pPr marL="0" indent="0" eaLnBrk="1" hangingPunct="1">
              <a:buNone/>
            </a:pPr>
            <a:r>
              <a:rPr lang="en-US" altLang="zh-CN" sz="2400" dirty="0"/>
              <a:t>   FROM SC</a:t>
            </a:r>
            <a:endParaRPr lang="en-US" altLang="zh-CN" sz="2000" dirty="0"/>
          </a:p>
          <a:p>
            <a:pPr marL="0" indent="0" eaLnBrk="1" hangingPunct="1">
              <a:buNone/>
            </a:pPr>
            <a:r>
              <a:rPr lang="en-US" altLang="zh-CN" sz="2400" dirty="0"/>
              <a:t>   WHERE Grade &lt; 60 AND Cno='1';</a:t>
            </a:r>
            <a:endParaRPr lang="en-US" altLang="zh-CN" sz="2400" dirty="0"/>
          </a:p>
          <a:p>
            <a:pPr marL="0" indent="0" eaLnBrk="1" hangingPunct="1">
              <a:buNone/>
            </a:pPr>
            <a:endParaRPr lang="en-US" altLang="zh-CN" sz="2400" dirty="0"/>
          </a:p>
          <a:p>
            <a:pPr marL="0" indent="0" eaLnBrk="1" hangingPunct="1">
              <a:buNone/>
            </a:pPr>
            <a:r>
              <a:rPr lang="zh-CN" altLang="en-US" sz="2400" dirty="0"/>
              <a:t>  查询结果不包括缺考的学生，因为他们的</a:t>
            </a:r>
            <a:r>
              <a:rPr lang="en-US" altLang="zh-CN" sz="2400" dirty="0"/>
              <a:t>Grade</a:t>
            </a:r>
            <a:r>
              <a:rPr lang="zh-CN" altLang="en-US" sz="2400" dirty="0"/>
              <a:t>值为</a:t>
            </a:r>
            <a:endParaRPr lang="en-US" altLang="zh-CN" sz="2400" dirty="0"/>
          </a:p>
          <a:p>
            <a:pPr marL="0" indent="0" eaLnBrk="1" hangingPunct="1">
              <a:buNone/>
            </a:pPr>
            <a:r>
              <a:rPr lang="en-US" altLang="zh-CN" sz="2400" dirty="0"/>
              <a:t>  null</a:t>
            </a:r>
            <a:r>
              <a:rPr lang="zh-CN" altLang="en-US" sz="2400" dirty="0"/>
              <a:t>。</a:t>
            </a:r>
            <a:endParaRPr lang="en-US" altLang="zh-CN" sz="2400" dirty="0"/>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7890" name="标题 1"/>
          <p:cNvSpPr>
            <a:spLocks noGrp="1"/>
          </p:cNvSpPr>
          <p:nvPr>
            <p:ph type="title" idx="4294967295"/>
          </p:nvPr>
        </p:nvSpPr>
        <p:spPr>
          <a:xfrm>
            <a:off x="250825" y="-33337"/>
            <a:ext cx="8929688" cy="1131887"/>
          </a:xfrm>
        </p:spPr>
        <p:txBody>
          <a:bodyPr vert="horz" wrap="square" lIns="91440" tIns="45720" rIns="91440" bIns="45720" anchor="ctr"/>
          <a:p>
            <a:pPr eaLnBrk="1" hangingPunct="1"/>
            <a:r>
              <a:rPr lang="zh-CN" altLang="en-US" sz="3600" dirty="0">
                <a:latin typeface="宋体" panose="02010600030101010101" pitchFamily="2" charset="-122"/>
              </a:rPr>
              <a:t>空值的算术运算、比较运算和逻辑运算（续）</a:t>
            </a:r>
            <a:endParaRPr lang="zh-CN" altLang="en-US" sz="3600" dirty="0">
              <a:latin typeface="宋体" panose="02010600030101010101" pitchFamily="2" charset="-122"/>
            </a:endParaRPr>
          </a:p>
        </p:txBody>
      </p:sp>
      <p:sp>
        <p:nvSpPr>
          <p:cNvPr id="37891" name="内容占位符 2"/>
          <p:cNvSpPr>
            <a:spLocks noGrp="1"/>
          </p:cNvSpPr>
          <p:nvPr>
            <p:ph idx="1"/>
          </p:nvPr>
        </p:nvSpPr>
        <p:spPr>
          <a:xfrm>
            <a:off x="1104900" y="1527175"/>
            <a:ext cx="7283450" cy="4854575"/>
          </a:xfrm>
        </p:spPr>
        <p:txBody>
          <a:bodyPr vert="horz" wrap="square" lIns="91440" tIns="45720" rIns="91440" bIns="45720" anchor="t"/>
          <a:p>
            <a:pPr marL="0" indent="0" eaLnBrk="1" hangingPunct="1">
              <a:buNone/>
            </a:pPr>
            <a:r>
              <a:rPr lang="en-US" altLang="zh-CN" sz="2200" dirty="0"/>
              <a:t>SELECT Sno</a:t>
            </a:r>
            <a:endParaRPr lang="en-US" altLang="zh-CN" sz="2200" dirty="0"/>
          </a:p>
          <a:p>
            <a:pPr marL="0" indent="0" eaLnBrk="1" hangingPunct="1">
              <a:buNone/>
            </a:pPr>
            <a:r>
              <a:rPr lang="en-US" altLang="zh-CN" sz="2200" dirty="0"/>
              <a:t>FROM SC</a:t>
            </a:r>
            <a:endParaRPr lang="en-US" altLang="zh-CN" sz="2200" dirty="0"/>
          </a:p>
          <a:p>
            <a:pPr marL="0" indent="0" eaLnBrk="1" hangingPunct="1">
              <a:buNone/>
            </a:pPr>
            <a:r>
              <a:rPr lang="en-US" altLang="zh-CN" sz="2200" dirty="0"/>
              <a:t>WHERE Grade &lt; 60 AND Cno='1'</a:t>
            </a:r>
            <a:endParaRPr lang="en-US" altLang="zh-CN" sz="2200" dirty="0"/>
          </a:p>
          <a:p>
            <a:pPr marL="0" indent="0" eaLnBrk="1" hangingPunct="1">
              <a:buNone/>
            </a:pPr>
            <a:r>
              <a:rPr lang="en-US" altLang="zh-CN" sz="2200" dirty="0"/>
              <a:t>UNION</a:t>
            </a:r>
            <a:endParaRPr lang="en-US" altLang="zh-CN" sz="2200" dirty="0"/>
          </a:p>
          <a:p>
            <a:pPr marL="0" indent="0" eaLnBrk="1" hangingPunct="1">
              <a:buNone/>
            </a:pPr>
            <a:r>
              <a:rPr lang="en-US" altLang="zh-CN" sz="2200" dirty="0"/>
              <a:t>SELECT Sno</a:t>
            </a:r>
            <a:endParaRPr lang="en-US" altLang="zh-CN" sz="2200" dirty="0"/>
          </a:p>
          <a:p>
            <a:pPr marL="0" indent="0" eaLnBrk="1" hangingPunct="1">
              <a:buNone/>
            </a:pPr>
            <a:r>
              <a:rPr lang="en-US" altLang="zh-CN" sz="2200" dirty="0"/>
              <a:t>FROM SC</a:t>
            </a:r>
            <a:endParaRPr lang="en-US" altLang="zh-CN" sz="2200" dirty="0"/>
          </a:p>
          <a:p>
            <a:pPr marL="0" indent="0" eaLnBrk="1" hangingPunct="1">
              <a:buNone/>
            </a:pPr>
            <a:r>
              <a:rPr lang="en-US" altLang="zh-CN" sz="2200" dirty="0"/>
              <a:t>WHERE Grade IS NULL AND Cno='1'</a:t>
            </a:r>
            <a:endParaRPr lang="en-US" altLang="zh-CN" sz="2200" dirty="0"/>
          </a:p>
          <a:p>
            <a:pPr marL="0" indent="0" eaLnBrk="1" hangingPunct="1">
              <a:buNone/>
            </a:pPr>
            <a:r>
              <a:rPr lang="zh-CN" altLang="en-US" sz="2400" dirty="0"/>
              <a:t>或者</a:t>
            </a:r>
            <a:endParaRPr lang="zh-CN" altLang="en-US" sz="2400" dirty="0"/>
          </a:p>
          <a:p>
            <a:pPr marL="0" indent="0" eaLnBrk="1" hangingPunct="1">
              <a:buNone/>
            </a:pPr>
            <a:r>
              <a:rPr lang="en-US" altLang="zh-CN" sz="2200" dirty="0"/>
              <a:t>SELECT Sno</a:t>
            </a:r>
            <a:endParaRPr lang="en-US" altLang="zh-CN" sz="2200" dirty="0"/>
          </a:p>
          <a:p>
            <a:pPr marL="0" indent="0" eaLnBrk="1" hangingPunct="1">
              <a:buNone/>
            </a:pPr>
            <a:r>
              <a:rPr lang="en-US" altLang="zh-CN" sz="2200" dirty="0"/>
              <a:t>FROM SC</a:t>
            </a:r>
            <a:endParaRPr lang="en-US" altLang="zh-CN" sz="2200" dirty="0"/>
          </a:p>
          <a:p>
            <a:pPr marL="0" indent="0" eaLnBrk="1" hangingPunct="1">
              <a:buNone/>
            </a:pPr>
            <a:r>
              <a:rPr lang="en-US" altLang="zh-CN" sz="2200" dirty="0"/>
              <a:t>WHERE Cno='1' AND </a:t>
            </a:r>
            <a:r>
              <a:rPr lang="zh-CN" altLang="en-US" sz="2200" dirty="0"/>
              <a:t>(</a:t>
            </a:r>
            <a:r>
              <a:rPr lang="en-US" altLang="zh-CN" sz="2200" dirty="0"/>
              <a:t>Grade&lt;60 OR </a:t>
            </a:r>
            <a:r>
              <a:rPr lang="en-US" altLang="zh-CN" sz="2200" dirty="0">
                <a:solidFill>
                  <a:srgbClr val="FF0000"/>
                </a:solidFill>
              </a:rPr>
              <a:t>Grade IS NULL</a:t>
            </a:r>
            <a:r>
              <a:rPr lang="zh-CN" altLang="en-US" sz="2200" dirty="0"/>
              <a:t>)</a:t>
            </a:r>
            <a:r>
              <a:rPr lang="en-US" altLang="zh-CN" sz="2200" dirty="0"/>
              <a:t>;</a:t>
            </a:r>
            <a:endParaRPr lang="en-US" altLang="zh-CN" sz="2200" dirty="0"/>
          </a:p>
        </p:txBody>
      </p:sp>
      <p:sp>
        <p:nvSpPr>
          <p:cNvPr id="37892" name="矩形 4"/>
          <p:cNvSpPr/>
          <p:nvPr/>
        </p:nvSpPr>
        <p:spPr>
          <a:xfrm>
            <a:off x="457200" y="1042988"/>
            <a:ext cx="8362950" cy="457200"/>
          </a:xfrm>
          <a:prstGeom prst="rect">
            <a:avLst/>
          </a:prstGeom>
          <a:noFill/>
          <a:ln w="9525">
            <a:noFill/>
          </a:ln>
        </p:spPr>
        <p:txBody>
          <a:bodyPr>
            <a:spAutoFit/>
          </a:bodyPr>
          <a:p>
            <a:r>
              <a:rPr lang="en-US" altLang="zh-CN" sz="2400" b="1" dirty="0">
                <a:latin typeface="Arial" panose="020B0604020202020204" pitchFamily="34" charset="0"/>
              </a:rPr>
              <a:t>[</a:t>
            </a:r>
            <a:r>
              <a:rPr lang="zh-CN" altLang="en-US" sz="2400" b="1" dirty="0">
                <a:latin typeface="Arial" panose="020B0604020202020204" pitchFamily="34" charset="0"/>
              </a:rPr>
              <a:t>例</a:t>
            </a:r>
            <a:r>
              <a:rPr lang="en-US" altLang="zh-CN" sz="2400" b="1" dirty="0">
                <a:latin typeface="Arial" panose="020B0604020202020204" pitchFamily="34" charset="0"/>
              </a:rPr>
              <a:t> 3.83]  </a:t>
            </a:r>
            <a:r>
              <a:rPr lang="zh-CN" altLang="en-US" sz="2400" b="1" dirty="0">
                <a:latin typeface="Arial" panose="020B0604020202020204" pitchFamily="34" charset="0"/>
              </a:rPr>
              <a:t>选出选修</a:t>
            </a:r>
            <a:r>
              <a:rPr lang="en-US" altLang="zh-CN" sz="2400" b="1" dirty="0">
                <a:latin typeface="Arial" panose="020B0604020202020204" pitchFamily="34" charset="0"/>
              </a:rPr>
              <a:t>1</a:t>
            </a:r>
            <a:r>
              <a:rPr lang="zh-CN" altLang="en-US" sz="2400" b="1" dirty="0">
                <a:latin typeface="Arial" panose="020B0604020202020204" pitchFamily="34" charset="0"/>
              </a:rPr>
              <a:t>号课程的不及格的学生以及缺考的学生。</a:t>
            </a:r>
            <a:endParaRPr lang="zh-CN" altLang="en-US" sz="2400" b="1" dirty="0">
              <a:latin typeface="Arial" panose="020B0604020202020204" pitchFamily="34" charset="0"/>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idx="4294967295"/>
          </p:nvPr>
        </p:nvSpPr>
        <p:spPr>
          <a:xfrm>
            <a:off x="914400" y="188913"/>
            <a:ext cx="7391400" cy="563562"/>
          </a:xfrm>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38915" name="Rectangle 3"/>
          <p:cNvSpPr txBox="1"/>
          <p:nvPr/>
        </p:nvSpPr>
        <p:spPr>
          <a:xfrm>
            <a:off x="971550" y="1125538"/>
            <a:ext cx="6508750" cy="4679950"/>
          </a:xfrm>
          <a:prstGeom prst="rect">
            <a:avLst/>
          </a:prstGeom>
          <a:noFill/>
          <a:ln w="9525">
            <a:noFill/>
          </a:ln>
        </p:spPr>
        <p:txBody>
          <a:bodyPr/>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3.1 SQL</a:t>
            </a:r>
            <a:r>
              <a:rPr lang="zh-CN" altLang="en-US" sz="2800" b="1" dirty="0">
                <a:latin typeface="Arial" panose="020B0604020202020204" pitchFamily="34" charset="0"/>
              </a:rPr>
              <a:t>概述</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3.2 </a:t>
            </a:r>
            <a:r>
              <a:rPr lang="zh-CN" altLang="en-US" sz="2800" b="1" dirty="0">
                <a:latin typeface="Arial" panose="020B0604020202020204" pitchFamily="34" charset="0"/>
              </a:rPr>
              <a:t>学生</a:t>
            </a:r>
            <a:r>
              <a:rPr lang="en-US" altLang="zh-CN" sz="2800" b="1" dirty="0">
                <a:latin typeface="Arial" panose="020B0604020202020204" pitchFamily="34" charset="0"/>
              </a:rPr>
              <a:t>-</a:t>
            </a:r>
            <a:r>
              <a:rPr lang="zh-CN" altLang="en-US" sz="2800" b="1" dirty="0">
                <a:latin typeface="Arial" panose="020B0604020202020204" pitchFamily="34" charset="0"/>
              </a:rPr>
              <a:t>课程数据库</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3.3 </a:t>
            </a:r>
            <a:r>
              <a:rPr lang="zh-CN" altLang="en-US" sz="2800" b="1" dirty="0">
                <a:latin typeface="Arial" panose="020B0604020202020204" pitchFamily="34" charset="0"/>
              </a:rPr>
              <a:t>数据定义</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3.4 </a:t>
            </a:r>
            <a:r>
              <a:rPr lang="zh-CN" altLang="en-US" sz="2800" b="1" dirty="0">
                <a:latin typeface="Arial" panose="020B0604020202020204" pitchFamily="34" charset="0"/>
              </a:rPr>
              <a:t>数据查询</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3.5 </a:t>
            </a:r>
            <a:r>
              <a:rPr lang="zh-CN" altLang="en-US" sz="2800" b="1" dirty="0">
                <a:latin typeface="Arial" panose="020B0604020202020204" pitchFamily="34" charset="0"/>
              </a:rPr>
              <a:t>数据更新</a:t>
            </a:r>
            <a:endParaRPr lang="zh-CN" altLang="en-US" sz="24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3.6 </a:t>
            </a:r>
            <a:r>
              <a:rPr lang="zh-CN" altLang="en-US" sz="2800" b="1" dirty="0">
                <a:latin typeface="Arial" panose="020B0604020202020204" pitchFamily="34" charset="0"/>
              </a:rPr>
              <a:t>空值的处理</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solidFill>
                  <a:srgbClr val="0066FF"/>
                </a:solidFill>
                <a:latin typeface="Arial" panose="020B0604020202020204" pitchFamily="34" charset="0"/>
              </a:rPr>
              <a:t>3.7 </a:t>
            </a:r>
            <a:r>
              <a:rPr lang="zh-CN" altLang="en-US" sz="2800" b="1" dirty="0">
                <a:solidFill>
                  <a:srgbClr val="0066FF"/>
                </a:solidFill>
                <a:latin typeface="Arial" panose="020B0604020202020204" pitchFamily="34" charset="0"/>
              </a:rPr>
              <a:t>视图</a:t>
            </a:r>
            <a:endParaRPr lang="zh-CN" altLang="en-US" sz="2800" b="1" dirty="0">
              <a:solidFill>
                <a:srgbClr val="0066FF"/>
              </a:solidFill>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3.8 </a:t>
            </a:r>
            <a:r>
              <a:rPr lang="zh-CN" altLang="en-US" sz="2800" b="1" dirty="0">
                <a:latin typeface="Arial" panose="020B0604020202020204" pitchFamily="34" charset="0"/>
              </a:rPr>
              <a:t>小结</a:t>
            </a:r>
            <a:endParaRPr lang="zh-CN" altLang="en-US" sz="2800" b="1" dirty="0">
              <a:latin typeface="Arial" panose="020B0604020202020204" pitchFamily="34"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idx="4294967295"/>
          </p:nvPr>
        </p:nvSpPr>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39939" name="Rectangle 3"/>
          <p:cNvSpPr>
            <a:spLocks noGrp="1"/>
          </p:cNvSpPr>
          <p:nvPr>
            <p:ph type="body" idx="4294967295"/>
          </p:nvPr>
        </p:nvSpPr>
        <p:spPr>
          <a:xfrm>
            <a:off x="684213" y="1268413"/>
            <a:ext cx="7772400" cy="4114800"/>
          </a:xfrm>
        </p:spPr>
        <p:txBody>
          <a:bodyPr vert="horz" wrap="square" lIns="91440" tIns="45720" rIns="91440" bIns="45720" anchor="t"/>
          <a:p>
            <a:pPr eaLnBrk="1" hangingPunct="1">
              <a:lnSpc>
                <a:spcPct val="120000"/>
              </a:lnSpc>
            </a:pPr>
            <a:r>
              <a:rPr lang="zh-CN" altLang="en-US" dirty="0"/>
              <a:t>视图的特点</a:t>
            </a:r>
            <a:endParaRPr lang="zh-CN" altLang="en-US" dirty="0"/>
          </a:p>
          <a:p>
            <a:pPr lvl="1" eaLnBrk="1" hangingPunct="1">
              <a:lnSpc>
                <a:spcPct val="170000"/>
              </a:lnSpc>
            </a:pPr>
            <a:r>
              <a:rPr lang="zh-CN" altLang="en-US" dirty="0"/>
              <a:t>虚表，是从一个或几个基本表（或视图）导出的表</a:t>
            </a:r>
            <a:endParaRPr lang="zh-CN" altLang="en-US" dirty="0"/>
          </a:p>
          <a:p>
            <a:pPr lvl="1" eaLnBrk="1" hangingPunct="1">
              <a:lnSpc>
                <a:spcPct val="170000"/>
              </a:lnSpc>
              <a:spcBef>
                <a:spcPct val="40000"/>
              </a:spcBef>
            </a:pPr>
            <a:r>
              <a:rPr lang="zh-CN" altLang="en-US" dirty="0"/>
              <a:t>只存放视图的定义，不存放视图对应的数据</a:t>
            </a:r>
            <a:endParaRPr lang="zh-CN" altLang="en-US" dirty="0"/>
          </a:p>
          <a:p>
            <a:pPr lvl="1" eaLnBrk="1" hangingPunct="1">
              <a:lnSpc>
                <a:spcPct val="170000"/>
              </a:lnSpc>
              <a:spcBef>
                <a:spcPct val="40000"/>
              </a:spcBef>
            </a:pPr>
            <a:r>
              <a:rPr lang="zh-CN" altLang="en-US" dirty="0"/>
              <a:t>基表中的数据发生变化，从视图中查询出的数据也随之改变</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22531" name="Rectangle 3"/>
          <p:cNvSpPr>
            <a:spLocks noGrp="1"/>
          </p:cNvSpPr>
          <p:nvPr>
            <p:ph type="body"/>
          </p:nvPr>
        </p:nvSpPr>
        <p:spPr>
          <a:xfrm>
            <a:off x="971550" y="1127125"/>
            <a:ext cx="6508750" cy="4967288"/>
          </a:xfrm>
          <a:ln/>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solidFill>
                  <a:srgbClr val="0066FF"/>
                </a:solidFill>
              </a:rPr>
              <a:t>3.2 </a:t>
            </a:r>
            <a:r>
              <a:rPr lang="zh-CN" altLang="en-US" dirty="0">
                <a:solidFill>
                  <a:srgbClr val="0066FF"/>
                </a:solidFill>
              </a:rPr>
              <a:t>学生</a:t>
            </a:r>
            <a:r>
              <a:rPr lang="en-US" altLang="zh-CN" dirty="0">
                <a:solidFill>
                  <a:srgbClr val="0066FF"/>
                </a:solidFill>
              </a:rPr>
              <a:t>-</a:t>
            </a:r>
            <a:r>
              <a:rPr lang="zh-CN" altLang="en-US" dirty="0">
                <a:solidFill>
                  <a:srgbClr val="0066FF"/>
                </a:solidFill>
              </a:rPr>
              <a:t>课程数据库</a:t>
            </a:r>
            <a:endParaRPr lang="zh-CN" altLang="en-US" dirty="0">
              <a:solidFill>
                <a:srgbClr val="0066FF"/>
              </a:solidFill>
            </a:endParaRPr>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t>3.4 </a:t>
            </a:r>
            <a:r>
              <a:rPr lang="zh-CN" altLang="en-US" dirty="0"/>
              <a:t>数据查询</a:t>
            </a:r>
            <a:endParaRPr lang="zh-CN" altLang="en-US" dirty="0"/>
          </a:p>
          <a:p>
            <a:pPr algn="just" eaLnBrk="1" hangingPunct="1">
              <a:lnSpc>
                <a:spcPct val="130000"/>
              </a:lnSpc>
              <a:buNone/>
            </a:pPr>
            <a:r>
              <a:rPr lang="en-US" altLang="zh-CN" dirty="0"/>
              <a:t>3.5 </a:t>
            </a:r>
            <a:r>
              <a:rPr lang="zh-CN" altLang="en-US" dirty="0"/>
              <a:t>数据更新</a:t>
            </a:r>
            <a:endParaRPr lang="zh-CN" altLang="en-US"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idx="4294967295"/>
          </p:nvPr>
        </p:nvSpPr>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40963" name="Rectangle 3"/>
          <p:cNvSpPr>
            <a:spLocks noGrp="1"/>
          </p:cNvSpPr>
          <p:nvPr>
            <p:ph type="body" idx="4294967295"/>
          </p:nvPr>
        </p:nvSpPr>
        <p:spPr>
          <a:xfrm>
            <a:off x="611188" y="1341438"/>
            <a:ext cx="7859712" cy="4495800"/>
          </a:xfrm>
        </p:spPr>
        <p:txBody>
          <a:bodyPr vert="horz" wrap="square" lIns="91440" tIns="45720" rIns="91440" bIns="45720" anchor="t"/>
          <a:p>
            <a:pPr eaLnBrk="1" hangingPunct="1">
              <a:lnSpc>
                <a:spcPct val="160000"/>
              </a:lnSpc>
              <a:buNone/>
            </a:pPr>
            <a:r>
              <a:rPr lang="en-US" altLang="zh-CN" dirty="0">
                <a:solidFill>
                  <a:srgbClr val="00B050"/>
                </a:solidFill>
              </a:rPr>
              <a:t>3.7.1  </a:t>
            </a:r>
            <a:r>
              <a:rPr lang="zh-CN" altLang="en-US" dirty="0">
                <a:solidFill>
                  <a:srgbClr val="00B050"/>
                </a:solidFill>
              </a:rPr>
              <a:t>定义视图</a:t>
            </a:r>
            <a:endParaRPr lang="zh-CN" altLang="en-US" dirty="0">
              <a:solidFill>
                <a:srgbClr val="00B050"/>
              </a:solidFill>
            </a:endParaRPr>
          </a:p>
          <a:p>
            <a:pPr eaLnBrk="1" hangingPunct="1">
              <a:lnSpc>
                <a:spcPct val="160000"/>
              </a:lnSpc>
              <a:buNone/>
            </a:pPr>
            <a:r>
              <a:rPr lang="en-US" altLang="zh-CN" dirty="0"/>
              <a:t>3.7.2  </a:t>
            </a:r>
            <a:r>
              <a:rPr lang="zh-CN" altLang="en-US" dirty="0"/>
              <a:t>查询视图</a:t>
            </a:r>
            <a:endParaRPr lang="zh-CN" altLang="en-US" dirty="0"/>
          </a:p>
          <a:p>
            <a:pPr eaLnBrk="1" hangingPunct="1">
              <a:lnSpc>
                <a:spcPct val="160000"/>
              </a:lnSpc>
              <a:buNone/>
            </a:pPr>
            <a:r>
              <a:rPr lang="en-US" altLang="zh-CN" dirty="0"/>
              <a:t>3.7.3  </a:t>
            </a:r>
            <a:r>
              <a:rPr lang="zh-CN" altLang="en-US" dirty="0"/>
              <a:t>更新视图</a:t>
            </a:r>
            <a:endParaRPr lang="zh-CN" altLang="en-US" dirty="0"/>
          </a:p>
          <a:p>
            <a:pPr eaLnBrk="1" hangingPunct="1">
              <a:lnSpc>
                <a:spcPct val="160000"/>
              </a:lnSpc>
              <a:buNone/>
            </a:pPr>
            <a:r>
              <a:rPr lang="en-US" altLang="zh-CN" dirty="0"/>
              <a:t>3.7.4  </a:t>
            </a:r>
            <a:r>
              <a:rPr lang="zh-CN" altLang="en-US" dirty="0"/>
              <a:t>视图的作用</a:t>
            </a:r>
            <a:endParaRPr lang="zh-CN" altLang="en-US" dirty="0"/>
          </a:p>
          <a:p>
            <a:pPr eaLnBrk="1" hangingPunct="1">
              <a:lnSpc>
                <a:spcPct val="110000"/>
              </a:lnSpc>
              <a:buNone/>
            </a:pPr>
            <a:endParaRPr lang="en-US" altLang="zh-CN"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idx="4294967295"/>
          </p:nvPr>
        </p:nvSpPr>
        <p:spPr/>
        <p:txBody>
          <a:bodyPr vert="horz" wrap="square" lIns="91440" tIns="45720" rIns="91440" bIns="45720" anchor="ctr"/>
          <a:p>
            <a:pPr eaLnBrk="1" hangingPunct="1"/>
            <a:r>
              <a:rPr lang="en-US" altLang="zh-CN" sz="3600" dirty="0"/>
              <a:t>3.7.1  </a:t>
            </a:r>
            <a:r>
              <a:rPr lang="zh-CN" altLang="en-US" sz="3600" dirty="0"/>
              <a:t>定义视图</a:t>
            </a:r>
            <a:endParaRPr lang="zh-CN" altLang="en-US" sz="3600" dirty="0"/>
          </a:p>
        </p:txBody>
      </p:sp>
      <p:sp>
        <p:nvSpPr>
          <p:cNvPr id="41987" name="Rectangle 3"/>
          <p:cNvSpPr>
            <a:spLocks noGrp="1"/>
          </p:cNvSpPr>
          <p:nvPr>
            <p:ph type="body" idx="4294967295"/>
          </p:nvPr>
        </p:nvSpPr>
        <p:spPr/>
        <p:txBody>
          <a:bodyPr vert="horz" wrap="square" lIns="91440" tIns="45720" rIns="91440" bIns="45720" anchor="t"/>
          <a:p>
            <a:pPr eaLnBrk="1" hangingPunct="1"/>
            <a:endParaRPr lang="en-US" altLang="zh-CN" dirty="0"/>
          </a:p>
          <a:p>
            <a:pPr eaLnBrk="1" hangingPunct="1">
              <a:buNone/>
            </a:pPr>
            <a:r>
              <a:rPr lang="en-US" altLang="zh-CN" dirty="0"/>
              <a:t>1.</a:t>
            </a:r>
            <a:r>
              <a:rPr lang="zh-CN" altLang="en-US" dirty="0"/>
              <a:t>建立视图</a:t>
            </a:r>
            <a:endParaRPr lang="zh-CN" altLang="en-US" dirty="0"/>
          </a:p>
          <a:p>
            <a:pPr eaLnBrk="1" hangingPunct="1">
              <a:buNone/>
            </a:pPr>
            <a:endParaRPr lang="zh-CN" altLang="en-US" dirty="0"/>
          </a:p>
          <a:p>
            <a:pPr eaLnBrk="1" hangingPunct="1">
              <a:buNone/>
            </a:pPr>
            <a:r>
              <a:rPr lang="en-US" altLang="zh-CN" dirty="0"/>
              <a:t>2.</a:t>
            </a:r>
            <a:r>
              <a:rPr lang="zh-CN" altLang="en-US" dirty="0"/>
              <a:t>删除视图</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idx="4294967295"/>
          </p:nvPr>
        </p:nvSpPr>
        <p:spPr/>
        <p:txBody>
          <a:bodyPr vert="horz" wrap="square" lIns="91440" tIns="45720" rIns="91440" bIns="45720" anchor="ctr"/>
          <a:p>
            <a:pPr eaLnBrk="1" hangingPunct="1"/>
            <a:r>
              <a:rPr lang="en-US" altLang="zh-CN" sz="3600" dirty="0"/>
              <a:t>1. </a:t>
            </a:r>
            <a:r>
              <a:rPr lang="zh-CN" altLang="en-US" sz="3600" dirty="0"/>
              <a:t>建立视图</a:t>
            </a:r>
            <a:endParaRPr lang="zh-CN" altLang="en-US" sz="3600" dirty="0"/>
          </a:p>
        </p:txBody>
      </p:sp>
      <p:sp>
        <p:nvSpPr>
          <p:cNvPr id="43011" name="Rectangle 3"/>
          <p:cNvSpPr>
            <a:spLocks noGrp="1"/>
          </p:cNvSpPr>
          <p:nvPr>
            <p:ph type="body" idx="4294967295"/>
          </p:nvPr>
        </p:nvSpPr>
        <p:spPr>
          <a:xfrm>
            <a:off x="457200" y="1098550"/>
            <a:ext cx="8229600" cy="5470525"/>
          </a:xfrm>
        </p:spPr>
        <p:txBody>
          <a:bodyPr vert="horz" wrap="square" lIns="91440" tIns="45720" rIns="91440" bIns="45720" anchor="t"/>
          <a:p>
            <a:pPr eaLnBrk="1" hangingPunct="1">
              <a:lnSpc>
                <a:spcPct val="120000"/>
              </a:lnSpc>
              <a:spcBef>
                <a:spcPct val="0"/>
              </a:spcBef>
            </a:pPr>
            <a:r>
              <a:rPr lang="zh-CN" altLang="en-US" dirty="0"/>
              <a:t>语句格式</a:t>
            </a:r>
            <a:endParaRPr lang="zh-CN" altLang="en-US" dirty="0"/>
          </a:p>
          <a:p>
            <a:pPr eaLnBrk="1" hangingPunct="1">
              <a:lnSpc>
                <a:spcPct val="120000"/>
              </a:lnSpc>
              <a:spcBef>
                <a:spcPct val="0"/>
              </a:spcBef>
              <a:buNone/>
            </a:pPr>
            <a:r>
              <a:rPr lang="zh-CN" altLang="en-US" sz="2400" dirty="0"/>
              <a:t>       </a:t>
            </a:r>
            <a:r>
              <a:rPr lang="en-US" altLang="zh-CN" sz="2400" dirty="0">
                <a:solidFill>
                  <a:srgbClr val="FF00FF"/>
                </a:solidFill>
              </a:rPr>
              <a:t>CREATE  VIEW</a:t>
            </a:r>
            <a:r>
              <a:rPr lang="en-US" altLang="zh-CN" sz="2400" dirty="0"/>
              <a:t> </a:t>
            </a:r>
            <a:endParaRPr lang="en-US" altLang="zh-CN" sz="2400" dirty="0"/>
          </a:p>
          <a:p>
            <a:pPr eaLnBrk="1" hangingPunct="1">
              <a:lnSpc>
                <a:spcPct val="120000"/>
              </a:lnSpc>
              <a:spcBef>
                <a:spcPct val="0"/>
              </a:spcBef>
              <a:buNone/>
            </a:pPr>
            <a:r>
              <a:rPr lang="en-US" altLang="zh-CN" sz="2400" dirty="0"/>
              <a:t>             &lt;</a:t>
            </a:r>
            <a:r>
              <a:rPr lang="zh-CN" altLang="en-US" sz="2400" dirty="0"/>
              <a:t>视图名</a:t>
            </a:r>
            <a:r>
              <a:rPr lang="en-US" altLang="zh-CN" sz="2400" dirty="0"/>
              <a:t>&gt;  [</a:t>
            </a:r>
            <a:r>
              <a:rPr lang="zh-CN" altLang="en-US" sz="2400" dirty="0"/>
              <a:t>(</a:t>
            </a:r>
            <a:r>
              <a:rPr lang="en-US" altLang="zh-CN" sz="2400" dirty="0"/>
              <a:t>&lt;</a:t>
            </a:r>
            <a:r>
              <a:rPr lang="zh-CN" altLang="en-US" sz="2400" dirty="0"/>
              <a:t>列名</a:t>
            </a:r>
            <a:r>
              <a:rPr lang="en-US" altLang="zh-CN" sz="2400" dirty="0"/>
              <a:t>&gt;  [</a:t>
            </a:r>
            <a:r>
              <a:rPr lang="zh-CN" altLang="en-US" sz="2400" dirty="0"/>
              <a:t>,</a:t>
            </a:r>
            <a:r>
              <a:rPr lang="en-US" altLang="zh-CN" sz="2400" dirty="0"/>
              <a:t>&lt;</a:t>
            </a:r>
            <a:r>
              <a:rPr lang="zh-CN" altLang="en-US" sz="2400" dirty="0"/>
              <a:t>列名</a:t>
            </a:r>
            <a:r>
              <a:rPr lang="en-US" altLang="zh-CN" sz="2400" dirty="0"/>
              <a:t>&gt;]…</a:t>
            </a:r>
            <a:r>
              <a:rPr lang="zh-CN" altLang="en-US" sz="2400" dirty="0"/>
              <a:t>)</a:t>
            </a:r>
            <a:r>
              <a:rPr lang="en-US" altLang="zh-CN" sz="2400" dirty="0"/>
              <a:t>]</a:t>
            </a:r>
            <a:endParaRPr lang="en-US" altLang="zh-CN" sz="2400" dirty="0"/>
          </a:p>
          <a:p>
            <a:pPr eaLnBrk="1" hangingPunct="1">
              <a:lnSpc>
                <a:spcPct val="120000"/>
              </a:lnSpc>
              <a:spcBef>
                <a:spcPct val="0"/>
              </a:spcBef>
              <a:buNone/>
            </a:pPr>
            <a:r>
              <a:rPr lang="en-US" altLang="zh-CN" sz="2400" dirty="0">
                <a:solidFill>
                  <a:srgbClr val="FF3399"/>
                </a:solidFill>
              </a:rPr>
              <a:t>       </a:t>
            </a:r>
            <a:r>
              <a:rPr lang="en-US" altLang="zh-CN" sz="2400" dirty="0">
                <a:solidFill>
                  <a:srgbClr val="FF00FF"/>
                </a:solidFill>
              </a:rPr>
              <a:t>AS</a:t>
            </a:r>
            <a:r>
              <a:rPr lang="en-US" altLang="zh-CN" sz="2400" dirty="0"/>
              <a:t>  &lt;</a:t>
            </a:r>
            <a:r>
              <a:rPr lang="zh-CN" altLang="en-US" sz="2400" dirty="0"/>
              <a:t>子查询</a:t>
            </a:r>
            <a:r>
              <a:rPr lang="en-US" altLang="zh-CN" sz="2400" dirty="0"/>
              <a:t>&gt;</a:t>
            </a:r>
            <a:endParaRPr lang="en-US" altLang="zh-CN" sz="2400" dirty="0"/>
          </a:p>
          <a:p>
            <a:pPr eaLnBrk="1" hangingPunct="1">
              <a:lnSpc>
                <a:spcPct val="120000"/>
              </a:lnSpc>
              <a:spcBef>
                <a:spcPct val="0"/>
              </a:spcBef>
              <a:buNone/>
            </a:pPr>
            <a:r>
              <a:rPr lang="en-US" altLang="zh-CN" sz="2400" dirty="0"/>
              <a:t>       [</a:t>
            </a:r>
            <a:r>
              <a:rPr lang="en-US" altLang="zh-CN" sz="2400" dirty="0">
                <a:solidFill>
                  <a:srgbClr val="FF00FF"/>
                </a:solidFill>
              </a:rPr>
              <a:t>WITH  CHECK  OPTION</a:t>
            </a:r>
            <a:r>
              <a:rPr lang="en-US" altLang="zh-CN" sz="2400" dirty="0"/>
              <a:t>]</a:t>
            </a:r>
            <a:r>
              <a:rPr lang="zh-CN" altLang="en-US" sz="2400" dirty="0"/>
              <a:t>;</a:t>
            </a:r>
            <a:endParaRPr lang="zh-CN" altLang="en-US" sz="24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44035" name="Rectangle 3"/>
          <p:cNvSpPr>
            <a:spLocks noGrp="1"/>
          </p:cNvSpPr>
          <p:nvPr>
            <p:ph type="body" idx="4294967295"/>
          </p:nvPr>
        </p:nvSpPr>
        <p:spPr>
          <a:xfrm>
            <a:off x="457200" y="1387475"/>
            <a:ext cx="8229600" cy="5470525"/>
          </a:xfrm>
        </p:spPr>
        <p:txBody>
          <a:bodyPr vert="horz" wrap="square" lIns="91440" tIns="45720" rIns="91440" bIns="45720" anchor="t"/>
          <a:p>
            <a:pPr eaLnBrk="1" hangingPunct="1">
              <a:lnSpc>
                <a:spcPct val="120000"/>
              </a:lnSpc>
              <a:spcBef>
                <a:spcPct val="0"/>
              </a:spcBef>
            </a:pPr>
            <a:r>
              <a:rPr lang="en-US" altLang="zh-CN" dirty="0"/>
              <a:t>WITH CHECK OPTION</a:t>
            </a:r>
            <a:endParaRPr lang="en-US" altLang="zh-CN" dirty="0"/>
          </a:p>
          <a:p>
            <a:pPr lvl="1" eaLnBrk="1" hangingPunct="1">
              <a:lnSpc>
                <a:spcPct val="120000"/>
              </a:lnSpc>
              <a:spcBef>
                <a:spcPct val="0"/>
              </a:spcBef>
            </a:pPr>
            <a:r>
              <a:rPr lang="zh-CN" altLang="en-US" dirty="0"/>
              <a:t>对视图进行</a:t>
            </a:r>
            <a:r>
              <a:rPr lang="en-US" altLang="zh-CN" dirty="0"/>
              <a:t>UPDATE</a:t>
            </a:r>
            <a:r>
              <a:rPr lang="zh-CN" altLang="en-US" dirty="0"/>
              <a:t>，</a:t>
            </a:r>
            <a:r>
              <a:rPr lang="en-US" altLang="zh-CN" dirty="0"/>
              <a:t>INSERT</a:t>
            </a:r>
            <a:r>
              <a:rPr lang="zh-CN" altLang="en-US" dirty="0"/>
              <a:t>和</a:t>
            </a:r>
            <a:r>
              <a:rPr lang="en-US" altLang="zh-CN" dirty="0"/>
              <a:t>DELETE</a:t>
            </a:r>
            <a:r>
              <a:rPr lang="zh-CN" altLang="en-US" dirty="0"/>
              <a:t>操作时要保证更新、插入或删除的行满足视图定义中的谓词条件（即子查询中的条件表达式）</a:t>
            </a:r>
            <a:endParaRPr lang="zh-CN" altLang="en-US" dirty="0"/>
          </a:p>
          <a:p>
            <a:pPr eaLnBrk="1" hangingPunct="1">
              <a:lnSpc>
                <a:spcPct val="120000"/>
              </a:lnSpc>
              <a:spcBef>
                <a:spcPct val="0"/>
              </a:spcBef>
            </a:pPr>
            <a:r>
              <a:rPr lang="zh-CN" altLang="en-US" dirty="0"/>
              <a:t>子查询可以是任意的</a:t>
            </a:r>
            <a:r>
              <a:rPr lang="en-US" altLang="zh-CN" dirty="0"/>
              <a:t>SELECT</a:t>
            </a:r>
            <a:r>
              <a:rPr lang="zh-CN" altLang="en-US" dirty="0"/>
              <a:t>语句，是否可以含有</a:t>
            </a:r>
            <a:r>
              <a:rPr lang="en-US" altLang="zh-CN" dirty="0"/>
              <a:t>ORDER BY</a:t>
            </a:r>
            <a:r>
              <a:rPr lang="zh-CN" altLang="en-US" dirty="0"/>
              <a:t>子句和</a:t>
            </a:r>
            <a:r>
              <a:rPr lang="en-US" altLang="zh-CN" dirty="0"/>
              <a:t>DISTINCT</a:t>
            </a:r>
            <a:r>
              <a:rPr lang="zh-CN" altLang="en-US" dirty="0"/>
              <a:t>短语，则决定具体系统的实现。</a:t>
            </a: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idx="4294967295"/>
          </p:nvPr>
        </p:nvSpPr>
        <p:spPr/>
        <p:txBody>
          <a:bodyPr vert="horz" wrap="square" lIns="91440" tIns="45720" rIns="91440" bIns="45720" anchor="ctr"/>
          <a:p>
            <a:r>
              <a:rPr lang="zh-CN" altLang="en-US" sz="3600" dirty="0"/>
              <a:t>建立视图（续）</a:t>
            </a:r>
            <a:endParaRPr lang="zh-CN" altLang="en-US" sz="3600" dirty="0"/>
          </a:p>
        </p:txBody>
      </p:sp>
      <p:sp>
        <p:nvSpPr>
          <p:cNvPr id="45059" name="内容占位符 2"/>
          <p:cNvSpPr>
            <a:spLocks noGrp="1"/>
          </p:cNvSpPr>
          <p:nvPr>
            <p:ph idx="1"/>
          </p:nvPr>
        </p:nvSpPr>
        <p:spPr>
          <a:xfrm>
            <a:off x="457200" y="1098550"/>
            <a:ext cx="8229600" cy="5095875"/>
          </a:xfrm>
        </p:spPr>
        <p:txBody>
          <a:bodyPr vert="horz" wrap="square" lIns="91440" tIns="45720" rIns="91440" bIns="45720" anchor="t"/>
          <a:p>
            <a:pPr defTabSz="889000">
              <a:lnSpc>
                <a:spcPct val="150000"/>
              </a:lnSpc>
            </a:pPr>
            <a:r>
              <a:rPr lang="zh-CN" altLang="en-US" dirty="0"/>
              <a:t>组成视图的属性列名：全部省略或全部指定</a:t>
            </a:r>
            <a:endParaRPr lang="zh-CN" altLang="en-US" dirty="0"/>
          </a:p>
          <a:p>
            <a:pPr lvl="1" defTabSz="889000">
              <a:lnSpc>
                <a:spcPct val="150000"/>
              </a:lnSpc>
            </a:pPr>
            <a:r>
              <a:rPr lang="zh-CN" altLang="en-US" dirty="0"/>
              <a:t>全部省略</a:t>
            </a:r>
            <a:r>
              <a:rPr lang="en-US" altLang="zh-CN" dirty="0"/>
              <a:t>: </a:t>
            </a:r>
            <a:endParaRPr lang="en-US" altLang="zh-CN" dirty="0"/>
          </a:p>
          <a:p>
            <a:pPr lvl="2" defTabSz="889000">
              <a:lnSpc>
                <a:spcPct val="150000"/>
              </a:lnSpc>
              <a:buSzPct val="87000"/>
              <a:buFont typeface="Wingdings" panose="05000000000000000000" pitchFamily="2" charset="2"/>
              <a:buChar char="l"/>
            </a:pPr>
            <a:r>
              <a:rPr lang="zh-CN" altLang="en-US" sz="2200" dirty="0"/>
              <a:t>由子查询中</a:t>
            </a:r>
            <a:r>
              <a:rPr lang="en-US" altLang="zh-CN" sz="2200" dirty="0"/>
              <a:t>SELECT</a:t>
            </a:r>
            <a:r>
              <a:rPr lang="zh-CN" altLang="en-US" sz="2200" dirty="0"/>
              <a:t>目标列中的诸字段组成</a:t>
            </a:r>
            <a:endParaRPr lang="zh-CN" altLang="en-US" sz="2200" dirty="0"/>
          </a:p>
          <a:p>
            <a:pPr lvl="1" defTabSz="889000">
              <a:lnSpc>
                <a:spcPct val="150000"/>
              </a:lnSpc>
            </a:pPr>
            <a:r>
              <a:rPr lang="zh-CN" altLang="en-US" dirty="0"/>
              <a:t>明确指定视图的所有列名</a:t>
            </a:r>
            <a:r>
              <a:rPr lang="en-US" altLang="zh-CN" dirty="0"/>
              <a:t>:</a:t>
            </a:r>
            <a:endParaRPr lang="en-US" altLang="zh-CN" dirty="0"/>
          </a:p>
          <a:p>
            <a:pPr lvl="2" defTabSz="889000">
              <a:lnSpc>
                <a:spcPct val="150000"/>
              </a:lnSpc>
              <a:buSzPct val="87000"/>
              <a:buFont typeface="Wingdings" panose="05000000000000000000" pitchFamily="2" charset="2"/>
              <a:buChar char="l"/>
            </a:pPr>
            <a:r>
              <a:rPr lang="zh-CN" altLang="en-US" sz="2200" dirty="0"/>
              <a:t>某个目标列是聚集函数或列表达式</a:t>
            </a:r>
            <a:endParaRPr lang="zh-CN" altLang="en-US" sz="2200" dirty="0"/>
          </a:p>
          <a:p>
            <a:pPr lvl="2" defTabSz="889000">
              <a:lnSpc>
                <a:spcPct val="150000"/>
              </a:lnSpc>
              <a:buSzPct val="87000"/>
              <a:buFont typeface="Wingdings" panose="05000000000000000000" pitchFamily="2" charset="2"/>
              <a:buChar char="l"/>
            </a:pPr>
            <a:r>
              <a:rPr lang="zh-CN" altLang="en-US" sz="2200" dirty="0"/>
              <a:t>多表连接时选出了几个同名列作为视图的字段</a:t>
            </a:r>
            <a:endParaRPr lang="zh-CN" altLang="en-US" sz="2200" dirty="0"/>
          </a:p>
          <a:p>
            <a:pPr lvl="2" defTabSz="889000">
              <a:lnSpc>
                <a:spcPct val="150000"/>
              </a:lnSpc>
              <a:buSzPct val="87000"/>
              <a:buFont typeface="Wingdings" panose="05000000000000000000" pitchFamily="2" charset="2"/>
              <a:buChar char="l"/>
            </a:pPr>
            <a:r>
              <a:rPr lang="zh-CN" altLang="en-US" sz="2200" dirty="0"/>
              <a:t>需要在视图中为某个列启用新的更合适的名字</a:t>
            </a:r>
            <a:endParaRPr lang="zh-CN" altLang="en-US" sz="22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idx="4294967295"/>
          </p:nvPr>
        </p:nvSpPr>
        <p:spPr/>
        <p:txBody>
          <a:bodyPr vert="horz" wrap="square" lIns="91440" tIns="45720" rIns="91440" bIns="45720" anchor="ctr"/>
          <a:p>
            <a:pPr eaLnBrk="1" hangingPunct="1"/>
            <a:r>
              <a:rPr lang="en-US" altLang="zh-CN" sz="3600" dirty="0"/>
              <a:t> </a:t>
            </a:r>
            <a:r>
              <a:rPr lang="zh-CN" altLang="en-US" sz="3600" dirty="0"/>
              <a:t>建立视图（续）</a:t>
            </a:r>
            <a:endParaRPr lang="zh-CN" altLang="en-US" sz="3600" dirty="0"/>
          </a:p>
        </p:txBody>
      </p:sp>
      <p:sp>
        <p:nvSpPr>
          <p:cNvPr id="46083" name="Rectangle 3"/>
          <p:cNvSpPr>
            <a:spLocks noGrp="1"/>
          </p:cNvSpPr>
          <p:nvPr>
            <p:ph type="body" idx="4294967295"/>
          </p:nvPr>
        </p:nvSpPr>
        <p:spPr/>
        <p:txBody>
          <a:bodyPr vert="horz" wrap="square" lIns="91440" tIns="45720" rIns="91440" bIns="45720" anchor="t"/>
          <a:p>
            <a:pPr eaLnBrk="1" hangingPunct="1">
              <a:lnSpc>
                <a:spcPct val="150000"/>
              </a:lnSpc>
            </a:pPr>
            <a:r>
              <a:rPr lang="zh-CN" altLang="en-US" dirty="0"/>
              <a:t>关系数据库管理系统执行</a:t>
            </a:r>
            <a:r>
              <a:rPr lang="en-US" altLang="zh-CN" dirty="0"/>
              <a:t>CREATE VIEW</a:t>
            </a:r>
            <a:r>
              <a:rPr lang="zh-CN" altLang="en-US" dirty="0"/>
              <a:t>语句时只是把视图定义存入数据字典，并不执行其中的</a:t>
            </a:r>
            <a:r>
              <a:rPr lang="en-US" altLang="zh-CN" dirty="0"/>
              <a:t>SELECT</a:t>
            </a:r>
            <a:r>
              <a:rPr lang="zh-CN" altLang="en-US" dirty="0"/>
              <a:t>语句。</a:t>
            </a:r>
            <a:endParaRPr lang="zh-CN" altLang="en-US" dirty="0"/>
          </a:p>
          <a:p>
            <a:pPr eaLnBrk="1" hangingPunct="1">
              <a:lnSpc>
                <a:spcPct val="150000"/>
              </a:lnSpc>
            </a:pPr>
            <a:r>
              <a:rPr lang="zh-CN" altLang="en-US" dirty="0"/>
              <a:t>在对视图查询时，按视图的定义从基本表中将数据查出。</a:t>
            </a:r>
            <a:endParaRPr lang="zh-CN" altLang="en-US" sz="32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47107" name="Rectangle 3"/>
          <p:cNvSpPr>
            <a:spLocks noGrp="1"/>
          </p:cNvSpPr>
          <p:nvPr>
            <p:ph type="body" idx="4294967295"/>
          </p:nvPr>
        </p:nvSpPr>
        <p:spPr>
          <a:xfrm>
            <a:off x="457200" y="1254125"/>
            <a:ext cx="7859713" cy="4335463"/>
          </a:xfrm>
        </p:spPr>
        <p:txBody>
          <a:bodyPr vert="horz" wrap="square" lIns="91440" tIns="45720" rIns="91440" bIns="45720" anchor="t"/>
          <a:p>
            <a:pPr eaLnBrk="1" hangingPunct="1">
              <a:buNone/>
            </a:pPr>
            <a:r>
              <a:rPr lang="en-US" altLang="zh-CN" sz="2400" dirty="0"/>
              <a:t> [</a:t>
            </a:r>
            <a:r>
              <a:rPr lang="zh-CN" altLang="en-US" sz="2400" dirty="0"/>
              <a:t>例</a:t>
            </a:r>
            <a:r>
              <a:rPr lang="en-US" altLang="zh-CN" sz="2400" dirty="0"/>
              <a:t>3.84]  </a:t>
            </a:r>
            <a:r>
              <a:rPr lang="zh-CN" altLang="en-US" sz="2400" dirty="0"/>
              <a:t>建立信息系学生的视图。</a:t>
            </a:r>
            <a:endParaRPr lang="zh-CN" altLang="en-US" sz="2400" dirty="0"/>
          </a:p>
          <a:p>
            <a:pPr eaLnBrk="1" hangingPunct="1">
              <a:buNone/>
            </a:pPr>
            <a:endParaRPr lang="zh-CN" altLang="en-US" dirty="0"/>
          </a:p>
          <a:p>
            <a:pPr eaLnBrk="1" hangingPunct="1">
              <a:buNone/>
            </a:pPr>
            <a:r>
              <a:rPr lang="zh-CN" altLang="en-US" sz="2400" dirty="0"/>
              <a:t>        </a:t>
            </a:r>
            <a:r>
              <a:rPr lang="en-US" altLang="zh-CN" sz="2400" dirty="0"/>
              <a:t>CREATE VIEW IS_Student</a:t>
            </a:r>
            <a:endParaRPr lang="en-US" altLang="zh-CN" sz="2400" dirty="0"/>
          </a:p>
          <a:p>
            <a:pPr eaLnBrk="1" hangingPunct="1">
              <a:buNone/>
            </a:pPr>
            <a:r>
              <a:rPr lang="en-US" altLang="zh-CN" sz="2400" dirty="0"/>
              <a:t>        AS </a:t>
            </a:r>
            <a:endParaRPr lang="en-US" altLang="zh-CN" sz="2400" dirty="0"/>
          </a:p>
          <a:p>
            <a:pPr eaLnBrk="1" hangingPunct="1">
              <a:buNone/>
            </a:pPr>
            <a:r>
              <a:rPr lang="en-US" altLang="zh-CN" sz="2400" dirty="0"/>
              <a:t>        SELECT Sno</a:t>
            </a:r>
            <a:r>
              <a:rPr lang="zh-CN" altLang="en-US" sz="2400" dirty="0"/>
              <a:t>,</a:t>
            </a:r>
            <a:r>
              <a:rPr lang="en-US" altLang="zh-CN" sz="2400" dirty="0"/>
              <a:t>Sname</a:t>
            </a:r>
            <a:r>
              <a:rPr lang="zh-CN" altLang="en-US" sz="2400" dirty="0"/>
              <a:t>,</a:t>
            </a:r>
            <a:r>
              <a:rPr lang="en-US" altLang="zh-CN" sz="2400" dirty="0"/>
              <a:t>Sage</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'IS'</a:t>
            </a:r>
            <a:r>
              <a:rPr lang="zh-CN" altLang="en-US" sz="2400" dirty="0"/>
              <a:t>;</a:t>
            </a:r>
            <a:endParaRPr lang="zh-CN" altLang="en-US" sz="24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48131" name="Rectangle 3"/>
          <p:cNvSpPr>
            <a:spLocks noGrp="1"/>
          </p:cNvSpPr>
          <p:nvPr>
            <p:ph type="body" idx="4294967295"/>
          </p:nvPr>
        </p:nvSpPr>
        <p:spPr>
          <a:xfrm>
            <a:off x="611188" y="1196975"/>
            <a:ext cx="7772400" cy="4833938"/>
          </a:xfrm>
        </p:spPr>
        <p:txBody>
          <a:bodyPr vert="horz" wrap="square" lIns="91440" tIns="45720" rIns="91440" bIns="45720" anchor="t"/>
          <a:p>
            <a:pPr eaLnBrk="1" hangingPunct="1">
              <a:lnSpc>
                <a:spcPct val="130000"/>
              </a:lnSpc>
              <a:buNone/>
            </a:pPr>
            <a:r>
              <a:rPr lang="en-US" altLang="zh-CN" sz="2400" dirty="0"/>
              <a:t>[</a:t>
            </a:r>
            <a:r>
              <a:rPr lang="zh-CN" altLang="en-US" sz="2400" dirty="0"/>
              <a:t>例</a:t>
            </a:r>
            <a:r>
              <a:rPr lang="en-US" altLang="zh-CN" sz="2400" dirty="0"/>
              <a:t>3.85]</a:t>
            </a:r>
            <a:r>
              <a:rPr lang="zh-CN" altLang="en-US" sz="2400" dirty="0"/>
              <a:t>建立信息系学生的视图，并要求进行修改和插入操作时仍需保证该视图只有信息系的学生 </a:t>
            </a:r>
            <a:r>
              <a:rPr lang="zh-CN" altLang="en-US" sz="2000" dirty="0"/>
              <a:t>。</a:t>
            </a:r>
            <a:endParaRPr lang="zh-CN" altLang="en-US" sz="2000" dirty="0"/>
          </a:p>
          <a:p>
            <a:pPr eaLnBrk="1" hangingPunct="1">
              <a:lnSpc>
                <a:spcPct val="130000"/>
              </a:lnSpc>
              <a:buNone/>
            </a:pPr>
            <a:r>
              <a:rPr lang="zh-CN" altLang="en-US" sz="1800" dirty="0"/>
              <a:t>   </a:t>
            </a:r>
            <a:r>
              <a:rPr lang="zh-CN" altLang="en-US" sz="2400" dirty="0"/>
              <a:t>      </a:t>
            </a:r>
            <a:r>
              <a:rPr lang="en-US" altLang="zh-CN" sz="2400" dirty="0"/>
              <a:t>CREATE VIEW IS_Student</a:t>
            </a:r>
            <a:endParaRPr lang="en-US" altLang="zh-CN" sz="2400" dirty="0"/>
          </a:p>
          <a:p>
            <a:pPr eaLnBrk="1" hangingPunct="1">
              <a:lnSpc>
                <a:spcPct val="130000"/>
              </a:lnSpc>
              <a:buNone/>
            </a:pPr>
            <a:r>
              <a:rPr lang="en-US" altLang="zh-CN" sz="2400" dirty="0"/>
              <a:t>        AS </a:t>
            </a:r>
            <a:endParaRPr lang="en-US" altLang="zh-CN" sz="2400" dirty="0"/>
          </a:p>
          <a:p>
            <a:pPr eaLnBrk="1" hangingPunct="1">
              <a:lnSpc>
                <a:spcPct val="130000"/>
              </a:lnSpc>
              <a:buNone/>
            </a:pPr>
            <a:r>
              <a:rPr lang="en-US" altLang="zh-CN" sz="2400" dirty="0"/>
              <a:t>        SELECT Sno</a:t>
            </a:r>
            <a:r>
              <a:rPr lang="zh-CN" altLang="en-US" sz="2400" dirty="0"/>
              <a:t>,</a:t>
            </a:r>
            <a:r>
              <a:rPr lang="en-US" altLang="zh-CN" sz="2400" dirty="0"/>
              <a:t>Sname</a:t>
            </a:r>
            <a:r>
              <a:rPr lang="zh-CN" altLang="en-US" sz="2400" dirty="0"/>
              <a:t>,</a:t>
            </a:r>
            <a:r>
              <a:rPr lang="en-US" altLang="zh-CN" sz="2400" dirty="0"/>
              <a:t>Sage</a:t>
            </a:r>
            <a:endParaRPr lang="en-US" altLang="zh-CN" sz="2400" dirty="0"/>
          </a:p>
          <a:p>
            <a:pPr eaLnBrk="1" hangingPunct="1">
              <a:lnSpc>
                <a:spcPct val="130000"/>
              </a:lnSpc>
              <a:buNone/>
            </a:pPr>
            <a:r>
              <a:rPr lang="en-US" altLang="zh-CN" sz="2400" dirty="0"/>
              <a:t>        FROM  Student</a:t>
            </a:r>
            <a:endParaRPr lang="en-US" altLang="zh-CN" sz="2400" dirty="0"/>
          </a:p>
          <a:p>
            <a:pPr eaLnBrk="1" hangingPunct="1">
              <a:lnSpc>
                <a:spcPct val="130000"/>
              </a:lnSpc>
              <a:buNone/>
            </a:pPr>
            <a:r>
              <a:rPr lang="en-US" altLang="zh-CN" sz="2400" dirty="0"/>
              <a:t>        WHERE  Sdept= 'IS'</a:t>
            </a:r>
            <a:endParaRPr lang="en-US" altLang="zh-CN" sz="2400" dirty="0"/>
          </a:p>
          <a:p>
            <a:pPr eaLnBrk="1" hangingPunct="1">
              <a:lnSpc>
                <a:spcPct val="130000"/>
              </a:lnSpc>
              <a:buNone/>
            </a:pPr>
            <a:r>
              <a:rPr lang="en-US" altLang="zh-CN" sz="2400" dirty="0"/>
              <a:t>        </a:t>
            </a:r>
            <a:r>
              <a:rPr lang="en-US" altLang="zh-CN" sz="2400" dirty="0">
                <a:solidFill>
                  <a:srgbClr val="FF0000"/>
                </a:solidFill>
              </a:rPr>
              <a:t>WITH CHECK OPTION</a:t>
            </a:r>
            <a:r>
              <a:rPr lang="zh-CN" altLang="en-US" sz="2400" dirty="0">
                <a:solidFill>
                  <a:srgbClr val="FF0000"/>
                </a:solidFill>
              </a:rPr>
              <a:t>;</a:t>
            </a:r>
            <a:endParaRPr lang="zh-CN" altLang="en-US" sz="2400" dirty="0">
              <a:solidFill>
                <a:srgbClr val="FF0000"/>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49155" name="Rectangle 3"/>
          <p:cNvSpPr>
            <a:spLocks noGrp="1"/>
          </p:cNvSpPr>
          <p:nvPr>
            <p:ph type="body" idx="4294967295"/>
          </p:nvPr>
        </p:nvSpPr>
        <p:spPr>
          <a:xfrm>
            <a:off x="296863" y="1125538"/>
            <a:ext cx="8739187" cy="4608512"/>
          </a:xfrm>
        </p:spPr>
        <p:txBody>
          <a:bodyPr vert="horz" wrap="square" lIns="91440" tIns="45720" rIns="91440" bIns="45720" anchor="t"/>
          <a:p>
            <a:pPr>
              <a:lnSpc>
                <a:spcPct val="130000"/>
              </a:lnSpc>
            </a:pPr>
            <a:r>
              <a:rPr lang="zh-CN" altLang="en-US" dirty="0"/>
              <a:t>定义</a:t>
            </a:r>
            <a:r>
              <a:rPr lang="en-US" altLang="zh-CN" dirty="0"/>
              <a:t>IS_Student</a:t>
            </a:r>
            <a:r>
              <a:rPr lang="zh-CN" altLang="en-US" dirty="0"/>
              <a:t>视图时加上了</a:t>
            </a:r>
            <a:r>
              <a:rPr lang="en-US" altLang="zh-CN" dirty="0"/>
              <a:t>WITH CHECK OPTION</a:t>
            </a:r>
            <a:r>
              <a:rPr lang="zh-CN" altLang="en-US" dirty="0"/>
              <a:t>子句，对该视图进行插入、修改和删除操作时，</a:t>
            </a:r>
            <a:r>
              <a:rPr lang="en-US" altLang="zh-CN" dirty="0"/>
              <a:t>RDBMS</a:t>
            </a:r>
            <a:r>
              <a:rPr lang="zh-CN" altLang="en-US" dirty="0"/>
              <a:t>会自动加上</a:t>
            </a:r>
            <a:r>
              <a:rPr lang="en-US" altLang="zh-CN" dirty="0"/>
              <a:t>Sdept='IS'</a:t>
            </a:r>
            <a:r>
              <a:rPr lang="zh-CN" altLang="en-US" dirty="0"/>
              <a:t>的条件。</a:t>
            </a:r>
            <a:endParaRPr lang="zh-CN" altLang="en-US" dirty="0"/>
          </a:p>
          <a:p>
            <a:pPr>
              <a:lnSpc>
                <a:spcPct val="130000"/>
              </a:lnSpc>
            </a:pPr>
            <a:r>
              <a:rPr lang="zh-CN" altLang="en-US" dirty="0"/>
              <a:t>若一个视图是从单个基本表导出的，并且只是去掉了基本表的某些行和某些列，但保留了主码，我们称这类视图为</a:t>
            </a:r>
            <a:r>
              <a:rPr lang="zh-CN" altLang="en-US" dirty="0">
                <a:solidFill>
                  <a:srgbClr val="FF00FF"/>
                </a:solidFill>
              </a:rPr>
              <a:t>行列子集视图</a:t>
            </a:r>
            <a:r>
              <a:rPr lang="zh-CN" altLang="en-US" dirty="0"/>
              <a:t>。</a:t>
            </a:r>
            <a:endParaRPr lang="zh-CN" altLang="en-US" sz="3200" dirty="0"/>
          </a:p>
          <a:p>
            <a:pPr lvl="1">
              <a:lnSpc>
                <a:spcPct val="130000"/>
              </a:lnSpc>
            </a:pPr>
            <a:r>
              <a:rPr lang="en-US" altLang="zh-CN" dirty="0"/>
              <a:t>IS_Student</a:t>
            </a:r>
            <a:r>
              <a:rPr lang="zh-CN" altLang="en-US" dirty="0"/>
              <a:t>视图就是一个行列子集视图。</a:t>
            </a:r>
            <a:endParaRPr lang="zh-CN" alt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50179" name="Rectangle 3"/>
          <p:cNvSpPr>
            <a:spLocks noGrp="1"/>
          </p:cNvSpPr>
          <p:nvPr>
            <p:ph type="body" idx="4294967295"/>
          </p:nvPr>
        </p:nvSpPr>
        <p:spPr>
          <a:xfrm>
            <a:off x="684213" y="1098550"/>
            <a:ext cx="7772400" cy="5356225"/>
          </a:xfrm>
        </p:spPr>
        <p:txBody>
          <a:bodyPr vert="horz" wrap="square" lIns="91440" tIns="45720" rIns="91440" bIns="45720" anchor="t"/>
          <a:p>
            <a:pPr eaLnBrk="1" hangingPunct="1">
              <a:lnSpc>
                <a:spcPct val="110000"/>
              </a:lnSpc>
            </a:pPr>
            <a:r>
              <a:rPr lang="zh-CN" altLang="en-US" dirty="0"/>
              <a:t>基于多个基表的视图</a:t>
            </a:r>
            <a:endParaRPr lang="zh-CN" altLang="en-US" dirty="0"/>
          </a:p>
          <a:p>
            <a:pPr eaLnBrk="1" hangingPunct="1">
              <a:lnSpc>
                <a:spcPct val="110000"/>
              </a:lnSpc>
              <a:buNone/>
            </a:pPr>
            <a:endParaRPr lang="zh-CN" altLang="en-US" sz="1200" dirty="0"/>
          </a:p>
          <a:p>
            <a:pPr eaLnBrk="1" hangingPunct="1">
              <a:lnSpc>
                <a:spcPct val="110000"/>
              </a:lnSpc>
              <a:buNone/>
            </a:pPr>
            <a:r>
              <a:rPr lang="en-US" altLang="zh-CN" sz="2400" dirty="0"/>
              <a:t>[</a:t>
            </a:r>
            <a:r>
              <a:rPr lang="zh-CN" altLang="en-US" sz="2400" dirty="0"/>
              <a:t>例</a:t>
            </a:r>
            <a:r>
              <a:rPr lang="en-US" altLang="zh-CN" sz="2400" dirty="0"/>
              <a:t>3.86]  </a:t>
            </a:r>
            <a:r>
              <a:rPr lang="zh-CN" altLang="en-US" sz="2400" dirty="0"/>
              <a:t>建立信息系选修了</a:t>
            </a:r>
            <a:r>
              <a:rPr lang="en-US" altLang="zh-CN" sz="2400" dirty="0"/>
              <a:t>1</a:t>
            </a:r>
            <a:r>
              <a:rPr lang="zh-CN" altLang="en-US" sz="2400" dirty="0"/>
              <a:t>号课程的学生的视图（包括学号、姓名、成绩）。</a:t>
            </a:r>
            <a:endParaRPr lang="zh-CN" altLang="en-US" sz="2400" dirty="0"/>
          </a:p>
          <a:p>
            <a:pPr eaLnBrk="1" hangingPunct="1">
              <a:lnSpc>
                <a:spcPct val="110000"/>
              </a:lnSpc>
              <a:buNone/>
            </a:pPr>
            <a:r>
              <a:rPr lang="zh-CN" altLang="en-US" sz="2200" dirty="0"/>
              <a:t>        </a:t>
            </a:r>
            <a:r>
              <a:rPr lang="en-US" altLang="zh-CN" sz="2400" dirty="0"/>
              <a:t>CREATE VIEW IS_S1</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Grade</a:t>
            </a:r>
            <a:r>
              <a:rPr lang="zh-CN" altLang="en-US" sz="2400" dirty="0"/>
              <a:t>)</a:t>
            </a:r>
            <a:endParaRPr lang="zh-CN" altLang="en-US" sz="2400" dirty="0"/>
          </a:p>
          <a:p>
            <a:pPr eaLnBrk="1" hangingPunct="1">
              <a:lnSpc>
                <a:spcPct val="110000"/>
              </a:lnSpc>
              <a:buNone/>
            </a:pPr>
            <a:r>
              <a:rPr lang="en-US" altLang="zh-CN" sz="2400" dirty="0"/>
              <a:t>        AS </a:t>
            </a:r>
            <a:endParaRPr lang="en-US" altLang="zh-CN" sz="2400" dirty="0"/>
          </a:p>
          <a:p>
            <a:pPr eaLnBrk="1" hangingPunct="1">
              <a:lnSpc>
                <a:spcPct val="110000"/>
              </a:lnSpc>
              <a:buNone/>
            </a:pPr>
            <a:r>
              <a:rPr lang="en-US" altLang="zh-CN" sz="2400" dirty="0"/>
              <a:t>        SELECT Student.Sno,Sname,Grade</a:t>
            </a:r>
            <a:endParaRPr lang="en-US" altLang="zh-CN" sz="2400" dirty="0"/>
          </a:p>
          <a:p>
            <a:pPr eaLnBrk="1" hangingPunct="1">
              <a:lnSpc>
                <a:spcPct val="110000"/>
              </a:lnSpc>
              <a:buNone/>
            </a:pPr>
            <a:r>
              <a:rPr lang="en-US" altLang="zh-CN" sz="2400" dirty="0"/>
              <a:t>        FROM  Student,SC</a:t>
            </a:r>
            <a:endParaRPr lang="en-US" altLang="zh-CN" sz="2400" dirty="0"/>
          </a:p>
          <a:p>
            <a:pPr eaLnBrk="1" hangingPunct="1">
              <a:lnSpc>
                <a:spcPct val="110000"/>
              </a:lnSpc>
              <a:buNone/>
            </a:pPr>
            <a:r>
              <a:rPr lang="en-US" altLang="zh-CN" sz="2400" dirty="0"/>
              <a:t>        WHERE  Sdept= 'IS' AND</a:t>
            </a:r>
            <a:endParaRPr lang="en-US" altLang="zh-CN" sz="2400" dirty="0"/>
          </a:p>
          <a:p>
            <a:pPr eaLnBrk="1" hangingPunct="1">
              <a:lnSpc>
                <a:spcPct val="110000"/>
              </a:lnSpc>
              <a:buNone/>
            </a:pPr>
            <a:r>
              <a:rPr lang="en-US" altLang="zh-CN" sz="2400" dirty="0"/>
              <a:t>                       Student.Sno=SC.Sno AND</a:t>
            </a:r>
            <a:endParaRPr lang="en-US" altLang="zh-CN" sz="2400" dirty="0"/>
          </a:p>
          <a:p>
            <a:pPr eaLnBrk="1" hangingPunct="1">
              <a:lnSpc>
                <a:spcPct val="110000"/>
              </a:lnSpc>
              <a:buNone/>
            </a:pPr>
            <a:r>
              <a:rPr lang="en-US" altLang="zh-CN" sz="2400" dirty="0"/>
              <a:t>                       SC.Cno= '1'</a:t>
            </a:r>
            <a:r>
              <a:rPr lang="zh-CN" altLang="en-US" sz="2400" dirty="0"/>
              <a:t>;</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1026"/>
          <p:cNvSpPr>
            <a:spLocks noGrp="1"/>
          </p:cNvSpPr>
          <p:nvPr>
            <p:ph type="title"/>
          </p:nvPr>
        </p:nvSpPr>
        <p:spPr>
          <a:ln/>
        </p:spPr>
        <p:txBody>
          <a:bodyPr vert="horz" wrap="square" lIns="91440" tIns="45720" rIns="91440" bIns="45720" anchor="ctr"/>
          <a:p>
            <a:pPr eaLnBrk="1" hangingPunct="1"/>
            <a:r>
              <a:rPr lang="en-US" altLang="zh-CN" sz="3600" dirty="0"/>
              <a:t>3.2 </a:t>
            </a:r>
            <a:r>
              <a:rPr lang="zh-CN" altLang="en-US" sz="3600" dirty="0"/>
              <a:t>学生</a:t>
            </a:r>
            <a:r>
              <a:rPr lang="en-US" altLang="zh-CN" sz="3600" dirty="0"/>
              <a:t>-</a:t>
            </a:r>
            <a:r>
              <a:rPr lang="zh-CN" altLang="en-US" sz="3600" dirty="0"/>
              <a:t>课程 数据库</a:t>
            </a:r>
            <a:endParaRPr lang="zh-CN" altLang="en-US" sz="3600" dirty="0"/>
          </a:p>
        </p:txBody>
      </p:sp>
      <p:sp>
        <p:nvSpPr>
          <p:cNvPr id="23555" name="Rectangle 1027"/>
          <p:cNvSpPr>
            <a:spLocks noGrp="1"/>
          </p:cNvSpPr>
          <p:nvPr>
            <p:ph type="body"/>
          </p:nvPr>
        </p:nvSpPr>
        <p:spPr>
          <a:xfrm>
            <a:off x="457200" y="1339850"/>
            <a:ext cx="8435975" cy="4854575"/>
          </a:xfrm>
          <a:ln/>
        </p:spPr>
        <p:txBody>
          <a:bodyPr vert="horz" wrap="square" lIns="91440" tIns="45720" rIns="91440" bIns="45720" anchor="t"/>
          <a:p>
            <a:pPr eaLnBrk="1" hangingPunct="1">
              <a:lnSpc>
                <a:spcPct val="150000"/>
              </a:lnSpc>
            </a:pPr>
            <a:r>
              <a:rPr lang="zh-CN" altLang="en-US" dirty="0"/>
              <a:t>学生</a:t>
            </a:r>
            <a:r>
              <a:rPr lang="en-US" altLang="zh-CN" dirty="0"/>
              <a:t>-</a:t>
            </a:r>
            <a:r>
              <a:rPr lang="zh-CN" altLang="en-US" dirty="0"/>
              <a:t>课程模式 </a:t>
            </a:r>
            <a:r>
              <a:rPr lang="en-US" altLang="zh-CN" dirty="0"/>
              <a:t>S-T :    </a:t>
            </a:r>
            <a:endParaRPr lang="en-US" altLang="zh-CN" dirty="0"/>
          </a:p>
          <a:p>
            <a:pPr eaLnBrk="1" hangingPunct="1">
              <a:lnSpc>
                <a:spcPct val="150000"/>
              </a:lnSpc>
              <a:buNone/>
            </a:pPr>
            <a:r>
              <a:rPr lang="zh-CN" altLang="en-US" dirty="0"/>
              <a:t>	学生表：</a:t>
            </a:r>
            <a:r>
              <a:rPr lang="en-US" altLang="zh-CN" dirty="0"/>
              <a:t>Student</a:t>
            </a:r>
            <a:r>
              <a:rPr lang="zh-CN" altLang="en-US" dirty="0"/>
              <a:t>(</a:t>
            </a:r>
            <a:r>
              <a:rPr lang="en-US" altLang="zh-CN" u="sng" dirty="0"/>
              <a:t>Sno</a:t>
            </a:r>
            <a:r>
              <a:rPr lang="en-US" altLang="zh-CN" dirty="0"/>
              <a:t>,Sname,Ssex,Sage,Sdept</a:t>
            </a:r>
            <a:r>
              <a:rPr lang="zh-CN" altLang="en-US" dirty="0"/>
              <a:t>)</a:t>
            </a:r>
            <a:endParaRPr lang="zh-CN" altLang="en-US" dirty="0"/>
          </a:p>
          <a:p>
            <a:pPr eaLnBrk="1" hangingPunct="1">
              <a:lnSpc>
                <a:spcPct val="150000"/>
              </a:lnSpc>
              <a:buNone/>
            </a:pPr>
            <a:r>
              <a:rPr lang="en-US" altLang="zh-CN" dirty="0"/>
              <a:t>    </a:t>
            </a:r>
            <a:r>
              <a:rPr lang="zh-CN" altLang="en-US" dirty="0"/>
              <a:t>课程表：</a:t>
            </a:r>
            <a:r>
              <a:rPr lang="en-US" altLang="zh-CN" dirty="0"/>
              <a:t>Course</a:t>
            </a:r>
            <a:r>
              <a:rPr lang="zh-CN" altLang="en-US" dirty="0"/>
              <a:t>(</a:t>
            </a:r>
            <a:r>
              <a:rPr lang="en-US" altLang="zh-CN" u="sng" dirty="0"/>
              <a:t>Cno</a:t>
            </a:r>
            <a:r>
              <a:rPr lang="en-US" altLang="zh-CN" dirty="0"/>
              <a:t>,Cname,Cpno,Ccredit</a:t>
            </a:r>
            <a:r>
              <a:rPr lang="zh-CN" altLang="en-US" dirty="0"/>
              <a:t>)</a:t>
            </a:r>
            <a:endParaRPr lang="zh-CN" altLang="en-US" dirty="0"/>
          </a:p>
          <a:p>
            <a:pPr eaLnBrk="1" hangingPunct="1">
              <a:lnSpc>
                <a:spcPct val="150000"/>
              </a:lnSpc>
              <a:buNone/>
            </a:pPr>
            <a:r>
              <a:rPr lang="en-US" altLang="zh-CN" dirty="0"/>
              <a:t>    </a:t>
            </a:r>
            <a:r>
              <a:rPr lang="zh-CN" altLang="en-US" dirty="0"/>
              <a:t>学生选课表：</a:t>
            </a:r>
            <a:r>
              <a:rPr lang="en-US" altLang="zh-CN" dirty="0"/>
              <a:t>SC</a:t>
            </a:r>
            <a:r>
              <a:rPr lang="zh-CN" altLang="en-US" dirty="0"/>
              <a:t>(</a:t>
            </a:r>
            <a:r>
              <a:rPr lang="en-US" altLang="zh-CN" u="sng" dirty="0"/>
              <a:t>Sno,Cno</a:t>
            </a:r>
            <a:r>
              <a:rPr lang="en-US" altLang="zh-CN" dirty="0"/>
              <a:t>,Grade</a:t>
            </a:r>
            <a:r>
              <a:rPr lang="zh-CN" altLang="en-US" dirty="0"/>
              <a:t>)</a:t>
            </a:r>
            <a:endParaRPr lang="zh-CN" altLang="en-US" dirty="0"/>
          </a:p>
          <a:p>
            <a:pPr eaLnBrk="1" hangingPunct="1">
              <a:buNone/>
            </a:pPr>
            <a:r>
              <a:rPr lang="en-US" altLang="zh-CN" dirty="0"/>
              <a:t>    </a:t>
            </a:r>
            <a:endParaRPr lang="en-US" altLang="zh-CN" dirty="0"/>
          </a:p>
          <a:p>
            <a:pPr eaLnBrk="1" hangingPunct="1">
              <a:buNone/>
            </a:pPr>
            <a:endParaRPr lang="en-US" altLang="zh-CN"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51203" name="Rectangle 3"/>
          <p:cNvSpPr>
            <a:spLocks noGrp="1"/>
          </p:cNvSpPr>
          <p:nvPr>
            <p:ph type="body" idx="4294967295"/>
          </p:nvPr>
        </p:nvSpPr>
        <p:spPr>
          <a:xfrm>
            <a:off x="457200" y="1098550"/>
            <a:ext cx="8229600" cy="4840288"/>
          </a:xfrm>
        </p:spPr>
        <p:txBody>
          <a:bodyPr vert="horz" wrap="square" lIns="91440" tIns="45720" rIns="91440" bIns="45720" anchor="t"/>
          <a:p>
            <a:pPr eaLnBrk="1" hangingPunct="1">
              <a:lnSpc>
                <a:spcPct val="130000"/>
              </a:lnSpc>
            </a:pPr>
            <a:r>
              <a:rPr lang="zh-CN" altLang="en-US" dirty="0"/>
              <a:t>基于视图的视图</a:t>
            </a:r>
            <a:endParaRPr lang="zh-CN" altLang="en-US" dirty="0"/>
          </a:p>
          <a:p>
            <a:pPr eaLnBrk="1" hangingPunct="1">
              <a:lnSpc>
                <a:spcPct val="130000"/>
              </a:lnSpc>
            </a:pPr>
            <a:endParaRPr lang="zh-CN" altLang="en-US" sz="1200" dirty="0"/>
          </a:p>
          <a:p>
            <a:pPr eaLnBrk="1" hangingPunct="1">
              <a:lnSpc>
                <a:spcPct val="130000"/>
              </a:lnSpc>
              <a:buNone/>
            </a:pPr>
            <a:r>
              <a:rPr lang="zh-CN" altLang="en-US" sz="2000" dirty="0"/>
              <a:t>	</a:t>
            </a:r>
            <a:r>
              <a:rPr lang="en-US" altLang="zh-CN" sz="2400" dirty="0"/>
              <a:t>[</a:t>
            </a:r>
            <a:r>
              <a:rPr lang="zh-CN" altLang="en-US" sz="2400" dirty="0"/>
              <a:t>例</a:t>
            </a:r>
            <a:r>
              <a:rPr lang="en-US" altLang="zh-CN" sz="2400" dirty="0"/>
              <a:t>3.87]  </a:t>
            </a:r>
            <a:r>
              <a:rPr lang="zh-CN" altLang="en-US" sz="2400" dirty="0"/>
              <a:t>建立信息系选修了</a:t>
            </a:r>
            <a:r>
              <a:rPr lang="en-US" altLang="zh-CN" sz="2400" dirty="0"/>
              <a:t>1</a:t>
            </a:r>
            <a:r>
              <a:rPr lang="zh-CN" altLang="en-US" sz="2400" dirty="0"/>
              <a:t>号课程且成绩在</a:t>
            </a:r>
            <a:r>
              <a:rPr lang="en-US" altLang="zh-CN" sz="2400" dirty="0"/>
              <a:t>90</a:t>
            </a:r>
            <a:r>
              <a:rPr lang="zh-CN" altLang="en-US" sz="2400" dirty="0"/>
              <a:t>分以上的学生的视图。</a:t>
            </a:r>
            <a:endParaRPr lang="zh-CN" altLang="en-US" sz="2000" dirty="0"/>
          </a:p>
          <a:p>
            <a:pPr eaLnBrk="1" hangingPunct="1">
              <a:lnSpc>
                <a:spcPct val="130000"/>
              </a:lnSpc>
              <a:buNone/>
            </a:pPr>
            <a:r>
              <a:rPr lang="zh-CN" altLang="en-US" sz="2200" dirty="0"/>
              <a:t>       </a:t>
            </a:r>
            <a:r>
              <a:rPr lang="zh-CN" altLang="en-US" sz="2400" dirty="0"/>
              <a:t> </a:t>
            </a:r>
            <a:r>
              <a:rPr lang="en-US" altLang="zh-CN" sz="2400" dirty="0"/>
              <a:t>CREATE VIEW IS_S2</a:t>
            </a:r>
            <a:endParaRPr lang="en-US" altLang="zh-CN" sz="2400" dirty="0"/>
          </a:p>
          <a:p>
            <a:pPr eaLnBrk="1" hangingPunct="1">
              <a:lnSpc>
                <a:spcPct val="130000"/>
              </a:lnSpc>
              <a:buNone/>
            </a:pPr>
            <a:r>
              <a:rPr lang="en-US" altLang="zh-CN" sz="2400" dirty="0"/>
              <a:t>        AS</a:t>
            </a:r>
            <a:endParaRPr lang="en-US" altLang="zh-CN" sz="2400" dirty="0"/>
          </a:p>
          <a:p>
            <a:pPr eaLnBrk="1" hangingPunct="1">
              <a:lnSpc>
                <a:spcPct val="130000"/>
              </a:lnSpc>
              <a:buNone/>
            </a:pPr>
            <a:r>
              <a:rPr lang="en-US" altLang="zh-CN" sz="2400" dirty="0"/>
              <a:t>        SELECT Sno,Sname,Grade</a:t>
            </a:r>
            <a:endParaRPr lang="en-US" altLang="zh-CN" sz="2400" dirty="0"/>
          </a:p>
          <a:p>
            <a:pPr eaLnBrk="1" hangingPunct="1">
              <a:lnSpc>
                <a:spcPct val="130000"/>
              </a:lnSpc>
              <a:buNone/>
            </a:pPr>
            <a:r>
              <a:rPr lang="en-US" altLang="zh-CN" sz="2400" dirty="0"/>
              <a:t>        FROM  IS_S1</a:t>
            </a:r>
            <a:endParaRPr lang="en-US" altLang="zh-CN" sz="2400" dirty="0"/>
          </a:p>
          <a:p>
            <a:pPr eaLnBrk="1" hangingPunct="1">
              <a:lnSpc>
                <a:spcPct val="130000"/>
              </a:lnSpc>
              <a:buNone/>
            </a:pPr>
            <a:r>
              <a:rPr lang="en-US" altLang="zh-CN" sz="2400" dirty="0"/>
              <a:t>        WHERE  Grade&gt;=90</a:t>
            </a:r>
            <a:r>
              <a:rPr lang="zh-CN" altLang="en-US" sz="2400" dirty="0"/>
              <a:t>;</a:t>
            </a:r>
            <a:endParaRPr lang="zh-CN" altLang="en-US" sz="24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52227" name="Rectangle 3"/>
          <p:cNvSpPr>
            <a:spLocks noGrp="1"/>
          </p:cNvSpPr>
          <p:nvPr>
            <p:ph type="body" idx="4294967295"/>
          </p:nvPr>
        </p:nvSpPr>
        <p:spPr/>
        <p:txBody>
          <a:bodyPr vert="horz" wrap="square" lIns="91440" tIns="45720" rIns="91440" bIns="45720" anchor="t"/>
          <a:p>
            <a:pPr eaLnBrk="1" hangingPunct="1"/>
            <a:r>
              <a:rPr lang="zh-CN" altLang="en-US" dirty="0"/>
              <a:t>带表达式的视图</a:t>
            </a:r>
            <a:endParaRPr lang="zh-CN" altLang="en-US" dirty="0"/>
          </a:p>
          <a:p>
            <a:pPr eaLnBrk="1" hangingPunct="1"/>
            <a:endParaRPr lang="zh-CN" altLang="en-US" sz="1200" dirty="0"/>
          </a:p>
          <a:p>
            <a:pPr eaLnBrk="1" hangingPunct="1">
              <a:buNone/>
            </a:pPr>
            <a:r>
              <a:rPr lang="en-US" altLang="zh-CN" sz="2400" dirty="0"/>
              <a:t>[</a:t>
            </a:r>
            <a:r>
              <a:rPr lang="zh-CN" altLang="en-US" sz="2400" dirty="0"/>
              <a:t>例</a:t>
            </a:r>
            <a:r>
              <a:rPr lang="en-US" altLang="zh-CN" sz="2400" dirty="0"/>
              <a:t>3.88]  </a:t>
            </a:r>
            <a:r>
              <a:rPr lang="zh-CN" altLang="en-US" sz="2400" dirty="0"/>
              <a:t>定义一个反映学生出生年份的视图。</a:t>
            </a:r>
            <a:endParaRPr lang="zh-CN" altLang="en-US" sz="2400" dirty="0"/>
          </a:p>
          <a:p>
            <a:pPr lvl="1">
              <a:lnSpc>
                <a:spcPct val="130000"/>
              </a:lnSpc>
              <a:buNone/>
            </a:pPr>
            <a:r>
              <a:rPr lang="zh-CN" altLang="en-US" sz="2200" dirty="0"/>
              <a:t>        </a:t>
            </a:r>
            <a:r>
              <a:rPr lang="en-US" altLang="zh-CN" dirty="0"/>
              <a:t>CREATE  VIEW BT_S</a:t>
            </a:r>
            <a:r>
              <a:rPr lang="zh-CN" altLang="en-US" dirty="0"/>
              <a:t>(</a:t>
            </a:r>
            <a:r>
              <a:rPr lang="en-US" altLang="zh-CN" dirty="0"/>
              <a:t>Sno,Sname,</a:t>
            </a:r>
            <a:r>
              <a:rPr lang="en-US" altLang="zh-CN" dirty="0">
                <a:solidFill>
                  <a:srgbClr val="FF00FF"/>
                </a:solidFill>
              </a:rPr>
              <a:t>Sbirth</a:t>
            </a:r>
            <a:r>
              <a:rPr lang="zh-CN" altLang="en-US" dirty="0"/>
              <a:t>)</a:t>
            </a:r>
            <a:endParaRPr lang="zh-CN" altLang="en-US" dirty="0"/>
          </a:p>
          <a:p>
            <a:pPr lvl="1">
              <a:lnSpc>
                <a:spcPct val="130000"/>
              </a:lnSpc>
              <a:buNone/>
            </a:pPr>
            <a:r>
              <a:rPr lang="en-US" altLang="zh-CN" dirty="0"/>
              <a:t>        AS </a:t>
            </a:r>
            <a:endParaRPr lang="en-US" altLang="zh-CN" dirty="0"/>
          </a:p>
          <a:p>
            <a:pPr lvl="1">
              <a:lnSpc>
                <a:spcPct val="130000"/>
              </a:lnSpc>
              <a:buNone/>
            </a:pPr>
            <a:r>
              <a:rPr lang="en-US" altLang="zh-CN" dirty="0"/>
              <a:t>        SELECT Sno,Sname,</a:t>
            </a:r>
            <a:r>
              <a:rPr lang="en-US" altLang="zh-CN" dirty="0">
                <a:solidFill>
                  <a:srgbClr val="FF00FF"/>
                </a:solidFill>
              </a:rPr>
              <a:t>2014-Sage</a:t>
            </a:r>
            <a:endParaRPr lang="en-US" altLang="zh-CN" dirty="0">
              <a:solidFill>
                <a:srgbClr val="FF00FF"/>
              </a:solidFill>
            </a:endParaRPr>
          </a:p>
          <a:p>
            <a:pPr lvl="1">
              <a:lnSpc>
                <a:spcPct val="130000"/>
              </a:lnSpc>
              <a:buNone/>
            </a:pPr>
            <a:r>
              <a:rPr lang="en-US" altLang="zh-CN" dirty="0"/>
              <a:t>        FROM  Student</a:t>
            </a:r>
            <a:r>
              <a:rPr lang="zh-CN" altLang="en-US" dirty="0"/>
              <a:t>;</a:t>
            </a:r>
            <a:endParaRPr lang="zh-CN" altLang="en-US" dirty="0"/>
          </a:p>
          <a:p>
            <a:pPr eaLnBrk="1" hangingPunct="1">
              <a:lnSpc>
                <a:spcPct val="150000"/>
              </a:lnSpc>
              <a:buNone/>
            </a:pPr>
            <a:endParaRPr lang="en-US" altLang="zh-CN" sz="2200"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idx="4294967295"/>
          </p:nvPr>
        </p:nvSpPr>
        <p:spPr/>
        <p:txBody>
          <a:bodyPr vert="horz" wrap="square" lIns="91440" tIns="45720" rIns="91440" bIns="45720" anchor="ctr"/>
          <a:p>
            <a:pPr eaLnBrk="1" hangingPunct="1"/>
            <a:r>
              <a:rPr lang="zh-CN" altLang="en-US" sz="3600" dirty="0"/>
              <a:t>建立视图（续）</a:t>
            </a:r>
            <a:endParaRPr lang="zh-CN" altLang="en-US" sz="3600" dirty="0"/>
          </a:p>
        </p:txBody>
      </p:sp>
      <p:sp>
        <p:nvSpPr>
          <p:cNvPr id="53251" name="Rectangle 3"/>
          <p:cNvSpPr>
            <a:spLocks noGrp="1"/>
          </p:cNvSpPr>
          <p:nvPr>
            <p:ph type="body" idx="4294967295"/>
          </p:nvPr>
        </p:nvSpPr>
        <p:spPr/>
        <p:txBody>
          <a:bodyPr vert="horz" wrap="square" lIns="91440" tIns="45720" rIns="91440" bIns="45720" anchor="t"/>
          <a:p>
            <a:pPr eaLnBrk="1" hangingPunct="1"/>
            <a:r>
              <a:rPr lang="zh-CN" altLang="en-US" dirty="0"/>
              <a:t>分组视图</a:t>
            </a:r>
            <a:endParaRPr lang="zh-CN" altLang="en-US" dirty="0"/>
          </a:p>
          <a:p>
            <a:pPr eaLnBrk="1" hangingPunct="1"/>
            <a:endParaRPr lang="zh-CN" altLang="en-US" sz="1200" dirty="0"/>
          </a:p>
          <a:p>
            <a:pPr eaLnBrk="1" hangingPunct="1">
              <a:buNone/>
            </a:pPr>
            <a:r>
              <a:rPr lang="en-US" altLang="zh-CN" sz="2400" dirty="0"/>
              <a:t>[</a:t>
            </a:r>
            <a:r>
              <a:rPr lang="zh-CN" altLang="en-US" sz="2400" dirty="0"/>
              <a:t>例</a:t>
            </a:r>
            <a:r>
              <a:rPr lang="en-US" altLang="zh-CN" sz="2400" dirty="0"/>
              <a:t>3.89]  </a:t>
            </a:r>
            <a:r>
              <a:rPr lang="zh-CN" altLang="en-US" sz="2400" dirty="0"/>
              <a:t>将学生的学号及平均成绩定义为一个视图</a:t>
            </a:r>
            <a:endParaRPr lang="zh-CN" altLang="en-US" sz="2400" dirty="0"/>
          </a:p>
          <a:p>
            <a:pPr eaLnBrk="1" hangingPunct="1">
              <a:lnSpc>
                <a:spcPct val="120000"/>
              </a:lnSpc>
              <a:buNone/>
            </a:pPr>
            <a:r>
              <a:rPr lang="zh-CN" altLang="en-US" sz="2400" dirty="0"/>
              <a:t>	       </a:t>
            </a:r>
            <a:r>
              <a:rPr lang="en-US" altLang="zh-CN" sz="2400" dirty="0"/>
              <a:t>CREAT  VIEW S_G</a:t>
            </a:r>
            <a:r>
              <a:rPr lang="zh-CN" altLang="en-US" sz="2400" dirty="0"/>
              <a:t>(</a:t>
            </a:r>
            <a:r>
              <a:rPr lang="en-US" altLang="zh-CN" sz="2400" dirty="0"/>
              <a:t>Sno,</a:t>
            </a:r>
            <a:r>
              <a:rPr lang="en-US" altLang="zh-CN" sz="2400" dirty="0">
                <a:solidFill>
                  <a:srgbClr val="FF00FF"/>
                </a:solidFill>
              </a:rPr>
              <a:t>Gavg</a:t>
            </a:r>
            <a:r>
              <a:rPr lang="zh-CN" altLang="en-US" sz="2400" dirty="0"/>
              <a:t>)</a:t>
            </a:r>
            <a:endParaRPr lang="zh-CN" altLang="en-US" sz="2400" dirty="0"/>
          </a:p>
          <a:p>
            <a:pPr eaLnBrk="1" hangingPunct="1">
              <a:lnSpc>
                <a:spcPct val="120000"/>
              </a:lnSpc>
              <a:buNone/>
            </a:pPr>
            <a:r>
              <a:rPr lang="en-US" altLang="zh-CN" sz="2400" dirty="0"/>
              <a:t>             AS  </a:t>
            </a:r>
            <a:endParaRPr lang="en-US" altLang="zh-CN" sz="2400" dirty="0"/>
          </a:p>
          <a:p>
            <a:pPr eaLnBrk="1" hangingPunct="1">
              <a:lnSpc>
                <a:spcPct val="120000"/>
              </a:lnSpc>
              <a:buNone/>
            </a:pPr>
            <a:r>
              <a:rPr lang="en-US" altLang="zh-CN" sz="2400" dirty="0"/>
              <a:t>             SELECT Sno,</a:t>
            </a:r>
            <a:r>
              <a:rPr lang="en-US" altLang="zh-CN" sz="2400" dirty="0">
                <a:solidFill>
                  <a:srgbClr val="FF00FF"/>
                </a:solidFill>
              </a:rPr>
              <a:t>AVG</a:t>
            </a:r>
            <a:r>
              <a:rPr lang="zh-CN" altLang="en-US" sz="2400" dirty="0">
                <a:solidFill>
                  <a:srgbClr val="FF00FF"/>
                </a:solidFill>
              </a:rPr>
              <a:t>(</a:t>
            </a:r>
            <a:r>
              <a:rPr lang="en-US" altLang="zh-CN" sz="2400" dirty="0">
                <a:solidFill>
                  <a:srgbClr val="FF00FF"/>
                </a:solidFill>
              </a:rPr>
              <a:t>Grade</a:t>
            </a:r>
            <a:r>
              <a:rPr lang="zh-CN" altLang="en-US" sz="2400" dirty="0">
                <a:solidFill>
                  <a:srgbClr val="FF00FF"/>
                </a:solidFill>
              </a:rPr>
              <a:t>)</a:t>
            </a:r>
            <a:endParaRPr lang="zh-CN" altLang="en-US" sz="2400" dirty="0">
              <a:solidFill>
                <a:srgbClr val="FF00FF"/>
              </a:solidFill>
            </a:endParaRPr>
          </a:p>
          <a:p>
            <a:pPr eaLnBrk="1" hangingPunct="1">
              <a:lnSpc>
                <a:spcPct val="120000"/>
              </a:lnSpc>
              <a:buNone/>
            </a:pPr>
            <a:r>
              <a:rPr lang="en-US" altLang="zh-CN" sz="2400" dirty="0"/>
              <a:t>             FROM  SC</a:t>
            </a:r>
            <a:endParaRPr lang="en-US" altLang="zh-CN" sz="2400" dirty="0"/>
          </a:p>
          <a:p>
            <a:pPr eaLnBrk="1" hangingPunct="1">
              <a:lnSpc>
                <a:spcPct val="120000"/>
              </a:lnSpc>
              <a:buNone/>
            </a:pPr>
            <a:r>
              <a:rPr lang="en-US" altLang="zh-CN" sz="2400" dirty="0">
                <a:solidFill>
                  <a:srgbClr val="FF3399"/>
                </a:solidFill>
              </a:rPr>
              <a:t>           </a:t>
            </a:r>
            <a:r>
              <a:rPr lang="en-US" altLang="zh-CN" sz="2400" dirty="0">
                <a:solidFill>
                  <a:srgbClr val="FF00FF"/>
                </a:solidFill>
              </a:rPr>
              <a:t>  GROUP BY Sno</a:t>
            </a:r>
            <a:r>
              <a:rPr lang="zh-CN" altLang="en-US" sz="2400" dirty="0">
                <a:solidFill>
                  <a:srgbClr val="FF00FF"/>
                </a:solidFill>
              </a:rPr>
              <a:t>;</a:t>
            </a:r>
            <a:endParaRPr lang="zh-CN" altLang="en-US" sz="2400" dirty="0">
              <a:solidFill>
                <a:srgbClr val="FF00FF"/>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p:txBody>
          <a:bodyPr vert="horz" wrap="square" lIns="91440" tIns="45720" rIns="91440" bIns="45720" anchor="ctr"/>
          <a:p>
            <a:pPr eaLnBrk="1" hangingPunct="1"/>
            <a:r>
              <a:rPr lang="en-US" altLang="zh-CN" sz="3600" dirty="0"/>
              <a:t> </a:t>
            </a:r>
            <a:r>
              <a:rPr lang="zh-CN" altLang="en-US" sz="3600" dirty="0"/>
              <a:t>建立视图（续）</a:t>
            </a:r>
            <a:endParaRPr lang="zh-CN" altLang="en-US" sz="3600" dirty="0"/>
          </a:p>
        </p:txBody>
      </p:sp>
      <p:sp>
        <p:nvSpPr>
          <p:cNvPr id="54275" name="Rectangle 3"/>
          <p:cNvSpPr>
            <a:spLocks noGrp="1"/>
          </p:cNvSpPr>
          <p:nvPr>
            <p:ph type="body" idx="4294967295"/>
          </p:nvPr>
        </p:nvSpPr>
        <p:spPr>
          <a:xfrm>
            <a:off x="315913" y="1027113"/>
            <a:ext cx="8370887" cy="5334000"/>
          </a:xfrm>
        </p:spPr>
        <p:txBody>
          <a:bodyPr vert="horz" wrap="square" lIns="91440" tIns="45720" rIns="91440" bIns="45720" anchor="t"/>
          <a:p>
            <a:pPr algn="just" eaLnBrk="1" hangingPunct="1">
              <a:lnSpc>
                <a:spcPct val="120000"/>
              </a:lnSpc>
              <a:buNone/>
            </a:pPr>
            <a:r>
              <a:rPr lang="en-US" altLang="zh-CN" sz="2400" dirty="0">
                <a:ea typeface="黑体" panose="02010609060101010101" pitchFamily="49" charset="-122"/>
              </a:rPr>
              <a:t>[</a:t>
            </a:r>
            <a:r>
              <a:rPr lang="zh-CN" altLang="en-US" sz="2400" dirty="0">
                <a:ea typeface="黑体" panose="02010609060101010101" pitchFamily="49" charset="-122"/>
              </a:rPr>
              <a:t>例</a:t>
            </a:r>
            <a:r>
              <a:rPr lang="en-US" altLang="zh-CN" sz="2400" dirty="0">
                <a:ea typeface="黑体" panose="02010609060101010101" pitchFamily="49" charset="-122"/>
              </a:rPr>
              <a:t>3.90</a:t>
            </a:r>
            <a:r>
              <a:rPr lang="en-US" altLang="zh-CN" sz="2400" dirty="0"/>
              <a:t>]</a:t>
            </a:r>
            <a:r>
              <a:rPr lang="zh-CN" altLang="en-US" sz="2400" dirty="0"/>
              <a:t>将</a:t>
            </a:r>
            <a:r>
              <a:rPr lang="en-US" altLang="zh-CN" sz="2400" dirty="0"/>
              <a:t>Student</a:t>
            </a:r>
            <a:r>
              <a:rPr lang="zh-CN" altLang="en-US" sz="2400" dirty="0"/>
              <a:t>表中所有女生记录定义为一个视图</a:t>
            </a:r>
            <a:endParaRPr lang="zh-CN" altLang="en-US" sz="2400" dirty="0"/>
          </a:p>
          <a:p>
            <a:pPr algn="just" eaLnBrk="1" hangingPunct="1">
              <a:lnSpc>
                <a:spcPct val="120000"/>
              </a:lnSpc>
              <a:buNone/>
            </a:pPr>
            <a:r>
              <a:rPr lang="zh-CN" altLang="en-US" sz="2000" dirty="0"/>
              <a:t>      </a:t>
            </a:r>
            <a:r>
              <a:rPr lang="en-US" altLang="zh-CN" sz="2400" dirty="0"/>
              <a:t>CREATE VIEW F_Student</a:t>
            </a:r>
            <a:r>
              <a:rPr lang="zh-CN" altLang="en-US" sz="2400" dirty="0"/>
              <a:t>(</a:t>
            </a:r>
            <a:r>
              <a:rPr lang="en-US" altLang="zh-CN" sz="2400" dirty="0"/>
              <a:t>F_Sno,name,sex,age,dept</a:t>
            </a:r>
            <a:r>
              <a:rPr lang="zh-CN" altLang="en-US" sz="2400" dirty="0"/>
              <a:t>)</a:t>
            </a:r>
            <a:endParaRPr lang="zh-CN" altLang="en-US" dirty="0"/>
          </a:p>
          <a:p>
            <a:pPr algn="just" eaLnBrk="1" hangingPunct="1">
              <a:lnSpc>
                <a:spcPct val="120000"/>
              </a:lnSpc>
              <a:buNone/>
            </a:pPr>
            <a:r>
              <a:rPr lang="en-US" altLang="zh-CN" sz="2400" dirty="0"/>
              <a:t>      AS</a:t>
            </a:r>
            <a:endParaRPr lang="en-US" altLang="zh-CN" sz="2400" dirty="0"/>
          </a:p>
          <a:p>
            <a:pPr algn="just" eaLnBrk="1" hangingPunct="1">
              <a:lnSpc>
                <a:spcPct val="120000"/>
              </a:lnSpc>
              <a:buNone/>
            </a:pPr>
            <a:r>
              <a:rPr lang="en-US" altLang="zh-CN" sz="2400" dirty="0"/>
              <a:t>   </a:t>
            </a:r>
            <a:r>
              <a:rPr lang="en-US" altLang="zh-CN" sz="2400" dirty="0">
                <a:solidFill>
                  <a:srgbClr val="FF00FF"/>
                </a:solidFill>
              </a:rPr>
              <a:t>   SELECT  *                        /*</a:t>
            </a:r>
            <a:r>
              <a:rPr lang="zh-CN" altLang="en-US" sz="2400" dirty="0">
                <a:solidFill>
                  <a:srgbClr val="FF00FF"/>
                </a:solidFill>
              </a:rPr>
              <a:t>没有不指定属性列</a:t>
            </a:r>
            <a:r>
              <a:rPr lang="en-US" altLang="zh-CN" sz="2400" dirty="0">
                <a:solidFill>
                  <a:srgbClr val="FF00FF"/>
                </a:solidFill>
              </a:rPr>
              <a:t>*/</a:t>
            </a:r>
            <a:endParaRPr lang="en-US" altLang="zh-CN" sz="2400" dirty="0">
              <a:solidFill>
                <a:srgbClr val="FF00FF"/>
              </a:solidFill>
            </a:endParaRPr>
          </a:p>
          <a:p>
            <a:pPr algn="just" eaLnBrk="1" hangingPunct="1">
              <a:lnSpc>
                <a:spcPct val="120000"/>
              </a:lnSpc>
              <a:buNone/>
            </a:pPr>
            <a:r>
              <a:rPr lang="en-US" altLang="zh-CN" sz="2400" dirty="0"/>
              <a:t>      FROM  Student</a:t>
            </a:r>
            <a:endParaRPr lang="en-US" altLang="zh-CN" sz="2400" dirty="0"/>
          </a:p>
          <a:p>
            <a:pPr algn="just" eaLnBrk="1" hangingPunct="1">
              <a:lnSpc>
                <a:spcPct val="120000"/>
              </a:lnSpc>
              <a:buNone/>
            </a:pPr>
            <a:r>
              <a:rPr lang="en-US" altLang="zh-CN" sz="2400" dirty="0"/>
              <a:t>      WHERE Ssex=‘</a:t>
            </a:r>
            <a:r>
              <a:rPr lang="zh-CN" altLang="en-US" sz="2400" dirty="0"/>
              <a:t>女’;</a:t>
            </a:r>
            <a:endParaRPr lang="zh-CN" altLang="en-US" dirty="0"/>
          </a:p>
          <a:p>
            <a:pPr algn="just" eaLnBrk="1" hangingPunct="1">
              <a:lnSpc>
                <a:spcPct val="150000"/>
              </a:lnSpc>
              <a:buNone/>
            </a:pPr>
            <a:r>
              <a:rPr lang="zh-CN" altLang="en-US" sz="2000" dirty="0"/>
              <a:t>   </a:t>
            </a:r>
            <a:r>
              <a:rPr lang="zh-CN" altLang="en-US" sz="2400" dirty="0"/>
              <a:t>  缺点：</a:t>
            </a:r>
            <a:endParaRPr lang="zh-CN" altLang="en-US" sz="2400" dirty="0"/>
          </a:p>
          <a:p>
            <a:pPr eaLnBrk="1" hangingPunct="1">
              <a:lnSpc>
                <a:spcPct val="150000"/>
              </a:lnSpc>
              <a:buNone/>
            </a:pPr>
            <a:r>
              <a:rPr lang="zh-CN" altLang="en-US" sz="2400" dirty="0"/>
              <a:t>    修改基表</a:t>
            </a:r>
            <a:r>
              <a:rPr lang="en-US" altLang="zh-CN" sz="2400" dirty="0"/>
              <a:t>Student</a:t>
            </a:r>
            <a:r>
              <a:rPr lang="zh-CN" altLang="en-US" sz="2400" dirty="0"/>
              <a:t>的结构后，</a:t>
            </a:r>
            <a:r>
              <a:rPr lang="en-US" altLang="zh-CN" sz="2400" dirty="0"/>
              <a:t>Student</a:t>
            </a:r>
            <a:r>
              <a:rPr lang="zh-CN" altLang="en-US" sz="2400" dirty="0"/>
              <a:t>表与</a:t>
            </a:r>
            <a:r>
              <a:rPr lang="en-US" altLang="zh-CN" sz="2400" dirty="0"/>
              <a:t>F_Student</a:t>
            </a:r>
            <a:r>
              <a:rPr lang="zh-CN" altLang="en-US" sz="2400" dirty="0"/>
              <a:t>视图  的映象关系被破坏，导致该视图不能正确工作。</a:t>
            </a:r>
            <a:endParaRPr lang="zh-CN" altLang="en-US" sz="24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idx="4294967295"/>
          </p:nvPr>
        </p:nvSpPr>
        <p:spPr/>
        <p:txBody>
          <a:bodyPr vert="horz" wrap="square" lIns="91440" tIns="45720" rIns="91440" bIns="45720" anchor="ctr"/>
          <a:p>
            <a:pPr eaLnBrk="1" hangingPunct="1"/>
            <a:r>
              <a:rPr lang="en-US" altLang="zh-CN" sz="3600" dirty="0"/>
              <a:t>2. </a:t>
            </a:r>
            <a:r>
              <a:rPr lang="zh-CN" altLang="en-US" sz="3600" dirty="0"/>
              <a:t>删除视图</a:t>
            </a:r>
            <a:endParaRPr lang="zh-CN" altLang="en-US" sz="3600" dirty="0"/>
          </a:p>
        </p:txBody>
      </p:sp>
      <p:sp>
        <p:nvSpPr>
          <p:cNvPr id="55299" name="Rectangle 3"/>
          <p:cNvSpPr>
            <a:spLocks noGrp="1"/>
          </p:cNvSpPr>
          <p:nvPr>
            <p:ph type="body" idx="4294967295"/>
          </p:nvPr>
        </p:nvSpPr>
        <p:spPr/>
        <p:txBody>
          <a:bodyPr vert="horz" wrap="square" lIns="91440" tIns="45720" rIns="91440" bIns="45720" anchor="t"/>
          <a:p>
            <a:pPr eaLnBrk="1" hangingPunct="1"/>
            <a:r>
              <a:rPr lang="zh-CN" altLang="en-US" dirty="0"/>
              <a:t>语句的格式：</a:t>
            </a:r>
            <a:endParaRPr lang="zh-CN" altLang="en-US" dirty="0"/>
          </a:p>
          <a:p>
            <a:pPr eaLnBrk="1" hangingPunct="1">
              <a:buNone/>
            </a:pPr>
            <a:r>
              <a:rPr lang="zh-CN" altLang="en-US" dirty="0"/>
              <a:t>		</a:t>
            </a:r>
            <a:r>
              <a:rPr lang="en-US" altLang="zh-CN" dirty="0"/>
              <a:t>DROP  VIEW  &lt;</a:t>
            </a:r>
            <a:r>
              <a:rPr lang="zh-CN" altLang="en-US" dirty="0"/>
              <a:t>视图名</a:t>
            </a:r>
            <a:r>
              <a:rPr lang="en-US" altLang="zh-CN" dirty="0"/>
              <a:t>&gt;[CASCADE]</a:t>
            </a:r>
            <a:r>
              <a:rPr lang="zh-CN" altLang="en-US" dirty="0"/>
              <a:t>;</a:t>
            </a:r>
            <a:endParaRPr lang="zh-CN" altLang="en-US" dirty="0"/>
          </a:p>
          <a:p>
            <a:pPr lvl="1">
              <a:lnSpc>
                <a:spcPct val="130000"/>
              </a:lnSpc>
            </a:pPr>
            <a:r>
              <a:rPr lang="zh-CN" altLang="en-US" dirty="0"/>
              <a:t>该语句从数据字典中删除指定的视图定义</a:t>
            </a:r>
            <a:endParaRPr lang="zh-CN" altLang="en-US" dirty="0"/>
          </a:p>
          <a:p>
            <a:pPr lvl="1">
              <a:lnSpc>
                <a:spcPct val="130000"/>
              </a:lnSpc>
            </a:pPr>
            <a:r>
              <a:rPr lang="zh-CN" altLang="en-US" dirty="0"/>
              <a:t>如果该视图上还导出了其他视图，使用</a:t>
            </a:r>
            <a:r>
              <a:rPr lang="en-US" altLang="zh-CN" dirty="0"/>
              <a:t>CASCADE</a:t>
            </a:r>
            <a:r>
              <a:rPr lang="zh-CN" altLang="en-US" dirty="0"/>
              <a:t>级联删除语句，把该视图和由它导出的所有视图一起删除 </a:t>
            </a:r>
            <a:endParaRPr lang="zh-CN" altLang="en-US" dirty="0"/>
          </a:p>
          <a:p>
            <a:pPr lvl="1">
              <a:lnSpc>
                <a:spcPct val="130000"/>
              </a:lnSpc>
            </a:pPr>
            <a:r>
              <a:rPr lang="zh-CN" altLang="en-US" dirty="0"/>
              <a:t>删除基表时，由该基表导出的所有视图定义都必须显式地使用</a:t>
            </a:r>
            <a:r>
              <a:rPr lang="en-US" altLang="zh-CN" dirty="0"/>
              <a:t>DROP VIEW</a:t>
            </a:r>
            <a:r>
              <a:rPr lang="zh-CN" altLang="en-US" dirty="0"/>
              <a:t>语句删除 </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idx="4294967295"/>
          </p:nvPr>
        </p:nvSpPr>
        <p:spPr/>
        <p:txBody>
          <a:bodyPr vert="horz" wrap="square" lIns="91440" tIns="45720" rIns="91440" bIns="45720" anchor="ctr"/>
          <a:p>
            <a:pPr eaLnBrk="1" hangingPunct="1"/>
            <a:r>
              <a:rPr lang="zh-CN" altLang="en-US" sz="3600" dirty="0"/>
              <a:t>删除视图</a:t>
            </a:r>
            <a:r>
              <a:rPr lang="en-US" altLang="zh-CN" sz="3600" dirty="0"/>
              <a:t>（</a:t>
            </a:r>
            <a:r>
              <a:rPr lang="zh-CN" altLang="en-US" sz="3600" dirty="0"/>
              <a:t>续）</a:t>
            </a:r>
            <a:endParaRPr lang="zh-CN" altLang="en-US" sz="3600" dirty="0"/>
          </a:p>
        </p:txBody>
      </p:sp>
      <p:sp>
        <p:nvSpPr>
          <p:cNvPr id="56323" name="Rectangle 3"/>
          <p:cNvSpPr>
            <a:spLocks noGrp="1"/>
          </p:cNvSpPr>
          <p:nvPr>
            <p:ph type="body" idx="4294967295"/>
          </p:nvPr>
        </p:nvSpPr>
        <p:spPr/>
        <p:txBody>
          <a:bodyPr vert="horz" wrap="square" lIns="91440" tIns="45720" rIns="91440" bIns="45720" anchor="t"/>
          <a:p>
            <a:pPr eaLnBrk="1" hangingPunct="1">
              <a:lnSpc>
                <a:spcPct val="110000"/>
              </a:lnSpc>
              <a:buNone/>
            </a:pPr>
            <a:r>
              <a:rPr lang="en-US" altLang="zh-CN" sz="2400" dirty="0"/>
              <a:t>   [</a:t>
            </a:r>
            <a:r>
              <a:rPr lang="zh-CN" altLang="en-US" sz="2400" dirty="0"/>
              <a:t>例</a:t>
            </a:r>
            <a:r>
              <a:rPr lang="en-US" altLang="zh-CN" sz="2400" dirty="0"/>
              <a:t>3.91 ] </a:t>
            </a:r>
            <a:r>
              <a:rPr lang="zh-CN" altLang="en-US" sz="2400" dirty="0"/>
              <a:t>删除视图</a:t>
            </a:r>
            <a:r>
              <a:rPr lang="en-US" altLang="zh-CN" sz="2400" dirty="0"/>
              <a:t>BT_S</a:t>
            </a:r>
            <a:r>
              <a:rPr lang="zh-CN" altLang="en-US" sz="2400" dirty="0"/>
              <a:t>和</a:t>
            </a:r>
            <a:r>
              <a:rPr lang="en-US" altLang="zh-CN" sz="2400" dirty="0"/>
              <a:t>IS_S1</a:t>
            </a:r>
            <a:endParaRPr lang="en-US" altLang="zh-CN" sz="2400" dirty="0"/>
          </a:p>
          <a:p>
            <a:pPr eaLnBrk="1" hangingPunct="1">
              <a:lnSpc>
                <a:spcPct val="110000"/>
              </a:lnSpc>
              <a:buNone/>
            </a:pPr>
            <a:r>
              <a:rPr lang="en-US" altLang="zh-CN" dirty="0"/>
              <a:t>		DROP VIEW BT_S</a:t>
            </a:r>
            <a:r>
              <a:rPr lang="zh-CN" altLang="en-US" dirty="0"/>
              <a:t>;</a:t>
            </a:r>
            <a:r>
              <a:rPr lang="en-US" altLang="zh-CN" dirty="0"/>
              <a:t>	</a:t>
            </a:r>
            <a:r>
              <a:rPr lang="en-US" altLang="zh-CN" sz="2400" dirty="0"/>
              <a:t>/*</a:t>
            </a:r>
            <a:r>
              <a:rPr lang="zh-CN" altLang="en-US" sz="2400" dirty="0"/>
              <a:t>成功执行</a:t>
            </a:r>
            <a:r>
              <a:rPr lang="en-US" altLang="zh-CN" sz="2400" dirty="0"/>
              <a:t>*/</a:t>
            </a:r>
            <a:endParaRPr lang="zh-CN" altLang="en-US" sz="2400" dirty="0"/>
          </a:p>
          <a:p>
            <a:pPr eaLnBrk="1" hangingPunct="1">
              <a:lnSpc>
                <a:spcPct val="110000"/>
              </a:lnSpc>
              <a:buNone/>
            </a:pPr>
            <a:r>
              <a:rPr lang="en-US" altLang="zh-CN" dirty="0"/>
              <a:t>		DROP VIEW IS_S1</a:t>
            </a:r>
            <a:r>
              <a:rPr lang="zh-CN" altLang="en-US" dirty="0"/>
              <a:t>;</a:t>
            </a:r>
            <a:r>
              <a:rPr lang="en-US" altLang="zh-CN" dirty="0"/>
              <a:t>	</a:t>
            </a:r>
            <a:r>
              <a:rPr lang="en-US" altLang="zh-CN" sz="2400" dirty="0"/>
              <a:t>/*</a:t>
            </a:r>
            <a:r>
              <a:rPr lang="zh-CN" altLang="en-US" sz="2400" dirty="0"/>
              <a:t>拒绝执行</a:t>
            </a:r>
            <a:r>
              <a:rPr lang="en-US" altLang="zh-CN" sz="2400" dirty="0"/>
              <a:t>*/</a:t>
            </a:r>
            <a:endParaRPr lang="en-US" altLang="zh-CN" sz="2400" dirty="0"/>
          </a:p>
          <a:p>
            <a:pPr eaLnBrk="1" hangingPunct="1">
              <a:lnSpc>
                <a:spcPct val="110000"/>
              </a:lnSpc>
              <a:buNone/>
            </a:pPr>
            <a:r>
              <a:rPr lang="zh-CN" altLang="en-US" dirty="0"/>
              <a:t>	      </a:t>
            </a:r>
            <a:endParaRPr lang="en-US" altLang="zh-CN" dirty="0"/>
          </a:p>
          <a:p>
            <a:pPr eaLnBrk="1" hangingPunct="1">
              <a:lnSpc>
                <a:spcPct val="110000"/>
              </a:lnSpc>
              <a:buNone/>
            </a:pPr>
            <a:r>
              <a:rPr lang="en-US" altLang="zh-CN" sz="2600" dirty="0"/>
              <a:t>           </a:t>
            </a:r>
            <a:r>
              <a:rPr lang="zh-CN" altLang="en-US" sz="2600" dirty="0"/>
              <a:t>要删除</a:t>
            </a:r>
            <a:r>
              <a:rPr lang="en-US" altLang="zh-CN" sz="2600" dirty="0"/>
              <a:t>IS_S1</a:t>
            </a:r>
            <a:r>
              <a:rPr lang="zh-CN" altLang="en-US" sz="2600" dirty="0"/>
              <a:t>，需使用级联删除：</a:t>
            </a:r>
            <a:endParaRPr lang="zh-CN" altLang="en-US" sz="2600" dirty="0"/>
          </a:p>
          <a:p>
            <a:pPr eaLnBrk="1" hangingPunct="1">
              <a:lnSpc>
                <a:spcPct val="130000"/>
              </a:lnSpc>
              <a:buNone/>
            </a:pPr>
            <a:r>
              <a:rPr lang="zh-CN" altLang="en-US" sz="2600" dirty="0"/>
              <a:t>           </a:t>
            </a:r>
            <a:r>
              <a:rPr lang="en-US" altLang="zh-CN" sz="2600" dirty="0"/>
              <a:t>DROP VIEW IS_S1 </a:t>
            </a:r>
            <a:r>
              <a:rPr lang="en-US" altLang="zh-CN" sz="2600" dirty="0">
                <a:solidFill>
                  <a:srgbClr val="FF0000"/>
                </a:solidFill>
              </a:rPr>
              <a:t>CASCADE;</a:t>
            </a:r>
            <a:r>
              <a:rPr lang="en-US" altLang="zh-CN" sz="2600" dirty="0"/>
              <a:t>            </a:t>
            </a:r>
            <a:endParaRPr lang="en-US" altLang="zh-CN" sz="2600"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idx="4294967295"/>
          </p:nvPr>
        </p:nvSpPr>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57347" name="Rectangle 3"/>
          <p:cNvSpPr>
            <a:spLocks noGrp="1"/>
          </p:cNvSpPr>
          <p:nvPr>
            <p:ph type="body" idx="4294967295"/>
          </p:nvPr>
        </p:nvSpPr>
        <p:spPr>
          <a:xfrm>
            <a:off x="684213" y="1412875"/>
            <a:ext cx="7704137" cy="4495800"/>
          </a:xfrm>
        </p:spPr>
        <p:txBody>
          <a:bodyPr vert="horz" wrap="square" lIns="91440" tIns="45720" rIns="91440" bIns="45720" anchor="t"/>
          <a:p>
            <a:pPr eaLnBrk="1" hangingPunct="1">
              <a:lnSpc>
                <a:spcPct val="170000"/>
              </a:lnSpc>
              <a:buNone/>
            </a:pPr>
            <a:r>
              <a:rPr lang="en-US" altLang="zh-CN" dirty="0"/>
              <a:t>3.7.1  </a:t>
            </a:r>
            <a:r>
              <a:rPr lang="zh-CN" altLang="en-US" dirty="0"/>
              <a:t>定义视图</a:t>
            </a:r>
            <a:endParaRPr lang="zh-CN" altLang="en-US" dirty="0"/>
          </a:p>
          <a:p>
            <a:pPr eaLnBrk="1" hangingPunct="1">
              <a:lnSpc>
                <a:spcPct val="170000"/>
              </a:lnSpc>
              <a:buNone/>
            </a:pPr>
            <a:r>
              <a:rPr lang="en-US" altLang="zh-CN" dirty="0">
                <a:solidFill>
                  <a:srgbClr val="00B050"/>
                </a:solidFill>
              </a:rPr>
              <a:t>3.7.2  </a:t>
            </a:r>
            <a:r>
              <a:rPr lang="zh-CN" altLang="en-US" dirty="0">
                <a:solidFill>
                  <a:srgbClr val="00B050"/>
                </a:solidFill>
              </a:rPr>
              <a:t>查询视图</a:t>
            </a:r>
            <a:endParaRPr lang="zh-CN" altLang="en-US" dirty="0">
              <a:solidFill>
                <a:srgbClr val="00B050"/>
              </a:solidFill>
            </a:endParaRPr>
          </a:p>
          <a:p>
            <a:pPr eaLnBrk="1" hangingPunct="1">
              <a:lnSpc>
                <a:spcPct val="170000"/>
              </a:lnSpc>
              <a:buNone/>
            </a:pPr>
            <a:r>
              <a:rPr lang="en-US" altLang="zh-CN" dirty="0"/>
              <a:t>3.7.3  </a:t>
            </a:r>
            <a:r>
              <a:rPr lang="zh-CN" altLang="en-US" dirty="0"/>
              <a:t>更新视图</a:t>
            </a:r>
            <a:endParaRPr lang="zh-CN" altLang="en-US" dirty="0"/>
          </a:p>
          <a:p>
            <a:pPr eaLnBrk="1" hangingPunct="1">
              <a:lnSpc>
                <a:spcPct val="170000"/>
              </a:lnSpc>
              <a:buNone/>
            </a:pPr>
            <a:r>
              <a:rPr lang="en-US" altLang="zh-CN" dirty="0"/>
              <a:t>3.7.4  </a:t>
            </a:r>
            <a:r>
              <a:rPr lang="zh-CN" altLang="en-US" dirty="0"/>
              <a:t>视图的作用</a:t>
            </a:r>
            <a:endParaRPr lang="zh-CN" altLang="en-US" dirty="0"/>
          </a:p>
          <a:p>
            <a:pPr eaLnBrk="1" hangingPunct="1">
              <a:buNone/>
            </a:pPr>
            <a:endParaRPr lang="en-US" altLang="zh-CN"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idx="4294967295"/>
          </p:nvPr>
        </p:nvSpPr>
        <p:spPr/>
        <p:txBody>
          <a:bodyPr vert="horz" wrap="square" lIns="91440" tIns="45720" rIns="91440" bIns="45720" anchor="ctr"/>
          <a:p>
            <a:pPr eaLnBrk="1" hangingPunct="1"/>
            <a:r>
              <a:rPr lang="en-US" altLang="zh-CN" sz="3600" dirty="0"/>
              <a:t>3.7.2  </a:t>
            </a:r>
            <a:r>
              <a:rPr lang="zh-CN" altLang="en-US" sz="3600" dirty="0"/>
              <a:t>查询视图</a:t>
            </a:r>
            <a:endParaRPr lang="zh-CN" altLang="en-US" sz="3600" dirty="0"/>
          </a:p>
        </p:txBody>
      </p:sp>
      <p:sp>
        <p:nvSpPr>
          <p:cNvPr id="58371" name="Rectangle 3"/>
          <p:cNvSpPr>
            <a:spLocks noGrp="1"/>
          </p:cNvSpPr>
          <p:nvPr>
            <p:ph type="body" idx="4294967295"/>
          </p:nvPr>
        </p:nvSpPr>
        <p:spPr>
          <a:xfrm>
            <a:off x="457200" y="1196975"/>
            <a:ext cx="8229600" cy="4854575"/>
          </a:xfrm>
        </p:spPr>
        <p:txBody>
          <a:bodyPr vert="horz" wrap="square" lIns="91440" tIns="45720" rIns="91440" bIns="45720" anchor="t"/>
          <a:p>
            <a:pPr eaLnBrk="1" hangingPunct="1">
              <a:lnSpc>
                <a:spcPct val="130000"/>
              </a:lnSpc>
              <a:spcAft>
                <a:spcPct val="30000"/>
              </a:spcAft>
            </a:pPr>
            <a:r>
              <a:rPr lang="zh-CN" altLang="en-US" dirty="0"/>
              <a:t>用户角度：查询视图与查询基本表相同</a:t>
            </a:r>
            <a:endParaRPr lang="zh-CN" altLang="en-US" dirty="0"/>
          </a:p>
          <a:p>
            <a:pPr eaLnBrk="1" hangingPunct="1">
              <a:lnSpc>
                <a:spcPct val="130000"/>
              </a:lnSpc>
            </a:pPr>
            <a:r>
              <a:rPr lang="zh-CN" altLang="en-US" dirty="0"/>
              <a:t>关系数据库管理系统实现视图查询的方法</a:t>
            </a:r>
            <a:endParaRPr lang="zh-CN" altLang="en-US" dirty="0"/>
          </a:p>
          <a:p>
            <a:pPr lvl="1">
              <a:lnSpc>
                <a:spcPct val="170000"/>
              </a:lnSpc>
            </a:pPr>
            <a:r>
              <a:rPr lang="zh-CN" altLang="en-US" dirty="0"/>
              <a:t>视图消解法（</a:t>
            </a:r>
            <a:r>
              <a:rPr lang="en-US" altLang="zh-CN" dirty="0"/>
              <a:t>View Resolution</a:t>
            </a:r>
            <a:r>
              <a:rPr lang="zh-CN" altLang="en-US" dirty="0"/>
              <a:t>）</a:t>
            </a:r>
            <a:endParaRPr lang="zh-CN" altLang="en-US" dirty="0"/>
          </a:p>
          <a:p>
            <a:pPr lvl="2">
              <a:lnSpc>
                <a:spcPct val="170000"/>
              </a:lnSpc>
              <a:buSzPct val="87000"/>
              <a:buFont typeface="Wingdings" panose="05000000000000000000" pitchFamily="2" charset="2"/>
              <a:buChar char="l"/>
            </a:pPr>
            <a:r>
              <a:rPr lang="zh-CN" altLang="en-US" sz="2200" dirty="0"/>
              <a:t>进行有效性检查</a:t>
            </a:r>
            <a:endParaRPr lang="zh-CN" altLang="en-US" sz="2200" dirty="0"/>
          </a:p>
          <a:p>
            <a:pPr lvl="2">
              <a:lnSpc>
                <a:spcPct val="170000"/>
              </a:lnSpc>
              <a:buSzPct val="87000"/>
              <a:buFont typeface="Wingdings" panose="05000000000000000000" pitchFamily="2" charset="2"/>
              <a:buChar char="l"/>
            </a:pPr>
            <a:r>
              <a:rPr lang="zh-CN" altLang="en-US" sz="2200" dirty="0"/>
              <a:t>转换成等价的对基本表的查询</a:t>
            </a:r>
            <a:endParaRPr lang="zh-CN" altLang="en-US" sz="2200" dirty="0"/>
          </a:p>
          <a:p>
            <a:pPr lvl="2">
              <a:lnSpc>
                <a:spcPct val="170000"/>
              </a:lnSpc>
              <a:buSzPct val="87000"/>
              <a:buFont typeface="Wingdings" panose="05000000000000000000" pitchFamily="2" charset="2"/>
              <a:buChar char="l"/>
            </a:pPr>
            <a:r>
              <a:rPr lang="zh-CN" altLang="en-US" sz="2200" dirty="0"/>
              <a:t>执行</a:t>
            </a:r>
            <a:r>
              <a:rPr lang="zh-CN" altLang="en-US" sz="2200" dirty="0">
                <a:solidFill>
                  <a:srgbClr val="FF00FF"/>
                </a:solidFill>
              </a:rPr>
              <a:t>修正</a:t>
            </a:r>
            <a:r>
              <a:rPr lang="zh-CN" altLang="en-US" sz="2200" dirty="0"/>
              <a:t>后的查询</a:t>
            </a:r>
            <a:endParaRPr lang="zh-CN" altLang="en-US" sz="2200"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idx="4294967295"/>
          </p:nvPr>
        </p:nvSpPr>
        <p:spPr/>
        <p:txBody>
          <a:bodyPr vert="horz" wrap="square" lIns="91440" tIns="45720" rIns="91440" bIns="45720" anchor="ctr"/>
          <a:p>
            <a:pPr eaLnBrk="1" hangingPunct="1"/>
            <a:r>
              <a:rPr lang="zh-CN" altLang="en-US" sz="3600" dirty="0"/>
              <a:t>查询视图（续）</a:t>
            </a:r>
            <a:endParaRPr lang="zh-CN" altLang="en-US" sz="3600" dirty="0"/>
          </a:p>
        </p:txBody>
      </p:sp>
      <p:sp>
        <p:nvSpPr>
          <p:cNvPr id="59395" name="Rectangle 3"/>
          <p:cNvSpPr>
            <a:spLocks noGrp="1"/>
          </p:cNvSpPr>
          <p:nvPr>
            <p:ph type="body" idx="4294967295"/>
          </p:nvPr>
        </p:nvSpPr>
        <p:spPr>
          <a:xfrm>
            <a:off x="261938" y="1098550"/>
            <a:ext cx="8631237" cy="4495800"/>
          </a:xfrm>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3.92]  </a:t>
            </a:r>
            <a:r>
              <a:rPr lang="zh-CN" altLang="en-US" sz="2400" dirty="0"/>
              <a:t>在信息系学生的视图中找出年龄小于</a:t>
            </a:r>
            <a:r>
              <a:rPr lang="en-US" altLang="zh-CN" sz="2400" dirty="0"/>
              <a:t>20</a:t>
            </a:r>
            <a:r>
              <a:rPr lang="zh-CN" altLang="en-US" sz="2400" dirty="0"/>
              <a:t>岁的学生。</a:t>
            </a:r>
            <a:endParaRPr lang="zh-CN" altLang="en-US" sz="2400" dirty="0"/>
          </a:p>
          <a:p>
            <a:pPr lvl="1">
              <a:buNone/>
            </a:pPr>
            <a:r>
              <a:rPr lang="zh-CN" altLang="en-US" sz="2200" dirty="0"/>
              <a:t>      </a:t>
            </a:r>
            <a:r>
              <a:rPr lang="zh-CN" altLang="en-US" dirty="0"/>
              <a:t> </a:t>
            </a:r>
            <a:r>
              <a:rPr lang="en-US" altLang="zh-CN" dirty="0"/>
              <a:t>SELECT   Sno</a:t>
            </a:r>
            <a:r>
              <a:rPr lang="zh-CN" altLang="en-US" dirty="0"/>
              <a:t>,</a:t>
            </a:r>
            <a:r>
              <a:rPr lang="en-US" altLang="zh-CN" dirty="0"/>
              <a:t>Sage</a:t>
            </a:r>
            <a:endParaRPr lang="en-US" altLang="zh-CN" dirty="0"/>
          </a:p>
          <a:p>
            <a:pPr lvl="1">
              <a:buNone/>
            </a:pPr>
            <a:r>
              <a:rPr lang="en-US" altLang="zh-CN" dirty="0"/>
              <a:t>       FROM      IS_Student</a:t>
            </a:r>
            <a:endParaRPr lang="en-US" altLang="zh-CN" dirty="0"/>
          </a:p>
          <a:p>
            <a:pPr lvl="1">
              <a:buNone/>
            </a:pPr>
            <a:r>
              <a:rPr lang="en-US" altLang="zh-CN" dirty="0"/>
              <a:t>       WHERE   Sage&lt;20</a:t>
            </a:r>
            <a:r>
              <a:rPr lang="zh-CN" altLang="en-US" dirty="0"/>
              <a:t>;</a:t>
            </a:r>
            <a:endParaRPr lang="zh-CN" altLang="en-US" dirty="0"/>
          </a:p>
          <a:p>
            <a:pPr lvl="1">
              <a:buNone/>
            </a:pPr>
            <a:endParaRPr lang="zh-CN" altLang="en-US" dirty="0"/>
          </a:p>
          <a:p>
            <a:pPr lvl="1">
              <a:lnSpc>
                <a:spcPct val="120000"/>
              </a:lnSpc>
              <a:buNone/>
            </a:pPr>
            <a:r>
              <a:rPr lang="zh-CN" altLang="en-US" dirty="0"/>
              <a:t>视图消解转换后的查询语句为：</a:t>
            </a:r>
            <a:endParaRPr lang="zh-CN" altLang="en-US" dirty="0"/>
          </a:p>
          <a:p>
            <a:pPr lvl="1">
              <a:lnSpc>
                <a:spcPct val="120000"/>
              </a:lnSpc>
              <a:buNone/>
            </a:pPr>
            <a:r>
              <a:rPr lang="zh-CN" altLang="en-US" dirty="0"/>
              <a:t> </a:t>
            </a:r>
            <a:r>
              <a:rPr lang="en-US" altLang="zh-CN" dirty="0"/>
              <a:t>SELECT  Sno</a:t>
            </a:r>
            <a:r>
              <a:rPr lang="zh-CN" altLang="en-US" dirty="0"/>
              <a:t>,</a:t>
            </a:r>
            <a:r>
              <a:rPr lang="en-US" altLang="zh-CN" dirty="0"/>
              <a:t>Sage       </a:t>
            </a:r>
            <a:endParaRPr lang="en-US" altLang="zh-CN" dirty="0"/>
          </a:p>
          <a:p>
            <a:pPr lvl="1">
              <a:lnSpc>
                <a:spcPct val="120000"/>
              </a:lnSpc>
              <a:buNone/>
            </a:pPr>
            <a:r>
              <a:rPr lang="en-US" altLang="zh-CN" dirty="0"/>
              <a:t> FROM  Student</a:t>
            </a:r>
            <a:endParaRPr lang="en-US" altLang="zh-CN" dirty="0"/>
          </a:p>
          <a:p>
            <a:pPr lvl="1">
              <a:lnSpc>
                <a:spcPct val="120000"/>
              </a:lnSpc>
              <a:buNone/>
            </a:pPr>
            <a:r>
              <a:rPr lang="en-US" altLang="zh-CN" dirty="0"/>
              <a:t> WHERE  Sdept= 'IS'  AND  Sage&lt;20</a:t>
            </a:r>
            <a:r>
              <a:rPr lang="zh-CN" altLang="en-US" dirty="0"/>
              <a:t>;</a:t>
            </a:r>
            <a:endParaRPr lang="en-US" altLang="zh-CN"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idx="4294967295"/>
          </p:nvPr>
        </p:nvSpPr>
        <p:spPr/>
        <p:txBody>
          <a:bodyPr vert="horz" wrap="square" lIns="91440" tIns="45720" rIns="91440" bIns="45720" anchor="ctr"/>
          <a:p>
            <a:pPr eaLnBrk="1" hangingPunct="1"/>
            <a:r>
              <a:rPr lang="zh-CN" altLang="en-US" sz="3600" dirty="0"/>
              <a:t>查询视图（续）</a:t>
            </a:r>
            <a:endParaRPr lang="zh-CN" altLang="en-US" sz="3600" dirty="0"/>
          </a:p>
        </p:txBody>
      </p:sp>
      <p:sp>
        <p:nvSpPr>
          <p:cNvPr id="60419" name="Rectangle 3"/>
          <p:cNvSpPr>
            <a:spLocks noGrp="1"/>
          </p:cNvSpPr>
          <p:nvPr>
            <p:ph type="body" idx="4294967295"/>
          </p:nvPr>
        </p:nvSpPr>
        <p:spPr>
          <a:xfrm>
            <a:off x="457200" y="1339850"/>
            <a:ext cx="8362950" cy="4854575"/>
          </a:xfrm>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3.93]  </a:t>
            </a:r>
            <a:r>
              <a:rPr lang="zh-CN" altLang="en-US" sz="2400" dirty="0"/>
              <a:t>查询选修了</a:t>
            </a:r>
            <a:r>
              <a:rPr lang="en-US" altLang="zh-CN" sz="2400" dirty="0"/>
              <a:t>1</a:t>
            </a:r>
            <a:r>
              <a:rPr lang="zh-CN" altLang="en-US" sz="2400" dirty="0"/>
              <a:t>号课程的信息系学生</a:t>
            </a:r>
            <a:endParaRPr lang="zh-CN" altLang="en-US" sz="2400" dirty="0"/>
          </a:p>
          <a:p>
            <a:pPr lvl="1">
              <a:lnSpc>
                <a:spcPct val="140000"/>
              </a:lnSpc>
              <a:buNone/>
            </a:pPr>
            <a:r>
              <a:rPr lang="en-US" altLang="zh-CN" dirty="0"/>
              <a:t>SELECT  IS_Student.Sno,Sname</a:t>
            </a:r>
            <a:endParaRPr lang="en-US" altLang="zh-CN" dirty="0"/>
          </a:p>
          <a:p>
            <a:pPr lvl="1">
              <a:buNone/>
            </a:pPr>
            <a:r>
              <a:rPr lang="en-US" altLang="zh-CN" dirty="0"/>
              <a:t>FROM     </a:t>
            </a:r>
            <a:r>
              <a:rPr lang="en-US" altLang="zh-CN" dirty="0">
                <a:solidFill>
                  <a:srgbClr val="FF00FF"/>
                </a:solidFill>
              </a:rPr>
              <a:t>IS_Student</a:t>
            </a:r>
            <a:r>
              <a:rPr lang="en-US" altLang="zh-CN" dirty="0"/>
              <a:t>,SC</a:t>
            </a:r>
            <a:endParaRPr lang="en-US" altLang="zh-CN" dirty="0"/>
          </a:p>
          <a:p>
            <a:pPr lvl="1">
              <a:buNone/>
            </a:pPr>
            <a:r>
              <a:rPr lang="en-US" altLang="zh-CN" dirty="0"/>
              <a:t>WHERE  IS_Student.Sno =SC.Sno AND SC.Cno= '1'</a:t>
            </a:r>
            <a:r>
              <a:rPr lang="zh-CN" altLang="en-US" dirty="0"/>
              <a:t>;</a:t>
            </a:r>
            <a:endParaRPr lang="zh-CN" altLang="en-US" dirty="0"/>
          </a:p>
          <a:p>
            <a:pPr lvl="1">
              <a:buNone/>
            </a:pPr>
            <a:endParaRPr lang="zh-CN" altLang="en-US" dirty="0"/>
          </a:p>
          <a:p>
            <a:pPr lvl="1">
              <a:buNone/>
            </a:pPr>
            <a:endParaRPr lang="en-US" altLang="zh-CN"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914400" y="260350"/>
            <a:ext cx="7391400" cy="563563"/>
          </a:xfrm>
          <a:ln/>
        </p:spPr>
        <p:txBody>
          <a:bodyPr vert="horz" wrap="square" lIns="91440" tIns="45720" rIns="91440" bIns="45720" anchor="ctr"/>
          <a:p>
            <a:pPr eaLnBrk="1" hangingPunct="1"/>
            <a:r>
              <a:rPr lang="en-US" altLang="zh-CN" sz="3600" dirty="0"/>
              <a:t>Student</a:t>
            </a:r>
            <a:r>
              <a:rPr lang="zh-CN" altLang="en-US" sz="3600" dirty="0"/>
              <a:t>表</a:t>
            </a:r>
            <a:endParaRPr lang="zh-CN" altLang="en-US" sz="3600" dirty="0"/>
          </a:p>
        </p:txBody>
      </p:sp>
      <p:graphicFrame>
        <p:nvGraphicFramePr>
          <p:cNvPr id="22531" name="Group 3"/>
          <p:cNvGraphicFramePr>
            <a:graphicFrameLocks noGrp="1"/>
          </p:cNvGraphicFramePr>
          <p:nvPr/>
        </p:nvGraphicFramePr>
        <p:xfrm>
          <a:off x="611188" y="1773238"/>
          <a:ext cx="8180388" cy="3195638"/>
        </p:xfrm>
        <a:graphic>
          <a:graphicData uri="http://schemas.openxmlformats.org/drawingml/2006/table">
            <a:tbl>
              <a:tblPr/>
              <a:tblGrid>
                <a:gridCol w="1584325"/>
                <a:gridCol w="1304925"/>
                <a:gridCol w="1812925"/>
                <a:gridCol w="1828800"/>
                <a:gridCol w="1649412"/>
              </a:tblGrid>
              <a:tr h="762000">
                <a:tc>
                  <a:txBody>
                    <a:bodyPr/>
                    <a:lstStyle/>
                    <a:p>
                      <a:pPr marL="0" marR="0" lvl="0" indent="2667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学号</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Sno</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姓名</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Sname</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性别</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Ssex</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年龄</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Sage</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3335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所在系</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Sdept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201215121</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李勇</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男</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CS</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201215122</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刘晨</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女</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19</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CS</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201215123</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王敏</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女</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18</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MA</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201215125</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张立</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男</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19</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IS</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idx="4294967295"/>
          </p:nvPr>
        </p:nvSpPr>
        <p:spPr/>
        <p:txBody>
          <a:bodyPr vert="horz" wrap="square" lIns="91440" tIns="45720" rIns="91440" bIns="45720" anchor="ctr"/>
          <a:p>
            <a:pPr eaLnBrk="1" hangingPunct="1"/>
            <a:r>
              <a:rPr lang="zh-CN" altLang="en-US" sz="3600" dirty="0"/>
              <a:t>查询视图（续）</a:t>
            </a:r>
            <a:endParaRPr lang="zh-CN" altLang="en-US" sz="3600" dirty="0"/>
          </a:p>
        </p:txBody>
      </p:sp>
      <p:sp>
        <p:nvSpPr>
          <p:cNvPr id="61443" name="Rectangle 3"/>
          <p:cNvSpPr>
            <a:spLocks noGrp="1"/>
          </p:cNvSpPr>
          <p:nvPr>
            <p:ph type="body" idx="4294967295"/>
          </p:nvPr>
        </p:nvSpPr>
        <p:spPr>
          <a:xfrm>
            <a:off x="457200" y="1027113"/>
            <a:ext cx="8143875" cy="5857875"/>
          </a:xfrm>
        </p:spPr>
        <p:txBody>
          <a:bodyPr vert="horz" wrap="square" lIns="91440" tIns="45720" rIns="91440" bIns="45720" anchor="t"/>
          <a:p>
            <a:pPr eaLnBrk="1" hangingPunct="1">
              <a:lnSpc>
                <a:spcPct val="90000"/>
              </a:lnSpc>
            </a:pPr>
            <a:r>
              <a:rPr lang="zh-CN" altLang="en-US" dirty="0"/>
              <a:t>视图消解法的局限</a:t>
            </a:r>
            <a:endParaRPr lang="zh-CN" altLang="en-US" dirty="0"/>
          </a:p>
          <a:p>
            <a:pPr lvl="1">
              <a:lnSpc>
                <a:spcPct val="90000"/>
              </a:lnSpc>
            </a:pPr>
            <a:r>
              <a:rPr lang="zh-CN" altLang="en-US" dirty="0"/>
              <a:t>有些情况下，视图消解法不能生成正确的查询。</a:t>
            </a:r>
            <a:endParaRPr lang="zh-CN" altLang="en-US" sz="2000" dirty="0"/>
          </a:p>
          <a:p>
            <a:pPr eaLnBrk="1" hangingPunct="1">
              <a:buNone/>
            </a:pPr>
            <a:r>
              <a:rPr lang="en-US" altLang="zh-CN" sz="2400" dirty="0"/>
              <a:t>[</a:t>
            </a:r>
            <a:r>
              <a:rPr lang="zh-CN" altLang="en-US" sz="2400" dirty="0"/>
              <a:t>例</a:t>
            </a:r>
            <a:r>
              <a:rPr lang="en-US" altLang="zh-CN" sz="2400" dirty="0"/>
              <a:t>3.94]</a:t>
            </a:r>
            <a:r>
              <a:rPr lang="zh-CN" altLang="en-US" sz="2400" dirty="0"/>
              <a:t>在</a:t>
            </a:r>
            <a:r>
              <a:rPr lang="en-US" altLang="zh-CN" sz="2400" dirty="0"/>
              <a:t>S_G</a:t>
            </a:r>
            <a:r>
              <a:rPr lang="zh-CN" altLang="en-US" sz="2400" dirty="0"/>
              <a:t>视图中查询平均成绩在</a:t>
            </a:r>
            <a:r>
              <a:rPr lang="en-US" altLang="zh-CN" sz="2400" dirty="0"/>
              <a:t>90</a:t>
            </a:r>
            <a:r>
              <a:rPr lang="zh-CN" altLang="en-US" sz="2400" dirty="0"/>
              <a:t>分以上的学生学号和平均成绩</a:t>
            </a:r>
            <a:endParaRPr lang="zh-CN" altLang="en-US" sz="2400" dirty="0"/>
          </a:p>
          <a:p>
            <a:pPr lvl="2">
              <a:lnSpc>
                <a:spcPct val="80000"/>
              </a:lnSpc>
              <a:buNone/>
            </a:pPr>
            <a:r>
              <a:rPr lang="en-US" altLang="zh-CN" sz="2400" dirty="0"/>
              <a:t>SELECT *</a:t>
            </a:r>
            <a:endParaRPr lang="en-US" altLang="zh-CN" sz="2400" dirty="0"/>
          </a:p>
          <a:p>
            <a:pPr lvl="2">
              <a:lnSpc>
                <a:spcPct val="80000"/>
              </a:lnSpc>
              <a:buNone/>
            </a:pPr>
            <a:r>
              <a:rPr lang="en-US" altLang="zh-CN" sz="2400" dirty="0"/>
              <a:t>FROM   </a:t>
            </a:r>
            <a:r>
              <a:rPr lang="en-US" altLang="zh-CN" sz="2400" dirty="0">
                <a:solidFill>
                  <a:srgbClr val="FF00FF"/>
                </a:solidFill>
              </a:rPr>
              <a:t>S_G</a:t>
            </a:r>
            <a:endParaRPr lang="en-US" altLang="zh-CN" sz="2400" dirty="0">
              <a:solidFill>
                <a:srgbClr val="FF00FF"/>
              </a:solidFill>
            </a:endParaRPr>
          </a:p>
          <a:p>
            <a:pPr lvl="2">
              <a:lnSpc>
                <a:spcPct val="80000"/>
              </a:lnSpc>
              <a:buNone/>
            </a:pPr>
            <a:r>
              <a:rPr lang="en-US" altLang="zh-CN" sz="2400" dirty="0"/>
              <a:t>WHERE  Gavg&gt;=90</a:t>
            </a:r>
            <a:r>
              <a:rPr lang="zh-CN" altLang="en-US" sz="2400" dirty="0"/>
              <a:t>;</a:t>
            </a:r>
            <a:endParaRPr lang="zh-CN" altLang="en-US" sz="2400" dirty="0"/>
          </a:p>
          <a:p>
            <a:pPr lvl="2">
              <a:lnSpc>
                <a:spcPct val="80000"/>
              </a:lnSpc>
              <a:buNone/>
            </a:pPr>
            <a:endParaRPr lang="zh-CN" altLang="en-US" sz="2400" dirty="0"/>
          </a:p>
          <a:p>
            <a:pPr eaLnBrk="1" hangingPunct="1">
              <a:lnSpc>
                <a:spcPct val="80000"/>
              </a:lnSpc>
              <a:buNone/>
            </a:pPr>
            <a:r>
              <a:rPr lang="zh-CN" altLang="en-US" sz="2400" dirty="0">
                <a:solidFill>
                  <a:srgbClr val="D32DB7"/>
                </a:solidFill>
              </a:rPr>
              <a:t>       </a:t>
            </a:r>
            <a:r>
              <a:rPr lang="en-US" altLang="zh-CN" sz="2400" dirty="0">
                <a:solidFill>
                  <a:srgbClr val="FF00FF"/>
                </a:solidFill>
              </a:rPr>
              <a:t>S_G</a:t>
            </a:r>
            <a:r>
              <a:rPr lang="zh-CN" altLang="en-US" sz="2400" dirty="0"/>
              <a:t>视图的子查询定义： </a:t>
            </a:r>
            <a:endParaRPr lang="zh-CN" altLang="en-US" sz="2400" dirty="0"/>
          </a:p>
          <a:p>
            <a:pPr eaLnBrk="1" hangingPunct="1">
              <a:lnSpc>
                <a:spcPct val="80000"/>
              </a:lnSpc>
              <a:buNone/>
            </a:pPr>
            <a:r>
              <a:rPr lang="zh-CN" altLang="en-US" sz="2200" dirty="0"/>
              <a:t>         </a:t>
            </a:r>
            <a:r>
              <a:rPr lang="zh-CN" altLang="en-US" sz="2400" dirty="0"/>
              <a:t>   </a:t>
            </a:r>
            <a:r>
              <a:rPr lang="en-US" altLang="zh-CN" sz="2400" dirty="0"/>
              <a:t>CREATE VIEW S_G </a:t>
            </a:r>
            <a:r>
              <a:rPr lang="zh-CN" altLang="en-US" sz="2400" dirty="0"/>
              <a:t>(</a:t>
            </a:r>
            <a:r>
              <a:rPr lang="en-US" altLang="zh-CN" sz="2400" dirty="0"/>
              <a:t>Sno</a:t>
            </a:r>
            <a:r>
              <a:rPr lang="zh-CN" altLang="en-US" sz="2400" dirty="0"/>
              <a:t>,</a:t>
            </a:r>
            <a:r>
              <a:rPr lang="en-US" altLang="zh-CN" sz="2400" dirty="0"/>
              <a:t>Gavg</a:t>
            </a:r>
            <a:r>
              <a:rPr lang="zh-CN" altLang="en-US" sz="2400" dirty="0"/>
              <a:t>)</a:t>
            </a:r>
            <a:endParaRPr lang="zh-CN" altLang="en-US" sz="2400" dirty="0"/>
          </a:p>
          <a:p>
            <a:pPr eaLnBrk="1" hangingPunct="1">
              <a:lnSpc>
                <a:spcPct val="80000"/>
              </a:lnSpc>
              <a:buNone/>
            </a:pPr>
            <a:r>
              <a:rPr lang="en-US" altLang="zh-CN" sz="2400" dirty="0"/>
              <a:t>         </a:t>
            </a:r>
            <a:r>
              <a:rPr lang="zh-CN" altLang="en-US" sz="2400" dirty="0"/>
              <a:t>   </a:t>
            </a:r>
            <a:r>
              <a:rPr lang="en-US" altLang="zh-CN" sz="2400" dirty="0"/>
              <a:t>AS </a:t>
            </a:r>
            <a:endParaRPr lang="en-US" altLang="zh-CN" sz="2400" dirty="0"/>
          </a:p>
          <a:p>
            <a:pPr lvl="2">
              <a:lnSpc>
                <a:spcPct val="80000"/>
              </a:lnSpc>
              <a:buNone/>
            </a:pPr>
            <a:r>
              <a:rPr lang="en-US" altLang="zh-CN" sz="2400" dirty="0"/>
              <a:t>SELECT  Sno</a:t>
            </a:r>
            <a:r>
              <a:rPr lang="zh-CN" altLang="en-US" sz="2400" dirty="0"/>
              <a:t>,</a:t>
            </a:r>
            <a:r>
              <a:rPr lang="en-US" altLang="zh-CN" sz="2400" dirty="0"/>
              <a:t>AVG</a:t>
            </a:r>
            <a:r>
              <a:rPr lang="zh-CN" altLang="en-US" sz="2400" dirty="0"/>
              <a:t>(</a:t>
            </a:r>
            <a:r>
              <a:rPr lang="en-US" altLang="zh-CN" sz="2400" dirty="0"/>
              <a:t>Grade</a:t>
            </a:r>
            <a:r>
              <a:rPr lang="zh-CN" altLang="en-US" sz="2400" dirty="0"/>
              <a:t>)</a:t>
            </a:r>
            <a:endParaRPr lang="zh-CN" altLang="en-US" sz="2400" dirty="0"/>
          </a:p>
          <a:p>
            <a:pPr lvl="2">
              <a:lnSpc>
                <a:spcPct val="80000"/>
              </a:lnSpc>
              <a:buNone/>
            </a:pPr>
            <a:r>
              <a:rPr lang="en-US" altLang="zh-CN" sz="2400" dirty="0"/>
              <a:t>FROM  SC</a:t>
            </a:r>
            <a:endParaRPr lang="en-US" altLang="zh-CN" sz="2400" dirty="0"/>
          </a:p>
          <a:p>
            <a:pPr lvl="2">
              <a:lnSpc>
                <a:spcPct val="80000"/>
              </a:lnSpc>
              <a:buNone/>
            </a:pPr>
            <a:r>
              <a:rPr lang="en-US" altLang="zh-CN" sz="2400" dirty="0">
                <a:solidFill>
                  <a:srgbClr val="FF00FF"/>
                </a:solidFill>
              </a:rPr>
              <a:t>GROUP BY Sno</a:t>
            </a:r>
            <a:r>
              <a:rPr lang="zh-CN" altLang="en-US" sz="2400" dirty="0"/>
              <a:t>;</a:t>
            </a:r>
            <a:endParaRPr lang="zh-CN" altLang="en-US" sz="2400"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idx="4294967295"/>
          </p:nvPr>
        </p:nvSpPr>
        <p:spPr/>
        <p:txBody>
          <a:bodyPr vert="horz" wrap="square" lIns="91440" tIns="45720" rIns="91440" bIns="45720" anchor="ctr"/>
          <a:p>
            <a:pPr eaLnBrk="1" hangingPunct="1"/>
            <a:r>
              <a:rPr lang="zh-CN" altLang="en-US" sz="3600" dirty="0"/>
              <a:t>查询视图（续）</a:t>
            </a:r>
            <a:endParaRPr lang="zh-CN" altLang="en-US" sz="3600" dirty="0"/>
          </a:p>
        </p:txBody>
      </p:sp>
      <p:sp>
        <p:nvSpPr>
          <p:cNvPr id="62467" name="Rectangle 3"/>
          <p:cNvSpPr>
            <a:spLocks noGrp="1"/>
          </p:cNvSpPr>
          <p:nvPr>
            <p:ph type="body" idx="4294967295"/>
          </p:nvPr>
        </p:nvSpPr>
        <p:spPr>
          <a:xfrm>
            <a:off x="838200" y="1341438"/>
            <a:ext cx="7772400" cy="4464050"/>
          </a:xfrm>
        </p:spPr>
        <p:txBody>
          <a:bodyPr vert="horz" wrap="square" lIns="91440" tIns="45720" rIns="91440" bIns="45720" anchor="t"/>
          <a:p>
            <a:pPr eaLnBrk="1" hangingPunct="1">
              <a:lnSpc>
                <a:spcPct val="90000"/>
              </a:lnSpc>
              <a:buNone/>
            </a:pPr>
            <a:r>
              <a:rPr lang="zh-CN" altLang="en-US" sz="2400" dirty="0"/>
              <a:t>错误：</a:t>
            </a:r>
            <a:endParaRPr lang="zh-CN" altLang="en-US" sz="2400" dirty="0"/>
          </a:p>
          <a:p>
            <a:pPr lvl="1">
              <a:lnSpc>
                <a:spcPct val="90000"/>
              </a:lnSpc>
              <a:buNone/>
            </a:pPr>
            <a:r>
              <a:rPr lang="en-US" altLang="zh-CN" dirty="0"/>
              <a:t>SELECT Sno</a:t>
            </a:r>
            <a:r>
              <a:rPr lang="zh-CN" altLang="en-US" dirty="0"/>
              <a:t>，</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None/>
            </a:pPr>
            <a:r>
              <a:rPr lang="en-US" altLang="zh-CN" dirty="0"/>
              <a:t>FROM     SC</a:t>
            </a:r>
            <a:endParaRPr lang="en-US" altLang="zh-CN" dirty="0"/>
          </a:p>
          <a:p>
            <a:pPr lvl="1">
              <a:lnSpc>
                <a:spcPct val="90000"/>
              </a:lnSpc>
              <a:buNone/>
            </a:pPr>
            <a:r>
              <a:rPr lang="en-US" altLang="zh-CN" dirty="0"/>
              <a:t>WHERE  </a:t>
            </a:r>
            <a:r>
              <a:rPr lang="en-US" altLang="zh-CN" dirty="0">
                <a:solidFill>
                  <a:srgbClr val="FF00FF"/>
                </a:solidFill>
              </a:rPr>
              <a:t>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endParaRPr lang="en-US" altLang="zh-CN" dirty="0">
              <a:solidFill>
                <a:srgbClr val="FF00FF"/>
              </a:solidFill>
            </a:endParaRPr>
          </a:p>
          <a:p>
            <a:pPr lvl="1">
              <a:lnSpc>
                <a:spcPct val="90000"/>
              </a:lnSpc>
              <a:buNone/>
            </a:pPr>
            <a:r>
              <a:rPr lang="en-US" altLang="zh-CN" dirty="0"/>
              <a:t>GROUP BY Sno</a:t>
            </a:r>
            <a:r>
              <a:rPr lang="zh-CN" altLang="en-US" dirty="0"/>
              <a:t>;</a:t>
            </a:r>
            <a:endParaRPr lang="zh-CN" altLang="en-US" dirty="0"/>
          </a:p>
          <a:p>
            <a:pPr lvl="1">
              <a:lnSpc>
                <a:spcPct val="90000"/>
              </a:lnSpc>
              <a:buNone/>
            </a:pPr>
            <a:endParaRPr lang="zh-CN" altLang="en-US" sz="2000" dirty="0"/>
          </a:p>
          <a:p>
            <a:pPr eaLnBrk="1" hangingPunct="1">
              <a:lnSpc>
                <a:spcPct val="90000"/>
              </a:lnSpc>
              <a:buNone/>
            </a:pPr>
            <a:r>
              <a:rPr lang="zh-CN" altLang="en-US" sz="2400" dirty="0"/>
              <a:t>正确：</a:t>
            </a:r>
            <a:endParaRPr lang="zh-CN" altLang="en-US" sz="2400" dirty="0"/>
          </a:p>
          <a:p>
            <a:pPr lvl="1">
              <a:lnSpc>
                <a:spcPct val="90000"/>
              </a:lnSpc>
              <a:buNone/>
            </a:pPr>
            <a:r>
              <a:rPr lang="en-US" altLang="zh-CN" dirty="0"/>
              <a:t>SELECT  Sno</a:t>
            </a:r>
            <a:r>
              <a:rPr lang="zh-CN" altLang="en-US" dirty="0"/>
              <a:t>,</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None/>
            </a:pPr>
            <a:r>
              <a:rPr lang="en-US" altLang="zh-CN" dirty="0"/>
              <a:t>FROM  SC</a:t>
            </a:r>
            <a:endParaRPr lang="en-US" altLang="zh-CN" dirty="0"/>
          </a:p>
          <a:p>
            <a:pPr lvl="1">
              <a:lnSpc>
                <a:spcPct val="90000"/>
              </a:lnSpc>
              <a:buNone/>
            </a:pPr>
            <a:r>
              <a:rPr lang="en-US" altLang="zh-CN" dirty="0"/>
              <a:t>GROUP BY Sno</a:t>
            </a:r>
            <a:endParaRPr lang="en-US" altLang="zh-CN" dirty="0"/>
          </a:p>
          <a:p>
            <a:pPr lvl="1">
              <a:lnSpc>
                <a:spcPct val="90000"/>
              </a:lnSpc>
              <a:buNone/>
            </a:pPr>
            <a:r>
              <a:rPr lang="en-US" altLang="zh-CN" dirty="0">
                <a:solidFill>
                  <a:srgbClr val="FF00FF"/>
                </a:solidFill>
              </a:rPr>
              <a:t>HAVING 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r>
              <a:rPr lang="zh-CN" altLang="en-US" dirty="0">
                <a:solidFill>
                  <a:srgbClr val="FF00FF"/>
                </a:solidFill>
              </a:rPr>
              <a:t>;</a:t>
            </a:r>
            <a:endParaRPr lang="zh-CN" altLang="en-US" dirty="0">
              <a:solidFill>
                <a:srgbClr val="FF00FF"/>
              </a:solidFil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idx="4294967295"/>
          </p:nvPr>
        </p:nvSpPr>
        <p:spPr/>
        <p:txBody>
          <a:bodyPr vert="horz" wrap="square" lIns="91440" tIns="45720" rIns="91440" bIns="45720" anchor="ctr"/>
          <a:p>
            <a:r>
              <a:rPr lang="zh-CN" altLang="en-US" sz="3600" dirty="0"/>
              <a:t>查询视图（续）</a:t>
            </a:r>
            <a:endParaRPr lang="zh-CN" altLang="en-US" sz="3600" dirty="0"/>
          </a:p>
        </p:txBody>
      </p:sp>
      <p:sp>
        <p:nvSpPr>
          <p:cNvPr id="63491" name="内容占位符 2"/>
          <p:cNvSpPr>
            <a:spLocks noGrp="1"/>
          </p:cNvSpPr>
          <p:nvPr>
            <p:ph idx="1"/>
          </p:nvPr>
        </p:nvSpPr>
        <p:spPr/>
        <p:txBody>
          <a:bodyPr vert="horz" wrap="square" lIns="91440" tIns="45720" rIns="91440" bIns="45720" anchor="t"/>
          <a:p>
            <a:pPr>
              <a:lnSpc>
                <a:spcPct val="150000"/>
              </a:lnSpc>
              <a:buNone/>
            </a:pPr>
            <a:r>
              <a:rPr lang="en-US" altLang="zh-CN" sz="2400" dirty="0"/>
              <a:t>[</a:t>
            </a:r>
            <a:r>
              <a:rPr lang="zh-CN" altLang="en-US" sz="2400" dirty="0"/>
              <a:t>例</a:t>
            </a:r>
            <a:r>
              <a:rPr lang="en-US" altLang="zh-CN" sz="2400" dirty="0"/>
              <a:t>3.94]</a:t>
            </a:r>
            <a:r>
              <a:rPr lang="zh-CN" altLang="en-US" sz="2400" dirty="0"/>
              <a:t>也可以用如下</a:t>
            </a:r>
            <a:r>
              <a:rPr lang="en-US" altLang="zh-CN" sz="2400" dirty="0"/>
              <a:t>SQL</a:t>
            </a:r>
            <a:r>
              <a:rPr lang="zh-CN" altLang="en-US" sz="2400" dirty="0"/>
              <a:t>语句完成</a:t>
            </a:r>
            <a:endParaRPr lang="zh-CN" altLang="en-US" sz="2400" dirty="0"/>
          </a:p>
          <a:p>
            <a:pPr>
              <a:lnSpc>
                <a:spcPct val="150000"/>
              </a:lnSpc>
              <a:buNone/>
            </a:pPr>
            <a:r>
              <a:rPr lang="en-US" altLang="zh-CN" dirty="0"/>
              <a:t>	</a:t>
            </a:r>
            <a:r>
              <a:rPr lang="en-US" altLang="zh-CN" sz="2400" dirty="0"/>
              <a:t>SELECT *</a:t>
            </a:r>
            <a:endParaRPr lang="zh-CN" altLang="en-US" sz="2400" dirty="0"/>
          </a:p>
          <a:p>
            <a:pPr>
              <a:lnSpc>
                <a:spcPct val="150000"/>
              </a:lnSpc>
              <a:buNone/>
            </a:pPr>
            <a:r>
              <a:rPr lang="en-US" altLang="zh-CN" sz="2400" dirty="0"/>
              <a:t>    FROM  </a:t>
            </a:r>
            <a:r>
              <a:rPr lang="zh-CN" altLang="en-US" sz="2400" dirty="0"/>
              <a:t>(</a:t>
            </a:r>
            <a:r>
              <a:rPr lang="en-US" altLang="zh-CN" sz="2400" dirty="0"/>
              <a:t>SELECT Sno</a:t>
            </a:r>
            <a:r>
              <a:rPr lang="zh-CN" altLang="en-US" sz="2400" dirty="0"/>
              <a:t>,</a:t>
            </a:r>
            <a:r>
              <a:rPr lang="en-US" altLang="zh-CN" sz="2400" dirty="0"/>
              <a:t>AVG</a:t>
            </a:r>
            <a:r>
              <a:rPr lang="zh-CN" altLang="en-US" sz="2400" dirty="0"/>
              <a:t>(</a:t>
            </a:r>
            <a:r>
              <a:rPr lang="en-US" altLang="zh-CN" sz="2400" dirty="0"/>
              <a:t>Grade</a:t>
            </a:r>
            <a:r>
              <a:rPr lang="zh-CN" altLang="en-US" sz="2400" dirty="0"/>
              <a:t>)</a:t>
            </a:r>
            <a:endParaRPr lang="zh-CN" altLang="en-US" sz="2400" dirty="0"/>
          </a:p>
          <a:p>
            <a:pPr>
              <a:lnSpc>
                <a:spcPct val="150000"/>
              </a:lnSpc>
              <a:buNone/>
            </a:pPr>
            <a:r>
              <a:rPr lang="en-US" altLang="zh-CN" sz="2400" dirty="0"/>
              <a:t>		       FROM  SC </a:t>
            </a:r>
            <a:endParaRPr lang="zh-CN" altLang="en-US" sz="2400" dirty="0"/>
          </a:p>
          <a:p>
            <a:pPr>
              <a:lnSpc>
                <a:spcPct val="150000"/>
              </a:lnSpc>
              <a:buNone/>
            </a:pPr>
            <a:r>
              <a:rPr lang="en-US" altLang="zh-CN" sz="2400" dirty="0"/>
              <a:t> 		       GROUP BY Sno</a:t>
            </a:r>
            <a:r>
              <a:rPr lang="zh-CN" altLang="en-US" sz="2400" dirty="0"/>
              <a:t>)</a:t>
            </a:r>
            <a:r>
              <a:rPr lang="en-US" altLang="zh-CN" sz="2400" dirty="0"/>
              <a:t> AS S_G</a:t>
            </a:r>
            <a:r>
              <a:rPr lang="zh-CN" altLang="en-US" sz="2400" dirty="0"/>
              <a:t>(</a:t>
            </a:r>
            <a:r>
              <a:rPr lang="en-US" altLang="zh-CN" sz="2400" dirty="0"/>
              <a:t>Sno,Gavg</a:t>
            </a:r>
            <a:r>
              <a:rPr lang="zh-CN" altLang="en-US" sz="2400" dirty="0"/>
              <a:t>)</a:t>
            </a:r>
            <a:endParaRPr lang="zh-CN" altLang="en-US" sz="2400" dirty="0"/>
          </a:p>
          <a:p>
            <a:pPr>
              <a:lnSpc>
                <a:spcPct val="150000"/>
              </a:lnSpc>
              <a:buNone/>
            </a:pPr>
            <a:r>
              <a:rPr lang="en-US" altLang="zh-CN" sz="2400" dirty="0"/>
              <a:t>    WHERE Gavg&gt;=90</a:t>
            </a:r>
            <a:r>
              <a:rPr lang="zh-CN" altLang="en-US" sz="2400" dirty="0"/>
              <a:t>;</a:t>
            </a:r>
            <a:endParaRPr lang="zh-CN" altLang="en-US" sz="2400" dirty="0"/>
          </a:p>
          <a:p>
            <a:endParaRPr lang="zh-CN" alt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idx="4294967295"/>
          </p:nvPr>
        </p:nvSpPr>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64515" name="Rectangle 3"/>
          <p:cNvSpPr>
            <a:spLocks noGrp="1"/>
          </p:cNvSpPr>
          <p:nvPr>
            <p:ph type="body" idx="4294967295"/>
          </p:nvPr>
        </p:nvSpPr>
        <p:spPr>
          <a:xfrm>
            <a:off x="684213" y="1341438"/>
            <a:ext cx="7786687" cy="4495800"/>
          </a:xfrm>
        </p:spPr>
        <p:txBody>
          <a:bodyPr vert="horz" wrap="square" lIns="91440" tIns="45720" rIns="91440" bIns="45720" anchor="t"/>
          <a:p>
            <a:pPr eaLnBrk="1" hangingPunct="1">
              <a:lnSpc>
                <a:spcPct val="170000"/>
              </a:lnSpc>
              <a:buNone/>
            </a:pPr>
            <a:r>
              <a:rPr lang="en-US" altLang="zh-CN" dirty="0"/>
              <a:t>3.7.1  </a:t>
            </a:r>
            <a:r>
              <a:rPr lang="zh-CN" altLang="en-US" dirty="0"/>
              <a:t>定义视图</a:t>
            </a:r>
            <a:endParaRPr lang="zh-CN" altLang="en-US" dirty="0"/>
          </a:p>
          <a:p>
            <a:pPr eaLnBrk="1" hangingPunct="1">
              <a:lnSpc>
                <a:spcPct val="170000"/>
              </a:lnSpc>
              <a:buNone/>
            </a:pPr>
            <a:r>
              <a:rPr lang="en-US" altLang="zh-CN" dirty="0"/>
              <a:t>3.7.2  </a:t>
            </a:r>
            <a:r>
              <a:rPr lang="zh-CN" altLang="en-US" dirty="0"/>
              <a:t>查询视图</a:t>
            </a:r>
            <a:endParaRPr lang="zh-CN" altLang="en-US" dirty="0"/>
          </a:p>
          <a:p>
            <a:pPr eaLnBrk="1" hangingPunct="1">
              <a:lnSpc>
                <a:spcPct val="170000"/>
              </a:lnSpc>
              <a:buNone/>
            </a:pPr>
            <a:r>
              <a:rPr lang="en-US" altLang="zh-CN" dirty="0">
                <a:solidFill>
                  <a:srgbClr val="00B050"/>
                </a:solidFill>
              </a:rPr>
              <a:t>3.7.3  </a:t>
            </a:r>
            <a:r>
              <a:rPr lang="zh-CN" altLang="en-US" dirty="0">
                <a:solidFill>
                  <a:srgbClr val="00B050"/>
                </a:solidFill>
              </a:rPr>
              <a:t>更新视图</a:t>
            </a:r>
            <a:endParaRPr lang="zh-CN" altLang="en-US" dirty="0">
              <a:solidFill>
                <a:srgbClr val="00B050"/>
              </a:solidFill>
            </a:endParaRPr>
          </a:p>
          <a:p>
            <a:pPr eaLnBrk="1" hangingPunct="1">
              <a:lnSpc>
                <a:spcPct val="170000"/>
              </a:lnSpc>
              <a:buNone/>
            </a:pPr>
            <a:r>
              <a:rPr lang="en-US" altLang="zh-CN" dirty="0"/>
              <a:t>3.7.4  </a:t>
            </a:r>
            <a:r>
              <a:rPr lang="zh-CN" altLang="en-US" dirty="0"/>
              <a:t>视图的作用</a:t>
            </a:r>
            <a:endParaRPr lang="zh-CN" altLang="en-US" dirty="0"/>
          </a:p>
          <a:p>
            <a:pPr eaLnBrk="1" hangingPunct="1">
              <a:buNone/>
            </a:pPr>
            <a:endParaRPr lang="en-US" altLang="zh-CN"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idx="4294967295"/>
          </p:nvPr>
        </p:nvSpPr>
        <p:spPr/>
        <p:txBody>
          <a:bodyPr vert="horz" wrap="square" lIns="91440" tIns="45720" rIns="91440" bIns="45720" anchor="ctr"/>
          <a:p>
            <a:pPr eaLnBrk="1" hangingPunct="1"/>
            <a:r>
              <a:rPr lang="zh-CN" altLang="en-US" sz="3600" dirty="0"/>
              <a:t>更新视图（续）</a:t>
            </a:r>
            <a:endParaRPr lang="zh-CN" altLang="en-US" sz="3600" dirty="0"/>
          </a:p>
        </p:txBody>
      </p:sp>
      <p:sp>
        <p:nvSpPr>
          <p:cNvPr id="65539" name="Rectangle 3"/>
          <p:cNvSpPr>
            <a:spLocks noGrp="1"/>
          </p:cNvSpPr>
          <p:nvPr>
            <p:ph type="body" idx="4294967295"/>
          </p:nvPr>
        </p:nvSpPr>
        <p:spPr>
          <a:xfrm>
            <a:off x="684213" y="1123950"/>
            <a:ext cx="7772400" cy="5127625"/>
          </a:xfrm>
        </p:spPr>
        <p:txBody>
          <a:bodyPr vert="horz" wrap="square" lIns="91440" tIns="45720" rIns="91440" bIns="45720" anchor="t"/>
          <a:p>
            <a:pPr eaLnBrk="1" hangingPunct="1">
              <a:lnSpc>
                <a:spcPct val="130000"/>
              </a:lnSpc>
              <a:buNone/>
            </a:pPr>
            <a:r>
              <a:rPr lang="en-US" altLang="zh-CN" sz="2400" dirty="0"/>
              <a:t>[</a:t>
            </a:r>
            <a:r>
              <a:rPr lang="zh-CN" altLang="en-US" sz="2400" dirty="0"/>
              <a:t>例</a:t>
            </a:r>
            <a:r>
              <a:rPr lang="en-US" altLang="zh-CN" sz="2400" dirty="0"/>
              <a:t>3.95]  </a:t>
            </a:r>
            <a:r>
              <a:rPr lang="zh-CN" altLang="en-US" sz="2400" dirty="0"/>
              <a:t>将信息系学生视图</a:t>
            </a:r>
            <a:r>
              <a:rPr lang="en-US" altLang="zh-CN" sz="2400" dirty="0"/>
              <a:t>IS_Student</a:t>
            </a:r>
            <a:r>
              <a:rPr lang="zh-CN" altLang="en-US" sz="2400" dirty="0"/>
              <a:t>中学号</a:t>
            </a:r>
            <a:r>
              <a:rPr lang="en-US" altLang="zh-CN" sz="2400" dirty="0"/>
              <a:t>”201215122”</a:t>
            </a:r>
            <a:r>
              <a:rPr lang="zh-CN" altLang="en-US" sz="2400" dirty="0"/>
              <a:t>的学生姓名改为</a:t>
            </a:r>
            <a:r>
              <a:rPr lang="en-US" altLang="zh-CN" sz="2400" dirty="0"/>
              <a:t>”</a:t>
            </a:r>
            <a:r>
              <a:rPr lang="zh-CN" altLang="en-US" sz="2400" dirty="0"/>
              <a:t>刘辰</a:t>
            </a:r>
            <a:r>
              <a:rPr lang="en-US" altLang="zh-CN" sz="2400" dirty="0"/>
              <a:t>”</a:t>
            </a:r>
            <a:r>
              <a:rPr lang="zh-CN" altLang="en-US" sz="2400" dirty="0"/>
              <a:t>。</a:t>
            </a:r>
            <a:endParaRPr lang="zh-CN" altLang="en-US" sz="2400" dirty="0"/>
          </a:p>
          <a:p>
            <a:pPr lvl="2">
              <a:lnSpc>
                <a:spcPct val="130000"/>
              </a:lnSpc>
              <a:buNone/>
            </a:pPr>
            <a:r>
              <a:rPr lang="en-US" altLang="zh-CN" sz="2400" dirty="0"/>
              <a:t>UPDATE </a:t>
            </a:r>
            <a:r>
              <a:rPr lang="en-US" altLang="zh-CN" sz="2400" dirty="0">
                <a:solidFill>
                  <a:srgbClr val="FF00FF"/>
                </a:solidFill>
              </a:rPr>
              <a:t> IS_Student</a:t>
            </a:r>
            <a:endParaRPr lang="en-US" altLang="zh-CN" sz="2800" dirty="0">
              <a:solidFill>
                <a:srgbClr val="FF00FF"/>
              </a:solidFill>
            </a:endParaRPr>
          </a:p>
          <a:p>
            <a:pPr lvl="2">
              <a:lnSpc>
                <a:spcPct val="130000"/>
              </a:lnSpc>
              <a:buNone/>
            </a:pPr>
            <a:r>
              <a:rPr lang="en-US" altLang="zh-CN" sz="2400" dirty="0"/>
              <a:t>SET  Sname= '</a:t>
            </a:r>
            <a:r>
              <a:rPr lang="zh-CN" altLang="en-US" sz="2400" dirty="0"/>
              <a:t>刘辰</a:t>
            </a:r>
            <a:r>
              <a:rPr lang="en-US" altLang="zh-CN" sz="2400" dirty="0"/>
              <a:t>'</a:t>
            </a:r>
            <a:endParaRPr lang="en-US" altLang="zh-CN" sz="2400" dirty="0"/>
          </a:p>
          <a:p>
            <a:pPr lvl="2">
              <a:lnSpc>
                <a:spcPct val="130000"/>
              </a:lnSpc>
              <a:buNone/>
            </a:pPr>
            <a:r>
              <a:rPr lang="en-US" altLang="zh-CN" sz="2400" dirty="0"/>
              <a:t>WHERE  Sno= ' 201215122 '</a:t>
            </a:r>
            <a:r>
              <a:rPr lang="zh-CN" altLang="en-US" sz="2400" dirty="0"/>
              <a:t>;</a:t>
            </a:r>
            <a:endParaRPr lang="zh-CN" altLang="en-US" sz="2400" dirty="0"/>
          </a:p>
          <a:p>
            <a:pPr lvl="1">
              <a:lnSpc>
                <a:spcPct val="130000"/>
              </a:lnSpc>
              <a:buNone/>
            </a:pPr>
            <a:r>
              <a:rPr lang="zh-CN" altLang="en-US" dirty="0"/>
              <a:t>转换后的语句：</a:t>
            </a:r>
            <a:endParaRPr lang="zh-CN" altLang="en-US" dirty="0"/>
          </a:p>
          <a:p>
            <a:pPr lvl="2">
              <a:lnSpc>
                <a:spcPct val="130000"/>
              </a:lnSpc>
              <a:buNone/>
            </a:pPr>
            <a:r>
              <a:rPr lang="en-US" altLang="zh-CN" sz="2400" dirty="0"/>
              <a:t>UPDATE </a:t>
            </a:r>
            <a:r>
              <a:rPr lang="en-US" altLang="zh-CN" sz="2400" dirty="0">
                <a:solidFill>
                  <a:srgbClr val="FF00FF"/>
                </a:solidFill>
              </a:rPr>
              <a:t> Student</a:t>
            </a:r>
            <a:endParaRPr lang="en-US" altLang="zh-CN" sz="2400" dirty="0">
              <a:solidFill>
                <a:srgbClr val="FF00FF"/>
              </a:solidFill>
            </a:endParaRPr>
          </a:p>
          <a:p>
            <a:pPr lvl="2">
              <a:lnSpc>
                <a:spcPct val="130000"/>
              </a:lnSpc>
              <a:buNone/>
            </a:pPr>
            <a:r>
              <a:rPr lang="en-US" altLang="zh-CN" sz="2400" dirty="0"/>
              <a:t>SET Sname= '</a:t>
            </a:r>
            <a:r>
              <a:rPr lang="zh-CN" altLang="en-US" sz="2400" dirty="0"/>
              <a:t>刘辰</a:t>
            </a:r>
            <a:r>
              <a:rPr lang="en-US" altLang="zh-CN" sz="2400" dirty="0"/>
              <a:t>'</a:t>
            </a:r>
            <a:endParaRPr lang="en-US" altLang="zh-CN" sz="2400" dirty="0"/>
          </a:p>
          <a:p>
            <a:pPr lvl="2">
              <a:lnSpc>
                <a:spcPct val="130000"/>
              </a:lnSpc>
              <a:buNone/>
            </a:pPr>
            <a:r>
              <a:rPr lang="en-US" altLang="zh-CN" sz="2400" dirty="0"/>
              <a:t>WHERE Sno= ' 201215122 ' AND </a:t>
            </a:r>
            <a:r>
              <a:rPr lang="en-US" altLang="zh-CN" sz="2400" dirty="0">
                <a:solidFill>
                  <a:srgbClr val="FF00FF"/>
                </a:solidFill>
              </a:rPr>
              <a:t>Sdept= 'IS'</a:t>
            </a:r>
            <a:r>
              <a:rPr lang="zh-CN" altLang="en-US" sz="2400" dirty="0"/>
              <a:t>;</a:t>
            </a:r>
            <a:endParaRPr lang="zh-CN" altLang="en-US" sz="24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idx="4294967295"/>
          </p:nvPr>
        </p:nvSpPr>
        <p:spPr/>
        <p:txBody>
          <a:bodyPr vert="horz" wrap="square" lIns="91440" tIns="45720" rIns="91440" bIns="45720" anchor="ctr"/>
          <a:p>
            <a:pPr eaLnBrk="1" hangingPunct="1"/>
            <a:r>
              <a:rPr lang="zh-CN" altLang="en-US" sz="3600" dirty="0"/>
              <a:t>更新视图（续）</a:t>
            </a:r>
            <a:endParaRPr lang="zh-CN" altLang="en-US" sz="3600" dirty="0"/>
          </a:p>
        </p:txBody>
      </p:sp>
      <p:sp>
        <p:nvSpPr>
          <p:cNvPr id="66563" name="Rectangle 3"/>
          <p:cNvSpPr>
            <a:spLocks noGrp="1"/>
          </p:cNvSpPr>
          <p:nvPr>
            <p:ph type="body" idx="4294967295"/>
          </p:nvPr>
        </p:nvSpPr>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3.96]  </a:t>
            </a:r>
            <a:r>
              <a:rPr lang="zh-CN" altLang="en-US" sz="2400" dirty="0"/>
              <a:t>向信息系学生视图</a:t>
            </a:r>
            <a:r>
              <a:rPr lang="en-US" altLang="zh-CN" sz="2400" dirty="0"/>
              <a:t>IS_S</a:t>
            </a:r>
            <a:r>
              <a:rPr lang="zh-CN" altLang="en-US" sz="2400" dirty="0"/>
              <a:t>中插入一个新的学生记录，其中学号为</a:t>
            </a:r>
            <a:r>
              <a:rPr lang="en-US" altLang="zh-CN" sz="2400" dirty="0"/>
              <a:t>”201215129”</a:t>
            </a:r>
            <a:r>
              <a:rPr lang="zh-CN" altLang="en-US" sz="2400" dirty="0"/>
              <a:t>，姓名为</a:t>
            </a:r>
            <a:r>
              <a:rPr lang="en-US" altLang="zh-CN" sz="2400" dirty="0"/>
              <a:t>”</a:t>
            </a:r>
            <a:r>
              <a:rPr lang="zh-CN" altLang="en-US" sz="2400" dirty="0"/>
              <a:t>赵新</a:t>
            </a:r>
            <a:r>
              <a:rPr lang="en-US" altLang="zh-CN" sz="2400" dirty="0"/>
              <a:t>”</a:t>
            </a:r>
            <a:r>
              <a:rPr lang="zh-CN" altLang="en-US" sz="2400" dirty="0"/>
              <a:t>，年龄为</a:t>
            </a:r>
            <a:r>
              <a:rPr lang="en-US" altLang="zh-CN" sz="2400" dirty="0"/>
              <a:t>20</a:t>
            </a:r>
            <a:r>
              <a:rPr lang="zh-CN" altLang="en-US" sz="2400" dirty="0"/>
              <a:t>岁</a:t>
            </a:r>
            <a:endParaRPr lang="zh-CN" altLang="en-US" sz="2400" dirty="0"/>
          </a:p>
          <a:p>
            <a:pPr lvl="1">
              <a:buNone/>
            </a:pPr>
            <a:r>
              <a:rPr lang="en-US" altLang="zh-CN" dirty="0"/>
              <a:t>INSERT</a:t>
            </a:r>
            <a:endParaRPr lang="en-US" altLang="zh-CN" dirty="0"/>
          </a:p>
          <a:p>
            <a:pPr lvl="1">
              <a:buNone/>
            </a:pPr>
            <a:r>
              <a:rPr lang="en-US" altLang="zh-CN" dirty="0"/>
              <a:t>INTO </a:t>
            </a:r>
            <a:r>
              <a:rPr lang="en-US" altLang="zh-CN" dirty="0">
                <a:solidFill>
                  <a:srgbClr val="FF00FF"/>
                </a:solidFill>
              </a:rPr>
              <a:t>IS_Student</a:t>
            </a:r>
            <a:endParaRPr lang="en-US" altLang="zh-CN" dirty="0">
              <a:solidFill>
                <a:srgbClr val="FF00FF"/>
              </a:solidFill>
            </a:endParaRPr>
          </a:p>
          <a:p>
            <a:pPr lvl="1">
              <a:buNone/>
            </a:pPr>
            <a:r>
              <a:rPr lang="en-US" altLang="zh-CN" dirty="0"/>
              <a:t>VALUES</a:t>
            </a:r>
            <a:r>
              <a:rPr lang="zh-CN" altLang="en-US" dirty="0"/>
              <a:t>(</a:t>
            </a:r>
            <a:r>
              <a:rPr lang="en-US" altLang="zh-CN" dirty="0"/>
              <a:t>‘201215129’,’</a:t>
            </a:r>
            <a:r>
              <a:rPr lang="zh-CN" altLang="en-US" dirty="0"/>
              <a:t>赵新</a:t>
            </a:r>
            <a:r>
              <a:rPr lang="en-US" altLang="zh-CN" dirty="0"/>
              <a:t>’,20</a:t>
            </a:r>
            <a:r>
              <a:rPr lang="zh-CN" altLang="en-US" dirty="0"/>
              <a:t>);</a:t>
            </a:r>
            <a:endParaRPr lang="zh-CN" altLang="en-US" dirty="0"/>
          </a:p>
          <a:p>
            <a:pPr eaLnBrk="1" hangingPunct="1">
              <a:buNone/>
            </a:pPr>
            <a:r>
              <a:rPr lang="zh-CN" altLang="en-US" sz="2400" dirty="0"/>
              <a:t>转换为对基本表的更新：</a:t>
            </a:r>
            <a:endParaRPr lang="zh-CN" altLang="en-US" sz="2400" dirty="0"/>
          </a:p>
          <a:p>
            <a:pPr lvl="1">
              <a:buNone/>
            </a:pPr>
            <a:r>
              <a:rPr lang="en-US" altLang="zh-CN" dirty="0"/>
              <a:t>INSERT</a:t>
            </a:r>
            <a:endParaRPr lang="en-US" altLang="zh-CN" dirty="0"/>
          </a:p>
          <a:p>
            <a:pPr lvl="1">
              <a:buNone/>
            </a:pPr>
            <a:r>
              <a:rPr lang="en-US" altLang="zh-CN" dirty="0"/>
              <a:t>INTO   </a:t>
            </a:r>
            <a:r>
              <a:rPr lang="en-US" altLang="zh-CN" dirty="0">
                <a:solidFill>
                  <a:srgbClr val="FF00FF"/>
                </a:solidFill>
              </a:rPr>
              <a:t>Student</a:t>
            </a:r>
            <a:r>
              <a:rPr lang="zh-CN" altLang="en-US" dirty="0"/>
              <a:t>(</a:t>
            </a:r>
            <a:r>
              <a:rPr lang="en-US" altLang="zh-CN" dirty="0"/>
              <a:t>Sno,Sname,Sage,</a:t>
            </a:r>
            <a:r>
              <a:rPr lang="en-US" altLang="zh-CN" dirty="0">
                <a:solidFill>
                  <a:srgbClr val="FF00FF"/>
                </a:solidFill>
              </a:rPr>
              <a:t>Sdept</a:t>
            </a:r>
            <a:r>
              <a:rPr lang="zh-CN" altLang="en-US" dirty="0"/>
              <a:t>)</a:t>
            </a:r>
            <a:endParaRPr lang="zh-CN" altLang="en-US" dirty="0"/>
          </a:p>
          <a:p>
            <a:pPr lvl="1">
              <a:buNone/>
            </a:pPr>
            <a:r>
              <a:rPr lang="en-US" altLang="zh-CN" dirty="0"/>
              <a:t>VALUES</a:t>
            </a:r>
            <a:r>
              <a:rPr lang="zh-CN" altLang="en-US" dirty="0"/>
              <a:t>(</a:t>
            </a:r>
            <a:r>
              <a:rPr lang="en-US" altLang="zh-CN" dirty="0"/>
              <a:t>‘200215129 ','</a:t>
            </a:r>
            <a:r>
              <a:rPr lang="zh-CN" altLang="en-US" dirty="0"/>
              <a:t>赵新</a:t>
            </a:r>
            <a:r>
              <a:rPr lang="en-US" altLang="zh-CN" dirty="0"/>
              <a:t>',20,</a:t>
            </a:r>
            <a:r>
              <a:rPr lang="en-US" altLang="zh-CN" dirty="0">
                <a:solidFill>
                  <a:srgbClr val="FF00FF"/>
                </a:solidFill>
              </a:rPr>
              <a:t>'IS'</a:t>
            </a:r>
            <a:r>
              <a:rPr lang="en-US" altLang="zh-CN" dirty="0"/>
              <a:t> </a:t>
            </a:r>
            <a:r>
              <a:rPr lang="zh-CN" altLang="en-US" dirty="0"/>
              <a:t>);</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idx="4294967295"/>
          </p:nvPr>
        </p:nvSpPr>
        <p:spPr/>
        <p:txBody>
          <a:bodyPr vert="horz" wrap="square" lIns="91440" tIns="45720" rIns="91440" bIns="45720" anchor="ctr"/>
          <a:p>
            <a:pPr eaLnBrk="1" hangingPunct="1"/>
            <a:r>
              <a:rPr lang="zh-CN" altLang="en-US" sz="3600" dirty="0"/>
              <a:t>更新视图（续）</a:t>
            </a:r>
            <a:endParaRPr lang="zh-CN" altLang="en-US" sz="3600" dirty="0"/>
          </a:p>
        </p:txBody>
      </p:sp>
      <p:sp>
        <p:nvSpPr>
          <p:cNvPr id="67587" name="Rectangle 3"/>
          <p:cNvSpPr>
            <a:spLocks noGrp="1"/>
          </p:cNvSpPr>
          <p:nvPr>
            <p:ph type="body" idx="4294967295"/>
          </p:nvPr>
        </p:nvSpPr>
        <p:spPr>
          <a:xfrm>
            <a:off x="755650" y="1123950"/>
            <a:ext cx="7772400" cy="5184775"/>
          </a:xfrm>
        </p:spPr>
        <p:txBody>
          <a:bodyPr vert="horz" wrap="square" lIns="91440" tIns="45720" rIns="91440" bIns="45720" anchor="t"/>
          <a:p>
            <a:pPr eaLnBrk="1" hangingPunct="1">
              <a:lnSpc>
                <a:spcPct val="120000"/>
              </a:lnSpc>
              <a:buNone/>
            </a:pPr>
            <a:r>
              <a:rPr lang="en-US" altLang="zh-CN" sz="2400" dirty="0"/>
              <a:t>[</a:t>
            </a:r>
            <a:r>
              <a:rPr lang="zh-CN" altLang="en-US" sz="2400" dirty="0"/>
              <a:t>例</a:t>
            </a:r>
            <a:r>
              <a:rPr lang="en-US" altLang="zh-CN" sz="2400" dirty="0"/>
              <a:t>3.97]</a:t>
            </a:r>
            <a:r>
              <a:rPr lang="zh-CN" altLang="en-US" sz="2400" dirty="0"/>
              <a:t>删除信息系学生视图</a:t>
            </a:r>
            <a:r>
              <a:rPr lang="en-US" altLang="zh-CN" sz="2400" dirty="0"/>
              <a:t>IS_Student</a:t>
            </a:r>
            <a:r>
              <a:rPr lang="zh-CN" altLang="en-US" sz="2400" dirty="0"/>
              <a:t>中学号为</a:t>
            </a:r>
            <a:r>
              <a:rPr lang="en-US" altLang="zh-CN" sz="2400" dirty="0"/>
              <a:t>”201215129”</a:t>
            </a:r>
            <a:r>
              <a:rPr lang="zh-CN" altLang="en-US" sz="2400" dirty="0"/>
              <a:t>的记录 </a:t>
            </a:r>
            <a:endParaRPr lang="zh-CN" altLang="en-US" sz="2400" dirty="0"/>
          </a:p>
          <a:p>
            <a:pPr lvl="1">
              <a:lnSpc>
                <a:spcPct val="120000"/>
              </a:lnSpc>
              <a:buNone/>
            </a:pPr>
            <a:r>
              <a:rPr lang="en-US" altLang="zh-CN" dirty="0"/>
              <a:t>DELETE</a:t>
            </a:r>
            <a:endParaRPr lang="en-US" altLang="zh-CN" dirty="0"/>
          </a:p>
          <a:p>
            <a:pPr lvl="1">
              <a:lnSpc>
                <a:spcPct val="120000"/>
              </a:lnSpc>
              <a:buNone/>
            </a:pPr>
            <a:r>
              <a:rPr lang="en-US" altLang="zh-CN" dirty="0"/>
              <a:t>FROM </a:t>
            </a:r>
            <a:r>
              <a:rPr lang="en-US" altLang="zh-CN" dirty="0">
                <a:solidFill>
                  <a:srgbClr val="FF00FF"/>
                </a:solidFill>
              </a:rPr>
              <a:t>IS_Student</a:t>
            </a:r>
            <a:endParaRPr lang="en-US" altLang="zh-CN" dirty="0">
              <a:solidFill>
                <a:srgbClr val="FF00FF"/>
              </a:solidFill>
            </a:endParaRPr>
          </a:p>
          <a:p>
            <a:pPr lvl="1">
              <a:lnSpc>
                <a:spcPct val="120000"/>
              </a:lnSpc>
              <a:buNone/>
            </a:pPr>
            <a:r>
              <a:rPr lang="en-US" altLang="zh-CN" dirty="0"/>
              <a:t>WHERE Sno= ' 201215129 '</a:t>
            </a:r>
            <a:r>
              <a:rPr lang="zh-CN" altLang="en-US" dirty="0"/>
              <a:t>;</a:t>
            </a:r>
            <a:endParaRPr lang="zh-CN" altLang="en-US" dirty="0"/>
          </a:p>
          <a:p>
            <a:pPr eaLnBrk="1" hangingPunct="1">
              <a:lnSpc>
                <a:spcPct val="120000"/>
              </a:lnSpc>
              <a:buNone/>
            </a:pPr>
            <a:r>
              <a:rPr lang="zh-CN" altLang="en-US" sz="2400" dirty="0"/>
              <a:t>转换为对基本表的更新：</a:t>
            </a:r>
            <a:endParaRPr lang="zh-CN" altLang="en-US" dirty="0"/>
          </a:p>
          <a:p>
            <a:pPr lvl="1">
              <a:lnSpc>
                <a:spcPct val="120000"/>
              </a:lnSpc>
              <a:buNone/>
            </a:pPr>
            <a:r>
              <a:rPr lang="en-US" altLang="zh-CN" dirty="0"/>
              <a:t>DELETE</a:t>
            </a:r>
            <a:endParaRPr lang="en-US" altLang="zh-CN" dirty="0"/>
          </a:p>
          <a:p>
            <a:pPr lvl="1">
              <a:lnSpc>
                <a:spcPct val="120000"/>
              </a:lnSpc>
              <a:buNone/>
            </a:pPr>
            <a:r>
              <a:rPr lang="en-US" altLang="zh-CN" dirty="0"/>
              <a:t>FROM </a:t>
            </a:r>
            <a:r>
              <a:rPr lang="en-US" altLang="zh-CN" dirty="0">
                <a:solidFill>
                  <a:srgbClr val="FF00FF"/>
                </a:solidFill>
              </a:rPr>
              <a:t>Student</a:t>
            </a:r>
            <a:endParaRPr lang="en-US" altLang="zh-CN" dirty="0">
              <a:solidFill>
                <a:srgbClr val="FF00FF"/>
              </a:solidFill>
            </a:endParaRPr>
          </a:p>
          <a:p>
            <a:pPr lvl="1">
              <a:lnSpc>
                <a:spcPct val="120000"/>
              </a:lnSpc>
              <a:buNone/>
            </a:pPr>
            <a:r>
              <a:rPr lang="en-US" altLang="zh-CN" dirty="0"/>
              <a:t>WHERE Sno= ' 201215129 ' AND </a:t>
            </a:r>
            <a:r>
              <a:rPr lang="en-US" altLang="zh-CN" dirty="0">
                <a:solidFill>
                  <a:srgbClr val="FF00FF"/>
                </a:solidFill>
              </a:rPr>
              <a:t>Sdept= 'IS'</a:t>
            </a:r>
            <a:r>
              <a:rPr lang="zh-CN" altLang="en-US" dirty="0"/>
              <a:t>;</a:t>
            </a:r>
            <a:endParaRPr lang="zh-CN" altLang="en-US" dirty="0"/>
          </a:p>
          <a:p>
            <a:pPr eaLnBrk="1" hangingPunct="1">
              <a:buNone/>
            </a:pPr>
            <a:endParaRPr lang="en-US" altLang="zh-CN" sz="32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idx="4294967295"/>
          </p:nvPr>
        </p:nvSpPr>
        <p:spPr/>
        <p:txBody>
          <a:bodyPr vert="horz" wrap="square" lIns="91440" tIns="45720" rIns="91440" bIns="45720" anchor="ctr"/>
          <a:p>
            <a:pPr eaLnBrk="1" hangingPunct="1"/>
            <a:r>
              <a:rPr lang="zh-CN" altLang="en-US" sz="3600" dirty="0"/>
              <a:t>更新视图（续）</a:t>
            </a:r>
            <a:endParaRPr lang="zh-CN" altLang="en-US" sz="3600" dirty="0"/>
          </a:p>
        </p:txBody>
      </p:sp>
      <p:sp>
        <p:nvSpPr>
          <p:cNvPr id="68611" name="Rectangle 3"/>
          <p:cNvSpPr>
            <a:spLocks noGrp="1"/>
          </p:cNvSpPr>
          <p:nvPr>
            <p:ph type="body" idx="4294967295"/>
          </p:nvPr>
        </p:nvSpPr>
        <p:spPr/>
        <p:txBody>
          <a:bodyPr vert="horz" wrap="square" lIns="91440" tIns="45720" rIns="91440" bIns="45720" anchor="t"/>
          <a:p>
            <a:pPr eaLnBrk="1" hangingPunct="1"/>
            <a:r>
              <a:rPr lang="zh-CN" altLang="en-US" dirty="0"/>
              <a:t>更新视图的限制：一些视图是不可更新的，因为对这些视图的更新不能唯一地有意义地转换成对相应基本表的更新</a:t>
            </a:r>
            <a:endParaRPr lang="zh-CN" altLang="en-US" dirty="0"/>
          </a:p>
          <a:p>
            <a:pPr eaLnBrk="1" hangingPunct="1">
              <a:buNone/>
            </a:pPr>
            <a:endParaRPr lang="zh-CN" altLang="en-US" sz="3200" dirty="0"/>
          </a:p>
          <a:p>
            <a:pPr lvl="1">
              <a:buNone/>
            </a:pPr>
            <a:r>
              <a:rPr lang="zh-CN" altLang="en-US" dirty="0"/>
              <a:t>例：例</a:t>
            </a:r>
            <a:r>
              <a:rPr lang="en-US" altLang="zh-CN" dirty="0"/>
              <a:t>3.89</a:t>
            </a:r>
            <a:r>
              <a:rPr lang="zh-CN" altLang="en-US" dirty="0"/>
              <a:t>定义的视图</a:t>
            </a:r>
            <a:r>
              <a:rPr lang="en-US" altLang="zh-CN" dirty="0"/>
              <a:t>S_G</a:t>
            </a:r>
            <a:r>
              <a:rPr lang="zh-CN" altLang="en-US" dirty="0"/>
              <a:t>为不可更新视图。</a:t>
            </a:r>
            <a:endParaRPr lang="zh-CN" altLang="en-US" dirty="0"/>
          </a:p>
          <a:p>
            <a:pPr lvl="4">
              <a:lnSpc>
                <a:spcPct val="110000"/>
              </a:lnSpc>
              <a:buNone/>
            </a:pPr>
            <a:r>
              <a:rPr lang="en-US" altLang="zh-CN" sz="2400" dirty="0"/>
              <a:t>UPDATE  S_G</a:t>
            </a:r>
            <a:endParaRPr lang="en-US" altLang="zh-CN" sz="2400" dirty="0"/>
          </a:p>
          <a:p>
            <a:pPr lvl="4">
              <a:lnSpc>
                <a:spcPct val="110000"/>
              </a:lnSpc>
              <a:buNone/>
            </a:pPr>
            <a:r>
              <a:rPr lang="en-US" altLang="zh-CN" sz="2400" dirty="0"/>
              <a:t>SET          </a:t>
            </a:r>
            <a:r>
              <a:rPr lang="en-US" altLang="zh-CN" sz="2400" dirty="0">
                <a:solidFill>
                  <a:srgbClr val="FF00FF"/>
                </a:solidFill>
              </a:rPr>
              <a:t>Gavg=90</a:t>
            </a:r>
            <a:endParaRPr lang="en-US" altLang="zh-CN" sz="2400" dirty="0">
              <a:solidFill>
                <a:srgbClr val="FF00FF"/>
              </a:solidFill>
            </a:endParaRPr>
          </a:p>
          <a:p>
            <a:pPr lvl="4">
              <a:lnSpc>
                <a:spcPct val="110000"/>
              </a:lnSpc>
              <a:buNone/>
            </a:pPr>
            <a:r>
              <a:rPr lang="en-US" altLang="zh-CN" sz="2400" dirty="0"/>
              <a:t>WHERE  Sno= </a:t>
            </a:r>
            <a:r>
              <a:rPr lang="zh-CN" altLang="en-US" sz="2400" dirty="0"/>
              <a:t>'</a:t>
            </a:r>
            <a:r>
              <a:rPr lang="en-US" altLang="zh-CN" sz="2400" dirty="0"/>
              <a:t>201215121</a:t>
            </a:r>
            <a:r>
              <a:rPr lang="zh-CN" altLang="en-US" sz="2400" dirty="0"/>
              <a:t>';</a:t>
            </a:r>
            <a:endParaRPr lang="zh-CN" altLang="en-US" sz="2400" dirty="0"/>
          </a:p>
          <a:p>
            <a:pPr lvl="4">
              <a:lnSpc>
                <a:spcPct val="110000"/>
              </a:lnSpc>
              <a:buNone/>
            </a:pPr>
            <a:endParaRPr lang="zh-CN" altLang="en-US" sz="2400" dirty="0"/>
          </a:p>
          <a:p>
            <a:pPr lvl="1">
              <a:buNone/>
            </a:pPr>
            <a:r>
              <a:rPr lang="zh-CN" altLang="en-US" dirty="0"/>
              <a:t>这个对视图的更新无法转换成对基本表</a:t>
            </a:r>
            <a:r>
              <a:rPr lang="en-US" altLang="zh-CN" dirty="0"/>
              <a:t>SC</a:t>
            </a:r>
            <a:r>
              <a:rPr lang="zh-CN" altLang="en-US" dirty="0"/>
              <a:t>的更新</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idx="4294967295"/>
          </p:nvPr>
        </p:nvSpPr>
        <p:spPr/>
        <p:txBody>
          <a:bodyPr vert="horz" wrap="square" lIns="91440" tIns="45720" rIns="91440" bIns="45720" anchor="ctr"/>
          <a:p>
            <a:pPr eaLnBrk="1" hangingPunct="1"/>
            <a:r>
              <a:rPr lang="zh-CN" altLang="en-US" sz="3600" dirty="0"/>
              <a:t>更新视图（续）</a:t>
            </a:r>
            <a:endParaRPr lang="zh-CN" altLang="en-US" sz="3600" dirty="0">
              <a:latin typeface="宋体" panose="02010600030101010101" pitchFamily="2" charset="-122"/>
            </a:endParaRPr>
          </a:p>
        </p:txBody>
      </p:sp>
      <p:sp>
        <p:nvSpPr>
          <p:cNvPr id="69635" name="Rectangle 3"/>
          <p:cNvSpPr>
            <a:spLocks noGrp="1"/>
          </p:cNvSpPr>
          <p:nvPr>
            <p:ph type="body" idx="4294967295"/>
          </p:nvPr>
        </p:nvSpPr>
        <p:spPr>
          <a:xfrm>
            <a:off x="457200" y="1285875"/>
            <a:ext cx="8229600" cy="5095875"/>
          </a:xfrm>
        </p:spPr>
        <p:txBody>
          <a:bodyPr vert="horz" wrap="square" lIns="91440" tIns="45720" rIns="91440" bIns="45720" anchor="t"/>
          <a:p>
            <a:pPr>
              <a:lnSpc>
                <a:spcPct val="150000"/>
              </a:lnSpc>
            </a:pPr>
            <a:r>
              <a:rPr lang="zh-CN" altLang="en-US" dirty="0">
                <a:latin typeface="宋体" panose="02010600030101010101" pitchFamily="2" charset="-122"/>
              </a:rPr>
              <a:t>允许对行列子集视图进行更新</a:t>
            </a:r>
            <a:endParaRPr lang="zh-CN" altLang="en-US" dirty="0">
              <a:latin typeface="宋体" panose="02010600030101010101" pitchFamily="2" charset="-122"/>
            </a:endParaRPr>
          </a:p>
          <a:p>
            <a:pPr>
              <a:lnSpc>
                <a:spcPct val="150000"/>
              </a:lnSpc>
            </a:pPr>
            <a:r>
              <a:rPr lang="zh-CN" altLang="en-US" dirty="0">
                <a:latin typeface="宋体" panose="02010600030101010101" pitchFamily="2" charset="-122"/>
              </a:rPr>
              <a:t>对其他类型视图的更新不同系统有不同限制</a:t>
            </a:r>
            <a:endParaRPr lang="zh-CN" altLang="en-US" dirty="0">
              <a:latin typeface="宋体" panose="02010600030101010101" pitchFamily="2" charset="-122"/>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0658" name="Rectangle 2"/>
          <p:cNvSpPr>
            <a:spLocks noGrp="1"/>
          </p:cNvSpPr>
          <p:nvPr>
            <p:ph type="title" idx="4294967295"/>
          </p:nvPr>
        </p:nvSpPr>
        <p:spPr/>
        <p:txBody>
          <a:bodyPr vert="horz" wrap="square" lIns="91440" tIns="45720" rIns="91440" bIns="45720" anchor="ctr"/>
          <a:p>
            <a:pPr eaLnBrk="1" hangingPunct="1"/>
            <a:r>
              <a:rPr lang="zh-CN" altLang="en-US" sz="3600" dirty="0"/>
              <a:t>更新视图（续）</a:t>
            </a:r>
            <a:endParaRPr lang="zh-CN" altLang="en-US" sz="3600" dirty="0">
              <a:latin typeface="宋体" panose="02010600030101010101" pitchFamily="2" charset="-122"/>
            </a:endParaRPr>
          </a:p>
        </p:txBody>
      </p:sp>
      <p:sp>
        <p:nvSpPr>
          <p:cNvPr id="70659" name="Rectangle 3"/>
          <p:cNvSpPr>
            <a:spLocks noGrp="1"/>
          </p:cNvSpPr>
          <p:nvPr>
            <p:ph type="body" idx="4294967295"/>
          </p:nvPr>
        </p:nvSpPr>
        <p:spPr>
          <a:xfrm>
            <a:off x="109538" y="1052513"/>
            <a:ext cx="9001125" cy="5329237"/>
          </a:xfrm>
        </p:spPr>
        <p:txBody>
          <a:bodyPr vert="horz" wrap="square" lIns="91440" tIns="45720" rIns="91440" bIns="45720" anchor="t"/>
          <a:p>
            <a:pPr>
              <a:lnSpc>
                <a:spcPct val="120000"/>
              </a:lnSpc>
            </a:pPr>
            <a:r>
              <a:rPr lang="en-US" altLang="zh-CN" dirty="0"/>
              <a:t>DB2</a:t>
            </a:r>
            <a:r>
              <a:rPr lang="zh-CN" altLang="en-US" dirty="0"/>
              <a:t>对视图更新的限制：</a:t>
            </a:r>
            <a:endParaRPr lang="zh-CN" altLang="en-US" dirty="0"/>
          </a:p>
          <a:p>
            <a:pPr lvl="1">
              <a:lnSpc>
                <a:spcPct val="120000"/>
              </a:lnSpc>
            </a:pPr>
            <a:r>
              <a:rPr lang="zh-CN" altLang="en-US" dirty="0"/>
              <a:t>若视图是由两个以上基本表导出的，则此视图不允许更新。</a:t>
            </a:r>
            <a:endParaRPr lang="zh-CN" altLang="en-US" dirty="0"/>
          </a:p>
          <a:p>
            <a:pPr lvl="1">
              <a:lnSpc>
                <a:spcPct val="120000"/>
              </a:lnSpc>
            </a:pPr>
            <a:r>
              <a:rPr lang="zh-CN" altLang="en-US" dirty="0"/>
              <a:t>若视图的字段来自字段表达式或常数，则不允许对此视图执行</a:t>
            </a:r>
            <a:r>
              <a:rPr lang="en-US" altLang="zh-CN" dirty="0"/>
              <a:t>INSERT</a:t>
            </a:r>
            <a:r>
              <a:rPr lang="zh-CN" altLang="en-US" dirty="0"/>
              <a:t>和</a:t>
            </a:r>
            <a:r>
              <a:rPr lang="en-US" altLang="zh-CN" dirty="0"/>
              <a:t>UPDATE</a:t>
            </a:r>
            <a:r>
              <a:rPr lang="zh-CN" altLang="en-US" dirty="0"/>
              <a:t>操作，但允许执行</a:t>
            </a:r>
            <a:r>
              <a:rPr lang="en-US" altLang="zh-CN" dirty="0"/>
              <a:t>DELETE</a:t>
            </a:r>
            <a:r>
              <a:rPr lang="zh-CN" altLang="en-US" dirty="0"/>
              <a:t>操作。</a:t>
            </a:r>
            <a:endParaRPr lang="zh-CN" altLang="en-US" dirty="0"/>
          </a:p>
          <a:p>
            <a:pPr lvl="1">
              <a:lnSpc>
                <a:spcPct val="120000"/>
              </a:lnSpc>
            </a:pPr>
            <a:r>
              <a:rPr lang="zh-CN" altLang="en-US" dirty="0"/>
              <a:t>若视图的字段来自集函数，则此视图不允许更新。</a:t>
            </a:r>
            <a:endParaRPr lang="zh-CN" altLang="en-US" dirty="0"/>
          </a:p>
          <a:p>
            <a:pPr lvl="1">
              <a:lnSpc>
                <a:spcPct val="120000"/>
              </a:lnSpc>
            </a:pPr>
            <a:r>
              <a:rPr lang="zh-CN" altLang="en-US" dirty="0"/>
              <a:t>若视图定义中含有</a:t>
            </a:r>
            <a:r>
              <a:rPr lang="en-US" altLang="zh-CN" dirty="0"/>
              <a:t>GROUP BY</a:t>
            </a:r>
            <a:r>
              <a:rPr lang="zh-CN" altLang="en-US" dirty="0"/>
              <a:t>子句，则此视图不允许更新。</a:t>
            </a:r>
            <a:endParaRPr lang="zh-CN" altLang="en-US" dirty="0"/>
          </a:p>
          <a:p>
            <a:pPr lvl="1">
              <a:lnSpc>
                <a:spcPct val="120000"/>
              </a:lnSpc>
            </a:pPr>
            <a:r>
              <a:rPr lang="zh-CN" altLang="en-US" dirty="0"/>
              <a:t>若视图定义中含有</a:t>
            </a:r>
            <a:r>
              <a:rPr lang="en-US" altLang="zh-CN" dirty="0"/>
              <a:t>DISTINCT</a:t>
            </a:r>
            <a:r>
              <a:rPr lang="zh-CN" altLang="en-US" dirty="0"/>
              <a:t>短语，则此视图不允许更新。</a:t>
            </a:r>
            <a:endParaRPr lang="en-US" altLang="zh-CN" dirty="0"/>
          </a:p>
          <a:p>
            <a:pPr lvl="1">
              <a:lnSpc>
                <a:spcPct val="120000"/>
              </a:lnSpc>
            </a:pPr>
            <a:r>
              <a:rPr lang="zh-CN" altLang="en-US" dirty="0"/>
              <a:t>若视图定义中有嵌套查询，并且内层查询的</a:t>
            </a:r>
            <a:r>
              <a:rPr lang="en-US" altLang="zh-CN" dirty="0"/>
              <a:t>FROM</a:t>
            </a:r>
            <a:r>
              <a:rPr lang="zh-CN" altLang="en-US" dirty="0"/>
              <a:t>子句中涉及的表也是导出该视图的基本表，则此视图不允许更新。</a:t>
            </a:r>
            <a:endParaRPr lang="zh-CN" altLang="en-US" dirty="0"/>
          </a:p>
          <a:p>
            <a:pPr lvl="1">
              <a:lnSpc>
                <a:spcPct val="120000"/>
              </a:lnSpc>
            </a:pP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页脚占位符 4"/>
          <p:cNvSpPr txBox="1">
            <a:spLocks noGrp="1"/>
          </p:cNvSpPr>
          <p:nvPr/>
        </p:nvSpPr>
        <p:spPr>
          <a:xfrm>
            <a:off x="5219700" y="6381750"/>
            <a:ext cx="3600450" cy="320675"/>
          </a:xfrm>
          <a:prstGeom prst="rect">
            <a:avLst/>
          </a:prstGeom>
          <a:noFill/>
          <a:ln w="9525">
            <a:noFill/>
          </a:ln>
        </p:spPr>
        <p:txBody>
          <a:bodyPr/>
          <a:p>
            <a:endParaRPr lang="en-US" altLang="zh-CN" dirty="0">
              <a:latin typeface="Arial" panose="020B0604020202020204" pitchFamily="34" charset="0"/>
            </a:endParaRPr>
          </a:p>
        </p:txBody>
      </p:sp>
      <p:sp>
        <p:nvSpPr>
          <p:cNvPr id="8195" name="Rectangle 2"/>
          <p:cNvSpPr>
            <a:spLocks noGrp="1"/>
          </p:cNvSpPr>
          <p:nvPr>
            <p:ph type="title"/>
          </p:nvPr>
        </p:nvSpPr>
        <p:spPr>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8196" name="Rectangle 3"/>
          <p:cNvSpPr>
            <a:spLocks noGrp="1"/>
          </p:cNvSpPr>
          <p:nvPr>
            <p:ph type="body"/>
          </p:nvPr>
        </p:nvSpPr>
        <p:spPr>
          <a:xfrm>
            <a:off x="971550" y="1098550"/>
            <a:ext cx="6508750" cy="4994275"/>
          </a:xfrm>
          <a:ln/>
        </p:spPr>
        <p:txBody>
          <a:bodyPr vert="horz" wrap="square" lIns="91440" tIns="45720" rIns="91440" bIns="45720" anchor="t"/>
          <a:p>
            <a:pPr algn="just" eaLnBrk="1" hangingPunct="1">
              <a:lnSpc>
                <a:spcPct val="130000"/>
              </a:lnSpc>
              <a:buNone/>
            </a:pPr>
            <a:r>
              <a:rPr lang="en-US" altLang="zh-CN" dirty="0">
                <a:solidFill>
                  <a:srgbClr val="0066FF"/>
                </a:solidFill>
              </a:rPr>
              <a:t>3.1 SQL</a:t>
            </a:r>
            <a:r>
              <a:rPr lang="zh-CN" altLang="en-US" dirty="0">
                <a:solidFill>
                  <a:srgbClr val="0066FF"/>
                </a:solidFill>
              </a:rPr>
              <a:t>概述</a:t>
            </a:r>
            <a:endParaRPr lang="zh-CN" altLang="en-US" dirty="0">
              <a:solidFill>
                <a:srgbClr val="0066FF"/>
              </a:solidFill>
            </a:endParaRPr>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t>3.4 </a:t>
            </a:r>
            <a:r>
              <a:rPr lang="zh-CN" altLang="en-US" dirty="0"/>
              <a:t>数据查询</a:t>
            </a:r>
            <a:endParaRPr lang="zh-CN" altLang="en-US" dirty="0"/>
          </a:p>
          <a:p>
            <a:pPr algn="just" eaLnBrk="1" hangingPunct="1">
              <a:lnSpc>
                <a:spcPct val="130000"/>
              </a:lnSpc>
              <a:buNone/>
            </a:pPr>
            <a:r>
              <a:rPr lang="en-US" altLang="zh-CN" dirty="0"/>
              <a:t>3.5 </a:t>
            </a:r>
            <a:r>
              <a:rPr lang="zh-CN" altLang="en-US" dirty="0"/>
              <a:t>数据更新</a:t>
            </a:r>
            <a:endParaRPr lang="zh-CN" altLang="en-US" sz="3200"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914400" y="260350"/>
            <a:ext cx="7391400" cy="563563"/>
          </a:xfrm>
          <a:ln/>
        </p:spPr>
        <p:txBody>
          <a:bodyPr vert="horz" wrap="square" lIns="91440" tIns="45720" rIns="91440" bIns="45720" anchor="ctr"/>
          <a:p>
            <a:r>
              <a:rPr lang="en-US" altLang="zh-CN" sz="3600" dirty="0"/>
              <a:t>Course</a:t>
            </a:r>
            <a:r>
              <a:rPr lang="zh-CN" altLang="en-US" sz="3600" dirty="0"/>
              <a:t>表</a:t>
            </a:r>
            <a:endParaRPr lang="zh-CN" altLang="en-US" sz="3600" dirty="0"/>
          </a:p>
        </p:txBody>
      </p:sp>
      <p:graphicFrame>
        <p:nvGraphicFramePr>
          <p:cNvPr id="25603" name="表格 25602"/>
          <p:cNvGraphicFramePr/>
          <p:nvPr/>
        </p:nvGraphicFramePr>
        <p:xfrm>
          <a:off x="914400" y="1627188"/>
          <a:ext cx="7175500" cy="4103687"/>
        </p:xfrm>
        <a:graphic>
          <a:graphicData uri="http://schemas.openxmlformats.org/drawingml/2006/table">
            <a:tbl>
              <a:tblPr/>
              <a:tblGrid>
                <a:gridCol w="1584325"/>
                <a:gridCol w="1949450"/>
                <a:gridCol w="1812925"/>
                <a:gridCol w="1828800"/>
              </a:tblGrid>
              <a:tr h="89217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课程号</a:t>
                      </a:r>
                      <a:endParaRPr lang="zh-CN" altLang="en-US" sz="2200"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Cno</a:t>
                      </a:r>
                      <a:endParaRPr lang="en-US" altLang="zh-CN"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课程名</a:t>
                      </a:r>
                      <a:endParaRPr lang="zh-CN" altLang="en-US" sz="2200"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Cname</a:t>
                      </a:r>
                      <a:endParaRPr lang="en-US" altLang="zh-CN"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先行课</a:t>
                      </a:r>
                      <a:endParaRPr lang="zh-CN" altLang="en-US" sz="2200"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Cpno</a:t>
                      </a:r>
                      <a:endParaRPr lang="en-US" altLang="zh-CN"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学分</a:t>
                      </a:r>
                      <a:endParaRPr lang="zh-CN" altLang="en-US" sz="2200"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Ccredit</a:t>
                      </a:r>
                      <a:endParaRPr lang="en-US" altLang="zh-CN"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1</a:t>
                      </a:r>
                      <a:endParaRPr lang="en-US" altLang="zh-CN"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数据库</a:t>
                      </a:r>
                      <a:endParaRPr lang="zh-CN" altLang="en-US"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5</a:t>
                      </a:r>
                      <a:endParaRPr lang="en-US" altLang="zh-CN"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4</a:t>
                      </a:r>
                      <a:endParaRPr lang="en-US" altLang="zh-CN" sz="2200" b="1" dirty="0">
                        <a:latin typeface="Arial" panose="020B0604020202020204" pitchFamily="34" charset="0"/>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数学</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3</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信息系统</a:t>
                      </a:r>
                      <a:endParaRPr lang="zh-CN" altLang="en-US"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1</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4</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4</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操作系统</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6</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3</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5</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数据结构</a:t>
                      </a:r>
                      <a:endParaRPr lang="zh-CN" altLang="en-US"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7</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4</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6</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数据处理</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sz="2200" b="1" dirty="0">
                          <a:latin typeface="Arial" panose="020B0604020202020204" pitchFamily="34" charset="0"/>
                        </a:rPr>
                        <a:t>7</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sz="2200" b="1" dirty="0">
                          <a:latin typeface="Arial" panose="020B0604020202020204" pitchFamily="34" charset="0"/>
                        </a:rPr>
                        <a:t>PASCAL</a:t>
                      </a:r>
                      <a:r>
                        <a:rPr lang="zh-CN" altLang="en-US" sz="2200" b="1" dirty="0">
                          <a:latin typeface="Arial" panose="020B0604020202020204" pitchFamily="34" charset="0"/>
                        </a:rPr>
                        <a:t>语言</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sz="2200" b="1" dirty="0">
                          <a:latin typeface="Arial" panose="020B0604020202020204" pitchFamily="34" charset="0"/>
                        </a:rPr>
                        <a:t>6</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buSzPct val="100000"/>
                        <a:buNone/>
                      </a:pPr>
                      <a:r>
                        <a:rPr lang="en-US" altLang="zh-CN" sz="2200" b="1" dirty="0">
                          <a:latin typeface="Arial" panose="020B0604020202020204" pitchFamily="34" charset="0"/>
                        </a:rPr>
                        <a:t>4</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idx="4294967295"/>
          </p:nvPr>
        </p:nvSpPr>
        <p:spPr/>
        <p:txBody>
          <a:bodyPr vert="horz" wrap="square" lIns="91440" tIns="45720" rIns="91440" bIns="45720" anchor="ctr"/>
          <a:p>
            <a:r>
              <a:rPr lang="zh-CN" altLang="en-US" sz="3600" dirty="0"/>
              <a:t>更新视图（续）</a:t>
            </a:r>
            <a:endParaRPr lang="zh-CN" altLang="en-US" sz="3600" dirty="0"/>
          </a:p>
        </p:txBody>
      </p:sp>
      <p:sp>
        <p:nvSpPr>
          <p:cNvPr id="71683" name="内容占位符 2"/>
          <p:cNvSpPr>
            <a:spLocks noGrp="1"/>
          </p:cNvSpPr>
          <p:nvPr>
            <p:ph idx="1"/>
          </p:nvPr>
        </p:nvSpPr>
        <p:spPr>
          <a:xfrm>
            <a:off x="395288" y="1196975"/>
            <a:ext cx="8497887" cy="5095875"/>
          </a:xfrm>
        </p:spPr>
        <p:txBody>
          <a:bodyPr vert="horz" wrap="square" lIns="91440" tIns="45720" rIns="91440" bIns="45720" anchor="t"/>
          <a:p>
            <a:pPr marL="567055" indent="-567055">
              <a:lnSpc>
                <a:spcPct val="120000"/>
              </a:lnSpc>
              <a:buNone/>
            </a:pPr>
            <a:r>
              <a:rPr lang="zh-CN" altLang="en-US" sz="2400" dirty="0"/>
              <a:t>例：将</a:t>
            </a:r>
            <a:r>
              <a:rPr lang="en-US" altLang="zh-CN" sz="2400" dirty="0"/>
              <a:t>SC</a:t>
            </a:r>
            <a:r>
              <a:rPr lang="zh-CN" altLang="en-US" sz="2400" dirty="0"/>
              <a:t>中成绩在平均成绩之上的元组定义成一个视图</a:t>
            </a:r>
            <a:endParaRPr lang="en-US" altLang="zh-CN" sz="2400" dirty="0"/>
          </a:p>
          <a:p>
            <a:pPr marL="567055" indent="-567055">
              <a:lnSpc>
                <a:spcPct val="120000"/>
              </a:lnSpc>
              <a:buNone/>
            </a:pPr>
            <a:r>
              <a:rPr lang="en-US" altLang="zh-CN" sz="2400" dirty="0"/>
              <a:t> </a:t>
            </a:r>
            <a:endParaRPr lang="en-US" altLang="zh-CN" sz="2400" dirty="0"/>
          </a:p>
          <a:p>
            <a:pPr marL="567055" indent="-567055">
              <a:lnSpc>
                <a:spcPct val="90000"/>
              </a:lnSpc>
              <a:buNone/>
            </a:pPr>
            <a:r>
              <a:rPr lang="en-US" altLang="zh-CN" sz="2400" dirty="0"/>
              <a:t>      CREATE VIEW GOOD_SC</a:t>
            </a:r>
            <a:endParaRPr lang="en-US" altLang="zh-CN" sz="2400" dirty="0"/>
          </a:p>
          <a:p>
            <a:pPr marL="567055" indent="-567055">
              <a:lnSpc>
                <a:spcPct val="90000"/>
              </a:lnSpc>
              <a:buNone/>
            </a:pPr>
            <a:r>
              <a:rPr lang="en-US" altLang="zh-CN" sz="2400" dirty="0"/>
              <a:t>      AS </a:t>
            </a:r>
            <a:endParaRPr lang="en-US" altLang="zh-CN" sz="2400" dirty="0"/>
          </a:p>
          <a:p>
            <a:pPr marL="567055" indent="-567055">
              <a:lnSpc>
                <a:spcPct val="90000"/>
              </a:lnSpc>
              <a:buNone/>
            </a:pPr>
            <a:r>
              <a:rPr lang="en-US" altLang="zh-CN" sz="2400" dirty="0"/>
              <a:t>      SELECT  Sno</a:t>
            </a:r>
            <a:r>
              <a:rPr lang="zh-CN" altLang="en-US" sz="2400" dirty="0"/>
              <a:t>,</a:t>
            </a:r>
            <a:r>
              <a:rPr lang="en-US" altLang="zh-CN" sz="2400" dirty="0"/>
              <a:t>Cno</a:t>
            </a:r>
            <a:r>
              <a:rPr lang="zh-CN" altLang="en-US" sz="2400" dirty="0"/>
              <a:t>,</a:t>
            </a:r>
            <a:r>
              <a:rPr lang="en-US" altLang="zh-CN" sz="2400" dirty="0"/>
              <a:t>Grade</a:t>
            </a:r>
            <a:endParaRPr lang="en-US" altLang="zh-CN" sz="2400" dirty="0"/>
          </a:p>
          <a:p>
            <a:pPr marL="567055" indent="-567055">
              <a:lnSpc>
                <a:spcPct val="90000"/>
              </a:lnSpc>
              <a:buNone/>
            </a:pPr>
            <a:r>
              <a:rPr lang="en-US" altLang="zh-CN" sz="2400" dirty="0"/>
              <a:t>      FROM     </a:t>
            </a:r>
            <a:r>
              <a:rPr lang="en-US" altLang="zh-CN" sz="2400" dirty="0">
                <a:solidFill>
                  <a:srgbClr val="FF00FF"/>
                </a:solidFill>
              </a:rPr>
              <a:t>SC</a:t>
            </a:r>
            <a:endParaRPr lang="en-US" altLang="zh-CN" sz="2400" dirty="0">
              <a:solidFill>
                <a:srgbClr val="FF00FF"/>
              </a:solidFill>
            </a:endParaRPr>
          </a:p>
          <a:p>
            <a:pPr marL="567055" indent="-567055">
              <a:lnSpc>
                <a:spcPct val="90000"/>
              </a:lnSpc>
              <a:buNone/>
            </a:pPr>
            <a:r>
              <a:rPr lang="en-US" altLang="zh-CN" sz="2400" dirty="0"/>
              <a:t>      WHERE Grade &gt;</a:t>
            </a:r>
            <a:endParaRPr lang="en-US" altLang="zh-CN" sz="2400" dirty="0"/>
          </a:p>
          <a:p>
            <a:pPr marL="567055" indent="-567055">
              <a:lnSpc>
                <a:spcPct val="90000"/>
              </a:lnSpc>
              <a:buNone/>
            </a:pPr>
            <a:r>
              <a:rPr lang="en-US" altLang="zh-CN" sz="2400" dirty="0"/>
              <a:t>                              </a:t>
            </a:r>
            <a:r>
              <a:rPr lang="zh-CN" altLang="en-US" sz="2400" dirty="0"/>
              <a:t>(</a:t>
            </a:r>
            <a:r>
              <a:rPr lang="en-US" altLang="zh-CN" sz="2400" dirty="0"/>
              <a:t>SELECT AVG</a:t>
            </a:r>
            <a:r>
              <a:rPr lang="zh-CN" altLang="en-US" sz="2400" dirty="0"/>
              <a:t>(</a:t>
            </a:r>
            <a:r>
              <a:rPr lang="en-US" altLang="zh-CN" sz="2400" dirty="0"/>
              <a:t>Grade</a:t>
            </a:r>
            <a:r>
              <a:rPr lang="zh-CN" altLang="en-US" sz="2400" dirty="0"/>
              <a:t>)</a:t>
            </a:r>
            <a:endParaRPr lang="zh-CN" altLang="en-US" sz="2400" dirty="0"/>
          </a:p>
          <a:p>
            <a:pPr marL="567055" indent="-567055">
              <a:lnSpc>
                <a:spcPct val="90000"/>
              </a:lnSpc>
              <a:buNone/>
            </a:pPr>
            <a:r>
              <a:rPr lang="en-US" altLang="zh-CN" sz="2400" dirty="0"/>
              <a:t>                                FROM   </a:t>
            </a:r>
            <a:r>
              <a:rPr lang="en-US" altLang="zh-CN" sz="2400" dirty="0">
                <a:solidFill>
                  <a:srgbClr val="D32DB7"/>
                </a:solidFill>
              </a:rPr>
              <a:t>  </a:t>
            </a:r>
            <a:r>
              <a:rPr lang="en-US" altLang="zh-CN" sz="2400" dirty="0">
                <a:solidFill>
                  <a:srgbClr val="FF00FF"/>
                </a:solidFill>
              </a:rPr>
              <a:t>SC</a:t>
            </a:r>
            <a:r>
              <a:rPr lang="zh-CN" altLang="en-US" sz="2400" dirty="0"/>
              <a:t>);</a:t>
            </a:r>
            <a:endParaRPr lang="zh-CN" altLang="en-US" sz="2400" dirty="0"/>
          </a:p>
          <a:p>
            <a:pPr lvl="1">
              <a:lnSpc>
                <a:spcPct val="90000"/>
              </a:lnSpc>
            </a:pPr>
            <a:r>
              <a:rPr lang="en-US" altLang="zh-CN" dirty="0"/>
              <a:t> </a:t>
            </a:r>
            <a:r>
              <a:rPr lang="zh-CN" altLang="en-US" dirty="0"/>
              <a:t>一个不允许更新的视图上定义的视图也不允许更新</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idx="4294967295"/>
          </p:nvPr>
        </p:nvSpPr>
        <p:spPr/>
        <p:txBody>
          <a:bodyPr vert="horz" wrap="square" lIns="91440" tIns="45720" rIns="91440" bIns="45720" anchor="ctr"/>
          <a:p>
            <a:pPr eaLnBrk="1" hangingPunct="1"/>
            <a:r>
              <a:rPr lang="en-US" altLang="zh-CN" sz="3600" dirty="0"/>
              <a:t>3.7  </a:t>
            </a:r>
            <a:r>
              <a:rPr lang="zh-CN" altLang="en-US" sz="3600" dirty="0"/>
              <a:t>视图</a:t>
            </a:r>
            <a:endParaRPr lang="zh-CN" altLang="en-US" sz="3600" dirty="0"/>
          </a:p>
        </p:txBody>
      </p:sp>
      <p:sp>
        <p:nvSpPr>
          <p:cNvPr id="72707" name="Rectangle 3"/>
          <p:cNvSpPr>
            <a:spLocks noGrp="1"/>
          </p:cNvSpPr>
          <p:nvPr>
            <p:ph type="body" idx="4294967295"/>
          </p:nvPr>
        </p:nvSpPr>
        <p:spPr>
          <a:xfrm>
            <a:off x="684213" y="1341438"/>
            <a:ext cx="7859712" cy="4495800"/>
          </a:xfrm>
        </p:spPr>
        <p:txBody>
          <a:bodyPr vert="horz" wrap="square" lIns="91440" tIns="45720" rIns="91440" bIns="45720" anchor="t"/>
          <a:p>
            <a:pPr eaLnBrk="1" hangingPunct="1">
              <a:lnSpc>
                <a:spcPct val="180000"/>
              </a:lnSpc>
              <a:buNone/>
            </a:pPr>
            <a:r>
              <a:rPr lang="en-US" altLang="zh-CN" dirty="0"/>
              <a:t>3.7.1  </a:t>
            </a:r>
            <a:r>
              <a:rPr lang="zh-CN" altLang="en-US" dirty="0"/>
              <a:t>定义视图</a:t>
            </a:r>
            <a:endParaRPr lang="zh-CN" altLang="en-US" dirty="0"/>
          </a:p>
          <a:p>
            <a:pPr eaLnBrk="1" hangingPunct="1">
              <a:lnSpc>
                <a:spcPct val="180000"/>
              </a:lnSpc>
              <a:buNone/>
            </a:pPr>
            <a:r>
              <a:rPr lang="en-US" altLang="zh-CN" dirty="0"/>
              <a:t>3.7.2  </a:t>
            </a:r>
            <a:r>
              <a:rPr lang="zh-CN" altLang="en-US" dirty="0"/>
              <a:t>查询视图</a:t>
            </a:r>
            <a:endParaRPr lang="zh-CN" altLang="en-US" dirty="0"/>
          </a:p>
          <a:p>
            <a:pPr eaLnBrk="1" hangingPunct="1">
              <a:lnSpc>
                <a:spcPct val="180000"/>
              </a:lnSpc>
              <a:buNone/>
            </a:pPr>
            <a:r>
              <a:rPr lang="en-US" altLang="zh-CN" dirty="0"/>
              <a:t>3.7.3  </a:t>
            </a:r>
            <a:r>
              <a:rPr lang="zh-CN" altLang="en-US" dirty="0"/>
              <a:t>更新视图</a:t>
            </a:r>
            <a:endParaRPr lang="zh-CN" altLang="en-US" dirty="0"/>
          </a:p>
          <a:p>
            <a:pPr eaLnBrk="1" hangingPunct="1">
              <a:lnSpc>
                <a:spcPct val="180000"/>
              </a:lnSpc>
              <a:buNone/>
            </a:pPr>
            <a:r>
              <a:rPr lang="en-US" altLang="zh-CN" dirty="0">
                <a:solidFill>
                  <a:srgbClr val="00B050"/>
                </a:solidFill>
              </a:rPr>
              <a:t>3.7.4  </a:t>
            </a:r>
            <a:r>
              <a:rPr lang="zh-CN" altLang="en-US" dirty="0">
                <a:solidFill>
                  <a:srgbClr val="00B050"/>
                </a:solidFill>
              </a:rPr>
              <a:t>视图的作用</a:t>
            </a:r>
            <a:endParaRPr lang="zh-CN" altLang="en-US" dirty="0">
              <a:solidFill>
                <a:srgbClr val="00B050"/>
              </a:solidFill>
            </a:endParaRPr>
          </a:p>
          <a:p>
            <a:pPr eaLnBrk="1" hangingPunct="1">
              <a:buNone/>
            </a:pPr>
            <a:endParaRPr lang="en-US" altLang="zh-CN" dirty="0">
              <a:solidFill>
                <a:srgbClr val="0033CC"/>
              </a:solidFil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idx="4294967295"/>
          </p:nvPr>
        </p:nvSpPr>
        <p:spPr/>
        <p:txBody>
          <a:bodyPr vert="horz" wrap="square" lIns="91440" tIns="45720" rIns="91440" bIns="45720" anchor="ctr"/>
          <a:p>
            <a:pPr eaLnBrk="1" hangingPunct="1"/>
            <a:r>
              <a:rPr lang="en-US" altLang="zh-CN" sz="3600" dirty="0"/>
              <a:t>3.7.4  </a:t>
            </a:r>
            <a:r>
              <a:rPr lang="zh-CN" altLang="en-US" sz="3600" dirty="0"/>
              <a:t>视图的作用</a:t>
            </a:r>
            <a:endParaRPr lang="zh-CN" altLang="en-US" sz="3600" dirty="0"/>
          </a:p>
        </p:txBody>
      </p:sp>
      <p:sp>
        <p:nvSpPr>
          <p:cNvPr id="73731" name="Rectangle 3"/>
          <p:cNvSpPr>
            <a:spLocks noGrp="1"/>
          </p:cNvSpPr>
          <p:nvPr>
            <p:ph type="body" idx="4294967295"/>
          </p:nvPr>
        </p:nvSpPr>
        <p:spPr>
          <a:xfrm>
            <a:off x="457200" y="1339850"/>
            <a:ext cx="8578850" cy="4854575"/>
          </a:xfrm>
        </p:spPr>
        <p:txBody>
          <a:bodyPr vert="horz" wrap="square" lIns="91440" tIns="45720" rIns="91440" bIns="45720" anchor="t"/>
          <a:p>
            <a:pPr eaLnBrk="1" hangingPunct="1">
              <a:lnSpc>
                <a:spcPct val="150000"/>
              </a:lnSpc>
            </a:pPr>
            <a:r>
              <a:rPr lang="zh-CN" altLang="en-US" dirty="0"/>
              <a:t>视图能够简化用户的操作</a:t>
            </a:r>
            <a:endParaRPr lang="zh-CN" altLang="en-US" dirty="0"/>
          </a:p>
          <a:p>
            <a:pPr eaLnBrk="1" hangingPunct="1">
              <a:lnSpc>
                <a:spcPct val="150000"/>
              </a:lnSpc>
            </a:pPr>
            <a:r>
              <a:rPr lang="zh-CN" altLang="en-US" dirty="0"/>
              <a:t>视图使用户能以多种角度看待同一数据 </a:t>
            </a:r>
            <a:endParaRPr lang="zh-CN" altLang="en-US" dirty="0"/>
          </a:p>
          <a:p>
            <a:pPr eaLnBrk="1" hangingPunct="1">
              <a:lnSpc>
                <a:spcPct val="150000"/>
              </a:lnSpc>
            </a:pPr>
            <a:r>
              <a:rPr lang="zh-CN" altLang="en-US" dirty="0"/>
              <a:t>视图对重构数据库提供了一定程度的逻辑独立性 </a:t>
            </a:r>
            <a:endParaRPr lang="zh-CN" altLang="en-US" dirty="0"/>
          </a:p>
          <a:p>
            <a:pPr eaLnBrk="1" hangingPunct="1">
              <a:lnSpc>
                <a:spcPct val="150000"/>
              </a:lnSpc>
            </a:pPr>
            <a:r>
              <a:rPr lang="zh-CN" altLang="en-US" dirty="0"/>
              <a:t>视图能够对机密数据提供安全保护</a:t>
            </a:r>
            <a:endParaRPr lang="zh-CN" altLang="en-US" dirty="0"/>
          </a:p>
          <a:p>
            <a:pPr eaLnBrk="1" hangingPunct="1">
              <a:lnSpc>
                <a:spcPct val="150000"/>
              </a:lnSpc>
            </a:pPr>
            <a:r>
              <a:rPr lang="zh-CN" altLang="en-US" dirty="0"/>
              <a:t>适当的利用视图可以更清晰的表达查询</a:t>
            </a:r>
            <a:endParaRPr lang="zh-CN" altLang="en-US" dirty="0"/>
          </a:p>
          <a:p>
            <a:pPr eaLnBrk="1" hangingPunct="1"/>
            <a:endParaRPr lang="en-US" altLang="zh-CN"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idx="4294967295"/>
          </p:nvPr>
        </p:nvSpPr>
        <p:spPr/>
        <p:txBody>
          <a:bodyPr vert="horz" wrap="square" lIns="91440" tIns="45720" rIns="91440" bIns="45720" anchor="ctr"/>
          <a:p>
            <a:r>
              <a:rPr lang="zh-CN" altLang="en-US" sz="3600" dirty="0"/>
              <a:t>视图的作用（续）</a:t>
            </a:r>
            <a:endParaRPr lang="zh-CN" altLang="en-US" sz="3600" dirty="0"/>
          </a:p>
        </p:txBody>
      </p:sp>
      <p:sp>
        <p:nvSpPr>
          <p:cNvPr id="74755" name="Rectangle 3"/>
          <p:cNvSpPr>
            <a:spLocks noGrp="1"/>
          </p:cNvSpPr>
          <p:nvPr>
            <p:ph type="body" idx="4294967295"/>
          </p:nvPr>
        </p:nvSpPr>
        <p:spPr>
          <a:xfrm>
            <a:off x="457200" y="1196975"/>
            <a:ext cx="8077200" cy="4994275"/>
          </a:xfrm>
        </p:spPr>
        <p:txBody>
          <a:bodyPr vert="horz" wrap="square" lIns="91440" tIns="45720" rIns="91440" bIns="45720" anchor="t"/>
          <a:p>
            <a:pPr>
              <a:lnSpc>
                <a:spcPct val="150000"/>
              </a:lnSpc>
            </a:pPr>
            <a:r>
              <a:rPr lang="zh-CN" altLang="en-US" dirty="0"/>
              <a:t>视图能够</a:t>
            </a:r>
            <a:r>
              <a:rPr lang="zh-CN" altLang="en-US" dirty="0">
                <a:solidFill>
                  <a:srgbClr val="FF00FF"/>
                </a:solidFill>
              </a:rPr>
              <a:t>简化</a:t>
            </a:r>
            <a:r>
              <a:rPr lang="zh-CN" altLang="en-US" dirty="0"/>
              <a:t>用户的操作</a:t>
            </a:r>
            <a:endParaRPr lang="zh-CN" altLang="en-US" dirty="0"/>
          </a:p>
          <a:p>
            <a:pPr>
              <a:lnSpc>
                <a:spcPct val="150000"/>
              </a:lnSpc>
              <a:buNone/>
            </a:pPr>
            <a:r>
              <a:rPr lang="zh-CN" altLang="en-US" sz="2400" dirty="0"/>
              <a:t>    当视图中数据不是直接来自基本表时，定义视图能够简化用户的操作</a:t>
            </a:r>
            <a:endParaRPr lang="zh-CN" altLang="en-US" sz="2400" dirty="0"/>
          </a:p>
          <a:p>
            <a:pPr lvl="1">
              <a:lnSpc>
                <a:spcPct val="150000"/>
              </a:lnSpc>
            </a:pPr>
            <a:r>
              <a:rPr lang="zh-CN" altLang="en-US" dirty="0"/>
              <a:t>基于多张表连接形成的视图</a:t>
            </a:r>
            <a:endParaRPr lang="zh-CN" altLang="en-US" dirty="0"/>
          </a:p>
          <a:p>
            <a:pPr lvl="1">
              <a:lnSpc>
                <a:spcPct val="150000"/>
              </a:lnSpc>
            </a:pPr>
            <a:r>
              <a:rPr lang="zh-CN" altLang="en-US" dirty="0"/>
              <a:t>基于复杂嵌套查询的视图</a:t>
            </a:r>
            <a:endParaRPr lang="zh-CN" altLang="en-US" dirty="0"/>
          </a:p>
          <a:p>
            <a:pPr lvl="1">
              <a:lnSpc>
                <a:spcPct val="150000"/>
              </a:lnSpc>
            </a:pPr>
            <a:r>
              <a:rPr lang="zh-CN" altLang="en-US" dirty="0"/>
              <a:t>含导出属性的视图</a:t>
            </a:r>
            <a:endParaRPr lang="en-US" altLang="zh-CN" dirty="0"/>
          </a:p>
          <a:p>
            <a:pPr lvl="1">
              <a:lnSpc>
                <a:spcPct val="180000"/>
              </a:lnSpc>
            </a:pPr>
            <a:endParaRPr lang="zh-CN" altLang="en-US" sz="2000" dirty="0"/>
          </a:p>
          <a:p>
            <a:pPr>
              <a:lnSpc>
                <a:spcPct val="180000"/>
              </a:lnSpc>
            </a:pPr>
            <a:endParaRPr lang="en-US" altLang="zh-CN" sz="2000"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idx="4294967295"/>
          </p:nvPr>
        </p:nvSpPr>
        <p:spPr/>
        <p:txBody>
          <a:bodyPr vert="horz" wrap="square" lIns="91440" tIns="45720" rIns="91440" bIns="45720" anchor="ctr"/>
          <a:p>
            <a:r>
              <a:rPr lang="zh-CN" altLang="en-US" sz="3600" dirty="0"/>
              <a:t>视图的作用（续）</a:t>
            </a:r>
            <a:endParaRPr lang="zh-CN" altLang="en-US" sz="3600" dirty="0"/>
          </a:p>
        </p:txBody>
      </p:sp>
      <p:sp>
        <p:nvSpPr>
          <p:cNvPr id="75779" name="内容占位符 2"/>
          <p:cNvSpPr>
            <a:spLocks noGrp="1"/>
          </p:cNvSpPr>
          <p:nvPr>
            <p:ph idx="1"/>
          </p:nvPr>
        </p:nvSpPr>
        <p:spPr>
          <a:xfrm>
            <a:off x="457200" y="1268413"/>
            <a:ext cx="8229600" cy="4854575"/>
          </a:xfrm>
        </p:spPr>
        <p:txBody>
          <a:bodyPr vert="horz" wrap="square" lIns="91440" tIns="45720" rIns="91440" bIns="45720" anchor="t"/>
          <a:p>
            <a:pPr>
              <a:lnSpc>
                <a:spcPct val="150000"/>
              </a:lnSpc>
            </a:pPr>
            <a:r>
              <a:rPr lang="zh-CN" altLang="en-US" dirty="0"/>
              <a:t>视图使用户能以</a:t>
            </a:r>
            <a:r>
              <a:rPr lang="zh-CN" altLang="en-US" dirty="0">
                <a:solidFill>
                  <a:srgbClr val="FF00FF"/>
                </a:solidFill>
              </a:rPr>
              <a:t>多种角度</a:t>
            </a:r>
            <a:r>
              <a:rPr lang="zh-CN" altLang="en-US" dirty="0"/>
              <a:t>看待同一数据</a:t>
            </a:r>
            <a:endParaRPr lang="zh-CN" altLang="en-US" dirty="0"/>
          </a:p>
          <a:p>
            <a:pPr lvl="1">
              <a:lnSpc>
                <a:spcPct val="150000"/>
              </a:lnSpc>
            </a:pPr>
            <a:r>
              <a:rPr lang="zh-CN" altLang="en-US" dirty="0"/>
              <a:t>视图机制能使不同用户以不同方式看待同一数据，</a:t>
            </a:r>
            <a:endParaRPr lang="en-US" altLang="zh-CN" dirty="0"/>
          </a:p>
          <a:p>
            <a:pPr lvl="1">
              <a:lnSpc>
                <a:spcPct val="150000"/>
              </a:lnSpc>
              <a:buNone/>
            </a:pPr>
            <a:r>
              <a:rPr lang="en-US" altLang="zh-CN" dirty="0"/>
              <a:t>   </a:t>
            </a:r>
            <a:r>
              <a:rPr lang="zh-CN" altLang="en-US" dirty="0"/>
              <a:t>适应数据库共享的需要</a:t>
            </a:r>
            <a:endParaRPr lang="zh-CN" altLang="en-US" dirty="0"/>
          </a:p>
          <a:p>
            <a:endParaRPr lang="zh-CN" alt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idx="4294967295"/>
          </p:nvPr>
        </p:nvSpPr>
        <p:spPr/>
        <p:txBody>
          <a:bodyPr vert="horz" wrap="square" lIns="91440" tIns="45720" rIns="91440" bIns="45720" anchor="ctr"/>
          <a:p>
            <a:r>
              <a:rPr lang="zh-CN" altLang="en-US" sz="3600" dirty="0"/>
              <a:t>视图的作用（续）</a:t>
            </a:r>
            <a:endParaRPr lang="zh-CN" altLang="en-US" sz="3600" dirty="0"/>
          </a:p>
        </p:txBody>
      </p:sp>
      <p:sp>
        <p:nvSpPr>
          <p:cNvPr id="76803" name="Rectangle 3"/>
          <p:cNvSpPr>
            <a:spLocks noGrp="1"/>
          </p:cNvSpPr>
          <p:nvPr>
            <p:ph type="body" idx="4294967295"/>
          </p:nvPr>
        </p:nvSpPr>
        <p:spPr>
          <a:xfrm>
            <a:off x="361950" y="1196975"/>
            <a:ext cx="8963025" cy="5502275"/>
          </a:xfrm>
        </p:spPr>
        <p:txBody>
          <a:bodyPr vert="horz" wrap="square" lIns="91440" tIns="45720" rIns="91440" bIns="45720" anchor="t"/>
          <a:p>
            <a:pPr>
              <a:lnSpc>
                <a:spcPct val="150000"/>
              </a:lnSpc>
            </a:pPr>
            <a:r>
              <a:rPr lang="zh-CN" altLang="en-US" dirty="0"/>
              <a:t>视图对重构数据库提供了一定程度的逻辑独立性</a:t>
            </a:r>
            <a:endParaRPr lang="zh-CN" altLang="en-US" dirty="0"/>
          </a:p>
          <a:p>
            <a:pPr lvl="1">
              <a:lnSpc>
                <a:spcPct val="150000"/>
              </a:lnSpc>
            </a:pPr>
            <a:r>
              <a:rPr lang="zh-CN" altLang="en-US" dirty="0"/>
              <a:t>数据库重构 ：</a:t>
            </a:r>
            <a:endParaRPr lang="zh-CN" altLang="en-US" dirty="0"/>
          </a:p>
          <a:p>
            <a:pPr>
              <a:lnSpc>
                <a:spcPct val="150000"/>
              </a:lnSpc>
              <a:buNone/>
            </a:pPr>
            <a:r>
              <a:rPr lang="zh-CN" altLang="en-US" sz="2400" dirty="0"/>
              <a:t>例：学生关系</a:t>
            </a:r>
            <a:r>
              <a:rPr lang="en-US" altLang="zh-CN" sz="2400" dirty="0"/>
              <a:t>Student</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Sage</a:t>
            </a:r>
            <a:r>
              <a:rPr lang="zh-CN" altLang="en-US" sz="2400" dirty="0"/>
              <a:t>,</a:t>
            </a:r>
            <a:r>
              <a:rPr lang="en-US" altLang="zh-CN" sz="2400" dirty="0"/>
              <a:t>Sdept</a:t>
            </a:r>
            <a:r>
              <a:rPr lang="zh-CN" altLang="en-US" sz="2400" dirty="0"/>
              <a:t>)</a:t>
            </a:r>
            <a:r>
              <a:rPr lang="en-US" altLang="zh-CN" sz="2400" dirty="0"/>
              <a:t> </a:t>
            </a:r>
            <a:endParaRPr lang="en-US" altLang="zh-CN" sz="2400" dirty="0"/>
          </a:p>
          <a:p>
            <a:pPr>
              <a:lnSpc>
                <a:spcPct val="150000"/>
              </a:lnSpc>
              <a:buNone/>
            </a:pPr>
            <a:r>
              <a:rPr lang="en-US" altLang="zh-CN" sz="2400" dirty="0"/>
              <a:t>	“</a:t>
            </a:r>
            <a:r>
              <a:rPr lang="zh-CN" altLang="en-US" sz="2400" dirty="0"/>
              <a:t>垂直”地分成两个基本表：</a:t>
            </a:r>
            <a:endParaRPr lang="zh-CN" altLang="en-US" sz="2400" dirty="0"/>
          </a:p>
          <a:p>
            <a:pPr>
              <a:lnSpc>
                <a:spcPct val="150000"/>
              </a:lnSpc>
              <a:buNone/>
            </a:pPr>
            <a:r>
              <a:rPr lang="zh-CN" altLang="en-US" sz="2400" dirty="0"/>
              <a:t>        </a:t>
            </a:r>
            <a:r>
              <a:rPr lang="en-US" altLang="zh-CN" sz="2400" dirty="0"/>
              <a:t>SX</a:t>
            </a:r>
            <a:r>
              <a:rPr lang="zh-CN" altLang="en-US" sz="2400" dirty="0"/>
              <a:t>(</a:t>
            </a:r>
            <a:r>
              <a:rPr lang="en-US" altLang="zh-CN" sz="2400" dirty="0"/>
              <a:t>Sno</a:t>
            </a:r>
            <a:r>
              <a:rPr lang="zh-CN" altLang="en-US" sz="2400" dirty="0"/>
              <a:t>,</a:t>
            </a:r>
            <a:r>
              <a:rPr lang="en-US" altLang="zh-CN" sz="2400" dirty="0"/>
              <a:t>Sname</a:t>
            </a:r>
            <a:r>
              <a:rPr lang="zh-CN" altLang="en-US" sz="2400" dirty="0"/>
              <a:t>,</a:t>
            </a:r>
            <a:r>
              <a:rPr lang="en-US" altLang="zh-CN" sz="2400" dirty="0"/>
              <a:t>Sage</a:t>
            </a:r>
            <a:r>
              <a:rPr lang="zh-CN" altLang="en-US" sz="2400" dirty="0"/>
              <a:t>)</a:t>
            </a:r>
            <a:r>
              <a:rPr lang="en-US" altLang="zh-CN" sz="2400" dirty="0"/>
              <a:t>        </a:t>
            </a:r>
            <a:endParaRPr lang="en-US" altLang="zh-CN" sz="2400" dirty="0"/>
          </a:p>
          <a:p>
            <a:pPr>
              <a:lnSpc>
                <a:spcPct val="150000"/>
              </a:lnSpc>
              <a:buNone/>
            </a:pPr>
            <a:r>
              <a:rPr lang="zh-CN" altLang="en-US" sz="2400" dirty="0"/>
              <a:t>	    </a:t>
            </a:r>
            <a:r>
              <a:rPr lang="en-US" altLang="zh-CN" sz="2400" dirty="0"/>
              <a:t>SY</a:t>
            </a:r>
            <a:r>
              <a:rPr lang="zh-CN" altLang="en-US" sz="2400" dirty="0"/>
              <a:t>(</a:t>
            </a:r>
            <a:r>
              <a:rPr lang="en-US" altLang="zh-CN" sz="2400" dirty="0"/>
              <a:t>Sno</a:t>
            </a:r>
            <a:r>
              <a:rPr lang="zh-CN" altLang="en-US" sz="2400" dirty="0"/>
              <a:t>,</a:t>
            </a:r>
            <a:r>
              <a:rPr lang="en-US" altLang="zh-CN" sz="2400" dirty="0"/>
              <a:t>Ssex</a:t>
            </a:r>
            <a:r>
              <a:rPr lang="zh-CN" altLang="en-US" sz="2400" dirty="0"/>
              <a:t>,</a:t>
            </a:r>
            <a:r>
              <a:rPr lang="en-US" altLang="zh-CN" sz="2400" dirty="0"/>
              <a:t>Sdept</a:t>
            </a:r>
            <a:r>
              <a:rPr lang="zh-CN" altLang="en-US" sz="2400" dirty="0"/>
              <a:t>)</a:t>
            </a:r>
            <a:endParaRPr lang="zh-CN" altLang="en-US" sz="2400" dirty="0"/>
          </a:p>
          <a:p>
            <a:pPr>
              <a:buNone/>
            </a:pPr>
            <a:endParaRPr lang="en-US" altLang="zh-CN" sz="2000" dirty="0"/>
          </a:p>
          <a:p>
            <a:pPr>
              <a:buNone/>
            </a:pPr>
            <a:endParaRPr lang="en-US" altLang="zh-CN"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idx="4294967295"/>
          </p:nvPr>
        </p:nvSpPr>
        <p:spPr/>
        <p:txBody>
          <a:bodyPr vert="horz" wrap="square" lIns="91440" tIns="45720" rIns="91440" bIns="45720" anchor="ctr"/>
          <a:p>
            <a:r>
              <a:rPr lang="zh-CN" altLang="en-US" sz="3600" dirty="0"/>
              <a:t>视图的作用（续）</a:t>
            </a:r>
            <a:endParaRPr lang="zh-CN" altLang="en-US" sz="3600" dirty="0"/>
          </a:p>
        </p:txBody>
      </p:sp>
      <p:sp>
        <p:nvSpPr>
          <p:cNvPr id="77827" name="内容占位符 2"/>
          <p:cNvSpPr>
            <a:spLocks noGrp="1"/>
          </p:cNvSpPr>
          <p:nvPr>
            <p:ph idx="1"/>
          </p:nvPr>
        </p:nvSpPr>
        <p:spPr>
          <a:xfrm>
            <a:off x="250825" y="1196975"/>
            <a:ext cx="8785225" cy="4854575"/>
          </a:xfrm>
        </p:spPr>
        <p:txBody>
          <a:bodyPr vert="horz" wrap="square" lIns="91440" tIns="45720" rIns="91440" bIns="45720" anchor="t"/>
          <a:p>
            <a:pPr>
              <a:lnSpc>
                <a:spcPct val="120000"/>
              </a:lnSpc>
              <a:buNone/>
            </a:pPr>
            <a:r>
              <a:rPr lang="zh-CN" altLang="en-US" sz="2400" dirty="0"/>
              <a:t>通过建立一个视图</a:t>
            </a:r>
            <a:r>
              <a:rPr lang="en-US" altLang="zh-CN" sz="2400" dirty="0"/>
              <a:t>Student</a:t>
            </a:r>
            <a:r>
              <a:rPr lang="zh-CN" altLang="en-US" sz="2400" dirty="0"/>
              <a:t>：</a:t>
            </a:r>
            <a:endParaRPr lang="zh-CN" altLang="en-US" sz="2400" dirty="0"/>
          </a:p>
          <a:p>
            <a:pPr lvl="1">
              <a:lnSpc>
                <a:spcPct val="120000"/>
              </a:lnSpc>
              <a:buNone/>
            </a:pPr>
            <a:r>
              <a:rPr lang="en-US" altLang="zh-CN" dirty="0"/>
              <a:t>CREATE VIEW  Student</a:t>
            </a:r>
            <a:r>
              <a:rPr lang="zh-CN" altLang="en-US" dirty="0"/>
              <a:t>(</a:t>
            </a:r>
            <a:r>
              <a:rPr lang="en-US" altLang="zh-CN" dirty="0"/>
              <a:t>Sno,Sname,Ssex,Sage</a:t>
            </a:r>
            <a:r>
              <a:rPr lang="zh-CN" altLang="en-US" dirty="0"/>
              <a:t>,</a:t>
            </a:r>
            <a:r>
              <a:rPr lang="en-US" altLang="zh-CN" dirty="0"/>
              <a:t>Sdept</a:t>
            </a:r>
            <a:r>
              <a:rPr lang="zh-CN" altLang="en-US" dirty="0"/>
              <a:t>)</a:t>
            </a:r>
            <a:endParaRPr lang="zh-CN" altLang="en-US" dirty="0"/>
          </a:p>
          <a:p>
            <a:pPr lvl="1">
              <a:lnSpc>
                <a:spcPct val="120000"/>
              </a:lnSpc>
              <a:buNone/>
            </a:pPr>
            <a:r>
              <a:rPr lang="en-US" altLang="zh-CN" dirty="0"/>
              <a:t>AS  </a:t>
            </a:r>
            <a:endParaRPr lang="en-US" altLang="zh-CN" dirty="0"/>
          </a:p>
          <a:p>
            <a:pPr lvl="1">
              <a:lnSpc>
                <a:spcPct val="120000"/>
              </a:lnSpc>
              <a:buNone/>
            </a:pPr>
            <a:r>
              <a:rPr lang="en-US" altLang="zh-CN" dirty="0"/>
              <a:t>     SELECT  </a:t>
            </a:r>
            <a:r>
              <a:rPr lang="en-US" altLang="zh-CN" sz="2200" dirty="0"/>
              <a:t>SX.Sno</a:t>
            </a:r>
            <a:r>
              <a:rPr lang="zh-CN" altLang="en-US" sz="2200" dirty="0"/>
              <a:t>,</a:t>
            </a:r>
            <a:r>
              <a:rPr lang="en-US" altLang="zh-CN" sz="2200" dirty="0"/>
              <a:t>SX.Sname</a:t>
            </a:r>
            <a:r>
              <a:rPr lang="zh-CN" altLang="en-US" sz="2200" dirty="0"/>
              <a:t>,</a:t>
            </a:r>
            <a:r>
              <a:rPr lang="en-US" altLang="zh-CN" sz="2200" dirty="0"/>
              <a:t>SY.Ssex</a:t>
            </a:r>
            <a:r>
              <a:rPr lang="zh-CN" altLang="en-US" sz="2200" dirty="0"/>
              <a:t>,</a:t>
            </a:r>
            <a:r>
              <a:rPr lang="en-US" altLang="zh-CN" sz="2200" dirty="0"/>
              <a:t>SX.Sage</a:t>
            </a:r>
            <a:r>
              <a:rPr lang="zh-CN" altLang="en-US" sz="2200" dirty="0"/>
              <a:t>,</a:t>
            </a:r>
            <a:r>
              <a:rPr lang="en-US" altLang="zh-CN" sz="2200" dirty="0"/>
              <a:t>SY.Sdept</a:t>
            </a:r>
            <a:endParaRPr lang="en-US" altLang="zh-CN" sz="2200" dirty="0"/>
          </a:p>
          <a:p>
            <a:pPr lvl="1">
              <a:lnSpc>
                <a:spcPct val="120000"/>
              </a:lnSpc>
              <a:buNone/>
            </a:pPr>
            <a:r>
              <a:rPr lang="en-US" altLang="zh-CN" dirty="0"/>
              <a:t>     FROM  SX</a:t>
            </a:r>
            <a:r>
              <a:rPr lang="zh-CN" altLang="en-US" dirty="0"/>
              <a:t>,</a:t>
            </a:r>
            <a:r>
              <a:rPr lang="en-US" altLang="zh-CN" dirty="0"/>
              <a:t>SY</a:t>
            </a:r>
            <a:endParaRPr lang="en-US" altLang="zh-CN" dirty="0"/>
          </a:p>
          <a:p>
            <a:pPr lvl="1">
              <a:lnSpc>
                <a:spcPct val="120000"/>
              </a:lnSpc>
              <a:buNone/>
            </a:pPr>
            <a:r>
              <a:rPr lang="en-US" altLang="zh-CN" dirty="0"/>
              <a:t>     WHERE  SX.Sno=SY.Sno</a:t>
            </a:r>
            <a:r>
              <a:rPr lang="zh-CN" altLang="en-US" dirty="0"/>
              <a:t>;</a:t>
            </a:r>
            <a:endParaRPr lang="zh-CN" altLang="en-US" dirty="0"/>
          </a:p>
          <a:p>
            <a:pPr>
              <a:lnSpc>
                <a:spcPct val="120000"/>
              </a:lnSpc>
              <a:buNone/>
            </a:pPr>
            <a:r>
              <a:rPr lang="zh-CN" altLang="en-US" sz="2400" dirty="0"/>
              <a:t>   使用户的外模式保持不变，用户的应用程序通过视图仍然能够</a:t>
            </a:r>
            <a:endParaRPr lang="en-US" altLang="zh-CN" sz="2400" dirty="0"/>
          </a:p>
          <a:p>
            <a:pPr>
              <a:lnSpc>
                <a:spcPct val="120000"/>
              </a:lnSpc>
              <a:buNone/>
            </a:pPr>
            <a:r>
              <a:rPr lang="en-US" altLang="zh-CN" sz="2400" dirty="0"/>
              <a:t>   </a:t>
            </a:r>
            <a:r>
              <a:rPr lang="zh-CN" altLang="en-US" sz="2400" dirty="0"/>
              <a:t>查找数据</a:t>
            </a:r>
            <a:endParaRPr lang="zh-CN" altLang="en-US" sz="2400" dirty="0"/>
          </a:p>
          <a:p>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idx="4294967295"/>
          </p:nvPr>
        </p:nvSpPr>
        <p:spPr/>
        <p:txBody>
          <a:bodyPr vert="horz" wrap="square" lIns="91440" tIns="45720" rIns="91440" bIns="45720" anchor="ctr"/>
          <a:p>
            <a:r>
              <a:rPr lang="zh-CN" altLang="en-US" sz="3600" dirty="0"/>
              <a:t>视图的作用（续）</a:t>
            </a:r>
            <a:endParaRPr lang="zh-CN" altLang="en-US" sz="3600" dirty="0"/>
          </a:p>
        </p:txBody>
      </p:sp>
      <p:sp>
        <p:nvSpPr>
          <p:cNvPr id="78851" name="Rectangle 3"/>
          <p:cNvSpPr>
            <a:spLocks noGrp="1"/>
          </p:cNvSpPr>
          <p:nvPr>
            <p:ph type="body" idx="4294967295"/>
          </p:nvPr>
        </p:nvSpPr>
        <p:spPr>
          <a:xfrm>
            <a:off x="250825" y="1098550"/>
            <a:ext cx="8785225" cy="5426075"/>
          </a:xfrm>
        </p:spPr>
        <p:txBody>
          <a:bodyPr vert="horz" wrap="square" lIns="91440" tIns="45720" rIns="91440" bIns="45720" anchor="t"/>
          <a:p>
            <a:pPr>
              <a:lnSpc>
                <a:spcPct val="150000"/>
              </a:lnSpc>
            </a:pPr>
            <a:r>
              <a:rPr lang="zh-CN" altLang="en-US" dirty="0"/>
              <a:t>视图对重构数据库提供了一定程度的逻辑独立性</a:t>
            </a:r>
            <a:r>
              <a:rPr lang="en-US" altLang="zh-CN" dirty="0"/>
              <a:t>(</a:t>
            </a:r>
            <a:r>
              <a:rPr lang="zh-CN" altLang="en-US" dirty="0"/>
              <a:t>续</a:t>
            </a:r>
            <a:r>
              <a:rPr lang="en-US" altLang="zh-CN" dirty="0"/>
              <a:t>)</a:t>
            </a:r>
            <a:endParaRPr lang="zh-CN" altLang="en-US" dirty="0"/>
          </a:p>
          <a:p>
            <a:pPr lvl="1">
              <a:lnSpc>
                <a:spcPct val="150000"/>
              </a:lnSpc>
            </a:pPr>
            <a:r>
              <a:rPr lang="zh-CN" altLang="en-US" dirty="0"/>
              <a:t>视图只能在一定程度上提供数据的逻辑独立性</a:t>
            </a:r>
            <a:endParaRPr lang="zh-CN" altLang="en-US" dirty="0"/>
          </a:p>
          <a:p>
            <a:pPr lvl="2">
              <a:lnSpc>
                <a:spcPct val="150000"/>
              </a:lnSpc>
              <a:buSzPct val="87000"/>
              <a:buFont typeface="Wingdings" panose="05000000000000000000" pitchFamily="2" charset="2"/>
              <a:buChar char="l"/>
            </a:pPr>
            <a:r>
              <a:rPr lang="zh-CN" altLang="en-US" sz="2200" dirty="0"/>
              <a:t>由于对视图的更新是有条件的，因此应用程序中修改数据的语句可能仍会因基本表结构的改变而改变。</a:t>
            </a:r>
            <a:endParaRPr lang="zh-CN" altLang="en-US" sz="2200" dirty="0"/>
          </a:p>
          <a:p>
            <a:pPr>
              <a:lnSpc>
                <a:spcPct val="150000"/>
              </a:lnSpc>
            </a:pPr>
            <a:r>
              <a:rPr lang="zh-CN" altLang="en-US" dirty="0"/>
              <a:t>视图能够对机密数据提供安全保护</a:t>
            </a:r>
            <a:endParaRPr lang="zh-CN" altLang="en-US" dirty="0"/>
          </a:p>
          <a:p>
            <a:pPr lvl="1">
              <a:lnSpc>
                <a:spcPct val="150000"/>
              </a:lnSpc>
            </a:pPr>
            <a:r>
              <a:rPr lang="zh-CN" altLang="en-US" dirty="0"/>
              <a:t>对不同用户定义不同视图，使每个用户只能看到他有权看到的数据</a:t>
            </a:r>
            <a:endParaRPr lang="zh-CN" altLang="en-US" dirty="0"/>
          </a:p>
          <a:p>
            <a:pPr lvl="1">
              <a:lnSpc>
                <a:spcPct val="150000"/>
              </a:lnSpc>
            </a:pPr>
            <a:endParaRPr lang="zh-CN" altLang="en-US" sz="2800" dirty="0"/>
          </a:p>
          <a:p>
            <a:pPr>
              <a:lnSpc>
                <a:spcPct val="150000"/>
              </a:lnSpc>
            </a:pPr>
            <a:endParaRPr lang="zh-CN" altLang="en-US" dirty="0"/>
          </a:p>
          <a:p>
            <a:pPr>
              <a:lnSpc>
                <a:spcPct val="150000"/>
              </a:lnSpc>
            </a:pPr>
            <a:endParaRPr lang="en-US" altLang="zh-CN" sz="20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idx="4294967295"/>
          </p:nvPr>
        </p:nvSpPr>
        <p:spPr/>
        <p:txBody>
          <a:bodyPr vert="horz" wrap="square" lIns="91440" tIns="45720" rIns="91440" bIns="45720" anchor="ctr"/>
          <a:p>
            <a:r>
              <a:rPr lang="zh-CN" altLang="en-US" sz="3600" dirty="0"/>
              <a:t>视图的作用（续）</a:t>
            </a:r>
            <a:endParaRPr lang="zh-CN" altLang="en-US" sz="3600" dirty="0"/>
          </a:p>
        </p:txBody>
      </p:sp>
      <p:sp>
        <p:nvSpPr>
          <p:cNvPr id="79875" name="Rectangle 3"/>
          <p:cNvSpPr>
            <a:spLocks noGrp="1"/>
          </p:cNvSpPr>
          <p:nvPr>
            <p:ph type="body" idx="4294967295"/>
          </p:nvPr>
        </p:nvSpPr>
        <p:spPr>
          <a:xfrm>
            <a:off x="457200" y="1196975"/>
            <a:ext cx="8229600" cy="4897438"/>
          </a:xfrm>
        </p:spPr>
        <p:txBody>
          <a:bodyPr vert="horz" wrap="square" lIns="91440" tIns="45720" rIns="91440" bIns="45720" anchor="t"/>
          <a:p>
            <a:pPr>
              <a:lnSpc>
                <a:spcPct val="110000"/>
              </a:lnSpc>
            </a:pPr>
            <a:r>
              <a:rPr lang="en-US" altLang="zh-CN" dirty="0"/>
              <a:t> </a:t>
            </a:r>
            <a:r>
              <a:rPr lang="zh-CN" altLang="en-US" dirty="0"/>
              <a:t>适当的利用视图可以更清晰的表达查询</a:t>
            </a:r>
            <a:endParaRPr lang="zh-CN" altLang="en-US" dirty="0"/>
          </a:p>
          <a:p>
            <a:pPr lvl="1">
              <a:lnSpc>
                <a:spcPct val="110000"/>
              </a:lnSpc>
            </a:pPr>
            <a:r>
              <a:rPr lang="zh-CN" altLang="en-US" dirty="0"/>
              <a:t>经常需要执行这样的查询“对每个同学找出他获得最高成绩的课程号”。可以先定义一个视图，求出每个同学获得的最高成绩 </a:t>
            </a:r>
            <a:endParaRPr lang="en-US" altLang="zh-CN" dirty="0"/>
          </a:p>
          <a:p>
            <a:pPr lvl="1">
              <a:lnSpc>
                <a:spcPct val="110000"/>
              </a:lnSpc>
              <a:buNone/>
            </a:pPr>
            <a:endParaRPr lang="zh-CN" altLang="en-US" dirty="0"/>
          </a:p>
          <a:p>
            <a:pPr>
              <a:lnSpc>
                <a:spcPct val="110000"/>
              </a:lnSpc>
              <a:buNone/>
            </a:pPr>
            <a:r>
              <a:rPr lang="zh-CN" altLang="en-US" sz="2400" dirty="0"/>
              <a:t>	 </a:t>
            </a:r>
            <a:r>
              <a:rPr lang="en-US" altLang="zh-CN" sz="2400" dirty="0"/>
              <a:t>CREATE VIEW VMGRADE</a:t>
            </a:r>
            <a:endParaRPr lang="en-US" altLang="zh-CN" sz="2400" dirty="0"/>
          </a:p>
          <a:p>
            <a:pPr>
              <a:lnSpc>
                <a:spcPct val="110000"/>
              </a:lnSpc>
              <a:buNone/>
            </a:pPr>
            <a:r>
              <a:rPr lang="en-US" altLang="zh-CN" sz="2400" dirty="0"/>
              <a:t>     AS</a:t>
            </a:r>
            <a:endParaRPr lang="en-US" altLang="zh-CN" sz="2400" dirty="0"/>
          </a:p>
          <a:p>
            <a:pPr>
              <a:lnSpc>
                <a:spcPct val="110000"/>
              </a:lnSpc>
              <a:buNone/>
            </a:pPr>
            <a:r>
              <a:rPr lang="en-US" altLang="zh-CN" sz="2400" dirty="0"/>
              <a:t>          SELECT Sno,</a:t>
            </a:r>
            <a:r>
              <a:rPr lang="zh-CN" altLang="en-US" sz="2400" dirty="0"/>
              <a:t> </a:t>
            </a:r>
            <a:r>
              <a:rPr lang="en-US" altLang="zh-CN" sz="2400" dirty="0"/>
              <a:t>MAX</a:t>
            </a:r>
            <a:r>
              <a:rPr lang="zh-CN" altLang="en-US" sz="2400" dirty="0"/>
              <a:t>(</a:t>
            </a:r>
            <a:r>
              <a:rPr lang="en-US" altLang="zh-CN" sz="2400" dirty="0"/>
              <a:t>Grade</a:t>
            </a:r>
            <a:r>
              <a:rPr lang="zh-CN" altLang="en-US" sz="2400" dirty="0"/>
              <a:t>)</a:t>
            </a:r>
            <a:r>
              <a:rPr lang="en-US" altLang="zh-CN" sz="2400" dirty="0"/>
              <a:t>  Mgrade</a:t>
            </a:r>
            <a:endParaRPr lang="en-US" altLang="zh-CN" sz="2400" dirty="0"/>
          </a:p>
          <a:p>
            <a:pPr>
              <a:lnSpc>
                <a:spcPct val="110000"/>
              </a:lnSpc>
              <a:buNone/>
            </a:pPr>
            <a:r>
              <a:rPr lang="en-US" altLang="zh-CN" sz="2400" dirty="0"/>
              <a:t>          FROM  SC</a:t>
            </a:r>
            <a:endParaRPr lang="en-US" altLang="zh-CN" sz="2400" dirty="0"/>
          </a:p>
          <a:p>
            <a:pPr>
              <a:lnSpc>
                <a:spcPct val="110000"/>
              </a:lnSpc>
              <a:buNone/>
            </a:pPr>
            <a:r>
              <a:rPr lang="en-US" altLang="zh-CN" sz="2400" dirty="0"/>
              <a:t>          GROUP BY Sno;</a:t>
            </a:r>
            <a:endParaRPr lang="en-US" altLang="zh-CN" sz="2400"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idx="4294967295"/>
          </p:nvPr>
        </p:nvSpPr>
        <p:spPr/>
        <p:txBody>
          <a:bodyPr vert="horz" wrap="square" lIns="91440" tIns="45720" rIns="91440" bIns="45720" anchor="ctr"/>
          <a:p>
            <a:r>
              <a:rPr lang="zh-CN" altLang="en-US" sz="3600" dirty="0"/>
              <a:t>视图的作用（续）</a:t>
            </a:r>
            <a:endParaRPr lang="zh-CN" altLang="en-US" sz="3600" dirty="0"/>
          </a:p>
        </p:txBody>
      </p:sp>
      <p:sp>
        <p:nvSpPr>
          <p:cNvPr id="80899" name="内容占位符 2"/>
          <p:cNvSpPr>
            <a:spLocks noGrp="1"/>
          </p:cNvSpPr>
          <p:nvPr>
            <p:ph idx="1"/>
          </p:nvPr>
        </p:nvSpPr>
        <p:spPr>
          <a:xfrm>
            <a:off x="457200" y="1268413"/>
            <a:ext cx="8229600" cy="5356225"/>
          </a:xfrm>
        </p:spPr>
        <p:txBody>
          <a:bodyPr vert="horz" wrap="square" lIns="91440" tIns="45720" rIns="91440" bIns="45720" anchor="t"/>
          <a:p>
            <a:pPr>
              <a:lnSpc>
                <a:spcPct val="110000"/>
              </a:lnSpc>
              <a:buNone/>
            </a:pPr>
            <a:r>
              <a:rPr lang="zh-CN" altLang="en-US" dirty="0"/>
              <a:t>然后用如下的查询语句完成查询：</a:t>
            </a:r>
            <a:endParaRPr lang="zh-CN" altLang="en-US" dirty="0"/>
          </a:p>
          <a:p>
            <a:pPr>
              <a:lnSpc>
                <a:spcPct val="110000"/>
              </a:lnSpc>
              <a:buNone/>
            </a:pPr>
            <a:r>
              <a:rPr lang="zh-CN" altLang="en-US" sz="2400" dirty="0"/>
              <a:t>     </a:t>
            </a:r>
            <a:r>
              <a:rPr lang="en-US" altLang="zh-CN" sz="2400" dirty="0"/>
              <a:t>SELECT SC.Sno</a:t>
            </a:r>
            <a:r>
              <a:rPr lang="zh-CN" altLang="en-US" sz="2400" dirty="0"/>
              <a:t>,</a:t>
            </a:r>
            <a:r>
              <a:rPr lang="en-US" altLang="zh-CN" sz="2400" dirty="0"/>
              <a:t>Cno</a:t>
            </a:r>
            <a:endParaRPr lang="en-US" altLang="zh-CN" sz="2400" dirty="0"/>
          </a:p>
          <a:p>
            <a:pPr>
              <a:lnSpc>
                <a:spcPct val="110000"/>
              </a:lnSpc>
              <a:buNone/>
            </a:pPr>
            <a:r>
              <a:rPr lang="en-US" altLang="zh-CN" sz="2400" dirty="0"/>
              <a:t>     FROM SC</a:t>
            </a:r>
            <a:r>
              <a:rPr lang="zh-CN" altLang="en-US" sz="2400" dirty="0"/>
              <a:t>,</a:t>
            </a:r>
            <a:r>
              <a:rPr lang="en-US" altLang="zh-CN" sz="2400" dirty="0"/>
              <a:t>VMGRADE </a:t>
            </a:r>
            <a:endParaRPr lang="en-US" altLang="zh-CN" sz="2400" dirty="0"/>
          </a:p>
          <a:p>
            <a:pPr>
              <a:lnSpc>
                <a:spcPct val="110000"/>
              </a:lnSpc>
              <a:buNone/>
            </a:pPr>
            <a:r>
              <a:rPr lang="en-US" altLang="zh-CN" sz="2400" dirty="0"/>
              <a:t>     WHERE SC.Sno=VMGRADE.Sno AND       </a:t>
            </a:r>
            <a:endParaRPr lang="en-US" altLang="zh-CN" sz="2400" dirty="0"/>
          </a:p>
          <a:p>
            <a:pPr>
              <a:lnSpc>
                <a:spcPct val="110000"/>
              </a:lnSpc>
              <a:buNone/>
            </a:pPr>
            <a:r>
              <a:rPr lang="en-US" altLang="zh-CN" sz="2400" dirty="0"/>
              <a:t>     SC.Grade=VMGRADE .Mgrade; </a:t>
            </a:r>
            <a:endParaRPr lang="en-US" altLang="zh-CN" sz="2400"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914400" y="260350"/>
            <a:ext cx="7391400" cy="563563"/>
          </a:xfrm>
          <a:ln/>
        </p:spPr>
        <p:txBody>
          <a:bodyPr vert="horz" wrap="square" lIns="91440" tIns="45720" rIns="91440" bIns="45720" anchor="ctr"/>
          <a:p>
            <a:r>
              <a:rPr lang="en-US" altLang="zh-CN" sz="3200" dirty="0"/>
              <a:t>SC</a:t>
            </a:r>
            <a:r>
              <a:rPr lang="zh-CN" altLang="en-US" sz="3200" dirty="0"/>
              <a:t>表</a:t>
            </a:r>
            <a:endParaRPr lang="zh-CN" altLang="en-US" sz="3200" dirty="0"/>
          </a:p>
        </p:txBody>
      </p:sp>
      <p:graphicFrame>
        <p:nvGraphicFramePr>
          <p:cNvPr id="26627" name="表格 26626"/>
          <p:cNvGraphicFramePr/>
          <p:nvPr/>
        </p:nvGraphicFramePr>
        <p:xfrm>
          <a:off x="1763713" y="1700213"/>
          <a:ext cx="5346700" cy="3186112"/>
        </p:xfrm>
        <a:graphic>
          <a:graphicData uri="http://schemas.openxmlformats.org/drawingml/2006/table">
            <a:tbl>
              <a:tblPr/>
              <a:tblGrid>
                <a:gridCol w="1584325"/>
                <a:gridCol w="1949450"/>
                <a:gridCol w="1812925"/>
              </a:tblGrid>
              <a:tr h="89217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学 号</a:t>
                      </a:r>
                      <a:endParaRPr lang="zh-CN" altLang="en-US" sz="2200"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Sno</a:t>
                      </a:r>
                      <a:endParaRPr lang="en-US" altLang="zh-CN" sz="22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 </a:t>
                      </a:r>
                      <a:r>
                        <a:rPr lang="zh-CN" altLang="en-US" sz="2200" b="1" dirty="0">
                          <a:latin typeface="Arial" panose="020B0604020202020204" pitchFamily="34" charset="0"/>
                        </a:rPr>
                        <a:t>课程号</a:t>
                      </a:r>
                      <a:endParaRPr lang="zh-CN" altLang="en-US" sz="2200"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  </a:t>
                      </a:r>
                      <a:r>
                        <a:rPr lang="en-US" altLang="zh-CN" sz="2200" b="1" dirty="0">
                          <a:latin typeface="Arial" panose="020B0604020202020204" pitchFamily="34" charset="0"/>
                        </a:rPr>
                        <a:t>Cno</a:t>
                      </a:r>
                      <a:endParaRPr lang="en-US" altLang="zh-CN" sz="22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  </a:t>
                      </a:r>
                      <a:r>
                        <a:rPr lang="zh-CN" altLang="en-US" sz="2200" b="1" dirty="0">
                          <a:latin typeface="Arial" panose="020B0604020202020204" pitchFamily="34" charset="0"/>
                        </a:rPr>
                        <a:t>成绩</a:t>
                      </a:r>
                      <a:endParaRPr lang="zh-CN" altLang="en-US" sz="2200" b="1" dirty="0">
                        <a:latin typeface="Arial" panose="020B0604020202020204" pitchFamily="34" charset="0"/>
                      </a:endParaRPr>
                    </a:p>
                    <a:p>
                      <a:pPr lvl="0" algn="ctr" eaLnBrk="1" hangingPunct="1">
                        <a:spcBef>
                          <a:spcPct val="20000"/>
                        </a:spcBef>
                        <a:buClr>
                          <a:schemeClr val="hlink"/>
                        </a:buClr>
                        <a:buSzPct val="100000"/>
                        <a:buFont typeface="Wingdings" panose="05000000000000000000" pitchFamily="2" charset="2"/>
                        <a:buNone/>
                      </a:pPr>
                      <a:r>
                        <a:rPr lang="zh-CN" altLang="en-US" sz="2200" b="1" dirty="0">
                          <a:latin typeface="Arial" panose="020B0604020202020204" pitchFamily="34" charset="0"/>
                        </a:rPr>
                        <a:t>    </a:t>
                      </a:r>
                      <a:r>
                        <a:rPr lang="en-US" altLang="zh-CN" sz="2200" b="1" dirty="0">
                          <a:latin typeface="Arial" panose="020B0604020202020204" pitchFamily="34" charset="0"/>
                        </a:rPr>
                        <a:t>Grade</a:t>
                      </a:r>
                      <a:endParaRPr lang="en-US" altLang="zh-CN" sz="22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201215121</a:t>
                      </a:r>
                      <a:endParaRPr lang="en-US" altLang="zh-CN" sz="22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1</a:t>
                      </a:r>
                      <a:endParaRPr lang="en-US" altLang="zh-CN" sz="22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 92</a:t>
                      </a:r>
                      <a:endParaRPr lang="en-US" altLang="zh-CN" sz="22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201215121  </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cs typeface="Times New Roman" panose="02020603050405020304" pitchFamily="18" charset="0"/>
                        </a:rPr>
                        <a:t>2</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85</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201215121  </a:t>
                      </a:r>
                      <a:endParaRPr lang="en-US" altLang="zh-CN"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3</a:t>
                      </a:r>
                      <a:endParaRPr lang="zh-CN" altLang="en-US"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cs typeface="Times New Roman" panose="02020603050405020304" pitchFamily="18" charset="0"/>
                        </a:rPr>
                        <a:t>88</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201215122</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cs typeface="Times New Roman" panose="02020603050405020304" pitchFamily="18" charset="0"/>
                        </a:rPr>
                        <a:t>2</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90</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878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201215122</a:t>
                      </a:r>
                      <a:endParaRPr lang="en-US" altLang="zh-CN"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rPr>
                        <a:t>3</a:t>
                      </a:r>
                      <a:endParaRPr lang="zh-CN" altLang="en-US" sz="2200" b="1"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Clr>
                          <a:schemeClr val="hlink"/>
                        </a:buClr>
                        <a:buSzPct val="100000"/>
                        <a:buFont typeface="Wingdings" panose="05000000000000000000" pitchFamily="2" charset="2"/>
                        <a:buNone/>
                      </a:pPr>
                      <a:r>
                        <a:rPr lang="en-US" altLang="zh-CN" sz="2200" b="1" dirty="0">
                          <a:latin typeface="Arial" panose="020B0604020202020204" pitchFamily="34" charset="0"/>
                          <a:cs typeface="Times New Roman" panose="02020603050405020304" pitchFamily="18" charset="0"/>
                        </a:rPr>
                        <a:t>80</a:t>
                      </a:r>
                      <a:endParaRPr lang="zh-CN" altLang="en-US" sz="2200" b="1" dirty="0">
                        <a:latin typeface="Arial" panose="020B0604020202020204" pitchFamily="34" charset="0"/>
                        <a:ea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idx="4294967295"/>
          </p:nvPr>
        </p:nvSpPr>
        <p:spPr>
          <a:xfrm>
            <a:off x="914400" y="188913"/>
            <a:ext cx="7391400" cy="563562"/>
          </a:xfrm>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81923" name="Rectangle 3"/>
          <p:cNvSpPr txBox="1"/>
          <p:nvPr/>
        </p:nvSpPr>
        <p:spPr>
          <a:xfrm>
            <a:off x="971550" y="1196975"/>
            <a:ext cx="6508750" cy="4968875"/>
          </a:xfrm>
          <a:prstGeom prst="rect">
            <a:avLst/>
          </a:prstGeom>
          <a:noFill/>
          <a:ln w="9525">
            <a:noFill/>
          </a:ln>
        </p:spPr>
        <p:txBody>
          <a:bodyPr/>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3.1 SQL</a:t>
            </a:r>
            <a:r>
              <a:rPr lang="zh-CN" altLang="en-US" sz="2800" b="1" dirty="0">
                <a:latin typeface="Arial" panose="020B0604020202020204" pitchFamily="34" charset="0"/>
              </a:rPr>
              <a:t>概述</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3.2 </a:t>
            </a:r>
            <a:r>
              <a:rPr lang="zh-CN" altLang="en-US" sz="2800" b="1" dirty="0">
                <a:latin typeface="Arial" panose="020B0604020202020204" pitchFamily="34" charset="0"/>
              </a:rPr>
              <a:t>学生</a:t>
            </a:r>
            <a:r>
              <a:rPr lang="en-US" altLang="zh-CN" sz="2800" b="1" dirty="0">
                <a:latin typeface="Arial" panose="020B0604020202020204" pitchFamily="34" charset="0"/>
              </a:rPr>
              <a:t>-</a:t>
            </a:r>
            <a:r>
              <a:rPr lang="zh-CN" altLang="en-US" sz="2800" b="1" dirty="0">
                <a:latin typeface="Arial" panose="020B0604020202020204" pitchFamily="34" charset="0"/>
              </a:rPr>
              <a:t>课程数据库</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3.3 </a:t>
            </a:r>
            <a:r>
              <a:rPr lang="zh-CN" altLang="en-US" sz="2800" b="1" dirty="0">
                <a:latin typeface="Arial" panose="020B0604020202020204" pitchFamily="34" charset="0"/>
              </a:rPr>
              <a:t>数据定义</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3.4 </a:t>
            </a:r>
            <a:r>
              <a:rPr lang="zh-CN" altLang="en-US" sz="2800" b="1" dirty="0">
                <a:latin typeface="Arial" panose="020B0604020202020204" pitchFamily="34" charset="0"/>
              </a:rPr>
              <a:t>数据查询</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3.5 </a:t>
            </a:r>
            <a:r>
              <a:rPr lang="zh-CN" altLang="en-US" sz="2800" b="1" dirty="0">
                <a:latin typeface="Arial" panose="020B0604020202020204" pitchFamily="34" charset="0"/>
              </a:rPr>
              <a:t>数据更新</a:t>
            </a:r>
            <a:endParaRPr lang="en-US" altLang="zh-CN"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3.6 </a:t>
            </a:r>
            <a:r>
              <a:rPr lang="zh-CN" altLang="en-US" sz="2800" b="1" dirty="0">
                <a:latin typeface="Arial" panose="020B0604020202020204" pitchFamily="34" charset="0"/>
              </a:rPr>
              <a:t>空值的处理</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buFont typeface="Wingdings" panose="05000000000000000000" pitchFamily="2" charset="2"/>
            </a:pPr>
            <a:r>
              <a:rPr lang="en-US" altLang="zh-CN" sz="2800" b="1" dirty="0">
                <a:latin typeface="Arial" panose="020B0604020202020204" pitchFamily="34" charset="0"/>
              </a:rPr>
              <a:t>3.7 </a:t>
            </a:r>
            <a:r>
              <a:rPr lang="zh-CN" altLang="en-US" sz="2800" b="1" dirty="0">
                <a:latin typeface="Arial" panose="020B0604020202020204" pitchFamily="34" charset="0"/>
              </a:rPr>
              <a:t>视图</a:t>
            </a:r>
            <a:endParaRPr lang="zh-CN" altLang="en-US" sz="2800" b="1" dirty="0">
              <a:latin typeface="Arial" panose="020B0604020202020204" pitchFamily="34" charset="0"/>
            </a:endParaRPr>
          </a:p>
          <a:p>
            <a:pPr marL="342900" indent="-342900" algn="just">
              <a:lnSpc>
                <a:spcPct val="130000"/>
              </a:lnSpc>
              <a:spcBef>
                <a:spcPct val="20000"/>
              </a:spcBef>
              <a:buClr>
                <a:schemeClr val="hlink"/>
              </a:buClr>
            </a:pPr>
            <a:r>
              <a:rPr lang="en-US" altLang="zh-CN" sz="2800" b="1" dirty="0">
                <a:solidFill>
                  <a:srgbClr val="0066FF"/>
                </a:solidFill>
                <a:latin typeface="Arial" panose="020B0604020202020204" pitchFamily="34" charset="0"/>
              </a:rPr>
              <a:t>3.8 </a:t>
            </a:r>
            <a:r>
              <a:rPr lang="zh-CN" altLang="en-US" sz="2800" b="1" dirty="0">
                <a:solidFill>
                  <a:srgbClr val="0066FF"/>
                </a:solidFill>
                <a:latin typeface="Arial" panose="020B0604020202020204" pitchFamily="34" charset="0"/>
              </a:rPr>
              <a:t>小结</a:t>
            </a:r>
            <a:endParaRPr lang="zh-CN" altLang="en-US" sz="2800" b="1" dirty="0">
              <a:solidFill>
                <a:srgbClr val="0066FF"/>
              </a:solidFill>
              <a:latin typeface="Arial" panose="020B0604020202020204" pitchFamily="34"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idx="4294967295"/>
          </p:nvPr>
        </p:nvSpPr>
        <p:spPr/>
        <p:txBody>
          <a:bodyPr vert="horz" wrap="square" lIns="91440" tIns="45720" rIns="91440" bIns="45720" anchor="ctr"/>
          <a:p>
            <a:pPr eaLnBrk="1" hangingPunct="1"/>
            <a:r>
              <a:rPr lang="en-US" altLang="zh-CN" sz="3600" dirty="0"/>
              <a:t>3.8 </a:t>
            </a:r>
            <a:r>
              <a:rPr lang="zh-CN" altLang="en-US" sz="3600" dirty="0"/>
              <a:t>小结</a:t>
            </a:r>
            <a:endParaRPr lang="zh-CN" altLang="en-US" sz="3600" dirty="0"/>
          </a:p>
        </p:txBody>
      </p:sp>
      <p:sp>
        <p:nvSpPr>
          <p:cNvPr id="82947" name="内容占位符 2"/>
          <p:cNvSpPr>
            <a:spLocks noGrp="1"/>
          </p:cNvSpPr>
          <p:nvPr>
            <p:ph idx="1"/>
          </p:nvPr>
        </p:nvSpPr>
        <p:spPr>
          <a:xfrm>
            <a:off x="457200" y="1098550"/>
            <a:ext cx="8229600" cy="5670550"/>
          </a:xfrm>
        </p:spPr>
        <p:txBody>
          <a:bodyPr vert="horz" wrap="square" lIns="91440" tIns="45720" rIns="91440" bIns="45720" anchor="t"/>
          <a:p>
            <a:pPr eaLnBrk="1" hangingPunct="1">
              <a:lnSpc>
                <a:spcPct val="120000"/>
              </a:lnSpc>
            </a:pPr>
            <a:r>
              <a:rPr lang="en-US" altLang="zh-CN" dirty="0"/>
              <a:t>SQL</a:t>
            </a:r>
            <a:r>
              <a:rPr lang="zh-CN" altLang="en-US" dirty="0"/>
              <a:t>可以分为数据定义、数据查询、数据更新、数据控制四大部分</a:t>
            </a:r>
            <a:endParaRPr lang="en-US" altLang="zh-CN" dirty="0"/>
          </a:p>
          <a:p>
            <a:pPr eaLnBrk="1" hangingPunct="1">
              <a:lnSpc>
                <a:spcPct val="120000"/>
              </a:lnSpc>
            </a:pPr>
            <a:r>
              <a:rPr lang="en-US" altLang="zh-CN" dirty="0"/>
              <a:t>SQL</a:t>
            </a:r>
            <a:r>
              <a:rPr lang="zh-CN" altLang="en-US" dirty="0"/>
              <a:t>是关系数据库语言的工业标准。大部分数据库管理系统产品都能支持</a:t>
            </a:r>
            <a:r>
              <a:rPr lang="en-US" altLang="zh-CN" dirty="0"/>
              <a:t>SQL92,</a:t>
            </a:r>
            <a:r>
              <a:rPr lang="zh-CN" altLang="en-US" dirty="0"/>
              <a:t>但是许多数据库系统只支持</a:t>
            </a:r>
            <a:r>
              <a:rPr lang="en-US" altLang="zh-CN" dirty="0"/>
              <a:t>SQL99</a:t>
            </a:r>
            <a:r>
              <a:rPr lang="zh-CN" altLang="en-US" dirty="0"/>
              <a:t>、</a:t>
            </a:r>
            <a:r>
              <a:rPr lang="en-US" altLang="zh-CN" dirty="0"/>
              <a:t>SQL2008</a:t>
            </a:r>
            <a:r>
              <a:rPr lang="zh-CN" altLang="en-US" dirty="0"/>
              <a:t>和</a:t>
            </a:r>
            <a:r>
              <a:rPr lang="en-US" altLang="zh-CN" dirty="0"/>
              <a:t>SQL2011</a:t>
            </a:r>
            <a:r>
              <a:rPr lang="zh-CN" altLang="en-US" dirty="0"/>
              <a:t>的部分特征，至今尚没有一个数据库系统能够完全支持</a:t>
            </a:r>
            <a:r>
              <a:rPr lang="en-US" altLang="zh-CN" dirty="0"/>
              <a:t>SQL99</a:t>
            </a:r>
            <a:r>
              <a:rPr lang="zh-CN" altLang="en-US" dirty="0"/>
              <a:t>以上的标准。</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27651" name="Rectangle 3"/>
          <p:cNvSpPr>
            <a:spLocks noGrp="1"/>
          </p:cNvSpPr>
          <p:nvPr>
            <p:ph type="body"/>
          </p:nvPr>
        </p:nvSpPr>
        <p:spPr>
          <a:xfrm>
            <a:off x="971550" y="1125538"/>
            <a:ext cx="6508750" cy="4392612"/>
          </a:xfrm>
          <a:ln/>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solidFill>
                  <a:srgbClr val="0066FF"/>
                </a:solidFill>
              </a:rPr>
              <a:t>3.3 </a:t>
            </a:r>
            <a:r>
              <a:rPr lang="zh-CN" altLang="en-US" dirty="0">
                <a:solidFill>
                  <a:srgbClr val="0066FF"/>
                </a:solidFill>
              </a:rPr>
              <a:t>数据定义</a:t>
            </a:r>
            <a:endParaRPr lang="zh-CN" altLang="en-US" dirty="0">
              <a:solidFill>
                <a:srgbClr val="0066FF"/>
              </a:solidFill>
            </a:endParaRPr>
          </a:p>
          <a:p>
            <a:pPr algn="just" eaLnBrk="1" hangingPunct="1">
              <a:lnSpc>
                <a:spcPct val="130000"/>
              </a:lnSpc>
              <a:buNone/>
            </a:pPr>
            <a:r>
              <a:rPr lang="en-US" altLang="zh-CN" dirty="0"/>
              <a:t>3.4 </a:t>
            </a:r>
            <a:r>
              <a:rPr lang="zh-CN" altLang="en-US" dirty="0"/>
              <a:t>数据查询</a:t>
            </a:r>
            <a:endParaRPr lang="zh-CN" altLang="en-US" dirty="0"/>
          </a:p>
          <a:p>
            <a:pPr algn="just" eaLnBrk="1" hangingPunct="1">
              <a:lnSpc>
                <a:spcPct val="130000"/>
              </a:lnSpc>
              <a:buNone/>
            </a:pPr>
            <a:r>
              <a:rPr lang="en-US" altLang="zh-CN" dirty="0"/>
              <a:t>3.5 </a:t>
            </a:r>
            <a:r>
              <a:rPr lang="zh-CN" altLang="en-US" dirty="0"/>
              <a:t>数据更新</a:t>
            </a:r>
            <a:endParaRPr lang="zh-CN" altLang="en-US"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noChangeArrowheads="1"/>
          </p:cNvSpPr>
          <p:nvPr>
            <p:ph type="title"/>
          </p:nvPr>
        </p:nvSpPr>
        <p:spPr>
          <a:xfrm>
            <a:off x="457200" y="-33337"/>
            <a:ext cx="8229600" cy="11318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chemeClr val="bg1"/>
                </a:solidFill>
                <a:effectLst/>
                <a:uLnTx/>
                <a:uFillTx/>
                <a:latin typeface="+mn-lt"/>
                <a:ea typeface="+mj-ea"/>
                <a:cs typeface="+mj-cs"/>
              </a:rPr>
              <a:t>3.3  </a:t>
            </a:r>
            <a:r>
              <a:rPr kumimoji="0" lang="zh-CN" altLang="en-US" sz="3600" b="1" i="0" u="none" strike="noStrike" kern="0" cap="none" spc="0" normalizeH="0" baseline="0" noProof="0" smtClean="0">
                <a:ln>
                  <a:noFill/>
                </a:ln>
                <a:solidFill>
                  <a:schemeClr val="bg1"/>
                </a:solidFill>
                <a:effectLst/>
                <a:uLnTx/>
                <a:uFillTx/>
                <a:latin typeface="+mn-lt"/>
                <a:ea typeface="+mj-ea"/>
                <a:cs typeface="+mj-cs"/>
              </a:rPr>
              <a:t>数据定义 </a:t>
            </a:r>
            <a:endParaRPr kumimoji="0" lang="zh-CN" altLang="en-US" sz="3600" b="1" i="0" u="none" strike="noStrike" kern="0" cap="none" spc="0" normalizeH="0" baseline="0" noProof="0" smtClean="0">
              <a:ln>
                <a:noFill/>
              </a:ln>
              <a:solidFill>
                <a:schemeClr val="bg1"/>
              </a:solidFill>
              <a:effectLst/>
              <a:uLnTx/>
              <a:uFillTx/>
              <a:latin typeface="+mn-lt"/>
              <a:ea typeface="+mj-ea"/>
              <a:cs typeface="+mj-cs"/>
            </a:endParaRPr>
          </a:p>
        </p:txBody>
      </p:sp>
      <p:graphicFrame>
        <p:nvGraphicFramePr>
          <p:cNvPr id="2050" name="Object 2"/>
          <p:cNvGraphicFramePr>
            <a:graphicFrameLocks noChangeAspect="1"/>
          </p:cNvGraphicFramePr>
          <p:nvPr/>
        </p:nvGraphicFramePr>
        <p:xfrm>
          <a:off x="-219075" y="3138488"/>
          <a:ext cx="9582150" cy="3262312"/>
        </p:xfrm>
        <a:graphic>
          <a:graphicData uri="http://schemas.openxmlformats.org/presentationml/2006/ole">
            <mc:AlternateContent xmlns:mc="http://schemas.openxmlformats.org/markup-compatibility/2006">
              <mc:Choice xmlns:v="urn:schemas-microsoft-com:vml" Requires="v">
                <p:oleObj spid="_x0000_s3077" name="" r:id="rId1" imgW="5623560" imgH="1918970" progId="Word.Document.8">
                  <p:embed/>
                </p:oleObj>
              </mc:Choice>
              <mc:Fallback>
                <p:oleObj name="" r:id="rId1" imgW="5623560" imgH="1918970" progId="Word.Document.8">
                  <p:embed/>
                  <p:pic>
                    <p:nvPicPr>
                      <p:cNvPr id="0" name="图片 3076"/>
                      <p:cNvPicPr/>
                      <p:nvPr/>
                    </p:nvPicPr>
                    <p:blipFill>
                      <a:blip r:embed="rId2"/>
                      <a:stretch>
                        <a:fillRect/>
                      </a:stretch>
                    </p:blipFill>
                    <p:spPr>
                      <a:xfrm>
                        <a:off x="-219075" y="3138488"/>
                        <a:ext cx="9582150" cy="3262312"/>
                      </a:xfrm>
                      <a:prstGeom prst="rect">
                        <a:avLst/>
                      </a:prstGeom>
                      <a:noFill/>
                      <a:ln w="38100">
                        <a:noFill/>
                        <a:miter/>
                      </a:ln>
                    </p:spPr>
                  </p:pic>
                </p:oleObj>
              </mc:Fallback>
            </mc:AlternateContent>
          </a:graphicData>
        </a:graphic>
      </p:graphicFrame>
      <p:sp>
        <p:nvSpPr>
          <p:cNvPr id="2052" name="Rectangle 4"/>
          <p:cNvSpPr>
            <a:spLocks noChangeArrowheads="1"/>
          </p:cNvSpPr>
          <p:nvPr/>
        </p:nvSpPr>
        <p:spPr bwMode="auto">
          <a:xfrm>
            <a:off x="393700" y="1193800"/>
            <a:ext cx="7961313" cy="1616075"/>
          </a:xfrm>
          <a:prstGeom prst="rect">
            <a:avLst/>
          </a:prstGeom>
          <a:noFill/>
          <a:ln w="9525">
            <a:noFill/>
            <a:miter lim="800000"/>
          </a:ln>
        </p:spPr>
        <p:txBody>
          <a:bodyPr anchor="ctr">
            <a:spAutoFit/>
          </a:bodyPr>
          <a:lstStyle/>
          <a:p>
            <a:pPr marL="0" marR="0" lvl="0" indent="0" algn="l" defTabSz="914400" rtl="0" eaLnBrk="1" fontAlgn="base" latinLnBrk="0" hangingPunct="1">
              <a:lnSpc>
                <a:spcPct val="100000"/>
              </a:lnSpc>
              <a:spcBef>
                <a:spcPct val="0"/>
              </a:spcBef>
              <a:spcAft>
                <a:spcPct val="0"/>
              </a:spcAft>
              <a:buClr>
                <a:schemeClr val="tx1"/>
              </a:buClr>
              <a:buSzPct val="100000"/>
              <a:buFont typeface="Wingdings" panose="05000000000000000000" pitchFamily="2" charset="2"/>
              <a:buChar char="v"/>
              <a:defRPr/>
            </a:pPr>
            <a:r>
              <a:rPr kumimoji="0" lang="en-US" altLang="zh-CN" sz="28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SQL</a:t>
            </a:r>
            <a:r>
              <a:rPr kumimoji="0" lang="zh-CN" altLang="en-US" sz="28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的数据定义功能</a:t>
            </a:r>
            <a:r>
              <a:rPr kumimoji="0" lang="en-US" altLang="zh-CN" sz="28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endParaRPr kumimoji="0" lang="en-US" altLang="zh-CN" sz="28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0"/>
              </a:spcBef>
              <a:spcAft>
                <a:spcPct val="0"/>
              </a:spcAft>
              <a:buClr>
                <a:schemeClr val="tx1"/>
              </a:buClr>
              <a:buSzPct val="100000"/>
              <a:buFont typeface="Wingdings" panose="05000000000000000000" pitchFamily="2" charset="2"/>
              <a:buChar char="n"/>
              <a:defRPr/>
            </a:pPr>
            <a:r>
              <a:rPr kumimoji="0" lang="zh-CN" altLang="en-US" sz="24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模式定义</a:t>
            </a:r>
            <a:endParaRPr kumimoji="0" lang="zh-CN" altLang="en-US" sz="2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0"/>
              </a:spcBef>
              <a:spcAft>
                <a:spcPct val="0"/>
              </a:spcAft>
              <a:buClr>
                <a:schemeClr val="tx1"/>
              </a:buClr>
              <a:buSzPct val="100000"/>
              <a:buFont typeface="Wingdings" panose="05000000000000000000" pitchFamily="2" charset="2"/>
              <a:buChar char="n"/>
              <a:defRPr/>
            </a:pPr>
            <a:r>
              <a:rPr kumimoji="0" lang="zh-CN" altLang="en-US" sz="24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表定义</a:t>
            </a:r>
            <a:endParaRPr kumimoji="0" lang="zh-CN" altLang="en-US" sz="20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0"/>
              </a:spcBef>
              <a:spcAft>
                <a:spcPct val="0"/>
              </a:spcAft>
              <a:buClr>
                <a:schemeClr val="tx1"/>
              </a:buClr>
              <a:buSzPct val="100000"/>
              <a:buFont typeface="Wingdings" panose="05000000000000000000" pitchFamily="2" charset="2"/>
              <a:buChar char="n"/>
              <a:defRPr/>
            </a:pPr>
            <a:r>
              <a:rPr kumimoji="0" lang="zh-CN" altLang="en-US" sz="2400" b="1" i="0" u="none" strike="noStrike" kern="1200" cap="none" spc="0" normalizeH="0" baseline="0" noProof="0">
                <a:ln>
                  <a:noFill/>
                </a:ln>
                <a:solidFill>
                  <a:schemeClr val="tx1"/>
                </a:solidFill>
                <a:effectLst/>
                <a:uLnTx/>
                <a:uFillTx/>
                <a:latin typeface="+mn-lt"/>
                <a:ea typeface="宋体" panose="02010600030101010101" pitchFamily="2" charset="-122"/>
                <a:cs typeface="+mn-cs"/>
              </a:rPr>
              <a:t>视图和索引的定义 </a:t>
            </a:r>
            <a:endParaRPr kumimoji="0" lang="zh-CN" altLang="en-US" sz="2400" b="1"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1416050" y="188913"/>
            <a:ext cx="6105525" cy="563562"/>
          </a:xfrm>
          <a:ln/>
        </p:spPr>
        <p:txBody>
          <a:bodyPr vert="horz" wrap="square" lIns="91440" tIns="45720" rIns="91440" bIns="45720" anchor="ctr"/>
          <a:p>
            <a:pPr eaLnBrk="1" hangingPunct="1"/>
            <a:r>
              <a:rPr lang="zh-CN" altLang="en-US" sz="3600" dirty="0"/>
              <a:t>模式</a:t>
            </a:r>
            <a:endParaRPr lang="zh-CN" altLang="en-US" sz="3600" dirty="0"/>
          </a:p>
        </p:txBody>
      </p:sp>
      <p:sp>
        <p:nvSpPr>
          <p:cNvPr id="28675" name="内容占位符 2"/>
          <p:cNvSpPr>
            <a:spLocks noGrp="1"/>
          </p:cNvSpPr>
          <p:nvPr>
            <p:ph idx="1"/>
          </p:nvPr>
        </p:nvSpPr>
        <p:spPr>
          <a:xfrm>
            <a:off x="385763" y="3573463"/>
            <a:ext cx="8650287" cy="2592387"/>
          </a:xfrm>
          <a:ln/>
        </p:spPr>
        <p:txBody>
          <a:bodyPr vert="horz" wrap="square" lIns="91440" tIns="45720" rIns="91440" bIns="45720" anchor="t"/>
          <a:p>
            <a:pPr eaLnBrk="1" hangingPunct="1">
              <a:lnSpc>
                <a:spcPct val="90000"/>
              </a:lnSpc>
            </a:pPr>
            <a:r>
              <a:rPr lang="zh-CN" altLang="en-US" dirty="0"/>
              <a:t>现代关系数据库管理系统提供了一个层次化的数据库对象命名机制</a:t>
            </a:r>
            <a:endParaRPr lang="zh-CN" altLang="en-US" dirty="0"/>
          </a:p>
          <a:p>
            <a:pPr lvl="1" eaLnBrk="1" hangingPunct="1">
              <a:lnSpc>
                <a:spcPct val="90000"/>
              </a:lnSpc>
            </a:pPr>
            <a:r>
              <a:rPr lang="zh-CN" altLang="en-US" dirty="0"/>
              <a:t>一个关系数据库管理系统的实例（</a:t>
            </a:r>
            <a:r>
              <a:rPr lang="en-US" altLang="zh-CN" dirty="0"/>
              <a:t>Instance</a:t>
            </a:r>
            <a:r>
              <a:rPr lang="zh-CN" altLang="en-US" dirty="0"/>
              <a:t>）中可以建立多个数据库</a:t>
            </a:r>
            <a:endParaRPr lang="en-US" altLang="zh-CN" dirty="0"/>
          </a:p>
          <a:p>
            <a:pPr lvl="1" eaLnBrk="1" hangingPunct="1">
              <a:lnSpc>
                <a:spcPct val="90000"/>
              </a:lnSpc>
            </a:pPr>
            <a:r>
              <a:rPr lang="zh-CN" altLang="en-US" dirty="0"/>
              <a:t>一个数据库中可以建立多个模式</a:t>
            </a:r>
            <a:endParaRPr lang="en-US" altLang="zh-CN" dirty="0"/>
          </a:p>
          <a:p>
            <a:pPr lvl="1" eaLnBrk="1" hangingPunct="1">
              <a:lnSpc>
                <a:spcPct val="90000"/>
              </a:lnSpc>
            </a:pPr>
            <a:r>
              <a:rPr lang="zh-CN" altLang="en-US" dirty="0"/>
              <a:t>一个模式下通常包括多个表、视图和索引等数据库对象</a:t>
            </a:r>
            <a:endParaRPr lang="zh-CN" altLang="en-US" dirty="0"/>
          </a:p>
        </p:txBody>
      </p:sp>
      <p:sp>
        <p:nvSpPr>
          <p:cNvPr id="28676" name="Rectangle 9"/>
          <p:cNvSpPr/>
          <p:nvPr/>
        </p:nvSpPr>
        <p:spPr>
          <a:xfrm>
            <a:off x="2627313" y="1157288"/>
            <a:ext cx="3529012" cy="2200275"/>
          </a:xfrm>
          <a:prstGeom prst="rect">
            <a:avLst/>
          </a:prstGeom>
          <a:noFill/>
          <a:ln w="9525" cap="flat" cmpd="sng">
            <a:solidFill>
              <a:srgbClr val="FF505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8677" name="矩形 12"/>
          <p:cNvSpPr/>
          <p:nvPr/>
        </p:nvSpPr>
        <p:spPr>
          <a:xfrm>
            <a:off x="2738438" y="1300163"/>
            <a:ext cx="3921125" cy="400050"/>
          </a:xfrm>
          <a:prstGeom prst="rect">
            <a:avLst/>
          </a:prstGeom>
          <a:noFill/>
          <a:ln w="9525">
            <a:noFill/>
          </a:ln>
        </p:spPr>
        <p:txBody>
          <a:bodyPr>
            <a:spAutoFit/>
          </a:bodyPr>
          <a:p>
            <a:r>
              <a:rPr lang="zh-CN" altLang="en-US" sz="2000" b="1" dirty="0">
                <a:latin typeface="Arial" panose="020B0604020202020204" pitchFamily="34" charset="0"/>
              </a:rPr>
              <a:t>数据库（有的系统称为目录）</a:t>
            </a:r>
            <a:endParaRPr lang="zh-CN" altLang="en-US" sz="2000" b="1" dirty="0">
              <a:latin typeface="Arial" panose="020B0604020202020204" pitchFamily="34" charset="0"/>
            </a:endParaRPr>
          </a:p>
        </p:txBody>
      </p:sp>
      <p:sp>
        <p:nvSpPr>
          <p:cNvPr id="28678" name="AutoShape 10"/>
          <p:cNvSpPr/>
          <p:nvPr/>
        </p:nvSpPr>
        <p:spPr>
          <a:xfrm>
            <a:off x="4248150" y="1700213"/>
            <a:ext cx="252413" cy="409575"/>
          </a:xfrm>
          <a:prstGeom prst="downArrow">
            <a:avLst>
              <a:gd name="adj1" fmla="val 50000"/>
              <a:gd name="adj2" fmla="val 58264"/>
            </a:avLst>
          </a:prstGeom>
          <a:solidFill>
            <a:srgbClr val="FFFFFF"/>
          </a:solidFill>
          <a:ln w="9525" cap="flat" cmpd="sng">
            <a:solidFill>
              <a:srgbClr val="FF5050"/>
            </a:solidFill>
            <a:prstDash val="solid"/>
            <a:miter/>
            <a:headEnd type="none" w="med" len="med"/>
            <a:tailEnd type="none" w="med" len="med"/>
          </a:ln>
        </p:spPr>
        <p:txBody>
          <a:bodyPr vert="eaVert"/>
          <a:p>
            <a:endParaRPr lang="zh-CN" altLang="en-US" b="1" dirty="0">
              <a:latin typeface="Arial" panose="020B0604020202020204" pitchFamily="34" charset="0"/>
            </a:endParaRPr>
          </a:p>
        </p:txBody>
      </p:sp>
      <p:sp>
        <p:nvSpPr>
          <p:cNvPr id="28679" name="矩形 14"/>
          <p:cNvSpPr/>
          <p:nvPr/>
        </p:nvSpPr>
        <p:spPr>
          <a:xfrm>
            <a:off x="4068763" y="2109788"/>
            <a:ext cx="1511300" cy="400050"/>
          </a:xfrm>
          <a:prstGeom prst="rect">
            <a:avLst/>
          </a:prstGeom>
          <a:noFill/>
          <a:ln w="9525">
            <a:noFill/>
          </a:ln>
        </p:spPr>
        <p:txBody>
          <a:bodyPr>
            <a:spAutoFit/>
          </a:bodyPr>
          <a:p>
            <a:r>
              <a:rPr lang="zh-CN" altLang="en-US" sz="2000" b="1" dirty="0">
                <a:latin typeface="Arial" panose="020B0604020202020204" pitchFamily="34" charset="0"/>
              </a:rPr>
              <a:t>模式</a:t>
            </a:r>
            <a:endParaRPr lang="zh-CN" altLang="en-US" sz="2000" b="1" dirty="0">
              <a:latin typeface="Arial" panose="020B0604020202020204" pitchFamily="34" charset="0"/>
            </a:endParaRPr>
          </a:p>
        </p:txBody>
      </p:sp>
      <p:sp>
        <p:nvSpPr>
          <p:cNvPr id="28680" name="矩形 15"/>
          <p:cNvSpPr/>
          <p:nvPr/>
        </p:nvSpPr>
        <p:spPr>
          <a:xfrm>
            <a:off x="3119438" y="2813050"/>
            <a:ext cx="2605087" cy="400050"/>
          </a:xfrm>
          <a:prstGeom prst="rect">
            <a:avLst/>
          </a:prstGeom>
          <a:noFill/>
          <a:ln w="9525">
            <a:noFill/>
          </a:ln>
        </p:spPr>
        <p:txBody>
          <a:bodyPr>
            <a:spAutoFit/>
          </a:bodyPr>
          <a:p>
            <a:r>
              <a:rPr lang="zh-CN" altLang="en-US" sz="2000" b="1" dirty="0">
                <a:latin typeface="Arial" panose="020B0604020202020204" pitchFamily="34" charset="0"/>
              </a:rPr>
              <a:t>表以及视图、索引等</a:t>
            </a:r>
            <a:endParaRPr lang="zh-CN" altLang="en-US" sz="2000" b="1" dirty="0">
              <a:latin typeface="Arial" panose="020B0604020202020204" pitchFamily="34" charset="0"/>
            </a:endParaRPr>
          </a:p>
        </p:txBody>
      </p:sp>
      <p:sp>
        <p:nvSpPr>
          <p:cNvPr id="28681" name="AutoShape 10"/>
          <p:cNvSpPr/>
          <p:nvPr/>
        </p:nvSpPr>
        <p:spPr>
          <a:xfrm>
            <a:off x="4284663" y="2473325"/>
            <a:ext cx="249237" cy="411163"/>
          </a:xfrm>
          <a:prstGeom prst="downArrow">
            <a:avLst>
              <a:gd name="adj1" fmla="val 50000"/>
              <a:gd name="adj2" fmla="val 58204"/>
            </a:avLst>
          </a:prstGeom>
          <a:solidFill>
            <a:srgbClr val="FFFFFF"/>
          </a:solidFill>
          <a:ln w="9525" cap="flat" cmpd="sng">
            <a:solidFill>
              <a:srgbClr val="FF5050"/>
            </a:solidFill>
            <a:prstDash val="solid"/>
            <a:miter/>
            <a:headEnd type="none" w="med" len="med"/>
            <a:tailEnd type="none" w="med" len="med"/>
          </a:ln>
        </p:spPr>
        <p:txBody>
          <a:bodyPr vert="eaVert"/>
          <a:p>
            <a:endParaRPr lang="zh-CN" altLang="en-US" b="1" dirty="0">
              <a:latin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p>
            <a:pPr eaLnBrk="1" hangingPunct="1"/>
            <a:r>
              <a:rPr lang="en-US" altLang="zh-CN" sz="3600" dirty="0"/>
              <a:t>3.3 </a:t>
            </a:r>
            <a:r>
              <a:rPr lang="zh-CN" altLang="en-US" sz="3600" dirty="0"/>
              <a:t>数据定义</a:t>
            </a:r>
            <a:endParaRPr lang="zh-CN" altLang="en-US" sz="3600" dirty="0"/>
          </a:p>
        </p:txBody>
      </p:sp>
      <p:sp>
        <p:nvSpPr>
          <p:cNvPr id="27651" name="Rectangle 3"/>
          <p:cNvSpPr>
            <a:spLocks noGrp="1" noChangeArrowheads="1"/>
          </p:cNvSpPr>
          <p:nvPr>
            <p:ph type="body" idx="1"/>
          </p:nvPr>
        </p:nvSpPr>
        <p:spPr>
          <a:xfrm>
            <a:off x="611188" y="1339850"/>
            <a:ext cx="8075613"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3.3.1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模式的定义与删除</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基本表的定义、删除与修改</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索引的建立与删除</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定义模式</a:t>
            </a:r>
            <a:endParaRPr lang="zh-CN" altLang="en-US" sz="3600" dirty="0"/>
          </a:p>
        </p:txBody>
      </p:sp>
      <p:sp>
        <p:nvSpPr>
          <p:cNvPr id="30723" name="Rectangle 3"/>
          <p:cNvSpPr>
            <a:spLocks noGrp="1"/>
          </p:cNvSpPr>
          <p:nvPr>
            <p:ph type="body"/>
          </p:nvPr>
        </p:nvSpPr>
        <p:spPr>
          <a:xfrm>
            <a:off x="133350" y="1098550"/>
            <a:ext cx="9047163" cy="4495800"/>
          </a:xfrm>
          <a:ln/>
        </p:spPr>
        <p:txBody>
          <a:bodyPr vert="horz" wrap="square" lIns="91440" tIns="45720" rIns="91440" bIns="45720" anchor="t"/>
          <a:p>
            <a:pPr eaLnBrk="1" hangingPunct="1">
              <a:lnSpc>
                <a:spcPct val="200000"/>
              </a:lnSpc>
              <a:buNone/>
            </a:pPr>
            <a:r>
              <a:rPr lang="en-US" altLang="zh-CN" sz="2400" dirty="0"/>
              <a:t>    [</a:t>
            </a:r>
            <a:r>
              <a:rPr lang="zh-CN" altLang="en-US" sz="2400" dirty="0"/>
              <a:t>例</a:t>
            </a:r>
            <a:r>
              <a:rPr lang="en-US" altLang="zh-CN" sz="2400" dirty="0"/>
              <a:t>3.1] </a:t>
            </a:r>
            <a:r>
              <a:rPr lang="zh-CN" altLang="en-US" sz="2400" dirty="0"/>
              <a:t>为用户</a:t>
            </a:r>
            <a:r>
              <a:rPr lang="en-US" altLang="zh-CN" sz="2400" dirty="0"/>
              <a:t>WANG</a:t>
            </a:r>
            <a:r>
              <a:rPr lang="zh-CN" altLang="en-US" sz="2400" dirty="0"/>
              <a:t>定义一个学生</a:t>
            </a:r>
            <a:r>
              <a:rPr lang="en-US" altLang="zh-CN" sz="2400" dirty="0"/>
              <a:t>-</a:t>
            </a:r>
            <a:r>
              <a:rPr lang="zh-CN" altLang="en-US" sz="2400" dirty="0"/>
              <a:t>课程模式</a:t>
            </a:r>
            <a:r>
              <a:rPr lang="en-US" altLang="zh-CN" sz="2400" dirty="0"/>
              <a:t>S-T</a:t>
            </a:r>
            <a:endParaRPr lang="en-US" altLang="zh-CN" sz="2400" dirty="0"/>
          </a:p>
          <a:p>
            <a:pPr eaLnBrk="1" hangingPunct="1">
              <a:lnSpc>
                <a:spcPct val="200000"/>
              </a:lnSpc>
              <a:buNone/>
            </a:pPr>
            <a:r>
              <a:rPr lang="en-US" altLang="zh-CN" sz="2400" dirty="0"/>
              <a:t>            CREATE SCHEMA “S-T” AUTHORIZATION WANG;</a:t>
            </a:r>
            <a:endParaRPr lang="en-US" altLang="zh-CN" sz="2400" dirty="0"/>
          </a:p>
          <a:p>
            <a:pPr eaLnBrk="1" hangingPunct="1">
              <a:lnSpc>
                <a:spcPct val="200000"/>
              </a:lnSpc>
              <a:buNone/>
            </a:pPr>
            <a:r>
              <a:rPr lang="en-US" altLang="zh-CN" sz="2400" dirty="0"/>
              <a:t>    [</a:t>
            </a:r>
            <a:r>
              <a:rPr lang="zh-CN" altLang="en-US" sz="2400" dirty="0"/>
              <a:t>例</a:t>
            </a:r>
            <a:r>
              <a:rPr lang="en-US" altLang="zh-CN" sz="2400" dirty="0"/>
              <a:t>3.2] CREATE SCHEMA AUTHORIZATION WANG</a:t>
            </a:r>
            <a:r>
              <a:rPr lang="zh-CN" altLang="en-US" sz="2400" dirty="0"/>
              <a:t>;</a:t>
            </a:r>
            <a:endParaRPr lang="zh-CN" altLang="en-US" sz="2400" dirty="0"/>
          </a:p>
          <a:p>
            <a:pPr lvl="1" eaLnBrk="1" hangingPunct="1">
              <a:lnSpc>
                <a:spcPct val="200000"/>
              </a:lnSpc>
              <a:buNone/>
            </a:pPr>
            <a:r>
              <a:rPr lang="zh-CN" altLang="en-US" dirty="0"/>
              <a:t>  该语句没有指定</a:t>
            </a:r>
            <a:r>
              <a:rPr lang="en-US" altLang="zh-CN" dirty="0"/>
              <a:t>&lt;</a:t>
            </a:r>
            <a:r>
              <a:rPr lang="zh-CN" altLang="en-US" dirty="0"/>
              <a:t>模式名</a:t>
            </a:r>
            <a:r>
              <a:rPr lang="en-US" altLang="zh-CN" dirty="0"/>
              <a:t>&gt;</a:t>
            </a:r>
            <a:r>
              <a:rPr lang="zh-CN" altLang="en-US" dirty="0"/>
              <a:t>，</a:t>
            </a:r>
            <a:r>
              <a:rPr lang="en-US" altLang="zh-CN" dirty="0"/>
              <a:t>&lt;</a:t>
            </a:r>
            <a:r>
              <a:rPr lang="zh-CN" altLang="en-US" dirty="0"/>
              <a:t>模式名</a:t>
            </a:r>
            <a:r>
              <a:rPr lang="en-US" altLang="zh-CN" dirty="0"/>
              <a:t>&gt;</a:t>
            </a:r>
            <a:r>
              <a:rPr lang="zh-CN" altLang="en-US" dirty="0"/>
              <a:t>隐含为</a:t>
            </a:r>
            <a:r>
              <a:rPr lang="en-US" altLang="zh-CN" dirty="0"/>
              <a:t>&lt;</a:t>
            </a:r>
            <a:r>
              <a:rPr lang="zh-CN" altLang="en-US" dirty="0"/>
              <a:t>用户名</a:t>
            </a:r>
            <a:r>
              <a:rPr lang="en-US" altLang="zh-CN" dirty="0"/>
              <a:t>&gt;</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lIns="91440" tIns="45720" rIns="91440" bIns="45720" anchor="ctr"/>
          <a:p>
            <a:pPr eaLnBrk="1" hangingPunct="1"/>
            <a:r>
              <a:rPr lang="zh-CN" altLang="en-US" sz="3600" dirty="0"/>
              <a:t>定义模式（续）</a:t>
            </a:r>
            <a:endParaRPr lang="zh-CN" altLang="en-US" sz="3600" dirty="0"/>
          </a:p>
        </p:txBody>
      </p:sp>
      <p:sp>
        <p:nvSpPr>
          <p:cNvPr id="31747"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20000"/>
              </a:lnSpc>
            </a:pPr>
            <a:r>
              <a:rPr lang="zh-CN" altLang="en-US" dirty="0"/>
              <a:t>定义模式实际上定义了一个</a:t>
            </a:r>
            <a:r>
              <a:rPr lang="zh-CN" altLang="en-US" dirty="0">
                <a:solidFill>
                  <a:srgbClr val="FF00FF"/>
                </a:solidFill>
              </a:rPr>
              <a:t>命名空间</a:t>
            </a:r>
            <a:r>
              <a:rPr lang="zh-CN" altLang="en-US" dirty="0"/>
              <a:t>。</a:t>
            </a:r>
            <a:endParaRPr lang="zh-CN" altLang="en-US" dirty="0"/>
          </a:p>
          <a:p>
            <a:pPr eaLnBrk="1" hangingPunct="1">
              <a:lnSpc>
                <a:spcPct val="120000"/>
              </a:lnSpc>
            </a:pPr>
            <a:r>
              <a:rPr lang="zh-CN" altLang="en-US" dirty="0"/>
              <a:t>在这个空间中可以定义该模式包含的数据库对象，例如基本表、视图、索引等。</a:t>
            </a:r>
            <a:endParaRPr lang="zh-CN" altLang="en-US" dirty="0"/>
          </a:p>
          <a:p>
            <a:pPr eaLnBrk="1" hangingPunct="1">
              <a:lnSpc>
                <a:spcPct val="120000"/>
              </a:lnSpc>
            </a:pPr>
            <a:r>
              <a:rPr lang="zh-CN" altLang="en-US" dirty="0"/>
              <a:t>在</a:t>
            </a:r>
            <a:r>
              <a:rPr lang="en-US" altLang="zh-CN" dirty="0"/>
              <a:t>CREATE SCHEMA</a:t>
            </a:r>
            <a:r>
              <a:rPr lang="zh-CN" altLang="en-US" dirty="0"/>
              <a:t>中可以接受</a:t>
            </a:r>
            <a:r>
              <a:rPr lang="en-US" altLang="zh-CN" dirty="0"/>
              <a:t>CREATE TABLE</a:t>
            </a:r>
            <a:r>
              <a:rPr lang="zh-CN" altLang="en-US" dirty="0"/>
              <a:t>，</a:t>
            </a:r>
            <a:r>
              <a:rPr lang="en-US" altLang="zh-CN" dirty="0"/>
              <a:t>CREATE VIEW</a:t>
            </a:r>
            <a:r>
              <a:rPr lang="zh-CN" altLang="en-US" dirty="0"/>
              <a:t>和</a:t>
            </a:r>
            <a:r>
              <a:rPr lang="en-US" altLang="zh-CN" dirty="0"/>
              <a:t>GRANT</a:t>
            </a:r>
            <a:r>
              <a:rPr lang="zh-CN" altLang="en-US" dirty="0"/>
              <a:t>子句。</a:t>
            </a:r>
            <a:endParaRPr lang="zh-CN" altLang="en-US" dirty="0"/>
          </a:p>
          <a:p>
            <a:pPr eaLnBrk="1" hangingPunct="1">
              <a:lnSpc>
                <a:spcPct val="120000"/>
              </a:lnSpc>
              <a:buNone/>
            </a:pPr>
            <a:r>
              <a:rPr lang="zh-CN" altLang="en-US" dirty="0"/>
              <a:t>   </a:t>
            </a:r>
            <a:r>
              <a:rPr lang="zh-CN" altLang="en-US" sz="2400" dirty="0"/>
              <a:t> </a:t>
            </a:r>
            <a:r>
              <a:rPr lang="en-US" altLang="zh-CN" sz="2400" dirty="0"/>
              <a:t>CREATE SCHEMA &lt;</a:t>
            </a:r>
            <a:r>
              <a:rPr lang="zh-CN" altLang="en-US" sz="2400" dirty="0"/>
              <a:t>模式名</a:t>
            </a:r>
            <a:r>
              <a:rPr lang="en-US" altLang="zh-CN" sz="2400" dirty="0"/>
              <a:t>&gt; AUTHORIZATION &lt;</a:t>
            </a:r>
            <a:r>
              <a:rPr lang="zh-CN" altLang="en-US" sz="2400" dirty="0"/>
              <a:t>用户名</a:t>
            </a:r>
            <a:r>
              <a:rPr lang="en-US" altLang="zh-CN" sz="2400" dirty="0"/>
              <a:t>&gt;[&lt;</a:t>
            </a:r>
            <a:r>
              <a:rPr lang="zh-CN" altLang="en-US" sz="2400" dirty="0"/>
              <a:t>表定义子句</a:t>
            </a:r>
            <a:r>
              <a:rPr lang="en-US" altLang="zh-CN" sz="2400" dirty="0"/>
              <a:t>&gt;|&lt;</a:t>
            </a:r>
            <a:r>
              <a:rPr lang="zh-CN" altLang="en-US" sz="2400" dirty="0"/>
              <a:t>视图定义子句</a:t>
            </a:r>
            <a:r>
              <a:rPr lang="en-US" altLang="zh-CN" sz="2400" dirty="0"/>
              <a:t>&gt;|&lt;</a:t>
            </a:r>
            <a:r>
              <a:rPr lang="zh-CN" altLang="en-US" sz="2400" dirty="0"/>
              <a:t>授权定义子句</a:t>
            </a:r>
            <a:r>
              <a:rPr lang="en-US" altLang="zh-CN" sz="2400" dirty="0"/>
              <a:t>&gt;]</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ln/>
        </p:spPr>
        <p:txBody>
          <a:bodyPr vert="horz" wrap="square" lIns="91440" tIns="45720" rIns="91440" bIns="45720" anchor="ctr"/>
          <a:p>
            <a:pPr eaLnBrk="1" hangingPunct="1"/>
            <a:r>
              <a:rPr lang="zh-CN" altLang="en-US" sz="3600" dirty="0"/>
              <a:t>定义模式（续）</a:t>
            </a:r>
            <a:endParaRPr lang="zh-CN" altLang="en-US" sz="3600" dirty="0"/>
          </a:p>
        </p:txBody>
      </p:sp>
      <p:sp>
        <p:nvSpPr>
          <p:cNvPr id="32771" name="Rectangle 3"/>
          <p:cNvSpPr>
            <a:spLocks noGrp="1"/>
          </p:cNvSpPr>
          <p:nvPr>
            <p:ph type="body"/>
          </p:nvPr>
        </p:nvSpPr>
        <p:spPr>
          <a:ln/>
        </p:spPr>
        <p:txBody>
          <a:bodyPr vert="horz" wrap="square" lIns="91440" tIns="45720" rIns="91440" bIns="45720" anchor="t"/>
          <a:p>
            <a:pPr eaLnBrk="1" hangingPunct="1">
              <a:lnSpc>
                <a:spcPct val="90000"/>
              </a:lnSpc>
              <a:buNone/>
            </a:pPr>
            <a:r>
              <a:rPr lang="en-US" altLang="zh-CN" sz="2400" dirty="0"/>
              <a:t>[</a:t>
            </a:r>
            <a:r>
              <a:rPr lang="zh-CN" altLang="en-US" sz="2400" dirty="0"/>
              <a:t>例</a:t>
            </a:r>
            <a:r>
              <a:rPr lang="en-US" altLang="zh-CN" sz="2400" dirty="0"/>
              <a:t>3.3]</a:t>
            </a:r>
            <a:r>
              <a:rPr lang="zh-CN" altLang="en-US" sz="2400" dirty="0"/>
              <a:t>为用户</a:t>
            </a:r>
            <a:r>
              <a:rPr lang="en-US" altLang="zh-CN" sz="2400" dirty="0"/>
              <a:t>ZHANG</a:t>
            </a:r>
            <a:r>
              <a:rPr lang="zh-CN" altLang="en-US" sz="2400" dirty="0"/>
              <a:t>创建了一个模式</a:t>
            </a:r>
            <a:r>
              <a:rPr lang="en-US" altLang="zh-CN" sz="2400" dirty="0"/>
              <a:t>TEST</a:t>
            </a:r>
            <a:r>
              <a:rPr lang="zh-CN" altLang="en-US" sz="2400" dirty="0"/>
              <a:t>，并且在其中定义一个表</a:t>
            </a:r>
            <a:r>
              <a:rPr lang="en-US" altLang="zh-CN" sz="2400" dirty="0"/>
              <a:t>TAB1</a:t>
            </a:r>
            <a:endParaRPr lang="en-US" altLang="zh-CN" sz="2400" dirty="0"/>
          </a:p>
          <a:p>
            <a:pPr eaLnBrk="1" hangingPunct="1">
              <a:lnSpc>
                <a:spcPct val="90000"/>
              </a:lnSpc>
              <a:buNone/>
            </a:pPr>
            <a:endParaRPr lang="en-US" altLang="zh-CN" dirty="0"/>
          </a:p>
          <a:p>
            <a:pPr eaLnBrk="1" hangingPunct="1">
              <a:lnSpc>
                <a:spcPct val="90000"/>
              </a:lnSpc>
              <a:buNone/>
            </a:pPr>
            <a:r>
              <a:rPr lang="en-US" altLang="zh-CN" sz="2400" dirty="0"/>
              <a:t>CREATE SCHEMA TEST AUTHORIZATION ZHANG </a:t>
            </a:r>
            <a:endParaRPr lang="en-US" altLang="zh-CN" sz="2400" dirty="0"/>
          </a:p>
          <a:p>
            <a:pPr eaLnBrk="1" hangingPunct="1">
              <a:lnSpc>
                <a:spcPct val="90000"/>
              </a:lnSpc>
              <a:buNone/>
            </a:pPr>
            <a:r>
              <a:rPr lang="en-US" altLang="zh-CN" sz="2400" dirty="0"/>
              <a:t>CREATE TABLE TAB1</a:t>
            </a:r>
            <a:r>
              <a:rPr lang="zh-CN" altLang="en-US" sz="2400" dirty="0"/>
              <a:t>   ( </a:t>
            </a:r>
            <a:r>
              <a:rPr lang="en-US" altLang="zh-CN" sz="2400" dirty="0"/>
              <a:t>COL1 SMALLINT</a:t>
            </a:r>
            <a:r>
              <a:rPr lang="zh-CN" altLang="en-US" sz="2700" dirty="0"/>
              <a:t>,</a:t>
            </a:r>
            <a:r>
              <a:rPr lang="zh-CN" altLang="en-US" dirty="0"/>
              <a:t> </a:t>
            </a:r>
            <a:endParaRPr lang="zh-CN" altLang="en-US" sz="2400" dirty="0"/>
          </a:p>
          <a:p>
            <a:pPr eaLnBrk="1" hangingPunct="1">
              <a:lnSpc>
                <a:spcPct val="90000"/>
              </a:lnSpc>
              <a:buNone/>
            </a:pPr>
            <a:r>
              <a:rPr lang="zh-CN" altLang="en-US" sz="2400" dirty="0"/>
              <a:t>                                            </a:t>
            </a:r>
            <a:r>
              <a:rPr lang="en-US" altLang="zh-CN" sz="2400" dirty="0"/>
              <a:t>COL2 INT</a:t>
            </a:r>
            <a:r>
              <a:rPr lang="zh-CN" altLang="en-US" sz="2700" dirty="0"/>
              <a:t>,</a:t>
            </a:r>
            <a:endParaRPr lang="zh-CN" altLang="en-US" sz="2400" dirty="0"/>
          </a:p>
          <a:p>
            <a:pPr eaLnBrk="1" hangingPunct="1">
              <a:lnSpc>
                <a:spcPct val="90000"/>
              </a:lnSpc>
              <a:buNone/>
            </a:pPr>
            <a:r>
              <a:rPr lang="zh-CN" altLang="en-US" sz="2400" dirty="0"/>
              <a:t>                                            </a:t>
            </a:r>
            <a:r>
              <a:rPr lang="en-US" altLang="zh-CN" sz="2400" dirty="0"/>
              <a:t>COL3 CHAR</a:t>
            </a:r>
            <a:r>
              <a:rPr lang="zh-CN" altLang="en-US" sz="2400" dirty="0"/>
              <a:t>(</a:t>
            </a:r>
            <a:r>
              <a:rPr lang="en-US" altLang="zh-CN" sz="2400" dirty="0"/>
              <a:t>20</a:t>
            </a:r>
            <a:r>
              <a:rPr lang="zh-CN" altLang="en-US" sz="2400" dirty="0"/>
              <a:t>)</a:t>
            </a:r>
            <a:r>
              <a:rPr lang="zh-CN" altLang="en-US" sz="2700" dirty="0"/>
              <a:t>,</a:t>
            </a:r>
            <a:endParaRPr lang="zh-CN" altLang="en-US" sz="2400" dirty="0"/>
          </a:p>
          <a:p>
            <a:pPr eaLnBrk="1" hangingPunct="1">
              <a:lnSpc>
                <a:spcPct val="90000"/>
              </a:lnSpc>
              <a:buNone/>
            </a:pPr>
            <a:r>
              <a:rPr lang="zh-CN" altLang="en-US" sz="2400" dirty="0"/>
              <a:t>                                            </a:t>
            </a:r>
            <a:r>
              <a:rPr lang="en-US" altLang="zh-CN" sz="2400" dirty="0"/>
              <a:t>COL4 NUMERIC</a:t>
            </a:r>
            <a:r>
              <a:rPr lang="zh-CN" altLang="en-US" sz="2400" dirty="0"/>
              <a:t>(</a:t>
            </a:r>
            <a:r>
              <a:rPr lang="en-US" altLang="zh-CN" sz="2400" dirty="0"/>
              <a:t>10,3</a:t>
            </a:r>
            <a:r>
              <a:rPr lang="zh-CN" altLang="en-US" sz="2400" dirty="0"/>
              <a:t>)</a:t>
            </a:r>
            <a:r>
              <a:rPr lang="zh-CN" altLang="en-US" sz="2700" dirty="0"/>
              <a:t>,</a:t>
            </a:r>
            <a:endParaRPr lang="zh-CN" altLang="en-US" sz="2400" dirty="0"/>
          </a:p>
          <a:p>
            <a:pPr eaLnBrk="1" hangingPunct="1">
              <a:lnSpc>
                <a:spcPct val="90000"/>
              </a:lnSpc>
              <a:buNone/>
            </a:pPr>
            <a:r>
              <a:rPr lang="zh-CN" altLang="en-US" sz="2400" dirty="0"/>
              <a:t>                                            </a:t>
            </a:r>
            <a:r>
              <a:rPr lang="en-US" altLang="zh-CN" sz="2400" dirty="0"/>
              <a:t>COL5 DECIMAL</a:t>
            </a:r>
            <a:r>
              <a:rPr lang="zh-CN" altLang="en-US" sz="2400" dirty="0"/>
              <a:t>(</a:t>
            </a:r>
            <a:r>
              <a:rPr lang="en-US" altLang="zh-CN" sz="2400" dirty="0"/>
              <a:t>5,2</a:t>
            </a:r>
            <a:r>
              <a:rPr lang="zh-CN" altLang="en-US" sz="2400" dirty="0"/>
              <a:t>)</a:t>
            </a:r>
            <a:endParaRPr lang="zh-CN" altLang="en-US" sz="2400" dirty="0"/>
          </a:p>
          <a:p>
            <a:pPr eaLnBrk="1" hangingPunct="1">
              <a:lnSpc>
                <a:spcPct val="90000"/>
              </a:lnSpc>
              <a:buNone/>
            </a:pPr>
            <a:r>
              <a:rPr lang="en-US" altLang="zh-CN" sz="2400" dirty="0"/>
              <a:t>                                          </a:t>
            </a:r>
            <a:r>
              <a:rPr lang="zh-CN" altLang="en-US" sz="2400" dirty="0"/>
              <a:t>);</a:t>
            </a:r>
            <a:endParaRPr lang="zh-CN" altLang="en-US" sz="2400" dirty="0"/>
          </a:p>
          <a:p>
            <a:pPr eaLnBrk="1" hangingPunct="1">
              <a:lnSpc>
                <a:spcPct val="90000"/>
              </a:lnSpc>
              <a:buNone/>
            </a:pPr>
            <a:r>
              <a:rPr lang="zh-CN" altLang="en-US" sz="2400" dirty="0"/>
              <a:t>    </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删除模式</a:t>
            </a:r>
            <a:endParaRPr lang="zh-CN" altLang="en-US" sz="3600" dirty="0"/>
          </a:p>
        </p:txBody>
      </p:sp>
      <p:sp>
        <p:nvSpPr>
          <p:cNvPr id="33795" name="Rectangle 3"/>
          <p:cNvSpPr>
            <a:spLocks noGrp="1"/>
          </p:cNvSpPr>
          <p:nvPr>
            <p:ph type="body"/>
          </p:nvPr>
        </p:nvSpPr>
        <p:spPr>
          <a:xfrm>
            <a:off x="457200" y="1098550"/>
            <a:ext cx="8229600" cy="4810125"/>
          </a:xfrm>
          <a:ln/>
        </p:spPr>
        <p:txBody>
          <a:bodyPr vert="horz" wrap="square" lIns="91440" tIns="45720" rIns="91440" bIns="45720" anchor="t"/>
          <a:p>
            <a:pPr eaLnBrk="1" hangingPunct="1">
              <a:lnSpc>
                <a:spcPct val="140000"/>
              </a:lnSpc>
            </a:pPr>
            <a:r>
              <a:rPr lang="en-US" altLang="zh-CN" sz="2400" dirty="0"/>
              <a:t>DROP SCHEMA &lt;</a:t>
            </a:r>
            <a:r>
              <a:rPr lang="zh-CN" altLang="en-US" sz="2400" dirty="0"/>
              <a:t>模式名</a:t>
            </a:r>
            <a:r>
              <a:rPr lang="en-US" altLang="zh-CN" sz="2400" dirty="0"/>
              <a:t>&gt; &lt;CASCADE|RESTRICT&gt;</a:t>
            </a:r>
            <a:endParaRPr lang="en-US" altLang="zh-CN" sz="2400" dirty="0"/>
          </a:p>
          <a:p>
            <a:pPr lvl="1" eaLnBrk="1" hangingPunct="1">
              <a:lnSpc>
                <a:spcPct val="140000"/>
              </a:lnSpc>
            </a:pPr>
            <a:r>
              <a:rPr lang="en-US" altLang="zh-CN" dirty="0"/>
              <a:t>CASCADE（</a:t>
            </a:r>
            <a:r>
              <a:rPr lang="zh-CN" altLang="en-US" dirty="0"/>
              <a:t>级联</a:t>
            </a:r>
            <a:r>
              <a:rPr lang="en-US" altLang="zh-CN" dirty="0"/>
              <a:t>）</a:t>
            </a:r>
            <a:endParaRPr lang="en-US" altLang="zh-CN" dirty="0"/>
          </a:p>
          <a:p>
            <a:pPr lvl="2" eaLnBrk="1" hangingPunct="1">
              <a:lnSpc>
                <a:spcPct val="140000"/>
              </a:lnSpc>
              <a:buSzPct val="87000"/>
              <a:buFont typeface="Wingdings" panose="05000000000000000000" pitchFamily="2" charset="2"/>
              <a:buChar char="l"/>
            </a:pPr>
            <a:r>
              <a:rPr lang="zh-CN" altLang="en-US" sz="2200" dirty="0"/>
              <a:t>删除模式的同时把该模式中所有的数据库对象全部删除</a:t>
            </a:r>
            <a:endParaRPr lang="zh-CN" altLang="en-US" sz="2200" dirty="0"/>
          </a:p>
          <a:p>
            <a:pPr lvl="1" eaLnBrk="1" hangingPunct="1">
              <a:lnSpc>
                <a:spcPct val="140000"/>
              </a:lnSpc>
            </a:pPr>
            <a:r>
              <a:rPr lang="en-US" altLang="zh-CN" dirty="0"/>
              <a:t>RESTRICT（</a:t>
            </a:r>
            <a:r>
              <a:rPr lang="zh-CN" altLang="en-US" dirty="0"/>
              <a:t>限制</a:t>
            </a:r>
            <a:r>
              <a:rPr lang="en-US" altLang="zh-CN" dirty="0"/>
              <a:t>）</a:t>
            </a:r>
            <a:endParaRPr lang="en-US" altLang="zh-CN" dirty="0"/>
          </a:p>
          <a:p>
            <a:pPr lvl="2" eaLnBrk="1" hangingPunct="1">
              <a:lnSpc>
                <a:spcPct val="140000"/>
              </a:lnSpc>
              <a:buSzPct val="87000"/>
              <a:buFont typeface="Wingdings" panose="05000000000000000000" pitchFamily="2" charset="2"/>
              <a:buChar char="l"/>
            </a:pPr>
            <a:r>
              <a:rPr lang="zh-CN" altLang="en-US" sz="2200" dirty="0"/>
              <a:t>如果该模式中定义了下属的数据库对象（如表、视图等），则拒绝该删除语句的执行。</a:t>
            </a:r>
            <a:endParaRPr lang="zh-CN" altLang="en-US" sz="2200" dirty="0"/>
          </a:p>
          <a:p>
            <a:pPr lvl="2" eaLnBrk="1" hangingPunct="1">
              <a:lnSpc>
                <a:spcPct val="140000"/>
              </a:lnSpc>
              <a:buSzPct val="87000"/>
              <a:buFont typeface="Wingdings" panose="05000000000000000000" pitchFamily="2" charset="2"/>
              <a:buChar char="l"/>
            </a:pPr>
            <a:r>
              <a:rPr lang="zh-CN" altLang="en-US" sz="2200" dirty="0"/>
              <a:t>仅当该模式中没有任何下属的对象时才能执行。</a:t>
            </a:r>
            <a:endParaRPr lang="zh-CN"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ctr"/>
          <a:p>
            <a:pPr eaLnBrk="1" hangingPunct="1"/>
            <a:r>
              <a:rPr lang="en-US" altLang="zh-CN" sz="3600" dirty="0"/>
              <a:t>3.1 SQL</a:t>
            </a:r>
            <a:r>
              <a:rPr lang="zh-CN" altLang="en-US" sz="3600" dirty="0"/>
              <a:t>概述</a:t>
            </a:r>
            <a:endParaRPr lang="zh-CN" altLang="en-US" sz="3600" dirty="0"/>
          </a:p>
        </p:txBody>
      </p:sp>
      <p:sp>
        <p:nvSpPr>
          <p:cNvPr id="9219" name="Rectangle 3"/>
          <p:cNvSpPr>
            <a:spLocks noGrp="1"/>
          </p:cNvSpPr>
          <p:nvPr>
            <p:ph type="body"/>
          </p:nvPr>
        </p:nvSpPr>
        <p:spPr>
          <a:xfrm>
            <a:off x="457200" y="1412875"/>
            <a:ext cx="8435975" cy="4495800"/>
          </a:xfrm>
          <a:ln/>
        </p:spPr>
        <p:txBody>
          <a:bodyPr vert="horz" wrap="square" lIns="91440" tIns="45720" rIns="91440" bIns="45720" anchor="t"/>
          <a:p>
            <a:pPr eaLnBrk="1" hangingPunct="1">
              <a:lnSpc>
                <a:spcPct val="180000"/>
              </a:lnSpc>
            </a:pPr>
            <a:r>
              <a:rPr lang="en-US" altLang="zh-CN" dirty="0"/>
              <a:t>SQL</a:t>
            </a:r>
            <a:r>
              <a:rPr lang="zh-CN" altLang="en-US" dirty="0"/>
              <a:t>（</a:t>
            </a:r>
            <a:r>
              <a:rPr lang="en-US" altLang="zh-CN" dirty="0"/>
              <a:t>Structured Query Language</a:t>
            </a:r>
            <a:r>
              <a:rPr lang="zh-CN" altLang="en-US" dirty="0"/>
              <a:t>）</a:t>
            </a:r>
            <a:endParaRPr lang="zh-CN" altLang="en-US" dirty="0"/>
          </a:p>
          <a:p>
            <a:pPr eaLnBrk="1" hangingPunct="1">
              <a:lnSpc>
                <a:spcPct val="180000"/>
              </a:lnSpc>
              <a:buNone/>
            </a:pPr>
            <a:r>
              <a:rPr lang="zh-CN" altLang="en-US" dirty="0"/>
              <a:t>    结构化查询语言，是关系数据库的标准语言</a:t>
            </a:r>
            <a:endParaRPr lang="zh-CN" altLang="en-US" dirty="0"/>
          </a:p>
          <a:p>
            <a:pPr eaLnBrk="1" hangingPunct="1">
              <a:lnSpc>
                <a:spcPct val="180000"/>
              </a:lnSpc>
            </a:pPr>
            <a:r>
              <a:rPr lang="en-US" altLang="zh-CN" dirty="0"/>
              <a:t>SQL</a:t>
            </a:r>
            <a:r>
              <a:rPr lang="zh-CN" altLang="en-US" dirty="0"/>
              <a:t>是一个通用的、功能极强的关系数据库语言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ln/>
        </p:spPr>
        <p:txBody>
          <a:bodyPr vert="horz" wrap="square" lIns="91440" tIns="45720" rIns="91440" bIns="45720" anchor="ctr"/>
          <a:p>
            <a:pPr eaLnBrk="1" hangingPunct="1"/>
            <a:r>
              <a:rPr lang="zh-CN" altLang="en-US" sz="3600" dirty="0"/>
              <a:t>删除模式（续）</a:t>
            </a:r>
            <a:endParaRPr lang="zh-CN" altLang="en-US" sz="3600" dirty="0"/>
          </a:p>
        </p:txBody>
      </p:sp>
      <p:sp>
        <p:nvSpPr>
          <p:cNvPr id="34819" name="Rectangle 3"/>
          <p:cNvSpPr>
            <a:spLocks noGrp="1"/>
          </p:cNvSpPr>
          <p:nvPr>
            <p:ph type="body"/>
          </p:nvPr>
        </p:nvSpPr>
        <p:spPr>
          <a:ln/>
        </p:spPr>
        <p:txBody>
          <a:bodyPr vert="horz" wrap="square" lIns="91440" tIns="45720" rIns="91440" bIns="45720" anchor="t"/>
          <a:p>
            <a:pPr eaLnBrk="1" hangingPunct="1">
              <a:lnSpc>
                <a:spcPct val="120000"/>
              </a:lnSpc>
              <a:buNone/>
            </a:pPr>
            <a:r>
              <a:rPr lang="en-US" altLang="zh-CN" sz="2400" dirty="0"/>
              <a:t>[</a:t>
            </a:r>
            <a:r>
              <a:rPr lang="zh-CN" altLang="en-US" sz="2400" dirty="0"/>
              <a:t>例</a:t>
            </a:r>
            <a:r>
              <a:rPr lang="en-US" altLang="zh-CN" sz="2400" dirty="0"/>
              <a:t>3.4]  DROP SCHEMA ZHANG CASCADE</a:t>
            </a:r>
            <a:r>
              <a:rPr lang="zh-CN" altLang="en-US" sz="2400" dirty="0"/>
              <a:t>;</a:t>
            </a:r>
            <a:endParaRPr lang="zh-CN" altLang="en-US" sz="2400" dirty="0"/>
          </a:p>
          <a:p>
            <a:pPr eaLnBrk="1" hangingPunct="1">
              <a:lnSpc>
                <a:spcPct val="120000"/>
              </a:lnSpc>
              <a:buNone/>
            </a:pPr>
            <a:endParaRPr lang="zh-CN" altLang="en-US" sz="2400" dirty="0"/>
          </a:p>
          <a:p>
            <a:pPr eaLnBrk="1" hangingPunct="1">
              <a:lnSpc>
                <a:spcPct val="120000"/>
              </a:lnSpc>
              <a:buNone/>
            </a:pPr>
            <a:r>
              <a:rPr lang="zh-CN" altLang="en-US" sz="2400" dirty="0"/>
              <a:t>         删除模式</a:t>
            </a:r>
            <a:r>
              <a:rPr lang="en-US" altLang="zh-CN" sz="2400" dirty="0"/>
              <a:t>ZHANG</a:t>
            </a:r>
            <a:endParaRPr lang="en-US" altLang="zh-CN" sz="2400" dirty="0"/>
          </a:p>
          <a:p>
            <a:pPr eaLnBrk="1" hangingPunct="1">
              <a:lnSpc>
                <a:spcPct val="120000"/>
              </a:lnSpc>
              <a:buNone/>
            </a:pPr>
            <a:r>
              <a:rPr lang="en-US" altLang="zh-CN" sz="2400" dirty="0"/>
              <a:t>         </a:t>
            </a:r>
            <a:r>
              <a:rPr lang="zh-CN" altLang="en-US" sz="2400" dirty="0"/>
              <a:t>同时该模式中定义的表</a:t>
            </a:r>
            <a:r>
              <a:rPr lang="en-US" altLang="zh-CN" sz="2400" dirty="0"/>
              <a:t>TAB1</a:t>
            </a:r>
            <a:r>
              <a:rPr lang="zh-CN" altLang="en-US" sz="2400" dirty="0"/>
              <a:t>也被删除</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ctr"/>
          <a:p>
            <a:pPr eaLnBrk="1" hangingPunct="1"/>
            <a:r>
              <a:rPr lang="en-US" altLang="zh-CN" sz="3600" dirty="0"/>
              <a:t>3.3 </a:t>
            </a:r>
            <a:r>
              <a:rPr lang="zh-CN" altLang="en-US" sz="3600" dirty="0"/>
              <a:t>数据定义</a:t>
            </a:r>
            <a:endParaRPr lang="zh-CN" altLang="en-US" sz="3600" dirty="0"/>
          </a:p>
        </p:txBody>
      </p:sp>
      <p:sp>
        <p:nvSpPr>
          <p:cNvPr id="33795" name="Rectangle 3"/>
          <p:cNvSpPr>
            <a:spLocks noGrp="1" noChangeArrowheads="1"/>
          </p:cNvSpPr>
          <p:nvPr>
            <p:ph type="body" idx="1"/>
          </p:nvPr>
        </p:nvSpPr>
        <p:spPr>
          <a:xfrm>
            <a:off x="684213" y="1339850"/>
            <a:ext cx="8002588"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模式的定义与删除</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3.3.2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基本表的定义、删除与修改</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索引的建立与删除</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lIns="91440" tIns="45720" rIns="91440" bIns="45720" anchor="ctr"/>
          <a:p>
            <a:pPr eaLnBrk="1" hangingPunct="1"/>
            <a:r>
              <a:rPr lang="en-US" altLang="zh-CN" sz="3600" dirty="0"/>
              <a:t>3.3.2 </a:t>
            </a:r>
            <a:r>
              <a:rPr lang="zh-CN" altLang="en-US" sz="3600" dirty="0"/>
              <a:t>基本表的定义、删除与修改</a:t>
            </a:r>
            <a:endParaRPr lang="zh-CN" altLang="en-US" sz="3600" dirty="0"/>
          </a:p>
        </p:txBody>
      </p:sp>
      <p:sp>
        <p:nvSpPr>
          <p:cNvPr id="36867" name="Rectangle 3"/>
          <p:cNvSpPr>
            <a:spLocks noGrp="1"/>
          </p:cNvSpPr>
          <p:nvPr>
            <p:ph type="body"/>
          </p:nvPr>
        </p:nvSpPr>
        <p:spPr>
          <a:xfrm>
            <a:off x="107950" y="981075"/>
            <a:ext cx="9036050" cy="5472113"/>
          </a:xfrm>
          <a:ln/>
        </p:spPr>
        <p:txBody>
          <a:bodyPr vert="horz" wrap="square" lIns="91440" tIns="45720" rIns="91440" bIns="45720" anchor="t"/>
          <a:p>
            <a:pPr algn="just" eaLnBrk="1" hangingPunct="1"/>
            <a:r>
              <a:rPr lang="zh-CN" altLang="en-US" dirty="0"/>
              <a:t>定义基本表</a:t>
            </a:r>
            <a:endParaRPr lang="zh-CN" altLang="en-US" dirty="0"/>
          </a:p>
          <a:p>
            <a:pPr algn="just" eaLnBrk="1" hangingPunct="1">
              <a:buNone/>
            </a:pPr>
            <a:r>
              <a:rPr lang="zh-CN" altLang="en-US" sz="1800" dirty="0"/>
              <a:t>		</a:t>
            </a:r>
            <a:r>
              <a:rPr lang="en-US" altLang="zh-CN" sz="2200" dirty="0"/>
              <a:t>CREATE TABLE &lt;</a:t>
            </a:r>
            <a:r>
              <a:rPr lang="zh-CN" altLang="en-US" sz="2200" dirty="0"/>
              <a:t>表名</a:t>
            </a:r>
            <a:r>
              <a:rPr lang="en-US" altLang="zh-CN" sz="2200" dirty="0"/>
              <a:t>&gt;</a:t>
            </a:r>
            <a:endParaRPr lang="en-US" altLang="zh-CN" sz="2200" dirty="0"/>
          </a:p>
          <a:p>
            <a:pPr lvl="1" algn="just" eaLnBrk="1" hangingPunct="1">
              <a:buNone/>
            </a:pPr>
            <a:r>
              <a:rPr lang="en-US" altLang="zh-CN" sz="2200" dirty="0"/>
              <a:t>      </a:t>
            </a:r>
            <a:r>
              <a:rPr lang="zh-CN" altLang="en-US" sz="2200" dirty="0"/>
              <a:t>(</a:t>
            </a:r>
            <a:r>
              <a:rPr lang="en-US" altLang="zh-CN" sz="2200" dirty="0"/>
              <a:t>&lt;</a:t>
            </a:r>
            <a:r>
              <a:rPr lang="zh-CN" altLang="en-US" sz="2200" dirty="0"/>
              <a:t>列名</a:t>
            </a:r>
            <a:r>
              <a:rPr lang="en-US" altLang="zh-CN" sz="2200" dirty="0"/>
              <a:t>&gt; &lt;</a:t>
            </a:r>
            <a:r>
              <a:rPr lang="zh-CN" altLang="en-US" sz="2200" dirty="0"/>
              <a:t>数据类型</a:t>
            </a:r>
            <a:r>
              <a:rPr lang="en-US" altLang="zh-CN" sz="2200" dirty="0"/>
              <a:t>&gt;[ &lt;</a:t>
            </a:r>
            <a:r>
              <a:rPr lang="zh-CN" altLang="en-US" sz="2200" dirty="0"/>
              <a:t>列级完整性约束条件</a:t>
            </a:r>
            <a:r>
              <a:rPr lang="en-US" altLang="zh-CN" sz="2200" dirty="0"/>
              <a:t>&gt; ]</a:t>
            </a:r>
            <a:endParaRPr lang="en-US" altLang="zh-CN" sz="2200" dirty="0"/>
          </a:p>
          <a:p>
            <a:pPr lvl="1" algn="just" eaLnBrk="1" hangingPunct="1">
              <a:buNone/>
            </a:pPr>
            <a:r>
              <a:rPr lang="en-US" altLang="zh-CN" sz="2200" dirty="0"/>
              <a:t>      [</a:t>
            </a:r>
            <a:r>
              <a:rPr lang="zh-CN" altLang="en-US" sz="2200" dirty="0"/>
              <a:t>,</a:t>
            </a:r>
            <a:r>
              <a:rPr lang="en-US" altLang="zh-CN" sz="2200" dirty="0"/>
              <a:t>&lt;</a:t>
            </a:r>
            <a:r>
              <a:rPr lang="zh-CN" altLang="en-US" sz="2200" dirty="0"/>
              <a:t>列名</a:t>
            </a:r>
            <a:r>
              <a:rPr lang="en-US" altLang="zh-CN" sz="2200" dirty="0"/>
              <a:t>&gt; &lt;</a:t>
            </a:r>
            <a:r>
              <a:rPr lang="zh-CN" altLang="en-US" sz="2200" dirty="0"/>
              <a:t>数据类型</a:t>
            </a:r>
            <a:r>
              <a:rPr lang="en-US" altLang="zh-CN" sz="2200" dirty="0"/>
              <a:t>&gt;[ &lt;</a:t>
            </a:r>
            <a:r>
              <a:rPr lang="zh-CN" altLang="en-US" sz="2200" dirty="0"/>
              <a:t>列级完整性约束条件</a:t>
            </a:r>
            <a:r>
              <a:rPr lang="en-US" altLang="zh-CN" sz="2200" dirty="0"/>
              <a:t>&gt;] ] </a:t>
            </a:r>
            <a:endParaRPr lang="en-US" altLang="zh-CN" sz="2200" dirty="0"/>
          </a:p>
          <a:p>
            <a:pPr lvl="1" algn="just" eaLnBrk="1" hangingPunct="1">
              <a:buNone/>
            </a:pPr>
            <a:r>
              <a:rPr lang="en-US" altLang="zh-CN" sz="2200" dirty="0">
                <a:latin typeface="Courier New" panose="02070309020205020404" pitchFamily="49" charset="0"/>
              </a:rPr>
              <a:t>   …</a:t>
            </a:r>
            <a:endParaRPr lang="en-US" altLang="zh-CN" sz="2200" dirty="0">
              <a:latin typeface="Courier New" panose="02070309020205020404" pitchFamily="49" charset="0"/>
            </a:endParaRPr>
          </a:p>
          <a:p>
            <a:pPr lvl="1" algn="just" eaLnBrk="1" hangingPunct="1">
              <a:buNone/>
            </a:pPr>
            <a:r>
              <a:rPr lang="en-US" altLang="zh-CN" sz="2200" dirty="0"/>
              <a:t>      [</a:t>
            </a:r>
            <a:r>
              <a:rPr lang="zh-CN" altLang="en-US" sz="2200" dirty="0"/>
              <a:t>,</a:t>
            </a:r>
            <a:r>
              <a:rPr lang="en-US" altLang="zh-CN" sz="2200" dirty="0"/>
              <a:t>&lt;</a:t>
            </a:r>
            <a:r>
              <a:rPr lang="zh-CN" altLang="en-US" sz="2200" dirty="0"/>
              <a:t>表级完整性约束条件</a:t>
            </a:r>
            <a:r>
              <a:rPr lang="en-US" altLang="zh-CN" sz="2200" dirty="0"/>
              <a:t>&gt; ] </a:t>
            </a:r>
            <a:r>
              <a:rPr lang="zh-CN" altLang="en-US" sz="2200" dirty="0"/>
              <a:t>);</a:t>
            </a:r>
            <a:endParaRPr lang="zh-CN" altLang="en-US" sz="2200" dirty="0"/>
          </a:p>
          <a:p>
            <a:pPr lvl="1" algn="just" eaLnBrk="1" hangingPunct="1"/>
            <a:r>
              <a:rPr lang="en-US" altLang="zh-CN" dirty="0">
                <a:solidFill>
                  <a:srgbClr val="FF00FF"/>
                </a:solidFill>
              </a:rPr>
              <a:t>&lt;</a:t>
            </a:r>
            <a:r>
              <a:rPr lang="zh-CN" altLang="en-US" dirty="0">
                <a:solidFill>
                  <a:srgbClr val="FF00FF"/>
                </a:solidFill>
              </a:rPr>
              <a:t>表名</a:t>
            </a:r>
            <a:r>
              <a:rPr lang="en-US" altLang="zh-CN" dirty="0">
                <a:solidFill>
                  <a:srgbClr val="FF00FF"/>
                </a:solidFill>
              </a:rPr>
              <a:t>&gt;</a:t>
            </a:r>
            <a:r>
              <a:rPr lang="zh-CN" altLang="en-US" dirty="0"/>
              <a:t>：所要定义的基本表的名字</a:t>
            </a:r>
            <a:endParaRPr lang="zh-CN" altLang="en-US" dirty="0"/>
          </a:p>
          <a:p>
            <a:pPr lvl="1" algn="just" eaLnBrk="1" hangingPunct="1"/>
            <a:r>
              <a:rPr lang="en-US" altLang="zh-CN" dirty="0">
                <a:solidFill>
                  <a:srgbClr val="FF00FF"/>
                </a:solidFill>
              </a:rPr>
              <a:t>&lt;</a:t>
            </a:r>
            <a:r>
              <a:rPr lang="zh-CN" altLang="en-US" dirty="0">
                <a:solidFill>
                  <a:srgbClr val="FF00FF"/>
                </a:solidFill>
              </a:rPr>
              <a:t>列名</a:t>
            </a:r>
            <a:r>
              <a:rPr lang="en-US" altLang="zh-CN" dirty="0">
                <a:solidFill>
                  <a:srgbClr val="FF00FF"/>
                </a:solidFill>
              </a:rPr>
              <a:t>&gt;</a:t>
            </a:r>
            <a:r>
              <a:rPr lang="zh-CN" altLang="en-US" dirty="0"/>
              <a:t>：组成该表的各个属性（列）</a:t>
            </a:r>
            <a:endParaRPr lang="zh-CN" altLang="en-US" dirty="0"/>
          </a:p>
          <a:p>
            <a:pPr lvl="1" algn="just" eaLnBrk="1" hangingPunct="1"/>
            <a:r>
              <a:rPr lang="en-US" altLang="zh-CN" dirty="0">
                <a:solidFill>
                  <a:srgbClr val="FF00FF"/>
                </a:solidFill>
              </a:rPr>
              <a:t>&lt;</a:t>
            </a:r>
            <a:r>
              <a:rPr lang="zh-CN" altLang="en-US" dirty="0">
                <a:solidFill>
                  <a:srgbClr val="FF00FF"/>
                </a:solidFill>
              </a:rPr>
              <a:t>列级完整性约束条件</a:t>
            </a:r>
            <a:r>
              <a:rPr lang="en-US" altLang="zh-CN" dirty="0">
                <a:solidFill>
                  <a:srgbClr val="FF00FF"/>
                </a:solidFill>
              </a:rPr>
              <a:t>&gt;</a:t>
            </a:r>
            <a:r>
              <a:rPr lang="zh-CN" altLang="en-US" dirty="0"/>
              <a:t>：涉及相应属性列的完整性约束条件</a:t>
            </a:r>
            <a:endParaRPr lang="zh-CN" altLang="en-US" dirty="0"/>
          </a:p>
          <a:p>
            <a:pPr lvl="1" eaLnBrk="1" hangingPunct="1"/>
            <a:r>
              <a:rPr lang="en-US" altLang="zh-CN" dirty="0">
                <a:solidFill>
                  <a:srgbClr val="FF00FF"/>
                </a:solidFill>
              </a:rPr>
              <a:t>&lt;</a:t>
            </a:r>
            <a:r>
              <a:rPr lang="zh-CN" altLang="en-US" dirty="0">
                <a:solidFill>
                  <a:srgbClr val="FF00FF"/>
                </a:solidFill>
              </a:rPr>
              <a:t>表级完整性约束条件</a:t>
            </a:r>
            <a:r>
              <a:rPr lang="en-US" altLang="zh-CN" dirty="0">
                <a:solidFill>
                  <a:srgbClr val="FF00FF"/>
                </a:solidFill>
              </a:rPr>
              <a:t>&gt;</a:t>
            </a:r>
            <a:r>
              <a:rPr lang="zh-CN" altLang="en-US" dirty="0"/>
              <a:t>：涉及一个或多个属性列的完整性约束条件 </a:t>
            </a:r>
            <a:endParaRPr lang="en-US" altLang="zh-CN" dirty="0"/>
          </a:p>
          <a:p>
            <a:pPr lvl="1" eaLnBrk="1" hangingPunct="1"/>
            <a:r>
              <a:rPr lang="zh-CN" altLang="en-US" dirty="0"/>
              <a:t>如果完整性约束条件涉及到该表的多个属性列，则必须定义在表级上，否则既可以定义在列级也可以定义在表级。 </a:t>
            </a:r>
            <a:endParaRPr lang="zh-CN" altLang="en-US" dirty="0"/>
          </a:p>
          <a:p>
            <a:pPr eaLnBrk="1" hangingPunct="1">
              <a:lnSpc>
                <a:spcPct val="120000"/>
              </a:lnSpc>
              <a:buNone/>
            </a:pPr>
            <a:endParaRPr lang="zh-CN" alt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1440" tIns="45720" rIns="91440" bIns="45720" anchor="ctr"/>
          <a:p>
            <a:pPr eaLnBrk="1" hangingPunct="1"/>
            <a:r>
              <a:rPr lang="zh-CN" altLang="en-US" sz="3600" dirty="0"/>
              <a:t>学生表</a:t>
            </a:r>
            <a:r>
              <a:rPr lang="en-US" altLang="zh-CN" sz="3600" dirty="0"/>
              <a:t>Student</a:t>
            </a:r>
            <a:endParaRPr lang="en-US" altLang="zh-CN" sz="3600" dirty="0"/>
          </a:p>
        </p:txBody>
      </p:sp>
      <p:sp>
        <p:nvSpPr>
          <p:cNvPr id="37891" name="Rectangle 3"/>
          <p:cNvSpPr>
            <a:spLocks noGrp="1"/>
          </p:cNvSpPr>
          <p:nvPr>
            <p:ph type="body"/>
          </p:nvPr>
        </p:nvSpPr>
        <p:spPr>
          <a:xfrm>
            <a:off x="457200" y="1098550"/>
            <a:ext cx="8867775" cy="4276725"/>
          </a:xfrm>
          <a:ln/>
        </p:spPr>
        <p:txBody>
          <a:bodyPr vert="horz" wrap="square" lIns="91440" tIns="45720" rIns="91440" bIns="45720" anchor="t"/>
          <a:p>
            <a:pPr algn="just" eaLnBrk="1" hangingPunct="1">
              <a:buNone/>
            </a:pPr>
            <a:r>
              <a:rPr lang="en-US" altLang="zh-CN" sz="2400" dirty="0"/>
              <a:t>[</a:t>
            </a:r>
            <a:r>
              <a:rPr lang="zh-CN" altLang="en-US" sz="2400" dirty="0"/>
              <a:t>例</a:t>
            </a:r>
            <a:r>
              <a:rPr lang="en-US" altLang="zh-CN" sz="2400" dirty="0"/>
              <a:t>3.5]  </a:t>
            </a:r>
            <a:r>
              <a:rPr lang="zh-CN" altLang="en-US" sz="2400" dirty="0"/>
              <a:t>建立“学生”表</a:t>
            </a:r>
            <a:r>
              <a:rPr lang="en-US" altLang="zh-CN" sz="2400" dirty="0"/>
              <a:t>Student</a:t>
            </a:r>
            <a:r>
              <a:rPr lang="zh-CN" altLang="en-US" sz="2400" dirty="0"/>
              <a:t>。学号是主码，姓名取值唯一。</a:t>
            </a:r>
            <a:endParaRPr lang="zh-CN" altLang="en-US" sz="2400" dirty="0"/>
          </a:p>
          <a:p>
            <a:pPr eaLnBrk="1" hangingPunct="1">
              <a:buNone/>
            </a:pPr>
            <a:r>
              <a:rPr lang="zh-CN" altLang="en-US" sz="1800" dirty="0"/>
              <a:t>     </a:t>
            </a:r>
            <a:endParaRPr lang="zh-CN" altLang="en-US" sz="1800" dirty="0"/>
          </a:p>
          <a:p>
            <a:pPr eaLnBrk="1" hangingPunct="1">
              <a:buNone/>
            </a:pPr>
            <a:r>
              <a:rPr lang="en-US" altLang="zh-CN" sz="2400" dirty="0"/>
              <a:t>CREATE TABLE Student          </a:t>
            </a:r>
            <a:endParaRPr lang="en-US" altLang="zh-CN" sz="2400" dirty="0"/>
          </a:p>
          <a:p>
            <a:pPr eaLnBrk="1" hangingPunct="1">
              <a:buNone/>
            </a:pPr>
            <a:r>
              <a:rPr lang="en-US" altLang="zh-CN" sz="2400" dirty="0"/>
              <a:t>      </a:t>
            </a:r>
            <a:r>
              <a:rPr lang="zh-CN" altLang="en-US" sz="2400" dirty="0"/>
              <a:t>(</a:t>
            </a:r>
            <a:r>
              <a:rPr lang="en-US" altLang="zh-CN" sz="2400" dirty="0"/>
              <a:t>Sno   CHAR</a:t>
            </a:r>
            <a:r>
              <a:rPr lang="zh-CN" altLang="en-US" sz="2400" dirty="0"/>
              <a:t>(</a:t>
            </a:r>
            <a:r>
              <a:rPr lang="en-US" altLang="zh-CN" sz="2400" dirty="0"/>
              <a:t>9</a:t>
            </a:r>
            <a:r>
              <a:rPr lang="zh-CN" altLang="en-US" sz="2400" dirty="0"/>
              <a:t>)</a:t>
            </a:r>
            <a:r>
              <a:rPr lang="en-US" altLang="zh-CN" sz="2400" dirty="0"/>
              <a:t> </a:t>
            </a:r>
            <a:r>
              <a:rPr lang="en-US" altLang="zh-CN" sz="2400" dirty="0">
                <a:solidFill>
                  <a:srgbClr val="FF00FF"/>
                </a:solidFill>
              </a:rPr>
              <a:t>PRIMARY KEY</a:t>
            </a:r>
            <a:r>
              <a:rPr lang="zh-CN" altLang="en-US" sz="2400" dirty="0"/>
              <a:t>, </a:t>
            </a:r>
            <a:br>
              <a:rPr lang="en-US" altLang="zh-CN" sz="2400" dirty="0"/>
            </a:br>
            <a:r>
              <a:rPr lang="en-US" altLang="zh-CN" sz="2400" dirty="0"/>
              <a:t>                                          </a:t>
            </a:r>
            <a:r>
              <a:rPr lang="en-US" altLang="zh-CN" sz="2000" dirty="0"/>
              <a:t>/* </a:t>
            </a:r>
            <a:r>
              <a:rPr lang="zh-CN" altLang="en-US" sz="2000" dirty="0"/>
              <a:t>列级完整性约束条件</a:t>
            </a:r>
            <a:r>
              <a:rPr lang="en-US" altLang="zh-CN" sz="2000" dirty="0"/>
              <a:t>,Sno</a:t>
            </a:r>
            <a:r>
              <a:rPr lang="zh-CN" altLang="en-US" sz="2000" dirty="0"/>
              <a:t>是主码*</a:t>
            </a:r>
            <a:r>
              <a:rPr lang="en-US" altLang="zh-CN" sz="2000" dirty="0"/>
              <a:t>/        </a:t>
            </a:r>
            <a:r>
              <a:rPr lang="en-US" altLang="zh-CN" sz="2400" dirty="0"/>
              <a:t>          </a:t>
            </a:r>
            <a:endParaRPr lang="en-US" altLang="zh-CN" sz="2400" dirty="0"/>
          </a:p>
          <a:p>
            <a:pPr eaLnBrk="1" hangingPunct="1">
              <a:buNone/>
            </a:pPr>
            <a:r>
              <a:rPr lang="en-US" altLang="zh-CN" sz="2400" dirty="0"/>
              <a:t> </a:t>
            </a:r>
            <a:r>
              <a:rPr lang="zh-CN" altLang="en-US" sz="2400" dirty="0"/>
              <a:t>       </a:t>
            </a:r>
            <a:r>
              <a:rPr lang="en-US" altLang="zh-CN" sz="2400" dirty="0"/>
              <a:t>Sname CHAR</a:t>
            </a:r>
            <a:r>
              <a:rPr lang="zh-CN" altLang="en-US" sz="2400" dirty="0"/>
              <a:t>(</a:t>
            </a:r>
            <a:r>
              <a:rPr lang="en-US" altLang="zh-CN" sz="2400" dirty="0"/>
              <a:t>20</a:t>
            </a:r>
            <a:r>
              <a:rPr lang="zh-CN" altLang="en-US" sz="2400" dirty="0"/>
              <a:t>)</a:t>
            </a:r>
            <a:r>
              <a:rPr lang="en-US" altLang="zh-CN" sz="2400" dirty="0"/>
              <a:t> </a:t>
            </a:r>
            <a:r>
              <a:rPr lang="en-US" altLang="zh-CN" sz="2400" dirty="0">
                <a:solidFill>
                  <a:srgbClr val="FF00FF"/>
                </a:solidFill>
              </a:rPr>
              <a:t>UNIQUE</a:t>
            </a:r>
            <a:r>
              <a:rPr lang="zh-CN" altLang="en-US" sz="2400" dirty="0"/>
              <a:t>,            </a:t>
            </a:r>
            <a:r>
              <a:rPr lang="zh-CN" altLang="en-US" sz="2000" dirty="0"/>
              <a:t> </a:t>
            </a:r>
            <a:r>
              <a:rPr lang="en-US" altLang="zh-CN" sz="2000" dirty="0"/>
              <a:t>/* Sname</a:t>
            </a:r>
            <a:r>
              <a:rPr lang="zh-CN" altLang="en-US" sz="2000" dirty="0"/>
              <a:t>取唯一值*</a:t>
            </a:r>
            <a:r>
              <a:rPr lang="en-US" altLang="zh-CN" sz="2000" dirty="0"/>
              <a:t>/</a:t>
            </a:r>
            <a:endParaRPr lang="en-US" altLang="zh-CN" sz="2000" dirty="0"/>
          </a:p>
          <a:p>
            <a:pPr eaLnBrk="1" hangingPunct="1">
              <a:buNone/>
            </a:pPr>
            <a:r>
              <a:rPr lang="en-US" altLang="zh-CN" sz="2400" dirty="0"/>
              <a:t>        Ssex    CHAR</a:t>
            </a:r>
            <a:r>
              <a:rPr lang="zh-CN" altLang="en-US" sz="2400" dirty="0"/>
              <a:t>(</a:t>
            </a:r>
            <a:r>
              <a:rPr lang="en-US" altLang="zh-CN" sz="2400" dirty="0"/>
              <a:t>2</a:t>
            </a:r>
            <a:r>
              <a:rPr lang="zh-CN" altLang="en-US" sz="2400" dirty="0"/>
              <a:t>),</a:t>
            </a:r>
            <a:endParaRPr lang="zh-CN" altLang="en-US" sz="2400" dirty="0"/>
          </a:p>
          <a:p>
            <a:pPr eaLnBrk="1" hangingPunct="1">
              <a:buNone/>
            </a:pPr>
            <a:r>
              <a:rPr lang="zh-CN" altLang="en-US" sz="2400" dirty="0"/>
              <a:t>        </a:t>
            </a:r>
            <a:r>
              <a:rPr lang="en-US" altLang="zh-CN" sz="2400" dirty="0"/>
              <a:t>Sage   SMALLINT</a:t>
            </a:r>
            <a:r>
              <a:rPr lang="zh-CN" altLang="en-US" sz="2400" dirty="0"/>
              <a:t>,</a:t>
            </a:r>
            <a:endParaRPr lang="zh-CN" altLang="en-US" sz="2400" dirty="0"/>
          </a:p>
          <a:p>
            <a:pPr eaLnBrk="1" hangingPunct="1">
              <a:buNone/>
            </a:pPr>
            <a:r>
              <a:rPr lang="zh-CN" altLang="en-US" sz="2400" dirty="0"/>
              <a:t>        </a:t>
            </a:r>
            <a:r>
              <a:rPr lang="en-US" altLang="zh-CN" sz="2400" dirty="0"/>
              <a:t>Sdept  CHAR</a:t>
            </a:r>
            <a:r>
              <a:rPr lang="zh-CN" altLang="en-US" sz="2400" dirty="0"/>
              <a:t>(</a:t>
            </a:r>
            <a:r>
              <a:rPr lang="en-US" altLang="zh-CN" sz="2400" dirty="0"/>
              <a:t>20</a:t>
            </a:r>
            <a:r>
              <a:rPr lang="zh-CN" altLang="en-US" sz="2400" dirty="0"/>
              <a:t>)</a:t>
            </a:r>
            <a:endParaRPr lang="zh-CN" altLang="en-US" sz="2400" dirty="0"/>
          </a:p>
          <a:p>
            <a:pPr eaLnBrk="1" hangingPunct="1">
              <a:buNone/>
            </a:pPr>
            <a:r>
              <a:rPr lang="en-US" altLang="zh-CN" sz="2400" dirty="0"/>
              <a:t>      </a:t>
            </a:r>
            <a:r>
              <a:rPr lang="zh-CN" altLang="en-US" sz="2400" dirty="0"/>
              <a:t>); </a:t>
            </a:r>
            <a:endParaRPr lang="zh-CN" altLang="en-US" sz="2400" dirty="0"/>
          </a:p>
        </p:txBody>
      </p:sp>
      <p:sp>
        <p:nvSpPr>
          <p:cNvPr id="36868" name="AutoShape 7"/>
          <p:cNvSpPr/>
          <p:nvPr/>
        </p:nvSpPr>
        <p:spPr>
          <a:xfrm>
            <a:off x="6156325" y="1595438"/>
            <a:ext cx="914400" cy="609600"/>
          </a:xfrm>
          <a:prstGeom prst="wedgeRoundRectCallout">
            <a:avLst>
              <a:gd name="adj1" fmla="val -151287"/>
              <a:gd name="adj2" fmla="val 79306"/>
              <a:gd name="adj3" fmla="val 16667"/>
            </a:avLst>
          </a:prstGeom>
          <a:gradFill rotWithShape="1">
            <a:gsLst>
              <a:gs pos="0">
                <a:srgbClr val="CCFFFF">
                  <a:alpha val="73000"/>
                </a:srgbClr>
              </a:gs>
              <a:gs pos="100000">
                <a:srgbClr val="B9CC4A"/>
              </a:gs>
            </a:gsLst>
            <a:lin ang="5400000" scaled="1"/>
            <a:tileRect/>
          </a:gradFill>
          <a:ln w="25400" cap="flat" cmpd="sng">
            <a:solidFill>
              <a:srgbClr val="FF99CC"/>
            </a:solidFill>
            <a:prstDash val="solid"/>
            <a:miter/>
            <a:headEnd type="none" w="med" len="med"/>
            <a:tailEnd type="none" w="med" len="med"/>
          </a:ln>
        </p:spPr>
        <p:txBody>
          <a:bodyPr anchor="ctr"/>
          <a:p>
            <a:pPr marL="342900" indent="-342900"/>
            <a:r>
              <a:rPr lang="zh-CN" altLang="en-US" b="1" dirty="0">
                <a:latin typeface="Arial" panose="020B0604020202020204" pitchFamily="34" charset="0"/>
              </a:rPr>
              <a:t>主码</a:t>
            </a:r>
            <a:endParaRPr lang="zh-CN" altLang="en-US" b="1" dirty="0">
              <a:latin typeface="Arial" panose="020B0604020202020204" pitchFamily="34" charset="0"/>
            </a:endParaRPr>
          </a:p>
        </p:txBody>
      </p:sp>
      <p:sp>
        <p:nvSpPr>
          <p:cNvPr id="5" name="AutoShape 7"/>
          <p:cNvSpPr/>
          <p:nvPr/>
        </p:nvSpPr>
        <p:spPr>
          <a:xfrm>
            <a:off x="6156325" y="3700463"/>
            <a:ext cx="1079500" cy="609600"/>
          </a:xfrm>
          <a:prstGeom prst="wedgeRoundRectCallout">
            <a:avLst>
              <a:gd name="adj1" fmla="val -196079"/>
              <a:gd name="adj2" fmla="val -87884"/>
              <a:gd name="adj3" fmla="val 16667"/>
            </a:avLst>
          </a:prstGeom>
          <a:gradFill rotWithShape="1">
            <a:gsLst>
              <a:gs pos="0">
                <a:srgbClr val="CCFFFF">
                  <a:alpha val="73000"/>
                </a:srgbClr>
              </a:gs>
              <a:gs pos="100000">
                <a:srgbClr val="B9CC4A"/>
              </a:gs>
            </a:gsLst>
            <a:lin ang="5400000" scaled="1"/>
            <a:tileRect/>
          </a:gradFill>
          <a:ln w="25400" cap="flat" cmpd="sng">
            <a:solidFill>
              <a:srgbClr val="FF99CC"/>
            </a:solidFill>
            <a:prstDash val="solid"/>
            <a:miter/>
            <a:headEnd type="none" w="med" len="med"/>
            <a:tailEnd type="none" w="med" len="med"/>
          </a:ln>
        </p:spPr>
        <p:txBody>
          <a:bodyPr anchor="ctr"/>
          <a:p>
            <a:pPr marL="342900" indent="-342900" algn="ctr"/>
            <a:r>
              <a:rPr lang="en-US" altLang="zh-CN" sz="1600" b="1" dirty="0">
                <a:latin typeface="Arial" panose="020B0604020202020204" pitchFamily="34" charset="0"/>
              </a:rPr>
              <a:t>UNIQUE</a:t>
            </a:r>
            <a:endParaRPr lang="en-US" altLang="zh-CN" sz="1600" b="1" dirty="0">
              <a:latin typeface="Arial" panose="020B0604020202020204" pitchFamily="34" charset="0"/>
            </a:endParaRPr>
          </a:p>
          <a:p>
            <a:pPr marL="342900" indent="-342900" algn="ctr"/>
            <a:r>
              <a:rPr lang="zh-CN" altLang="en-US" sz="1600" b="1" dirty="0">
                <a:latin typeface="Arial" panose="020B0604020202020204" pitchFamily="34" charset="0"/>
              </a:rPr>
              <a:t>约束</a:t>
            </a:r>
            <a:endParaRPr lang="zh-CN" altLang="en-US" sz="16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ox(in)">
                                      <p:cBhvr>
                                        <p:cTn id="7" dur="5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ln/>
        </p:spPr>
        <p:txBody>
          <a:bodyPr vert="horz" wrap="square" lIns="91440" tIns="45720" rIns="91440" bIns="45720" anchor="ctr"/>
          <a:p>
            <a:pPr eaLnBrk="1" hangingPunct="1"/>
            <a:r>
              <a:rPr lang="zh-CN" altLang="en-US" sz="3600" dirty="0"/>
              <a:t>课程表</a:t>
            </a:r>
            <a:r>
              <a:rPr lang="en-US" altLang="zh-CN" sz="3600" dirty="0"/>
              <a:t>Course</a:t>
            </a:r>
            <a:endParaRPr lang="en-US" altLang="zh-CN" sz="3600" dirty="0"/>
          </a:p>
        </p:txBody>
      </p:sp>
      <p:sp>
        <p:nvSpPr>
          <p:cNvPr id="38915" name="Rectangle 3"/>
          <p:cNvSpPr>
            <a:spLocks noGrp="1"/>
          </p:cNvSpPr>
          <p:nvPr>
            <p:ph type="body"/>
          </p:nvPr>
        </p:nvSpPr>
        <p:spPr>
          <a:xfrm>
            <a:off x="107950" y="1098550"/>
            <a:ext cx="9036050" cy="4495800"/>
          </a:xfrm>
          <a:ln/>
        </p:spPr>
        <p:txBody>
          <a:bodyPr vert="horz" wrap="square" lIns="91440" tIns="45720" rIns="91440" bIns="45720" anchor="t"/>
          <a:p>
            <a:pPr eaLnBrk="1" hangingPunct="1">
              <a:buNone/>
            </a:pPr>
            <a:r>
              <a:rPr lang="en-US" altLang="zh-CN" sz="2400" dirty="0">
                <a:latin typeface="宋体" panose="02010600030101010101" pitchFamily="2" charset="-122"/>
              </a:rPr>
              <a:t> </a:t>
            </a:r>
            <a:r>
              <a:rPr lang="en-US" altLang="zh-CN" sz="2400" dirty="0"/>
              <a:t>[</a:t>
            </a:r>
            <a:r>
              <a:rPr lang="zh-CN" altLang="en-US" sz="2400" dirty="0"/>
              <a:t>例</a:t>
            </a:r>
            <a:r>
              <a:rPr lang="en-US" altLang="zh-CN" sz="2400" dirty="0"/>
              <a:t>3.6 ]</a:t>
            </a:r>
            <a:r>
              <a:rPr lang="en-US" altLang="zh-CN" sz="2400" dirty="0">
                <a:latin typeface="宋体" panose="02010600030101010101" pitchFamily="2" charset="-122"/>
              </a:rPr>
              <a:t> </a:t>
            </a:r>
            <a:r>
              <a:rPr lang="zh-CN" altLang="en-US" sz="2400" dirty="0">
                <a:latin typeface="宋体" panose="02010600030101010101" pitchFamily="2" charset="-122"/>
              </a:rPr>
              <a:t>建立一个“课程”表</a:t>
            </a:r>
            <a:r>
              <a:rPr lang="en-US" altLang="zh-CN" sz="2400" dirty="0"/>
              <a:t>Course</a:t>
            </a:r>
            <a:endParaRPr lang="en-US" altLang="zh-CN" sz="2400" dirty="0"/>
          </a:p>
          <a:p>
            <a:pPr eaLnBrk="1" hangingPunct="1">
              <a:buNone/>
            </a:pPr>
            <a:r>
              <a:rPr lang="zh-CN" altLang="en-US" sz="2400" dirty="0"/>
              <a:t>	</a:t>
            </a:r>
            <a:r>
              <a:rPr lang="en-US" altLang="zh-CN" sz="2400" dirty="0"/>
              <a:t>CREATE TABLE  Course</a:t>
            </a:r>
            <a:endParaRPr lang="en-US" altLang="zh-CN" sz="2400" dirty="0"/>
          </a:p>
          <a:p>
            <a:pPr eaLnBrk="1" hangingPunct="1">
              <a:buNone/>
            </a:pPr>
            <a:r>
              <a:rPr lang="en-US" altLang="zh-CN" sz="2400" dirty="0"/>
              <a:t>     </a:t>
            </a:r>
            <a:r>
              <a:rPr lang="zh-CN" altLang="en-US" sz="2400" dirty="0"/>
              <a:t>  </a:t>
            </a:r>
            <a:r>
              <a:rPr lang="en-US" altLang="zh-CN" sz="2400" dirty="0"/>
              <a:t>  </a:t>
            </a:r>
            <a:r>
              <a:rPr lang="zh-CN" altLang="en-US" sz="2400" dirty="0"/>
              <a:t> (</a:t>
            </a:r>
            <a:r>
              <a:rPr lang="en-US" altLang="zh-CN" sz="2400" dirty="0"/>
              <a:t>Cno       CHAR</a:t>
            </a:r>
            <a:r>
              <a:rPr lang="zh-CN" altLang="en-US" sz="2400" dirty="0"/>
              <a:t>(</a:t>
            </a:r>
            <a:r>
              <a:rPr lang="en-US" altLang="zh-CN" sz="2400" dirty="0"/>
              <a:t>4</a:t>
            </a:r>
            <a:r>
              <a:rPr lang="zh-CN" altLang="en-US" sz="2400" dirty="0"/>
              <a:t>)</a:t>
            </a:r>
            <a:r>
              <a:rPr lang="en-US" altLang="zh-CN" sz="2400" dirty="0"/>
              <a:t> PRIMARY KEY</a:t>
            </a:r>
            <a:r>
              <a:rPr lang="zh-CN" altLang="en-US" sz="2400" dirty="0"/>
              <a:t>,</a:t>
            </a:r>
            <a:endParaRPr lang="zh-CN" altLang="en-US" sz="2400" dirty="0"/>
          </a:p>
          <a:p>
            <a:pPr eaLnBrk="1" hangingPunct="1">
              <a:buNone/>
            </a:pPr>
            <a:r>
              <a:rPr lang="zh-CN" altLang="en-US" sz="2400" dirty="0"/>
              <a:t>        </a:t>
            </a:r>
            <a:r>
              <a:rPr lang="en-US" altLang="zh-CN" sz="2400" dirty="0"/>
              <a:t>	</a:t>
            </a:r>
            <a:r>
              <a:rPr lang="zh-CN" altLang="en-US" sz="2400" dirty="0"/>
              <a:t> </a:t>
            </a:r>
            <a:r>
              <a:rPr lang="en-US" altLang="zh-CN" sz="2400" dirty="0"/>
              <a:t>Cname  CHAR</a:t>
            </a:r>
            <a:r>
              <a:rPr lang="zh-CN" altLang="en-US" sz="2400" dirty="0"/>
              <a:t>(</a:t>
            </a:r>
            <a:r>
              <a:rPr lang="en-US" altLang="zh-CN" sz="2400" dirty="0"/>
              <a:t>40</a:t>
            </a:r>
            <a:r>
              <a:rPr lang="zh-CN" altLang="en-US" sz="2400" dirty="0"/>
              <a:t>),            </a:t>
            </a:r>
            <a:endParaRPr lang="zh-CN" altLang="en-US" sz="2400" dirty="0"/>
          </a:p>
          <a:p>
            <a:pPr eaLnBrk="1" hangingPunct="1">
              <a:buNone/>
            </a:pPr>
            <a:r>
              <a:rPr lang="zh-CN" altLang="en-US" sz="2400" dirty="0"/>
              <a:t>         </a:t>
            </a:r>
            <a:r>
              <a:rPr lang="en-US" altLang="zh-CN" sz="2400" dirty="0"/>
              <a:t>	</a:t>
            </a:r>
            <a:r>
              <a:rPr lang="zh-CN" altLang="en-US" sz="2400" dirty="0"/>
              <a:t> </a:t>
            </a:r>
            <a:r>
              <a:rPr lang="en-US" altLang="zh-CN" sz="2400" dirty="0"/>
              <a:t>Cpno     CHAR</a:t>
            </a:r>
            <a:r>
              <a:rPr lang="zh-CN" altLang="en-US" sz="2400" dirty="0"/>
              <a:t>(</a:t>
            </a:r>
            <a:r>
              <a:rPr lang="en-US" altLang="zh-CN" sz="2400" dirty="0"/>
              <a:t>4</a:t>
            </a:r>
            <a:r>
              <a:rPr lang="zh-CN" altLang="en-US" sz="2400" dirty="0"/>
              <a:t>),               	                      </a:t>
            </a:r>
            <a:endParaRPr lang="zh-CN" altLang="en-US" sz="2400" dirty="0"/>
          </a:p>
          <a:p>
            <a:pPr eaLnBrk="1" hangingPunct="1">
              <a:buNone/>
            </a:pPr>
            <a:r>
              <a:rPr lang="zh-CN" altLang="en-US" sz="2400" dirty="0"/>
              <a:t>            </a:t>
            </a:r>
            <a:r>
              <a:rPr lang="en-US" altLang="zh-CN" sz="2400" dirty="0"/>
              <a:t>Ccredit  SMALLINT</a:t>
            </a:r>
            <a:r>
              <a:rPr lang="zh-CN" altLang="en-US" sz="2400" dirty="0"/>
              <a:t>，</a:t>
            </a:r>
            <a:endParaRPr lang="zh-CN" altLang="en-US" sz="2400" dirty="0"/>
          </a:p>
          <a:p>
            <a:pPr eaLnBrk="1" hangingPunct="1">
              <a:buNone/>
            </a:pPr>
            <a:r>
              <a:rPr lang="zh-CN" altLang="en-US" sz="2400" dirty="0"/>
              <a:t>            </a:t>
            </a:r>
            <a:r>
              <a:rPr lang="en-US" altLang="zh-CN" sz="2400" dirty="0"/>
              <a:t>FOREIGN KEY </a:t>
            </a:r>
            <a:r>
              <a:rPr lang="zh-CN" altLang="en-US" sz="2400" dirty="0"/>
              <a:t>(</a:t>
            </a:r>
            <a:r>
              <a:rPr lang="en-US" altLang="zh-CN" sz="2400" dirty="0"/>
              <a:t>Cpno</a:t>
            </a:r>
            <a:r>
              <a:rPr lang="zh-CN" altLang="en-US" sz="2400" dirty="0"/>
              <a:t>)</a:t>
            </a:r>
            <a:r>
              <a:rPr lang="en-US" altLang="zh-CN" sz="2400" dirty="0"/>
              <a:t> REFERENCES  Course</a:t>
            </a:r>
            <a:r>
              <a:rPr lang="zh-CN" altLang="en-US" sz="2400" dirty="0"/>
              <a:t>(</a:t>
            </a:r>
            <a:r>
              <a:rPr lang="en-US" altLang="zh-CN" sz="2400" dirty="0"/>
              <a:t>Cno</a:t>
            </a:r>
            <a:r>
              <a:rPr lang="zh-CN" altLang="en-US" sz="2400" dirty="0"/>
              <a:t>)</a:t>
            </a:r>
            <a:r>
              <a:rPr lang="en-US" altLang="zh-CN" sz="2400" dirty="0"/>
              <a:t> </a:t>
            </a:r>
            <a:endParaRPr lang="en-US" altLang="zh-CN" sz="2400" dirty="0"/>
          </a:p>
          <a:p>
            <a:pPr eaLnBrk="1" hangingPunct="1">
              <a:buNone/>
            </a:pPr>
            <a:r>
              <a:rPr lang="en-US" altLang="zh-CN" sz="2400" dirty="0"/>
              <a:t>       </a:t>
            </a:r>
            <a:r>
              <a:rPr lang="zh-CN" altLang="en-US" sz="2400" dirty="0"/>
              <a:t>   )</a:t>
            </a:r>
            <a:r>
              <a:rPr lang="en-US" altLang="zh-CN" sz="2400" dirty="0"/>
              <a:t>; </a:t>
            </a:r>
            <a:endParaRPr lang="en-US" altLang="zh-CN" sz="2400" dirty="0"/>
          </a:p>
        </p:txBody>
      </p:sp>
      <p:sp>
        <p:nvSpPr>
          <p:cNvPr id="37892" name="AutoShape 6"/>
          <p:cNvSpPr/>
          <p:nvPr/>
        </p:nvSpPr>
        <p:spPr>
          <a:xfrm>
            <a:off x="5867400" y="2565400"/>
            <a:ext cx="1008063" cy="528638"/>
          </a:xfrm>
          <a:prstGeom prst="wedgeRoundRectCallout">
            <a:avLst>
              <a:gd name="adj1" fmla="val -211301"/>
              <a:gd name="adj2" fmla="val 58407"/>
              <a:gd name="adj3" fmla="val 16667"/>
            </a:avLst>
          </a:prstGeom>
          <a:gradFill rotWithShape="1">
            <a:gsLst>
              <a:gs pos="0">
                <a:srgbClr val="C4F2D2"/>
              </a:gs>
              <a:gs pos="100000">
                <a:srgbClr val="F6FDF8"/>
              </a:gs>
            </a:gsLst>
            <a:lin ang="5400000" scaled="1"/>
            <a:tileRect/>
          </a:gradFill>
          <a:ln w="25400" cap="flat" cmpd="sng">
            <a:solidFill>
              <a:schemeClr val="accent1"/>
            </a:solidFill>
            <a:prstDash val="solid"/>
            <a:miter/>
            <a:headEnd type="none" w="med" len="med"/>
            <a:tailEnd type="none" w="med" len="med"/>
          </a:ln>
        </p:spPr>
        <p:txBody>
          <a:bodyPr anchor="ctr"/>
          <a:p>
            <a:pPr marL="342900" indent="-342900"/>
            <a:r>
              <a:rPr lang="zh-CN" altLang="en-US" b="1" dirty="0">
                <a:latin typeface="Arial" panose="020B0604020202020204" pitchFamily="34" charset="0"/>
              </a:rPr>
              <a:t>先修课</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37893" name="AutoShape 8"/>
          <p:cNvSpPr/>
          <p:nvPr/>
        </p:nvSpPr>
        <p:spPr>
          <a:xfrm>
            <a:off x="4714875" y="4586288"/>
            <a:ext cx="2447925" cy="1008062"/>
          </a:xfrm>
          <a:prstGeom prst="wedgeRoundRectCallout">
            <a:avLst>
              <a:gd name="adj1" fmla="val -58755"/>
              <a:gd name="adj2" fmla="val -83856"/>
              <a:gd name="adj3" fmla="val 16667"/>
            </a:avLst>
          </a:prstGeom>
          <a:gradFill rotWithShape="1">
            <a:gsLst>
              <a:gs pos="0">
                <a:srgbClr val="C4F2D2"/>
              </a:gs>
              <a:gs pos="100000">
                <a:srgbClr val="E9FAEE"/>
              </a:gs>
            </a:gsLst>
            <a:lin ang="5400000" scaled="1"/>
            <a:tileRect/>
          </a:gradFill>
          <a:ln w="25400" cap="flat" cmpd="sng">
            <a:solidFill>
              <a:srgbClr val="00FFFF"/>
            </a:solidFill>
            <a:prstDash val="solid"/>
            <a:miter/>
            <a:headEnd type="none" w="med" len="med"/>
            <a:tailEnd type="none" w="med" len="med"/>
          </a:ln>
        </p:spPr>
        <p:txBody>
          <a:bodyPr anchor="ctr"/>
          <a:p>
            <a:pPr marL="342900" indent="-342900"/>
            <a:r>
              <a:rPr lang="en-US" altLang="zh-CN" dirty="0">
                <a:latin typeface="Arial" panose="020B0604020202020204" pitchFamily="34" charset="0"/>
              </a:rPr>
              <a:t>   </a:t>
            </a:r>
            <a:r>
              <a:rPr lang="en-US" altLang="zh-CN" b="1" dirty="0">
                <a:latin typeface="Arial" panose="020B0604020202020204" pitchFamily="34" charset="0"/>
              </a:rPr>
              <a:t>Cpno</a:t>
            </a:r>
            <a:r>
              <a:rPr lang="zh-CN" altLang="en-US" b="1" dirty="0">
                <a:latin typeface="Arial" panose="020B0604020202020204" pitchFamily="34" charset="0"/>
              </a:rPr>
              <a:t>是外码</a:t>
            </a:r>
            <a:endParaRPr lang="zh-CN" altLang="en-US" b="1" dirty="0">
              <a:latin typeface="Arial" panose="020B0604020202020204" pitchFamily="34" charset="0"/>
            </a:endParaRPr>
          </a:p>
          <a:p>
            <a:pPr marL="342900" indent="-342900"/>
            <a:r>
              <a:rPr lang="zh-CN" altLang="en-US" b="1" dirty="0">
                <a:latin typeface="Arial" panose="020B0604020202020204" pitchFamily="34" charset="0"/>
              </a:rPr>
              <a:t>   被参照表是</a:t>
            </a:r>
            <a:r>
              <a:rPr lang="en-US" altLang="zh-CN" b="1" dirty="0">
                <a:latin typeface="Arial" panose="020B0604020202020204" pitchFamily="34" charset="0"/>
              </a:rPr>
              <a:t>Course</a:t>
            </a:r>
            <a:endParaRPr lang="en-US" altLang="zh-CN" b="1" dirty="0">
              <a:latin typeface="Arial" panose="020B0604020202020204" pitchFamily="34" charset="0"/>
            </a:endParaRPr>
          </a:p>
          <a:p>
            <a:pPr marL="342900" indent="-342900"/>
            <a:r>
              <a:rPr lang="zh-CN" altLang="en-US" b="1" dirty="0">
                <a:latin typeface="Arial" panose="020B0604020202020204" pitchFamily="34" charset="0"/>
              </a:rPr>
              <a:t>   被参照列是</a:t>
            </a:r>
            <a:r>
              <a:rPr lang="en-US" altLang="zh-CN" b="1" dirty="0">
                <a:latin typeface="Arial" panose="020B0604020202020204" pitchFamily="34" charset="0"/>
              </a:rPr>
              <a:t>Cno</a:t>
            </a:r>
            <a:endParaRPr lang="en-US" altLang="zh-CN"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ln/>
        </p:spPr>
        <p:txBody>
          <a:bodyPr vert="horz" wrap="square" lIns="91440" tIns="45720" rIns="91440" bIns="45720" anchor="ctr"/>
          <a:p>
            <a:pPr eaLnBrk="1" hangingPunct="1"/>
            <a:r>
              <a:rPr lang="zh-CN" altLang="en-US" sz="3600" dirty="0"/>
              <a:t>学生选课表</a:t>
            </a:r>
            <a:r>
              <a:rPr lang="en-US" altLang="zh-CN" sz="3600" dirty="0"/>
              <a:t>SC</a:t>
            </a:r>
            <a:endParaRPr lang="en-US" altLang="zh-CN" sz="3600" dirty="0"/>
          </a:p>
        </p:txBody>
      </p:sp>
      <p:sp>
        <p:nvSpPr>
          <p:cNvPr id="39939" name="Rectangle 3"/>
          <p:cNvSpPr>
            <a:spLocks noGrp="1"/>
          </p:cNvSpPr>
          <p:nvPr>
            <p:ph type="body"/>
          </p:nvPr>
        </p:nvSpPr>
        <p:spPr>
          <a:xfrm>
            <a:off x="457200" y="1098550"/>
            <a:ext cx="8229600" cy="4854575"/>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3.7]  </a:t>
            </a:r>
            <a:r>
              <a:rPr lang="zh-CN" altLang="en-US" sz="2400" dirty="0">
                <a:latin typeface="宋体" panose="02010600030101010101" pitchFamily="2" charset="-122"/>
              </a:rPr>
              <a:t>建立一个学生选课表</a:t>
            </a:r>
            <a:r>
              <a:rPr lang="en-US" altLang="zh-CN" sz="2400" dirty="0"/>
              <a:t>SC</a:t>
            </a:r>
            <a:endParaRPr lang="en-US" altLang="zh-CN" sz="2400" dirty="0"/>
          </a:p>
          <a:p>
            <a:pPr eaLnBrk="1" hangingPunct="1">
              <a:buNone/>
            </a:pPr>
            <a:r>
              <a:rPr lang="en-US" altLang="zh-CN" sz="1600" dirty="0"/>
              <a:t>	</a:t>
            </a:r>
            <a:endParaRPr lang="en-US" altLang="zh-CN" sz="1600" dirty="0"/>
          </a:p>
          <a:p>
            <a:pPr eaLnBrk="1" hangingPunct="1">
              <a:buNone/>
            </a:pPr>
            <a:r>
              <a:rPr lang="zh-CN" altLang="en-US" sz="2200" dirty="0"/>
              <a:t> 	</a:t>
            </a:r>
            <a:r>
              <a:rPr lang="en-US" altLang="zh-CN" sz="2200" dirty="0"/>
              <a:t>CREATE TABLE  SC</a:t>
            </a:r>
            <a:endParaRPr lang="en-US" altLang="zh-CN" sz="2200" dirty="0"/>
          </a:p>
          <a:p>
            <a:pPr eaLnBrk="1" hangingPunct="1">
              <a:buNone/>
            </a:pPr>
            <a:r>
              <a:rPr lang="en-US" altLang="zh-CN" sz="2200" dirty="0"/>
              <a:t>          </a:t>
            </a:r>
            <a:r>
              <a:rPr lang="zh-CN" altLang="en-US" sz="2200" dirty="0"/>
              <a:t>(</a:t>
            </a:r>
            <a:r>
              <a:rPr lang="en-US" altLang="zh-CN" sz="2200" dirty="0"/>
              <a:t>Sno  CHAR</a:t>
            </a:r>
            <a:r>
              <a:rPr lang="zh-CN" altLang="en-US" sz="2200" dirty="0"/>
              <a:t>(</a:t>
            </a:r>
            <a:r>
              <a:rPr lang="en-US" altLang="zh-CN" sz="2200" dirty="0"/>
              <a:t>9</a:t>
            </a:r>
            <a:r>
              <a:rPr lang="zh-CN" altLang="en-US" sz="2200" dirty="0"/>
              <a:t>), </a:t>
            </a:r>
            <a:endParaRPr lang="zh-CN" altLang="en-US" sz="2200" dirty="0"/>
          </a:p>
          <a:p>
            <a:pPr eaLnBrk="1" hangingPunct="1">
              <a:buNone/>
            </a:pPr>
            <a:r>
              <a:rPr lang="zh-CN" altLang="en-US" sz="2200" dirty="0"/>
              <a:t>           </a:t>
            </a:r>
            <a:r>
              <a:rPr lang="en-US" altLang="zh-CN" sz="2200" dirty="0"/>
              <a:t>Cno  CHAR</a:t>
            </a:r>
            <a:r>
              <a:rPr lang="zh-CN" altLang="en-US" sz="2200" dirty="0"/>
              <a:t>(</a:t>
            </a:r>
            <a:r>
              <a:rPr lang="en-US" altLang="zh-CN" sz="2200" dirty="0"/>
              <a:t>4</a:t>
            </a:r>
            <a:r>
              <a:rPr lang="zh-CN" altLang="en-US" sz="2200" dirty="0"/>
              <a:t>),  </a:t>
            </a:r>
            <a:endParaRPr lang="zh-CN" altLang="en-US" sz="2200" dirty="0"/>
          </a:p>
          <a:p>
            <a:pPr eaLnBrk="1" hangingPunct="1">
              <a:buNone/>
            </a:pPr>
            <a:r>
              <a:rPr lang="zh-CN" altLang="en-US" sz="2200" dirty="0"/>
              <a:t>           </a:t>
            </a:r>
            <a:r>
              <a:rPr lang="en-US" altLang="zh-CN" sz="2200" dirty="0"/>
              <a:t>Grade  SMALLINT</a:t>
            </a:r>
            <a:r>
              <a:rPr lang="zh-CN" altLang="en-US" sz="2200" dirty="0"/>
              <a:t>，</a:t>
            </a:r>
            <a:endParaRPr lang="zh-CN" altLang="en-US" sz="2200" dirty="0"/>
          </a:p>
          <a:p>
            <a:pPr eaLnBrk="1" hangingPunct="1">
              <a:buNone/>
            </a:pPr>
            <a:r>
              <a:rPr lang="zh-CN" altLang="en-US" sz="2200" dirty="0"/>
              <a:t>           </a:t>
            </a:r>
            <a:r>
              <a:rPr lang="en-US" altLang="zh-CN" sz="2200" dirty="0"/>
              <a:t>PRIMARY KEY </a:t>
            </a:r>
            <a:r>
              <a:rPr lang="zh-CN" altLang="en-US" sz="2200" dirty="0"/>
              <a:t>(</a:t>
            </a:r>
            <a:r>
              <a:rPr lang="en-US" altLang="zh-CN" sz="2200" dirty="0"/>
              <a:t>Sno</a:t>
            </a:r>
            <a:r>
              <a:rPr lang="zh-CN" altLang="en-US" sz="2200" dirty="0"/>
              <a:t>,</a:t>
            </a:r>
            <a:r>
              <a:rPr lang="en-US" altLang="zh-CN" sz="2200" dirty="0"/>
              <a:t>Cno</a:t>
            </a:r>
            <a:r>
              <a:rPr lang="zh-CN" altLang="en-US" sz="2200" dirty="0"/>
              <a:t>),  </a:t>
            </a:r>
            <a:endParaRPr lang="zh-CN" altLang="en-US" sz="2200" dirty="0"/>
          </a:p>
          <a:p>
            <a:pPr eaLnBrk="1" hangingPunct="1">
              <a:buNone/>
            </a:pPr>
            <a:r>
              <a:rPr lang="zh-CN" altLang="en-US" sz="1800" dirty="0"/>
              <a:t>                          </a:t>
            </a:r>
            <a:r>
              <a:rPr lang="en-US" altLang="zh-CN" sz="1800" dirty="0"/>
              <a:t>/* </a:t>
            </a:r>
            <a:r>
              <a:rPr lang="zh-CN" altLang="en-US" sz="1800" dirty="0"/>
              <a:t>主码由两个属性构成，必须作为表级完整性进行定义*</a:t>
            </a:r>
            <a:r>
              <a:rPr lang="en-US" altLang="zh-CN" sz="1800" dirty="0"/>
              <a:t>/</a:t>
            </a:r>
            <a:endParaRPr lang="en-US" altLang="zh-CN" sz="1800" dirty="0"/>
          </a:p>
          <a:p>
            <a:pPr eaLnBrk="1" hangingPunct="1">
              <a:buNone/>
            </a:pPr>
            <a:r>
              <a:rPr lang="en-US" altLang="zh-CN" sz="2200" dirty="0"/>
              <a:t>      </a:t>
            </a:r>
            <a:r>
              <a:rPr lang="zh-CN" altLang="en-US" sz="2200" dirty="0"/>
              <a:t>     </a:t>
            </a:r>
            <a:r>
              <a:rPr lang="en-US" altLang="zh-CN" sz="2200" dirty="0"/>
              <a:t>FOREIGN KEY </a:t>
            </a:r>
            <a:r>
              <a:rPr lang="zh-CN" altLang="en-US" sz="2200" dirty="0"/>
              <a:t>(</a:t>
            </a:r>
            <a:r>
              <a:rPr lang="en-US" altLang="zh-CN" sz="2200" dirty="0"/>
              <a:t>Sno</a:t>
            </a:r>
            <a:r>
              <a:rPr lang="zh-CN" altLang="en-US" sz="2200" dirty="0"/>
              <a:t>)</a:t>
            </a:r>
            <a:r>
              <a:rPr lang="en-US" altLang="zh-CN" sz="2200" dirty="0"/>
              <a:t> REFERENCES Student</a:t>
            </a:r>
            <a:r>
              <a:rPr lang="zh-CN" altLang="en-US" sz="2200" dirty="0"/>
              <a:t>(</a:t>
            </a:r>
            <a:r>
              <a:rPr lang="en-US" altLang="zh-CN" sz="2200" dirty="0"/>
              <a:t>Sno</a:t>
            </a:r>
            <a:r>
              <a:rPr lang="zh-CN" altLang="en-US" sz="2200" dirty="0"/>
              <a:t>),</a:t>
            </a:r>
            <a:endParaRPr lang="zh-CN" altLang="en-US" sz="2200" dirty="0"/>
          </a:p>
          <a:p>
            <a:pPr eaLnBrk="1" hangingPunct="1">
              <a:buNone/>
            </a:pPr>
            <a:r>
              <a:rPr lang="zh-CN" altLang="en-US" sz="1800" dirty="0"/>
              <a:t>                         </a:t>
            </a:r>
            <a:r>
              <a:rPr lang="en-US" altLang="zh-CN" sz="1800" dirty="0"/>
              <a:t>/* </a:t>
            </a:r>
            <a:r>
              <a:rPr lang="zh-CN" altLang="en-US" sz="1800" dirty="0"/>
              <a:t>表级完整性约束条件，</a:t>
            </a:r>
            <a:r>
              <a:rPr lang="en-US" altLang="zh-CN" sz="1800" dirty="0"/>
              <a:t>Sno</a:t>
            </a:r>
            <a:r>
              <a:rPr lang="zh-CN" altLang="en-US" sz="1800" dirty="0"/>
              <a:t>是外码，被参照表是</a:t>
            </a:r>
            <a:r>
              <a:rPr lang="en-US" altLang="zh-CN" sz="1800" dirty="0"/>
              <a:t>Student */</a:t>
            </a:r>
            <a:endParaRPr lang="en-US" altLang="zh-CN" sz="1800" dirty="0"/>
          </a:p>
          <a:p>
            <a:pPr eaLnBrk="1" hangingPunct="1">
              <a:buNone/>
            </a:pPr>
            <a:r>
              <a:rPr lang="en-US" altLang="zh-CN" sz="2200" dirty="0"/>
              <a:t>      </a:t>
            </a:r>
            <a:r>
              <a:rPr lang="zh-CN" altLang="en-US" sz="2200" dirty="0"/>
              <a:t>     </a:t>
            </a:r>
            <a:r>
              <a:rPr lang="en-US" altLang="zh-CN" sz="2200" dirty="0"/>
              <a:t>FOREIGN KEY </a:t>
            </a:r>
            <a:r>
              <a:rPr lang="zh-CN" altLang="en-US" sz="2200" dirty="0"/>
              <a:t>(</a:t>
            </a:r>
            <a:r>
              <a:rPr lang="en-US" altLang="zh-CN" sz="2200" dirty="0"/>
              <a:t>Cno</a:t>
            </a:r>
            <a:r>
              <a:rPr lang="zh-CN" altLang="en-US" sz="2200" dirty="0"/>
              <a:t>)</a:t>
            </a:r>
            <a:r>
              <a:rPr lang="en-US" altLang="zh-CN" sz="2200" dirty="0"/>
              <a:t>REFERENCES Course</a:t>
            </a:r>
            <a:r>
              <a:rPr lang="zh-CN" altLang="en-US" sz="2200" dirty="0"/>
              <a:t>(</a:t>
            </a:r>
            <a:r>
              <a:rPr lang="en-US" altLang="zh-CN" sz="2200" dirty="0"/>
              <a:t>Cno</a:t>
            </a:r>
            <a:r>
              <a:rPr lang="zh-CN" altLang="en-US" sz="2200" dirty="0"/>
              <a:t>)</a:t>
            </a:r>
            <a:endParaRPr lang="zh-CN" altLang="en-US" sz="2200" dirty="0"/>
          </a:p>
          <a:p>
            <a:pPr eaLnBrk="1" hangingPunct="1">
              <a:buNone/>
            </a:pPr>
            <a:r>
              <a:rPr lang="en-US" altLang="zh-CN" sz="1800" dirty="0"/>
              <a:t>                          /* </a:t>
            </a:r>
            <a:r>
              <a:rPr lang="zh-CN" altLang="en-US" sz="1800" dirty="0"/>
              <a:t>表级完整性约束条件， </a:t>
            </a:r>
            <a:r>
              <a:rPr lang="en-US" altLang="zh-CN" sz="1800" dirty="0"/>
              <a:t>Cno</a:t>
            </a:r>
            <a:r>
              <a:rPr lang="zh-CN" altLang="en-US" sz="1800" dirty="0"/>
              <a:t>是外码，被参照表是</a:t>
            </a:r>
            <a:r>
              <a:rPr lang="en-US" altLang="zh-CN" sz="1800" dirty="0"/>
              <a:t>Course*/</a:t>
            </a:r>
            <a:endParaRPr lang="en-US" altLang="zh-CN" sz="1800" dirty="0"/>
          </a:p>
          <a:p>
            <a:pPr eaLnBrk="1" hangingPunct="1">
              <a:buNone/>
            </a:pPr>
            <a:r>
              <a:rPr lang="zh-CN" altLang="en-US" sz="2200" dirty="0"/>
              <a:t>        )</a:t>
            </a:r>
            <a:r>
              <a:rPr lang="en-US" altLang="zh-CN" sz="2200" dirty="0"/>
              <a:t>; </a:t>
            </a:r>
            <a:endParaRPr lang="en-US" altLang="zh-CN"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数据类型</a:t>
            </a:r>
            <a:endParaRPr lang="zh-CN" altLang="en-US" sz="3600" dirty="0"/>
          </a:p>
        </p:txBody>
      </p:sp>
      <p:sp>
        <p:nvSpPr>
          <p:cNvPr id="40963" name="Rectangle 3"/>
          <p:cNvSpPr>
            <a:spLocks noGrp="1"/>
          </p:cNvSpPr>
          <p:nvPr>
            <p:ph type="body"/>
          </p:nvPr>
        </p:nvSpPr>
        <p:spPr>
          <a:xfrm>
            <a:off x="519113" y="1268413"/>
            <a:ext cx="8229600" cy="4983162"/>
          </a:xfrm>
          <a:ln/>
        </p:spPr>
        <p:txBody>
          <a:bodyPr vert="horz" wrap="square" lIns="91440" tIns="45720" rIns="91440" bIns="45720" anchor="t"/>
          <a:p>
            <a:pPr eaLnBrk="1" hangingPunct="1">
              <a:lnSpc>
                <a:spcPct val="140000"/>
              </a:lnSpc>
            </a:pPr>
            <a:r>
              <a:rPr lang="en-US" altLang="zh-CN" dirty="0"/>
              <a:t>SQL</a:t>
            </a:r>
            <a:r>
              <a:rPr lang="zh-CN" altLang="en-US" dirty="0"/>
              <a:t>中域的概念用</a:t>
            </a:r>
            <a:r>
              <a:rPr lang="zh-CN" altLang="en-US" dirty="0">
                <a:solidFill>
                  <a:srgbClr val="FF00FF"/>
                </a:solidFill>
              </a:rPr>
              <a:t>数据类型</a:t>
            </a:r>
            <a:r>
              <a:rPr lang="zh-CN" altLang="en-US" dirty="0"/>
              <a:t>来实现</a:t>
            </a:r>
            <a:endParaRPr lang="zh-CN" altLang="en-US" dirty="0"/>
          </a:p>
          <a:p>
            <a:pPr eaLnBrk="1" hangingPunct="1">
              <a:lnSpc>
                <a:spcPct val="140000"/>
              </a:lnSpc>
            </a:pPr>
            <a:r>
              <a:rPr lang="zh-CN" altLang="en-US" dirty="0"/>
              <a:t>定义表的属性时需要指明其数据类型及长度 </a:t>
            </a:r>
            <a:endParaRPr lang="zh-CN" altLang="en-US" dirty="0"/>
          </a:p>
          <a:p>
            <a:pPr eaLnBrk="1" hangingPunct="1">
              <a:lnSpc>
                <a:spcPct val="140000"/>
              </a:lnSpc>
            </a:pPr>
            <a:r>
              <a:rPr lang="zh-CN" altLang="en-US" dirty="0"/>
              <a:t>选用哪种数据类型 </a:t>
            </a:r>
            <a:endParaRPr lang="zh-CN" altLang="en-US" dirty="0"/>
          </a:p>
          <a:p>
            <a:pPr lvl="1" eaLnBrk="1" hangingPunct="1">
              <a:lnSpc>
                <a:spcPct val="140000"/>
              </a:lnSpc>
            </a:pPr>
            <a:r>
              <a:rPr lang="zh-CN" altLang="en-US" dirty="0"/>
              <a:t>取值范围 </a:t>
            </a:r>
            <a:endParaRPr lang="zh-CN" altLang="en-US" dirty="0"/>
          </a:p>
          <a:p>
            <a:pPr lvl="1" eaLnBrk="1" hangingPunct="1">
              <a:lnSpc>
                <a:spcPct val="140000"/>
              </a:lnSpc>
            </a:pPr>
            <a:r>
              <a:rPr lang="zh-CN" altLang="en-US" dirty="0"/>
              <a:t>要做哪些运算 </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数据类型（续）</a:t>
            </a:r>
            <a:endParaRPr lang="en-US" altLang="zh-CN" sz="3600" dirty="0"/>
          </a:p>
        </p:txBody>
      </p:sp>
      <p:graphicFrame>
        <p:nvGraphicFramePr>
          <p:cNvPr id="40963" name="Group 3"/>
          <p:cNvGraphicFramePr>
            <a:graphicFrameLocks noGrp="1"/>
          </p:cNvGraphicFramePr>
          <p:nvPr>
            <p:ph idx="1"/>
          </p:nvPr>
        </p:nvGraphicFramePr>
        <p:xfrm>
          <a:off x="571500" y="981075"/>
          <a:ext cx="8126413" cy="5243513"/>
        </p:xfrm>
        <a:graphic>
          <a:graphicData uri="http://schemas.openxmlformats.org/drawingml/2006/table">
            <a:tbl>
              <a:tblPr/>
              <a:tblGrid>
                <a:gridCol w="3136900"/>
                <a:gridCol w="4989513"/>
              </a:tblGrid>
              <a:tr h="3048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数据类型</a:t>
                      </a:r>
                      <a:endParaRPr kumimoji="0" lang="zh-CN" altLang="en-US" sz="1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含义</a:t>
                      </a:r>
                      <a:endParaRPr kumimoji="0" lang="zh-CN" altLang="en-US" sz="1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CHAR</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,CHARACTER</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长度为</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的定长字符串</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VARCHAR</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 CHARACTERVARYING</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最大长度为</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的变长字符串</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CLOB</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字符串大对象</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BLOB</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二进制大对象</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INT</a:t>
                      </a:r>
                      <a:r>
                        <a:rPr kumimoji="0" lang="zh-CN" altLang="en-US" sz="1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a:t>
                      </a:r>
                      <a:r>
                        <a:rPr kumimoji="0" lang="en-US" sz="1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INTEGER</a:t>
                      </a:r>
                      <a:endParaRPr kumimoji="0" lang="en-US" sz="1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长整数（</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4</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字节）</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SMALLINT</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短整数（</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2</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字节）</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BIGINT</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大整数（</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8</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字节）</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NUMERIC</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p</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定点数，由</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p</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位数字（不包括符号、小数点）组成，小数后面有</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位数字</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DECIMAL</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p</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 DEC</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p</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同</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NUMERIC</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REAL</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取决于机器精度的单精度浮点数</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DOUBLE PRECISION</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取决于机器精度的双精度浮点数</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FLOAT</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可选精度的浮点数，精度至少为</a:t>
                      </a:r>
                      <a:r>
                        <a:rPr kumimoji="0" lang="en-US" sz="1200" b="1" i="1"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a:t>
                      </a: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位数字</a:t>
                      </a:r>
                      <a:endPar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BOOLEAN</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逻辑布尔量</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DATE</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日期，包含年、月、日，格式为</a:t>
                      </a: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YYYY-MM-DD</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rPr>
                        <a:t>TIME</a:t>
                      </a:r>
                      <a:endParaRPr kumimoji="0" lang="en-US" sz="1200" b="1" i="0" u="none" strike="noStrike" cap="none" normalizeH="0" baseline="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rPr>
                        <a:t>时间，包含一日的时、分、秒，格式为</a:t>
                      </a:r>
                      <a:r>
                        <a:rPr kumimoji="0" lang="en-US" sz="1200" b="1" i="0" u="none" strike="noStrike" cap="none" normalizeH="0" baseline="0" smtClean="0">
                          <a:ln>
                            <a:noFill/>
                          </a:ln>
                          <a:solidFill>
                            <a:schemeClr val="tx1"/>
                          </a:solidFill>
                          <a:effectLst/>
                          <a:latin typeface="+mn-lt"/>
                          <a:ea typeface="宋体" panose="02010600030101010101" pitchFamily="2" charset="-122"/>
                        </a:rPr>
                        <a:t>HH:MM:SS</a:t>
                      </a:r>
                      <a:endParaRPr kumimoji="0" lang="en-US" sz="1200" b="1" i="0" u="none" strike="noStrike" cap="none" normalizeH="0" baseline="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TIMESTAMP</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时间戳类型</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INTERVAL</a:t>
                      </a:r>
                      <a:endParaRPr kumimoji="0" lang="en-US" sz="12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时间间隔类型</a:t>
                      </a:r>
                      <a:endParaRPr kumimoji="0" lang="en-US" sz="12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模式与表</a:t>
            </a:r>
            <a:endParaRPr lang="zh-CN" altLang="en-US" sz="3600" dirty="0"/>
          </a:p>
        </p:txBody>
      </p:sp>
      <p:sp>
        <p:nvSpPr>
          <p:cNvPr id="43011" name="Rectangle 3"/>
          <p:cNvSpPr>
            <a:spLocks noGrp="1"/>
          </p:cNvSpPr>
          <p:nvPr>
            <p:ph type="body"/>
          </p:nvPr>
        </p:nvSpPr>
        <p:spPr>
          <a:xfrm>
            <a:off x="457200" y="1123950"/>
            <a:ext cx="8229600" cy="4854575"/>
          </a:xfrm>
          <a:ln/>
        </p:spPr>
        <p:txBody>
          <a:bodyPr vert="horz" wrap="square" lIns="91440" tIns="45720" rIns="91440" bIns="45720" anchor="t"/>
          <a:p>
            <a:pPr eaLnBrk="1" hangingPunct="1">
              <a:lnSpc>
                <a:spcPct val="120000"/>
              </a:lnSpc>
            </a:pPr>
            <a:r>
              <a:rPr lang="zh-CN" altLang="en-US" dirty="0"/>
              <a:t>每一个基本表都属于某一个模式</a:t>
            </a:r>
            <a:endParaRPr lang="zh-CN" altLang="en-US" dirty="0"/>
          </a:p>
          <a:p>
            <a:pPr eaLnBrk="1" hangingPunct="1">
              <a:lnSpc>
                <a:spcPct val="120000"/>
              </a:lnSpc>
            </a:pPr>
            <a:r>
              <a:rPr lang="zh-CN" altLang="en-US" dirty="0"/>
              <a:t>一个模式包含多个基本表</a:t>
            </a:r>
            <a:endParaRPr lang="zh-CN" altLang="en-US" dirty="0"/>
          </a:p>
          <a:p>
            <a:pPr eaLnBrk="1" hangingPunct="1">
              <a:lnSpc>
                <a:spcPct val="120000"/>
              </a:lnSpc>
            </a:pPr>
            <a:r>
              <a:rPr lang="zh-CN" altLang="en-US" dirty="0"/>
              <a:t>定义基本表所属模式</a:t>
            </a:r>
            <a:endParaRPr lang="zh-CN" altLang="en-US" dirty="0"/>
          </a:p>
          <a:p>
            <a:pPr lvl="1" eaLnBrk="1" hangingPunct="1">
              <a:lnSpc>
                <a:spcPct val="150000"/>
              </a:lnSpc>
            </a:pPr>
            <a:r>
              <a:rPr lang="zh-CN" altLang="en-US" dirty="0">
                <a:solidFill>
                  <a:srgbClr val="FF0000"/>
                </a:solidFill>
              </a:rPr>
              <a:t>方法一：在表名中明显地给出模式名 </a:t>
            </a:r>
            <a:endParaRPr lang="zh-CN" altLang="en-US" dirty="0"/>
          </a:p>
          <a:p>
            <a:pPr lvl="2" eaLnBrk="1" hangingPunct="1">
              <a:lnSpc>
                <a:spcPct val="80000"/>
              </a:lnSpc>
              <a:buFont typeface="Wingdings" panose="05000000000000000000" pitchFamily="2" charset="2"/>
              <a:buNone/>
            </a:pPr>
            <a:r>
              <a:rPr lang="en-US" altLang="zh-CN" sz="2400" dirty="0"/>
              <a:t>Create table</a:t>
            </a:r>
            <a:r>
              <a:rPr lang="zh-CN" altLang="en-US" sz="2400" dirty="0"/>
              <a:t>"</a:t>
            </a:r>
            <a:r>
              <a:rPr lang="en-US" altLang="zh-CN" sz="2400" dirty="0"/>
              <a:t>S-T</a:t>
            </a:r>
            <a:r>
              <a:rPr lang="zh-CN" altLang="en-US" sz="2400" dirty="0"/>
              <a:t>"</a:t>
            </a:r>
            <a:r>
              <a:rPr lang="en-US" altLang="zh-CN" sz="2400" dirty="0"/>
              <a:t>.Student</a:t>
            </a:r>
            <a:r>
              <a:rPr lang="zh-CN" altLang="en-US" sz="2400" dirty="0"/>
              <a:t>(</a:t>
            </a:r>
            <a:r>
              <a:rPr lang="en-US" altLang="zh-CN" sz="2400" dirty="0"/>
              <a:t>......</a:t>
            </a:r>
            <a:r>
              <a:rPr lang="zh-CN" altLang="en-US" sz="2400" dirty="0"/>
              <a:t>)</a:t>
            </a:r>
            <a:r>
              <a:rPr lang="en-US" altLang="zh-CN" sz="2400" dirty="0"/>
              <a:t>;     </a:t>
            </a:r>
            <a:r>
              <a:rPr lang="en-US" altLang="zh-CN" dirty="0"/>
              <a:t>/*</a:t>
            </a:r>
            <a:r>
              <a:rPr lang="zh-CN" altLang="en-US" dirty="0"/>
              <a:t>模式名为 </a:t>
            </a:r>
            <a:r>
              <a:rPr lang="en-US" altLang="zh-CN" dirty="0"/>
              <a:t>S-T*/</a:t>
            </a:r>
            <a:endParaRPr lang="en-US" altLang="zh-CN" dirty="0"/>
          </a:p>
          <a:p>
            <a:pPr lvl="2" eaLnBrk="1" hangingPunct="1">
              <a:lnSpc>
                <a:spcPct val="80000"/>
              </a:lnSpc>
              <a:buFont typeface="Wingdings" panose="05000000000000000000" pitchFamily="2" charset="2"/>
              <a:buNone/>
            </a:pPr>
            <a:r>
              <a:rPr lang="en-US" altLang="zh-CN" sz="2400" dirty="0"/>
              <a:t>Create table </a:t>
            </a:r>
            <a:r>
              <a:rPr lang="zh-CN" altLang="en-US" sz="2400" dirty="0"/>
              <a:t>"</a:t>
            </a:r>
            <a:r>
              <a:rPr lang="en-US" altLang="zh-CN" sz="2400" dirty="0"/>
              <a:t>S-T</a:t>
            </a:r>
            <a:r>
              <a:rPr lang="zh-CN" altLang="en-US" sz="2400" dirty="0"/>
              <a:t>"</a:t>
            </a:r>
            <a:r>
              <a:rPr lang="en-US" altLang="zh-CN" sz="2400" dirty="0"/>
              <a:t>.Cource</a:t>
            </a:r>
            <a:r>
              <a:rPr lang="zh-CN" altLang="en-US" sz="2400" dirty="0"/>
              <a:t>(</a:t>
            </a:r>
            <a:r>
              <a:rPr lang="en-US" altLang="zh-CN" sz="2400" dirty="0"/>
              <a:t>......</a:t>
            </a:r>
            <a:r>
              <a:rPr lang="zh-CN" altLang="en-US" sz="2400" dirty="0"/>
              <a:t>)</a:t>
            </a:r>
            <a:r>
              <a:rPr lang="en-US" altLang="zh-CN" sz="2400" dirty="0"/>
              <a:t>;</a:t>
            </a:r>
            <a:endParaRPr lang="en-US" altLang="zh-CN" sz="2400" dirty="0"/>
          </a:p>
          <a:p>
            <a:pPr lvl="2" eaLnBrk="1" hangingPunct="1">
              <a:lnSpc>
                <a:spcPct val="80000"/>
              </a:lnSpc>
              <a:buFont typeface="Wingdings" panose="05000000000000000000" pitchFamily="2" charset="2"/>
              <a:buNone/>
            </a:pPr>
            <a:r>
              <a:rPr lang="en-US" altLang="zh-CN" sz="2400" dirty="0"/>
              <a:t>Create table </a:t>
            </a:r>
            <a:r>
              <a:rPr lang="zh-CN" altLang="en-US" sz="2400" dirty="0"/>
              <a:t>"</a:t>
            </a:r>
            <a:r>
              <a:rPr lang="en-US" altLang="zh-CN" sz="2400" dirty="0"/>
              <a:t>S-T</a:t>
            </a:r>
            <a:r>
              <a:rPr lang="zh-CN" altLang="en-US" sz="2400" dirty="0"/>
              <a:t>"</a:t>
            </a:r>
            <a:r>
              <a:rPr lang="en-US" altLang="zh-CN" sz="2400" dirty="0"/>
              <a:t>.SC</a:t>
            </a:r>
            <a:r>
              <a:rPr lang="zh-CN" altLang="en-US" sz="2400" dirty="0"/>
              <a:t>(</a:t>
            </a:r>
            <a:r>
              <a:rPr lang="en-US" altLang="zh-CN" sz="2400" dirty="0"/>
              <a:t>......</a:t>
            </a:r>
            <a:r>
              <a:rPr lang="zh-CN" altLang="en-US" sz="2400" dirty="0"/>
              <a:t>)</a:t>
            </a:r>
            <a:r>
              <a:rPr lang="en-US" altLang="zh-CN" sz="2400" dirty="0"/>
              <a:t>; </a:t>
            </a:r>
            <a:endParaRPr lang="en-US" altLang="zh-CN" sz="2400" dirty="0"/>
          </a:p>
          <a:p>
            <a:pPr lvl="1" eaLnBrk="1" hangingPunct="1">
              <a:lnSpc>
                <a:spcPct val="150000"/>
              </a:lnSpc>
            </a:pPr>
            <a:r>
              <a:rPr lang="zh-CN" altLang="en-US" dirty="0"/>
              <a:t>方法二：在创建模式语句中同时创建表 </a:t>
            </a:r>
            <a:endParaRPr lang="zh-CN" altLang="en-US" dirty="0"/>
          </a:p>
          <a:p>
            <a:pPr lvl="1" eaLnBrk="1" hangingPunct="1">
              <a:lnSpc>
                <a:spcPct val="150000"/>
              </a:lnSpc>
            </a:pPr>
            <a:r>
              <a:rPr lang="zh-CN" altLang="en-US" dirty="0"/>
              <a:t>方法三：设置所属的模式 </a:t>
            </a:r>
            <a:endParaRPr lang="zh-CN" altLang="en-US" dirty="0"/>
          </a:p>
          <a:p>
            <a:pPr eaLnBrk="1" hangingPunct="1">
              <a:lnSpc>
                <a:spcPct val="80000"/>
              </a:lnSpc>
              <a:buFont typeface="Wingdings" panose="05000000000000000000" pitchFamily="2" charset="2"/>
              <a:buChar char="n"/>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4034" name="Rectangle 2"/>
          <p:cNvSpPr>
            <a:spLocks noGrp="1"/>
          </p:cNvSpPr>
          <p:nvPr>
            <p:ph type="title"/>
          </p:nvPr>
        </p:nvSpPr>
        <p:spPr>
          <a:ln/>
        </p:spPr>
        <p:txBody>
          <a:bodyPr vert="horz" wrap="square" lIns="91440" tIns="45720" rIns="91440" bIns="45720" anchor="ctr"/>
          <a:p>
            <a:pPr eaLnBrk="1" hangingPunct="1"/>
            <a:r>
              <a:rPr lang="zh-CN" altLang="en-US" sz="3600" dirty="0"/>
              <a:t>模式与表（续）</a:t>
            </a:r>
            <a:endParaRPr lang="zh-CN" altLang="en-US" sz="3600" dirty="0"/>
          </a:p>
        </p:txBody>
      </p:sp>
      <p:sp>
        <p:nvSpPr>
          <p:cNvPr id="44035" name="Rectangle 3"/>
          <p:cNvSpPr>
            <a:spLocks noGrp="1"/>
          </p:cNvSpPr>
          <p:nvPr>
            <p:ph type="body"/>
          </p:nvPr>
        </p:nvSpPr>
        <p:spPr>
          <a:xfrm>
            <a:off x="385763" y="1098550"/>
            <a:ext cx="8434387" cy="4594225"/>
          </a:xfrm>
          <a:ln/>
        </p:spPr>
        <p:txBody>
          <a:bodyPr vert="horz" wrap="square" lIns="91440" tIns="45720" rIns="91440" bIns="45720" anchor="t"/>
          <a:p>
            <a:pPr eaLnBrk="1" hangingPunct="1">
              <a:lnSpc>
                <a:spcPct val="120000"/>
              </a:lnSpc>
            </a:pPr>
            <a:r>
              <a:rPr lang="zh-CN" altLang="en-US" dirty="0"/>
              <a:t>创建基本表（其他数据库对象也一样）时，若没有指定模式，系统根据</a:t>
            </a:r>
            <a:r>
              <a:rPr lang="zh-CN" altLang="en-US" dirty="0">
                <a:solidFill>
                  <a:srgbClr val="FF00FF"/>
                </a:solidFill>
              </a:rPr>
              <a:t>搜索路径</a:t>
            </a:r>
            <a:r>
              <a:rPr lang="zh-CN" altLang="en-US" dirty="0"/>
              <a:t>来确定该对象所属的模式 </a:t>
            </a:r>
            <a:endParaRPr lang="zh-CN" altLang="en-US" dirty="0"/>
          </a:p>
          <a:p>
            <a:pPr eaLnBrk="1" hangingPunct="1">
              <a:lnSpc>
                <a:spcPct val="120000"/>
              </a:lnSpc>
            </a:pPr>
            <a:r>
              <a:rPr lang="zh-CN" altLang="en-US" dirty="0"/>
              <a:t>关系数据库管理系统会使用模式列表中</a:t>
            </a:r>
            <a:r>
              <a:rPr lang="zh-CN" altLang="en-US" dirty="0">
                <a:solidFill>
                  <a:srgbClr val="FF00FF"/>
                </a:solidFill>
              </a:rPr>
              <a:t>第一个存在的模式</a:t>
            </a:r>
            <a:r>
              <a:rPr lang="zh-CN" altLang="en-US" dirty="0"/>
              <a:t>作为数据库对象的模式名 </a:t>
            </a:r>
            <a:endParaRPr lang="zh-CN" altLang="en-US" dirty="0"/>
          </a:p>
          <a:p>
            <a:pPr eaLnBrk="1" hangingPunct="1">
              <a:lnSpc>
                <a:spcPct val="120000"/>
              </a:lnSpc>
            </a:pPr>
            <a:r>
              <a:rPr lang="zh-CN" altLang="en-US" dirty="0"/>
              <a:t>若搜索路径中的模式名都不存在，系统将给出错误 </a:t>
            </a:r>
            <a:endParaRPr lang="zh-CN" altLang="en-US" dirty="0"/>
          </a:p>
          <a:p>
            <a:pPr lvl="1" eaLnBrk="1" hangingPunct="1">
              <a:lnSpc>
                <a:spcPct val="120000"/>
              </a:lnSpc>
            </a:pPr>
            <a:r>
              <a:rPr lang="zh-CN" altLang="en-US" dirty="0"/>
              <a:t>显示当前的搜索路径： </a:t>
            </a:r>
            <a:r>
              <a:rPr lang="en-US" altLang="zh-CN" dirty="0"/>
              <a:t>SHOW search_path; </a:t>
            </a:r>
            <a:endParaRPr lang="en-US" altLang="zh-CN" dirty="0"/>
          </a:p>
          <a:p>
            <a:pPr lvl="1" eaLnBrk="1" hangingPunct="1">
              <a:lnSpc>
                <a:spcPct val="120000"/>
              </a:lnSpc>
            </a:pPr>
            <a:r>
              <a:rPr lang="zh-CN" altLang="en-US" dirty="0"/>
              <a:t>搜索路径的当前默认值是：</a:t>
            </a:r>
            <a:r>
              <a:rPr lang="en-US" altLang="zh-CN" dirty="0"/>
              <a:t>$user</a:t>
            </a:r>
            <a:r>
              <a:rPr lang="zh-CN" altLang="en-US" dirty="0"/>
              <a:t>， </a:t>
            </a:r>
            <a:r>
              <a:rPr lang="en-US" altLang="zh-CN" dirty="0"/>
              <a:t>PUBLIC</a:t>
            </a:r>
            <a:r>
              <a:rPr lang="en-US" altLang="zh-CN" sz="2800" dirty="0"/>
              <a:t> </a:t>
            </a:r>
            <a:endParaRPr lang="en-US" altLang="zh-CN" sz="2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页脚占位符 4"/>
          <p:cNvSpPr txBox="1">
            <a:spLocks noGrp="1"/>
          </p:cNvSpPr>
          <p:nvPr/>
        </p:nvSpPr>
        <p:spPr>
          <a:xfrm>
            <a:off x="5219700" y="6381750"/>
            <a:ext cx="3600450" cy="320675"/>
          </a:xfrm>
          <a:prstGeom prst="rect">
            <a:avLst/>
          </a:prstGeom>
          <a:noFill/>
          <a:ln w="9525">
            <a:noFill/>
          </a:ln>
        </p:spPr>
        <p:txBody>
          <a:bodyPr/>
          <a:p>
            <a:endParaRPr lang="en-US" altLang="zh-CN" dirty="0">
              <a:latin typeface="Arial" panose="020B0604020202020204" pitchFamily="34" charset="0"/>
            </a:endParaRPr>
          </a:p>
        </p:txBody>
      </p:sp>
      <p:sp>
        <p:nvSpPr>
          <p:cNvPr id="10243" name="Rectangle 1026"/>
          <p:cNvSpPr>
            <a:spLocks noGrp="1"/>
          </p:cNvSpPr>
          <p:nvPr>
            <p:ph type="title"/>
          </p:nvPr>
        </p:nvSpPr>
        <p:spPr>
          <a:ln/>
        </p:spPr>
        <p:txBody>
          <a:bodyPr vert="horz" wrap="square" lIns="91440" tIns="45720" rIns="91440" bIns="45720" anchor="ctr"/>
          <a:p>
            <a:pPr eaLnBrk="1" hangingPunct="1"/>
            <a:r>
              <a:rPr lang="en-US" altLang="zh-CN" sz="3600" dirty="0"/>
              <a:t>SQL</a:t>
            </a:r>
            <a:r>
              <a:rPr lang="zh-CN" altLang="en-US" sz="3600" dirty="0"/>
              <a:t>概述（续）</a:t>
            </a:r>
            <a:endParaRPr lang="zh-CN" altLang="en-US" sz="3600" dirty="0"/>
          </a:p>
        </p:txBody>
      </p:sp>
      <p:sp>
        <p:nvSpPr>
          <p:cNvPr id="10244" name="Rectangle 1027"/>
          <p:cNvSpPr>
            <a:spLocks noGrp="1"/>
          </p:cNvSpPr>
          <p:nvPr>
            <p:ph type="body"/>
          </p:nvPr>
        </p:nvSpPr>
        <p:spPr>
          <a:xfrm>
            <a:off x="827088" y="1339850"/>
            <a:ext cx="7859712" cy="4854575"/>
          </a:xfrm>
          <a:ln/>
        </p:spPr>
        <p:txBody>
          <a:bodyPr vert="horz" wrap="square" lIns="91440" tIns="45720" rIns="91440" bIns="45720" anchor="t"/>
          <a:p>
            <a:pPr marL="0" indent="0" eaLnBrk="1" hangingPunct="1">
              <a:lnSpc>
                <a:spcPct val="170000"/>
              </a:lnSpc>
              <a:buNone/>
            </a:pPr>
            <a:r>
              <a:rPr lang="en-US" altLang="zh-CN" dirty="0">
                <a:solidFill>
                  <a:srgbClr val="00B050"/>
                </a:solidFill>
              </a:rPr>
              <a:t>3.1.1  SQL </a:t>
            </a:r>
            <a:r>
              <a:rPr lang="zh-CN" altLang="en-US" dirty="0">
                <a:solidFill>
                  <a:srgbClr val="00B050"/>
                </a:solidFill>
              </a:rPr>
              <a:t>的产生与发展</a:t>
            </a:r>
            <a:endParaRPr lang="zh-CN" altLang="en-US" dirty="0">
              <a:solidFill>
                <a:srgbClr val="00B050"/>
              </a:solidFill>
            </a:endParaRPr>
          </a:p>
          <a:p>
            <a:pPr marL="0" indent="0" eaLnBrk="1" hangingPunct="1">
              <a:lnSpc>
                <a:spcPct val="170000"/>
              </a:lnSpc>
              <a:buNone/>
            </a:pPr>
            <a:r>
              <a:rPr lang="en-US" altLang="zh-CN" dirty="0"/>
              <a:t>3.1.2  SQL</a:t>
            </a:r>
            <a:r>
              <a:rPr lang="zh-CN" altLang="en-US" dirty="0"/>
              <a:t>的特点</a:t>
            </a:r>
            <a:endParaRPr lang="zh-CN" altLang="en-US" dirty="0"/>
          </a:p>
          <a:p>
            <a:pPr marL="0" indent="0" eaLnBrk="1" hangingPunct="1">
              <a:lnSpc>
                <a:spcPct val="170000"/>
              </a:lnSpc>
              <a:buNone/>
            </a:pPr>
            <a:r>
              <a:rPr lang="en-US" altLang="zh-CN" dirty="0"/>
              <a:t>3.1.3  SQL</a:t>
            </a:r>
            <a:r>
              <a:rPr lang="zh-CN" altLang="en-US" dirty="0"/>
              <a:t>的基本概念</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5058" name="Rectangle 2"/>
          <p:cNvSpPr>
            <a:spLocks noGrp="1"/>
          </p:cNvSpPr>
          <p:nvPr>
            <p:ph type="title"/>
          </p:nvPr>
        </p:nvSpPr>
        <p:spPr>
          <a:ln/>
        </p:spPr>
        <p:txBody>
          <a:bodyPr vert="horz" wrap="square" lIns="91440" tIns="45720" rIns="91440" bIns="45720" anchor="ctr"/>
          <a:p>
            <a:pPr eaLnBrk="1" hangingPunct="1"/>
            <a:r>
              <a:rPr lang="zh-CN" altLang="en-US" sz="3600" dirty="0"/>
              <a:t>模式与表（续）</a:t>
            </a:r>
            <a:endParaRPr lang="zh-CN" altLang="en-US" sz="3600" dirty="0"/>
          </a:p>
        </p:txBody>
      </p:sp>
      <p:sp>
        <p:nvSpPr>
          <p:cNvPr id="45059" name="Rectangle 3"/>
          <p:cNvSpPr>
            <a:spLocks noGrp="1"/>
          </p:cNvSpPr>
          <p:nvPr>
            <p:ph type="body"/>
          </p:nvPr>
        </p:nvSpPr>
        <p:spPr>
          <a:xfrm>
            <a:off x="323850" y="1125538"/>
            <a:ext cx="8229600" cy="4854575"/>
          </a:xfrm>
          <a:ln/>
        </p:spPr>
        <p:txBody>
          <a:bodyPr vert="horz" wrap="square" lIns="91440" tIns="45720" rIns="91440" bIns="45720" anchor="t"/>
          <a:p>
            <a:pPr eaLnBrk="1" hangingPunct="1">
              <a:lnSpc>
                <a:spcPct val="140000"/>
              </a:lnSpc>
            </a:pPr>
            <a:r>
              <a:rPr lang="zh-CN" altLang="en-US" dirty="0"/>
              <a:t>数据库管理员用户可以设置搜索路径，然后定义基本表 </a:t>
            </a:r>
            <a:endParaRPr lang="zh-CN" altLang="en-US" dirty="0"/>
          </a:p>
          <a:p>
            <a:pPr eaLnBrk="1" hangingPunct="1">
              <a:lnSpc>
                <a:spcPct val="140000"/>
              </a:lnSpc>
              <a:buNone/>
            </a:pPr>
            <a:r>
              <a:rPr lang="zh-CN" altLang="en-US" sz="2600" dirty="0"/>
              <a:t>   </a:t>
            </a:r>
            <a:r>
              <a:rPr lang="zh-CN" altLang="en-US" sz="2400" dirty="0"/>
              <a:t>  </a:t>
            </a:r>
            <a:r>
              <a:rPr lang="en-US" altLang="zh-CN" sz="2400" dirty="0">
                <a:solidFill>
                  <a:srgbClr val="FF00FF"/>
                </a:solidFill>
              </a:rPr>
              <a:t>SET search_path TO </a:t>
            </a:r>
            <a:r>
              <a:rPr lang="zh-CN" altLang="en-US" sz="2400" dirty="0"/>
              <a:t>"</a:t>
            </a:r>
            <a:r>
              <a:rPr lang="en-US" altLang="zh-CN" sz="2400" dirty="0"/>
              <a:t>S-T</a:t>
            </a:r>
            <a:r>
              <a:rPr lang="zh-CN" altLang="en-US" sz="2400" dirty="0"/>
              <a:t>",</a:t>
            </a:r>
            <a:r>
              <a:rPr lang="en-US" altLang="zh-CN" sz="2400" dirty="0"/>
              <a:t>PUBLIC</a:t>
            </a:r>
            <a:r>
              <a:rPr lang="zh-CN" altLang="en-US" sz="2400" dirty="0"/>
              <a:t>;</a:t>
            </a:r>
            <a:endParaRPr lang="zh-CN" altLang="en-US" sz="2400" dirty="0"/>
          </a:p>
          <a:p>
            <a:pPr eaLnBrk="1" hangingPunct="1">
              <a:lnSpc>
                <a:spcPct val="140000"/>
              </a:lnSpc>
              <a:buNone/>
            </a:pPr>
            <a:r>
              <a:rPr lang="zh-CN" altLang="en-US" sz="2400" dirty="0"/>
              <a:t>     </a:t>
            </a:r>
            <a:r>
              <a:rPr lang="en-US" altLang="zh-CN" sz="2400" dirty="0"/>
              <a:t>Create table Student</a:t>
            </a:r>
            <a:r>
              <a:rPr lang="zh-CN" altLang="en-US" sz="2400" dirty="0"/>
              <a:t>(</a:t>
            </a:r>
            <a:r>
              <a:rPr lang="en-US" altLang="zh-CN" sz="2400" dirty="0"/>
              <a:t>......</a:t>
            </a:r>
            <a:r>
              <a:rPr lang="zh-CN" altLang="en-US" sz="2400" dirty="0"/>
              <a:t>)</a:t>
            </a:r>
            <a:r>
              <a:rPr lang="en-US" altLang="zh-CN" sz="2400" dirty="0"/>
              <a:t>;   </a:t>
            </a:r>
            <a:endParaRPr lang="en-US" altLang="zh-CN" sz="2400" dirty="0"/>
          </a:p>
          <a:p>
            <a:pPr lvl="1" eaLnBrk="1" hangingPunct="1">
              <a:lnSpc>
                <a:spcPct val="170000"/>
              </a:lnSpc>
              <a:buNone/>
            </a:pPr>
            <a:r>
              <a:rPr lang="zh-CN" altLang="en-US" dirty="0"/>
              <a:t>结果建立了</a:t>
            </a:r>
            <a:r>
              <a:rPr lang="en-US" altLang="zh-CN" dirty="0"/>
              <a:t>S-T.Student</a:t>
            </a:r>
            <a:r>
              <a:rPr lang="zh-CN" altLang="en-US" dirty="0"/>
              <a:t>基本表。</a:t>
            </a:r>
            <a:endParaRPr lang="zh-CN" altLang="en-US" dirty="0"/>
          </a:p>
          <a:p>
            <a:pPr lvl="1" eaLnBrk="1" hangingPunct="1">
              <a:lnSpc>
                <a:spcPct val="170000"/>
              </a:lnSpc>
              <a:buNone/>
            </a:pPr>
            <a:r>
              <a:rPr lang="zh-CN" altLang="en-US" dirty="0"/>
              <a:t>关系数据库管理系统发现搜索路径中第一个模式名</a:t>
            </a:r>
            <a:r>
              <a:rPr lang="en-US" altLang="zh-CN" dirty="0"/>
              <a:t>S-T</a:t>
            </a:r>
            <a:r>
              <a:rPr lang="zh-CN" altLang="en-US" dirty="0"/>
              <a:t>，</a:t>
            </a:r>
            <a:endParaRPr lang="en-US" altLang="zh-CN" dirty="0"/>
          </a:p>
          <a:p>
            <a:pPr lvl="1" eaLnBrk="1" hangingPunct="1">
              <a:lnSpc>
                <a:spcPct val="170000"/>
              </a:lnSpc>
              <a:buNone/>
            </a:pPr>
            <a:r>
              <a:rPr lang="zh-CN" altLang="en-US" dirty="0"/>
              <a:t>就把该模式作为基本表</a:t>
            </a:r>
            <a:r>
              <a:rPr lang="en-US" altLang="zh-CN" dirty="0"/>
              <a:t>Student</a:t>
            </a:r>
            <a:r>
              <a:rPr lang="zh-CN" altLang="en-US" dirty="0"/>
              <a:t>所属的模式。</a:t>
            </a:r>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ctr"/>
          <a:p>
            <a:pPr eaLnBrk="1" hangingPunct="1"/>
            <a:r>
              <a:rPr lang="en-US" altLang="zh-CN" sz="3600" dirty="0"/>
              <a:t>4. </a:t>
            </a:r>
            <a:r>
              <a:rPr lang="zh-CN" altLang="en-US" sz="3600" dirty="0"/>
              <a:t>修改基本表</a:t>
            </a:r>
            <a:endParaRPr lang="zh-CN" altLang="en-US" sz="3600" dirty="0"/>
          </a:p>
        </p:txBody>
      </p:sp>
      <p:sp>
        <p:nvSpPr>
          <p:cNvPr id="46083" name="Rectangle 3"/>
          <p:cNvSpPr>
            <a:spLocks noGrp="1"/>
          </p:cNvSpPr>
          <p:nvPr>
            <p:ph type="body"/>
          </p:nvPr>
        </p:nvSpPr>
        <p:spPr>
          <a:xfrm>
            <a:off x="539750" y="1268413"/>
            <a:ext cx="8785225" cy="3959225"/>
          </a:xfrm>
          <a:ln/>
        </p:spPr>
        <p:txBody>
          <a:bodyPr vert="horz" wrap="square" lIns="91440" tIns="45720" rIns="91440" bIns="45720" anchor="t"/>
          <a:p>
            <a:pPr eaLnBrk="1" hangingPunct="1">
              <a:lnSpc>
                <a:spcPct val="150000"/>
              </a:lnSpc>
              <a:buNone/>
            </a:pPr>
            <a:r>
              <a:rPr lang="en-US" altLang="zh-CN" sz="2400" dirty="0"/>
              <a:t>ALTER TABLE &lt;</a:t>
            </a:r>
            <a:r>
              <a:rPr lang="zh-CN" altLang="en-US" sz="2400" dirty="0"/>
              <a:t>表名</a:t>
            </a:r>
            <a:r>
              <a:rPr lang="en-US" altLang="zh-CN" sz="2400" dirty="0"/>
              <a:t>&gt;</a:t>
            </a:r>
            <a:endParaRPr lang="en-US" altLang="zh-CN" sz="2400" dirty="0"/>
          </a:p>
          <a:p>
            <a:pPr marL="0" lvl="2" indent="0">
              <a:lnSpc>
                <a:spcPct val="150000"/>
              </a:lnSpc>
              <a:buClr>
                <a:schemeClr val="hlink"/>
              </a:buClr>
              <a:buNone/>
            </a:pPr>
            <a:r>
              <a:rPr lang="en-US" altLang="zh-CN" sz="2200" dirty="0"/>
              <a:t>[ ADD[COLUMN] &lt;</a:t>
            </a:r>
            <a:r>
              <a:rPr lang="zh-CN" altLang="en-US" sz="2200" dirty="0"/>
              <a:t>新列名</a:t>
            </a:r>
            <a:r>
              <a:rPr lang="en-US" altLang="zh-CN" sz="2200" dirty="0"/>
              <a:t>&gt; &lt;</a:t>
            </a:r>
            <a:r>
              <a:rPr lang="zh-CN" altLang="en-US" sz="2200" dirty="0"/>
              <a:t>数据类型</a:t>
            </a:r>
            <a:r>
              <a:rPr lang="en-US" altLang="zh-CN" sz="2200" dirty="0"/>
              <a:t>&gt; [ </a:t>
            </a:r>
            <a:r>
              <a:rPr lang="zh-CN" altLang="en-US" sz="2200" dirty="0"/>
              <a:t>完整性约束 </a:t>
            </a:r>
            <a:r>
              <a:rPr lang="en-US" altLang="zh-CN" sz="2200" dirty="0"/>
              <a:t>] ]</a:t>
            </a:r>
            <a:endParaRPr lang="en-US" altLang="zh-CN" sz="2200" dirty="0"/>
          </a:p>
          <a:p>
            <a:pPr eaLnBrk="1" hangingPunct="1">
              <a:lnSpc>
                <a:spcPct val="150000"/>
              </a:lnSpc>
              <a:buNone/>
            </a:pPr>
            <a:r>
              <a:rPr lang="en-US" altLang="zh-CN" sz="2200" dirty="0"/>
              <a:t>[ ADD &lt;</a:t>
            </a:r>
            <a:r>
              <a:rPr lang="zh-CN" altLang="en-US" sz="2200" dirty="0"/>
              <a:t>表级完整性约束</a:t>
            </a:r>
            <a:r>
              <a:rPr lang="en-US" altLang="zh-CN" sz="2200" dirty="0"/>
              <a:t>&gt;]</a:t>
            </a:r>
            <a:endParaRPr lang="en-US" altLang="zh-CN" sz="1800" dirty="0"/>
          </a:p>
          <a:p>
            <a:pPr eaLnBrk="1" hangingPunct="1">
              <a:lnSpc>
                <a:spcPct val="150000"/>
              </a:lnSpc>
              <a:buNone/>
            </a:pPr>
            <a:r>
              <a:rPr lang="en-US" altLang="zh-CN" sz="2200" dirty="0"/>
              <a:t>[ DROP [ COLUMN ] &lt;</a:t>
            </a:r>
            <a:r>
              <a:rPr lang="zh-CN" altLang="en-US" sz="2200" dirty="0"/>
              <a:t>列名</a:t>
            </a:r>
            <a:r>
              <a:rPr lang="en-US" altLang="zh-CN" sz="2200" dirty="0"/>
              <a:t>&gt; [CASCADE| RESTRICT] ]</a:t>
            </a:r>
            <a:endParaRPr lang="en-US" altLang="zh-CN" sz="1800" dirty="0"/>
          </a:p>
          <a:p>
            <a:pPr eaLnBrk="1" hangingPunct="1">
              <a:lnSpc>
                <a:spcPct val="150000"/>
              </a:lnSpc>
              <a:buNone/>
            </a:pPr>
            <a:r>
              <a:rPr lang="en-US" altLang="zh-CN" sz="2200" dirty="0"/>
              <a:t>[ DROP CONSTRAINT&lt;</a:t>
            </a:r>
            <a:r>
              <a:rPr lang="zh-CN" altLang="en-US" sz="2200" dirty="0"/>
              <a:t>完整性约束名</a:t>
            </a:r>
            <a:r>
              <a:rPr lang="en-US" altLang="zh-CN" sz="2200" dirty="0"/>
              <a:t>&gt;[ RESTRICT | CASCADE ]</a:t>
            </a:r>
            <a:r>
              <a:rPr lang="en-US" altLang="zh-CN" sz="2400" dirty="0"/>
              <a:t> ]</a:t>
            </a:r>
            <a:endParaRPr lang="en-US" altLang="zh-CN" sz="2000" dirty="0"/>
          </a:p>
          <a:p>
            <a:pPr eaLnBrk="1" hangingPunct="1">
              <a:lnSpc>
                <a:spcPct val="150000"/>
              </a:lnSpc>
              <a:buNone/>
            </a:pPr>
            <a:r>
              <a:rPr lang="en-US" altLang="zh-CN" sz="2200" dirty="0"/>
              <a:t>[ALTER COLUMN &lt;</a:t>
            </a:r>
            <a:r>
              <a:rPr lang="zh-CN" altLang="en-US" sz="2200" dirty="0"/>
              <a:t>列名</a:t>
            </a:r>
            <a:r>
              <a:rPr lang="en-US" altLang="zh-CN" sz="2200" dirty="0"/>
              <a:t>&gt;&lt;</a:t>
            </a:r>
            <a:r>
              <a:rPr lang="zh-CN" altLang="en-US" sz="2200" dirty="0"/>
              <a:t>数据类型</a:t>
            </a:r>
            <a:r>
              <a:rPr lang="en-US" altLang="zh-CN" sz="2200" dirty="0"/>
              <a:t>&gt;</a:t>
            </a:r>
            <a:r>
              <a:rPr lang="en-US" altLang="zh-CN" sz="2400" dirty="0"/>
              <a:t> ] </a:t>
            </a:r>
            <a:r>
              <a:rPr lang="zh-CN" altLang="en-US" sz="2200" dirty="0"/>
              <a:t>;</a:t>
            </a:r>
            <a:endParaRPr lang="zh-CN" altLang="en-US"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ln/>
        </p:spPr>
        <p:txBody>
          <a:bodyPr vert="horz" wrap="square" lIns="91440" tIns="45720" rIns="91440" bIns="45720" anchor="ctr"/>
          <a:p>
            <a:pPr eaLnBrk="1" hangingPunct="1"/>
            <a:r>
              <a:rPr lang="zh-CN" altLang="en-US" sz="3600" dirty="0"/>
              <a:t>修改基本表（续）</a:t>
            </a:r>
            <a:endParaRPr lang="zh-CN" altLang="en-US" sz="3600" dirty="0"/>
          </a:p>
        </p:txBody>
      </p:sp>
      <p:sp>
        <p:nvSpPr>
          <p:cNvPr id="47107" name="内容占位符 2"/>
          <p:cNvSpPr>
            <a:spLocks noGrp="1"/>
          </p:cNvSpPr>
          <p:nvPr>
            <p:ph idx="1"/>
          </p:nvPr>
        </p:nvSpPr>
        <p:spPr>
          <a:xfrm>
            <a:off x="457200" y="1054100"/>
            <a:ext cx="8229600" cy="4895850"/>
          </a:xfrm>
          <a:ln/>
        </p:spPr>
        <p:txBody>
          <a:bodyPr vert="horz" wrap="square" lIns="91440" tIns="45720" rIns="91440" bIns="45720" anchor="t"/>
          <a:p>
            <a:pPr eaLnBrk="1" hangingPunct="1">
              <a:lnSpc>
                <a:spcPct val="120000"/>
              </a:lnSpc>
              <a:buFont typeface="Wingdings" panose="05000000000000000000" pitchFamily="2" charset="2"/>
              <a:buChar char="n"/>
            </a:pPr>
            <a:r>
              <a:rPr lang="en-US" altLang="zh-CN" sz="2400" dirty="0"/>
              <a:t>&lt;</a:t>
            </a:r>
            <a:r>
              <a:rPr lang="zh-CN" altLang="en-US" sz="2400" dirty="0"/>
              <a:t>表名</a:t>
            </a:r>
            <a:r>
              <a:rPr lang="en-US" altLang="zh-CN" sz="2400" dirty="0"/>
              <a:t>&gt;</a:t>
            </a:r>
            <a:r>
              <a:rPr lang="zh-CN" altLang="en-US" sz="2400" dirty="0"/>
              <a:t>是要修改的基本表</a:t>
            </a:r>
            <a:endParaRPr lang="zh-CN" altLang="en-US" sz="2000" dirty="0"/>
          </a:p>
          <a:p>
            <a:pPr eaLnBrk="1" hangingPunct="1">
              <a:lnSpc>
                <a:spcPct val="120000"/>
              </a:lnSpc>
              <a:buFont typeface="Wingdings" panose="05000000000000000000" pitchFamily="2" charset="2"/>
              <a:buChar char="n"/>
            </a:pPr>
            <a:r>
              <a:rPr lang="en-US" altLang="zh-CN" sz="2400" dirty="0">
                <a:solidFill>
                  <a:srgbClr val="FF00FF"/>
                </a:solidFill>
              </a:rPr>
              <a:t>ADD</a:t>
            </a:r>
            <a:r>
              <a:rPr lang="zh-CN" altLang="en-US" sz="2400" dirty="0"/>
              <a:t>子句用于增加新列、新的列级完整性约束条件和新的表级完整性约束条件</a:t>
            </a:r>
            <a:endParaRPr lang="zh-CN" altLang="en-US" sz="2000" dirty="0"/>
          </a:p>
          <a:p>
            <a:pPr eaLnBrk="1" hangingPunct="1">
              <a:lnSpc>
                <a:spcPct val="120000"/>
              </a:lnSpc>
              <a:buFont typeface="Wingdings" panose="05000000000000000000" pitchFamily="2" charset="2"/>
              <a:buChar char="n"/>
            </a:pPr>
            <a:r>
              <a:rPr lang="en-US" altLang="zh-CN" sz="2400" dirty="0">
                <a:solidFill>
                  <a:srgbClr val="FF00FF"/>
                </a:solidFill>
              </a:rPr>
              <a:t>DROP COLUMN</a:t>
            </a:r>
            <a:r>
              <a:rPr lang="zh-CN" altLang="en-US" sz="2400" dirty="0"/>
              <a:t>子句用于删除表中的列</a:t>
            </a:r>
            <a:endParaRPr lang="zh-CN" altLang="en-US" sz="2000" dirty="0"/>
          </a:p>
          <a:p>
            <a:pPr lvl="1" eaLnBrk="1" hangingPunct="1">
              <a:lnSpc>
                <a:spcPct val="120000"/>
              </a:lnSpc>
              <a:buChar char="n"/>
            </a:pPr>
            <a:r>
              <a:rPr lang="zh-CN" altLang="en-US" sz="2000" dirty="0"/>
              <a:t>如果指定了</a:t>
            </a:r>
            <a:r>
              <a:rPr lang="en-US" altLang="zh-CN" sz="2000" dirty="0"/>
              <a:t>CASCADE</a:t>
            </a:r>
            <a:r>
              <a:rPr lang="zh-CN" altLang="en-US" sz="2000" dirty="0"/>
              <a:t>短语，则自动删除引用了该列的其他对象</a:t>
            </a:r>
            <a:endParaRPr lang="zh-CN" altLang="en-US" sz="1800" dirty="0"/>
          </a:p>
          <a:p>
            <a:pPr lvl="1" eaLnBrk="1" hangingPunct="1">
              <a:lnSpc>
                <a:spcPct val="120000"/>
              </a:lnSpc>
              <a:buChar char="n"/>
            </a:pPr>
            <a:r>
              <a:rPr lang="zh-CN" altLang="en-US" sz="2000" dirty="0"/>
              <a:t>如果指定了</a:t>
            </a:r>
            <a:r>
              <a:rPr lang="en-US" altLang="zh-CN" sz="2000" dirty="0"/>
              <a:t>RESTRICT</a:t>
            </a:r>
            <a:r>
              <a:rPr lang="zh-CN" altLang="en-US" sz="2000" dirty="0"/>
              <a:t>短语，则如果该列被其他对象引用，关系数据库管理系统将拒绝删除该列</a:t>
            </a:r>
            <a:endParaRPr lang="zh-CN" altLang="en-US" sz="1800" dirty="0"/>
          </a:p>
          <a:p>
            <a:pPr eaLnBrk="1" hangingPunct="1">
              <a:lnSpc>
                <a:spcPct val="120000"/>
              </a:lnSpc>
              <a:buFont typeface="Wingdings" panose="05000000000000000000" pitchFamily="2" charset="2"/>
              <a:buChar char="n"/>
            </a:pPr>
            <a:r>
              <a:rPr lang="en-US" altLang="zh-CN" sz="2400" dirty="0">
                <a:solidFill>
                  <a:srgbClr val="FF00FF"/>
                </a:solidFill>
              </a:rPr>
              <a:t>DROP CONSTRAINT</a:t>
            </a:r>
            <a:r>
              <a:rPr lang="zh-CN" altLang="en-US" sz="2400" dirty="0"/>
              <a:t>子句用于删除指定的完整性约束条件</a:t>
            </a:r>
            <a:endParaRPr lang="zh-CN" altLang="en-US" sz="2000" dirty="0"/>
          </a:p>
          <a:p>
            <a:pPr eaLnBrk="1" hangingPunct="1">
              <a:lnSpc>
                <a:spcPct val="120000"/>
              </a:lnSpc>
              <a:buFont typeface="Wingdings" panose="05000000000000000000" pitchFamily="2" charset="2"/>
              <a:buChar char="n"/>
            </a:pPr>
            <a:r>
              <a:rPr lang="en-US" altLang="zh-CN" sz="2400" dirty="0">
                <a:solidFill>
                  <a:srgbClr val="FF00FF"/>
                </a:solidFill>
              </a:rPr>
              <a:t>ALTER COLUMN</a:t>
            </a:r>
            <a:r>
              <a:rPr lang="zh-CN" altLang="en-US" sz="2400" dirty="0"/>
              <a:t>子句用于修改原有的列定义，包括修改列名和数据类型</a:t>
            </a:r>
            <a:endParaRPr lang="zh-CN" altLang="en-US" sz="2000" dirty="0"/>
          </a:p>
          <a:p>
            <a:pPr eaLnBrk="1" hangingPunct="1">
              <a:buFont typeface="Wingdings" panose="05000000000000000000" pitchFamily="2" charset="2"/>
              <a:buChar char="n"/>
            </a:pPr>
            <a:endParaRPr lang="zh-CN" altLang="en-US" sz="1800" b="0" dirty="0"/>
          </a:p>
          <a:p>
            <a:pPr eaLnBrk="1" hangingPunct="1">
              <a:buFont typeface="Wingdings" panose="05000000000000000000" pitchFamily="2" charset="2"/>
              <a:buChar char="n"/>
            </a:pPr>
            <a:endParaRPr lang="zh-CN" altLang="en-US" sz="1600" b="0" dirty="0"/>
          </a:p>
          <a:p>
            <a:pPr eaLnBrk="1" hangingPunct="1">
              <a:buFont typeface="Wingdings" panose="05000000000000000000" pitchFamily="2" charset="2"/>
              <a:buChar char="n"/>
            </a:pPr>
            <a:endParaRPr lang="zh-CN" altLang="en-US" sz="1600" b="0" dirty="0"/>
          </a:p>
          <a:p>
            <a:pPr eaLnBrk="1" hangingPunct="1">
              <a:buChar char="v"/>
            </a:pP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1440" tIns="45720" rIns="91440" bIns="45720" anchor="ctr"/>
          <a:p>
            <a:pPr eaLnBrk="1" hangingPunct="1"/>
            <a:r>
              <a:rPr lang="zh-CN" altLang="en-US" sz="3600" dirty="0"/>
              <a:t>修改基本表（续）</a:t>
            </a:r>
            <a:endParaRPr lang="zh-CN" altLang="en-US" sz="3600" dirty="0"/>
          </a:p>
        </p:txBody>
      </p:sp>
      <p:sp>
        <p:nvSpPr>
          <p:cNvPr id="48131" name="Rectangle 3"/>
          <p:cNvSpPr>
            <a:spLocks noGrp="1"/>
          </p:cNvSpPr>
          <p:nvPr>
            <p:ph type="body"/>
          </p:nvPr>
        </p:nvSpPr>
        <p:spPr>
          <a:xfrm>
            <a:off x="0" y="1098550"/>
            <a:ext cx="8820150" cy="5097463"/>
          </a:xfrm>
          <a:ln/>
        </p:spPr>
        <p:txBody>
          <a:bodyPr vert="horz" wrap="square" lIns="91440" tIns="45720" rIns="91440" bIns="45720" anchor="t"/>
          <a:p>
            <a:pPr algn="just" eaLnBrk="1" hangingPunct="1">
              <a:lnSpc>
                <a:spcPct val="140000"/>
              </a:lnSpc>
              <a:spcBef>
                <a:spcPct val="0"/>
              </a:spcBef>
              <a:buNone/>
            </a:pPr>
            <a:r>
              <a:rPr lang="en-US" altLang="zh-CN" sz="2400" dirty="0"/>
              <a:t>[</a:t>
            </a:r>
            <a:r>
              <a:rPr lang="zh-CN" altLang="en-US" sz="2400" dirty="0"/>
              <a:t>例</a:t>
            </a:r>
            <a:r>
              <a:rPr lang="en-US" altLang="zh-CN" sz="2400" dirty="0"/>
              <a:t>3.8] </a:t>
            </a:r>
            <a:r>
              <a:rPr lang="zh-CN" altLang="en-US" sz="2400" dirty="0"/>
              <a:t>向</a:t>
            </a:r>
            <a:r>
              <a:rPr lang="en-US" altLang="zh-CN" sz="2400" dirty="0"/>
              <a:t>Student</a:t>
            </a:r>
            <a:r>
              <a:rPr lang="zh-CN" altLang="en-US" sz="2400" dirty="0"/>
              <a:t>表增加</a:t>
            </a:r>
            <a:r>
              <a:rPr lang="zh-CN" altLang="en-US" sz="2400" dirty="0">
                <a:latin typeface="Courier New" panose="02070309020205020404" pitchFamily="49" charset="0"/>
              </a:rPr>
              <a:t>“</a:t>
            </a:r>
            <a:r>
              <a:rPr lang="zh-CN" altLang="en-US" sz="2400" dirty="0"/>
              <a:t>入学时间</a:t>
            </a:r>
            <a:r>
              <a:rPr lang="zh-CN" altLang="en-US" sz="2400" dirty="0">
                <a:latin typeface="Courier New" panose="02070309020205020404" pitchFamily="49" charset="0"/>
              </a:rPr>
              <a:t>”</a:t>
            </a:r>
            <a:r>
              <a:rPr lang="zh-CN" altLang="en-US" sz="2400" dirty="0"/>
              <a:t>列，其数据类型为日期型</a:t>
            </a:r>
            <a:endParaRPr lang="en-US" altLang="zh-CN" sz="2400" dirty="0"/>
          </a:p>
          <a:p>
            <a:pPr algn="just" eaLnBrk="1" hangingPunct="1">
              <a:lnSpc>
                <a:spcPct val="140000"/>
              </a:lnSpc>
              <a:spcBef>
                <a:spcPct val="0"/>
              </a:spcBef>
              <a:buNone/>
            </a:pPr>
            <a:endParaRPr lang="zh-CN" altLang="en-US" sz="2400" dirty="0"/>
          </a:p>
          <a:p>
            <a:pPr lvl="1" algn="just" eaLnBrk="1" hangingPunct="1">
              <a:lnSpc>
                <a:spcPct val="140000"/>
              </a:lnSpc>
              <a:spcBef>
                <a:spcPct val="0"/>
              </a:spcBef>
              <a:buNone/>
            </a:pPr>
            <a:r>
              <a:rPr lang="zh-CN" altLang="en-US" sz="2000" dirty="0"/>
              <a:t>     </a:t>
            </a:r>
            <a:r>
              <a:rPr lang="en-US" altLang="zh-CN" dirty="0"/>
              <a:t>ALTER TABLE Student ADD S_entrance DATE</a:t>
            </a:r>
            <a:r>
              <a:rPr lang="zh-CN" altLang="en-US" dirty="0"/>
              <a:t>;</a:t>
            </a:r>
            <a:endParaRPr lang="en-US" altLang="zh-CN" dirty="0"/>
          </a:p>
          <a:p>
            <a:pPr lvl="1" eaLnBrk="1" hangingPunct="1">
              <a:lnSpc>
                <a:spcPct val="140000"/>
              </a:lnSpc>
              <a:spcBef>
                <a:spcPct val="0"/>
              </a:spcBef>
              <a:buNone/>
            </a:pPr>
            <a:endParaRPr lang="en-US" altLang="zh-CN" b="0" dirty="0"/>
          </a:p>
          <a:p>
            <a:pPr lvl="1" eaLnBrk="1" hangingPunct="1">
              <a:lnSpc>
                <a:spcPct val="140000"/>
              </a:lnSpc>
              <a:spcBef>
                <a:spcPct val="0"/>
              </a:spcBef>
              <a:buNone/>
            </a:pPr>
            <a:r>
              <a:rPr lang="zh-CN" altLang="en-US" dirty="0"/>
              <a:t>不管基本表中原来是否已有数据，新增加的列一律为空值</a:t>
            </a:r>
            <a:r>
              <a:rPr lang="zh-CN" altLang="en-US" b="0" dirty="0">
                <a:latin typeface="Courier New" panose="02070309020205020404" pitchFamily="49" charset="0"/>
              </a:rPr>
              <a:t> </a:t>
            </a:r>
            <a:endParaRPr lang="zh-CN" altLang="en-US" b="0" dirty="0">
              <a:latin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ln/>
        </p:spPr>
        <p:txBody>
          <a:bodyPr vert="horz" wrap="square" lIns="91440" tIns="45720" rIns="91440" bIns="45720" anchor="ctr"/>
          <a:p>
            <a:pPr eaLnBrk="1" hangingPunct="1"/>
            <a:r>
              <a:rPr lang="zh-CN" altLang="en-US" sz="3600" dirty="0"/>
              <a:t>修改基本表（续）</a:t>
            </a:r>
            <a:endParaRPr lang="zh-CN" altLang="en-US" sz="3600" dirty="0"/>
          </a:p>
        </p:txBody>
      </p:sp>
      <p:sp>
        <p:nvSpPr>
          <p:cNvPr id="49155" name="Rectangle 3"/>
          <p:cNvSpPr>
            <a:spLocks noGrp="1"/>
          </p:cNvSpPr>
          <p:nvPr>
            <p:ph type="body"/>
          </p:nvPr>
        </p:nvSpPr>
        <p:spPr>
          <a:xfrm>
            <a:off x="323850" y="1098550"/>
            <a:ext cx="8362950" cy="5097463"/>
          </a:xfrm>
          <a:ln/>
        </p:spPr>
        <p:txBody>
          <a:bodyPr vert="horz" wrap="square" lIns="91440" tIns="45720" rIns="91440" bIns="45720" anchor="t"/>
          <a:p>
            <a:pPr eaLnBrk="1" hangingPunct="1">
              <a:lnSpc>
                <a:spcPct val="140000"/>
              </a:lnSpc>
              <a:spcBef>
                <a:spcPct val="0"/>
              </a:spcBef>
              <a:buNone/>
            </a:pPr>
            <a:r>
              <a:rPr lang="en-US" altLang="zh-CN" sz="2400" dirty="0"/>
              <a:t>[</a:t>
            </a:r>
            <a:r>
              <a:rPr lang="zh-CN" altLang="en-US" sz="2400" dirty="0"/>
              <a:t>例</a:t>
            </a:r>
            <a:r>
              <a:rPr lang="en-US" altLang="zh-CN" sz="2400" dirty="0"/>
              <a:t>3.9]</a:t>
            </a:r>
            <a:r>
              <a:rPr lang="zh-CN" altLang="en-US" sz="2400" dirty="0"/>
              <a:t> 将年龄的数据类型由字符型（假设原来的数据类型是字符型）改为整数。</a:t>
            </a:r>
            <a:endParaRPr lang="zh-CN" altLang="en-US" sz="2400" dirty="0"/>
          </a:p>
          <a:p>
            <a:pPr eaLnBrk="1" hangingPunct="1">
              <a:lnSpc>
                <a:spcPct val="140000"/>
              </a:lnSpc>
              <a:spcBef>
                <a:spcPct val="0"/>
              </a:spcBef>
              <a:buNone/>
            </a:pPr>
            <a:r>
              <a:rPr lang="zh-CN" altLang="en-US" sz="2000" dirty="0"/>
              <a:t>    		</a:t>
            </a:r>
            <a:r>
              <a:rPr lang="en-US" altLang="zh-CN" sz="2400" dirty="0"/>
              <a:t>ALTER TABLE Student ALTER COLUMN Sage INT</a:t>
            </a:r>
            <a:r>
              <a:rPr lang="zh-CN" altLang="en-US" sz="2400" dirty="0"/>
              <a:t>;</a:t>
            </a:r>
            <a:endParaRPr lang="en-US" altLang="zh-CN" sz="2400" dirty="0"/>
          </a:p>
          <a:p>
            <a:pPr eaLnBrk="1" hangingPunct="1">
              <a:lnSpc>
                <a:spcPct val="140000"/>
              </a:lnSpc>
              <a:spcBef>
                <a:spcPct val="0"/>
              </a:spcBef>
              <a:buNone/>
            </a:pPr>
            <a:endParaRPr lang="zh-CN" altLang="en-US" sz="2400" dirty="0"/>
          </a:p>
          <a:p>
            <a:pPr eaLnBrk="1" hangingPunct="1">
              <a:lnSpc>
                <a:spcPct val="140000"/>
              </a:lnSpc>
              <a:spcBef>
                <a:spcPct val="0"/>
              </a:spcBef>
              <a:buNone/>
            </a:pPr>
            <a:r>
              <a:rPr lang="en-US" altLang="zh-CN" sz="2400" dirty="0"/>
              <a:t>[</a:t>
            </a:r>
            <a:r>
              <a:rPr lang="zh-CN" altLang="en-US" sz="2400" dirty="0"/>
              <a:t>例</a:t>
            </a:r>
            <a:r>
              <a:rPr lang="en-US" altLang="zh-CN" sz="2400" dirty="0"/>
              <a:t>3.10]</a:t>
            </a:r>
            <a:r>
              <a:rPr lang="zh-CN" altLang="en-US" sz="2400" dirty="0"/>
              <a:t> 增加课程名称必须取唯一值的约束条件。</a:t>
            </a:r>
            <a:endParaRPr lang="zh-CN" altLang="en-US" sz="2400" dirty="0"/>
          </a:p>
          <a:p>
            <a:pPr eaLnBrk="1" hangingPunct="1">
              <a:lnSpc>
                <a:spcPct val="140000"/>
              </a:lnSpc>
              <a:spcBef>
                <a:spcPct val="0"/>
              </a:spcBef>
              <a:buNone/>
            </a:pPr>
            <a:r>
              <a:rPr lang="zh-CN" altLang="en-US" sz="2000" dirty="0"/>
              <a:t>    		</a:t>
            </a:r>
            <a:r>
              <a:rPr lang="en-US" altLang="zh-CN" sz="2400" dirty="0"/>
              <a:t>ALTER TABLE Course ADD UNIQUE</a:t>
            </a:r>
            <a:r>
              <a:rPr lang="zh-CN" altLang="en-US" sz="2400" dirty="0"/>
              <a:t>(</a:t>
            </a:r>
            <a:r>
              <a:rPr lang="en-US" altLang="zh-CN" sz="2400" dirty="0"/>
              <a:t>Cname</a:t>
            </a:r>
            <a:r>
              <a:rPr lang="zh-CN" altLang="en-US" sz="2400" dirty="0"/>
              <a:t>)</a:t>
            </a:r>
            <a:r>
              <a:rPr lang="en-US" altLang="zh-CN" sz="2400" dirty="0"/>
              <a:t>; </a:t>
            </a:r>
            <a:endParaRPr lang="en-US" altLang="zh-CN"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ln/>
        </p:spPr>
        <p:txBody>
          <a:bodyPr vert="horz" wrap="square" lIns="91440" tIns="45720" rIns="91440" bIns="45720" anchor="ctr"/>
          <a:p>
            <a:pPr eaLnBrk="1" hangingPunct="1"/>
            <a:r>
              <a:rPr lang="en-US" altLang="zh-CN" sz="3600" dirty="0"/>
              <a:t>5. </a:t>
            </a:r>
            <a:r>
              <a:rPr lang="zh-CN" altLang="en-US" sz="3600" dirty="0"/>
              <a:t>删除基本表 </a:t>
            </a:r>
            <a:endParaRPr lang="zh-CN" altLang="en-US" sz="3600" dirty="0"/>
          </a:p>
        </p:txBody>
      </p:sp>
      <p:sp>
        <p:nvSpPr>
          <p:cNvPr id="50179" name="Rectangle 3"/>
          <p:cNvSpPr>
            <a:spLocks noGrp="1"/>
          </p:cNvSpPr>
          <p:nvPr>
            <p:ph type="body"/>
          </p:nvPr>
        </p:nvSpPr>
        <p:spPr>
          <a:xfrm>
            <a:off x="457200" y="1196975"/>
            <a:ext cx="8534400" cy="5127625"/>
          </a:xfrm>
          <a:ln/>
        </p:spPr>
        <p:txBody>
          <a:bodyPr vert="horz" wrap="square" lIns="91440" tIns="45720" rIns="91440" bIns="45720" anchor="t"/>
          <a:p>
            <a:pPr eaLnBrk="1" hangingPunct="1">
              <a:lnSpc>
                <a:spcPct val="120000"/>
              </a:lnSpc>
              <a:buNone/>
            </a:pPr>
            <a:r>
              <a:rPr lang="en-US" altLang="zh-CN" sz="2400" dirty="0"/>
              <a:t>	</a:t>
            </a:r>
            <a:r>
              <a:rPr lang="en-US" altLang="zh-CN" dirty="0"/>
              <a:t>DROP TABLE &lt;</a:t>
            </a:r>
            <a:r>
              <a:rPr lang="zh-CN" altLang="en-US" dirty="0"/>
              <a:t>表名</a:t>
            </a:r>
            <a:r>
              <a:rPr lang="en-US" altLang="zh-CN" dirty="0"/>
              <a:t>&gt;</a:t>
            </a:r>
            <a:r>
              <a:rPr lang="zh-CN" altLang="en-US" dirty="0"/>
              <a:t>［</a:t>
            </a:r>
            <a:r>
              <a:rPr lang="en-US" altLang="zh-CN" dirty="0"/>
              <a:t>RESTRICT| CASCADE</a:t>
            </a:r>
            <a:r>
              <a:rPr lang="zh-CN" altLang="en-US" dirty="0"/>
              <a:t>］</a:t>
            </a:r>
            <a:r>
              <a:rPr lang="en-US" altLang="zh-CN" dirty="0"/>
              <a:t>;</a:t>
            </a:r>
            <a:endParaRPr lang="zh-CN" altLang="en-US" sz="2400" dirty="0"/>
          </a:p>
          <a:p>
            <a:pPr eaLnBrk="1" hangingPunct="1">
              <a:lnSpc>
                <a:spcPct val="120000"/>
              </a:lnSpc>
            </a:pPr>
            <a:r>
              <a:rPr lang="en-US" altLang="zh-CN" dirty="0"/>
              <a:t>RESTRICT</a:t>
            </a:r>
            <a:r>
              <a:rPr lang="zh-CN" altLang="en-US" dirty="0"/>
              <a:t>：删除表是有限制的</a:t>
            </a:r>
            <a:r>
              <a:rPr lang="zh-CN" altLang="en-US" sz="2400" dirty="0"/>
              <a:t>。</a:t>
            </a:r>
            <a:endParaRPr lang="zh-CN" altLang="en-US" sz="2400" dirty="0"/>
          </a:p>
          <a:p>
            <a:pPr lvl="1" eaLnBrk="1" hangingPunct="1">
              <a:lnSpc>
                <a:spcPct val="150000"/>
              </a:lnSpc>
            </a:pPr>
            <a:r>
              <a:rPr lang="zh-CN" altLang="en-US" dirty="0"/>
              <a:t>欲删除的基本表不能被其他表的约束所引用</a:t>
            </a:r>
            <a:endParaRPr lang="zh-CN" altLang="en-US" dirty="0"/>
          </a:p>
          <a:p>
            <a:pPr lvl="1" eaLnBrk="1" hangingPunct="1">
              <a:lnSpc>
                <a:spcPct val="150000"/>
              </a:lnSpc>
            </a:pPr>
            <a:r>
              <a:rPr lang="zh-CN" altLang="en-US" dirty="0"/>
              <a:t>如果存在依赖该表的对象，则此表不能被删除</a:t>
            </a:r>
            <a:endParaRPr lang="zh-CN" altLang="en-US" dirty="0"/>
          </a:p>
          <a:p>
            <a:pPr eaLnBrk="1" hangingPunct="1">
              <a:lnSpc>
                <a:spcPct val="150000"/>
              </a:lnSpc>
            </a:pPr>
            <a:r>
              <a:rPr lang="en-US" altLang="zh-CN" dirty="0"/>
              <a:t>CASCADE</a:t>
            </a:r>
            <a:r>
              <a:rPr lang="zh-CN" altLang="en-US" dirty="0"/>
              <a:t>：删除该表没有限制</a:t>
            </a:r>
            <a:r>
              <a:rPr lang="zh-CN" altLang="en-US" sz="2400" dirty="0"/>
              <a:t>。</a:t>
            </a:r>
            <a:endParaRPr lang="zh-CN" altLang="en-US" sz="2400" dirty="0"/>
          </a:p>
          <a:p>
            <a:pPr lvl="1" eaLnBrk="1" hangingPunct="1">
              <a:lnSpc>
                <a:spcPct val="150000"/>
              </a:lnSpc>
            </a:pPr>
            <a:r>
              <a:rPr lang="zh-CN" altLang="en-US" dirty="0"/>
              <a:t>在删除基本表的同时，相关的依赖对象一起删除 </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ln/>
        </p:spPr>
        <p:txBody>
          <a:bodyPr vert="horz" wrap="square" lIns="91440" tIns="45720" rIns="91440" bIns="45720" anchor="ctr"/>
          <a:p>
            <a:pPr eaLnBrk="1" hangingPunct="1"/>
            <a:r>
              <a:rPr lang="zh-CN" altLang="en-US" sz="3600" dirty="0"/>
              <a:t>删除基本表（续）</a:t>
            </a:r>
            <a:endParaRPr lang="en-US" altLang="zh-CN" sz="3600" dirty="0"/>
          </a:p>
        </p:txBody>
      </p:sp>
      <p:sp>
        <p:nvSpPr>
          <p:cNvPr id="51203" name="Rectangle 3"/>
          <p:cNvSpPr>
            <a:spLocks noGrp="1"/>
          </p:cNvSpPr>
          <p:nvPr>
            <p:ph type="body"/>
          </p:nvPr>
        </p:nvSpPr>
        <p:spPr>
          <a:ln/>
        </p:spPr>
        <p:txBody>
          <a:bodyPr vert="horz" wrap="square" lIns="91440" tIns="45720" rIns="91440" bIns="45720" anchor="t"/>
          <a:p>
            <a:pPr algn="just" eaLnBrk="1" hangingPunct="1">
              <a:buNone/>
            </a:pPr>
            <a:r>
              <a:rPr lang="en-US" altLang="zh-CN" sz="2400" dirty="0"/>
              <a:t>    [</a:t>
            </a:r>
            <a:r>
              <a:rPr lang="zh-CN" altLang="en-US" sz="2400" dirty="0"/>
              <a:t>例</a:t>
            </a:r>
            <a:r>
              <a:rPr lang="en-US" altLang="zh-CN" sz="2400" dirty="0"/>
              <a:t>3.11]  </a:t>
            </a:r>
            <a:r>
              <a:rPr lang="zh-CN" altLang="en-US" sz="2400" dirty="0"/>
              <a:t>删除</a:t>
            </a:r>
            <a:r>
              <a:rPr lang="en-US" altLang="zh-CN" sz="2400" dirty="0"/>
              <a:t>Student</a:t>
            </a:r>
            <a:r>
              <a:rPr lang="zh-CN" altLang="en-US" sz="2400" dirty="0"/>
              <a:t>表</a:t>
            </a:r>
            <a:endParaRPr lang="zh-CN" altLang="en-US" sz="2400" dirty="0"/>
          </a:p>
          <a:p>
            <a:pPr lvl="1" eaLnBrk="1" hangingPunct="1">
              <a:lnSpc>
                <a:spcPct val="160000"/>
              </a:lnSpc>
              <a:buNone/>
            </a:pPr>
            <a:r>
              <a:rPr lang="zh-CN" altLang="en-US" dirty="0"/>
              <a:t>     </a:t>
            </a:r>
            <a:r>
              <a:rPr lang="en-US" altLang="zh-CN" dirty="0"/>
              <a:t>DROP TABLE  Student  CASCADE;</a:t>
            </a:r>
            <a:endParaRPr lang="en-US" altLang="zh-CN" dirty="0"/>
          </a:p>
          <a:p>
            <a:pPr lvl="1" eaLnBrk="1" hangingPunct="1">
              <a:lnSpc>
                <a:spcPct val="160000"/>
              </a:lnSpc>
            </a:pPr>
            <a:r>
              <a:rPr lang="zh-CN" altLang="en-US" dirty="0"/>
              <a:t>基本表定义被删除，数据被删除</a:t>
            </a:r>
            <a:endParaRPr lang="zh-CN" altLang="en-US" dirty="0"/>
          </a:p>
          <a:p>
            <a:pPr lvl="1" eaLnBrk="1" hangingPunct="1">
              <a:lnSpc>
                <a:spcPct val="160000"/>
              </a:lnSpc>
            </a:pPr>
            <a:r>
              <a:rPr lang="zh-CN" altLang="en-US" dirty="0"/>
              <a:t>表上建立的索引、视图、触发器等一般也将被删除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ctr"/>
          <a:p>
            <a:pPr eaLnBrk="1" hangingPunct="1"/>
            <a:r>
              <a:rPr lang="zh-CN" altLang="en-US" sz="3600" dirty="0"/>
              <a:t>删除基本表（续）</a:t>
            </a:r>
            <a:endParaRPr lang="zh-CN" altLang="en-US" sz="3600" dirty="0"/>
          </a:p>
        </p:txBody>
      </p:sp>
      <p:sp>
        <p:nvSpPr>
          <p:cNvPr id="52227" name="Rectangle 3"/>
          <p:cNvSpPr>
            <a:spLocks noGrp="1"/>
          </p:cNvSpPr>
          <p:nvPr>
            <p:ph type="body"/>
          </p:nvPr>
        </p:nvSpPr>
        <p:spPr>
          <a:xfrm>
            <a:off x="107950" y="1098550"/>
            <a:ext cx="9036050" cy="5427663"/>
          </a:xfrm>
          <a:ln/>
        </p:spPr>
        <p:txBody>
          <a:bodyPr vert="horz" wrap="square" lIns="91440" tIns="45720" rIns="91440" bIns="45720" anchor="t"/>
          <a:p>
            <a:pPr eaLnBrk="1" hangingPunct="1">
              <a:lnSpc>
                <a:spcPct val="120000"/>
              </a:lnSpc>
              <a:buNone/>
            </a:pPr>
            <a:r>
              <a:rPr lang="zh-CN" altLang="en-US" sz="2400" dirty="0"/>
              <a:t>  </a:t>
            </a:r>
            <a:r>
              <a:rPr lang="en-US" altLang="zh-CN" sz="2400" dirty="0"/>
              <a:t>[</a:t>
            </a:r>
            <a:r>
              <a:rPr lang="zh-CN" altLang="en-US" sz="2400" dirty="0"/>
              <a:t>例</a:t>
            </a:r>
            <a:r>
              <a:rPr lang="en-US" altLang="zh-CN" sz="2400" dirty="0"/>
              <a:t>3.12 ]</a:t>
            </a:r>
            <a:r>
              <a:rPr lang="zh-CN" altLang="en-US" sz="2400" dirty="0"/>
              <a:t>若表上建有视图，选择</a:t>
            </a:r>
            <a:r>
              <a:rPr lang="en-US" altLang="zh-CN" sz="2400" dirty="0"/>
              <a:t>RESTRICT</a:t>
            </a:r>
            <a:r>
              <a:rPr lang="zh-CN" altLang="en-US" sz="2400" dirty="0"/>
              <a:t>时表不能删除;选择</a:t>
            </a:r>
            <a:r>
              <a:rPr lang="en-US" altLang="zh-CN" sz="2400" dirty="0"/>
              <a:t>CASCADE</a:t>
            </a:r>
            <a:r>
              <a:rPr lang="zh-CN" altLang="en-US" sz="2400" dirty="0"/>
              <a:t>时可以删除表，视图也自动删除。	</a:t>
            </a:r>
            <a:endParaRPr lang="zh-CN" altLang="en-US" sz="2400" dirty="0"/>
          </a:p>
          <a:p>
            <a:pPr eaLnBrk="1" hangingPunct="1">
              <a:lnSpc>
                <a:spcPct val="120000"/>
              </a:lnSpc>
              <a:buNone/>
            </a:pPr>
            <a:endParaRPr lang="en-US" altLang="zh-CN" sz="2000" dirty="0"/>
          </a:p>
          <a:p>
            <a:pPr eaLnBrk="1" hangingPunct="1">
              <a:lnSpc>
                <a:spcPct val="120000"/>
              </a:lnSpc>
              <a:buNone/>
            </a:pPr>
            <a:r>
              <a:rPr lang="zh-CN" altLang="en-US" sz="2000" dirty="0"/>
              <a:t>    </a:t>
            </a:r>
            <a:r>
              <a:rPr lang="en-US" altLang="zh-CN" sz="2000" dirty="0"/>
              <a:t>CREATE VIEW IS_Student      </a:t>
            </a:r>
            <a:endParaRPr lang="en-US" altLang="zh-CN" sz="2000" dirty="0"/>
          </a:p>
          <a:p>
            <a:pPr eaLnBrk="1" hangingPunct="1">
              <a:lnSpc>
                <a:spcPct val="120000"/>
              </a:lnSpc>
              <a:buNone/>
            </a:pPr>
            <a:r>
              <a:rPr lang="zh-CN" altLang="en-US" sz="2000" dirty="0"/>
              <a:t>    </a:t>
            </a:r>
            <a:r>
              <a:rPr lang="en-US" altLang="zh-CN" sz="2000" dirty="0"/>
              <a:t>AS </a:t>
            </a:r>
            <a:endParaRPr lang="en-US" altLang="zh-CN" sz="2000" dirty="0"/>
          </a:p>
          <a:p>
            <a:pPr eaLnBrk="1" hangingPunct="1">
              <a:lnSpc>
                <a:spcPct val="120000"/>
              </a:lnSpc>
              <a:buNone/>
            </a:pPr>
            <a:r>
              <a:rPr lang="en-US" altLang="zh-CN" sz="2000" dirty="0"/>
              <a:t>	    SELECT Sno</a:t>
            </a:r>
            <a:r>
              <a:rPr lang="zh-CN" altLang="en-US" sz="2000" dirty="0"/>
              <a:t>,</a:t>
            </a:r>
            <a:r>
              <a:rPr lang="en-US" altLang="zh-CN" sz="2000" dirty="0"/>
              <a:t>Sname</a:t>
            </a:r>
            <a:r>
              <a:rPr lang="zh-CN" altLang="en-US" sz="2000" dirty="0"/>
              <a:t>,</a:t>
            </a:r>
            <a:r>
              <a:rPr lang="en-US" altLang="zh-CN" sz="2000" dirty="0"/>
              <a:t>Sage</a:t>
            </a:r>
            <a:endParaRPr lang="en-US" altLang="zh-CN" sz="2000" dirty="0"/>
          </a:p>
          <a:p>
            <a:pPr eaLnBrk="1" hangingPunct="1">
              <a:lnSpc>
                <a:spcPct val="120000"/>
              </a:lnSpc>
              <a:buNone/>
            </a:pPr>
            <a:r>
              <a:rPr lang="en-US" altLang="zh-CN" sz="2000" dirty="0"/>
              <a:t>	    FROM  Student</a:t>
            </a:r>
            <a:endParaRPr lang="en-US" altLang="zh-CN" sz="2000" dirty="0"/>
          </a:p>
          <a:p>
            <a:pPr eaLnBrk="1" hangingPunct="1">
              <a:lnSpc>
                <a:spcPct val="120000"/>
              </a:lnSpc>
              <a:buNone/>
            </a:pPr>
            <a:r>
              <a:rPr lang="en-US" altLang="zh-CN" sz="2000" dirty="0"/>
              <a:t>    	    WHERE Sdept='IS'</a:t>
            </a:r>
            <a:r>
              <a:rPr lang="zh-CN" altLang="en-US" sz="2000" dirty="0"/>
              <a:t>;</a:t>
            </a:r>
            <a:endParaRPr lang="zh-CN" altLang="en-US" sz="2400" dirty="0"/>
          </a:p>
          <a:p>
            <a:pPr eaLnBrk="1" hangingPunct="1">
              <a:lnSpc>
                <a:spcPct val="120000"/>
              </a:lnSpc>
              <a:buNone/>
            </a:pPr>
            <a:endParaRPr lang="zh-CN" altLang="en-US" dirty="0"/>
          </a:p>
          <a:p>
            <a:pPr eaLnBrk="1" hangingPunct="1">
              <a:lnSpc>
                <a:spcPct val="120000"/>
              </a:lnSpc>
              <a:buNone/>
            </a:pPr>
            <a:r>
              <a:rPr lang="zh-CN" altLang="en-US" sz="2000" dirty="0"/>
              <a:t>	    </a:t>
            </a:r>
            <a:r>
              <a:rPr lang="en-US" altLang="zh-CN" sz="2000" dirty="0"/>
              <a:t>DROP TABLE Student RESTRICT;   </a:t>
            </a:r>
            <a:endParaRPr lang="en-US" altLang="zh-CN" sz="2000" dirty="0"/>
          </a:p>
          <a:p>
            <a:pPr eaLnBrk="1" hangingPunct="1">
              <a:lnSpc>
                <a:spcPct val="120000"/>
              </a:lnSpc>
              <a:buNone/>
            </a:pPr>
            <a:r>
              <a:rPr lang="en-US" altLang="zh-CN" sz="2000" dirty="0"/>
              <a:t> --</a:t>
            </a:r>
            <a:r>
              <a:rPr lang="en-US" altLang="zh-CN" sz="2000" dirty="0">
                <a:solidFill>
                  <a:srgbClr val="FF00FF"/>
                </a:solidFill>
              </a:rPr>
              <a:t>ERROR</a:t>
            </a:r>
            <a:r>
              <a:rPr lang="en-US" altLang="zh-CN" sz="2000" dirty="0"/>
              <a:t>: cannot drop table Student because other objects depend on it</a:t>
            </a:r>
            <a:endParaRPr lang="en-US" altLang="zh-CN" sz="2000" dirty="0"/>
          </a:p>
          <a:p>
            <a:pPr eaLnBrk="1" hangingPunct="1">
              <a:buNone/>
            </a:pPr>
            <a:r>
              <a:rPr lang="en-US" altLang="zh-CN" sz="2400" dirty="0"/>
              <a:t>	</a:t>
            </a:r>
            <a:endParaRPr lang="en-US" altLang="zh-CN"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ctr"/>
          <a:p>
            <a:pPr eaLnBrk="1" hangingPunct="1"/>
            <a:r>
              <a:rPr lang="zh-CN" altLang="en-US" sz="3600" dirty="0"/>
              <a:t>删除基本表（续）</a:t>
            </a:r>
            <a:endParaRPr lang="zh-CN" altLang="en-US" sz="3600" dirty="0"/>
          </a:p>
        </p:txBody>
      </p:sp>
      <p:sp>
        <p:nvSpPr>
          <p:cNvPr id="53251" name="Rectangle 3"/>
          <p:cNvSpPr>
            <a:spLocks noGrp="1"/>
          </p:cNvSpPr>
          <p:nvPr>
            <p:ph type="body"/>
          </p:nvPr>
        </p:nvSpPr>
        <p:spPr>
          <a:xfrm>
            <a:off x="457200" y="1052513"/>
            <a:ext cx="8229600" cy="4854575"/>
          </a:xfrm>
          <a:ln/>
        </p:spPr>
        <p:txBody>
          <a:bodyPr vert="horz" wrap="square" lIns="91440" tIns="45720" rIns="91440" bIns="45720" anchor="t"/>
          <a:p>
            <a:pPr eaLnBrk="1" hangingPunct="1">
              <a:lnSpc>
                <a:spcPct val="180000"/>
              </a:lnSpc>
              <a:buNone/>
            </a:pPr>
            <a:r>
              <a:rPr lang="en-US" altLang="zh-CN" sz="2400" dirty="0"/>
              <a:t>[</a:t>
            </a:r>
            <a:r>
              <a:rPr lang="zh-CN" altLang="en-US" sz="2400" dirty="0"/>
              <a:t>例</a:t>
            </a:r>
            <a:r>
              <a:rPr lang="en-US" altLang="zh-CN" sz="2400" dirty="0"/>
              <a:t>3.12</a:t>
            </a:r>
            <a:r>
              <a:rPr lang="zh-CN" altLang="en-US" sz="2400" dirty="0"/>
              <a:t>续</a:t>
            </a:r>
            <a:r>
              <a:rPr lang="en-US" altLang="zh-CN" sz="2400" dirty="0"/>
              <a:t>]</a:t>
            </a:r>
            <a:r>
              <a:rPr lang="zh-CN" altLang="en-US" sz="2400" dirty="0"/>
              <a:t>如果选择</a:t>
            </a:r>
            <a:r>
              <a:rPr lang="en-US" altLang="zh-CN" sz="2400" dirty="0"/>
              <a:t>CASCADE</a:t>
            </a:r>
            <a:r>
              <a:rPr lang="zh-CN" altLang="en-US" sz="2400" dirty="0"/>
              <a:t>时可以删除表，视图也自动被删除 </a:t>
            </a:r>
            <a:endParaRPr lang="zh-CN" altLang="en-US" sz="2400" dirty="0"/>
          </a:p>
          <a:p>
            <a:pPr eaLnBrk="1" hangingPunct="1">
              <a:lnSpc>
                <a:spcPct val="180000"/>
              </a:lnSpc>
              <a:buNone/>
            </a:pPr>
            <a:r>
              <a:rPr lang="en-US" altLang="zh-CN" sz="2400" dirty="0"/>
              <a:t>DROP TABLE Student CASCADE; 	    </a:t>
            </a:r>
            <a:endParaRPr lang="en-US" altLang="zh-CN" sz="2400" dirty="0"/>
          </a:p>
          <a:p>
            <a:pPr eaLnBrk="1" hangingPunct="1">
              <a:lnSpc>
                <a:spcPct val="180000"/>
              </a:lnSpc>
              <a:buNone/>
            </a:pPr>
            <a:r>
              <a:rPr lang="en-US" altLang="zh-CN" sz="2400" dirty="0"/>
              <a:t> --</a:t>
            </a:r>
            <a:r>
              <a:rPr lang="en-US" altLang="zh-CN" sz="2400" dirty="0">
                <a:solidFill>
                  <a:srgbClr val="FF00FF"/>
                </a:solidFill>
              </a:rPr>
              <a:t>NOTICE</a:t>
            </a:r>
            <a:r>
              <a:rPr lang="en-US" altLang="zh-CN" sz="2400" dirty="0"/>
              <a:t>: drop cascades to view IS_Student</a:t>
            </a:r>
            <a:endParaRPr lang="en-US" altLang="zh-CN" sz="2400" dirty="0"/>
          </a:p>
          <a:p>
            <a:pPr eaLnBrk="1" hangingPunct="1">
              <a:lnSpc>
                <a:spcPct val="180000"/>
              </a:lnSpc>
              <a:buNone/>
            </a:pPr>
            <a:r>
              <a:rPr lang="en-US" altLang="zh-CN" sz="2400" dirty="0"/>
              <a:t>SELECT * FROM IS_Student;</a:t>
            </a:r>
            <a:endParaRPr lang="en-US" altLang="zh-CN" sz="2400" dirty="0"/>
          </a:p>
          <a:p>
            <a:pPr eaLnBrk="1" hangingPunct="1">
              <a:lnSpc>
                <a:spcPct val="180000"/>
              </a:lnSpc>
              <a:buNone/>
            </a:pPr>
            <a:r>
              <a:rPr lang="en-US" altLang="zh-CN" sz="2400" dirty="0"/>
              <a:t>--</a:t>
            </a:r>
            <a:r>
              <a:rPr lang="en-US" altLang="zh-CN" sz="2400" dirty="0">
                <a:solidFill>
                  <a:srgbClr val="FF00FF"/>
                </a:solidFill>
              </a:rPr>
              <a:t>ERROR</a:t>
            </a:r>
            <a:r>
              <a:rPr lang="en-US" altLang="zh-CN" sz="2400" dirty="0"/>
              <a:t>: relation " IS_Student " does not exist </a:t>
            </a:r>
            <a:endParaRPr lang="en-US" altLang="zh-CN" sz="2400" dirty="0"/>
          </a:p>
          <a:p>
            <a:pPr eaLnBrk="1" hangingPunct="1"/>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4274" name="Rectangle 2"/>
          <p:cNvSpPr>
            <a:spLocks noGrp="1"/>
          </p:cNvSpPr>
          <p:nvPr>
            <p:ph type="title"/>
          </p:nvPr>
        </p:nvSpPr>
        <p:spPr>
          <a:ln/>
        </p:spPr>
        <p:txBody>
          <a:bodyPr vert="horz" wrap="square" lIns="91440" tIns="45720" rIns="91440" bIns="45720" anchor="ctr"/>
          <a:p>
            <a:pPr eaLnBrk="1" hangingPunct="1"/>
            <a:r>
              <a:rPr lang="zh-CN" altLang="en-US" sz="3600" dirty="0"/>
              <a:t>删除基本表（续）</a:t>
            </a:r>
            <a:endParaRPr lang="zh-CN" altLang="en-US" sz="3600" dirty="0"/>
          </a:p>
        </p:txBody>
      </p:sp>
      <p:sp>
        <p:nvSpPr>
          <p:cNvPr id="54275" name="Rectangle 5"/>
          <p:cNvSpPr/>
          <p:nvPr/>
        </p:nvSpPr>
        <p:spPr>
          <a:xfrm>
            <a:off x="1827213" y="1927225"/>
            <a:ext cx="295275" cy="0"/>
          </a:xfrm>
          <a:prstGeom prst="rect">
            <a:avLst/>
          </a:prstGeom>
          <a:noFill/>
          <a:ln w="9525">
            <a:noFill/>
          </a:ln>
        </p:spPr>
        <p:txBody>
          <a:bodyPr wrap="none">
            <a:spAutoFit/>
          </a:bodyPr>
          <a:p>
            <a:endParaRPr lang="zh-CN" altLang="en-US" dirty="0">
              <a:latin typeface="Arial" panose="020B0604020202020204" pitchFamily="34" charset="0"/>
            </a:endParaRPr>
          </a:p>
        </p:txBody>
      </p:sp>
      <p:sp>
        <p:nvSpPr>
          <p:cNvPr id="54276" name="Line 167"/>
          <p:cNvSpPr/>
          <p:nvPr/>
        </p:nvSpPr>
        <p:spPr>
          <a:xfrm>
            <a:off x="4598988" y="2292350"/>
            <a:ext cx="0" cy="0"/>
          </a:xfrm>
          <a:prstGeom prst="line">
            <a:avLst/>
          </a:prstGeom>
          <a:ln w="12700" cap="rnd" cmpd="sng">
            <a:solidFill>
              <a:srgbClr val="000000"/>
            </a:solidFill>
            <a:prstDash val="solid"/>
            <a:headEnd type="none" w="med" len="med"/>
            <a:tailEnd type="none" w="med" len="med"/>
          </a:ln>
        </p:spPr>
      </p:sp>
      <p:graphicFrame>
        <p:nvGraphicFramePr>
          <p:cNvPr id="52229" name="Group 5"/>
          <p:cNvGraphicFramePr>
            <a:graphicFrameLocks noGrp="1"/>
          </p:cNvGraphicFramePr>
          <p:nvPr/>
        </p:nvGraphicFramePr>
        <p:xfrm>
          <a:off x="388938" y="1196975"/>
          <a:ext cx="8575675" cy="4737100"/>
        </p:xfrm>
        <a:graphic>
          <a:graphicData uri="http://schemas.openxmlformats.org/drawingml/2006/table">
            <a:tbl>
              <a:tblPr/>
              <a:tblGrid>
                <a:gridCol w="434765"/>
                <a:gridCol w="2901132"/>
                <a:gridCol w="614729"/>
                <a:gridCol w="521719"/>
                <a:gridCol w="743203"/>
                <a:gridCol w="744844"/>
                <a:gridCol w="684141"/>
                <a:gridCol w="756328"/>
                <a:gridCol w="1174688"/>
              </a:tblGrid>
              <a:tr h="914343">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序</a:t>
                      </a:r>
                      <a:endPar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号</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标准及主流数据库</a:t>
                      </a:r>
                      <a:endPar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的处理方式</a:t>
                      </a:r>
                      <a:endPar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依赖基本表</a:t>
                      </a:r>
                      <a:endPar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的对象</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SQL2011</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err="1" smtClean="0">
                          <a:ln>
                            <a:noFill/>
                          </a:ln>
                          <a:solidFill>
                            <a:schemeClr val="tx1"/>
                          </a:solidFill>
                          <a:effectLst/>
                          <a:latin typeface="+mn-lt"/>
                          <a:ea typeface="宋体" panose="02010600030101010101" pitchFamily="2" charset="-122"/>
                          <a:cs typeface="Times New Roman" panose="02020603050405020304" pitchFamily="18" charset="0"/>
                        </a:rPr>
                        <a:t>Kingbase</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ES</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Oracle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12c</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MS SQL</a:t>
                      </a:r>
                      <a:endPar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Server 2012</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80">
                <a:tc vMerge="1">
                  <a:tcPr/>
                </a:tc>
                <a:tc vMerge="1">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R</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C</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R</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C</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mn-lt"/>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C</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mn-lt"/>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52">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1</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索引</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无规定</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4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2</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视图</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34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3</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DEFAULT</a:t>
                      </a: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PRIMARY KEY</a:t>
                      </a: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CHECK</a:t>
                      </a: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（只含该表的列）</a:t>
                      </a: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NOT NULL </a:t>
                      </a: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等约束</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7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4</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外码</a:t>
                      </a: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FOREIGN KEY</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27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5</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触发器</a:t>
                      </a: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TRIGGER</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297">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6</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函数或存储过程</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保留</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92" name="Text Box 873"/>
          <p:cNvSpPr txBox="1">
            <a:spLocks noChangeArrowheads="1"/>
          </p:cNvSpPr>
          <p:nvPr/>
        </p:nvSpPr>
        <p:spPr bwMode="auto">
          <a:xfrm>
            <a:off x="220663" y="868363"/>
            <a:ext cx="6980238" cy="400050"/>
          </a:xfrm>
          <a:prstGeom prst="rect">
            <a:avLst/>
          </a:prstGeom>
          <a:noFill/>
          <a:ln w="9525">
            <a:noFill/>
            <a:miter lim="800000"/>
          </a:ln>
        </p:spPr>
        <p:txBody>
          <a:bodyPr wrap="none">
            <a:spAutoFit/>
          </a:bodyPr>
          <a:lstStyle/>
          <a:p>
            <a:pPr marL="342900" marR="0" indent="-342900" defTabSz="914400">
              <a:buClrTx/>
              <a:buSzTx/>
              <a:defRPr/>
            </a:pPr>
            <a:r>
              <a:rPr kumimoji="0" lang="en-US" altLang="zh-CN" sz="2000" b="1" kern="1200" cap="none" spc="0" normalizeH="0" baseline="0" noProof="0" dirty="0">
                <a:latin typeface="+mn-lt"/>
                <a:ea typeface="宋体" panose="02010600030101010101" pitchFamily="2" charset="-122"/>
                <a:cs typeface="+mn-cs"/>
              </a:rPr>
              <a:t>DROP TABLE</a:t>
            </a:r>
            <a:r>
              <a:rPr kumimoji="0" lang="zh-CN" altLang="en-US" sz="2000" b="1" kern="1200" cap="none" spc="0" normalizeH="0" baseline="0" noProof="0" dirty="0">
                <a:latin typeface="+mn-lt"/>
                <a:ea typeface="宋体" panose="02010600030101010101" pitchFamily="2" charset="-122"/>
                <a:cs typeface="+mn-cs"/>
              </a:rPr>
              <a:t>时，</a:t>
            </a:r>
            <a:r>
              <a:rPr kumimoji="0" lang="en-US" altLang="zh-CN" sz="2000" b="1" kern="1200" cap="none" spc="0" normalizeH="0" baseline="0" noProof="0" dirty="0">
                <a:latin typeface="+mn-lt"/>
                <a:ea typeface="宋体" panose="02010600030101010101" pitchFamily="2" charset="-122"/>
                <a:cs typeface="+mn-cs"/>
              </a:rPr>
              <a:t>SQL2011 </a:t>
            </a:r>
            <a:r>
              <a:rPr kumimoji="0" lang="zh-CN" altLang="en-US" sz="2000" b="1" kern="1200" cap="none" spc="0" normalizeH="0" baseline="0" noProof="0" dirty="0">
                <a:latin typeface="+mn-lt"/>
                <a:ea typeface="宋体" panose="02010600030101010101" pitchFamily="2" charset="-122"/>
                <a:cs typeface="+mn-cs"/>
              </a:rPr>
              <a:t>与 </a:t>
            </a:r>
            <a:r>
              <a:rPr kumimoji="0" lang="en-US" altLang="zh-CN" sz="2000" b="1" kern="1200" cap="none" spc="0" normalizeH="0" baseline="0" noProof="0" dirty="0">
                <a:latin typeface="+mn-lt"/>
                <a:ea typeface="宋体" panose="02010600030101010101" pitchFamily="2" charset="-122"/>
                <a:cs typeface="+mn-cs"/>
              </a:rPr>
              <a:t>3</a:t>
            </a:r>
            <a:r>
              <a:rPr kumimoji="0" lang="zh-CN" altLang="en-US" sz="2000" b="1" kern="1200" cap="none" spc="0" normalizeH="0" baseline="0" noProof="0" dirty="0">
                <a:latin typeface="+mn-lt"/>
                <a:ea typeface="宋体" panose="02010600030101010101" pitchFamily="2" charset="-122"/>
                <a:cs typeface="+mn-cs"/>
              </a:rPr>
              <a:t>个</a:t>
            </a:r>
            <a:r>
              <a:rPr kumimoji="0" lang="en-US" altLang="zh-CN" sz="2000" b="1" kern="1200" cap="none" spc="0" normalizeH="0" baseline="0" noProof="0" dirty="0">
                <a:latin typeface="+mn-lt"/>
                <a:ea typeface="宋体" panose="02010600030101010101" pitchFamily="2" charset="-122"/>
                <a:cs typeface="+mn-cs"/>
              </a:rPr>
              <a:t>RDBMS</a:t>
            </a:r>
            <a:r>
              <a:rPr kumimoji="0" lang="zh-CN" altLang="en-US" sz="2000" b="1" kern="1200" cap="none" spc="0" normalizeH="0" baseline="0" noProof="0" dirty="0">
                <a:latin typeface="+mn-lt"/>
                <a:ea typeface="宋体" panose="02010600030101010101" pitchFamily="2" charset="-122"/>
                <a:cs typeface="+mn-cs"/>
              </a:rPr>
              <a:t>的处理策略比较</a:t>
            </a:r>
            <a:endParaRPr kumimoji="0" lang="zh-CN" altLang="en-US" sz="2000" b="1" kern="1200" cap="none" spc="0" normalizeH="0" baseline="0" noProof="0" dirty="0">
              <a:latin typeface="+mn-lt"/>
              <a:ea typeface="宋体" panose="02010600030101010101" pitchFamily="2" charset="-122"/>
              <a:cs typeface="+mn-cs"/>
            </a:endParaRPr>
          </a:p>
        </p:txBody>
      </p:sp>
      <p:sp>
        <p:nvSpPr>
          <p:cNvPr id="54365" name="Rectangle 876"/>
          <p:cNvSpPr/>
          <p:nvPr/>
        </p:nvSpPr>
        <p:spPr>
          <a:xfrm>
            <a:off x="250825" y="5876925"/>
            <a:ext cx="8893175" cy="561975"/>
          </a:xfrm>
          <a:prstGeom prst="rect">
            <a:avLst/>
          </a:prstGeom>
          <a:noFill/>
          <a:ln w="9525">
            <a:noFill/>
          </a:ln>
        </p:spPr>
        <p:txBody>
          <a:bodyPr>
            <a:spAutoFit/>
          </a:bodyPr>
          <a:p>
            <a:pPr marL="342900" indent="-342900">
              <a:lnSpc>
                <a:spcPct val="110000"/>
              </a:lnSpc>
            </a:pPr>
            <a:r>
              <a:rPr lang="en-US" altLang="zh-CN" sz="1400" b="1" dirty="0">
                <a:latin typeface="Arial" panose="020B0604020202020204" pitchFamily="34" charset="0"/>
              </a:rPr>
              <a:t>R</a:t>
            </a:r>
            <a:r>
              <a:rPr lang="zh-CN" altLang="en-US" sz="1400" b="1" dirty="0">
                <a:latin typeface="Arial" panose="020B0604020202020204" pitchFamily="34" charset="0"/>
              </a:rPr>
              <a:t>表示</a:t>
            </a:r>
            <a:r>
              <a:rPr lang="en-US" altLang="zh-CN" sz="1400" b="1" dirty="0">
                <a:latin typeface="Arial" panose="020B0604020202020204" pitchFamily="34" charset="0"/>
              </a:rPr>
              <a:t>RESTRICT , C</a:t>
            </a:r>
            <a:r>
              <a:rPr lang="zh-CN" altLang="en-US" sz="1400" b="1" dirty="0">
                <a:latin typeface="Arial" panose="020B0604020202020204" pitchFamily="34" charset="0"/>
              </a:rPr>
              <a:t>表示</a:t>
            </a:r>
            <a:r>
              <a:rPr lang="en-US" altLang="zh-CN" sz="1400" b="1" dirty="0">
                <a:latin typeface="Arial" panose="020B0604020202020204" pitchFamily="34" charset="0"/>
              </a:rPr>
              <a:t>CASCADE</a:t>
            </a:r>
            <a:endParaRPr lang="en-US" altLang="zh-CN" sz="1400" b="1" dirty="0">
              <a:latin typeface="Arial" panose="020B0604020202020204" pitchFamily="34" charset="0"/>
            </a:endParaRPr>
          </a:p>
          <a:p>
            <a:pPr marL="342900" indent="-342900">
              <a:lnSpc>
                <a:spcPct val="120000"/>
              </a:lnSpc>
            </a:pPr>
            <a:r>
              <a:rPr lang="en-US" altLang="zh-CN" sz="1400" b="1" dirty="0">
                <a:latin typeface="Arial" panose="020B0604020202020204" pitchFamily="34" charset="0"/>
              </a:rPr>
              <a:t> '×'</a:t>
            </a:r>
            <a:r>
              <a:rPr lang="zh-CN" altLang="en-US" sz="1400" b="1" dirty="0">
                <a:latin typeface="Arial" panose="020B0604020202020204" pitchFamily="34" charset="0"/>
              </a:rPr>
              <a:t>表示不能删除基本表，</a:t>
            </a:r>
            <a:r>
              <a:rPr lang="en-US" altLang="zh-CN" sz="1400" b="1" dirty="0">
                <a:latin typeface="Arial" panose="020B0604020202020204" pitchFamily="34" charset="0"/>
              </a:rPr>
              <a:t>'√'</a:t>
            </a:r>
            <a:r>
              <a:rPr lang="zh-CN" altLang="en-US" sz="1400" b="1" dirty="0">
                <a:latin typeface="Arial" panose="020B0604020202020204" pitchFamily="34" charset="0"/>
              </a:rPr>
              <a:t>表示能删除基本表，‘保留’表示删除基本表后，还保留依赖对象 </a:t>
            </a:r>
            <a:endParaRPr lang="zh-CN" altLang="en-US" sz="1400" b="1" dirty="0">
              <a:latin typeface="Arial" panose="020B0604020202020204" pitchFamily="34" charset="0"/>
            </a:endParaRPr>
          </a:p>
        </p:txBody>
      </p:sp>
      <p:cxnSp>
        <p:nvCxnSpPr>
          <p:cNvPr id="54366" name="直接连接符 14"/>
          <p:cNvCxnSpPr/>
          <p:nvPr/>
        </p:nvCxnSpPr>
        <p:spPr>
          <a:xfrm>
            <a:off x="827088" y="1196975"/>
            <a:ext cx="2881312" cy="1368425"/>
          </a:xfrm>
          <a:prstGeom prst="line">
            <a:avLst/>
          </a:prstGeom>
          <a:ln w="9525" cap="flat" cmpd="sng">
            <a:solidFill>
              <a:schemeClr val="tx1"/>
            </a:solidFill>
            <a:prstDash val="solid"/>
            <a:headEnd type="none" w="med" len="med"/>
            <a:tailEnd type="none" w="med" len="med"/>
          </a:ln>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457200" y="106363"/>
            <a:ext cx="8229600" cy="874712"/>
          </a:xfrm>
          <a:ln/>
        </p:spPr>
        <p:txBody>
          <a:bodyPr vert="horz" wrap="square" lIns="91440" tIns="45720" rIns="91440" bIns="45720" anchor="ctr"/>
          <a:p>
            <a:r>
              <a:rPr lang="en-US" altLang="zh-CN" sz="3600" dirty="0"/>
              <a:t>SQL</a:t>
            </a:r>
            <a:r>
              <a:rPr lang="zh-CN" altLang="en-US" sz="3600" dirty="0"/>
              <a:t>标准的进展过程</a:t>
            </a:r>
            <a:endParaRPr lang="zh-CN" altLang="en-US" sz="3600" dirty="0"/>
          </a:p>
        </p:txBody>
      </p:sp>
      <p:graphicFrame>
        <p:nvGraphicFramePr>
          <p:cNvPr id="10243" name="Group 3"/>
          <p:cNvGraphicFramePr>
            <a:graphicFrameLocks noGrp="1"/>
          </p:cNvGraphicFramePr>
          <p:nvPr/>
        </p:nvGraphicFramePr>
        <p:xfrm>
          <a:off x="817563" y="1557338"/>
          <a:ext cx="7083425" cy="3778250"/>
        </p:xfrm>
        <a:graphic>
          <a:graphicData uri="http://schemas.openxmlformats.org/drawingml/2006/table">
            <a:tbl>
              <a:tblPr/>
              <a:tblGrid>
                <a:gridCol w="2922989"/>
                <a:gridCol w="2037887"/>
                <a:gridCol w="2122549"/>
              </a:tblGrid>
              <a:tr h="3968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标准</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大致页数 </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发布日期</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SQL/86</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1986.10</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6196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SQL/89（FIPS 127-1）</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120</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页 </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1989</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年</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SQL/92</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622</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页</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1992</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年</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SQL99（SQL 3）</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1700</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页 </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1999</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年</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SQL2003</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3600</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页</a:t>
                      </a: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2003</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年</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968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SQL2008</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3777</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页</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2006</a:t>
                      </a:r>
                      <a:r>
                        <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年</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61753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SQL2011</a:t>
                      </a:r>
                      <a:endParaRPr kumimoji="0" 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2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2010</a:t>
                      </a:r>
                      <a:r>
                        <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年</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1305" name="Rectangle 3"/>
          <p:cNvSpPr txBox="1"/>
          <p:nvPr/>
        </p:nvSpPr>
        <p:spPr>
          <a:xfrm>
            <a:off x="250825" y="5589588"/>
            <a:ext cx="8893175" cy="719137"/>
          </a:xfrm>
          <a:prstGeom prst="rect">
            <a:avLst/>
          </a:prstGeom>
          <a:noFill/>
          <a:ln w="9525">
            <a:noFill/>
          </a:ln>
        </p:spPr>
        <p:txBody>
          <a:bodyPr/>
          <a:p>
            <a:pPr marL="342900" indent="-342900">
              <a:spcBef>
                <a:spcPct val="20000"/>
              </a:spcBef>
              <a:buSzPct val="100000"/>
              <a:buFont typeface="Wingdings" panose="05000000000000000000" pitchFamily="2" charset="2"/>
            </a:pPr>
            <a:r>
              <a:rPr lang="zh-CN" altLang="en-US" sz="2400" b="1" dirty="0">
                <a:latin typeface="Arial" panose="020B0604020202020204" pitchFamily="34" charset="0"/>
              </a:rPr>
              <a:t>目前，没有一个数据库系统能够支持</a:t>
            </a:r>
            <a:r>
              <a:rPr lang="en-US" altLang="zh-CN" sz="2400" b="1" dirty="0">
                <a:latin typeface="Arial" panose="020B0604020202020204" pitchFamily="34" charset="0"/>
              </a:rPr>
              <a:t>SQL</a:t>
            </a:r>
            <a:r>
              <a:rPr lang="zh-CN" altLang="en-US" sz="2400" b="1" dirty="0">
                <a:latin typeface="Arial" panose="020B0604020202020204" pitchFamily="34" charset="0"/>
              </a:rPr>
              <a:t>标准的所有概念和特性</a:t>
            </a:r>
            <a:endParaRPr lang="zh-CN" altLang="en-US" sz="2400" b="1" dirty="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ln/>
        </p:spPr>
        <p:txBody>
          <a:bodyPr vert="horz" wrap="square" lIns="91440" tIns="45720" rIns="91440" bIns="45720" anchor="ctr"/>
          <a:p>
            <a:pPr eaLnBrk="1" hangingPunct="1"/>
            <a:r>
              <a:rPr lang="en-US" altLang="zh-CN" sz="3600" dirty="0"/>
              <a:t>3.3 </a:t>
            </a:r>
            <a:r>
              <a:rPr lang="zh-CN" altLang="en-US" sz="3600" dirty="0"/>
              <a:t>数据定义</a:t>
            </a:r>
            <a:endParaRPr lang="zh-CN" altLang="en-US" sz="3600" dirty="0"/>
          </a:p>
        </p:txBody>
      </p:sp>
      <p:sp>
        <p:nvSpPr>
          <p:cNvPr id="52227" name="Rectangle 3"/>
          <p:cNvSpPr>
            <a:spLocks noGrp="1" noChangeArrowheads="1"/>
          </p:cNvSpPr>
          <p:nvPr>
            <p:ph type="body" idx="1"/>
          </p:nvPr>
        </p:nvSpPr>
        <p:spPr>
          <a:xfrm>
            <a:off x="611188" y="1339850"/>
            <a:ext cx="8075613"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模式的定义与删除</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基本表的定义、删除与修改</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3.3.3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索引的建立与删除</a:t>
            </a:r>
            <a:endParaRPr kumimoji="0" 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3.3.4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数据字典</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ctr"/>
          <a:p>
            <a:pPr eaLnBrk="1" hangingPunct="1"/>
            <a:r>
              <a:rPr lang="en-US" altLang="zh-CN" sz="3600" dirty="0"/>
              <a:t>3.3.3 </a:t>
            </a:r>
            <a:r>
              <a:rPr lang="zh-CN" altLang="en-US" sz="3600" dirty="0"/>
              <a:t>索引的建立与删除</a:t>
            </a:r>
            <a:endParaRPr lang="zh-CN" altLang="en-US" sz="3600" dirty="0"/>
          </a:p>
        </p:txBody>
      </p:sp>
      <p:sp>
        <p:nvSpPr>
          <p:cNvPr id="56323" name="Rectangle 3"/>
          <p:cNvSpPr>
            <a:spLocks noGrp="1"/>
          </p:cNvSpPr>
          <p:nvPr>
            <p:ph type="body"/>
          </p:nvPr>
        </p:nvSpPr>
        <p:spPr>
          <a:xfrm>
            <a:off x="457200" y="1022350"/>
            <a:ext cx="8229600" cy="4927600"/>
          </a:xfrm>
          <a:ln/>
        </p:spPr>
        <p:txBody>
          <a:bodyPr vert="horz" wrap="square" lIns="91440" tIns="45720" rIns="91440" bIns="45720" anchor="t"/>
          <a:p>
            <a:pPr algn="just" eaLnBrk="1" hangingPunct="1">
              <a:lnSpc>
                <a:spcPct val="90000"/>
              </a:lnSpc>
            </a:pPr>
            <a:r>
              <a:rPr lang="zh-CN" altLang="en-US" dirty="0">
                <a:solidFill>
                  <a:srgbClr val="FF0000"/>
                </a:solidFill>
              </a:rPr>
              <a:t>建立索引的目的：加快查询速度</a:t>
            </a:r>
            <a:endParaRPr lang="zh-CN" altLang="en-US" sz="3200" dirty="0">
              <a:solidFill>
                <a:srgbClr val="FF0000"/>
              </a:solidFill>
            </a:endParaRPr>
          </a:p>
          <a:p>
            <a:pPr eaLnBrk="1" hangingPunct="1">
              <a:lnSpc>
                <a:spcPct val="130000"/>
              </a:lnSpc>
            </a:pPr>
            <a:r>
              <a:rPr lang="zh-CN" altLang="en-US" dirty="0"/>
              <a:t>关系数据库管理系统中常见索引：</a:t>
            </a:r>
            <a:endParaRPr lang="zh-CN" altLang="en-US" sz="3200" dirty="0"/>
          </a:p>
          <a:p>
            <a:pPr lvl="1" eaLnBrk="1" hangingPunct="1">
              <a:lnSpc>
                <a:spcPct val="120000"/>
              </a:lnSpc>
            </a:pPr>
            <a:r>
              <a:rPr lang="zh-CN" altLang="en-US" dirty="0"/>
              <a:t>顺序文件上的索引</a:t>
            </a:r>
            <a:endParaRPr lang="zh-CN" altLang="en-US" dirty="0"/>
          </a:p>
          <a:p>
            <a:pPr lvl="1" eaLnBrk="1" hangingPunct="1">
              <a:lnSpc>
                <a:spcPct val="120000"/>
              </a:lnSpc>
            </a:pPr>
            <a:r>
              <a:rPr lang="en-US" altLang="zh-CN" dirty="0"/>
              <a:t>B+</a:t>
            </a:r>
            <a:r>
              <a:rPr lang="zh-CN" altLang="en-US" dirty="0"/>
              <a:t>树索引（参见爱课程网</a:t>
            </a:r>
            <a:r>
              <a:rPr lang="en-US" altLang="zh-CN" dirty="0"/>
              <a:t>3.2</a:t>
            </a:r>
            <a:r>
              <a:rPr lang="zh-CN" altLang="en-US" dirty="0"/>
              <a:t>节动画</a:t>
            </a:r>
            <a:r>
              <a:rPr lang="en-US" altLang="zh-CN" dirty="0"/>
              <a:t>《B+</a:t>
            </a:r>
            <a:r>
              <a:rPr lang="zh-CN" altLang="en-US" dirty="0"/>
              <a:t>树的增删改</a:t>
            </a:r>
            <a:r>
              <a:rPr lang="en-US" altLang="zh-CN" dirty="0"/>
              <a:t>》</a:t>
            </a:r>
            <a:r>
              <a:rPr lang="zh-CN" altLang="en-US" dirty="0"/>
              <a:t>）</a:t>
            </a:r>
            <a:endParaRPr lang="zh-CN" altLang="en-US" dirty="0"/>
          </a:p>
          <a:p>
            <a:pPr lvl="1" eaLnBrk="1" hangingPunct="1">
              <a:lnSpc>
                <a:spcPct val="120000"/>
              </a:lnSpc>
            </a:pPr>
            <a:r>
              <a:rPr lang="zh-CN" altLang="en-US" dirty="0"/>
              <a:t>散列（</a:t>
            </a:r>
            <a:r>
              <a:rPr lang="en-US" altLang="zh-CN" dirty="0"/>
              <a:t>hash</a:t>
            </a:r>
            <a:r>
              <a:rPr lang="zh-CN" altLang="en-US" dirty="0"/>
              <a:t>）索引</a:t>
            </a:r>
            <a:endParaRPr lang="zh-CN" altLang="en-US" dirty="0"/>
          </a:p>
          <a:p>
            <a:pPr lvl="1" eaLnBrk="1" hangingPunct="1">
              <a:lnSpc>
                <a:spcPct val="120000"/>
              </a:lnSpc>
            </a:pPr>
            <a:r>
              <a:rPr lang="zh-CN" altLang="en-US" dirty="0"/>
              <a:t>位图索引</a:t>
            </a:r>
            <a:endParaRPr lang="zh-CN" altLang="en-US" dirty="0"/>
          </a:p>
          <a:p>
            <a:pPr eaLnBrk="1" hangingPunct="1">
              <a:lnSpc>
                <a:spcPct val="130000"/>
              </a:lnSpc>
            </a:pPr>
            <a:r>
              <a:rPr lang="zh-CN" altLang="en-US" dirty="0"/>
              <a:t>特点：</a:t>
            </a:r>
            <a:endParaRPr lang="zh-CN" altLang="en-US" dirty="0"/>
          </a:p>
          <a:p>
            <a:pPr lvl="1" eaLnBrk="1" hangingPunct="1">
              <a:lnSpc>
                <a:spcPct val="120000"/>
              </a:lnSpc>
            </a:pPr>
            <a:r>
              <a:rPr lang="en-US" altLang="zh-CN" dirty="0"/>
              <a:t>B+</a:t>
            </a:r>
            <a:r>
              <a:rPr lang="zh-CN" altLang="en-US" dirty="0"/>
              <a:t>树索引具有动态平衡的优点 </a:t>
            </a:r>
            <a:endParaRPr lang="zh-CN" altLang="en-US" dirty="0"/>
          </a:p>
          <a:p>
            <a:pPr lvl="1" eaLnBrk="1" hangingPunct="1">
              <a:lnSpc>
                <a:spcPct val="120000"/>
              </a:lnSpc>
            </a:pPr>
            <a:r>
              <a:rPr lang="en-US" altLang="zh-CN" dirty="0"/>
              <a:t>HASH</a:t>
            </a:r>
            <a:r>
              <a:rPr lang="zh-CN" altLang="en-US" dirty="0"/>
              <a:t>索引具有查找速度快的特点</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7346" name="Rectangle 2"/>
          <p:cNvSpPr>
            <a:spLocks noGrp="1"/>
          </p:cNvSpPr>
          <p:nvPr>
            <p:ph type="title"/>
          </p:nvPr>
        </p:nvSpPr>
        <p:spPr>
          <a:ln/>
        </p:spPr>
        <p:txBody>
          <a:bodyPr vert="horz" wrap="square" lIns="91440" tIns="45720" rIns="91440" bIns="45720" anchor="ctr"/>
          <a:p>
            <a:pPr eaLnBrk="1" hangingPunct="1"/>
            <a:r>
              <a:rPr lang="zh-CN" altLang="en-US" sz="3600" dirty="0"/>
              <a:t>索  引</a:t>
            </a:r>
            <a:endParaRPr lang="zh-CN" altLang="en-US" sz="3600" dirty="0"/>
          </a:p>
        </p:txBody>
      </p:sp>
      <p:sp>
        <p:nvSpPr>
          <p:cNvPr id="57347" name="Rectangle 3"/>
          <p:cNvSpPr>
            <a:spLocks noGrp="1"/>
          </p:cNvSpPr>
          <p:nvPr>
            <p:ph type="body"/>
          </p:nvPr>
        </p:nvSpPr>
        <p:spPr>
          <a:xfrm>
            <a:off x="457200" y="1125538"/>
            <a:ext cx="8229600" cy="4854575"/>
          </a:xfrm>
          <a:ln/>
        </p:spPr>
        <p:txBody>
          <a:bodyPr vert="horz" wrap="square" lIns="91440" tIns="45720" rIns="91440" bIns="45720" anchor="t"/>
          <a:p>
            <a:pPr algn="just" eaLnBrk="1" hangingPunct="1">
              <a:lnSpc>
                <a:spcPct val="150000"/>
              </a:lnSpc>
            </a:pPr>
            <a:r>
              <a:rPr lang="zh-CN" altLang="en-US" dirty="0"/>
              <a:t>谁可以建立索引</a:t>
            </a:r>
            <a:endParaRPr lang="zh-CN" altLang="en-US" dirty="0"/>
          </a:p>
          <a:p>
            <a:pPr lvl="1" algn="just" eaLnBrk="1" hangingPunct="1">
              <a:lnSpc>
                <a:spcPct val="150000"/>
              </a:lnSpc>
            </a:pPr>
            <a:r>
              <a:rPr lang="zh-CN" altLang="en-US" dirty="0"/>
              <a:t>数据库管理员</a:t>
            </a:r>
            <a:r>
              <a:rPr lang="en-US" altLang="zh-CN" dirty="0"/>
              <a:t> </a:t>
            </a:r>
            <a:r>
              <a:rPr lang="zh-CN" altLang="en-US" dirty="0"/>
              <a:t>或 表的属主（即建立表的人）</a:t>
            </a:r>
            <a:endParaRPr lang="zh-CN" altLang="en-US" dirty="0"/>
          </a:p>
          <a:p>
            <a:pPr algn="just" eaLnBrk="1" hangingPunct="1">
              <a:lnSpc>
                <a:spcPct val="150000"/>
              </a:lnSpc>
            </a:pPr>
            <a:r>
              <a:rPr lang="zh-CN" altLang="en-US" dirty="0"/>
              <a:t>谁维护索引</a:t>
            </a:r>
            <a:endParaRPr lang="zh-CN" altLang="en-US" dirty="0"/>
          </a:p>
          <a:p>
            <a:pPr lvl="1" algn="just" eaLnBrk="1" hangingPunct="1">
              <a:lnSpc>
                <a:spcPct val="150000"/>
              </a:lnSpc>
            </a:pPr>
            <a:r>
              <a:rPr lang="zh-CN" altLang="en-US" dirty="0"/>
              <a:t>关系数据库管理系统自动完成 </a:t>
            </a:r>
            <a:endParaRPr lang="zh-CN" altLang="en-US" dirty="0"/>
          </a:p>
          <a:p>
            <a:pPr algn="just" eaLnBrk="1" hangingPunct="1">
              <a:lnSpc>
                <a:spcPct val="150000"/>
              </a:lnSpc>
            </a:pPr>
            <a:r>
              <a:rPr lang="zh-CN" altLang="en-US" dirty="0"/>
              <a:t>使用索引</a:t>
            </a:r>
            <a:endParaRPr lang="zh-CN" altLang="en-US" dirty="0"/>
          </a:p>
          <a:p>
            <a:pPr lvl="1" algn="just" eaLnBrk="1" hangingPunct="1">
              <a:lnSpc>
                <a:spcPct val="150000"/>
              </a:lnSpc>
            </a:pPr>
            <a:r>
              <a:rPr lang="zh-CN" altLang="en-US" dirty="0"/>
              <a:t>关系数据库管理系统自动选择合适的索引作为存取路径，用户不必也不能显式地选择索引</a:t>
            </a:r>
            <a:endParaRPr lang="zh-CN" altLang="en-US" dirty="0"/>
          </a:p>
          <a:p>
            <a:pPr lvl="1" eaLnBrk="1" hangingPunct="1">
              <a:lnSpc>
                <a:spcPct val="130000"/>
              </a:lnSpc>
            </a:pPr>
            <a:endParaRPr lang="zh-CN" altLang="en-US" sz="2200" dirty="0"/>
          </a:p>
          <a:p>
            <a:pPr eaLnBrk="1" hangingPunct="1">
              <a:lnSpc>
                <a:spcPct val="130000"/>
              </a:lnSpc>
            </a:pPr>
            <a:endParaRPr lang="en-US" altLang="zh-CN" sz="24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建立索引 </a:t>
            </a:r>
            <a:endParaRPr lang="zh-CN" altLang="en-US" sz="3600" dirty="0"/>
          </a:p>
        </p:txBody>
      </p:sp>
      <p:sp>
        <p:nvSpPr>
          <p:cNvPr id="58371" name="Rectangle 3"/>
          <p:cNvSpPr>
            <a:spLocks noGrp="1"/>
          </p:cNvSpPr>
          <p:nvPr>
            <p:ph type="body"/>
          </p:nvPr>
        </p:nvSpPr>
        <p:spPr>
          <a:xfrm>
            <a:off x="252413" y="1100138"/>
            <a:ext cx="8712200" cy="5354637"/>
          </a:xfrm>
          <a:ln/>
        </p:spPr>
        <p:txBody>
          <a:bodyPr vert="horz" wrap="square" lIns="91440" tIns="45720" rIns="91440" bIns="45720" anchor="t"/>
          <a:p>
            <a:pPr algn="just" eaLnBrk="1" hangingPunct="1"/>
            <a:r>
              <a:rPr lang="zh-CN" altLang="en-US" dirty="0"/>
              <a:t>语句格式</a:t>
            </a:r>
            <a:endParaRPr lang="zh-CN" altLang="en-US" dirty="0"/>
          </a:p>
          <a:p>
            <a:pPr lvl="1" algn="just" eaLnBrk="1" hangingPunct="1">
              <a:lnSpc>
                <a:spcPct val="150000"/>
              </a:lnSpc>
              <a:buNone/>
            </a:pPr>
            <a:r>
              <a:rPr lang="en-US" altLang="zh-CN" dirty="0"/>
              <a:t>CREATE </a:t>
            </a:r>
            <a:r>
              <a:rPr lang="en-US" altLang="zh-CN" dirty="0">
                <a:solidFill>
                  <a:srgbClr val="FF00FF"/>
                </a:solidFill>
              </a:rPr>
              <a:t>[UNIQUE] [CLUSTER]</a:t>
            </a:r>
            <a:r>
              <a:rPr lang="en-US" altLang="zh-CN" dirty="0"/>
              <a:t> INDEX &lt;</a:t>
            </a:r>
            <a:r>
              <a:rPr lang="zh-CN" altLang="en-US" dirty="0"/>
              <a:t>索引名</a:t>
            </a:r>
            <a:r>
              <a:rPr lang="en-US" altLang="zh-CN" dirty="0"/>
              <a:t>&gt; </a:t>
            </a:r>
            <a:endParaRPr lang="en-US" altLang="zh-CN" dirty="0"/>
          </a:p>
          <a:p>
            <a:pPr lvl="1" algn="just" eaLnBrk="1" hangingPunct="1">
              <a:lnSpc>
                <a:spcPct val="150000"/>
              </a:lnSpc>
              <a:buNone/>
            </a:pPr>
            <a:r>
              <a:rPr lang="en-US" altLang="zh-CN" dirty="0"/>
              <a:t>ON &lt;</a:t>
            </a:r>
            <a:r>
              <a:rPr lang="zh-CN" altLang="en-US" dirty="0"/>
              <a:t>表名</a:t>
            </a:r>
            <a:r>
              <a:rPr lang="en-US" altLang="zh-CN" dirty="0"/>
              <a:t>&gt;(&lt;</a:t>
            </a:r>
            <a:r>
              <a:rPr lang="zh-CN" altLang="en-US" dirty="0"/>
              <a:t>列名</a:t>
            </a:r>
            <a:r>
              <a:rPr lang="en-US" altLang="zh-CN" dirty="0"/>
              <a:t>&gt;[&lt;</a:t>
            </a:r>
            <a:r>
              <a:rPr lang="zh-CN" altLang="en-US" dirty="0"/>
              <a:t>次序</a:t>
            </a:r>
            <a:r>
              <a:rPr lang="en-US" altLang="zh-CN" dirty="0"/>
              <a:t>&gt;][,&lt;</a:t>
            </a:r>
            <a:r>
              <a:rPr lang="zh-CN" altLang="en-US" dirty="0"/>
              <a:t>列名</a:t>
            </a:r>
            <a:r>
              <a:rPr lang="en-US" altLang="zh-CN" dirty="0"/>
              <a:t>&gt;[&lt;</a:t>
            </a:r>
            <a:r>
              <a:rPr lang="zh-CN" altLang="en-US" dirty="0"/>
              <a:t>次序</a:t>
            </a:r>
            <a:r>
              <a:rPr lang="en-US" altLang="zh-CN" dirty="0"/>
              <a:t>&gt;] ]</a:t>
            </a:r>
            <a:r>
              <a:rPr lang="en-US" altLang="zh-CN" dirty="0">
                <a:latin typeface="Courier New" panose="02070309020205020404" pitchFamily="49" charset="0"/>
              </a:rPr>
              <a:t>…)</a:t>
            </a:r>
            <a:r>
              <a:rPr lang="en-US" altLang="zh-CN" dirty="0"/>
              <a:t>;</a:t>
            </a:r>
            <a:endParaRPr lang="en-US" altLang="zh-CN" dirty="0"/>
          </a:p>
          <a:p>
            <a:pPr lvl="1" algn="just">
              <a:buClr>
                <a:schemeClr val="tx1"/>
              </a:buClr>
            </a:pPr>
            <a:r>
              <a:rPr lang="en-US" altLang="zh-CN" dirty="0">
                <a:solidFill>
                  <a:srgbClr val="FF00FF"/>
                </a:solidFill>
              </a:rPr>
              <a:t>&lt;</a:t>
            </a:r>
            <a:r>
              <a:rPr lang="zh-CN" altLang="en-US" dirty="0">
                <a:solidFill>
                  <a:srgbClr val="FF00FF"/>
                </a:solidFill>
              </a:rPr>
              <a:t>表名</a:t>
            </a:r>
            <a:r>
              <a:rPr lang="en-US" altLang="zh-CN" dirty="0">
                <a:solidFill>
                  <a:srgbClr val="FF00FF"/>
                </a:solidFill>
              </a:rPr>
              <a:t>&gt;</a:t>
            </a:r>
            <a:r>
              <a:rPr lang="zh-CN" altLang="en-US" dirty="0">
                <a:solidFill>
                  <a:srgbClr val="FF00FF"/>
                </a:solidFill>
              </a:rPr>
              <a:t>：</a:t>
            </a:r>
            <a:r>
              <a:rPr lang="zh-CN" altLang="en-US" dirty="0"/>
              <a:t>要建索引的基本表的名字</a:t>
            </a:r>
            <a:endParaRPr lang="zh-CN" altLang="en-US" dirty="0"/>
          </a:p>
          <a:p>
            <a:pPr lvl="1" algn="just"/>
            <a:r>
              <a:rPr lang="zh-CN" altLang="en-US" dirty="0"/>
              <a:t>索引：可以建立在该表的一</a:t>
            </a:r>
            <a:r>
              <a:rPr lang="zh-CN" altLang="en-US" dirty="0">
                <a:solidFill>
                  <a:srgbClr val="FF00FF"/>
                </a:solidFill>
              </a:rPr>
              <a:t>列</a:t>
            </a:r>
            <a:r>
              <a:rPr lang="zh-CN" altLang="en-US" dirty="0"/>
              <a:t>或多列上，各列名之间用逗号分隔</a:t>
            </a:r>
            <a:endParaRPr lang="zh-CN" altLang="en-US" dirty="0"/>
          </a:p>
          <a:p>
            <a:pPr lvl="1" algn="just">
              <a:buClr>
                <a:schemeClr val="tx1"/>
              </a:buClr>
            </a:pPr>
            <a:r>
              <a:rPr lang="en-US" altLang="zh-CN" dirty="0">
                <a:solidFill>
                  <a:srgbClr val="FF00FF"/>
                </a:solidFill>
              </a:rPr>
              <a:t>&lt;</a:t>
            </a:r>
            <a:r>
              <a:rPr lang="zh-CN" altLang="en-US" dirty="0">
                <a:solidFill>
                  <a:srgbClr val="FF00FF"/>
                </a:solidFill>
              </a:rPr>
              <a:t>次序</a:t>
            </a:r>
            <a:r>
              <a:rPr lang="en-US" altLang="zh-CN" dirty="0">
                <a:solidFill>
                  <a:srgbClr val="FF00FF"/>
                </a:solidFill>
              </a:rPr>
              <a:t>&gt;</a:t>
            </a:r>
            <a:r>
              <a:rPr lang="zh-CN" altLang="en-US" dirty="0">
                <a:solidFill>
                  <a:srgbClr val="FF00FF"/>
                </a:solidFill>
              </a:rPr>
              <a:t>：</a:t>
            </a:r>
            <a:r>
              <a:rPr lang="zh-CN" altLang="en-US" dirty="0"/>
              <a:t>指定索引值的排列次序，升序：</a:t>
            </a:r>
            <a:r>
              <a:rPr lang="en-US" altLang="zh-CN" dirty="0"/>
              <a:t>ASC</a:t>
            </a:r>
            <a:r>
              <a:rPr lang="zh-CN" altLang="en-US" dirty="0"/>
              <a:t>，降序：</a:t>
            </a:r>
            <a:r>
              <a:rPr lang="en-US" altLang="zh-CN" dirty="0"/>
              <a:t>DESC</a:t>
            </a:r>
            <a:r>
              <a:rPr lang="zh-CN" altLang="en-US" dirty="0"/>
              <a:t>。缺省值：</a:t>
            </a:r>
            <a:r>
              <a:rPr lang="en-US" altLang="zh-CN" dirty="0"/>
              <a:t>ASC</a:t>
            </a:r>
            <a:endParaRPr lang="en-US" altLang="zh-CN" dirty="0"/>
          </a:p>
          <a:p>
            <a:pPr lvl="1" algn="just">
              <a:buClr>
                <a:schemeClr val="tx1"/>
              </a:buClr>
            </a:pPr>
            <a:r>
              <a:rPr lang="en-US" altLang="zh-CN" dirty="0">
                <a:solidFill>
                  <a:srgbClr val="FF00FF"/>
                </a:solidFill>
              </a:rPr>
              <a:t>UNIQUE</a:t>
            </a:r>
            <a:r>
              <a:rPr lang="zh-CN" altLang="en-US" dirty="0">
                <a:solidFill>
                  <a:srgbClr val="FF00FF"/>
                </a:solidFill>
              </a:rPr>
              <a:t>：</a:t>
            </a:r>
            <a:r>
              <a:rPr lang="zh-CN" altLang="en-US" dirty="0"/>
              <a:t>此索引的每一个索引值只对应唯一的数据记录</a:t>
            </a:r>
            <a:endParaRPr lang="zh-CN" altLang="en-US" dirty="0"/>
          </a:p>
          <a:p>
            <a:pPr lvl="1">
              <a:buClr>
                <a:schemeClr val="tx1"/>
              </a:buClr>
            </a:pPr>
            <a:r>
              <a:rPr lang="en-US" altLang="zh-CN" dirty="0">
                <a:solidFill>
                  <a:srgbClr val="FF00FF"/>
                </a:solidFill>
              </a:rPr>
              <a:t>CLUSTER</a:t>
            </a:r>
            <a:r>
              <a:rPr lang="zh-CN" altLang="en-US" dirty="0">
                <a:solidFill>
                  <a:srgbClr val="FF00FF"/>
                </a:solidFill>
              </a:rPr>
              <a:t>：</a:t>
            </a:r>
            <a:r>
              <a:rPr lang="zh-CN" altLang="en-US" dirty="0"/>
              <a:t>表示要建立的索引是聚簇索引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815975" y="-33337"/>
            <a:ext cx="8229600" cy="1131887"/>
          </a:xfrm>
          <a:ln/>
        </p:spPr>
        <p:txBody>
          <a:bodyPr vert="horz" wrap="square" lIns="91440" tIns="45720" rIns="91440" bIns="45720" anchor="ctr"/>
          <a:p>
            <a:pPr eaLnBrk="1" hangingPunct="1"/>
            <a:r>
              <a:rPr lang="zh-CN" altLang="en-US" sz="3600" dirty="0"/>
              <a:t>建立索引（续）</a:t>
            </a:r>
            <a:endParaRPr lang="zh-CN" altLang="en-US" sz="3600" dirty="0"/>
          </a:p>
        </p:txBody>
      </p:sp>
      <p:sp>
        <p:nvSpPr>
          <p:cNvPr id="59395" name="Rectangle 3"/>
          <p:cNvSpPr>
            <a:spLocks noGrp="1"/>
          </p:cNvSpPr>
          <p:nvPr>
            <p:ph type="body"/>
          </p:nvPr>
        </p:nvSpPr>
        <p:spPr>
          <a:xfrm>
            <a:off x="107950" y="982663"/>
            <a:ext cx="8937625" cy="5095875"/>
          </a:xfrm>
          <a:ln/>
        </p:spPr>
        <p:txBody>
          <a:bodyPr vert="horz" wrap="square" lIns="91440" tIns="45720" rIns="91440" bIns="45720" anchor="t"/>
          <a:p>
            <a:pPr lvl="1" algn="just" eaLnBrk="1" hangingPunct="1">
              <a:buNone/>
            </a:pPr>
            <a:r>
              <a:rPr lang="en-US" altLang="zh-CN" dirty="0"/>
              <a:t>[</a:t>
            </a:r>
            <a:r>
              <a:rPr lang="zh-CN" altLang="en-US" dirty="0"/>
              <a:t>例</a:t>
            </a:r>
            <a:r>
              <a:rPr lang="en-US" altLang="zh-CN" dirty="0"/>
              <a:t>3.13]</a:t>
            </a:r>
            <a:r>
              <a:rPr lang="zh-CN" altLang="en-US" dirty="0"/>
              <a:t> 为学生</a:t>
            </a:r>
            <a:r>
              <a:rPr lang="en-US" altLang="zh-CN" dirty="0"/>
              <a:t>-</a:t>
            </a:r>
            <a:r>
              <a:rPr lang="zh-CN" altLang="en-US" dirty="0"/>
              <a:t>课程数据库中的</a:t>
            </a:r>
            <a:r>
              <a:rPr lang="en-US" altLang="zh-CN" dirty="0"/>
              <a:t>Student</a:t>
            </a:r>
            <a:r>
              <a:rPr lang="zh-CN" altLang="en-US" dirty="0"/>
              <a:t>，</a:t>
            </a:r>
            <a:r>
              <a:rPr lang="en-US" altLang="zh-CN" dirty="0"/>
              <a:t>Course</a:t>
            </a:r>
            <a:r>
              <a:rPr lang="zh-CN" altLang="en-US" dirty="0"/>
              <a:t>，</a:t>
            </a:r>
            <a:r>
              <a:rPr lang="en-US" altLang="zh-CN" dirty="0"/>
              <a:t>SC</a:t>
            </a:r>
            <a:r>
              <a:rPr lang="zh-CN" altLang="en-US" dirty="0"/>
              <a:t>三个表建立索引。</a:t>
            </a:r>
            <a:r>
              <a:rPr lang="en-US" altLang="zh-CN" dirty="0"/>
              <a:t>Student</a:t>
            </a:r>
            <a:r>
              <a:rPr lang="zh-CN" altLang="en-US" dirty="0"/>
              <a:t>表按学号升序建唯一索引，</a:t>
            </a:r>
            <a:r>
              <a:rPr lang="en-US" altLang="zh-CN" dirty="0"/>
              <a:t>Course</a:t>
            </a:r>
            <a:r>
              <a:rPr lang="zh-CN" altLang="en-US" dirty="0"/>
              <a:t>表按课程号升序建唯一索引，</a:t>
            </a:r>
            <a:r>
              <a:rPr lang="en-US" altLang="zh-CN" dirty="0"/>
              <a:t>SC</a:t>
            </a:r>
            <a:r>
              <a:rPr lang="zh-CN" altLang="en-US" dirty="0"/>
              <a:t>表按学号升序和课程号降序建唯一索引</a:t>
            </a:r>
            <a:endParaRPr lang="zh-CN" altLang="en-US" dirty="0"/>
          </a:p>
          <a:p>
            <a:pPr algn="just" eaLnBrk="1" hangingPunct="1">
              <a:lnSpc>
                <a:spcPct val="110000"/>
              </a:lnSpc>
              <a:buNone/>
            </a:pPr>
            <a:r>
              <a:rPr lang="zh-CN" altLang="en-US" sz="2200" dirty="0"/>
              <a:t>     </a:t>
            </a:r>
            <a:endParaRPr lang="zh-CN" altLang="en-US" sz="2200" dirty="0"/>
          </a:p>
          <a:p>
            <a:pPr algn="just" eaLnBrk="1" hangingPunct="1">
              <a:lnSpc>
                <a:spcPct val="110000"/>
              </a:lnSpc>
              <a:buNone/>
            </a:pPr>
            <a:r>
              <a:rPr lang="zh-CN" altLang="en-US" sz="2200" dirty="0"/>
              <a:t>   </a:t>
            </a:r>
            <a:r>
              <a:rPr lang="en-US" altLang="zh-CN" sz="2200" dirty="0"/>
              <a:t>CREATE UNIQUE INDEX  Stusno ON Student</a:t>
            </a:r>
            <a:r>
              <a:rPr lang="zh-CN" altLang="en-US" sz="2200" dirty="0"/>
              <a:t>(</a:t>
            </a:r>
            <a:r>
              <a:rPr lang="en-US" altLang="zh-CN" sz="2200" dirty="0"/>
              <a:t>Sno</a:t>
            </a:r>
            <a:r>
              <a:rPr lang="zh-CN" altLang="en-US" sz="2200" dirty="0"/>
              <a:t>);</a:t>
            </a:r>
            <a:endParaRPr lang="zh-CN" altLang="en-US" sz="2200" dirty="0"/>
          </a:p>
          <a:p>
            <a:pPr algn="just" eaLnBrk="1" hangingPunct="1">
              <a:lnSpc>
                <a:spcPct val="110000"/>
              </a:lnSpc>
              <a:buNone/>
            </a:pPr>
            <a:r>
              <a:rPr lang="zh-CN" altLang="en-US" sz="2200" dirty="0"/>
              <a:t>   </a:t>
            </a:r>
            <a:r>
              <a:rPr lang="en-US" altLang="zh-CN" sz="2200" dirty="0"/>
              <a:t>CREATE UNIQUE INDEX  Coucno ON Course</a:t>
            </a:r>
            <a:r>
              <a:rPr lang="zh-CN" altLang="en-US" sz="2200" dirty="0"/>
              <a:t>(</a:t>
            </a:r>
            <a:r>
              <a:rPr lang="en-US" altLang="zh-CN" sz="2200" dirty="0"/>
              <a:t>Cno</a:t>
            </a:r>
            <a:r>
              <a:rPr lang="zh-CN" altLang="en-US" sz="2200" dirty="0"/>
              <a:t>);</a:t>
            </a:r>
            <a:endParaRPr lang="zh-CN" altLang="en-US" sz="2200" dirty="0"/>
          </a:p>
          <a:p>
            <a:pPr algn="just" eaLnBrk="1" hangingPunct="1">
              <a:lnSpc>
                <a:spcPct val="110000"/>
              </a:lnSpc>
              <a:buNone/>
            </a:pPr>
            <a:r>
              <a:rPr lang="zh-CN" altLang="en-US" sz="2200" dirty="0"/>
              <a:t>   </a:t>
            </a:r>
            <a:r>
              <a:rPr lang="en-US" altLang="zh-CN" sz="2200" dirty="0"/>
              <a:t>CREATE UNIQUE INDEX  SCno ON SC</a:t>
            </a:r>
            <a:r>
              <a:rPr lang="zh-CN" altLang="en-US" sz="2200" dirty="0"/>
              <a:t>(</a:t>
            </a:r>
            <a:r>
              <a:rPr lang="en-US" altLang="zh-CN" sz="2200" dirty="0"/>
              <a:t>Sno ASC</a:t>
            </a:r>
            <a:r>
              <a:rPr lang="zh-CN" altLang="en-US" sz="2200" dirty="0"/>
              <a:t>,</a:t>
            </a:r>
            <a:r>
              <a:rPr lang="en-US" altLang="zh-CN" sz="2200" dirty="0"/>
              <a:t>Cno DESC</a:t>
            </a:r>
            <a:r>
              <a:rPr lang="zh-CN" altLang="en-US" sz="2200" dirty="0"/>
              <a:t>);</a:t>
            </a:r>
            <a:endParaRPr lang="zh-CN" altLang="en-US" sz="2200" dirty="0"/>
          </a:p>
          <a:p>
            <a:pPr lvl="1" eaLnBrk="1" hangingPunct="1">
              <a:buNone/>
            </a:pPr>
            <a:r>
              <a:rPr lang="zh-CN" altLang="en-US" sz="2000" dirty="0"/>
              <a:t>     </a:t>
            </a:r>
            <a:endParaRPr lang="zh-CN" altLang="en-US" sz="2000" dirty="0"/>
          </a:p>
          <a:p>
            <a:pPr lvl="1" eaLnBrk="1" hangingPunct="1">
              <a:buNone/>
            </a:pPr>
            <a:r>
              <a:rPr lang="zh-CN" altLang="en-US" sz="2000" dirty="0"/>
              <a:t>      </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修改索引</a:t>
            </a:r>
            <a:endParaRPr lang="zh-CN" altLang="en-US" sz="3600" dirty="0"/>
          </a:p>
        </p:txBody>
      </p:sp>
      <p:sp>
        <p:nvSpPr>
          <p:cNvPr id="60419" name="内容占位符 2"/>
          <p:cNvSpPr>
            <a:spLocks noGrp="1"/>
          </p:cNvSpPr>
          <p:nvPr>
            <p:ph idx="1"/>
          </p:nvPr>
        </p:nvSpPr>
        <p:spPr>
          <a:ln/>
        </p:spPr>
        <p:txBody>
          <a:bodyPr vert="horz" wrap="square" lIns="91440" tIns="45720" rIns="91440" bIns="45720" anchor="t"/>
          <a:p>
            <a:pPr eaLnBrk="1" hangingPunct="1"/>
            <a:r>
              <a:rPr lang="en-US" altLang="zh-CN" dirty="0">
                <a:solidFill>
                  <a:srgbClr val="FF00FF"/>
                </a:solidFill>
              </a:rPr>
              <a:t>ALTER </a:t>
            </a:r>
            <a:r>
              <a:rPr lang="en-US" altLang="zh-CN" dirty="0"/>
              <a:t>INDEX &lt;</a:t>
            </a:r>
            <a:r>
              <a:rPr lang="zh-CN" altLang="en-US" dirty="0"/>
              <a:t>旧索引名</a:t>
            </a:r>
            <a:r>
              <a:rPr lang="en-US" altLang="zh-CN" dirty="0"/>
              <a:t>&gt; RENAME TO &lt;</a:t>
            </a:r>
            <a:r>
              <a:rPr lang="zh-CN" altLang="en-US" dirty="0"/>
              <a:t>新索引名</a:t>
            </a:r>
            <a:r>
              <a:rPr lang="en-US" altLang="zh-CN" dirty="0"/>
              <a:t>&gt;</a:t>
            </a:r>
            <a:endParaRPr lang="en-US" altLang="zh-CN" dirty="0"/>
          </a:p>
          <a:p>
            <a:pPr eaLnBrk="1" hangingPunct="1"/>
            <a:endParaRPr lang="zh-CN" altLang="en-US" dirty="0"/>
          </a:p>
          <a:p>
            <a:pPr lvl="1"/>
            <a:r>
              <a:rPr lang="en-US" altLang="zh-CN" dirty="0"/>
              <a:t>[</a:t>
            </a:r>
            <a:r>
              <a:rPr lang="zh-CN" altLang="en-US" dirty="0"/>
              <a:t>例</a:t>
            </a:r>
            <a:r>
              <a:rPr lang="en-US" altLang="zh-CN" dirty="0"/>
              <a:t>3.14] </a:t>
            </a:r>
            <a:r>
              <a:rPr lang="zh-CN" altLang="en-US" dirty="0"/>
              <a:t>将</a:t>
            </a:r>
            <a:r>
              <a:rPr lang="en-US" altLang="zh-CN" dirty="0"/>
              <a:t>SC</a:t>
            </a:r>
            <a:r>
              <a:rPr lang="zh-CN" altLang="en-US" dirty="0"/>
              <a:t>表的</a:t>
            </a:r>
            <a:r>
              <a:rPr lang="en-US" altLang="zh-CN" dirty="0"/>
              <a:t>SCno</a:t>
            </a:r>
            <a:r>
              <a:rPr lang="zh-CN" altLang="en-US" dirty="0"/>
              <a:t>索引名改为</a:t>
            </a:r>
            <a:r>
              <a:rPr lang="en-US" altLang="zh-CN" dirty="0"/>
              <a:t>SCSno</a:t>
            </a:r>
            <a:endParaRPr lang="zh-CN" altLang="en-US" dirty="0"/>
          </a:p>
          <a:p>
            <a:pPr lvl="1">
              <a:buNone/>
            </a:pPr>
            <a:r>
              <a:rPr lang="en-US" altLang="zh-CN" dirty="0"/>
              <a:t>	ALTER INDEX SCno RENAME TO SCSno;</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删除索引 </a:t>
            </a:r>
            <a:endParaRPr lang="zh-CN" altLang="en-US" sz="3600" dirty="0"/>
          </a:p>
        </p:txBody>
      </p:sp>
      <p:sp>
        <p:nvSpPr>
          <p:cNvPr id="61443" name="Rectangle 3"/>
          <p:cNvSpPr>
            <a:spLocks noGrp="1"/>
          </p:cNvSpPr>
          <p:nvPr>
            <p:ph type="body"/>
          </p:nvPr>
        </p:nvSpPr>
        <p:spPr>
          <a:xfrm>
            <a:off x="539750" y="1268413"/>
            <a:ext cx="7772400" cy="4114800"/>
          </a:xfrm>
          <a:ln/>
        </p:spPr>
        <p:txBody>
          <a:bodyPr vert="horz" wrap="square" lIns="91440" tIns="45720" rIns="91440" bIns="45720" anchor="t"/>
          <a:p>
            <a:pPr algn="just" eaLnBrk="1" hangingPunct="1"/>
            <a:r>
              <a:rPr lang="en-US" altLang="zh-CN" dirty="0">
                <a:solidFill>
                  <a:srgbClr val="FF00FF"/>
                </a:solidFill>
              </a:rPr>
              <a:t>DROP</a:t>
            </a:r>
            <a:r>
              <a:rPr lang="en-US" altLang="zh-CN" dirty="0"/>
              <a:t> INDEX &lt;</a:t>
            </a:r>
            <a:r>
              <a:rPr lang="zh-CN" altLang="en-US" dirty="0"/>
              <a:t>索引名</a:t>
            </a:r>
            <a:r>
              <a:rPr lang="en-US" altLang="zh-CN" dirty="0"/>
              <a:t>&gt;</a:t>
            </a:r>
            <a:r>
              <a:rPr lang="zh-CN" altLang="en-US" dirty="0"/>
              <a:t>;</a:t>
            </a:r>
            <a:endParaRPr lang="zh-CN" altLang="en-US" dirty="0"/>
          </a:p>
          <a:p>
            <a:pPr lvl="1" eaLnBrk="1" hangingPunct="1">
              <a:buNone/>
            </a:pPr>
            <a:r>
              <a:rPr lang="zh-CN" altLang="en-US" dirty="0"/>
              <a:t>删除索引时，系统会从数据字典中删去有关该索引的</a:t>
            </a:r>
            <a:endParaRPr lang="zh-CN" altLang="en-US" dirty="0"/>
          </a:p>
          <a:p>
            <a:pPr lvl="1" eaLnBrk="1" hangingPunct="1">
              <a:buNone/>
            </a:pPr>
            <a:r>
              <a:rPr lang="zh-CN" altLang="en-US" dirty="0"/>
              <a:t>描述。</a:t>
            </a:r>
            <a:endParaRPr lang="zh-CN" altLang="en-US" dirty="0"/>
          </a:p>
          <a:p>
            <a:pPr lvl="1" eaLnBrk="1" hangingPunct="1">
              <a:lnSpc>
                <a:spcPct val="170000"/>
              </a:lnSpc>
              <a:buNone/>
            </a:pPr>
            <a:r>
              <a:rPr lang="en-US" altLang="zh-CN" dirty="0"/>
              <a:t>[</a:t>
            </a:r>
            <a:r>
              <a:rPr lang="zh-CN" altLang="en-US" dirty="0"/>
              <a:t>例</a:t>
            </a:r>
            <a:r>
              <a:rPr lang="en-US" altLang="zh-CN" dirty="0"/>
              <a:t>3.15]  </a:t>
            </a:r>
            <a:r>
              <a:rPr lang="zh-CN" altLang="en-US" dirty="0"/>
              <a:t>删除</a:t>
            </a:r>
            <a:r>
              <a:rPr lang="en-US" altLang="zh-CN" dirty="0"/>
              <a:t>Student</a:t>
            </a:r>
            <a:r>
              <a:rPr lang="zh-CN" altLang="en-US" dirty="0"/>
              <a:t>表的</a:t>
            </a:r>
            <a:r>
              <a:rPr lang="en-US" altLang="zh-CN" dirty="0"/>
              <a:t>Stusname</a:t>
            </a:r>
            <a:r>
              <a:rPr lang="zh-CN" altLang="en-US" dirty="0"/>
              <a:t>索引</a:t>
            </a:r>
            <a:endParaRPr lang="zh-CN" altLang="en-US" dirty="0"/>
          </a:p>
          <a:p>
            <a:pPr lvl="2" eaLnBrk="1" hangingPunct="1">
              <a:lnSpc>
                <a:spcPct val="170000"/>
              </a:lnSpc>
              <a:buNone/>
            </a:pPr>
            <a:r>
              <a:rPr lang="zh-CN" altLang="en-US" sz="2400" dirty="0"/>
              <a:t>	        </a:t>
            </a:r>
            <a:r>
              <a:rPr lang="en-US" altLang="zh-CN" sz="2400" dirty="0"/>
              <a:t>DROP INDEX Stusname</a:t>
            </a:r>
            <a:r>
              <a:rPr lang="zh-CN" altLang="en-US" sz="2400" dirty="0"/>
              <a:t>;</a:t>
            </a:r>
            <a:endParaRPr lang="zh-CN"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ln/>
        </p:spPr>
        <p:txBody>
          <a:bodyPr vert="horz" wrap="square" lIns="91440" tIns="45720" rIns="91440" bIns="45720" anchor="ctr"/>
          <a:p>
            <a:pPr eaLnBrk="1" hangingPunct="1"/>
            <a:r>
              <a:rPr lang="en-US" altLang="zh-CN" sz="3600" dirty="0"/>
              <a:t>3.3 </a:t>
            </a:r>
            <a:r>
              <a:rPr lang="zh-CN" altLang="en-US" sz="3600" dirty="0"/>
              <a:t>数据定义</a:t>
            </a:r>
            <a:endParaRPr lang="zh-CN" altLang="en-US" sz="3600" dirty="0"/>
          </a:p>
        </p:txBody>
      </p:sp>
      <p:sp>
        <p:nvSpPr>
          <p:cNvPr id="59395" name="Rectangle 3"/>
          <p:cNvSpPr>
            <a:spLocks noGrp="1" noChangeArrowheads="1"/>
          </p:cNvSpPr>
          <p:nvPr>
            <p:ph type="body" idx="1"/>
          </p:nvPr>
        </p:nvSpPr>
        <p:spPr>
          <a:xfrm>
            <a:off x="611188" y="1339850"/>
            <a:ext cx="8075613"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模式的定义与删除</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基本表的定义、删除与修改</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3.3.3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索引的建立与删除</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3.3.4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数据字典</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ln/>
        </p:spPr>
        <p:txBody>
          <a:bodyPr vert="horz" wrap="square" lIns="91440" tIns="45720" rIns="91440" bIns="45720" anchor="ctr"/>
          <a:p>
            <a:pPr eaLnBrk="1" hangingPunct="1"/>
            <a:r>
              <a:rPr lang="zh-CN" altLang="en-US" sz="3600" dirty="0"/>
              <a:t>数据字典</a:t>
            </a:r>
            <a:endParaRPr lang="zh-CN" altLang="en-US" sz="3600" dirty="0"/>
          </a:p>
        </p:txBody>
      </p:sp>
      <p:sp>
        <p:nvSpPr>
          <p:cNvPr id="63491" name="内容占位符 2"/>
          <p:cNvSpPr>
            <a:spLocks noGrp="1"/>
          </p:cNvSpPr>
          <p:nvPr>
            <p:ph idx="1"/>
          </p:nvPr>
        </p:nvSpPr>
        <p:spPr>
          <a:xfrm>
            <a:off x="457200" y="1196975"/>
            <a:ext cx="8229600" cy="4854575"/>
          </a:xfrm>
          <a:ln/>
        </p:spPr>
        <p:txBody>
          <a:bodyPr vert="horz" wrap="square" lIns="91440" tIns="45720" rIns="91440" bIns="45720" anchor="t"/>
          <a:p>
            <a:pPr eaLnBrk="1" hangingPunct="1"/>
            <a:r>
              <a:rPr lang="zh-CN" altLang="en-US" dirty="0"/>
              <a:t>数据字典是关系数据库管理系统内部的一组系统表，它记录了数据库中所有定义信息：</a:t>
            </a:r>
            <a:endParaRPr lang="en-US" altLang="zh-CN" dirty="0"/>
          </a:p>
          <a:p>
            <a:pPr lvl="1"/>
            <a:r>
              <a:rPr lang="zh-CN" altLang="en-US" dirty="0"/>
              <a:t>关系模式定义</a:t>
            </a:r>
            <a:endParaRPr lang="en-US" altLang="zh-CN" dirty="0"/>
          </a:p>
          <a:p>
            <a:pPr lvl="1"/>
            <a:r>
              <a:rPr lang="zh-CN" altLang="en-US" dirty="0"/>
              <a:t>视图定义</a:t>
            </a:r>
            <a:endParaRPr lang="en-US" altLang="zh-CN" dirty="0"/>
          </a:p>
          <a:p>
            <a:pPr lvl="1"/>
            <a:r>
              <a:rPr lang="zh-CN" altLang="en-US" dirty="0"/>
              <a:t>索引定义</a:t>
            </a:r>
            <a:endParaRPr lang="en-US" altLang="zh-CN" dirty="0"/>
          </a:p>
          <a:p>
            <a:pPr lvl="1"/>
            <a:r>
              <a:rPr lang="zh-CN" altLang="en-US" dirty="0"/>
              <a:t>完整性约束定义</a:t>
            </a:r>
            <a:endParaRPr lang="en-US" altLang="zh-CN" dirty="0"/>
          </a:p>
          <a:p>
            <a:pPr lvl="1"/>
            <a:r>
              <a:rPr lang="zh-CN" altLang="en-US" dirty="0"/>
              <a:t>各类用户对数据库的操作权限</a:t>
            </a:r>
            <a:endParaRPr lang="en-US" altLang="zh-CN" dirty="0"/>
          </a:p>
          <a:p>
            <a:pPr lvl="1"/>
            <a:r>
              <a:rPr lang="zh-CN" altLang="en-US" dirty="0"/>
              <a:t>统计信息等</a:t>
            </a:r>
            <a:endParaRPr lang="zh-CN" altLang="en-US" dirty="0"/>
          </a:p>
          <a:p>
            <a:pPr eaLnBrk="1" hangingPunct="1"/>
            <a:r>
              <a:rPr lang="zh-CN" altLang="en-US" dirty="0"/>
              <a:t>关系数据库管理系统在执行</a:t>
            </a:r>
            <a:r>
              <a:rPr lang="en-US" altLang="zh-CN" dirty="0"/>
              <a:t>SQL</a:t>
            </a:r>
            <a:r>
              <a:rPr lang="zh-CN" altLang="en-US" dirty="0"/>
              <a:t>的数据定义语句时，实际上就是在更新数据字典表中的相应信息。</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ln/>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64515" name="Rectangle 3"/>
          <p:cNvSpPr>
            <a:spLocks noGrp="1"/>
          </p:cNvSpPr>
          <p:nvPr>
            <p:ph type="body"/>
          </p:nvPr>
        </p:nvSpPr>
        <p:spPr>
          <a:xfrm>
            <a:off x="971550" y="1198563"/>
            <a:ext cx="6508750" cy="4464050"/>
          </a:xfrm>
          <a:ln/>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solidFill>
                  <a:srgbClr val="0066FF"/>
                </a:solidFill>
              </a:rPr>
              <a:t>3.4 </a:t>
            </a:r>
            <a:r>
              <a:rPr lang="zh-CN" altLang="en-US" dirty="0">
                <a:solidFill>
                  <a:srgbClr val="0066FF"/>
                </a:solidFill>
              </a:rPr>
              <a:t>数据查询</a:t>
            </a:r>
            <a:endParaRPr lang="zh-CN" altLang="en-US" dirty="0">
              <a:solidFill>
                <a:srgbClr val="0066FF"/>
              </a:solidFill>
            </a:endParaRPr>
          </a:p>
          <a:p>
            <a:pPr algn="just" eaLnBrk="1" hangingPunct="1">
              <a:lnSpc>
                <a:spcPct val="130000"/>
              </a:lnSpc>
              <a:buNone/>
            </a:pPr>
            <a:r>
              <a:rPr lang="en-US" altLang="zh-CN" dirty="0"/>
              <a:t>3.5 </a:t>
            </a:r>
            <a:r>
              <a:rPr lang="zh-CN" altLang="en-US" dirty="0"/>
              <a:t>数据更新</a:t>
            </a:r>
            <a:endParaRPr lang="zh-CN" altLang="en-US"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026"/>
          <p:cNvSpPr>
            <a:spLocks noGrp="1"/>
          </p:cNvSpPr>
          <p:nvPr>
            <p:ph type="title"/>
          </p:nvPr>
        </p:nvSpPr>
        <p:spPr>
          <a:ln/>
        </p:spPr>
        <p:txBody>
          <a:bodyPr vert="horz" wrap="square" lIns="91440" tIns="45720" rIns="91440" bIns="45720" anchor="ctr"/>
          <a:p>
            <a:pPr eaLnBrk="1" hangingPunct="1"/>
            <a:r>
              <a:rPr lang="en-US" altLang="zh-CN" sz="3600" dirty="0"/>
              <a:t>3.1 SQL</a:t>
            </a:r>
            <a:r>
              <a:rPr lang="zh-CN" altLang="en-US" sz="3600" dirty="0"/>
              <a:t>概述</a:t>
            </a:r>
            <a:endParaRPr lang="zh-CN" altLang="en-US" sz="3600" dirty="0"/>
          </a:p>
        </p:txBody>
      </p:sp>
      <p:sp>
        <p:nvSpPr>
          <p:cNvPr id="12291" name="Rectangle 1027"/>
          <p:cNvSpPr>
            <a:spLocks noGrp="1"/>
          </p:cNvSpPr>
          <p:nvPr>
            <p:ph type="body"/>
          </p:nvPr>
        </p:nvSpPr>
        <p:spPr>
          <a:xfrm>
            <a:off x="684213" y="1339850"/>
            <a:ext cx="8002587" cy="4854575"/>
          </a:xfrm>
          <a:ln/>
        </p:spPr>
        <p:txBody>
          <a:bodyPr vert="horz" wrap="square" lIns="91440" tIns="45720" rIns="91440" bIns="45720" anchor="t"/>
          <a:p>
            <a:pPr marL="0" indent="0" eaLnBrk="1" hangingPunct="1">
              <a:lnSpc>
                <a:spcPct val="190000"/>
              </a:lnSpc>
              <a:buNone/>
            </a:pPr>
            <a:r>
              <a:rPr lang="en-US" altLang="zh-CN" dirty="0"/>
              <a:t>3.1.1  SQL </a:t>
            </a:r>
            <a:r>
              <a:rPr lang="zh-CN" altLang="en-US" dirty="0"/>
              <a:t>的产生与发展</a:t>
            </a:r>
            <a:endParaRPr lang="zh-CN" altLang="en-US" dirty="0"/>
          </a:p>
          <a:p>
            <a:pPr marL="0" indent="0" eaLnBrk="1" hangingPunct="1">
              <a:lnSpc>
                <a:spcPct val="190000"/>
              </a:lnSpc>
              <a:buNone/>
            </a:pPr>
            <a:r>
              <a:rPr lang="en-US" altLang="zh-CN" dirty="0">
                <a:solidFill>
                  <a:srgbClr val="00B050"/>
                </a:solidFill>
              </a:rPr>
              <a:t>3.1.2  SQL</a:t>
            </a:r>
            <a:r>
              <a:rPr lang="zh-CN" altLang="en-US" dirty="0">
                <a:solidFill>
                  <a:srgbClr val="00B050"/>
                </a:solidFill>
              </a:rPr>
              <a:t>的特点</a:t>
            </a:r>
            <a:endParaRPr lang="zh-CN" altLang="en-US" dirty="0">
              <a:solidFill>
                <a:srgbClr val="00B050"/>
              </a:solidFill>
            </a:endParaRPr>
          </a:p>
          <a:p>
            <a:pPr marL="0" indent="0" eaLnBrk="1" hangingPunct="1">
              <a:lnSpc>
                <a:spcPct val="190000"/>
              </a:lnSpc>
              <a:buNone/>
            </a:pPr>
            <a:r>
              <a:rPr lang="en-US" altLang="zh-CN" dirty="0"/>
              <a:t>3.1.3  SQL</a:t>
            </a:r>
            <a:r>
              <a:rPr lang="zh-CN" altLang="en-US" dirty="0"/>
              <a:t>的基本概念</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ln/>
        </p:spPr>
        <p:txBody>
          <a:bodyPr vert="horz" wrap="square" lIns="91440" tIns="45720" rIns="91440" bIns="45720" anchor="ctr"/>
          <a:p>
            <a:pPr eaLnBrk="1" hangingPunct="1"/>
            <a:r>
              <a:rPr lang="zh-CN" altLang="en-US" sz="3600" dirty="0"/>
              <a:t>数据查询</a:t>
            </a:r>
            <a:endParaRPr lang="zh-CN" altLang="en-US" sz="3600" dirty="0"/>
          </a:p>
        </p:txBody>
      </p:sp>
      <p:sp>
        <p:nvSpPr>
          <p:cNvPr id="65539" name="Rectangle 3"/>
          <p:cNvSpPr>
            <a:spLocks noGrp="1"/>
          </p:cNvSpPr>
          <p:nvPr>
            <p:ph type="body"/>
          </p:nvPr>
        </p:nvSpPr>
        <p:spPr>
          <a:xfrm>
            <a:off x="288925" y="1052513"/>
            <a:ext cx="9178925" cy="4889500"/>
          </a:xfrm>
          <a:ln/>
        </p:spPr>
        <p:txBody>
          <a:bodyPr vert="horz" wrap="square" lIns="91440" tIns="45720" rIns="91440" bIns="45720" anchor="t"/>
          <a:p>
            <a:pPr algn="just" eaLnBrk="1" hangingPunct="1">
              <a:lnSpc>
                <a:spcPct val="150000"/>
              </a:lnSpc>
            </a:pPr>
            <a:r>
              <a:rPr lang="zh-CN" altLang="en-US" dirty="0"/>
              <a:t>语句格式</a:t>
            </a:r>
            <a:endParaRPr lang="zh-CN" altLang="en-US" dirty="0"/>
          </a:p>
          <a:p>
            <a:pPr algn="just" eaLnBrk="1" hangingPunct="1">
              <a:lnSpc>
                <a:spcPct val="150000"/>
              </a:lnSpc>
              <a:buNone/>
            </a:pPr>
            <a:r>
              <a:rPr lang="zh-CN" altLang="en-US" sz="2000" dirty="0">
                <a:solidFill>
                  <a:srgbClr val="D75B5B"/>
                </a:solidFill>
              </a:rPr>
              <a:t>    </a:t>
            </a:r>
            <a:r>
              <a:rPr lang="zh-CN" altLang="en-US" sz="2000" dirty="0">
                <a:solidFill>
                  <a:srgbClr val="FF00FF"/>
                </a:solidFill>
              </a:rPr>
              <a:t>   </a:t>
            </a:r>
            <a:r>
              <a:rPr lang="en-US" altLang="zh-CN" sz="2200" dirty="0">
                <a:solidFill>
                  <a:srgbClr val="FF00FF"/>
                </a:solidFill>
              </a:rPr>
              <a:t>SELECT</a:t>
            </a:r>
            <a:r>
              <a:rPr lang="en-US" altLang="zh-CN" sz="2200" dirty="0"/>
              <a:t> [ALL|DISTINCT] &lt;</a:t>
            </a:r>
            <a:r>
              <a:rPr lang="zh-CN" altLang="en-US" sz="2200" dirty="0"/>
              <a:t>目标列表达式</a:t>
            </a:r>
            <a:r>
              <a:rPr lang="en-US" altLang="zh-CN" sz="2200" dirty="0"/>
              <a:t>&gt;[</a:t>
            </a:r>
            <a:r>
              <a:rPr lang="zh-CN" altLang="en-US" sz="2200" dirty="0"/>
              <a:t>,</a:t>
            </a:r>
            <a:r>
              <a:rPr lang="en-US" altLang="zh-CN" sz="2200" dirty="0"/>
              <a:t>&lt;</a:t>
            </a:r>
            <a:r>
              <a:rPr lang="zh-CN" altLang="en-US" sz="2200" dirty="0"/>
              <a:t>目标列表达式</a:t>
            </a:r>
            <a:r>
              <a:rPr lang="en-US" altLang="zh-CN" sz="2200" dirty="0"/>
              <a:t>&gt;] </a:t>
            </a:r>
            <a:r>
              <a:rPr lang="en-US" altLang="zh-CN" sz="2200" dirty="0">
                <a:latin typeface="Courier New" panose="02070309020205020404" pitchFamily="49" charset="0"/>
              </a:rPr>
              <a:t>…</a:t>
            </a:r>
            <a:endParaRPr lang="en-US" altLang="zh-CN" sz="2200" dirty="0"/>
          </a:p>
          <a:p>
            <a:pPr algn="just" eaLnBrk="1" hangingPunct="1">
              <a:lnSpc>
                <a:spcPct val="150000"/>
              </a:lnSpc>
              <a:buNone/>
            </a:pPr>
            <a:r>
              <a:rPr lang="en-US" altLang="zh-CN" sz="2200" dirty="0">
                <a:solidFill>
                  <a:srgbClr val="D75B5B"/>
                </a:solidFill>
              </a:rPr>
              <a:t>       </a:t>
            </a:r>
            <a:r>
              <a:rPr lang="en-US" altLang="zh-CN" sz="2200" dirty="0">
                <a:solidFill>
                  <a:srgbClr val="FF00FF"/>
                </a:solidFill>
              </a:rPr>
              <a:t>FROM </a:t>
            </a:r>
            <a:r>
              <a:rPr lang="en-US" altLang="zh-CN" sz="2200" dirty="0"/>
              <a:t>&lt;</a:t>
            </a:r>
            <a:r>
              <a:rPr lang="zh-CN" altLang="en-US" sz="2200" dirty="0"/>
              <a:t>表名或视图名</a:t>
            </a:r>
            <a:r>
              <a:rPr lang="en-US" altLang="zh-CN" sz="2200" dirty="0"/>
              <a:t>&gt;[,&lt;</a:t>
            </a:r>
            <a:r>
              <a:rPr lang="zh-CN" altLang="en-US" sz="2200" dirty="0"/>
              <a:t>表名或视图名</a:t>
            </a:r>
            <a:r>
              <a:rPr lang="en-US" altLang="zh-CN" sz="2200" dirty="0"/>
              <a:t>&gt; ]</a:t>
            </a:r>
            <a:r>
              <a:rPr lang="en-US" altLang="zh-CN" sz="2200" dirty="0">
                <a:latin typeface="Courier New" panose="02070309020205020404" pitchFamily="49" charset="0"/>
              </a:rPr>
              <a:t>…|</a:t>
            </a:r>
            <a:r>
              <a:rPr lang="zh-CN" altLang="en-US" sz="2200" dirty="0">
                <a:latin typeface="Courier New" panose="02070309020205020404" pitchFamily="49" charset="0"/>
              </a:rPr>
              <a:t>(</a:t>
            </a:r>
            <a:r>
              <a:rPr lang="en-US" altLang="zh-CN" sz="2200" dirty="0"/>
              <a:t>SELECT </a:t>
            </a:r>
            <a:r>
              <a:rPr lang="zh-CN" altLang="en-US" sz="2200" dirty="0"/>
              <a:t>语句)      </a:t>
            </a:r>
            <a:endParaRPr lang="zh-CN" altLang="en-US" sz="2200" dirty="0"/>
          </a:p>
          <a:p>
            <a:pPr algn="just" eaLnBrk="1" hangingPunct="1">
              <a:lnSpc>
                <a:spcPct val="150000"/>
              </a:lnSpc>
              <a:buNone/>
            </a:pPr>
            <a:r>
              <a:rPr lang="zh-CN" altLang="en-US" sz="2200" dirty="0"/>
              <a:t>                   </a:t>
            </a:r>
            <a:r>
              <a:rPr lang="en-US" altLang="zh-CN" sz="2200" dirty="0"/>
              <a:t>[AS]&lt;</a:t>
            </a:r>
            <a:r>
              <a:rPr lang="zh-CN" altLang="en-US" sz="2200" dirty="0"/>
              <a:t>别名</a:t>
            </a:r>
            <a:r>
              <a:rPr lang="en-US" altLang="zh-CN" sz="2200" dirty="0"/>
              <a:t>&gt;</a:t>
            </a:r>
            <a:endParaRPr lang="en-US" altLang="zh-CN" sz="2200" dirty="0"/>
          </a:p>
          <a:p>
            <a:pPr marL="819150" lvl="1" algn="just" eaLnBrk="1" hangingPunct="1">
              <a:lnSpc>
                <a:spcPct val="150000"/>
              </a:lnSpc>
              <a:buNone/>
            </a:pPr>
            <a:r>
              <a:rPr lang="en-US" altLang="zh-CN" sz="2200" dirty="0"/>
              <a:t>[ </a:t>
            </a:r>
            <a:r>
              <a:rPr lang="en-US" altLang="zh-CN" sz="2200" dirty="0">
                <a:solidFill>
                  <a:srgbClr val="FF00FF"/>
                </a:solidFill>
              </a:rPr>
              <a:t>WHERE</a:t>
            </a:r>
            <a:r>
              <a:rPr lang="en-US" altLang="zh-CN" sz="2200" dirty="0"/>
              <a:t> &lt;</a:t>
            </a:r>
            <a:r>
              <a:rPr lang="zh-CN" altLang="en-US" sz="2200" dirty="0"/>
              <a:t>条件表达式</a:t>
            </a:r>
            <a:r>
              <a:rPr lang="en-US" altLang="zh-CN" sz="2200" dirty="0"/>
              <a:t>&gt; ]</a:t>
            </a:r>
            <a:endParaRPr lang="en-US" altLang="zh-CN" sz="2200" dirty="0"/>
          </a:p>
          <a:p>
            <a:pPr marL="819150" lvl="1" algn="just" eaLnBrk="1" hangingPunct="1">
              <a:lnSpc>
                <a:spcPct val="150000"/>
              </a:lnSpc>
              <a:buNone/>
            </a:pPr>
            <a:r>
              <a:rPr lang="en-US" altLang="zh-CN" sz="2200" dirty="0"/>
              <a:t>[ </a:t>
            </a:r>
            <a:r>
              <a:rPr lang="en-US" altLang="zh-CN" sz="2200" dirty="0">
                <a:solidFill>
                  <a:srgbClr val="FF00FF"/>
                </a:solidFill>
              </a:rPr>
              <a:t>GROUP BY</a:t>
            </a:r>
            <a:r>
              <a:rPr lang="en-US" altLang="zh-CN" sz="2200" dirty="0"/>
              <a:t> &lt;</a:t>
            </a:r>
            <a:r>
              <a:rPr lang="zh-CN" altLang="en-US" sz="2200" dirty="0"/>
              <a:t>列名</a:t>
            </a:r>
            <a:r>
              <a:rPr lang="en-US" altLang="zh-CN" sz="2200" dirty="0"/>
              <a:t>1&gt; [ </a:t>
            </a:r>
            <a:r>
              <a:rPr lang="en-US" altLang="zh-CN" sz="2200" dirty="0">
                <a:solidFill>
                  <a:srgbClr val="FF00FF"/>
                </a:solidFill>
              </a:rPr>
              <a:t>HAVING</a:t>
            </a:r>
            <a:r>
              <a:rPr lang="en-US" altLang="zh-CN" sz="2200" dirty="0"/>
              <a:t> &lt;</a:t>
            </a:r>
            <a:r>
              <a:rPr lang="zh-CN" altLang="en-US" sz="2200" dirty="0"/>
              <a:t>条件表达式</a:t>
            </a:r>
            <a:r>
              <a:rPr lang="en-US" altLang="zh-CN" sz="2200" dirty="0"/>
              <a:t>&gt; ] ]</a:t>
            </a:r>
            <a:endParaRPr lang="en-US" altLang="zh-CN" sz="2200" dirty="0"/>
          </a:p>
          <a:p>
            <a:pPr marL="819150" lvl="1" algn="just" eaLnBrk="1" hangingPunct="1">
              <a:lnSpc>
                <a:spcPct val="150000"/>
              </a:lnSpc>
              <a:buNone/>
            </a:pPr>
            <a:r>
              <a:rPr lang="en-US" altLang="zh-CN" sz="2200" dirty="0"/>
              <a:t>[ </a:t>
            </a:r>
            <a:r>
              <a:rPr lang="en-US" altLang="zh-CN" sz="2200" dirty="0">
                <a:solidFill>
                  <a:srgbClr val="FF00FF"/>
                </a:solidFill>
              </a:rPr>
              <a:t>ORDER BY</a:t>
            </a:r>
            <a:r>
              <a:rPr lang="en-US" altLang="zh-CN" sz="2200" dirty="0"/>
              <a:t> &lt;</a:t>
            </a:r>
            <a:r>
              <a:rPr lang="zh-CN" altLang="en-US" sz="2200" dirty="0"/>
              <a:t>列名</a:t>
            </a:r>
            <a:r>
              <a:rPr lang="en-US" altLang="zh-CN" sz="2200" dirty="0"/>
              <a:t>2&gt; [ ASC|DESC ] ]</a:t>
            </a:r>
            <a:r>
              <a:rPr lang="zh-CN" altLang="en-US" sz="2200" dirty="0"/>
              <a:t>;</a:t>
            </a:r>
            <a:endParaRPr lang="zh-CN" altLang="en-US" sz="2200" dirty="0"/>
          </a:p>
          <a:p>
            <a:pPr marL="819150" lvl="1" algn="just" eaLnBrk="1" hangingPunct="1">
              <a:buNone/>
            </a:pPr>
            <a:r>
              <a:rPr lang="zh-CN" altLang="en-US" sz="1600" dirty="0">
                <a:latin typeface="Courier New" panose="02070309020205020404" pitchFamily="49" charset="0"/>
              </a:rPr>
              <a:t> </a:t>
            </a:r>
            <a:endParaRPr lang="zh-CN" altLang="en-US" sz="1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ln/>
        </p:spPr>
        <p:txBody>
          <a:bodyPr vert="horz" wrap="square" lIns="91440" tIns="45720" rIns="91440" bIns="45720" anchor="ctr"/>
          <a:p>
            <a:r>
              <a:rPr lang="zh-CN" altLang="en-US" sz="3600" dirty="0"/>
              <a:t>数据查询</a:t>
            </a:r>
            <a:endParaRPr lang="zh-CN" altLang="en-US" sz="3600" dirty="0"/>
          </a:p>
        </p:txBody>
      </p:sp>
      <p:sp>
        <p:nvSpPr>
          <p:cNvPr id="66563" name="内容占位符 2"/>
          <p:cNvSpPr>
            <a:spLocks noGrp="1"/>
          </p:cNvSpPr>
          <p:nvPr>
            <p:ph idx="1"/>
          </p:nvPr>
        </p:nvSpPr>
        <p:spPr>
          <a:xfrm>
            <a:off x="323850" y="1052513"/>
            <a:ext cx="8362950" cy="4997450"/>
          </a:xfrm>
          <a:ln/>
        </p:spPr>
        <p:txBody>
          <a:bodyPr vert="horz" wrap="square" lIns="91440" tIns="45720" rIns="91440" bIns="45720" anchor="t"/>
          <a:p>
            <a:pPr lvl="1" algn="just">
              <a:lnSpc>
                <a:spcPct val="140000"/>
              </a:lnSpc>
            </a:pPr>
            <a:r>
              <a:rPr lang="en-US" altLang="zh-CN" dirty="0"/>
              <a:t>SELECT</a:t>
            </a:r>
            <a:r>
              <a:rPr lang="zh-CN" altLang="en-US" dirty="0"/>
              <a:t>子句：指定要显示的属性列</a:t>
            </a:r>
            <a:endParaRPr lang="zh-CN" altLang="en-US" dirty="0"/>
          </a:p>
          <a:p>
            <a:pPr lvl="1" algn="just">
              <a:lnSpc>
                <a:spcPct val="140000"/>
              </a:lnSpc>
            </a:pPr>
            <a:r>
              <a:rPr lang="en-US" altLang="zh-CN" dirty="0"/>
              <a:t>FROM</a:t>
            </a:r>
            <a:r>
              <a:rPr lang="zh-CN" altLang="en-US" dirty="0"/>
              <a:t>子句：指定查询对象</a:t>
            </a:r>
            <a:r>
              <a:rPr lang="en-US" altLang="zh-CN" dirty="0"/>
              <a:t>（</a:t>
            </a:r>
            <a:r>
              <a:rPr lang="zh-CN" altLang="en-US" dirty="0"/>
              <a:t>基本表或视图</a:t>
            </a:r>
            <a:r>
              <a:rPr lang="en-US" altLang="zh-CN" dirty="0"/>
              <a:t>）</a:t>
            </a:r>
            <a:endParaRPr lang="en-US" altLang="zh-CN" dirty="0"/>
          </a:p>
          <a:p>
            <a:pPr lvl="1" algn="just">
              <a:lnSpc>
                <a:spcPct val="140000"/>
              </a:lnSpc>
            </a:pPr>
            <a:r>
              <a:rPr lang="en-US" altLang="zh-CN" dirty="0"/>
              <a:t>WHERE</a:t>
            </a:r>
            <a:r>
              <a:rPr lang="zh-CN" altLang="en-US" dirty="0"/>
              <a:t>子句：指定查询条件</a:t>
            </a:r>
            <a:endParaRPr lang="zh-CN" altLang="en-US" dirty="0"/>
          </a:p>
          <a:p>
            <a:pPr lvl="1" algn="just">
              <a:lnSpc>
                <a:spcPct val="140000"/>
              </a:lnSpc>
            </a:pPr>
            <a:r>
              <a:rPr lang="en-US" altLang="zh-CN" dirty="0"/>
              <a:t>GROUP BY</a:t>
            </a:r>
            <a:r>
              <a:rPr lang="zh-CN" altLang="en-US" dirty="0"/>
              <a:t>子句：对查询结果按指定列的值分组，该属性列值相等的元组为一个组。通常会在每组中作用聚集函数。</a:t>
            </a:r>
            <a:endParaRPr lang="zh-CN" altLang="en-US" dirty="0"/>
          </a:p>
          <a:p>
            <a:pPr lvl="1" algn="just">
              <a:lnSpc>
                <a:spcPct val="140000"/>
              </a:lnSpc>
            </a:pPr>
            <a:r>
              <a:rPr lang="en-US" altLang="zh-CN" dirty="0"/>
              <a:t>HAVING</a:t>
            </a:r>
            <a:r>
              <a:rPr lang="zh-CN" altLang="en-US" dirty="0"/>
              <a:t>短语：只有满足指定条件的组才予以输出</a:t>
            </a:r>
            <a:endParaRPr lang="zh-CN" altLang="en-US" dirty="0"/>
          </a:p>
          <a:p>
            <a:pPr lvl="1">
              <a:lnSpc>
                <a:spcPct val="140000"/>
              </a:lnSpc>
            </a:pPr>
            <a:r>
              <a:rPr lang="en-US" altLang="zh-CN" dirty="0"/>
              <a:t>ORDER BY</a:t>
            </a:r>
            <a:r>
              <a:rPr lang="zh-CN" altLang="en-US" dirty="0"/>
              <a:t>子句：对查询结果表按指定列值的升序或降序排序 </a:t>
            </a:r>
            <a:endParaRPr lang="zh-CN" altLang="en-US" dirty="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
        <p:nvSpPr>
          <p:cNvPr id="64515" name="Rectangle 3"/>
          <p:cNvSpPr>
            <a:spLocks noGrp="1" noChangeArrowheads="1"/>
          </p:cNvSpPr>
          <p:nvPr>
            <p:ph type="body" idx="1"/>
          </p:nvPr>
        </p:nvSpPr>
        <p:spPr>
          <a:xfrm>
            <a:off x="827088" y="1268413"/>
            <a:ext cx="6107113" cy="4038600"/>
          </a:xfrm>
        </p:spPr>
        <p:txBody>
          <a:bodyPr vert="horz" wrap="square" lIns="91440" tIns="45720" rIns="91440" bIns="45720" numCol="1" anchor="t" anchorCtr="0" compatLnSpc="1"/>
          <a:lstStyle/>
          <a:p>
            <a:pPr marL="0" marR="0" lvl="0" indent="0" algn="just"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3.4.1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单表查询</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just"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连接查询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ln/>
        </p:spPr>
        <p:txBody>
          <a:bodyPr vert="horz" wrap="square" lIns="91440" tIns="45720" rIns="91440" bIns="45720" anchor="ctr"/>
          <a:p>
            <a:pPr eaLnBrk="1" hangingPunct="1"/>
            <a:r>
              <a:rPr lang="en-US" altLang="zh-CN" sz="3600" dirty="0"/>
              <a:t>3.4.1  </a:t>
            </a:r>
            <a:r>
              <a:rPr lang="zh-CN" altLang="en-US" sz="3600" dirty="0"/>
              <a:t>单表查询 </a:t>
            </a:r>
            <a:endParaRPr lang="zh-CN" altLang="en-US" sz="3600" dirty="0"/>
          </a:p>
        </p:txBody>
      </p:sp>
      <p:sp>
        <p:nvSpPr>
          <p:cNvPr id="68611" name="Rectangle 3"/>
          <p:cNvSpPr>
            <a:spLocks noGrp="1"/>
          </p:cNvSpPr>
          <p:nvPr>
            <p:ph type="body"/>
          </p:nvPr>
        </p:nvSpPr>
        <p:spPr>
          <a:ln/>
        </p:spPr>
        <p:txBody>
          <a:bodyPr vert="horz" wrap="square" lIns="91440" tIns="45720" rIns="91440" bIns="45720" anchor="t"/>
          <a:p>
            <a:pPr algn="just" eaLnBrk="1" hangingPunct="1">
              <a:lnSpc>
                <a:spcPct val="130000"/>
              </a:lnSpc>
            </a:pPr>
            <a:r>
              <a:rPr lang="zh-CN" altLang="en-US" dirty="0"/>
              <a:t>查询仅涉及一个表</a:t>
            </a:r>
            <a:endParaRPr lang="zh-CN" altLang="en-US" dirty="0"/>
          </a:p>
          <a:p>
            <a:pPr lvl="1" algn="just" eaLnBrk="1" hangingPunct="1">
              <a:lnSpc>
                <a:spcPct val="160000"/>
              </a:lnSpc>
              <a:buNone/>
            </a:pPr>
            <a:r>
              <a:rPr lang="en-US" altLang="zh-CN" dirty="0">
                <a:solidFill>
                  <a:srgbClr val="7030A0"/>
                </a:solidFill>
              </a:rPr>
              <a:t>1.</a:t>
            </a:r>
            <a:r>
              <a:rPr lang="zh-CN" altLang="en-US" dirty="0">
                <a:solidFill>
                  <a:srgbClr val="7030A0"/>
                </a:solidFill>
              </a:rPr>
              <a:t>选择表中的若干列</a:t>
            </a:r>
            <a:endParaRPr lang="zh-CN" altLang="en-US" dirty="0">
              <a:solidFill>
                <a:srgbClr val="7030A0"/>
              </a:solidFill>
            </a:endParaRPr>
          </a:p>
          <a:p>
            <a:pPr lvl="1" algn="just" eaLnBrk="1" hangingPunct="1">
              <a:lnSpc>
                <a:spcPct val="160000"/>
              </a:lnSpc>
              <a:buNone/>
            </a:pPr>
            <a:r>
              <a:rPr lang="en-US" altLang="zh-CN" dirty="0"/>
              <a:t>2.</a:t>
            </a:r>
            <a:r>
              <a:rPr lang="zh-CN" altLang="en-US" dirty="0"/>
              <a:t>选择表中的若干元组</a:t>
            </a:r>
            <a:endParaRPr lang="zh-CN" altLang="en-US" dirty="0"/>
          </a:p>
          <a:p>
            <a:pPr lvl="1" algn="just" eaLnBrk="1" hangingPunct="1">
              <a:lnSpc>
                <a:spcPct val="160000"/>
              </a:lnSpc>
              <a:buNone/>
            </a:pPr>
            <a:r>
              <a:rPr lang="en-US" altLang="zh-CN" dirty="0"/>
              <a:t>3.ORDER BY</a:t>
            </a:r>
            <a:r>
              <a:rPr lang="zh-CN" altLang="en-US" dirty="0"/>
              <a:t>子句</a:t>
            </a:r>
            <a:endParaRPr lang="zh-CN" altLang="en-US" dirty="0"/>
          </a:p>
          <a:p>
            <a:pPr lvl="1" algn="just" eaLnBrk="1" hangingPunct="1">
              <a:lnSpc>
                <a:spcPct val="160000"/>
              </a:lnSpc>
              <a:buNone/>
            </a:pPr>
            <a:r>
              <a:rPr lang="en-US" altLang="zh-CN" dirty="0"/>
              <a:t>4.</a:t>
            </a:r>
            <a:r>
              <a:rPr lang="zh-CN" altLang="en-US" dirty="0"/>
              <a:t>聚集函数</a:t>
            </a:r>
            <a:endParaRPr lang="zh-CN" altLang="en-US" dirty="0"/>
          </a:p>
          <a:p>
            <a:pPr lvl="1" algn="just" eaLnBrk="1" hangingPunct="1">
              <a:lnSpc>
                <a:spcPct val="160000"/>
              </a:lnSpc>
              <a:buNone/>
            </a:pPr>
            <a:r>
              <a:rPr lang="en-US" altLang="zh-CN" dirty="0"/>
              <a:t>5.GROUP BY</a:t>
            </a:r>
            <a:r>
              <a:rPr lang="zh-CN" altLang="en-US" dirty="0"/>
              <a:t>子句</a:t>
            </a:r>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ln/>
        </p:spPr>
        <p:txBody>
          <a:bodyPr vert="horz" wrap="square" lIns="91440" tIns="45720" rIns="91440" bIns="45720" anchor="ctr"/>
          <a:p>
            <a:pPr eaLnBrk="1" hangingPunct="1"/>
            <a:r>
              <a:rPr lang="en-US" altLang="zh-CN" sz="3600" dirty="0"/>
              <a:t>1.</a:t>
            </a:r>
            <a:r>
              <a:rPr lang="zh-CN" altLang="en-US" sz="3600" dirty="0"/>
              <a:t>选择表中的若干列</a:t>
            </a:r>
            <a:endParaRPr lang="zh-CN" altLang="en-US" sz="3600" dirty="0"/>
          </a:p>
        </p:txBody>
      </p:sp>
      <p:sp>
        <p:nvSpPr>
          <p:cNvPr id="69635" name="Rectangle 3"/>
          <p:cNvSpPr>
            <a:spLocks noGrp="1"/>
          </p:cNvSpPr>
          <p:nvPr>
            <p:ph type="body"/>
          </p:nvPr>
        </p:nvSpPr>
        <p:spPr>
          <a:ln/>
        </p:spPr>
        <p:txBody>
          <a:bodyPr vert="horz" wrap="square" lIns="91440" tIns="45720" rIns="91440" bIns="45720" anchor="t"/>
          <a:p>
            <a:pPr algn="just" eaLnBrk="1" hangingPunct="1"/>
            <a:r>
              <a:rPr lang="zh-CN" altLang="en-US" dirty="0"/>
              <a:t>查询指定列</a:t>
            </a:r>
            <a:endParaRPr lang="zh-CN" altLang="en-US" dirty="0"/>
          </a:p>
          <a:p>
            <a:pPr algn="just" eaLnBrk="1" hangingPunct="1"/>
            <a:endParaRPr lang="zh-CN" altLang="en-US" dirty="0"/>
          </a:p>
          <a:p>
            <a:pPr algn="just" eaLnBrk="1" hangingPunct="1">
              <a:buNone/>
            </a:pPr>
            <a:r>
              <a:rPr lang="zh-CN" altLang="en-US" sz="2400" dirty="0"/>
              <a:t>	</a:t>
            </a:r>
            <a:r>
              <a:rPr lang="en-US" altLang="zh-CN" sz="2400" dirty="0"/>
              <a:t>[</a:t>
            </a:r>
            <a:r>
              <a:rPr lang="zh-CN" altLang="en-US" sz="2400" dirty="0"/>
              <a:t>例</a:t>
            </a:r>
            <a:r>
              <a:rPr lang="en-US" altLang="zh-CN" sz="2400" dirty="0"/>
              <a:t>3.16]  </a:t>
            </a:r>
            <a:r>
              <a:rPr lang="zh-CN" altLang="en-US" sz="2400" dirty="0"/>
              <a:t>查询全体学生的学号与姓名。</a:t>
            </a:r>
            <a:endParaRPr lang="zh-CN" altLang="en-US" sz="2400" dirty="0"/>
          </a:p>
          <a:p>
            <a:pPr lvl="1" algn="just" eaLnBrk="1" hangingPunct="1">
              <a:buNone/>
            </a:pPr>
            <a:r>
              <a:rPr lang="zh-CN" altLang="en-US" sz="2000" dirty="0"/>
              <a:t>		</a:t>
            </a:r>
            <a:r>
              <a:rPr lang="en-US" altLang="zh-CN" sz="2200" dirty="0"/>
              <a:t>SELECT Sno</a:t>
            </a:r>
            <a:r>
              <a:rPr lang="zh-CN" altLang="en-US" sz="2200" dirty="0"/>
              <a:t>,</a:t>
            </a:r>
            <a:r>
              <a:rPr lang="en-US" altLang="zh-CN" sz="2200" dirty="0"/>
              <a:t>Sname</a:t>
            </a:r>
            <a:endParaRPr lang="en-US" altLang="zh-CN" sz="2200" dirty="0"/>
          </a:p>
          <a:p>
            <a:pPr lvl="1" algn="just" eaLnBrk="1" hangingPunct="1">
              <a:buNone/>
            </a:pPr>
            <a:r>
              <a:rPr lang="en-US" altLang="zh-CN" sz="2200" dirty="0"/>
              <a:t>		FROM Student</a:t>
            </a:r>
            <a:r>
              <a:rPr lang="zh-CN" altLang="en-US" sz="2200" dirty="0"/>
              <a:t>;</a:t>
            </a:r>
            <a:r>
              <a:rPr lang="zh-CN" altLang="en-US" sz="2000" dirty="0">
                <a:latin typeface="Courier New" panose="02070309020205020404" pitchFamily="49" charset="0"/>
              </a:rPr>
              <a:t> </a:t>
            </a:r>
            <a:endParaRPr lang="zh-CN" altLang="en-US" sz="2000" dirty="0"/>
          </a:p>
          <a:p>
            <a:pPr lvl="1" algn="just" eaLnBrk="1" hangingPunct="1">
              <a:buNone/>
            </a:pPr>
            <a:r>
              <a:rPr lang="zh-CN" altLang="en-US" sz="2000" dirty="0">
                <a:latin typeface="Courier New" panose="02070309020205020404" pitchFamily="49" charset="0"/>
              </a:rPr>
              <a:t> </a:t>
            </a:r>
            <a:endParaRPr lang="zh-CN" altLang="en-US" sz="2000" dirty="0"/>
          </a:p>
          <a:p>
            <a:pPr algn="just" eaLnBrk="1" hangingPunct="1">
              <a:buNone/>
            </a:pPr>
            <a:r>
              <a:rPr lang="zh-CN" altLang="en-US" sz="2400" dirty="0"/>
              <a:t>	</a:t>
            </a:r>
            <a:r>
              <a:rPr lang="en-US" altLang="zh-CN" sz="2400" dirty="0"/>
              <a:t>[</a:t>
            </a:r>
            <a:r>
              <a:rPr lang="zh-CN" altLang="en-US" sz="2400" dirty="0"/>
              <a:t>例</a:t>
            </a:r>
            <a:r>
              <a:rPr lang="en-US" altLang="zh-CN" sz="2400" dirty="0"/>
              <a:t>3.17]  </a:t>
            </a:r>
            <a:r>
              <a:rPr lang="zh-CN" altLang="en-US" sz="2400" dirty="0"/>
              <a:t>查询全体学生的姓名、学号、所在系。</a:t>
            </a:r>
            <a:endParaRPr lang="zh-CN" altLang="en-US" sz="2400" dirty="0"/>
          </a:p>
          <a:p>
            <a:pPr lvl="1" algn="just" eaLnBrk="1" hangingPunct="1">
              <a:buNone/>
            </a:pPr>
            <a:r>
              <a:rPr lang="zh-CN" altLang="en-US" sz="2000" dirty="0"/>
              <a:t>		</a:t>
            </a:r>
            <a:r>
              <a:rPr lang="en-US" altLang="zh-CN" sz="2200" dirty="0"/>
              <a:t>SELECT Sname</a:t>
            </a:r>
            <a:r>
              <a:rPr lang="zh-CN" altLang="en-US" sz="2200" dirty="0"/>
              <a:t>,</a:t>
            </a:r>
            <a:r>
              <a:rPr lang="en-US" altLang="zh-CN" sz="2200" dirty="0"/>
              <a:t>Sno</a:t>
            </a:r>
            <a:r>
              <a:rPr lang="zh-CN" altLang="en-US" sz="2200" dirty="0"/>
              <a:t>,</a:t>
            </a:r>
            <a:r>
              <a:rPr lang="en-US" altLang="zh-CN" sz="2200" dirty="0"/>
              <a:t>Sdept</a:t>
            </a:r>
            <a:endParaRPr lang="en-US" altLang="zh-CN" sz="2200" dirty="0"/>
          </a:p>
          <a:p>
            <a:pPr lvl="1" algn="just" eaLnBrk="1" hangingPunct="1">
              <a:buNone/>
            </a:pPr>
            <a:r>
              <a:rPr lang="en-US" altLang="zh-CN" sz="2200" dirty="0"/>
              <a:t>		FROM Student</a:t>
            </a:r>
            <a:r>
              <a:rPr lang="zh-CN" altLang="en-US" sz="2200" dirty="0"/>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ln/>
        </p:spPr>
        <p:txBody>
          <a:bodyPr vert="horz" wrap="square" lIns="91440" tIns="45720" rIns="91440" bIns="45720" anchor="ctr"/>
          <a:p>
            <a:pPr eaLnBrk="1" hangingPunct="1"/>
            <a:r>
              <a:rPr lang="zh-CN" altLang="en-US" sz="3600" dirty="0"/>
              <a:t>选择表中的若干列（续）</a:t>
            </a:r>
            <a:endParaRPr lang="zh-CN" altLang="en-US" sz="3600" dirty="0"/>
          </a:p>
        </p:txBody>
      </p:sp>
      <p:sp>
        <p:nvSpPr>
          <p:cNvPr id="70659" name="Rectangle 3"/>
          <p:cNvSpPr>
            <a:spLocks noGrp="1"/>
          </p:cNvSpPr>
          <p:nvPr>
            <p:ph type="body"/>
          </p:nvPr>
        </p:nvSpPr>
        <p:spPr>
          <a:xfrm>
            <a:off x="457200" y="1098550"/>
            <a:ext cx="8229600" cy="5095875"/>
          </a:xfrm>
          <a:ln/>
        </p:spPr>
        <p:txBody>
          <a:bodyPr vert="horz" wrap="square" lIns="91440" tIns="45720" rIns="91440" bIns="45720" anchor="t"/>
          <a:p>
            <a:pPr algn="just" eaLnBrk="1" hangingPunct="1"/>
            <a:r>
              <a:rPr lang="zh-CN" altLang="en-US" dirty="0"/>
              <a:t>查询全部列</a:t>
            </a:r>
            <a:endParaRPr lang="zh-CN" altLang="en-US" dirty="0"/>
          </a:p>
          <a:p>
            <a:pPr lvl="1" algn="just" eaLnBrk="1" hangingPunct="1"/>
            <a:r>
              <a:rPr lang="zh-CN" altLang="en-US" dirty="0"/>
              <a:t>选出所有属性列：</a:t>
            </a:r>
            <a:endParaRPr lang="zh-CN" altLang="en-US" dirty="0"/>
          </a:p>
          <a:p>
            <a:pPr lvl="2" algn="just" eaLnBrk="1" hangingPunct="1">
              <a:buSzPct val="87000"/>
              <a:buFont typeface="Wingdings" panose="05000000000000000000" pitchFamily="2" charset="2"/>
              <a:buChar char="l"/>
            </a:pPr>
            <a:r>
              <a:rPr lang="zh-CN" altLang="en-US" sz="2200" dirty="0"/>
              <a:t>在</a:t>
            </a:r>
            <a:r>
              <a:rPr lang="en-US" altLang="zh-CN" sz="2200" dirty="0"/>
              <a:t>SELECT</a:t>
            </a:r>
            <a:r>
              <a:rPr lang="zh-CN" altLang="en-US" sz="2200" dirty="0"/>
              <a:t>关键字后面列出所有列名 </a:t>
            </a:r>
            <a:endParaRPr lang="zh-CN" altLang="en-US" sz="2200" dirty="0"/>
          </a:p>
          <a:p>
            <a:pPr lvl="2" algn="just" eaLnBrk="1" hangingPunct="1">
              <a:buSzPct val="87000"/>
              <a:buFont typeface="Wingdings" panose="05000000000000000000" pitchFamily="2" charset="2"/>
              <a:buChar char="l"/>
            </a:pPr>
            <a:r>
              <a:rPr lang="zh-CN" altLang="en-US" sz="2200" dirty="0"/>
              <a:t>将</a:t>
            </a:r>
            <a:r>
              <a:rPr lang="en-US" altLang="zh-CN" sz="2200" dirty="0"/>
              <a:t>&lt;</a:t>
            </a:r>
            <a:r>
              <a:rPr lang="zh-CN" altLang="en-US" sz="2200" dirty="0"/>
              <a:t>目标列表达式</a:t>
            </a:r>
            <a:r>
              <a:rPr lang="en-US" altLang="zh-CN" sz="2200" dirty="0"/>
              <a:t>&gt;</a:t>
            </a:r>
            <a:r>
              <a:rPr lang="zh-CN" altLang="en-US" sz="2200" dirty="0"/>
              <a:t>指定为 </a:t>
            </a:r>
            <a:r>
              <a:rPr lang="zh-CN" altLang="en-US" sz="2200" dirty="0">
                <a:solidFill>
                  <a:srgbClr val="FF00FF"/>
                </a:solidFill>
              </a:rPr>
              <a:t> *</a:t>
            </a:r>
            <a:endParaRPr lang="zh-CN" altLang="en-US" sz="2200" dirty="0">
              <a:solidFill>
                <a:srgbClr val="FF00FF"/>
              </a:solidFill>
            </a:endParaRPr>
          </a:p>
          <a:p>
            <a:pPr algn="just" eaLnBrk="1" hangingPunct="1">
              <a:buNone/>
            </a:pPr>
            <a:endParaRPr lang="zh-CN" altLang="en-US" dirty="0"/>
          </a:p>
          <a:p>
            <a:pPr lvl="1" algn="just" eaLnBrk="1" hangingPunct="1">
              <a:buNone/>
            </a:pPr>
            <a:r>
              <a:rPr lang="en-US" altLang="zh-CN" dirty="0"/>
              <a:t>[</a:t>
            </a:r>
            <a:r>
              <a:rPr lang="zh-CN" altLang="en-US" dirty="0"/>
              <a:t>例</a:t>
            </a:r>
            <a:r>
              <a:rPr lang="en-US" altLang="zh-CN" dirty="0"/>
              <a:t>3.18]  </a:t>
            </a:r>
            <a:r>
              <a:rPr lang="zh-CN" altLang="en-US" dirty="0"/>
              <a:t>查询全体学生的详细记录</a:t>
            </a:r>
            <a:endParaRPr lang="zh-CN" altLang="en-US" dirty="0"/>
          </a:p>
          <a:p>
            <a:pPr lvl="2" algn="just" eaLnBrk="1" hangingPunct="1">
              <a:buNone/>
            </a:pPr>
            <a:r>
              <a:rPr lang="en-US" altLang="zh-CN" sz="2400" dirty="0"/>
              <a:t>SELECT  Sno</a:t>
            </a:r>
            <a:r>
              <a:rPr lang="zh-CN" altLang="en-US" sz="2400" dirty="0"/>
              <a:t>,</a:t>
            </a:r>
            <a:r>
              <a:rPr lang="en-US" altLang="zh-CN" sz="2400" dirty="0"/>
              <a:t>Sname</a:t>
            </a:r>
            <a:r>
              <a:rPr lang="zh-CN" altLang="en-US" sz="2400" dirty="0"/>
              <a:t>,</a:t>
            </a:r>
            <a:r>
              <a:rPr lang="en-US" altLang="zh-CN" sz="2400" dirty="0"/>
              <a:t>Ssex</a:t>
            </a:r>
            <a:r>
              <a:rPr lang="zh-CN" altLang="en-US" sz="2400" dirty="0"/>
              <a:t>,</a:t>
            </a:r>
            <a:r>
              <a:rPr lang="en-US" altLang="zh-CN" sz="2400" dirty="0"/>
              <a:t>Sage</a:t>
            </a:r>
            <a:r>
              <a:rPr lang="zh-CN" altLang="en-US" sz="2400" dirty="0"/>
              <a:t>,</a:t>
            </a:r>
            <a:r>
              <a:rPr lang="en-US" altLang="zh-CN" sz="2400" dirty="0"/>
              <a:t>Sdept </a:t>
            </a:r>
            <a:endParaRPr lang="en-US" altLang="zh-CN" sz="2400" dirty="0"/>
          </a:p>
          <a:p>
            <a:pPr lvl="2" algn="just" eaLnBrk="1" hangingPunct="1">
              <a:buNone/>
            </a:pPr>
            <a:r>
              <a:rPr lang="en-US" altLang="zh-CN" sz="2400" dirty="0"/>
              <a:t>FROM Student</a:t>
            </a:r>
            <a:r>
              <a:rPr lang="zh-CN" altLang="en-US" sz="2400" dirty="0"/>
              <a:t>; </a:t>
            </a:r>
            <a:endParaRPr lang="zh-CN" altLang="en-US" sz="2400" dirty="0"/>
          </a:p>
          <a:p>
            <a:pPr lvl="2" algn="just" eaLnBrk="1" hangingPunct="1">
              <a:buNone/>
            </a:pPr>
            <a:r>
              <a:rPr lang="zh-CN" altLang="en-US" sz="2400" dirty="0"/>
              <a:t>或</a:t>
            </a:r>
            <a:endParaRPr lang="zh-CN" altLang="en-US" sz="2400" dirty="0"/>
          </a:p>
          <a:p>
            <a:pPr lvl="2" algn="just" eaLnBrk="1" hangingPunct="1">
              <a:buNone/>
            </a:pPr>
            <a:r>
              <a:rPr lang="en-US" altLang="zh-CN" sz="2400" dirty="0"/>
              <a:t>SELECT  *</a:t>
            </a:r>
            <a:endParaRPr lang="en-US" altLang="zh-CN" sz="2400" dirty="0"/>
          </a:p>
          <a:p>
            <a:pPr lvl="2" algn="just" eaLnBrk="1" hangingPunct="1">
              <a:buNone/>
            </a:pPr>
            <a:r>
              <a:rPr lang="en-US" altLang="zh-CN" sz="2400" dirty="0"/>
              <a:t>FROM Student</a:t>
            </a:r>
            <a:r>
              <a:rPr lang="zh-CN" altLang="en-US" sz="2400" dirty="0"/>
              <a:t>; </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3"/>
          <p:cNvSpPr>
            <a:spLocks noGrp="1"/>
          </p:cNvSpPr>
          <p:nvPr>
            <p:ph type="body"/>
          </p:nvPr>
        </p:nvSpPr>
        <p:spPr>
          <a:xfrm>
            <a:off x="479425" y="1098550"/>
            <a:ext cx="8229600" cy="5426075"/>
          </a:xfrm>
          <a:ln/>
        </p:spPr>
        <p:txBody>
          <a:bodyPr vert="horz" wrap="square" lIns="91440" tIns="45720" rIns="91440" bIns="45720" anchor="t"/>
          <a:p>
            <a:pPr algn="just" eaLnBrk="1" hangingPunct="1">
              <a:lnSpc>
                <a:spcPct val="140000"/>
              </a:lnSpc>
            </a:pPr>
            <a:r>
              <a:rPr lang="zh-CN" altLang="en-US" dirty="0"/>
              <a:t>查询经过计算的值 </a:t>
            </a:r>
            <a:endParaRPr lang="zh-CN" altLang="en-US" dirty="0"/>
          </a:p>
          <a:p>
            <a:pPr lvl="1" algn="just" eaLnBrk="1" hangingPunct="1">
              <a:lnSpc>
                <a:spcPct val="140000"/>
              </a:lnSpc>
            </a:pPr>
            <a:r>
              <a:rPr lang="en-US" altLang="zh-CN" dirty="0"/>
              <a:t>SELECT</a:t>
            </a:r>
            <a:r>
              <a:rPr lang="zh-CN" altLang="en-US" dirty="0"/>
              <a:t>子句的</a:t>
            </a:r>
            <a:r>
              <a:rPr lang="en-US" altLang="zh-CN" dirty="0"/>
              <a:t>&lt;</a:t>
            </a:r>
            <a:r>
              <a:rPr lang="zh-CN" altLang="en-US" dirty="0"/>
              <a:t>目标列表达式</a:t>
            </a:r>
            <a:r>
              <a:rPr lang="en-US" altLang="zh-CN" dirty="0"/>
              <a:t>&gt;</a:t>
            </a:r>
            <a:r>
              <a:rPr lang="zh-CN" altLang="en-US" dirty="0"/>
              <a:t>不仅可以为表中的属性列，也可以是表达式</a:t>
            </a:r>
            <a:endParaRPr lang="en-US" altLang="zh-CN" dirty="0"/>
          </a:p>
          <a:p>
            <a:pPr algn="just" eaLnBrk="1" hangingPunct="1">
              <a:lnSpc>
                <a:spcPct val="90000"/>
              </a:lnSpc>
              <a:buNone/>
            </a:pPr>
            <a:r>
              <a:rPr lang="en-US" altLang="zh-CN" sz="2000" dirty="0"/>
              <a:t>[</a:t>
            </a:r>
            <a:r>
              <a:rPr lang="zh-CN" altLang="en-US" sz="2000" dirty="0"/>
              <a:t>例</a:t>
            </a:r>
            <a:r>
              <a:rPr lang="en-US" altLang="zh-CN" sz="2000" dirty="0"/>
              <a:t>3.19]  </a:t>
            </a:r>
            <a:r>
              <a:rPr lang="zh-CN" altLang="en-US" sz="2400" dirty="0"/>
              <a:t>查全体学生的姓名及其出生年份。</a:t>
            </a:r>
            <a:endParaRPr lang="zh-CN" altLang="en-US" sz="2400" dirty="0"/>
          </a:p>
          <a:p>
            <a:pPr lvl="1" algn="just" eaLnBrk="1" hangingPunct="1">
              <a:lnSpc>
                <a:spcPct val="90000"/>
              </a:lnSpc>
              <a:buNone/>
            </a:pPr>
            <a:r>
              <a:rPr lang="en-US" altLang="zh-CN" dirty="0"/>
              <a:t>SELECT Sname</a:t>
            </a:r>
            <a:r>
              <a:rPr lang="zh-CN" altLang="en-US" dirty="0"/>
              <a:t>,</a:t>
            </a:r>
            <a:r>
              <a:rPr lang="en-US" altLang="zh-CN" dirty="0"/>
              <a:t>2014-Sage          </a:t>
            </a:r>
            <a:r>
              <a:rPr lang="en-US" altLang="zh-CN" sz="2000" dirty="0"/>
              <a:t>/*</a:t>
            </a:r>
            <a:r>
              <a:rPr lang="zh-CN" altLang="en-US" sz="2000" dirty="0"/>
              <a:t>假设当时为</a:t>
            </a:r>
            <a:r>
              <a:rPr lang="en-US" altLang="zh-CN" sz="2000" dirty="0"/>
              <a:t>2014</a:t>
            </a:r>
            <a:r>
              <a:rPr lang="zh-CN" altLang="en-US" sz="2000" dirty="0"/>
              <a:t>年*</a:t>
            </a:r>
            <a:r>
              <a:rPr lang="en-US" altLang="zh-CN" sz="2000" dirty="0"/>
              <a:t>/</a:t>
            </a:r>
            <a:endParaRPr lang="en-US" altLang="zh-CN" sz="2000" dirty="0"/>
          </a:p>
          <a:p>
            <a:pPr lvl="1" algn="just" eaLnBrk="1" hangingPunct="1">
              <a:lnSpc>
                <a:spcPct val="90000"/>
              </a:lnSpc>
              <a:buNone/>
            </a:pPr>
            <a:r>
              <a:rPr lang="en-US" altLang="zh-CN" dirty="0"/>
              <a:t>FROM Student</a:t>
            </a:r>
            <a:r>
              <a:rPr lang="zh-CN" altLang="en-US" dirty="0"/>
              <a:t>;</a:t>
            </a:r>
            <a:endParaRPr lang="zh-CN" altLang="en-US" sz="2000" dirty="0"/>
          </a:p>
          <a:p>
            <a:pPr lvl="1" algn="just" eaLnBrk="1" hangingPunct="1">
              <a:lnSpc>
                <a:spcPct val="90000"/>
              </a:lnSpc>
              <a:buNone/>
            </a:pPr>
            <a:r>
              <a:rPr lang="zh-CN" altLang="en-US" dirty="0"/>
              <a:t>输出结果：</a:t>
            </a:r>
            <a:endParaRPr lang="zh-CN" altLang="en-US" dirty="0"/>
          </a:p>
          <a:p>
            <a:pPr algn="just" eaLnBrk="1" hangingPunct="1">
              <a:lnSpc>
                <a:spcPct val="90000"/>
              </a:lnSpc>
              <a:buNone/>
            </a:pPr>
            <a:r>
              <a:rPr lang="zh-CN" altLang="en-US" sz="2400" dirty="0"/>
              <a:t>            </a:t>
            </a:r>
            <a:r>
              <a:rPr lang="en-US" altLang="zh-CN" sz="2000" dirty="0"/>
              <a:t>Sname   2014-Sage</a:t>
            </a:r>
            <a:endParaRPr lang="en-US" altLang="zh-CN" sz="2000" dirty="0"/>
          </a:p>
          <a:p>
            <a:pPr algn="just" eaLnBrk="1" hangingPunct="1">
              <a:lnSpc>
                <a:spcPct val="90000"/>
              </a:lnSpc>
              <a:buNone/>
            </a:pPr>
            <a:r>
              <a:rPr lang="en-US" altLang="zh-CN" sz="2000" dirty="0"/>
              <a:t>               </a:t>
            </a:r>
            <a:r>
              <a:rPr lang="zh-CN" altLang="en-US" sz="2000" dirty="0"/>
              <a:t>李勇         </a:t>
            </a:r>
            <a:r>
              <a:rPr lang="en-US" altLang="zh-CN" sz="2000" dirty="0"/>
              <a:t>1994</a:t>
            </a:r>
            <a:endParaRPr lang="en-US" altLang="zh-CN" sz="2000" dirty="0"/>
          </a:p>
          <a:p>
            <a:pPr algn="just" eaLnBrk="1" hangingPunct="1">
              <a:lnSpc>
                <a:spcPct val="90000"/>
              </a:lnSpc>
              <a:buNone/>
            </a:pPr>
            <a:r>
              <a:rPr lang="en-US" altLang="zh-CN" sz="2000" dirty="0"/>
              <a:t>               </a:t>
            </a:r>
            <a:r>
              <a:rPr lang="zh-CN" altLang="en-US" sz="2000" dirty="0"/>
              <a:t>刘晨         </a:t>
            </a:r>
            <a:r>
              <a:rPr lang="en-US" altLang="zh-CN" sz="2000" dirty="0"/>
              <a:t>1995</a:t>
            </a:r>
            <a:endParaRPr lang="en-US" altLang="zh-CN" sz="2000" dirty="0"/>
          </a:p>
          <a:p>
            <a:pPr algn="just" eaLnBrk="1" hangingPunct="1">
              <a:lnSpc>
                <a:spcPct val="90000"/>
              </a:lnSpc>
              <a:buNone/>
            </a:pPr>
            <a:r>
              <a:rPr lang="en-US" altLang="zh-CN" sz="2000" dirty="0"/>
              <a:t>               </a:t>
            </a:r>
            <a:r>
              <a:rPr lang="zh-CN" altLang="en-US" sz="2000" dirty="0"/>
              <a:t>王敏         </a:t>
            </a:r>
            <a:r>
              <a:rPr lang="en-US" altLang="zh-CN" sz="2000" dirty="0"/>
              <a:t>1996</a:t>
            </a:r>
            <a:endParaRPr lang="en-US" altLang="zh-CN" sz="2000" dirty="0"/>
          </a:p>
          <a:p>
            <a:pPr eaLnBrk="1" hangingPunct="1">
              <a:lnSpc>
                <a:spcPct val="90000"/>
              </a:lnSpc>
              <a:buNone/>
            </a:pPr>
            <a:r>
              <a:rPr lang="en-US" altLang="zh-CN" sz="2000" dirty="0"/>
              <a:t>               </a:t>
            </a:r>
            <a:r>
              <a:rPr lang="zh-CN" altLang="en-US" sz="2000" dirty="0"/>
              <a:t>张立         </a:t>
            </a:r>
            <a:r>
              <a:rPr lang="en-US" altLang="zh-CN" sz="2000" dirty="0"/>
              <a:t>1995 </a:t>
            </a:r>
            <a:endParaRPr lang="en-US" altLang="zh-CN" sz="2000" dirty="0"/>
          </a:p>
        </p:txBody>
      </p:sp>
      <p:sp>
        <p:nvSpPr>
          <p:cNvPr id="71683" name="Rectangle 2"/>
          <p:cNvSpPr>
            <a:spLocks noGrp="1"/>
          </p:cNvSpPr>
          <p:nvPr>
            <p:ph type="title"/>
          </p:nvPr>
        </p:nvSpPr>
        <p:spPr>
          <a:ln/>
        </p:spPr>
        <p:txBody>
          <a:bodyPr vert="horz" wrap="square" lIns="91440" tIns="45720" rIns="91440" bIns="45720" anchor="ctr"/>
          <a:p>
            <a:pPr eaLnBrk="1" hangingPunct="1"/>
            <a:r>
              <a:rPr lang="zh-CN" altLang="en-US" sz="3600" dirty="0"/>
              <a:t>查询经过计算的值（续）</a:t>
            </a:r>
            <a:endParaRPr lang="zh-CN" altLang="en-US" sz="3600" dirty="0"/>
          </a:p>
        </p:txBody>
      </p:sp>
      <p:sp>
        <p:nvSpPr>
          <p:cNvPr id="71684" name="Line 6"/>
          <p:cNvSpPr/>
          <p:nvPr/>
        </p:nvSpPr>
        <p:spPr>
          <a:xfrm>
            <a:off x="1403350" y="4797425"/>
            <a:ext cx="2376488"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3"/>
          <p:cNvSpPr>
            <a:spLocks noGrp="1"/>
          </p:cNvSpPr>
          <p:nvPr>
            <p:ph type="body"/>
          </p:nvPr>
        </p:nvSpPr>
        <p:spPr>
          <a:xfrm>
            <a:off x="179388" y="981075"/>
            <a:ext cx="8280400" cy="5213350"/>
          </a:xfrm>
          <a:ln/>
        </p:spPr>
        <p:txBody>
          <a:bodyPr vert="horz" wrap="square" lIns="91440" tIns="45720" rIns="91440" bIns="45720" anchor="t"/>
          <a:p>
            <a:pPr algn="just" eaLnBrk="1" hangingPunct="1">
              <a:buNone/>
            </a:pPr>
            <a:r>
              <a:rPr lang="en-US" altLang="zh-CN" sz="2400" dirty="0"/>
              <a:t>[</a:t>
            </a:r>
            <a:r>
              <a:rPr lang="zh-CN" altLang="en-US" sz="2400" dirty="0"/>
              <a:t>例</a:t>
            </a:r>
            <a:r>
              <a:rPr lang="en-US" altLang="zh-CN" sz="2400" dirty="0"/>
              <a:t>3.20] </a:t>
            </a:r>
            <a:r>
              <a:rPr lang="zh-CN" altLang="en-US" sz="2400" dirty="0"/>
              <a:t>查询全体学生的姓名、出生年份和所在的院系，要求用小写字母表示系名。</a:t>
            </a:r>
            <a:endParaRPr lang="zh-CN" altLang="en-US" sz="2400" dirty="0"/>
          </a:p>
          <a:p>
            <a:pPr algn="just" eaLnBrk="1" hangingPunct="1">
              <a:buNone/>
            </a:pPr>
            <a:endParaRPr lang="zh-CN" altLang="en-US" sz="2400" dirty="0"/>
          </a:p>
          <a:p>
            <a:pPr lvl="1" algn="just" eaLnBrk="1" hangingPunct="1">
              <a:buNone/>
            </a:pPr>
            <a:r>
              <a:rPr lang="en-US" altLang="zh-CN" sz="2000" dirty="0"/>
              <a:t>SELECT Sname,</a:t>
            </a:r>
            <a:r>
              <a:rPr lang="zh-CN" altLang="en-US" sz="2000" dirty="0"/>
              <a:t>'</a:t>
            </a:r>
            <a:r>
              <a:rPr lang="en-US" altLang="zh-CN" sz="2000" dirty="0"/>
              <a:t>Year of Birth: </a:t>
            </a:r>
            <a:r>
              <a:rPr lang="zh-CN" altLang="en-US" sz="2000" dirty="0"/>
              <a:t>'</a:t>
            </a:r>
            <a:r>
              <a:rPr lang="en-US" altLang="zh-CN" sz="2000" dirty="0"/>
              <a:t>,2014-Sage,LOWER</a:t>
            </a:r>
            <a:r>
              <a:rPr lang="zh-CN" altLang="en-US" sz="2000" dirty="0"/>
              <a:t>(</a:t>
            </a:r>
            <a:r>
              <a:rPr lang="en-US" altLang="zh-CN" sz="2000" dirty="0"/>
              <a:t>Sdept</a:t>
            </a:r>
            <a:r>
              <a:rPr lang="zh-CN" altLang="en-US" sz="2000" dirty="0"/>
              <a:t>)</a:t>
            </a:r>
            <a:endParaRPr lang="zh-CN" altLang="en-US" sz="2000" dirty="0"/>
          </a:p>
          <a:p>
            <a:pPr lvl="1" eaLnBrk="1" hangingPunct="1">
              <a:buNone/>
            </a:pPr>
            <a:r>
              <a:rPr lang="en-US" altLang="zh-CN" sz="2000" dirty="0"/>
              <a:t>FROM Student</a:t>
            </a:r>
            <a:r>
              <a:rPr lang="zh-CN" altLang="en-US" sz="2000" dirty="0"/>
              <a:t>;</a:t>
            </a:r>
            <a:endParaRPr lang="zh-CN" altLang="en-US" sz="2000" dirty="0"/>
          </a:p>
          <a:p>
            <a:pPr lvl="1" eaLnBrk="1" hangingPunct="1">
              <a:buNone/>
            </a:pPr>
            <a:endParaRPr lang="zh-CN" altLang="en-US" sz="2000" dirty="0"/>
          </a:p>
          <a:p>
            <a:pPr lvl="1" eaLnBrk="1" hangingPunct="1">
              <a:buNone/>
            </a:pPr>
            <a:r>
              <a:rPr lang="zh-CN" altLang="en-US" dirty="0"/>
              <a:t>输出结果：</a:t>
            </a:r>
            <a:endParaRPr lang="zh-CN" altLang="en-US" dirty="0"/>
          </a:p>
          <a:p>
            <a:pPr lvl="1" algn="just" eaLnBrk="1" hangingPunct="1">
              <a:buNone/>
            </a:pPr>
            <a:r>
              <a:rPr lang="zh-CN" altLang="en-US" sz="1800" dirty="0"/>
              <a:t>  </a:t>
            </a:r>
            <a:r>
              <a:rPr lang="en-US" altLang="zh-CN" sz="1800" dirty="0"/>
              <a:t>Sname   'Year of Birth:'  2014-Sage   LOWER</a:t>
            </a:r>
            <a:r>
              <a:rPr lang="zh-CN" altLang="en-US" sz="1800" dirty="0"/>
              <a:t>(</a:t>
            </a:r>
            <a:r>
              <a:rPr lang="en-US" altLang="zh-CN" sz="1800" dirty="0"/>
              <a:t>Sdept</a:t>
            </a:r>
            <a:r>
              <a:rPr lang="zh-CN" altLang="en-US" sz="1800" dirty="0"/>
              <a:t>)</a:t>
            </a:r>
            <a:endParaRPr lang="zh-CN" altLang="en-US" sz="1800" dirty="0"/>
          </a:p>
          <a:p>
            <a:pPr lvl="1" algn="just" eaLnBrk="1" hangingPunct="1">
              <a:buNone/>
            </a:pPr>
            <a:r>
              <a:rPr lang="en-US" altLang="zh-CN" sz="1800" dirty="0"/>
              <a:t> </a:t>
            </a:r>
            <a:endParaRPr lang="en-US" altLang="zh-CN" sz="1800" dirty="0"/>
          </a:p>
          <a:p>
            <a:pPr lvl="1" algn="just" eaLnBrk="1" hangingPunct="1">
              <a:buNone/>
            </a:pPr>
            <a:r>
              <a:rPr lang="en-US" altLang="zh-CN" sz="1800" dirty="0"/>
              <a:t>      </a:t>
            </a:r>
            <a:r>
              <a:rPr lang="zh-CN" altLang="en-US" sz="1800" dirty="0"/>
              <a:t>李勇    </a:t>
            </a:r>
            <a:r>
              <a:rPr lang="en-US" altLang="zh-CN" sz="1800" dirty="0"/>
              <a:t>Year of Birth:    1994       	cs</a:t>
            </a:r>
            <a:endParaRPr lang="en-US" altLang="zh-CN" sz="1800" dirty="0"/>
          </a:p>
          <a:p>
            <a:pPr lvl="1" algn="just" eaLnBrk="1" hangingPunct="1">
              <a:buNone/>
            </a:pPr>
            <a:r>
              <a:rPr lang="en-US" altLang="zh-CN" sz="1800" dirty="0"/>
              <a:t>      </a:t>
            </a:r>
            <a:r>
              <a:rPr lang="zh-CN" altLang="en-US" sz="1800" dirty="0"/>
              <a:t>刘晨    </a:t>
            </a:r>
            <a:r>
              <a:rPr lang="en-US" altLang="zh-CN" sz="1800" dirty="0"/>
              <a:t>Year of Birth:    1995       	cs</a:t>
            </a:r>
            <a:endParaRPr lang="en-US" altLang="zh-CN" sz="1800" dirty="0"/>
          </a:p>
          <a:p>
            <a:pPr lvl="1" algn="just" eaLnBrk="1" hangingPunct="1">
              <a:buNone/>
            </a:pPr>
            <a:r>
              <a:rPr lang="en-US" altLang="zh-CN" sz="1800" dirty="0"/>
              <a:t>      </a:t>
            </a:r>
            <a:r>
              <a:rPr lang="zh-CN" altLang="en-US" sz="1800" dirty="0"/>
              <a:t>王敏    </a:t>
            </a:r>
            <a:r>
              <a:rPr lang="en-US" altLang="zh-CN" sz="1800" dirty="0"/>
              <a:t>Year of Birth:    1996       	ma</a:t>
            </a:r>
            <a:endParaRPr lang="en-US" altLang="zh-CN" sz="1800" dirty="0"/>
          </a:p>
          <a:p>
            <a:pPr lvl="1" algn="just" eaLnBrk="1" hangingPunct="1">
              <a:buNone/>
            </a:pPr>
            <a:r>
              <a:rPr lang="en-US" altLang="zh-CN" sz="1800" dirty="0"/>
              <a:t>      </a:t>
            </a:r>
            <a:r>
              <a:rPr lang="zh-CN" altLang="en-US" sz="1800" dirty="0"/>
              <a:t>张立    </a:t>
            </a:r>
            <a:r>
              <a:rPr lang="en-US" altLang="zh-CN" sz="1800" dirty="0"/>
              <a:t>Year of Birth:    1995      	is </a:t>
            </a:r>
            <a:endParaRPr lang="en-US" altLang="zh-CN" sz="1800" dirty="0"/>
          </a:p>
        </p:txBody>
      </p:sp>
      <p:sp>
        <p:nvSpPr>
          <p:cNvPr id="72707" name="Rectangle 2"/>
          <p:cNvSpPr>
            <a:spLocks noGrp="1"/>
          </p:cNvSpPr>
          <p:nvPr>
            <p:ph type="title"/>
          </p:nvPr>
        </p:nvSpPr>
        <p:spPr>
          <a:ln/>
        </p:spPr>
        <p:txBody>
          <a:bodyPr vert="horz" wrap="square" lIns="91440" tIns="45720" rIns="91440" bIns="45720" anchor="ctr"/>
          <a:p>
            <a:pPr eaLnBrk="1" hangingPunct="1"/>
            <a:r>
              <a:rPr lang="zh-CN" altLang="en-US" sz="3600" dirty="0"/>
              <a:t>查询经过计算的值（续）</a:t>
            </a:r>
            <a:endParaRPr lang="zh-CN" altLang="en-US" sz="3600" dirty="0"/>
          </a:p>
        </p:txBody>
      </p:sp>
      <p:sp>
        <p:nvSpPr>
          <p:cNvPr id="72708" name="Line 4"/>
          <p:cNvSpPr/>
          <p:nvPr/>
        </p:nvSpPr>
        <p:spPr>
          <a:xfrm>
            <a:off x="827088" y="4219575"/>
            <a:ext cx="5761037"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3"/>
          <p:cNvSpPr>
            <a:spLocks noGrp="1"/>
          </p:cNvSpPr>
          <p:nvPr>
            <p:ph type="body"/>
          </p:nvPr>
        </p:nvSpPr>
        <p:spPr>
          <a:ln/>
        </p:spPr>
        <p:txBody>
          <a:bodyPr vert="horz" wrap="square" lIns="91440" tIns="45720" rIns="91440" bIns="45720" anchor="t"/>
          <a:p>
            <a:pPr algn="just" eaLnBrk="1" hangingPunct="1"/>
            <a:r>
              <a:rPr lang="zh-CN" altLang="en-US" dirty="0"/>
              <a:t>使用列</a:t>
            </a:r>
            <a:r>
              <a:rPr lang="zh-CN" altLang="en-US" dirty="0">
                <a:solidFill>
                  <a:srgbClr val="FF00FF"/>
                </a:solidFill>
              </a:rPr>
              <a:t>别名</a:t>
            </a:r>
            <a:r>
              <a:rPr lang="zh-CN" altLang="en-US" dirty="0"/>
              <a:t>改变查询结果的列标题</a:t>
            </a:r>
            <a:r>
              <a:rPr lang="en-US" altLang="zh-CN" dirty="0"/>
              <a:t>:</a:t>
            </a:r>
            <a:endParaRPr lang="en-US" altLang="zh-CN" dirty="0"/>
          </a:p>
          <a:p>
            <a:pPr algn="just" eaLnBrk="1" hangingPunct="1">
              <a:buNone/>
            </a:pPr>
            <a:r>
              <a:rPr lang="en-US" altLang="zh-CN" sz="1800" dirty="0"/>
              <a:t>	</a:t>
            </a:r>
            <a:endParaRPr lang="en-US" altLang="zh-CN" sz="1800" dirty="0"/>
          </a:p>
          <a:p>
            <a:pPr algn="just" eaLnBrk="1" hangingPunct="1">
              <a:buNone/>
            </a:pPr>
            <a:r>
              <a:rPr lang="en-US" altLang="zh-CN" sz="1800" dirty="0"/>
              <a:t>    </a:t>
            </a:r>
            <a:r>
              <a:rPr lang="en-US" altLang="zh-CN" sz="2000" dirty="0"/>
              <a:t> SELECT Sname </a:t>
            </a:r>
            <a:r>
              <a:rPr lang="en-US" altLang="zh-CN" sz="2000" dirty="0">
                <a:solidFill>
                  <a:srgbClr val="FF00FF"/>
                </a:solidFill>
              </a:rPr>
              <a:t>NAME</a:t>
            </a:r>
            <a:r>
              <a:rPr lang="zh-CN" altLang="en-US" sz="2000" dirty="0"/>
              <a:t>,</a:t>
            </a:r>
            <a:r>
              <a:rPr lang="en-US" altLang="zh-CN" sz="2000" dirty="0"/>
              <a:t>'Year of Birth:</a:t>
            </a:r>
            <a:r>
              <a:rPr lang="zh-CN" altLang="en-US" sz="2000" dirty="0"/>
              <a:t>'</a:t>
            </a:r>
            <a:r>
              <a:rPr lang="en-US" altLang="zh-CN" sz="2000" dirty="0"/>
              <a:t> </a:t>
            </a:r>
            <a:r>
              <a:rPr lang="en-US" altLang="zh-CN" sz="2000" dirty="0">
                <a:solidFill>
                  <a:srgbClr val="D75B5B"/>
                </a:solidFill>
              </a:rPr>
              <a:t> </a:t>
            </a:r>
            <a:r>
              <a:rPr lang="en-US" altLang="zh-CN" sz="2000" dirty="0">
                <a:solidFill>
                  <a:srgbClr val="FF00FF"/>
                </a:solidFill>
              </a:rPr>
              <a:t>BIRTH</a:t>
            </a:r>
            <a:r>
              <a:rPr lang="zh-CN" altLang="en-US" sz="2000" dirty="0"/>
              <a:t>,</a:t>
            </a:r>
            <a:endParaRPr lang="zh-CN" altLang="en-US" sz="1800" dirty="0"/>
          </a:p>
          <a:p>
            <a:pPr lvl="1" algn="just" eaLnBrk="1" hangingPunct="1">
              <a:buNone/>
            </a:pPr>
            <a:r>
              <a:rPr lang="zh-CN" altLang="en-US" sz="2000" dirty="0"/>
              <a:t>       </a:t>
            </a:r>
            <a:r>
              <a:rPr lang="en-US" altLang="zh-CN" sz="2000" dirty="0"/>
              <a:t>2014-Sage </a:t>
            </a:r>
            <a:r>
              <a:rPr lang="en-US" altLang="zh-CN" sz="2000" dirty="0">
                <a:solidFill>
                  <a:srgbClr val="D75B5B"/>
                </a:solidFill>
              </a:rPr>
              <a:t> </a:t>
            </a:r>
            <a:r>
              <a:rPr lang="en-US" altLang="zh-CN" sz="2000" dirty="0">
                <a:solidFill>
                  <a:srgbClr val="FF00FF"/>
                </a:solidFill>
              </a:rPr>
              <a:t>BIRTHDAY</a:t>
            </a:r>
            <a:r>
              <a:rPr lang="zh-CN" altLang="en-US" sz="2000" dirty="0"/>
              <a:t>,</a:t>
            </a:r>
            <a:r>
              <a:rPr lang="en-US" altLang="zh-CN" sz="2000" dirty="0"/>
              <a:t>LOWER</a:t>
            </a:r>
            <a:r>
              <a:rPr lang="zh-CN" altLang="en-US" sz="2000" dirty="0"/>
              <a:t>(</a:t>
            </a:r>
            <a:r>
              <a:rPr lang="en-US" altLang="zh-CN" sz="2000" dirty="0"/>
              <a:t>Sdept</a:t>
            </a:r>
            <a:r>
              <a:rPr lang="zh-CN" altLang="en-US" sz="2000" dirty="0"/>
              <a:t>)</a:t>
            </a:r>
            <a:r>
              <a:rPr lang="en-US" altLang="zh-CN" sz="2000" dirty="0"/>
              <a:t>  </a:t>
            </a:r>
            <a:r>
              <a:rPr lang="en-US" altLang="zh-CN" sz="2000" dirty="0">
                <a:solidFill>
                  <a:srgbClr val="FF00FF"/>
                </a:solidFill>
              </a:rPr>
              <a:t>DEPARTMENT</a:t>
            </a:r>
            <a:endParaRPr lang="en-US" altLang="zh-CN" sz="2000" dirty="0">
              <a:solidFill>
                <a:srgbClr val="FF00FF"/>
              </a:solidFill>
            </a:endParaRPr>
          </a:p>
          <a:p>
            <a:pPr eaLnBrk="1" hangingPunct="1">
              <a:buNone/>
            </a:pPr>
            <a:r>
              <a:rPr lang="en-US" altLang="zh-CN" sz="2000" dirty="0"/>
              <a:t>	FROM Student</a:t>
            </a:r>
            <a:r>
              <a:rPr lang="zh-CN" altLang="en-US" sz="2000" dirty="0"/>
              <a:t>;</a:t>
            </a:r>
            <a:endParaRPr lang="zh-CN" altLang="en-US" sz="2000" dirty="0"/>
          </a:p>
          <a:p>
            <a:pPr lvl="1" eaLnBrk="1" hangingPunct="1">
              <a:buNone/>
            </a:pPr>
            <a:r>
              <a:rPr lang="zh-CN" altLang="en-US" dirty="0"/>
              <a:t>输出结果：</a:t>
            </a:r>
            <a:endParaRPr lang="zh-CN" altLang="en-US" dirty="0"/>
          </a:p>
          <a:p>
            <a:pPr lvl="1" algn="just" eaLnBrk="1" hangingPunct="1">
              <a:lnSpc>
                <a:spcPct val="50000"/>
              </a:lnSpc>
              <a:buNone/>
            </a:pPr>
            <a:r>
              <a:rPr lang="zh-CN" altLang="en-US" sz="2000" dirty="0"/>
              <a:t>    </a:t>
            </a:r>
            <a:r>
              <a:rPr lang="en-US" altLang="zh-CN" sz="1800" dirty="0"/>
              <a:t>NAME      BIRTH         BIRTHDAY   DEPARTMENT</a:t>
            </a:r>
            <a:endParaRPr lang="en-US" altLang="zh-CN" sz="1800" dirty="0"/>
          </a:p>
          <a:p>
            <a:pPr lvl="1" algn="just" eaLnBrk="1" hangingPunct="1">
              <a:lnSpc>
                <a:spcPct val="50000"/>
              </a:lnSpc>
              <a:buNone/>
            </a:pPr>
            <a:r>
              <a:rPr lang="en-US" altLang="zh-CN" sz="2000" dirty="0"/>
              <a:t>   </a:t>
            </a:r>
            <a:endParaRPr lang="en-US" altLang="zh-CN" sz="2000" dirty="0"/>
          </a:p>
          <a:p>
            <a:pPr lvl="1" algn="just" eaLnBrk="1" hangingPunct="1">
              <a:buNone/>
            </a:pPr>
            <a:r>
              <a:rPr lang="en-US" altLang="zh-CN" sz="2000" dirty="0"/>
              <a:t>     </a:t>
            </a:r>
            <a:r>
              <a:rPr lang="zh-CN" altLang="en-US" sz="2000" dirty="0"/>
              <a:t>李勇    </a:t>
            </a:r>
            <a:r>
              <a:rPr lang="en-US" altLang="zh-CN" sz="2000" dirty="0"/>
              <a:t>Year of Birth:    1994             cs</a:t>
            </a:r>
            <a:endParaRPr lang="en-US" altLang="zh-CN" sz="2000" dirty="0"/>
          </a:p>
          <a:p>
            <a:pPr lvl="1" algn="just" eaLnBrk="1" hangingPunct="1">
              <a:buNone/>
            </a:pPr>
            <a:r>
              <a:rPr lang="en-US" altLang="zh-CN" sz="2000" dirty="0"/>
              <a:t>     </a:t>
            </a:r>
            <a:r>
              <a:rPr lang="zh-CN" altLang="en-US" sz="2000" dirty="0"/>
              <a:t>刘晨    </a:t>
            </a:r>
            <a:r>
              <a:rPr lang="en-US" altLang="zh-CN" sz="2000" dirty="0"/>
              <a:t>Year of Birth:    1995             cs</a:t>
            </a:r>
            <a:endParaRPr lang="en-US" altLang="zh-CN" sz="2000" dirty="0"/>
          </a:p>
          <a:p>
            <a:pPr lvl="1" algn="just" eaLnBrk="1" hangingPunct="1">
              <a:buNone/>
            </a:pPr>
            <a:r>
              <a:rPr lang="en-US" altLang="zh-CN" sz="2000" dirty="0"/>
              <a:t>     </a:t>
            </a:r>
            <a:r>
              <a:rPr lang="zh-CN" altLang="en-US" sz="2000" dirty="0"/>
              <a:t>王敏    </a:t>
            </a:r>
            <a:r>
              <a:rPr lang="en-US" altLang="zh-CN" sz="2000" dirty="0"/>
              <a:t>Year of Birth:    1996             ma</a:t>
            </a:r>
            <a:endParaRPr lang="en-US" altLang="zh-CN" sz="2000" dirty="0"/>
          </a:p>
          <a:p>
            <a:pPr lvl="1" algn="just" eaLnBrk="1" hangingPunct="1">
              <a:buNone/>
            </a:pPr>
            <a:r>
              <a:rPr lang="en-US" altLang="zh-CN" sz="2000" dirty="0"/>
              <a:t>     </a:t>
            </a:r>
            <a:r>
              <a:rPr lang="zh-CN" altLang="en-US" sz="2000" dirty="0"/>
              <a:t>张立    </a:t>
            </a:r>
            <a:r>
              <a:rPr lang="en-US" altLang="zh-CN" sz="2000" dirty="0"/>
              <a:t>Year of Birth:    1995             is</a:t>
            </a:r>
            <a:endParaRPr lang="en-US" altLang="zh-CN" sz="2000" dirty="0"/>
          </a:p>
        </p:txBody>
      </p:sp>
      <p:sp>
        <p:nvSpPr>
          <p:cNvPr id="73731" name="Rectangle 2"/>
          <p:cNvSpPr>
            <a:spLocks noGrp="1"/>
          </p:cNvSpPr>
          <p:nvPr>
            <p:ph type="title"/>
          </p:nvPr>
        </p:nvSpPr>
        <p:spPr>
          <a:ln/>
        </p:spPr>
        <p:txBody>
          <a:bodyPr vert="horz" wrap="square" lIns="91440" tIns="45720" rIns="91440" bIns="45720" anchor="ctr"/>
          <a:p>
            <a:pPr eaLnBrk="1" hangingPunct="1"/>
            <a:r>
              <a:rPr lang="zh-CN" altLang="en-US" sz="3600" dirty="0"/>
              <a:t>查询经过计算的值（续）</a:t>
            </a:r>
            <a:endParaRPr lang="zh-CN" altLang="en-US" sz="3600" dirty="0"/>
          </a:p>
        </p:txBody>
      </p:sp>
      <p:sp>
        <p:nvSpPr>
          <p:cNvPr id="73732" name="Line 4"/>
          <p:cNvSpPr/>
          <p:nvPr/>
        </p:nvSpPr>
        <p:spPr>
          <a:xfrm>
            <a:off x="1260475" y="4006850"/>
            <a:ext cx="5400675"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ln/>
        </p:spPr>
        <p:txBody>
          <a:bodyPr vert="horz" wrap="square" lIns="91440" tIns="45720" rIns="91440" bIns="45720" anchor="ctr"/>
          <a:p>
            <a:pPr eaLnBrk="1" hangingPunct="1"/>
            <a:r>
              <a:rPr lang="en-US" altLang="zh-CN" sz="3600" dirty="0"/>
              <a:t>3.4.1  </a:t>
            </a:r>
            <a:r>
              <a:rPr lang="zh-CN" altLang="en-US" sz="3600" dirty="0"/>
              <a:t>单表查询 </a:t>
            </a:r>
            <a:endParaRPr lang="zh-CN" altLang="en-US" sz="3600" dirty="0"/>
          </a:p>
        </p:txBody>
      </p:sp>
      <p:sp>
        <p:nvSpPr>
          <p:cNvPr id="74755" name="Rectangle 3"/>
          <p:cNvSpPr>
            <a:spLocks noGrp="1"/>
          </p:cNvSpPr>
          <p:nvPr>
            <p:ph type="body"/>
          </p:nvPr>
        </p:nvSpPr>
        <p:spPr>
          <a:ln/>
        </p:spPr>
        <p:txBody>
          <a:bodyPr vert="horz" wrap="square" lIns="91440" tIns="45720" rIns="91440" bIns="45720" anchor="t"/>
          <a:p>
            <a:pPr algn="just" eaLnBrk="1" hangingPunct="1">
              <a:lnSpc>
                <a:spcPct val="130000"/>
              </a:lnSpc>
            </a:pPr>
            <a:r>
              <a:rPr lang="zh-CN" altLang="en-US" dirty="0"/>
              <a:t>查询仅涉及一个表</a:t>
            </a:r>
            <a:r>
              <a:rPr lang="zh-CN" altLang="en-US" sz="2400" dirty="0"/>
              <a:t>：</a:t>
            </a:r>
            <a:endParaRPr lang="zh-CN" altLang="en-US" sz="2400" dirty="0"/>
          </a:p>
          <a:p>
            <a:pPr lvl="1" algn="just" eaLnBrk="1" hangingPunct="1">
              <a:lnSpc>
                <a:spcPct val="160000"/>
              </a:lnSpc>
              <a:buNone/>
            </a:pPr>
            <a:r>
              <a:rPr lang="en-US" altLang="zh-CN" dirty="0"/>
              <a:t>1.</a:t>
            </a:r>
            <a:r>
              <a:rPr lang="zh-CN" altLang="en-US" dirty="0"/>
              <a:t>选择表中的若干列</a:t>
            </a:r>
            <a:endParaRPr lang="zh-CN" altLang="en-US" dirty="0"/>
          </a:p>
          <a:p>
            <a:pPr lvl="1" algn="just" eaLnBrk="1" hangingPunct="1">
              <a:lnSpc>
                <a:spcPct val="160000"/>
              </a:lnSpc>
              <a:buNone/>
            </a:pPr>
            <a:r>
              <a:rPr lang="en-US" altLang="zh-CN" dirty="0">
                <a:solidFill>
                  <a:srgbClr val="7030A0"/>
                </a:solidFill>
              </a:rPr>
              <a:t>2.</a:t>
            </a:r>
            <a:r>
              <a:rPr lang="zh-CN" altLang="en-US" dirty="0">
                <a:solidFill>
                  <a:srgbClr val="7030A0"/>
                </a:solidFill>
              </a:rPr>
              <a:t>选择表中的若干元组</a:t>
            </a:r>
            <a:endParaRPr lang="zh-CN" altLang="en-US" dirty="0">
              <a:solidFill>
                <a:srgbClr val="7030A0"/>
              </a:solidFill>
            </a:endParaRPr>
          </a:p>
          <a:p>
            <a:pPr lvl="1" algn="just" eaLnBrk="1" hangingPunct="1">
              <a:lnSpc>
                <a:spcPct val="160000"/>
              </a:lnSpc>
              <a:buNone/>
            </a:pPr>
            <a:r>
              <a:rPr lang="en-US" altLang="zh-CN" dirty="0"/>
              <a:t>3.ORDER BY</a:t>
            </a:r>
            <a:r>
              <a:rPr lang="zh-CN" altLang="en-US" dirty="0"/>
              <a:t>子句</a:t>
            </a:r>
            <a:endParaRPr lang="zh-CN" altLang="en-US" dirty="0"/>
          </a:p>
          <a:p>
            <a:pPr lvl="1" algn="just" eaLnBrk="1" hangingPunct="1">
              <a:lnSpc>
                <a:spcPct val="160000"/>
              </a:lnSpc>
              <a:buNone/>
            </a:pPr>
            <a:r>
              <a:rPr lang="en-US" altLang="zh-CN" dirty="0"/>
              <a:t>4.</a:t>
            </a:r>
            <a:r>
              <a:rPr lang="zh-CN" altLang="en-US" dirty="0"/>
              <a:t>聚集函数</a:t>
            </a:r>
            <a:endParaRPr lang="zh-CN" altLang="en-US" dirty="0"/>
          </a:p>
          <a:p>
            <a:pPr lvl="1" algn="just" eaLnBrk="1" hangingPunct="1">
              <a:lnSpc>
                <a:spcPct val="160000"/>
              </a:lnSpc>
              <a:buNone/>
            </a:pPr>
            <a:r>
              <a:rPr lang="en-US" altLang="zh-CN" dirty="0"/>
              <a:t>5.GROUP BY</a:t>
            </a:r>
            <a:r>
              <a:rPr lang="zh-CN" altLang="en-US" dirty="0"/>
              <a:t>子句</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ctr"/>
          <a:p>
            <a:pPr eaLnBrk="1" hangingPunct="1"/>
            <a:r>
              <a:rPr lang="en-US" altLang="zh-CN" sz="3600" dirty="0"/>
              <a:t>3.1.2 SQL</a:t>
            </a:r>
            <a:r>
              <a:rPr lang="zh-CN" altLang="en-US" sz="3600" dirty="0"/>
              <a:t>的特点</a:t>
            </a:r>
            <a:endParaRPr lang="zh-CN" altLang="en-US" sz="3600" dirty="0"/>
          </a:p>
        </p:txBody>
      </p:sp>
      <p:sp>
        <p:nvSpPr>
          <p:cNvPr id="13315" name="Rectangle 3"/>
          <p:cNvSpPr>
            <a:spLocks noGrp="1"/>
          </p:cNvSpPr>
          <p:nvPr>
            <p:ph type="body"/>
          </p:nvPr>
        </p:nvSpPr>
        <p:spPr>
          <a:xfrm>
            <a:off x="457200" y="1098550"/>
            <a:ext cx="8229600" cy="5354638"/>
          </a:xfrm>
          <a:ln/>
        </p:spPr>
        <p:txBody>
          <a:bodyPr vert="horz" wrap="square" lIns="91440" tIns="45720" rIns="91440" bIns="45720" anchor="t"/>
          <a:p>
            <a:pPr eaLnBrk="1" hangingPunct="1">
              <a:lnSpc>
                <a:spcPct val="90000"/>
              </a:lnSpc>
            </a:pPr>
            <a:r>
              <a:rPr lang="zh-CN" altLang="en-US" dirty="0"/>
              <a:t>综合统一</a:t>
            </a:r>
            <a:endParaRPr lang="zh-CN" altLang="en-US" dirty="0"/>
          </a:p>
          <a:p>
            <a:pPr lvl="1" eaLnBrk="1" hangingPunct="1">
              <a:lnSpc>
                <a:spcPct val="90000"/>
              </a:lnSpc>
            </a:pPr>
            <a:r>
              <a:rPr lang="zh-CN" altLang="en-US" dirty="0"/>
              <a:t>集数据定义语言（</a:t>
            </a:r>
            <a:r>
              <a:rPr lang="en-US" altLang="zh-CN" dirty="0"/>
              <a:t>DDL</a:t>
            </a:r>
            <a:r>
              <a:rPr lang="zh-CN" altLang="en-US" dirty="0"/>
              <a:t>），数据操纵语言（</a:t>
            </a:r>
            <a:r>
              <a:rPr lang="en-US" altLang="zh-CN" dirty="0"/>
              <a:t>DML</a:t>
            </a:r>
            <a:r>
              <a:rPr lang="zh-CN" altLang="en-US" dirty="0"/>
              <a:t>），数据控制语言（</a:t>
            </a:r>
            <a:r>
              <a:rPr lang="en-US" altLang="zh-CN" dirty="0"/>
              <a:t>DCL</a:t>
            </a:r>
            <a:r>
              <a:rPr lang="zh-CN" altLang="en-US" dirty="0"/>
              <a:t>）功能于一体。</a:t>
            </a:r>
            <a:endParaRPr lang="zh-CN" altLang="en-US" dirty="0"/>
          </a:p>
          <a:p>
            <a:pPr lvl="1" eaLnBrk="1" hangingPunct="1">
              <a:lnSpc>
                <a:spcPct val="90000"/>
              </a:lnSpc>
            </a:pPr>
            <a:r>
              <a:rPr lang="zh-CN" altLang="en-US" dirty="0"/>
              <a:t>可以独立完成数据库生命周期中的全部活动：</a:t>
            </a:r>
            <a:endParaRPr lang="zh-CN" altLang="en-US" dirty="0"/>
          </a:p>
          <a:p>
            <a:pPr lvl="2" eaLnBrk="1" hangingPunct="1">
              <a:lnSpc>
                <a:spcPct val="90000"/>
              </a:lnSpc>
              <a:buSzPct val="87000"/>
              <a:buFont typeface="Wingdings" panose="05000000000000000000" pitchFamily="2" charset="2"/>
              <a:buChar char="l"/>
            </a:pPr>
            <a:r>
              <a:rPr lang="zh-CN" altLang="en-US" sz="2200" dirty="0"/>
              <a:t>定义和修改、删除关系模式，定义和删除视图，插入数据，建立数据库;</a:t>
            </a:r>
            <a:endParaRPr lang="zh-CN" altLang="en-US" sz="2200" dirty="0"/>
          </a:p>
          <a:p>
            <a:pPr lvl="2" eaLnBrk="1" hangingPunct="1">
              <a:lnSpc>
                <a:spcPct val="90000"/>
              </a:lnSpc>
              <a:buSzPct val="87000"/>
              <a:buFont typeface="Wingdings" panose="05000000000000000000" pitchFamily="2" charset="2"/>
              <a:buChar char="l"/>
            </a:pPr>
            <a:r>
              <a:rPr lang="zh-CN" altLang="en-US" sz="2200" dirty="0"/>
              <a:t> 对数据库中的数据进行查询和更新;</a:t>
            </a:r>
            <a:endParaRPr lang="zh-CN" altLang="en-US" sz="2200" dirty="0"/>
          </a:p>
          <a:p>
            <a:pPr lvl="2" eaLnBrk="1" hangingPunct="1">
              <a:lnSpc>
                <a:spcPct val="90000"/>
              </a:lnSpc>
              <a:buSzPct val="87000"/>
              <a:buFont typeface="Wingdings" panose="05000000000000000000" pitchFamily="2" charset="2"/>
              <a:buChar char="l"/>
            </a:pPr>
            <a:r>
              <a:rPr lang="zh-CN" altLang="en-US" sz="2200" dirty="0"/>
              <a:t> 数据库重构和维护</a:t>
            </a:r>
            <a:endParaRPr lang="zh-CN" altLang="en-US" sz="2200" dirty="0"/>
          </a:p>
          <a:p>
            <a:pPr lvl="2" eaLnBrk="1" hangingPunct="1">
              <a:lnSpc>
                <a:spcPct val="90000"/>
              </a:lnSpc>
              <a:buSzPct val="87000"/>
              <a:buFont typeface="Wingdings" panose="05000000000000000000" pitchFamily="2" charset="2"/>
              <a:buChar char="l"/>
            </a:pPr>
            <a:r>
              <a:rPr lang="zh-CN" altLang="en-US" sz="2200" dirty="0"/>
              <a:t>数据库安全性、完整性控制，以及事务控制</a:t>
            </a:r>
            <a:endParaRPr lang="en-US" altLang="zh-CN" sz="2200" dirty="0"/>
          </a:p>
          <a:p>
            <a:pPr lvl="2" eaLnBrk="1" hangingPunct="1">
              <a:lnSpc>
                <a:spcPct val="90000"/>
              </a:lnSpc>
              <a:buSzPct val="87000"/>
              <a:buFont typeface="Wingdings" panose="05000000000000000000" pitchFamily="2" charset="2"/>
              <a:buChar char="l"/>
            </a:pPr>
            <a:r>
              <a:rPr lang="zh-CN" altLang="en-US" sz="2200" dirty="0"/>
              <a:t>嵌入式</a:t>
            </a:r>
            <a:r>
              <a:rPr lang="en-US" altLang="zh-CN" sz="2200" dirty="0"/>
              <a:t>SQL</a:t>
            </a:r>
            <a:r>
              <a:rPr lang="zh-CN" altLang="en-US" sz="2200" dirty="0"/>
              <a:t>和动态</a:t>
            </a:r>
            <a:r>
              <a:rPr lang="en-US" altLang="zh-CN" sz="2200" dirty="0"/>
              <a:t>SQL</a:t>
            </a:r>
            <a:r>
              <a:rPr lang="zh-CN" altLang="en-US" sz="2200" dirty="0"/>
              <a:t>定义</a:t>
            </a:r>
            <a:endParaRPr lang="zh-CN" altLang="en-US" sz="2200" dirty="0"/>
          </a:p>
          <a:p>
            <a:pPr lvl="1" eaLnBrk="1" hangingPunct="1">
              <a:lnSpc>
                <a:spcPct val="90000"/>
              </a:lnSpc>
            </a:pPr>
            <a:r>
              <a:rPr lang="zh-CN" altLang="en-US" dirty="0"/>
              <a:t>用户数据库投入运行后，可根据需要随时逐步修改模式，不影响数据库的运行。</a:t>
            </a:r>
            <a:endParaRPr lang="zh-CN" altLang="en-US" dirty="0"/>
          </a:p>
          <a:p>
            <a:pPr lvl="1" eaLnBrk="1" hangingPunct="1">
              <a:lnSpc>
                <a:spcPct val="90000"/>
              </a:lnSpc>
            </a:pPr>
            <a:r>
              <a:rPr lang="zh-CN" altLang="en-US" dirty="0"/>
              <a:t>数据操作符统一</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3"/>
          <p:cNvSpPr>
            <a:spLocks noGrp="1"/>
          </p:cNvSpPr>
          <p:nvPr>
            <p:ph type="body"/>
          </p:nvPr>
        </p:nvSpPr>
        <p:spPr>
          <a:xfrm>
            <a:off x="457200" y="1098550"/>
            <a:ext cx="8229600" cy="5095875"/>
          </a:xfrm>
          <a:ln/>
        </p:spPr>
        <p:txBody>
          <a:bodyPr vert="horz" wrap="square" lIns="91440" tIns="45720" rIns="91440" bIns="45720" anchor="t"/>
          <a:p>
            <a:pPr eaLnBrk="1" hangingPunct="1"/>
            <a:r>
              <a:rPr lang="zh-CN" altLang="en-US" dirty="0"/>
              <a:t>消除取值重复的行</a:t>
            </a:r>
            <a:endParaRPr lang="zh-CN" altLang="en-US" dirty="0"/>
          </a:p>
          <a:p>
            <a:pPr eaLnBrk="1" hangingPunct="1">
              <a:buNone/>
            </a:pPr>
            <a:r>
              <a:rPr lang="zh-CN" altLang="en-US" sz="2400" dirty="0"/>
              <a:t>	 如果没有指定</a:t>
            </a:r>
            <a:r>
              <a:rPr lang="en-US" altLang="zh-CN" sz="2400" dirty="0"/>
              <a:t>DISTINCT</a:t>
            </a:r>
            <a:r>
              <a:rPr lang="zh-CN" altLang="en-US" sz="2400" dirty="0"/>
              <a:t>关键词，则缺省为</a:t>
            </a:r>
            <a:r>
              <a:rPr lang="en-US" altLang="zh-CN" sz="2400" dirty="0"/>
              <a:t>ALL </a:t>
            </a:r>
            <a:endParaRPr lang="en-US" altLang="zh-CN" sz="2400" dirty="0"/>
          </a:p>
          <a:p>
            <a:pPr lvl="1" eaLnBrk="1" hangingPunct="1">
              <a:buNone/>
            </a:pPr>
            <a:r>
              <a:rPr lang="en-US" altLang="zh-CN" dirty="0"/>
              <a:t>[</a:t>
            </a:r>
            <a:r>
              <a:rPr lang="zh-CN" altLang="en-US" dirty="0"/>
              <a:t>例</a:t>
            </a:r>
            <a:r>
              <a:rPr lang="en-US" altLang="zh-CN" dirty="0"/>
              <a:t>3.21]  </a:t>
            </a:r>
            <a:r>
              <a:rPr lang="zh-CN" altLang="en-US" dirty="0"/>
              <a:t>查询选修了课程的学生学号。</a:t>
            </a:r>
            <a:endParaRPr lang="zh-CN" altLang="en-US" dirty="0"/>
          </a:p>
          <a:p>
            <a:pPr lvl="1" eaLnBrk="1" hangingPunct="1">
              <a:buNone/>
            </a:pPr>
            <a:r>
              <a:rPr lang="zh-CN" altLang="en-US" dirty="0"/>
              <a:t>    </a:t>
            </a:r>
            <a:r>
              <a:rPr lang="en-US" altLang="zh-CN" dirty="0"/>
              <a:t>SELECT Sno   FROM SC</a:t>
            </a:r>
            <a:r>
              <a:rPr lang="zh-CN" altLang="en-US" dirty="0"/>
              <a:t>;</a:t>
            </a:r>
            <a:endParaRPr lang="zh-CN" altLang="en-US" dirty="0"/>
          </a:p>
          <a:p>
            <a:pPr lvl="1" eaLnBrk="1" hangingPunct="1">
              <a:buNone/>
            </a:pPr>
            <a:r>
              <a:rPr lang="zh-CN" altLang="en-US" dirty="0"/>
              <a:t>	等价于：</a:t>
            </a:r>
            <a:endParaRPr lang="zh-CN" altLang="en-US" dirty="0"/>
          </a:p>
          <a:p>
            <a:pPr lvl="1" eaLnBrk="1" hangingPunct="1">
              <a:buNone/>
            </a:pPr>
            <a:r>
              <a:rPr lang="zh-CN" altLang="en-US" dirty="0"/>
              <a:t>	</a:t>
            </a:r>
            <a:r>
              <a:rPr lang="en-US" altLang="zh-CN" dirty="0"/>
              <a:t>SELECT ALL  Sno  FROM SC</a:t>
            </a:r>
            <a:r>
              <a:rPr lang="zh-CN" altLang="en-US" dirty="0"/>
              <a:t>;</a:t>
            </a:r>
            <a:endParaRPr lang="zh-CN" altLang="en-US" dirty="0"/>
          </a:p>
          <a:p>
            <a:pPr lvl="1" eaLnBrk="1" hangingPunct="1">
              <a:buNone/>
            </a:pPr>
            <a:r>
              <a:rPr lang="zh-CN" altLang="en-US" dirty="0"/>
              <a:t>	执行上面的</a:t>
            </a:r>
            <a:r>
              <a:rPr lang="en-US" altLang="zh-CN" dirty="0"/>
              <a:t>SELECT</a:t>
            </a:r>
            <a:r>
              <a:rPr lang="zh-CN" altLang="en-US" dirty="0"/>
              <a:t>语句后，结果为： </a:t>
            </a:r>
            <a:endParaRPr lang="zh-CN" altLang="en-US" dirty="0"/>
          </a:p>
          <a:p>
            <a:pPr lvl="1" eaLnBrk="1" hangingPunct="1">
              <a:lnSpc>
                <a:spcPct val="80000"/>
              </a:lnSpc>
              <a:buNone/>
            </a:pPr>
            <a:r>
              <a:rPr lang="zh-CN" altLang="en-US" sz="2000" dirty="0"/>
              <a:t>					    </a:t>
            </a:r>
            <a:r>
              <a:rPr lang="en-US" altLang="zh-CN" sz="2000" dirty="0"/>
              <a:t>Sno</a:t>
            </a:r>
            <a:endParaRPr lang="en-US" altLang="zh-CN" sz="2000" dirty="0"/>
          </a:p>
          <a:p>
            <a:pPr lvl="1" eaLnBrk="1" hangingPunct="1">
              <a:lnSpc>
                <a:spcPct val="80000"/>
              </a:lnSpc>
              <a:buNone/>
            </a:pPr>
            <a:endParaRPr lang="en-US" altLang="zh-CN" sz="2000" dirty="0"/>
          </a:p>
          <a:p>
            <a:pPr lvl="1" eaLnBrk="1" hangingPunct="1">
              <a:lnSpc>
                <a:spcPct val="80000"/>
              </a:lnSpc>
              <a:buNone/>
            </a:pPr>
            <a:r>
              <a:rPr lang="en-US" altLang="zh-CN" sz="2000" dirty="0"/>
              <a:t>					201215121</a:t>
            </a:r>
            <a:endParaRPr lang="en-US" altLang="zh-CN" sz="2000" dirty="0"/>
          </a:p>
          <a:p>
            <a:pPr lvl="1" eaLnBrk="1" hangingPunct="1">
              <a:lnSpc>
                <a:spcPct val="80000"/>
              </a:lnSpc>
              <a:buNone/>
            </a:pPr>
            <a:r>
              <a:rPr lang="en-US" altLang="zh-CN" sz="2000" dirty="0"/>
              <a:t>					201215121</a:t>
            </a:r>
            <a:endParaRPr lang="en-US" altLang="zh-CN" sz="2000" dirty="0"/>
          </a:p>
          <a:p>
            <a:pPr lvl="1" eaLnBrk="1" hangingPunct="1">
              <a:lnSpc>
                <a:spcPct val="80000"/>
              </a:lnSpc>
              <a:buNone/>
            </a:pPr>
            <a:r>
              <a:rPr lang="en-US" altLang="zh-CN" sz="2000" dirty="0"/>
              <a:t>					201215121</a:t>
            </a:r>
            <a:endParaRPr lang="en-US" altLang="zh-CN" sz="2000" dirty="0"/>
          </a:p>
          <a:p>
            <a:pPr lvl="1" eaLnBrk="1" hangingPunct="1">
              <a:lnSpc>
                <a:spcPct val="80000"/>
              </a:lnSpc>
              <a:buNone/>
            </a:pPr>
            <a:r>
              <a:rPr lang="en-US" altLang="zh-CN" sz="2000" dirty="0"/>
              <a:t>					201215122</a:t>
            </a:r>
            <a:endParaRPr lang="en-US" altLang="zh-CN" sz="2000" dirty="0"/>
          </a:p>
          <a:p>
            <a:pPr lvl="1" eaLnBrk="1" hangingPunct="1">
              <a:lnSpc>
                <a:spcPct val="80000"/>
              </a:lnSpc>
              <a:buNone/>
            </a:pPr>
            <a:r>
              <a:rPr lang="en-US" altLang="zh-CN" sz="2000" dirty="0"/>
              <a:t>					201215122</a:t>
            </a:r>
            <a:endParaRPr lang="en-US" altLang="zh-CN" sz="2000" dirty="0"/>
          </a:p>
        </p:txBody>
      </p:sp>
      <p:sp>
        <p:nvSpPr>
          <p:cNvPr id="75779"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选择表中的若干元组</a:t>
            </a:r>
            <a:endParaRPr lang="zh-CN" altLang="en-US" sz="3600" dirty="0"/>
          </a:p>
        </p:txBody>
      </p:sp>
      <p:sp>
        <p:nvSpPr>
          <p:cNvPr id="75780" name="Line 4"/>
          <p:cNvSpPr/>
          <p:nvPr/>
        </p:nvSpPr>
        <p:spPr>
          <a:xfrm>
            <a:off x="3851275" y="4651375"/>
            <a:ext cx="2016125"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xfrm>
            <a:off x="815975" y="-33337"/>
            <a:ext cx="8229600" cy="1131887"/>
          </a:xfrm>
          <a:ln/>
        </p:spPr>
        <p:txBody>
          <a:bodyPr vert="horz" wrap="square" lIns="91440" tIns="45720" rIns="91440" bIns="45720" anchor="ctr"/>
          <a:p>
            <a:pPr eaLnBrk="1" hangingPunct="1"/>
            <a:r>
              <a:rPr lang="zh-CN" altLang="en-US" sz="3600" dirty="0"/>
              <a:t>消除取值重复的行（续）</a:t>
            </a:r>
            <a:endParaRPr lang="zh-CN" altLang="en-US" sz="3600" dirty="0"/>
          </a:p>
        </p:txBody>
      </p:sp>
      <p:sp>
        <p:nvSpPr>
          <p:cNvPr id="76803" name="Rectangle 3"/>
          <p:cNvSpPr>
            <a:spLocks noGrp="1"/>
          </p:cNvSpPr>
          <p:nvPr>
            <p:ph type="body"/>
          </p:nvPr>
        </p:nvSpPr>
        <p:spPr>
          <a:xfrm>
            <a:off x="539750" y="1412875"/>
            <a:ext cx="8375650" cy="4530725"/>
          </a:xfrm>
          <a:ln/>
        </p:spPr>
        <p:txBody>
          <a:bodyPr vert="horz" wrap="square" lIns="91440" tIns="45720" rIns="91440" bIns="45720" anchor="t"/>
          <a:p>
            <a:pPr eaLnBrk="1" hangingPunct="1">
              <a:lnSpc>
                <a:spcPct val="80000"/>
              </a:lnSpc>
            </a:pPr>
            <a:r>
              <a:rPr lang="zh-CN" altLang="en-US" dirty="0"/>
              <a:t>指定</a:t>
            </a:r>
            <a:r>
              <a:rPr lang="en-US" altLang="zh-CN" dirty="0"/>
              <a:t>DISTINCT</a:t>
            </a:r>
            <a:r>
              <a:rPr lang="zh-CN" altLang="en-US" dirty="0"/>
              <a:t>关键词，去掉表中重复的行 </a:t>
            </a:r>
            <a:endParaRPr lang="zh-CN" altLang="en-US" dirty="0"/>
          </a:p>
          <a:p>
            <a:pPr eaLnBrk="1" hangingPunct="1">
              <a:lnSpc>
                <a:spcPct val="80000"/>
              </a:lnSpc>
              <a:buNone/>
            </a:pPr>
            <a:r>
              <a:rPr lang="zh-CN" altLang="en-US" dirty="0"/>
              <a:t>   </a:t>
            </a:r>
            <a:endParaRPr lang="zh-CN" altLang="en-US" dirty="0"/>
          </a:p>
          <a:p>
            <a:pPr eaLnBrk="1" hangingPunct="1">
              <a:lnSpc>
                <a:spcPct val="80000"/>
              </a:lnSpc>
              <a:buNone/>
            </a:pPr>
            <a:r>
              <a:rPr lang="zh-CN" altLang="en-US" dirty="0"/>
              <a:t>   </a:t>
            </a:r>
            <a:r>
              <a:rPr lang="en-US" altLang="zh-CN" sz="2400" dirty="0"/>
              <a:t>SELECT</a:t>
            </a:r>
            <a:r>
              <a:rPr lang="en-US" altLang="zh-CN" sz="2400" dirty="0">
                <a:solidFill>
                  <a:srgbClr val="FF00FF"/>
                </a:solidFill>
              </a:rPr>
              <a:t> DISTINCT </a:t>
            </a:r>
            <a:r>
              <a:rPr lang="en-US" altLang="zh-CN" sz="2400" dirty="0"/>
              <a:t>Sno</a:t>
            </a:r>
            <a:endParaRPr lang="en-US" altLang="zh-CN" sz="2400" dirty="0"/>
          </a:p>
          <a:p>
            <a:pPr eaLnBrk="1" hangingPunct="1">
              <a:lnSpc>
                <a:spcPct val="80000"/>
              </a:lnSpc>
              <a:buNone/>
            </a:pPr>
            <a:r>
              <a:rPr lang="en-US" altLang="zh-CN" sz="2400" dirty="0"/>
              <a:t>    FROM SC</a:t>
            </a:r>
            <a:r>
              <a:rPr lang="zh-CN" altLang="en-US" sz="2400" dirty="0"/>
              <a:t>; </a:t>
            </a:r>
            <a:endParaRPr lang="zh-CN" altLang="en-US" sz="2400" dirty="0"/>
          </a:p>
          <a:p>
            <a:pPr eaLnBrk="1" hangingPunct="1">
              <a:lnSpc>
                <a:spcPct val="80000"/>
              </a:lnSpc>
              <a:buNone/>
            </a:pPr>
            <a:endParaRPr lang="zh-CN" altLang="en-US" sz="2400" dirty="0"/>
          </a:p>
          <a:p>
            <a:pPr eaLnBrk="1" hangingPunct="1">
              <a:lnSpc>
                <a:spcPct val="80000"/>
              </a:lnSpc>
              <a:buNone/>
            </a:pPr>
            <a:r>
              <a:rPr lang="zh-CN" altLang="en-US" sz="2400" dirty="0"/>
              <a:t>    执行结果：</a:t>
            </a:r>
            <a:endParaRPr lang="zh-CN" altLang="en-US" sz="2400" dirty="0"/>
          </a:p>
          <a:p>
            <a:pPr eaLnBrk="1" hangingPunct="1">
              <a:lnSpc>
                <a:spcPct val="80000"/>
              </a:lnSpc>
              <a:buNone/>
            </a:pPr>
            <a:r>
              <a:rPr lang="zh-CN" altLang="en-US" sz="2400" dirty="0"/>
              <a:t>					    </a:t>
            </a:r>
            <a:r>
              <a:rPr lang="en-US" altLang="zh-CN" sz="2400" dirty="0"/>
              <a:t>Sno</a:t>
            </a:r>
            <a:endParaRPr lang="en-US" altLang="zh-CN" sz="2400" dirty="0"/>
          </a:p>
          <a:p>
            <a:pPr eaLnBrk="1" hangingPunct="1">
              <a:lnSpc>
                <a:spcPct val="80000"/>
              </a:lnSpc>
              <a:buNone/>
            </a:pPr>
            <a:endParaRPr lang="en-US" altLang="zh-CN" sz="2400" dirty="0"/>
          </a:p>
          <a:p>
            <a:pPr eaLnBrk="1" hangingPunct="1">
              <a:lnSpc>
                <a:spcPct val="80000"/>
              </a:lnSpc>
              <a:buNone/>
            </a:pPr>
            <a:r>
              <a:rPr lang="en-US" altLang="zh-CN" sz="2400" dirty="0"/>
              <a:t>					201215121</a:t>
            </a:r>
            <a:endParaRPr lang="en-US" altLang="zh-CN" sz="2400" dirty="0"/>
          </a:p>
          <a:p>
            <a:pPr eaLnBrk="1" hangingPunct="1">
              <a:lnSpc>
                <a:spcPct val="80000"/>
              </a:lnSpc>
              <a:buNone/>
            </a:pPr>
            <a:r>
              <a:rPr lang="en-US" altLang="zh-CN" sz="2400" dirty="0"/>
              <a:t>					201215122</a:t>
            </a:r>
            <a:endParaRPr lang="en-US" altLang="zh-CN" sz="2400" dirty="0"/>
          </a:p>
        </p:txBody>
      </p:sp>
      <p:sp>
        <p:nvSpPr>
          <p:cNvPr id="76804" name="Line 4"/>
          <p:cNvSpPr/>
          <p:nvPr/>
        </p:nvSpPr>
        <p:spPr>
          <a:xfrm>
            <a:off x="3924300" y="4292600"/>
            <a:ext cx="2232025"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（2）查询满足条件的元组</a:t>
            </a:r>
            <a:endParaRPr lang="zh-CN" altLang="en-US" sz="3600" dirty="0"/>
          </a:p>
        </p:txBody>
      </p:sp>
      <p:sp>
        <p:nvSpPr>
          <p:cNvPr id="77827" name="Rectangle 4"/>
          <p:cNvSpPr/>
          <p:nvPr/>
        </p:nvSpPr>
        <p:spPr>
          <a:xfrm>
            <a:off x="1143000" y="1752600"/>
            <a:ext cx="7543800" cy="1295400"/>
          </a:xfrm>
          <a:prstGeom prst="rect">
            <a:avLst/>
          </a:prstGeom>
          <a:noFill/>
          <a:ln w="9525">
            <a:noFill/>
          </a:ln>
        </p:spPr>
        <p:txBody>
          <a:bodyPr wrap="none" lIns="90000" tIns="46800" rIns="90000" bIns="46800" anchor="ctr"/>
          <a:p>
            <a:endParaRPr lang="zh-CN" altLang="en-US" dirty="0">
              <a:latin typeface="Arial" panose="020B0604020202020204" pitchFamily="34" charset="0"/>
            </a:endParaRPr>
          </a:p>
        </p:txBody>
      </p:sp>
      <p:sp>
        <p:nvSpPr>
          <p:cNvPr id="77828" name="Rectangle 5"/>
          <p:cNvSpPr/>
          <p:nvPr/>
        </p:nvSpPr>
        <p:spPr>
          <a:xfrm>
            <a:off x="1371600" y="1752600"/>
            <a:ext cx="7010400" cy="1371600"/>
          </a:xfrm>
          <a:prstGeom prst="rect">
            <a:avLst/>
          </a:prstGeom>
          <a:noFill/>
          <a:ln w="9525">
            <a:noFill/>
          </a:ln>
        </p:spPr>
        <p:txBody>
          <a:bodyPr wrap="none" lIns="90000" tIns="46800" rIns="90000" bIns="46800" anchor="ctr"/>
          <a:p>
            <a:endParaRPr lang="zh-CN" altLang="en-US" dirty="0">
              <a:latin typeface="Arial" panose="020B0604020202020204" pitchFamily="34" charset="0"/>
            </a:endParaRPr>
          </a:p>
        </p:txBody>
      </p:sp>
      <p:graphicFrame>
        <p:nvGraphicFramePr>
          <p:cNvPr id="75781" name="Group 5"/>
          <p:cNvGraphicFramePr>
            <a:graphicFrameLocks noGrp="1"/>
          </p:cNvGraphicFramePr>
          <p:nvPr>
            <p:ph idx="1"/>
          </p:nvPr>
        </p:nvGraphicFramePr>
        <p:xfrm>
          <a:off x="250825" y="2060575"/>
          <a:ext cx="8640763" cy="3051175"/>
        </p:xfrm>
        <a:graphic>
          <a:graphicData uri="http://schemas.openxmlformats.org/drawingml/2006/table">
            <a:tbl>
              <a:tblPr/>
              <a:tblGrid>
                <a:gridCol w="2305050"/>
                <a:gridCol w="6335712"/>
              </a:tblGrid>
              <a:tr h="4826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查 询 条 件</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谓    词</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比    较</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&gt;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&lt;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&gt;=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&lt;=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&lt;&gt;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!&gt;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!&lt;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NOT+</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上述比较运算符</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确定范围</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BETWEEN AND</a:t>
                      </a: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NOT BETWEEN AND</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确定集合</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IN</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NOT IN</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字符匹配</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LIKE</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a:t>NOT LIKE</a:t>
                      </a:r>
                      <a:endParaRPr kumimoji="0" lang="en-US" sz="2400" b="1" i="0" u="none" strike="noStrike"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空    值</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IS NULL</a:t>
                      </a:r>
                      <a:r>
                        <a:rPr kumimoji="0" lang="zh-CN" alt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8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rPr>
                        <a:t>IS NOT NULL</a:t>
                      </a:r>
                      <a:endParaRPr kumimoji="0" lang="en-US" sz="2400" b="1" i="0" u="none" strike="noStrike" cap="none" normalizeH="0" baseline="0" smtClean="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多重条件（逻辑运算）</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AND</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rPr>
                        <a:t>OR</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 </a:t>
                      </a:r>
                      <a:r>
                        <a:rPr kumimoji="0" lang="en-US" sz="1800" b="1" i="0" u="none" strike="noStrike" cap="none" normalizeH="0" baseline="0" dirty="0" smtClean="0">
                          <a:ln>
                            <a:noFill/>
                          </a:ln>
                          <a:solidFill>
                            <a:schemeClr val="tx1"/>
                          </a:solidFill>
                          <a:effectLst/>
                          <a:latin typeface="+mn-lt"/>
                          <a:ea typeface="宋体" panose="02010600030101010101" pitchFamily="2" charset="-122"/>
                        </a:rPr>
                        <a:t>NOT</a:t>
                      </a:r>
                      <a:endParaRPr kumimoji="0" lang="en-US" sz="2400" b="1" i="0" u="none" strike="noStrike" cap="none" normalizeH="0" baseline="0" dirty="0" smtClean="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55" name="Text Box 182"/>
          <p:cNvSpPr txBox="1"/>
          <p:nvPr/>
        </p:nvSpPr>
        <p:spPr>
          <a:xfrm>
            <a:off x="2516188" y="1412875"/>
            <a:ext cx="3108325" cy="461963"/>
          </a:xfrm>
          <a:prstGeom prst="rect">
            <a:avLst/>
          </a:prstGeom>
          <a:noFill/>
          <a:ln w="9525">
            <a:noFill/>
          </a:ln>
        </p:spPr>
        <p:txBody>
          <a:bodyPr wrap="none">
            <a:spAutoFit/>
          </a:bodyPr>
          <a:p>
            <a:pPr marL="342900" indent="-342900"/>
            <a:r>
              <a:rPr lang="zh-CN" altLang="en-US" sz="2400" b="1" dirty="0">
                <a:latin typeface="Times New Roman" panose="02020603050405020304" pitchFamily="18" charset="0"/>
              </a:rPr>
              <a:t>表</a:t>
            </a:r>
            <a:r>
              <a:rPr lang="en-US" altLang="zh-CN" sz="2400" b="1" dirty="0">
                <a:latin typeface="Times New Roman" panose="02020603050405020304" pitchFamily="18" charset="0"/>
              </a:rPr>
              <a:t>3.6 </a:t>
            </a:r>
            <a:r>
              <a:rPr lang="zh-CN" altLang="en-US" sz="2400" b="1" dirty="0">
                <a:latin typeface="Times New Roman" panose="02020603050405020304" pitchFamily="18" charset="0"/>
              </a:rPr>
              <a:t>常用的查询条件</a:t>
            </a:r>
            <a:endParaRPr lang="zh-CN" altLang="en-US" sz="2400" b="1" dirty="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ln/>
        </p:spPr>
        <p:txBody>
          <a:bodyPr vert="horz" wrap="square" lIns="91440" tIns="45720" rIns="91440" bIns="45720" anchor="ctr"/>
          <a:p>
            <a:pPr eaLnBrk="1" hangingPunct="1"/>
            <a:r>
              <a:rPr lang="zh-CN" altLang="en-US" sz="3600" dirty="0"/>
              <a:t>①</a:t>
            </a:r>
            <a:r>
              <a:rPr lang="en-US" altLang="zh-CN" sz="3600" dirty="0"/>
              <a:t> </a:t>
            </a:r>
            <a:r>
              <a:rPr lang="zh-CN" altLang="en-US" sz="3600" dirty="0"/>
              <a:t>比较大小</a:t>
            </a:r>
            <a:endParaRPr lang="zh-CN" altLang="en-US" sz="3600" dirty="0"/>
          </a:p>
        </p:txBody>
      </p:sp>
      <p:sp>
        <p:nvSpPr>
          <p:cNvPr id="78851" name="Rectangle 3"/>
          <p:cNvSpPr>
            <a:spLocks noGrp="1"/>
          </p:cNvSpPr>
          <p:nvPr>
            <p:ph type="body"/>
          </p:nvPr>
        </p:nvSpPr>
        <p:spPr>
          <a:xfrm>
            <a:off x="468313" y="1054100"/>
            <a:ext cx="8075612" cy="4895850"/>
          </a:xfrm>
          <a:ln/>
        </p:spPr>
        <p:txBody>
          <a:bodyPr vert="horz" wrap="square" lIns="91440" tIns="45720" rIns="91440" bIns="45720" anchor="t"/>
          <a:p>
            <a:pPr eaLnBrk="1" hangingPunct="1">
              <a:lnSpc>
                <a:spcPct val="90000"/>
              </a:lnSpc>
              <a:buNone/>
            </a:pPr>
            <a:r>
              <a:rPr lang="en-US" altLang="zh-CN" sz="2400" dirty="0"/>
              <a:t>[</a:t>
            </a:r>
            <a:r>
              <a:rPr lang="zh-CN" altLang="en-US" sz="2400" dirty="0"/>
              <a:t>例</a:t>
            </a:r>
            <a:r>
              <a:rPr lang="en-US" altLang="zh-CN" sz="2400" dirty="0"/>
              <a:t>3.22]</a:t>
            </a:r>
            <a:r>
              <a:rPr lang="zh-CN" altLang="en-US" sz="2400" dirty="0"/>
              <a:t> 查询计算机科学系全体学生的名单。</a:t>
            </a:r>
            <a:endParaRPr lang="zh-CN" altLang="en-US" sz="2400" dirty="0"/>
          </a:p>
          <a:p>
            <a:pPr lvl="1" eaLnBrk="1" hangingPunct="1">
              <a:lnSpc>
                <a:spcPct val="90000"/>
              </a:lnSpc>
              <a:buNone/>
            </a:pPr>
            <a:r>
              <a:rPr lang="zh-CN" altLang="en-US" dirty="0"/>
              <a:t>    </a:t>
            </a:r>
            <a:r>
              <a:rPr lang="en-US" altLang="zh-CN" dirty="0"/>
              <a:t>SELECT Sname</a:t>
            </a:r>
            <a:endParaRPr lang="en-US" altLang="zh-CN" dirty="0"/>
          </a:p>
          <a:p>
            <a:pPr lvl="1" eaLnBrk="1" hangingPunct="1">
              <a:lnSpc>
                <a:spcPct val="90000"/>
              </a:lnSpc>
              <a:buNone/>
            </a:pPr>
            <a:r>
              <a:rPr lang="en-US" altLang="zh-CN" dirty="0"/>
              <a:t>    FROM     Student</a:t>
            </a:r>
            <a:endParaRPr lang="en-US" altLang="zh-CN" dirty="0"/>
          </a:p>
          <a:p>
            <a:pPr lvl="1" eaLnBrk="1" hangingPunct="1">
              <a:lnSpc>
                <a:spcPct val="90000"/>
              </a:lnSpc>
              <a:buNone/>
            </a:pPr>
            <a:r>
              <a:rPr lang="en-US" altLang="zh-CN" dirty="0"/>
              <a:t>    WHERE  Sdept=‘CS’</a:t>
            </a:r>
            <a:r>
              <a:rPr lang="zh-CN" altLang="en-US" dirty="0"/>
              <a:t>; </a:t>
            </a:r>
            <a:endParaRPr lang="zh-CN" altLang="en-US" dirty="0"/>
          </a:p>
          <a:p>
            <a:pPr eaLnBrk="1" hangingPunct="1">
              <a:lnSpc>
                <a:spcPct val="90000"/>
              </a:lnSpc>
              <a:buNone/>
            </a:pPr>
            <a:r>
              <a:rPr lang="en-US" altLang="zh-CN" sz="2400" dirty="0"/>
              <a:t>[</a:t>
            </a:r>
            <a:r>
              <a:rPr lang="zh-CN" altLang="en-US" sz="2400" dirty="0"/>
              <a:t>例</a:t>
            </a:r>
            <a:r>
              <a:rPr lang="en-US" altLang="zh-CN" sz="2400" dirty="0"/>
              <a:t>3.23]</a:t>
            </a:r>
            <a:r>
              <a:rPr lang="zh-CN" altLang="en-US" sz="2400" dirty="0"/>
              <a:t>查询所有年龄在</a:t>
            </a:r>
            <a:r>
              <a:rPr lang="en-US" altLang="zh-CN" sz="2400" dirty="0"/>
              <a:t>20</a:t>
            </a:r>
            <a:r>
              <a:rPr lang="zh-CN" altLang="en-US" sz="2400" dirty="0"/>
              <a:t>岁以下的学生姓名及其年龄。</a:t>
            </a:r>
            <a:endParaRPr lang="zh-CN" altLang="en-US" sz="2400" dirty="0"/>
          </a:p>
          <a:p>
            <a:pPr lvl="1" algn="just" eaLnBrk="1" hangingPunct="1">
              <a:lnSpc>
                <a:spcPct val="90000"/>
              </a:lnSpc>
              <a:buNone/>
            </a:pPr>
            <a:r>
              <a:rPr lang="zh-CN" altLang="en-US" dirty="0"/>
              <a:t>     </a:t>
            </a:r>
            <a:r>
              <a:rPr lang="en-US" altLang="zh-CN" dirty="0"/>
              <a:t>SELECT Sname</a:t>
            </a:r>
            <a:r>
              <a:rPr lang="zh-CN" altLang="en-US" dirty="0"/>
              <a:t>,</a:t>
            </a:r>
            <a:r>
              <a:rPr lang="en-US" altLang="zh-CN" dirty="0"/>
              <a:t>Sage </a:t>
            </a:r>
            <a:endParaRPr lang="en-US" altLang="zh-CN" dirty="0"/>
          </a:p>
          <a:p>
            <a:pPr lvl="1" algn="just" eaLnBrk="1" hangingPunct="1">
              <a:lnSpc>
                <a:spcPct val="90000"/>
              </a:lnSpc>
              <a:buNone/>
            </a:pPr>
            <a:r>
              <a:rPr lang="en-US" altLang="zh-CN" dirty="0"/>
              <a:t>     FROM     Student    </a:t>
            </a:r>
            <a:endParaRPr lang="en-US" altLang="zh-CN" dirty="0"/>
          </a:p>
          <a:p>
            <a:pPr lvl="1" algn="just" eaLnBrk="1" hangingPunct="1">
              <a:lnSpc>
                <a:spcPct val="90000"/>
              </a:lnSpc>
              <a:buNone/>
            </a:pPr>
            <a:r>
              <a:rPr lang="en-US" altLang="zh-CN" dirty="0"/>
              <a:t>     WHERE  Sage &lt; 20</a:t>
            </a:r>
            <a:r>
              <a:rPr lang="zh-CN" altLang="en-US" dirty="0"/>
              <a:t>;</a:t>
            </a:r>
            <a:endParaRPr lang="zh-CN" altLang="en-US" dirty="0"/>
          </a:p>
          <a:p>
            <a:pPr eaLnBrk="1" hangingPunct="1">
              <a:lnSpc>
                <a:spcPct val="90000"/>
              </a:lnSpc>
              <a:buNone/>
            </a:pPr>
            <a:r>
              <a:rPr lang="en-US" altLang="zh-CN" sz="2400" dirty="0"/>
              <a:t>[</a:t>
            </a:r>
            <a:r>
              <a:rPr lang="zh-CN" altLang="en-US" sz="2400" dirty="0"/>
              <a:t>例</a:t>
            </a:r>
            <a:r>
              <a:rPr lang="en-US" altLang="zh-CN" sz="2400" dirty="0"/>
              <a:t>3.24]</a:t>
            </a:r>
            <a:r>
              <a:rPr lang="zh-CN" altLang="en-US" sz="2400" dirty="0"/>
              <a:t>查询考试成绩有不及格的学生的学号。</a:t>
            </a:r>
            <a:endParaRPr lang="zh-CN" altLang="en-US" sz="2400" dirty="0"/>
          </a:p>
          <a:p>
            <a:pPr lvl="2" eaLnBrk="1" hangingPunct="1">
              <a:lnSpc>
                <a:spcPct val="90000"/>
              </a:lnSpc>
              <a:buNone/>
            </a:pPr>
            <a:r>
              <a:rPr lang="en-US" altLang="zh-CN" sz="2400" dirty="0"/>
              <a:t>SELECT </a:t>
            </a:r>
            <a:r>
              <a:rPr lang="en-US" altLang="zh-CN" sz="2400" dirty="0">
                <a:solidFill>
                  <a:srgbClr val="FF00FF"/>
                </a:solidFill>
              </a:rPr>
              <a:t>DISTINCT</a:t>
            </a:r>
            <a:r>
              <a:rPr lang="en-US" altLang="zh-CN" sz="2400" dirty="0"/>
              <a:t> Sn</a:t>
            </a:r>
            <a:endParaRPr lang="en-US" altLang="zh-CN" sz="2400" dirty="0"/>
          </a:p>
          <a:p>
            <a:pPr lvl="2" eaLnBrk="1" hangingPunct="1">
              <a:lnSpc>
                <a:spcPct val="90000"/>
              </a:lnSpc>
              <a:buNone/>
            </a:pPr>
            <a:r>
              <a:rPr lang="en-US" altLang="zh-CN" sz="2400" dirty="0"/>
              <a:t>FROM  SC</a:t>
            </a:r>
            <a:endParaRPr lang="en-US" altLang="zh-CN" sz="2400" dirty="0"/>
          </a:p>
          <a:p>
            <a:pPr lvl="2" eaLnBrk="1" hangingPunct="1">
              <a:lnSpc>
                <a:spcPct val="90000"/>
              </a:lnSpc>
              <a:buNone/>
            </a:pPr>
            <a:r>
              <a:rPr lang="en-US" altLang="zh-CN" sz="2400" dirty="0"/>
              <a:t>WHERE Grade&lt;60</a:t>
            </a:r>
            <a:r>
              <a:rPr lang="zh-CN" altLang="en-US" sz="2400" dirty="0"/>
              <a:t>; </a:t>
            </a:r>
            <a:endParaRPr lang="zh-CN" altLang="en-US" sz="2400" dirty="0"/>
          </a:p>
          <a:p>
            <a:pPr lvl="2" eaLnBrk="1" hangingPunct="1">
              <a:lnSpc>
                <a:spcPct val="80000"/>
              </a:lnSpc>
              <a:buNone/>
            </a:pPr>
            <a:endParaRPr lang="en-US" altLang="zh-C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ln/>
        </p:spPr>
        <p:txBody>
          <a:bodyPr vert="horz" wrap="square" lIns="91440" tIns="45720" rIns="91440" bIns="45720" anchor="ctr"/>
          <a:p>
            <a:pPr eaLnBrk="1" hangingPunct="1"/>
            <a:r>
              <a:rPr lang="zh-CN" altLang="en-US" sz="3600" dirty="0"/>
              <a:t>② 确定范围</a:t>
            </a:r>
            <a:endParaRPr lang="zh-CN" altLang="en-US" sz="3600" dirty="0"/>
          </a:p>
        </p:txBody>
      </p:sp>
      <p:sp>
        <p:nvSpPr>
          <p:cNvPr id="79875" name="Rectangle 3"/>
          <p:cNvSpPr>
            <a:spLocks noGrp="1"/>
          </p:cNvSpPr>
          <p:nvPr>
            <p:ph type="body"/>
          </p:nvPr>
        </p:nvSpPr>
        <p:spPr>
          <a:xfrm>
            <a:off x="457200" y="1098550"/>
            <a:ext cx="8686800" cy="5356225"/>
          </a:xfrm>
          <a:ln/>
        </p:spPr>
        <p:txBody>
          <a:bodyPr vert="horz" wrap="square" lIns="91440" tIns="45720" rIns="91440" bIns="45720" anchor="t"/>
          <a:p>
            <a:pPr eaLnBrk="1" hangingPunct="1">
              <a:lnSpc>
                <a:spcPct val="90000"/>
              </a:lnSpc>
            </a:pPr>
            <a:r>
              <a:rPr lang="zh-CN" altLang="en-US" dirty="0"/>
              <a:t>谓词</a:t>
            </a:r>
            <a:r>
              <a:rPr lang="en-US" altLang="zh-CN" dirty="0"/>
              <a:t>:</a:t>
            </a:r>
            <a:r>
              <a:rPr lang="en-US" altLang="zh-CN" sz="2000" dirty="0"/>
              <a:t>   </a:t>
            </a:r>
            <a:r>
              <a:rPr lang="en-US" altLang="zh-CN" sz="2400" dirty="0"/>
              <a:t>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dirty="0">
              <a:latin typeface="Courier New" panose="02070309020205020404" pitchFamily="49" charset="0"/>
            </a:endParaRPr>
          </a:p>
          <a:p>
            <a:pPr eaLnBrk="1" hangingPunct="1">
              <a:lnSpc>
                <a:spcPct val="90000"/>
              </a:lnSpc>
              <a:buNone/>
            </a:pPr>
            <a:r>
              <a:rPr lang="en-US" altLang="zh-CN" sz="2400" dirty="0"/>
              <a:t>                 NOT 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sz="2400" dirty="0">
              <a:latin typeface="Courier New" panose="02070309020205020404" pitchFamily="49" charset="0"/>
            </a:endParaRPr>
          </a:p>
          <a:p>
            <a:pPr eaLnBrk="1" hangingPunct="1">
              <a:lnSpc>
                <a:spcPct val="90000"/>
              </a:lnSpc>
              <a:buNone/>
            </a:pPr>
            <a:endParaRPr lang="en-US" altLang="zh-CN" dirty="0">
              <a:latin typeface="Courier New" panose="02070309020205020404" pitchFamily="49" charset="0"/>
            </a:endParaRPr>
          </a:p>
          <a:p>
            <a:pPr eaLnBrk="1" hangingPunct="1">
              <a:lnSpc>
                <a:spcPct val="90000"/>
              </a:lnSpc>
              <a:buNone/>
            </a:pPr>
            <a:r>
              <a:rPr lang="en-US" altLang="zh-CN" sz="2400" dirty="0"/>
              <a:t>[</a:t>
            </a:r>
            <a:r>
              <a:rPr lang="zh-CN" altLang="en-US" sz="2400" dirty="0"/>
              <a:t>例</a:t>
            </a:r>
            <a:r>
              <a:rPr lang="en-US" altLang="zh-CN" sz="2400" dirty="0"/>
              <a:t>3.25]</a:t>
            </a:r>
            <a:r>
              <a:rPr lang="en-US" altLang="zh-CN" sz="1800" dirty="0"/>
              <a:t> </a:t>
            </a:r>
            <a:r>
              <a:rPr lang="zh-CN" altLang="en-US" sz="2400" dirty="0"/>
              <a:t>查询年龄在</a:t>
            </a:r>
            <a:r>
              <a:rPr lang="en-US" altLang="zh-CN" sz="2400" dirty="0"/>
              <a:t>20~23</a:t>
            </a:r>
            <a:r>
              <a:rPr lang="zh-CN" altLang="en-US" sz="2400" dirty="0"/>
              <a:t>岁（包括</a:t>
            </a:r>
            <a:r>
              <a:rPr lang="en-US" altLang="zh-CN" sz="2400" dirty="0"/>
              <a:t>20</a:t>
            </a:r>
            <a:r>
              <a:rPr lang="zh-CN" altLang="en-US" sz="2400" dirty="0"/>
              <a:t>岁和</a:t>
            </a:r>
            <a:r>
              <a:rPr lang="en-US" altLang="zh-CN" sz="2400" dirty="0"/>
              <a:t>23</a:t>
            </a:r>
            <a:r>
              <a:rPr lang="zh-CN" altLang="en-US" sz="2400" dirty="0"/>
              <a:t>岁）之间的学生的姓名、系别和年龄</a:t>
            </a:r>
            <a:endParaRPr lang="zh-CN" altLang="en-US" sz="2400" dirty="0"/>
          </a:p>
          <a:p>
            <a:pPr lvl="1" algn="just" eaLnBrk="1" hangingPunct="1">
              <a:lnSpc>
                <a:spcPct val="90000"/>
              </a:lnSpc>
              <a:buNone/>
            </a:pPr>
            <a:r>
              <a:rPr lang="zh-CN" altLang="en-US" dirty="0"/>
              <a:t>     </a:t>
            </a:r>
            <a:r>
              <a:rPr lang="en-US" altLang="zh-CN" dirty="0"/>
              <a:t>SELECT Sname</a:t>
            </a:r>
            <a:r>
              <a:rPr lang="zh-CN" altLang="en-US" dirty="0"/>
              <a:t>, </a:t>
            </a:r>
            <a:r>
              <a:rPr lang="en-US" altLang="zh-CN" dirty="0"/>
              <a:t>Sdept</a:t>
            </a:r>
            <a:r>
              <a:rPr lang="zh-CN" altLang="en-US" dirty="0"/>
              <a:t>, </a:t>
            </a:r>
            <a:r>
              <a:rPr lang="en-US" altLang="zh-CN" dirty="0"/>
              <a:t>Sage</a:t>
            </a:r>
            <a:endParaRPr lang="en-US" altLang="zh-CN" dirty="0"/>
          </a:p>
          <a:p>
            <a:pPr lvl="2" algn="just" eaLnBrk="1" hangingPunct="1">
              <a:lnSpc>
                <a:spcPct val="90000"/>
              </a:lnSpc>
              <a:buNone/>
            </a:pPr>
            <a:r>
              <a:rPr lang="en-US" altLang="zh-CN" sz="2400" dirty="0"/>
              <a:t>FROM     Student</a:t>
            </a:r>
            <a:endParaRPr lang="en-US" altLang="zh-CN" sz="2400" dirty="0"/>
          </a:p>
          <a:p>
            <a:pPr lvl="2" eaLnBrk="1" hangingPunct="1">
              <a:lnSpc>
                <a:spcPct val="90000"/>
              </a:lnSpc>
              <a:buNone/>
            </a:pPr>
            <a:r>
              <a:rPr lang="en-US" altLang="zh-CN" sz="2400" dirty="0"/>
              <a:t>WHERE   Sage BETWEEN 20 AND 23</a:t>
            </a:r>
            <a:r>
              <a:rPr lang="zh-CN" altLang="en-US" sz="2400" dirty="0"/>
              <a:t>; </a:t>
            </a:r>
            <a:endParaRPr lang="zh-CN" altLang="en-US" sz="2400" dirty="0"/>
          </a:p>
          <a:p>
            <a:pPr lvl="2" eaLnBrk="1" hangingPunct="1">
              <a:lnSpc>
                <a:spcPct val="90000"/>
              </a:lnSpc>
              <a:buNone/>
            </a:pPr>
            <a:endParaRPr lang="zh-CN" altLang="en-US" sz="2800" dirty="0"/>
          </a:p>
          <a:p>
            <a:pPr algn="just" eaLnBrk="1" hangingPunct="1">
              <a:lnSpc>
                <a:spcPct val="90000"/>
              </a:lnSpc>
              <a:buNone/>
            </a:pPr>
            <a:r>
              <a:rPr lang="en-US" altLang="zh-CN" sz="2400" dirty="0"/>
              <a:t>[</a:t>
            </a:r>
            <a:r>
              <a:rPr lang="zh-CN" altLang="en-US" sz="2400" dirty="0"/>
              <a:t>例</a:t>
            </a:r>
            <a:r>
              <a:rPr lang="en-US" altLang="zh-CN" sz="2400" dirty="0"/>
              <a:t>3.26]  </a:t>
            </a:r>
            <a:r>
              <a:rPr lang="zh-CN" altLang="en-US" sz="2400" dirty="0"/>
              <a:t>查询年龄不在</a:t>
            </a:r>
            <a:r>
              <a:rPr lang="en-US" altLang="zh-CN" sz="2400" dirty="0"/>
              <a:t>20~23</a:t>
            </a:r>
            <a:r>
              <a:rPr lang="zh-CN" altLang="en-US" sz="2400" dirty="0"/>
              <a:t>岁之间的学生姓名、系别和年龄</a:t>
            </a:r>
            <a:endParaRPr lang="zh-CN" altLang="en-US" sz="2400" dirty="0"/>
          </a:p>
          <a:p>
            <a:pPr algn="just" eaLnBrk="1" hangingPunct="1">
              <a:lnSpc>
                <a:spcPct val="90000"/>
              </a:lnSpc>
              <a:buNone/>
            </a:pPr>
            <a:r>
              <a:rPr lang="zh-CN" altLang="en-US" sz="2400" dirty="0"/>
              <a:t>	       </a:t>
            </a:r>
            <a:r>
              <a:rPr lang="en-US" altLang="zh-CN" sz="2400" dirty="0"/>
              <a:t>SELECT Sname</a:t>
            </a:r>
            <a:r>
              <a:rPr lang="zh-CN" altLang="en-US" sz="2400" dirty="0"/>
              <a:t>, </a:t>
            </a:r>
            <a:r>
              <a:rPr lang="en-US" altLang="zh-CN" sz="2400" dirty="0"/>
              <a:t>Sdept</a:t>
            </a:r>
            <a:r>
              <a:rPr lang="zh-CN" altLang="en-US" sz="2400" dirty="0"/>
              <a:t>, </a:t>
            </a:r>
            <a:r>
              <a:rPr lang="en-US" altLang="zh-CN" sz="2400" dirty="0"/>
              <a:t>Sage</a:t>
            </a:r>
            <a:endParaRPr lang="en-US" altLang="zh-CN" sz="2400" dirty="0"/>
          </a:p>
          <a:p>
            <a:pPr algn="just" eaLnBrk="1" hangingPunct="1">
              <a:lnSpc>
                <a:spcPct val="90000"/>
              </a:lnSpc>
              <a:buNone/>
            </a:pPr>
            <a:r>
              <a:rPr lang="en-US" altLang="zh-CN" sz="2400" dirty="0"/>
              <a:t>	       FROM    Student</a:t>
            </a:r>
            <a:endParaRPr lang="en-US" altLang="zh-CN" sz="2400" dirty="0"/>
          </a:p>
          <a:p>
            <a:pPr algn="just" eaLnBrk="1" hangingPunct="1">
              <a:lnSpc>
                <a:spcPct val="90000"/>
              </a:lnSpc>
              <a:buNone/>
            </a:pPr>
            <a:r>
              <a:rPr lang="en-US" altLang="zh-CN" sz="2400" dirty="0"/>
              <a:t>	       WHERE Sage NOT BETWEEN 20 AND 23</a:t>
            </a:r>
            <a:r>
              <a:rPr lang="zh-CN" altLang="en-US" sz="2400" dirty="0"/>
              <a:t>; </a:t>
            </a:r>
            <a:endParaRPr lang="zh-CN" alt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ln/>
        </p:spPr>
        <p:txBody>
          <a:bodyPr vert="horz" wrap="square" lIns="91440" tIns="45720" rIns="91440" bIns="45720" anchor="ctr"/>
          <a:p>
            <a:pPr eaLnBrk="1" hangingPunct="1"/>
            <a:r>
              <a:rPr lang="zh-CN" altLang="en-US" sz="3600" dirty="0"/>
              <a:t>③</a:t>
            </a:r>
            <a:r>
              <a:rPr lang="en-US" altLang="zh-CN" sz="3600" dirty="0"/>
              <a:t> </a:t>
            </a:r>
            <a:r>
              <a:rPr lang="zh-CN" altLang="en-US" sz="3600" dirty="0"/>
              <a:t>确定集合</a:t>
            </a:r>
            <a:endParaRPr lang="zh-CN" altLang="en-US" sz="3600" dirty="0"/>
          </a:p>
        </p:txBody>
      </p:sp>
      <p:sp>
        <p:nvSpPr>
          <p:cNvPr id="80899" name="Rectangle 3"/>
          <p:cNvSpPr>
            <a:spLocks noGrp="1"/>
          </p:cNvSpPr>
          <p:nvPr>
            <p:ph type="body"/>
          </p:nvPr>
        </p:nvSpPr>
        <p:spPr>
          <a:xfrm>
            <a:off x="539750" y="1054100"/>
            <a:ext cx="8280400" cy="5184775"/>
          </a:xfrm>
          <a:ln/>
        </p:spPr>
        <p:txBody>
          <a:bodyPr vert="horz" wrap="square" lIns="91440" tIns="45720" rIns="91440" bIns="45720" anchor="t"/>
          <a:p>
            <a:pPr algn="just" eaLnBrk="1" hangingPunct="1">
              <a:lnSpc>
                <a:spcPct val="150000"/>
              </a:lnSpc>
            </a:pPr>
            <a:r>
              <a:rPr lang="zh-CN" altLang="en-US" dirty="0"/>
              <a:t>谓词：</a:t>
            </a:r>
            <a:r>
              <a:rPr lang="en-US" altLang="zh-CN" dirty="0"/>
              <a:t>IN &lt;</a:t>
            </a:r>
            <a:r>
              <a:rPr lang="zh-CN" altLang="en-US" dirty="0"/>
              <a:t>值表</a:t>
            </a:r>
            <a:r>
              <a:rPr lang="en-US" altLang="zh-CN" dirty="0"/>
              <a:t>&gt;,  NOT IN &lt;</a:t>
            </a:r>
            <a:r>
              <a:rPr lang="zh-CN" altLang="en-US" dirty="0"/>
              <a:t>值表</a:t>
            </a:r>
            <a:r>
              <a:rPr lang="en-US" altLang="zh-CN" dirty="0"/>
              <a:t>&gt;  </a:t>
            </a:r>
            <a:endParaRPr lang="en-US" altLang="zh-CN" dirty="0"/>
          </a:p>
          <a:p>
            <a:pPr algn="just" eaLnBrk="1" hangingPunct="1">
              <a:lnSpc>
                <a:spcPct val="150000"/>
              </a:lnSpc>
              <a:buNone/>
            </a:pPr>
            <a:r>
              <a:rPr lang="en-US" altLang="zh-CN" sz="1000" dirty="0"/>
              <a:t>        </a:t>
            </a:r>
            <a:endParaRPr lang="en-US" altLang="zh-CN" sz="1000" dirty="0"/>
          </a:p>
          <a:p>
            <a:pPr eaLnBrk="1" hangingPunct="1">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a:t>
            </a:r>
            <a:r>
              <a:rPr lang="en-US" altLang="zh-CN" sz="2400" dirty="0"/>
              <a:t>27]</a:t>
            </a:r>
            <a:r>
              <a:rPr lang="zh-CN" altLang="en-US" sz="2400" dirty="0"/>
              <a:t>查询计算机科学系（</a:t>
            </a:r>
            <a:r>
              <a:rPr lang="en-US" altLang="zh-CN" sz="2400" dirty="0"/>
              <a:t>CS</a:t>
            </a:r>
            <a:r>
              <a:rPr lang="zh-CN" altLang="en-US" sz="2400" dirty="0"/>
              <a:t>）、数学系（</a:t>
            </a:r>
            <a:r>
              <a:rPr lang="en-US" altLang="zh-CN" sz="2400" dirty="0"/>
              <a:t>MA</a:t>
            </a:r>
            <a:r>
              <a:rPr lang="zh-CN" altLang="en-US" sz="2400" dirty="0"/>
              <a:t>）和信息系（</a:t>
            </a:r>
            <a:r>
              <a:rPr lang="en-US" altLang="zh-CN" sz="2400" dirty="0"/>
              <a:t>IS</a:t>
            </a:r>
            <a:r>
              <a:rPr lang="zh-CN" altLang="en-US" sz="2400" dirty="0"/>
              <a:t>）学生的姓名和性别。</a:t>
            </a:r>
            <a:endParaRPr lang="zh-CN" altLang="en-US" sz="2400" dirty="0"/>
          </a:p>
          <a:p>
            <a:pPr lvl="1" eaLnBrk="1" hangingPunct="1">
              <a:buNone/>
            </a:pPr>
            <a:r>
              <a:rPr lang="zh-CN" altLang="en-US" sz="2000" dirty="0"/>
              <a:t>	</a:t>
            </a:r>
            <a:r>
              <a:rPr lang="en-US" altLang="zh-CN" sz="2000" dirty="0"/>
              <a:t>SELECT Sname</a:t>
            </a:r>
            <a:r>
              <a:rPr lang="zh-CN" altLang="en-US" sz="2000" dirty="0"/>
              <a:t>, </a:t>
            </a:r>
            <a:r>
              <a:rPr lang="en-US" altLang="zh-CN" sz="2000" dirty="0"/>
              <a:t>Ssex</a:t>
            </a:r>
            <a:endParaRPr lang="en-US" altLang="zh-CN" sz="2000" dirty="0"/>
          </a:p>
          <a:p>
            <a:pPr lvl="1" eaLnBrk="1" hangingPunct="1">
              <a:buNone/>
            </a:pPr>
            <a:r>
              <a:rPr lang="en-US" altLang="zh-CN" sz="2000" dirty="0"/>
              <a:t>	FROM  Student</a:t>
            </a:r>
            <a:endParaRPr lang="en-US" altLang="zh-CN" sz="2000" dirty="0"/>
          </a:p>
          <a:p>
            <a:pPr lvl="1" eaLnBrk="1" hangingPunct="1">
              <a:buNone/>
            </a:pPr>
            <a:r>
              <a:rPr lang="en-US" altLang="zh-CN" sz="2000" dirty="0"/>
              <a:t>	WHERE Sdept IN </a:t>
            </a:r>
            <a:r>
              <a:rPr lang="zh-CN" altLang="en-US" sz="2000" dirty="0"/>
              <a:t>(</a:t>
            </a:r>
            <a:r>
              <a:rPr lang="en-US" altLang="zh-CN" sz="2000" dirty="0"/>
              <a:t>'CS','MA’,'IS' </a:t>
            </a:r>
            <a:r>
              <a:rPr lang="zh-CN" altLang="en-US" sz="2000" dirty="0"/>
              <a:t>)</a:t>
            </a:r>
            <a:r>
              <a:rPr lang="en-US" altLang="zh-CN" sz="2000" dirty="0"/>
              <a:t>;</a:t>
            </a:r>
            <a:endParaRPr lang="en-US" altLang="zh-CN" sz="2000" dirty="0"/>
          </a:p>
          <a:p>
            <a:pPr lvl="1" eaLnBrk="1" hangingPunct="1">
              <a:buNone/>
            </a:pPr>
            <a:endParaRPr lang="en-US" altLang="zh-CN" sz="2000" dirty="0"/>
          </a:p>
          <a:p>
            <a:pPr algn="just" eaLnBrk="1" hangingPunct="1">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a:t>
            </a:r>
            <a:r>
              <a:rPr lang="en-US" altLang="zh-CN" sz="2400" dirty="0"/>
              <a:t>28]</a:t>
            </a:r>
            <a:r>
              <a:rPr lang="zh-CN" altLang="en-US" sz="2400" dirty="0"/>
              <a:t>查询既不是计算机科学系、数学系，也不是信息系的学生的姓名和性别。</a:t>
            </a:r>
            <a:endParaRPr lang="zh-CN" altLang="en-US" sz="2400" dirty="0"/>
          </a:p>
          <a:p>
            <a:pPr lvl="1" algn="just" eaLnBrk="1" hangingPunct="1">
              <a:buNone/>
            </a:pPr>
            <a:r>
              <a:rPr lang="zh-CN" altLang="en-US" sz="2000" dirty="0"/>
              <a:t>	</a:t>
            </a:r>
            <a:r>
              <a:rPr lang="en-US" altLang="zh-CN" sz="2000" dirty="0"/>
              <a:t>SELECT Sname</a:t>
            </a:r>
            <a:r>
              <a:rPr lang="zh-CN" altLang="en-US" sz="2000" dirty="0"/>
              <a:t>, </a:t>
            </a:r>
            <a:r>
              <a:rPr lang="en-US" altLang="zh-CN" sz="2000" dirty="0"/>
              <a:t>Ssex</a:t>
            </a:r>
            <a:endParaRPr lang="en-US" altLang="zh-CN" sz="2000" dirty="0"/>
          </a:p>
          <a:p>
            <a:pPr lvl="1" algn="just" eaLnBrk="1" hangingPunct="1">
              <a:buNone/>
            </a:pPr>
            <a:r>
              <a:rPr lang="zh-CN" altLang="en-US" sz="2000" dirty="0"/>
              <a:t>	</a:t>
            </a:r>
            <a:r>
              <a:rPr lang="en-US" altLang="zh-CN" sz="2000" dirty="0"/>
              <a:t>FROM Student</a:t>
            </a:r>
            <a:endParaRPr lang="en-US" altLang="zh-CN" sz="2000" dirty="0"/>
          </a:p>
          <a:p>
            <a:pPr algn="just" eaLnBrk="1" hangingPunct="1">
              <a:buNone/>
            </a:pPr>
            <a:r>
              <a:rPr lang="en-US" altLang="zh-CN" sz="2000" dirty="0"/>
              <a:t>	  </a:t>
            </a:r>
            <a:r>
              <a:rPr lang="zh-CN" altLang="en-US" sz="2000" dirty="0"/>
              <a:t>    </a:t>
            </a:r>
            <a:r>
              <a:rPr lang="en-US" altLang="zh-CN" sz="2000" dirty="0"/>
              <a:t>WHERE Sdept NOT IN </a:t>
            </a:r>
            <a:r>
              <a:rPr lang="zh-CN" altLang="en-US" sz="2000" dirty="0"/>
              <a:t>(</a:t>
            </a:r>
            <a:r>
              <a:rPr lang="en-US" altLang="zh-CN" sz="2000" dirty="0"/>
              <a:t>'IS','MA’,'CS' </a:t>
            </a:r>
            <a:r>
              <a:rPr lang="zh-CN" altLang="en-US" sz="2000" dirty="0"/>
              <a:t>)</a:t>
            </a:r>
            <a:r>
              <a:rPr lang="en-US" altLang="zh-CN" sz="2000" dirty="0"/>
              <a:t>;</a:t>
            </a:r>
            <a:endParaRPr lang="en-US" altLang="zh-CN"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ln/>
        </p:spPr>
        <p:txBody>
          <a:bodyPr vert="horz" wrap="square" lIns="91440" tIns="45720" rIns="91440" bIns="45720" anchor="ctr"/>
          <a:p>
            <a:pPr eaLnBrk="1" hangingPunct="1"/>
            <a:r>
              <a:rPr lang="zh-CN" altLang="en-US" sz="3600" dirty="0"/>
              <a:t>④ 字符匹配</a:t>
            </a:r>
            <a:endParaRPr lang="zh-CN" altLang="en-US" sz="3600" dirty="0"/>
          </a:p>
        </p:txBody>
      </p:sp>
      <p:sp>
        <p:nvSpPr>
          <p:cNvPr id="81923" name="Rectangle 3"/>
          <p:cNvSpPr>
            <a:spLocks noGrp="1"/>
          </p:cNvSpPr>
          <p:nvPr>
            <p:ph type="body"/>
          </p:nvPr>
        </p:nvSpPr>
        <p:spPr>
          <a:xfrm>
            <a:off x="323850" y="1196975"/>
            <a:ext cx="8496300" cy="4495800"/>
          </a:xfrm>
          <a:ln/>
        </p:spPr>
        <p:txBody>
          <a:bodyPr vert="horz" wrap="square" lIns="91440" tIns="45720" rIns="91440" bIns="45720" anchor="t"/>
          <a:p>
            <a:pPr marL="533400" indent="-533400" algn="just" eaLnBrk="1" hangingPunct="1">
              <a:lnSpc>
                <a:spcPct val="120000"/>
              </a:lnSpc>
              <a:spcBef>
                <a:spcPct val="0"/>
              </a:spcBef>
            </a:pPr>
            <a:r>
              <a:rPr lang="zh-CN" altLang="en-US" dirty="0"/>
              <a:t>谓词： </a:t>
            </a:r>
            <a:r>
              <a:rPr lang="en-US" altLang="zh-CN" dirty="0"/>
              <a:t>[NOT] LIKE  ‘&lt;</a:t>
            </a:r>
            <a:r>
              <a:rPr lang="zh-CN" altLang="en-US" dirty="0"/>
              <a:t>匹配串</a:t>
            </a:r>
            <a:r>
              <a:rPr lang="en-US" altLang="zh-CN" dirty="0"/>
              <a:t>&gt;’  [ESCAPE ‘ &lt;</a:t>
            </a:r>
            <a:r>
              <a:rPr lang="zh-CN" altLang="en-US" dirty="0"/>
              <a:t>换码字符</a:t>
            </a:r>
            <a:r>
              <a:rPr lang="en-US" altLang="zh-CN" dirty="0"/>
              <a:t>&gt;’]</a:t>
            </a:r>
            <a:endParaRPr lang="en-US" altLang="zh-CN" dirty="0"/>
          </a:p>
          <a:p>
            <a:pPr marL="533400" indent="-533400" algn="just" eaLnBrk="1" hangingPunct="1">
              <a:lnSpc>
                <a:spcPct val="120000"/>
              </a:lnSpc>
              <a:spcBef>
                <a:spcPct val="0"/>
              </a:spcBef>
              <a:buNone/>
            </a:pPr>
            <a:endParaRPr lang="en-US" altLang="zh-CN" sz="2400" dirty="0"/>
          </a:p>
          <a:p>
            <a:pPr marL="533400" indent="-533400" algn="just" eaLnBrk="1" hangingPunct="1">
              <a:lnSpc>
                <a:spcPct val="120000"/>
              </a:lnSpc>
              <a:spcBef>
                <a:spcPct val="0"/>
              </a:spcBef>
              <a:buNone/>
            </a:pPr>
            <a:r>
              <a:rPr lang="en-US" altLang="zh-CN" sz="2400" dirty="0"/>
              <a:t>&lt;</a:t>
            </a:r>
            <a:r>
              <a:rPr lang="zh-CN" altLang="en-US" sz="2400" dirty="0"/>
              <a:t>匹配串</a:t>
            </a:r>
            <a:r>
              <a:rPr lang="en-US" altLang="zh-CN" sz="2400" dirty="0"/>
              <a:t>&gt;</a:t>
            </a:r>
            <a:r>
              <a:rPr lang="zh-CN" altLang="en-US" sz="2400" dirty="0"/>
              <a:t>可以是一个完整的字符串，也可以含有通配符</a:t>
            </a:r>
            <a:r>
              <a:rPr lang="en-US" altLang="zh-CN" sz="2400" dirty="0"/>
              <a:t>%</a:t>
            </a:r>
            <a:r>
              <a:rPr lang="zh-CN" altLang="en-US" sz="2400" dirty="0"/>
              <a:t>和</a:t>
            </a:r>
            <a:r>
              <a:rPr lang="en-US" altLang="zh-CN" sz="2400" dirty="0"/>
              <a:t> _</a:t>
            </a:r>
            <a:endParaRPr lang="en-US" altLang="zh-CN" sz="2400" dirty="0"/>
          </a:p>
          <a:p>
            <a:pPr marL="533400" indent="-533400" algn="just" eaLnBrk="1" hangingPunct="1">
              <a:lnSpc>
                <a:spcPct val="120000"/>
              </a:lnSpc>
              <a:spcBef>
                <a:spcPct val="0"/>
              </a:spcBef>
              <a:buNone/>
            </a:pPr>
            <a:endParaRPr lang="en-US" altLang="zh-CN" sz="2400" dirty="0"/>
          </a:p>
          <a:p>
            <a:pPr marL="803275" lvl="1" indent="-447675" algn="just" eaLnBrk="1" hangingPunct="1">
              <a:lnSpc>
                <a:spcPct val="120000"/>
              </a:lnSpc>
              <a:spcBef>
                <a:spcPct val="0"/>
              </a:spcBef>
            </a:pPr>
            <a:r>
              <a:rPr lang="en-US" altLang="zh-CN" dirty="0"/>
              <a:t>% （</a:t>
            </a:r>
            <a:r>
              <a:rPr lang="zh-CN" altLang="en-US" dirty="0"/>
              <a:t>百分号</a:t>
            </a:r>
            <a:r>
              <a:rPr lang="en-US" altLang="zh-CN" dirty="0"/>
              <a:t>）  </a:t>
            </a:r>
            <a:r>
              <a:rPr lang="zh-CN" altLang="en-US" dirty="0"/>
              <a:t>代表任意长度（长度可以为</a:t>
            </a:r>
            <a:r>
              <a:rPr lang="en-US" altLang="zh-CN" dirty="0"/>
              <a:t>0</a:t>
            </a:r>
            <a:r>
              <a:rPr lang="zh-CN" altLang="en-US" dirty="0"/>
              <a:t>）的字符串</a:t>
            </a:r>
            <a:endParaRPr lang="en-US" altLang="zh-CN" dirty="0"/>
          </a:p>
          <a:p>
            <a:pPr marL="1203325" lvl="2" indent="-447675" algn="just" eaLnBrk="1" hangingPunct="1">
              <a:lnSpc>
                <a:spcPct val="120000"/>
              </a:lnSpc>
              <a:spcBef>
                <a:spcPct val="0"/>
              </a:spcBef>
              <a:buSzPct val="87000"/>
              <a:buFont typeface="Wingdings" panose="05000000000000000000" pitchFamily="2" charset="2"/>
              <a:buChar char="l"/>
            </a:pPr>
            <a:r>
              <a:rPr lang="zh-CN" altLang="en-US" sz="2200" dirty="0"/>
              <a:t>例如</a:t>
            </a:r>
            <a:r>
              <a:rPr lang="en-US" altLang="zh-CN" sz="2200" dirty="0"/>
              <a:t>a%b</a:t>
            </a:r>
            <a:r>
              <a:rPr lang="zh-CN" altLang="en-US" sz="2200" dirty="0"/>
              <a:t>表示以</a:t>
            </a:r>
            <a:r>
              <a:rPr lang="en-US" altLang="zh-CN" sz="2200" dirty="0"/>
              <a:t>a</a:t>
            </a:r>
            <a:r>
              <a:rPr lang="zh-CN" altLang="en-US" sz="2200" dirty="0"/>
              <a:t>开头，以</a:t>
            </a:r>
            <a:r>
              <a:rPr lang="en-US" altLang="zh-CN" sz="2200" dirty="0"/>
              <a:t>b</a:t>
            </a:r>
            <a:r>
              <a:rPr lang="zh-CN" altLang="en-US" sz="2200" dirty="0"/>
              <a:t>结尾的任意长度的字符串</a:t>
            </a:r>
            <a:endParaRPr lang="en-US" altLang="zh-CN" sz="2200" dirty="0"/>
          </a:p>
          <a:p>
            <a:pPr marL="803275" lvl="1" indent="-447675" algn="just" eaLnBrk="1" hangingPunct="1">
              <a:lnSpc>
                <a:spcPct val="120000"/>
              </a:lnSpc>
              <a:spcBef>
                <a:spcPct val="0"/>
              </a:spcBef>
            </a:pPr>
            <a:r>
              <a:rPr lang="en-US" altLang="zh-CN" dirty="0"/>
              <a:t>_ （</a:t>
            </a:r>
            <a:r>
              <a:rPr lang="zh-CN" altLang="en-US" dirty="0"/>
              <a:t>下横线</a:t>
            </a:r>
            <a:r>
              <a:rPr lang="en-US" altLang="zh-CN" dirty="0"/>
              <a:t>）  </a:t>
            </a:r>
            <a:r>
              <a:rPr lang="zh-CN" altLang="en-US" dirty="0"/>
              <a:t>代表任意单个字符。</a:t>
            </a:r>
            <a:endParaRPr lang="en-US" altLang="zh-CN" dirty="0"/>
          </a:p>
          <a:p>
            <a:pPr marL="1203325" lvl="2" indent="-447675" algn="just" eaLnBrk="1" hangingPunct="1">
              <a:lnSpc>
                <a:spcPct val="120000"/>
              </a:lnSpc>
              <a:spcBef>
                <a:spcPct val="0"/>
              </a:spcBef>
              <a:buSzPct val="87000"/>
              <a:buFont typeface="Wingdings" panose="05000000000000000000" pitchFamily="2" charset="2"/>
              <a:buChar char="l"/>
            </a:pPr>
            <a:r>
              <a:rPr lang="zh-CN" altLang="en-US" sz="2200" dirty="0"/>
              <a:t>例如</a:t>
            </a:r>
            <a:r>
              <a:rPr lang="en-US" altLang="zh-CN" sz="2200" dirty="0"/>
              <a:t>a_b</a:t>
            </a:r>
            <a:r>
              <a:rPr lang="zh-CN" altLang="en-US" sz="2200" dirty="0"/>
              <a:t>表示以</a:t>
            </a:r>
            <a:r>
              <a:rPr lang="en-US" altLang="zh-CN" sz="2200" dirty="0"/>
              <a:t>a</a:t>
            </a:r>
            <a:r>
              <a:rPr lang="zh-CN" altLang="en-US" sz="2200" dirty="0"/>
              <a:t>开头，以</a:t>
            </a:r>
            <a:r>
              <a:rPr lang="en-US" altLang="zh-CN" sz="2200" dirty="0"/>
              <a:t>b</a:t>
            </a:r>
            <a:r>
              <a:rPr lang="zh-CN" altLang="en-US" sz="2200" dirty="0"/>
              <a:t>结尾的长度为</a:t>
            </a:r>
            <a:r>
              <a:rPr lang="en-US" altLang="zh-CN" sz="2200" dirty="0"/>
              <a:t>3</a:t>
            </a:r>
            <a:r>
              <a:rPr lang="zh-CN" altLang="en-US" sz="2200" dirty="0"/>
              <a:t>的任意字符串</a:t>
            </a:r>
            <a:endParaRPr lang="en-US" altLang="zh-CN" sz="2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ln/>
        </p:spPr>
        <p:txBody>
          <a:bodyPr vert="horz" wrap="square" lIns="91440" tIns="45720" rIns="91440" bIns="45720" anchor="ctr"/>
          <a:p>
            <a:pPr eaLnBrk="1" hangingPunct="1"/>
            <a:r>
              <a:rPr lang="zh-CN" altLang="en-US" sz="3600" dirty="0"/>
              <a:t>字符匹配（续）</a:t>
            </a:r>
            <a:endParaRPr lang="zh-CN" altLang="en-US" sz="3600" dirty="0"/>
          </a:p>
        </p:txBody>
      </p:sp>
      <p:sp>
        <p:nvSpPr>
          <p:cNvPr id="79875" name="内容占位符 2"/>
          <p:cNvSpPr>
            <a:spLocks noGrp="1"/>
          </p:cNvSpPr>
          <p:nvPr>
            <p:ph idx="1"/>
          </p:nvPr>
        </p:nvSpPr>
        <p:spPr>
          <a:xfrm>
            <a:off x="457200" y="1098550"/>
            <a:ext cx="8229600" cy="4922838"/>
          </a:xfrm>
        </p:spPr>
        <p:txBody>
          <a:bodyPr vert="horz" wrap="square" lIns="91440" tIns="45720" rIns="91440" bIns="45720" numCol="1" anchor="t" anchorCtr="0" compatLnSpc="1"/>
          <a:lstStyle/>
          <a:p>
            <a:pPr marL="933450" marR="0" lvl="1" indent="-533400" algn="l" defTabSz="914400" rtl="0" eaLnBrk="1" fontAlgn="base" latinLnBrk="0" hangingPunct="1">
              <a:lnSpc>
                <a:spcPct val="9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匹配串为固定字符串</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533400" marR="0" lvl="0" indent="-533400" algn="l" defTabSz="914400" rtl="0" eaLnBrk="1" fontAlgn="base" latinLnBrk="0" hangingPunct="1">
              <a:lnSpc>
                <a:spcPct val="90000"/>
              </a:lnSpc>
              <a:spcBef>
                <a:spcPct val="20000"/>
              </a:spcBef>
              <a:spcAft>
                <a:spcPct val="0"/>
              </a:spcAft>
              <a:buClrTx/>
              <a:buSzPct val="100000"/>
              <a:buFont typeface="Wingdings" panose="05000000000000000000" pitchFamily="2" charset="2"/>
              <a:buAutoNum type="arabicParenR"/>
              <a:defRPr/>
            </a:pP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914400" marR="0" lvl="1" indent="-457200" algn="just" defTabSz="914400" rtl="0" eaLnBrk="1" fontAlgn="base" latinLnBrk="0" hangingPunct="1">
              <a:lnSpc>
                <a:spcPct val="9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例</a:t>
            </a:r>
            <a:r>
              <a:rPr kumimoji="0"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3.</a:t>
            </a:r>
            <a:r>
              <a:rPr kumimoji="0" lang="en-US" altLang="zh-CN" sz="2400" b="1" i="0" u="none" strike="noStrike" kern="0" cap="none" spc="0" normalizeH="0" baseline="0" noProof="0" dirty="0" smtClean="0">
                <a:ln>
                  <a:noFill/>
                </a:ln>
                <a:solidFill>
                  <a:schemeClr val="tx1"/>
                </a:solidFill>
                <a:effectLst/>
                <a:uLnTx/>
                <a:uFillTx/>
                <a:latin typeface="+mn-lt"/>
                <a:ea typeface="+mn-ea"/>
              </a:rPr>
              <a:t>29]  </a:t>
            </a:r>
            <a:r>
              <a:rPr kumimoji="0" lang="zh-CN" altLang="en-US" sz="2400" b="1" i="0" u="none" strike="noStrike" kern="0" cap="none" spc="0" normalizeH="0" baseline="0" noProof="0" dirty="0" smtClean="0">
                <a:ln>
                  <a:noFill/>
                </a:ln>
                <a:solidFill>
                  <a:schemeClr val="tx1"/>
                </a:solidFill>
                <a:effectLst/>
                <a:uLnTx/>
                <a:uFillTx/>
                <a:latin typeface="+mn-lt"/>
                <a:ea typeface="+mn-ea"/>
              </a:rPr>
              <a:t>查询学号为</a:t>
            </a:r>
            <a:r>
              <a:rPr kumimoji="0" lang="en-US" altLang="zh-CN" sz="2400" b="1" i="0" u="none" strike="noStrike" kern="0" cap="none" spc="0" normalizeH="0" baseline="0" noProof="0" dirty="0" smtClean="0">
                <a:ln>
                  <a:noFill/>
                </a:ln>
                <a:solidFill>
                  <a:schemeClr val="tx1"/>
                </a:solidFill>
                <a:effectLst/>
                <a:uLnTx/>
                <a:uFillTx/>
                <a:latin typeface="+mn-lt"/>
                <a:ea typeface="+mn-ea"/>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rPr>
              <a:t>的学生的详细情况。</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333500" marR="0" lvl="2" indent="-419100" algn="just"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1800" b="1" i="0" u="none" strike="noStrike" kern="0" cap="none" spc="0" normalizeH="0" baseline="0" noProof="0" dirty="0" smtClean="0">
                <a:ln>
                  <a:noFill/>
                </a:ln>
                <a:solidFill>
                  <a:schemeClr val="tx1"/>
                </a:solidFill>
                <a:effectLst/>
                <a:uLnTx/>
                <a:uFillTx/>
                <a:latin typeface="+mn-lt"/>
                <a:ea typeface="+mn-ea"/>
              </a:rPr>
              <a:t>    </a:t>
            </a:r>
            <a:r>
              <a:rPr kumimoji="0" lang="zh-CN" altLang="en-US" sz="2000" b="1" i="0" u="none" strike="noStrike" kern="0" cap="none" spc="0" normalizeH="0" baseline="0" noProof="0" dirty="0" smtClean="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SELECT *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1333500" marR="0" lvl="2" indent="-419100" algn="just"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     FROM  Student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1333500" marR="0" lvl="2" indent="-419100" algn="just"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     WHERE  </a:t>
            </a:r>
            <a:r>
              <a:rPr kumimoji="0" lang="en-US" altLang="zh-CN" sz="2400" b="1" i="0" u="none" strike="noStrike" kern="0" cap="none" spc="0" normalizeH="0" baseline="0" noProof="0" dirty="0" err="1" smtClean="0">
                <a:ln>
                  <a:noFill/>
                </a:ln>
                <a:solidFill>
                  <a:schemeClr val="tx1"/>
                </a:solidFill>
                <a:effectLst/>
                <a:uLnTx/>
                <a:uFillTx/>
                <a:latin typeface="+mn-lt"/>
                <a:ea typeface="+mn-ea"/>
              </a:rPr>
              <a:t>Sno</a:t>
            </a:r>
            <a:r>
              <a:rPr kumimoji="0" lang="en-US" altLang="zh-CN" sz="2400" b="1" i="0" u="none" strike="noStrike" kern="0" cap="none" spc="0" normalizeH="0" baseline="0" noProof="0" dirty="0" smtClean="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rgbClr val="FF00FF"/>
                </a:solidFill>
                <a:effectLst/>
                <a:uLnTx/>
                <a:uFillTx/>
                <a:latin typeface="+mn-lt"/>
                <a:ea typeface="+mn-ea"/>
              </a:rPr>
              <a:t>LIKE </a:t>
            </a:r>
            <a:r>
              <a:rPr kumimoji="0" lang="en-US" altLang="zh-CN" sz="2400" b="1" i="0" u="none" strike="noStrike" kern="0" cap="none" spc="0" normalizeH="0" baseline="0" noProof="0" dirty="0" smtClean="0">
                <a:ln>
                  <a:noFill/>
                </a:ln>
                <a:solidFill>
                  <a:schemeClr val="tx1"/>
                </a:solidFill>
                <a:effectLst/>
                <a:uLnTx/>
                <a:uFillTx/>
                <a:latin typeface="+mn-lt"/>
                <a:ea typeface="+mn-ea"/>
              </a:rPr>
              <a:t>‘201215121'</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333500" marR="0" lvl="2" indent="-419100" algn="just" defTabSz="914400" rtl="0" eaLnBrk="1" fontAlgn="base" latinLnBrk="0" hangingPunct="1">
              <a:lnSpc>
                <a:spcPct val="90000"/>
              </a:lnSpc>
              <a:spcBef>
                <a:spcPct val="20000"/>
              </a:spcBef>
              <a:spcAft>
                <a:spcPct val="0"/>
              </a:spcAft>
              <a:buClrTx/>
              <a:buSzTx/>
              <a:buFont typeface="Arial" panose="020B0604020202020204" pitchFamily="34" charset="0"/>
              <a:buNone/>
              <a:defRPr/>
            </a:pP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914400" marR="0" lvl="1" indent="-457200" algn="just" defTabSz="914400" rtl="0" eaLnBrk="1" fontAlgn="base" latinLnBrk="0" hangingPunct="1">
              <a:lnSpc>
                <a:spcPct val="9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等价于：</a:t>
            </a:r>
            <a:r>
              <a:rPr kumimoji="0" lang="zh-CN" altLang="en-US" sz="2000" b="1" i="0" u="none" strike="noStrike" kern="0" cap="none" spc="0" normalizeH="0" baseline="0" noProof="0" dirty="0" smtClean="0">
                <a:ln>
                  <a:noFill/>
                </a:ln>
                <a:solidFill>
                  <a:schemeClr val="tx1"/>
                </a:solidFill>
                <a:effectLst/>
                <a:uLnTx/>
                <a:uFillTx/>
                <a:latin typeface="+mn-lt"/>
                <a:ea typeface="+mn-ea"/>
              </a:rPr>
              <a:t> </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333500" marR="0" lvl="2" indent="-41910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SELECT  *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1333500" marR="0" lvl="2" indent="-41910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sz="2400" b="1" i="0" u="none" strike="noStrike" kern="0" cap="none" spc="0" normalizeH="0" baseline="0" noProof="0" dirty="0" smtClean="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FROM  Student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1333500" marR="0" lvl="2" indent="-41910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sz="2400" b="1" i="0" u="none" strike="noStrike" kern="0" cap="none" spc="0" normalizeH="0" baseline="0" noProof="0" dirty="0" smtClean="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WHERE </a:t>
            </a:r>
            <a:r>
              <a:rPr kumimoji="0" lang="en-US" altLang="zh-CN" sz="2400" b="1" i="0" u="none" strike="noStrike" kern="0" cap="none" spc="0" normalizeH="0" baseline="0" noProof="0" dirty="0" err="1" smtClean="0">
                <a:ln>
                  <a:noFill/>
                </a:ln>
                <a:solidFill>
                  <a:schemeClr val="tx1"/>
                </a:solidFill>
                <a:effectLst/>
                <a:uLnTx/>
                <a:uFillTx/>
                <a:latin typeface="+mn-lt"/>
                <a:ea typeface="+mn-ea"/>
              </a:rPr>
              <a:t>Sno</a:t>
            </a:r>
            <a:r>
              <a:rPr kumimoji="0" lang="en-US" altLang="zh-CN" sz="2400" b="1" i="0" u="none" strike="noStrike" kern="0" cap="none" spc="0" normalizeH="0" baseline="0" noProof="0" dirty="0" smtClean="0">
                <a:ln>
                  <a:noFill/>
                </a:ln>
                <a:solidFill>
                  <a:schemeClr val="tx1"/>
                </a:solidFill>
                <a:effectLst/>
                <a:uLnTx/>
                <a:uFillTx/>
                <a:latin typeface="+mn-lt"/>
                <a:ea typeface="+mn-ea"/>
              </a:rPr>
              <a:t> = ' 201215121 '</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ln/>
        </p:spPr>
        <p:txBody>
          <a:bodyPr vert="horz" wrap="square" lIns="91440" tIns="45720" rIns="91440" bIns="45720" anchor="ctr"/>
          <a:p>
            <a:pPr eaLnBrk="1" hangingPunct="1"/>
            <a:r>
              <a:rPr lang="zh-CN" altLang="en-US" sz="3600" dirty="0"/>
              <a:t>字符匹配（续）</a:t>
            </a:r>
            <a:endParaRPr lang="zh-CN" altLang="en-US" sz="3600" dirty="0"/>
          </a:p>
        </p:txBody>
      </p:sp>
      <p:sp>
        <p:nvSpPr>
          <p:cNvPr id="83971" name="Rectangle 3"/>
          <p:cNvSpPr>
            <a:spLocks noGrp="1"/>
          </p:cNvSpPr>
          <p:nvPr>
            <p:ph type="body"/>
          </p:nvPr>
        </p:nvSpPr>
        <p:spPr>
          <a:xfrm>
            <a:off x="457200" y="1098550"/>
            <a:ext cx="8229600" cy="5095875"/>
          </a:xfrm>
          <a:ln/>
        </p:spPr>
        <p:txBody>
          <a:bodyPr vert="horz" wrap="square" lIns="91440" tIns="45720" rIns="91440" bIns="45720" anchor="t"/>
          <a:p>
            <a:pPr eaLnBrk="1" hangingPunct="1">
              <a:buFont typeface="Wingdings" panose="05000000000000000000" pitchFamily="2" charset="2"/>
              <a:buChar char="n"/>
            </a:pPr>
            <a:r>
              <a:rPr lang="zh-CN" altLang="en-US" sz="2400" dirty="0"/>
              <a:t>匹配串为含通配符的字符串</a:t>
            </a:r>
            <a:endParaRPr lang="zh-CN" altLang="en-US" sz="2400" dirty="0"/>
          </a:p>
          <a:p>
            <a:pPr eaLnBrk="1" hangingPunct="1">
              <a:buNone/>
            </a:pPr>
            <a:r>
              <a:rPr lang="en-US" altLang="zh-CN" sz="3200" dirty="0"/>
              <a:t>[</a:t>
            </a:r>
            <a:r>
              <a:rPr lang="zh-CN" altLang="en-US" sz="2400" dirty="0"/>
              <a:t>例</a:t>
            </a:r>
            <a:r>
              <a:rPr lang="en-US" altLang="zh-CN" sz="2400" dirty="0"/>
              <a:t>3.30]  </a:t>
            </a:r>
            <a:r>
              <a:rPr lang="zh-CN" altLang="en-US" sz="2400" dirty="0"/>
              <a:t>查询所有姓刘学生的姓名、学号和性别。</a:t>
            </a:r>
            <a:endParaRPr lang="zh-CN" altLang="en-US" sz="2400" dirty="0"/>
          </a:p>
          <a:p>
            <a:pPr lvl="1" eaLnBrk="1" hangingPunct="1">
              <a:buNone/>
            </a:pPr>
            <a:r>
              <a:rPr lang="zh-CN" altLang="en-US" sz="2000" dirty="0"/>
              <a:t>       </a:t>
            </a:r>
            <a:r>
              <a:rPr lang="en-US" altLang="zh-CN" dirty="0"/>
              <a:t>SELECT Sname</a:t>
            </a:r>
            <a:r>
              <a:rPr lang="zh-CN" altLang="en-US" dirty="0"/>
              <a:t>, </a:t>
            </a:r>
            <a:r>
              <a:rPr lang="en-US" altLang="zh-CN" dirty="0"/>
              <a:t>Sno</a:t>
            </a:r>
            <a:r>
              <a:rPr lang="zh-CN" altLang="en-US" dirty="0"/>
              <a:t>, </a:t>
            </a:r>
            <a:r>
              <a:rPr lang="en-US" altLang="zh-CN" dirty="0"/>
              <a:t>Ssex</a:t>
            </a:r>
            <a:endParaRPr lang="en-US" altLang="zh-CN" dirty="0"/>
          </a:p>
          <a:p>
            <a:pPr lvl="1" eaLnBrk="1" hangingPunct="1">
              <a:buNone/>
            </a:pPr>
            <a:r>
              <a:rPr lang="en-US" altLang="zh-CN" dirty="0"/>
              <a:t>      FROM Student</a:t>
            </a:r>
            <a:endParaRPr lang="en-US" altLang="zh-CN" dirty="0"/>
          </a:p>
          <a:p>
            <a:pPr lvl="1" eaLnBrk="1" hangingPunct="1">
              <a:buNone/>
            </a:pPr>
            <a:r>
              <a:rPr lang="en-US" altLang="zh-CN" dirty="0"/>
              <a:t>      WHERE  Sname </a:t>
            </a:r>
            <a:r>
              <a:rPr lang="en-US" altLang="zh-CN" dirty="0">
                <a:solidFill>
                  <a:srgbClr val="FF00FF"/>
                </a:solidFill>
              </a:rPr>
              <a:t>LIKE </a:t>
            </a:r>
            <a:r>
              <a:rPr lang="zh-CN" altLang="en-US" dirty="0">
                <a:solidFill>
                  <a:srgbClr val="FF00FF"/>
                </a:solidFill>
              </a:rPr>
              <a:t>'刘</a:t>
            </a:r>
            <a:r>
              <a:rPr lang="en-US" altLang="zh-CN" dirty="0">
                <a:solidFill>
                  <a:srgbClr val="FF00FF"/>
                </a:solidFill>
              </a:rPr>
              <a:t>%</a:t>
            </a:r>
            <a:r>
              <a:rPr lang="zh-CN" altLang="en-US" dirty="0">
                <a:solidFill>
                  <a:srgbClr val="FF00FF"/>
                </a:solidFill>
              </a:rPr>
              <a:t>'</a:t>
            </a:r>
            <a:r>
              <a:rPr lang="zh-CN" altLang="en-US" dirty="0"/>
              <a:t>;</a:t>
            </a:r>
            <a:endParaRPr lang="zh-CN" altLang="en-US" dirty="0"/>
          </a:p>
          <a:p>
            <a:pPr lvl="1" eaLnBrk="1" hangingPunct="1">
              <a:buNone/>
            </a:pPr>
            <a:endParaRPr lang="zh-CN" altLang="en-US" dirty="0"/>
          </a:p>
          <a:p>
            <a:pPr eaLnBrk="1" hangingPunct="1">
              <a:buNone/>
            </a:pPr>
            <a:r>
              <a:rPr lang="en-US" altLang="zh-CN" sz="2400" dirty="0"/>
              <a:t>[</a:t>
            </a:r>
            <a:r>
              <a:rPr lang="zh-CN" altLang="en-US" sz="2400" dirty="0"/>
              <a:t>例</a:t>
            </a:r>
            <a:r>
              <a:rPr lang="en-US" altLang="zh-CN" sz="2400" dirty="0"/>
              <a:t>3.31]  </a:t>
            </a:r>
            <a:r>
              <a:rPr lang="zh-CN" altLang="en-US" sz="2400" dirty="0"/>
              <a:t>查询姓</a:t>
            </a:r>
            <a:r>
              <a:rPr lang="en-US" altLang="zh-CN" sz="2400" dirty="0"/>
              <a:t>"</a:t>
            </a:r>
            <a:r>
              <a:rPr lang="zh-CN" altLang="en-US" sz="2400" dirty="0"/>
              <a:t>欧阳</a:t>
            </a:r>
            <a:r>
              <a:rPr lang="en-US" altLang="zh-CN" sz="2400" dirty="0"/>
              <a:t>"</a:t>
            </a:r>
            <a:r>
              <a:rPr lang="zh-CN" altLang="en-US" sz="2400" dirty="0"/>
              <a:t>且全名为三个汉字的学生的姓名。</a:t>
            </a:r>
            <a:endParaRPr lang="zh-CN" altLang="en-US" sz="2400" dirty="0"/>
          </a:p>
          <a:p>
            <a:pPr lvl="1" eaLnBrk="1" hangingPunct="1">
              <a:buNone/>
            </a:pPr>
            <a:r>
              <a:rPr lang="zh-CN" altLang="en-US" sz="2000" dirty="0"/>
              <a:t>     </a:t>
            </a:r>
            <a:r>
              <a:rPr lang="zh-CN" altLang="en-US" dirty="0"/>
              <a:t>  </a:t>
            </a:r>
            <a:r>
              <a:rPr lang="en-US" altLang="zh-CN" dirty="0"/>
              <a:t>SELECT Sname</a:t>
            </a:r>
            <a:endParaRPr lang="en-US" altLang="zh-CN" dirty="0"/>
          </a:p>
          <a:p>
            <a:pPr lvl="1" eaLnBrk="1" hangingPunct="1">
              <a:buNone/>
            </a:pPr>
            <a:r>
              <a:rPr lang="en-US" altLang="zh-CN" dirty="0"/>
              <a:t>      FROM   Student</a:t>
            </a:r>
            <a:endParaRPr lang="en-US" altLang="zh-CN" dirty="0"/>
          </a:p>
          <a:p>
            <a:pPr lvl="1" eaLnBrk="1" hangingPunct="1">
              <a:buNone/>
            </a:pPr>
            <a:r>
              <a:rPr lang="en-US" altLang="zh-CN" dirty="0"/>
              <a:t>      WHERE  Sname </a:t>
            </a:r>
            <a:r>
              <a:rPr lang="en-US" altLang="zh-CN" dirty="0">
                <a:solidFill>
                  <a:srgbClr val="FF00FF"/>
                </a:solidFill>
              </a:rPr>
              <a:t>LIKE '</a:t>
            </a:r>
            <a:r>
              <a:rPr lang="zh-CN" altLang="en-US" dirty="0">
                <a:solidFill>
                  <a:srgbClr val="FF00FF"/>
                </a:solidFill>
              </a:rPr>
              <a:t>欧阳</a:t>
            </a:r>
            <a:r>
              <a:rPr lang="en-US" altLang="zh-CN" dirty="0">
                <a:solidFill>
                  <a:srgbClr val="FF00FF"/>
                </a:solidFill>
              </a:rPr>
              <a:t>__'</a:t>
            </a:r>
            <a:r>
              <a:rPr lang="zh-CN" altLang="en-US" dirty="0"/>
              <a:t>;</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a:ln/>
        </p:spPr>
        <p:txBody>
          <a:bodyPr vert="horz" wrap="square" lIns="91440" tIns="45720" rIns="91440" bIns="45720" anchor="ctr"/>
          <a:p>
            <a:pPr eaLnBrk="1" hangingPunct="1"/>
            <a:r>
              <a:rPr lang="zh-CN" altLang="en-US" sz="3600" dirty="0"/>
              <a:t>字符匹配（续）</a:t>
            </a:r>
            <a:endParaRPr lang="zh-CN" altLang="en-US" sz="3600" dirty="0"/>
          </a:p>
        </p:txBody>
      </p:sp>
      <p:sp>
        <p:nvSpPr>
          <p:cNvPr id="84995" name="Rectangle 3"/>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3.32]  </a:t>
            </a:r>
            <a:r>
              <a:rPr lang="zh-CN" altLang="en-US" sz="2400" dirty="0"/>
              <a:t>查询名字中第</a:t>
            </a:r>
            <a:r>
              <a:rPr lang="en-US" altLang="zh-CN" sz="2400" dirty="0"/>
              <a:t>2</a:t>
            </a:r>
            <a:r>
              <a:rPr lang="zh-CN" altLang="en-US" sz="2400" dirty="0"/>
              <a:t>个字为</a:t>
            </a:r>
            <a:r>
              <a:rPr lang="en-US" altLang="zh-CN" sz="2400" dirty="0"/>
              <a:t>"</a:t>
            </a:r>
            <a:r>
              <a:rPr lang="zh-CN" altLang="en-US" sz="2400" dirty="0"/>
              <a:t>阳</a:t>
            </a:r>
            <a:r>
              <a:rPr lang="en-US" altLang="zh-CN" sz="2400" dirty="0"/>
              <a:t>"</a:t>
            </a:r>
            <a:r>
              <a:rPr lang="zh-CN" altLang="en-US" sz="2400" dirty="0"/>
              <a:t>字的学生的姓名和学号。</a:t>
            </a:r>
            <a:endParaRPr lang="zh-CN" altLang="en-US" sz="2400" dirty="0"/>
          </a:p>
          <a:p>
            <a:pPr lvl="1" eaLnBrk="1" hangingPunct="1">
              <a:buNone/>
            </a:pPr>
            <a:r>
              <a:rPr lang="zh-CN" altLang="en-US" sz="2000" dirty="0"/>
              <a:t>     </a:t>
            </a:r>
            <a:r>
              <a:rPr lang="zh-CN" altLang="en-US" dirty="0"/>
              <a:t> </a:t>
            </a:r>
            <a:r>
              <a:rPr lang="en-US" altLang="zh-CN" dirty="0"/>
              <a:t>SELECT Sname</a:t>
            </a:r>
            <a:r>
              <a:rPr lang="zh-CN" altLang="en-US" dirty="0"/>
              <a:t>，</a:t>
            </a:r>
            <a:r>
              <a:rPr lang="en-US" altLang="zh-CN" dirty="0"/>
              <a:t>Sno</a:t>
            </a:r>
            <a:endParaRPr lang="en-US" altLang="zh-CN" dirty="0"/>
          </a:p>
          <a:p>
            <a:pPr lvl="1" eaLnBrk="1" hangingPunct="1">
              <a:buNone/>
            </a:pPr>
            <a:r>
              <a:rPr lang="en-US" altLang="zh-CN" dirty="0"/>
              <a:t>      FROM     Student</a:t>
            </a:r>
            <a:endParaRPr lang="en-US" altLang="zh-CN" dirty="0"/>
          </a:p>
          <a:p>
            <a:pPr lvl="1" eaLnBrk="1" hangingPunct="1">
              <a:buNone/>
            </a:pPr>
            <a:r>
              <a:rPr lang="en-US" altLang="zh-CN" dirty="0"/>
              <a:t>      WHERE  Sname </a:t>
            </a:r>
            <a:r>
              <a:rPr lang="en-US" altLang="zh-CN" dirty="0">
                <a:solidFill>
                  <a:srgbClr val="FF00FF"/>
                </a:solidFill>
              </a:rPr>
              <a:t>LIKE </a:t>
            </a:r>
            <a:r>
              <a:rPr lang="zh-CN" altLang="en-US" dirty="0">
                <a:solidFill>
                  <a:srgbClr val="FF00FF"/>
                </a:solidFill>
              </a:rPr>
              <a:t>'</a:t>
            </a:r>
            <a:r>
              <a:rPr lang="en-US" altLang="zh-CN" dirty="0">
                <a:solidFill>
                  <a:srgbClr val="FF00FF"/>
                </a:solidFill>
              </a:rPr>
              <a:t>__</a:t>
            </a:r>
            <a:r>
              <a:rPr lang="zh-CN" altLang="en-US" dirty="0">
                <a:solidFill>
                  <a:srgbClr val="FF00FF"/>
                </a:solidFill>
              </a:rPr>
              <a:t>阳</a:t>
            </a:r>
            <a:r>
              <a:rPr lang="en-US" altLang="zh-CN" dirty="0">
                <a:solidFill>
                  <a:srgbClr val="FF00FF"/>
                </a:solidFill>
              </a:rPr>
              <a:t>%</a:t>
            </a:r>
            <a:r>
              <a:rPr lang="zh-CN" altLang="en-US" dirty="0">
                <a:solidFill>
                  <a:srgbClr val="FF00FF"/>
                </a:solidFill>
              </a:rPr>
              <a:t>'</a:t>
            </a:r>
            <a:r>
              <a:rPr lang="zh-CN" altLang="en-US" dirty="0"/>
              <a:t>;</a:t>
            </a:r>
            <a:endParaRPr lang="zh-CN" altLang="en-US" dirty="0"/>
          </a:p>
          <a:p>
            <a:pPr lvl="1" eaLnBrk="1" hangingPunct="1">
              <a:buNone/>
            </a:pPr>
            <a:endParaRPr lang="zh-CN" altLang="en-US" dirty="0"/>
          </a:p>
          <a:p>
            <a:pPr eaLnBrk="1" hangingPunct="1">
              <a:buNone/>
            </a:pPr>
            <a:r>
              <a:rPr lang="en-US" altLang="zh-CN" sz="2400" dirty="0"/>
              <a:t>[</a:t>
            </a:r>
            <a:r>
              <a:rPr lang="zh-CN" altLang="en-US" sz="2400" dirty="0"/>
              <a:t>例</a:t>
            </a:r>
            <a:r>
              <a:rPr lang="en-US" altLang="zh-CN" sz="2400" dirty="0"/>
              <a:t>3.33]  </a:t>
            </a:r>
            <a:r>
              <a:rPr lang="zh-CN" altLang="en-US" sz="2400" dirty="0"/>
              <a:t>查询所有不姓刘的学生姓名、学号和性别。</a:t>
            </a:r>
            <a:endParaRPr lang="zh-CN" altLang="en-US" sz="2400" dirty="0"/>
          </a:p>
          <a:p>
            <a:pPr lvl="1" eaLnBrk="1" hangingPunct="1">
              <a:buNone/>
            </a:pPr>
            <a:r>
              <a:rPr lang="zh-CN" altLang="en-US" sz="2000" dirty="0"/>
              <a:t>      </a:t>
            </a:r>
            <a:r>
              <a:rPr lang="en-US" altLang="zh-CN" dirty="0"/>
              <a:t>SELECT Sname</a:t>
            </a:r>
            <a:r>
              <a:rPr lang="zh-CN" altLang="en-US" dirty="0"/>
              <a:t>, </a:t>
            </a:r>
            <a:r>
              <a:rPr lang="en-US" altLang="zh-CN" dirty="0"/>
              <a:t>Sno</a:t>
            </a:r>
            <a:r>
              <a:rPr lang="zh-CN" altLang="en-US" dirty="0"/>
              <a:t>, </a:t>
            </a:r>
            <a:r>
              <a:rPr lang="en-US" altLang="zh-CN" dirty="0"/>
              <a:t>Ssex</a:t>
            </a:r>
            <a:endParaRPr lang="en-US" altLang="zh-CN" dirty="0"/>
          </a:p>
          <a:p>
            <a:pPr lvl="1" eaLnBrk="1" hangingPunct="1">
              <a:buNone/>
            </a:pPr>
            <a:r>
              <a:rPr lang="en-US" altLang="zh-CN" dirty="0"/>
              <a:t>      FROM     Student</a:t>
            </a:r>
            <a:endParaRPr lang="en-US" altLang="zh-CN" dirty="0"/>
          </a:p>
          <a:p>
            <a:pPr lvl="1" eaLnBrk="1" hangingPunct="1">
              <a:buNone/>
            </a:pPr>
            <a:r>
              <a:rPr lang="en-US" altLang="zh-CN" dirty="0"/>
              <a:t>      WHERE  Sname </a:t>
            </a:r>
            <a:r>
              <a:rPr lang="en-US" altLang="zh-CN" dirty="0">
                <a:solidFill>
                  <a:srgbClr val="FF00FF"/>
                </a:solidFill>
              </a:rPr>
              <a:t>NOT LIKE '</a:t>
            </a:r>
            <a:r>
              <a:rPr lang="zh-CN" altLang="en-US" dirty="0">
                <a:solidFill>
                  <a:srgbClr val="FF00FF"/>
                </a:solidFill>
              </a:rPr>
              <a:t>刘</a:t>
            </a:r>
            <a:r>
              <a:rPr lang="en-US" altLang="zh-CN" dirty="0">
                <a:solidFill>
                  <a:srgbClr val="FF00FF"/>
                </a:solidFill>
              </a:rPr>
              <a:t>%'</a:t>
            </a:r>
            <a:r>
              <a:rPr lang="zh-CN" altLang="en-US" dirty="0"/>
              <a:t>;</a:t>
            </a:r>
            <a:endParaRPr lang="zh-CN" altLang="en-US" dirty="0"/>
          </a:p>
          <a:p>
            <a:pPr eaLnBrk="1" hangingPunct="1">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高度非过程化</a:t>
            </a:r>
            <a:endParaRPr lang="zh-CN" altLang="en-US" sz="3600" dirty="0"/>
          </a:p>
        </p:txBody>
      </p:sp>
      <p:sp>
        <p:nvSpPr>
          <p:cNvPr id="14339"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60000"/>
              </a:lnSpc>
            </a:pPr>
            <a:r>
              <a:rPr lang="zh-CN" altLang="en-US" dirty="0"/>
              <a:t>非关系数据模型的数据操纵语言</a:t>
            </a:r>
            <a:r>
              <a:rPr lang="zh-CN" altLang="en-US" dirty="0">
                <a:latin typeface="Tahoma" panose="020B0604030504040204" pitchFamily="34" charset="0"/>
              </a:rPr>
              <a:t>“</a:t>
            </a:r>
            <a:r>
              <a:rPr lang="zh-CN" altLang="en-US" dirty="0">
                <a:solidFill>
                  <a:srgbClr val="FF00FF"/>
                </a:solidFill>
              </a:rPr>
              <a:t>面向过程</a:t>
            </a:r>
            <a:r>
              <a:rPr lang="zh-CN" altLang="en-US" dirty="0">
                <a:latin typeface="Tahoma" panose="020B0604030504040204" pitchFamily="34" charset="0"/>
              </a:rPr>
              <a:t>”</a:t>
            </a:r>
            <a:r>
              <a:rPr lang="zh-CN" altLang="en-US" dirty="0"/>
              <a:t>，必须指定存取路径。</a:t>
            </a:r>
            <a:endParaRPr lang="zh-CN" altLang="en-US" dirty="0"/>
          </a:p>
          <a:p>
            <a:pPr eaLnBrk="1" hangingPunct="1">
              <a:lnSpc>
                <a:spcPct val="160000"/>
              </a:lnSpc>
            </a:pPr>
            <a:r>
              <a:rPr lang="en-US" altLang="zh-CN" dirty="0"/>
              <a:t>SQL</a:t>
            </a:r>
            <a:r>
              <a:rPr lang="zh-CN" altLang="en-US" dirty="0"/>
              <a:t>只要提出“做什么”，无须了解存取路径。</a:t>
            </a:r>
            <a:endParaRPr lang="zh-CN" altLang="en-US" dirty="0"/>
          </a:p>
          <a:p>
            <a:pPr eaLnBrk="1" hangingPunct="1">
              <a:lnSpc>
                <a:spcPct val="160000"/>
              </a:lnSpc>
            </a:pPr>
            <a:r>
              <a:rPr lang="zh-CN" altLang="en-US" dirty="0"/>
              <a:t> 存取路径的选择以及</a:t>
            </a:r>
            <a:r>
              <a:rPr lang="en-US" altLang="zh-CN" dirty="0"/>
              <a:t>SQL</a:t>
            </a:r>
            <a:r>
              <a:rPr lang="zh-CN" altLang="en-US" dirty="0"/>
              <a:t>的操作过程由系统自动完成。</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ln/>
        </p:spPr>
        <p:txBody>
          <a:bodyPr vert="horz" wrap="square" lIns="91440" tIns="45720" rIns="91440" bIns="45720" anchor="ctr"/>
          <a:p>
            <a:pPr eaLnBrk="1" hangingPunct="1"/>
            <a:r>
              <a:rPr lang="zh-CN" altLang="en-US" sz="3600" dirty="0"/>
              <a:t>字符匹配（续）</a:t>
            </a:r>
            <a:endParaRPr lang="zh-CN" altLang="en-US" sz="3600" dirty="0"/>
          </a:p>
        </p:txBody>
      </p:sp>
      <p:sp>
        <p:nvSpPr>
          <p:cNvPr id="86019" name="Rectangle 3"/>
          <p:cNvSpPr>
            <a:spLocks noGrp="1"/>
          </p:cNvSpPr>
          <p:nvPr>
            <p:ph type="body"/>
          </p:nvPr>
        </p:nvSpPr>
        <p:spPr>
          <a:xfrm>
            <a:off x="457200" y="1185863"/>
            <a:ext cx="8229600" cy="5799137"/>
          </a:xfrm>
          <a:ln/>
        </p:spPr>
        <p:txBody>
          <a:bodyPr vert="horz" wrap="square" lIns="91440" tIns="45720" rIns="91440" bIns="45720" anchor="t"/>
          <a:p>
            <a:pPr eaLnBrk="1" hangingPunct="1">
              <a:lnSpc>
                <a:spcPct val="80000"/>
              </a:lnSpc>
              <a:buFont typeface="Wingdings" panose="05000000000000000000" pitchFamily="2" charset="2"/>
              <a:buChar char="n"/>
            </a:pPr>
            <a:r>
              <a:rPr lang="en-US" altLang="zh-CN" dirty="0"/>
              <a:t> </a:t>
            </a:r>
            <a:r>
              <a:rPr lang="zh-CN" altLang="en-US" sz="2400" dirty="0"/>
              <a:t>使用换码字符将通配符转义为普通字符</a:t>
            </a:r>
            <a:endParaRPr lang="zh-CN" altLang="en-US" dirty="0"/>
          </a:p>
          <a:p>
            <a:pPr eaLnBrk="1" hangingPunct="1">
              <a:lnSpc>
                <a:spcPct val="80000"/>
              </a:lnSpc>
              <a:buNone/>
            </a:pPr>
            <a:r>
              <a:rPr lang="zh-CN" altLang="en-US" sz="1600" dirty="0"/>
              <a:t> </a:t>
            </a:r>
            <a:endParaRPr lang="zh-CN" altLang="en-US" sz="1600" dirty="0"/>
          </a:p>
          <a:p>
            <a:pPr eaLnBrk="1" hangingPunct="1">
              <a:lnSpc>
                <a:spcPct val="80000"/>
              </a:lnSpc>
              <a:buNone/>
            </a:pPr>
            <a:r>
              <a:rPr lang="zh-CN" altLang="en-US" sz="2400" dirty="0"/>
              <a:t> </a:t>
            </a:r>
            <a:r>
              <a:rPr lang="en-US" altLang="zh-CN" sz="2400" dirty="0"/>
              <a:t>[</a:t>
            </a:r>
            <a:r>
              <a:rPr lang="zh-CN" altLang="en-US" sz="2400" dirty="0"/>
              <a:t>例</a:t>
            </a:r>
            <a:r>
              <a:rPr lang="en-US" altLang="zh-CN" sz="2400" dirty="0"/>
              <a:t>3.34] </a:t>
            </a:r>
            <a:r>
              <a:rPr lang="en-US" altLang="zh-CN" sz="2000" dirty="0"/>
              <a:t> </a:t>
            </a:r>
            <a:r>
              <a:rPr lang="zh-CN" altLang="en-US" sz="2400" dirty="0"/>
              <a:t>查询</a:t>
            </a:r>
            <a:r>
              <a:rPr lang="en-US" altLang="zh-CN" sz="2400" dirty="0"/>
              <a:t>DB_Design</a:t>
            </a:r>
            <a:r>
              <a:rPr lang="zh-CN" altLang="en-US" sz="2400" dirty="0"/>
              <a:t>课程的课程号和学分。</a:t>
            </a:r>
            <a:endParaRPr lang="zh-CN" altLang="en-US" sz="2400" dirty="0"/>
          </a:p>
          <a:p>
            <a:pPr eaLnBrk="1" hangingPunct="1">
              <a:lnSpc>
                <a:spcPct val="80000"/>
              </a:lnSpc>
              <a:buNone/>
            </a:pPr>
            <a:r>
              <a:rPr lang="zh-CN" altLang="en-US" sz="2400" dirty="0"/>
              <a:t>      </a:t>
            </a:r>
            <a:r>
              <a:rPr lang="en-US" altLang="zh-CN" sz="2400" dirty="0"/>
              <a:t>SELECT Cno</a:t>
            </a:r>
            <a:r>
              <a:rPr lang="zh-CN" altLang="en-US" sz="2400" dirty="0"/>
              <a:t>，</a:t>
            </a:r>
            <a:r>
              <a:rPr lang="en-US" altLang="zh-CN" sz="2400" dirty="0"/>
              <a:t>Ccredit</a:t>
            </a:r>
            <a:endParaRPr lang="en-US" altLang="zh-CN" sz="2400" dirty="0"/>
          </a:p>
          <a:p>
            <a:pPr eaLnBrk="1" hangingPunct="1">
              <a:lnSpc>
                <a:spcPct val="80000"/>
              </a:lnSpc>
              <a:buNone/>
            </a:pPr>
            <a:r>
              <a:rPr lang="en-US" altLang="zh-CN" sz="2400" dirty="0"/>
              <a:t>      FROM     Course</a:t>
            </a:r>
            <a:endParaRPr lang="en-US" altLang="zh-CN" sz="2400" dirty="0"/>
          </a:p>
          <a:p>
            <a:pPr eaLnBrk="1" hangingPunct="1">
              <a:lnSpc>
                <a:spcPct val="80000"/>
              </a:lnSpc>
              <a:buNone/>
            </a:pPr>
            <a:r>
              <a:rPr lang="en-US" altLang="zh-CN" sz="2400" dirty="0"/>
              <a:t>      WHERE  Cname LIKE 'DB</a:t>
            </a:r>
            <a:r>
              <a:rPr lang="en-US" altLang="zh-CN" sz="2400" dirty="0">
                <a:solidFill>
                  <a:srgbClr val="852121"/>
                </a:solidFill>
              </a:rPr>
              <a:t>\</a:t>
            </a:r>
            <a:r>
              <a:rPr lang="en-US" altLang="zh-CN" sz="2400" dirty="0"/>
              <a:t>_Design' </a:t>
            </a:r>
            <a:r>
              <a:rPr lang="en-US" altLang="zh-CN" sz="2400" dirty="0">
                <a:solidFill>
                  <a:srgbClr val="FF00FF"/>
                </a:solidFill>
              </a:rPr>
              <a:t>ESCAPE '\ ' </a:t>
            </a:r>
            <a:r>
              <a:rPr lang="zh-CN" altLang="en-US" sz="2400" dirty="0"/>
              <a:t>;</a:t>
            </a:r>
            <a:endParaRPr lang="zh-CN" altLang="en-US" sz="2400" dirty="0"/>
          </a:p>
          <a:p>
            <a:pPr eaLnBrk="1" hangingPunct="1">
              <a:lnSpc>
                <a:spcPct val="80000"/>
              </a:lnSpc>
              <a:buNone/>
            </a:pPr>
            <a:r>
              <a:rPr lang="en-US" altLang="zh-CN" sz="2400" dirty="0"/>
              <a:t>[</a:t>
            </a:r>
            <a:r>
              <a:rPr lang="zh-CN" altLang="en-US" sz="2400" dirty="0"/>
              <a:t>例</a:t>
            </a:r>
            <a:r>
              <a:rPr lang="en-US" altLang="zh-CN" sz="2400" dirty="0"/>
              <a:t>3.35]  </a:t>
            </a:r>
            <a:r>
              <a:rPr lang="zh-CN" altLang="en-US" sz="2400" dirty="0"/>
              <a:t>查询以</a:t>
            </a:r>
            <a:r>
              <a:rPr lang="en-US" altLang="zh-CN" sz="2400" dirty="0"/>
              <a:t>"DB_"</a:t>
            </a:r>
            <a:r>
              <a:rPr lang="zh-CN" altLang="en-US" sz="2400" dirty="0"/>
              <a:t>开头，且倒数第</a:t>
            </a:r>
            <a:r>
              <a:rPr lang="en-US" altLang="zh-CN" sz="2400" dirty="0"/>
              <a:t>3</a:t>
            </a:r>
            <a:r>
              <a:rPr lang="zh-CN" altLang="en-US" sz="2400" dirty="0"/>
              <a:t>个字符为 </a:t>
            </a:r>
            <a:r>
              <a:rPr lang="en-US" altLang="zh-CN" sz="2400" dirty="0"/>
              <a:t>i</a:t>
            </a:r>
            <a:r>
              <a:rPr lang="zh-CN" altLang="en-US" sz="2400" dirty="0"/>
              <a:t>的课程的详细情况。</a:t>
            </a:r>
            <a:endParaRPr lang="zh-CN" altLang="en-US" sz="2400" dirty="0"/>
          </a:p>
          <a:p>
            <a:pPr eaLnBrk="1" hangingPunct="1">
              <a:lnSpc>
                <a:spcPct val="80000"/>
              </a:lnSpc>
              <a:buNone/>
            </a:pPr>
            <a:r>
              <a:rPr lang="zh-CN" altLang="en-US" sz="2400" dirty="0"/>
              <a:t>      </a:t>
            </a:r>
            <a:r>
              <a:rPr lang="en-US" altLang="zh-CN" sz="2400" dirty="0"/>
              <a:t>SELECT  *</a:t>
            </a:r>
            <a:endParaRPr lang="en-US" altLang="zh-CN" sz="2400" dirty="0"/>
          </a:p>
          <a:p>
            <a:pPr eaLnBrk="1" hangingPunct="1">
              <a:lnSpc>
                <a:spcPct val="80000"/>
              </a:lnSpc>
              <a:buNone/>
            </a:pPr>
            <a:r>
              <a:rPr lang="en-US" altLang="zh-CN" sz="2400" dirty="0"/>
              <a:t>      FROM    Course</a:t>
            </a:r>
            <a:endParaRPr lang="en-US" altLang="zh-CN" sz="2400" dirty="0"/>
          </a:p>
          <a:p>
            <a:pPr eaLnBrk="1" hangingPunct="1">
              <a:lnSpc>
                <a:spcPct val="80000"/>
              </a:lnSpc>
              <a:buNone/>
            </a:pPr>
            <a:r>
              <a:rPr lang="en-US" altLang="zh-CN" sz="2400" dirty="0"/>
              <a:t>      WHERE  Cname LIKE  </a:t>
            </a:r>
            <a:r>
              <a:rPr lang="zh-CN" altLang="en-US" sz="2400" dirty="0"/>
              <a:t>'</a:t>
            </a:r>
            <a:r>
              <a:rPr lang="en-US" altLang="zh-CN" sz="2400" dirty="0"/>
              <a:t>DB</a:t>
            </a:r>
            <a:r>
              <a:rPr lang="en-US" altLang="zh-CN" sz="2400" dirty="0">
                <a:solidFill>
                  <a:srgbClr val="852121"/>
                </a:solidFill>
              </a:rPr>
              <a:t>\</a:t>
            </a:r>
            <a:r>
              <a:rPr lang="en-US" altLang="zh-CN" sz="2400" dirty="0"/>
              <a:t>_%i_ _</a:t>
            </a:r>
            <a:r>
              <a:rPr lang="zh-CN" altLang="en-US" sz="2400" dirty="0"/>
              <a:t>'</a:t>
            </a:r>
            <a:r>
              <a:rPr lang="en-US" altLang="zh-CN" sz="2400" dirty="0"/>
              <a:t> </a:t>
            </a:r>
            <a:r>
              <a:rPr lang="en-US" altLang="zh-CN" sz="2400" dirty="0">
                <a:solidFill>
                  <a:srgbClr val="FF00FF"/>
                </a:solidFill>
              </a:rPr>
              <a:t>ESCAPE '\ ' </a:t>
            </a:r>
            <a:r>
              <a:rPr lang="zh-CN" altLang="en-US" sz="2400" dirty="0"/>
              <a:t>;</a:t>
            </a:r>
            <a:endParaRPr lang="zh-CN" altLang="en-US" sz="2400" dirty="0"/>
          </a:p>
          <a:p>
            <a:pPr eaLnBrk="1" hangingPunct="1">
              <a:lnSpc>
                <a:spcPct val="80000"/>
              </a:lnSpc>
              <a:buNone/>
            </a:pPr>
            <a:r>
              <a:rPr lang="zh-CN" altLang="en-US" sz="2000" dirty="0">
                <a:solidFill>
                  <a:srgbClr val="009999"/>
                </a:solidFill>
              </a:rPr>
              <a:t>	</a:t>
            </a:r>
            <a:endParaRPr lang="zh-CN" altLang="en-US" sz="2000" dirty="0">
              <a:solidFill>
                <a:srgbClr val="009999"/>
              </a:solidFill>
            </a:endParaRPr>
          </a:p>
          <a:p>
            <a:pPr eaLnBrk="1" hangingPunct="1">
              <a:lnSpc>
                <a:spcPct val="80000"/>
              </a:lnSpc>
              <a:buNone/>
            </a:pPr>
            <a:r>
              <a:rPr lang="zh-CN" altLang="en-US" sz="2000" dirty="0">
                <a:solidFill>
                  <a:srgbClr val="009999"/>
                </a:solidFill>
              </a:rPr>
              <a:t>	ESCAPE '＼' 表示“ ＼” 为换码字符</a:t>
            </a:r>
            <a:endParaRPr lang="zh-CN" altLang="en-US" sz="2000" dirty="0">
              <a:solidFill>
                <a:srgbClr val="009999"/>
              </a:solidFill>
            </a:endParaRPr>
          </a:p>
          <a:p>
            <a:pPr eaLnBrk="1" hangingPunct="1">
              <a:lnSpc>
                <a:spcPct val="80000"/>
              </a:lnSpc>
              <a:buNone/>
            </a:pPr>
            <a:endParaRPr lang="zh-CN" altLang="en-US" sz="3200" dirty="0">
              <a:solidFill>
                <a:srgbClr val="852121"/>
              </a:solidFill>
            </a:endParaRPr>
          </a:p>
          <a:p>
            <a:pPr eaLnBrk="1" hangingPunct="1">
              <a:lnSpc>
                <a:spcPct val="80000"/>
              </a:lnSpc>
              <a:buNone/>
            </a:pPr>
            <a:r>
              <a:rPr lang="zh-CN" altLang="en-US" sz="2400" dirty="0"/>
              <a:t> </a:t>
            </a:r>
            <a:r>
              <a:rPr lang="zh-CN" altLang="en-US" sz="2400" dirty="0">
                <a:solidFill>
                  <a:srgbClr val="009999"/>
                </a:solidFill>
              </a:rPr>
              <a:t> </a:t>
            </a:r>
            <a:endParaRPr lang="zh-CN" altLang="en-US" sz="2400" dirty="0">
              <a:solidFill>
                <a:srgbClr val="009999"/>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ln/>
        </p:spPr>
        <p:txBody>
          <a:bodyPr vert="horz" wrap="square" lIns="91440" tIns="45720" rIns="91440" bIns="45720" anchor="ctr"/>
          <a:p>
            <a:pPr eaLnBrk="1" hangingPunct="1"/>
            <a:r>
              <a:rPr lang="zh-CN" altLang="en-US" sz="3600" dirty="0"/>
              <a:t>⑤</a:t>
            </a:r>
            <a:r>
              <a:rPr lang="en-US" altLang="zh-CN" sz="3600" dirty="0"/>
              <a:t> </a:t>
            </a:r>
            <a:r>
              <a:rPr lang="zh-CN" altLang="en-US" sz="3600" dirty="0"/>
              <a:t>涉及空值的查询</a:t>
            </a:r>
            <a:endParaRPr lang="zh-CN" altLang="en-US" sz="3600" dirty="0"/>
          </a:p>
        </p:txBody>
      </p:sp>
      <p:sp>
        <p:nvSpPr>
          <p:cNvPr id="87043" name="Rectangle 3"/>
          <p:cNvSpPr>
            <a:spLocks noGrp="1"/>
          </p:cNvSpPr>
          <p:nvPr>
            <p:ph type="body"/>
          </p:nvPr>
        </p:nvSpPr>
        <p:spPr>
          <a:xfrm>
            <a:off x="250825" y="955675"/>
            <a:ext cx="8435975" cy="5330825"/>
          </a:xfrm>
          <a:ln/>
        </p:spPr>
        <p:txBody>
          <a:bodyPr vert="horz" wrap="square" lIns="91440" tIns="45720" rIns="91440" bIns="45720" anchor="t"/>
          <a:p>
            <a:pPr lvl="1" eaLnBrk="1" hangingPunct="1">
              <a:lnSpc>
                <a:spcPct val="120000"/>
              </a:lnSpc>
              <a:spcBef>
                <a:spcPct val="0"/>
              </a:spcBef>
              <a:buFont typeface="Wingdings" panose="05000000000000000000" pitchFamily="2" charset="2"/>
              <a:buChar char="v"/>
            </a:pPr>
            <a:r>
              <a:rPr lang="zh-CN" altLang="en-US" sz="2800" dirty="0"/>
              <a:t>谓词： </a:t>
            </a:r>
            <a:r>
              <a:rPr lang="en-US" altLang="zh-CN" sz="2800" dirty="0"/>
              <a:t>IS NULL </a:t>
            </a:r>
            <a:r>
              <a:rPr lang="zh-CN" altLang="en-US" sz="2800" dirty="0"/>
              <a:t>或 </a:t>
            </a:r>
            <a:r>
              <a:rPr lang="en-US" altLang="zh-CN" sz="2800" dirty="0"/>
              <a:t>IS NOT NULL</a:t>
            </a:r>
            <a:endParaRPr lang="en-US" altLang="zh-CN" sz="2800" dirty="0"/>
          </a:p>
          <a:p>
            <a:pPr lvl="2" eaLnBrk="1" hangingPunct="1">
              <a:lnSpc>
                <a:spcPct val="120000"/>
              </a:lnSpc>
              <a:spcBef>
                <a:spcPct val="0"/>
              </a:spcBef>
              <a:buFont typeface="Wingdings" panose="05000000000000000000" pitchFamily="2" charset="2"/>
              <a:buChar char="n"/>
            </a:pPr>
            <a:r>
              <a:rPr lang="en-US" altLang="zh-CN" sz="2400" dirty="0"/>
              <a:t> “IS” </a:t>
            </a:r>
            <a:r>
              <a:rPr lang="zh-CN" altLang="en-US" sz="2400" dirty="0"/>
              <a:t>不能用 “</a:t>
            </a:r>
            <a:r>
              <a:rPr lang="en-US" altLang="zh-CN" sz="2400" dirty="0"/>
              <a:t>=” </a:t>
            </a:r>
            <a:r>
              <a:rPr lang="zh-CN" altLang="en-US" sz="2400" dirty="0"/>
              <a:t>代替</a:t>
            </a:r>
            <a:endParaRPr lang="zh-CN" altLang="en-US" sz="2400" dirty="0"/>
          </a:p>
          <a:p>
            <a:pPr eaLnBrk="1" hangingPunct="1">
              <a:lnSpc>
                <a:spcPct val="120000"/>
              </a:lnSpc>
              <a:spcBef>
                <a:spcPct val="0"/>
              </a:spcBef>
              <a:buNone/>
            </a:pPr>
            <a:r>
              <a:rPr lang="zh-CN" altLang="en-US" sz="2400" dirty="0"/>
              <a:t>	</a:t>
            </a:r>
            <a:r>
              <a:rPr lang="en-US" altLang="zh-CN" sz="2400" dirty="0"/>
              <a:t>[</a:t>
            </a:r>
            <a:r>
              <a:rPr lang="zh-CN" altLang="en-US" sz="2400" dirty="0"/>
              <a:t>例</a:t>
            </a:r>
            <a:r>
              <a:rPr lang="en-US" altLang="zh-CN" sz="2400" dirty="0"/>
              <a:t>3.36]  </a:t>
            </a:r>
            <a:r>
              <a:rPr lang="zh-CN" altLang="en-US" sz="2400" dirty="0"/>
              <a:t>某些学生选修课程后没有参加考试，所以有选课记录，但没 有考试成绩。查询缺少成绩的学生的学号和相应的课程号。</a:t>
            </a:r>
            <a:endParaRPr lang="zh-CN" altLang="en-US" sz="2400" dirty="0"/>
          </a:p>
          <a:p>
            <a:pPr lvl="1" eaLnBrk="1" hangingPunct="1">
              <a:lnSpc>
                <a:spcPct val="120000"/>
              </a:lnSpc>
              <a:spcBef>
                <a:spcPct val="0"/>
              </a:spcBef>
              <a:buNone/>
            </a:pPr>
            <a:r>
              <a:rPr lang="zh-CN" altLang="en-US" dirty="0"/>
              <a:t>	  </a:t>
            </a:r>
            <a:r>
              <a:rPr lang="en-US" altLang="zh-CN" dirty="0"/>
              <a:t>SELECT Sno</a:t>
            </a:r>
            <a:r>
              <a:rPr lang="zh-CN" altLang="en-US" dirty="0"/>
              <a:t>，</a:t>
            </a:r>
            <a:r>
              <a:rPr lang="en-US" altLang="zh-CN" dirty="0"/>
              <a:t>Cno</a:t>
            </a:r>
            <a:endParaRPr lang="en-US" altLang="zh-CN" dirty="0"/>
          </a:p>
          <a:p>
            <a:pPr lvl="1" eaLnBrk="1" hangingPunct="1">
              <a:lnSpc>
                <a:spcPct val="120000"/>
              </a:lnSpc>
              <a:spcBef>
                <a:spcPct val="0"/>
              </a:spcBef>
              <a:buNone/>
            </a:pPr>
            <a:r>
              <a:rPr lang="en-US" altLang="zh-CN" dirty="0"/>
              <a:t>      FROM    SC</a:t>
            </a:r>
            <a:endParaRPr lang="en-US" altLang="zh-CN" dirty="0"/>
          </a:p>
          <a:p>
            <a:pPr lvl="1" eaLnBrk="1" hangingPunct="1">
              <a:lnSpc>
                <a:spcPct val="120000"/>
              </a:lnSpc>
              <a:spcBef>
                <a:spcPct val="0"/>
              </a:spcBef>
              <a:buNone/>
            </a:pPr>
            <a:r>
              <a:rPr lang="en-US" altLang="zh-CN" dirty="0"/>
              <a:t>      WHERE  Grade IS NULL</a:t>
            </a:r>
            <a:endParaRPr lang="en-US" altLang="zh-CN" dirty="0"/>
          </a:p>
          <a:p>
            <a:pPr lvl="1" eaLnBrk="1" hangingPunct="1">
              <a:lnSpc>
                <a:spcPct val="120000"/>
              </a:lnSpc>
              <a:spcBef>
                <a:spcPct val="0"/>
              </a:spcBef>
              <a:buNone/>
            </a:pPr>
            <a:r>
              <a:rPr lang="en-US" altLang="zh-CN" dirty="0"/>
              <a:t>[</a:t>
            </a:r>
            <a:r>
              <a:rPr lang="zh-CN" altLang="en-US" dirty="0"/>
              <a:t>例</a:t>
            </a:r>
            <a:r>
              <a:rPr lang="en-US" altLang="zh-CN" dirty="0"/>
              <a:t>3.37]  </a:t>
            </a:r>
            <a:r>
              <a:rPr lang="zh-CN" altLang="en-US" dirty="0"/>
              <a:t>查所有有成绩的学生学号和课程号。</a:t>
            </a:r>
            <a:endParaRPr lang="zh-CN" altLang="en-US" dirty="0"/>
          </a:p>
          <a:p>
            <a:pPr lvl="1" eaLnBrk="1" hangingPunct="1">
              <a:lnSpc>
                <a:spcPct val="120000"/>
              </a:lnSpc>
              <a:spcBef>
                <a:spcPct val="0"/>
              </a:spcBef>
              <a:buNone/>
            </a:pPr>
            <a:r>
              <a:rPr lang="zh-CN" altLang="en-US" dirty="0"/>
              <a:t>      </a:t>
            </a:r>
            <a:r>
              <a:rPr lang="en-US" altLang="zh-CN" dirty="0"/>
              <a:t>SELECT Sno</a:t>
            </a:r>
            <a:r>
              <a:rPr lang="zh-CN" altLang="en-US" dirty="0"/>
              <a:t>，</a:t>
            </a:r>
            <a:r>
              <a:rPr lang="en-US" altLang="zh-CN" dirty="0"/>
              <a:t>Cno</a:t>
            </a:r>
            <a:endParaRPr lang="en-US" altLang="zh-CN" dirty="0"/>
          </a:p>
          <a:p>
            <a:pPr lvl="1" eaLnBrk="1" hangingPunct="1">
              <a:lnSpc>
                <a:spcPct val="120000"/>
              </a:lnSpc>
              <a:spcBef>
                <a:spcPct val="0"/>
              </a:spcBef>
              <a:buNone/>
            </a:pPr>
            <a:r>
              <a:rPr lang="en-US" altLang="zh-CN" dirty="0"/>
              <a:t>      FROM     SC</a:t>
            </a:r>
            <a:endParaRPr lang="en-US" altLang="zh-CN" dirty="0"/>
          </a:p>
          <a:p>
            <a:pPr lvl="1" eaLnBrk="1" hangingPunct="1">
              <a:lnSpc>
                <a:spcPct val="120000"/>
              </a:lnSpc>
              <a:spcBef>
                <a:spcPct val="0"/>
              </a:spcBef>
              <a:buNone/>
            </a:pPr>
            <a:r>
              <a:rPr lang="en-US" altLang="zh-CN" dirty="0"/>
              <a:t>      WHERE  Grade IS NOT NULL</a:t>
            </a:r>
            <a:r>
              <a:rPr lang="zh-CN" altLang="en-US" dirty="0"/>
              <a:t>;</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ln/>
        </p:spPr>
        <p:txBody>
          <a:bodyPr vert="horz" wrap="square" lIns="91440" tIns="45720" rIns="91440" bIns="45720" anchor="ctr"/>
          <a:p>
            <a:pPr eaLnBrk="1" hangingPunct="1"/>
            <a:r>
              <a:rPr lang="zh-CN" altLang="en-US" sz="3600" dirty="0"/>
              <a:t>⑥多重条件查询</a:t>
            </a:r>
            <a:endParaRPr lang="zh-CN" altLang="en-US" sz="3600" dirty="0"/>
          </a:p>
        </p:txBody>
      </p:sp>
      <p:sp>
        <p:nvSpPr>
          <p:cNvPr id="88067"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40000"/>
              </a:lnSpc>
            </a:pPr>
            <a:r>
              <a:rPr lang="zh-CN" altLang="en-US" dirty="0"/>
              <a:t>逻辑运算符：</a:t>
            </a:r>
            <a:r>
              <a:rPr lang="en-US" altLang="zh-CN" dirty="0"/>
              <a:t>AND</a:t>
            </a:r>
            <a:r>
              <a:rPr lang="zh-CN" altLang="en-US" dirty="0"/>
              <a:t>和 </a:t>
            </a:r>
            <a:r>
              <a:rPr lang="en-US" altLang="zh-CN" dirty="0"/>
              <a:t>OR</a:t>
            </a:r>
            <a:r>
              <a:rPr lang="zh-CN" altLang="en-US" dirty="0"/>
              <a:t>来连接多个查询条件</a:t>
            </a:r>
            <a:endParaRPr lang="zh-CN" altLang="en-US" dirty="0"/>
          </a:p>
          <a:p>
            <a:pPr lvl="2" eaLnBrk="1" hangingPunct="1">
              <a:lnSpc>
                <a:spcPct val="140000"/>
              </a:lnSpc>
              <a:buFont typeface="Wingdings" panose="05000000000000000000" pitchFamily="2" charset="2"/>
              <a:buChar char="n"/>
            </a:pPr>
            <a:r>
              <a:rPr lang="zh-CN" altLang="en-US" sz="2400" dirty="0"/>
              <a:t> </a:t>
            </a:r>
            <a:r>
              <a:rPr lang="en-US" altLang="zh-CN" sz="2400" dirty="0"/>
              <a:t>AND</a:t>
            </a:r>
            <a:r>
              <a:rPr lang="zh-CN" altLang="en-US" sz="2400" dirty="0"/>
              <a:t>的优先级高于</a:t>
            </a:r>
            <a:r>
              <a:rPr lang="en-US" altLang="zh-CN" sz="2400" dirty="0"/>
              <a:t>OR</a:t>
            </a:r>
            <a:endParaRPr lang="en-US" altLang="zh-CN" sz="2400" dirty="0"/>
          </a:p>
          <a:p>
            <a:pPr lvl="2" eaLnBrk="1" hangingPunct="1">
              <a:lnSpc>
                <a:spcPct val="140000"/>
              </a:lnSpc>
              <a:buFont typeface="Wingdings" panose="05000000000000000000" pitchFamily="2" charset="2"/>
              <a:buChar char="n"/>
            </a:pPr>
            <a:r>
              <a:rPr lang="en-US" altLang="zh-CN" sz="2400" dirty="0"/>
              <a:t> </a:t>
            </a:r>
            <a:r>
              <a:rPr lang="zh-CN" altLang="en-US" sz="2400" dirty="0"/>
              <a:t>可以用括号改变优先级</a:t>
            </a:r>
            <a:endParaRPr lang="zh-CN" altLang="en-US" sz="2400" dirty="0"/>
          </a:p>
          <a:p>
            <a:pPr lvl="2" eaLnBrk="1" hangingPunct="1">
              <a:lnSpc>
                <a:spcPct val="140000"/>
              </a:lnSpc>
              <a:buFont typeface="Wingdings" panose="05000000000000000000" pitchFamily="2" charset="2"/>
              <a:buChar char="n"/>
            </a:pPr>
            <a:endParaRPr lang="zh-CN" altLang="en-US" sz="2400" dirty="0"/>
          </a:p>
          <a:p>
            <a:pPr eaLnBrk="1" hangingPunct="1">
              <a:buNone/>
            </a:pPr>
            <a:r>
              <a:rPr lang="en-US" altLang="zh-CN" sz="2400" dirty="0"/>
              <a:t>[</a:t>
            </a:r>
            <a:r>
              <a:rPr lang="zh-CN" altLang="en-US" sz="2400" dirty="0"/>
              <a:t>例</a:t>
            </a:r>
            <a:r>
              <a:rPr lang="en-US" altLang="zh-CN" sz="2400" dirty="0"/>
              <a:t>3.38]  </a:t>
            </a:r>
            <a:r>
              <a:rPr lang="zh-CN" altLang="en-US" sz="2400" dirty="0"/>
              <a:t>查询计算机系年龄在</a:t>
            </a:r>
            <a:r>
              <a:rPr lang="en-US" altLang="zh-CN" sz="2400" dirty="0"/>
              <a:t>20</a:t>
            </a:r>
            <a:r>
              <a:rPr lang="zh-CN" altLang="en-US" sz="2400" dirty="0"/>
              <a:t>岁以下的学生姓名。</a:t>
            </a:r>
            <a:endParaRPr lang="zh-CN" altLang="en-US" dirty="0"/>
          </a:p>
          <a:p>
            <a:pPr eaLnBrk="1" hangingPunct="1">
              <a:buNone/>
            </a:pPr>
            <a:r>
              <a:rPr lang="zh-CN" altLang="en-US" dirty="0"/>
              <a:t>    </a:t>
            </a:r>
            <a:r>
              <a:rPr lang="zh-CN" altLang="en-US" sz="3200" dirty="0"/>
              <a:t>  </a:t>
            </a:r>
            <a:r>
              <a:rPr lang="en-US" altLang="zh-CN" sz="2400" dirty="0"/>
              <a:t>SELECT Sname</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WHERE Sdept= 'CS' AND Sage&lt;20</a:t>
            </a:r>
            <a:r>
              <a:rPr lang="zh-CN" altLang="en-US" sz="2400" dirty="0"/>
              <a:t>;</a:t>
            </a:r>
            <a:endParaRPr lang="zh-CN" altLang="en-US" sz="2400" dirty="0"/>
          </a:p>
          <a:p>
            <a:pPr lvl="2" eaLnBrk="1" hangingPunct="1">
              <a:lnSpc>
                <a:spcPct val="140000"/>
              </a:lnSpc>
            </a:pP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ln/>
        </p:spPr>
        <p:txBody>
          <a:bodyPr vert="horz" wrap="square" lIns="91440" tIns="45720" rIns="91440" bIns="45720" anchor="ctr"/>
          <a:p>
            <a:pPr eaLnBrk="1" hangingPunct="1"/>
            <a:r>
              <a:rPr lang="zh-CN" altLang="en-US" sz="3600" dirty="0"/>
              <a:t>多重条件查询（续）</a:t>
            </a:r>
            <a:endParaRPr lang="zh-CN" altLang="en-US" sz="3600" dirty="0"/>
          </a:p>
        </p:txBody>
      </p:sp>
      <p:sp>
        <p:nvSpPr>
          <p:cNvPr id="89091" name="Rectangle 3"/>
          <p:cNvSpPr>
            <a:spLocks noGrp="1"/>
          </p:cNvSpPr>
          <p:nvPr>
            <p:ph type="body"/>
          </p:nvPr>
        </p:nvSpPr>
        <p:spPr>
          <a:xfrm>
            <a:off x="252413" y="1196975"/>
            <a:ext cx="8856662" cy="4710113"/>
          </a:xfrm>
          <a:ln/>
        </p:spPr>
        <p:txBody>
          <a:bodyPr vert="horz" wrap="square" lIns="91440" tIns="45720" rIns="91440" bIns="45720" anchor="t"/>
          <a:p>
            <a:pPr eaLnBrk="1" hangingPunct="1">
              <a:lnSpc>
                <a:spcPct val="90000"/>
              </a:lnSpc>
            </a:pPr>
            <a:r>
              <a:rPr lang="zh-CN" altLang="en-US" dirty="0"/>
              <a:t>改写</a:t>
            </a:r>
            <a:r>
              <a:rPr lang="en-US" altLang="zh-CN" dirty="0"/>
              <a:t>[</a:t>
            </a:r>
            <a:r>
              <a:rPr lang="zh-CN" altLang="en-US" dirty="0"/>
              <a:t>例</a:t>
            </a:r>
            <a:r>
              <a:rPr lang="en-US" altLang="zh-CN" dirty="0"/>
              <a:t>3.27]</a:t>
            </a:r>
            <a:endParaRPr lang="en-US" altLang="zh-CN" dirty="0"/>
          </a:p>
          <a:p>
            <a:pPr eaLnBrk="1" hangingPunct="1">
              <a:lnSpc>
                <a:spcPct val="90000"/>
              </a:lnSpc>
              <a:buNone/>
            </a:pPr>
            <a:r>
              <a:rPr lang="en-US" altLang="zh-CN" sz="2400" dirty="0"/>
              <a:t>[</a:t>
            </a:r>
            <a:r>
              <a:rPr lang="zh-CN" altLang="en-US" sz="2400" dirty="0"/>
              <a:t>例</a:t>
            </a:r>
            <a:r>
              <a:rPr lang="en-US" altLang="zh-CN" sz="2400" dirty="0"/>
              <a:t>3.27]  </a:t>
            </a:r>
            <a:r>
              <a:rPr lang="zh-CN" altLang="en-US" sz="2400" dirty="0"/>
              <a:t>查询计算机科学系（</a:t>
            </a:r>
            <a:r>
              <a:rPr lang="en-US" altLang="zh-CN" sz="2400" dirty="0"/>
              <a:t>CS</a:t>
            </a:r>
            <a:r>
              <a:rPr lang="zh-CN" altLang="en-US" sz="2400" dirty="0"/>
              <a:t>）、数学系（</a:t>
            </a:r>
            <a:r>
              <a:rPr lang="en-US" altLang="zh-CN" sz="2400" dirty="0"/>
              <a:t>MA</a:t>
            </a:r>
            <a:r>
              <a:rPr lang="zh-CN" altLang="en-US" sz="2400" dirty="0"/>
              <a:t>）和信息系（</a:t>
            </a:r>
            <a:r>
              <a:rPr lang="en-US" altLang="zh-CN" sz="2400" dirty="0"/>
              <a:t>IS</a:t>
            </a:r>
            <a:r>
              <a:rPr lang="zh-CN" altLang="en-US" sz="2400" dirty="0"/>
              <a:t>）学生的姓名和性别。</a:t>
            </a:r>
            <a:endParaRPr lang="zh-CN" altLang="en-US" sz="2400" dirty="0"/>
          </a:p>
          <a:p>
            <a:pPr lvl="2" eaLnBrk="1" hangingPunct="1">
              <a:lnSpc>
                <a:spcPct val="90000"/>
              </a:lnSpc>
              <a:buNone/>
            </a:pPr>
            <a:r>
              <a:rPr lang="en-US" altLang="zh-CN" sz="2400" dirty="0"/>
              <a:t>SELECT Sname</a:t>
            </a:r>
            <a:r>
              <a:rPr lang="zh-CN" altLang="en-US" sz="2400" dirty="0"/>
              <a:t>, </a:t>
            </a:r>
            <a:r>
              <a:rPr lang="en-US" altLang="zh-CN" sz="2400" dirty="0"/>
              <a:t>Ssex</a:t>
            </a:r>
            <a:endParaRPr lang="en-US" altLang="zh-CN" sz="2400" dirty="0"/>
          </a:p>
          <a:p>
            <a:pPr lvl="2" eaLnBrk="1" hangingPunct="1">
              <a:lnSpc>
                <a:spcPct val="90000"/>
              </a:lnSpc>
              <a:buNone/>
            </a:pPr>
            <a:r>
              <a:rPr lang="en-US" altLang="zh-CN" sz="2400" dirty="0"/>
              <a:t>FROM     Student</a:t>
            </a:r>
            <a:endParaRPr lang="en-US" altLang="zh-CN" sz="2400" dirty="0"/>
          </a:p>
          <a:p>
            <a:pPr lvl="2" eaLnBrk="1" hangingPunct="1">
              <a:lnSpc>
                <a:spcPct val="90000"/>
              </a:lnSpc>
              <a:buNone/>
            </a:pPr>
            <a:r>
              <a:rPr lang="en-US" altLang="zh-CN" sz="2400" dirty="0"/>
              <a:t>WHERE  Sdept IN </a:t>
            </a:r>
            <a:r>
              <a:rPr lang="zh-CN" altLang="en-US" sz="2400" dirty="0"/>
              <a:t>(</a:t>
            </a:r>
            <a:r>
              <a:rPr lang="en-US" altLang="zh-CN" sz="2400" dirty="0"/>
              <a:t>'CS ','MA ','IS'</a:t>
            </a:r>
            <a:r>
              <a:rPr lang="zh-CN" altLang="en-US" sz="2400" dirty="0"/>
              <a:t>)</a:t>
            </a:r>
            <a:endParaRPr lang="zh-CN" altLang="en-US" sz="2400" dirty="0"/>
          </a:p>
          <a:p>
            <a:pPr eaLnBrk="1" hangingPunct="1">
              <a:lnSpc>
                <a:spcPct val="140000"/>
              </a:lnSpc>
              <a:buNone/>
            </a:pPr>
            <a:r>
              <a:rPr lang="zh-CN" altLang="en-US" sz="2400" dirty="0"/>
              <a:t>可改写为：</a:t>
            </a:r>
            <a:endParaRPr lang="zh-CN" altLang="en-US" sz="2400" dirty="0"/>
          </a:p>
          <a:p>
            <a:pPr lvl="2" eaLnBrk="1" hangingPunct="1">
              <a:lnSpc>
                <a:spcPct val="90000"/>
              </a:lnSpc>
              <a:buNone/>
            </a:pPr>
            <a:r>
              <a:rPr lang="en-US" altLang="zh-CN" sz="2400" dirty="0"/>
              <a:t>SELECT Sname</a:t>
            </a:r>
            <a:r>
              <a:rPr lang="zh-CN" altLang="en-US" sz="2400" dirty="0"/>
              <a:t>, </a:t>
            </a:r>
            <a:r>
              <a:rPr lang="en-US" altLang="zh-CN" sz="2400" dirty="0"/>
              <a:t>Ssex</a:t>
            </a:r>
            <a:endParaRPr lang="en-US" altLang="zh-CN" sz="2400" dirty="0"/>
          </a:p>
          <a:p>
            <a:pPr lvl="2" eaLnBrk="1" hangingPunct="1">
              <a:lnSpc>
                <a:spcPct val="90000"/>
              </a:lnSpc>
              <a:buNone/>
            </a:pPr>
            <a:r>
              <a:rPr lang="en-US" altLang="zh-CN" sz="2400" dirty="0"/>
              <a:t>FROM     Student</a:t>
            </a:r>
            <a:endParaRPr lang="en-US" altLang="zh-CN" sz="2400" dirty="0"/>
          </a:p>
          <a:p>
            <a:pPr lvl="2" eaLnBrk="1" hangingPunct="1">
              <a:lnSpc>
                <a:spcPct val="90000"/>
              </a:lnSpc>
              <a:buNone/>
            </a:pPr>
            <a:r>
              <a:rPr lang="en-US" altLang="zh-CN" sz="2400" dirty="0"/>
              <a:t>WHERE  Sdept= ' CS' OR Sdept= ' MA' OR Sdept= 'IS '</a:t>
            </a:r>
            <a:r>
              <a:rPr lang="zh-CN" altLang="en-US" sz="2400" dirty="0"/>
              <a:t>;</a:t>
            </a:r>
            <a:endParaRPr lang="zh-CN" altLang="en-US" sz="2400" dirty="0"/>
          </a:p>
          <a:p>
            <a:pPr lvl="1" eaLnBrk="1" hangingPunct="1">
              <a:lnSpc>
                <a:spcPct val="90000"/>
              </a:lnSpc>
              <a:buNone/>
            </a:pP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ln/>
        </p:spPr>
        <p:txBody>
          <a:bodyPr vert="horz" wrap="square" lIns="91440" tIns="45720" rIns="91440" bIns="45720" anchor="ctr"/>
          <a:p>
            <a:pPr eaLnBrk="1" hangingPunct="1"/>
            <a:r>
              <a:rPr lang="en-US" altLang="zh-CN" sz="3600" dirty="0"/>
              <a:t>3.4.1  </a:t>
            </a:r>
            <a:r>
              <a:rPr lang="zh-CN" altLang="en-US" sz="3600" dirty="0"/>
              <a:t>单表查询 </a:t>
            </a:r>
            <a:endParaRPr lang="zh-CN" altLang="en-US" sz="3600" dirty="0"/>
          </a:p>
        </p:txBody>
      </p:sp>
      <p:sp>
        <p:nvSpPr>
          <p:cNvPr id="90115" name="Rectangle 3"/>
          <p:cNvSpPr>
            <a:spLocks noGrp="1"/>
          </p:cNvSpPr>
          <p:nvPr>
            <p:ph type="body"/>
          </p:nvPr>
        </p:nvSpPr>
        <p:spPr>
          <a:ln/>
        </p:spPr>
        <p:txBody>
          <a:bodyPr vert="horz" wrap="square" lIns="91440" tIns="45720" rIns="91440" bIns="45720" anchor="t"/>
          <a:p>
            <a:pPr algn="just" eaLnBrk="1" hangingPunct="1">
              <a:lnSpc>
                <a:spcPct val="130000"/>
              </a:lnSpc>
            </a:pPr>
            <a:r>
              <a:rPr lang="zh-CN" altLang="en-US" dirty="0"/>
              <a:t>查询仅涉及一个表：</a:t>
            </a:r>
            <a:endParaRPr lang="zh-CN" altLang="en-US" dirty="0"/>
          </a:p>
          <a:p>
            <a:pPr lvl="1" algn="just" eaLnBrk="1" hangingPunct="1">
              <a:lnSpc>
                <a:spcPct val="160000"/>
              </a:lnSpc>
              <a:buNone/>
            </a:pPr>
            <a:r>
              <a:rPr lang="en-US" altLang="zh-CN" dirty="0"/>
              <a:t>1.</a:t>
            </a:r>
            <a:r>
              <a:rPr lang="zh-CN" altLang="en-US" dirty="0"/>
              <a:t>选择表中的若干列</a:t>
            </a:r>
            <a:endParaRPr lang="zh-CN" altLang="en-US" dirty="0"/>
          </a:p>
          <a:p>
            <a:pPr lvl="1" algn="just" eaLnBrk="1" hangingPunct="1">
              <a:lnSpc>
                <a:spcPct val="160000"/>
              </a:lnSpc>
              <a:buNone/>
            </a:pPr>
            <a:r>
              <a:rPr lang="en-US" altLang="zh-CN" dirty="0"/>
              <a:t>2.</a:t>
            </a:r>
            <a:r>
              <a:rPr lang="zh-CN" altLang="en-US" dirty="0"/>
              <a:t>选择表中的若干元组</a:t>
            </a:r>
            <a:endParaRPr lang="zh-CN" altLang="en-US" dirty="0"/>
          </a:p>
          <a:p>
            <a:pPr lvl="1" algn="just" eaLnBrk="1" hangingPunct="1">
              <a:lnSpc>
                <a:spcPct val="160000"/>
              </a:lnSpc>
              <a:buNone/>
            </a:pPr>
            <a:r>
              <a:rPr lang="en-US" altLang="zh-CN" dirty="0">
                <a:solidFill>
                  <a:srgbClr val="7030A0"/>
                </a:solidFill>
              </a:rPr>
              <a:t>3.ORDER BY</a:t>
            </a:r>
            <a:r>
              <a:rPr lang="zh-CN" altLang="en-US" dirty="0">
                <a:solidFill>
                  <a:srgbClr val="7030A0"/>
                </a:solidFill>
              </a:rPr>
              <a:t>子句</a:t>
            </a:r>
            <a:endParaRPr lang="zh-CN" altLang="en-US" dirty="0">
              <a:solidFill>
                <a:srgbClr val="7030A0"/>
              </a:solidFill>
            </a:endParaRPr>
          </a:p>
          <a:p>
            <a:pPr lvl="1" algn="just" eaLnBrk="1" hangingPunct="1">
              <a:lnSpc>
                <a:spcPct val="160000"/>
              </a:lnSpc>
              <a:buNone/>
            </a:pPr>
            <a:r>
              <a:rPr lang="en-US" altLang="zh-CN" dirty="0"/>
              <a:t>4.</a:t>
            </a:r>
            <a:r>
              <a:rPr lang="zh-CN" altLang="en-US" dirty="0"/>
              <a:t>聚集函数</a:t>
            </a:r>
            <a:endParaRPr lang="zh-CN" altLang="en-US" dirty="0"/>
          </a:p>
          <a:p>
            <a:pPr lvl="1" algn="just" eaLnBrk="1" hangingPunct="1">
              <a:lnSpc>
                <a:spcPct val="160000"/>
              </a:lnSpc>
              <a:buNone/>
            </a:pPr>
            <a:r>
              <a:rPr lang="en-US" altLang="zh-CN" dirty="0"/>
              <a:t>5.GROUP BY</a:t>
            </a:r>
            <a:r>
              <a:rPr lang="zh-CN" altLang="en-US" dirty="0"/>
              <a:t>子句</a:t>
            </a:r>
            <a:endParaRPr lang="zh-CN" alt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a:ln/>
        </p:spPr>
        <p:txBody>
          <a:bodyPr vert="horz" wrap="square" lIns="91440" tIns="45720" rIns="91440" bIns="45720" anchor="ctr"/>
          <a:p>
            <a:pPr eaLnBrk="1" hangingPunct="1"/>
            <a:r>
              <a:rPr lang="en-US" altLang="zh-CN" sz="3600" dirty="0"/>
              <a:t>3.ORDER BY</a:t>
            </a:r>
            <a:r>
              <a:rPr lang="zh-CN" altLang="en-US" sz="3600" dirty="0"/>
              <a:t>子句 </a:t>
            </a:r>
            <a:endParaRPr lang="zh-CN" altLang="en-US" sz="3600" dirty="0"/>
          </a:p>
        </p:txBody>
      </p:sp>
      <p:sp>
        <p:nvSpPr>
          <p:cNvPr id="91139" name="Rectangle 3"/>
          <p:cNvSpPr>
            <a:spLocks noGrp="1"/>
          </p:cNvSpPr>
          <p:nvPr>
            <p:ph type="body"/>
          </p:nvPr>
        </p:nvSpPr>
        <p:spPr>
          <a:xfrm>
            <a:off x="457200" y="1125538"/>
            <a:ext cx="8229600" cy="4854575"/>
          </a:xfrm>
          <a:ln/>
        </p:spPr>
        <p:txBody>
          <a:bodyPr vert="horz" wrap="square" lIns="91440" tIns="45720" rIns="91440" bIns="45720" anchor="t"/>
          <a:p>
            <a:pPr algn="just" eaLnBrk="1" hangingPunct="1">
              <a:lnSpc>
                <a:spcPct val="150000"/>
              </a:lnSpc>
            </a:pPr>
            <a:r>
              <a:rPr lang="en-US" altLang="zh-CN" dirty="0"/>
              <a:t>ORDER BY</a:t>
            </a:r>
            <a:r>
              <a:rPr lang="zh-CN" altLang="en-US" dirty="0"/>
              <a:t>子句</a:t>
            </a:r>
            <a:endParaRPr lang="zh-CN" altLang="en-US" dirty="0"/>
          </a:p>
          <a:p>
            <a:pPr lvl="1" algn="just" eaLnBrk="1" hangingPunct="1">
              <a:lnSpc>
                <a:spcPct val="150000"/>
              </a:lnSpc>
            </a:pPr>
            <a:r>
              <a:rPr lang="zh-CN" altLang="en-US" dirty="0"/>
              <a:t>可以按一个或多个属性列排序</a:t>
            </a:r>
            <a:endParaRPr lang="zh-CN" altLang="en-US" dirty="0"/>
          </a:p>
          <a:p>
            <a:pPr lvl="1" algn="just" eaLnBrk="1" hangingPunct="1">
              <a:lnSpc>
                <a:spcPct val="150000"/>
              </a:lnSpc>
            </a:pPr>
            <a:r>
              <a:rPr lang="zh-CN" altLang="en-US" dirty="0"/>
              <a:t>升序：</a:t>
            </a:r>
            <a:r>
              <a:rPr lang="en-US" altLang="zh-CN" dirty="0"/>
              <a:t>ASC</a:t>
            </a:r>
            <a:r>
              <a:rPr lang="zh-CN" altLang="en-US" dirty="0"/>
              <a:t>;降序：</a:t>
            </a:r>
            <a:r>
              <a:rPr lang="en-US" altLang="zh-CN" dirty="0"/>
              <a:t>DESC</a:t>
            </a:r>
            <a:r>
              <a:rPr lang="zh-CN" altLang="en-US" dirty="0"/>
              <a:t>;缺省值为升序</a:t>
            </a:r>
            <a:endParaRPr lang="zh-CN" altLang="en-US" dirty="0"/>
          </a:p>
          <a:p>
            <a:pPr algn="just" eaLnBrk="1" hangingPunct="1">
              <a:lnSpc>
                <a:spcPct val="150000"/>
              </a:lnSpc>
            </a:pPr>
            <a:r>
              <a:rPr lang="zh-CN" altLang="en-US" dirty="0"/>
              <a:t>对于空值，排序时显示的次序由具体系统实现来决定</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ln/>
        </p:spPr>
        <p:txBody>
          <a:bodyPr vert="horz" wrap="square" lIns="91440" tIns="45720" rIns="91440" bIns="45720" anchor="ctr"/>
          <a:p>
            <a:pPr eaLnBrk="1" hangingPunct="1"/>
            <a:r>
              <a:rPr lang="en-US" altLang="zh-CN" sz="3600" dirty="0"/>
              <a:t>ORDER BY</a:t>
            </a:r>
            <a:r>
              <a:rPr lang="zh-CN" altLang="en-US" sz="3600" dirty="0"/>
              <a:t>子句 （续） </a:t>
            </a:r>
            <a:endParaRPr lang="zh-CN" altLang="en-US" sz="3600" dirty="0"/>
          </a:p>
        </p:txBody>
      </p:sp>
      <p:sp>
        <p:nvSpPr>
          <p:cNvPr id="92163" name="Rectangle 3"/>
          <p:cNvSpPr>
            <a:spLocks noGrp="1"/>
          </p:cNvSpPr>
          <p:nvPr>
            <p:ph type="body"/>
          </p:nvPr>
        </p:nvSpPr>
        <p:spPr>
          <a:xfrm>
            <a:off x="457200" y="1125538"/>
            <a:ext cx="8229600" cy="5256212"/>
          </a:xfrm>
          <a:ln/>
        </p:spPr>
        <p:txBody>
          <a:bodyPr vert="horz" wrap="square" lIns="91440" tIns="45720" rIns="91440" bIns="45720" anchor="t"/>
          <a:p>
            <a:pPr algn="just" eaLnBrk="1" hangingPunct="1">
              <a:buNone/>
            </a:pPr>
            <a:r>
              <a:rPr lang="en-US" altLang="zh-CN" sz="2400" dirty="0"/>
              <a:t>[</a:t>
            </a:r>
            <a:r>
              <a:rPr lang="zh-CN" altLang="en-US" sz="2400" dirty="0"/>
              <a:t>例</a:t>
            </a:r>
            <a:r>
              <a:rPr lang="en-US" altLang="zh-CN" sz="2400" dirty="0"/>
              <a:t>3.39]</a:t>
            </a:r>
            <a:r>
              <a:rPr lang="zh-CN" altLang="en-US" sz="2400" dirty="0"/>
              <a:t>查询选修了</a:t>
            </a:r>
            <a:r>
              <a:rPr lang="en-US" altLang="zh-CN" sz="2400" dirty="0"/>
              <a:t>3</a:t>
            </a:r>
            <a:r>
              <a:rPr lang="zh-CN" altLang="en-US" sz="2400" dirty="0"/>
              <a:t>号课程的学生的学号及其成绩，查询结果按分数降序排列。</a:t>
            </a:r>
            <a:endParaRPr lang="zh-CN" altLang="en-US" sz="2400" dirty="0"/>
          </a:p>
          <a:p>
            <a:pPr algn="just" eaLnBrk="1" hangingPunct="1">
              <a:buNone/>
            </a:pPr>
            <a:r>
              <a:rPr lang="zh-CN" altLang="en-US" sz="2400" dirty="0"/>
              <a:t>        </a:t>
            </a:r>
            <a:r>
              <a:rPr lang="en-US" altLang="zh-CN" sz="2400" dirty="0"/>
              <a:t>SELECT Sno</a:t>
            </a:r>
            <a:r>
              <a:rPr lang="zh-CN" altLang="en-US" sz="2400" dirty="0"/>
              <a:t>, </a:t>
            </a:r>
            <a:r>
              <a:rPr lang="en-US" altLang="zh-CN" sz="2400" dirty="0"/>
              <a:t>Grade</a:t>
            </a:r>
            <a:endParaRPr lang="en-US" altLang="zh-CN" sz="2400" dirty="0"/>
          </a:p>
          <a:p>
            <a:pPr algn="just" eaLnBrk="1" hangingPunct="1">
              <a:buNone/>
            </a:pPr>
            <a:r>
              <a:rPr lang="en-US" altLang="zh-CN" sz="2400" dirty="0"/>
              <a:t>        FROM    SC</a:t>
            </a:r>
            <a:endParaRPr lang="en-US" altLang="zh-CN" sz="2400" dirty="0"/>
          </a:p>
          <a:p>
            <a:pPr algn="just" eaLnBrk="1" hangingPunct="1">
              <a:buNone/>
            </a:pPr>
            <a:r>
              <a:rPr lang="en-US" altLang="zh-CN" sz="2400" dirty="0"/>
              <a:t>        WHERE  Cno= ' 3 '</a:t>
            </a:r>
            <a:endParaRPr lang="en-US" altLang="zh-CN" sz="2400" dirty="0"/>
          </a:p>
          <a:p>
            <a:pPr algn="just" eaLnBrk="1" hangingPunct="1">
              <a:buNone/>
            </a:pPr>
            <a:r>
              <a:rPr lang="en-US" altLang="zh-CN" sz="2400" dirty="0"/>
              <a:t>        ORDER BY Grade DESC</a:t>
            </a:r>
            <a:r>
              <a:rPr lang="zh-CN" altLang="en-US" sz="2400" dirty="0"/>
              <a:t>;</a:t>
            </a:r>
            <a:endParaRPr lang="zh-CN" altLang="en-US" sz="2400" dirty="0"/>
          </a:p>
          <a:p>
            <a:pPr algn="just" eaLnBrk="1" hangingPunct="1">
              <a:buNone/>
            </a:pPr>
            <a:endParaRPr lang="zh-CN" altLang="en-US" sz="2400" dirty="0"/>
          </a:p>
          <a:p>
            <a:pPr eaLnBrk="1" hangingPunct="1">
              <a:buNone/>
            </a:pPr>
            <a:r>
              <a:rPr lang="en-US" altLang="zh-CN" sz="2400" dirty="0"/>
              <a:t>[</a:t>
            </a:r>
            <a:r>
              <a:rPr lang="zh-CN" altLang="en-US" sz="2400" dirty="0"/>
              <a:t>例</a:t>
            </a:r>
            <a:r>
              <a:rPr lang="en-US" altLang="zh-CN" sz="2400" dirty="0"/>
              <a:t>3.40]</a:t>
            </a:r>
            <a:r>
              <a:rPr lang="zh-CN" altLang="en-US" sz="2400" dirty="0"/>
              <a:t>查询全体学生情况，查询结果按所在系的系号升序排列，同一系中的学生按年龄降序排列。</a:t>
            </a:r>
            <a:endParaRPr lang="zh-CN" altLang="en-US" sz="2400" dirty="0"/>
          </a:p>
          <a:p>
            <a:pPr eaLnBrk="1" hangingPunct="1">
              <a:buNone/>
            </a:pPr>
            <a:r>
              <a:rPr lang="zh-CN" altLang="en-US" sz="2400" dirty="0"/>
              <a:t>        </a:t>
            </a:r>
            <a:r>
              <a:rPr lang="en-US" altLang="zh-CN" sz="2400" dirty="0"/>
              <a:t>SELECT  *</a:t>
            </a:r>
            <a:endParaRPr lang="en-US" altLang="zh-CN" sz="2400" dirty="0"/>
          </a:p>
          <a:p>
            <a:pPr eaLnBrk="1" hangingPunct="1">
              <a:buNone/>
            </a:pPr>
            <a:r>
              <a:rPr lang="en-US" altLang="zh-CN" sz="2400" dirty="0"/>
              <a:t>        FROM  Student</a:t>
            </a:r>
            <a:endParaRPr lang="en-US" altLang="zh-CN" sz="2400" dirty="0"/>
          </a:p>
          <a:p>
            <a:pPr eaLnBrk="1" hangingPunct="1">
              <a:buNone/>
            </a:pPr>
            <a:r>
              <a:rPr lang="en-US" altLang="zh-CN" sz="2400" dirty="0"/>
              <a:t>        ORDER BY Sdept</a:t>
            </a:r>
            <a:r>
              <a:rPr lang="zh-CN" altLang="en-US" sz="2400" dirty="0"/>
              <a:t>, </a:t>
            </a:r>
            <a:r>
              <a:rPr lang="en-US" altLang="zh-CN" sz="2400" dirty="0"/>
              <a:t>Sage DESC</a:t>
            </a:r>
            <a:r>
              <a:rPr lang="zh-CN" altLang="en-US" sz="2400" dirty="0"/>
              <a:t>;  </a:t>
            </a:r>
            <a:endParaRPr lang="zh-CN"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a:ln/>
        </p:spPr>
        <p:txBody>
          <a:bodyPr vert="horz" wrap="square" lIns="91440" tIns="45720" rIns="91440" bIns="45720" anchor="ctr"/>
          <a:p>
            <a:pPr eaLnBrk="1" hangingPunct="1"/>
            <a:r>
              <a:rPr lang="en-US" altLang="zh-CN" sz="3600" dirty="0"/>
              <a:t>3.4.1  </a:t>
            </a:r>
            <a:r>
              <a:rPr lang="zh-CN" altLang="en-US" sz="3600" dirty="0"/>
              <a:t>单表查询 </a:t>
            </a:r>
            <a:endParaRPr lang="zh-CN" altLang="en-US" sz="3600" dirty="0"/>
          </a:p>
        </p:txBody>
      </p:sp>
      <p:sp>
        <p:nvSpPr>
          <p:cNvPr id="93187" name="Rectangle 3"/>
          <p:cNvSpPr>
            <a:spLocks noGrp="1"/>
          </p:cNvSpPr>
          <p:nvPr>
            <p:ph type="body"/>
          </p:nvPr>
        </p:nvSpPr>
        <p:spPr>
          <a:ln/>
        </p:spPr>
        <p:txBody>
          <a:bodyPr vert="horz" wrap="square" lIns="91440" tIns="45720" rIns="91440" bIns="45720" anchor="t"/>
          <a:p>
            <a:pPr algn="just" eaLnBrk="1" hangingPunct="1">
              <a:lnSpc>
                <a:spcPct val="130000"/>
              </a:lnSpc>
            </a:pPr>
            <a:r>
              <a:rPr lang="zh-CN" altLang="en-US" dirty="0"/>
              <a:t>查询仅涉及一个表：</a:t>
            </a:r>
            <a:endParaRPr lang="zh-CN" altLang="en-US" dirty="0"/>
          </a:p>
          <a:p>
            <a:pPr lvl="1" algn="just" eaLnBrk="1" hangingPunct="1">
              <a:lnSpc>
                <a:spcPct val="160000"/>
              </a:lnSpc>
              <a:buNone/>
            </a:pPr>
            <a:r>
              <a:rPr lang="en-US" altLang="zh-CN" dirty="0"/>
              <a:t>1.</a:t>
            </a:r>
            <a:r>
              <a:rPr lang="zh-CN" altLang="en-US" dirty="0"/>
              <a:t>选择表中的若干列</a:t>
            </a:r>
            <a:endParaRPr lang="zh-CN" altLang="en-US" dirty="0"/>
          </a:p>
          <a:p>
            <a:pPr lvl="1" algn="just" eaLnBrk="1" hangingPunct="1">
              <a:lnSpc>
                <a:spcPct val="160000"/>
              </a:lnSpc>
              <a:buNone/>
            </a:pPr>
            <a:r>
              <a:rPr lang="en-US" altLang="zh-CN" dirty="0"/>
              <a:t>2.</a:t>
            </a:r>
            <a:r>
              <a:rPr lang="zh-CN" altLang="en-US" dirty="0"/>
              <a:t>选择表中的若干元组</a:t>
            </a:r>
            <a:endParaRPr lang="zh-CN" altLang="en-US" dirty="0"/>
          </a:p>
          <a:p>
            <a:pPr lvl="1" algn="just" eaLnBrk="1" hangingPunct="1">
              <a:lnSpc>
                <a:spcPct val="160000"/>
              </a:lnSpc>
              <a:buNone/>
            </a:pPr>
            <a:r>
              <a:rPr lang="en-US" altLang="zh-CN" dirty="0"/>
              <a:t>3.ORDER BY</a:t>
            </a:r>
            <a:r>
              <a:rPr lang="zh-CN" altLang="en-US" dirty="0"/>
              <a:t>子句</a:t>
            </a:r>
            <a:endParaRPr lang="zh-CN" altLang="en-US" dirty="0"/>
          </a:p>
          <a:p>
            <a:pPr lvl="1" algn="just" eaLnBrk="1" hangingPunct="1">
              <a:lnSpc>
                <a:spcPct val="160000"/>
              </a:lnSpc>
              <a:buNone/>
            </a:pPr>
            <a:r>
              <a:rPr lang="en-US" altLang="zh-CN" dirty="0">
                <a:solidFill>
                  <a:srgbClr val="7030A0"/>
                </a:solidFill>
              </a:rPr>
              <a:t>4.</a:t>
            </a:r>
            <a:r>
              <a:rPr lang="zh-CN" altLang="en-US" dirty="0">
                <a:solidFill>
                  <a:srgbClr val="7030A0"/>
                </a:solidFill>
              </a:rPr>
              <a:t>聚集函数</a:t>
            </a:r>
            <a:endParaRPr lang="zh-CN" altLang="en-US" dirty="0">
              <a:solidFill>
                <a:srgbClr val="7030A0"/>
              </a:solidFill>
            </a:endParaRPr>
          </a:p>
          <a:p>
            <a:pPr lvl="1" algn="just" eaLnBrk="1" hangingPunct="1">
              <a:lnSpc>
                <a:spcPct val="160000"/>
              </a:lnSpc>
              <a:buNone/>
            </a:pPr>
            <a:r>
              <a:rPr lang="en-US" altLang="zh-CN" dirty="0"/>
              <a:t>5.GROUP BY</a:t>
            </a:r>
            <a:r>
              <a:rPr lang="zh-CN" altLang="en-US" dirty="0"/>
              <a:t>子句</a:t>
            </a:r>
            <a:endParaRPr lang="zh-CN" alt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ln/>
        </p:spPr>
        <p:txBody>
          <a:bodyPr vert="horz" wrap="square" lIns="91440" tIns="45720" rIns="91440" bIns="45720" anchor="ctr"/>
          <a:p>
            <a:pPr eaLnBrk="1" hangingPunct="1"/>
            <a:r>
              <a:rPr lang="en-US" altLang="zh-CN" sz="3600" dirty="0"/>
              <a:t>4. </a:t>
            </a:r>
            <a:r>
              <a:rPr lang="zh-CN" altLang="en-US" sz="3600" dirty="0"/>
              <a:t>聚集函数 </a:t>
            </a:r>
            <a:endParaRPr lang="zh-CN" altLang="en-US" sz="3600" dirty="0"/>
          </a:p>
        </p:txBody>
      </p:sp>
      <p:sp>
        <p:nvSpPr>
          <p:cNvPr id="94211" name="Rectangle 3"/>
          <p:cNvSpPr>
            <a:spLocks noGrp="1"/>
          </p:cNvSpPr>
          <p:nvPr>
            <p:ph type="body"/>
          </p:nvPr>
        </p:nvSpPr>
        <p:spPr>
          <a:xfrm>
            <a:off x="457200" y="838200"/>
            <a:ext cx="8229600" cy="4895850"/>
          </a:xfrm>
          <a:ln/>
        </p:spPr>
        <p:txBody>
          <a:bodyPr vert="horz" wrap="square" lIns="91440" tIns="45720" rIns="91440" bIns="45720" anchor="t"/>
          <a:p>
            <a:pPr algn="just" eaLnBrk="1" hangingPunct="1"/>
            <a:r>
              <a:rPr lang="zh-CN" altLang="en-US" dirty="0"/>
              <a:t>聚集函数：</a:t>
            </a:r>
            <a:endParaRPr lang="zh-CN" altLang="en-US" dirty="0"/>
          </a:p>
          <a:p>
            <a:pPr lvl="1" algn="just" eaLnBrk="1" hangingPunct="1">
              <a:lnSpc>
                <a:spcPct val="110000"/>
              </a:lnSpc>
            </a:pPr>
            <a:r>
              <a:rPr lang="zh-CN" altLang="en-US" dirty="0"/>
              <a:t>统计元组个数</a:t>
            </a:r>
            <a:endParaRPr lang="zh-CN" altLang="en-US" sz="2800" dirty="0"/>
          </a:p>
          <a:p>
            <a:pPr lvl="1" algn="just" eaLnBrk="1" hangingPunct="1">
              <a:lnSpc>
                <a:spcPct val="110000"/>
              </a:lnSpc>
              <a:buNone/>
            </a:pPr>
            <a:r>
              <a:rPr lang="en-US" altLang="zh-CN" dirty="0"/>
              <a:t> </a:t>
            </a:r>
            <a:r>
              <a:rPr lang="en-US" altLang="zh-CN" sz="2000" dirty="0"/>
              <a:t>    COUNT</a:t>
            </a:r>
            <a:r>
              <a:rPr lang="zh-CN" altLang="en-US" sz="2000" dirty="0"/>
              <a:t>(</a:t>
            </a:r>
            <a:r>
              <a:rPr lang="en-US" altLang="zh-CN" sz="2000" dirty="0"/>
              <a:t>*</a:t>
            </a:r>
            <a:r>
              <a:rPr lang="zh-CN" altLang="en-US" sz="2000" dirty="0"/>
              <a:t>)</a:t>
            </a:r>
            <a:endParaRPr lang="zh-CN" altLang="en-US" dirty="0"/>
          </a:p>
          <a:p>
            <a:pPr lvl="1" algn="just" eaLnBrk="1" hangingPunct="1">
              <a:lnSpc>
                <a:spcPct val="110000"/>
              </a:lnSpc>
            </a:pPr>
            <a:r>
              <a:rPr lang="zh-CN" altLang="en-US" dirty="0"/>
              <a:t>统计一列中值的个数</a:t>
            </a:r>
            <a:endParaRPr lang="zh-CN" altLang="en-US" sz="2800" dirty="0"/>
          </a:p>
          <a:p>
            <a:pPr lvl="1" algn="just" eaLnBrk="1" hangingPunct="1">
              <a:lnSpc>
                <a:spcPct val="110000"/>
              </a:lnSpc>
              <a:buNone/>
            </a:pPr>
            <a:r>
              <a:rPr lang="en-US" altLang="zh-CN" dirty="0"/>
              <a:t>  </a:t>
            </a:r>
            <a:r>
              <a:rPr lang="en-US" altLang="zh-CN" sz="2000" dirty="0"/>
              <a:t>   COUNT</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endParaRPr lang="zh-CN" altLang="en-US" dirty="0"/>
          </a:p>
          <a:p>
            <a:pPr lvl="1" algn="just" eaLnBrk="1" hangingPunct="1">
              <a:lnSpc>
                <a:spcPct val="110000"/>
              </a:lnSpc>
            </a:pPr>
            <a:r>
              <a:rPr lang="zh-CN" altLang="en-US" dirty="0"/>
              <a:t>计算一列值的总和（此列必须为数值型）</a:t>
            </a:r>
            <a:endParaRPr lang="zh-CN" altLang="en-US" sz="2800" dirty="0"/>
          </a:p>
          <a:p>
            <a:pPr lvl="2" algn="just" eaLnBrk="1" hangingPunct="1">
              <a:lnSpc>
                <a:spcPct val="110000"/>
              </a:lnSpc>
              <a:buNone/>
            </a:pPr>
            <a:r>
              <a:rPr lang="en-US" altLang="zh-CN" dirty="0"/>
              <a:t>SUM</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r>
              <a:rPr lang="zh-CN" altLang="en-US" sz="2400" dirty="0"/>
              <a:t>	</a:t>
            </a:r>
            <a:endParaRPr lang="zh-CN" altLang="en-US" sz="2400" dirty="0"/>
          </a:p>
          <a:p>
            <a:pPr lvl="1" algn="just" eaLnBrk="1" hangingPunct="1">
              <a:lnSpc>
                <a:spcPct val="110000"/>
              </a:lnSpc>
            </a:pPr>
            <a:r>
              <a:rPr lang="zh-CN" altLang="en-US" dirty="0"/>
              <a:t>计算一列值的平均值（此列必须为数值型）</a:t>
            </a:r>
            <a:endParaRPr lang="zh-CN" altLang="en-US" sz="2800" dirty="0"/>
          </a:p>
          <a:p>
            <a:pPr lvl="2" algn="just" eaLnBrk="1" hangingPunct="1">
              <a:lnSpc>
                <a:spcPct val="110000"/>
              </a:lnSpc>
              <a:buNone/>
            </a:pPr>
            <a:r>
              <a:rPr lang="en-US" altLang="zh-CN" dirty="0"/>
              <a:t>AVG</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endParaRPr lang="zh-CN" altLang="en-US" sz="2400" dirty="0"/>
          </a:p>
          <a:p>
            <a:pPr lvl="1" algn="just" eaLnBrk="1" hangingPunct="1">
              <a:lnSpc>
                <a:spcPct val="110000"/>
              </a:lnSpc>
            </a:pPr>
            <a:r>
              <a:rPr lang="zh-CN" altLang="en-US" dirty="0"/>
              <a:t>求一列中的最大值和最小值</a:t>
            </a:r>
            <a:endParaRPr lang="zh-CN" altLang="en-US" dirty="0"/>
          </a:p>
          <a:p>
            <a:pPr lvl="1" algn="just" eaLnBrk="1" hangingPunct="1">
              <a:lnSpc>
                <a:spcPct val="110000"/>
              </a:lnSpc>
              <a:buNone/>
            </a:pPr>
            <a:r>
              <a:rPr lang="zh-CN" altLang="en-US" dirty="0"/>
              <a:t> 	</a:t>
            </a:r>
            <a:r>
              <a:rPr lang="zh-CN" altLang="en-US" sz="2000" dirty="0"/>
              <a:t> </a:t>
            </a:r>
            <a:r>
              <a:rPr lang="en-US" altLang="zh-CN" sz="2000" dirty="0"/>
              <a:t>MAX</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endParaRPr lang="zh-CN" altLang="en-US" dirty="0"/>
          </a:p>
          <a:p>
            <a:pPr lvl="1" algn="just" eaLnBrk="1" hangingPunct="1">
              <a:lnSpc>
                <a:spcPct val="110000"/>
              </a:lnSpc>
              <a:buNone/>
            </a:pPr>
            <a:r>
              <a:rPr lang="zh-CN" altLang="en-US" sz="2000" dirty="0"/>
              <a:t>	 </a:t>
            </a:r>
            <a:r>
              <a:rPr lang="en-US" altLang="zh-CN" sz="2000" dirty="0"/>
              <a:t>MIN</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endParaRPr lang="zh-CN" alt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ln/>
        </p:spPr>
        <p:txBody>
          <a:bodyPr vert="horz" wrap="square" lIns="91440" tIns="45720" rIns="91440" bIns="45720" anchor="ctr"/>
          <a:p>
            <a:pPr eaLnBrk="1" hangingPunct="1"/>
            <a:r>
              <a:rPr lang="zh-CN" altLang="en-US" sz="3600" dirty="0"/>
              <a:t>聚集函数（续）</a:t>
            </a:r>
            <a:endParaRPr lang="zh-CN" altLang="en-US" sz="3600" dirty="0"/>
          </a:p>
        </p:txBody>
      </p:sp>
      <p:sp>
        <p:nvSpPr>
          <p:cNvPr id="95235" name="Rectangle 3"/>
          <p:cNvSpPr>
            <a:spLocks noGrp="1"/>
          </p:cNvSpPr>
          <p:nvPr>
            <p:ph type="body"/>
          </p:nvPr>
        </p:nvSpPr>
        <p:spPr>
          <a:xfrm>
            <a:off x="457200" y="1098550"/>
            <a:ext cx="8229600" cy="4624388"/>
          </a:xfrm>
          <a:ln/>
        </p:spPr>
        <p:txBody>
          <a:bodyPr vert="horz" wrap="square" lIns="91440" tIns="45720" rIns="91440" bIns="45720" anchor="t"/>
          <a:p>
            <a:pPr algn="just" eaLnBrk="1" hangingPunct="1">
              <a:lnSpc>
                <a:spcPct val="110000"/>
              </a:lnSpc>
              <a:buNone/>
            </a:pPr>
            <a:r>
              <a:rPr lang="en-US" altLang="zh-CN" sz="2000" dirty="0"/>
              <a:t>   </a:t>
            </a:r>
            <a:r>
              <a:rPr lang="en-US" altLang="zh-CN" sz="2400" dirty="0"/>
              <a:t> [</a:t>
            </a:r>
            <a:r>
              <a:rPr lang="zh-CN" altLang="en-US" sz="2400" dirty="0"/>
              <a:t>例</a:t>
            </a:r>
            <a:r>
              <a:rPr lang="en-US" altLang="zh-CN" sz="2400" dirty="0"/>
              <a:t>3.41]  </a:t>
            </a:r>
            <a:r>
              <a:rPr lang="zh-CN" altLang="en-US" sz="2400" dirty="0"/>
              <a:t>查询学生总人数。</a:t>
            </a:r>
            <a:endParaRPr lang="zh-CN" altLang="en-US" sz="2400" dirty="0"/>
          </a:p>
          <a:p>
            <a:pPr lvl="2" algn="just" eaLnBrk="1" hangingPunct="1">
              <a:lnSpc>
                <a:spcPct val="110000"/>
              </a:lnSpc>
              <a:buNone/>
            </a:pPr>
            <a:r>
              <a:rPr lang="zh-CN" altLang="en-US" sz="2600" dirty="0"/>
              <a:t>    </a:t>
            </a:r>
            <a:r>
              <a:rPr lang="en-US" altLang="zh-CN" sz="2400" dirty="0"/>
              <a:t>SELECT</a:t>
            </a:r>
            <a:r>
              <a:rPr lang="en-US" altLang="zh-CN" sz="2400" dirty="0">
                <a:solidFill>
                  <a:srgbClr val="FF00FF"/>
                </a:solidFill>
              </a:rPr>
              <a:t> COUNT</a:t>
            </a:r>
            <a:r>
              <a:rPr lang="zh-CN" altLang="en-US" sz="2400" dirty="0"/>
              <a:t>(</a:t>
            </a:r>
            <a:r>
              <a:rPr lang="en-US" altLang="zh-CN" sz="2400" dirty="0"/>
              <a:t>*</a:t>
            </a:r>
            <a:r>
              <a:rPr lang="zh-CN" altLang="en-US" sz="2400" dirty="0"/>
              <a:t>)</a:t>
            </a:r>
            <a:endParaRPr lang="zh-CN" altLang="en-US" sz="2800" dirty="0"/>
          </a:p>
          <a:p>
            <a:pPr lvl="2" algn="just" eaLnBrk="1" hangingPunct="1">
              <a:lnSpc>
                <a:spcPct val="110000"/>
              </a:lnSpc>
              <a:buNone/>
            </a:pPr>
            <a:r>
              <a:rPr lang="en-US" altLang="zh-CN" sz="2400" dirty="0"/>
              <a:t>    FROM  Student</a:t>
            </a:r>
            <a:r>
              <a:rPr lang="zh-CN" altLang="en-US" sz="2400" dirty="0"/>
              <a:t>;</a:t>
            </a:r>
            <a:r>
              <a:rPr lang="zh-CN" altLang="en-US" sz="2600" dirty="0">
                <a:latin typeface="Courier New" panose="02070309020205020404" pitchFamily="49" charset="0"/>
              </a:rPr>
              <a:t> </a:t>
            </a:r>
            <a:endParaRPr lang="zh-CN" altLang="en-US" sz="3000" dirty="0">
              <a:latin typeface="Courier New" panose="02070309020205020404" pitchFamily="49" charset="0"/>
            </a:endParaRPr>
          </a:p>
          <a:p>
            <a:pPr algn="just" eaLnBrk="1" hangingPunct="1">
              <a:lnSpc>
                <a:spcPct val="110000"/>
              </a:lnSpc>
              <a:buNone/>
            </a:pPr>
            <a:r>
              <a:rPr lang="zh-CN" altLang="en-US" sz="2000" dirty="0"/>
              <a:t>     </a:t>
            </a:r>
            <a:r>
              <a:rPr lang="en-US" altLang="zh-CN" sz="2400" dirty="0"/>
              <a:t>[</a:t>
            </a:r>
            <a:r>
              <a:rPr lang="zh-CN" altLang="en-US" sz="2400" dirty="0"/>
              <a:t>例</a:t>
            </a:r>
            <a:r>
              <a:rPr lang="en-US" altLang="zh-CN" sz="2400" dirty="0"/>
              <a:t>3.42]  </a:t>
            </a:r>
            <a:r>
              <a:rPr lang="zh-CN" altLang="en-US" sz="2400" dirty="0"/>
              <a:t>查询选修了课程的学生人数。</a:t>
            </a:r>
            <a:endParaRPr lang="zh-CN" altLang="en-US" sz="2400" dirty="0"/>
          </a:p>
          <a:p>
            <a:pPr lvl="2" algn="just" eaLnBrk="1" hangingPunct="1">
              <a:lnSpc>
                <a:spcPct val="110000"/>
              </a:lnSpc>
              <a:buNone/>
            </a:pPr>
            <a:r>
              <a:rPr lang="zh-CN" altLang="en-US" sz="2400" dirty="0"/>
              <a:t>     </a:t>
            </a:r>
            <a:r>
              <a:rPr lang="en-US" altLang="zh-CN" sz="2400" dirty="0"/>
              <a:t>SELECT COUNT</a:t>
            </a:r>
            <a:r>
              <a:rPr lang="zh-CN" altLang="en-US" sz="2400" dirty="0"/>
              <a:t>(</a:t>
            </a:r>
            <a:r>
              <a:rPr lang="en-US" altLang="zh-CN" sz="2400" dirty="0">
                <a:solidFill>
                  <a:srgbClr val="FF00FF"/>
                </a:solidFill>
              </a:rPr>
              <a:t>DISTINCT</a:t>
            </a:r>
            <a:r>
              <a:rPr lang="en-US" altLang="zh-CN" sz="2400" dirty="0"/>
              <a:t> Sno</a:t>
            </a:r>
            <a:r>
              <a:rPr lang="zh-CN" altLang="en-US" sz="2400" dirty="0"/>
              <a:t>)</a:t>
            </a:r>
            <a:endParaRPr lang="zh-CN" altLang="en-US" sz="2800" dirty="0"/>
          </a:p>
          <a:p>
            <a:pPr lvl="2" algn="just" eaLnBrk="1" hangingPunct="1">
              <a:lnSpc>
                <a:spcPct val="110000"/>
              </a:lnSpc>
              <a:buNone/>
            </a:pPr>
            <a:r>
              <a:rPr lang="en-US" altLang="zh-CN" sz="2400" dirty="0"/>
              <a:t>     FROM SC</a:t>
            </a:r>
            <a:r>
              <a:rPr lang="zh-CN" altLang="en-US" sz="2400" dirty="0"/>
              <a:t>;</a:t>
            </a:r>
            <a:endParaRPr lang="zh-CN" altLang="en-US" sz="2400" dirty="0"/>
          </a:p>
          <a:p>
            <a:pPr algn="just" eaLnBrk="1" hangingPunct="1">
              <a:lnSpc>
                <a:spcPct val="110000"/>
              </a:lnSpc>
              <a:buNone/>
            </a:pPr>
            <a:r>
              <a:rPr lang="zh-CN" altLang="en-US" sz="2000" dirty="0"/>
              <a:t>   </a:t>
            </a:r>
            <a:r>
              <a:rPr lang="zh-CN" altLang="en-US" sz="2400" dirty="0"/>
              <a:t>  </a:t>
            </a:r>
            <a:r>
              <a:rPr lang="en-US" altLang="zh-CN" sz="2400" dirty="0"/>
              <a:t>[</a:t>
            </a:r>
            <a:r>
              <a:rPr lang="zh-CN" altLang="en-US" sz="2400" dirty="0"/>
              <a:t>例</a:t>
            </a:r>
            <a:r>
              <a:rPr lang="en-US" altLang="zh-CN" sz="2400" dirty="0"/>
              <a:t>3.43]  </a:t>
            </a:r>
            <a:r>
              <a:rPr lang="zh-CN" altLang="en-US" sz="2400" dirty="0"/>
              <a:t>计算</a:t>
            </a:r>
            <a:r>
              <a:rPr lang="en-US" altLang="zh-CN" sz="2400" dirty="0"/>
              <a:t>1</a:t>
            </a:r>
            <a:r>
              <a:rPr lang="zh-CN" altLang="en-US" sz="2400" dirty="0"/>
              <a:t>号课程的学生平均成绩。</a:t>
            </a:r>
            <a:endParaRPr lang="zh-CN" altLang="en-US" sz="2400" dirty="0"/>
          </a:p>
          <a:p>
            <a:pPr lvl="1" algn="just" eaLnBrk="1" hangingPunct="1">
              <a:lnSpc>
                <a:spcPct val="110000"/>
              </a:lnSpc>
              <a:buNone/>
            </a:pPr>
            <a:r>
              <a:rPr lang="zh-CN" altLang="en-US" sz="2000" dirty="0"/>
              <a:t>          </a:t>
            </a:r>
            <a:r>
              <a:rPr lang="en-US" altLang="zh-CN" dirty="0"/>
              <a:t>SELECT </a:t>
            </a:r>
            <a:r>
              <a:rPr lang="en-US" altLang="zh-CN" dirty="0">
                <a:solidFill>
                  <a:srgbClr val="FF00FF"/>
                </a:solidFill>
              </a:rPr>
              <a:t>AVG</a:t>
            </a:r>
            <a:r>
              <a:rPr lang="zh-CN" altLang="en-US" dirty="0"/>
              <a:t>(</a:t>
            </a:r>
            <a:r>
              <a:rPr lang="en-US" altLang="zh-CN" dirty="0"/>
              <a:t>Grade</a:t>
            </a:r>
            <a:r>
              <a:rPr lang="zh-CN" altLang="en-US" dirty="0"/>
              <a:t>)</a:t>
            </a:r>
            <a:endParaRPr lang="zh-CN" altLang="en-US" sz="2800" dirty="0"/>
          </a:p>
          <a:p>
            <a:pPr lvl="1" algn="just" eaLnBrk="1" hangingPunct="1">
              <a:lnSpc>
                <a:spcPct val="110000"/>
              </a:lnSpc>
              <a:buNone/>
            </a:pPr>
            <a:r>
              <a:rPr lang="en-US" altLang="zh-CN" dirty="0"/>
              <a:t>          FROM    SC</a:t>
            </a:r>
            <a:endParaRPr lang="en-US" altLang="zh-CN" dirty="0"/>
          </a:p>
          <a:p>
            <a:pPr lvl="1" algn="just" eaLnBrk="1" hangingPunct="1">
              <a:lnSpc>
                <a:spcPct val="110000"/>
              </a:lnSpc>
              <a:buNone/>
            </a:pPr>
            <a:r>
              <a:rPr lang="en-US" altLang="zh-CN" dirty="0"/>
              <a:t>          WHERE Cno= ' 1 '</a:t>
            </a:r>
            <a:r>
              <a:rPr lang="zh-CN" altLang="en-US"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1026"/>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面向集合的操作方式</a:t>
            </a:r>
            <a:endParaRPr lang="zh-CN" altLang="en-US" sz="3600" dirty="0"/>
          </a:p>
        </p:txBody>
      </p:sp>
      <p:sp>
        <p:nvSpPr>
          <p:cNvPr id="15363" name="Rectangle 1027"/>
          <p:cNvSpPr>
            <a:spLocks noGrp="1"/>
          </p:cNvSpPr>
          <p:nvPr>
            <p:ph type="body"/>
          </p:nvPr>
        </p:nvSpPr>
        <p:spPr>
          <a:xfrm>
            <a:off x="457200" y="1098550"/>
            <a:ext cx="8362950" cy="5226050"/>
          </a:xfrm>
          <a:ln/>
        </p:spPr>
        <p:txBody>
          <a:bodyPr vert="horz" wrap="square" lIns="91440" tIns="45720" rIns="91440" bIns="45720" anchor="t"/>
          <a:p>
            <a:pPr eaLnBrk="1" hangingPunct="1">
              <a:lnSpc>
                <a:spcPct val="140000"/>
              </a:lnSpc>
            </a:pPr>
            <a:r>
              <a:rPr lang="zh-CN" altLang="en-US" dirty="0"/>
              <a:t>非关系数据模型采用面向记录的操作方式，操作对象是一条记录</a:t>
            </a:r>
            <a:endParaRPr lang="zh-CN" altLang="en-US" dirty="0"/>
          </a:p>
          <a:p>
            <a:pPr eaLnBrk="1" hangingPunct="1">
              <a:lnSpc>
                <a:spcPct val="140000"/>
              </a:lnSpc>
            </a:pPr>
            <a:r>
              <a:rPr lang="en-US" altLang="zh-CN" dirty="0"/>
              <a:t>SQL</a:t>
            </a:r>
            <a:r>
              <a:rPr lang="zh-CN" altLang="en-US" dirty="0"/>
              <a:t>采用集合操作方式</a:t>
            </a:r>
            <a:endParaRPr lang="zh-CN" altLang="en-US" dirty="0"/>
          </a:p>
          <a:p>
            <a:pPr lvl="1" eaLnBrk="1" hangingPunct="1">
              <a:lnSpc>
                <a:spcPct val="140000"/>
              </a:lnSpc>
            </a:pPr>
            <a:r>
              <a:rPr lang="zh-CN" altLang="en-US" dirty="0"/>
              <a:t> 操作对象、查找结果可以是元组的集合</a:t>
            </a:r>
            <a:endParaRPr lang="zh-CN" altLang="en-US" dirty="0"/>
          </a:p>
          <a:p>
            <a:pPr lvl="1" eaLnBrk="1" hangingPunct="1">
              <a:lnSpc>
                <a:spcPct val="140000"/>
              </a:lnSpc>
            </a:pPr>
            <a:r>
              <a:rPr lang="zh-CN" altLang="en-US" dirty="0"/>
              <a:t> 一次插入、删除、更新操作的对象可以是元组的集合</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ln/>
        </p:spPr>
        <p:txBody>
          <a:bodyPr vert="horz" wrap="square" lIns="91440" tIns="45720" rIns="91440" bIns="45720" anchor="ctr"/>
          <a:p>
            <a:pPr eaLnBrk="1" hangingPunct="1"/>
            <a:r>
              <a:rPr lang="zh-CN" altLang="en-US" sz="3600" dirty="0"/>
              <a:t>聚集函数 （续）</a:t>
            </a:r>
            <a:endParaRPr lang="zh-CN" altLang="en-US" sz="3600" dirty="0"/>
          </a:p>
        </p:txBody>
      </p:sp>
      <p:sp>
        <p:nvSpPr>
          <p:cNvPr id="96259" name="Rectangle 3"/>
          <p:cNvSpPr>
            <a:spLocks noGrp="1"/>
          </p:cNvSpPr>
          <p:nvPr>
            <p:ph type="body"/>
          </p:nvPr>
        </p:nvSpPr>
        <p:spPr>
          <a:xfrm>
            <a:off x="142875" y="1098550"/>
            <a:ext cx="9144000" cy="5857875"/>
          </a:xfrm>
          <a:ln/>
        </p:spPr>
        <p:txBody>
          <a:bodyPr vert="horz" wrap="square" lIns="91440" tIns="45720" rIns="91440" bIns="45720" anchor="t"/>
          <a:p>
            <a:pPr algn="just" eaLnBrk="1" hangingPunct="1">
              <a:buNone/>
            </a:pPr>
            <a:r>
              <a:rPr lang="en-US" altLang="zh-CN" sz="2400" dirty="0"/>
              <a:t>  [</a:t>
            </a:r>
            <a:r>
              <a:rPr lang="zh-CN" altLang="en-US" sz="2400" dirty="0"/>
              <a:t>例</a:t>
            </a:r>
            <a:r>
              <a:rPr lang="en-US" altLang="zh-CN" sz="2400" dirty="0"/>
              <a:t>3.44]  </a:t>
            </a:r>
            <a:r>
              <a:rPr lang="zh-CN" altLang="en-US" sz="2400" dirty="0"/>
              <a:t>查询选修</a:t>
            </a:r>
            <a:r>
              <a:rPr lang="en-US" altLang="zh-CN" sz="2400" dirty="0"/>
              <a:t>1</a:t>
            </a:r>
            <a:r>
              <a:rPr lang="zh-CN" altLang="en-US" sz="2400" dirty="0"/>
              <a:t>号课程的学生最高分数。</a:t>
            </a:r>
            <a:endParaRPr lang="zh-CN" altLang="en-US" sz="2400" dirty="0"/>
          </a:p>
          <a:p>
            <a:pPr lvl="2" algn="just" eaLnBrk="1" hangingPunct="1">
              <a:buNone/>
            </a:pPr>
            <a:r>
              <a:rPr lang="zh-CN" altLang="en-US" sz="2400" dirty="0"/>
              <a:t>   </a:t>
            </a:r>
            <a:r>
              <a:rPr lang="en-US" altLang="zh-CN" sz="2400" dirty="0"/>
              <a:t>SELECT </a:t>
            </a:r>
            <a:r>
              <a:rPr lang="en-US" altLang="zh-CN" sz="2400" dirty="0">
                <a:solidFill>
                  <a:srgbClr val="FF00FF"/>
                </a:solidFill>
              </a:rPr>
              <a:t>MAX</a:t>
            </a:r>
            <a:r>
              <a:rPr lang="zh-CN" altLang="en-US" sz="2400" dirty="0"/>
              <a:t>(</a:t>
            </a:r>
            <a:r>
              <a:rPr lang="en-US" altLang="zh-CN" sz="2400" dirty="0"/>
              <a:t>Grade</a:t>
            </a:r>
            <a:r>
              <a:rPr lang="zh-CN" altLang="en-US" sz="2400" dirty="0"/>
              <a:t>)</a:t>
            </a:r>
            <a:endParaRPr lang="zh-CN" altLang="en-US" sz="2400" dirty="0"/>
          </a:p>
          <a:p>
            <a:pPr lvl="2" algn="just" eaLnBrk="1" hangingPunct="1">
              <a:buNone/>
            </a:pPr>
            <a:r>
              <a:rPr lang="en-US" altLang="zh-CN" sz="2400" dirty="0"/>
              <a:t>   FROM SC</a:t>
            </a:r>
            <a:endParaRPr lang="en-US" altLang="zh-CN" sz="2400" dirty="0"/>
          </a:p>
          <a:p>
            <a:pPr lvl="2" algn="just" eaLnBrk="1" hangingPunct="1">
              <a:buNone/>
            </a:pPr>
            <a:r>
              <a:rPr lang="en-US" altLang="zh-CN" sz="2400" dirty="0"/>
              <a:t>   WHERE Cno='1'</a:t>
            </a:r>
            <a:r>
              <a:rPr lang="zh-CN" altLang="en-US" sz="2400" dirty="0"/>
              <a:t>;</a:t>
            </a:r>
            <a:endParaRPr lang="zh-CN" altLang="en-US" sz="2400" dirty="0"/>
          </a:p>
          <a:p>
            <a:pPr lvl="1" algn="just" eaLnBrk="1" hangingPunct="1">
              <a:buNone/>
            </a:pPr>
            <a:endParaRPr lang="zh-CN" altLang="en-US" sz="2000" dirty="0"/>
          </a:p>
          <a:p>
            <a:pPr eaLnBrk="1" hangingPunct="1">
              <a:buNone/>
            </a:pPr>
            <a:r>
              <a:rPr lang="zh-CN" altLang="en-US" sz="2400" dirty="0"/>
              <a:t> </a:t>
            </a:r>
            <a:r>
              <a:rPr lang="en-US" altLang="zh-CN" sz="2400" dirty="0"/>
              <a:t> [</a:t>
            </a:r>
            <a:r>
              <a:rPr lang="zh-CN" altLang="en-US" sz="2400" dirty="0"/>
              <a:t>例</a:t>
            </a:r>
            <a:r>
              <a:rPr lang="en-US" altLang="zh-CN" sz="2400" dirty="0"/>
              <a:t>3.45 ] </a:t>
            </a:r>
            <a:r>
              <a:rPr lang="zh-CN" altLang="en-US" sz="2400" dirty="0"/>
              <a:t>查询学生</a:t>
            </a:r>
            <a:r>
              <a:rPr lang="en-US" altLang="zh-CN" sz="2400" dirty="0"/>
              <a:t>201215012</a:t>
            </a:r>
            <a:r>
              <a:rPr lang="zh-CN" altLang="en-US" sz="2400" dirty="0"/>
              <a:t>选修课程的总学分数。</a:t>
            </a:r>
            <a:endParaRPr lang="zh-CN" altLang="en-US" sz="2400" dirty="0"/>
          </a:p>
          <a:p>
            <a:pPr eaLnBrk="1" hangingPunct="1">
              <a:buNone/>
            </a:pPr>
            <a:r>
              <a:rPr lang="zh-CN" altLang="en-US" sz="2200" dirty="0"/>
              <a:t>    		  </a:t>
            </a:r>
            <a:r>
              <a:rPr lang="en-US" altLang="zh-CN" sz="2400" dirty="0"/>
              <a:t>SELECT</a:t>
            </a:r>
            <a:r>
              <a:rPr lang="en-US" altLang="zh-CN" sz="2400" dirty="0">
                <a:solidFill>
                  <a:srgbClr val="FF00FF"/>
                </a:solidFill>
              </a:rPr>
              <a:t> SUM</a:t>
            </a:r>
            <a:r>
              <a:rPr lang="zh-CN" altLang="en-US" sz="2400" dirty="0"/>
              <a:t>(</a:t>
            </a:r>
            <a:r>
              <a:rPr lang="en-US" altLang="zh-CN" sz="2400" dirty="0"/>
              <a:t>Ccredit</a:t>
            </a:r>
            <a:r>
              <a:rPr lang="zh-CN" altLang="en-US" sz="2400" dirty="0"/>
              <a:t>)</a:t>
            </a:r>
            <a:endParaRPr lang="zh-CN" altLang="en-US" sz="2400" dirty="0"/>
          </a:p>
          <a:p>
            <a:pPr eaLnBrk="1" hangingPunct="1">
              <a:buNone/>
            </a:pPr>
            <a:r>
              <a:rPr lang="en-US" altLang="zh-CN" sz="2400" dirty="0"/>
              <a:t>              FROM  SC,Course</a:t>
            </a:r>
            <a:endParaRPr lang="en-US" altLang="zh-CN" sz="2400" dirty="0"/>
          </a:p>
          <a:p>
            <a:pPr eaLnBrk="1" hangingPunct="1">
              <a:buNone/>
            </a:pPr>
            <a:r>
              <a:rPr lang="en-US" altLang="zh-CN" sz="2400" dirty="0"/>
              <a:t>              WHERE Sno='201215012' AND</a:t>
            </a:r>
            <a:r>
              <a:rPr lang="zh-CN" altLang="en-US" sz="2400" dirty="0"/>
              <a:t> </a:t>
            </a:r>
            <a:r>
              <a:rPr lang="en-US" altLang="zh-CN" sz="2400" dirty="0"/>
              <a:t>SC.Cno=Course.Cno; </a:t>
            </a:r>
            <a:endParaRPr lang="en-US" altLang="zh-CN"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ln/>
        </p:spPr>
        <p:txBody>
          <a:bodyPr vert="horz" wrap="square" lIns="91440" tIns="45720" rIns="91440" bIns="45720" anchor="ctr"/>
          <a:p>
            <a:pPr eaLnBrk="1" hangingPunct="1"/>
            <a:r>
              <a:rPr lang="en-US" altLang="zh-CN" sz="3600" dirty="0"/>
              <a:t>3.4.1  </a:t>
            </a:r>
            <a:r>
              <a:rPr lang="zh-CN" altLang="en-US" sz="3600" dirty="0"/>
              <a:t>单表查询 </a:t>
            </a:r>
            <a:endParaRPr lang="zh-CN" altLang="en-US" sz="3600" dirty="0"/>
          </a:p>
        </p:txBody>
      </p:sp>
      <p:sp>
        <p:nvSpPr>
          <p:cNvPr id="97283" name="Rectangle 3"/>
          <p:cNvSpPr>
            <a:spLocks noGrp="1"/>
          </p:cNvSpPr>
          <p:nvPr>
            <p:ph type="body"/>
          </p:nvPr>
        </p:nvSpPr>
        <p:spPr>
          <a:ln/>
        </p:spPr>
        <p:txBody>
          <a:bodyPr vert="horz" wrap="square" lIns="91440" tIns="45720" rIns="91440" bIns="45720" anchor="t"/>
          <a:p>
            <a:pPr algn="just" eaLnBrk="1" hangingPunct="1">
              <a:lnSpc>
                <a:spcPct val="130000"/>
              </a:lnSpc>
            </a:pPr>
            <a:r>
              <a:rPr lang="zh-CN" altLang="en-US" dirty="0"/>
              <a:t>查询仅涉及一个表：</a:t>
            </a:r>
            <a:endParaRPr lang="zh-CN" altLang="en-US" dirty="0"/>
          </a:p>
          <a:p>
            <a:pPr lvl="1" algn="just" eaLnBrk="1" hangingPunct="1">
              <a:lnSpc>
                <a:spcPct val="160000"/>
              </a:lnSpc>
              <a:buNone/>
            </a:pPr>
            <a:r>
              <a:rPr lang="en-US" altLang="zh-CN" dirty="0"/>
              <a:t>1.</a:t>
            </a:r>
            <a:r>
              <a:rPr lang="zh-CN" altLang="en-US" dirty="0"/>
              <a:t>选择表中的若干列</a:t>
            </a:r>
            <a:endParaRPr lang="zh-CN" altLang="en-US" dirty="0"/>
          </a:p>
          <a:p>
            <a:pPr lvl="1" algn="just" eaLnBrk="1" hangingPunct="1">
              <a:lnSpc>
                <a:spcPct val="160000"/>
              </a:lnSpc>
              <a:buNone/>
            </a:pPr>
            <a:r>
              <a:rPr lang="en-US" altLang="zh-CN" dirty="0"/>
              <a:t>2.</a:t>
            </a:r>
            <a:r>
              <a:rPr lang="zh-CN" altLang="en-US" dirty="0"/>
              <a:t>选择表中的若干元组</a:t>
            </a:r>
            <a:endParaRPr lang="zh-CN" altLang="en-US" dirty="0"/>
          </a:p>
          <a:p>
            <a:pPr lvl="1" algn="just" eaLnBrk="1" hangingPunct="1">
              <a:lnSpc>
                <a:spcPct val="160000"/>
              </a:lnSpc>
              <a:buNone/>
            </a:pPr>
            <a:r>
              <a:rPr lang="en-US" altLang="zh-CN" dirty="0"/>
              <a:t>3.ORDER BY</a:t>
            </a:r>
            <a:r>
              <a:rPr lang="zh-CN" altLang="en-US" dirty="0"/>
              <a:t>子句</a:t>
            </a:r>
            <a:endParaRPr lang="zh-CN" altLang="en-US" dirty="0"/>
          </a:p>
          <a:p>
            <a:pPr lvl="1" algn="just" eaLnBrk="1" hangingPunct="1">
              <a:lnSpc>
                <a:spcPct val="160000"/>
              </a:lnSpc>
              <a:buNone/>
            </a:pPr>
            <a:r>
              <a:rPr lang="en-US" altLang="zh-CN" dirty="0"/>
              <a:t>4.</a:t>
            </a:r>
            <a:r>
              <a:rPr lang="zh-CN" altLang="en-US" dirty="0"/>
              <a:t>聚集函数</a:t>
            </a:r>
            <a:endParaRPr lang="zh-CN" altLang="en-US" dirty="0"/>
          </a:p>
          <a:p>
            <a:pPr lvl="1" algn="just" eaLnBrk="1" hangingPunct="1">
              <a:lnSpc>
                <a:spcPct val="160000"/>
              </a:lnSpc>
              <a:buNone/>
            </a:pPr>
            <a:r>
              <a:rPr lang="en-US" altLang="zh-CN" dirty="0">
                <a:solidFill>
                  <a:srgbClr val="7030A0"/>
                </a:solidFill>
              </a:rPr>
              <a:t>5.GROUP BY</a:t>
            </a:r>
            <a:r>
              <a:rPr lang="zh-CN" altLang="en-US" dirty="0">
                <a:solidFill>
                  <a:srgbClr val="7030A0"/>
                </a:solidFill>
              </a:rPr>
              <a:t>子句</a:t>
            </a:r>
            <a:endParaRPr lang="zh-CN" altLang="en-US" dirty="0">
              <a:solidFill>
                <a:srgbClr val="7030A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ln/>
        </p:spPr>
        <p:txBody>
          <a:bodyPr vert="horz" wrap="square" lIns="91440" tIns="45720" rIns="91440" bIns="45720" anchor="ctr"/>
          <a:p>
            <a:pPr eaLnBrk="1" hangingPunct="1"/>
            <a:r>
              <a:rPr lang="en-US" altLang="zh-CN" sz="3600" dirty="0"/>
              <a:t>5. GROUP BY</a:t>
            </a:r>
            <a:r>
              <a:rPr lang="zh-CN" altLang="en-US" sz="3600" dirty="0"/>
              <a:t>子句 </a:t>
            </a:r>
            <a:endParaRPr lang="zh-CN" altLang="en-US" sz="3600" dirty="0"/>
          </a:p>
        </p:txBody>
      </p:sp>
      <p:sp>
        <p:nvSpPr>
          <p:cNvPr id="98307" name="Rectangle 3"/>
          <p:cNvSpPr>
            <a:spLocks noGrp="1"/>
          </p:cNvSpPr>
          <p:nvPr>
            <p:ph type="body"/>
          </p:nvPr>
        </p:nvSpPr>
        <p:spPr>
          <a:xfrm>
            <a:off x="250825" y="1196975"/>
            <a:ext cx="8893175" cy="4408488"/>
          </a:xfrm>
          <a:ln/>
        </p:spPr>
        <p:txBody>
          <a:bodyPr vert="horz" wrap="square" lIns="91440" tIns="45720" rIns="91440" bIns="45720" anchor="t"/>
          <a:p>
            <a:pPr algn="just" eaLnBrk="1" hangingPunct="1">
              <a:lnSpc>
                <a:spcPct val="140000"/>
              </a:lnSpc>
            </a:pPr>
            <a:r>
              <a:rPr lang="en-US" altLang="zh-CN" dirty="0"/>
              <a:t>GROUP BY</a:t>
            </a:r>
            <a:r>
              <a:rPr lang="zh-CN" altLang="en-US" dirty="0"/>
              <a:t>子句分组：</a:t>
            </a:r>
            <a:endParaRPr lang="zh-CN" altLang="en-US" dirty="0"/>
          </a:p>
          <a:p>
            <a:pPr algn="just" eaLnBrk="1" hangingPunct="1">
              <a:lnSpc>
                <a:spcPct val="140000"/>
              </a:lnSpc>
              <a:buNone/>
            </a:pPr>
            <a:r>
              <a:rPr lang="zh-CN" altLang="en-US" sz="2400" dirty="0"/>
              <a:t>     细化聚集函数的作用对象</a:t>
            </a:r>
            <a:endParaRPr lang="zh-CN" altLang="en-US" sz="2400" dirty="0"/>
          </a:p>
          <a:p>
            <a:pPr lvl="1" algn="just" eaLnBrk="1" hangingPunct="1">
              <a:lnSpc>
                <a:spcPct val="140000"/>
              </a:lnSpc>
            </a:pPr>
            <a:r>
              <a:rPr lang="zh-CN" altLang="en-US" dirty="0"/>
              <a:t> 如果未对查询结果分组，聚集函数将作用于整个查询结果</a:t>
            </a:r>
            <a:endParaRPr lang="zh-CN" altLang="en-US" dirty="0"/>
          </a:p>
          <a:p>
            <a:pPr lvl="1" eaLnBrk="1" hangingPunct="1">
              <a:lnSpc>
                <a:spcPct val="140000"/>
              </a:lnSpc>
            </a:pPr>
            <a:r>
              <a:rPr lang="zh-CN" altLang="en-US" dirty="0"/>
              <a:t> 对查询结果分组后，聚集函数将分别作用于每个组 </a:t>
            </a:r>
            <a:endParaRPr lang="zh-CN" altLang="en-US" dirty="0"/>
          </a:p>
          <a:p>
            <a:pPr lvl="1" eaLnBrk="1" hangingPunct="1">
              <a:lnSpc>
                <a:spcPct val="140000"/>
              </a:lnSpc>
            </a:pPr>
            <a:r>
              <a:rPr lang="zh-CN" altLang="en-US" dirty="0"/>
              <a:t>按指定的一列或多列值分组，值相等的为一组</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ln/>
        </p:spPr>
        <p:txBody>
          <a:bodyPr vert="horz" wrap="square" lIns="91440" tIns="45720" rIns="91440" bIns="45720" anchor="ctr"/>
          <a:p>
            <a:pPr eaLnBrk="1" hangingPunct="1"/>
            <a:r>
              <a:rPr lang="en-US" altLang="zh-CN" sz="3600" dirty="0"/>
              <a:t>GROUP BY</a:t>
            </a:r>
            <a:r>
              <a:rPr lang="zh-CN" altLang="en-US" sz="3600" dirty="0"/>
              <a:t>子句（续）</a:t>
            </a:r>
            <a:endParaRPr lang="zh-CN" altLang="en-US" sz="3600" dirty="0"/>
          </a:p>
        </p:txBody>
      </p:sp>
      <p:sp>
        <p:nvSpPr>
          <p:cNvPr id="99331" name="Rectangle 3"/>
          <p:cNvSpPr>
            <a:spLocks noGrp="1"/>
          </p:cNvSpPr>
          <p:nvPr>
            <p:ph type="body"/>
          </p:nvPr>
        </p:nvSpPr>
        <p:spPr>
          <a:xfrm>
            <a:off x="914400" y="1270000"/>
            <a:ext cx="7772400" cy="4495800"/>
          </a:xfrm>
          <a:ln/>
        </p:spPr>
        <p:txBody>
          <a:bodyPr vert="horz" wrap="square" lIns="91440" tIns="45720" rIns="91440" bIns="45720" anchor="t"/>
          <a:p>
            <a:pPr algn="just" eaLnBrk="1" hangingPunct="1">
              <a:lnSpc>
                <a:spcPct val="90000"/>
              </a:lnSpc>
              <a:buNone/>
            </a:pPr>
            <a:r>
              <a:rPr lang="en-US" altLang="zh-CN" dirty="0"/>
              <a:t>[</a:t>
            </a:r>
            <a:r>
              <a:rPr lang="zh-CN" altLang="en-US" sz="2400" dirty="0">
                <a:ea typeface="黑体" panose="02010609060101010101" pitchFamily="49" charset="-122"/>
              </a:rPr>
              <a:t>例</a:t>
            </a:r>
            <a:r>
              <a:rPr lang="en-US" altLang="zh-CN" sz="2400" dirty="0">
                <a:ea typeface="黑体" panose="02010609060101010101" pitchFamily="49" charset="-122"/>
              </a:rPr>
              <a:t>3.</a:t>
            </a:r>
            <a:r>
              <a:rPr lang="en-US" altLang="zh-CN" sz="2400" dirty="0"/>
              <a:t>46]  </a:t>
            </a:r>
            <a:r>
              <a:rPr lang="zh-CN" altLang="en-US" sz="2400" dirty="0"/>
              <a:t>求各个课程号及相应的选课人数。</a:t>
            </a:r>
            <a:endParaRPr lang="zh-CN" altLang="en-US" sz="2400" dirty="0"/>
          </a:p>
          <a:p>
            <a:pPr algn="just" eaLnBrk="1" hangingPunct="1">
              <a:lnSpc>
                <a:spcPct val="90000"/>
              </a:lnSpc>
              <a:buNone/>
            </a:pPr>
            <a:r>
              <a:rPr lang="zh-CN" altLang="en-US" sz="2400" dirty="0"/>
              <a:t>     </a:t>
            </a:r>
            <a:r>
              <a:rPr lang="en-US" altLang="zh-CN" sz="2400" dirty="0"/>
              <a:t>SELECT Cno</a:t>
            </a:r>
            <a:r>
              <a:rPr lang="zh-CN" altLang="en-US" sz="2400" dirty="0"/>
              <a:t>，</a:t>
            </a:r>
            <a:r>
              <a:rPr lang="en-US" altLang="zh-CN" sz="2400" dirty="0">
                <a:solidFill>
                  <a:srgbClr val="FF00FF"/>
                </a:solidFill>
              </a:rPr>
              <a:t>COUNT</a:t>
            </a:r>
            <a:r>
              <a:rPr lang="zh-CN" altLang="en-US" sz="2400" dirty="0">
                <a:solidFill>
                  <a:srgbClr val="FF00FF"/>
                </a:solidFill>
              </a:rPr>
              <a:t>(</a:t>
            </a:r>
            <a:r>
              <a:rPr lang="en-US" altLang="zh-CN" sz="2400" dirty="0">
                <a:solidFill>
                  <a:srgbClr val="FF00FF"/>
                </a:solidFill>
              </a:rPr>
              <a:t>Sno</a:t>
            </a:r>
            <a:r>
              <a:rPr lang="zh-CN" altLang="en-US" sz="2400" dirty="0">
                <a:solidFill>
                  <a:srgbClr val="FF00FF"/>
                </a:solidFill>
              </a:rPr>
              <a:t>)</a:t>
            </a:r>
            <a:endParaRPr lang="zh-CN" altLang="en-US" dirty="0">
              <a:solidFill>
                <a:srgbClr val="FF00FF"/>
              </a:solidFill>
            </a:endParaRPr>
          </a:p>
          <a:p>
            <a:pPr algn="just" eaLnBrk="1" hangingPunct="1">
              <a:lnSpc>
                <a:spcPct val="90000"/>
              </a:lnSpc>
              <a:buNone/>
            </a:pPr>
            <a:r>
              <a:rPr lang="en-US" altLang="zh-CN" sz="2400" dirty="0"/>
              <a:t>     FROM    SC</a:t>
            </a:r>
            <a:endParaRPr lang="en-US" altLang="zh-CN" sz="2400" dirty="0"/>
          </a:p>
          <a:p>
            <a:pPr algn="just" eaLnBrk="1" hangingPunct="1">
              <a:lnSpc>
                <a:spcPct val="90000"/>
              </a:lnSpc>
              <a:buNone/>
            </a:pPr>
            <a:r>
              <a:rPr lang="en-US" altLang="zh-CN" sz="2400" dirty="0"/>
              <a:t>     GROUP BY Cno</a:t>
            </a:r>
            <a:r>
              <a:rPr lang="zh-CN" altLang="en-US" sz="2400" dirty="0"/>
              <a:t>; </a:t>
            </a:r>
            <a:endParaRPr lang="zh-CN" altLang="en-US" sz="2400" dirty="0"/>
          </a:p>
          <a:p>
            <a:pPr eaLnBrk="1" hangingPunct="1">
              <a:lnSpc>
                <a:spcPct val="90000"/>
              </a:lnSpc>
              <a:buNone/>
            </a:pPr>
            <a:r>
              <a:rPr lang="zh-CN" altLang="en-US" sz="2400" dirty="0"/>
              <a:t>     查询结果可能为：</a:t>
            </a:r>
            <a:endParaRPr lang="zh-CN" altLang="en-US" sz="2400" dirty="0"/>
          </a:p>
          <a:p>
            <a:pPr eaLnBrk="1" hangingPunct="1">
              <a:lnSpc>
                <a:spcPct val="90000"/>
              </a:lnSpc>
              <a:buNone/>
            </a:pPr>
            <a:r>
              <a:rPr lang="zh-CN" altLang="en-US" sz="2400" dirty="0"/>
              <a:t>                    </a:t>
            </a:r>
            <a:r>
              <a:rPr lang="en-US" altLang="zh-CN" sz="2400" dirty="0"/>
              <a:t>Cno     COUNT</a:t>
            </a:r>
            <a:r>
              <a:rPr lang="zh-CN" altLang="en-US" sz="2400" dirty="0"/>
              <a:t>(</a:t>
            </a:r>
            <a:r>
              <a:rPr lang="en-US" altLang="zh-CN" sz="2400" dirty="0"/>
              <a:t>Sno</a:t>
            </a:r>
            <a:r>
              <a:rPr lang="zh-CN" altLang="en-US" sz="2400" dirty="0"/>
              <a:t>)</a:t>
            </a:r>
            <a:endParaRPr lang="zh-CN" altLang="en-US" dirty="0"/>
          </a:p>
          <a:p>
            <a:pPr eaLnBrk="1" hangingPunct="1">
              <a:lnSpc>
                <a:spcPct val="90000"/>
              </a:lnSpc>
              <a:buNone/>
            </a:pPr>
            <a:r>
              <a:rPr lang="en-US" altLang="zh-CN" dirty="0"/>
              <a:t> 			</a:t>
            </a:r>
            <a:r>
              <a:rPr lang="en-US" altLang="zh-CN" sz="2400" dirty="0"/>
              <a:t>1             22</a:t>
            </a:r>
            <a:endParaRPr lang="en-US" altLang="zh-CN" sz="2400" dirty="0"/>
          </a:p>
          <a:p>
            <a:pPr algn="just" eaLnBrk="1" hangingPunct="1">
              <a:lnSpc>
                <a:spcPct val="90000"/>
              </a:lnSpc>
              <a:buNone/>
            </a:pPr>
            <a:r>
              <a:rPr lang="en-US" altLang="zh-CN" sz="2400" dirty="0"/>
              <a:t>    </a:t>
            </a:r>
            <a:r>
              <a:rPr lang="en-US" altLang="zh-CN" dirty="0"/>
              <a:t>			</a:t>
            </a:r>
            <a:r>
              <a:rPr lang="en-US" altLang="zh-CN" sz="2400" dirty="0"/>
              <a:t>2             34</a:t>
            </a:r>
            <a:endParaRPr lang="en-US" altLang="zh-CN" sz="2400" dirty="0"/>
          </a:p>
          <a:p>
            <a:pPr algn="just" eaLnBrk="1" hangingPunct="1">
              <a:lnSpc>
                <a:spcPct val="90000"/>
              </a:lnSpc>
              <a:buNone/>
            </a:pPr>
            <a:r>
              <a:rPr lang="en-US" altLang="zh-CN" sz="2400" dirty="0"/>
              <a:t>     		3             44</a:t>
            </a:r>
            <a:endParaRPr lang="en-US" altLang="zh-CN" sz="2400" dirty="0"/>
          </a:p>
          <a:p>
            <a:pPr algn="just" eaLnBrk="1" hangingPunct="1">
              <a:lnSpc>
                <a:spcPct val="90000"/>
              </a:lnSpc>
              <a:buNone/>
            </a:pPr>
            <a:r>
              <a:rPr lang="en-US" altLang="zh-CN" sz="2400" dirty="0"/>
              <a:t>  			4             33</a:t>
            </a:r>
            <a:endParaRPr lang="en-US" altLang="zh-CN" sz="2400" dirty="0"/>
          </a:p>
          <a:p>
            <a:pPr algn="just" eaLnBrk="1" hangingPunct="1">
              <a:lnSpc>
                <a:spcPct val="90000"/>
              </a:lnSpc>
              <a:buNone/>
            </a:pPr>
            <a:r>
              <a:rPr lang="en-US" altLang="zh-CN" sz="2400" dirty="0"/>
              <a:t>       		5             48</a:t>
            </a:r>
            <a:endParaRPr lang="en-US" altLang="zh-CN" sz="2400" dirty="0"/>
          </a:p>
        </p:txBody>
      </p:sp>
      <p:sp>
        <p:nvSpPr>
          <p:cNvPr id="99332" name="Line 4"/>
          <p:cNvSpPr/>
          <p:nvPr/>
        </p:nvSpPr>
        <p:spPr>
          <a:xfrm>
            <a:off x="2511425" y="3787775"/>
            <a:ext cx="2563813"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ln/>
        </p:spPr>
        <p:txBody>
          <a:bodyPr vert="horz" wrap="square" lIns="91440" tIns="45720" rIns="91440" bIns="45720" anchor="ctr"/>
          <a:p>
            <a:pPr eaLnBrk="1" hangingPunct="1"/>
            <a:r>
              <a:rPr lang="en-US" altLang="zh-CN" sz="3600" dirty="0"/>
              <a:t>GROUP BY</a:t>
            </a:r>
            <a:r>
              <a:rPr lang="zh-CN" altLang="en-US" sz="3600" dirty="0"/>
              <a:t>子句（续）</a:t>
            </a:r>
            <a:endParaRPr lang="zh-CN" altLang="en-US" sz="3600" dirty="0"/>
          </a:p>
        </p:txBody>
      </p:sp>
      <p:sp>
        <p:nvSpPr>
          <p:cNvPr id="100355" name="Rectangle 3"/>
          <p:cNvSpPr>
            <a:spLocks noGrp="1"/>
          </p:cNvSpPr>
          <p:nvPr>
            <p:ph type="body"/>
          </p:nvPr>
        </p:nvSpPr>
        <p:spPr>
          <a:xfrm>
            <a:off x="684213" y="1268413"/>
            <a:ext cx="7772400" cy="4495800"/>
          </a:xfrm>
          <a:ln/>
        </p:spPr>
        <p:txBody>
          <a:bodyPr vert="horz" wrap="square" lIns="91440" tIns="45720" rIns="91440" bIns="45720" anchor="t"/>
          <a:p>
            <a:pPr algn="just" eaLnBrk="1" hangingPunct="1">
              <a:lnSpc>
                <a:spcPct val="130000"/>
              </a:lnSpc>
              <a:buNone/>
            </a:pPr>
            <a:r>
              <a:rPr lang="en-US" altLang="zh-CN" sz="2400" dirty="0">
                <a:ea typeface="黑体" panose="02010609060101010101" pitchFamily="49" charset="-122"/>
              </a:rPr>
              <a:t>[</a:t>
            </a:r>
            <a:r>
              <a:rPr lang="zh-CN" altLang="en-US" sz="2400" dirty="0">
                <a:ea typeface="黑体" panose="02010609060101010101" pitchFamily="49" charset="-122"/>
              </a:rPr>
              <a:t>例</a:t>
            </a:r>
            <a:r>
              <a:rPr lang="en-US" altLang="zh-CN" sz="2400" dirty="0">
                <a:ea typeface="黑体" panose="02010609060101010101" pitchFamily="49" charset="-122"/>
              </a:rPr>
              <a:t>3.</a:t>
            </a:r>
            <a:r>
              <a:rPr lang="en-US" altLang="zh-CN" sz="2400" dirty="0"/>
              <a:t>47]  </a:t>
            </a:r>
            <a:r>
              <a:rPr lang="zh-CN" altLang="en-US" sz="2400" dirty="0"/>
              <a:t>查询选修了</a:t>
            </a:r>
            <a:r>
              <a:rPr lang="en-US" altLang="zh-CN" sz="2400" dirty="0"/>
              <a:t>3</a:t>
            </a:r>
            <a:r>
              <a:rPr lang="zh-CN" altLang="en-US" sz="2400" dirty="0"/>
              <a:t>门以上课程的学生学号。</a:t>
            </a:r>
            <a:endParaRPr lang="zh-CN" altLang="en-US" sz="2400" dirty="0"/>
          </a:p>
          <a:p>
            <a:pPr lvl="1" algn="just" eaLnBrk="1" hangingPunct="1">
              <a:lnSpc>
                <a:spcPct val="180000"/>
              </a:lnSpc>
              <a:buNone/>
            </a:pPr>
            <a:r>
              <a:rPr lang="zh-CN" altLang="en-US" sz="2000" dirty="0"/>
              <a:t>      </a:t>
            </a:r>
            <a:r>
              <a:rPr lang="en-US" altLang="zh-CN" dirty="0"/>
              <a:t>SELECT Sno</a:t>
            </a:r>
            <a:endParaRPr lang="en-US" altLang="zh-CN" dirty="0"/>
          </a:p>
          <a:p>
            <a:pPr lvl="1" algn="just" eaLnBrk="1" hangingPunct="1">
              <a:buNone/>
            </a:pPr>
            <a:r>
              <a:rPr lang="en-US" altLang="zh-CN" dirty="0"/>
              <a:t>     FROM  SC</a:t>
            </a:r>
            <a:endParaRPr lang="en-US" altLang="zh-CN" dirty="0"/>
          </a:p>
          <a:p>
            <a:pPr lvl="1" algn="just" eaLnBrk="1" hangingPunct="1">
              <a:buNone/>
            </a:pPr>
            <a:r>
              <a:rPr lang="en-US" altLang="zh-CN" dirty="0"/>
              <a:t>     GROUP BY Sno</a:t>
            </a:r>
            <a:endParaRPr lang="en-US" altLang="zh-CN" dirty="0"/>
          </a:p>
          <a:p>
            <a:pPr lvl="1" algn="just" eaLnBrk="1" hangingPunct="1">
              <a:buNone/>
            </a:pPr>
            <a:r>
              <a:rPr lang="en-US" altLang="zh-CN" dirty="0"/>
              <a:t>     HAVING  COUNT</a:t>
            </a:r>
            <a:r>
              <a:rPr lang="zh-CN" altLang="en-US" dirty="0"/>
              <a:t>(</a:t>
            </a:r>
            <a:r>
              <a:rPr lang="en-US" altLang="zh-CN" dirty="0"/>
              <a:t>*</a:t>
            </a:r>
            <a:r>
              <a:rPr lang="zh-CN" altLang="en-US" dirty="0"/>
              <a:t>)</a:t>
            </a:r>
            <a:r>
              <a:rPr lang="en-US" altLang="zh-CN" dirty="0"/>
              <a:t> &gt;3</a:t>
            </a:r>
            <a:r>
              <a:rPr lang="zh-CN" altLang="en-US" dirty="0"/>
              <a:t>;       </a:t>
            </a:r>
            <a:endParaRPr lang="zh-CN" altLang="en-US" dirty="0"/>
          </a:p>
          <a:p>
            <a:pPr algn="just" eaLnBrk="1" hangingPunct="1">
              <a:buNone/>
            </a:pPr>
            <a:r>
              <a:rPr lang="zh-CN" altLang="en-US" sz="2400" dirty="0"/>
              <a:t> </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
          <p:cNvSpPr>
            <a:spLocks noGrp="1"/>
          </p:cNvSpPr>
          <p:nvPr>
            <p:ph type="title"/>
          </p:nvPr>
        </p:nvSpPr>
        <p:spPr>
          <a:ln/>
        </p:spPr>
        <p:txBody>
          <a:bodyPr vert="horz" wrap="square" lIns="91440" tIns="45720" rIns="91440" bIns="45720" anchor="ctr"/>
          <a:p>
            <a:pPr eaLnBrk="1" hangingPunct="1"/>
            <a:r>
              <a:rPr lang="en-US" altLang="zh-CN" sz="3600" dirty="0"/>
              <a:t>GROUP BY</a:t>
            </a:r>
            <a:r>
              <a:rPr lang="zh-CN" altLang="en-US" sz="3600" dirty="0"/>
              <a:t>子句（续）</a:t>
            </a:r>
            <a:endParaRPr lang="zh-CN" altLang="en-US" sz="3600" dirty="0"/>
          </a:p>
        </p:txBody>
      </p:sp>
      <p:sp>
        <p:nvSpPr>
          <p:cNvPr id="101379" name="内容占位符 2"/>
          <p:cNvSpPr>
            <a:spLocks noGrp="1"/>
          </p:cNvSpPr>
          <p:nvPr>
            <p:ph idx="1"/>
          </p:nvPr>
        </p:nvSpPr>
        <p:spPr>
          <a:xfrm>
            <a:off x="457200" y="1050925"/>
            <a:ext cx="8582025" cy="5645150"/>
          </a:xfrm>
          <a:ln/>
        </p:spPr>
        <p:txBody>
          <a:bodyPr vert="horz" wrap="square" lIns="91440" tIns="45720" rIns="91440" bIns="45720" anchor="t"/>
          <a:p>
            <a:pPr marL="0" indent="0" eaLnBrk="1" hangingPunct="1">
              <a:buNone/>
            </a:pPr>
            <a:r>
              <a:rPr lang="en-US" altLang="zh-CN" sz="2400" dirty="0"/>
              <a:t>[</a:t>
            </a:r>
            <a:r>
              <a:rPr lang="zh-CN" altLang="en-US" sz="2400" dirty="0"/>
              <a:t>例</a:t>
            </a:r>
            <a:r>
              <a:rPr lang="en-US" altLang="zh-CN" sz="2400" dirty="0"/>
              <a:t>3.48 ]</a:t>
            </a:r>
            <a:r>
              <a:rPr lang="zh-CN" altLang="en-US" sz="2400" dirty="0"/>
              <a:t>查询平均成绩大于等于</a:t>
            </a:r>
            <a:r>
              <a:rPr lang="en-US" altLang="zh-CN" sz="2400" dirty="0"/>
              <a:t>90</a:t>
            </a:r>
            <a:r>
              <a:rPr lang="zh-CN" altLang="en-US" sz="2400" dirty="0"/>
              <a:t>分的学生学号和平均成绩</a:t>
            </a:r>
            <a:endParaRPr lang="zh-CN" altLang="en-US" sz="2400" dirty="0"/>
          </a:p>
          <a:p>
            <a:pPr marL="0" indent="0" eaLnBrk="1" hangingPunct="1">
              <a:buNone/>
            </a:pPr>
            <a:r>
              <a:rPr lang="zh-CN" altLang="en-US" sz="2400" dirty="0"/>
              <a:t>下面的语句是不对的：</a:t>
            </a:r>
            <a:endParaRPr lang="zh-CN" altLang="en-US" sz="2400" dirty="0"/>
          </a:p>
          <a:p>
            <a:pPr marL="0" indent="0" eaLnBrk="1" hangingPunct="1">
              <a:buNone/>
            </a:pPr>
            <a:r>
              <a:rPr lang="zh-CN" altLang="en-US" sz="2000" dirty="0"/>
              <a:t>    </a:t>
            </a:r>
            <a:r>
              <a:rPr lang="en-US" altLang="zh-CN" sz="2000" dirty="0"/>
              <a:t>SELECT Sno</a:t>
            </a:r>
            <a:r>
              <a:rPr lang="zh-CN" altLang="en-US" sz="2000" dirty="0"/>
              <a:t>, </a:t>
            </a:r>
            <a:r>
              <a:rPr lang="en-US" altLang="zh-CN" sz="2000" dirty="0"/>
              <a:t>AVG</a:t>
            </a:r>
            <a:r>
              <a:rPr lang="zh-CN" altLang="en-US" sz="2000" dirty="0"/>
              <a:t>(</a:t>
            </a:r>
            <a:r>
              <a:rPr lang="en-US" altLang="zh-CN" sz="2000" dirty="0"/>
              <a:t>Grade</a:t>
            </a:r>
            <a:r>
              <a:rPr lang="zh-CN" altLang="en-US" sz="2000" dirty="0"/>
              <a:t>)</a:t>
            </a:r>
            <a:endParaRPr lang="zh-CN" altLang="en-US" sz="2000" dirty="0"/>
          </a:p>
          <a:p>
            <a:pPr marL="0" indent="0" eaLnBrk="1" hangingPunct="1">
              <a:buNone/>
            </a:pPr>
            <a:r>
              <a:rPr lang="en-US" altLang="zh-CN" sz="2000" dirty="0"/>
              <a:t>    FROM  SC</a:t>
            </a:r>
            <a:endParaRPr lang="en-US" altLang="zh-CN" sz="2000" dirty="0"/>
          </a:p>
          <a:p>
            <a:pPr marL="0" indent="0" eaLnBrk="1" hangingPunct="1">
              <a:buNone/>
            </a:pPr>
            <a:r>
              <a:rPr lang="en-US" altLang="zh-CN" sz="2000" dirty="0"/>
              <a:t>    WHERE AVG</a:t>
            </a:r>
            <a:r>
              <a:rPr lang="zh-CN" altLang="en-US" sz="2000" dirty="0"/>
              <a:t>(</a:t>
            </a:r>
            <a:r>
              <a:rPr lang="en-US" altLang="zh-CN" sz="2000" dirty="0"/>
              <a:t>Grade</a:t>
            </a:r>
            <a:r>
              <a:rPr lang="zh-CN" altLang="en-US" sz="2000" dirty="0"/>
              <a:t>)</a:t>
            </a:r>
            <a:r>
              <a:rPr lang="en-US" altLang="zh-CN" sz="2000" dirty="0"/>
              <a:t>&gt;=90</a:t>
            </a:r>
            <a:endParaRPr lang="en-US" altLang="zh-CN" sz="2000" dirty="0"/>
          </a:p>
          <a:p>
            <a:pPr marL="0" indent="0" eaLnBrk="1" hangingPunct="1">
              <a:buNone/>
            </a:pPr>
            <a:r>
              <a:rPr lang="en-US" altLang="zh-CN" sz="2000" dirty="0"/>
              <a:t>    GROUP BY Sno</a:t>
            </a:r>
            <a:r>
              <a:rPr lang="zh-CN" altLang="en-US" sz="2000" dirty="0"/>
              <a:t>;</a:t>
            </a:r>
            <a:endParaRPr lang="zh-CN" altLang="en-US" sz="2400" dirty="0"/>
          </a:p>
          <a:p>
            <a:pPr marL="0" indent="0" eaLnBrk="1" hangingPunct="1">
              <a:buNone/>
            </a:pPr>
            <a:endParaRPr lang="zh-CN" altLang="en-US" dirty="0"/>
          </a:p>
          <a:p>
            <a:pPr marL="0" indent="0" eaLnBrk="1" hangingPunct="1">
              <a:buNone/>
            </a:pPr>
            <a:r>
              <a:rPr lang="zh-CN" altLang="en-US" sz="2400" dirty="0"/>
              <a:t>因为</a:t>
            </a:r>
            <a:r>
              <a:rPr lang="en-US" altLang="zh-CN" sz="2400" dirty="0">
                <a:solidFill>
                  <a:srgbClr val="FF00FF"/>
                </a:solidFill>
              </a:rPr>
              <a:t>WHERE</a:t>
            </a:r>
            <a:r>
              <a:rPr lang="zh-CN" altLang="en-US" sz="2400" dirty="0">
                <a:solidFill>
                  <a:srgbClr val="FF00FF"/>
                </a:solidFill>
              </a:rPr>
              <a:t>子句中是不能用聚集函数作为条件表达式</a:t>
            </a:r>
            <a:endParaRPr lang="zh-CN" altLang="en-US" dirty="0">
              <a:solidFill>
                <a:srgbClr val="FF00FF"/>
              </a:solidFill>
            </a:endParaRPr>
          </a:p>
          <a:p>
            <a:pPr marL="0" indent="0" eaLnBrk="1" hangingPunct="1">
              <a:buNone/>
            </a:pPr>
            <a:r>
              <a:rPr lang="zh-CN" altLang="en-US" sz="2400" dirty="0"/>
              <a:t>正确的查询语句应该是：</a:t>
            </a:r>
            <a:endParaRPr lang="zh-CN" altLang="en-US" sz="2400" dirty="0"/>
          </a:p>
          <a:p>
            <a:pPr marL="0" indent="0" eaLnBrk="1" hangingPunct="1">
              <a:buNone/>
            </a:pPr>
            <a:r>
              <a:rPr lang="zh-CN" altLang="en-US" sz="2000" dirty="0"/>
              <a:t>    </a:t>
            </a:r>
            <a:r>
              <a:rPr lang="en-US" altLang="zh-CN" sz="2000" dirty="0"/>
              <a:t>SELECT  Sno</a:t>
            </a:r>
            <a:r>
              <a:rPr lang="zh-CN" altLang="en-US" sz="2000" dirty="0"/>
              <a:t>, </a:t>
            </a:r>
            <a:r>
              <a:rPr lang="en-US" altLang="zh-CN" sz="2000" dirty="0"/>
              <a:t>AVG</a:t>
            </a:r>
            <a:r>
              <a:rPr lang="zh-CN" altLang="en-US" sz="2000" dirty="0"/>
              <a:t>(</a:t>
            </a:r>
            <a:r>
              <a:rPr lang="en-US" altLang="zh-CN" sz="2000" dirty="0"/>
              <a:t>Grade</a:t>
            </a:r>
            <a:r>
              <a:rPr lang="zh-CN" altLang="en-US" sz="2000" dirty="0"/>
              <a:t>)</a:t>
            </a:r>
            <a:endParaRPr lang="zh-CN" altLang="en-US" sz="2000" dirty="0"/>
          </a:p>
          <a:p>
            <a:pPr marL="0" indent="0" eaLnBrk="1" hangingPunct="1">
              <a:buNone/>
            </a:pPr>
            <a:r>
              <a:rPr lang="en-US" altLang="zh-CN" sz="2000" dirty="0"/>
              <a:t>    FROM  SC</a:t>
            </a:r>
            <a:endParaRPr lang="en-US" altLang="zh-CN" sz="2000" dirty="0"/>
          </a:p>
          <a:p>
            <a:pPr marL="0" indent="0" eaLnBrk="1" hangingPunct="1">
              <a:buNone/>
            </a:pPr>
            <a:r>
              <a:rPr lang="en-US" altLang="zh-CN" sz="2000" dirty="0"/>
              <a:t>    GROUP BY Sno</a:t>
            </a:r>
            <a:endParaRPr lang="en-US" altLang="zh-CN" sz="2000" dirty="0"/>
          </a:p>
          <a:p>
            <a:pPr marL="0" indent="0" eaLnBrk="1" hangingPunct="1">
              <a:buNone/>
            </a:pPr>
            <a:r>
              <a:rPr lang="en-US" altLang="zh-CN" sz="2000" dirty="0"/>
              <a:t>    HAVING AVG</a:t>
            </a:r>
            <a:r>
              <a:rPr lang="zh-CN" altLang="en-US" sz="2000" dirty="0"/>
              <a:t>(</a:t>
            </a:r>
            <a:r>
              <a:rPr lang="en-US" altLang="zh-CN" sz="2000" dirty="0"/>
              <a:t>Grade</a:t>
            </a:r>
            <a:r>
              <a:rPr lang="zh-CN" altLang="en-US" sz="2000" dirty="0"/>
              <a:t>)</a:t>
            </a:r>
            <a:r>
              <a:rPr lang="en-US" altLang="zh-CN" sz="2000" dirty="0"/>
              <a:t>&gt;=90</a:t>
            </a:r>
            <a:r>
              <a:rPr lang="zh-CN" altLang="en-US" sz="2000" dirty="0"/>
              <a:t>;</a:t>
            </a:r>
            <a:endParaRPr lang="zh-CN" altLang="en-US" sz="2000" dirty="0"/>
          </a:p>
          <a:p>
            <a:pPr marL="0" indent="0" eaLnBrk="1" hangingPunct="1">
              <a:buNone/>
            </a:pPr>
            <a:endParaRPr lang="zh-CN" alt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a:ln/>
        </p:spPr>
        <p:txBody>
          <a:bodyPr vert="horz" wrap="square" lIns="91440" tIns="45720" rIns="91440" bIns="45720" anchor="ctr"/>
          <a:p>
            <a:pPr eaLnBrk="1" hangingPunct="1"/>
            <a:r>
              <a:rPr lang="en-US" altLang="zh-CN" sz="3600" dirty="0"/>
              <a:t>GROUP BY</a:t>
            </a:r>
            <a:r>
              <a:rPr lang="zh-CN" altLang="en-US" sz="3600" dirty="0"/>
              <a:t>子句（续）</a:t>
            </a:r>
            <a:endParaRPr lang="zh-CN" altLang="en-US" sz="3600" dirty="0"/>
          </a:p>
        </p:txBody>
      </p:sp>
      <p:sp>
        <p:nvSpPr>
          <p:cNvPr id="102403" name="Rectangle 3"/>
          <p:cNvSpPr>
            <a:spLocks noGrp="1"/>
          </p:cNvSpPr>
          <p:nvPr>
            <p:ph type="body"/>
          </p:nvPr>
        </p:nvSpPr>
        <p:spPr>
          <a:xfrm>
            <a:off x="762000" y="1098550"/>
            <a:ext cx="7772400" cy="4689475"/>
          </a:xfrm>
          <a:ln/>
        </p:spPr>
        <p:txBody>
          <a:bodyPr vert="horz" wrap="square" lIns="91440" tIns="45720" rIns="91440" bIns="45720" anchor="t"/>
          <a:p>
            <a:pPr algn="just" eaLnBrk="1" hangingPunct="1">
              <a:lnSpc>
                <a:spcPct val="150000"/>
              </a:lnSpc>
              <a:spcBef>
                <a:spcPct val="0"/>
              </a:spcBef>
            </a:pPr>
            <a:r>
              <a:rPr lang="en-US" altLang="zh-CN" dirty="0">
                <a:solidFill>
                  <a:srgbClr val="FF00FF"/>
                </a:solidFill>
              </a:rPr>
              <a:t>HAVING</a:t>
            </a:r>
            <a:r>
              <a:rPr lang="zh-CN" altLang="en-US" dirty="0"/>
              <a:t>短语与</a:t>
            </a:r>
            <a:r>
              <a:rPr lang="en-US" altLang="zh-CN" dirty="0"/>
              <a:t>WHERE</a:t>
            </a:r>
            <a:r>
              <a:rPr lang="zh-CN" altLang="en-US" dirty="0"/>
              <a:t>子句的区别：</a:t>
            </a:r>
            <a:endParaRPr lang="zh-CN" altLang="en-US" dirty="0"/>
          </a:p>
          <a:p>
            <a:pPr lvl="1" algn="just" eaLnBrk="1" hangingPunct="1">
              <a:lnSpc>
                <a:spcPct val="150000"/>
              </a:lnSpc>
              <a:spcBef>
                <a:spcPct val="0"/>
              </a:spcBef>
            </a:pPr>
            <a:r>
              <a:rPr lang="zh-CN" altLang="en-US" dirty="0"/>
              <a:t>作用对象不同</a:t>
            </a:r>
            <a:endParaRPr lang="zh-CN" altLang="en-US" dirty="0"/>
          </a:p>
          <a:p>
            <a:pPr lvl="1" algn="just" eaLnBrk="1" hangingPunct="1">
              <a:lnSpc>
                <a:spcPct val="150000"/>
              </a:lnSpc>
              <a:spcBef>
                <a:spcPct val="0"/>
              </a:spcBef>
            </a:pPr>
            <a:r>
              <a:rPr lang="en-US" altLang="zh-CN" dirty="0"/>
              <a:t>WHERE</a:t>
            </a:r>
            <a:r>
              <a:rPr lang="zh-CN" altLang="en-US" dirty="0"/>
              <a:t>子句作用于基表或视图，从中选择满足条件的元组</a:t>
            </a:r>
            <a:endParaRPr lang="zh-CN" altLang="en-US" dirty="0"/>
          </a:p>
          <a:p>
            <a:pPr lvl="1" algn="just" eaLnBrk="1" hangingPunct="1">
              <a:lnSpc>
                <a:spcPct val="150000"/>
              </a:lnSpc>
              <a:spcBef>
                <a:spcPct val="0"/>
              </a:spcBef>
            </a:pPr>
            <a:r>
              <a:rPr lang="en-US" altLang="zh-CN" dirty="0"/>
              <a:t>HAVING</a:t>
            </a:r>
            <a:r>
              <a:rPr lang="zh-CN" altLang="en-US" dirty="0"/>
              <a:t>短语作用于组，从中选择满足条件的组。</a:t>
            </a:r>
            <a:endParaRPr lang="en-US" altLang="zh-CN" dirty="0"/>
          </a:p>
          <a:p>
            <a:pPr eaLnBrk="1" hangingPunct="1">
              <a:lnSpc>
                <a:spcPct val="150000"/>
              </a:lnSpc>
              <a:spcBef>
                <a:spcPct val="0"/>
              </a:spcBef>
            </a:pPr>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页脚占位符 4"/>
          <p:cNvSpPr txBox="1">
            <a:spLocks noGrp="1"/>
          </p:cNvSpPr>
          <p:nvPr/>
        </p:nvSpPr>
        <p:spPr>
          <a:xfrm>
            <a:off x="5219700" y="6381750"/>
            <a:ext cx="3600450" cy="320675"/>
          </a:xfrm>
          <a:prstGeom prst="rect">
            <a:avLst/>
          </a:prstGeom>
          <a:noFill/>
          <a:ln w="9525">
            <a:noFill/>
          </a:ln>
        </p:spPr>
        <p:txBody>
          <a:bodyPr/>
          <a:p>
            <a:endParaRPr lang="en-US" altLang="zh-CN" dirty="0">
              <a:latin typeface="Arial" panose="020B0604020202020204" pitchFamily="34" charset="0"/>
            </a:endParaRPr>
          </a:p>
        </p:txBody>
      </p:sp>
      <p:sp>
        <p:nvSpPr>
          <p:cNvPr id="5123" name="Rectangle 2"/>
          <p:cNvSpPr>
            <a:spLocks noGrp="1"/>
          </p:cNvSpPr>
          <p:nvPr>
            <p:ph type="title"/>
          </p:nvPr>
        </p:nvSpPr>
        <p:spPr/>
        <p:txBody>
          <a:bodyPr vert="horz" wrap="square" lIns="91440" tIns="45720" rIns="91440" bIns="45720" anchor="ctr"/>
          <a:p>
            <a:pPr eaLnBrk="1" hangingPunct="1"/>
            <a:r>
              <a:rPr lang="zh-CN" altLang="en-US" sz="3600" dirty="0"/>
              <a:t>第三章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endParaRPr lang="en-US" altLang="zh-CN" sz="3600" dirty="0">
              <a:ea typeface="黑体" panose="02010609060101010101" pitchFamily="49" charset="-122"/>
            </a:endParaRPr>
          </a:p>
        </p:txBody>
      </p:sp>
      <p:sp>
        <p:nvSpPr>
          <p:cNvPr id="5124" name="Rectangle 3"/>
          <p:cNvSpPr>
            <a:spLocks noGrp="1"/>
          </p:cNvSpPr>
          <p:nvPr>
            <p:ph type="body"/>
          </p:nvPr>
        </p:nvSpPr>
        <p:spPr>
          <a:xfrm>
            <a:off x="971550" y="1098550"/>
            <a:ext cx="6508750" cy="4994275"/>
          </a:xfrm>
        </p:spPr>
        <p:txBody>
          <a:bodyPr vert="horz" wrap="square" lIns="91440" tIns="45720" rIns="91440" bIns="45720" anchor="t"/>
          <a:p>
            <a:pPr algn="just" eaLnBrk="1" hangingPunct="1">
              <a:lnSpc>
                <a:spcPct val="130000"/>
              </a:lnSpc>
              <a:buNone/>
            </a:pPr>
            <a:r>
              <a:rPr lang="en-US" altLang="zh-CN" dirty="0"/>
              <a:t>3.1 SQL</a:t>
            </a:r>
            <a:r>
              <a:rPr lang="zh-CN" altLang="en-US" dirty="0"/>
              <a:t>概述</a:t>
            </a:r>
            <a:endParaRPr lang="zh-CN" altLang="en-US" dirty="0"/>
          </a:p>
          <a:p>
            <a:pPr algn="just" eaLnBrk="1" hangingPunct="1">
              <a:lnSpc>
                <a:spcPct val="130000"/>
              </a:lnSpc>
              <a:buNone/>
            </a:pPr>
            <a:r>
              <a:rPr lang="en-US" altLang="zh-CN" dirty="0"/>
              <a:t>3.2 </a:t>
            </a:r>
            <a:r>
              <a:rPr lang="zh-CN" altLang="en-US" dirty="0"/>
              <a:t>学生</a:t>
            </a:r>
            <a:r>
              <a:rPr lang="en-US" altLang="zh-CN" dirty="0"/>
              <a:t>-</a:t>
            </a:r>
            <a:r>
              <a:rPr lang="zh-CN" altLang="en-US" dirty="0"/>
              <a:t>课程数据库</a:t>
            </a:r>
            <a:endParaRPr lang="zh-CN" altLang="en-US" dirty="0"/>
          </a:p>
          <a:p>
            <a:pPr algn="just" eaLnBrk="1" hangingPunct="1">
              <a:lnSpc>
                <a:spcPct val="130000"/>
              </a:lnSpc>
              <a:buNone/>
            </a:pPr>
            <a:r>
              <a:rPr lang="en-US" altLang="zh-CN" dirty="0"/>
              <a:t>3.3 </a:t>
            </a:r>
            <a:r>
              <a:rPr lang="zh-CN" altLang="en-US" dirty="0"/>
              <a:t>数据定义</a:t>
            </a:r>
            <a:endParaRPr lang="zh-CN" altLang="en-US" dirty="0"/>
          </a:p>
          <a:p>
            <a:pPr algn="just" eaLnBrk="1" hangingPunct="1">
              <a:lnSpc>
                <a:spcPct val="130000"/>
              </a:lnSpc>
              <a:buNone/>
            </a:pPr>
            <a:r>
              <a:rPr lang="en-US" altLang="zh-CN" dirty="0">
                <a:solidFill>
                  <a:srgbClr val="0066FF"/>
                </a:solidFill>
              </a:rPr>
              <a:t>3.4 </a:t>
            </a:r>
            <a:r>
              <a:rPr lang="zh-CN" altLang="en-US" dirty="0">
                <a:solidFill>
                  <a:srgbClr val="0066FF"/>
                </a:solidFill>
              </a:rPr>
              <a:t>数据查询</a:t>
            </a:r>
            <a:endParaRPr lang="zh-CN" altLang="en-US" dirty="0">
              <a:solidFill>
                <a:srgbClr val="0066FF"/>
              </a:solidFill>
            </a:endParaRPr>
          </a:p>
          <a:p>
            <a:pPr algn="just" eaLnBrk="1" hangingPunct="1">
              <a:lnSpc>
                <a:spcPct val="130000"/>
              </a:lnSpc>
              <a:buNone/>
            </a:pPr>
            <a:r>
              <a:rPr lang="en-US" altLang="zh-CN" dirty="0"/>
              <a:t>3.5 </a:t>
            </a:r>
            <a:r>
              <a:rPr lang="zh-CN" altLang="en-US" dirty="0"/>
              <a:t>数据更新</a:t>
            </a:r>
            <a:endParaRPr lang="zh-CN" altLang="en-US" sz="3200" dirty="0"/>
          </a:p>
          <a:p>
            <a:pPr algn="just" eaLnBrk="1" hangingPunct="1">
              <a:lnSpc>
                <a:spcPct val="130000"/>
              </a:lnSpc>
              <a:buNone/>
            </a:pPr>
            <a:r>
              <a:rPr lang="en-US" altLang="zh-CN" dirty="0"/>
              <a:t>3.6 </a:t>
            </a:r>
            <a:r>
              <a:rPr lang="zh-CN" altLang="en-US" dirty="0"/>
              <a:t>空值的处理</a:t>
            </a:r>
            <a:endParaRPr lang="zh-CN" altLang="en-US" dirty="0"/>
          </a:p>
          <a:p>
            <a:pPr algn="just" eaLnBrk="1" hangingPunct="1">
              <a:lnSpc>
                <a:spcPct val="130000"/>
              </a:lnSpc>
              <a:buNone/>
            </a:pPr>
            <a:r>
              <a:rPr lang="en-US" altLang="zh-CN" dirty="0"/>
              <a:t>3.7 </a:t>
            </a:r>
            <a:r>
              <a:rPr lang="zh-CN" altLang="en-US" dirty="0"/>
              <a:t>视图</a:t>
            </a:r>
            <a:endParaRPr lang="zh-CN" altLang="en-US" dirty="0"/>
          </a:p>
          <a:p>
            <a:pPr algn="just" eaLnBrk="1" hangingPunct="1">
              <a:lnSpc>
                <a:spcPct val="130000"/>
              </a:lnSpc>
              <a:buNone/>
            </a:pPr>
            <a:r>
              <a:rPr lang="en-US" altLang="zh-CN" dirty="0"/>
              <a:t>3.8 </a:t>
            </a:r>
            <a:r>
              <a:rPr lang="zh-CN" altLang="en-US" dirty="0"/>
              <a:t>小结</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1440" tIns="45720" rIns="91440" bIns="45720" anchor="ctr"/>
          <a:p>
            <a:pPr eaLnBrk="1" hangingPunct="1"/>
            <a:r>
              <a:rPr lang="en-US" altLang="zh-CN" sz="3600" dirty="0"/>
              <a:t>3.4  </a:t>
            </a:r>
            <a:r>
              <a:rPr lang="zh-CN" altLang="en-US" sz="3600" dirty="0"/>
              <a:t>数据查询 </a:t>
            </a:r>
            <a:endParaRPr lang="zh-CN" altLang="en-US" sz="3600" dirty="0"/>
          </a:p>
        </p:txBody>
      </p:sp>
      <p:sp>
        <p:nvSpPr>
          <p:cNvPr id="6147" name="Rectangle 3"/>
          <p:cNvSpPr>
            <a:spLocks noGrp="1" noChangeArrowheads="1"/>
          </p:cNvSpPr>
          <p:nvPr>
            <p:ph type="body" idx="1"/>
          </p:nvPr>
        </p:nvSpPr>
        <p:spPr>
          <a:xfrm>
            <a:off x="900113" y="1196975"/>
            <a:ext cx="6911975" cy="4548188"/>
          </a:xfrm>
        </p:spPr>
        <p:txBody>
          <a:bodyPr vert="horz" wrap="square" lIns="91440" tIns="45720" rIns="91440" bIns="45720" numCol="1" anchor="t" anchorCtr="0" compatLnSpc="1"/>
          <a:lstStyle/>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单表查询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3.4.2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连接查询</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3.4.3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p:txBody>
          <a:bodyPr vert="horz" wrap="square" lIns="91440" tIns="45720" rIns="91440" bIns="45720" anchor="ctr"/>
          <a:p>
            <a:pPr eaLnBrk="1" hangingPunct="1"/>
            <a:r>
              <a:rPr lang="en-US" altLang="zh-CN" sz="3600" dirty="0"/>
              <a:t>3.4.2 </a:t>
            </a:r>
            <a:r>
              <a:rPr lang="zh-CN" altLang="en-US" sz="3600" dirty="0"/>
              <a:t>连接查询 </a:t>
            </a:r>
            <a:endParaRPr lang="zh-CN" altLang="en-US" sz="3600" dirty="0"/>
          </a:p>
        </p:txBody>
      </p:sp>
      <p:sp>
        <p:nvSpPr>
          <p:cNvPr id="7171" name="Rectangle 3"/>
          <p:cNvSpPr>
            <a:spLocks noGrp="1"/>
          </p:cNvSpPr>
          <p:nvPr>
            <p:ph type="body"/>
          </p:nvPr>
        </p:nvSpPr>
        <p:spPr>
          <a:xfrm>
            <a:off x="323850" y="1030288"/>
            <a:ext cx="8505825" cy="5494337"/>
          </a:xfrm>
        </p:spPr>
        <p:txBody>
          <a:bodyPr vert="horz" wrap="square" lIns="91440" tIns="45720" rIns="91440" bIns="45720" anchor="t"/>
          <a:p>
            <a:pPr algn="just" eaLnBrk="1" hangingPunct="1">
              <a:lnSpc>
                <a:spcPct val="150000"/>
              </a:lnSpc>
            </a:pPr>
            <a:r>
              <a:rPr lang="zh-CN" altLang="en-US" dirty="0"/>
              <a:t>连接查询：同时涉及两个以上的表的查询</a:t>
            </a:r>
            <a:endParaRPr lang="zh-CN" altLang="en-US" dirty="0"/>
          </a:p>
          <a:p>
            <a:pPr algn="just" eaLnBrk="1" hangingPunct="1"/>
            <a:r>
              <a:rPr lang="zh-CN" altLang="en-US" dirty="0"/>
              <a:t>连接条件或连接谓词：用来连接两个表的条件</a:t>
            </a:r>
            <a:endParaRPr lang="zh-CN" altLang="en-US" dirty="0"/>
          </a:p>
          <a:p>
            <a:pPr algn="just" eaLnBrk="1" hangingPunct="1">
              <a:buNone/>
            </a:pPr>
            <a:r>
              <a:rPr lang="zh-CN" altLang="en-US" dirty="0"/>
              <a:t>	 一般格式：</a:t>
            </a:r>
            <a:endParaRPr lang="zh-CN" altLang="en-US" dirty="0"/>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endParaRPr lang="en-US" altLang="zh-CN" dirty="0"/>
          </a:p>
          <a:p>
            <a:pPr algn="just" eaLnBrk="1" hangingPunct="1">
              <a:lnSpc>
                <a:spcPct val="150000"/>
              </a:lnSpc>
            </a:pPr>
            <a:r>
              <a:rPr lang="zh-CN" altLang="en-US" dirty="0"/>
              <a:t>连接字段：连接谓词中的列名称</a:t>
            </a:r>
            <a:endParaRPr lang="zh-CN" altLang="en-US" dirty="0"/>
          </a:p>
          <a:p>
            <a:pPr lvl="1" algn="just" eaLnBrk="1" hangingPunct="1"/>
            <a:r>
              <a:rPr lang="zh-CN" altLang="en-US" dirty="0"/>
              <a:t>连接条件中的各连接字段类型必须是可比的，但名字不必相同</a:t>
            </a:r>
            <a:endParaRPr lang="zh-CN" altLang="en-US"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数据库系统概论">
  <a:themeElements>
    <a:clrScheme name="3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3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32077</Words>
  <Application>WPS 演示</Application>
  <PresentationFormat>全屏显示(4:3)</PresentationFormat>
  <Paragraphs>2946</Paragraphs>
  <Slides>211</Slides>
  <Notes>1</Notes>
  <HiddenSlides>0</HiddenSlides>
  <MMClips>0</MMClips>
  <ScaleCrop>false</ScaleCrop>
  <HeadingPairs>
    <vt:vector size="8" baseType="variant">
      <vt:variant>
        <vt:lpstr>已用的字体</vt:lpstr>
      </vt:variant>
      <vt:variant>
        <vt:i4>13</vt:i4>
      </vt:variant>
      <vt:variant>
        <vt:lpstr>主题</vt:lpstr>
      </vt:variant>
      <vt:variant>
        <vt:i4>5</vt:i4>
      </vt:variant>
      <vt:variant>
        <vt:lpstr>嵌入 OLE 服务器</vt:lpstr>
      </vt:variant>
      <vt:variant>
        <vt:i4>2</vt:i4>
      </vt:variant>
      <vt:variant>
        <vt:lpstr>幻灯片标题</vt:lpstr>
      </vt:variant>
      <vt:variant>
        <vt:i4>211</vt:i4>
      </vt:variant>
    </vt:vector>
  </HeadingPairs>
  <TitlesOfParts>
    <vt:vector size="231" baseType="lpstr">
      <vt:lpstr>Arial</vt:lpstr>
      <vt:lpstr>宋体</vt:lpstr>
      <vt:lpstr>Wingdings</vt:lpstr>
      <vt:lpstr>Calibri</vt:lpstr>
      <vt:lpstr>黑体</vt:lpstr>
      <vt:lpstr>Times New Roman</vt:lpstr>
      <vt:lpstr>Times-Roman</vt:lpstr>
      <vt:lpstr>隶书</vt:lpstr>
      <vt:lpstr>Tahoma</vt:lpstr>
      <vt:lpstr>Courier New</vt:lpstr>
      <vt:lpstr>华文琥珀</vt:lpstr>
      <vt:lpstr>微软雅黑</vt:lpstr>
      <vt:lpstr>Arial Unicode MS</vt:lpstr>
      <vt:lpstr>数据库系统概论</vt:lpstr>
      <vt:lpstr>1_数据库系统概论</vt:lpstr>
      <vt:lpstr>2_数据库系统概论</vt:lpstr>
      <vt:lpstr>3_数据库系统概论</vt:lpstr>
      <vt:lpstr>4_数据库系统概论</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关系数据库标准语言SQL</vt:lpstr>
      <vt:lpstr>3.4  数据查询 </vt:lpstr>
      <vt:lpstr>3.4.2 连接查询 </vt:lpstr>
      <vt:lpstr>连接查询（续）</vt:lpstr>
      <vt:lpstr>1. 等值与非等值连接查询 </vt:lpstr>
      <vt:lpstr>等值与非等值连接查询（续）</vt:lpstr>
      <vt:lpstr>连接操作的执行过程</vt:lpstr>
      <vt:lpstr>连接操作的执行过程（续）</vt:lpstr>
      <vt:lpstr>连接操作的执行过程（续）</vt:lpstr>
      <vt:lpstr>连接操作的执行过程（续）</vt:lpstr>
      <vt:lpstr>等值与非等值连接查询（续）</vt:lpstr>
      <vt:lpstr>等值与非等值连接查询（续）</vt:lpstr>
      <vt:lpstr>连接查询（续）</vt:lpstr>
      <vt:lpstr>2. 自身连接 </vt:lpstr>
      <vt:lpstr>自身连接（续）</vt:lpstr>
      <vt:lpstr>自身连接（续）</vt:lpstr>
      <vt:lpstr>连接查询（续）</vt:lpstr>
      <vt:lpstr>3. 外连接</vt:lpstr>
      <vt:lpstr>外连接（续）</vt:lpstr>
      <vt:lpstr>外连接（续） </vt:lpstr>
      <vt:lpstr>连接查询（续）</vt:lpstr>
      <vt:lpstr>4. 多表连接</vt:lpstr>
      <vt:lpstr>3.4  数据查询 </vt:lpstr>
      <vt:lpstr>嵌套查询（续）</vt:lpstr>
      <vt:lpstr>嵌套查询（续）</vt:lpstr>
      <vt:lpstr>嵌套查询求解方法</vt:lpstr>
      <vt:lpstr>嵌套查询求解方法（续）</vt:lpstr>
      <vt:lpstr>3.4.3  嵌套查询</vt:lpstr>
      <vt:lpstr>1. 带有IN谓词的子查询</vt:lpstr>
      <vt:lpstr>带有IN谓词的子查询（续）</vt:lpstr>
      <vt:lpstr>带有IN谓词的子查询（续）</vt:lpstr>
      <vt:lpstr>带有IN谓词的子查询（续）</vt:lpstr>
      <vt:lpstr>带有IN谓词的子查询（续）</vt:lpstr>
      <vt:lpstr>带有IN谓词的子查询（续）</vt:lpstr>
      <vt:lpstr>3.4.3  嵌套查询</vt:lpstr>
      <vt:lpstr>2. 带有比较运算符的子查询</vt:lpstr>
      <vt:lpstr>第三章  关系数据库标准语言SQL</vt:lpstr>
      <vt:lpstr>3.5  数据更新 </vt:lpstr>
      <vt:lpstr>3.5.1  插入数据</vt:lpstr>
      <vt:lpstr>1. 插入元组</vt:lpstr>
      <vt:lpstr>插入元组（续）</vt:lpstr>
      <vt:lpstr>插入元组（续）</vt:lpstr>
      <vt:lpstr>插入元组（续）</vt:lpstr>
      <vt:lpstr>插入元组（续）</vt:lpstr>
      <vt:lpstr>插入元组（续）</vt:lpstr>
      <vt:lpstr>2. 插入子查询结果</vt:lpstr>
      <vt:lpstr>插入子查询结果（续）</vt:lpstr>
      <vt:lpstr>插入子查询结果（续）</vt:lpstr>
      <vt:lpstr>3.5  数据更新 </vt:lpstr>
      <vt:lpstr>3.5.2  修改数据</vt:lpstr>
      <vt:lpstr>修改数据（续）</vt:lpstr>
      <vt:lpstr>1. 修改某一个元组的值</vt:lpstr>
      <vt:lpstr>2. 修改多个元组的值</vt:lpstr>
      <vt:lpstr>3. 带子查询的修改语句</vt:lpstr>
      <vt:lpstr>修改数据（续）</vt:lpstr>
      <vt:lpstr>3.5  数据更新 </vt:lpstr>
      <vt:lpstr>3.5.3  删除数据</vt:lpstr>
      <vt:lpstr>删除数据（续）</vt:lpstr>
      <vt:lpstr>1. 删除某一个元组的值</vt:lpstr>
      <vt:lpstr>2. 删除多个元组的值</vt:lpstr>
      <vt:lpstr>3. 带子查询的删除语句</vt:lpstr>
      <vt:lpstr>第三章  关系数据库标准语言SQL</vt:lpstr>
      <vt:lpstr>3.6 空值的处理</vt:lpstr>
      <vt:lpstr>1. 空值的产生</vt:lpstr>
      <vt:lpstr>空值的产生（续）</vt:lpstr>
      <vt:lpstr>2. 空值的判断</vt:lpstr>
      <vt:lpstr>3. 空值的约束条件</vt:lpstr>
      <vt:lpstr>4. 空值的算术运算、比较运算和逻辑运算</vt:lpstr>
      <vt:lpstr>空值的算术运算、比较运算和逻辑运算(续)</vt:lpstr>
      <vt:lpstr>空值的算术运算、比较运算和逻辑运算（续）</vt:lpstr>
      <vt:lpstr>空值的算术运算、比较运算和逻辑运算（续）</vt:lpstr>
      <vt:lpstr>第三章  关系数据库标准语言SQL</vt:lpstr>
      <vt:lpstr>3.7  视图</vt:lpstr>
      <vt:lpstr>3.7  视图</vt:lpstr>
      <vt:lpstr>3.7.1  定义视图</vt:lpstr>
      <vt:lpstr>1. 建立视图</vt:lpstr>
      <vt:lpstr>建立视图（续）</vt:lpstr>
      <vt:lpstr>建立视图（续）</vt:lpstr>
      <vt:lpstr> 建立视图（续）</vt:lpstr>
      <vt:lpstr>建立视图（续）</vt:lpstr>
      <vt:lpstr>建立视图（续）</vt:lpstr>
      <vt:lpstr>建立视图（续）</vt:lpstr>
      <vt:lpstr>建立视图（续）</vt:lpstr>
      <vt:lpstr>建立视图（续）</vt:lpstr>
      <vt:lpstr>建立视图（续）</vt:lpstr>
      <vt:lpstr>建立视图（续）</vt:lpstr>
      <vt:lpstr> 建立视图（续）</vt:lpstr>
      <vt:lpstr>2. 删除视图</vt:lpstr>
      <vt:lpstr>删除视图（续）</vt:lpstr>
      <vt:lpstr>3.7  视图</vt:lpstr>
      <vt:lpstr>3.7.2  查询视图</vt:lpstr>
      <vt:lpstr>查询视图（续）</vt:lpstr>
      <vt:lpstr>查询视图（续）</vt:lpstr>
      <vt:lpstr>查询视图（续）</vt:lpstr>
      <vt:lpstr>查询视图（续）</vt:lpstr>
      <vt:lpstr>查询视图（续）</vt:lpstr>
      <vt:lpstr>3.7 视图</vt:lpstr>
      <vt:lpstr>更新视图（续）</vt:lpstr>
      <vt:lpstr>更新视图（续）</vt:lpstr>
      <vt:lpstr>更新视图（续）</vt:lpstr>
      <vt:lpstr>更新视图（续）</vt:lpstr>
      <vt:lpstr>更新视图（续）</vt:lpstr>
      <vt:lpstr>更新视图（续）</vt:lpstr>
      <vt:lpstr>更新视图（续）</vt:lpstr>
      <vt:lpstr>3.7  视图</vt:lpstr>
      <vt:lpstr>3.7.4  视图的作用</vt:lpstr>
      <vt:lpstr>视图的作用（续）</vt:lpstr>
      <vt:lpstr>视图的作用（续）</vt:lpstr>
      <vt:lpstr>视图的作用（续）</vt:lpstr>
      <vt:lpstr>视图的作用（续）</vt:lpstr>
      <vt:lpstr>视图的作用（续）</vt:lpstr>
      <vt:lpstr>视图的作用（续）</vt:lpstr>
      <vt:lpstr>视图的作用（续）</vt:lpstr>
      <vt:lpstr>第三章  关系数据库标准语言SQL</vt:lpstr>
      <vt:lpstr>3.8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欧阳冰嫣</cp:lastModifiedBy>
  <cp:revision>124</cp:revision>
  <dcterms:created xsi:type="dcterms:W3CDTF">2014-10-22T07:43:12Z</dcterms:created>
  <dcterms:modified xsi:type="dcterms:W3CDTF">2020-10-25T05:57:50Z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