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0" r:id="rId5"/>
    <p:sldId id="258" r:id="rId6"/>
    <p:sldId id="260" r:id="rId7"/>
    <p:sldId id="321" r:id="rId8"/>
    <p:sldId id="322" r:id="rId9"/>
    <p:sldId id="323" r:id="rId10"/>
    <p:sldId id="324" r:id="rId11"/>
    <p:sldId id="325" r:id="rId12"/>
    <p:sldId id="326" r:id="rId13"/>
    <p:sldId id="327" r:id="rId14"/>
    <p:sldId id="328" r:id="rId15"/>
    <p:sldId id="329" r:id="rId16"/>
    <p:sldId id="504" r:id="rId17"/>
    <p:sldId id="266" r:id="rId18"/>
    <p:sldId id="331" r:id="rId19"/>
    <p:sldId id="332" r:id="rId20"/>
    <p:sldId id="333" r:id="rId21"/>
    <p:sldId id="334" r:id="rId22"/>
    <p:sldId id="335" r:id="rId23"/>
    <p:sldId id="336" r:id="rId24"/>
    <p:sldId id="337" r:id="rId25"/>
    <p:sldId id="338" r:id="rId26"/>
    <p:sldId id="339" r:id="rId27"/>
    <p:sldId id="340" r:id="rId28"/>
    <p:sldId id="341" r:id="rId29"/>
    <p:sldId id="492" r:id="rId30"/>
  </p:sldIdLst>
  <p:sldSz cx="9144000" cy="5143500"/>
  <p:notesSz cx="6858000" cy="9144000"/>
  <p:custDataLst>
    <p:tags r:id="rId3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rgbClr val="000000"/>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729"/>
  </p:normalViewPr>
  <p:slideViewPr>
    <p:cSldViewPr showGuides="1">
      <p:cViewPr varScale="1">
        <p:scale>
          <a:sx n="162" d="100"/>
          <a:sy n="162" d="100"/>
        </p:scale>
        <p:origin x="144" y="138"/>
      </p:cViewPr>
      <p:guideLst>
        <p:guide orient="horz" pos="1620"/>
        <p:guide pos="283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2"/>
          <p:cNvSpPr>
            <a:spLocks noGrp="1"/>
          </p:cNvSpPr>
          <p:nvPr>
            <p:ph type="sldImg" idx="2"/>
          </p:nvPr>
        </p:nvSpPr>
        <p:spPr>
          <a:xfrm>
            <a:off x="1143000" y="685800"/>
            <a:ext cx="4572000" cy="3429000"/>
          </a:xfrm>
          <a:prstGeom prst="rect">
            <a:avLst/>
          </a:prstGeom>
          <a:noFill/>
          <a:ln w="9525">
            <a:noFill/>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Click to edit Master text styles</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771525" marR="0" lvl="1" indent="-54292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Second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247775" marR="0" lvl="2" indent="-7905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Third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1704975" marR="0" lvl="3" indent="-10191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Fourth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a:p>
            <a:pPr marL="2162175" marR="0" lvl="4" indent="-1247775" algn="l" defTabSz="914400" rtl="0" eaLnBrk="0" fontAlgn="base" latinLnBrk="0" hangingPunct="0">
              <a:lnSpc>
                <a:spcPct val="100000"/>
              </a:lnSpc>
              <a:spcBef>
                <a:spcPts val="400"/>
              </a:spcBef>
              <a:spcAft>
                <a:spcPct val="0"/>
              </a:spcAft>
              <a:buClrTx/>
              <a:buSzPct val="100000"/>
              <a:buFont typeface="Times New Roman" panose="02020603050405020304" pitchFamily="18" charset="0"/>
              <a:buNone/>
              <a:defRPr/>
            </a:pPr>
            <a:r>
              <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Fifth level</a:t>
            </a:r>
            <a:endParaRPr kumimoji="0" lang="zh-CN"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1pPr>
    <a:lvl2pPr marL="771525" indent="-54292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2pPr>
    <a:lvl3pPr marL="1247775" indent="-7905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3pPr>
    <a:lvl4pPr marL="1704975" indent="-10191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4pPr>
    <a:lvl5pPr marL="2162175" indent="-1247775" algn="l" rtl="0" eaLnBrk="0" fontAlgn="base" hangingPunct="0">
      <a:spcBef>
        <a:spcPts val="400"/>
      </a:spcBef>
      <a:spcAft>
        <a:spcPct val="0"/>
      </a:spcAft>
      <a:buSzPct val="100000"/>
      <a:buFont typeface="Times New Roman" panose="02020603050405020304" pitchFamily="18" charset="0"/>
      <a:defRPr sz="12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spect="1" noTextEdit="1"/>
          </p:cNvSpPr>
          <p:nvPr>
            <p:ph type="sldImg"/>
          </p:nvPr>
        </p:nvSpPr>
        <p:spPr>
          <a:xfrm>
            <a:off x="381000" y="685800"/>
            <a:ext cx="6096000" cy="3429000"/>
          </a:xfrm>
        </p:spPr>
      </p:sp>
      <p:sp>
        <p:nvSpPr>
          <p:cNvPr id="409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spect="1" noTextEdit="1"/>
          </p:cNvSpPr>
          <p:nvPr>
            <p:ph type="sldImg"/>
          </p:nvPr>
        </p:nvSpPr>
        <p:spPr>
          <a:xfrm>
            <a:off x="381000" y="685800"/>
            <a:ext cx="6096000" cy="3429000"/>
          </a:xfrm>
        </p:spPr>
      </p:sp>
      <p:sp>
        <p:nvSpPr>
          <p:cNvPr id="22531"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spect="1" noTextEdit="1"/>
          </p:cNvSpPr>
          <p:nvPr>
            <p:ph type="sldImg"/>
          </p:nvPr>
        </p:nvSpPr>
        <p:spPr>
          <a:xfrm>
            <a:off x="381000" y="685800"/>
            <a:ext cx="6096000" cy="3429000"/>
          </a:xfrm>
        </p:spPr>
      </p:sp>
      <p:sp>
        <p:nvSpPr>
          <p:cNvPr id="2457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spect="1" noTextEdit="1"/>
          </p:cNvSpPr>
          <p:nvPr>
            <p:ph type="sldImg"/>
          </p:nvPr>
        </p:nvSpPr>
        <p:spPr>
          <a:xfrm>
            <a:off x="381000" y="685800"/>
            <a:ext cx="6096000" cy="3429000"/>
          </a:xfrm>
        </p:spPr>
      </p:sp>
      <p:sp>
        <p:nvSpPr>
          <p:cNvPr id="26627"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spect="1" noTextEdit="1"/>
          </p:cNvSpPr>
          <p:nvPr>
            <p:ph type="sldImg"/>
          </p:nvPr>
        </p:nvSpPr>
        <p:spPr>
          <a:xfrm>
            <a:off x="381000" y="685800"/>
            <a:ext cx="6096000" cy="3429000"/>
          </a:xfrm>
        </p:spPr>
      </p:sp>
      <p:sp>
        <p:nvSpPr>
          <p:cNvPr id="2867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spect="1" noTextEdit="1"/>
          </p:cNvSpPr>
          <p:nvPr>
            <p:ph type="sldImg"/>
          </p:nvPr>
        </p:nvSpPr>
        <p:spPr>
          <a:xfrm>
            <a:off x="381000" y="685800"/>
            <a:ext cx="6096000" cy="3429000"/>
          </a:xfrm>
        </p:spPr>
      </p:sp>
      <p:sp>
        <p:nvSpPr>
          <p:cNvPr id="30723"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spect="1" noTextEdit="1"/>
          </p:cNvSpPr>
          <p:nvPr>
            <p:ph type="sldImg"/>
          </p:nvPr>
        </p:nvSpPr>
        <p:spPr>
          <a:xfrm>
            <a:off x="381000" y="685800"/>
            <a:ext cx="6096000" cy="3429000"/>
          </a:xfrm>
        </p:spPr>
      </p:sp>
      <p:sp>
        <p:nvSpPr>
          <p:cNvPr id="32771"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spect="1" noTextEdit="1"/>
          </p:cNvSpPr>
          <p:nvPr>
            <p:ph type="sldImg"/>
          </p:nvPr>
        </p:nvSpPr>
        <p:spPr>
          <a:xfrm>
            <a:off x="381000" y="685800"/>
            <a:ext cx="6096000" cy="3429000"/>
          </a:xfrm>
        </p:spPr>
      </p:sp>
      <p:sp>
        <p:nvSpPr>
          <p:cNvPr id="3481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spect="1" noTextEdit="1"/>
          </p:cNvSpPr>
          <p:nvPr>
            <p:ph type="sldImg"/>
          </p:nvPr>
        </p:nvSpPr>
        <p:spPr>
          <a:xfrm>
            <a:off x="381000" y="685800"/>
            <a:ext cx="6096000" cy="3429000"/>
          </a:xfrm>
        </p:spPr>
      </p:sp>
      <p:sp>
        <p:nvSpPr>
          <p:cNvPr id="36867"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spect="1" noTextEdit="1"/>
          </p:cNvSpPr>
          <p:nvPr>
            <p:ph type="sldImg"/>
          </p:nvPr>
        </p:nvSpPr>
        <p:spPr>
          <a:xfrm>
            <a:off x="381000" y="685800"/>
            <a:ext cx="6096000" cy="3429000"/>
          </a:xfrm>
        </p:spPr>
      </p:sp>
      <p:sp>
        <p:nvSpPr>
          <p:cNvPr id="3891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spect="1" noTextEdit="1"/>
          </p:cNvSpPr>
          <p:nvPr>
            <p:ph type="sldImg"/>
          </p:nvPr>
        </p:nvSpPr>
        <p:spPr>
          <a:xfrm>
            <a:off x="381000" y="685800"/>
            <a:ext cx="6096000" cy="3429000"/>
          </a:xfrm>
        </p:spPr>
      </p:sp>
      <p:sp>
        <p:nvSpPr>
          <p:cNvPr id="6147"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spect="1" noTextEdit="1"/>
          </p:cNvSpPr>
          <p:nvPr>
            <p:ph type="sldImg"/>
          </p:nvPr>
        </p:nvSpPr>
        <p:spPr>
          <a:xfrm>
            <a:off x="381000" y="685800"/>
            <a:ext cx="6096000" cy="3429000"/>
          </a:xfrm>
        </p:spPr>
      </p:sp>
      <p:sp>
        <p:nvSpPr>
          <p:cNvPr id="40963"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spect="1" noTextEdit="1"/>
          </p:cNvSpPr>
          <p:nvPr>
            <p:ph type="sldImg"/>
          </p:nvPr>
        </p:nvSpPr>
        <p:spPr>
          <a:xfrm>
            <a:off x="381000" y="685800"/>
            <a:ext cx="6096000" cy="3429000"/>
          </a:xfrm>
        </p:spPr>
      </p:sp>
      <p:sp>
        <p:nvSpPr>
          <p:cNvPr id="43011"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spect="1" noTextEdit="1"/>
          </p:cNvSpPr>
          <p:nvPr>
            <p:ph type="sldImg"/>
          </p:nvPr>
        </p:nvSpPr>
        <p:spPr>
          <a:xfrm>
            <a:off x="381000" y="685800"/>
            <a:ext cx="6096000" cy="3429000"/>
          </a:xfrm>
        </p:spPr>
      </p:sp>
      <p:sp>
        <p:nvSpPr>
          <p:cNvPr id="4505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spect="1" noTextEdit="1"/>
          </p:cNvSpPr>
          <p:nvPr>
            <p:ph type="sldImg"/>
          </p:nvPr>
        </p:nvSpPr>
        <p:spPr>
          <a:xfrm>
            <a:off x="381000" y="685800"/>
            <a:ext cx="6096000" cy="3429000"/>
          </a:xfrm>
        </p:spPr>
      </p:sp>
      <p:sp>
        <p:nvSpPr>
          <p:cNvPr id="47107"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spect="1" noTextEdit="1"/>
          </p:cNvSpPr>
          <p:nvPr>
            <p:ph type="sldImg"/>
          </p:nvPr>
        </p:nvSpPr>
        <p:spPr>
          <a:xfrm>
            <a:off x="381000" y="685800"/>
            <a:ext cx="6096000" cy="3429000"/>
          </a:xfrm>
        </p:spPr>
      </p:sp>
      <p:sp>
        <p:nvSpPr>
          <p:cNvPr id="4915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spect="1" noTextEdit="1"/>
          </p:cNvSpPr>
          <p:nvPr>
            <p:ph type="sldImg"/>
          </p:nvPr>
        </p:nvSpPr>
        <p:spPr>
          <a:xfrm>
            <a:off x="381000" y="685800"/>
            <a:ext cx="6096000" cy="3429000"/>
          </a:xfrm>
        </p:spPr>
      </p:sp>
      <p:sp>
        <p:nvSpPr>
          <p:cNvPr id="51203"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spect="1" noTextEdit="1"/>
          </p:cNvSpPr>
          <p:nvPr>
            <p:ph type="sldImg"/>
          </p:nvPr>
        </p:nvSpPr>
        <p:spPr>
          <a:xfrm>
            <a:off x="381000" y="685800"/>
            <a:ext cx="6096000" cy="3429000"/>
          </a:xfrm>
        </p:spPr>
      </p:sp>
      <p:sp>
        <p:nvSpPr>
          <p:cNvPr id="53251"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0098" name="Rectangle 2"/>
          <p:cNvSpPr>
            <a:spLocks noGrp="1" noChangeAspect="1" noTextEdit="1"/>
          </p:cNvSpPr>
          <p:nvPr>
            <p:ph type="sldImg"/>
          </p:nvPr>
        </p:nvSpPr>
        <p:spPr>
          <a:xfrm>
            <a:off x="381000" y="685800"/>
            <a:ext cx="6096000" cy="3429000"/>
          </a:xfrm>
        </p:spPr>
      </p:sp>
      <p:sp>
        <p:nvSpPr>
          <p:cNvPr id="26009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spect="1" noTextEdit="1"/>
          </p:cNvSpPr>
          <p:nvPr>
            <p:ph type="sldImg"/>
          </p:nvPr>
        </p:nvSpPr>
        <p:spPr>
          <a:xfrm>
            <a:off x="381000" y="685800"/>
            <a:ext cx="6096000" cy="3429000"/>
          </a:xfrm>
        </p:spPr>
      </p:sp>
      <p:sp>
        <p:nvSpPr>
          <p:cNvPr id="819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spect="1" noTextEdit="1"/>
          </p:cNvSpPr>
          <p:nvPr>
            <p:ph type="sldImg"/>
          </p:nvPr>
        </p:nvSpPr>
        <p:spPr>
          <a:xfrm>
            <a:off x="381000" y="685800"/>
            <a:ext cx="6096000" cy="3429000"/>
          </a:xfrm>
        </p:spPr>
      </p:sp>
      <p:sp>
        <p:nvSpPr>
          <p:cNvPr id="10243"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spect="1" noTextEdit="1"/>
          </p:cNvSpPr>
          <p:nvPr>
            <p:ph type="sldImg"/>
          </p:nvPr>
        </p:nvSpPr>
        <p:spPr>
          <a:xfrm>
            <a:off x="381000" y="685800"/>
            <a:ext cx="6096000" cy="3429000"/>
          </a:xfrm>
        </p:spPr>
      </p:sp>
      <p:sp>
        <p:nvSpPr>
          <p:cNvPr id="12291"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spect="1" noTextEdit="1"/>
          </p:cNvSpPr>
          <p:nvPr>
            <p:ph type="sldImg"/>
          </p:nvPr>
        </p:nvSpPr>
        <p:spPr>
          <a:xfrm>
            <a:off x="381000" y="685800"/>
            <a:ext cx="6096000" cy="3429000"/>
          </a:xfrm>
        </p:spPr>
      </p:sp>
      <p:sp>
        <p:nvSpPr>
          <p:cNvPr id="14339"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spect="1" noTextEdit="1"/>
          </p:cNvSpPr>
          <p:nvPr>
            <p:ph type="sldImg"/>
          </p:nvPr>
        </p:nvSpPr>
        <p:spPr>
          <a:xfrm>
            <a:off x="381000" y="685800"/>
            <a:ext cx="6096000" cy="3429000"/>
          </a:xfrm>
        </p:spPr>
      </p:sp>
      <p:sp>
        <p:nvSpPr>
          <p:cNvPr id="16387"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spect="1" noTextEdit="1"/>
          </p:cNvSpPr>
          <p:nvPr>
            <p:ph type="sldImg"/>
          </p:nvPr>
        </p:nvSpPr>
        <p:spPr>
          <a:xfrm>
            <a:off x="381000" y="685800"/>
            <a:ext cx="6096000" cy="3429000"/>
          </a:xfrm>
        </p:spPr>
      </p:sp>
      <p:sp>
        <p:nvSpPr>
          <p:cNvPr id="18435"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spect="1" noTextEdit="1"/>
          </p:cNvSpPr>
          <p:nvPr>
            <p:ph type="sldImg"/>
          </p:nvPr>
        </p:nvSpPr>
        <p:spPr>
          <a:xfrm>
            <a:off x="381000" y="685800"/>
            <a:ext cx="6096000" cy="3429000"/>
          </a:xfrm>
        </p:spPr>
      </p:sp>
      <p:sp>
        <p:nvSpPr>
          <p:cNvPr id="20483" name="Rectangle 3"/>
          <p:cNvSpPr>
            <a:spLocks noGrp="1"/>
          </p:cNvSpPr>
          <p:nvPr>
            <p:ph type="body" idx="1"/>
          </p:nvPr>
        </p:nvSpPr>
        <p:spPr/>
        <p:txBody>
          <a:bodyPr wrap="square" lIns="91440" tIns="45720" rIns="91440" bIns="45720" anchor="t" anchorCtr="0"/>
          <a:p>
            <a:pPr lvl="0" eaLnBrk="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灯片编号占位符 3"/>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4"/>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45719" tIns="45720" rIns="45719"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endParaRPr kumimoji="0" lang="zh-CN" altLang="en-US" sz="3200" b="1" i="0" u="none" strike="noStrike" kern="0" cap="none" spc="0" normalizeH="0" baseline="0" noProof="0">
              <a:ln>
                <a:noFill/>
              </a:ln>
              <a:solidFill>
                <a:srgbClr val="21212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灯片编号占位符 4"/>
          <p:cNvSpPr>
            <a:spLocks noGrp="1"/>
          </p:cNvSpPr>
          <p:nvPr>
            <p:ph type="sldNum" sz="quarter" idx="10"/>
          </p:nvPr>
        </p:nvSpPr>
        <p:spPr/>
        <p:txBody>
          <a:bodyPr/>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2"/>
          <p:cNvSpPr>
            <a:spLocks noGrp="1"/>
          </p:cNvSpPr>
          <p:nvPr>
            <p:ph type="title"/>
          </p:nvPr>
        </p:nvSpPr>
        <p:spPr>
          <a:xfrm>
            <a:off x="457200" y="206375"/>
            <a:ext cx="8229600" cy="857250"/>
          </a:xfrm>
          <a:prstGeom prst="rect">
            <a:avLst/>
          </a:prstGeom>
          <a:noFill/>
          <a:ln w="12700">
            <a:noFill/>
          </a:ln>
        </p:spPr>
        <p:txBody>
          <a:bodyPr lIns="45719" rIns="45719" anchor="ctr" anchorCtr="0"/>
          <a:p>
            <a:pPr lvl="0"/>
            <a:r>
              <a:rPr lang="zh-CN" altLang="zh-CN" dirty="0"/>
              <a:t>Click to edit Master title style</a:t>
            </a:r>
            <a:endParaRPr lang="zh-CN" altLang="zh-CN" dirty="0"/>
          </a:p>
        </p:txBody>
      </p:sp>
      <p:sp>
        <p:nvSpPr>
          <p:cNvPr id="1027" name="Rectangle 3"/>
          <p:cNvSpPr>
            <a:spLocks noGrp="1"/>
          </p:cNvSpPr>
          <p:nvPr>
            <p:ph type="body" idx="1"/>
          </p:nvPr>
        </p:nvSpPr>
        <p:spPr>
          <a:xfrm>
            <a:off x="457200" y="1200150"/>
            <a:ext cx="8229600" cy="3394075"/>
          </a:xfrm>
          <a:prstGeom prst="rect">
            <a:avLst/>
          </a:prstGeom>
          <a:noFill/>
          <a:ln w="12700">
            <a:noFill/>
          </a:ln>
        </p:spPr>
        <p:txBody>
          <a:bodyPr lIns="45719" rIns="45719"/>
          <a:p>
            <a:pPr lvl="0"/>
            <a:r>
              <a:rPr lang="zh-CN" altLang="zh-CN" dirty="0"/>
              <a:t>Click to edit Master text styles</a:t>
            </a:r>
            <a:endParaRPr lang="zh-CN" altLang="zh-CN" dirty="0"/>
          </a:p>
          <a:p>
            <a:pPr lvl="1"/>
            <a:r>
              <a:rPr lang="zh-CN" altLang="zh-CN" dirty="0"/>
              <a:t>Second level</a:t>
            </a:r>
            <a:endParaRPr lang="zh-CN" altLang="zh-CN" dirty="0"/>
          </a:p>
          <a:p>
            <a:pPr lvl="2"/>
            <a:r>
              <a:rPr lang="zh-CN" altLang="zh-CN" dirty="0"/>
              <a:t>Third level</a:t>
            </a:r>
            <a:endParaRPr lang="zh-CN" altLang="zh-CN" dirty="0"/>
          </a:p>
          <a:p>
            <a:pPr lvl="3"/>
            <a:r>
              <a:rPr lang="zh-CN" altLang="zh-CN" dirty="0"/>
              <a:t>Fourth level</a:t>
            </a:r>
            <a:endParaRPr lang="zh-CN" altLang="zh-CN" dirty="0"/>
          </a:p>
          <a:p>
            <a:pPr lvl="4"/>
            <a:r>
              <a:rPr lang="zh-CN" altLang="zh-CN" dirty="0"/>
              <a:t>Fifth level</a:t>
            </a:r>
            <a:endParaRPr lang="zh-CN" altLang="zh-CN" dirty="0"/>
          </a:p>
        </p:txBody>
      </p:sp>
      <p:sp>
        <p:nvSpPr>
          <p:cNvPr id="1028" name="Rectangle 4"/>
          <p:cNvSpPr>
            <a:spLocks noGrp="1" noChangeArrowheads="1"/>
          </p:cNvSpPr>
          <p:nvPr>
            <p:ph type="sldNum" sz="quarter" idx="4"/>
          </p:nvPr>
        </p:nvSpPr>
        <p:spPr bwMode="auto">
          <a:xfrm>
            <a:off x="6288088" y="4632325"/>
            <a:ext cx="263525" cy="268288"/>
          </a:xfrm>
          <a:prstGeom prst="rect">
            <a:avLst/>
          </a:prstGeom>
          <a:noFill/>
          <a:ln>
            <a:noFill/>
          </a:ln>
          <a:effectLst/>
        </p:spPr>
        <p:txBody>
          <a:bodyPr vert="horz" wrap="none" lIns="45719" tIns="45720" rIns="45719" bIns="45720" numCol="1" anchor="ctr" anchorCtr="0" compatLnSpc="1"/>
          <a:lstStyle>
            <a:lvl1pPr algn="r" eaLnBrk="1" hangingPunct="0">
              <a:buClr>
                <a:srgbClr val="000000"/>
              </a:buClr>
              <a:buSzPct val="100000"/>
              <a:buFont typeface="Times New Roman" panose="02020603050405020304" pitchFamily="18" charset="0"/>
              <a:buNone/>
              <a:defRPr sz="1200">
                <a:latin typeface="Calibri" panose="020F0502020204030204" pitchFamily="34" charset="0"/>
                <a:sym typeface="Calibri" panose="020F0502020204030204" pitchFamily="34" charset="0"/>
              </a:defRPr>
            </a:lvl1pPr>
          </a:lstStyle>
          <a:p>
            <a:pPr marL="0" marR="0" lvl="0" indent="0" algn="r" defTabSz="914400"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defRPr/>
            </a:pPr>
            <a:fld id="{697D4B6A-ECD7-43C5-8BA0-DE4E92C7D595}" type="slidenum">
              <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rPr>
            </a:fld>
            <a:endParaRPr kumimoji="0" lang="zh-CN" altLang="zh-CN" sz="1200" b="0" i="0" u="none" strike="noStrike" kern="1200" cap="none" spc="0" normalizeH="0" baseline="0" noProof="0">
              <a:ln>
                <a:noFill/>
              </a:ln>
              <a:solidFill>
                <a:srgbClr val="000000"/>
              </a:solidFill>
              <a:effectLst/>
              <a:uLnTx/>
              <a:uFillTx/>
              <a:latin typeface="Calibri" panose="020F0502020204030204" pitchFamily="34" charset="0"/>
              <a:ea typeface="微软雅黑" panose="020B0503020204020204" pitchFamily="34" charset="-122"/>
              <a:cs typeface="+mn-c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mj-lt"/>
          <a:ea typeface="+mj-ea"/>
          <a:cs typeface="+mj-cs"/>
        </a:defRPr>
      </a:lvl1pPr>
      <a:lvl2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5pPr>
      <a:lvl6pPr marL="4572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6pPr>
      <a:lvl7pPr marL="9144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7pPr>
      <a:lvl8pPr marL="13716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8pPr>
      <a:lvl9pPr marL="1828800" algn="ctr" rtl="0" eaLnBrk="0" fontAlgn="base" hangingPunct="0">
        <a:spcBef>
          <a:spcPct val="0"/>
        </a:spcBef>
        <a:spcAft>
          <a:spcPct val="0"/>
        </a:spcAft>
        <a:buSzPct val="100000"/>
        <a:buFont typeface="Times New Roman" panose="02020603050405020304" pitchFamily="18" charset="0"/>
        <a:defRPr sz="3000" b="1">
          <a:solidFill>
            <a:srgbClr val="C9425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vl6pPr marL="26193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6pPr>
      <a:lvl7pPr marL="30765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7pPr>
      <a:lvl8pPr marL="3533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8pPr>
      <a:lvl9pPr marL="3990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3"/>
          <p:cNvSpPr/>
          <p:nvPr/>
        </p:nvSpPr>
        <p:spPr>
          <a:xfrm>
            <a:off x="2406650" y="2286000"/>
            <a:ext cx="498792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sz="3000" dirty="0">
                <a:solidFill>
                  <a:srgbClr val="C9394A"/>
                </a:solidFill>
              </a:rPr>
              <a:t>Vue3+TypeScript开发指南</a:t>
            </a:r>
            <a:endParaRPr sz="3000" dirty="0">
              <a:solidFill>
                <a:srgbClr val="C9394A"/>
              </a:solidFill>
            </a:endParaRPr>
          </a:p>
        </p:txBody>
      </p:sp>
      <p:sp>
        <p:nvSpPr>
          <p:cNvPr id="3075" name="文本框 1"/>
          <p:cNvSpPr txBox="1"/>
          <p:nvPr/>
        </p:nvSpPr>
        <p:spPr>
          <a:xfrm>
            <a:off x="6516688" y="2932113"/>
            <a:ext cx="1568450" cy="368300"/>
          </a:xfrm>
          <a:prstGeom prst="rect">
            <a:avLst/>
          </a:prstGeom>
          <a:noFill/>
          <a:ln w="9525">
            <a:noFill/>
          </a:ln>
        </p:spPr>
        <p:txBody>
          <a:bodyPr wrap="none">
            <a:spAutoFit/>
          </a:bodyPr>
          <a:p>
            <a:r>
              <a:rPr lang="zh-CN" altLang="en-US" dirty="0">
                <a:latin typeface="Arial" panose="020B0604020202020204" pitchFamily="34" charset="0"/>
              </a:rPr>
              <a:t>讲师：邹琼俊</a:t>
            </a:r>
            <a:endParaRPr lang="zh-CN" altLang="en-US" dirty="0">
              <a:latin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en-US"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971550" y="1112838"/>
            <a:ext cx="2164080" cy="1301750"/>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lang="en-US" sz="1400" dirty="0">
                <a:solidFill>
                  <a:srgbClr val="000000"/>
                </a:solidFill>
                <a:sym typeface="微软雅黑" panose="020B0503020204020204" pitchFamily="34" charset="-122"/>
              </a:rPr>
              <a:t>1.3.2 </a:t>
            </a:r>
            <a:r>
              <a:rPr lang="zh-CN" altLang="en-US" sz="1400" dirty="0">
                <a:solidFill>
                  <a:srgbClr val="000000"/>
                </a:solidFill>
                <a:sym typeface="微软雅黑" panose="020B0503020204020204" pitchFamily="34" charset="-122"/>
              </a:rPr>
              <a:t>编译和运行</a:t>
            </a:r>
            <a:r>
              <a:rPr lang="en-US" altLang="zh-CN" sz="1400" dirty="0">
                <a:solidFill>
                  <a:srgbClr val="000000"/>
                </a:solidFill>
                <a:sym typeface="微软雅黑" panose="020B0503020204020204" pitchFamily="34" charset="-122"/>
              </a:rPr>
              <a:t>ts</a:t>
            </a:r>
            <a:r>
              <a:rPr lang="zh-CN" altLang="en-US" sz="1400" dirty="0">
                <a:solidFill>
                  <a:srgbClr val="000000"/>
                </a:solidFill>
                <a:sym typeface="微软雅黑" panose="020B0503020204020204" pitchFamily="34" charset="-122"/>
              </a:rPr>
              <a:t>程序</a:t>
            </a:r>
            <a:endParaRPr kumimoji="0" lang="zh-CN" altLang="zh-CN" sz="14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编写TS程序</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0" fontAlgn="base" latinLnBrk="0" hangingPunct="0">
              <a:lnSpc>
                <a:spcPct val="100000"/>
              </a:lnSpc>
              <a:spcBef>
                <a:spcPts val="500"/>
              </a:spcBef>
              <a:spcAft>
                <a:spcPct val="0"/>
              </a:spcAft>
              <a:buClrTx/>
              <a:buSzPct val="100000"/>
              <a:buFont typeface="Arial" panose="020B0604020202020204" pitchFamily="34" charset="0"/>
              <a:buAutoNum type="arabicPeriod"/>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手动编译代码</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tsc first.ts</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3. </a:t>
            </a: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VS Code自动编译</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779520" y="1215390"/>
            <a:ext cx="5080000" cy="252730"/>
          </a:xfrm>
          <a:prstGeom prst="rect">
            <a:avLst/>
          </a:prstGeom>
          <a:noFill/>
          <a:ln w="9525">
            <a:noFill/>
          </a:ln>
        </p:spPr>
        <p:txBody>
          <a:bodyPr>
            <a:spAutoFit/>
          </a:bodyPr>
          <a:p>
            <a:pPr indent="266700"/>
            <a:r>
              <a:rPr lang="zh-CN" sz="1050">
                <a:latin typeface="Times New Roman" panose="02020603050405020304" pitchFamily="18" charset="0"/>
                <a:ea typeface="宋体" panose="02010600030101010101" pitchFamily="2" charset="-122"/>
              </a:rPr>
              <a:t>执行过程如下图所示：</a:t>
            </a:r>
            <a:endParaRPr lang="zh-CN" altLang="en-US"/>
          </a:p>
        </p:txBody>
      </p:sp>
      <p:pic>
        <p:nvPicPr>
          <p:cNvPr id="2" name="图片 1"/>
          <p:cNvPicPr/>
          <p:nvPr/>
        </p:nvPicPr>
        <p:blipFill>
          <a:blip r:embed="rId1"/>
          <a:stretch>
            <a:fillRect/>
          </a:stretch>
        </p:blipFill>
        <p:spPr>
          <a:xfrm>
            <a:off x="3779520" y="1468120"/>
            <a:ext cx="4733925" cy="819150"/>
          </a:xfrm>
          <a:prstGeom prst="rect">
            <a:avLst/>
          </a:prstGeom>
          <a:noFill/>
          <a:ln w="9525">
            <a:noFill/>
          </a:ln>
        </p:spPr>
      </p:pic>
      <p:pic>
        <p:nvPicPr>
          <p:cNvPr id="9" name="图片 9"/>
          <p:cNvPicPr>
            <a:picLocks noChangeAspect="1"/>
          </p:cNvPicPr>
          <p:nvPr/>
        </p:nvPicPr>
        <p:blipFill>
          <a:blip r:embed="rId2"/>
          <a:stretch>
            <a:fillRect/>
          </a:stretch>
        </p:blipFill>
        <p:spPr>
          <a:xfrm>
            <a:off x="3491548" y="2715260"/>
            <a:ext cx="5400675" cy="15468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solidFill>
                <a:srgbClr val="000000"/>
              </a:solidFill>
              <a:sym typeface="微软雅黑" panose="020B0503020204020204" pitchFamily="34" charset="-122"/>
            </a:endParaRPr>
          </a:p>
        </p:txBody>
      </p:sp>
      <p:sp>
        <p:nvSpPr>
          <p:cNvPr id="7173" name="Rectangle 5"/>
          <p:cNvSpPr>
            <a:spLocks noChangeArrowheads="1"/>
          </p:cNvSpPr>
          <p:nvPr/>
        </p:nvSpPr>
        <p:spPr bwMode="auto">
          <a:xfrm>
            <a:off x="898843" y="1256189"/>
            <a:ext cx="6829425" cy="1640205"/>
          </a:xfrm>
          <a:prstGeom prst="rect">
            <a:avLst/>
          </a:prstGeom>
          <a:noFill/>
          <a:ln>
            <a:noFill/>
          </a:ln>
          <a:effectLst/>
        </p:spPr>
        <p:txBody>
          <a:bodyPr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L="171450" marR="0" lvl="0" indent="-171450" algn="l" defTabSz="914400" rtl="0" eaLnBrk="0" fontAlgn="base" latinLnBrk="0" hangingPunct="0">
              <a:lnSpc>
                <a:spcPct val="100000"/>
              </a:lnSpc>
              <a:spcBef>
                <a:spcPts val="500"/>
              </a:spcBef>
              <a:buClrTx/>
              <a:buSzTx/>
              <a:buFont typeface="Arial" panose="020B0604020202020204" pitchFamily="34" charset="0"/>
              <a:defRPr/>
            </a:pPr>
            <a:r>
              <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类型注解</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TypeScript里的类型注解是一种轻量级的为函数或变量添加约束的方式。使用格式：变量名名称:变量类型。</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endPar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接口</a:t>
            </a:r>
            <a:endParaRPr kumimoji="0"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en-US"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       </a:t>
            </a:r>
            <a:r>
              <a:rPr kumimoji="0" sz="1200" b="0" i="0" u="none" strike="noStrike" kern="1200" cap="none" spc="0" normalizeH="0" baseline="0" noProof="0">
                <a:ln>
                  <a:noFill/>
                </a:ln>
                <a:solidFill>
                  <a:srgbClr val="212121"/>
                </a:solidFill>
                <a:effectLst/>
                <a:uLnTx/>
                <a:uFillTx/>
                <a:latin typeface="微软雅黑" panose="020B0503020204020204" pitchFamily="34" charset="-122"/>
                <a:ea typeface="微软雅黑" panose="020B0503020204020204" pitchFamily="34" charset="-122"/>
                <a:cs typeface="+mn-cs"/>
              </a:rPr>
              <a:t>接口是用于约束一系列具有公共特性的类结构用的，在TypeScript里，如果两个类型内部的结构兼容那么这两个类型就是兼容的。</a:t>
            </a:r>
            <a:endParaRPr kumimoji="0" lang="zh-CN" altLang="en-US"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1" name="文本框 100"/>
          <p:cNvSpPr txBox="1"/>
          <p:nvPr/>
        </p:nvSpPr>
        <p:spPr>
          <a:xfrm>
            <a:off x="3419475" y="2715895"/>
            <a:ext cx="5080000" cy="2192020"/>
          </a:xfrm>
          <a:prstGeom prst="rect">
            <a:avLst/>
          </a:prstGeom>
          <a:noFill/>
          <a:ln w="9525">
            <a:noFill/>
          </a:ln>
        </p:spPr>
        <p:txBody>
          <a:bodyPr>
            <a:spAutoFit/>
          </a:bodyPr>
          <a:p>
            <a:r>
              <a:rPr lang="en-US" sz="1050">
                <a:latin typeface="Consolas" panose="020B0609020204030204" charset="0"/>
                <a:ea typeface="宋体" panose="02010600030101010101" pitchFamily="2" charset="-122"/>
                <a:cs typeface="宋体" panose="02010600030101010101" pitchFamily="2" charset="-122"/>
              </a:rPr>
              <a:t>(()=&gt;{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569CD6"/>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
        <p:nvSpPr>
          <p:cNvPr id="2" name="文本框 1"/>
          <p:cNvSpPr txBox="1"/>
          <p:nvPr/>
        </p:nvSpPr>
        <p:spPr>
          <a:xfrm>
            <a:off x="1953260" y="1851977"/>
            <a:ext cx="5080000" cy="414020"/>
          </a:xfrm>
          <a:prstGeom prst="rect">
            <a:avLst/>
          </a:prstGeom>
          <a:noFill/>
          <a:ln w="9525">
            <a:noFill/>
          </a:ln>
        </p:spPr>
        <p:txBody>
          <a:bodyPr>
            <a:spAutoFit/>
          </a:bodyPr>
          <a:p>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showMsg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天龙三兄弟：</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DCDCAA"/>
                </a:solidFill>
                <a:latin typeface="Consolas" panose="020B0609020204030204" charset="0"/>
                <a:ea typeface="宋体" panose="02010600030101010101" pitchFamily="2" charset="-122"/>
                <a:cs typeface="宋体" panose="02010600030101010101" pitchFamily="2" charset="-122"/>
              </a:rPr>
              <a:t>join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sym typeface="+mn-ea"/>
              </a:rPr>
              <a:t>1.3 第一个 TypeScript 程序</a:t>
            </a:r>
            <a:endParaRPr lang="zh-CN" altLang="zh-CN" dirty="0"/>
          </a:p>
        </p:txBody>
      </p:sp>
      <p:sp>
        <p:nvSpPr>
          <p:cNvPr id="25603" name="Rectangle 2"/>
          <p:cNvSpPr/>
          <p:nvPr/>
        </p:nvSpPr>
        <p:spPr>
          <a:xfrm>
            <a:off x="754698" y="1206183"/>
            <a:ext cx="5105400" cy="645160"/>
          </a:xfrm>
          <a:prstGeom prst="rect">
            <a:avLst/>
          </a:prstGeom>
          <a:noFill/>
          <a:ln w="9525">
            <a:noFill/>
          </a:ln>
        </p:spPr>
        <p:txBody>
          <a:bodyPr wrap="none" anchor="ctr" anchorCtr="0">
            <a:spAutoFit/>
          </a:bodyPr>
          <a:p>
            <a:pPr indent="266700" algn="l"/>
            <a:r>
              <a:rPr lang="en-US" altLang="zh-CN" sz="1200" b="1" noProof="0" dirty="0">
                <a:ln>
                  <a:noFill/>
                </a:ln>
                <a:solidFill>
                  <a:srgbClr val="212121"/>
                </a:solidFill>
                <a:effectLst/>
                <a:uLnTx/>
                <a:uFillTx/>
                <a:latin typeface="微软雅黑" panose="020B0503020204020204" pitchFamily="34" charset="-122"/>
                <a:sym typeface="+mn-ea"/>
              </a:rPr>
              <a:t>类</a:t>
            </a:r>
            <a:endParaRPr kumimoji="0" lang="en-US" altLang="zh-CN" sz="1200" b="1"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indent="266700" algn="l"/>
            <a:endParaRPr lang="zh-CN" altLang="en-US" sz="1200" dirty="0">
              <a:latin typeface="Arial" panose="020B0604020202020204" pitchFamily="34" charset="0"/>
            </a:endParaRPr>
          </a:p>
          <a:p>
            <a:pPr indent="266700" algn="l"/>
            <a:r>
              <a:rPr sz="1200" dirty="0">
                <a:latin typeface="Times New Roman" panose="02020603050405020304" pitchFamily="18" charset="0"/>
                <a:cs typeface="Times New Roman" panose="02020603050405020304" pitchFamily="18" charset="0"/>
              </a:rPr>
              <a:t>TypeScript支持JavaScript的新特性，比如支持基于类的面向对象编程。</a:t>
            </a:r>
            <a:endParaRPr sz="1200" dirty="0">
              <a:latin typeface="Times New Roman" panose="02020603050405020304" pitchFamily="18" charset="0"/>
              <a:cs typeface="Times New Roman" panose="02020603050405020304" pitchFamily="18" charset="0"/>
            </a:endParaRPr>
          </a:p>
        </p:txBody>
      </p:sp>
      <p:sp>
        <p:nvSpPr>
          <p:cNvPr id="101" name="文本框 100"/>
          <p:cNvSpPr txBox="1"/>
          <p:nvPr/>
        </p:nvSpPr>
        <p:spPr>
          <a:xfrm>
            <a:off x="3851910" y="1851660"/>
            <a:ext cx="5080000" cy="2999740"/>
          </a:xfrm>
          <a:prstGeom prst="rect">
            <a:avLst/>
          </a:prstGeom>
          <a:noFill/>
          <a:ln w="9525">
            <a:noFill/>
          </a:ln>
        </p:spPr>
        <p:txBody>
          <a:bodyPr>
            <a:spAutoFit/>
          </a:bodyPr>
          <a:p>
            <a:r>
              <a:rPr lang="en-US" sz="1050">
                <a:latin typeface="Consolas" panose="020B0609020204030204" charset="0"/>
                <a:ea typeface="宋体" panose="02010600030101010101" pitchFamily="2" charset="-122"/>
                <a:cs typeface="宋体" panose="02010600030101010101" pitchFamily="2" charset="-122"/>
              </a:rPr>
              <a:t>(()=&gt;{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class</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public</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msg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CE9178"/>
                </a:solidFill>
                <a:latin typeface="Consolas" panose="020B0609020204030204" charset="0"/>
                <a:ea typeface="宋体" panose="02010600030101010101" pitchFamily="2" charset="-122"/>
                <a:cs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interface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4EC9B0"/>
                </a:solidFill>
                <a:latin typeface="Consolas" panose="020B0609020204030204" charset="0"/>
                <a:ea typeface="宋体" panose="02010600030101010101" pitchFamily="2" charset="-122"/>
                <a:cs typeface="宋体" panose="02010600030101010101" pitchFamily="2" charset="-122"/>
              </a:rPr>
              <a:t>number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function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丐帮：</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userName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年龄：</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，绝技</a:t>
            </a:r>
            <a:r>
              <a:rPr lang="en-US" sz="1050">
                <a:solidFill>
                  <a:srgbClr val="CE9178"/>
                </a:solidFill>
                <a:latin typeface="Consolas" panose="020B0609020204030204" charset="0"/>
                <a:ea typeface="宋体" panose="02010600030101010101" pitchFamily="2" charset="-122"/>
              </a:rPr>
              <a:t> "</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person</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skill</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let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Student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萧峰</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B5CEA8"/>
                </a:solidFill>
                <a:latin typeface="Consolas" panose="020B0609020204030204" charset="0"/>
                <a:ea typeface="宋体" panose="02010600030101010101" pitchFamily="2" charset="-122"/>
                <a:cs typeface="宋体" panose="02010600030101010101" pitchFamily="2" charset="-122"/>
              </a:rPr>
              <a:t>32</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ea typeface="宋体" panose="02010600030101010101" pitchFamily="2" charset="-122"/>
              </a:rPr>
              <a:t>降龙十八掌、擒龙功</a:t>
            </a:r>
            <a:r>
              <a:rPr lang="en-US" sz="1050">
                <a:solidFill>
                  <a:srgbClr val="CE9178"/>
                </a:solidFill>
                <a:latin typeface="Consolas" panose="020B0609020204030204" charset="0"/>
                <a:ea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document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body</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innerHTML</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user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1.4 使用Webpack打包TypeScript</a:t>
            </a:r>
            <a:endParaRPr altLang="zh-CN" dirty="0"/>
          </a:p>
        </p:txBody>
      </p:sp>
      <p:sp>
        <p:nvSpPr>
          <p:cNvPr id="101" name="文本框 100"/>
          <p:cNvSpPr txBox="1"/>
          <p:nvPr/>
        </p:nvSpPr>
        <p:spPr>
          <a:xfrm>
            <a:off x="1043305" y="1131887"/>
            <a:ext cx="5080000" cy="2999740"/>
          </a:xfrm>
          <a:prstGeom prst="rect">
            <a:avLst/>
          </a:prstGeom>
          <a:noFill/>
          <a:ln w="9525">
            <a:noFill/>
          </a:ln>
        </p:spPr>
        <p:txBody>
          <a:bodyPr>
            <a:spAutoFit/>
          </a:bodyPr>
          <a:p>
            <a:r>
              <a:rPr lang="en-US" sz="1050">
                <a:latin typeface="Times New Roman" panose="02020603050405020304" pitchFamily="18" charset="0"/>
                <a:ea typeface="宋体" panose="02010600030101010101" pitchFamily="2" charset="-122"/>
              </a:rPr>
              <a:t>1.</a:t>
            </a:r>
            <a:r>
              <a:rPr lang="zh-CN" sz="1050">
                <a:latin typeface="Times New Roman" panose="02020603050405020304" pitchFamily="18" charset="0"/>
                <a:ea typeface="宋体" panose="02010600030101010101" pitchFamily="2" charset="-122"/>
              </a:rPr>
              <a:t>新建目录“</a:t>
            </a:r>
            <a:r>
              <a:rPr lang="en-US" sz="1050">
                <a:latin typeface="Times New Roman" panose="02020603050405020304" pitchFamily="18" charset="0"/>
                <a:ea typeface="宋体" panose="02010600030101010101" pitchFamily="2" charset="-122"/>
              </a:rPr>
              <a:t>03_webpack-ts</a:t>
            </a:r>
            <a:r>
              <a:rPr lang="zh-CN" sz="1050">
                <a:latin typeface="Times New Roman" panose="02020603050405020304" pitchFamily="18" charset="0"/>
                <a:ea typeface="宋体" panose="02010600030101010101" pitchFamily="2" charset="-122"/>
              </a:rPr>
              <a:t>”，依次创建如下图所示的文件目录结构：</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2.打开控制台终端，执行 npm init –y，生成package.json文件。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3.执行 tsc --init，生成tsconfig.json文件。</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4.安装依赖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由于yarn安装包更快，所以推荐使用yarn进行装包。执行npm i yarn –g，全局安装yarn。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然后在控制台终端依次执行如下命令安装依赖。</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typescript</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webpack-cli@3.3.10 -D</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webpack-dev-server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html-webpack-plugin clean-webpack-plugin</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ts-loader</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yarn add -D cross-env</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注意：由于webpack-cli和webpack-dev-server之间最新版本可能存在兼容性问题，所以需要指定其中一个的版本，这里指定webpack-cli的版本。</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5.配置打包命令</a:t>
            </a:r>
            <a:endParaRPr lang="zh-CN" sz="1050">
              <a:latin typeface="Times New Roman" panose="02020603050405020304" pitchFamily="18" charset="0"/>
              <a:ea typeface="宋体" panose="02010600030101010101" pitchFamily="2" charset="-122"/>
            </a:endParaRPr>
          </a:p>
          <a:p>
            <a:pPr algn="l">
              <a:buClrTx/>
              <a:buSzTx/>
              <a:buFontTx/>
            </a:pPr>
            <a:r>
              <a:rPr lang="zh-CN" sz="1050">
                <a:latin typeface="Times New Roman" panose="02020603050405020304" pitchFamily="18" charset="0"/>
                <a:ea typeface="宋体" panose="02010600030101010101" pitchFamily="2" charset="-122"/>
              </a:rPr>
              <a:t>6.运行 yarn dev</a:t>
            </a:r>
            <a:endParaRPr lang="zh-CN" sz="105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6588125" y="1131253"/>
            <a:ext cx="1876425" cy="14573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1.5 VS Code</a:t>
            </a:r>
            <a:endParaRPr altLang="zh-CN" dirty="0"/>
          </a:p>
        </p:txBody>
      </p:sp>
      <p:sp>
        <p:nvSpPr>
          <p:cNvPr id="101" name="文本框 100"/>
          <p:cNvSpPr txBox="1"/>
          <p:nvPr/>
        </p:nvSpPr>
        <p:spPr>
          <a:xfrm>
            <a:off x="1043305" y="1131887"/>
            <a:ext cx="5080000" cy="1222375"/>
          </a:xfrm>
          <a:prstGeom prst="rect">
            <a:avLst/>
          </a:prstGeom>
          <a:noFill/>
          <a:ln w="9525">
            <a:noFill/>
          </a:ln>
        </p:spPr>
        <p:txBody>
          <a:bodyPr>
            <a:spAutoFit/>
          </a:bodyPr>
          <a:p>
            <a:r>
              <a:rPr sz="1050">
                <a:latin typeface="Times New Roman" panose="02020603050405020304" pitchFamily="18" charset="0"/>
                <a:ea typeface="宋体" panose="02010600030101010101" pitchFamily="2" charset="-122"/>
              </a:rPr>
              <a:t>VS Code官网下载地址：https://vscode.en.softonic.com/</a:t>
            </a:r>
            <a:endParaRPr sz="1050">
              <a:latin typeface="Times New Roman" panose="02020603050405020304" pitchFamily="18" charset="0"/>
              <a:ea typeface="宋体" panose="02010600030101010101" pitchFamily="2" charset="-122"/>
            </a:endParaRPr>
          </a:p>
          <a:p>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忽略node_module目录</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安装VS Code插件</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打开并运行webpack项目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VS Code配置</a:t>
            </a:r>
            <a:endParaRPr sz="1050">
              <a:latin typeface="Times New Roman" panose="02020603050405020304" pitchFamily="18" charset="0"/>
              <a:ea typeface="宋体" panose="02010600030101010101" pitchFamily="2" charset="-122"/>
            </a:endParaRPr>
          </a:p>
          <a:p>
            <a:pPr marL="171450" indent="-171450">
              <a:buFont typeface="Arial" panose="020B0604020202020204" pitchFamily="34" charset="0"/>
              <a:buChar char="•"/>
            </a:pPr>
            <a:r>
              <a:rPr sz="1050">
                <a:latin typeface="Times New Roman" panose="02020603050405020304" pitchFamily="18" charset="0"/>
                <a:ea typeface="宋体" panose="02010600030101010101" pitchFamily="2" charset="-122"/>
              </a:rPr>
              <a:t>搜索</a:t>
            </a:r>
            <a:endParaRPr sz="1050">
              <a:latin typeface="Times New Roman" panose="02020603050405020304" pitchFamily="18" charset="0"/>
              <a:ea typeface="宋体" panose="02010600030101010101" pitchFamily="2" charset="-122"/>
            </a:endParaRPr>
          </a:p>
        </p:txBody>
      </p:sp>
      <p:pic>
        <p:nvPicPr>
          <p:cNvPr id="5" name="图片 5"/>
          <p:cNvPicPr>
            <a:picLocks noChangeAspect="1"/>
          </p:cNvPicPr>
          <p:nvPr/>
        </p:nvPicPr>
        <p:blipFill>
          <a:blip r:embed="rId1"/>
          <a:stretch>
            <a:fillRect/>
          </a:stretch>
        </p:blipFill>
        <p:spPr>
          <a:xfrm>
            <a:off x="5579745" y="1059815"/>
            <a:ext cx="3304540" cy="250444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p:nvPr/>
        </p:nvSpPr>
        <p:spPr>
          <a:xfrm>
            <a:off x="2843213" y="2211388"/>
            <a:ext cx="499046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l" eaLnBrk="1">
              <a:spcBef>
                <a:spcPct val="0"/>
              </a:spcBef>
              <a:buClr>
                <a:srgbClr val="000000"/>
              </a:buClr>
              <a:buFont typeface="Times New Roman" panose="02020603050405020304" pitchFamily="18" charset="0"/>
              <a:buNone/>
            </a:pPr>
            <a:r>
              <a:rPr lang="zh-CN" altLang="zh-CN" sz="3000" dirty="0">
                <a:solidFill>
                  <a:srgbClr val="C9394A"/>
                </a:solidFill>
              </a:rPr>
              <a:t>第二</a:t>
            </a:r>
            <a:r>
              <a:rPr lang="zh-CN" altLang="en-US" sz="3000" dirty="0">
                <a:solidFill>
                  <a:srgbClr val="C9394A"/>
                </a:solidFill>
              </a:rPr>
              <a:t>章</a:t>
            </a:r>
            <a:r>
              <a:rPr lang="zh-CN" altLang="zh-CN" sz="3000" dirty="0">
                <a:solidFill>
                  <a:srgbClr val="C9394A"/>
                </a:solidFill>
              </a:rPr>
              <a:t> </a:t>
            </a:r>
            <a:r>
              <a:rPr altLang="zh-CN" sz="3000" dirty="0">
                <a:solidFill>
                  <a:srgbClr val="C9394A"/>
                </a:solidFill>
              </a:rPr>
              <a:t>TypeScript常用语法</a:t>
            </a:r>
            <a:endParaRPr altLang="zh-CN" sz="3000" dirty="0">
              <a:solidFill>
                <a:srgbClr val="C9394A"/>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2.1 基础类型</a:t>
            </a:r>
            <a:endParaRPr altLang="zh-CN" dirty="0"/>
          </a:p>
        </p:txBody>
      </p:sp>
      <p:sp>
        <p:nvSpPr>
          <p:cNvPr id="31747" name="Rectangle 2"/>
          <p:cNvSpPr/>
          <p:nvPr/>
        </p:nvSpPr>
        <p:spPr>
          <a:xfrm>
            <a:off x="179070" y="1001713"/>
            <a:ext cx="8308340" cy="3938270"/>
          </a:xfrm>
          <a:prstGeom prst="rect">
            <a:avLst/>
          </a:prstGeom>
          <a:noFill/>
          <a:ln w="9525">
            <a:noFill/>
          </a:ln>
        </p:spPr>
        <p:txBody>
          <a:bodyPr wrap="square" anchor="ctr" anchorCtr="0">
            <a:spAutoFit/>
          </a:bodyPr>
          <a:p>
            <a:pPr marL="742950" lvl="1">
              <a:buFont typeface="Arial" panose="020B0604020202020204" pitchFamily="34" charset="0"/>
            </a:pPr>
            <a:r>
              <a:rPr sz="1400" b="1" dirty="0">
                <a:latin typeface="Arial" panose="020B0604020202020204" pitchFamily="34" charset="0"/>
              </a:rPr>
              <a:t>布尔值</a:t>
            </a:r>
            <a:endParaRPr sz="1400" b="1"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最基本的数据类型就是简单的 true/false 值，在JavaScript 和 TypeScript 中叫做 boolean（其它语言中也一样）</a:t>
            </a:r>
            <a:endParaRPr sz="1200" dirty="0">
              <a:latin typeface="Arial" panose="020B0604020202020204" pitchFamily="34" charset="0"/>
            </a:endParaRPr>
          </a:p>
          <a:p>
            <a:pPr marL="742950" lvl="1">
              <a:buFont typeface="Arial" panose="020B0604020202020204" pitchFamily="34" charset="0"/>
            </a:pPr>
            <a:r>
              <a:rPr sz="1200" dirty="0">
                <a:latin typeface="Arial" panose="020B0604020202020204" pitchFamily="34" charset="0"/>
              </a:rPr>
              <a:t>let isDone: boolean = false;</a:t>
            </a:r>
            <a:endParaRPr sz="1200" dirty="0">
              <a:latin typeface="Arial" panose="020B0604020202020204" pitchFamily="34" charset="0"/>
            </a:endParaRPr>
          </a:p>
          <a:p>
            <a:pPr marL="742950" lvl="1">
              <a:buFont typeface="Arial" panose="020B0604020202020204" pitchFamily="34" charset="0"/>
            </a:pPr>
            <a:endParaRPr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数字</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decLiteral: number = 10; // 十进制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binaryLiteral: number = 0b1010 ; // 二进制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octalLiteral: number = 0o12; // 八进制</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let hexLiteral: number = 0xa; // 十六进制</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字符串</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name: string = '尹天仇';</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undefined 和 null</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TypeScript 里，undefined 和 null 两者各自有自己的类型分别叫做 undefined 和 null。 </a:t>
            </a:r>
            <a:endParaRPr lang="zh-CN" sz="1200" dirty="0">
              <a:latin typeface="Arial" panose="020B0604020202020204" pitchFamily="34" charset="0"/>
            </a:endParaRPr>
          </a:p>
          <a:p>
            <a:pPr marL="742950" lvl="1">
              <a:buFont typeface="Arial" panose="020B0604020202020204" pitchFamily="34" charset="0"/>
            </a:pPr>
            <a:endParaRPr lang="zh-CN" sz="1200" dirty="0">
              <a:latin typeface="Arial" panose="020B0604020202020204" pitchFamily="34" charset="0"/>
            </a:endParaRPr>
          </a:p>
          <a:p>
            <a:pPr marL="742950" lvl="1" algn="l">
              <a:buClrTx/>
              <a:buSzTx/>
              <a:buFont typeface="Arial" panose="020B0604020202020204" pitchFamily="34" charset="0"/>
            </a:pPr>
            <a:r>
              <a:rPr sz="1400" b="1" dirty="0">
                <a:latin typeface="Arial" panose="020B0604020202020204" pitchFamily="34" charset="0"/>
              </a:rPr>
              <a:t>数组</a:t>
            </a:r>
            <a:endParaRPr sz="1400" b="1"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listN: number[] = [1,2,3,4];</a:t>
            </a:r>
            <a:endParaRPr lang="zh-CN" sz="1200" dirty="0">
              <a:latin typeface="Arial" panose="020B0604020202020204" pitchFamily="34" charset="0"/>
            </a:endParaRPr>
          </a:p>
          <a:p>
            <a:pPr marL="742950" lvl="1">
              <a:buFont typeface="Arial" panose="020B0604020202020204" pitchFamily="34" charset="0"/>
            </a:pPr>
            <a:r>
              <a:rPr lang="zh-CN" sz="1200" dirty="0">
                <a:latin typeface="Arial" panose="020B0604020202020204" pitchFamily="34" charset="0"/>
              </a:rPr>
              <a:t> let listS:string[]=["零零恭","零零喜","零零发","零零财"];</a:t>
            </a:r>
            <a:endParaRPr 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33795" name="Rectangle 2"/>
          <p:cNvSpPr/>
          <p:nvPr/>
        </p:nvSpPr>
        <p:spPr>
          <a:xfrm>
            <a:off x="900113" y="1204119"/>
            <a:ext cx="6624637" cy="3476625"/>
          </a:xfrm>
          <a:prstGeom prst="rect">
            <a:avLst/>
          </a:prstGeom>
          <a:noFill/>
          <a:ln w="9525">
            <a:noFill/>
          </a:ln>
        </p:spPr>
        <p:txBody>
          <a:bodyPr anchor="ctr" anchorCtr="0">
            <a:spAutoFit/>
          </a:bodyPr>
          <a:p>
            <a:pPr indent="266700"/>
            <a:r>
              <a:rPr altLang="zh-CN" sz="1400" b="1" dirty="0">
                <a:latin typeface="Arial" panose="020B0604020202020204" pitchFamily="34" charset="0"/>
              </a:rPr>
              <a:t>元组 Tuple</a:t>
            </a:r>
            <a:endParaRPr altLang="zh-CN" sz="1400" b="1" dirty="0">
              <a:latin typeface="Arial" panose="020B0604020202020204" pitchFamily="34" charset="0"/>
            </a:endParaRPr>
          </a:p>
          <a:p>
            <a:pPr indent="266700"/>
            <a:r>
              <a:rPr altLang="zh-CN" sz="1200" dirty="0">
                <a:latin typeface="Arial" panose="020B0604020202020204" pitchFamily="34" charset="0"/>
              </a:rPr>
              <a:t>组类型允许表示一个已知元素数量和类型的数组，各元素的类型不必相同。 比如，你可以定义一对值分别为 string 和 number 类型的元组。</a:t>
            </a:r>
            <a:endParaRPr altLang="zh-CN" sz="1200" dirty="0">
              <a:latin typeface="Arial" panose="020B0604020202020204" pitchFamily="34" charset="0"/>
            </a:endParaRPr>
          </a:p>
          <a:p>
            <a:pPr indent="266700"/>
            <a:r>
              <a:rPr altLang="zh-CN" sz="1200" dirty="0">
                <a:latin typeface="Arial" panose="020B0604020202020204" pitchFamily="34" charset="0"/>
              </a:rPr>
              <a:t>    let x: [string, number]; // 定义元组类型</a:t>
            </a:r>
            <a:endParaRPr altLang="zh-CN" sz="1200" dirty="0">
              <a:latin typeface="Arial" panose="020B0604020202020204" pitchFamily="34" charset="0"/>
            </a:endParaRPr>
          </a:p>
          <a:p>
            <a:pPr indent="266700"/>
            <a:r>
              <a:rPr altLang="zh-CN" sz="1200" dirty="0">
                <a:latin typeface="Arial" panose="020B0604020202020204" pitchFamily="34" charset="0"/>
              </a:rPr>
              <a:t>    // 初始化数据</a:t>
            </a:r>
            <a:endParaRPr altLang="zh-CN" sz="1200" dirty="0">
              <a:latin typeface="Arial" panose="020B0604020202020204" pitchFamily="34" charset="0"/>
            </a:endParaRPr>
          </a:p>
          <a:p>
            <a:pPr indent="266700"/>
            <a:r>
              <a:rPr altLang="zh-CN" sz="1200" dirty="0">
                <a:latin typeface="Arial" panose="020B0604020202020204" pitchFamily="34" charset="0"/>
              </a:rPr>
              <a:t>    x = ['杨万里', 30]; // OK</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枚举</a:t>
            </a:r>
            <a:endParaRPr altLang="zh-CN" sz="1400" b="1" dirty="0">
              <a:latin typeface="Arial" panose="020B0604020202020204" pitchFamily="34" charset="0"/>
            </a:endParaRPr>
          </a:p>
          <a:p>
            <a:pPr indent="266700"/>
            <a:r>
              <a:rPr altLang="zh-CN" sz="1200" dirty="0">
                <a:latin typeface="Arial" panose="020B0604020202020204" pitchFamily="34" charset="0"/>
              </a:rPr>
              <a:t>enum 类型是对 JavaScript 标准数据类型的一个补充。 使用枚举类型可以为一组数值赋予友好的名字。</a:t>
            </a:r>
            <a:endParaRPr altLang="zh-CN" sz="1200" dirty="0">
              <a:latin typeface="Arial" panose="020B0604020202020204" pitchFamily="34" charset="0"/>
            </a:endParaRPr>
          </a:p>
          <a:p>
            <a:pPr indent="266700"/>
            <a:r>
              <a:rPr altLang="zh-CN" sz="1200" dirty="0">
                <a:latin typeface="Arial" panose="020B0604020202020204" pitchFamily="34" charset="0"/>
              </a:rPr>
              <a:t>   enum BillType {</a:t>
            </a:r>
            <a:endParaRPr altLang="zh-CN" sz="1200" dirty="0">
              <a:latin typeface="Arial" panose="020B0604020202020204" pitchFamily="34" charset="0"/>
            </a:endParaRPr>
          </a:p>
          <a:p>
            <a:pPr indent="266700"/>
            <a:r>
              <a:rPr altLang="zh-CN" sz="1200" dirty="0">
                <a:latin typeface="Arial" panose="020B0604020202020204" pitchFamily="34" charset="0"/>
              </a:rPr>
              <a:t>      Repair,</a:t>
            </a:r>
            <a:endParaRPr altLang="zh-CN" sz="1200" dirty="0">
              <a:latin typeface="Arial" panose="020B0604020202020204" pitchFamily="34" charset="0"/>
            </a:endParaRPr>
          </a:p>
          <a:p>
            <a:pPr indent="266700"/>
            <a:r>
              <a:rPr altLang="zh-CN" sz="1200" dirty="0">
                <a:latin typeface="Arial" panose="020B0604020202020204" pitchFamily="34" charset="0"/>
              </a:rPr>
              <a:t>        Check,</a:t>
            </a:r>
            <a:endParaRPr altLang="zh-CN" sz="1200" dirty="0">
              <a:latin typeface="Arial" panose="020B0604020202020204" pitchFamily="34" charset="0"/>
            </a:endParaRPr>
          </a:p>
          <a:p>
            <a:pPr indent="266700"/>
            <a:r>
              <a:rPr altLang="zh-CN" sz="1200" dirty="0">
                <a:latin typeface="Arial" panose="020B0604020202020204" pitchFamily="34" charset="0"/>
              </a:rPr>
              <a:t>        Maintain</a:t>
            </a:r>
            <a:endParaRPr altLang="zh-CN" sz="1200" dirty="0">
              <a:latin typeface="Arial" panose="020B0604020202020204" pitchFamily="34" charset="0"/>
            </a:endParaRPr>
          </a:p>
          <a:p>
            <a:pPr indent="266700"/>
            <a:r>
              <a:rPr altLang="zh-CN" sz="1200" dirty="0">
                <a:latin typeface="Arial" panose="020B0604020202020204" pitchFamily="34" charset="0"/>
              </a:rPr>
              <a:t>    }</a:t>
            </a:r>
            <a:endParaRPr altLang="zh-CN" sz="1200" dirty="0">
              <a:latin typeface="Arial" panose="020B0604020202020204" pitchFamily="34" charset="0"/>
            </a:endParaRPr>
          </a:p>
          <a:p>
            <a:pPr indent="266700"/>
            <a:r>
              <a:rPr altLang="zh-CN" sz="1200" dirty="0">
                <a:latin typeface="Arial" panose="020B0604020202020204" pitchFamily="34" charset="0"/>
              </a:rPr>
              <a:t>    // 枚举数值默认从0开始依次递增</a:t>
            </a:r>
            <a:endParaRPr altLang="zh-CN" sz="1200" dirty="0">
              <a:latin typeface="Arial" panose="020B0604020202020204" pitchFamily="34" charset="0"/>
            </a:endParaRPr>
          </a:p>
          <a:p>
            <a:pPr indent="266700"/>
            <a:r>
              <a:rPr altLang="zh-CN" sz="1200" dirty="0">
                <a:latin typeface="Arial" panose="020B0604020202020204" pitchFamily="34" charset="0"/>
              </a:rPr>
              <a:t>    // 根据特定的名称得到对应的枚举数值</a:t>
            </a:r>
            <a:endParaRPr altLang="zh-CN" sz="1200" dirty="0">
              <a:latin typeface="Arial" panose="020B0604020202020204" pitchFamily="34" charset="0"/>
            </a:endParaRPr>
          </a:p>
          <a:p>
            <a:pPr indent="266700"/>
            <a:r>
              <a:rPr altLang="zh-CN" sz="1200" dirty="0">
                <a:latin typeface="Arial" panose="020B0604020202020204" pitchFamily="34" charset="0"/>
              </a:rPr>
              <a:t>    let billType: BillType = BillType.Repair;// 0</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4530" y="1076960"/>
            <a:ext cx="7738745" cy="3538220"/>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 any</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有时候，我们会想要为那些在编程阶段还不清楚类型的变量指定一个类型。 这些值可能来自于动态的内容，比如来自用户输入或第三方代码库。</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let notSure: any = 24;</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'雪飘人间'; //可以是个字符串</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    notSure = false; // 也可以是个布尔值</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void</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从某种程度上来说，void 类型像是与 any 类型相反，它表示没有任何类型。 当一个函数没有返回值时，你通常会见到其返回值类型是 void</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Never</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never类型表示的是那些永不存在的值的类型。 例如， never类型是那些总是会抛出异常或根本就不会有返回值的函数表达式或箭头函数表达式的返回值类型；变量也可能是 never类型，当它们被永不为真的类型保护所约束时</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400" b="1" i="0" u="none" strike="noStrike" kern="1200" cap="none" spc="0" normalizeH="0" baseline="0" dirty="0">
                <a:latin typeface="Arial" panose="020B0604020202020204" pitchFamily="34" charset="0"/>
                <a:ea typeface="微软雅黑" panose="020B0503020204020204" pitchFamily="34" charset="-122"/>
                <a:cs typeface="+mn-cs"/>
              </a:rPr>
              <a:t>Object</a:t>
            </a:r>
            <a:endParaRPr kumimoji="0" altLang="zh-CN" sz="1400" b="1" i="0" u="none" strike="noStrike" kern="1200" cap="none" spc="0" normalizeH="0" baseline="0" dirty="0">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pPr>
            <a:r>
              <a:rPr kumimoji="0" altLang="zh-CN" sz="1200" b="0" i="0" u="none" strike="noStrike" kern="1200" cap="none" spc="0" normalizeH="0" baseline="0" dirty="0">
                <a:latin typeface="Arial" panose="020B0604020202020204" pitchFamily="34" charset="0"/>
                <a:ea typeface="微软雅黑" panose="020B0503020204020204" pitchFamily="34" charset="-122"/>
                <a:cs typeface="+mn-cs"/>
              </a:rPr>
              <a:t>object表示非原始类型，也就是除number，string，boolean，symbol，null或undefined之外的类型。</a:t>
            </a:r>
            <a:endParaRPr kumimoji="0" altLang="zh-CN" sz="1200" b="0" i="0" u="none" strike="noStrike" kern="1200" cap="none" spc="0" normalizeH="0" baseline="0" dirty="0">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2.1 基础类型</a:t>
            </a:r>
            <a:endParaRPr lang="zh-CN" altLang="zh-CN" dirty="0"/>
          </a:p>
        </p:txBody>
      </p:sp>
      <p:sp>
        <p:nvSpPr>
          <p:cNvPr id="27651" name="Rectangle 2"/>
          <p:cNvSpPr>
            <a:spLocks noChangeArrowheads="1"/>
          </p:cNvSpPr>
          <p:nvPr/>
        </p:nvSpPr>
        <p:spPr bwMode="auto">
          <a:xfrm>
            <a:off x="683260" y="1519873"/>
            <a:ext cx="7484110" cy="203009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联合类型（Union Types）表示取值可以为多种类型中的一种</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类型断言(Type Assertion)可以用来手动指定一个值的类型，通过类型断言这种方式可以告诉编译器，“相信我，我知道自己在干什么”。</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类型推断：TS会在没有明确的指定类型的时候推测出一个类型。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有下面两种情况： 1. 定义变量时赋值了，推断为对应的类型。2.定义变量时没有赋值，推断为any类型。</a:t>
            </a:r>
            <a:endParaRPr kumimoji="0" altLang="zh-CN" sz="12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p:nvPr/>
        </p:nvSpPr>
        <p:spPr>
          <a:xfrm>
            <a:off x="2522855" y="2295525"/>
            <a:ext cx="4228465" cy="553085"/>
          </a:xfrm>
          <a:prstGeom prst="rect">
            <a:avLst/>
          </a:prstGeom>
          <a:noFill/>
          <a:ln w="9525">
            <a:noFill/>
          </a:ln>
        </p:spPr>
        <p:txBody>
          <a:bodyPr wrap="none">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lgn="ctr" eaLnBrk="1">
              <a:spcBef>
                <a:spcPct val="0"/>
              </a:spcBef>
              <a:buClr>
                <a:srgbClr val="000000"/>
              </a:buClr>
              <a:buFont typeface="Times New Roman" panose="02020603050405020304" pitchFamily="18" charset="0"/>
              <a:buNone/>
            </a:pPr>
            <a:r>
              <a:rPr lang="zh-CN" altLang="zh-CN" sz="3000" dirty="0">
                <a:solidFill>
                  <a:srgbClr val="C9394A"/>
                </a:solidFill>
              </a:rPr>
              <a:t>第</a:t>
            </a:r>
            <a:r>
              <a:rPr lang="zh-CN" altLang="en-US" sz="3000" dirty="0">
                <a:solidFill>
                  <a:srgbClr val="C9394A"/>
                </a:solidFill>
              </a:rPr>
              <a:t>一章</a:t>
            </a:r>
            <a:r>
              <a:rPr lang="zh-CN" altLang="zh-CN" sz="3000" dirty="0">
                <a:solidFill>
                  <a:srgbClr val="C9394A"/>
                </a:solidFill>
              </a:rPr>
              <a:t> </a:t>
            </a:r>
            <a:r>
              <a:rPr sz="3000" dirty="0">
                <a:solidFill>
                  <a:srgbClr val="C9394A"/>
                </a:solidFill>
              </a:rPr>
              <a:t>TypeScript基础</a:t>
            </a:r>
            <a:endParaRPr sz="3000" dirty="0">
              <a:solidFill>
                <a:srgbClr val="C9394A"/>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altLang="zh-CN" dirty="0"/>
              <a:t>2.2 接口</a:t>
            </a:r>
            <a:endParaRPr altLang="zh-CN" dirty="0"/>
          </a:p>
        </p:txBody>
      </p:sp>
      <p:sp>
        <p:nvSpPr>
          <p:cNvPr id="39939" name="Rectangle 2"/>
          <p:cNvSpPr/>
          <p:nvPr/>
        </p:nvSpPr>
        <p:spPr>
          <a:xfrm>
            <a:off x="683260" y="791845"/>
            <a:ext cx="7868920" cy="4154170"/>
          </a:xfrm>
          <a:prstGeom prst="rect">
            <a:avLst/>
          </a:prstGeom>
          <a:noFill/>
          <a:ln w="9525">
            <a:noFill/>
          </a:ln>
        </p:spPr>
        <p:txBody>
          <a:bodyPr wrap="square" anchor="ctr" anchorCtr="0">
            <a:spAutoFit/>
          </a:bodyPr>
          <a:p>
            <a:pPr indent="266700"/>
            <a:endParaRPr lang="zh-CN" altLang="zh-CN" sz="1400" b="1" dirty="0">
              <a:latin typeface="Arial" panose="020B0604020202020204" pitchFamily="34" charset="0"/>
            </a:endParaRPr>
          </a:p>
          <a:p>
            <a:pPr indent="266700"/>
            <a:r>
              <a:rPr lang="zh-CN" altLang="zh-CN" sz="1200" dirty="0">
                <a:latin typeface="Arial" panose="020B0604020202020204" pitchFamily="34" charset="0"/>
              </a:rPr>
              <a:t>需求：创建人的对象，需要对人的属性进行一定的约束，例如：</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id是number类型，必须有， 只读的</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name是string类型，必须有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age是number类型，必须有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sex是string类型，必须有</a:t>
            </a:r>
            <a:endParaRPr lang="zh-CN" altLang="zh-CN" sz="1200" dirty="0">
              <a:latin typeface="Arial" panose="020B0604020202020204" pitchFamily="34" charset="0"/>
            </a:endParaRPr>
          </a:p>
          <a:p>
            <a:pPr marL="628650" lvl="1" indent="-171450">
              <a:buFont typeface="Arial" panose="020B0604020202020204" pitchFamily="34" charset="0"/>
              <a:buChar char="•"/>
            </a:pPr>
            <a:r>
              <a:rPr lang="zh-CN" altLang="zh-CN" sz="1200" dirty="0">
                <a:latin typeface="Arial" panose="020B0604020202020204" pitchFamily="34" charset="0"/>
              </a:rPr>
              <a:t>  skill是数组类型，非必须的</a:t>
            </a:r>
            <a:endParaRPr lang="zh-CN" altLang="zh-CN" sz="1200" dirty="0">
              <a:latin typeface="Arial" panose="020B0604020202020204" pitchFamily="34" charset="0"/>
            </a:endParaRPr>
          </a:p>
          <a:p>
            <a:pPr marL="0" lvl="1" indent="266700" algn="l">
              <a:buClrTx/>
              <a:buSzTx/>
              <a:buFontTx/>
            </a:pPr>
            <a:endParaRPr lang="zh-CN" altLang="zh-CN" sz="1400" b="1"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可选属性 ?</a:t>
            </a:r>
            <a:endParaRPr lang="zh-CN" altLang="zh-CN" sz="1400" b="1" dirty="0">
              <a:latin typeface="Arial" panose="020B0604020202020204" pitchFamily="34" charset="0"/>
            </a:endParaRPr>
          </a:p>
          <a:p>
            <a:pPr lvl="1">
              <a:buFont typeface="Arial" panose="020B0604020202020204" pitchFamily="34" charset="0"/>
            </a:pPr>
            <a:r>
              <a:rPr lang="zh-CN" altLang="zh-CN" sz="1200" dirty="0">
                <a:latin typeface="Arial" panose="020B0604020202020204" pitchFamily="34" charset="0"/>
              </a:rPr>
              <a:t>接口里的属性不全都是必需的。有些是只在某些条件下存在，或者根本不存在。</a:t>
            </a:r>
            <a:endParaRPr lang="zh-CN" altLang="zh-CN" sz="1200" dirty="0">
              <a:latin typeface="Arial" panose="020B0604020202020204" pitchFamily="34" charset="0"/>
            </a:endParaRPr>
          </a:p>
          <a:p>
            <a:pPr lvl="1">
              <a:buFont typeface="Arial" panose="020B0604020202020204" pitchFamily="34" charset="0"/>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只读属性readonly</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一些对象属性只能在对象刚刚创建的时候修改其值。 你可以在属性名前用 readonly 来指定只读属性，只读属性一旦赋值后再也不能被改变了</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函数类型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接口能够描述 JavaScript 中对象拥有的各种各样的外形。除了描述带有属性的普通对象外，接口也可以描述函数类型。</a:t>
            </a:r>
            <a:endParaRPr lang="zh-CN" altLang="zh-CN" sz="1200" dirty="0">
              <a:latin typeface="Arial" panose="020B0604020202020204" pitchFamily="34" charset="0"/>
            </a:endParaRPr>
          </a:p>
          <a:p>
            <a:pPr marL="0" lvl="1" indent="266700" algn="l">
              <a:buClrTx/>
              <a:buSzTx/>
              <a:buFontTx/>
            </a:pPr>
            <a:endParaRPr lang="zh-CN" altLang="zh-CN" sz="1200" dirty="0">
              <a:latin typeface="Arial" panose="020B0604020202020204" pitchFamily="34" charset="0"/>
            </a:endParaRPr>
          </a:p>
          <a:p>
            <a:pPr marL="0" lvl="1" indent="266700" algn="l">
              <a:buClrTx/>
              <a:buSzTx/>
              <a:buFontTx/>
            </a:pPr>
            <a:r>
              <a:rPr lang="zh-CN" altLang="zh-CN" sz="1400" b="1" dirty="0">
                <a:latin typeface="Arial" panose="020B0604020202020204" pitchFamily="34" charset="0"/>
              </a:rPr>
              <a:t>类类型</a:t>
            </a:r>
            <a:endParaRPr lang="zh-CN" altLang="zh-CN" sz="1400" b="1" dirty="0">
              <a:latin typeface="Arial" panose="020B0604020202020204" pitchFamily="34" charset="0"/>
            </a:endParaRPr>
          </a:p>
          <a:p>
            <a:pPr marL="0" lvl="1" indent="266700" algn="l">
              <a:buClrTx/>
              <a:buSzTx/>
              <a:buFontTx/>
            </a:pPr>
            <a:r>
              <a:rPr lang="zh-CN" altLang="zh-CN" sz="1200" dirty="0">
                <a:latin typeface="Arial" panose="020B0604020202020204" pitchFamily="34" charset="0"/>
              </a:rPr>
              <a:t>与 C# 或 Java 里接口的基本作用一样，TypeScript 也能够用它来明确的强制一个类去符合某种契约。</a:t>
            </a:r>
            <a:endParaRPr lang="zh-CN"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2.3 类</a:t>
            </a:r>
            <a:endParaRPr altLang="zh-CN" dirty="0"/>
          </a:p>
        </p:txBody>
      </p:sp>
      <p:sp>
        <p:nvSpPr>
          <p:cNvPr id="2" name="文本框 1"/>
          <p:cNvSpPr txBox="1"/>
          <p:nvPr/>
        </p:nvSpPr>
        <p:spPr>
          <a:xfrm>
            <a:off x="2032000" y="1233488"/>
            <a:ext cx="5080000" cy="2515235"/>
          </a:xfrm>
          <a:prstGeom prst="rect">
            <a:avLst/>
          </a:prstGeom>
          <a:noFill/>
          <a:ln w="9525">
            <a:noFill/>
          </a:ln>
        </p:spPr>
        <p:txBody>
          <a:bodyPr>
            <a:spAutoFit/>
          </a:bodyPr>
          <a:p>
            <a:pPr algn="l">
              <a:buClrTx/>
              <a:buSzTx/>
              <a:buFontTx/>
            </a:pPr>
            <a:r>
              <a:rPr lang="en-US" sz="1050">
                <a:solidFill>
                  <a:srgbClr val="FFFFFF"/>
                </a:solidFill>
                <a:latin typeface="Consolas" panose="020B0609020204030204" charset="0"/>
                <a:ea typeface="宋体" panose="02010600030101010101" pitchFamily="2" charset="-122"/>
                <a:cs typeface="宋体" panose="02010600030101010101" pitchFamily="2" charset="-122"/>
              </a:rPr>
              <a:t>cla</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声明属性</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构造方法</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constructor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9CDCFE"/>
                </a:solidFill>
                <a:latin typeface="Consolas" panose="020B0609020204030204" charset="0"/>
                <a:ea typeface="宋体" panose="02010600030101010101" pitchFamily="2" charset="-122"/>
                <a:cs typeface="宋体" panose="02010600030101010101" pitchFamily="2" charset="-122"/>
              </a:rPr>
              <a:t>message;</a:t>
            </a:r>
            <a:r>
              <a:rPr lang="en-US" sz="1050">
                <a:solidFill>
                  <a:srgbClr val="FFFFFF"/>
                </a:solidFill>
                <a:latin typeface="Consolas" panose="020B0609020204030204" charset="0"/>
                <a:ea typeface="宋体" panose="02010600030101010101" pitchFamily="2" charset="-122"/>
                <a:cs typeface="宋体" panose="02010600030101010101" pitchFamily="2" charset="-122"/>
              </a:rPr>
              <a:t>    }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一般方法</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DCDCAA"/>
                </a:solidFill>
                <a:latin typeface="Consolas" panose="020B0609020204030204" charset="0"/>
                <a:ea typeface="宋体" panose="02010600030101010101" pitchFamily="2" charset="-122"/>
                <a:cs typeface="宋体" panose="02010600030101010101" pitchFamily="2" charset="-122"/>
              </a:rPr>
              <a:t>greet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4EC9B0"/>
                </a:solidFill>
                <a:latin typeface="Consolas" panose="020B0609020204030204" charset="0"/>
                <a:ea typeface="宋体" panose="02010600030101010101" pitchFamily="2" charset="-122"/>
                <a:cs typeface="宋体" panose="02010600030101010101" pitchFamily="2" charset="-122"/>
              </a:rPr>
              <a:t>string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C586C0"/>
                </a:solidFill>
                <a:latin typeface="Consolas" panose="020B0609020204030204" charset="0"/>
                <a:ea typeface="宋体" panose="02010600030101010101" pitchFamily="2" charset="-122"/>
                <a:cs typeface="宋体" panose="02010600030101010101" pitchFamily="2" charset="-122"/>
              </a:rPr>
              <a:t>return</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你好，</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this</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9CDCFE"/>
                </a:solidFill>
                <a:latin typeface="Consolas" panose="020B0609020204030204" charset="0"/>
                <a:ea typeface="宋体" panose="02010600030101010101" pitchFamily="2" charset="-122"/>
                <a:cs typeface="宋体" panose="02010600030101010101" pitchFamily="2" charset="-122"/>
              </a:rPr>
              <a:t>greeting</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chemeClr val="tx1"/>
                </a:solidFill>
                <a:latin typeface="Consolas" panose="020B0609020204030204" charset="0"/>
                <a:ea typeface="宋体" panose="02010600030101010101" pitchFamily="2" charset="-122"/>
                <a:cs typeface="宋体" panose="02010600030101010101" pitchFamily="2" charset="-122"/>
              </a:rPr>
              <a:t>  }</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创建类的实例</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const</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FC1FF"/>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 = </a:t>
            </a:r>
            <a:r>
              <a:rPr lang="en-US" sz="1050">
                <a:solidFill>
                  <a:srgbClr val="569CD6"/>
                </a:solidFill>
                <a:latin typeface="Consolas" panose="020B0609020204030204" charset="0"/>
                <a:ea typeface="宋体" panose="02010600030101010101" pitchFamily="2" charset="-122"/>
                <a:cs typeface="宋体" panose="02010600030101010101" pitchFamily="2" charset="-122"/>
              </a:rPr>
              <a:t>new</a:t>
            </a:r>
            <a:r>
              <a:rPr lang="en-US" sz="1050">
                <a:solidFill>
                  <a:srgbClr val="D4D4D4"/>
                </a:solidFill>
                <a:latin typeface="Consolas" panose="020B0609020204030204" charset="0"/>
                <a:ea typeface="宋体" panose="02010600030101010101" pitchFamily="2" charset="-122"/>
                <a:cs typeface="宋体" panose="02010600030101010101" pitchFamily="2" charset="-122"/>
              </a:rPr>
              <a:t> </a:t>
            </a:r>
            <a:r>
              <a:rPr lang="en-US" sz="1050">
                <a:solidFill>
                  <a:srgbClr val="4EC9B0"/>
                </a:solidFill>
                <a:latin typeface="Consolas" panose="020B0609020204030204" charset="0"/>
                <a:ea typeface="宋体" panose="02010600030101010101" pitchFamily="2" charset="-122"/>
                <a:cs typeface="宋体" panose="02010600030101010101" pitchFamily="2" charset="-122"/>
              </a:rPr>
              <a:t>Greeter</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zh-CN" sz="1050">
                <a:solidFill>
                  <a:srgbClr val="CE9178"/>
                </a:solidFill>
                <a:latin typeface="Consolas" panose="020B0609020204030204" charset="0"/>
                <a:ea typeface="宋体" panose="02010600030101010101" pitchFamily="2" charset="-122"/>
              </a:rPr>
              <a:t>你在他乡还好吗</a:t>
            </a:r>
            <a:r>
              <a:rPr lang="en-US" sz="1050">
                <a:solidFill>
                  <a:srgbClr val="CE9178"/>
                </a:solidFill>
                <a:latin typeface="Consolas" panose="020B0609020204030204" charset="0"/>
                <a:ea typeface="宋体" panose="02010600030101010101" pitchFamily="2" charset="-122"/>
                <a:cs typeface="宋体" panose="02010600030101010101" pitchFamily="2" charset="-122"/>
              </a:rPr>
              <a:t>'</a:t>
            </a:r>
            <a:r>
              <a:rPr lang="en-US" sz="1050">
                <a:solidFill>
                  <a:srgbClr val="D4D4D4"/>
                </a:solidFill>
                <a:latin typeface="Consolas" panose="020B0609020204030204" charset="0"/>
                <a:ea typeface="宋体" panose="02010600030101010101" pitchFamily="2" charset="-122"/>
                <a:cs typeface="宋体" panose="02010600030101010101" pitchFamily="2" charset="-122"/>
              </a:rPr>
              <a:t>);</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6A9955"/>
                </a:solidFill>
                <a:latin typeface="Consolas" panose="020B0609020204030204" charset="0"/>
                <a:ea typeface="宋体" panose="02010600030101010101" pitchFamily="2" charset="-122"/>
                <a:cs typeface="宋体" panose="02010600030101010101" pitchFamily="2" charset="-122"/>
              </a:rPr>
              <a:t>// </a:t>
            </a:r>
            <a:r>
              <a:rPr lang="zh-CN" sz="1050">
                <a:solidFill>
                  <a:srgbClr val="6A9955"/>
                </a:solidFill>
                <a:latin typeface="Consolas" panose="020B0609020204030204" charset="0"/>
                <a:ea typeface="宋体" panose="02010600030101010101" pitchFamily="2" charset="-122"/>
              </a:rPr>
              <a:t>调用实例的方法</a:t>
            </a:r>
            <a:r>
              <a:rPr lang="en-US" sz="1050">
                <a:solidFill>
                  <a:srgbClr val="FFFFFF"/>
                </a:solidFill>
                <a:latin typeface="Consolas" panose="020B0609020204030204" charset="0"/>
                <a:ea typeface="宋体" panose="02010600030101010101" pitchFamily="2" charset="-122"/>
                <a:cs typeface="宋体" panose="02010600030101010101" pitchFamily="2" charset="-122"/>
              </a:rPr>
              <a:t></a:t>
            </a:r>
            <a:r>
              <a:rPr lang="en-US" sz="1050">
                <a:solidFill>
                  <a:srgbClr val="569CD6"/>
                </a:solidFill>
                <a:latin typeface="Consolas" panose="020B0609020204030204" charset="0"/>
                <a:ea typeface="宋体" panose="02010600030101010101" pitchFamily="2" charset="-122"/>
                <a:cs typeface="宋体" panose="02010600030101010101" pitchFamily="2" charset="-122"/>
              </a:rPr>
              <a:t>   console.log(greeter.greet()); //你好，你在他乡还好吗</a:t>
            </a:r>
            <a:endParaRPr lang="en-US" sz="1050">
              <a:solidFill>
                <a:srgbClr val="569CD6"/>
              </a:solidFill>
              <a:latin typeface="Consolas" panose="020B0609020204030204" charset="0"/>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44035" name="Rectangle 2"/>
          <p:cNvSpPr/>
          <p:nvPr/>
        </p:nvSpPr>
        <p:spPr>
          <a:xfrm>
            <a:off x="827405" y="1501299"/>
            <a:ext cx="7186613" cy="2922905"/>
          </a:xfrm>
          <a:prstGeom prst="rect">
            <a:avLst/>
          </a:prstGeom>
          <a:noFill/>
          <a:ln w="9525">
            <a:noFill/>
          </a:ln>
        </p:spPr>
        <p:txBody>
          <a:bodyPr anchor="ctr" anchorCtr="0">
            <a:spAutoFit/>
          </a:bodyPr>
          <a:p>
            <a:pPr indent="266700"/>
            <a:r>
              <a:rPr lang="zh-CN" sz="1400" b="1" dirty="0">
                <a:latin typeface="Arial" panose="020B0604020202020204" pitchFamily="34" charset="0"/>
              </a:rPr>
              <a:t>继承</a:t>
            </a:r>
            <a:endParaRPr altLang="zh-CN" sz="1400" b="1" dirty="0">
              <a:latin typeface="Arial" panose="020B0604020202020204" pitchFamily="34" charset="0"/>
            </a:endParaRPr>
          </a:p>
          <a:p>
            <a:pPr indent="266700"/>
            <a:r>
              <a:rPr altLang="zh-CN" sz="1000" dirty="0">
                <a:latin typeface="Arial" panose="020B0604020202020204" pitchFamily="34" charset="0"/>
              </a:rPr>
              <a:t>//动物类</a:t>
            </a:r>
            <a:endParaRPr altLang="zh-CN" sz="1000" dirty="0">
              <a:latin typeface="Arial" panose="020B0604020202020204" pitchFamily="34" charset="0"/>
            </a:endParaRPr>
          </a:p>
          <a:p>
            <a:pPr indent="266700"/>
            <a:r>
              <a:rPr altLang="zh-CN" sz="1000" dirty="0">
                <a:latin typeface="Arial" panose="020B0604020202020204" pitchFamily="34" charset="0"/>
              </a:rPr>
              <a:t>class Animal {</a:t>
            </a:r>
            <a:endParaRPr altLang="zh-CN" sz="1000" dirty="0">
              <a:latin typeface="Arial" panose="020B0604020202020204" pitchFamily="34" charset="0"/>
            </a:endParaRPr>
          </a:p>
          <a:p>
            <a:pPr indent="266700"/>
            <a:r>
              <a:rPr altLang="zh-CN" sz="1000" dirty="0">
                <a:latin typeface="Arial" panose="020B0604020202020204" pitchFamily="34" charset="0"/>
              </a:rPr>
              <a:t>    //跑</a:t>
            </a:r>
            <a:endParaRPr altLang="zh-CN" sz="1000" dirty="0">
              <a:latin typeface="Arial" panose="020B0604020202020204" pitchFamily="34" charset="0"/>
            </a:endParaRPr>
          </a:p>
          <a:p>
            <a:pPr indent="266700"/>
            <a:r>
              <a:rPr altLang="zh-CN" sz="1000" dirty="0">
                <a:latin typeface="Arial" panose="020B0604020202020204" pitchFamily="34" charset="0"/>
              </a:rPr>
              <a:t>    run(distance: number) {</a:t>
            </a:r>
            <a:endParaRPr altLang="zh-CN" sz="1000" dirty="0">
              <a:latin typeface="Arial" panose="020B0604020202020204" pitchFamily="34" charset="0"/>
            </a:endParaRPr>
          </a:p>
          <a:p>
            <a:pPr indent="266700"/>
            <a:r>
              <a:rPr altLang="zh-CN" sz="1000" dirty="0">
                <a:latin typeface="Arial" panose="020B0604020202020204" pitchFamily="34" charset="0"/>
              </a:rPr>
              <a:t>        console.log(`跑了${distance}m`);</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//鸭子继承动物类</a:t>
            </a:r>
            <a:endParaRPr altLang="zh-CN" sz="1000" dirty="0">
              <a:latin typeface="Arial" panose="020B0604020202020204" pitchFamily="34" charset="0"/>
            </a:endParaRPr>
          </a:p>
          <a:p>
            <a:pPr indent="266700"/>
            <a:r>
              <a:rPr altLang="zh-CN" sz="1000" dirty="0">
                <a:latin typeface="Arial" panose="020B0604020202020204" pitchFamily="34" charset="0"/>
              </a:rPr>
              <a:t>class Duck extends Animal {</a:t>
            </a:r>
            <a:endParaRPr altLang="zh-CN" sz="1000" dirty="0">
              <a:latin typeface="Arial" panose="020B0604020202020204" pitchFamily="34" charset="0"/>
            </a:endParaRPr>
          </a:p>
          <a:p>
            <a:pPr indent="266700"/>
            <a:r>
              <a:rPr altLang="zh-CN" sz="1000" dirty="0">
                <a:latin typeface="Arial" panose="020B0604020202020204" pitchFamily="34" charset="0"/>
              </a:rPr>
              <a:t>    //叫</a:t>
            </a:r>
            <a:endParaRPr altLang="zh-CN" sz="1000" dirty="0">
              <a:latin typeface="Arial" panose="020B0604020202020204" pitchFamily="34" charset="0"/>
            </a:endParaRPr>
          </a:p>
          <a:p>
            <a:pPr indent="266700"/>
            <a:r>
              <a:rPr altLang="zh-CN" sz="1000" dirty="0">
                <a:latin typeface="Arial" panose="020B0604020202020204" pitchFamily="34" charset="0"/>
              </a:rPr>
              <a:t>    cry() {</a:t>
            </a:r>
            <a:endParaRPr altLang="zh-CN" sz="1000" dirty="0">
              <a:latin typeface="Arial" panose="020B0604020202020204" pitchFamily="34" charset="0"/>
            </a:endParaRPr>
          </a:p>
          <a:p>
            <a:pPr indent="266700"/>
            <a:r>
              <a:rPr altLang="zh-CN" sz="1000" dirty="0">
                <a:latin typeface="Arial" panose="020B0604020202020204" pitchFamily="34" charset="0"/>
              </a:rPr>
              <a:t>        console.log('嘎嘎嘎');</a:t>
            </a:r>
            <a:endParaRPr altLang="zh-CN" sz="1000" dirty="0">
              <a:latin typeface="Arial" panose="020B0604020202020204" pitchFamily="34" charset="0"/>
            </a:endParaRPr>
          </a:p>
          <a:p>
            <a:pPr indent="266700"/>
            <a:r>
              <a:rPr altLang="zh-CN" sz="1000" dirty="0">
                <a:latin typeface="Arial" panose="020B0604020202020204" pitchFamily="34" charset="0"/>
              </a:rPr>
              <a:t>    }</a:t>
            </a:r>
            <a:endParaRPr altLang="zh-CN" sz="1000" dirty="0">
              <a:latin typeface="Arial" panose="020B0604020202020204" pitchFamily="34" charset="0"/>
            </a:endParaRPr>
          </a:p>
          <a:p>
            <a:pPr indent="266700"/>
            <a:r>
              <a:rPr altLang="zh-CN" sz="1000" dirty="0">
                <a:latin typeface="Arial" panose="020B0604020202020204" pitchFamily="34" charset="0"/>
              </a:rPr>
              <a:t>}</a:t>
            </a:r>
            <a:endParaRPr altLang="zh-CN" sz="1000" dirty="0">
              <a:latin typeface="Arial" panose="020B0604020202020204" pitchFamily="34" charset="0"/>
            </a:endParaRPr>
          </a:p>
          <a:p>
            <a:pPr indent="266700"/>
            <a:r>
              <a:rPr altLang="zh-CN" sz="1000" dirty="0">
                <a:latin typeface="Arial" panose="020B0604020202020204" pitchFamily="34" charset="0"/>
              </a:rPr>
              <a:t>const duck = new Duck(); //实例化鸭子对象</a:t>
            </a:r>
            <a:endParaRPr altLang="zh-CN" sz="1000" dirty="0">
              <a:latin typeface="Arial" panose="020B0604020202020204" pitchFamily="34" charset="0"/>
            </a:endParaRPr>
          </a:p>
          <a:p>
            <a:pPr indent="266700"/>
            <a:r>
              <a:rPr altLang="zh-CN" sz="1000" dirty="0">
                <a:latin typeface="Arial" panose="020B0604020202020204" pitchFamily="34" charset="0"/>
              </a:rPr>
              <a:t>duck.cry(); //调用鸭子的cry方法 --嘎嘎嘎</a:t>
            </a:r>
            <a:endParaRPr altLang="zh-CN" sz="1000" dirty="0">
              <a:latin typeface="Arial" panose="020B0604020202020204" pitchFamily="34" charset="0"/>
            </a:endParaRPr>
          </a:p>
          <a:p>
            <a:pPr indent="266700"/>
            <a:r>
              <a:rPr altLang="zh-CN" sz="1000" dirty="0">
                <a:latin typeface="Arial" panose="020B0604020202020204" pitchFamily="34" charset="0"/>
              </a:rPr>
              <a:t>duck.run(100); //可以调用从父中继承得到的run方法 --跑100m</a:t>
            </a:r>
            <a:endParaRPr altLang="zh-CN" sz="10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sym typeface="+mn-ea"/>
              </a:rPr>
              <a:t>2.3 类</a:t>
            </a:r>
            <a:endParaRPr lang="zh-CN" altLang="zh-CN" dirty="0"/>
          </a:p>
        </p:txBody>
      </p:sp>
      <p:sp>
        <p:nvSpPr>
          <p:cNvPr id="27651" name="Rectangle 2"/>
          <p:cNvSpPr>
            <a:spLocks noChangeArrowheads="1"/>
          </p:cNvSpPr>
          <p:nvPr/>
        </p:nvSpPr>
        <p:spPr bwMode="auto">
          <a:xfrm>
            <a:off x="755650" y="1059498"/>
            <a:ext cx="7846695" cy="375348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公共，私有与受保护的修饰符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访问修饰符：用来描述类内部的属性/方法的可访问性。</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public：默认值, 公开的外部也可以访问。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private：只能类内部可以访问。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protected：类内部和子类可以访问。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readonly 修饰符</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你可以使用 readonly 关键字将属性设置为只读的。 只读属性必须在声明时或构造函数里被初始化。</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存取器</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TypeScript 支持通过 getters/setters 来截取对对象成员的访问。 它能帮助你有效的控制对对象成员的访问。</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静态属性</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到目前为止，我们只讨论了类的实例成员，即那些仅当类被实例化的时候才会被初始化的属性。 我们也可以创建类的静态成员，这些属性存在于类本身上面而不是类的实例上。</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1" hangingPunct="0">
              <a:lnSpc>
                <a:spcPct val="100000"/>
              </a:lnSpc>
              <a:spcBef>
                <a:spcPct val="0"/>
              </a:spcBef>
              <a:spcAft>
                <a:spcPct val="0"/>
              </a:spcAft>
              <a:buClrTx/>
              <a:buSzTx/>
              <a:buFontTx/>
              <a:buNone/>
              <a:defRPr/>
            </a:pPr>
            <a:r>
              <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抽象类作为其它派生类的基类使用。它们不能被实例化。不同于接口，抽象类可以包含成员的实现细节。 abstract 关键字是用于定义抽象类和在抽象类内部定义抽象方法。</a:t>
            </a:r>
            <a:endParaRPr kumimoji="0" altLang="zh-CN" sz="12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2.4 函数</a:t>
            </a:r>
            <a:endParaRPr altLang="zh-CN" dirty="0"/>
          </a:p>
        </p:txBody>
      </p:sp>
      <p:sp>
        <p:nvSpPr>
          <p:cNvPr id="27651" name="Rectangle 2"/>
          <p:cNvSpPr>
            <a:spLocks noChangeArrowheads="1"/>
          </p:cNvSpPr>
          <p:nvPr/>
        </p:nvSpPr>
        <p:spPr bwMode="auto">
          <a:xfrm>
            <a:off x="827405" y="1203643"/>
            <a:ext cx="3808095" cy="2922905"/>
          </a:xfrm>
          <a:prstGeom prst="rect">
            <a:avLst/>
          </a:prstGeom>
          <a:noFill/>
          <a:ln>
            <a:noFill/>
          </a:ln>
          <a:effectLst/>
        </p:spPr>
        <p:txBody>
          <a:bodyPr wrap="square"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基本示例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命名函数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y)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函数类型</a:t>
            </a:r>
            <a:endParaRPr kumimoji="0" altLang="zh-CN" sz="12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function add(x: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 匿名函数</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let myAdd = function (x: number, y: number): number {</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x + y;</a:t>
            </a:r>
            <a:endPar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altLang="zh-CN" sz="100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文本框 1"/>
          <p:cNvSpPr txBox="1"/>
          <p:nvPr/>
        </p:nvSpPr>
        <p:spPr>
          <a:xfrm>
            <a:off x="5003800" y="699770"/>
            <a:ext cx="4016375" cy="3569335"/>
          </a:xfrm>
          <a:prstGeom prst="rect">
            <a:avLst/>
          </a:prstGeom>
          <a:noFill/>
        </p:spPr>
        <p:txBody>
          <a:bodyPr wrap="square" rtlCol="0">
            <a:spAutoFit/>
          </a:bodyPr>
          <a:p>
            <a:r>
              <a:rPr altLang="zh-CN" sz="1400" b="1" noProof="0" dirty="0">
                <a:ln>
                  <a:noFill/>
                </a:ln>
                <a:effectLst/>
                <a:uLnTx/>
                <a:uFillTx/>
                <a:sym typeface="+mn-ea"/>
              </a:rPr>
              <a:t>可选参数和默认参数</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indent="266700" algn="l">
              <a:buClrTx/>
              <a:buSzTx/>
              <a:buNone/>
              <a:defRPr/>
            </a:pPr>
            <a:r>
              <a:rPr altLang="zh-CN" sz="1000" noProof="0" dirty="0">
                <a:ln>
                  <a:noFill/>
                </a:ln>
                <a:effectLst/>
                <a:uLnTx/>
                <a:uFillTx/>
              </a:rPr>
              <a:t>function getUrl(prefix: string = '/api/', url?: string): string {</a:t>
            </a:r>
            <a:endParaRPr altLang="zh-CN" sz="1000" noProof="0" dirty="0">
              <a:ln>
                <a:noFill/>
              </a:ln>
              <a:effectLst/>
              <a:uLnTx/>
              <a:uFillTx/>
            </a:endParaRPr>
          </a:p>
          <a:p>
            <a:pPr indent="266700" algn="l">
              <a:buClrTx/>
              <a:buSzTx/>
              <a:buNone/>
              <a:defRPr/>
            </a:pPr>
            <a:r>
              <a:rPr altLang="zh-CN" sz="1000" noProof="0" dirty="0">
                <a:ln>
                  <a:noFill/>
                </a:ln>
                <a:effectLst/>
                <a:uLnTx/>
                <a:uFillTx/>
              </a:rPr>
              <a:t>        if (url)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a:t>
            </a:r>
            <a:endParaRPr altLang="zh-CN" sz="1000" noProof="0" dirty="0">
              <a:ln>
                <a:noFill/>
              </a:ln>
              <a:effectLst/>
              <a:uLnTx/>
              <a:uFillTx/>
            </a:endParaRPr>
          </a:p>
          <a:p>
            <a:pPr indent="266700" algn="l">
              <a:buClrTx/>
              <a:buSzTx/>
              <a:buNone/>
              <a:defRPr/>
            </a:pPr>
            <a:r>
              <a:rPr altLang="zh-CN" sz="1000" noProof="0" dirty="0">
                <a:ln>
                  <a:noFill/>
                </a:ln>
                <a:effectLst/>
                <a:uLnTx/>
                <a:uFillTx/>
              </a:rPr>
              <a:t>        } else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algn="l">
              <a:buClrTx/>
              <a:buSzTx/>
              <a:buFontTx/>
            </a:pPr>
            <a:r>
              <a:rPr altLang="zh-CN" sz="1400" b="1" noProof="0" dirty="0">
                <a:ln>
                  <a:noFill/>
                </a:ln>
                <a:effectLst/>
                <a:uLnTx/>
                <a:uFillTx/>
              </a:rPr>
              <a:t>剩余参数</a:t>
            </a:r>
            <a:endParaRPr altLang="zh-CN" sz="1400" b="1" noProof="0" dirty="0">
              <a:ln>
                <a:noFill/>
              </a:ln>
              <a:effectLst/>
              <a:uLnTx/>
              <a:uFillTx/>
            </a:endParaRPr>
          </a:p>
          <a:p>
            <a:pPr indent="266700" algn="l">
              <a:buClrTx/>
              <a:buSzTx/>
              <a:buNone/>
              <a:defRPr/>
            </a:pPr>
            <a:r>
              <a:rPr altLang="zh-CN" sz="1000" noProof="0" dirty="0">
                <a:ln>
                  <a:noFill/>
                </a:ln>
                <a:effectLst/>
                <a:uLnTx/>
                <a:uFillTx/>
              </a:rPr>
              <a:t> function getUrl(prefix: string, ...urls: string[]) {</a:t>
            </a:r>
            <a:endParaRPr altLang="zh-CN" sz="1000" noProof="0" dirty="0">
              <a:ln>
                <a:noFill/>
              </a:ln>
              <a:effectLst/>
              <a:uLnTx/>
              <a:uFillTx/>
            </a:endParaRPr>
          </a:p>
          <a:p>
            <a:pPr indent="266700" algn="l">
              <a:buClrTx/>
              <a:buSzTx/>
              <a:buNone/>
              <a:defRPr/>
            </a:pPr>
            <a:r>
              <a:rPr altLang="zh-CN" sz="1000" noProof="0" dirty="0">
                <a:ln>
                  <a:noFill/>
                </a:ln>
                <a:effectLst/>
                <a:uLnTx/>
                <a:uFillTx/>
              </a:rPr>
              <a:t>        return prefix  + urls.join("/");</a:t>
            </a:r>
            <a:endParaRPr altLang="zh-CN" sz="1000" noProof="0" dirty="0">
              <a:ln>
                <a:noFill/>
              </a:ln>
              <a:effectLst/>
              <a:uLnTx/>
              <a:uFillTx/>
            </a:endParaRPr>
          </a:p>
          <a:p>
            <a:pPr indent="266700" algn="l">
              <a:buClrTx/>
              <a:buSzTx/>
              <a:buNone/>
              <a:defRPr/>
            </a:pPr>
            <a:r>
              <a:rPr altLang="zh-CN" sz="1000" noProof="0" dirty="0">
                <a:ln>
                  <a:noFill/>
                </a:ln>
                <a:effectLst/>
                <a:uLnTx/>
                <a:uFillTx/>
              </a:rPr>
              <a:t>    }</a:t>
            </a:r>
            <a:endParaRPr altLang="zh-CN" sz="1000" noProof="0" dirty="0">
              <a:ln>
                <a:noFill/>
              </a:ln>
              <a:effectLst/>
              <a:uLnTx/>
              <a:uFillTx/>
            </a:endParaRPr>
          </a:p>
          <a:p>
            <a:pPr indent="266700" algn="l">
              <a:buClrTx/>
              <a:buSzTx/>
              <a:buNone/>
              <a:defRPr/>
            </a:pPr>
            <a:endParaRPr altLang="zh-CN" sz="1000" noProof="0" dirty="0">
              <a:ln>
                <a:noFill/>
              </a:ln>
              <a:effectLst/>
              <a:uLnTx/>
              <a:uFillTx/>
            </a:endParaRPr>
          </a:p>
          <a:p>
            <a:pPr indent="266700" algn="l">
              <a:buClrTx/>
              <a:buSzTx/>
              <a:buNone/>
              <a:defRPr/>
            </a:pPr>
            <a:r>
              <a:rPr altLang="zh-CN" sz="1000" noProof="0" dirty="0">
                <a:ln>
                  <a:noFill/>
                </a:ln>
                <a:effectLst/>
                <a:uLnTx/>
                <a:uFillTx/>
              </a:rPr>
              <a:t>    let fullUrl = getUrl("/base/", "user", "getList");///base/user/getList</a:t>
            </a:r>
            <a:endParaRPr altLang="zh-CN" sz="1000" noProof="0" dirty="0">
              <a:ln>
                <a:noFill/>
              </a:ln>
              <a:effectLst/>
              <a:uLnTx/>
              <a:uFillTx/>
            </a:endParaRPr>
          </a:p>
          <a:p>
            <a:pPr algn="l">
              <a:buClrTx/>
              <a:buSzTx/>
              <a:buFontTx/>
            </a:pPr>
            <a:endParaRPr altLang="zh-CN" sz="1400" b="1" noProof="0" dirty="0">
              <a:ln>
                <a:noFill/>
              </a:ln>
              <a:effectLst/>
              <a:uLnTx/>
              <a:uFillTx/>
            </a:endParaRPr>
          </a:p>
          <a:p>
            <a:pPr algn="l">
              <a:buClrTx/>
              <a:buSzTx/>
              <a:buFontTx/>
            </a:pPr>
            <a:r>
              <a:rPr altLang="zh-CN" sz="1400" b="1" noProof="0" dirty="0">
                <a:ln>
                  <a:noFill/>
                </a:ln>
                <a:effectLst/>
                <a:uLnTx/>
                <a:uFillTx/>
              </a:rPr>
              <a:t>函数重载</a:t>
            </a:r>
            <a:endParaRPr altLang="zh-CN" sz="1400" b="1" noProof="0" dirty="0">
              <a:ln>
                <a:noFill/>
              </a:ln>
              <a:effectLst/>
              <a:uLnTx/>
              <a:uFillTx/>
            </a:endParaRPr>
          </a:p>
          <a:p>
            <a:r>
              <a:rPr lang="zh-CN" altLang="en-US" sz="1000"/>
              <a:t> // 重载函数声明</a:t>
            </a:r>
            <a:endParaRPr lang="zh-CN" altLang="en-US" sz="1000"/>
          </a:p>
          <a:p>
            <a:r>
              <a:rPr lang="zh-CN" altLang="en-US" sz="1000"/>
              <a:t>    function add(x: string, y: string): string;</a:t>
            </a:r>
            <a:endParaRPr lang="zh-CN" altLang="en-US" sz="1000"/>
          </a:p>
          <a:p>
            <a:r>
              <a:rPr lang="zh-CN" altLang="en-US" sz="1000"/>
              <a:t>    function add(x: number, y: number): number;</a:t>
            </a:r>
            <a:endParaRPr lang="zh-CN" altLang="en-US" sz="10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lang="zh-CN" altLang="zh-CN" dirty="0"/>
              <a:t>2.5 泛型</a:t>
            </a:r>
            <a:endParaRPr lang="zh-CN" altLang="zh-CN" dirty="0"/>
          </a:p>
        </p:txBody>
      </p:sp>
      <p:sp>
        <p:nvSpPr>
          <p:cNvPr id="27651" name="Rectangle 2"/>
          <p:cNvSpPr>
            <a:spLocks noChangeArrowheads="1"/>
          </p:cNvSpPr>
          <p:nvPr/>
        </p:nvSpPr>
        <p:spPr bwMode="auto">
          <a:xfrm>
            <a:off x="684213" y="1122998"/>
            <a:ext cx="7186613" cy="3322955"/>
          </a:xfrm>
          <a:prstGeom prst="rect">
            <a:avLst/>
          </a:prstGeom>
          <a:noFill/>
          <a:ln>
            <a:noFill/>
          </a:ln>
          <a:effectLst/>
        </p:spPr>
        <p:txBody>
          <a:bodyPr anchor="ctr">
            <a:spAutoFit/>
          </a:bodyPr>
          <a:lstStyle>
            <a:lvl1pPr indent="266700">
              <a:defRPr>
                <a:solidFill>
                  <a:srgbClr val="000000"/>
                </a:solidFill>
                <a:latin typeface="Arial" panose="020B0604020202020204" pitchFamily="34" charset="0"/>
                <a:ea typeface="微软雅黑" panose="020B0503020204020204" pitchFamily="34" charset="-122"/>
              </a:defRPr>
            </a:lvl1pPr>
            <a:lvl2pPr marL="742950" indent="-285750">
              <a:defRPr>
                <a:solidFill>
                  <a:srgbClr val="000000"/>
                </a:solidFill>
                <a:latin typeface="Arial" panose="020B0604020202020204" pitchFamily="34" charset="0"/>
                <a:ea typeface="微软雅黑" panose="020B0503020204020204" pitchFamily="34" charset="-122"/>
              </a:defRPr>
            </a:lvl2pPr>
            <a:lvl3pPr marL="1143000" indent="-228600">
              <a:defRPr>
                <a:solidFill>
                  <a:srgbClr val="000000"/>
                </a:solidFill>
                <a:latin typeface="Arial" panose="020B0604020202020204" pitchFamily="34" charset="0"/>
                <a:ea typeface="微软雅黑" panose="020B0503020204020204" pitchFamily="34" charset="-122"/>
              </a:defRPr>
            </a:lvl3pPr>
            <a:lvl4pPr marL="1600200" indent="-228600">
              <a:defRPr>
                <a:solidFill>
                  <a:srgbClr val="000000"/>
                </a:solidFill>
                <a:latin typeface="Arial" panose="020B0604020202020204" pitchFamily="34" charset="0"/>
                <a:ea typeface="微软雅黑" panose="020B0503020204020204" pitchFamily="34" charset="-122"/>
              </a:defRPr>
            </a:lvl4pPr>
            <a:lvl5pPr marL="2057400" indent="-228600">
              <a:defRPr>
                <a:solidFill>
                  <a:srgbClr val="000000"/>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rgbClr val="000000"/>
                </a:solidFill>
                <a:latin typeface="Arial" panose="020B0604020202020204" pitchFamily="34" charset="0"/>
                <a:ea typeface="微软雅黑" panose="020B0503020204020204" pitchFamily="34" charset="-122"/>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使用函数泛型</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alt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泛型函数的类型与非泛型函数的类型没什么不同，只是有一个类型参数在最前面，像函数声明一样</a:t>
            </a: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function createArray &lt;T&gt; (value: T, count: number)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 Array&lt;T&gt; =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for (let index = 0; index &lt; count; index++)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arr.push(value)</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return arr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const arr1 = createArray&lt;number&gt;(17, 3)</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console.log(arr1[0].toFixed());</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      console.log(arr1[0]. substr(0)); // error</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泛型接口</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在定义接口时，为接口中的属性或方法定义泛型类型；在使用接口时，再指定具体的泛型类型。</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buClrTx/>
              <a:buSzTx/>
              <a:buFontTx/>
              <a:buNone/>
              <a:defRPr/>
            </a:pPr>
            <a:r>
              <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泛型类</a:t>
            </a:r>
            <a:endParaRPr kumimoji="0" altLang="zh-CN" sz="1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在定义类时，为类中的属性或方法定义泛型类型，在创建类的实例时，再指定特定的泛型类型。泛型类看上去与泛型接口差不多。 泛型类使用（ &lt;&gt;）括起泛型类型，跟在类名后面。</a:t>
            </a:r>
            <a:endParaRPr kumimoji="0" lang="zh-CN" sz="105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None/>
            </a:pPr>
            <a:r>
              <a:rPr altLang="zh-CN" dirty="0"/>
              <a:t>2.6 声明文件和内置对象</a:t>
            </a:r>
            <a:endParaRPr altLang="zh-CN" dirty="0"/>
          </a:p>
        </p:txBody>
      </p:sp>
      <p:sp>
        <p:nvSpPr>
          <p:cNvPr id="52227" name="Rectangle 2"/>
          <p:cNvSpPr/>
          <p:nvPr/>
        </p:nvSpPr>
        <p:spPr>
          <a:xfrm>
            <a:off x="755650" y="1317467"/>
            <a:ext cx="7186613" cy="2922905"/>
          </a:xfrm>
          <a:prstGeom prst="rect">
            <a:avLst/>
          </a:prstGeom>
          <a:noFill/>
          <a:ln w="9525">
            <a:noFill/>
          </a:ln>
        </p:spPr>
        <p:txBody>
          <a:bodyPr anchor="ctr" anchorCtr="0">
            <a:spAutoFit/>
          </a:bodyPr>
          <a:p>
            <a:pPr indent="266700"/>
            <a:r>
              <a:rPr altLang="zh-CN" sz="1400" b="1" dirty="0">
                <a:latin typeface="Arial" panose="020B0604020202020204" pitchFamily="34" charset="0"/>
              </a:rPr>
              <a:t>声明文件</a:t>
            </a:r>
            <a:endParaRPr altLang="zh-CN" sz="1400" b="1" dirty="0">
              <a:latin typeface="Arial" panose="020B0604020202020204" pitchFamily="34" charset="0"/>
            </a:endParaRPr>
          </a:p>
          <a:p>
            <a:pPr indent="266700"/>
            <a:r>
              <a:rPr altLang="zh-CN" sz="1200" dirty="0">
                <a:latin typeface="Arial" panose="020B0604020202020204" pitchFamily="34" charset="0"/>
              </a:rPr>
              <a:t>当使用第三方库时，我们需要引用它的声明文件，才能获得对应的代码补全、接口提示等功能。</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lgn="l">
              <a:buClrTx/>
              <a:buSzTx/>
              <a:buFontTx/>
            </a:pPr>
            <a:r>
              <a:rPr altLang="zh-CN" sz="1400" b="1" dirty="0">
                <a:latin typeface="Arial" panose="020B0604020202020204" pitchFamily="34" charset="0"/>
              </a:rPr>
              <a:t>内置对象</a:t>
            </a:r>
            <a:endParaRPr altLang="zh-CN" sz="1400" b="1" dirty="0">
              <a:latin typeface="Arial" panose="020B0604020202020204" pitchFamily="34" charset="0"/>
            </a:endParaRPr>
          </a:p>
          <a:p>
            <a:pPr indent="266700"/>
            <a:r>
              <a:rPr altLang="zh-CN" sz="1200" dirty="0">
                <a:latin typeface="Arial" panose="020B0604020202020204" pitchFamily="34" charset="0"/>
              </a:rPr>
              <a:t>JavaScript 中有很多内置对象，它们可以直接在 TypeScript 中当做定义好了的类型。</a:t>
            </a:r>
            <a:endParaRPr altLang="zh-CN" sz="1200" dirty="0">
              <a:latin typeface="Arial" panose="020B0604020202020204" pitchFamily="34" charset="0"/>
            </a:endParaRPr>
          </a:p>
          <a:p>
            <a:pPr indent="266700"/>
            <a:endParaRPr altLang="zh-CN" sz="1200" dirty="0">
              <a:latin typeface="Arial" panose="020B0604020202020204" pitchFamily="34" charset="0"/>
            </a:endParaRPr>
          </a:p>
          <a:p>
            <a:pPr indent="266700"/>
            <a:r>
              <a:rPr altLang="zh-CN" sz="1200" dirty="0">
                <a:latin typeface="Arial" panose="020B0604020202020204" pitchFamily="34" charset="0"/>
              </a:rPr>
              <a:t>内置对象是指根据标准在全局作用域（Global）上存在的对象。这里的标准是指 ECMAScript 和其他环境（比如 DOM）的标准。</a:t>
            </a:r>
            <a:endParaRPr altLang="zh-CN" sz="1200" dirty="0">
              <a:latin typeface="Arial" panose="020B0604020202020204" pitchFamily="34" charset="0"/>
            </a:endParaRPr>
          </a:p>
          <a:p>
            <a:pPr indent="266700"/>
            <a:r>
              <a:rPr altLang="zh-CN" sz="1200" dirty="0">
                <a:latin typeface="Arial" panose="020B0604020202020204" pitchFamily="34" charset="0"/>
              </a:rPr>
              <a:t>ECMAScript 的内置对象：</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Boolean</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Number</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String</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Date</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RegExp</a:t>
            </a:r>
            <a:endParaRPr altLang="zh-CN" sz="1200" dirty="0">
              <a:latin typeface="Arial" panose="020B0604020202020204" pitchFamily="34" charset="0"/>
            </a:endParaRPr>
          </a:p>
          <a:p>
            <a:pPr marL="628650" lvl="1" indent="-171450">
              <a:buFont typeface="Arial" panose="020B0604020202020204" pitchFamily="34" charset="0"/>
              <a:buChar char="•"/>
            </a:pPr>
            <a:r>
              <a:rPr altLang="zh-CN" sz="1200" dirty="0">
                <a:latin typeface="Arial" panose="020B0604020202020204" pitchFamily="34" charset="0"/>
              </a:rPr>
              <a:t>Error</a:t>
            </a:r>
            <a:endParaRPr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en-US" dirty="0"/>
              <a:t>结束</a:t>
            </a:r>
            <a:endParaRPr lang="zh-CN" altLang="zh-CN" dirty="0"/>
          </a:p>
        </p:txBody>
      </p:sp>
      <p:sp>
        <p:nvSpPr>
          <p:cNvPr id="259075" name="Rectangle 2"/>
          <p:cNvSpPr/>
          <p:nvPr/>
        </p:nvSpPr>
        <p:spPr>
          <a:xfrm>
            <a:off x="755650" y="2355850"/>
            <a:ext cx="7186613" cy="276225"/>
          </a:xfrm>
          <a:prstGeom prst="rect">
            <a:avLst/>
          </a:prstGeom>
          <a:noFill/>
          <a:ln w="9525">
            <a:noFill/>
          </a:ln>
        </p:spPr>
        <p:txBody>
          <a:bodyPr anchor="ctr" anchorCtr="0">
            <a:spAutoFit/>
          </a:bodyPr>
          <a:p>
            <a:pPr indent="266700" algn="ctr"/>
            <a:r>
              <a:rPr lang="en-US" altLang="zh-CN" sz="1200" dirty="0">
                <a:latin typeface="Arial" panose="020B0604020202020204" pitchFamily="34" charset="0"/>
              </a:rPr>
              <a:t>THANKS</a:t>
            </a:r>
            <a:endParaRPr lang="en-US" altLang="zh-CN" sz="1200" dirty="0">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p:nvPr/>
        </p:nvSpPr>
        <p:spPr>
          <a:xfrm>
            <a:off x="787400" y="555625"/>
            <a:ext cx="7186613"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zh-CN" altLang="zh-CN" dirty="0">
                <a:solidFill>
                  <a:srgbClr val="000000"/>
                </a:solidFill>
                <a:sym typeface="微软雅黑" panose="020B0503020204020204" pitchFamily="34" charset="-122"/>
              </a:rPr>
              <a:t>1</a:t>
            </a:r>
            <a:r>
              <a:rPr lang="en-US" altLang="zh-CN" dirty="0">
                <a:solidFill>
                  <a:srgbClr val="000000"/>
                </a:solidFill>
                <a:sym typeface="微软雅黑" panose="020B0503020204020204" pitchFamily="34" charset="-122"/>
              </a:rPr>
              <a:t>.1 </a:t>
            </a:r>
            <a:r>
              <a:rPr lang="zh-CN" altLang="en-US" dirty="0">
                <a:solidFill>
                  <a:srgbClr val="000000"/>
                </a:solidFill>
                <a:sym typeface="微软雅黑" panose="020B0503020204020204" pitchFamily="34" charset="-122"/>
              </a:rPr>
              <a:t>初识 TypeScript</a:t>
            </a:r>
            <a:endParaRPr lang="zh-CN" altLang="en-US" dirty="0">
              <a:solidFill>
                <a:srgbClr val="000000"/>
              </a:solidFill>
              <a:sym typeface="微软雅黑" panose="020B0503020204020204" pitchFamily="34" charset="-122"/>
            </a:endParaRPr>
          </a:p>
        </p:txBody>
      </p:sp>
      <p:sp>
        <p:nvSpPr>
          <p:cNvPr id="7172" name="文本框 2"/>
          <p:cNvSpPr txBox="1"/>
          <p:nvPr/>
        </p:nvSpPr>
        <p:spPr>
          <a:xfrm>
            <a:off x="827088" y="1203643"/>
            <a:ext cx="3527425" cy="1014730"/>
          </a:xfrm>
          <a:prstGeom prst="rect">
            <a:avLst/>
          </a:prstGeom>
          <a:noFill/>
          <a:ln w="9525">
            <a:noFill/>
          </a:ln>
        </p:spPr>
        <p:txBody>
          <a:bodyPr>
            <a:spAutoFit/>
          </a:bodyPr>
          <a:p>
            <a:r>
              <a:rPr lang="zh-CN" altLang="zh-CN" sz="1200" b="1" dirty="0">
                <a:latin typeface="Arial" panose="020B0604020202020204" pitchFamily="34" charset="0"/>
              </a:rPr>
              <a:t>TypeScript的介绍：</a:t>
            </a:r>
            <a:endParaRPr lang="zh-CN" altLang="zh-CN" sz="1200" b="1" dirty="0">
              <a:latin typeface="Arial" panose="020B0604020202020204" pitchFamily="34" charset="0"/>
            </a:endParaRPr>
          </a:p>
          <a:p>
            <a:r>
              <a:rPr lang="zh-CN" altLang="zh-CN" sz="1200" dirty="0">
                <a:latin typeface="Arial" panose="020B0604020202020204" pitchFamily="34" charset="0"/>
              </a:rPr>
              <a:t>TypeScript，简称ts，它是一种由微软开发的开源、跨平台的编程语言。它是JavaScript（简称js）的超集，其最终会被编译为JavaScript代码，从技术上讲TypeScript就是具有静态类型的 JavaScript</a:t>
            </a:r>
            <a:endParaRPr lang="zh-CN" altLang="zh-CN" sz="1200" dirty="0">
              <a:latin typeface="Arial" panose="020B0604020202020204" pitchFamily="34" charset="0"/>
            </a:endParaRPr>
          </a:p>
        </p:txBody>
      </p:sp>
      <p:sp>
        <p:nvSpPr>
          <p:cNvPr id="4" name="文本框 3"/>
          <p:cNvSpPr txBox="1"/>
          <p:nvPr/>
        </p:nvSpPr>
        <p:spPr>
          <a:xfrm>
            <a:off x="827405" y="2499995"/>
            <a:ext cx="7497445" cy="2306955"/>
          </a:xfrm>
          <a:prstGeom prst="rect">
            <a:avLst/>
          </a:prstGeom>
          <a:noFill/>
        </p:spPr>
        <p:txBody>
          <a:bodyPr wrap="square">
            <a:spAutoFit/>
          </a:bodyPr>
          <a:lstStyle/>
          <a:p>
            <a:pPr marR="0" defTabSz="914400">
              <a:buClrTx/>
              <a:buSzTx/>
              <a:buFontTx/>
              <a:buNone/>
              <a:defRPr/>
            </a:pPr>
            <a:r>
              <a:rPr kumimoji="0" lang="zh-CN"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TypeScript的特点</a:t>
            </a:r>
            <a:r>
              <a:rPr kumimoji="0" lang="zh-CN" altLang="en-US" sz="1200" b="1" kern="1200" cap="none" spc="0" normalizeH="0" baseline="0" noProof="0" dirty="0">
                <a:solidFill>
                  <a:srgbClr val="000000"/>
                </a:solidFill>
                <a:latin typeface="Arial" panose="020B0604020202020204" pitchFamily="34" charset="0"/>
                <a:ea typeface="微软雅黑" panose="020B0503020204020204" pitchFamily="34" charset="-122"/>
                <a:cs typeface="+mn-cs"/>
              </a:rPr>
              <a:t>：</a:t>
            </a:r>
            <a:endParaRPr kumimoji="0" lang="en-US" altLang="zh-CN" sz="1200" b="1"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始于JavaScript，归于JavaScript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可以编译出纯净、简洁的 JavaScript 代码，并且可以运行在任何浏览器上、Node.js 环境中和任何支持 ECMAScript 3（或更高版本）的JavaScript 引擎中。</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强大的类型系统</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类型系统允许 JavaScript 开发者在开发 JavaScript 应用程序时使用高效的开发工具和常用操作，比如静态检查和代码重构。</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L="171450" marR="0" indent="-171450" defTabSz="914400">
              <a:buClrTx/>
              <a:buSzTx/>
              <a:buFont typeface="Arial" panose="020B0604020202020204" pitchFamily="34" charset="0"/>
              <a:buChar char="•"/>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先进的 JavaScript</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a:p>
            <a:pPr marR="0" defTabSz="914400">
              <a:buClrTx/>
              <a:buSzTx/>
              <a:buFont typeface="Arial" panose="020B0604020202020204" pitchFamily="34" charset="0"/>
              <a:defRPr/>
            </a:pPr>
            <a:r>
              <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rPr>
              <a:t>TypeScript 提供最新的且不断发展的 JavaScript 特性，包括那些来自 2015 年的ECMAScript（ES6） 和未来的提案中的特性，比如异步功能和 Decorators，以帮助建立健壮的组件</a:t>
            </a:r>
            <a:endParaRPr kumimoji="0" lang="zh-CN" altLang="zh-CN" sz="1200" kern="1200" cap="none" spc="0" normalizeH="0" baseline="0" noProof="0" dirty="0">
              <a:solidFill>
                <a:srgbClr val="000000"/>
              </a:solidFill>
              <a:latin typeface="Arial" panose="020B0604020202020204" pitchFamily="34" charset="0"/>
              <a:ea typeface="微软雅黑" panose="020B0503020204020204" pitchFamily="34" charset="-122"/>
              <a:cs typeface="+mn-cs"/>
            </a:endParaRPr>
          </a:p>
        </p:txBody>
      </p:sp>
      <p:pic>
        <p:nvPicPr>
          <p:cNvPr id="17" name="图片 17"/>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a:xfrm>
            <a:off x="5219700" y="915670"/>
            <a:ext cx="1560830" cy="1560830"/>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t>安装 TypeScript</a:t>
            </a:r>
            <a:endParaRPr altLang="zh-CN" dirty="0"/>
          </a:p>
        </p:txBody>
      </p:sp>
      <p:sp>
        <p:nvSpPr>
          <p:cNvPr id="7173" name="Rectangle 5"/>
          <p:cNvSpPr/>
          <p:nvPr/>
        </p:nvSpPr>
        <p:spPr>
          <a:xfrm>
            <a:off x="827405" y="1203960"/>
            <a:ext cx="4126865" cy="2322830"/>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0" indent="0">
              <a:buNone/>
            </a:pPr>
            <a:r>
              <a:rPr lang="zh-CN" altLang="zh-CN" sz="1200" dirty="0"/>
              <a:t>1.2.1 安装node.js：</a:t>
            </a:r>
            <a:endParaRPr lang="zh-CN" altLang="zh-CN" sz="1200" dirty="0"/>
          </a:p>
          <a:p>
            <a:pPr marL="0" lvl="0" indent="0">
              <a:buNone/>
            </a:pPr>
            <a:r>
              <a:rPr altLang="zh-CN" sz="1200" b="0" dirty="0"/>
              <a:t>node.js官网地址： https://nodejs.org/zh-cn/</a:t>
            </a:r>
            <a:endParaRPr altLang="zh-CN" sz="1200" b="0" dirty="0"/>
          </a:p>
          <a:p>
            <a:pPr marL="0" lvl="0" indent="0">
              <a:buNone/>
            </a:pPr>
            <a:r>
              <a:rPr altLang="zh-CN" sz="1200" b="0" dirty="0"/>
              <a:t>下载地址是：https://nodejs.org/download/release/v15.4.0/，如图所示，下载完成之后，直接双击安装包进行安装即可。</a:t>
            </a:r>
            <a:endParaRPr altLang="zh-CN" sz="1200" b="0" dirty="0"/>
          </a:p>
          <a:p>
            <a:pPr marL="0" lvl="0" indent="0">
              <a:buNone/>
            </a:pPr>
            <a:endParaRPr altLang="zh-CN" sz="1200" b="0" dirty="0"/>
          </a:p>
          <a:p>
            <a:pPr marL="0" lvl="0" indent="0">
              <a:buNone/>
            </a:pPr>
            <a:r>
              <a:rPr altLang="zh-CN" sz="1200" b="0" dirty="0"/>
              <a:t>node.js安装完成之后，在控制台执行命令node -v可查看当前安装的node版本，执行结果如下：</a:t>
            </a:r>
            <a:endParaRPr altLang="zh-CN" sz="1200" b="0" dirty="0"/>
          </a:p>
          <a:p>
            <a:pPr marL="0" lvl="0" indent="0">
              <a:buNone/>
            </a:pPr>
            <a:r>
              <a:rPr altLang="zh-CN" sz="1200" b="0" dirty="0"/>
              <a:t>C:\Users\zouqi&gt;node -v</a:t>
            </a:r>
            <a:endParaRPr altLang="zh-CN" sz="1200" b="0" dirty="0"/>
          </a:p>
          <a:p>
            <a:pPr marL="0" lvl="0" indent="0">
              <a:buNone/>
            </a:pPr>
            <a:r>
              <a:rPr altLang="zh-CN" sz="1200" b="0" dirty="0"/>
              <a:t>v14.15.4</a:t>
            </a:r>
            <a:endParaRPr altLang="zh-CN" sz="1200" b="0" dirty="0"/>
          </a:p>
        </p:txBody>
      </p:sp>
      <p:pic>
        <p:nvPicPr>
          <p:cNvPr id="117" name="图片 5"/>
          <p:cNvPicPr>
            <a:picLocks noChangeAspect="1"/>
          </p:cNvPicPr>
          <p:nvPr/>
        </p:nvPicPr>
        <p:blipFill>
          <a:blip r:embed="rId1"/>
          <a:stretch>
            <a:fillRect/>
          </a:stretch>
        </p:blipFill>
        <p:spPr>
          <a:xfrm>
            <a:off x="5219700" y="780415"/>
            <a:ext cx="3602990" cy="3448685"/>
          </a:xfrm>
          <a:prstGeom prst="rect">
            <a:avLst/>
          </a:prstGeom>
          <a:noFill/>
          <a:ln>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27088" y="1004412"/>
            <a:ext cx="6829425" cy="341249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1.2.2 npm</a:t>
            </a:r>
            <a:endParaRPr lang="en-US" altLang="zh-CN" sz="1400" dirty="0"/>
          </a:p>
          <a:p>
            <a:pPr marL="0" lvl="0" indent="0">
              <a:buNone/>
            </a:pPr>
            <a:r>
              <a:rPr lang="en-US" altLang="zh-CN" sz="1200" dirty="0"/>
              <a:t>1. npm</a:t>
            </a:r>
            <a:endParaRPr lang="en-US" altLang="zh-CN" sz="1200" dirty="0"/>
          </a:p>
          <a:p>
            <a:pPr marL="942975" lvl="1" indent="-171450"/>
            <a:r>
              <a:rPr sz="1200" b="0" dirty="0"/>
              <a:t>npm是node.js下的包管理器。node.js中自带了npm，安装完node.js之后，在控制台运行命令npm -v可查看npm版本，运行结果如下所示：</a:t>
            </a:r>
            <a:endParaRPr sz="1200" b="0" dirty="0"/>
          </a:p>
          <a:p>
            <a:pPr marL="942975" lvl="1" indent="-171450"/>
            <a:r>
              <a:rPr sz="1200" b="0" dirty="0"/>
              <a:t>C:\Users\zouqi&gt;npm -v</a:t>
            </a:r>
            <a:endParaRPr sz="1200" b="0" dirty="0"/>
          </a:p>
          <a:p>
            <a:pPr marL="942975" lvl="1" indent="-171450"/>
            <a:r>
              <a:rPr sz="1200" b="0" dirty="0"/>
              <a:t>6.11.2</a:t>
            </a:r>
            <a:endParaRPr sz="1200" b="0" dirty="0"/>
          </a:p>
          <a:p>
            <a:pPr marL="0" lvl="0" indent="0">
              <a:buNone/>
            </a:pPr>
            <a:r>
              <a:rPr lang="en-US" altLang="zh-CN" sz="1200" dirty="0"/>
              <a:t>2.</a:t>
            </a:r>
            <a:r>
              <a:rPr lang="zh-CN" altLang="en-US" sz="1200" dirty="0"/>
              <a:t>使用淘宝镜像</a:t>
            </a:r>
            <a:endParaRPr lang="en-US" altLang="zh-CN" sz="1200" dirty="0"/>
          </a:p>
          <a:p>
            <a:pPr marL="942975" lvl="1" indent="-171450"/>
            <a:r>
              <a:rPr sz="1200" b="0" dirty="0"/>
              <a:t>可直接在命令行设置：npm config set registry https://registry.npm.taobao.org</a:t>
            </a:r>
            <a:endParaRPr sz="1200" b="0" dirty="0"/>
          </a:p>
          <a:p>
            <a:pPr marL="942975" lvl="1" indent="-171450"/>
            <a:r>
              <a:rPr sz="1200" b="0" dirty="0"/>
              <a:t>配置后可通过执行npm config get registry命令来验证是否设置成功。</a:t>
            </a:r>
            <a:endParaRPr sz="1200" b="0" dirty="0"/>
          </a:p>
          <a:p>
            <a:pPr marL="942975" lvl="1" indent="-171450"/>
            <a:r>
              <a:rPr sz="1200" b="0" dirty="0"/>
              <a:t>如果看到运行结果是：</a:t>
            </a:r>
            <a:endParaRPr sz="1200" b="0" dirty="0"/>
          </a:p>
          <a:p>
            <a:pPr marL="942975" lvl="1" indent="-171450"/>
            <a:r>
              <a:rPr sz="1200" b="0" dirty="0"/>
              <a:t>C:\Users\zouqi&gt;npm config get registry</a:t>
            </a:r>
            <a:endParaRPr sz="1200" b="0" dirty="0"/>
          </a:p>
          <a:p>
            <a:pPr marL="942975" lvl="1" indent="-171450"/>
            <a:r>
              <a:rPr sz="1200" b="0" dirty="0"/>
              <a:t>https://registry.npm.taobao.org/</a:t>
            </a:r>
            <a:endParaRPr sz="1200" b="0" dirty="0"/>
          </a:p>
          <a:p>
            <a:pPr marL="942975" lvl="1" indent="-171450"/>
            <a:r>
              <a:rPr lang="zh-CN" sz="1200" b="0" dirty="0"/>
              <a:t>说明我们已经将npm的镜像改为了淘宝镜像，此后当我们使用npm装包时，将会从淘宝的服务器上下载文件而不是直接从npm官网下载了。</a:t>
            </a:r>
            <a:endParaRPr 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8843" y="1207929"/>
            <a:ext cx="6829425" cy="3469005"/>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1.2.3 npm install --save 、--save-dev 、-D、-S、-g 的区别</a:t>
            </a:r>
            <a:endParaRPr lang="zh-CN" altLang="zh-CN" sz="1400" b="0" dirty="0"/>
          </a:p>
          <a:p>
            <a:pPr marL="171450" lvl="0" indent="-171450"/>
            <a:r>
              <a:rPr lang="zh-CN" altLang="zh-CN" sz="1200" b="0" dirty="0"/>
              <a:t>i是install的简写，-S是--save的简写，-D是--save-dev的简写。</a:t>
            </a:r>
            <a:endParaRPr lang="zh-CN" altLang="zh-CN" sz="1200" b="0" dirty="0"/>
          </a:p>
          <a:p>
            <a:pPr marL="171450" lvl="0" indent="-171450"/>
            <a:r>
              <a:rPr lang="zh-CN" altLang="zh-CN" sz="1200" b="0" dirty="0"/>
              <a:t>--save和--save-dev表面上的区别是--save 会把依赖包名称添加到 package.json 文件 dependencies 节点下，---save-dev 则是添加到 package.json 文件 devDependencies 节点下。</a:t>
            </a:r>
            <a:endParaRPr lang="zh-CN" altLang="zh-CN" sz="1200" b="0" dirty="0"/>
          </a:p>
          <a:p>
            <a:pPr marL="171450" lvl="0" indent="-171450"/>
            <a:r>
              <a:rPr lang="zh-CN" altLang="zh-CN" sz="1200" b="0" dirty="0"/>
              <a:t>dependencies是运行时依赖，devDependencies是开发时的依赖。</a:t>
            </a:r>
            <a:endParaRPr lang="zh-CN" altLang="zh-CN" sz="1200" b="0" dirty="0"/>
          </a:p>
          <a:p>
            <a:pPr marL="171450" lvl="0" indent="-171450"/>
            <a:r>
              <a:rPr lang="zh-CN" altLang="zh-CN" sz="1200" b="0" dirty="0"/>
              <a:t>devDependencies 下列出的模块，是我们开发时用的，比如我们安装 style-loader 和css-loader 时，我们采用的是 “npm i style-loader css-loader -D ”命令安装，因为我们在发布后用不到它，我们只是在开发时才用到它。</a:t>
            </a:r>
            <a:endParaRPr lang="zh-CN" altLang="zh-CN" sz="1200" b="0" dirty="0"/>
          </a:p>
          <a:p>
            <a:pPr marL="171450" lvl="0" indent="-171450"/>
            <a:r>
              <a:rPr lang="zh-CN" altLang="zh-CN" sz="1200" b="0" dirty="0"/>
              <a:t>dependencies 下的模块，则是我们发布后还需要依赖的模块，譬如像jQuery库，我们在开发完后后肯定还要依赖它们，否则就运行不了，所以我们采用的是：“npm i jquery -S”。</a:t>
            </a:r>
            <a:endParaRPr lang="zh-CN" altLang="zh-CN" sz="1200" b="0" dirty="0"/>
          </a:p>
          <a:p>
            <a:pPr marL="171450" lvl="0" indent="-171450"/>
            <a:r>
              <a:rPr lang="zh-CN" altLang="zh-CN" sz="1200" b="0" dirty="0"/>
              <a:t>npm install -g moduleName 命令：</a:t>
            </a:r>
            <a:endParaRPr lang="zh-CN" altLang="zh-CN" sz="1200" b="0" dirty="0"/>
          </a:p>
          <a:p>
            <a:pPr marL="628650" lvl="1" indent="-171450"/>
            <a:r>
              <a:rPr lang="zh-CN" altLang="zh-CN" sz="1200" b="0" dirty="0"/>
              <a:t>安装模块到全局，不会在项目node_modules目录中保存模块包。</a:t>
            </a:r>
            <a:endParaRPr lang="zh-CN" altLang="zh-CN" sz="1200" b="0" dirty="0"/>
          </a:p>
          <a:p>
            <a:pPr marL="628650" lvl="1" indent="-171450"/>
            <a:r>
              <a:rPr lang="zh-CN" altLang="zh-CN" sz="1200" b="0" dirty="0"/>
              <a:t>不会将模块依赖写入devDependencies或dependencies 节点。 </a:t>
            </a:r>
            <a:endParaRPr lang="zh-CN" altLang="zh-CN" sz="1200" b="0" dirty="0"/>
          </a:p>
          <a:p>
            <a:pPr marL="628650" lvl="1" indent="-171450"/>
            <a:r>
              <a:rPr lang="zh-CN" altLang="zh-CN" sz="1200" b="0" dirty="0"/>
              <a:t>运行 npm install 初始化项目时不会下载模块。</a:t>
            </a:r>
            <a:endParaRPr lang="zh-CN" altLang="zh-CN"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p:txBody>
      </p:sp>
      <p:sp>
        <p:nvSpPr>
          <p:cNvPr id="7173" name="Rectangle 5"/>
          <p:cNvSpPr/>
          <p:nvPr/>
        </p:nvSpPr>
        <p:spPr>
          <a:xfrm>
            <a:off x="899160" y="1063625"/>
            <a:ext cx="6644005" cy="1607185"/>
          </a:xfrm>
          <a:prstGeom prst="rect">
            <a:avLst/>
          </a:prstGeom>
          <a:noFill/>
          <a:ln w="9525">
            <a:noFill/>
          </a:ln>
        </p:spPr>
        <p:txBody>
          <a:bodyPr wrap="square"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1.2.4 yarn</a:t>
            </a:r>
            <a:endParaRPr lang="zh-CN" altLang="en-US" sz="1400" b="0" dirty="0"/>
          </a:p>
          <a:p>
            <a:pPr marL="171450" lvl="0" indent="-171450"/>
            <a:r>
              <a:rPr lang="zh-CN" altLang="en-US" sz="1200" b="0" dirty="0"/>
              <a:t>yarn和npm一样是一款快速、可靠、安全的依赖管理工具，其中文文档： https://yarn.bootcss.com/。</a:t>
            </a:r>
            <a:endParaRPr lang="zh-CN" altLang="en-US" sz="1200" b="0" dirty="0"/>
          </a:p>
          <a:p>
            <a:pPr marL="171450" lvl="0" indent="-171450" algn="l">
              <a:buClrTx/>
              <a:buSzTx/>
            </a:pPr>
            <a:r>
              <a:rPr lang="zh-CN" altLang="en-US" sz="1200" b="0" dirty="0">
                <a:sym typeface="+mn-ea"/>
              </a:rPr>
              <a:t>yarn 缓存了每个下载过的包，所以再次使用时无需重复下载。 同时利用并行下载以达到最大化资源利用率，因此安装速度更快。</a:t>
            </a:r>
            <a:endParaRPr lang="zh-CN" altLang="en-US" sz="1200" b="0" dirty="0">
              <a:sym typeface="+mn-ea"/>
            </a:endParaRPr>
          </a:p>
          <a:p>
            <a:pPr marL="171450" lvl="0" indent="-171450" algn="l">
              <a:buClrTx/>
              <a:buSzTx/>
            </a:pPr>
            <a:r>
              <a:rPr lang="zh-CN" altLang="en-US" sz="1200" b="0" dirty="0">
                <a:sym typeface="+mn-ea"/>
              </a:rPr>
              <a:t>yarn可以直接通过npm来安装：npm i yarn -g。</a:t>
            </a:r>
            <a:endParaRPr lang="zh-CN" altLang="en-US" sz="1200" b="0" dirty="0"/>
          </a:p>
        </p:txBody>
      </p:sp>
      <p:sp>
        <p:nvSpPr>
          <p:cNvPr id="3" name="文本框 2"/>
          <p:cNvSpPr txBox="1"/>
          <p:nvPr/>
        </p:nvSpPr>
        <p:spPr>
          <a:xfrm>
            <a:off x="1115695" y="2558415"/>
            <a:ext cx="5080000" cy="229870"/>
          </a:xfrm>
          <a:prstGeom prst="rect">
            <a:avLst/>
          </a:prstGeom>
          <a:noFill/>
          <a:ln w="9525">
            <a:noFill/>
          </a:ln>
        </p:spPr>
        <p:txBody>
          <a:bodyPr>
            <a:spAutoFit/>
          </a:bodyPr>
          <a:p>
            <a:pPr indent="266700" algn="ctr"/>
            <a:r>
              <a:rPr lang="zh-CN" sz="900">
                <a:solidFill>
                  <a:srgbClr val="000000"/>
                </a:solidFill>
                <a:latin typeface="Arial" panose="020B0604020202020204" pitchFamily="34" charset="0"/>
                <a:ea typeface="黑体" panose="02010609060101010101" charset="-122"/>
              </a:rPr>
              <a:t>表</a:t>
            </a:r>
            <a:r>
              <a:rPr lang="en-US" sz="900">
                <a:solidFill>
                  <a:srgbClr val="000000"/>
                </a:solidFill>
                <a:latin typeface="Arial" panose="020B0604020202020204" pitchFamily="34" charset="0"/>
                <a:ea typeface="黑体" panose="02010609060101010101" charset="-122"/>
              </a:rPr>
              <a:t>1</a:t>
            </a:r>
            <a:r>
              <a:rPr lang="en-US" sz="900">
                <a:solidFill>
                  <a:srgbClr val="000000"/>
                </a:solidFill>
                <a:latin typeface="Arial" panose="020B0604020202020204" pitchFamily="34" charset="0"/>
                <a:ea typeface="黑体" panose="02010609060101010101" charset="-122"/>
                <a:cs typeface="宋体" panose="02010600030101010101" pitchFamily="2" charset="-122"/>
              </a:rPr>
              <a:t>.1 </a:t>
            </a:r>
            <a:r>
              <a:rPr lang="en-US" sz="900">
                <a:solidFill>
                  <a:srgbClr val="000000"/>
                </a:solidFill>
                <a:latin typeface="Arial" panose="020B0604020202020204" pitchFamily="34" charset="0"/>
                <a:ea typeface="黑体" panose="02010609060101010101" charset="-122"/>
              </a:rPr>
              <a:t>yarn</a:t>
            </a:r>
            <a:r>
              <a:rPr lang="zh-CN" sz="900">
                <a:solidFill>
                  <a:srgbClr val="000000"/>
                </a:solidFill>
                <a:latin typeface="Arial" panose="020B0604020202020204" pitchFamily="34" charset="0"/>
                <a:ea typeface="黑体" panose="02010609060101010101" charset="-122"/>
              </a:rPr>
              <a:t>和</a:t>
            </a:r>
            <a:r>
              <a:rPr lang="en-US" sz="900">
                <a:solidFill>
                  <a:srgbClr val="000000"/>
                </a:solidFill>
                <a:latin typeface="Arial" panose="020B0604020202020204" pitchFamily="34" charset="0"/>
                <a:ea typeface="黑体" panose="02010609060101010101" charset="-122"/>
              </a:rPr>
              <a:t>npm</a:t>
            </a:r>
            <a:r>
              <a:rPr lang="zh-CN" sz="900">
                <a:solidFill>
                  <a:srgbClr val="000000"/>
                </a:solidFill>
                <a:latin typeface="Arial" panose="020B0604020202020204" pitchFamily="34" charset="0"/>
                <a:ea typeface="黑体" panose="02010609060101010101" charset="-122"/>
              </a:rPr>
              <a:t>的语法对比</a:t>
            </a:r>
            <a:endParaRPr lang="zh-CN" altLang="en-US"/>
          </a:p>
        </p:txBody>
      </p:sp>
      <p:graphicFrame>
        <p:nvGraphicFramePr>
          <p:cNvPr id="4" name="表格 3"/>
          <p:cNvGraphicFramePr/>
          <p:nvPr>
            <p:custDataLst>
              <p:tags r:id="rId1"/>
            </p:custDataLst>
          </p:nvPr>
        </p:nvGraphicFramePr>
        <p:xfrm>
          <a:off x="1115695" y="2788285"/>
          <a:ext cx="0" cy="0"/>
        </p:xfrm>
        <a:graphic>
          <a:graphicData uri="http://schemas.openxmlformats.org/drawingml/2006/table">
            <a:tbl>
              <a:tblPr firstRow="1" bandRow="1">
                <a:tableStyleId>{5940675A-B579-460E-94D1-54222C63F5DA}</a:tableStyleId>
              </a:tblPr>
              <a:tblGrid>
                <a:gridCol w="1728788"/>
                <a:gridCol w="1573212"/>
                <a:gridCol w="1774825"/>
              </a:tblGrid>
              <a:tr h="0">
                <a:tc>
                  <a:txBody>
                    <a:bodyPr/>
                    <a:p>
                      <a:pPr indent="0">
                        <a:buNone/>
                      </a:pPr>
                      <a:r>
                        <a:rPr lang="en-US" sz="900" b="0">
                          <a:solidFill>
                            <a:srgbClr val="FFFFFF"/>
                          </a:solidFill>
                          <a:latin typeface="Arial" panose="020B0604020202020204" pitchFamily="34" charset="0"/>
                          <a:cs typeface="Arial" panose="020B0604020202020204" pitchFamily="34" charset="0"/>
                        </a:rPr>
                        <a:t>yarn</a:t>
                      </a:r>
                      <a:endParaRPr lang="en-US" altLang="en-US" sz="900" b="0">
                        <a:solidFill>
                          <a:srgbClr val="FFFFFF"/>
                        </a:solidFill>
                        <a:latin typeface="Arial" panose="020B0604020202020204" pitchFamily="34" charset="0"/>
                        <a:ea typeface="Arial" panose="020B0604020202020204" pitchFamily="34" charset="0"/>
                        <a:cs typeface="Arial" panose="020B060402020202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npm</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c>
                  <a:txBody>
                    <a:bodyPr/>
                    <a:p>
                      <a:pPr indent="0">
                        <a:buNone/>
                      </a:pPr>
                      <a:r>
                        <a:rPr lang="en-US" sz="900" b="0">
                          <a:solidFill>
                            <a:srgbClr val="FFFFFF"/>
                          </a:solidFill>
                          <a:latin typeface="黑体" panose="02010609060101010101" charset="-122"/>
                          <a:ea typeface="黑体" panose="02010609060101010101" charset="-122"/>
                          <a:cs typeface="黑体" panose="02010609060101010101" charset="-122"/>
                        </a:rPr>
                        <a:t>说明</a:t>
                      </a:r>
                      <a:endParaRPr lang="en-US" altLang="en-US" sz="900" b="0">
                        <a:solidFill>
                          <a:srgbClr val="FFFFFF"/>
                        </a:solidFill>
                        <a:latin typeface="黑体" panose="02010609060101010101" charset="-122"/>
                        <a:ea typeface="黑体" panose="02010609060101010101" charset="-122"/>
                        <a:cs typeface="黑体" panose="0201060906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8D8D8"/>
                    </a:solidFill>
                  </a:tcPr>
                </a:tc>
              </a:tr>
              <a:tr h="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init</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初始化项目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install</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安装项目全部依赖</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无</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npm install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本地安装，就是安装到当前命令行下的目录中，但不会记录在package.json中，npm install时不会自动安装此依赖</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Calibri" panose="020F0502020204030204" pitchFamily="34" charset="0"/>
                          <a:cs typeface="Calibri" panose="020F0502020204030204" pitchFamily="34" charset="0"/>
                        </a:rPr>
                        <a:t>yarn global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npm install xx -g</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添加</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全局</a:t>
                      </a:r>
                      <a:r>
                        <a:rPr lang="en-US" sz="900" b="0">
                          <a:solidFill>
                            <a:srgbClr val="000000"/>
                          </a:solidFill>
                          <a:latin typeface="Calibri" panose="020F0502020204030204" pitchFamily="34" charset="0"/>
                          <a:cs typeface="Calibri" panose="020F0502020204030204" pitchFamily="34" charset="0"/>
                        </a:rPr>
                        <a:t>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Calibri" panose="020F0502020204030204" pitchFamily="34" charset="0"/>
                          <a:cs typeface="Calibri" panose="020F0502020204030204" pitchFamily="34" charset="0"/>
                        </a:rPr>
                        <a:t>yarn add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npm install xx</a:t>
                      </a: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--save</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将依赖项添加到dependencies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Calibri" panose="020F0502020204030204" pitchFamily="34" charset="0"/>
                          <a:cs typeface="Calibri" panose="020F0502020204030204" pitchFamily="34" charset="0"/>
                        </a:rPr>
                        <a:t>yarn add xx --dev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npm 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将依赖项添加到devdependencies</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900" b="0">
                          <a:solidFill>
                            <a:srgbClr val="000000"/>
                          </a:solidFill>
                          <a:latin typeface="Calibri" panose="020F0502020204030204" pitchFamily="34" charset="0"/>
                          <a:cs typeface="Calibri" panose="020F0502020204030204" pitchFamily="34" charset="0"/>
                        </a:rPr>
                        <a:t>yarn remove xx</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npm uninstall xx --savenpm uninstall xx --save-dev</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移除依赖包</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yarn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宋体" panose="02010600030101010101" pitchFamily="2" charset="-122"/>
                          <a:ea typeface="宋体" panose="02010600030101010101" pitchFamily="2" charset="-122"/>
                          <a:cs typeface="宋体" panose="02010600030101010101" pitchFamily="2" charset="-122"/>
                        </a:rPr>
                        <a:t>npm run xx</a:t>
                      </a:r>
                      <a:endParaRPr lang="en-US"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900" b="0">
                          <a:solidFill>
                            <a:srgbClr val="000000"/>
                          </a:solidFill>
                          <a:latin typeface="Calibri" panose="020F0502020204030204" pitchFamily="34" charset="0"/>
                          <a:cs typeface="Calibri" panose="020F0502020204030204" pitchFamily="34" charset="0"/>
                        </a:rPr>
                        <a:t>运行项目</a:t>
                      </a:r>
                      <a:endParaRPr lang="en-US" altLang="en-US" sz="900" b="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186612"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lang="en-US" altLang="zh-CN" dirty="0">
                <a:solidFill>
                  <a:srgbClr val="000000"/>
                </a:solidFill>
                <a:sym typeface="微软雅黑" panose="020B0503020204020204" pitchFamily="34" charset="-122"/>
              </a:rPr>
              <a:t>1.2 </a:t>
            </a:r>
            <a:r>
              <a:rPr altLang="zh-CN" dirty="0">
                <a:sym typeface="+mn-ea"/>
              </a:rPr>
              <a:t>安装 TypeScript</a:t>
            </a:r>
            <a:endParaRPr altLang="zh-CN" dirty="0"/>
          </a:p>
          <a:p>
            <a:pPr marL="0" lvl="1" indent="0" eaLnBrk="1" hangingPunct="1">
              <a:spcBef>
                <a:spcPct val="20000"/>
              </a:spcBef>
              <a:buClr>
                <a:srgbClr val="000000"/>
              </a:buClr>
              <a:buFont typeface="Times New Roman" panose="02020603050405020304" pitchFamily="18" charset="0"/>
              <a:buNone/>
            </a:pPr>
            <a:endParaRPr altLang="zh-CN" dirty="0"/>
          </a:p>
        </p:txBody>
      </p:sp>
      <p:sp>
        <p:nvSpPr>
          <p:cNvPr id="7173" name="Rectangle 5"/>
          <p:cNvSpPr/>
          <p:nvPr/>
        </p:nvSpPr>
        <p:spPr>
          <a:xfrm>
            <a:off x="900113" y="1136015"/>
            <a:ext cx="6829425" cy="803910"/>
          </a:xfrm>
          <a:prstGeom prst="rect">
            <a:avLst/>
          </a:prstGeom>
          <a:noFill/>
          <a:ln w="9525">
            <a:noFill/>
          </a:ln>
        </p:spPr>
        <p:txBody>
          <a:bodyPr anchor="ctr" anchorCtr="0">
            <a:spAutoFit/>
          </a:bodyPr>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a:buNone/>
            </a:pPr>
            <a:r>
              <a:rPr altLang="zh-CN" sz="1400" dirty="0">
                <a:sym typeface="+mn-ea"/>
              </a:rPr>
              <a:t>1.2.5 全局安装 TypeScript</a:t>
            </a:r>
            <a:endParaRPr altLang="zh-CN" sz="1400" dirty="0"/>
          </a:p>
          <a:p>
            <a:pPr marL="171450" lvl="0" indent="-171450"/>
            <a:r>
              <a:rPr lang="zh-CN" altLang="en-US" sz="1200" b="0" dirty="0"/>
              <a:t>在CMD控制台中运行如下命令：</a:t>
            </a:r>
            <a:endParaRPr lang="zh-CN" altLang="en-US" sz="1200" b="0" dirty="0"/>
          </a:p>
          <a:p>
            <a:pPr marL="171450" lvl="0" indent="-171450"/>
            <a:r>
              <a:rPr lang="zh-CN" altLang="en-US" sz="1200" b="0" dirty="0"/>
              <a:t>npm install -g typescript</a:t>
            </a:r>
            <a:endParaRPr lang="zh-CN" altLang="en-US" sz="1200" b="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900113" y="555625"/>
            <a:ext cx="7056437" cy="446088"/>
          </a:xfrm>
          <a:prstGeom prst="rect">
            <a:avLst/>
          </a:prstGeom>
          <a:noFill/>
          <a:ln w="9525">
            <a:noFill/>
          </a:ln>
        </p:spPr>
        <p:txBody>
          <a:bodyPr anchor="ctr" anchorCtr="0"/>
          <a:lstStyle>
            <a:lvl1pPr marL="342900" indent="-342900"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cs typeface="+mn-cs"/>
              </a:defRPr>
            </a:lvl1pPr>
            <a:lvl2pPr marL="771525" indent="-31432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2pPr>
            <a:lvl3pPr marL="12477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3pPr>
            <a:lvl4pPr marL="17049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4pPr>
            <a:lvl5pPr marL="2162175" indent="-333375" algn="l" rtl="0" eaLnBrk="0" fontAlgn="base" hangingPunct="0">
              <a:spcBef>
                <a:spcPts val="500"/>
              </a:spcBef>
              <a:spcAft>
                <a:spcPct val="0"/>
              </a:spcAft>
              <a:buSzPct val="100000"/>
              <a:buFont typeface="Arial" panose="020B0604020202020204" pitchFamily="34" charset="0"/>
              <a:buChar char="»"/>
              <a:defRPr sz="2200" b="1">
                <a:solidFill>
                  <a:srgbClr val="212121"/>
                </a:solidFill>
                <a:latin typeface="+mn-lt"/>
                <a:ea typeface="+mn-ea"/>
              </a:defRPr>
            </a:lvl5pPr>
          </a:lstStyle>
          <a:p>
            <a:pPr marL="0" lvl="1" indent="0" eaLnBrk="1" hangingPunct="1">
              <a:spcBef>
                <a:spcPct val="20000"/>
              </a:spcBef>
              <a:buClr>
                <a:srgbClr val="000000"/>
              </a:buClr>
              <a:buFont typeface="Times New Roman" panose="02020603050405020304" pitchFamily="18" charset="0"/>
              <a:buNone/>
            </a:pPr>
            <a:r>
              <a:rPr altLang="zh-CN" dirty="0"/>
              <a:t>1.3 第一个 TypeScript 程序</a:t>
            </a:r>
            <a:endParaRPr altLang="zh-CN" dirty="0"/>
          </a:p>
        </p:txBody>
      </p:sp>
      <p:sp>
        <p:nvSpPr>
          <p:cNvPr id="7173" name="Rectangle 5"/>
          <p:cNvSpPr>
            <a:spLocks noChangeArrowheads="1"/>
          </p:cNvSpPr>
          <p:nvPr/>
        </p:nvSpPr>
        <p:spPr bwMode="auto">
          <a:xfrm>
            <a:off x="827088" y="1184117"/>
            <a:ext cx="6829425" cy="1735455"/>
          </a:xfrm>
          <a:prstGeom prst="rect">
            <a:avLst/>
          </a:prstGeom>
          <a:noFill/>
          <a:ln>
            <a:noFill/>
          </a:ln>
          <a:effectLst/>
        </p:spPr>
        <p:txBody>
          <a:bodyPr wrap="square" anchor="ctr">
            <a:spAutoFit/>
          </a:bodyPr>
          <a:lstStyle>
            <a:lvl1pPr>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1pPr>
            <a:lvl2pPr marL="771525" indent="-31432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2pPr>
            <a:lvl3pPr marL="12477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3pPr>
            <a:lvl4pPr marL="17049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4pPr>
            <a:lvl5pPr marL="2162175" indent="-333375">
              <a:spcBef>
                <a:spcPts val="500"/>
              </a:spcBef>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5pPr>
            <a:lvl6pPr marL="26193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6pPr>
            <a:lvl7pPr marL="30765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7pPr>
            <a:lvl8pPr marL="35337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8pPr>
            <a:lvl9pPr marL="3990975" indent="-333375" eaLnBrk="0" fontAlgn="base" hangingPunct="0">
              <a:spcBef>
                <a:spcPts val="500"/>
              </a:spcBef>
              <a:spcAft>
                <a:spcPct val="0"/>
              </a:spcAft>
              <a:buSzPct val="100000"/>
              <a:buFont typeface="Arial" panose="020B0604020202020204" pitchFamily="34" charset="0"/>
              <a:buChar char="»"/>
              <a:defRPr sz="2200" b="1">
                <a:solidFill>
                  <a:srgbClr val="212121"/>
                </a:solidFill>
                <a:latin typeface="微软雅黑" panose="020B0503020204020204" pitchFamily="34" charset="-122"/>
                <a:ea typeface="微软雅黑" panose="020B0503020204020204" pitchFamily="34" charset="-122"/>
              </a:defRPr>
            </a:lvl9pPr>
          </a:lstStyle>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1.3.1 ts和js的区别</a:t>
            </a:r>
            <a:endParaRPr kumimoji="0" sz="140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在 js中的变量本身是没有类型的，变量可以接受任意不同类型的值，同时可以访问任意属性，属性不存在无非是返回 undefined。</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ts val="500"/>
              </a:spcBef>
              <a:spcAft>
                <a:spcPct val="0"/>
              </a:spcAft>
              <a:buClrTx/>
              <a:buSzPct val="100000"/>
              <a:buFont typeface="Arial" panose="020B0604020202020204" pitchFamily="34" charset="0"/>
              <a:buNone/>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ts做的事情就是给变量加上类型限制:</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限制在变量赋值的时候必须提供类型匹配的值</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a:p>
            <a:pPr marL="171450" marR="0" lvl="0" indent="-171450" algn="l" defTabSz="914400" rtl="0" eaLnBrk="0" fontAlgn="base" latinLnBrk="0" hangingPunct="0">
              <a:lnSpc>
                <a:spcPct val="100000"/>
              </a:lnSpc>
              <a:spcBef>
                <a:spcPts val="500"/>
              </a:spcBef>
              <a:spcAft>
                <a:spcPct val="0"/>
              </a:spcAft>
              <a:buClrTx/>
              <a:buSzPct val="100000"/>
              <a:buFont typeface="Arial" panose="020B0604020202020204" pitchFamily="34" charset="0"/>
              <a:buChar char="•"/>
              <a:defRPr/>
            </a:pPr>
            <a:r>
              <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rPr>
              <a:t>限制变量只能访问所绑定的类型中存在的属性和方法</a:t>
            </a:r>
            <a:endParaRPr kumimoji="0" lang="zh-CN" altLang="zh-CN" sz="1200" b="0" i="0" u="none" strike="noStrike" kern="1200" cap="none" spc="0" normalizeH="0" baseline="0" noProof="0" dirty="0">
              <a:ln>
                <a:noFill/>
              </a:ln>
              <a:solidFill>
                <a:srgbClr val="212121"/>
              </a:solidFill>
              <a:effectLst/>
              <a:uLnTx/>
              <a:uFillTx/>
              <a:latin typeface="微软雅黑" panose="020B0503020204020204" pitchFamily="34" charset="-122"/>
              <a:ea typeface="微软雅黑" panose="020B0503020204020204" pitchFamily="34" charset="-122"/>
              <a:cs typeface="+mn-cs"/>
            </a:endParaRPr>
          </a:p>
        </p:txBody>
      </p:sp>
      <p:sp>
        <p:nvSpPr>
          <p:cNvPr id="100" name="文本框 99"/>
          <p:cNvSpPr txBox="1"/>
          <p:nvPr/>
        </p:nvSpPr>
        <p:spPr>
          <a:xfrm>
            <a:off x="3851910" y="2787650"/>
            <a:ext cx="5080000" cy="2192020"/>
          </a:xfrm>
          <a:prstGeom prst="rect">
            <a:avLst/>
          </a:prstGeom>
          <a:noFill/>
          <a:ln w="9525">
            <a:noFill/>
          </a:ln>
        </p:spPr>
        <p:txBody>
          <a:bodyPr>
            <a:spAutoFit/>
          </a:bodyPr>
          <a:p>
            <a:pPr indent="266700"/>
            <a:r>
              <a:rPr lang="en-US" sz="1050">
                <a:solidFill>
                  <a:srgbClr val="33333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var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D33682"/>
                </a:solidFill>
                <a:latin typeface="Consolas" panose="020B0609020204030204" charset="0"/>
                <a:ea typeface="宋体" panose="02010600030101010101" pitchFamily="2" charset="-122"/>
              </a:rPr>
              <a:t>33</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"number"</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AA198"/>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葵花宝典</a:t>
            </a:r>
            <a:r>
              <a:rPr lang="en-US" sz="1050">
                <a:solidFill>
                  <a:srgbClr val="2AA198"/>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859900"/>
                </a:solidFill>
                <a:latin typeface="Consolas" panose="020B0609020204030204" charset="0"/>
                <a:ea typeface="宋体" panose="02010600030101010101" pitchFamily="2" charset="-122"/>
              </a:rPr>
              <a:t>typeof</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"string"</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 name: </a:t>
            </a:r>
            <a:r>
              <a:rPr lang="zh-CN" sz="1050">
                <a:solidFill>
                  <a:srgbClr val="2AA198"/>
                </a:solidFill>
                <a:ea typeface="宋体" panose="02010600030101010101" pitchFamily="2" charset="-122"/>
              </a:rPr>
              <a:t>'东方不败'</a:t>
            </a:r>
            <a:r>
              <a:rPr lang="en-US" sz="1050">
                <a:solidFill>
                  <a:srgbClr val="657B83"/>
                </a:solidFill>
                <a:latin typeface="Consolas" panose="020B0609020204030204" charset="0"/>
                <a:ea typeface="宋体" panose="02010600030101010101" pitchFamily="2" charset="-122"/>
              </a:rPr>
              <a:t> }        </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a:solidFill>
                  <a:srgbClr val="859900"/>
                </a:solidFill>
                <a:latin typeface="Consolas" panose="020B0609020204030204" charset="0"/>
                <a:ea typeface="宋体" panose="02010600030101010101" pitchFamily="2" charset="-122"/>
              </a:rPr>
              <a:t>=</a:t>
            </a:r>
            <a:r>
              <a:rPr lang="en-US" sz="1050">
                <a:solidFill>
                  <a:srgbClr val="657B83"/>
                </a:solidFill>
                <a:latin typeface="Consolas" panose="020B0609020204030204" charset="0"/>
                <a:ea typeface="宋体" panose="02010600030101010101" pitchFamily="2" charset="-122"/>
              </a:rPr>
              <a:t> </a:t>
            </a:r>
            <a:r>
              <a:rPr lang="en-US" sz="1050" b="1">
                <a:solidFill>
                  <a:srgbClr val="073642"/>
                </a:solidFill>
                <a:latin typeface="Consolas" panose="020B0609020204030204" charset="0"/>
                <a:ea typeface="宋体" panose="02010600030101010101" pitchFamily="2" charset="-122"/>
              </a:rPr>
              <a:t>function</a:t>
            </a:r>
            <a:r>
              <a:rPr lang="en-US" sz="1050">
                <a:solidFill>
                  <a:srgbClr val="657B83"/>
                </a:solidFill>
                <a:latin typeface="Consolas" panose="020B0609020204030204" charset="0"/>
                <a:ea typeface="宋体" panose="02010600030101010101" pitchFamily="2" charset="-122"/>
              </a:rPr>
              <a:t> () {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zh-CN" sz="1050">
                <a:solidFill>
                  <a:srgbClr val="2AA198"/>
                </a:solidFill>
                <a:ea typeface="宋体" panose="02010600030101010101" pitchFamily="2" charset="-122"/>
              </a:rPr>
              <a:t>'人生自古谁无种，留取丹心断命根'</a:t>
            </a:r>
            <a:r>
              <a:rPr lang="en-US" sz="1050">
                <a:solidFill>
                  <a:srgbClr val="657B83"/>
                </a:solidFill>
                <a:latin typeface="Consolas" panose="020B0609020204030204" charset="0"/>
                <a:ea typeface="宋体" panose="02010600030101010101" pitchFamily="2" charset="-122"/>
              </a:rPr>
              <a:t>)        }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//ƒ ()</a:t>
            </a:r>
            <a:r>
              <a:rPr lang="en-US" sz="1050">
                <a:solidFill>
                  <a:srgbClr val="657B83"/>
                </a:solidFill>
                <a:latin typeface="Consolas" panose="020B0609020204030204" charset="0"/>
                <a:ea typeface="宋体" panose="02010600030101010101" pitchFamily="2" charset="-122"/>
              </a:rPr>
              <a:t>        </a:t>
            </a:r>
            <a:r>
              <a:rPr lang="en-US" sz="1050">
                <a:solidFill>
                  <a:srgbClr val="268BD2"/>
                </a:solidFill>
                <a:latin typeface="Consolas" panose="020B0609020204030204" charset="0"/>
                <a:ea typeface="宋体" panose="02010600030101010101" pitchFamily="2" charset="-122"/>
              </a:rPr>
              <a:t>console</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log</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val</a:t>
            </a:r>
            <a:r>
              <a:rPr lang="en-US" sz="1050">
                <a:solidFill>
                  <a:srgbClr val="657B83"/>
                </a:solidFill>
                <a:latin typeface="Consolas" panose="020B0609020204030204" charset="0"/>
                <a:ea typeface="宋体" panose="02010600030101010101" pitchFamily="2" charset="-122"/>
              </a:rPr>
              <a:t>.</a:t>
            </a:r>
            <a:r>
              <a:rPr lang="en-US" sz="1050">
                <a:solidFill>
                  <a:srgbClr val="268BD2"/>
                </a:solidFill>
                <a:latin typeface="Consolas" panose="020B0609020204030204" charset="0"/>
                <a:ea typeface="宋体" panose="02010600030101010101" pitchFamily="2" charset="-122"/>
              </a:rPr>
              <a:t>xx</a:t>
            </a:r>
            <a:r>
              <a:rPr lang="en-US" sz="1050">
                <a:solidFill>
                  <a:srgbClr val="657B83"/>
                </a:solidFill>
                <a:latin typeface="Consolas" panose="020B0609020204030204" charset="0"/>
                <a:ea typeface="宋体" panose="02010600030101010101" pitchFamily="2" charset="-122"/>
              </a:rPr>
              <a:t>) </a:t>
            </a:r>
            <a:r>
              <a:rPr lang="en-US" sz="1050" i="1">
                <a:solidFill>
                  <a:srgbClr val="93A1A1"/>
                </a:solidFill>
                <a:latin typeface="Consolas" panose="020B0609020204030204" charset="0"/>
                <a:ea typeface="宋体" panose="02010600030101010101" pitchFamily="2" charset="-122"/>
              </a:rPr>
              <a:t>// undefined</a:t>
            </a:r>
            <a:r>
              <a:rPr lang="en-US" sz="1050">
                <a:solidFill>
                  <a:srgbClr val="657B83"/>
                </a:solidFill>
                <a:latin typeface="Consolas" panose="020B0609020204030204" charset="0"/>
                <a:ea typeface="宋体" panose="02010600030101010101" pitchFamily="2" charset="-122"/>
              </a:rPr>
              <a:t>    </a:t>
            </a:r>
            <a:r>
              <a:rPr lang="en-US" sz="1050">
                <a:solidFill>
                  <a:srgbClr val="93A1A1"/>
                </a:solidFill>
                <a:latin typeface="Consolas" panose="020B0609020204030204" charset="0"/>
                <a:ea typeface="宋体" panose="02010600030101010101" pitchFamily="2" charset="-122"/>
              </a:rPr>
              <a:t>&lt;/</a:t>
            </a:r>
            <a:r>
              <a:rPr lang="en-US" sz="1050">
                <a:solidFill>
                  <a:srgbClr val="268BD2"/>
                </a:solidFill>
                <a:latin typeface="Consolas" panose="020B0609020204030204" charset="0"/>
                <a:ea typeface="宋体" panose="02010600030101010101" pitchFamily="2" charset="-122"/>
              </a:rPr>
              <a:t>script</a:t>
            </a:r>
            <a:r>
              <a:rPr lang="en-US" sz="1050">
                <a:solidFill>
                  <a:srgbClr val="93A1A1"/>
                </a:solidFill>
                <a:latin typeface="Consolas" panose="020B0609020204030204" charset="0"/>
                <a:ea typeface="宋体" panose="02010600030101010101" pitchFamily="2" charset="-122"/>
              </a:rPr>
              <a:t>&gt;</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3"/>
                                        </p:tgtEl>
                                        <p:attrNameLst>
                                          <p:attrName>style.visibility</p:attrName>
                                        </p:attrNameLst>
                                      </p:cBhvr>
                                      <p:to>
                                        <p:strVal val="visible"/>
                                      </p:to>
                                    </p:set>
                                    <p:anim calcmode="lin" valueType="num">
                                      <p:cBhvr additive="base">
                                        <p:cTn id="13" dur="500" fill="hold"/>
                                        <p:tgtEl>
                                          <p:spTgt spid="7173"/>
                                        </p:tgtEl>
                                        <p:attrNameLst>
                                          <p:attrName>ppt_x</p:attrName>
                                        </p:attrNameLst>
                                      </p:cBhvr>
                                      <p:tavLst>
                                        <p:tav tm="0">
                                          <p:val>
                                            <p:strVal val="ppt_x"/>
                                          </p:val>
                                        </p:tav>
                                        <p:tav tm="100000">
                                          <p:val>
                                            <p:strVal val="ppt_x"/>
                                          </p:val>
                                        </p:tav>
                                      </p:tavLst>
                                    </p:anim>
                                    <p:anim calcmode="lin" valueType="num">
                                      <p:cBhvr additive="base">
                                        <p:cTn id="14"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3" grpId="0" bldLvl="0" animBg="1"/>
    </p:bldLst>
  </p:timing>
</p:sld>
</file>

<file path=ppt/tags/tag1.xml><?xml version="1.0" encoding="utf-8"?>
<p:tagLst xmlns:p="http://schemas.openxmlformats.org/presentationml/2006/main">
  <p:tag name="KSO_WM_UNIT_PLACING_PICTURE_USER_VIEWPORT" val="{&quot;height&quot;:3919,&quot;width&quot;:3919}"/>
</p:tagLst>
</file>

<file path=ppt/tags/tag2.xml><?xml version="1.0" encoding="utf-8"?>
<p:tagLst xmlns:p="http://schemas.openxmlformats.org/presentationml/2006/main">
  <p:tag name="KSO_WM_UNIT_TABLE_BEAUTIFY" val="smartTable{587d687a-bcaa-4b59-890e-3ec63919cdf2}"/>
</p:tagLst>
</file>

<file path=ppt/tags/tag3.xml><?xml version="1.0" encoding="utf-8"?>
<p:tagLst xmlns:p="http://schemas.openxmlformats.org/presentationml/2006/main">
  <p:tag name="COMMONDATA" val="eyJoZGlkIjoiMGM3MzBlNmUzY2RmYjkxOWMzOWRlNDRmMWYwZjlmZTAifQ=="/>
</p:tagLst>
</file>

<file path=ppt/theme/theme1.xml><?xml version="1.0" encoding="utf-8"?>
<a:theme xmlns:a="http://schemas.openxmlformats.org/drawingml/2006/main" name="app稳定性测试">
  <a:themeElements>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app稳定性测试">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defRPr kumimoji="0" lang="zh-CN" altLang="zh-CN" sz="1800" b="0" i="0" u="none" strike="noStrike" cap="none" normalizeH="0" baseline="0" smtClean="0">
            <a:ln>
              <a:noFill/>
            </a:ln>
            <a:solidFill>
              <a:srgbClr val="000000"/>
            </a:solidFill>
            <a:effectLst/>
            <a:latin typeface="Arial" panose="020B0604020202020204" pitchFamily="34" charset="0"/>
            <a:ea typeface="微软雅黑" panose="020B0503020204020204" pitchFamily="34" charset="-122"/>
          </a:defRPr>
        </a:defPPr>
      </a:lstStyle>
    </a:lnDef>
  </a:objectDefaults>
  <a:extraClrSchemeLst>
    <a:extraClrScheme>
      <a:clrScheme name="app稳定性测试 1">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9179</Words>
  <Application>WPS 演示</Application>
  <PresentationFormat>On-screen Show (16:9)</PresentationFormat>
  <Paragraphs>474</Paragraphs>
  <Slides>27</Slides>
  <Notes>126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微软雅黑</vt:lpstr>
      <vt:lpstr>Times New Roman</vt:lpstr>
      <vt:lpstr>Calibri</vt:lpstr>
      <vt:lpstr>Arial Unicode MS</vt:lpstr>
      <vt:lpstr>Arial Unicode MS</vt:lpstr>
      <vt:lpstr>黑体</vt:lpstr>
      <vt:lpstr>Consolas</vt:lpstr>
      <vt:lpstr>app稳定性测试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SZ03000</cp:lastModifiedBy>
  <cp:revision>331</cp:revision>
  <dcterms:created xsi:type="dcterms:W3CDTF">2016-06-12T04:01:00Z</dcterms:created>
  <dcterms:modified xsi:type="dcterms:W3CDTF">2022-09-07T09:08:25Z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E064FC8D37124004A984C8CB77DD665C</vt:lpwstr>
  </property>
  <property fmtid="{D5CDD505-2E9C-101B-9397-08002B2CF9AE}" pid="3" name="KSOProductBuildVer">
    <vt:lpwstr>2052-11.1.0.12313</vt:lpwstr>
  </property>
</Properties>
</file>