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330" r:id="rId3"/>
    <p:sldId id="258" r:id="rId4"/>
    <p:sldId id="260" r:id="rId5"/>
    <p:sldId id="321" r:id="rId6"/>
    <p:sldId id="322" r:id="rId7"/>
    <p:sldId id="323" r:id="rId8"/>
    <p:sldId id="324" r:id="rId9"/>
    <p:sldId id="325" r:id="rId10"/>
    <p:sldId id="326" r:id="rId11"/>
    <p:sldId id="327" r:id="rId12"/>
    <p:sldId id="328" r:id="rId13"/>
    <p:sldId id="329" r:id="rId14"/>
    <p:sldId id="504" r:id="rId15"/>
    <p:sldId id="266" r:id="rId16"/>
    <p:sldId id="331" r:id="rId17"/>
    <p:sldId id="332" r:id="rId18"/>
    <p:sldId id="333" r:id="rId19"/>
    <p:sldId id="334" r:id="rId20"/>
    <p:sldId id="335" r:id="rId21"/>
    <p:sldId id="336" r:id="rId22"/>
    <p:sldId id="337" r:id="rId23"/>
    <p:sldId id="338" r:id="rId24"/>
    <p:sldId id="339" r:id="rId25"/>
    <p:sldId id="340" r:id="rId26"/>
    <p:sldId id="341" r:id="rId27"/>
    <p:sldId id="505" r:id="rId28"/>
    <p:sldId id="507" r:id="rId29"/>
    <p:sldId id="506"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5" r:id="rId48"/>
    <p:sldId id="526" r:id="rId49"/>
    <p:sldId id="492" r:id="rId50"/>
  </p:sldIdLst>
  <p:sldSz cx="9144000" cy="5143500" type="screen16x9"/>
  <p:notesSz cx="6858000" cy="9144000"/>
  <p:custDataLst>
    <p:tags r:id="rId5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29"/>
  </p:normalViewPr>
  <p:slideViewPr>
    <p:cSldViewPr showGuides="1">
      <p:cViewPr varScale="1">
        <p:scale>
          <a:sx n="146" d="100"/>
          <a:sy n="146" d="100"/>
        </p:scale>
        <p:origin x="-624" y="-84"/>
      </p:cViewPr>
      <p:guideLst>
        <p:guide orient="horz" pos="1620"/>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Rot="1" noChangeAspect="1"/>
          </p:cNvSpPr>
          <p:nvPr>
            <p:ph type="sldImg" idx="2"/>
          </p:nvPr>
        </p:nvSpPr>
        <p:spPr>
          <a:xfrm>
            <a:off x="1143000" y="685800"/>
            <a:ext cx="4572000" cy="3429000"/>
          </a:xfrm>
          <a:prstGeom prst="rect">
            <a:avLst/>
          </a:prstGeom>
          <a:noFill/>
          <a:ln w="9525">
            <a:noFill/>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Click to edit Master text styles</a:t>
            </a:r>
          </a:p>
          <a:p>
            <a:pPr marL="771525" marR="0" lvl="1" indent="-54292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Second level</a:t>
            </a:r>
          </a:p>
          <a:p>
            <a:pPr marL="1247775" marR="0" lvl="2" indent="-7905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Third level</a:t>
            </a:r>
          </a:p>
          <a:p>
            <a:pPr marL="1704975" marR="0" lvl="3" indent="-10191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Fourth level</a:t>
            </a:r>
          </a:p>
          <a:p>
            <a:pPr marL="2162175" marR="0" lvl="4" indent="-12477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Fifth level</a:t>
            </a:r>
          </a:p>
        </p:txBody>
      </p:sp>
    </p:spTree>
    <p:extLst>
      <p:ext uri="{BB962C8B-B14F-4D97-AF65-F5344CB8AC3E}">
        <p14:creationId xmlns:p14="http://schemas.microsoft.com/office/powerpoint/2010/main" val="249216238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1pPr>
    <a:lvl2pPr marL="771525" indent="-54292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2pPr>
    <a:lvl3pPr marL="1247775" indent="-7905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3pPr>
    <a:lvl4pPr marL="1704975" indent="-10191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4pPr>
    <a:lvl5pPr marL="2162175" indent="-12477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a:xfrm>
            <a:off x="381000" y="685800"/>
            <a:ext cx="6096000" cy="3429000"/>
          </a:xfrm>
        </p:spPr>
      </p:sp>
      <p:sp>
        <p:nvSpPr>
          <p:cNvPr id="4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381000" y="685800"/>
            <a:ext cx="6096000" cy="3429000"/>
          </a:xfrm>
        </p:spPr>
      </p:sp>
      <p:sp>
        <p:nvSpPr>
          <p:cNvPr id="2253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381000" y="685800"/>
            <a:ext cx="6096000" cy="3429000"/>
          </a:xfrm>
        </p:spPr>
      </p:sp>
      <p:sp>
        <p:nvSpPr>
          <p:cNvPr id="2457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a:xfrm>
            <a:off x="381000" y="685800"/>
            <a:ext cx="6096000" cy="3429000"/>
          </a:xfrm>
        </p:spPr>
      </p:sp>
      <p:sp>
        <p:nvSpPr>
          <p:cNvPr id="2662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a:xfrm>
            <a:off x="381000" y="685800"/>
            <a:ext cx="6096000" cy="3429000"/>
          </a:xfrm>
        </p:spPr>
      </p:sp>
      <p:sp>
        <p:nvSpPr>
          <p:cNvPr id="3277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a:xfrm>
            <a:off x="381000" y="685800"/>
            <a:ext cx="6096000" cy="3429000"/>
          </a:xfrm>
        </p:spPr>
      </p:sp>
      <p:sp>
        <p:nvSpPr>
          <p:cNvPr id="3481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a:xfrm>
            <a:off x="381000" y="685800"/>
            <a:ext cx="6096000" cy="3429000"/>
          </a:xfrm>
        </p:spPr>
      </p:sp>
      <p:sp>
        <p:nvSpPr>
          <p:cNvPr id="3686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381000" y="685800"/>
            <a:ext cx="6096000" cy="3429000"/>
          </a:xfrm>
        </p:spPr>
      </p:sp>
      <p:sp>
        <p:nvSpPr>
          <p:cNvPr id="3891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a:xfrm>
            <a:off x="381000" y="685800"/>
            <a:ext cx="6096000" cy="3429000"/>
          </a:xfrm>
        </p:spPr>
      </p:sp>
      <p:sp>
        <p:nvSpPr>
          <p:cNvPr id="614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a:xfrm>
            <a:off x="381000" y="685800"/>
            <a:ext cx="6096000" cy="3429000"/>
          </a:xfrm>
        </p:spPr>
      </p:sp>
      <p:sp>
        <p:nvSpPr>
          <p:cNvPr id="4096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a:xfrm>
            <a:off x="381000" y="685800"/>
            <a:ext cx="6096000" cy="3429000"/>
          </a:xfrm>
        </p:spPr>
      </p:sp>
      <p:sp>
        <p:nvSpPr>
          <p:cNvPr id="4301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381000" y="685800"/>
            <a:ext cx="6096000" cy="3429000"/>
          </a:xfrm>
        </p:spPr>
      </p:sp>
      <p:sp>
        <p:nvSpPr>
          <p:cNvPr id="4505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a:xfrm>
            <a:off x="381000" y="685800"/>
            <a:ext cx="6096000" cy="3429000"/>
          </a:xfrm>
        </p:spPr>
      </p:sp>
      <p:sp>
        <p:nvSpPr>
          <p:cNvPr id="4710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a:xfrm>
            <a:off x="381000" y="685800"/>
            <a:ext cx="6096000" cy="3429000"/>
          </a:xfrm>
        </p:spPr>
      </p:sp>
      <p:sp>
        <p:nvSpPr>
          <p:cNvPr id="4915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a:xfrm>
            <a:off x="381000" y="685800"/>
            <a:ext cx="6096000" cy="3429000"/>
          </a:xfrm>
        </p:spPr>
      </p:sp>
      <p:sp>
        <p:nvSpPr>
          <p:cNvPr id="5120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381000" y="685800"/>
            <a:ext cx="6096000" cy="3429000"/>
          </a:xfrm>
        </p:spPr>
      </p:sp>
      <p:sp>
        <p:nvSpPr>
          <p:cNvPr id="819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a:xfrm>
            <a:off x="381000" y="685800"/>
            <a:ext cx="6096000" cy="3429000"/>
          </a:xfrm>
        </p:spPr>
      </p:sp>
      <p:sp>
        <p:nvSpPr>
          <p:cNvPr id="1024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a:xfrm>
            <a:off x="381000" y="685800"/>
            <a:ext cx="6096000" cy="3429000"/>
          </a:xfrm>
        </p:spPr>
      </p:sp>
      <p:sp>
        <p:nvSpPr>
          <p:cNvPr id="260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xfrm>
            <a:off x="381000" y="685800"/>
            <a:ext cx="6096000" cy="3429000"/>
          </a:xfrm>
        </p:spPr>
      </p:sp>
      <p:sp>
        <p:nvSpPr>
          <p:cNvPr id="1229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xfrm>
            <a:off x="381000" y="685800"/>
            <a:ext cx="6096000" cy="3429000"/>
          </a:xfrm>
        </p:spPr>
      </p:sp>
      <p:sp>
        <p:nvSpPr>
          <p:cNvPr id="1433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381000" y="685800"/>
            <a:ext cx="6096000" cy="3429000"/>
          </a:xfrm>
        </p:spPr>
      </p:sp>
      <p:sp>
        <p:nvSpPr>
          <p:cNvPr id="1638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381000" y="685800"/>
            <a:ext cx="6096000" cy="3429000"/>
          </a:xfrm>
        </p:spPr>
      </p:sp>
      <p:sp>
        <p:nvSpPr>
          <p:cNvPr id="1843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381000" y="685800"/>
            <a:ext cx="6096000" cy="3429000"/>
          </a:xfrm>
        </p:spPr>
      </p:sp>
      <p:sp>
        <p:nvSpPr>
          <p:cNvPr id="2048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vert="horz" wrap="square" lIns="45719" tIns="45720" rIns="45719"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endParaRPr kumimoji="0" lang="zh-CN" altLang="en-US" sz="3200" b="1" i="0" u="none" strike="noStrike" kern="0" cap="none" spc="0" normalizeH="0" baseline="0" noProof="0">
              <a:ln>
                <a:noFill/>
              </a:ln>
              <a:solidFill>
                <a:srgbClr val="21212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12700">
            <a:noFill/>
          </a:ln>
        </p:spPr>
        <p:txBody>
          <a:bodyPr lIns="45719" rIns="45719" anchor="ctr" anchorCtr="0"/>
          <a:lstStyle/>
          <a:p>
            <a:pPr lvl="0"/>
            <a:r>
              <a:rPr lang="zh-CN" altLang="zh-CN" dirty="0"/>
              <a:t>Click to edit Master title style</a:t>
            </a:r>
          </a:p>
        </p:txBody>
      </p:sp>
      <p:sp>
        <p:nvSpPr>
          <p:cNvPr id="1027" name="Rectangle 3"/>
          <p:cNvSpPr>
            <a:spLocks noGrp="1"/>
          </p:cNvSpPr>
          <p:nvPr>
            <p:ph type="body" idx="1"/>
          </p:nvPr>
        </p:nvSpPr>
        <p:spPr>
          <a:xfrm>
            <a:off x="457200" y="1200150"/>
            <a:ext cx="8229600" cy="3394075"/>
          </a:xfrm>
          <a:prstGeom prst="rect">
            <a:avLst/>
          </a:prstGeom>
          <a:noFill/>
          <a:ln w="12700">
            <a:noFill/>
          </a:ln>
        </p:spPr>
        <p:txBody>
          <a:bodyPr lIns="45719" rIns="45719"/>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a:p>
            <a:pPr lvl="4"/>
            <a:r>
              <a:rPr lang="zh-CN" altLang="zh-CN" dirty="0"/>
              <a:t>Fifth level</a:t>
            </a:r>
          </a:p>
        </p:txBody>
      </p:sp>
      <p:sp>
        <p:nvSpPr>
          <p:cNvPr id="1028" name="Rectangle 4"/>
          <p:cNvSpPr>
            <a:spLocks noGrp="1" noChangeArrowheads="1"/>
          </p:cNvSpPr>
          <p:nvPr>
            <p:ph type="sldNum" sz="quarter" idx="4"/>
          </p:nvPr>
        </p:nvSpPr>
        <p:spPr bwMode="auto">
          <a:xfrm>
            <a:off x="6288088" y="4632325"/>
            <a:ext cx="263525" cy="268288"/>
          </a:xfrm>
          <a:prstGeom prst="rect">
            <a:avLst/>
          </a:prstGeom>
          <a:noFill/>
          <a:ln>
            <a:noFill/>
          </a:ln>
          <a:effectLst/>
        </p:spPr>
        <p:txBody>
          <a:bodyPr vert="horz" wrap="none" lIns="45719" tIns="45720" rIns="45719" bIns="45720" numCol="1" anchor="ctr" anchorCtr="0" compatLnSpc="1"/>
          <a:lstStyle>
            <a:lvl1pPr algn="r" eaLnBrk="1" hangingPunct="0">
              <a:buClr>
                <a:srgbClr val="000000"/>
              </a:buClr>
              <a:buSzPct val="100000"/>
              <a:buFont typeface="Times New Roman" panose="02020603050405020304" pitchFamily="18" charset="0"/>
              <a:buNone/>
              <a:defRPr sz="1200">
                <a:latin typeface="Calibri" panose="020F0502020204030204" pitchFamily="34" charset="0"/>
                <a:sym typeface="Calibri" panose="020F0502020204030204" pitchFamily="34" charset="0"/>
              </a:defRPr>
            </a:lvl1p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t>‹#›</a:t>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mj-lt"/>
          <a:ea typeface="+mj-ea"/>
          <a:cs typeface="+mj-cs"/>
        </a:defRPr>
      </a:lvl1pPr>
      <a:lvl2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vl6pPr marL="26193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6pPr>
      <a:lvl7pPr marL="30765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7pPr>
      <a:lvl8pPr marL="3533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8pPr>
      <a:lvl9pPr marL="3990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v3.cn.vuejs.org/"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chrome.zzzmh.cn/"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hyperlink" Target="https://v3.cn.vuejs.org/guide/installation.htm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cli.vuejs.org/zh/"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p:nvPr/>
        </p:nvSpPr>
        <p:spPr>
          <a:xfrm>
            <a:off x="2406650" y="2286000"/>
            <a:ext cx="49879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sz="3000" dirty="0">
                <a:solidFill>
                  <a:srgbClr val="C9394A"/>
                </a:solidFill>
              </a:rPr>
              <a:t>Vue3+TypeScript开发指南</a:t>
            </a:r>
          </a:p>
        </p:txBody>
      </p:sp>
      <p:sp>
        <p:nvSpPr>
          <p:cNvPr id="3075" name="文本框 1"/>
          <p:cNvSpPr txBox="1"/>
          <p:nvPr/>
        </p:nvSpPr>
        <p:spPr>
          <a:xfrm>
            <a:off x="6516688" y="2932113"/>
            <a:ext cx="1568450" cy="368300"/>
          </a:xfrm>
          <a:prstGeom prst="rect">
            <a:avLst/>
          </a:prstGeom>
          <a:noFill/>
          <a:ln w="9525">
            <a:noFill/>
          </a:ln>
        </p:spPr>
        <p:txBody>
          <a:bodyPr wrap="none">
            <a:spAutoFit/>
          </a:bodyPr>
          <a:lstStyle/>
          <a:p>
            <a:r>
              <a:rPr lang="zh-CN" altLang="en-US" dirty="0">
                <a:latin typeface="Arial" panose="020B0604020202020204" pitchFamily="34" charset="0"/>
              </a:rPr>
              <a:t>讲师：邹琼俊</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en-US"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971550" y="1112838"/>
            <a:ext cx="2164080" cy="1301750"/>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lang="en-US" sz="1400" dirty="0">
                <a:solidFill>
                  <a:srgbClr val="000000"/>
                </a:solidFill>
                <a:sym typeface="微软雅黑" panose="020B0503020204020204" pitchFamily="34" charset="-122"/>
              </a:rPr>
              <a:t>1.3.2 </a:t>
            </a:r>
            <a:r>
              <a:rPr lang="zh-CN" altLang="en-US" sz="1400" dirty="0">
                <a:solidFill>
                  <a:srgbClr val="000000"/>
                </a:solidFill>
                <a:sym typeface="微软雅黑" panose="020B0503020204020204" pitchFamily="34" charset="-122"/>
              </a:rPr>
              <a:t>编译和运行</a:t>
            </a:r>
            <a:r>
              <a:rPr lang="en-US" altLang="zh-CN" sz="1400" dirty="0">
                <a:solidFill>
                  <a:srgbClr val="000000"/>
                </a:solidFill>
                <a:sym typeface="微软雅黑" panose="020B0503020204020204" pitchFamily="34" charset="-122"/>
              </a:rPr>
              <a:t>ts</a:t>
            </a:r>
            <a:r>
              <a:rPr lang="zh-CN" altLang="en-US" sz="1400" dirty="0">
                <a:solidFill>
                  <a:srgbClr val="000000"/>
                </a:solidFill>
                <a:sym typeface="微软雅黑" panose="020B0503020204020204" pitchFamily="34" charset="-122"/>
              </a:rPr>
              <a:t>程序</a:t>
            </a:r>
            <a:endParaRPr kumimoji="0" lang="zh-CN" altLang="zh-CN" sz="14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编写TS程序</a:t>
            </a: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手动编译代码</a:t>
            </a: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tsc first.ts</a:t>
            </a: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3. </a:t>
            </a: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VS Code自动编译</a:t>
            </a:r>
          </a:p>
        </p:txBody>
      </p:sp>
      <p:sp>
        <p:nvSpPr>
          <p:cNvPr id="100" name="文本框 99"/>
          <p:cNvSpPr txBox="1"/>
          <p:nvPr/>
        </p:nvSpPr>
        <p:spPr>
          <a:xfrm>
            <a:off x="3779520" y="1215390"/>
            <a:ext cx="5080000" cy="252730"/>
          </a:xfrm>
          <a:prstGeom prst="rect">
            <a:avLst/>
          </a:prstGeom>
          <a:noFill/>
          <a:ln w="9525">
            <a:noFill/>
          </a:ln>
        </p:spPr>
        <p:txBody>
          <a:bodyPr>
            <a:spAutoFit/>
          </a:bodyPr>
          <a:lstStyle/>
          <a:p>
            <a:pPr indent="266700"/>
            <a:r>
              <a:rPr lang="zh-CN" sz="1050">
                <a:latin typeface="Times New Roman" panose="02020603050405020304" pitchFamily="18" charset="0"/>
                <a:ea typeface="宋体" panose="02010600030101010101" pitchFamily="2" charset="-122"/>
              </a:rPr>
              <a:t>执行过程如下图所示：</a:t>
            </a:r>
            <a:endParaRPr lang="zh-CN" altLang="en-US"/>
          </a:p>
        </p:txBody>
      </p:sp>
      <p:pic>
        <p:nvPicPr>
          <p:cNvPr id="2" name="图片 1"/>
          <p:cNvPicPr/>
          <p:nvPr/>
        </p:nvPicPr>
        <p:blipFill>
          <a:blip r:embed="rId3"/>
          <a:stretch>
            <a:fillRect/>
          </a:stretch>
        </p:blipFill>
        <p:spPr>
          <a:xfrm>
            <a:off x="3779520" y="1468120"/>
            <a:ext cx="4733925" cy="819150"/>
          </a:xfrm>
          <a:prstGeom prst="rect">
            <a:avLst/>
          </a:prstGeom>
          <a:noFill/>
          <a:ln w="9525">
            <a:noFill/>
          </a:ln>
        </p:spPr>
      </p:pic>
      <p:pic>
        <p:nvPicPr>
          <p:cNvPr id="9" name="图片 9"/>
          <p:cNvPicPr>
            <a:picLocks noChangeAspect="1"/>
          </p:cNvPicPr>
          <p:nvPr/>
        </p:nvPicPr>
        <p:blipFill>
          <a:blip r:embed="rId4"/>
          <a:stretch>
            <a:fillRect/>
          </a:stretch>
        </p:blipFill>
        <p:spPr>
          <a:xfrm>
            <a:off x="3491548" y="2715260"/>
            <a:ext cx="5400675" cy="15468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898843" y="1256189"/>
            <a:ext cx="6829425" cy="1640205"/>
          </a:xfrm>
          <a:prstGeom prst="rect">
            <a:avLst/>
          </a:prstGeom>
          <a:noFill/>
          <a:ln>
            <a:noFill/>
          </a:ln>
          <a:effectLst/>
        </p:spPr>
        <p:txBody>
          <a:bodyPr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L="171450" marR="0" lvl="0" indent="-171450" algn="l" defTabSz="914400" rtl="0" eaLnBrk="0" fontAlgn="base" latinLnBrk="0" hangingPunct="0">
              <a:lnSpc>
                <a:spcPct val="100000"/>
              </a:lnSpc>
              <a:spcBef>
                <a:spcPts val="500"/>
              </a:spcBef>
              <a:buClrTx/>
              <a:buSzTx/>
              <a:buFont typeface="Arial" panose="020B0604020202020204" pitchFamily="34" charset="0"/>
              <a:defRPr/>
            </a:pPr>
            <a:r>
              <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类型注解</a:t>
            </a: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TypeScript里的类型注解是一种轻量级的为函数或变量添加约束的方式。使用格式：变量名名称:变量类型。</a:t>
            </a: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接口</a:t>
            </a:r>
          </a:p>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r>
              <a:rPr kumimoji="0" sz="1200" b="0" i="0" u="none" strike="noStrike" kern="1200" cap="none" spc="0" normalizeH="0" baseline="0" noProof="0">
                <a:ln>
                  <a:noFill/>
                </a:ln>
                <a:solidFill>
                  <a:srgbClr val="212121"/>
                </a:solidFill>
                <a:effectLst/>
                <a:uLnTx/>
                <a:uFillTx/>
                <a:latin typeface="微软雅黑" panose="020B0503020204020204" pitchFamily="34" charset="-122"/>
                <a:ea typeface="微软雅黑" panose="020B0503020204020204" pitchFamily="34" charset="-122"/>
                <a:cs typeface="+mn-cs"/>
              </a:rPr>
              <a:t>接口是用于约束一系列具有公共特性的类结构用的，在TypeScript里，如果两个类型内部的结构兼容那么这两个类型就是兼容的。</a:t>
            </a:r>
            <a:endParaRPr kumimoji="0" lang="zh-CN" altLang="en-US"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1" name="文本框 100"/>
          <p:cNvSpPr txBox="1"/>
          <p:nvPr/>
        </p:nvSpPr>
        <p:spPr>
          <a:xfrm>
            <a:off x="3419475" y="2715895"/>
            <a:ext cx="5080000" cy="219202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
        <p:nvSpPr>
          <p:cNvPr id="2" name="文本框 1"/>
          <p:cNvSpPr txBox="1"/>
          <p:nvPr/>
        </p:nvSpPr>
        <p:spPr>
          <a:xfrm>
            <a:off x="1953260" y="1851977"/>
            <a:ext cx="5080000" cy="414020"/>
          </a:xfrm>
          <a:prstGeom prst="rect">
            <a:avLst/>
          </a:prstGeom>
          <a:noFill/>
          <a:ln w="9525">
            <a:noFill/>
          </a:ln>
        </p:spPr>
        <p:txBody>
          <a:bodyPr>
            <a:spAutoFit/>
          </a:bodyPr>
          <a:lstStyle/>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showMsg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天龙三兄弟：</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DCDCAA"/>
                </a:solidFill>
                <a:latin typeface="Consolas" panose="020B0609020204030204" charset="0"/>
                <a:ea typeface="宋体" panose="02010600030101010101" pitchFamily="2" charset="-122"/>
                <a:cs typeface="宋体" panose="02010600030101010101" pitchFamily="2" charset="-122"/>
              </a:rPr>
              <a:t>join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p>
        </p:txBody>
      </p:sp>
      <p:sp>
        <p:nvSpPr>
          <p:cNvPr id="25603" name="Rectangle 2"/>
          <p:cNvSpPr/>
          <p:nvPr/>
        </p:nvSpPr>
        <p:spPr>
          <a:xfrm>
            <a:off x="754698" y="1206183"/>
            <a:ext cx="5105400" cy="645160"/>
          </a:xfrm>
          <a:prstGeom prst="rect">
            <a:avLst/>
          </a:prstGeom>
          <a:noFill/>
          <a:ln w="9525">
            <a:noFill/>
          </a:ln>
        </p:spPr>
        <p:txBody>
          <a:bodyPr wrap="none" anchor="ctr" anchorCtr="0">
            <a:spAutoFit/>
          </a:bodyPr>
          <a:lstStyle/>
          <a:p>
            <a:pPr indent="266700" algn="l"/>
            <a:r>
              <a:rPr lang="en-US" altLang="zh-CN" sz="1200" b="1" noProof="0" dirty="0">
                <a:ln>
                  <a:noFill/>
                </a:ln>
                <a:solidFill>
                  <a:srgbClr val="212121"/>
                </a:solidFill>
                <a:effectLst/>
                <a:uLnTx/>
                <a:uFillTx/>
                <a:latin typeface="微软雅黑" panose="020B0503020204020204" pitchFamily="34" charset="-122"/>
                <a:sym typeface="+mn-ea"/>
              </a:rPr>
              <a:t>类</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indent="266700" algn="l"/>
            <a:endParaRPr lang="zh-CN" altLang="en-US" sz="1200" dirty="0">
              <a:latin typeface="Arial" panose="020B0604020202020204" pitchFamily="34" charset="0"/>
            </a:endParaRPr>
          </a:p>
          <a:p>
            <a:pPr indent="266700" algn="l"/>
            <a:r>
              <a:rPr sz="1200" dirty="0">
                <a:latin typeface="Times New Roman" panose="02020603050405020304" pitchFamily="18" charset="0"/>
                <a:cs typeface="Times New Roman" panose="02020603050405020304" pitchFamily="18" charset="0"/>
              </a:rPr>
              <a:t>TypeScript支持JavaScript的新特性，比如支持基于类的面向对象编程。</a:t>
            </a:r>
          </a:p>
        </p:txBody>
      </p:sp>
      <p:sp>
        <p:nvSpPr>
          <p:cNvPr id="101" name="文本框 100"/>
          <p:cNvSpPr txBox="1"/>
          <p:nvPr/>
        </p:nvSpPr>
        <p:spPr>
          <a:xfrm>
            <a:off x="3851910" y="1851660"/>
            <a:ext cx="5080000" cy="299974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class</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1.4 使用Webpack打包TypeScript</a:t>
            </a:r>
          </a:p>
        </p:txBody>
      </p:sp>
      <p:sp>
        <p:nvSpPr>
          <p:cNvPr id="101" name="文本框 100"/>
          <p:cNvSpPr txBox="1"/>
          <p:nvPr/>
        </p:nvSpPr>
        <p:spPr>
          <a:xfrm>
            <a:off x="1043305" y="1131887"/>
            <a:ext cx="5080000" cy="2999740"/>
          </a:xfrm>
          <a:prstGeom prst="rect">
            <a:avLst/>
          </a:prstGeom>
          <a:noFill/>
          <a:ln w="9525">
            <a:noFill/>
          </a:ln>
        </p:spPr>
        <p:txBody>
          <a:bodyPr>
            <a:spAutoFit/>
          </a:bodyPr>
          <a:lstStyle/>
          <a:p>
            <a:r>
              <a:rPr lang="en-US" sz="1050">
                <a:latin typeface="Times New Roman" panose="02020603050405020304" pitchFamily="18" charset="0"/>
                <a:ea typeface="宋体" panose="02010600030101010101" pitchFamily="2" charset="-122"/>
              </a:rPr>
              <a:t>1.</a:t>
            </a:r>
            <a:r>
              <a:rPr lang="zh-CN" sz="1050">
                <a:latin typeface="Times New Roman" panose="02020603050405020304" pitchFamily="18" charset="0"/>
                <a:ea typeface="宋体" panose="02010600030101010101" pitchFamily="2" charset="-122"/>
              </a:rPr>
              <a:t>新建目录“</a:t>
            </a:r>
            <a:r>
              <a:rPr lang="en-US" sz="1050">
                <a:latin typeface="Times New Roman" panose="02020603050405020304" pitchFamily="18" charset="0"/>
                <a:ea typeface="宋体" panose="02010600030101010101" pitchFamily="2" charset="-122"/>
              </a:rPr>
              <a:t>03_webpack-ts</a:t>
            </a:r>
            <a:r>
              <a:rPr lang="zh-CN" sz="1050">
                <a:latin typeface="Times New Roman" panose="02020603050405020304" pitchFamily="18" charset="0"/>
                <a:ea typeface="宋体" panose="02010600030101010101" pitchFamily="2" charset="-122"/>
              </a:rPr>
              <a:t>”，依次创建如下图所示的文件目录结构：</a:t>
            </a:r>
          </a:p>
          <a:p>
            <a:pPr algn="l">
              <a:buClrTx/>
              <a:buSzTx/>
              <a:buFontTx/>
            </a:pPr>
            <a:r>
              <a:rPr lang="zh-CN" sz="1050">
                <a:latin typeface="Times New Roman" panose="02020603050405020304" pitchFamily="18" charset="0"/>
                <a:ea typeface="宋体" panose="02010600030101010101" pitchFamily="2" charset="-122"/>
              </a:rPr>
              <a:t>2.打开控制台终端，执行 npm init –y，生成package.json文件。</a:t>
            </a:r>
          </a:p>
          <a:p>
            <a:pPr algn="l">
              <a:buClrTx/>
              <a:buSzTx/>
              <a:buFontTx/>
            </a:pPr>
            <a:r>
              <a:rPr lang="zh-CN" sz="1050">
                <a:latin typeface="Times New Roman" panose="02020603050405020304" pitchFamily="18" charset="0"/>
                <a:ea typeface="宋体" panose="02010600030101010101" pitchFamily="2" charset="-122"/>
              </a:rPr>
              <a:t>3.执行 tsc --init，生成tsconfig.json文件。</a:t>
            </a:r>
          </a:p>
          <a:p>
            <a:pPr algn="l">
              <a:buClrTx/>
              <a:buSzTx/>
              <a:buFontTx/>
            </a:pPr>
            <a:r>
              <a:rPr lang="zh-CN" sz="1050">
                <a:latin typeface="Times New Roman" panose="02020603050405020304" pitchFamily="18" charset="0"/>
                <a:ea typeface="宋体" panose="02010600030101010101" pitchFamily="2" charset="-122"/>
              </a:rPr>
              <a:t>4.安装依赖</a:t>
            </a:r>
          </a:p>
          <a:p>
            <a:pPr algn="l">
              <a:buClrTx/>
              <a:buSzTx/>
              <a:buFontTx/>
            </a:pPr>
            <a:r>
              <a:rPr lang="zh-CN" sz="1050">
                <a:latin typeface="Times New Roman" panose="02020603050405020304" pitchFamily="18" charset="0"/>
                <a:ea typeface="宋体" panose="02010600030101010101" pitchFamily="2" charset="-122"/>
              </a:rPr>
              <a:t>由于yarn安装包更快，所以推荐使用yarn进行装包。执行npm i yarn –g，全局安装yarn。</a:t>
            </a:r>
          </a:p>
          <a:p>
            <a:pPr algn="l">
              <a:buClrTx/>
              <a:buSzTx/>
              <a:buFontTx/>
            </a:pPr>
            <a:r>
              <a:rPr lang="zh-CN" sz="1050">
                <a:latin typeface="Times New Roman" panose="02020603050405020304" pitchFamily="18" charset="0"/>
                <a:ea typeface="宋体" panose="02010600030101010101" pitchFamily="2" charset="-122"/>
              </a:rPr>
              <a:t>然后在控制台终端依次执行如下命令安装依赖。</a:t>
            </a:r>
          </a:p>
          <a:p>
            <a:pPr algn="l">
              <a:buClrTx/>
              <a:buSzTx/>
              <a:buFontTx/>
            </a:pPr>
            <a:r>
              <a:rPr lang="zh-CN" sz="1050">
                <a:latin typeface="Times New Roman" panose="02020603050405020304" pitchFamily="18" charset="0"/>
                <a:ea typeface="宋体" panose="02010600030101010101" pitchFamily="2" charset="-122"/>
              </a:rPr>
              <a:t>yarn add -D typescript</a:t>
            </a:r>
          </a:p>
          <a:p>
            <a:pPr algn="l">
              <a:buClrTx/>
              <a:buSzTx/>
              <a:buFontTx/>
            </a:pPr>
            <a:r>
              <a:rPr lang="zh-CN" sz="1050">
                <a:latin typeface="Times New Roman" panose="02020603050405020304" pitchFamily="18" charset="0"/>
                <a:ea typeface="宋体" panose="02010600030101010101" pitchFamily="2" charset="-122"/>
              </a:rPr>
              <a:t>yarn add -D webpack</a:t>
            </a:r>
          </a:p>
          <a:p>
            <a:pPr algn="l">
              <a:buClrTx/>
              <a:buSzTx/>
              <a:buFontTx/>
            </a:pPr>
            <a:r>
              <a:rPr lang="zh-CN" sz="1050">
                <a:latin typeface="Times New Roman" panose="02020603050405020304" pitchFamily="18" charset="0"/>
                <a:ea typeface="宋体" panose="02010600030101010101" pitchFamily="2" charset="-122"/>
              </a:rPr>
              <a:t>yarn add webpack-cli@3.3.10 -D</a:t>
            </a:r>
          </a:p>
          <a:p>
            <a:pPr algn="l">
              <a:buClrTx/>
              <a:buSzTx/>
              <a:buFontTx/>
            </a:pPr>
            <a:r>
              <a:rPr lang="zh-CN" sz="1050">
                <a:latin typeface="Times New Roman" panose="02020603050405020304" pitchFamily="18" charset="0"/>
                <a:ea typeface="宋体" panose="02010600030101010101" pitchFamily="2" charset="-122"/>
              </a:rPr>
              <a:t>yarn add -D webpack-dev-server</a:t>
            </a:r>
          </a:p>
          <a:p>
            <a:pPr algn="l">
              <a:buClrTx/>
              <a:buSzTx/>
              <a:buFontTx/>
            </a:pPr>
            <a:r>
              <a:rPr lang="zh-CN" sz="1050">
                <a:latin typeface="Times New Roman" panose="02020603050405020304" pitchFamily="18" charset="0"/>
                <a:ea typeface="宋体" panose="02010600030101010101" pitchFamily="2" charset="-122"/>
              </a:rPr>
              <a:t>yarn add -D html-webpack-plugin clean-webpack-plugin</a:t>
            </a:r>
          </a:p>
          <a:p>
            <a:pPr algn="l">
              <a:buClrTx/>
              <a:buSzTx/>
              <a:buFontTx/>
            </a:pPr>
            <a:r>
              <a:rPr lang="zh-CN" sz="1050">
                <a:latin typeface="Times New Roman" panose="02020603050405020304" pitchFamily="18" charset="0"/>
                <a:ea typeface="宋体" panose="02010600030101010101" pitchFamily="2" charset="-122"/>
              </a:rPr>
              <a:t>yarn add -D ts-loader</a:t>
            </a:r>
          </a:p>
          <a:p>
            <a:pPr algn="l">
              <a:buClrTx/>
              <a:buSzTx/>
              <a:buFontTx/>
            </a:pPr>
            <a:r>
              <a:rPr lang="zh-CN" sz="1050">
                <a:latin typeface="Times New Roman" panose="02020603050405020304" pitchFamily="18" charset="0"/>
                <a:ea typeface="宋体" panose="02010600030101010101" pitchFamily="2" charset="-122"/>
              </a:rPr>
              <a:t>yarn add -D cross-env</a:t>
            </a:r>
          </a:p>
          <a:p>
            <a:pPr algn="l">
              <a:buClrTx/>
              <a:buSzTx/>
              <a:buFontTx/>
            </a:pPr>
            <a:r>
              <a:rPr lang="zh-CN" sz="1050">
                <a:latin typeface="Times New Roman" panose="02020603050405020304" pitchFamily="18" charset="0"/>
                <a:ea typeface="宋体" panose="02010600030101010101" pitchFamily="2" charset="-122"/>
              </a:rPr>
              <a:t>注意：由于webpack-cli和webpack-dev-server之间最新版本可能存在兼容性问题，所以需要指定其中一个的版本，这里指定webpack-cli的版本。</a:t>
            </a:r>
          </a:p>
          <a:p>
            <a:pPr algn="l">
              <a:buClrTx/>
              <a:buSzTx/>
              <a:buFontTx/>
            </a:pPr>
            <a:r>
              <a:rPr lang="zh-CN" sz="1050">
                <a:latin typeface="Times New Roman" panose="02020603050405020304" pitchFamily="18" charset="0"/>
                <a:ea typeface="宋体" panose="02010600030101010101" pitchFamily="2" charset="-122"/>
              </a:rPr>
              <a:t>5.配置打包命令</a:t>
            </a:r>
          </a:p>
          <a:p>
            <a:pPr algn="l">
              <a:buClrTx/>
              <a:buSzTx/>
              <a:buFontTx/>
            </a:pPr>
            <a:r>
              <a:rPr lang="zh-CN" sz="1050">
                <a:latin typeface="Times New Roman" panose="02020603050405020304" pitchFamily="18" charset="0"/>
                <a:ea typeface="宋体" panose="02010600030101010101" pitchFamily="2" charset="-122"/>
              </a:rPr>
              <a:t>6.运行 yarn dev</a:t>
            </a:r>
          </a:p>
        </p:txBody>
      </p:sp>
      <p:pic>
        <p:nvPicPr>
          <p:cNvPr id="2" name="图片 1"/>
          <p:cNvPicPr/>
          <p:nvPr/>
        </p:nvPicPr>
        <p:blipFill>
          <a:blip r:embed="rId3"/>
          <a:stretch>
            <a:fillRect/>
          </a:stretch>
        </p:blipFill>
        <p:spPr>
          <a:xfrm>
            <a:off x="6588125" y="1131253"/>
            <a:ext cx="1876425" cy="14573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1.5 VS Code</a:t>
            </a:r>
          </a:p>
        </p:txBody>
      </p:sp>
      <p:sp>
        <p:nvSpPr>
          <p:cNvPr id="101" name="文本框 100"/>
          <p:cNvSpPr txBox="1"/>
          <p:nvPr/>
        </p:nvSpPr>
        <p:spPr>
          <a:xfrm>
            <a:off x="1043305" y="1131887"/>
            <a:ext cx="5080000" cy="1222375"/>
          </a:xfrm>
          <a:prstGeom prst="rect">
            <a:avLst/>
          </a:prstGeom>
          <a:noFill/>
          <a:ln w="9525">
            <a:noFill/>
          </a:ln>
        </p:spPr>
        <p:txBody>
          <a:bodyPr>
            <a:spAutoFit/>
          </a:bodyPr>
          <a:lstStyle/>
          <a:p>
            <a:r>
              <a:rPr sz="1050">
                <a:latin typeface="Times New Roman" panose="02020603050405020304" pitchFamily="18" charset="0"/>
                <a:ea typeface="宋体" panose="02010600030101010101" pitchFamily="2" charset="-122"/>
              </a:rPr>
              <a:t>VS Code官网下载地址：https://vscode.en.softonic.com/</a:t>
            </a:r>
          </a:p>
          <a:p>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忽略node_module目录</a:t>
            </a: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安装VS Code插件</a:t>
            </a: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打开并运行webpack项目</a:t>
            </a: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VS Code配置</a:t>
            </a: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搜索</a:t>
            </a:r>
          </a:p>
        </p:txBody>
      </p:sp>
      <p:pic>
        <p:nvPicPr>
          <p:cNvPr id="5" name="图片 5"/>
          <p:cNvPicPr>
            <a:picLocks noChangeAspect="1"/>
          </p:cNvPicPr>
          <p:nvPr/>
        </p:nvPicPr>
        <p:blipFill>
          <a:blip r:embed="rId3"/>
          <a:stretch>
            <a:fillRect/>
          </a:stretch>
        </p:blipFill>
        <p:spPr>
          <a:xfrm>
            <a:off x="5579745" y="1059815"/>
            <a:ext cx="3304540" cy="250444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99046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a:solidFill>
                  <a:srgbClr val="C9394A"/>
                </a:solidFill>
              </a:rPr>
              <a:t>第二</a:t>
            </a:r>
            <a:r>
              <a:rPr lang="zh-CN" altLang="en-US" sz="3000" dirty="0">
                <a:solidFill>
                  <a:srgbClr val="C9394A"/>
                </a:solidFill>
              </a:rPr>
              <a:t>章</a:t>
            </a:r>
            <a:r>
              <a:rPr lang="zh-CN" altLang="zh-CN" sz="3000" dirty="0">
                <a:solidFill>
                  <a:srgbClr val="C9394A"/>
                </a:solidFill>
              </a:rPr>
              <a:t> </a:t>
            </a:r>
            <a:r>
              <a:rPr altLang="zh-CN" sz="3000" dirty="0">
                <a:solidFill>
                  <a:srgbClr val="C9394A"/>
                </a:solidFill>
              </a:rPr>
              <a:t>TypeScript常用语法</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2.1 基础类型</a:t>
            </a:r>
          </a:p>
        </p:txBody>
      </p:sp>
      <p:sp>
        <p:nvSpPr>
          <p:cNvPr id="31747" name="Rectangle 2"/>
          <p:cNvSpPr/>
          <p:nvPr/>
        </p:nvSpPr>
        <p:spPr>
          <a:xfrm>
            <a:off x="179070" y="1001713"/>
            <a:ext cx="8308340" cy="3938270"/>
          </a:xfrm>
          <a:prstGeom prst="rect">
            <a:avLst/>
          </a:prstGeom>
          <a:noFill/>
          <a:ln w="9525">
            <a:noFill/>
          </a:ln>
        </p:spPr>
        <p:txBody>
          <a:bodyPr wrap="square" anchor="ctr" anchorCtr="0">
            <a:spAutoFit/>
          </a:bodyPr>
          <a:lstStyle/>
          <a:p>
            <a:pPr marL="742950" lvl="1">
              <a:buFont typeface="Arial" panose="020B0604020202020204" pitchFamily="34" charset="0"/>
            </a:pPr>
            <a:r>
              <a:rPr sz="1400" b="1" dirty="0">
                <a:latin typeface="Arial" panose="020B0604020202020204" pitchFamily="34" charset="0"/>
              </a:rPr>
              <a:t>布尔值</a:t>
            </a:r>
          </a:p>
          <a:p>
            <a:pPr marL="742950" lvl="1">
              <a:buFont typeface="Arial" panose="020B0604020202020204" pitchFamily="34" charset="0"/>
            </a:pPr>
            <a:r>
              <a:rPr sz="1200" dirty="0">
                <a:latin typeface="Arial" panose="020B0604020202020204" pitchFamily="34" charset="0"/>
              </a:rPr>
              <a:t>最基本的数据类型就是简单的 true/false 值，在JavaScript 和 TypeScript 中叫做 boolean（其它语言中也一样）</a:t>
            </a:r>
          </a:p>
          <a:p>
            <a:pPr marL="742950" lvl="1">
              <a:buFont typeface="Arial" panose="020B0604020202020204" pitchFamily="34" charset="0"/>
            </a:pPr>
            <a:r>
              <a:rPr sz="1200" dirty="0">
                <a:latin typeface="Arial" panose="020B0604020202020204" pitchFamily="34" charset="0"/>
              </a:rPr>
              <a:t>let isDone: boolean = false;</a:t>
            </a:r>
          </a:p>
          <a:p>
            <a:pPr marL="742950" lvl="1">
              <a:buFont typeface="Arial" panose="020B0604020202020204" pitchFamily="34" charset="0"/>
            </a:pPr>
            <a:endParaRPr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数字</a:t>
            </a:r>
          </a:p>
          <a:p>
            <a:pPr marL="742950" lvl="1">
              <a:buFont typeface="Arial" panose="020B0604020202020204" pitchFamily="34" charset="0"/>
            </a:pPr>
            <a:r>
              <a:rPr lang="zh-CN" sz="1200" dirty="0">
                <a:latin typeface="Arial" panose="020B0604020202020204" pitchFamily="34" charset="0"/>
              </a:rPr>
              <a:t>let decLiteral: number = 10; // 十进制</a:t>
            </a:r>
          </a:p>
          <a:p>
            <a:pPr marL="742950" lvl="1">
              <a:buFont typeface="Arial" panose="020B0604020202020204" pitchFamily="34" charset="0"/>
            </a:pPr>
            <a:r>
              <a:rPr lang="zh-CN" sz="1200" dirty="0">
                <a:latin typeface="Arial" panose="020B0604020202020204" pitchFamily="34" charset="0"/>
              </a:rPr>
              <a:t>let binaryLiteral: number = 0b1010 ; // 二进制</a:t>
            </a:r>
          </a:p>
          <a:p>
            <a:pPr marL="742950" lvl="1">
              <a:buFont typeface="Arial" panose="020B0604020202020204" pitchFamily="34" charset="0"/>
            </a:pPr>
            <a:r>
              <a:rPr lang="zh-CN" sz="1200" dirty="0">
                <a:latin typeface="Arial" panose="020B0604020202020204" pitchFamily="34" charset="0"/>
              </a:rPr>
              <a:t>let octalLiteral: number = 0o12; // 八进制</a:t>
            </a:r>
          </a:p>
          <a:p>
            <a:pPr marL="742950" lvl="1">
              <a:buFont typeface="Arial" panose="020B0604020202020204" pitchFamily="34" charset="0"/>
            </a:pPr>
            <a:r>
              <a:rPr lang="zh-CN" sz="1200" dirty="0">
                <a:latin typeface="Arial" panose="020B0604020202020204" pitchFamily="34" charset="0"/>
              </a:rPr>
              <a:t>let hexLiteral: number = 0xa; // 十六进制</a:t>
            </a: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字符串</a:t>
            </a:r>
          </a:p>
          <a:p>
            <a:pPr marL="742950" lvl="1">
              <a:buFont typeface="Arial" panose="020B0604020202020204" pitchFamily="34" charset="0"/>
            </a:pPr>
            <a:r>
              <a:rPr lang="zh-CN" sz="1200" dirty="0">
                <a:latin typeface="Arial" panose="020B0604020202020204" pitchFamily="34" charset="0"/>
              </a:rPr>
              <a:t> let name: string = '尹天仇';</a:t>
            </a: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undefined 和 null</a:t>
            </a:r>
          </a:p>
          <a:p>
            <a:pPr marL="742950" lvl="1">
              <a:buFont typeface="Arial" panose="020B0604020202020204" pitchFamily="34" charset="0"/>
            </a:pPr>
            <a:r>
              <a:rPr lang="zh-CN" sz="1200" dirty="0">
                <a:latin typeface="Arial" panose="020B0604020202020204" pitchFamily="34" charset="0"/>
              </a:rPr>
              <a:t>TypeScript 里，undefined 和 null 两者各自有自己的类型分别叫做 undefined 和 null。 </a:t>
            </a: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数组</a:t>
            </a:r>
          </a:p>
          <a:p>
            <a:pPr marL="742950" lvl="1">
              <a:buFont typeface="Arial" panose="020B0604020202020204" pitchFamily="34" charset="0"/>
            </a:pPr>
            <a:r>
              <a:rPr lang="zh-CN" sz="1200" dirty="0">
                <a:latin typeface="Arial" panose="020B0604020202020204" pitchFamily="34" charset="0"/>
              </a:rPr>
              <a:t> let listN: number[] = [1,2,3,4];</a:t>
            </a:r>
          </a:p>
          <a:p>
            <a:pPr marL="742950" lvl="1">
              <a:buFont typeface="Arial" panose="020B0604020202020204" pitchFamily="34" charset="0"/>
            </a:pPr>
            <a:r>
              <a:rPr lang="zh-CN" sz="1200" dirty="0">
                <a:latin typeface="Arial" panose="020B0604020202020204" pitchFamily="34" charset="0"/>
              </a:rPr>
              <a:t> let listS:string[]=["零零恭","零零喜","零零发","零零财"];</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33795" name="Rectangle 2"/>
          <p:cNvSpPr/>
          <p:nvPr/>
        </p:nvSpPr>
        <p:spPr>
          <a:xfrm>
            <a:off x="900113" y="1204119"/>
            <a:ext cx="6624637" cy="347662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元组 Tuple</a:t>
            </a:r>
          </a:p>
          <a:p>
            <a:pPr indent="266700"/>
            <a:r>
              <a:rPr altLang="zh-CN" sz="1200" dirty="0">
                <a:latin typeface="Arial" panose="020B0604020202020204" pitchFamily="34" charset="0"/>
              </a:rPr>
              <a:t>组类型允许表示一个已知元素数量和类型的数组，各元素的类型不必相同。 比如，你可以定义一对值分别为 string 和 number 类型的元组。</a:t>
            </a:r>
          </a:p>
          <a:p>
            <a:pPr indent="266700"/>
            <a:r>
              <a:rPr altLang="zh-CN" sz="1200" dirty="0">
                <a:latin typeface="Arial" panose="020B0604020202020204" pitchFamily="34" charset="0"/>
              </a:rPr>
              <a:t>    let x: [string, number]; // 定义元组类型</a:t>
            </a:r>
          </a:p>
          <a:p>
            <a:pPr indent="266700"/>
            <a:r>
              <a:rPr altLang="zh-CN" sz="1200" dirty="0">
                <a:latin typeface="Arial" panose="020B0604020202020204" pitchFamily="34" charset="0"/>
              </a:rPr>
              <a:t>    // 初始化数据</a:t>
            </a:r>
          </a:p>
          <a:p>
            <a:pPr indent="266700"/>
            <a:r>
              <a:rPr altLang="zh-CN" sz="1200" dirty="0">
                <a:latin typeface="Arial" panose="020B0604020202020204" pitchFamily="34" charset="0"/>
              </a:rPr>
              <a:t>    x = ['杨万里', 30]; // OK</a:t>
            </a: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枚举</a:t>
            </a:r>
          </a:p>
          <a:p>
            <a:pPr indent="266700"/>
            <a:r>
              <a:rPr altLang="zh-CN" sz="1200" dirty="0">
                <a:latin typeface="Arial" panose="020B0604020202020204" pitchFamily="34" charset="0"/>
              </a:rPr>
              <a:t>enum 类型是对 JavaScript 标准数据类型的一个补充。 使用枚举类型可以为一组数值赋予友好的名字。</a:t>
            </a:r>
          </a:p>
          <a:p>
            <a:pPr indent="266700"/>
            <a:r>
              <a:rPr altLang="zh-CN" sz="1200" dirty="0">
                <a:latin typeface="Arial" panose="020B0604020202020204" pitchFamily="34" charset="0"/>
              </a:rPr>
              <a:t>   enum BillType {</a:t>
            </a:r>
          </a:p>
          <a:p>
            <a:pPr indent="266700"/>
            <a:r>
              <a:rPr altLang="zh-CN" sz="1200" dirty="0">
                <a:latin typeface="Arial" panose="020B0604020202020204" pitchFamily="34" charset="0"/>
              </a:rPr>
              <a:t>      Repair,</a:t>
            </a:r>
          </a:p>
          <a:p>
            <a:pPr indent="266700"/>
            <a:r>
              <a:rPr altLang="zh-CN" sz="1200" dirty="0">
                <a:latin typeface="Arial" panose="020B0604020202020204" pitchFamily="34" charset="0"/>
              </a:rPr>
              <a:t>        Check,</a:t>
            </a:r>
          </a:p>
          <a:p>
            <a:pPr indent="266700"/>
            <a:r>
              <a:rPr altLang="zh-CN" sz="1200" dirty="0">
                <a:latin typeface="Arial" panose="020B0604020202020204" pitchFamily="34" charset="0"/>
              </a:rPr>
              <a:t>        Maintain</a:t>
            </a:r>
          </a:p>
          <a:p>
            <a:pPr indent="266700"/>
            <a:r>
              <a:rPr altLang="zh-CN" sz="1200" dirty="0">
                <a:latin typeface="Arial" panose="020B0604020202020204" pitchFamily="34" charset="0"/>
              </a:rPr>
              <a:t>    }</a:t>
            </a:r>
          </a:p>
          <a:p>
            <a:pPr indent="266700"/>
            <a:r>
              <a:rPr altLang="zh-CN" sz="1200" dirty="0">
                <a:latin typeface="Arial" panose="020B0604020202020204" pitchFamily="34" charset="0"/>
              </a:rPr>
              <a:t>    // 枚举数值默认从0开始依次递增</a:t>
            </a:r>
          </a:p>
          <a:p>
            <a:pPr indent="266700"/>
            <a:r>
              <a:rPr altLang="zh-CN" sz="1200" dirty="0">
                <a:latin typeface="Arial" panose="020B0604020202020204" pitchFamily="34" charset="0"/>
              </a:rPr>
              <a:t>    // 根据特定的名称得到对应的枚举数值</a:t>
            </a:r>
          </a:p>
          <a:p>
            <a:pPr indent="266700"/>
            <a:r>
              <a:rPr altLang="zh-CN" sz="1200" dirty="0">
                <a:latin typeface="Arial" panose="020B0604020202020204" pitchFamily="34" charset="0"/>
              </a:rPr>
              <a:t>    let billType: BillType = BillType.Repair;// 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4530" y="1076960"/>
            <a:ext cx="7738745" cy="3538220"/>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 any</a:t>
            </a: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有时候，我们会想要为那些在编程阶段还不清楚类型的变量指定一个类型。 这些值可能来自于动态的内容，比如来自用户输入或第三方代码库。</a:t>
            </a: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let notSure: any = 24;</a:t>
            </a: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'雪飘人间'; //可以是个字符串</a:t>
            </a: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false; // 也可以是个布尔值</a:t>
            </a: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void</a:t>
            </a: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从某种程度上来说，void 类型像是与 any 类型相反，它表示没有任何类型。 当一个函数没有返回值时，你通常会见到其返回值类型是 void</a:t>
            </a: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Never</a:t>
            </a: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never类型表示的是那些永不存在的值的类型。 例如， never类型是那些总是会抛出异常或根本就不会有返回值的函数表达式或箭头函数表达式的返回值类型；变量也可能是 never类型，当它们被永不为真的类型保护所约束时</a:t>
            </a: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Object</a:t>
            </a: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object表示非原始类型，也就是除number，string，boolean，symbol，null或undefined之外的类型。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3260" y="1519873"/>
            <a:ext cx="7484110" cy="203009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联合类型（Union Types）表示取值可以为多种类型中的一种</a:t>
            </a: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类型断言(Type Assertion)可以用来手动指定一个值的类型，通过类型断言这种方式可以告诉编译器，“相信我，我知道自己在干什么”。</a:t>
            </a: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类型推断：TS会在没有明确的指定类型的时候推测出一个类型。</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有下面两种情况： 1. 定义变量时赋值了，推断为对应的类型。2.定义变量时没有赋值，推断为any类型。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p:nvPr/>
        </p:nvSpPr>
        <p:spPr>
          <a:xfrm>
            <a:off x="2522855" y="2295525"/>
            <a:ext cx="422846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ctr" eaLnBrk="1">
              <a:spcBef>
                <a:spcPct val="0"/>
              </a:spcBef>
              <a:buClr>
                <a:srgbClr val="000000"/>
              </a:buClr>
              <a:buFont typeface="Times New Roman" panose="02020603050405020304" pitchFamily="18" charset="0"/>
              <a:buNone/>
            </a:pPr>
            <a:r>
              <a:rPr lang="zh-CN" altLang="zh-CN" sz="3000" dirty="0">
                <a:solidFill>
                  <a:srgbClr val="C9394A"/>
                </a:solidFill>
              </a:rPr>
              <a:t>第</a:t>
            </a:r>
            <a:r>
              <a:rPr lang="zh-CN" altLang="en-US" sz="3000" dirty="0">
                <a:solidFill>
                  <a:srgbClr val="C9394A"/>
                </a:solidFill>
              </a:rPr>
              <a:t>一章</a:t>
            </a:r>
            <a:r>
              <a:rPr lang="zh-CN" altLang="zh-CN" sz="3000" dirty="0">
                <a:solidFill>
                  <a:srgbClr val="C9394A"/>
                </a:solidFill>
              </a:rPr>
              <a:t> </a:t>
            </a:r>
            <a:r>
              <a:rPr sz="3000" dirty="0">
                <a:solidFill>
                  <a:srgbClr val="C9394A"/>
                </a:solidFill>
              </a:rPr>
              <a:t>TypeScript基础</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altLang="zh-CN" dirty="0"/>
              <a:t>2.2 接口</a:t>
            </a:r>
          </a:p>
        </p:txBody>
      </p:sp>
      <p:sp>
        <p:nvSpPr>
          <p:cNvPr id="39939" name="Rectangle 2"/>
          <p:cNvSpPr/>
          <p:nvPr/>
        </p:nvSpPr>
        <p:spPr>
          <a:xfrm>
            <a:off x="683260" y="791845"/>
            <a:ext cx="7868920" cy="4154170"/>
          </a:xfrm>
          <a:prstGeom prst="rect">
            <a:avLst/>
          </a:prstGeom>
          <a:noFill/>
          <a:ln w="9525">
            <a:noFill/>
          </a:ln>
        </p:spPr>
        <p:txBody>
          <a:bodyPr wrap="square" anchor="ctr" anchorCtr="0">
            <a:spAutoFit/>
          </a:bodyPr>
          <a:lstStyle/>
          <a:p>
            <a:pPr indent="266700"/>
            <a:endParaRPr lang="zh-CN" altLang="zh-CN" sz="1400" b="1" dirty="0">
              <a:latin typeface="Arial" panose="020B0604020202020204" pitchFamily="34" charset="0"/>
            </a:endParaRPr>
          </a:p>
          <a:p>
            <a:pPr indent="266700"/>
            <a:r>
              <a:rPr lang="zh-CN" altLang="zh-CN" sz="1200" dirty="0">
                <a:latin typeface="Arial" panose="020B0604020202020204" pitchFamily="34" charset="0"/>
              </a:rPr>
              <a:t>需求：创建人的对象，需要对人的属性进行一定的约束，例如：</a:t>
            </a:r>
          </a:p>
          <a:p>
            <a:pPr marL="628650" lvl="1" indent="-171450">
              <a:buFont typeface="Arial" panose="020B0604020202020204" pitchFamily="34" charset="0"/>
              <a:buChar char="•"/>
            </a:pPr>
            <a:r>
              <a:rPr lang="zh-CN" altLang="zh-CN" sz="1200" dirty="0">
                <a:latin typeface="Arial" panose="020B0604020202020204" pitchFamily="34" charset="0"/>
              </a:rPr>
              <a:t>  id是number类型，必须有， 只读的</a:t>
            </a:r>
          </a:p>
          <a:p>
            <a:pPr marL="628650" lvl="1" indent="-171450">
              <a:buFont typeface="Arial" panose="020B0604020202020204" pitchFamily="34" charset="0"/>
              <a:buChar char="•"/>
            </a:pPr>
            <a:r>
              <a:rPr lang="zh-CN" altLang="zh-CN" sz="1200" dirty="0">
                <a:latin typeface="Arial" panose="020B0604020202020204" pitchFamily="34" charset="0"/>
              </a:rPr>
              <a:t>  name是string类型，必须有</a:t>
            </a:r>
          </a:p>
          <a:p>
            <a:pPr marL="628650" lvl="1" indent="-171450">
              <a:buFont typeface="Arial" panose="020B0604020202020204" pitchFamily="34" charset="0"/>
              <a:buChar char="•"/>
            </a:pPr>
            <a:r>
              <a:rPr lang="zh-CN" altLang="zh-CN" sz="1200" dirty="0">
                <a:latin typeface="Arial" panose="020B0604020202020204" pitchFamily="34" charset="0"/>
              </a:rPr>
              <a:t>  age是number类型，必须有</a:t>
            </a:r>
          </a:p>
          <a:p>
            <a:pPr marL="628650" lvl="1" indent="-171450">
              <a:buFont typeface="Arial" panose="020B0604020202020204" pitchFamily="34" charset="0"/>
              <a:buChar char="•"/>
            </a:pPr>
            <a:r>
              <a:rPr lang="zh-CN" altLang="zh-CN" sz="1200" dirty="0">
                <a:latin typeface="Arial" panose="020B0604020202020204" pitchFamily="34" charset="0"/>
              </a:rPr>
              <a:t>  sex是string类型，必须有</a:t>
            </a:r>
          </a:p>
          <a:p>
            <a:pPr marL="628650" lvl="1" indent="-171450">
              <a:buFont typeface="Arial" panose="020B0604020202020204" pitchFamily="34" charset="0"/>
              <a:buChar char="•"/>
            </a:pPr>
            <a:r>
              <a:rPr lang="zh-CN" altLang="zh-CN" sz="1200" dirty="0">
                <a:latin typeface="Arial" panose="020B0604020202020204" pitchFamily="34" charset="0"/>
              </a:rPr>
              <a:t>  skill是数组类型，非必须的</a:t>
            </a:r>
          </a:p>
          <a:p>
            <a:pPr marL="0" lvl="1" indent="266700" algn="l">
              <a:buClrTx/>
              <a:buSzTx/>
              <a:buFontTx/>
            </a:pPr>
            <a:endParaRPr lang="zh-CN" altLang="zh-CN" sz="1400" b="1"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可选属性 ?</a:t>
            </a:r>
          </a:p>
          <a:p>
            <a:pPr lvl="1">
              <a:buFont typeface="Arial" panose="020B0604020202020204" pitchFamily="34" charset="0"/>
            </a:pPr>
            <a:r>
              <a:rPr lang="zh-CN" altLang="zh-CN" sz="1200" dirty="0">
                <a:latin typeface="Arial" panose="020B0604020202020204" pitchFamily="34" charset="0"/>
              </a:rPr>
              <a:t>接口里的属性不全都是必需的。有些是只在某些条件下存在，或者根本不存在。</a:t>
            </a:r>
          </a:p>
          <a:p>
            <a:pPr lvl="1">
              <a:buFont typeface="Arial" panose="020B0604020202020204" pitchFamily="34" charset="0"/>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只读属性readonly</a:t>
            </a:r>
          </a:p>
          <a:p>
            <a:pPr marL="0" lvl="1" indent="266700" algn="l">
              <a:buClrTx/>
              <a:buSzTx/>
              <a:buFontTx/>
            </a:pPr>
            <a:r>
              <a:rPr lang="zh-CN" altLang="zh-CN" sz="1200" dirty="0">
                <a:latin typeface="Arial" panose="020B0604020202020204" pitchFamily="34" charset="0"/>
              </a:rPr>
              <a:t>一些对象属性只能在对象刚刚创建的时候修改其值。 你可以在属性名前用 readonly 来指定只读属性，只读属性一旦赋值后再也不能被改变了</a:t>
            </a: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函数类型</a:t>
            </a:r>
          </a:p>
          <a:p>
            <a:pPr marL="0" lvl="1" indent="266700" algn="l">
              <a:buClrTx/>
              <a:buSzTx/>
              <a:buFontTx/>
            </a:pPr>
            <a:r>
              <a:rPr lang="zh-CN" altLang="zh-CN" sz="1200" dirty="0">
                <a:latin typeface="Arial" panose="020B0604020202020204" pitchFamily="34" charset="0"/>
              </a:rPr>
              <a:t>接口能够描述 JavaScript 中对象拥有的各种各样的外形。除了描述带有属性的普通对象外，接口也可以描述函数类型。</a:t>
            </a: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类类型</a:t>
            </a:r>
          </a:p>
          <a:p>
            <a:pPr marL="0" lvl="1" indent="266700" algn="l">
              <a:buClrTx/>
              <a:buSzTx/>
              <a:buFontTx/>
            </a:pPr>
            <a:r>
              <a:rPr lang="zh-CN" altLang="zh-CN" sz="1200" dirty="0">
                <a:latin typeface="Arial" panose="020B0604020202020204" pitchFamily="34" charset="0"/>
              </a:rPr>
              <a:t>与 C# 或 Java 里接口的基本作用一样，TypeScript 也能够用它来明确的强制一个类去符合某种契约。</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2.3 类</a:t>
            </a:r>
          </a:p>
        </p:txBody>
      </p:sp>
      <p:sp>
        <p:nvSpPr>
          <p:cNvPr id="2" name="文本框 1"/>
          <p:cNvSpPr txBox="1"/>
          <p:nvPr/>
        </p:nvSpPr>
        <p:spPr>
          <a:xfrm>
            <a:off x="2032000" y="1233488"/>
            <a:ext cx="5080000" cy="2515235"/>
          </a:xfrm>
          <a:prstGeom prst="rect">
            <a:avLst/>
          </a:prstGeom>
          <a:noFill/>
          <a:ln w="9525">
            <a:noFill/>
          </a:ln>
        </p:spPr>
        <p:txBody>
          <a:bodyPr>
            <a:spAutoFit/>
          </a:bodyPr>
          <a:lstStyle/>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cla</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声明属性</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构造方法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一般方法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你好，</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chemeClr val="tx1"/>
                </a:solidFill>
                <a:latin typeface="Consolas" panose="020B0609020204030204" charset="0"/>
                <a:ea typeface="宋体" panose="02010600030101010101" pitchFamily="2" charset="-122"/>
                <a:cs typeface="宋体" panose="02010600030101010101" pitchFamily="2" charset="-122"/>
              </a:rPr>
              <a:t>  }</a:t>
            </a: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创建类的实例</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FC1FF"/>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你在他乡还好吗</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调用实例的方法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569CD6"/>
                </a:solidFill>
                <a:latin typeface="Consolas" panose="020B0609020204030204" charset="0"/>
                <a:ea typeface="宋体" panose="02010600030101010101" pitchFamily="2" charset="-122"/>
                <a:cs typeface="宋体" panose="02010600030101010101" pitchFamily="2" charset="-122"/>
              </a:rPr>
              <a:t>   console.log(greeter.greet()); //你好，你在他乡还好吗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44035" name="Rectangle 2"/>
          <p:cNvSpPr/>
          <p:nvPr/>
        </p:nvSpPr>
        <p:spPr>
          <a:xfrm>
            <a:off x="827405" y="1501299"/>
            <a:ext cx="7186613" cy="2922905"/>
          </a:xfrm>
          <a:prstGeom prst="rect">
            <a:avLst/>
          </a:prstGeom>
          <a:noFill/>
          <a:ln w="9525">
            <a:noFill/>
          </a:ln>
        </p:spPr>
        <p:txBody>
          <a:bodyPr anchor="ctr" anchorCtr="0">
            <a:spAutoFit/>
          </a:bodyPr>
          <a:lstStyle/>
          <a:p>
            <a:pPr indent="266700"/>
            <a:r>
              <a:rPr lang="zh-CN" sz="1400" b="1" dirty="0">
                <a:latin typeface="Arial" panose="020B0604020202020204" pitchFamily="34" charset="0"/>
              </a:rPr>
              <a:t>继承</a:t>
            </a:r>
            <a:endParaRPr altLang="zh-CN" sz="1400" b="1" dirty="0">
              <a:latin typeface="Arial" panose="020B0604020202020204" pitchFamily="34" charset="0"/>
            </a:endParaRPr>
          </a:p>
          <a:p>
            <a:pPr indent="266700"/>
            <a:r>
              <a:rPr altLang="zh-CN" sz="1000" dirty="0">
                <a:latin typeface="Arial" panose="020B0604020202020204" pitchFamily="34" charset="0"/>
              </a:rPr>
              <a:t>//动物类</a:t>
            </a:r>
          </a:p>
          <a:p>
            <a:pPr indent="266700"/>
            <a:r>
              <a:rPr altLang="zh-CN" sz="1000" dirty="0">
                <a:latin typeface="Arial" panose="020B0604020202020204" pitchFamily="34" charset="0"/>
              </a:rPr>
              <a:t>class Animal {</a:t>
            </a:r>
          </a:p>
          <a:p>
            <a:pPr indent="266700"/>
            <a:r>
              <a:rPr altLang="zh-CN" sz="1000" dirty="0">
                <a:latin typeface="Arial" panose="020B0604020202020204" pitchFamily="34" charset="0"/>
              </a:rPr>
              <a:t>    //跑</a:t>
            </a:r>
          </a:p>
          <a:p>
            <a:pPr indent="266700"/>
            <a:r>
              <a:rPr altLang="zh-CN" sz="1000" dirty="0">
                <a:latin typeface="Arial" panose="020B0604020202020204" pitchFamily="34" charset="0"/>
              </a:rPr>
              <a:t>    run(distance: number) {</a:t>
            </a:r>
          </a:p>
          <a:p>
            <a:pPr indent="266700"/>
            <a:r>
              <a:rPr altLang="zh-CN" sz="1000" dirty="0">
                <a:latin typeface="Arial" panose="020B0604020202020204" pitchFamily="34" charset="0"/>
              </a:rPr>
              <a:t>        console.log(`跑了${distance}m`);</a:t>
            </a:r>
          </a:p>
          <a:p>
            <a:pPr indent="266700"/>
            <a:r>
              <a:rPr altLang="zh-CN" sz="1000" dirty="0">
                <a:latin typeface="Arial" panose="020B0604020202020204" pitchFamily="34" charset="0"/>
              </a:rPr>
              <a:t>    }</a:t>
            </a:r>
          </a:p>
          <a:p>
            <a:pPr indent="266700"/>
            <a:r>
              <a:rPr altLang="zh-CN" sz="1000" dirty="0">
                <a:latin typeface="Arial" panose="020B0604020202020204" pitchFamily="34" charset="0"/>
              </a:rPr>
              <a:t>}</a:t>
            </a:r>
          </a:p>
          <a:p>
            <a:pPr indent="266700"/>
            <a:r>
              <a:rPr altLang="zh-CN" sz="1000" dirty="0">
                <a:latin typeface="Arial" panose="020B0604020202020204" pitchFamily="34" charset="0"/>
              </a:rPr>
              <a:t>//鸭子继承动物类</a:t>
            </a:r>
          </a:p>
          <a:p>
            <a:pPr indent="266700"/>
            <a:r>
              <a:rPr altLang="zh-CN" sz="1000" dirty="0">
                <a:latin typeface="Arial" panose="020B0604020202020204" pitchFamily="34" charset="0"/>
              </a:rPr>
              <a:t>class Duck extends Animal {</a:t>
            </a:r>
          </a:p>
          <a:p>
            <a:pPr indent="266700"/>
            <a:r>
              <a:rPr altLang="zh-CN" sz="1000" dirty="0">
                <a:latin typeface="Arial" panose="020B0604020202020204" pitchFamily="34" charset="0"/>
              </a:rPr>
              <a:t>    //叫</a:t>
            </a:r>
          </a:p>
          <a:p>
            <a:pPr indent="266700"/>
            <a:r>
              <a:rPr altLang="zh-CN" sz="1000" dirty="0">
                <a:latin typeface="Arial" panose="020B0604020202020204" pitchFamily="34" charset="0"/>
              </a:rPr>
              <a:t>    cry() {</a:t>
            </a:r>
          </a:p>
          <a:p>
            <a:pPr indent="266700"/>
            <a:r>
              <a:rPr altLang="zh-CN" sz="1000" dirty="0">
                <a:latin typeface="Arial" panose="020B0604020202020204" pitchFamily="34" charset="0"/>
              </a:rPr>
              <a:t>        console.log('嘎嘎嘎');</a:t>
            </a:r>
          </a:p>
          <a:p>
            <a:pPr indent="266700"/>
            <a:r>
              <a:rPr altLang="zh-CN" sz="1000" dirty="0">
                <a:latin typeface="Arial" panose="020B0604020202020204" pitchFamily="34" charset="0"/>
              </a:rPr>
              <a:t>    }</a:t>
            </a:r>
          </a:p>
          <a:p>
            <a:pPr indent="266700"/>
            <a:r>
              <a:rPr altLang="zh-CN" sz="1000" dirty="0">
                <a:latin typeface="Arial" panose="020B0604020202020204" pitchFamily="34" charset="0"/>
              </a:rPr>
              <a:t>}</a:t>
            </a:r>
          </a:p>
          <a:p>
            <a:pPr indent="266700"/>
            <a:r>
              <a:rPr altLang="zh-CN" sz="1000" dirty="0">
                <a:latin typeface="Arial" panose="020B0604020202020204" pitchFamily="34" charset="0"/>
              </a:rPr>
              <a:t>const duck = new Duck(); //实例化鸭子对象</a:t>
            </a:r>
          </a:p>
          <a:p>
            <a:pPr indent="266700"/>
            <a:r>
              <a:rPr altLang="zh-CN" sz="1000" dirty="0">
                <a:latin typeface="Arial" panose="020B0604020202020204" pitchFamily="34" charset="0"/>
              </a:rPr>
              <a:t>duck.cry(); //调用鸭子的cry方法 --嘎嘎嘎</a:t>
            </a:r>
          </a:p>
          <a:p>
            <a:pPr indent="266700"/>
            <a:r>
              <a:rPr altLang="zh-CN" sz="1000" dirty="0">
                <a:latin typeface="Arial" panose="020B0604020202020204" pitchFamily="34" charset="0"/>
              </a:rPr>
              <a:t>duck.run(100); //可以调用从父中继承得到的run方法 --跑100m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27651" name="Rectangle 2"/>
          <p:cNvSpPr>
            <a:spLocks noChangeArrowheads="1"/>
          </p:cNvSpPr>
          <p:nvPr/>
        </p:nvSpPr>
        <p:spPr bwMode="auto">
          <a:xfrm>
            <a:off x="755650" y="1059498"/>
            <a:ext cx="7846695" cy="375348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公共，私有与受保护的修饰符</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访问修饰符：用来描述类内部的属性/方法的可访问性。</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public：默认值, 公开的外部也可以访问。</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private：只能类内部可以访问。</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protected：类内部和子类可以访问。</a:t>
            </a: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readonly 修饰符</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你可以使用 readonly 关键字将属性设置为只读的。 只读属性必须在声明时或构造函数里被初始化。</a:t>
            </a: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存取器</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TypeScript 支持通过 getters/setters 来截取对对象成员的访问。 它能帮助你有效的控制对对象成员的访问。</a:t>
            </a: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静态属性</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到目前为止，我们只讨论了类的实例成员，即那些仅当类被实例化的时候才会被初始化的属性。 我们也可以创建类的静态成员，这些属性存在于类本身上面而不是类的实例上。</a:t>
            </a: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a:t>
            </a: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抽象类作为其它派生类的基类使用。它们不能被实例化。不同于接口，抽象类可以包含成员的实现细节。 abstract 关键字是用于定义抽象类和在抽象类内部定义抽象方法。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2.4 函数</a:t>
            </a:r>
          </a:p>
        </p:txBody>
      </p:sp>
      <p:sp>
        <p:nvSpPr>
          <p:cNvPr id="27651" name="Rectangle 2"/>
          <p:cNvSpPr>
            <a:spLocks noChangeArrowheads="1"/>
          </p:cNvSpPr>
          <p:nvPr/>
        </p:nvSpPr>
        <p:spPr bwMode="auto">
          <a:xfrm>
            <a:off x="827405" y="1203643"/>
            <a:ext cx="3808095" cy="292290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基本示例</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命名函数</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y) {</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y) {</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函数类型</a:t>
            </a: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number, y: number): number {</a:t>
            </a: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number, y: number): number {</a:t>
            </a: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5003800" y="699770"/>
            <a:ext cx="4016375" cy="3569335"/>
          </a:xfrm>
          <a:prstGeom prst="rect">
            <a:avLst/>
          </a:prstGeom>
          <a:noFill/>
        </p:spPr>
        <p:txBody>
          <a:bodyPr wrap="square" rtlCol="0">
            <a:spAutoFit/>
          </a:bodyPr>
          <a:lstStyle/>
          <a:p>
            <a:r>
              <a:rPr altLang="zh-CN" sz="1400" b="1" noProof="0" dirty="0">
                <a:ln>
                  <a:noFill/>
                </a:ln>
                <a:effectLst/>
                <a:uLnTx/>
                <a:uFillTx/>
                <a:sym typeface="+mn-ea"/>
              </a:rPr>
              <a:t>可选参数和默认参数</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indent="266700" algn="l">
              <a:buClrTx/>
              <a:buSzTx/>
              <a:buNone/>
              <a:defRPr/>
            </a:pPr>
            <a:r>
              <a:rPr altLang="zh-CN" sz="1000" noProof="0" dirty="0">
                <a:ln>
                  <a:noFill/>
                </a:ln>
                <a:effectLst/>
                <a:uLnTx/>
                <a:uFillTx/>
              </a:rPr>
              <a:t>function getUrl(prefix: string = '/api/', url?: string): string {</a:t>
            </a:r>
          </a:p>
          <a:p>
            <a:pPr indent="266700" algn="l">
              <a:buClrTx/>
              <a:buSzTx/>
              <a:buNone/>
              <a:defRPr/>
            </a:pPr>
            <a:r>
              <a:rPr altLang="zh-CN" sz="1000" noProof="0" dirty="0">
                <a:ln>
                  <a:noFill/>
                </a:ln>
                <a:effectLst/>
                <a:uLnTx/>
                <a:uFillTx/>
              </a:rPr>
              <a:t>        if (url) {</a:t>
            </a:r>
          </a:p>
          <a:p>
            <a:pPr indent="266700" algn="l">
              <a:buClrTx/>
              <a:buSzTx/>
              <a:buNone/>
              <a:defRPr/>
            </a:pPr>
            <a:r>
              <a:rPr altLang="zh-CN" sz="1000" noProof="0" dirty="0">
                <a:ln>
                  <a:noFill/>
                </a:ln>
                <a:effectLst/>
                <a:uLnTx/>
                <a:uFillTx/>
              </a:rPr>
              <a:t>            return prefix + url;</a:t>
            </a:r>
          </a:p>
          <a:p>
            <a:pPr indent="266700" algn="l">
              <a:buClrTx/>
              <a:buSzTx/>
              <a:buNone/>
              <a:defRPr/>
            </a:pPr>
            <a:r>
              <a:rPr altLang="zh-CN" sz="1000" noProof="0" dirty="0">
                <a:ln>
                  <a:noFill/>
                </a:ln>
                <a:effectLst/>
                <a:uLnTx/>
                <a:uFillTx/>
              </a:rPr>
              <a:t>        } else {</a:t>
            </a:r>
          </a:p>
          <a:p>
            <a:pPr indent="266700" algn="l">
              <a:buClrTx/>
              <a:buSzTx/>
              <a:buNone/>
              <a:defRPr/>
            </a:pPr>
            <a:r>
              <a:rPr altLang="zh-CN" sz="1000" noProof="0" dirty="0">
                <a:ln>
                  <a:noFill/>
                </a:ln>
                <a:effectLst/>
                <a:uLnTx/>
                <a:uFillTx/>
              </a:rPr>
              <a:t>            return prefix;</a:t>
            </a:r>
          </a:p>
          <a:p>
            <a:pPr indent="266700" algn="l">
              <a:buClrTx/>
              <a:buSzTx/>
              <a:buNone/>
              <a:defRPr/>
            </a:pPr>
            <a:r>
              <a:rPr altLang="zh-CN" sz="1000" noProof="0" dirty="0">
                <a:ln>
                  <a:noFill/>
                </a:ln>
                <a:effectLst/>
                <a:uLnTx/>
                <a:uFillTx/>
              </a:rPr>
              <a:t>        }</a:t>
            </a:r>
          </a:p>
          <a:p>
            <a:pPr indent="266700" algn="l">
              <a:buClrTx/>
              <a:buSzTx/>
              <a:buNone/>
              <a:defRPr/>
            </a:pPr>
            <a:r>
              <a:rPr altLang="zh-CN" sz="1000" noProof="0" dirty="0">
                <a:ln>
                  <a:noFill/>
                </a:ln>
                <a:effectLst/>
                <a:uLnTx/>
                <a:uFillTx/>
              </a:rPr>
              <a:t>    }</a:t>
            </a:r>
          </a:p>
          <a:p>
            <a:pPr indent="266700" algn="l">
              <a:buClrTx/>
              <a:buSzTx/>
              <a:buNone/>
              <a:defRPr/>
            </a:pPr>
            <a:endParaRPr altLang="zh-CN" sz="1000" noProof="0" dirty="0">
              <a:ln>
                <a:noFill/>
              </a:ln>
              <a:effectLst/>
              <a:uLnTx/>
              <a:uFillTx/>
            </a:endParaRPr>
          </a:p>
          <a:p>
            <a:pPr algn="l">
              <a:buClrTx/>
              <a:buSzTx/>
              <a:buFontTx/>
            </a:pPr>
            <a:r>
              <a:rPr altLang="zh-CN" sz="1400" b="1" noProof="0" dirty="0">
                <a:ln>
                  <a:noFill/>
                </a:ln>
                <a:effectLst/>
                <a:uLnTx/>
                <a:uFillTx/>
              </a:rPr>
              <a:t>剩余参数</a:t>
            </a:r>
          </a:p>
          <a:p>
            <a:pPr indent="266700" algn="l">
              <a:buClrTx/>
              <a:buSzTx/>
              <a:buNone/>
              <a:defRPr/>
            </a:pPr>
            <a:r>
              <a:rPr altLang="zh-CN" sz="1000" noProof="0" dirty="0">
                <a:ln>
                  <a:noFill/>
                </a:ln>
                <a:effectLst/>
                <a:uLnTx/>
                <a:uFillTx/>
              </a:rPr>
              <a:t> function getUrl(prefix: string, ...urls: string[]) {</a:t>
            </a:r>
          </a:p>
          <a:p>
            <a:pPr indent="266700" algn="l">
              <a:buClrTx/>
              <a:buSzTx/>
              <a:buNone/>
              <a:defRPr/>
            </a:pPr>
            <a:r>
              <a:rPr altLang="zh-CN" sz="1000" noProof="0" dirty="0">
                <a:ln>
                  <a:noFill/>
                </a:ln>
                <a:effectLst/>
                <a:uLnTx/>
                <a:uFillTx/>
              </a:rPr>
              <a:t>        return prefix  + urls.join("/");</a:t>
            </a:r>
          </a:p>
          <a:p>
            <a:pPr indent="266700" algn="l">
              <a:buClrTx/>
              <a:buSzTx/>
              <a:buNone/>
              <a:defRPr/>
            </a:pPr>
            <a:r>
              <a:rPr altLang="zh-CN" sz="1000" noProof="0" dirty="0">
                <a:ln>
                  <a:noFill/>
                </a:ln>
                <a:effectLst/>
                <a:uLnTx/>
                <a:uFillTx/>
              </a:rPr>
              <a:t>    }</a:t>
            </a:r>
          </a:p>
          <a:p>
            <a:pPr indent="266700" algn="l">
              <a:buClrTx/>
              <a:buSzTx/>
              <a:buNone/>
              <a:defRPr/>
            </a:pPr>
            <a:endParaRPr altLang="zh-CN" sz="1000" noProof="0" dirty="0">
              <a:ln>
                <a:noFill/>
              </a:ln>
              <a:effectLst/>
              <a:uLnTx/>
              <a:uFillTx/>
            </a:endParaRPr>
          </a:p>
          <a:p>
            <a:pPr indent="266700" algn="l">
              <a:buClrTx/>
              <a:buSzTx/>
              <a:buNone/>
              <a:defRPr/>
            </a:pPr>
            <a:r>
              <a:rPr altLang="zh-CN" sz="1000" noProof="0" dirty="0">
                <a:ln>
                  <a:noFill/>
                </a:ln>
                <a:effectLst/>
                <a:uLnTx/>
                <a:uFillTx/>
              </a:rPr>
              <a:t>    let fullUrl = getUrl("/base/", "user", "getList");///base/user/getList</a:t>
            </a:r>
          </a:p>
          <a:p>
            <a:pPr algn="l">
              <a:buClrTx/>
              <a:buSzTx/>
              <a:buFontTx/>
            </a:pPr>
            <a:endParaRPr altLang="zh-CN" sz="1400" b="1" noProof="0" dirty="0">
              <a:ln>
                <a:noFill/>
              </a:ln>
              <a:effectLst/>
              <a:uLnTx/>
              <a:uFillTx/>
            </a:endParaRPr>
          </a:p>
          <a:p>
            <a:pPr algn="l">
              <a:buClrTx/>
              <a:buSzTx/>
              <a:buFontTx/>
            </a:pPr>
            <a:r>
              <a:rPr altLang="zh-CN" sz="1400" b="1" noProof="0" dirty="0">
                <a:ln>
                  <a:noFill/>
                </a:ln>
                <a:effectLst/>
                <a:uLnTx/>
                <a:uFillTx/>
              </a:rPr>
              <a:t>函数重载</a:t>
            </a:r>
          </a:p>
          <a:p>
            <a:r>
              <a:rPr lang="zh-CN" altLang="en-US" sz="1000"/>
              <a:t> // 重载函数声明</a:t>
            </a:r>
          </a:p>
          <a:p>
            <a:r>
              <a:rPr lang="zh-CN" altLang="en-US" sz="1000"/>
              <a:t>    function add(x: string, y: string): string;</a:t>
            </a:r>
          </a:p>
          <a:p>
            <a:r>
              <a:rPr lang="zh-CN" altLang="en-US" sz="1000"/>
              <a:t>    function add(x: number, y: number): number;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zh-CN" altLang="zh-CN" dirty="0"/>
              <a:t>2.5 泛型</a:t>
            </a:r>
          </a:p>
        </p:txBody>
      </p:sp>
      <p:sp>
        <p:nvSpPr>
          <p:cNvPr id="27651" name="Rectangle 2"/>
          <p:cNvSpPr>
            <a:spLocks noChangeArrowheads="1"/>
          </p:cNvSpPr>
          <p:nvPr/>
        </p:nvSpPr>
        <p:spPr bwMode="auto">
          <a:xfrm>
            <a:off x="684213" y="1122998"/>
            <a:ext cx="7186613" cy="3322955"/>
          </a:xfrm>
          <a:prstGeom prst="rect">
            <a:avLst/>
          </a:prstGeom>
          <a:noFill/>
          <a:ln>
            <a:noFill/>
          </a:ln>
          <a:effectLst/>
        </p:spPr>
        <p:txBody>
          <a:bodyPr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使用函数泛型</a:t>
            </a: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泛型函数的类型与非泛型函数的类型没什么不同，只是有一个类型参数在最前面，像函数声明一样</a:t>
            </a: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function createArray &lt;T&gt; (value: T, count: number) {</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 Array&lt;T&gt; = []</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for (let index = 0; index &lt; count; index++) {</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arr.push(value)</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arr</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arr1 = createArray&lt;number&gt;(17, 3)</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console.log(arr1[0].toFixed());</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 substr(0)); // error</a:t>
            </a: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泛型接口</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在定义接口时，为接口中的属性或方法定义泛型类型；在使用接口时，再指定具体的泛型类型。</a:t>
            </a: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泛型类</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在定义类时，为类中的属性或方法定义泛型类型，在创建类的实例时，再指定特定的泛型类型。泛型类看上去与泛型接口差不多。 泛型类使用（ &lt;&gt;）括起泛型类型，跟在类名后面。</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2.6 声明文件和内置对象</a:t>
            </a:r>
          </a:p>
        </p:txBody>
      </p:sp>
      <p:sp>
        <p:nvSpPr>
          <p:cNvPr id="52227" name="Rectangle 2"/>
          <p:cNvSpPr/>
          <p:nvPr/>
        </p:nvSpPr>
        <p:spPr>
          <a:xfrm>
            <a:off x="755650" y="1317467"/>
            <a:ext cx="7186613" cy="292290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声明文件</a:t>
            </a:r>
          </a:p>
          <a:p>
            <a:pPr indent="266700"/>
            <a:r>
              <a:rPr altLang="zh-CN" sz="1200" dirty="0">
                <a:latin typeface="Arial" panose="020B0604020202020204" pitchFamily="34" charset="0"/>
              </a:rPr>
              <a:t>当使用第三方库时，我们需要引用它的声明文件，才能获得对应的代码补全、接口提示等功能。</a:t>
            </a: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内置对象</a:t>
            </a:r>
          </a:p>
          <a:p>
            <a:pPr indent="266700"/>
            <a:r>
              <a:rPr altLang="zh-CN" sz="1200" dirty="0">
                <a:latin typeface="Arial" panose="020B0604020202020204" pitchFamily="34" charset="0"/>
              </a:rPr>
              <a:t>JavaScript 中有很多内置对象，它们可以直接在 TypeScript 中当做定义好了的类型。</a:t>
            </a:r>
          </a:p>
          <a:p>
            <a:pPr indent="266700"/>
            <a:endParaRPr altLang="zh-CN" sz="1200" dirty="0">
              <a:latin typeface="Arial" panose="020B0604020202020204" pitchFamily="34" charset="0"/>
            </a:endParaRPr>
          </a:p>
          <a:p>
            <a:pPr indent="266700"/>
            <a:r>
              <a:rPr altLang="zh-CN" sz="1200" dirty="0">
                <a:latin typeface="Arial" panose="020B0604020202020204" pitchFamily="34" charset="0"/>
              </a:rPr>
              <a:t>内置对象是指根据标准在全局作用域（Global）上存在的对象。这里的标准是指 ECMAScript 和其他环境（比如 DOM）的标准。</a:t>
            </a:r>
          </a:p>
          <a:p>
            <a:pPr indent="266700"/>
            <a:r>
              <a:rPr altLang="zh-CN" sz="1200" dirty="0">
                <a:latin typeface="Arial" panose="020B0604020202020204" pitchFamily="34" charset="0"/>
              </a:rPr>
              <a:t>ECMAScript 的内置对象：</a:t>
            </a:r>
          </a:p>
          <a:p>
            <a:pPr marL="628650" lvl="1" indent="-171450">
              <a:buFont typeface="Arial" panose="020B0604020202020204" pitchFamily="34" charset="0"/>
              <a:buChar char="•"/>
            </a:pPr>
            <a:r>
              <a:rPr altLang="zh-CN" sz="1200" dirty="0">
                <a:latin typeface="Arial" panose="020B0604020202020204" pitchFamily="34" charset="0"/>
              </a:rPr>
              <a:t>Boolean</a:t>
            </a:r>
          </a:p>
          <a:p>
            <a:pPr marL="628650" lvl="1" indent="-171450">
              <a:buFont typeface="Arial" panose="020B0604020202020204" pitchFamily="34" charset="0"/>
              <a:buChar char="•"/>
            </a:pPr>
            <a:r>
              <a:rPr altLang="zh-CN" sz="1200" dirty="0">
                <a:latin typeface="Arial" panose="020B0604020202020204" pitchFamily="34" charset="0"/>
              </a:rPr>
              <a:t>Number</a:t>
            </a:r>
          </a:p>
          <a:p>
            <a:pPr marL="628650" lvl="1" indent="-171450">
              <a:buFont typeface="Arial" panose="020B0604020202020204" pitchFamily="34" charset="0"/>
              <a:buChar char="•"/>
            </a:pPr>
            <a:r>
              <a:rPr altLang="zh-CN" sz="1200" dirty="0">
                <a:latin typeface="Arial" panose="020B0604020202020204" pitchFamily="34" charset="0"/>
              </a:rPr>
              <a:t>String</a:t>
            </a:r>
          </a:p>
          <a:p>
            <a:pPr marL="628650" lvl="1" indent="-171450">
              <a:buFont typeface="Arial" panose="020B0604020202020204" pitchFamily="34" charset="0"/>
              <a:buChar char="•"/>
            </a:pPr>
            <a:r>
              <a:rPr altLang="zh-CN" sz="1200" dirty="0">
                <a:latin typeface="Arial" panose="020B0604020202020204" pitchFamily="34" charset="0"/>
              </a:rPr>
              <a:t>Date</a:t>
            </a:r>
          </a:p>
          <a:p>
            <a:pPr marL="628650" lvl="1" indent="-171450">
              <a:buFont typeface="Arial" panose="020B0604020202020204" pitchFamily="34" charset="0"/>
              <a:buChar char="•"/>
            </a:pPr>
            <a:r>
              <a:rPr altLang="zh-CN" sz="1200" dirty="0">
                <a:latin typeface="Arial" panose="020B0604020202020204" pitchFamily="34" charset="0"/>
              </a:rPr>
              <a:t>RegExp</a:t>
            </a:r>
          </a:p>
          <a:p>
            <a:pPr marL="628650" lvl="1" indent="-171450">
              <a:buFont typeface="Arial" panose="020B0604020202020204" pitchFamily="34" charset="0"/>
              <a:buChar char="•"/>
            </a:pPr>
            <a:r>
              <a:rPr altLang="zh-CN" sz="1200" dirty="0">
                <a:latin typeface="Arial" panose="020B0604020202020204" pitchFamily="34" charset="0"/>
              </a:rPr>
              <a:t>Error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5038559" cy="553998"/>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zh-CN" altLang="en-US" sz="3000" dirty="0" smtClean="0">
                <a:solidFill>
                  <a:srgbClr val="C9394A"/>
                </a:solidFill>
              </a:rPr>
              <a:t>三章</a:t>
            </a:r>
            <a:r>
              <a:rPr lang="zh-CN" altLang="zh-CN" sz="3000" dirty="0" smtClean="0">
                <a:solidFill>
                  <a:srgbClr val="C9394A"/>
                </a:solidFill>
              </a:rPr>
              <a:t> </a:t>
            </a:r>
            <a:r>
              <a:rPr altLang="zh-CN" sz="3000" dirty="0">
                <a:solidFill>
                  <a:srgbClr val="C9394A"/>
                </a:solidFill>
              </a:rPr>
              <a:t>TypeScript常用语法</a:t>
            </a:r>
          </a:p>
        </p:txBody>
      </p:sp>
    </p:spTree>
    <p:extLst>
      <p:ext uri="{BB962C8B-B14F-4D97-AF65-F5344CB8AC3E}">
        <p14:creationId xmlns:p14="http://schemas.microsoft.com/office/powerpoint/2010/main" val="33528551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755650" y="1463178"/>
            <a:ext cx="7186613" cy="2631490"/>
          </a:xfrm>
          <a:prstGeom prst="rect">
            <a:avLst/>
          </a:prstGeom>
          <a:noFill/>
          <a:ln w="9525">
            <a:noFill/>
          </a:ln>
        </p:spPr>
        <p:txBody>
          <a:bodyPr anchor="ctr" anchorCtr="0">
            <a:spAutoFit/>
          </a:bodyPr>
          <a:lstStyle/>
          <a:p>
            <a:pPr latinLnBrk="1"/>
            <a:r>
              <a:rPr lang="en-US" altLang="zh-CN" sz="1100" dirty="0"/>
              <a:t> </a:t>
            </a:r>
            <a:r>
              <a:rPr lang="en-US" altLang="zh-CN" sz="1100" dirty="0" smtClean="0"/>
              <a:t>       Vue3</a:t>
            </a:r>
            <a:r>
              <a:rPr lang="zh-CN" altLang="zh-CN" sz="1100" dirty="0"/>
              <a:t>发布于</a:t>
            </a:r>
            <a:r>
              <a:rPr lang="en-US" altLang="zh-CN" sz="1100" dirty="0"/>
              <a:t>2020</a:t>
            </a:r>
            <a:r>
              <a:rPr lang="zh-CN" altLang="zh-CN" sz="1100" dirty="0"/>
              <a:t>年</a:t>
            </a:r>
            <a:r>
              <a:rPr lang="en-US" altLang="zh-CN" sz="1100" dirty="0"/>
              <a:t>9</a:t>
            </a:r>
            <a:r>
              <a:rPr lang="zh-CN" altLang="zh-CN" sz="1100" dirty="0"/>
              <a:t>月</a:t>
            </a:r>
            <a:r>
              <a:rPr lang="en-US" altLang="zh-CN" sz="1100" dirty="0"/>
              <a:t>19</a:t>
            </a:r>
            <a:r>
              <a:rPr lang="zh-CN" altLang="zh-CN" sz="1100" dirty="0"/>
              <a:t>日，它在</a:t>
            </a:r>
            <a:r>
              <a:rPr lang="en-US" altLang="zh-CN" sz="1100" dirty="0"/>
              <a:t>Vue2.x</a:t>
            </a:r>
            <a:r>
              <a:rPr lang="zh-CN" altLang="zh-CN" sz="1100" dirty="0"/>
              <a:t>的基础上进行了一些优化，对</a:t>
            </a:r>
            <a:r>
              <a:rPr lang="en-US" altLang="zh-CN" sz="1100" dirty="0"/>
              <a:t>TypeScript</a:t>
            </a:r>
            <a:r>
              <a:rPr lang="zh-CN" altLang="zh-CN" sz="1100" dirty="0"/>
              <a:t>有了更好的支持。</a:t>
            </a:r>
            <a:r>
              <a:rPr lang="en-US" altLang="zh-CN" sz="1100" dirty="0"/>
              <a:t>Vue3.x</a:t>
            </a:r>
            <a:r>
              <a:rPr lang="zh-CN" altLang="zh-CN" sz="1100" dirty="0"/>
              <a:t>的语法和</a:t>
            </a:r>
            <a:r>
              <a:rPr lang="en-US" altLang="zh-CN" sz="1100" dirty="0"/>
              <a:t>Vue2.x</a:t>
            </a:r>
            <a:r>
              <a:rPr lang="zh-CN" altLang="zh-CN" sz="1100" dirty="0"/>
              <a:t>非常相似，如果你已经会用</a:t>
            </a:r>
            <a:r>
              <a:rPr lang="en-US" altLang="zh-CN" sz="1100" dirty="0"/>
              <a:t>Vue2.x</a:t>
            </a:r>
            <a:r>
              <a:rPr lang="zh-CN" altLang="zh-CN" sz="1100" dirty="0"/>
              <a:t>，那么学</a:t>
            </a:r>
            <a:r>
              <a:rPr lang="en-US" altLang="zh-CN" sz="1100" dirty="0"/>
              <a:t>Vue3.x</a:t>
            </a:r>
            <a:r>
              <a:rPr lang="zh-CN" altLang="zh-CN" sz="1100" dirty="0"/>
              <a:t>将会非常简单。</a:t>
            </a:r>
            <a:r>
              <a:rPr lang="en-US" altLang="zh-CN" sz="1100" dirty="0"/>
              <a:t>Vue3</a:t>
            </a:r>
            <a:r>
              <a:rPr lang="zh-CN" altLang="zh-CN" sz="1100" dirty="0"/>
              <a:t>是向下兼容的，所以它支持</a:t>
            </a:r>
            <a:r>
              <a:rPr lang="en-US" altLang="zh-CN" sz="1100" dirty="0"/>
              <a:t>Vue.2x</a:t>
            </a:r>
            <a:r>
              <a:rPr lang="zh-CN" altLang="zh-CN" sz="1100" dirty="0"/>
              <a:t>中绝大多数的特性</a:t>
            </a:r>
            <a:r>
              <a:rPr lang="zh-CN" altLang="zh-CN" sz="1100" dirty="0" smtClean="0"/>
              <a:t>。</a:t>
            </a:r>
            <a:endParaRPr lang="en-US" altLang="zh-CN" sz="1100" dirty="0" smtClean="0"/>
          </a:p>
          <a:p>
            <a:pPr latinLnBrk="1"/>
            <a:endParaRPr lang="zh-CN" altLang="zh-CN" sz="1100" dirty="0"/>
          </a:p>
          <a:p>
            <a:pPr fontAlgn="ctr" latinLnBrk="1"/>
            <a:r>
              <a:rPr lang="en-US" altLang="zh-CN" sz="1100" dirty="0" smtClean="0"/>
              <a:t>Vue3</a:t>
            </a:r>
            <a:r>
              <a:rPr lang="zh-CN" altLang="zh-CN" sz="1100" dirty="0"/>
              <a:t>的背景</a:t>
            </a:r>
          </a:p>
          <a:p>
            <a:pPr lvl="2" latinLnBrk="1"/>
            <a:r>
              <a:rPr lang="en-US" altLang="zh-CN" sz="1100" dirty="0"/>
              <a:t>Vue.js 3.0 "One Piece" </a:t>
            </a:r>
            <a:r>
              <a:rPr lang="zh-CN" altLang="zh-CN" sz="1100" dirty="0"/>
              <a:t>正式版在</a:t>
            </a:r>
            <a:r>
              <a:rPr lang="en-US" altLang="zh-CN" sz="1100" dirty="0"/>
              <a:t>2020</a:t>
            </a:r>
            <a:r>
              <a:rPr lang="zh-CN" altLang="zh-CN" sz="1100" dirty="0"/>
              <a:t>年</a:t>
            </a:r>
            <a:r>
              <a:rPr lang="en-US" altLang="zh-CN" sz="1100" dirty="0"/>
              <a:t>9</a:t>
            </a:r>
            <a:r>
              <a:rPr lang="zh-CN" altLang="zh-CN" sz="1100" dirty="0"/>
              <a:t>月份发布</a:t>
            </a:r>
          </a:p>
          <a:p>
            <a:pPr lvl="2" latinLnBrk="1"/>
            <a:r>
              <a:rPr lang="zh-CN" altLang="zh-CN" sz="1100" dirty="0"/>
              <a:t>历经</a:t>
            </a:r>
            <a:r>
              <a:rPr lang="en-US" altLang="zh-CN" sz="1100" dirty="0"/>
              <a:t>2</a:t>
            </a:r>
            <a:r>
              <a:rPr lang="zh-CN" altLang="zh-CN" sz="1100" dirty="0"/>
              <a:t>年多开发，拥有</a:t>
            </a:r>
            <a:r>
              <a:rPr lang="en-US" altLang="zh-CN" sz="1100" dirty="0"/>
              <a:t>100+</a:t>
            </a:r>
            <a:r>
              <a:rPr lang="zh-CN" altLang="zh-CN" sz="1100" dirty="0"/>
              <a:t>位贡献者，</a:t>
            </a:r>
            <a:r>
              <a:rPr lang="en-US" altLang="zh-CN" sz="1100" dirty="0"/>
              <a:t>2600+</a:t>
            </a:r>
            <a:r>
              <a:rPr lang="zh-CN" altLang="zh-CN" sz="1100" dirty="0"/>
              <a:t>次提交，</a:t>
            </a:r>
            <a:r>
              <a:rPr lang="en-US" altLang="zh-CN" sz="1100" dirty="0"/>
              <a:t>600+</a:t>
            </a:r>
            <a:r>
              <a:rPr lang="zh-CN" altLang="zh-CN" sz="1100" dirty="0"/>
              <a:t>次</a:t>
            </a:r>
            <a:r>
              <a:rPr lang="en-US" altLang="zh-CN" sz="1100" dirty="0"/>
              <a:t>pull </a:t>
            </a:r>
            <a:r>
              <a:rPr lang="zh-CN" altLang="zh-CN" sz="1100" dirty="0"/>
              <a:t>和</a:t>
            </a:r>
            <a:r>
              <a:rPr lang="en-US" altLang="zh-CN" sz="1100" dirty="0"/>
              <a:t>request</a:t>
            </a:r>
            <a:endParaRPr lang="zh-CN" altLang="zh-CN" sz="1100" dirty="0"/>
          </a:p>
          <a:p>
            <a:pPr lvl="2" latinLnBrk="1"/>
            <a:r>
              <a:rPr lang="en-US" altLang="zh-CN" sz="1100" dirty="0"/>
              <a:t>Vue3</a:t>
            </a:r>
            <a:r>
              <a:rPr lang="zh-CN" altLang="zh-CN" sz="1100" dirty="0"/>
              <a:t>支持</a:t>
            </a:r>
            <a:r>
              <a:rPr lang="en-US" altLang="zh-CN" sz="1100" dirty="0"/>
              <a:t>vue2</a:t>
            </a:r>
            <a:r>
              <a:rPr lang="zh-CN" altLang="zh-CN" sz="1100" dirty="0"/>
              <a:t>的大多数特性</a:t>
            </a:r>
          </a:p>
          <a:p>
            <a:pPr lvl="2" latinLnBrk="1"/>
            <a:r>
              <a:rPr lang="zh-CN" altLang="zh-CN" sz="1100" dirty="0"/>
              <a:t>更好的支持</a:t>
            </a:r>
            <a:r>
              <a:rPr lang="en-US" altLang="zh-CN" sz="1100" dirty="0"/>
              <a:t>TypeScript</a:t>
            </a:r>
            <a:endParaRPr lang="zh-CN" altLang="zh-CN" sz="1100" dirty="0"/>
          </a:p>
          <a:p>
            <a:pPr latinLnBrk="1"/>
            <a:r>
              <a:rPr lang="zh-CN" altLang="zh-CN" sz="1100" dirty="0"/>
              <a:t>性能提升</a:t>
            </a:r>
          </a:p>
          <a:p>
            <a:pPr lvl="2" latinLnBrk="1"/>
            <a:r>
              <a:rPr lang="zh-CN" altLang="zh-CN" sz="1100" dirty="0"/>
              <a:t>打包大小减少</a:t>
            </a:r>
            <a:r>
              <a:rPr lang="en-US" altLang="zh-CN" sz="1100" dirty="0"/>
              <a:t>41%</a:t>
            </a:r>
            <a:endParaRPr lang="zh-CN" altLang="zh-CN" sz="1100" dirty="0"/>
          </a:p>
          <a:p>
            <a:pPr lvl="2" latinLnBrk="1"/>
            <a:r>
              <a:rPr lang="zh-CN" altLang="zh-CN" sz="1100" dirty="0"/>
              <a:t>初次渲染快</a:t>
            </a:r>
            <a:r>
              <a:rPr lang="en-US" altLang="zh-CN" sz="1100" dirty="0"/>
              <a:t>55%, </a:t>
            </a:r>
            <a:r>
              <a:rPr lang="zh-CN" altLang="zh-CN" sz="1100" dirty="0"/>
              <a:t>更新渲染快</a:t>
            </a:r>
            <a:r>
              <a:rPr lang="en-US" altLang="zh-CN" sz="1100" dirty="0"/>
              <a:t>133%</a:t>
            </a:r>
            <a:endParaRPr lang="zh-CN" altLang="zh-CN" sz="1100" dirty="0"/>
          </a:p>
          <a:p>
            <a:pPr lvl="2" latinLnBrk="1"/>
            <a:r>
              <a:rPr lang="zh-CN" altLang="zh-CN" sz="1100" dirty="0"/>
              <a:t>内存减少</a:t>
            </a:r>
            <a:r>
              <a:rPr lang="en-US" altLang="zh-CN" sz="1100" dirty="0"/>
              <a:t>54%</a:t>
            </a:r>
            <a:endParaRPr lang="zh-CN" altLang="zh-CN" sz="1100" dirty="0"/>
          </a:p>
          <a:p>
            <a:pPr lvl="2" latinLnBrk="1"/>
            <a:r>
              <a:rPr lang="zh-CN" altLang="zh-CN" sz="1100" dirty="0"/>
              <a:t>使用</a:t>
            </a:r>
            <a:r>
              <a:rPr lang="en-US" altLang="zh-CN" sz="1100" dirty="0"/>
              <a:t>Proxy</a:t>
            </a:r>
            <a:r>
              <a:rPr lang="zh-CN" altLang="zh-CN" sz="1100" dirty="0"/>
              <a:t>代替</a:t>
            </a:r>
            <a:r>
              <a:rPr lang="en-US" altLang="zh-CN" sz="1100" dirty="0"/>
              <a:t>defineProperty</a:t>
            </a:r>
            <a:r>
              <a:rPr lang="zh-CN" altLang="zh-CN" sz="1100" u="sng" dirty="0"/>
              <a:t>实现数据响应式</a:t>
            </a:r>
            <a:r>
              <a:rPr lang="en-US" altLang="zh-CN" sz="1100" dirty="0"/>
              <a:t> </a:t>
            </a:r>
            <a:endParaRPr lang="zh-CN" altLang="zh-CN" sz="1100" dirty="0"/>
          </a:p>
          <a:p>
            <a:pPr lvl="2" latinLnBrk="1"/>
            <a:r>
              <a:rPr lang="zh-CN" altLang="zh-CN" sz="1100" dirty="0"/>
              <a:t>重写虚拟</a:t>
            </a:r>
            <a:r>
              <a:rPr lang="en-US" altLang="zh-CN" sz="1100" dirty="0"/>
              <a:t>DOM</a:t>
            </a:r>
            <a:r>
              <a:rPr lang="zh-CN" altLang="zh-CN" sz="1100" dirty="0"/>
              <a:t>的实现和</a:t>
            </a:r>
            <a:r>
              <a:rPr lang="en-US" altLang="zh-CN" sz="1100" dirty="0" smtClean="0"/>
              <a:t>Tree-Shaking</a:t>
            </a:r>
            <a:endParaRPr lang="zh-CN" altLang="zh-CN" sz="1100" dirty="0"/>
          </a:p>
        </p:txBody>
      </p:sp>
    </p:spTree>
    <p:extLst>
      <p:ext uri="{BB962C8B-B14F-4D97-AF65-F5344CB8AC3E}">
        <p14:creationId xmlns:p14="http://schemas.microsoft.com/office/powerpoint/2010/main" val="16601629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900112" y="1201378"/>
            <a:ext cx="7186613" cy="3139321"/>
          </a:xfrm>
          <a:prstGeom prst="rect">
            <a:avLst/>
          </a:prstGeom>
          <a:noFill/>
          <a:ln w="9525">
            <a:noFill/>
          </a:ln>
        </p:spPr>
        <p:txBody>
          <a:bodyPr anchor="ctr" anchorCtr="0">
            <a:spAutoFit/>
          </a:bodyPr>
          <a:lstStyle/>
          <a:p>
            <a:pPr latinLnBrk="1"/>
            <a:r>
              <a:rPr lang="zh-CN" altLang="zh-CN" sz="1100" dirty="0" smtClean="0"/>
              <a:t>新</a:t>
            </a:r>
            <a:r>
              <a:rPr lang="zh-CN" altLang="zh-CN" sz="1100" dirty="0"/>
              <a:t>增特性</a:t>
            </a:r>
          </a:p>
          <a:p>
            <a:pPr lvl="2" latinLnBrk="1"/>
            <a:r>
              <a:rPr lang="en-US" altLang="zh-CN" sz="1100" dirty="0"/>
              <a:t>Composition (</a:t>
            </a:r>
            <a:r>
              <a:rPr lang="zh-CN" altLang="zh-CN" sz="1100" dirty="0"/>
              <a:t>组合</a:t>
            </a:r>
            <a:r>
              <a:rPr lang="en-US" altLang="zh-CN" sz="1100" dirty="0"/>
              <a:t>) API</a:t>
            </a:r>
            <a:endParaRPr lang="zh-CN" altLang="zh-CN" sz="1100" dirty="0"/>
          </a:p>
          <a:p>
            <a:pPr lvl="2" latinLnBrk="1"/>
            <a:r>
              <a:rPr lang="en-US" altLang="zh-CN" sz="1100" dirty="0"/>
              <a:t>setup</a:t>
            </a:r>
            <a:endParaRPr lang="zh-CN" altLang="zh-CN" sz="1100" dirty="0"/>
          </a:p>
          <a:p>
            <a:pPr lvl="3" latinLnBrk="1"/>
            <a:r>
              <a:rPr lang="en-US" altLang="zh-CN" sz="1100" dirty="0"/>
              <a:t>ref </a:t>
            </a:r>
            <a:r>
              <a:rPr lang="zh-CN" altLang="zh-CN" sz="1100" dirty="0"/>
              <a:t>和</a:t>
            </a:r>
            <a:r>
              <a:rPr lang="en-US" altLang="zh-CN" sz="1100" dirty="0"/>
              <a:t> reactive</a:t>
            </a:r>
            <a:endParaRPr lang="zh-CN" altLang="zh-CN" sz="1100" dirty="0"/>
          </a:p>
          <a:p>
            <a:pPr lvl="3" latinLnBrk="1"/>
            <a:r>
              <a:rPr lang="en-US" altLang="zh-CN" sz="1100" dirty="0"/>
              <a:t>computed </a:t>
            </a:r>
            <a:r>
              <a:rPr lang="zh-CN" altLang="zh-CN" sz="1100" dirty="0"/>
              <a:t>和</a:t>
            </a:r>
            <a:r>
              <a:rPr lang="en-US" altLang="zh-CN" sz="1100" dirty="0"/>
              <a:t> watch</a:t>
            </a:r>
            <a:endParaRPr lang="zh-CN" altLang="zh-CN" sz="1100" dirty="0"/>
          </a:p>
          <a:p>
            <a:pPr lvl="3" latinLnBrk="1"/>
            <a:r>
              <a:rPr lang="zh-CN" altLang="zh-CN" sz="1100" dirty="0"/>
              <a:t>新的生命周期函数</a:t>
            </a:r>
          </a:p>
          <a:p>
            <a:pPr lvl="3" latinLnBrk="1"/>
            <a:r>
              <a:rPr lang="en-US" altLang="zh-CN" sz="1100" dirty="0"/>
              <a:t>provide</a:t>
            </a:r>
            <a:r>
              <a:rPr lang="zh-CN" altLang="zh-CN" sz="1100" dirty="0"/>
              <a:t>与</a:t>
            </a:r>
            <a:r>
              <a:rPr lang="en-US" altLang="zh-CN" sz="1100" dirty="0"/>
              <a:t>inject</a:t>
            </a:r>
            <a:endParaRPr lang="zh-CN" altLang="zh-CN" sz="1100" dirty="0"/>
          </a:p>
          <a:p>
            <a:pPr lvl="3" latinLnBrk="1"/>
            <a:r>
              <a:rPr lang="en-US" altLang="zh-CN" sz="1100" dirty="0"/>
              <a:t>...</a:t>
            </a:r>
            <a:endParaRPr lang="zh-CN" altLang="zh-CN" sz="1100" dirty="0"/>
          </a:p>
          <a:p>
            <a:pPr lvl="2" latinLnBrk="1"/>
            <a:r>
              <a:rPr lang="zh-CN" altLang="zh-CN" sz="1100" dirty="0"/>
              <a:t>新组件</a:t>
            </a:r>
          </a:p>
          <a:p>
            <a:pPr lvl="3" latinLnBrk="1"/>
            <a:r>
              <a:rPr lang="en-US" altLang="zh-CN" sz="1100" dirty="0"/>
              <a:t>Fragment - </a:t>
            </a:r>
            <a:r>
              <a:rPr lang="zh-CN" altLang="zh-CN" sz="1100" dirty="0"/>
              <a:t>文档碎片</a:t>
            </a:r>
          </a:p>
          <a:p>
            <a:pPr lvl="3" latinLnBrk="1"/>
            <a:r>
              <a:rPr lang="en-US" altLang="zh-CN" sz="1100" dirty="0"/>
              <a:t>Teleport - </a:t>
            </a:r>
            <a:r>
              <a:rPr lang="zh-CN" altLang="zh-CN" sz="1100" dirty="0"/>
              <a:t>瞬移组件的位置</a:t>
            </a:r>
          </a:p>
          <a:p>
            <a:pPr lvl="3" latinLnBrk="1"/>
            <a:r>
              <a:rPr lang="en-US" altLang="zh-CN" sz="1100" dirty="0"/>
              <a:t>Suspense - </a:t>
            </a:r>
            <a:r>
              <a:rPr lang="zh-CN" altLang="zh-CN" sz="1100" dirty="0"/>
              <a:t>异步加载组件的</a:t>
            </a:r>
            <a:r>
              <a:rPr lang="en-US" altLang="zh-CN" sz="1100" dirty="0"/>
              <a:t>loading</a:t>
            </a:r>
            <a:r>
              <a:rPr lang="zh-CN" altLang="zh-CN" sz="1100" dirty="0"/>
              <a:t>界面</a:t>
            </a:r>
          </a:p>
          <a:p>
            <a:pPr lvl="2" latinLnBrk="1"/>
            <a:r>
              <a:rPr lang="zh-CN" altLang="zh-CN" sz="1100" dirty="0"/>
              <a:t>其它</a:t>
            </a:r>
            <a:r>
              <a:rPr lang="en-US" altLang="zh-CN" sz="1100" dirty="0"/>
              <a:t>API</a:t>
            </a:r>
            <a:r>
              <a:rPr lang="zh-CN" altLang="zh-CN" sz="1100" dirty="0"/>
              <a:t>更新</a:t>
            </a:r>
          </a:p>
          <a:p>
            <a:pPr lvl="3" latinLnBrk="1"/>
            <a:r>
              <a:rPr lang="zh-CN" altLang="zh-CN" sz="1100" dirty="0"/>
              <a:t>全局</a:t>
            </a:r>
            <a:r>
              <a:rPr lang="en-US" altLang="zh-CN" sz="1100" dirty="0"/>
              <a:t>API</a:t>
            </a:r>
            <a:r>
              <a:rPr lang="zh-CN" altLang="zh-CN" sz="1100" dirty="0"/>
              <a:t>的修改</a:t>
            </a:r>
          </a:p>
          <a:p>
            <a:pPr lvl="3" latinLnBrk="1"/>
            <a:r>
              <a:rPr lang="zh-CN" altLang="zh-CN" sz="1100" dirty="0"/>
              <a:t>将原来的全局</a:t>
            </a:r>
            <a:r>
              <a:rPr lang="en-US" altLang="zh-CN" sz="1100" dirty="0"/>
              <a:t>API</a:t>
            </a:r>
            <a:r>
              <a:rPr lang="zh-CN" altLang="zh-CN" sz="1100" dirty="0"/>
              <a:t>转移到应用对象</a:t>
            </a:r>
          </a:p>
          <a:p>
            <a:pPr lvl="3" latinLnBrk="1"/>
            <a:r>
              <a:rPr lang="zh-CN" altLang="zh-CN" sz="1100" dirty="0"/>
              <a:t>模板语法变化</a:t>
            </a:r>
          </a:p>
          <a:p>
            <a:pPr latinLnBrk="1"/>
            <a:r>
              <a:rPr lang="en-US" altLang="zh-CN" sz="1100" u="sng" dirty="0"/>
              <a:t>Vue3.x Github</a:t>
            </a:r>
            <a:r>
              <a:rPr lang="zh-CN" altLang="zh-CN" sz="1100" dirty="0"/>
              <a:t>源码地址：</a:t>
            </a:r>
            <a:r>
              <a:rPr lang="en-US" altLang="zh-CN" sz="1100" dirty="0"/>
              <a:t>https://github.com/vuejs/vue-next</a:t>
            </a:r>
            <a:endParaRPr lang="zh-CN" altLang="zh-CN" sz="1100" dirty="0"/>
          </a:p>
          <a:p>
            <a:pPr latinLnBrk="1"/>
            <a:r>
              <a:rPr lang="en-US" altLang="zh-CN" sz="1100" dirty="0"/>
              <a:t>Vue3.x</a:t>
            </a:r>
            <a:r>
              <a:rPr lang="zh-CN" altLang="zh-CN" sz="1100" dirty="0"/>
              <a:t>官网地址：</a:t>
            </a:r>
            <a:r>
              <a:rPr lang="en-US" altLang="zh-CN" sz="1100" u="sng" dirty="0">
                <a:hlinkClick r:id="rId3"/>
              </a:rPr>
              <a:t>https://v3.cn.vuejs.org/</a:t>
            </a:r>
            <a:r>
              <a:rPr lang="en-US" altLang="zh-CN" sz="1100" dirty="0"/>
              <a:t> </a:t>
            </a:r>
            <a:endParaRPr lang="zh-CN" altLang="zh-CN" sz="1100" dirty="0"/>
          </a:p>
        </p:txBody>
      </p:sp>
    </p:spTree>
    <p:extLst>
      <p:ext uri="{BB962C8B-B14F-4D97-AF65-F5344CB8AC3E}">
        <p14:creationId xmlns:p14="http://schemas.microsoft.com/office/powerpoint/2010/main" val="21226673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p:nvPr/>
        </p:nvSpPr>
        <p:spPr>
          <a:xfrm>
            <a:off x="787400" y="555625"/>
            <a:ext cx="7186613"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zh-CN" altLang="zh-CN" dirty="0">
                <a:solidFill>
                  <a:srgbClr val="000000"/>
                </a:solidFill>
                <a:sym typeface="微软雅黑" panose="020B0503020204020204" pitchFamily="34" charset="-122"/>
              </a:rPr>
              <a:t>1</a:t>
            </a:r>
            <a:r>
              <a:rPr lang="en-US" altLang="zh-CN" dirty="0">
                <a:solidFill>
                  <a:srgbClr val="000000"/>
                </a:solidFill>
                <a:sym typeface="微软雅黑" panose="020B0503020204020204" pitchFamily="34" charset="-122"/>
              </a:rPr>
              <a:t>.1 </a:t>
            </a:r>
            <a:r>
              <a:rPr lang="zh-CN" altLang="en-US" dirty="0">
                <a:solidFill>
                  <a:srgbClr val="000000"/>
                </a:solidFill>
                <a:sym typeface="微软雅黑" panose="020B0503020204020204" pitchFamily="34" charset="-122"/>
              </a:rPr>
              <a:t>初识 TypeScript</a:t>
            </a:r>
          </a:p>
        </p:txBody>
      </p:sp>
      <p:sp>
        <p:nvSpPr>
          <p:cNvPr id="7172" name="文本框 2"/>
          <p:cNvSpPr txBox="1"/>
          <p:nvPr/>
        </p:nvSpPr>
        <p:spPr>
          <a:xfrm>
            <a:off x="827088" y="1203643"/>
            <a:ext cx="3527425" cy="1014730"/>
          </a:xfrm>
          <a:prstGeom prst="rect">
            <a:avLst/>
          </a:prstGeom>
          <a:noFill/>
          <a:ln w="9525">
            <a:noFill/>
          </a:ln>
        </p:spPr>
        <p:txBody>
          <a:bodyPr>
            <a:spAutoFit/>
          </a:bodyPr>
          <a:lstStyle/>
          <a:p>
            <a:r>
              <a:rPr lang="zh-CN" altLang="zh-CN" sz="1200" b="1" dirty="0">
                <a:latin typeface="Arial" panose="020B0604020202020204" pitchFamily="34" charset="0"/>
              </a:rPr>
              <a:t>TypeScript的介绍：</a:t>
            </a:r>
          </a:p>
          <a:p>
            <a:r>
              <a:rPr lang="zh-CN" altLang="zh-CN" sz="1200" dirty="0">
                <a:latin typeface="Arial" panose="020B0604020202020204" pitchFamily="34" charset="0"/>
              </a:rPr>
              <a:t>TypeScript，简称ts，它是一种由微软开发的开源、跨平台的编程语言。它是JavaScript（简称js）的超集，其最终会被编译为JavaScript代码，从技术上讲TypeScript就是具有静态类型的 JavaScript</a:t>
            </a:r>
          </a:p>
        </p:txBody>
      </p:sp>
      <p:sp>
        <p:nvSpPr>
          <p:cNvPr id="4" name="文本框 3"/>
          <p:cNvSpPr txBox="1"/>
          <p:nvPr/>
        </p:nvSpPr>
        <p:spPr>
          <a:xfrm>
            <a:off x="827405" y="2499995"/>
            <a:ext cx="7497445" cy="2306955"/>
          </a:xfrm>
          <a:prstGeom prst="rect">
            <a:avLst/>
          </a:prstGeom>
          <a:noFill/>
        </p:spPr>
        <p:txBody>
          <a:bodyPr wrap="square">
            <a:spAutoFit/>
          </a:bodyPr>
          <a:lstStyle/>
          <a:p>
            <a:pPr marR="0" defTabSz="914400">
              <a:buClrTx/>
              <a:buSzTx/>
              <a:buFontTx/>
              <a:buNone/>
              <a:defRPr/>
            </a:pPr>
            <a:r>
              <a:rPr kumimoji="0" lang="zh-CN"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TypeScript的特点</a:t>
            </a:r>
            <a:r>
              <a:rPr kumimoji="0" lang="zh-CN" altLang="en-US"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a:t>
            </a:r>
            <a:endParaRPr kumimoji="0" lang="en-US"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始于JavaScript，归于JavaScript</a:t>
            </a: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可以编译出纯净、简洁的 JavaScript 代码，并且可以运行在任何浏览器上、Node.js 环境中和任何支持 ECMAScript 3（或更高版本）的JavaScript 引擎中。</a:t>
            </a: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强大的类型系统</a:t>
            </a: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类型系统允许 JavaScript 开发者在开发 JavaScript 应用程序时使用高效的开发工具和常用操作，比如静态检查和代码重构。</a:t>
            </a: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先进的 JavaScript</a:t>
            </a: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提供最新的且不断发展的 JavaScript 特性，包括那些来自 2015 年的ECMAScript（ES6） 和未来的提案中的特性，比如异步功能和 Decorators，以帮助建立健壮的组件</a:t>
            </a:r>
          </a:p>
        </p:txBody>
      </p:sp>
      <p:pic>
        <p:nvPicPr>
          <p:cNvPr id="17" name="图片 17"/>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5219700" y="915670"/>
            <a:ext cx="1560830" cy="156083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3.2 vue-devtools</a:t>
            </a:r>
            <a:endParaRPr altLang="zh-CN" dirty="0"/>
          </a:p>
        </p:txBody>
      </p:sp>
      <p:sp>
        <p:nvSpPr>
          <p:cNvPr id="52227" name="Rectangle 2"/>
          <p:cNvSpPr/>
          <p:nvPr/>
        </p:nvSpPr>
        <p:spPr>
          <a:xfrm>
            <a:off x="971600" y="1347614"/>
            <a:ext cx="7186613" cy="769441"/>
          </a:xfrm>
          <a:prstGeom prst="rect">
            <a:avLst/>
          </a:prstGeom>
          <a:noFill/>
          <a:ln w="9525">
            <a:noFill/>
          </a:ln>
        </p:spPr>
        <p:txBody>
          <a:bodyPr anchor="ctr" anchorCtr="0">
            <a:spAutoFit/>
          </a:bodyPr>
          <a:lstStyle/>
          <a:p>
            <a:pPr latinLnBrk="1"/>
            <a:r>
              <a:rPr lang="en-US" altLang="zh-CN" sz="1100" dirty="0" smtClean="0"/>
              <a:t>       vue-devtools</a:t>
            </a:r>
            <a:r>
              <a:rPr lang="zh-CN" altLang="zh-CN" sz="1100" dirty="0"/>
              <a:t>是一个</a:t>
            </a:r>
            <a:r>
              <a:rPr lang="en-US" altLang="zh-CN" sz="1100" dirty="0"/>
              <a:t>Chrome</a:t>
            </a:r>
            <a:r>
              <a:rPr lang="zh-CN" altLang="zh-CN" sz="1100" dirty="0"/>
              <a:t>浏览器的插件，它是官方提供的一个</a:t>
            </a:r>
            <a:r>
              <a:rPr lang="en-US" altLang="zh-CN" sz="1100" dirty="0"/>
              <a:t>vue</a:t>
            </a:r>
            <a:r>
              <a:rPr lang="zh-CN" altLang="zh-CN" sz="1100" dirty="0"/>
              <a:t>开发者工具，方便我们在开发</a:t>
            </a:r>
            <a:r>
              <a:rPr lang="en-US" altLang="zh-CN" sz="1100" dirty="0"/>
              <a:t>vue</a:t>
            </a:r>
            <a:r>
              <a:rPr lang="zh-CN" altLang="zh-CN" sz="1100" dirty="0"/>
              <a:t>项目时调试，在开发和</a:t>
            </a:r>
            <a:r>
              <a:rPr lang="en-US" altLang="zh-CN" sz="1100" dirty="0"/>
              <a:t>debug</a:t>
            </a:r>
            <a:r>
              <a:rPr lang="zh-CN" altLang="zh-CN" sz="1100" dirty="0"/>
              <a:t>时都很有用，就想我们平时使用</a:t>
            </a:r>
            <a:r>
              <a:rPr lang="en-US" altLang="zh-CN" sz="1100" dirty="0"/>
              <a:t>Chrome</a:t>
            </a:r>
            <a:r>
              <a:rPr lang="zh-CN" altLang="zh-CN" sz="1100" dirty="0"/>
              <a:t>的开发者工具一样。</a:t>
            </a:r>
          </a:p>
          <a:p>
            <a:pPr latinLnBrk="1"/>
            <a:r>
              <a:rPr lang="zh-CN" altLang="zh-CN" sz="1100" dirty="0"/>
              <a:t>安装</a:t>
            </a:r>
            <a:r>
              <a:rPr lang="en-US" altLang="zh-CN" sz="1100" dirty="0"/>
              <a:t>vue-devtools</a:t>
            </a:r>
            <a:r>
              <a:rPr lang="zh-CN" altLang="zh-CN" sz="1100" dirty="0"/>
              <a:t>有两种常见的安装方式，分别是官网编译安装和访问极简插件</a:t>
            </a:r>
            <a:r>
              <a:rPr lang="en-US" altLang="zh-CN" sz="1100" dirty="0"/>
              <a:t>(</a:t>
            </a:r>
            <a:r>
              <a:rPr lang="en-US" altLang="zh-CN" sz="1100" u="sng" dirty="0">
                <a:hlinkClick r:id="rId3"/>
              </a:rPr>
              <a:t>https://chrome.zzzmh.cn/</a:t>
            </a:r>
            <a:r>
              <a:rPr lang="en-US" altLang="zh-CN" sz="1100" dirty="0"/>
              <a:t>)</a:t>
            </a:r>
            <a:r>
              <a:rPr lang="zh-CN" altLang="zh-CN" sz="1100" dirty="0"/>
              <a:t>网，进行在线安装。</a:t>
            </a:r>
          </a:p>
        </p:txBody>
      </p:sp>
      <p:pic>
        <p:nvPicPr>
          <p:cNvPr id="4" name="图片 3"/>
          <p:cNvPicPr/>
          <p:nvPr/>
        </p:nvPicPr>
        <p:blipFill>
          <a:blip r:embed="rId4"/>
          <a:stretch>
            <a:fillRect/>
          </a:stretch>
        </p:blipFill>
        <p:spPr>
          <a:xfrm>
            <a:off x="1019632" y="2211710"/>
            <a:ext cx="5400675" cy="1040130"/>
          </a:xfrm>
          <a:prstGeom prst="rect">
            <a:avLst/>
          </a:prstGeom>
        </p:spPr>
      </p:pic>
      <p:pic>
        <p:nvPicPr>
          <p:cNvPr id="5" name="图片 4"/>
          <p:cNvPicPr/>
          <p:nvPr/>
        </p:nvPicPr>
        <p:blipFill>
          <a:blip r:embed="rId5"/>
          <a:stretch>
            <a:fillRect/>
          </a:stretch>
        </p:blipFill>
        <p:spPr>
          <a:xfrm>
            <a:off x="1061579" y="3435846"/>
            <a:ext cx="5400675" cy="1031875"/>
          </a:xfrm>
          <a:prstGeom prst="rect">
            <a:avLst/>
          </a:prstGeom>
        </p:spPr>
      </p:pic>
    </p:spTree>
    <p:extLst>
      <p:ext uri="{BB962C8B-B14F-4D97-AF65-F5344CB8AC3E}">
        <p14:creationId xmlns:p14="http://schemas.microsoft.com/office/powerpoint/2010/main" val="32137131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09060"/>
            <a:ext cx="7186613" cy="1446550"/>
          </a:xfrm>
          <a:prstGeom prst="rect">
            <a:avLst/>
          </a:prstGeom>
          <a:noFill/>
          <a:ln w="9525">
            <a:noFill/>
          </a:ln>
        </p:spPr>
        <p:txBody>
          <a:bodyPr anchor="ctr" anchorCtr="0">
            <a:spAutoFit/>
          </a:bodyPr>
          <a:lstStyle/>
          <a:p>
            <a:pPr latinLnBrk="1"/>
            <a:r>
              <a:rPr lang="zh-CN" altLang="zh-CN" sz="1100" b="1" dirty="0"/>
              <a:t>使用</a:t>
            </a:r>
            <a:r>
              <a:rPr lang="en-US" altLang="zh-CN" sz="1100" b="1" dirty="0"/>
              <a:t> vue-cli </a:t>
            </a:r>
            <a:r>
              <a:rPr lang="zh-CN" altLang="zh-CN" sz="1100" b="1" dirty="0"/>
              <a:t>创建</a:t>
            </a:r>
          </a:p>
          <a:p>
            <a:pPr latinLnBrk="1"/>
            <a:r>
              <a:rPr lang="zh-CN" altLang="zh-CN" sz="1100" dirty="0" smtClean="0"/>
              <a:t>安</a:t>
            </a:r>
            <a:r>
              <a:rPr lang="zh-CN" altLang="zh-CN" sz="1100" dirty="0"/>
              <a:t>装文档地址：</a:t>
            </a:r>
            <a:r>
              <a:rPr lang="en-US" altLang="zh-CN" sz="1100" u="sng" dirty="0">
                <a:hlinkClick r:id="rId3"/>
              </a:rPr>
              <a:t>https://v3.cn.vuejs.org/guide/installation.html</a:t>
            </a:r>
            <a:endParaRPr lang="zh-CN" altLang="zh-CN" sz="1100" dirty="0"/>
          </a:p>
          <a:p>
            <a:pPr latinLnBrk="1"/>
            <a:r>
              <a:rPr lang="en-US" altLang="zh-CN" sz="1100" dirty="0"/>
              <a:t>vue cli</a:t>
            </a:r>
            <a:r>
              <a:rPr lang="zh-CN" altLang="zh-CN" sz="1100" dirty="0"/>
              <a:t>文档地址：</a:t>
            </a:r>
            <a:r>
              <a:rPr lang="en-US" altLang="zh-CN" sz="1100" dirty="0">
                <a:hlinkClick r:id="rId4"/>
              </a:rPr>
              <a:t>https://cli.vuejs.org/zh</a:t>
            </a:r>
            <a:r>
              <a:rPr lang="en-US" altLang="zh-CN" sz="1100" dirty="0" smtClean="0">
                <a:hlinkClick r:id="rId4"/>
              </a:rPr>
              <a:t>/</a:t>
            </a:r>
            <a:endParaRPr lang="en-US" altLang="zh-CN" sz="1100" dirty="0" smtClean="0"/>
          </a:p>
          <a:p>
            <a:pPr latinLnBrk="1"/>
            <a:r>
              <a:rPr lang="zh-CN" altLang="zh-CN" sz="1100" dirty="0"/>
              <a:t>安装</a:t>
            </a:r>
            <a:r>
              <a:rPr lang="en-US" altLang="zh-CN" sz="1100" dirty="0"/>
              <a:t>vue clic</a:t>
            </a:r>
            <a:r>
              <a:rPr lang="zh-CN" altLang="zh-CN" sz="1100" dirty="0"/>
              <a:t>命令：</a:t>
            </a:r>
            <a:r>
              <a:rPr lang="en-US" altLang="zh-CN" sz="1100" dirty="0"/>
              <a:t>npm install -g @</a:t>
            </a:r>
            <a:r>
              <a:rPr lang="en-US" altLang="zh-CN" sz="1100" dirty="0" smtClean="0"/>
              <a:t>vue/cli</a:t>
            </a:r>
          </a:p>
          <a:p>
            <a:pPr latinLnBrk="1"/>
            <a:endParaRPr lang="en-US" altLang="zh-CN" sz="1100" dirty="0"/>
          </a:p>
          <a:p>
            <a:pPr latinLnBrk="1"/>
            <a:r>
              <a:rPr lang="en-US" altLang="zh-CN" sz="1100" dirty="0"/>
              <a:t>2.</a:t>
            </a:r>
            <a:r>
              <a:rPr lang="zh-CN" altLang="zh-CN" sz="1100" dirty="0"/>
              <a:t>创建</a:t>
            </a:r>
            <a:r>
              <a:rPr lang="en-US" altLang="zh-CN" sz="1100" dirty="0"/>
              <a:t>vue</a:t>
            </a:r>
            <a:r>
              <a:rPr lang="zh-CN" altLang="zh-CN" sz="1100" dirty="0"/>
              <a:t>项目</a:t>
            </a:r>
          </a:p>
          <a:p>
            <a:pPr latinLnBrk="1"/>
            <a:r>
              <a:rPr lang="zh-CN" altLang="zh-CN" sz="1100" dirty="0"/>
              <a:t>执行命令：</a:t>
            </a:r>
            <a:r>
              <a:rPr lang="en-US" altLang="zh-CN" sz="1100" dirty="0"/>
              <a:t>vue create </a:t>
            </a:r>
            <a:r>
              <a:rPr lang="en-US" altLang="zh-CN" sz="1100" dirty="0" smtClean="0"/>
              <a:t>my-project</a:t>
            </a:r>
          </a:p>
          <a:p>
            <a:pPr latinLnBrk="1"/>
            <a:r>
              <a:rPr lang="zh-CN" altLang="zh-CN" sz="1100" dirty="0"/>
              <a:t>最终选择结果如下图所</a:t>
            </a:r>
            <a:r>
              <a:rPr lang="zh-CN" altLang="zh-CN" sz="1100" dirty="0" smtClean="0"/>
              <a:t>示</a:t>
            </a:r>
            <a:endParaRPr lang="zh-CN" altLang="zh-CN" sz="1100" dirty="0"/>
          </a:p>
        </p:txBody>
      </p:sp>
      <p:pic>
        <p:nvPicPr>
          <p:cNvPr id="6" name="图片 5"/>
          <p:cNvPicPr/>
          <p:nvPr/>
        </p:nvPicPr>
        <p:blipFill>
          <a:blip r:embed="rId5"/>
          <a:stretch>
            <a:fillRect/>
          </a:stretch>
        </p:blipFill>
        <p:spPr>
          <a:xfrm>
            <a:off x="1043608" y="2571750"/>
            <a:ext cx="5400675" cy="1381760"/>
          </a:xfrm>
          <a:prstGeom prst="rect">
            <a:avLst/>
          </a:prstGeom>
        </p:spPr>
      </p:pic>
    </p:spTree>
    <p:extLst>
      <p:ext uri="{BB962C8B-B14F-4D97-AF65-F5344CB8AC3E}">
        <p14:creationId xmlns:p14="http://schemas.microsoft.com/office/powerpoint/2010/main" val="36660311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323527" y="1053588"/>
            <a:ext cx="7186613" cy="3739485"/>
          </a:xfrm>
          <a:prstGeom prst="rect">
            <a:avLst/>
          </a:prstGeom>
          <a:noFill/>
          <a:ln w="9525">
            <a:noFill/>
          </a:ln>
        </p:spPr>
        <p:txBody>
          <a:bodyPr anchor="ctr" anchorCtr="0">
            <a:spAutoFit/>
          </a:bodyPr>
          <a:lstStyle/>
          <a:p>
            <a:pPr latinLnBrk="1"/>
            <a:r>
              <a:rPr lang="en-US" altLang="zh-CN" sz="1200" b="1" dirty="0"/>
              <a:t>vue3</a:t>
            </a:r>
            <a:r>
              <a:rPr lang="zh-CN" altLang="zh-CN" sz="1200" b="1" dirty="0"/>
              <a:t>目录结构分</a:t>
            </a:r>
            <a:r>
              <a:rPr lang="zh-CN" altLang="zh-CN" sz="1200" b="1" dirty="0" smtClean="0"/>
              <a:t>析</a:t>
            </a:r>
            <a:endParaRPr lang="en-US" altLang="zh-CN" sz="1200" b="1" dirty="0" smtClean="0"/>
          </a:p>
          <a:p>
            <a:pPr latinLnBrk="1"/>
            <a:r>
              <a:rPr lang="en-US" altLang="zh-CN" sz="900" dirty="0"/>
              <a:t>public</a:t>
            </a:r>
            <a:r>
              <a:rPr lang="zh-CN" altLang="zh-CN" sz="900" dirty="0"/>
              <a:t>：公共资源目录。</a:t>
            </a:r>
          </a:p>
          <a:p>
            <a:pPr latinLnBrk="1"/>
            <a:r>
              <a:rPr lang="en-US" altLang="zh-CN" sz="900" dirty="0"/>
              <a:t>index.html</a:t>
            </a:r>
            <a:r>
              <a:rPr lang="zh-CN" altLang="zh-CN" sz="900" dirty="0"/>
              <a:t>：首页入口文件，你可以添加一些</a:t>
            </a:r>
            <a:r>
              <a:rPr lang="en-US" altLang="zh-CN" sz="900" dirty="0"/>
              <a:t> meta </a:t>
            </a:r>
            <a:r>
              <a:rPr lang="zh-CN" altLang="zh-CN" sz="900" dirty="0"/>
              <a:t>信息或统计代码啥的。</a:t>
            </a:r>
          </a:p>
          <a:p>
            <a:pPr latinLnBrk="1"/>
            <a:r>
              <a:rPr lang="en-US" altLang="zh-CN" sz="900" dirty="0"/>
              <a:t>favicon.ico</a:t>
            </a:r>
            <a:r>
              <a:rPr lang="zh-CN" altLang="zh-CN" sz="900" dirty="0"/>
              <a:t>：网站的缩略标志，可以显示在浏览器标签、地址栏左边和收藏夹，是展示网站个性的缩略</a:t>
            </a:r>
            <a:r>
              <a:rPr lang="en-US" altLang="zh-CN" sz="900" dirty="0"/>
              <a:t>logo</a:t>
            </a:r>
            <a:r>
              <a:rPr lang="zh-CN" altLang="zh-CN" sz="900" dirty="0"/>
              <a:t>标志，也可以说是网站头像。</a:t>
            </a:r>
          </a:p>
          <a:p>
            <a:pPr latinLnBrk="1"/>
            <a:r>
              <a:rPr lang="en-US" altLang="zh-CN" sz="900" dirty="0"/>
              <a:t> </a:t>
            </a:r>
            <a:endParaRPr lang="zh-CN" altLang="zh-CN" sz="900" dirty="0"/>
          </a:p>
          <a:p>
            <a:pPr latinLnBrk="1"/>
            <a:r>
              <a:rPr lang="en-US" altLang="zh-CN" sz="900" dirty="0"/>
              <a:t>src</a:t>
            </a:r>
            <a:r>
              <a:rPr lang="zh-CN" altLang="zh-CN" sz="900" dirty="0"/>
              <a:t>：这里是我们要开发的目录，基本上要做的事情都在这个目录里。里面包含了几个目录及文件：</a:t>
            </a:r>
          </a:p>
          <a:p>
            <a:pPr latinLnBrk="1"/>
            <a:r>
              <a:rPr lang="en-US" altLang="zh-CN" sz="900" dirty="0" smtClean="0"/>
              <a:t>assets</a:t>
            </a:r>
            <a:r>
              <a:rPr lang="zh-CN" altLang="zh-CN" sz="900" dirty="0"/>
              <a:t>：放置一些图片或者</a:t>
            </a:r>
            <a:r>
              <a:rPr lang="en-US" altLang="zh-CN" sz="900" dirty="0"/>
              <a:t>css</a:t>
            </a:r>
            <a:r>
              <a:rPr lang="zh-CN" altLang="zh-CN" sz="900" dirty="0"/>
              <a:t>样式等静态资源，如</a:t>
            </a:r>
            <a:r>
              <a:rPr lang="en-US" altLang="zh-CN" sz="900" dirty="0"/>
              <a:t>logo</a:t>
            </a:r>
            <a:r>
              <a:rPr lang="zh-CN" altLang="zh-CN" sz="900" dirty="0"/>
              <a:t>等。</a:t>
            </a:r>
          </a:p>
          <a:p>
            <a:pPr latinLnBrk="1"/>
            <a:r>
              <a:rPr lang="en-US" altLang="zh-CN" sz="900" dirty="0" smtClean="0"/>
              <a:t>components</a:t>
            </a:r>
            <a:r>
              <a:rPr lang="zh-CN" altLang="zh-CN" sz="900" dirty="0"/>
              <a:t>：目录里面放了一个初始化组件文件，后续我们自己编写的自定义公共组件就放到这个目录下。</a:t>
            </a:r>
          </a:p>
          <a:p>
            <a:pPr latinLnBrk="1"/>
            <a:r>
              <a:rPr lang="en-US" altLang="zh-CN" sz="900" dirty="0" smtClean="0"/>
              <a:t>App.vue</a:t>
            </a:r>
            <a:r>
              <a:rPr lang="zh-CN" altLang="zh-CN" sz="900" dirty="0"/>
              <a:t>：根组件，也是所有组件的父组件，我们也可以直接将组件写这里，而不使用</a:t>
            </a:r>
            <a:r>
              <a:rPr lang="en-US" altLang="zh-CN" sz="900" dirty="0"/>
              <a:t> components </a:t>
            </a:r>
            <a:r>
              <a:rPr lang="zh-CN" altLang="zh-CN" sz="900" dirty="0"/>
              <a:t>目录。</a:t>
            </a:r>
          </a:p>
          <a:p>
            <a:pPr latinLnBrk="1"/>
            <a:r>
              <a:rPr lang="en-US" altLang="zh-CN" sz="900" dirty="0"/>
              <a:t>main.ts</a:t>
            </a:r>
            <a:r>
              <a:rPr lang="zh-CN" altLang="zh-CN" sz="900" dirty="0"/>
              <a:t>：程序主入口文件，因为采用了</a:t>
            </a:r>
            <a:r>
              <a:rPr lang="en-US" altLang="zh-CN" sz="900" dirty="0"/>
              <a:t>TypeScript</a:t>
            </a:r>
            <a:r>
              <a:rPr lang="zh-CN" altLang="zh-CN" sz="900" dirty="0"/>
              <a:t>所以是</a:t>
            </a:r>
            <a:r>
              <a:rPr lang="en-US" altLang="zh-CN" sz="900" dirty="0"/>
              <a:t>ts</a:t>
            </a:r>
            <a:r>
              <a:rPr lang="zh-CN" altLang="zh-CN" sz="900" dirty="0"/>
              <a:t>结尾。</a:t>
            </a:r>
          </a:p>
          <a:p>
            <a:pPr latinLnBrk="1"/>
            <a:r>
              <a:rPr lang="en-US" altLang="zh-CN" sz="900" dirty="0"/>
              <a:t>shims-vue.d.ts</a:t>
            </a:r>
            <a:r>
              <a:rPr lang="zh-CN" altLang="zh-CN" sz="900" dirty="0"/>
              <a:t>：类文件</a:t>
            </a:r>
            <a:r>
              <a:rPr lang="en-US" altLang="zh-CN" sz="900" dirty="0"/>
              <a:t>(</a:t>
            </a:r>
            <a:r>
              <a:rPr lang="zh-CN" altLang="zh-CN" sz="900" dirty="0"/>
              <a:t>也叫定义文件</a:t>
            </a:r>
            <a:r>
              <a:rPr lang="en-US" altLang="zh-CN" sz="900" dirty="0"/>
              <a:t>)</a:t>
            </a:r>
            <a:r>
              <a:rPr lang="zh-CN" altLang="zh-CN" sz="900" dirty="0"/>
              <a:t>，是为 </a:t>
            </a:r>
            <a:r>
              <a:rPr lang="en-US" altLang="zh-CN" sz="900" dirty="0"/>
              <a:t>TypeScript</a:t>
            </a:r>
            <a:r>
              <a:rPr lang="zh-CN" altLang="zh-CN" sz="900" dirty="0"/>
              <a:t>做的适配定义文件，因为</a:t>
            </a:r>
            <a:r>
              <a:rPr lang="en-US" altLang="zh-CN" sz="900" dirty="0"/>
              <a:t>.vue </a:t>
            </a:r>
            <a:r>
              <a:rPr lang="zh-CN" altLang="zh-CN" sz="900" dirty="0"/>
              <a:t>文件不是一个常规的文件类型，</a:t>
            </a:r>
            <a:r>
              <a:rPr lang="en-US" altLang="zh-CN" sz="900" dirty="0"/>
              <a:t>ts </a:t>
            </a:r>
            <a:r>
              <a:rPr lang="zh-CN" altLang="zh-CN" sz="900" dirty="0"/>
              <a:t>是不能理解</a:t>
            </a:r>
            <a:r>
              <a:rPr lang="en-US" altLang="zh-CN" sz="900" dirty="0"/>
              <a:t> vue </a:t>
            </a:r>
            <a:r>
              <a:rPr lang="zh-CN" altLang="zh-CN" sz="900" dirty="0"/>
              <a:t>文件是干嘛的，加这一段是是告诉</a:t>
            </a:r>
            <a:r>
              <a:rPr lang="en-US" altLang="zh-CN" sz="900" dirty="0"/>
              <a:t> ts</a:t>
            </a:r>
            <a:r>
              <a:rPr lang="zh-CN" altLang="zh-CN" sz="900" dirty="0"/>
              <a:t>，</a:t>
            </a:r>
            <a:r>
              <a:rPr lang="en-US" altLang="zh-CN" sz="900" dirty="0"/>
              <a:t>vue </a:t>
            </a:r>
            <a:r>
              <a:rPr lang="zh-CN" altLang="zh-CN" sz="900" dirty="0"/>
              <a:t>文件是这种类型的。</a:t>
            </a:r>
          </a:p>
          <a:p>
            <a:pPr latinLnBrk="1"/>
            <a:r>
              <a:rPr lang="en-US" altLang="zh-CN" sz="900" dirty="0"/>
              <a:t> </a:t>
            </a:r>
            <a:endParaRPr lang="zh-CN" altLang="zh-CN" sz="900" dirty="0"/>
          </a:p>
          <a:p>
            <a:pPr latinLnBrk="1"/>
            <a:r>
              <a:rPr lang="en-US" altLang="zh-CN" sz="900" dirty="0"/>
              <a:t>.browserslistrc</a:t>
            </a:r>
            <a:r>
              <a:rPr lang="zh-CN" altLang="zh-CN" sz="900" dirty="0"/>
              <a:t>：配置兼容浏览器。</a:t>
            </a:r>
          </a:p>
          <a:p>
            <a:pPr latinLnBrk="1"/>
            <a:r>
              <a:rPr lang="en-US" altLang="zh-CN" sz="900" dirty="0"/>
              <a:t>browserslistrc</a:t>
            </a:r>
            <a:r>
              <a:rPr lang="zh-CN" altLang="zh-CN" sz="900" dirty="0"/>
              <a:t>部分参数解释：</a:t>
            </a:r>
          </a:p>
          <a:p>
            <a:pPr latinLnBrk="1"/>
            <a:r>
              <a:rPr lang="en-US" altLang="zh-CN" sz="900" dirty="0"/>
              <a:t> &gt;1% </a:t>
            </a:r>
            <a:r>
              <a:rPr lang="zh-CN" altLang="zh-CN" sz="900" dirty="0"/>
              <a:t>：代表着全球超过</a:t>
            </a:r>
            <a:r>
              <a:rPr lang="en-US" altLang="zh-CN" sz="900" dirty="0"/>
              <a:t>1%</a:t>
            </a:r>
            <a:r>
              <a:rPr lang="zh-CN" altLang="zh-CN" sz="900" dirty="0"/>
              <a:t>人使用的浏览器</a:t>
            </a:r>
          </a:p>
          <a:p>
            <a:pPr latinLnBrk="1"/>
            <a:r>
              <a:rPr lang="en-US" altLang="zh-CN" sz="900" dirty="0"/>
              <a:t>last 2 versions </a:t>
            </a:r>
            <a:r>
              <a:rPr lang="zh-CN" altLang="zh-CN" sz="900" dirty="0"/>
              <a:t>：表示所有浏览器兼容到最后两个版</a:t>
            </a:r>
          </a:p>
          <a:p>
            <a:pPr latinLnBrk="1"/>
            <a:r>
              <a:rPr lang="en-US" altLang="zh-CN" sz="900" dirty="0"/>
              <a:t>not dead</a:t>
            </a:r>
            <a:r>
              <a:rPr lang="zh-CN" altLang="zh-CN" sz="900" dirty="0"/>
              <a:t>：排除来自上两个版本查询的浏览器，但在全球使用统计中占不到</a:t>
            </a:r>
            <a:r>
              <a:rPr lang="en-US" altLang="zh-CN" sz="900" dirty="0"/>
              <a:t>0.5%</a:t>
            </a:r>
            <a:r>
              <a:rPr lang="zh-CN" altLang="zh-CN" sz="900" dirty="0"/>
              <a:t>，并且</a:t>
            </a:r>
            <a:r>
              <a:rPr lang="en-US" altLang="zh-CN" sz="900" dirty="0"/>
              <a:t>24</a:t>
            </a:r>
            <a:r>
              <a:rPr lang="zh-CN" altLang="zh-CN" sz="900" dirty="0"/>
              <a:t>个月没有官方支持或更新。</a:t>
            </a:r>
          </a:p>
          <a:p>
            <a:pPr latinLnBrk="1"/>
            <a:r>
              <a:rPr lang="en-US" altLang="zh-CN" sz="900" dirty="0"/>
              <a:t> </a:t>
            </a:r>
            <a:endParaRPr lang="zh-CN" altLang="zh-CN" sz="900" dirty="0"/>
          </a:p>
          <a:p>
            <a:pPr latinLnBrk="1"/>
            <a:r>
              <a:rPr lang="en-US" altLang="zh-CN" sz="900" dirty="0"/>
              <a:t>.eslintrc.js</a:t>
            </a:r>
            <a:r>
              <a:rPr lang="zh-CN" altLang="zh-CN" sz="900" dirty="0"/>
              <a:t>：</a:t>
            </a:r>
            <a:r>
              <a:rPr lang="en-US" altLang="zh-CN" sz="900" dirty="0"/>
              <a:t>eslint</a:t>
            </a:r>
            <a:r>
              <a:rPr lang="zh-CN" altLang="zh-CN" sz="900" dirty="0"/>
              <a:t>配置文件。</a:t>
            </a:r>
          </a:p>
          <a:p>
            <a:pPr latinLnBrk="1"/>
            <a:r>
              <a:rPr lang="en-US" altLang="zh-CN" sz="900" dirty="0"/>
              <a:t>.gitignore</a:t>
            </a:r>
            <a:r>
              <a:rPr lang="zh-CN" altLang="zh-CN" sz="900" dirty="0"/>
              <a:t>：告诉</a:t>
            </a:r>
            <a:r>
              <a:rPr lang="en-US" altLang="zh-CN" sz="900" dirty="0"/>
              <a:t>git</a:t>
            </a:r>
            <a:r>
              <a:rPr lang="zh-CN" altLang="zh-CN" sz="900" dirty="0"/>
              <a:t>哪些文件不需要添加到版本管理中。</a:t>
            </a:r>
          </a:p>
          <a:p>
            <a:pPr latinLnBrk="1"/>
            <a:r>
              <a:rPr lang="en-US" altLang="zh-CN" sz="900" dirty="0"/>
              <a:t>babel.config.js</a:t>
            </a:r>
            <a:r>
              <a:rPr lang="zh-CN" altLang="zh-CN" sz="900" dirty="0"/>
              <a:t>：</a:t>
            </a:r>
            <a:r>
              <a:rPr lang="en-US" altLang="zh-CN" sz="900" dirty="0"/>
              <a:t>babel</a:t>
            </a:r>
            <a:r>
              <a:rPr lang="zh-CN" altLang="zh-CN" sz="900" dirty="0"/>
              <a:t>配置文件。</a:t>
            </a:r>
          </a:p>
          <a:p>
            <a:pPr latinLnBrk="1"/>
            <a:r>
              <a:rPr lang="en-US" altLang="zh-CN" sz="900" dirty="0"/>
              <a:t>package.json</a:t>
            </a:r>
            <a:r>
              <a:rPr lang="zh-CN" altLang="zh-CN" sz="900" dirty="0"/>
              <a:t>：命令配置和包管理文件</a:t>
            </a:r>
            <a:r>
              <a:rPr lang="en-US" altLang="zh-CN" sz="900" dirty="0"/>
              <a:t>.</a:t>
            </a:r>
            <a:endParaRPr lang="zh-CN" altLang="zh-CN" sz="900" dirty="0"/>
          </a:p>
          <a:p>
            <a:pPr latinLnBrk="1"/>
            <a:r>
              <a:rPr lang="en-US" altLang="zh-CN" sz="900" dirty="0"/>
              <a:t>README.md</a:t>
            </a:r>
            <a:r>
              <a:rPr lang="zh-CN" altLang="zh-CN" sz="900" dirty="0"/>
              <a:t>：项目的说明文档，</a:t>
            </a:r>
            <a:r>
              <a:rPr lang="en-US" altLang="zh-CN" sz="900" dirty="0"/>
              <a:t>markdown </a:t>
            </a:r>
            <a:r>
              <a:rPr lang="zh-CN" altLang="zh-CN" sz="900" dirty="0"/>
              <a:t>格式。</a:t>
            </a:r>
          </a:p>
          <a:p>
            <a:pPr latinLnBrk="1"/>
            <a:r>
              <a:rPr lang="en-US" altLang="zh-CN" sz="900" dirty="0"/>
              <a:t>tsconfig.json</a:t>
            </a:r>
            <a:r>
              <a:rPr lang="zh-CN" altLang="zh-CN" sz="900" dirty="0"/>
              <a:t>：关于</a:t>
            </a:r>
            <a:r>
              <a:rPr lang="en-US" altLang="zh-CN" sz="900" dirty="0"/>
              <a:t>TypoScript</a:t>
            </a:r>
            <a:r>
              <a:rPr lang="zh-CN" altLang="zh-CN" sz="900" dirty="0"/>
              <a:t>的配置文件。</a:t>
            </a:r>
          </a:p>
          <a:p>
            <a:r>
              <a:rPr lang="en-US" altLang="zh-CN" sz="900" dirty="0"/>
              <a:t>yarn.lock</a:t>
            </a:r>
            <a:r>
              <a:rPr lang="zh-CN" altLang="zh-CN" sz="900" dirty="0"/>
              <a:t>：如果项目中使用</a:t>
            </a:r>
            <a:r>
              <a:rPr lang="en-US" altLang="zh-CN" sz="900" dirty="0"/>
              <a:t> yarn </a:t>
            </a:r>
            <a:r>
              <a:rPr lang="zh-CN" altLang="zh-CN" sz="900" dirty="0"/>
              <a:t>作为包管理器，安装依赖时会生成</a:t>
            </a:r>
            <a:r>
              <a:rPr lang="en-US" altLang="zh-CN" sz="900" dirty="0"/>
              <a:t> yarn.lock </a:t>
            </a:r>
            <a:r>
              <a:rPr lang="zh-CN" altLang="zh-CN" sz="900" dirty="0"/>
              <a:t>文件并且会提交到代码仓库。</a:t>
            </a:r>
            <a:endParaRPr lang="zh-CN" altLang="zh-CN" sz="900" b="1" dirty="0"/>
          </a:p>
        </p:txBody>
      </p:sp>
      <p:pic>
        <p:nvPicPr>
          <p:cNvPr id="5" name="图片 4"/>
          <p:cNvPicPr/>
          <p:nvPr/>
        </p:nvPicPr>
        <p:blipFill>
          <a:blip r:embed="rId3"/>
          <a:stretch>
            <a:fillRect/>
          </a:stretch>
        </p:blipFill>
        <p:spPr>
          <a:xfrm>
            <a:off x="7452320" y="627534"/>
            <a:ext cx="1580515" cy="4209415"/>
          </a:xfrm>
          <a:prstGeom prst="rect">
            <a:avLst/>
          </a:prstGeom>
        </p:spPr>
      </p:pic>
    </p:spTree>
    <p:extLst>
      <p:ext uri="{BB962C8B-B14F-4D97-AF65-F5344CB8AC3E}">
        <p14:creationId xmlns:p14="http://schemas.microsoft.com/office/powerpoint/2010/main" val="690459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93699"/>
            <a:ext cx="7186613" cy="1277273"/>
          </a:xfrm>
          <a:prstGeom prst="rect">
            <a:avLst/>
          </a:prstGeom>
          <a:noFill/>
          <a:ln w="9525">
            <a:noFill/>
          </a:ln>
        </p:spPr>
        <p:txBody>
          <a:bodyPr anchor="ctr" anchorCtr="0">
            <a:spAutoFit/>
          </a:bodyPr>
          <a:lstStyle/>
          <a:p>
            <a:pPr latinLnBrk="1"/>
            <a:r>
              <a:rPr lang="zh-CN" altLang="zh-CN" sz="1100" b="1" dirty="0"/>
              <a:t>使用</a:t>
            </a:r>
            <a:r>
              <a:rPr lang="en-US" altLang="zh-CN" sz="1100" b="1" dirty="0"/>
              <a:t> vite </a:t>
            </a:r>
            <a:r>
              <a:rPr lang="zh-CN" altLang="zh-CN" sz="1100" b="1" dirty="0"/>
              <a:t>创</a:t>
            </a:r>
            <a:r>
              <a:rPr lang="zh-CN" altLang="zh-CN" sz="1100" b="1" dirty="0" smtClean="0"/>
              <a:t>建</a:t>
            </a:r>
            <a:endParaRPr lang="en-US" altLang="zh-CN" sz="1100" b="1" dirty="0" smtClean="0"/>
          </a:p>
          <a:p>
            <a:pPr latinLnBrk="1"/>
            <a:r>
              <a:rPr lang="en-US" altLang="zh-CN" sz="1100" dirty="0"/>
              <a:t>vite </a:t>
            </a:r>
            <a:r>
              <a:rPr lang="zh-CN" altLang="zh-CN" sz="1100" dirty="0"/>
              <a:t>是一个由原生</a:t>
            </a:r>
            <a:r>
              <a:rPr lang="en-US" altLang="zh-CN" sz="1100" dirty="0"/>
              <a:t> ESM </a:t>
            </a:r>
            <a:r>
              <a:rPr lang="zh-CN" altLang="zh-CN" sz="1100" dirty="0"/>
              <a:t>驱动的</a:t>
            </a:r>
            <a:r>
              <a:rPr lang="en-US" altLang="zh-CN" sz="1100" dirty="0"/>
              <a:t> Web </a:t>
            </a:r>
            <a:r>
              <a:rPr lang="zh-CN" altLang="zh-CN" sz="1100" dirty="0"/>
              <a:t>开发构建工具。</a:t>
            </a:r>
            <a:endParaRPr lang="en-US" altLang="zh-CN" sz="1100" b="1" dirty="0" smtClean="0"/>
          </a:p>
          <a:p>
            <a:pPr latinLnBrk="1"/>
            <a:r>
              <a:rPr lang="zh-CN" altLang="zh-CN" sz="1100" dirty="0"/>
              <a:t>创建步骤：</a:t>
            </a:r>
          </a:p>
          <a:p>
            <a:pPr latinLnBrk="1"/>
            <a:r>
              <a:rPr lang="en-US" altLang="zh-CN" sz="1100" dirty="0"/>
              <a:t>npm init vite-app vite-project</a:t>
            </a:r>
            <a:endParaRPr lang="zh-CN" altLang="zh-CN" sz="1100" dirty="0"/>
          </a:p>
          <a:p>
            <a:pPr latinLnBrk="1"/>
            <a:r>
              <a:rPr lang="en-US" altLang="zh-CN" sz="1100" dirty="0"/>
              <a:t>cd vite-project</a:t>
            </a:r>
            <a:endParaRPr lang="zh-CN" altLang="zh-CN" sz="1100" dirty="0"/>
          </a:p>
          <a:p>
            <a:pPr latinLnBrk="1"/>
            <a:r>
              <a:rPr lang="en-US" altLang="zh-CN" sz="1100" dirty="0"/>
              <a:t>npm install </a:t>
            </a:r>
            <a:r>
              <a:rPr lang="zh-CN" altLang="zh-CN" sz="1100" dirty="0"/>
              <a:t>或者</a:t>
            </a:r>
            <a:r>
              <a:rPr lang="en-US" altLang="zh-CN" sz="1100" dirty="0"/>
              <a:t>yarn</a:t>
            </a:r>
            <a:endParaRPr lang="zh-CN" altLang="zh-CN" sz="1100" dirty="0"/>
          </a:p>
          <a:p>
            <a:pPr latinLnBrk="1"/>
            <a:r>
              <a:rPr lang="en-US" altLang="zh-CN" sz="1100" dirty="0"/>
              <a:t>npm run dev </a:t>
            </a:r>
            <a:r>
              <a:rPr lang="zh-CN" altLang="zh-CN" sz="1100" dirty="0"/>
              <a:t>或者</a:t>
            </a:r>
            <a:r>
              <a:rPr lang="en-US" altLang="zh-CN" sz="1100" dirty="0"/>
              <a:t>yarn </a:t>
            </a:r>
            <a:r>
              <a:rPr lang="en-US" altLang="zh-CN" sz="1100" dirty="0" smtClean="0"/>
              <a:t>dev</a:t>
            </a:r>
            <a:endParaRPr lang="zh-CN" altLang="zh-CN" sz="1100" dirty="0"/>
          </a:p>
        </p:txBody>
      </p:sp>
      <p:pic>
        <p:nvPicPr>
          <p:cNvPr id="5" name="图片 4"/>
          <p:cNvPicPr/>
          <p:nvPr/>
        </p:nvPicPr>
        <p:blipFill>
          <a:blip r:embed="rId3"/>
          <a:stretch>
            <a:fillRect/>
          </a:stretch>
        </p:blipFill>
        <p:spPr>
          <a:xfrm>
            <a:off x="6031714" y="1034360"/>
            <a:ext cx="2370455" cy="2814320"/>
          </a:xfrm>
          <a:prstGeom prst="rect">
            <a:avLst/>
          </a:prstGeom>
        </p:spPr>
      </p:pic>
    </p:spTree>
    <p:extLst>
      <p:ext uri="{BB962C8B-B14F-4D97-AF65-F5344CB8AC3E}">
        <p14:creationId xmlns:p14="http://schemas.microsoft.com/office/powerpoint/2010/main" val="26154692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en-US" altLang="zh-CN" sz="1000" b="1" dirty="0"/>
              <a:t>v-text</a:t>
            </a:r>
            <a:endParaRPr lang="zh-CN" altLang="zh-CN" sz="1000" b="1" dirty="0"/>
          </a:p>
          <a:p>
            <a:r>
              <a:rPr lang="en-US" altLang="zh-CN" sz="1000" dirty="0"/>
              <a:t>v-text</a:t>
            </a:r>
            <a:r>
              <a:rPr lang="zh-CN" altLang="zh-CN" sz="1000" dirty="0"/>
              <a:t>用于操作纯文本，它会替代显示对应的数据对象上的值</a:t>
            </a:r>
            <a:r>
              <a:rPr lang="zh-CN" altLang="zh-CN" sz="1000" dirty="0" smtClean="0"/>
              <a:t>。</a:t>
            </a:r>
            <a:endParaRPr lang="en-US" altLang="zh-CN" sz="1000" dirty="0" smtClean="0"/>
          </a:p>
          <a:p>
            <a:endParaRPr lang="en-US" altLang="zh-CN" sz="1000" dirty="0"/>
          </a:p>
          <a:p>
            <a:pPr latinLnBrk="1"/>
            <a:r>
              <a:rPr lang="en-US" altLang="zh-CN" sz="1000" b="1" dirty="0"/>
              <a:t>v-html</a:t>
            </a:r>
            <a:r>
              <a:rPr lang="zh-CN" altLang="zh-CN" sz="1000" b="1" dirty="0"/>
              <a:t>指令</a:t>
            </a:r>
          </a:p>
          <a:p>
            <a:pPr latinLnBrk="1"/>
            <a:r>
              <a:rPr lang="en-US" altLang="zh-CN" sz="1000" dirty="0"/>
              <a:t>v-html</a:t>
            </a:r>
            <a:r>
              <a:rPr lang="zh-CN" altLang="zh-CN" sz="1000" dirty="0"/>
              <a:t>可以输出真正的</a:t>
            </a:r>
            <a:r>
              <a:rPr lang="en-US" altLang="zh-CN" sz="1000" dirty="0"/>
              <a:t> HTML</a:t>
            </a:r>
            <a:r>
              <a:rPr lang="zh-CN" altLang="zh-CN" sz="1000" dirty="0"/>
              <a:t>，例如，在界面中，需要显示带样式的数据时，可以使用</a:t>
            </a:r>
            <a:r>
              <a:rPr lang="en-US" altLang="zh-CN" sz="1000" dirty="0"/>
              <a:t>v-html</a:t>
            </a:r>
            <a:r>
              <a:rPr lang="zh-CN" altLang="zh-CN" sz="1000" dirty="0"/>
              <a:t>。</a:t>
            </a:r>
          </a:p>
          <a:p>
            <a:endParaRPr lang="en-US" altLang="zh-CN" sz="1000" dirty="0" smtClean="0"/>
          </a:p>
          <a:p>
            <a:pPr latinLnBrk="1"/>
            <a:r>
              <a:rPr lang="en-US" altLang="zh-CN" sz="1000" b="1" dirty="0"/>
              <a:t>v-model</a:t>
            </a:r>
            <a:r>
              <a:rPr lang="zh-CN" altLang="zh-CN" sz="1000" b="1" dirty="0"/>
              <a:t>和</a:t>
            </a:r>
            <a:r>
              <a:rPr lang="en-US" altLang="zh-CN" sz="1000" b="1" dirty="0"/>
              <a:t>v-bind</a:t>
            </a:r>
            <a:endParaRPr lang="zh-CN" altLang="zh-CN" sz="1000" b="1" dirty="0"/>
          </a:p>
          <a:p>
            <a:pPr latinLnBrk="1"/>
            <a:r>
              <a:rPr lang="en-US" altLang="zh-CN" sz="1000" dirty="0"/>
              <a:t>v-model </a:t>
            </a:r>
            <a:r>
              <a:rPr lang="zh-CN" altLang="zh-CN" sz="1000" dirty="0"/>
              <a:t>是</a:t>
            </a:r>
            <a:r>
              <a:rPr lang="en-US" altLang="zh-CN" sz="1000" dirty="0"/>
              <a:t> Vue </a:t>
            </a:r>
            <a:r>
              <a:rPr lang="zh-CN" altLang="zh-CN" sz="1000" dirty="0"/>
              <a:t>提供的一个特殊的属性，在</a:t>
            </a:r>
            <a:r>
              <a:rPr lang="en-US" altLang="zh-CN" sz="1000" dirty="0"/>
              <a:t> Vue </a:t>
            </a:r>
            <a:r>
              <a:rPr lang="zh-CN" altLang="zh-CN" sz="1000" dirty="0"/>
              <a:t>中被称之为指令，它其实是一个</a:t>
            </a:r>
            <a:r>
              <a:rPr lang="zh-CN" altLang="zh-CN" sz="1000" b="1" dirty="0"/>
              <a:t>语法糖，</a:t>
            </a:r>
            <a:r>
              <a:rPr lang="zh-CN" altLang="zh-CN" sz="1000" dirty="0"/>
              <a:t>它的作用就是：双向绑定表单控件。</a:t>
            </a:r>
          </a:p>
          <a:p>
            <a:pPr latinLnBrk="1"/>
            <a:r>
              <a:rPr lang="en-US" altLang="zh-CN" sz="1000" dirty="0"/>
              <a:t>v-bind:</a:t>
            </a:r>
            <a:r>
              <a:rPr lang="zh-CN" altLang="zh-CN" sz="1000" dirty="0"/>
              <a:t>是</a:t>
            </a:r>
            <a:r>
              <a:rPr lang="en-US" altLang="zh-CN" sz="1000" dirty="0"/>
              <a:t> Vue</a:t>
            </a:r>
            <a:r>
              <a:rPr lang="zh-CN" altLang="zh-CN" sz="1000" dirty="0"/>
              <a:t>中，提供的用于绑定属性的指令，</a:t>
            </a:r>
            <a:r>
              <a:rPr lang="en-US" altLang="zh-CN" sz="1000" dirty="0"/>
              <a:t>v-bind: </a:t>
            </a:r>
            <a:r>
              <a:rPr lang="zh-CN" altLang="zh-CN" sz="1000" dirty="0"/>
              <a:t>指令可以被简写为</a:t>
            </a:r>
            <a:r>
              <a:rPr lang="en-US" altLang="zh-CN" sz="1000" dirty="0"/>
              <a:t> :</a:t>
            </a:r>
            <a:r>
              <a:rPr lang="zh-CN" altLang="zh-CN" sz="1000" dirty="0"/>
              <a:t>要绑定的属性。</a:t>
            </a:r>
            <a:r>
              <a:rPr lang="en-US" altLang="zh-CN" sz="1000" dirty="0"/>
              <a:t>v-bind: </a:t>
            </a:r>
            <a:r>
              <a:rPr lang="zh-CN" altLang="zh-CN" sz="1000" dirty="0"/>
              <a:t>用于绑定属性值，只能实现数据的单向绑定，从</a:t>
            </a:r>
            <a:r>
              <a:rPr lang="en-US" altLang="zh-CN" sz="1000" dirty="0"/>
              <a:t> Model </a:t>
            </a:r>
            <a:r>
              <a:rPr lang="zh-CN" altLang="zh-CN" sz="1000" dirty="0"/>
              <a:t>自动绑定到</a:t>
            </a:r>
            <a:r>
              <a:rPr lang="en-US" altLang="zh-CN" sz="1000" dirty="0"/>
              <a:t> View</a:t>
            </a:r>
            <a:r>
              <a:rPr lang="zh-CN" altLang="zh-CN" sz="1000" dirty="0"/>
              <a:t>， 无法实现数据的双向绑定。</a:t>
            </a:r>
          </a:p>
          <a:p>
            <a:endParaRPr lang="en-US" altLang="zh-CN" sz="1000" dirty="0" smtClean="0"/>
          </a:p>
          <a:p>
            <a:pPr latinLnBrk="1"/>
            <a:r>
              <a:rPr lang="en-US" altLang="zh-CN" sz="1000" b="1" dirty="0"/>
              <a:t>v-once</a:t>
            </a:r>
            <a:endParaRPr lang="zh-CN" altLang="zh-CN" sz="1000" b="1" dirty="0"/>
          </a:p>
          <a:p>
            <a:r>
              <a:rPr lang="en-US" altLang="zh-CN" sz="1000" dirty="0"/>
              <a:t>v-once</a:t>
            </a:r>
            <a:r>
              <a:rPr lang="zh-CN" altLang="zh-CN" sz="1000" dirty="0"/>
              <a:t>只渲染元素和组件一次，随后的重新渲染，元素</a:t>
            </a:r>
            <a:r>
              <a:rPr lang="en-US" altLang="zh-CN" sz="1000" dirty="0"/>
              <a:t>/</a:t>
            </a:r>
            <a:r>
              <a:rPr lang="zh-CN" altLang="zh-CN" sz="1000" dirty="0"/>
              <a:t>组件及其所有的子节点将被视为静态内容并跳过，这可以用于优化更新性能。</a:t>
            </a:r>
          </a:p>
          <a:p>
            <a:endParaRPr lang="en-US" altLang="zh-CN" sz="1000" dirty="0" smtClean="0"/>
          </a:p>
          <a:p>
            <a:pPr latinLnBrk="1"/>
            <a:r>
              <a:rPr lang="en-US" altLang="zh-CN" sz="1000" b="1" dirty="0"/>
              <a:t>v-pre</a:t>
            </a:r>
            <a:endParaRPr lang="zh-CN" altLang="zh-CN" sz="1000" b="1" dirty="0"/>
          </a:p>
          <a:p>
            <a:r>
              <a:rPr lang="zh-CN" altLang="zh-CN" sz="1000" dirty="0"/>
              <a:t>用法： 跳过这个元素和它的子元素的编译过程，直接显示元素内部的文本。可以用来显示原始</a:t>
            </a:r>
            <a:r>
              <a:rPr lang="en-US" altLang="zh-CN" sz="1000" dirty="0"/>
              <a:t> Mustache </a:t>
            </a:r>
            <a:r>
              <a:rPr lang="zh-CN" altLang="zh-CN" sz="1000" dirty="0"/>
              <a:t>标签（双大括号）。跳过大量没有指令的节点会加快编译，从而提升性能。</a:t>
            </a:r>
          </a:p>
          <a:p>
            <a:endParaRPr lang="en-US" altLang="zh-CN" sz="1000" dirty="0"/>
          </a:p>
          <a:p>
            <a:pPr latinLnBrk="1"/>
            <a:r>
              <a:rPr lang="zh-CN" altLang="zh-CN" sz="1000" b="1" dirty="0"/>
              <a:t> </a:t>
            </a:r>
            <a:r>
              <a:rPr lang="en-US" altLang="zh-CN" sz="1000" b="1" dirty="0"/>
              <a:t>v-cloak</a:t>
            </a:r>
            <a:endParaRPr lang="zh-CN" altLang="zh-CN" sz="1000" b="1" dirty="0"/>
          </a:p>
          <a:p>
            <a:r>
              <a:rPr lang="zh-CN" altLang="zh-CN" sz="1000" dirty="0"/>
              <a:t>用法：这个指令保持在元素上直到关联组件实例结束编译。和</a:t>
            </a:r>
            <a:r>
              <a:rPr lang="en-US" altLang="zh-CN" sz="1000" dirty="0"/>
              <a:t> CSS </a:t>
            </a:r>
            <a:r>
              <a:rPr lang="zh-CN" altLang="zh-CN" sz="1000" dirty="0"/>
              <a:t>规则如</a:t>
            </a:r>
            <a:r>
              <a:rPr lang="en-US" altLang="zh-CN" sz="1000" dirty="0"/>
              <a:t> [v-cloak] { display: none } </a:t>
            </a:r>
            <a:r>
              <a:rPr lang="zh-CN" altLang="zh-CN" sz="1000" dirty="0"/>
              <a:t>一起用时，这个指令可以隐藏未编译的</a:t>
            </a:r>
            <a:r>
              <a:rPr lang="en-US" altLang="zh-CN" sz="1000" dirty="0"/>
              <a:t> Mustache</a:t>
            </a:r>
            <a:r>
              <a:rPr lang="zh-CN" altLang="zh-CN" sz="1000" dirty="0"/>
              <a:t>标签（双大括号）直到组件实例准备完毕。它会在</a:t>
            </a:r>
            <a:r>
              <a:rPr lang="en-US" altLang="zh-CN" sz="1000" dirty="0"/>
              <a:t>vue</a:t>
            </a:r>
            <a:r>
              <a:rPr lang="zh-CN" altLang="zh-CN" sz="1000" dirty="0"/>
              <a:t>实例结束编译时从绑定的</a:t>
            </a:r>
            <a:r>
              <a:rPr lang="en-US" altLang="zh-CN" sz="1000" dirty="0"/>
              <a:t>html</a:t>
            </a:r>
            <a:r>
              <a:rPr lang="zh-CN" altLang="zh-CN" sz="1000" dirty="0"/>
              <a:t>元素上移除</a:t>
            </a:r>
            <a:r>
              <a:rPr lang="zh-CN" altLang="zh-CN" sz="1000" dirty="0" smtClean="0"/>
              <a:t>。</a:t>
            </a:r>
            <a:endParaRPr lang="zh-CN" altLang="zh-CN" sz="1000" dirty="0"/>
          </a:p>
        </p:txBody>
      </p:sp>
    </p:spTree>
    <p:extLst>
      <p:ext uri="{BB962C8B-B14F-4D97-AF65-F5344CB8AC3E}">
        <p14:creationId xmlns:p14="http://schemas.microsoft.com/office/powerpoint/2010/main" val="2594040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239777"/>
            <a:ext cx="7186613" cy="3293209"/>
          </a:xfrm>
          <a:prstGeom prst="rect">
            <a:avLst/>
          </a:prstGeom>
          <a:noFill/>
          <a:ln w="9525">
            <a:noFill/>
          </a:ln>
        </p:spPr>
        <p:txBody>
          <a:bodyPr anchor="ctr" anchorCtr="0">
            <a:spAutoFit/>
          </a:bodyPr>
          <a:lstStyle/>
          <a:p>
            <a:pPr latinLnBrk="1"/>
            <a:r>
              <a:rPr lang="en-US" altLang="zh-CN" sz="1400" b="1" dirty="0"/>
              <a:t>v-for</a:t>
            </a:r>
            <a:r>
              <a:rPr lang="zh-CN" altLang="zh-CN" sz="1400" b="1" dirty="0"/>
              <a:t>和</a:t>
            </a:r>
            <a:r>
              <a:rPr lang="en-US" altLang="zh-CN" sz="1400" b="1" dirty="0"/>
              <a:t>key</a:t>
            </a:r>
            <a:r>
              <a:rPr lang="zh-CN" altLang="zh-CN" sz="1400" b="1" dirty="0"/>
              <a:t>属性</a:t>
            </a:r>
          </a:p>
          <a:p>
            <a:pPr latinLnBrk="1"/>
            <a:r>
              <a:rPr lang="en-US" altLang="zh-CN" sz="1000" dirty="0"/>
              <a:t>v-for</a:t>
            </a:r>
            <a:r>
              <a:rPr lang="zh-CN" altLang="zh-CN" sz="1000" dirty="0"/>
              <a:t>主要用于数据遍历，</a:t>
            </a:r>
            <a:r>
              <a:rPr lang="en-US" altLang="zh-CN" sz="1000" dirty="0"/>
              <a:t>v-for</a:t>
            </a:r>
            <a:r>
              <a:rPr lang="zh-CN" altLang="zh-CN" sz="1000" dirty="0"/>
              <a:t>指令有如下四种使用方式</a:t>
            </a:r>
            <a:r>
              <a:rPr lang="zh-CN" altLang="zh-CN" sz="1000" dirty="0" smtClean="0"/>
              <a:t>。</a:t>
            </a:r>
            <a:endParaRPr lang="en-US" altLang="zh-CN" sz="1000" dirty="0" smtClean="0"/>
          </a:p>
          <a:p>
            <a:pPr latinLnBrk="1"/>
            <a:endParaRPr lang="zh-CN" altLang="zh-CN" sz="1000" dirty="0"/>
          </a:p>
          <a:p>
            <a:pPr marL="171450" indent="-171450" latinLnBrk="1">
              <a:buFont typeface="Arial" panose="020B0604020202020204" pitchFamily="34" charset="0"/>
              <a:buChar char="•"/>
            </a:pPr>
            <a:r>
              <a:rPr lang="zh-CN" altLang="zh-CN" sz="1000" b="1" dirty="0"/>
              <a:t>迭代普通数</a:t>
            </a:r>
            <a:r>
              <a:rPr lang="zh-CN" altLang="zh-CN" sz="1000" b="1" dirty="0" smtClean="0"/>
              <a:t>组</a:t>
            </a:r>
            <a:endParaRPr lang="en-US" altLang="zh-CN" sz="1000" b="1" dirty="0" smtClean="0"/>
          </a:p>
          <a:p>
            <a:pPr latinLnBrk="1"/>
            <a:r>
              <a:rPr lang="zh-CN" altLang="zh-CN" sz="1000" dirty="0"/>
              <a:t> </a:t>
            </a:r>
            <a:r>
              <a:rPr lang="en-US" altLang="zh-CN" sz="1000" dirty="0"/>
              <a:t>&lt;ul&gt;</a:t>
            </a:r>
            <a:endParaRPr lang="zh-CN" altLang="zh-CN" sz="1000" dirty="0"/>
          </a:p>
          <a:p>
            <a:pPr latinLnBrk="1"/>
            <a:r>
              <a:rPr lang="en-US" altLang="zh-CN" sz="1000" dirty="0"/>
              <a:t>         &lt;li v-for="(item,index) in list" :key="index"&gt;{{++index}}.{{item}}&lt;/li&gt;</a:t>
            </a:r>
            <a:endParaRPr lang="zh-CN" altLang="zh-CN" sz="1000" dirty="0"/>
          </a:p>
          <a:p>
            <a:pPr latinLnBrk="1"/>
            <a:r>
              <a:rPr lang="en-US" altLang="zh-CN" sz="1000" dirty="0"/>
              <a:t>  &lt;/ul</a:t>
            </a:r>
            <a:r>
              <a:rPr lang="en-US" altLang="zh-CN" sz="1000" dirty="0" smtClean="0"/>
              <a:t>&gt;</a:t>
            </a:r>
            <a:endParaRPr lang="en-US" altLang="zh-CN" sz="1000" b="1" dirty="0" smtClean="0"/>
          </a:p>
          <a:p>
            <a:pPr marL="171450" indent="-171450" latinLnBrk="1">
              <a:buFont typeface="Arial" panose="020B0604020202020204" pitchFamily="34" charset="0"/>
              <a:buChar char="•"/>
            </a:pPr>
            <a:r>
              <a:rPr lang="zh-CN" altLang="zh-CN" sz="1000" b="1" dirty="0"/>
              <a:t>迭代对象数</a:t>
            </a:r>
            <a:r>
              <a:rPr lang="zh-CN" altLang="zh-CN" sz="1000" b="1" dirty="0" smtClean="0"/>
              <a:t>组</a:t>
            </a:r>
            <a:endParaRPr lang="en-US" altLang="zh-CN" sz="1000" b="1" dirty="0" smtClean="0"/>
          </a:p>
          <a:p>
            <a:pPr latinLnBrk="1"/>
            <a:r>
              <a:rPr lang="en-US" altLang="zh-CN" sz="1000" dirty="0"/>
              <a:t>&lt;ul&gt;</a:t>
            </a:r>
            <a:endParaRPr lang="zh-CN" altLang="zh-CN" sz="1000" dirty="0"/>
          </a:p>
          <a:p>
            <a:pPr latinLnBrk="1"/>
            <a:r>
              <a:rPr lang="en-US" altLang="zh-CN" sz="1000" dirty="0"/>
              <a:t> 	    &lt;li v-for="(item,index) in users" :key="index"&gt;</a:t>
            </a:r>
            <a:endParaRPr lang="zh-CN" altLang="zh-CN" sz="1000" dirty="0"/>
          </a:p>
          <a:p>
            <a:pPr latinLnBrk="1"/>
            <a:r>
              <a:rPr lang="en-US" altLang="zh-CN" sz="1000" dirty="0"/>
              <a:t>{{index++}}.[{{item.title}}]{{item.name}}&lt;/li&gt;</a:t>
            </a:r>
            <a:endParaRPr lang="zh-CN" altLang="zh-CN" sz="1000" dirty="0"/>
          </a:p>
          <a:p>
            <a:pPr latinLnBrk="1"/>
            <a:r>
              <a:rPr lang="en-US" altLang="zh-CN" sz="1000" dirty="0"/>
              <a:t>&lt;/ul&gt;</a:t>
            </a:r>
            <a:endParaRPr lang="zh-CN" altLang="zh-CN" sz="1000" dirty="0"/>
          </a:p>
          <a:p>
            <a:pPr latinLnBrk="1"/>
            <a:endParaRPr lang="zh-CN" altLang="zh-CN" sz="1000" dirty="0"/>
          </a:p>
          <a:p>
            <a:pPr marL="171450" indent="-171450" latinLnBrk="1">
              <a:buFont typeface="Arial" panose="020B0604020202020204" pitchFamily="34" charset="0"/>
              <a:buChar char="•"/>
            </a:pPr>
            <a:r>
              <a:rPr lang="zh-CN" altLang="zh-CN" sz="1000" b="1" dirty="0"/>
              <a:t>迭代对象中的属</a:t>
            </a:r>
            <a:r>
              <a:rPr lang="zh-CN" altLang="zh-CN" sz="1000" b="1" dirty="0" smtClean="0"/>
              <a:t>性</a:t>
            </a:r>
            <a:endParaRPr lang="en-US" altLang="zh-CN" sz="1000" b="1" dirty="0" smtClean="0"/>
          </a:p>
          <a:p>
            <a:pPr latinLnBrk="1"/>
            <a:r>
              <a:rPr lang="en-US" altLang="zh-CN" sz="1000" dirty="0"/>
              <a:t> &lt;p v-for="(val, key, index) in userInfo" :key="index"&gt;</a:t>
            </a:r>
            <a:r>
              <a:rPr lang="zh-CN" altLang="zh-CN" sz="1000" dirty="0"/>
              <a:t>键是：</a:t>
            </a:r>
            <a:r>
              <a:rPr lang="en-US" altLang="zh-CN" sz="1000" dirty="0"/>
              <a:t>{{key}} </a:t>
            </a:r>
            <a:r>
              <a:rPr lang="zh-CN" altLang="zh-CN" sz="1000" dirty="0"/>
              <a:t>，值是：</a:t>
            </a:r>
            <a:r>
              <a:rPr lang="en-US" altLang="zh-CN" sz="1000" dirty="0"/>
              <a:t>{{ val }} </a:t>
            </a:r>
            <a:r>
              <a:rPr lang="zh-CN" altLang="zh-CN" sz="1000" dirty="0"/>
              <a:t>，索引：</a:t>
            </a:r>
            <a:r>
              <a:rPr lang="en-US" altLang="zh-CN" sz="1000" dirty="0"/>
              <a:t>{{index}}&lt;/p&gt;</a:t>
            </a:r>
            <a:endParaRPr lang="zh-CN" altLang="zh-CN" sz="1000" dirty="0"/>
          </a:p>
          <a:p>
            <a:pPr marL="171450" indent="-171450" latinLnBrk="1">
              <a:buFont typeface="Arial" panose="020B0604020202020204" pitchFamily="34" charset="0"/>
              <a:buChar char="•"/>
            </a:pPr>
            <a:r>
              <a:rPr lang="zh-CN" altLang="zh-CN" sz="1000" b="1" dirty="0"/>
              <a:t>迭代数</a:t>
            </a:r>
            <a:r>
              <a:rPr lang="zh-CN" altLang="zh-CN" sz="1000" b="1" dirty="0" smtClean="0"/>
              <a:t>字</a:t>
            </a:r>
            <a:endParaRPr lang="en-US" altLang="zh-CN" sz="1000" b="1" dirty="0" smtClean="0"/>
          </a:p>
          <a:p>
            <a:pPr latinLnBrk="1"/>
            <a:r>
              <a:rPr lang="zh-CN" altLang="zh-CN" sz="1000" dirty="0"/>
              <a:t> </a:t>
            </a:r>
            <a:r>
              <a:rPr lang="en-US" altLang="zh-CN" sz="1000" dirty="0"/>
              <a:t>&lt;p v-for="i in 7" :key="i"&gt;</a:t>
            </a:r>
            <a:r>
              <a:rPr lang="zh-CN" altLang="zh-CN" sz="1000" dirty="0"/>
              <a:t>这是第</a:t>
            </a:r>
            <a:r>
              <a:rPr lang="en-US" altLang="zh-CN" sz="1000" dirty="0"/>
              <a:t> {{i}} </a:t>
            </a:r>
            <a:r>
              <a:rPr lang="zh-CN" altLang="zh-CN" sz="1000" dirty="0"/>
              <a:t>个</a:t>
            </a:r>
            <a:r>
              <a:rPr lang="en-US" altLang="zh-CN" sz="1000" dirty="0"/>
              <a:t>p</a:t>
            </a:r>
            <a:r>
              <a:rPr lang="zh-CN" altLang="zh-CN" sz="1000" dirty="0"/>
              <a:t>标签</a:t>
            </a:r>
            <a:r>
              <a:rPr lang="en-US" altLang="zh-CN" sz="1000" dirty="0"/>
              <a:t>&lt;/p</a:t>
            </a:r>
            <a:r>
              <a:rPr lang="en-US" altLang="zh-CN" sz="1000" dirty="0" smtClean="0"/>
              <a:t>&gt;</a:t>
            </a:r>
          </a:p>
          <a:p>
            <a:pPr latinLnBrk="1"/>
            <a:endParaRPr lang="en-US" altLang="zh-CN" sz="1000" dirty="0"/>
          </a:p>
          <a:p>
            <a:pPr latinLnBrk="1"/>
            <a:r>
              <a:rPr lang="en-US" altLang="zh-CN" sz="1400" b="1" dirty="0"/>
              <a:t>v-on</a:t>
            </a:r>
            <a:endParaRPr lang="zh-CN" altLang="zh-CN" sz="1400" b="1" dirty="0"/>
          </a:p>
          <a:p>
            <a:r>
              <a:rPr lang="en-US" altLang="zh-CN" sz="1000" dirty="0"/>
              <a:t>Vue </a:t>
            </a:r>
            <a:r>
              <a:rPr lang="zh-CN" altLang="zh-CN" sz="1000" dirty="0"/>
              <a:t>中提供了</a:t>
            </a:r>
            <a:r>
              <a:rPr lang="en-US" altLang="zh-CN" sz="1000" dirty="0"/>
              <a:t> v-on: </a:t>
            </a:r>
            <a:r>
              <a:rPr lang="zh-CN" altLang="zh-CN" sz="1000" dirty="0"/>
              <a:t>事件绑定机制。</a:t>
            </a:r>
            <a:r>
              <a:rPr lang="en-US" altLang="zh-CN" sz="1000" dirty="0"/>
              <a:t>v-on</a:t>
            </a:r>
            <a:r>
              <a:rPr lang="zh-CN" altLang="zh-CN" sz="1000" dirty="0"/>
              <a:t>可以被缩写为</a:t>
            </a:r>
            <a:r>
              <a:rPr lang="en-US" altLang="zh-CN" sz="1000" dirty="0" smtClean="0"/>
              <a:t>@</a:t>
            </a:r>
            <a:r>
              <a:rPr lang="zh-CN" altLang="en-US" sz="1000" dirty="0" smtClean="0"/>
              <a:t>。</a:t>
            </a:r>
            <a:endParaRPr lang="zh-CN" altLang="zh-CN" sz="1000" dirty="0"/>
          </a:p>
        </p:txBody>
      </p:sp>
    </p:spTree>
    <p:extLst>
      <p:ext uri="{BB962C8B-B14F-4D97-AF65-F5344CB8AC3E}">
        <p14:creationId xmlns:p14="http://schemas.microsoft.com/office/powerpoint/2010/main" val="7129232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zh-CN" altLang="zh-CN" sz="1000" b="1" dirty="0"/>
              <a:t>多事件处理</a:t>
            </a:r>
          </a:p>
          <a:p>
            <a:pPr latinLnBrk="1"/>
            <a:r>
              <a:rPr lang="zh-CN" altLang="zh-CN" sz="1000" dirty="0"/>
              <a:t>在事件处理中可以使用逗号分隔多个事件处理程序</a:t>
            </a:r>
            <a:r>
              <a:rPr lang="zh-CN" altLang="zh-CN" sz="1000" dirty="0" smtClean="0"/>
              <a:t>。</a:t>
            </a:r>
            <a:endParaRPr lang="en-US" altLang="zh-CN" sz="1000" dirty="0" smtClean="0"/>
          </a:p>
          <a:p>
            <a:pPr latinLnBrk="1"/>
            <a:r>
              <a:rPr lang="en-US" altLang="zh-CN" sz="1000" dirty="0"/>
              <a:t>  &lt;button @click="onOne(), onTwo()"&gt;</a:t>
            </a:r>
            <a:r>
              <a:rPr lang="zh-CN" altLang="zh-CN" sz="1000" dirty="0"/>
              <a:t>执行多个事件</a:t>
            </a:r>
            <a:r>
              <a:rPr lang="en-US" altLang="zh-CN" sz="1000" dirty="0"/>
              <a:t>&lt;/button</a:t>
            </a:r>
            <a:r>
              <a:rPr lang="en-US" altLang="zh-CN" sz="1000" dirty="0" smtClean="0"/>
              <a:t>&gt;</a:t>
            </a:r>
            <a:endParaRPr lang="en-US" altLang="zh-CN" sz="1000" dirty="0"/>
          </a:p>
          <a:p>
            <a:pPr latinLnBrk="1"/>
            <a:endParaRPr lang="en-US" altLang="zh-CN" sz="1000" dirty="0"/>
          </a:p>
          <a:p>
            <a:pPr latinLnBrk="1"/>
            <a:r>
              <a:rPr lang="en-US" altLang="zh-CN" sz="1000" b="1" dirty="0" smtClean="0"/>
              <a:t>Vue</a:t>
            </a:r>
            <a:r>
              <a:rPr lang="zh-CN" altLang="zh-CN" sz="1000" b="1" dirty="0"/>
              <a:t>中事件修饰</a:t>
            </a:r>
            <a:r>
              <a:rPr lang="zh-CN" altLang="zh-CN" sz="1000" b="1" dirty="0" smtClean="0"/>
              <a:t>符</a:t>
            </a:r>
            <a:endParaRPr lang="zh-CN" altLang="zh-CN" sz="1000" dirty="0"/>
          </a:p>
          <a:p>
            <a:pPr lvl="0" latinLnBrk="1"/>
            <a:r>
              <a:rPr lang="en-US" altLang="zh-CN" sz="1000" dirty="0"/>
              <a:t>stop </a:t>
            </a:r>
            <a:r>
              <a:rPr lang="zh-CN" altLang="zh-CN" sz="1000" dirty="0"/>
              <a:t>阻止冒泡</a:t>
            </a:r>
          </a:p>
          <a:p>
            <a:pPr lvl="0" latinLnBrk="1"/>
            <a:r>
              <a:rPr lang="en-US" altLang="zh-CN" sz="1000" dirty="0"/>
              <a:t>prevent </a:t>
            </a:r>
            <a:r>
              <a:rPr lang="zh-CN" altLang="zh-CN" sz="1000" dirty="0"/>
              <a:t>阻止默认事件</a:t>
            </a:r>
          </a:p>
          <a:p>
            <a:pPr lvl="0" latinLnBrk="1"/>
            <a:r>
              <a:rPr lang="en-US" altLang="zh-CN" sz="1000" dirty="0"/>
              <a:t>capture </a:t>
            </a:r>
            <a:r>
              <a:rPr lang="zh-CN" altLang="zh-CN" sz="1000" dirty="0"/>
              <a:t>添加事件侦听器时使用事件捕获模式</a:t>
            </a:r>
          </a:p>
          <a:p>
            <a:pPr lvl="0" latinLnBrk="1"/>
            <a:r>
              <a:rPr lang="en-US" altLang="zh-CN" sz="1000" dirty="0"/>
              <a:t>self </a:t>
            </a:r>
            <a:r>
              <a:rPr lang="zh-CN" altLang="zh-CN" sz="1000" dirty="0"/>
              <a:t>只当事件在该元素本身（比如不是子元素）触发时触发回调</a:t>
            </a:r>
          </a:p>
          <a:p>
            <a:pPr lvl="0" latinLnBrk="1"/>
            <a:r>
              <a:rPr lang="en-US" altLang="zh-CN" sz="1000" dirty="0"/>
              <a:t>once </a:t>
            </a:r>
            <a:r>
              <a:rPr lang="zh-CN" altLang="zh-CN" sz="1000" dirty="0"/>
              <a:t>事件只触发一次</a:t>
            </a:r>
          </a:p>
          <a:p>
            <a:pPr lvl="0" latinLnBrk="1"/>
            <a:r>
              <a:rPr lang="en-US" altLang="zh-CN" sz="1000" dirty="0"/>
              <a:t>passive </a:t>
            </a:r>
            <a:r>
              <a:rPr lang="zh-CN" altLang="zh-CN" sz="1000" dirty="0"/>
              <a:t>会告诉浏览器你不想阻止事件的默认行为。</a:t>
            </a:r>
            <a:r>
              <a:rPr lang="en-US" altLang="zh-CN" sz="1000" dirty="0"/>
              <a:t>Vue2.3.0 </a:t>
            </a:r>
            <a:r>
              <a:rPr lang="zh-CN" altLang="zh-CN" sz="1000" dirty="0"/>
              <a:t>新增，尤其能够提升移动端的性</a:t>
            </a:r>
            <a:r>
              <a:rPr lang="zh-CN" altLang="zh-CN" sz="1000" dirty="0" smtClean="0"/>
              <a:t>能</a:t>
            </a:r>
            <a:endParaRPr lang="en-US" altLang="zh-CN" sz="1000" dirty="0"/>
          </a:p>
          <a:p>
            <a:pPr lvl="0" latinLnBrk="1"/>
            <a:endParaRPr lang="en-US" altLang="zh-CN" sz="1000" dirty="0"/>
          </a:p>
          <a:p>
            <a:pPr latinLnBrk="1"/>
            <a:r>
              <a:rPr lang="zh-CN" altLang="zh-CN" sz="1000" b="1" dirty="0"/>
              <a:t>键盘修饰符</a:t>
            </a:r>
          </a:p>
          <a:p>
            <a:r>
              <a:rPr lang="zh-CN" altLang="zh-CN" sz="1000" dirty="0"/>
              <a:t>在监听键盘事件时，我们经常需要检查详细的按键。</a:t>
            </a:r>
            <a:r>
              <a:rPr lang="en-US" altLang="zh-CN" sz="1000" dirty="0"/>
              <a:t>Vue </a:t>
            </a:r>
            <a:r>
              <a:rPr lang="zh-CN" altLang="zh-CN" sz="1000" dirty="0"/>
              <a:t>允许为</a:t>
            </a:r>
            <a:r>
              <a:rPr lang="en-US" altLang="zh-CN" sz="1000" dirty="0"/>
              <a:t> v-on </a:t>
            </a:r>
            <a:r>
              <a:rPr lang="zh-CN" altLang="zh-CN" sz="1000" dirty="0"/>
              <a:t>在监听键盘事件时添加按键修饰</a:t>
            </a:r>
            <a:r>
              <a:rPr lang="zh-CN" altLang="zh-CN" sz="1000" dirty="0" smtClean="0"/>
              <a:t>符</a:t>
            </a:r>
            <a:endParaRPr lang="en-US" altLang="zh-CN" sz="1000" dirty="0" smtClean="0"/>
          </a:p>
          <a:p>
            <a:pPr lvl="0" latinLnBrk="1"/>
            <a:r>
              <a:rPr lang="en-US" altLang="zh-CN" sz="1000" dirty="0"/>
              <a:t>.enter</a:t>
            </a:r>
            <a:endParaRPr lang="zh-CN" altLang="zh-CN" sz="1000" dirty="0"/>
          </a:p>
          <a:p>
            <a:pPr lvl="0" latinLnBrk="1"/>
            <a:r>
              <a:rPr lang="en-US" altLang="zh-CN" sz="1000" dirty="0"/>
              <a:t>.tab</a:t>
            </a:r>
            <a:endParaRPr lang="zh-CN" altLang="zh-CN" sz="1000" dirty="0"/>
          </a:p>
          <a:p>
            <a:pPr lvl="0" latinLnBrk="1"/>
            <a:r>
              <a:rPr lang="en-US" altLang="zh-CN" sz="1000" dirty="0"/>
              <a:t>.delete (</a:t>
            </a:r>
            <a:r>
              <a:rPr lang="zh-CN" altLang="zh-CN" sz="1000" dirty="0"/>
              <a:t>捕获</a:t>
            </a:r>
            <a:r>
              <a:rPr lang="en-US" altLang="zh-CN" sz="1000" dirty="0"/>
              <a:t>“</a:t>
            </a:r>
            <a:r>
              <a:rPr lang="zh-CN" altLang="zh-CN" sz="1000" dirty="0"/>
              <a:t>删除</a:t>
            </a:r>
            <a:r>
              <a:rPr lang="en-US" altLang="zh-CN" sz="1000" dirty="0"/>
              <a:t>”</a:t>
            </a:r>
            <a:r>
              <a:rPr lang="zh-CN" altLang="zh-CN" sz="1000" dirty="0"/>
              <a:t>和</a:t>
            </a:r>
            <a:r>
              <a:rPr lang="en-US" altLang="zh-CN" sz="1000" dirty="0"/>
              <a:t>“</a:t>
            </a:r>
            <a:r>
              <a:rPr lang="zh-CN" altLang="zh-CN" sz="1000" dirty="0"/>
              <a:t>退格</a:t>
            </a:r>
            <a:r>
              <a:rPr lang="en-US" altLang="zh-CN" sz="1000" dirty="0"/>
              <a:t>”</a:t>
            </a:r>
            <a:r>
              <a:rPr lang="zh-CN" altLang="zh-CN" sz="1000" dirty="0"/>
              <a:t>键</a:t>
            </a:r>
            <a:r>
              <a:rPr lang="en-US" altLang="zh-CN" sz="1000" dirty="0"/>
              <a:t>)</a:t>
            </a:r>
            <a:endParaRPr lang="zh-CN" altLang="zh-CN" sz="1000" dirty="0"/>
          </a:p>
          <a:p>
            <a:pPr lvl="0" latinLnBrk="1"/>
            <a:r>
              <a:rPr lang="en-US" altLang="zh-CN" sz="1000" dirty="0"/>
              <a:t>.esc</a:t>
            </a:r>
            <a:endParaRPr lang="zh-CN" altLang="zh-CN" sz="1000" dirty="0"/>
          </a:p>
          <a:p>
            <a:pPr lvl="0" latinLnBrk="1"/>
            <a:r>
              <a:rPr lang="en-US" altLang="zh-CN" sz="1000" dirty="0"/>
              <a:t>.space</a:t>
            </a:r>
            <a:endParaRPr lang="zh-CN" altLang="zh-CN" sz="1000" dirty="0"/>
          </a:p>
          <a:p>
            <a:pPr lvl="0" latinLnBrk="1"/>
            <a:r>
              <a:rPr lang="en-US" altLang="zh-CN" sz="1000" dirty="0"/>
              <a:t>.up</a:t>
            </a:r>
            <a:endParaRPr lang="zh-CN" altLang="zh-CN" sz="1000" dirty="0"/>
          </a:p>
          <a:p>
            <a:pPr lvl="0" latinLnBrk="1"/>
            <a:r>
              <a:rPr lang="en-US" altLang="zh-CN" sz="1000" dirty="0"/>
              <a:t>.down</a:t>
            </a:r>
            <a:endParaRPr lang="zh-CN" altLang="zh-CN" sz="1000" dirty="0"/>
          </a:p>
          <a:p>
            <a:pPr lvl="0" latinLnBrk="1"/>
            <a:r>
              <a:rPr lang="en-US" altLang="zh-CN" sz="1000" dirty="0"/>
              <a:t>.left</a:t>
            </a:r>
            <a:endParaRPr lang="zh-CN" altLang="zh-CN" sz="1000" dirty="0"/>
          </a:p>
          <a:p>
            <a:pPr lvl="0" latinLnBrk="1"/>
            <a:r>
              <a:rPr lang="en-US" altLang="zh-CN" sz="1000" dirty="0"/>
              <a:t>.</a:t>
            </a:r>
            <a:r>
              <a:rPr lang="en-US" altLang="zh-CN" sz="1000" dirty="0" smtClean="0"/>
              <a:t>right</a:t>
            </a:r>
            <a:endParaRPr lang="zh-CN" altLang="zh-CN" sz="1000" dirty="0"/>
          </a:p>
        </p:txBody>
      </p:sp>
    </p:spTree>
    <p:extLst>
      <p:ext uri="{BB962C8B-B14F-4D97-AF65-F5344CB8AC3E}">
        <p14:creationId xmlns:p14="http://schemas.microsoft.com/office/powerpoint/2010/main" val="10596658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3.5 </a:t>
            </a:r>
            <a:r>
              <a:rPr lang="zh-CN" altLang="zh-CN" dirty="0" smtClean="0"/>
              <a:t>在</a:t>
            </a:r>
            <a:r>
              <a:rPr lang="en-US" altLang="zh-CN" dirty="0"/>
              <a:t>Vue</a:t>
            </a:r>
            <a:r>
              <a:rPr lang="zh-CN" altLang="zh-CN" dirty="0"/>
              <a:t>中使用样式</a:t>
            </a:r>
            <a:endParaRPr altLang="zh-CN" dirty="0"/>
          </a:p>
        </p:txBody>
      </p:sp>
      <p:sp>
        <p:nvSpPr>
          <p:cNvPr id="52227" name="Rectangle 2"/>
          <p:cNvSpPr/>
          <p:nvPr/>
        </p:nvSpPr>
        <p:spPr>
          <a:xfrm>
            <a:off x="900113" y="1419622"/>
            <a:ext cx="7186613" cy="2246769"/>
          </a:xfrm>
          <a:prstGeom prst="rect">
            <a:avLst/>
          </a:prstGeom>
          <a:noFill/>
          <a:ln w="9525">
            <a:noFill/>
          </a:ln>
        </p:spPr>
        <p:txBody>
          <a:bodyPr anchor="ctr" anchorCtr="0">
            <a:spAutoFit/>
          </a:bodyPr>
          <a:lstStyle/>
          <a:p>
            <a:pPr latinLnBrk="1"/>
            <a:r>
              <a:rPr lang="zh-CN" altLang="zh-CN" sz="1000" b="1" dirty="0"/>
              <a:t>使用</a:t>
            </a:r>
            <a:r>
              <a:rPr lang="en-US" altLang="zh-CN" sz="1000" b="1" dirty="0"/>
              <a:t>class</a:t>
            </a:r>
            <a:r>
              <a:rPr lang="zh-CN" altLang="zh-CN" sz="1000" b="1" dirty="0"/>
              <a:t>样</a:t>
            </a:r>
            <a:r>
              <a:rPr lang="zh-CN" altLang="zh-CN" sz="1000" b="1" dirty="0" smtClean="0"/>
              <a:t>式</a:t>
            </a:r>
            <a:endParaRPr lang="en-US" altLang="zh-CN" sz="1000" b="1" dirty="0" smtClean="0"/>
          </a:p>
          <a:p>
            <a:pPr latinLnBrk="1"/>
            <a:r>
              <a:rPr lang="en-US" altLang="zh-CN" sz="1000" dirty="0"/>
              <a:t>&lt;div :class="['red', 'default</a:t>
            </a:r>
            <a:r>
              <a:rPr lang="en-US" altLang="zh-CN" sz="1000" dirty="0" smtClean="0"/>
              <a:t>']"&gt;</a:t>
            </a:r>
          </a:p>
          <a:p>
            <a:pPr latinLnBrk="1"/>
            <a:r>
              <a:rPr lang="en-US" altLang="zh-CN" sz="1000" dirty="0"/>
              <a:t>&lt;div :class="['default', isActive?'active</a:t>
            </a:r>
            <a:r>
              <a:rPr lang="en-US" altLang="zh-CN" sz="1000" dirty="0" smtClean="0"/>
              <a:t>':'']"&gt;</a:t>
            </a:r>
          </a:p>
          <a:p>
            <a:pPr latinLnBrk="1"/>
            <a:r>
              <a:rPr lang="en-US" altLang="zh-CN" sz="1000" dirty="0"/>
              <a:t>&lt;div :class="['default', 'italic', {'active':isActive} </a:t>
            </a:r>
            <a:r>
              <a:rPr lang="en-US" altLang="zh-CN" sz="1000" dirty="0" smtClean="0"/>
              <a:t>]"&gt;</a:t>
            </a:r>
          </a:p>
          <a:p>
            <a:pPr latinLnBrk="1"/>
            <a:r>
              <a:rPr lang="en-US" altLang="zh-CN" sz="1000" dirty="0"/>
              <a:t>&lt;div :class="{default:true, italic:true, active:true}"&gt;</a:t>
            </a:r>
            <a:endParaRPr lang="zh-CN" altLang="zh-CN" sz="1000" dirty="0"/>
          </a:p>
          <a:p>
            <a:pPr latinLnBrk="1"/>
            <a:r>
              <a:rPr lang="en-US" altLang="zh-CN" sz="1000" dirty="0"/>
              <a:t> </a:t>
            </a:r>
            <a:r>
              <a:rPr lang="en-US" altLang="zh-CN" sz="1000" dirty="0" smtClean="0"/>
              <a:t>&lt;</a:t>
            </a:r>
            <a:r>
              <a:rPr lang="en-US" altLang="zh-CN" sz="1000" dirty="0"/>
              <a:t>div class="red bold" :class="classObj"&gt;</a:t>
            </a:r>
            <a:r>
              <a:rPr lang="zh-CN" altLang="zh-CN" sz="1000" dirty="0"/>
              <a:t>年年月月花相似</a:t>
            </a:r>
            <a:r>
              <a:rPr lang="en-US" altLang="zh-CN" sz="1000" dirty="0"/>
              <a:t>&lt;/div</a:t>
            </a:r>
            <a:r>
              <a:rPr lang="en-US" altLang="zh-CN" sz="1000" dirty="0" smtClean="0"/>
              <a:t>&gt;</a:t>
            </a:r>
          </a:p>
          <a:p>
            <a:pPr latinLnBrk="1"/>
            <a:endParaRPr lang="en-US" altLang="zh-CN" sz="1000" b="1" dirty="0"/>
          </a:p>
          <a:p>
            <a:pPr latinLnBrk="1"/>
            <a:r>
              <a:rPr lang="zh-CN" altLang="zh-CN" sz="1000" b="1" dirty="0"/>
              <a:t>使用内联样式</a:t>
            </a:r>
          </a:p>
          <a:p>
            <a:pPr latinLnBrk="1"/>
            <a:r>
              <a:rPr lang="en-US" altLang="zh-CN" sz="1000" dirty="0"/>
              <a:t>&lt;div :style="{color: 'blue', 'font-size': '24px</a:t>
            </a:r>
            <a:r>
              <a:rPr lang="en-US" altLang="zh-CN" sz="1000" dirty="0" smtClean="0"/>
              <a:t>'}"&gt;</a:t>
            </a:r>
          </a:p>
          <a:p>
            <a:pPr latinLnBrk="1"/>
            <a:r>
              <a:rPr lang="en-US" altLang="zh-CN" sz="1000" dirty="0"/>
              <a:t>&lt;div :style="styleObj"&gt;</a:t>
            </a:r>
            <a:endParaRPr lang="zh-CN" altLang="zh-CN" sz="1000" dirty="0"/>
          </a:p>
          <a:p>
            <a:pPr latinLnBrk="1"/>
            <a:r>
              <a:rPr lang="en-US" altLang="zh-CN" sz="1000" dirty="0" smtClean="0"/>
              <a:t>data(){</a:t>
            </a:r>
          </a:p>
          <a:p>
            <a:pPr latinLnBrk="1"/>
            <a:r>
              <a:rPr lang="en-US" altLang="zh-CN" sz="1000" dirty="0"/>
              <a:t>r</a:t>
            </a:r>
            <a:r>
              <a:rPr lang="en-US" altLang="zh-CN" sz="1000" dirty="0" smtClean="0"/>
              <a:t>eturn </a:t>
            </a:r>
            <a:r>
              <a:rPr lang="en-US" altLang="zh-CN" sz="1000" dirty="0"/>
              <a:t>styleObj:{color: 'green', 'font-size': '18px'}</a:t>
            </a:r>
            <a:endParaRPr lang="zh-CN" altLang="zh-CN" sz="1000" dirty="0"/>
          </a:p>
          <a:p>
            <a:pPr latinLnBrk="1"/>
            <a:r>
              <a:rPr lang="en-US" altLang="zh-CN" sz="1000" dirty="0" smtClean="0"/>
              <a:t>}</a:t>
            </a:r>
          </a:p>
          <a:p>
            <a:pPr latinLnBrk="1"/>
            <a:r>
              <a:rPr lang="en-US" altLang="zh-CN" sz="1000" dirty="0"/>
              <a:t>&lt;div :style="[styleBase, styleOrange]"&gt;</a:t>
            </a:r>
            <a:endParaRPr lang="zh-CN" altLang="zh-CN" sz="1000" dirty="0"/>
          </a:p>
        </p:txBody>
      </p:sp>
    </p:spTree>
    <p:extLst>
      <p:ext uri="{BB962C8B-B14F-4D97-AF65-F5344CB8AC3E}">
        <p14:creationId xmlns:p14="http://schemas.microsoft.com/office/powerpoint/2010/main" val="27796386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3.6 </a:t>
            </a:r>
            <a:r>
              <a:rPr lang="zh-CN" altLang="zh-CN" dirty="0" smtClean="0"/>
              <a:t>条</a:t>
            </a:r>
            <a:r>
              <a:rPr lang="zh-CN" altLang="zh-CN" dirty="0"/>
              <a:t>件判断</a:t>
            </a:r>
            <a:endParaRPr altLang="zh-CN" dirty="0"/>
          </a:p>
        </p:txBody>
      </p:sp>
      <p:sp>
        <p:nvSpPr>
          <p:cNvPr id="52227" name="Rectangle 2"/>
          <p:cNvSpPr/>
          <p:nvPr/>
        </p:nvSpPr>
        <p:spPr>
          <a:xfrm>
            <a:off x="900112" y="943946"/>
            <a:ext cx="7186613" cy="3939540"/>
          </a:xfrm>
          <a:prstGeom prst="rect">
            <a:avLst/>
          </a:prstGeom>
          <a:noFill/>
          <a:ln w="9525">
            <a:noFill/>
          </a:ln>
        </p:spPr>
        <p:txBody>
          <a:bodyPr anchor="ctr" anchorCtr="0">
            <a:spAutoFit/>
          </a:bodyPr>
          <a:lstStyle/>
          <a:p>
            <a:pPr latinLnBrk="1"/>
            <a:r>
              <a:rPr lang="en-US" altLang="zh-CN" sz="1000" b="1" dirty="0"/>
              <a:t>v-if</a:t>
            </a:r>
            <a:endParaRPr lang="zh-CN" altLang="zh-CN" sz="1000" b="1" dirty="0"/>
          </a:p>
          <a:p>
            <a:pPr latinLnBrk="1"/>
            <a:r>
              <a:rPr lang="en-US" altLang="zh-CN" sz="1000" dirty="0"/>
              <a:t>v-if </a:t>
            </a:r>
            <a:r>
              <a:rPr lang="zh-CN" altLang="zh-CN" sz="1000" dirty="0"/>
              <a:t>指令用于条件性地渲染一块内容，这块内容只会在指令的表达式返回</a:t>
            </a:r>
            <a:r>
              <a:rPr lang="en-US" altLang="zh-CN" sz="1000" dirty="0"/>
              <a:t> true </a:t>
            </a:r>
            <a:r>
              <a:rPr lang="zh-CN" altLang="zh-CN" sz="1000" dirty="0"/>
              <a:t>值时被渲染</a:t>
            </a:r>
            <a:r>
              <a:rPr lang="zh-CN" altLang="zh-CN" sz="1000" dirty="0" smtClean="0"/>
              <a:t>。</a:t>
            </a:r>
            <a:endParaRPr lang="en-US" altLang="zh-CN" sz="1000" dirty="0" smtClean="0"/>
          </a:p>
          <a:p>
            <a:pPr latinLnBrk="1"/>
            <a:endParaRPr lang="en-US" altLang="zh-CN" sz="1000" dirty="0"/>
          </a:p>
          <a:p>
            <a:pPr latinLnBrk="1"/>
            <a:r>
              <a:rPr lang="en-US" altLang="zh-CN" sz="1000" b="1" dirty="0"/>
              <a:t>v-if … v-else</a:t>
            </a:r>
            <a:r>
              <a:rPr lang="en-US" altLang="zh-CN" sz="1000" dirty="0"/>
              <a:t> </a:t>
            </a:r>
            <a:endParaRPr lang="zh-CN" altLang="zh-CN" sz="1000" b="1" dirty="0"/>
          </a:p>
          <a:p>
            <a:r>
              <a:rPr lang="zh-CN" altLang="zh-CN" sz="1000" dirty="0"/>
              <a:t>在</a:t>
            </a:r>
            <a:r>
              <a:rPr lang="en-US" altLang="zh-CN" sz="1000" dirty="0"/>
              <a:t>v-if</a:t>
            </a:r>
            <a:r>
              <a:rPr lang="zh-CN" altLang="zh-CN" sz="1000" dirty="0"/>
              <a:t>后面，也可以用</a:t>
            </a:r>
            <a:r>
              <a:rPr lang="en-US" altLang="zh-CN" sz="1000" dirty="0"/>
              <a:t> v-else </a:t>
            </a:r>
            <a:r>
              <a:rPr lang="zh-CN" altLang="zh-CN" sz="1000" dirty="0"/>
              <a:t>添加一个</a:t>
            </a:r>
            <a:r>
              <a:rPr lang="en-US" altLang="zh-CN" sz="1000" dirty="0"/>
              <a:t>“else </a:t>
            </a:r>
            <a:r>
              <a:rPr lang="zh-CN" altLang="zh-CN" sz="1000" dirty="0"/>
              <a:t>块</a:t>
            </a:r>
            <a:r>
              <a:rPr lang="en-US" altLang="zh-CN" sz="1000" dirty="0" smtClean="0"/>
              <a:t>”</a:t>
            </a:r>
          </a:p>
          <a:p>
            <a:pPr latinLnBrk="1"/>
            <a:endParaRPr lang="en-US" altLang="zh-CN" sz="1000" dirty="0"/>
          </a:p>
          <a:p>
            <a:pPr latinLnBrk="1"/>
            <a:r>
              <a:rPr lang="zh-CN" altLang="zh-CN" sz="1000" b="1" dirty="0"/>
              <a:t> </a:t>
            </a:r>
            <a:r>
              <a:rPr lang="en-US" altLang="zh-CN" sz="1000" b="1" dirty="0"/>
              <a:t>v-else-if</a:t>
            </a:r>
            <a:endParaRPr lang="zh-CN" altLang="zh-CN" sz="1000" b="1" dirty="0"/>
          </a:p>
          <a:p>
            <a:r>
              <a:rPr lang="en-US" altLang="zh-CN" sz="1000" dirty="0"/>
              <a:t>v-else-if</a:t>
            </a:r>
            <a:r>
              <a:rPr lang="zh-CN" altLang="zh-CN" sz="1000" dirty="0"/>
              <a:t>，顾名思义，充当 </a:t>
            </a:r>
            <a:r>
              <a:rPr lang="en-US" altLang="zh-CN" sz="1000" dirty="0"/>
              <a:t>v-if </a:t>
            </a:r>
            <a:r>
              <a:rPr lang="zh-CN" altLang="zh-CN" sz="1000" dirty="0"/>
              <a:t>的</a:t>
            </a:r>
            <a:r>
              <a:rPr lang="en-US" altLang="zh-CN" sz="1000" dirty="0"/>
              <a:t>“else-if </a:t>
            </a:r>
            <a:r>
              <a:rPr lang="zh-CN" altLang="zh-CN" sz="1000" dirty="0"/>
              <a:t>块</a:t>
            </a:r>
            <a:r>
              <a:rPr lang="en-US" altLang="zh-CN" sz="1000" dirty="0"/>
              <a:t>”</a:t>
            </a:r>
            <a:r>
              <a:rPr lang="zh-CN" altLang="zh-CN" sz="1000" dirty="0"/>
              <a:t>，可以连续使</a:t>
            </a:r>
            <a:r>
              <a:rPr lang="zh-CN" altLang="zh-CN" sz="1000" dirty="0" smtClean="0"/>
              <a:t>用</a:t>
            </a:r>
            <a:endParaRPr lang="en-US" altLang="zh-CN" sz="1000" dirty="0" smtClean="0"/>
          </a:p>
          <a:p>
            <a:endParaRPr lang="en-US" altLang="zh-CN" sz="1000" dirty="0"/>
          </a:p>
          <a:p>
            <a:r>
              <a:rPr lang="zh-CN" altLang="zh-CN" sz="1000" b="1" dirty="0"/>
              <a:t>在</a:t>
            </a:r>
            <a:r>
              <a:rPr lang="en-US" altLang="zh-CN" sz="1000" b="1" dirty="0"/>
              <a:t> &lt;template&gt; </a:t>
            </a:r>
            <a:r>
              <a:rPr lang="zh-CN" altLang="zh-CN" sz="1000" b="1" dirty="0"/>
              <a:t>元素上使用</a:t>
            </a:r>
            <a:r>
              <a:rPr lang="en-US" altLang="zh-CN" sz="1000" b="1" dirty="0"/>
              <a:t> v-if </a:t>
            </a:r>
            <a:r>
              <a:rPr lang="zh-CN" altLang="zh-CN" sz="1000" b="1" dirty="0"/>
              <a:t>条件渲染分组</a:t>
            </a:r>
          </a:p>
          <a:p>
            <a:pPr latinLnBrk="1"/>
            <a:r>
              <a:rPr lang="en-US" altLang="zh-CN" sz="1000" dirty="0"/>
              <a:t> &lt;template v-if="flag"&gt;</a:t>
            </a:r>
            <a:endParaRPr lang="zh-CN" altLang="zh-CN" sz="1000" dirty="0"/>
          </a:p>
          <a:p>
            <a:pPr latinLnBrk="1"/>
            <a:r>
              <a:rPr lang="en-US" altLang="zh-CN" sz="1000" dirty="0"/>
              <a:t>      &lt;h1&gt;</a:t>
            </a:r>
            <a:r>
              <a:rPr lang="zh-CN" altLang="zh-CN" sz="1000" dirty="0"/>
              <a:t>倚天屠龙</a:t>
            </a:r>
            <a:r>
              <a:rPr lang="en-US" altLang="zh-CN" sz="1000" dirty="0"/>
              <a:t>&lt;/h1&gt;</a:t>
            </a:r>
            <a:endParaRPr lang="zh-CN" altLang="zh-CN" sz="1000" dirty="0"/>
          </a:p>
          <a:p>
            <a:pPr latinLnBrk="1"/>
            <a:r>
              <a:rPr lang="en-US" altLang="zh-CN" sz="1000" dirty="0"/>
              <a:t>      &lt;p&gt;</a:t>
            </a:r>
            <a:r>
              <a:rPr lang="zh-CN" altLang="zh-CN" sz="1000" dirty="0"/>
              <a:t>宝刀屠龙，号令天下，莫敢不从</a:t>
            </a:r>
            <a:r>
              <a:rPr lang="en-US" altLang="zh-CN" sz="1000" dirty="0"/>
              <a:t>&lt;/p&gt;</a:t>
            </a:r>
            <a:endParaRPr lang="zh-CN" altLang="zh-CN" sz="1000" dirty="0"/>
          </a:p>
          <a:p>
            <a:pPr latinLnBrk="1"/>
            <a:r>
              <a:rPr lang="en-US" altLang="zh-CN" sz="1000" dirty="0"/>
              <a:t>      &lt;p&gt;</a:t>
            </a:r>
            <a:r>
              <a:rPr lang="zh-CN" altLang="zh-CN" sz="1000" dirty="0"/>
              <a:t>倚天不出，谁与争锋</a:t>
            </a:r>
            <a:r>
              <a:rPr lang="en-US" altLang="zh-CN" sz="1000" dirty="0"/>
              <a:t>&lt;/p&gt;</a:t>
            </a:r>
            <a:endParaRPr lang="zh-CN" altLang="zh-CN" sz="1000" dirty="0"/>
          </a:p>
          <a:p>
            <a:pPr latinLnBrk="1"/>
            <a:r>
              <a:rPr lang="en-US" altLang="zh-CN" sz="1000" dirty="0"/>
              <a:t>   &lt;/template</a:t>
            </a:r>
            <a:r>
              <a:rPr lang="en-US" altLang="zh-CN" sz="1000" dirty="0" smtClean="0"/>
              <a:t>&gt;</a:t>
            </a:r>
          </a:p>
          <a:p>
            <a:pPr latinLnBrk="1"/>
            <a:endParaRPr lang="en-US" altLang="zh-CN" sz="1000" dirty="0"/>
          </a:p>
          <a:p>
            <a:pPr latinLnBrk="1"/>
            <a:r>
              <a:rPr lang="en-US" altLang="zh-CN" sz="1000" b="1" dirty="0"/>
              <a:t>v-show</a:t>
            </a:r>
            <a:endParaRPr lang="zh-CN" altLang="zh-CN" sz="1000" b="1" dirty="0"/>
          </a:p>
          <a:p>
            <a:pPr latinLnBrk="1"/>
            <a:r>
              <a:rPr lang="en-US" altLang="zh-CN" sz="1000" dirty="0"/>
              <a:t>v-show </a:t>
            </a:r>
            <a:r>
              <a:rPr lang="zh-CN" altLang="zh-CN" sz="1000" dirty="0"/>
              <a:t>的元素始终会被渲染并保留在</a:t>
            </a:r>
            <a:r>
              <a:rPr lang="en-US" altLang="zh-CN" sz="1000" dirty="0"/>
              <a:t> DOM </a:t>
            </a:r>
            <a:r>
              <a:rPr lang="zh-CN" altLang="zh-CN" sz="1000" dirty="0"/>
              <a:t>中。</a:t>
            </a:r>
            <a:r>
              <a:rPr lang="en-US" altLang="zh-CN" sz="1000" dirty="0"/>
              <a:t>v-show </a:t>
            </a:r>
            <a:r>
              <a:rPr lang="zh-CN" altLang="zh-CN" sz="1000" dirty="0"/>
              <a:t>只是简单地切换元素的</a:t>
            </a:r>
            <a:r>
              <a:rPr lang="en-US" altLang="zh-CN" sz="1000" dirty="0"/>
              <a:t> CSS property display</a:t>
            </a:r>
            <a:r>
              <a:rPr lang="zh-CN" altLang="zh-CN" sz="1000" dirty="0"/>
              <a:t>。</a:t>
            </a:r>
          </a:p>
          <a:p>
            <a:pPr latinLnBrk="1"/>
            <a:r>
              <a:rPr lang="zh-CN" altLang="zh-CN" sz="1000" dirty="0"/>
              <a:t>注意，</a:t>
            </a:r>
            <a:r>
              <a:rPr lang="en-US" altLang="zh-CN" sz="1000" dirty="0"/>
              <a:t>v-show </a:t>
            </a:r>
            <a:r>
              <a:rPr lang="zh-CN" altLang="zh-CN" sz="1000" dirty="0"/>
              <a:t>不支持 </a:t>
            </a:r>
            <a:r>
              <a:rPr lang="en-US" altLang="zh-CN" sz="1000" dirty="0"/>
              <a:t>&lt;template&gt; </a:t>
            </a:r>
            <a:r>
              <a:rPr lang="zh-CN" altLang="zh-CN" sz="1000" dirty="0"/>
              <a:t>元素，也不支持 </a:t>
            </a:r>
            <a:r>
              <a:rPr lang="en-US" altLang="zh-CN" sz="1000" dirty="0"/>
              <a:t>v-else</a:t>
            </a:r>
            <a:endParaRPr lang="zh-CN" altLang="zh-CN" sz="1000" dirty="0"/>
          </a:p>
          <a:p>
            <a:endParaRPr lang="en-US" altLang="zh-CN" sz="1000" dirty="0" smtClean="0"/>
          </a:p>
          <a:p>
            <a:endParaRPr lang="en-US" altLang="zh-CN" sz="1000" dirty="0"/>
          </a:p>
          <a:p>
            <a:pPr latinLnBrk="1"/>
            <a:r>
              <a:rPr lang="en-US" altLang="zh-CN" sz="1000" b="1" dirty="0"/>
              <a:t>v-if vs v-show</a:t>
            </a:r>
            <a:endParaRPr lang="zh-CN" altLang="zh-CN" sz="1000" b="1" dirty="0"/>
          </a:p>
          <a:p>
            <a:pPr latinLnBrk="1"/>
            <a:r>
              <a:rPr lang="en-US" altLang="zh-CN" sz="1000" dirty="0"/>
              <a:t>v-if </a:t>
            </a:r>
            <a:r>
              <a:rPr lang="zh-CN" altLang="zh-CN" sz="1000" dirty="0"/>
              <a:t>是“真正”的条件渲染，因为它会确保在切换过程中条件块内的事件监听器和子组件适当地被销毁和重建。</a:t>
            </a:r>
          </a:p>
          <a:p>
            <a:pPr latinLnBrk="1"/>
            <a:r>
              <a:rPr lang="en-US" altLang="zh-CN" sz="1000" dirty="0"/>
              <a:t> </a:t>
            </a:r>
            <a:endParaRPr lang="zh-CN" altLang="zh-CN" sz="1000" dirty="0"/>
          </a:p>
          <a:p>
            <a:r>
              <a:rPr lang="en-US" altLang="zh-CN" sz="1000" dirty="0"/>
              <a:t>v-if </a:t>
            </a:r>
            <a:r>
              <a:rPr lang="zh-CN" altLang="zh-CN" sz="1000" dirty="0"/>
              <a:t>也是惰性的：如果在初始</a:t>
            </a:r>
          </a:p>
        </p:txBody>
      </p:sp>
    </p:spTree>
    <p:extLst>
      <p:ext uri="{BB962C8B-B14F-4D97-AF65-F5344CB8AC3E}">
        <p14:creationId xmlns:p14="http://schemas.microsoft.com/office/powerpoint/2010/main" val="1530373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3.7</a:t>
            </a:r>
            <a:r>
              <a:rPr lang="zh-CN" altLang="zh-CN" dirty="0"/>
              <a:t>模板中使用</a:t>
            </a:r>
            <a:r>
              <a:rPr lang="en-US" altLang="zh-CN" dirty="0"/>
              <a:t>Javascript</a:t>
            </a:r>
            <a:r>
              <a:rPr lang="zh-CN" altLang="zh-CN" dirty="0"/>
              <a:t>表达</a:t>
            </a:r>
            <a:r>
              <a:rPr lang="zh-CN" altLang="zh-CN" dirty="0" smtClean="0"/>
              <a:t>式</a:t>
            </a:r>
            <a:endParaRPr lang="zh-CN" altLang="zh-CN" dirty="0"/>
          </a:p>
        </p:txBody>
      </p:sp>
      <p:sp>
        <p:nvSpPr>
          <p:cNvPr id="52227" name="Rectangle 2"/>
          <p:cNvSpPr/>
          <p:nvPr/>
        </p:nvSpPr>
        <p:spPr>
          <a:xfrm>
            <a:off x="900112" y="1559498"/>
            <a:ext cx="7186613" cy="2708434"/>
          </a:xfrm>
          <a:prstGeom prst="rect">
            <a:avLst/>
          </a:prstGeom>
          <a:noFill/>
          <a:ln w="9525">
            <a:noFill/>
          </a:ln>
        </p:spPr>
        <p:txBody>
          <a:bodyPr anchor="ctr" anchorCtr="0">
            <a:spAutoFit/>
          </a:bodyPr>
          <a:lstStyle/>
          <a:p>
            <a:pPr latinLnBrk="1"/>
            <a:r>
              <a:rPr lang="zh-CN" altLang="zh-CN" sz="1000" dirty="0"/>
              <a:t>对于所有的数据绑定，</a:t>
            </a:r>
            <a:r>
              <a:rPr lang="en-US" altLang="zh-CN" sz="1000" dirty="0"/>
              <a:t>Vue.js </a:t>
            </a:r>
            <a:r>
              <a:rPr lang="zh-CN" altLang="zh-CN" sz="1000" dirty="0"/>
              <a:t>都提供了完全的</a:t>
            </a:r>
            <a:r>
              <a:rPr lang="en-US" altLang="zh-CN" sz="1000" dirty="0"/>
              <a:t> JavaScript </a:t>
            </a:r>
            <a:r>
              <a:rPr lang="zh-CN" altLang="zh-CN" sz="1000" dirty="0"/>
              <a:t>表达式支持</a:t>
            </a:r>
            <a:r>
              <a:rPr lang="zh-CN" altLang="zh-CN" sz="1000" dirty="0" smtClean="0"/>
              <a:t>。</a:t>
            </a:r>
            <a:endParaRPr lang="en-US" altLang="zh-CN" sz="1000" dirty="0" smtClean="0"/>
          </a:p>
          <a:p>
            <a:pPr latinLnBrk="1"/>
            <a:r>
              <a:rPr lang="en-US" altLang="zh-CN" sz="1000" dirty="0"/>
              <a:t>&lt;div&gt;{{ age + 1 }}&lt;/div&gt;</a:t>
            </a:r>
            <a:endParaRPr lang="zh-CN" altLang="zh-CN" sz="1000" dirty="0"/>
          </a:p>
          <a:p>
            <a:pPr latinLnBrk="1"/>
            <a:r>
              <a:rPr lang="en-US" altLang="zh-CN" sz="1000" dirty="0"/>
              <a:t>&lt;div&gt;{{ isSuccess ? '</a:t>
            </a:r>
            <a:r>
              <a:rPr lang="zh-CN" altLang="zh-CN" sz="1000" dirty="0"/>
              <a:t>兼济天下</a:t>
            </a:r>
            <a:r>
              <a:rPr lang="en-US" altLang="zh-CN" sz="1000" dirty="0"/>
              <a:t>' : '</a:t>
            </a:r>
            <a:r>
              <a:rPr lang="zh-CN" altLang="zh-CN" sz="1000" dirty="0"/>
              <a:t>独善其身</a:t>
            </a:r>
            <a:r>
              <a:rPr lang="en-US" altLang="zh-CN" sz="1000" dirty="0"/>
              <a:t>' }}&lt;/div&gt;</a:t>
            </a:r>
            <a:endParaRPr lang="zh-CN" altLang="zh-CN" sz="1000" dirty="0"/>
          </a:p>
          <a:p>
            <a:pPr latinLnBrk="1"/>
            <a:r>
              <a:rPr lang="en-US" altLang="zh-CN" sz="1000" dirty="0"/>
              <a:t>&lt;div&gt;{{ message.split('').reverse().join('') }}&lt;/div&gt;</a:t>
            </a:r>
            <a:endParaRPr lang="zh-CN" altLang="zh-CN" sz="1000" dirty="0"/>
          </a:p>
          <a:p>
            <a:pPr latinLnBrk="1"/>
            <a:r>
              <a:rPr lang="en-US" altLang="zh-CN" sz="1000" dirty="0"/>
              <a:t>&lt;div v-bind:id="'list-' + id"&gt;{{'list-' + id}}&lt;/div&gt;</a:t>
            </a:r>
            <a:endParaRPr lang="zh-CN" altLang="zh-CN" sz="1000" dirty="0"/>
          </a:p>
          <a:p>
            <a:pPr latinLnBrk="1"/>
            <a:r>
              <a:rPr lang="en-US" altLang="zh-CN" sz="1000" dirty="0"/>
              <a:t>&lt;script&gt;</a:t>
            </a:r>
            <a:endParaRPr lang="zh-CN" altLang="zh-CN" sz="1000" dirty="0"/>
          </a:p>
          <a:p>
            <a:pPr latinLnBrk="1"/>
            <a:r>
              <a:rPr lang="en-US" altLang="zh-CN" sz="1000" dirty="0"/>
              <a:t>    export default {</a:t>
            </a:r>
            <a:endParaRPr lang="zh-CN" altLang="zh-CN" sz="1000" dirty="0"/>
          </a:p>
          <a:p>
            <a:pPr latinLnBrk="1"/>
            <a:r>
              <a:rPr lang="en-US" altLang="zh-CN" sz="1000" dirty="0"/>
              <a:t>        data(){</a:t>
            </a:r>
            <a:endParaRPr lang="zh-CN" altLang="zh-CN" sz="1000" dirty="0"/>
          </a:p>
          <a:p>
            <a:pPr latinLnBrk="1"/>
            <a:r>
              <a:rPr lang="en-US" altLang="zh-CN" sz="1000" dirty="0"/>
              <a:t>            return {</a:t>
            </a:r>
            <a:endParaRPr lang="zh-CN" altLang="zh-CN" sz="1000" dirty="0"/>
          </a:p>
          <a:p>
            <a:pPr latinLnBrk="1"/>
            <a:r>
              <a:rPr lang="en-US" altLang="zh-CN" sz="1000" dirty="0"/>
              <a:t>              age:16,</a:t>
            </a:r>
            <a:endParaRPr lang="zh-CN" altLang="zh-CN" sz="1000" dirty="0"/>
          </a:p>
          <a:p>
            <a:pPr latinLnBrk="1"/>
            <a:r>
              <a:rPr lang="en-US" altLang="zh-CN" sz="1000" dirty="0"/>
              <a:t>              isSuccess:true,</a:t>
            </a:r>
            <a:endParaRPr lang="zh-CN" altLang="zh-CN" sz="1000" dirty="0"/>
          </a:p>
          <a:p>
            <a:pPr latinLnBrk="1"/>
            <a:r>
              <a:rPr lang="en-US" altLang="zh-CN" sz="1000" dirty="0"/>
              <a:t>              message:'</a:t>
            </a:r>
            <a:r>
              <a:rPr lang="zh-CN" altLang="zh-CN" sz="1000" dirty="0"/>
              <a:t>心清可品茶</a:t>
            </a:r>
            <a:r>
              <a:rPr lang="en-US" altLang="zh-CN" sz="1000" dirty="0"/>
              <a:t>',</a:t>
            </a:r>
            <a:endParaRPr lang="zh-CN" altLang="zh-CN" sz="1000" dirty="0"/>
          </a:p>
          <a:p>
            <a:pPr latinLnBrk="1"/>
            <a:r>
              <a:rPr lang="en-US" altLang="zh-CN" sz="1000" dirty="0"/>
              <a:t>              id:1,</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&lt;/script</a:t>
            </a:r>
            <a:r>
              <a:rPr lang="en-US" altLang="zh-CN" sz="1000" dirty="0" smtClean="0"/>
              <a:t>&gt;</a:t>
            </a:r>
            <a:endParaRPr lang="zh-CN" altLang="zh-CN" sz="1000" dirty="0"/>
          </a:p>
        </p:txBody>
      </p:sp>
    </p:spTree>
    <p:extLst>
      <p:ext uri="{BB962C8B-B14F-4D97-AF65-F5344CB8AC3E}">
        <p14:creationId xmlns:p14="http://schemas.microsoft.com/office/powerpoint/2010/main" val="27093719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t>安装 TypeScript</a:t>
            </a:r>
          </a:p>
        </p:txBody>
      </p:sp>
      <p:sp>
        <p:nvSpPr>
          <p:cNvPr id="7173" name="Rectangle 5"/>
          <p:cNvSpPr/>
          <p:nvPr/>
        </p:nvSpPr>
        <p:spPr>
          <a:xfrm>
            <a:off x="827405" y="1203960"/>
            <a:ext cx="4126865" cy="2322830"/>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zh-CN" sz="1200" dirty="0"/>
              <a:t>1.2.1 安装node.js：</a:t>
            </a:r>
          </a:p>
          <a:p>
            <a:pPr marL="0" lvl="0" indent="0">
              <a:buNone/>
            </a:pPr>
            <a:r>
              <a:rPr altLang="zh-CN" sz="1200" b="0" dirty="0"/>
              <a:t>node.js官网地址： https://nodejs.org/zh-cn/</a:t>
            </a:r>
          </a:p>
          <a:p>
            <a:pPr marL="0" lvl="0" indent="0">
              <a:buNone/>
            </a:pPr>
            <a:r>
              <a:rPr altLang="zh-CN" sz="1200" b="0" dirty="0"/>
              <a:t>下载地址是：https://nodejs.org/download/release/v15.4.0/，如图所示，下载完成之后，直接双击安装包进行安装即可。</a:t>
            </a:r>
          </a:p>
          <a:p>
            <a:pPr marL="0" lvl="0" indent="0">
              <a:buNone/>
            </a:pPr>
            <a:endParaRPr altLang="zh-CN" sz="1200" b="0" dirty="0"/>
          </a:p>
          <a:p>
            <a:pPr marL="0" lvl="0" indent="0">
              <a:buNone/>
            </a:pPr>
            <a:r>
              <a:rPr altLang="zh-CN" sz="1200" b="0" dirty="0"/>
              <a:t>node.js安装完成之后，在控制台执行命令node -v可查看当前安装的node版本，执行结果如下：</a:t>
            </a:r>
          </a:p>
          <a:p>
            <a:pPr marL="0" lvl="0" indent="0">
              <a:buNone/>
            </a:pPr>
            <a:r>
              <a:rPr altLang="zh-CN" sz="1200" b="0" dirty="0"/>
              <a:t>C:\Users\zouqi&gt;node -v</a:t>
            </a:r>
          </a:p>
          <a:p>
            <a:pPr marL="0" lvl="0" indent="0">
              <a:buNone/>
            </a:pPr>
            <a:r>
              <a:rPr altLang="zh-CN" sz="1200" b="0" dirty="0"/>
              <a:t>v14.15.4</a:t>
            </a:r>
          </a:p>
        </p:txBody>
      </p:sp>
      <p:pic>
        <p:nvPicPr>
          <p:cNvPr id="117" name="图片 5"/>
          <p:cNvPicPr>
            <a:picLocks noChangeAspect="1"/>
          </p:cNvPicPr>
          <p:nvPr/>
        </p:nvPicPr>
        <p:blipFill>
          <a:blip r:embed="rId3"/>
          <a:stretch>
            <a:fillRect/>
          </a:stretch>
        </p:blipFill>
        <p:spPr>
          <a:xfrm>
            <a:off x="5219700" y="780415"/>
            <a:ext cx="3602990" cy="344868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3.8 </a:t>
            </a:r>
            <a:r>
              <a:rPr lang="zh-CN" altLang="zh-CN" dirty="0" smtClean="0"/>
              <a:t>计</a:t>
            </a:r>
            <a:r>
              <a:rPr lang="zh-CN" altLang="zh-CN" dirty="0"/>
              <a:t>算属性</a:t>
            </a:r>
          </a:p>
        </p:txBody>
      </p:sp>
      <p:sp>
        <p:nvSpPr>
          <p:cNvPr id="52227" name="Rectangle 2"/>
          <p:cNvSpPr/>
          <p:nvPr/>
        </p:nvSpPr>
        <p:spPr>
          <a:xfrm>
            <a:off x="900113" y="1347614"/>
            <a:ext cx="7186613" cy="2246769"/>
          </a:xfrm>
          <a:prstGeom prst="rect">
            <a:avLst/>
          </a:prstGeom>
          <a:noFill/>
          <a:ln w="9525">
            <a:noFill/>
          </a:ln>
        </p:spPr>
        <p:txBody>
          <a:bodyPr anchor="ctr" anchorCtr="0">
            <a:spAutoFit/>
          </a:bodyPr>
          <a:lstStyle/>
          <a:p>
            <a:pPr latinLnBrk="1"/>
            <a:r>
              <a:rPr lang="zh-CN" altLang="zh-CN" sz="1000" dirty="0"/>
              <a:t>在模板中表达式非常便利，但是它们实际上只用于简单的操作</a:t>
            </a:r>
            <a:r>
              <a:rPr lang="zh-CN" altLang="zh-CN" sz="1000" dirty="0" smtClean="0"/>
              <a:t>。</a:t>
            </a:r>
            <a:endParaRPr lang="en-US" altLang="zh-CN" sz="1000" dirty="0" smtClean="0"/>
          </a:p>
          <a:p>
            <a:pPr latinLnBrk="1"/>
            <a:r>
              <a:rPr lang="zh-CN" altLang="zh-CN" sz="1000" dirty="0"/>
              <a:t>如果需要多于一个表达式的逻辑，应当使用计算属性</a:t>
            </a:r>
            <a:r>
              <a:rPr lang="zh-CN" altLang="zh-CN" sz="1000" dirty="0" smtClean="0"/>
              <a:t>。</a:t>
            </a:r>
            <a:endParaRPr lang="en-US" altLang="zh-CN" sz="1000" dirty="0" smtClean="0"/>
          </a:p>
          <a:p>
            <a:pPr latinLnBrk="1"/>
            <a:r>
              <a:rPr lang="en-US" altLang="zh-CN" sz="1000" dirty="0"/>
              <a:t>&lt;div v-text="reversedMessage"&gt;&lt;/div&gt;</a:t>
            </a:r>
            <a:endParaRPr lang="zh-CN" altLang="zh-CN" sz="1000" dirty="0"/>
          </a:p>
          <a:p>
            <a:pPr latinLnBrk="1"/>
            <a:r>
              <a:rPr lang="en-US" altLang="zh-CN" sz="1000" dirty="0"/>
              <a:t>  computed: {</a:t>
            </a:r>
            <a:endParaRPr lang="zh-CN" altLang="zh-CN" sz="1000" dirty="0"/>
          </a:p>
          <a:p>
            <a:pPr latinLnBrk="1"/>
            <a:r>
              <a:rPr lang="en-US" altLang="zh-CN" sz="1000" dirty="0"/>
              <a:t>    // </a:t>
            </a:r>
            <a:r>
              <a:rPr lang="zh-CN" altLang="zh-CN" sz="1000" dirty="0"/>
              <a:t>计算属性的</a:t>
            </a:r>
            <a:r>
              <a:rPr lang="en-US" altLang="zh-CN" sz="1000" dirty="0"/>
              <a:t> getter</a:t>
            </a:r>
            <a:endParaRPr lang="zh-CN" altLang="zh-CN" sz="1000" dirty="0"/>
          </a:p>
          <a:p>
            <a:pPr latinLnBrk="1"/>
            <a:r>
              <a:rPr lang="en-US" altLang="zh-CN" sz="1000" dirty="0"/>
              <a:t>    reversedMessage: function() {</a:t>
            </a:r>
            <a:endParaRPr lang="zh-CN" altLang="zh-CN" sz="1000" dirty="0"/>
          </a:p>
          <a:p>
            <a:pPr latinLnBrk="1"/>
            <a:r>
              <a:rPr lang="en-US" altLang="zh-CN" sz="1000" dirty="0"/>
              <a:t>      // `this` </a:t>
            </a:r>
            <a:r>
              <a:rPr lang="zh-CN" altLang="zh-CN" sz="1000" dirty="0"/>
              <a:t>指向</a:t>
            </a:r>
            <a:r>
              <a:rPr lang="en-US" altLang="zh-CN" sz="1000" dirty="0"/>
              <a:t> vm </a:t>
            </a:r>
            <a:r>
              <a:rPr lang="zh-CN" altLang="zh-CN" sz="1000" dirty="0"/>
              <a:t>实例</a:t>
            </a:r>
          </a:p>
          <a:p>
            <a:pPr latinLnBrk="1"/>
            <a:r>
              <a:rPr lang="en-US" altLang="zh-CN" sz="1000" dirty="0"/>
              <a:t>      return this.message</a:t>
            </a:r>
            <a:endParaRPr lang="zh-CN" altLang="zh-CN" sz="1000" dirty="0"/>
          </a:p>
          <a:p>
            <a:pPr latinLnBrk="1"/>
            <a:r>
              <a:rPr lang="en-US" altLang="zh-CN" sz="1000" dirty="0"/>
              <a:t>        .split("")</a:t>
            </a:r>
            <a:endParaRPr lang="zh-CN" altLang="zh-CN" sz="1000" dirty="0"/>
          </a:p>
          <a:p>
            <a:pPr latinLnBrk="1"/>
            <a:r>
              <a:rPr lang="en-US" altLang="zh-CN" sz="1000" dirty="0"/>
              <a:t>        .reverse()</a:t>
            </a:r>
            <a:endParaRPr lang="zh-CN" altLang="zh-CN" sz="1000" dirty="0"/>
          </a:p>
          <a:p>
            <a:pPr latinLnBrk="1"/>
            <a:r>
              <a:rPr lang="en-US" altLang="zh-CN" sz="1000" dirty="0"/>
              <a:t>        .join("");</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zh-CN" altLang="zh-CN" sz="1000" dirty="0"/>
              <a:t>你可以像绑定普通</a:t>
            </a:r>
            <a:r>
              <a:rPr lang="en-US" altLang="zh-CN" sz="1000" dirty="0"/>
              <a:t> property </a:t>
            </a:r>
            <a:r>
              <a:rPr lang="zh-CN" altLang="zh-CN" sz="1000" dirty="0"/>
              <a:t>一样在模板中绑定计算属性。</a:t>
            </a:r>
          </a:p>
        </p:txBody>
      </p:sp>
    </p:spTree>
    <p:extLst>
      <p:ext uri="{BB962C8B-B14F-4D97-AF65-F5344CB8AC3E}">
        <p14:creationId xmlns:p14="http://schemas.microsoft.com/office/powerpoint/2010/main" val="2758547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3.9 watch</a:t>
            </a:r>
            <a:endParaRPr lang="zh-CN" altLang="zh-CN" dirty="0"/>
          </a:p>
        </p:txBody>
      </p:sp>
      <p:sp>
        <p:nvSpPr>
          <p:cNvPr id="52227" name="Rectangle 2"/>
          <p:cNvSpPr/>
          <p:nvPr/>
        </p:nvSpPr>
        <p:spPr>
          <a:xfrm>
            <a:off x="925590" y="930343"/>
            <a:ext cx="7534842" cy="4108817"/>
          </a:xfrm>
          <a:prstGeom prst="rect">
            <a:avLst/>
          </a:prstGeom>
          <a:noFill/>
          <a:ln w="9525">
            <a:noFill/>
          </a:ln>
        </p:spPr>
        <p:txBody>
          <a:bodyPr wrap="square" anchor="ctr" anchorCtr="0">
            <a:spAutoFit/>
          </a:bodyPr>
          <a:lstStyle/>
          <a:p>
            <a:pPr latinLnBrk="1"/>
            <a:r>
              <a:rPr lang="zh-CN" altLang="zh-CN" sz="900" dirty="0"/>
              <a:t>在</a:t>
            </a:r>
            <a:r>
              <a:rPr lang="en-US" altLang="zh-CN" sz="900" dirty="0"/>
              <a:t>vue</a:t>
            </a:r>
            <a:r>
              <a:rPr lang="zh-CN" altLang="zh-CN" sz="900" dirty="0"/>
              <a:t>中，使用</a:t>
            </a:r>
            <a:r>
              <a:rPr lang="en-US" altLang="zh-CN" sz="900" dirty="0"/>
              <a:t>watch</a:t>
            </a:r>
            <a:r>
              <a:rPr lang="zh-CN" altLang="zh-CN" sz="900" dirty="0"/>
              <a:t>可监听响应数据的变化。虽然计算属性在大多数情况下更合适，但有时也需要一个自定义的侦听器。这就是为什么</a:t>
            </a:r>
            <a:r>
              <a:rPr lang="en-US" altLang="zh-CN" sz="900" dirty="0"/>
              <a:t> Vue </a:t>
            </a:r>
            <a:r>
              <a:rPr lang="zh-CN" altLang="zh-CN" sz="900" dirty="0"/>
              <a:t>通过</a:t>
            </a:r>
            <a:r>
              <a:rPr lang="en-US" altLang="zh-CN" sz="900" dirty="0"/>
              <a:t> watch </a:t>
            </a:r>
            <a:r>
              <a:rPr lang="zh-CN" altLang="zh-CN" sz="900" dirty="0"/>
              <a:t>选项提供了一个更通用的方法，来响应数据的变化。</a:t>
            </a:r>
            <a:r>
              <a:rPr lang="en-US" altLang="zh-CN" sz="900" dirty="0"/>
              <a:t>watch</a:t>
            </a:r>
            <a:r>
              <a:rPr lang="zh-CN" altLang="zh-CN" sz="900" dirty="0"/>
              <a:t>的用法大致有三种，分别是常规用法、立即执行和深度监听</a:t>
            </a:r>
            <a:r>
              <a:rPr lang="zh-CN" altLang="zh-CN" sz="900" dirty="0" smtClean="0"/>
              <a:t>。</a:t>
            </a:r>
            <a:endParaRPr lang="en-US" altLang="zh-CN" sz="900" dirty="0" smtClean="0"/>
          </a:p>
          <a:p>
            <a:pPr latinLnBrk="1"/>
            <a:r>
              <a:rPr lang="en-US" altLang="zh-CN" sz="900" dirty="0"/>
              <a:t>  watch: {</a:t>
            </a:r>
            <a:endParaRPr lang="zh-CN" altLang="zh-CN" sz="900" dirty="0"/>
          </a:p>
          <a:p>
            <a:pPr latinLnBrk="1"/>
            <a:r>
              <a:rPr lang="en-US" altLang="zh-CN" sz="900" dirty="0"/>
              <a:t>    </a:t>
            </a:r>
            <a:r>
              <a:rPr lang="en-US" altLang="zh-CN" sz="900" i="1" dirty="0"/>
              <a:t>/**</a:t>
            </a:r>
            <a:endParaRPr lang="zh-CN" altLang="zh-CN" sz="900" dirty="0"/>
          </a:p>
          <a:p>
            <a:pPr latinLnBrk="1"/>
            <a:r>
              <a:rPr lang="en-US" altLang="zh-CN" sz="900" i="1" dirty="0"/>
              <a:t>     * newVal:</a:t>
            </a:r>
            <a:r>
              <a:rPr lang="zh-CN" altLang="zh-CN" sz="900" i="1" dirty="0"/>
              <a:t>新值</a:t>
            </a:r>
            <a:endParaRPr lang="zh-CN" altLang="zh-CN" sz="900" dirty="0"/>
          </a:p>
          <a:p>
            <a:pPr latinLnBrk="1"/>
            <a:r>
              <a:rPr lang="en-US" altLang="zh-CN" sz="900" i="1" dirty="0"/>
              <a:t>     * oldVal:</a:t>
            </a:r>
            <a:r>
              <a:rPr lang="zh-CN" altLang="zh-CN" sz="900" i="1" dirty="0"/>
              <a:t>旧值</a:t>
            </a:r>
            <a:endParaRPr lang="zh-CN" altLang="zh-CN" sz="900" dirty="0"/>
          </a:p>
          <a:p>
            <a:pPr latinLnBrk="1"/>
            <a:r>
              <a:rPr lang="en-US" altLang="zh-CN" sz="900" i="1" dirty="0"/>
              <a:t>     */</a:t>
            </a:r>
            <a:endParaRPr lang="zh-CN" altLang="zh-CN" sz="900" dirty="0"/>
          </a:p>
          <a:p>
            <a:pPr latinLnBrk="1"/>
            <a:r>
              <a:rPr lang="en-US" altLang="zh-CN" sz="900" dirty="0"/>
              <a:t>    name(newVal, oldVal) {</a:t>
            </a:r>
            <a:endParaRPr lang="zh-CN" altLang="zh-CN" sz="900" dirty="0"/>
          </a:p>
          <a:p>
            <a:pPr latinLnBrk="1"/>
            <a:r>
              <a:rPr lang="en-US" altLang="zh-CN" sz="900" dirty="0"/>
              <a:t>     this.msg='</a:t>
            </a:r>
            <a:r>
              <a:rPr lang="zh-CN" altLang="zh-CN" sz="900" dirty="0"/>
              <a:t>之前是</a:t>
            </a:r>
            <a:r>
              <a:rPr lang="en-US" altLang="zh-CN" sz="900" dirty="0"/>
              <a:t>'+oldVal + "</a:t>
            </a:r>
            <a:r>
              <a:rPr lang="zh-CN" altLang="zh-CN" sz="900" dirty="0"/>
              <a:t>在偷窥小龙女；</a:t>
            </a:r>
            <a:r>
              <a:rPr lang="en-US" altLang="zh-CN" sz="900" dirty="0"/>
              <a:t>";</a:t>
            </a:r>
            <a:endParaRPr lang="zh-CN" altLang="zh-CN" sz="900" dirty="0"/>
          </a:p>
          <a:p>
            <a:pPr latinLnBrk="1"/>
            <a:r>
              <a:rPr lang="en-US" altLang="zh-CN" sz="900" dirty="0"/>
              <a:t>     this.msg+='</a:t>
            </a:r>
            <a:r>
              <a:rPr lang="zh-CN" altLang="zh-CN" sz="900" dirty="0"/>
              <a:t>现在是</a:t>
            </a:r>
            <a:r>
              <a:rPr lang="en-US" altLang="zh-CN" sz="900" dirty="0"/>
              <a:t>'+newVal + "</a:t>
            </a:r>
            <a:r>
              <a:rPr lang="zh-CN" altLang="zh-CN" sz="900" dirty="0"/>
              <a:t>在偷窥小龙女</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p>
          <a:p>
            <a:pPr latinLnBrk="1"/>
            <a:endParaRPr lang="en-US" altLang="zh-CN" sz="900" dirty="0"/>
          </a:p>
          <a:p>
            <a:pPr latinLnBrk="1"/>
            <a:r>
              <a:rPr lang="zh-CN" altLang="zh-CN" sz="900" b="1" dirty="0"/>
              <a:t>立即执行</a:t>
            </a:r>
            <a:r>
              <a:rPr lang="en-US" altLang="zh-CN" sz="900" b="1" dirty="0"/>
              <a:t>(immediate</a:t>
            </a:r>
            <a:r>
              <a:rPr lang="zh-CN" altLang="zh-CN" sz="900" b="1" dirty="0"/>
              <a:t>和</a:t>
            </a:r>
            <a:r>
              <a:rPr lang="en-US" altLang="zh-CN" sz="900" b="1" dirty="0"/>
              <a:t>handler)</a:t>
            </a:r>
            <a:endParaRPr lang="zh-CN" altLang="zh-CN" sz="900" b="1" dirty="0"/>
          </a:p>
          <a:p>
            <a:pPr latinLnBrk="1"/>
            <a:r>
              <a:rPr lang="zh-CN" altLang="zh-CN" sz="900" dirty="0"/>
              <a:t>第一种用法中</a:t>
            </a:r>
            <a:r>
              <a:rPr lang="en-US" altLang="zh-CN" sz="900" dirty="0"/>
              <a:t>watch</a:t>
            </a:r>
            <a:r>
              <a:rPr lang="zh-CN" altLang="zh-CN" sz="900" dirty="0"/>
              <a:t>有一个特点，就是当值第一次绑定的时候，不会执行监听函数，只有值发生改变才会执行。如果我们需要在最初绑定值的时候也执行函数，则就需要用到</a:t>
            </a:r>
            <a:r>
              <a:rPr lang="en-US" altLang="zh-CN" sz="900" dirty="0"/>
              <a:t>immediate</a:t>
            </a:r>
            <a:r>
              <a:rPr lang="zh-CN" altLang="zh-CN" sz="900" dirty="0"/>
              <a:t>属性。</a:t>
            </a:r>
          </a:p>
          <a:p>
            <a:pPr latinLnBrk="1"/>
            <a:endParaRPr lang="en-US" altLang="zh-CN" sz="900" dirty="0"/>
          </a:p>
          <a:p>
            <a:pPr latinLnBrk="1"/>
            <a:r>
              <a:rPr lang="zh-CN" altLang="zh-CN" sz="900" b="1" dirty="0"/>
              <a:t>深度监听</a:t>
            </a:r>
          </a:p>
          <a:p>
            <a:pPr latinLnBrk="1"/>
            <a:r>
              <a:rPr lang="zh-CN" altLang="zh-CN" sz="900" dirty="0"/>
              <a:t>当需要监听复杂数据类型</a:t>
            </a:r>
            <a:r>
              <a:rPr lang="en-US" altLang="zh-CN" sz="900" dirty="0"/>
              <a:t>(</a:t>
            </a:r>
            <a:r>
              <a:rPr lang="zh-CN" altLang="zh-CN" sz="900" dirty="0"/>
              <a:t>对象</a:t>
            </a:r>
            <a:r>
              <a:rPr lang="en-US" altLang="zh-CN" sz="900" dirty="0"/>
              <a:t>)</a:t>
            </a:r>
            <a:r>
              <a:rPr lang="zh-CN" altLang="zh-CN" sz="900" dirty="0"/>
              <a:t>的改变时，普通的</a:t>
            </a:r>
            <a:r>
              <a:rPr lang="en-US" altLang="zh-CN" sz="900" dirty="0"/>
              <a:t>watch</a:t>
            </a:r>
            <a:r>
              <a:rPr lang="zh-CN" altLang="zh-CN" sz="900" dirty="0"/>
              <a:t>方法无法监听到对象内部属性的改变，只有</a:t>
            </a:r>
            <a:r>
              <a:rPr lang="en-US" altLang="zh-CN" sz="900" dirty="0"/>
              <a:t>data</a:t>
            </a:r>
            <a:r>
              <a:rPr lang="zh-CN" altLang="zh-CN" sz="900" dirty="0"/>
              <a:t>中声明过或者父组件传递过来的</a:t>
            </a:r>
            <a:r>
              <a:rPr lang="en-US" altLang="zh-CN" sz="900" dirty="0"/>
              <a:t>props</a:t>
            </a:r>
            <a:r>
              <a:rPr lang="zh-CN" altLang="zh-CN" sz="900" dirty="0"/>
              <a:t>中的数据才能够监听到变化，此时就需要</a:t>
            </a:r>
            <a:r>
              <a:rPr lang="en-US" altLang="zh-CN" sz="900" dirty="0"/>
              <a:t>deep</a:t>
            </a:r>
            <a:r>
              <a:rPr lang="zh-CN" altLang="zh-CN" sz="900" dirty="0"/>
              <a:t>属性对对象进行深度监听</a:t>
            </a:r>
            <a:r>
              <a:rPr lang="zh-CN" altLang="zh-CN" sz="900" dirty="0" smtClean="0"/>
              <a:t>。</a:t>
            </a:r>
            <a:endParaRPr lang="en-US" altLang="zh-CN" sz="900" dirty="0" smtClean="0"/>
          </a:p>
          <a:p>
            <a:pPr latinLnBrk="1"/>
            <a:r>
              <a:rPr lang="en-US" altLang="zh-CN" sz="900" dirty="0"/>
              <a:t>watch: {</a:t>
            </a:r>
            <a:endParaRPr lang="zh-CN" altLang="zh-CN" sz="900" dirty="0"/>
          </a:p>
          <a:p>
            <a:pPr latinLnBrk="1"/>
            <a:r>
              <a:rPr lang="en-US" altLang="zh-CN" sz="900" dirty="0"/>
              <a:t>    user: {</a:t>
            </a:r>
            <a:endParaRPr lang="zh-CN" altLang="zh-CN" sz="900" dirty="0"/>
          </a:p>
          <a:p>
            <a:pPr latinLnBrk="1"/>
            <a:r>
              <a:rPr lang="en-US" altLang="zh-CN" sz="900" dirty="0"/>
              <a:t>      </a:t>
            </a:r>
            <a:r>
              <a:rPr lang="en-US" altLang="zh-CN" sz="900" i="1" dirty="0"/>
              <a:t>//</a:t>
            </a:r>
            <a:r>
              <a:rPr lang="zh-CN" altLang="zh-CN" sz="900" i="1" dirty="0"/>
              <a:t>只有一个参数的情况下表示</a:t>
            </a:r>
            <a:r>
              <a:rPr lang="en-US" altLang="zh-CN" sz="900" i="1" dirty="0"/>
              <a:t>newVal</a:t>
            </a:r>
            <a:endParaRPr lang="zh-CN" altLang="zh-CN" sz="900" dirty="0"/>
          </a:p>
          <a:p>
            <a:pPr latinLnBrk="1"/>
            <a:r>
              <a:rPr lang="en-US" altLang="zh-CN" sz="900" dirty="0"/>
              <a:t>      handler(obj) {</a:t>
            </a:r>
            <a:endParaRPr lang="zh-CN" altLang="zh-CN" sz="900" dirty="0"/>
          </a:p>
          <a:p>
            <a:pPr latinLnBrk="1"/>
            <a:r>
              <a:rPr lang="en-US" altLang="zh-CN" sz="900" dirty="0"/>
              <a:t>        this.remark=obj.skill;</a:t>
            </a:r>
            <a:endParaRPr lang="zh-CN" altLang="zh-CN" sz="900" dirty="0"/>
          </a:p>
          <a:p>
            <a:pPr latinLnBrk="1"/>
            <a:r>
              <a:rPr lang="en-US" altLang="zh-CN" sz="900" dirty="0"/>
              <a:t>      },</a:t>
            </a:r>
            <a:endParaRPr lang="zh-CN" altLang="zh-CN" sz="900" dirty="0"/>
          </a:p>
          <a:p>
            <a:pPr latinLnBrk="1"/>
            <a:r>
              <a:rPr lang="en-US" altLang="zh-CN" sz="900" dirty="0"/>
              <a:t>      deep: true,</a:t>
            </a:r>
            <a:endParaRPr lang="zh-CN" altLang="zh-CN" sz="900" dirty="0"/>
          </a:p>
          <a:p>
            <a:pPr latinLnBrk="1"/>
            <a:r>
              <a:rPr lang="en-US" altLang="zh-CN" sz="900" dirty="0"/>
              <a:t>      immediate: true</a:t>
            </a:r>
            <a:endParaRPr lang="zh-CN" altLang="zh-CN" sz="900" dirty="0"/>
          </a:p>
          <a:p>
            <a:pPr latinLnBrk="1"/>
            <a:r>
              <a:rPr lang="en-US" altLang="zh-CN" sz="900" dirty="0"/>
              <a:t>    </a:t>
            </a:r>
            <a:r>
              <a:rPr lang="en-US" altLang="zh-CN" sz="900" dirty="0" smtClean="0"/>
              <a:t>},</a:t>
            </a:r>
            <a:endParaRPr lang="zh-CN" altLang="zh-CN" sz="900" dirty="0"/>
          </a:p>
        </p:txBody>
      </p:sp>
    </p:spTree>
    <p:extLst>
      <p:ext uri="{BB962C8B-B14F-4D97-AF65-F5344CB8AC3E}">
        <p14:creationId xmlns:p14="http://schemas.microsoft.com/office/powerpoint/2010/main" val="416199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3.10 </a:t>
            </a:r>
            <a:r>
              <a:rPr lang="zh-CN" altLang="zh-CN" sz="2400" dirty="0"/>
              <a:t>自定义组件使用</a:t>
            </a:r>
            <a:r>
              <a:rPr lang="en-US" altLang="zh-CN" sz="2400" dirty="0"/>
              <a:t>v-model</a:t>
            </a:r>
            <a:r>
              <a:rPr lang="zh-CN" altLang="zh-CN" sz="2400" dirty="0"/>
              <a:t>实现双向数据绑定</a:t>
            </a:r>
          </a:p>
        </p:txBody>
      </p:sp>
      <p:sp>
        <p:nvSpPr>
          <p:cNvPr id="52227" name="Rectangle 2"/>
          <p:cNvSpPr/>
          <p:nvPr/>
        </p:nvSpPr>
        <p:spPr>
          <a:xfrm>
            <a:off x="1043608" y="1512565"/>
            <a:ext cx="2566290" cy="2585323"/>
          </a:xfrm>
          <a:prstGeom prst="rect">
            <a:avLst/>
          </a:prstGeom>
          <a:noFill/>
          <a:ln w="9525">
            <a:noFill/>
          </a:ln>
        </p:spPr>
        <p:txBody>
          <a:bodyPr wrap="square" anchor="ctr" anchorCtr="0">
            <a:spAutoFit/>
          </a:bodyPr>
          <a:lstStyle/>
          <a:p>
            <a:pPr latinLnBrk="1"/>
            <a:r>
              <a:rPr lang="en-US" altLang="zh-CN" sz="900" dirty="0"/>
              <a:t>template&gt;</a:t>
            </a:r>
            <a:endParaRPr lang="zh-CN" altLang="zh-CN" sz="900" dirty="0"/>
          </a:p>
          <a:p>
            <a:pPr latinLnBrk="1"/>
            <a:r>
              <a:rPr lang="en-US" altLang="zh-CN" sz="900" dirty="0"/>
              <a:t>&lt;p&gt;{{ skill }}&lt;/p&gt;</a:t>
            </a:r>
            <a:endParaRPr lang="zh-CN" altLang="zh-CN" sz="900" dirty="0"/>
          </a:p>
          <a:p>
            <a:pPr latinLnBrk="1"/>
            <a:r>
              <a:rPr lang="en-US" altLang="zh-CN" sz="900" dirty="0"/>
              <a:t>&lt;Child v-model:skill="skill"&gt;&lt;/Child&gt;</a:t>
            </a:r>
            <a:endParaRPr lang="zh-CN" altLang="zh-CN" sz="900" dirty="0"/>
          </a:p>
          <a:p>
            <a:pPr latinLnBrk="1"/>
            <a:r>
              <a:rPr lang="en-US" altLang="zh-CN" sz="900" dirty="0"/>
              <a:t>&lt;/template&gt;</a:t>
            </a:r>
            <a:endParaRPr lang="zh-CN" altLang="zh-CN" sz="900" dirty="0"/>
          </a:p>
          <a:p>
            <a:pPr latinLnBrk="1"/>
            <a:r>
              <a:rPr lang="en-US" altLang="zh-CN" sz="900" dirty="0"/>
              <a:t> </a:t>
            </a:r>
            <a:endParaRPr lang="zh-CN" altLang="zh-CN" sz="900" dirty="0"/>
          </a:p>
          <a:p>
            <a:pPr latinLnBrk="1"/>
            <a:r>
              <a:rPr lang="en-US" altLang="zh-CN" sz="900" dirty="0"/>
              <a:t>&lt;script&gt;</a:t>
            </a:r>
            <a:endParaRPr lang="zh-CN" altLang="zh-CN" sz="900" dirty="0"/>
          </a:p>
          <a:p>
            <a:pPr latinLnBrk="1"/>
            <a:r>
              <a:rPr lang="en-US" altLang="zh-CN" sz="900" dirty="0"/>
              <a:t>import Child from '../components/Child';</a:t>
            </a:r>
            <a:endParaRPr lang="zh-CN" altLang="zh-CN" sz="900" dirty="0"/>
          </a:p>
          <a:p>
            <a:pPr latinLnBrk="1"/>
            <a:r>
              <a:rPr lang="en-US" altLang="zh-CN" sz="900" dirty="0"/>
              <a:t>    export default {</a:t>
            </a:r>
            <a:endParaRPr lang="zh-CN" altLang="zh-CN" sz="900" dirty="0"/>
          </a:p>
          <a:p>
            <a:pPr latinLnBrk="1"/>
            <a:r>
              <a:rPr lang="en-US" altLang="zh-CN" sz="900" dirty="0"/>
              <a:t>        components:{</a:t>
            </a:r>
            <a:endParaRPr lang="zh-CN" altLang="zh-CN" sz="900" dirty="0"/>
          </a:p>
          <a:p>
            <a:pPr latinLnBrk="1"/>
            <a:r>
              <a:rPr lang="en-US" altLang="zh-CN" sz="900" dirty="0"/>
              <a:t>            Child</a:t>
            </a:r>
            <a:endParaRPr lang="zh-CN" altLang="zh-CN" sz="900" dirty="0"/>
          </a:p>
          <a:p>
            <a:pPr latinLnBrk="1"/>
            <a:r>
              <a:rPr lang="en-US" altLang="zh-CN" sz="900" dirty="0"/>
              <a:t>        },</a:t>
            </a:r>
            <a:endParaRPr lang="zh-CN" altLang="zh-CN" sz="900" dirty="0"/>
          </a:p>
          <a:p>
            <a:pPr latinLnBrk="1"/>
            <a:r>
              <a:rPr lang="en-US" altLang="zh-CN" sz="900" dirty="0"/>
              <a:t>        data(){</a:t>
            </a:r>
            <a:endParaRPr lang="zh-CN" altLang="zh-CN" sz="900" dirty="0"/>
          </a:p>
          <a:p>
            <a:pPr latinLnBrk="1"/>
            <a:r>
              <a:rPr lang="en-US" altLang="zh-CN" sz="900" dirty="0"/>
              <a:t>            return {</a:t>
            </a:r>
            <a:endParaRPr lang="zh-CN" altLang="zh-CN" sz="900" dirty="0"/>
          </a:p>
          <a:p>
            <a:pPr latinLnBrk="1"/>
            <a:r>
              <a:rPr lang="en-US" altLang="zh-CN" sz="900" dirty="0"/>
              <a:t>             skill:'</a:t>
            </a:r>
            <a:r>
              <a:rPr lang="zh-CN" altLang="zh-CN" sz="900" dirty="0"/>
              <a:t>七十二变</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&lt;/script</a:t>
            </a:r>
            <a:r>
              <a:rPr lang="en-US" altLang="zh-CN" sz="900" dirty="0" smtClean="0"/>
              <a:t>&gt;</a:t>
            </a:r>
            <a:endParaRPr lang="zh-CN" altLang="zh-CN" sz="900" dirty="0"/>
          </a:p>
        </p:txBody>
      </p:sp>
      <p:sp>
        <p:nvSpPr>
          <p:cNvPr id="2" name="TextBox 1"/>
          <p:cNvSpPr txBox="1"/>
          <p:nvPr/>
        </p:nvSpPr>
        <p:spPr>
          <a:xfrm>
            <a:off x="4355975" y="1520600"/>
            <a:ext cx="3010669" cy="2585323"/>
          </a:xfrm>
          <a:prstGeom prst="rect">
            <a:avLst/>
          </a:prstGeom>
          <a:noFill/>
        </p:spPr>
        <p:txBody>
          <a:bodyPr wrap="square" rtlCol="0">
            <a:spAutoFit/>
          </a:bodyPr>
          <a:lstStyle/>
          <a:p>
            <a:pPr latinLnBrk="1"/>
            <a:r>
              <a:rPr lang="zh-CN" altLang="zh-CN" sz="900" dirty="0"/>
              <a:t>新建子组件</a:t>
            </a:r>
            <a:r>
              <a:rPr lang="en-US" altLang="zh-CN" sz="900" dirty="0"/>
              <a:t>components/Child.vue</a:t>
            </a:r>
            <a:r>
              <a:rPr lang="zh-CN" altLang="zh-CN" sz="900" dirty="0"/>
              <a:t>：</a:t>
            </a:r>
          </a:p>
          <a:p>
            <a:pPr latinLnBrk="1"/>
            <a:r>
              <a:rPr lang="en-US" altLang="zh-CN" sz="900" dirty="0"/>
              <a:t>&lt;template&gt;</a:t>
            </a:r>
            <a:endParaRPr lang="zh-CN" altLang="zh-CN" sz="900" dirty="0"/>
          </a:p>
          <a:p>
            <a:pPr latinLnBrk="1"/>
            <a:r>
              <a:rPr lang="en-US" altLang="zh-CN" sz="900" dirty="0"/>
              <a:t>  &lt;h4&gt;{{ skill }}&lt;/h4&gt;</a:t>
            </a:r>
            <a:endParaRPr lang="zh-CN" altLang="zh-CN" sz="900" dirty="0"/>
          </a:p>
          <a:p>
            <a:pPr latinLnBrk="1"/>
            <a:r>
              <a:rPr lang="en-US" altLang="zh-CN" sz="900" dirty="0"/>
              <a:t>  &lt;input</a:t>
            </a:r>
            <a:endParaRPr lang="zh-CN" altLang="zh-CN" sz="900" dirty="0"/>
          </a:p>
          <a:p>
            <a:pPr latinLnBrk="1"/>
            <a:r>
              <a:rPr lang="en-US" altLang="zh-CN" sz="900" dirty="0"/>
              <a:t>    type="text"</a:t>
            </a:r>
            <a:endParaRPr lang="zh-CN" altLang="zh-CN" sz="900" dirty="0"/>
          </a:p>
          <a:p>
            <a:pPr latinLnBrk="1"/>
            <a:r>
              <a:rPr lang="en-US" altLang="zh-CN" sz="900" dirty="0"/>
              <a:t>    :value="skill"</a:t>
            </a:r>
            <a:endParaRPr lang="zh-CN" altLang="zh-CN" sz="900" dirty="0"/>
          </a:p>
          <a:p>
            <a:pPr latinLnBrk="1"/>
            <a:r>
              <a:rPr lang="en-US" altLang="zh-CN" sz="900" dirty="0"/>
              <a:t>    @input="$emit('update:skill', $event.target.value)"</a:t>
            </a:r>
            <a:endParaRPr lang="zh-CN" altLang="zh-CN" sz="900" dirty="0"/>
          </a:p>
          <a:p>
            <a:pPr latinLnBrk="1"/>
            <a:r>
              <a:rPr lang="en-US" altLang="zh-CN" sz="900" dirty="0"/>
              <a:t>  /&gt;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a:t>
            </a:r>
            <a:endParaRPr lang="zh-CN" altLang="zh-CN" sz="900" dirty="0"/>
          </a:p>
          <a:p>
            <a:pPr latinLnBrk="1"/>
            <a:r>
              <a:rPr lang="en-US" altLang="zh-CN" sz="900" dirty="0"/>
              <a:t>    skill: {</a:t>
            </a:r>
            <a:endParaRPr lang="zh-CN" altLang="zh-CN" sz="900" dirty="0"/>
          </a:p>
          <a:p>
            <a:pPr latinLnBrk="1"/>
            <a:r>
              <a:rPr lang="en-US" altLang="zh-CN" sz="900" dirty="0"/>
              <a:t>      type: String</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pPr latinLnBrk="1"/>
            <a:r>
              <a:rPr lang="en-US" altLang="zh-CN" sz="900" dirty="0"/>
              <a:t>&lt;/script</a:t>
            </a:r>
            <a:r>
              <a:rPr lang="en-US" altLang="zh-CN" sz="900" dirty="0" smtClean="0"/>
              <a:t>&gt;</a:t>
            </a:r>
            <a:endParaRPr lang="zh-CN" altLang="zh-CN" sz="900" dirty="0"/>
          </a:p>
        </p:txBody>
      </p:sp>
    </p:spTree>
    <p:extLst>
      <p:ext uri="{BB962C8B-B14F-4D97-AF65-F5344CB8AC3E}">
        <p14:creationId xmlns:p14="http://schemas.microsoft.com/office/powerpoint/2010/main" val="29103977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3.11 </a:t>
            </a:r>
            <a:r>
              <a:rPr lang="zh-CN" altLang="zh-CN" sz="2400" dirty="0"/>
              <a:t>自定义组件</a:t>
            </a:r>
            <a:r>
              <a:rPr lang="en-US" altLang="zh-CN" sz="2400" dirty="0"/>
              <a:t>slots</a:t>
            </a:r>
            <a:endParaRPr lang="zh-CN" altLang="zh-CN" sz="2400" dirty="0"/>
          </a:p>
        </p:txBody>
      </p:sp>
      <p:sp>
        <p:nvSpPr>
          <p:cNvPr id="52227" name="Rectangle 2"/>
          <p:cNvSpPr/>
          <p:nvPr/>
        </p:nvSpPr>
        <p:spPr>
          <a:xfrm>
            <a:off x="971600" y="1491630"/>
            <a:ext cx="6696744" cy="507831"/>
          </a:xfrm>
          <a:prstGeom prst="rect">
            <a:avLst/>
          </a:prstGeom>
          <a:noFill/>
          <a:ln w="9525">
            <a:noFill/>
          </a:ln>
        </p:spPr>
        <p:txBody>
          <a:bodyPr wrap="square" anchor="ctr" anchorCtr="0">
            <a:spAutoFit/>
          </a:bodyPr>
          <a:lstStyle/>
          <a:p>
            <a:pPr latinLnBrk="1"/>
            <a:r>
              <a:rPr lang="en-US" altLang="zh-CN" sz="900" dirty="0"/>
              <a:t>Vue</a:t>
            </a:r>
            <a:r>
              <a:rPr lang="zh-CN" altLang="zh-CN" sz="900" dirty="0"/>
              <a:t>实现了一套内容分发的</a:t>
            </a:r>
            <a:r>
              <a:rPr lang="en-US" altLang="zh-CN" sz="900" dirty="0"/>
              <a:t>API</a:t>
            </a:r>
            <a:r>
              <a:rPr lang="zh-CN" altLang="zh-CN" sz="900" dirty="0"/>
              <a:t>，这套</a:t>
            </a:r>
            <a:r>
              <a:rPr lang="en-US" altLang="zh-CN" sz="900" dirty="0"/>
              <a:t>API</a:t>
            </a:r>
            <a:r>
              <a:rPr lang="zh-CN" altLang="zh-CN" sz="900" dirty="0"/>
              <a:t>的设计灵感源自</a:t>
            </a:r>
            <a:r>
              <a:rPr lang="en-US" altLang="zh-CN" sz="900" dirty="0"/>
              <a:t>Web Components</a:t>
            </a:r>
            <a:r>
              <a:rPr lang="zh-CN" altLang="zh-CN" sz="900" dirty="0"/>
              <a:t>规范草案，将</a:t>
            </a:r>
            <a:r>
              <a:rPr lang="en-US" altLang="zh-CN" sz="900" dirty="0"/>
              <a:t>&lt;slot&gt;</a:t>
            </a:r>
            <a:r>
              <a:rPr lang="zh-CN" altLang="zh-CN" sz="900" dirty="0"/>
              <a:t>元素作为承载分发内容的出口。</a:t>
            </a:r>
            <a:r>
              <a:rPr lang="en-US" altLang="zh-CN" sz="900" dirty="0"/>
              <a:t>slot(</a:t>
            </a:r>
            <a:r>
              <a:rPr lang="zh-CN" altLang="zh-CN" sz="900" dirty="0"/>
              <a:t>插槽</a:t>
            </a:r>
            <a:r>
              <a:rPr lang="en-US" altLang="zh-CN" sz="900" dirty="0"/>
              <a:t>)</a:t>
            </a:r>
            <a:r>
              <a:rPr lang="zh-CN" altLang="zh-CN" sz="900" dirty="0"/>
              <a:t>就是子组件中的提供给父组件使用的一个占位符，用</a:t>
            </a:r>
            <a:r>
              <a:rPr lang="en-US" altLang="zh-CN" sz="900" dirty="0"/>
              <a:t>&lt;solt&gt;&lt;/solt&gt;</a:t>
            </a:r>
            <a:r>
              <a:rPr lang="zh-CN" altLang="zh-CN" sz="900" dirty="0"/>
              <a:t>表示，父组件可以在这个占位符中填充任何模板代码，如</a:t>
            </a:r>
            <a:r>
              <a:rPr lang="en-US" altLang="zh-CN" sz="900" dirty="0"/>
              <a:t>HTML</a:t>
            </a:r>
            <a:r>
              <a:rPr lang="zh-CN" altLang="zh-CN" sz="900" dirty="0"/>
              <a:t>、组件等，填充的内容会替换子组件的</a:t>
            </a:r>
            <a:r>
              <a:rPr lang="en-US" altLang="zh-CN" sz="900" dirty="0"/>
              <a:t>&lt;solt&gt;&lt;/solt&gt;</a:t>
            </a:r>
            <a:r>
              <a:rPr lang="zh-CN" altLang="zh-CN" sz="900" dirty="0"/>
              <a:t>标签。</a:t>
            </a:r>
          </a:p>
        </p:txBody>
      </p:sp>
      <p:sp>
        <p:nvSpPr>
          <p:cNvPr id="3" name="TextBox 2"/>
          <p:cNvSpPr txBox="1"/>
          <p:nvPr/>
        </p:nvSpPr>
        <p:spPr>
          <a:xfrm>
            <a:off x="1187624" y="2139702"/>
            <a:ext cx="2664296" cy="923330"/>
          </a:xfrm>
          <a:prstGeom prst="rect">
            <a:avLst/>
          </a:prstGeom>
          <a:noFill/>
        </p:spPr>
        <p:txBody>
          <a:bodyPr wrap="square" rtlCol="0">
            <a:spAutoFit/>
          </a:bodyPr>
          <a:lstStyle/>
          <a:p>
            <a:pPr latinLnBrk="1"/>
            <a:r>
              <a:rPr lang="en-US" altLang="zh-CN" sz="900" dirty="0" smtClean="0"/>
              <a:t>MyButton.vue</a:t>
            </a:r>
            <a:r>
              <a:rPr lang="zh-CN" altLang="en-US" sz="900" dirty="0"/>
              <a:t>：</a:t>
            </a:r>
            <a:endParaRPr lang="en-US" altLang="zh-CN" sz="900" dirty="0" smtClean="0"/>
          </a:p>
          <a:p>
            <a:pPr latinLnBrk="1"/>
            <a:r>
              <a:rPr lang="en-US" altLang="zh-CN" sz="900" dirty="0" smtClean="0"/>
              <a:t>&lt;</a:t>
            </a:r>
            <a:r>
              <a:rPr lang="en-US" altLang="zh-CN" sz="900" dirty="0"/>
              <a:t>template&gt;</a:t>
            </a:r>
            <a:endParaRPr lang="zh-CN" altLang="zh-CN" sz="900" dirty="0"/>
          </a:p>
          <a:p>
            <a:pPr latinLnBrk="1"/>
            <a:r>
              <a:rPr lang="en-US" altLang="zh-CN" sz="900" dirty="0"/>
              <a:t>  &lt;button class="primary"&gt;</a:t>
            </a:r>
            <a:endParaRPr lang="zh-CN" altLang="zh-CN" sz="900" dirty="0"/>
          </a:p>
          <a:p>
            <a:pPr latinLnBrk="1"/>
            <a:r>
              <a:rPr lang="en-US" altLang="zh-CN" sz="900" dirty="0"/>
              <a:t>      &lt;slot&gt;</a:t>
            </a:r>
            <a:r>
              <a:rPr lang="zh-CN" altLang="zh-CN" sz="900" dirty="0"/>
              <a:t>默认值</a:t>
            </a:r>
            <a:r>
              <a:rPr lang="en-US" altLang="zh-CN" sz="900" dirty="0"/>
              <a:t>&lt;/slot&gt;</a:t>
            </a:r>
            <a:endParaRPr lang="zh-CN" altLang="zh-CN" sz="900" dirty="0"/>
          </a:p>
          <a:p>
            <a:pPr latinLnBrk="1"/>
            <a:r>
              <a:rPr lang="en-US" altLang="zh-CN" sz="900" dirty="0"/>
              <a:t>  &lt;/button&gt;</a:t>
            </a:r>
            <a:endParaRPr lang="zh-CN" altLang="zh-CN" sz="900" dirty="0"/>
          </a:p>
          <a:p>
            <a:pPr latinLnBrk="1"/>
            <a:r>
              <a:rPr lang="en-US" altLang="zh-CN" sz="900" dirty="0"/>
              <a:t>&lt;/template</a:t>
            </a:r>
            <a:r>
              <a:rPr lang="en-US" altLang="zh-CN" sz="900" dirty="0" smtClean="0"/>
              <a:t>&gt;</a:t>
            </a:r>
            <a:endParaRPr lang="zh-CN" altLang="zh-CN" sz="900" dirty="0"/>
          </a:p>
        </p:txBody>
      </p:sp>
      <p:sp>
        <p:nvSpPr>
          <p:cNvPr id="4" name="TextBox 3"/>
          <p:cNvSpPr txBox="1"/>
          <p:nvPr/>
        </p:nvSpPr>
        <p:spPr>
          <a:xfrm>
            <a:off x="3059832" y="2116619"/>
            <a:ext cx="3096344" cy="1892826"/>
          </a:xfrm>
          <a:prstGeom prst="rect">
            <a:avLst/>
          </a:prstGeom>
          <a:noFill/>
        </p:spPr>
        <p:txBody>
          <a:bodyPr wrap="square" rtlCol="0">
            <a:spAutoFit/>
          </a:bodyPr>
          <a:lstStyle/>
          <a:p>
            <a:pPr latinLnBrk="1"/>
            <a:r>
              <a:rPr lang="en-US" altLang="zh-CN" sz="900" dirty="0"/>
              <a:t>&lt;template&gt;</a:t>
            </a:r>
            <a:endParaRPr lang="zh-CN" altLang="zh-CN" sz="900" dirty="0"/>
          </a:p>
          <a:p>
            <a:pPr latinLnBrk="1"/>
            <a:r>
              <a:rPr lang="en-US" altLang="zh-CN" sz="900" dirty="0"/>
              <a:t>  &lt;b-btn&gt;</a:t>
            </a:r>
            <a:r>
              <a:rPr lang="zh-CN" altLang="zh-CN" sz="900" dirty="0"/>
              <a:t>登</a:t>
            </a:r>
            <a:r>
              <a:rPr lang="en-US" altLang="zh-CN" sz="900" dirty="0"/>
              <a:t> </a:t>
            </a:r>
            <a:r>
              <a:rPr lang="zh-CN" altLang="zh-CN" sz="900" dirty="0"/>
              <a:t>录</a:t>
            </a:r>
            <a:r>
              <a:rPr lang="en-US" altLang="zh-CN" sz="900" dirty="0"/>
              <a:t>&lt;/b-btn&gt;</a:t>
            </a:r>
            <a:endParaRPr lang="zh-CN" altLang="zh-CN" sz="900" dirty="0"/>
          </a:p>
          <a:p>
            <a:pPr latinLnBrk="1"/>
            <a:r>
              <a:rPr lang="en-US" altLang="zh-CN" sz="900" dirty="0"/>
              <a:t>  &lt;b-btn&gt;&lt;i&gt;@&lt;/i&gt;</a:t>
            </a:r>
            <a:r>
              <a:rPr lang="zh-CN" altLang="zh-CN" sz="900" dirty="0"/>
              <a:t>注</a:t>
            </a:r>
            <a:r>
              <a:rPr lang="en-US" altLang="zh-CN" sz="900" dirty="0"/>
              <a:t> </a:t>
            </a:r>
            <a:r>
              <a:rPr lang="zh-CN" altLang="zh-CN" sz="900" dirty="0"/>
              <a:t>册</a:t>
            </a:r>
            <a:r>
              <a:rPr lang="en-US" altLang="zh-CN" sz="900" dirty="0"/>
              <a:t>&lt;/b-btn&gt;</a:t>
            </a:r>
            <a:endParaRPr lang="zh-CN" altLang="zh-CN" sz="900" dirty="0"/>
          </a:p>
          <a:p>
            <a:pPr latinLnBrk="1"/>
            <a:r>
              <a:rPr lang="en-US" altLang="zh-CN" sz="900" dirty="0"/>
              <a:t>  &lt;b-btn&gt;&lt;/b-btn&gt;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import MyButton from '../components/MyButton';</a:t>
            </a:r>
            <a:endParaRPr lang="zh-CN" altLang="zh-CN" sz="900" dirty="0"/>
          </a:p>
          <a:p>
            <a:pPr latinLnBrk="1"/>
            <a:r>
              <a:rPr lang="en-US" altLang="zh-CN" sz="900" dirty="0"/>
              <a:t>export default {</a:t>
            </a:r>
            <a:endParaRPr lang="zh-CN" altLang="zh-CN" sz="900" dirty="0"/>
          </a:p>
          <a:p>
            <a:pPr latinLnBrk="1"/>
            <a:r>
              <a:rPr lang="en-US" altLang="zh-CN" sz="900" dirty="0"/>
              <a:t>  components: {</a:t>
            </a:r>
            <a:endParaRPr lang="zh-CN" altLang="zh-CN" sz="900" dirty="0"/>
          </a:p>
          <a:p>
            <a:pPr latinLnBrk="1"/>
            <a:r>
              <a:rPr lang="en-US" altLang="zh-CN" sz="900" dirty="0"/>
              <a:t>    'b-btn': MyButton</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endParaRPr lang="zh-CN" altLang="en-US" sz="900" dirty="0"/>
          </a:p>
        </p:txBody>
      </p:sp>
    </p:spTree>
    <p:extLst>
      <p:ext uri="{BB962C8B-B14F-4D97-AF65-F5344CB8AC3E}">
        <p14:creationId xmlns:p14="http://schemas.microsoft.com/office/powerpoint/2010/main" val="354299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3.12 </a:t>
            </a:r>
            <a:r>
              <a:rPr lang="zh-CN" altLang="zh-CN" dirty="0" smtClean="0"/>
              <a:t>非</a:t>
            </a:r>
            <a:r>
              <a:rPr lang="en-US" altLang="zh-CN" dirty="0"/>
              <a:t>Prop</a:t>
            </a:r>
            <a:r>
              <a:rPr lang="zh-CN" altLang="zh-CN" dirty="0"/>
              <a:t>的</a:t>
            </a:r>
            <a:r>
              <a:rPr lang="en-US" altLang="zh-CN" dirty="0"/>
              <a:t>Attribute</a:t>
            </a:r>
            <a:r>
              <a:rPr lang="zh-CN" altLang="zh-CN" dirty="0"/>
              <a:t>继承（</a:t>
            </a:r>
            <a:r>
              <a:rPr lang="en-US" altLang="zh-CN" dirty="0"/>
              <a:t>Vue3</a:t>
            </a:r>
            <a:r>
              <a:rPr lang="zh-CN" altLang="zh-CN" dirty="0"/>
              <a:t>）</a:t>
            </a:r>
          </a:p>
        </p:txBody>
      </p:sp>
      <p:sp>
        <p:nvSpPr>
          <p:cNvPr id="52227" name="Rectangle 2"/>
          <p:cNvSpPr/>
          <p:nvPr/>
        </p:nvSpPr>
        <p:spPr>
          <a:xfrm>
            <a:off x="925590" y="1209114"/>
            <a:ext cx="7534842" cy="1615827"/>
          </a:xfrm>
          <a:prstGeom prst="rect">
            <a:avLst/>
          </a:prstGeom>
          <a:noFill/>
          <a:ln w="9525">
            <a:noFill/>
          </a:ln>
        </p:spPr>
        <p:txBody>
          <a:bodyPr wrap="square" anchor="ctr" anchorCtr="0">
            <a:spAutoFit/>
          </a:bodyPr>
          <a:lstStyle/>
          <a:p>
            <a:pPr latinLnBrk="1"/>
            <a:r>
              <a:rPr lang="en-US" altLang="zh-CN" sz="900" b="1" dirty="0"/>
              <a:t>Attribute </a:t>
            </a:r>
            <a:r>
              <a:rPr lang="zh-CN" altLang="zh-CN" sz="900" b="1" dirty="0"/>
              <a:t>继承</a:t>
            </a:r>
          </a:p>
          <a:p>
            <a:pPr latinLnBrk="1"/>
            <a:r>
              <a:rPr lang="zh-CN" altLang="zh-CN" sz="900" dirty="0"/>
              <a:t>当组件返回单个根节点时，非</a:t>
            </a:r>
            <a:r>
              <a:rPr lang="en-US" altLang="zh-CN" sz="900" dirty="0"/>
              <a:t>prop attribute</a:t>
            </a:r>
            <a:r>
              <a:rPr lang="zh-CN" altLang="zh-CN" sz="900" dirty="0"/>
              <a:t>将自动添加到根节点的</a:t>
            </a:r>
            <a:r>
              <a:rPr lang="en-US" altLang="zh-CN" sz="900" dirty="0"/>
              <a:t>attribute</a:t>
            </a:r>
            <a:r>
              <a:rPr lang="zh-CN" altLang="zh-CN" sz="900" dirty="0"/>
              <a:t>中。也就是说，根节点会自动继承非</a:t>
            </a:r>
            <a:r>
              <a:rPr lang="en-US" altLang="zh-CN" sz="900" dirty="0"/>
              <a:t>prop</a:t>
            </a:r>
            <a:r>
              <a:rPr lang="zh-CN" altLang="zh-CN" sz="900" dirty="0"/>
              <a:t>的</a:t>
            </a:r>
            <a:r>
              <a:rPr lang="en-US" altLang="zh-CN" sz="900" dirty="0"/>
              <a:t>attribute</a:t>
            </a:r>
            <a:r>
              <a:rPr lang="zh-CN" altLang="zh-CN" sz="900" dirty="0" smtClean="0"/>
              <a:t>。</a:t>
            </a:r>
            <a:endParaRPr lang="en-US" altLang="zh-CN" sz="900" dirty="0" smtClean="0"/>
          </a:p>
          <a:p>
            <a:pPr latinLnBrk="1"/>
            <a:r>
              <a:rPr lang="en-US" altLang="zh-CN" sz="900" dirty="0"/>
              <a:t>  &lt;b-btn class="warn"&gt;</a:t>
            </a:r>
            <a:r>
              <a:rPr lang="zh-CN" altLang="zh-CN" sz="900" dirty="0"/>
              <a:t>删</a:t>
            </a:r>
            <a:r>
              <a:rPr lang="en-US" altLang="zh-CN" sz="900" dirty="0"/>
              <a:t> </a:t>
            </a:r>
            <a:r>
              <a:rPr lang="zh-CN" altLang="zh-CN" sz="900" dirty="0"/>
              <a:t>除</a:t>
            </a:r>
            <a:r>
              <a:rPr lang="en-US" altLang="zh-CN" sz="900" dirty="0"/>
              <a:t>&lt;/b-btn&gt;</a:t>
            </a:r>
            <a:endParaRPr lang="zh-CN" altLang="zh-CN" sz="900" dirty="0"/>
          </a:p>
          <a:p>
            <a:pPr latinLnBrk="1"/>
            <a:r>
              <a:rPr lang="en-US" altLang="zh-CN" sz="900" dirty="0"/>
              <a:t>.warn {</a:t>
            </a:r>
            <a:endParaRPr lang="zh-CN" altLang="zh-CN" sz="900" dirty="0"/>
          </a:p>
          <a:p>
            <a:pPr latinLnBrk="1"/>
            <a:r>
              <a:rPr lang="en-US" altLang="zh-CN" sz="900" dirty="0"/>
              <a:t>    background: lightcoral;</a:t>
            </a:r>
            <a:endParaRPr lang="zh-CN" altLang="zh-CN" sz="900" dirty="0"/>
          </a:p>
          <a:p>
            <a:pPr latinLnBrk="1"/>
            <a:r>
              <a:rPr lang="en-US" altLang="zh-CN" sz="900" dirty="0"/>
              <a:t>}</a:t>
            </a:r>
            <a:endParaRPr lang="zh-CN" altLang="zh-CN" sz="900" dirty="0"/>
          </a:p>
          <a:p>
            <a:pPr latinLnBrk="1"/>
            <a:r>
              <a:rPr lang="zh-CN" altLang="zh-CN" sz="900" b="1" dirty="0"/>
              <a:t>禁用</a:t>
            </a:r>
            <a:r>
              <a:rPr lang="en-US" altLang="zh-CN" sz="900" b="1" dirty="0"/>
              <a:t>Attribute</a:t>
            </a:r>
            <a:r>
              <a:rPr lang="zh-CN" altLang="zh-CN" sz="900" b="1" dirty="0"/>
              <a:t>继承</a:t>
            </a:r>
          </a:p>
          <a:p>
            <a:pPr latinLnBrk="1"/>
            <a:r>
              <a:rPr lang="zh-CN" altLang="zh-CN" sz="900" dirty="0"/>
              <a:t>如果你不希望组件的根元素继承</a:t>
            </a:r>
            <a:r>
              <a:rPr lang="en-US" altLang="zh-CN" sz="900" dirty="0"/>
              <a:t>attribute</a:t>
            </a:r>
            <a:r>
              <a:rPr lang="zh-CN" altLang="zh-CN" sz="900" dirty="0"/>
              <a:t>，你可以在组件的选项中设置</a:t>
            </a:r>
            <a:r>
              <a:rPr lang="en-US" altLang="zh-CN" sz="900" dirty="0"/>
              <a:t>inheritAttrs:false</a:t>
            </a:r>
            <a:r>
              <a:rPr lang="zh-CN" altLang="zh-CN" sz="900" dirty="0"/>
              <a:t>。</a:t>
            </a:r>
          </a:p>
          <a:p>
            <a:pPr latinLnBrk="1"/>
            <a:r>
              <a:rPr lang="en-US" altLang="zh-CN" sz="900" dirty="0"/>
              <a:t>    export default {</a:t>
            </a:r>
            <a:endParaRPr lang="zh-CN" altLang="zh-CN" sz="900" dirty="0"/>
          </a:p>
          <a:p>
            <a:pPr latinLnBrk="1"/>
            <a:r>
              <a:rPr lang="en-US" altLang="zh-CN" sz="900" dirty="0"/>
              <a:t>        inheritAttrs:false</a:t>
            </a:r>
            <a:endParaRPr lang="zh-CN" altLang="zh-CN" sz="900" dirty="0"/>
          </a:p>
          <a:p>
            <a:pPr latinLnBrk="1"/>
            <a:r>
              <a:rPr lang="en-US" altLang="zh-CN" sz="900" dirty="0"/>
              <a:t>    </a:t>
            </a:r>
            <a:r>
              <a:rPr lang="en-US" altLang="zh-CN" sz="900" dirty="0" smtClean="0"/>
              <a:t>}</a:t>
            </a:r>
            <a:endParaRPr lang="zh-CN" altLang="zh-CN" sz="900" dirty="0"/>
          </a:p>
        </p:txBody>
      </p:sp>
    </p:spTree>
    <p:extLst>
      <p:ext uri="{BB962C8B-B14F-4D97-AF65-F5344CB8AC3E}">
        <p14:creationId xmlns:p14="http://schemas.microsoft.com/office/powerpoint/2010/main" val="17297247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3.13 $ref </a:t>
            </a:r>
            <a:r>
              <a:rPr lang="zh-CN" altLang="zh-CN" sz="2400" dirty="0"/>
              <a:t>操作</a:t>
            </a:r>
            <a:r>
              <a:rPr lang="en-US" altLang="zh-CN" sz="2400" dirty="0"/>
              <a:t>DOM</a:t>
            </a:r>
            <a:endParaRPr lang="zh-CN" altLang="zh-CN" sz="2400" dirty="0"/>
          </a:p>
        </p:txBody>
      </p:sp>
      <p:sp>
        <p:nvSpPr>
          <p:cNvPr id="52227" name="Rectangle 2"/>
          <p:cNvSpPr/>
          <p:nvPr/>
        </p:nvSpPr>
        <p:spPr>
          <a:xfrm>
            <a:off x="900113" y="1131590"/>
            <a:ext cx="7534842" cy="3416320"/>
          </a:xfrm>
          <a:prstGeom prst="rect">
            <a:avLst/>
          </a:prstGeom>
          <a:noFill/>
          <a:ln w="9525">
            <a:noFill/>
          </a:ln>
        </p:spPr>
        <p:txBody>
          <a:bodyPr wrap="square" anchor="ctr" anchorCtr="0">
            <a:spAutoFit/>
          </a:bodyPr>
          <a:lstStyle/>
          <a:p>
            <a:pPr latinLnBrk="1"/>
            <a:r>
              <a:rPr lang="en-US" altLang="zh-CN" sz="900" dirty="0"/>
              <a:t>ref </a:t>
            </a:r>
            <a:r>
              <a:rPr lang="zh-CN" altLang="zh-CN" sz="900" dirty="0"/>
              <a:t>被用来给</a:t>
            </a:r>
            <a:r>
              <a:rPr lang="en-US" altLang="zh-CN" sz="900" dirty="0"/>
              <a:t>DOM</a:t>
            </a:r>
            <a:r>
              <a:rPr lang="zh-CN" altLang="zh-CN" sz="900" dirty="0"/>
              <a:t>元素或子组件注册引用信息，引用信息会根据父组件的</a:t>
            </a:r>
            <a:r>
              <a:rPr lang="en-US" altLang="zh-CN" sz="900" dirty="0"/>
              <a:t> $refs </a:t>
            </a:r>
            <a:r>
              <a:rPr lang="zh-CN" altLang="zh-CN" sz="900" dirty="0"/>
              <a:t>对象进行注册</a:t>
            </a:r>
            <a:r>
              <a:rPr lang="zh-CN" altLang="zh-CN" sz="900" dirty="0" smtClean="0"/>
              <a:t>。</a:t>
            </a:r>
            <a:endParaRPr lang="en-US" altLang="zh-CN" sz="900" dirty="0" smtClean="0"/>
          </a:p>
          <a:p>
            <a:pPr latinLnBrk="1"/>
            <a:r>
              <a:rPr lang="en-US" altLang="zh-CN" sz="900" dirty="0"/>
              <a:t>&lt;template&gt;</a:t>
            </a:r>
            <a:endParaRPr lang="zh-CN" altLang="zh-CN" sz="900" dirty="0"/>
          </a:p>
          <a:p>
            <a:pPr latinLnBrk="1"/>
            <a:r>
              <a:rPr lang="en-US" altLang="zh-CN" sz="900" dirty="0"/>
              <a:t>  &lt;div @click="getInfo" ref="divObj" data-name="</a:t>
            </a:r>
            <a:r>
              <a:rPr lang="zh-CN" altLang="zh-CN" sz="900" dirty="0"/>
              <a:t>画江湖之不良人</a:t>
            </a:r>
            <a:r>
              <a:rPr lang="en-US" altLang="zh-CN" sz="900" dirty="0"/>
              <a:t>"&gt;</a:t>
            </a:r>
            <a:endParaRPr lang="zh-CN" altLang="zh-CN" sz="900" dirty="0"/>
          </a:p>
          <a:p>
            <a:pPr latinLnBrk="1"/>
            <a:r>
              <a:rPr lang="en-US" altLang="zh-CN" sz="900" dirty="0"/>
              <a:t>    &lt;span&gt;</a:t>
            </a:r>
            <a:r>
              <a:rPr lang="zh-CN" altLang="zh-CN" sz="900" dirty="0"/>
              <a:t>点击获取数据</a:t>
            </a:r>
            <a:r>
              <a:rPr lang="en-US" altLang="zh-CN" sz="900" dirty="0"/>
              <a:t>&lt;/span&gt;</a:t>
            </a:r>
            <a:endParaRPr lang="zh-CN" altLang="zh-CN" sz="900" dirty="0"/>
          </a:p>
          <a:p>
            <a:pPr latinLnBrk="1"/>
            <a:r>
              <a:rPr lang="en-US" altLang="zh-CN" sz="900" dirty="0"/>
              <a:t>  &lt;/div&gt;</a:t>
            </a:r>
            <a:endParaRPr lang="zh-CN" altLang="zh-CN" sz="900" dirty="0"/>
          </a:p>
          <a:p>
            <a:pPr latinLnBrk="1"/>
            <a:r>
              <a:rPr lang="en-US" altLang="zh-CN" sz="900" dirty="0"/>
              <a:t>  &lt;input type='text' ref='input' /&gt;</a:t>
            </a:r>
            <a:endParaRPr lang="zh-CN" altLang="zh-CN" sz="900" dirty="0"/>
          </a:p>
          <a:p>
            <a:pPr latinLnBrk="1"/>
            <a:r>
              <a:rPr lang="en-US" altLang="zh-CN" sz="900" dirty="0"/>
              <a:t>&lt;/template&gt;</a:t>
            </a:r>
            <a:endParaRPr lang="zh-CN" altLang="zh-CN" sz="900" dirty="0"/>
          </a:p>
          <a:p>
            <a:pPr latinLnBrk="1"/>
            <a:r>
              <a:rPr lang="en-US" altLang="zh-CN" sz="900" dirty="0"/>
              <a:t>  methods: {</a:t>
            </a:r>
            <a:endParaRPr lang="zh-CN" altLang="zh-CN" sz="900" dirty="0"/>
          </a:p>
          <a:p>
            <a:pPr latinLnBrk="1"/>
            <a:r>
              <a:rPr lang="en-US" altLang="zh-CN" sz="900" dirty="0"/>
              <a:t>    getInfo() {</a:t>
            </a:r>
            <a:endParaRPr lang="zh-CN" altLang="zh-CN" sz="900" dirty="0"/>
          </a:p>
          <a:p>
            <a:pPr latinLnBrk="1"/>
            <a:r>
              <a:rPr lang="en-US" altLang="zh-CN" sz="900" dirty="0"/>
              <a:t>      </a:t>
            </a:r>
            <a:r>
              <a:rPr lang="en-US" altLang="zh-CN" sz="900" i="1" dirty="0"/>
              <a:t>// </a:t>
            </a:r>
            <a:r>
              <a:rPr lang="zh-CN" altLang="zh-CN" sz="900" i="1" dirty="0"/>
              <a:t>得到目标元素，并获取自定义的属性内容</a:t>
            </a:r>
            <a:endParaRPr lang="zh-CN" altLang="zh-CN" sz="900" dirty="0"/>
          </a:p>
          <a:p>
            <a:pPr latinLnBrk="1"/>
            <a:r>
              <a:rPr lang="en-US" altLang="zh-CN" sz="900" dirty="0"/>
              <a:t>      console.log(this.$refs.divObj.dataset.name);</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a:p>
          <a:p>
            <a:pPr latinLnBrk="1"/>
            <a:endParaRPr lang="en-US" altLang="zh-CN" sz="900" dirty="0"/>
          </a:p>
          <a:p>
            <a:pPr latinLnBrk="1"/>
            <a:r>
              <a:rPr lang="en-US" altLang="zh-CN" sz="900" dirty="0"/>
              <a:t>ref</a:t>
            </a:r>
            <a:r>
              <a:rPr lang="zh-CN" altLang="zh-CN" sz="900" dirty="0"/>
              <a:t>还可以引用组件，当父组件需要调用子组件的方法时，非常有用</a:t>
            </a:r>
            <a:r>
              <a:rPr lang="zh-CN" altLang="zh-CN" sz="900" dirty="0" smtClean="0"/>
              <a:t>。</a:t>
            </a:r>
            <a:endParaRPr lang="en-US" altLang="zh-CN" sz="900" dirty="0" smtClean="0"/>
          </a:p>
          <a:p>
            <a:pPr latinLnBrk="1"/>
            <a:r>
              <a:rPr lang="en-US" altLang="zh-CN" sz="900" dirty="0"/>
              <a:t>    &lt;RevenueStat ref="RevenueStat"&gt;&lt;/RevenueStat&gt;</a:t>
            </a:r>
            <a:endParaRPr lang="zh-CN" altLang="zh-CN" sz="900" dirty="0"/>
          </a:p>
          <a:p>
            <a:pPr latinLnBrk="1"/>
            <a:r>
              <a:rPr lang="en-US" altLang="zh-CN" sz="900" dirty="0"/>
              <a:t>    &lt;button @click="updateChindData"&gt;</a:t>
            </a:r>
            <a:r>
              <a:rPr lang="zh-CN" altLang="zh-CN" sz="900" dirty="0"/>
              <a:t>更新子组件</a:t>
            </a:r>
            <a:r>
              <a:rPr lang="en-US" altLang="zh-CN" sz="900" dirty="0"/>
              <a:t>&lt;/button&gt;</a:t>
            </a:r>
            <a:endParaRPr lang="zh-CN" altLang="zh-CN" sz="900" dirty="0"/>
          </a:p>
          <a:p>
            <a:pPr latinLnBrk="1"/>
            <a:r>
              <a:rPr lang="en-US" altLang="zh-CN" sz="900" i="1" dirty="0"/>
              <a:t>//</a:t>
            </a:r>
            <a:r>
              <a:rPr lang="zh-CN" altLang="zh-CN" sz="900" i="1" dirty="0"/>
              <a:t>更新子组件数据</a:t>
            </a:r>
            <a:endParaRPr lang="zh-CN" altLang="zh-CN" sz="900" dirty="0"/>
          </a:p>
          <a:p>
            <a:pPr latinLnBrk="1"/>
            <a:r>
              <a:rPr lang="en-US" altLang="zh-CN" sz="900" dirty="0"/>
              <a:t>    updateChindData() {</a:t>
            </a:r>
            <a:endParaRPr lang="zh-CN" altLang="zh-CN" sz="900" dirty="0"/>
          </a:p>
          <a:p>
            <a:pPr latinLnBrk="1"/>
            <a:r>
              <a:rPr lang="en-US" altLang="zh-CN" sz="900" dirty="0"/>
              <a:t>      this.$nextTick(() </a:t>
            </a:r>
            <a:r>
              <a:rPr lang="en-US" altLang="zh-CN" sz="900" b="1" dirty="0"/>
              <a:t>=&gt;</a:t>
            </a:r>
            <a:r>
              <a:rPr lang="en-US" altLang="zh-CN" sz="900" dirty="0"/>
              <a:t> {</a:t>
            </a:r>
            <a:endParaRPr lang="zh-CN" altLang="zh-CN" sz="900" dirty="0"/>
          </a:p>
          <a:p>
            <a:pPr latinLnBrk="1"/>
            <a:r>
              <a:rPr lang="en-US" altLang="zh-CN" sz="900" dirty="0"/>
              <a:t>        </a:t>
            </a:r>
            <a:r>
              <a:rPr lang="en-US" altLang="zh-CN" sz="900" b="1" dirty="0"/>
              <a:t>const</a:t>
            </a:r>
            <a:r>
              <a:rPr lang="en-US" altLang="zh-CN" sz="900" dirty="0"/>
              <a:t> obj = { totalPay: 200, discountNums: 300 };</a:t>
            </a:r>
            <a:endParaRPr lang="zh-CN" altLang="zh-CN" sz="900" dirty="0"/>
          </a:p>
          <a:p>
            <a:pPr latinLnBrk="1"/>
            <a:r>
              <a:rPr lang="en-US" altLang="zh-CN" sz="900" dirty="0"/>
              <a:t>        this.$refs.RevenueStat&amp;&amp;this.$refs.RevenueStat.refreshData(obj);</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zh-CN" altLang="zh-CN" sz="900" dirty="0"/>
          </a:p>
        </p:txBody>
      </p:sp>
    </p:spTree>
    <p:extLst>
      <p:ext uri="{BB962C8B-B14F-4D97-AF65-F5344CB8AC3E}">
        <p14:creationId xmlns:p14="http://schemas.microsoft.com/office/powerpoint/2010/main" val="19409417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3.14 </a:t>
            </a:r>
            <a:r>
              <a:rPr lang="zh-CN" altLang="zh-CN" sz="2400" dirty="0"/>
              <a:t>表单数据双向绑定</a:t>
            </a:r>
          </a:p>
        </p:txBody>
      </p:sp>
      <p:sp>
        <p:nvSpPr>
          <p:cNvPr id="52227" name="Rectangle 2"/>
          <p:cNvSpPr/>
          <p:nvPr/>
        </p:nvSpPr>
        <p:spPr>
          <a:xfrm>
            <a:off x="971600" y="1137107"/>
            <a:ext cx="7534842" cy="2308324"/>
          </a:xfrm>
          <a:prstGeom prst="rect">
            <a:avLst/>
          </a:prstGeom>
          <a:noFill/>
          <a:ln w="9525">
            <a:noFill/>
          </a:ln>
        </p:spPr>
        <p:txBody>
          <a:bodyPr wrap="square" anchor="ctr" anchorCtr="0">
            <a:spAutoFit/>
          </a:bodyPr>
          <a:lstStyle/>
          <a:p>
            <a:pPr latinLnBrk="1"/>
            <a:r>
              <a:rPr lang="zh-CN" altLang="zh-CN" sz="1200" b="1" dirty="0"/>
              <a:t>双向绑定</a:t>
            </a:r>
            <a:endParaRPr lang="zh-CN" altLang="zh-CN" sz="1200" dirty="0"/>
          </a:p>
          <a:p>
            <a:pPr latinLnBrk="1"/>
            <a:r>
              <a:rPr lang="zh-CN" altLang="zh-CN" sz="1200" dirty="0"/>
              <a:t>数据变，视图变；视图变（在输入框更新），数据变</a:t>
            </a:r>
            <a:r>
              <a:rPr lang="zh-CN" altLang="zh-CN" sz="1200" dirty="0" smtClean="0"/>
              <a:t>。</a:t>
            </a:r>
            <a:endParaRPr lang="en-US" altLang="zh-CN" sz="1200" dirty="0" smtClean="0"/>
          </a:p>
          <a:p>
            <a:pPr latinLnBrk="1"/>
            <a:r>
              <a:rPr lang="en-US" altLang="zh-CN" sz="1200" dirty="0"/>
              <a:t>v-model </a:t>
            </a:r>
            <a:r>
              <a:rPr lang="zh-CN" altLang="zh-CN" sz="1200" dirty="0"/>
              <a:t>指令，用于表单数据双向绑定，针对以下几种表单元素类型：</a:t>
            </a:r>
          </a:p>
          <a:p>
            <a:pPr marL="1085850" lvl="2" indent="-171450" latinLnBrk="1">
              <a:buFont typeface="Arial" panose="020B0604020202020204" pitchFamily="34" charset="0"/>
              <a:buChar char="•"/>
            </a:pPr>
            <a:r>
              <a:rPr lang="en-US" altLang="zh-CN" sz="1200" dirty="0"/>
              <a:t>text </a:t>
            </a:r>
            <a:r>
              <a:rPr lang="zh-CN" altLang="zh-CN" sz="1200" dirty="0"/>
              <a:t>文本</a:t>
            </a:r>
          </a:p>
          <a:p>
            <a:pPr marL="1085850" lvl="2" indent="-171450" latinLnBrk="1">
              <a:buFont typeface="Arial" panose="020B0604020202020204" pitchFamily="34" charset="0"/>
              <a:buChar char="•"/>
            </a:pPr>
            <a:r>
              <a:rPr lang="en-US" altLang="zh-CN" sz="1200" dirty="0"/>
              <a:t>testarea </a:t>
            </a:r>
            <a:r>
              <a:rPr lang="zh-CN" altLang="zh-CN" sz="1200" dirty="0"/>
              <a:t>多行文本</a:t>
            </a:r>
          </a:p>
          <a:p>
            <a:pPr marL="1085850" lvl="2" indent="-171450" latinLnBrk="1">
              <a:buFont typeface="Arial" panose="020B0604020202020204" pitchFamily="34" charset="0"/>
              <a:buChar char="•"/>
            </a:pPr>
            <a:r>
              <a:rPr lang="en-US" altLang="zh-CN" sz="1200" dirty="0"/>
              <a:t>radio </a:t>
            </a:r>
            <a:r>
              <a:rPr lang="zh-CN" altLang="zh-CN" sz="1200" dirty="0"/>
              <a:t>单选框</a:t>
            </a:r>
          </a:p>
          <a:p>
            <a:pPr marL="1085850" lvl="2" indent="-171450" latinLnBrk="1">
              <a:buFont typeface="Arial" panose="020B0604020202020204" pitchFamily="34" charset="0"/>
              <a:buChar char="•"/>
            </a:pPr>
            <a:r>
              <a:rPr lang="en-US" altLang="zh-CN" sz="1200" dirty="0"/>
              <a:t>checkbox </a:t>
            </a:r>
            <a:r>
              <a:rPr lang="zh-CN" altLang="zh-CN" sz="1200" dirty="0"/>
              <a:t>复选框</a:t>
            </a:r>
          </a:p>
          <a:p>
            <a:pPr marL="1085850" lvl="2" indent="-171450" latinLnBrk="1">
              <a:buFont typeface="Arial" panose="020B0604020202020204" pitchFamily="34" charset="0"/>
              <a:buChar char="•"/>
            </a:pPr>
            <a:r>
              <a:rPr lang="en-US" altLang="zh-CN" sz="1200" dirty="0"/>
              <a:t>select </a:t>
            </a:r>
            <a:r>
              <a:rPr lang="zh-CN" altLang="zh-CN" sz="1200" dirty="0"/>
              <a:t>下拉</a:t>
            </a:r>
            <a:r>
              <a:rPr lang="zh-CN" altLang="zh-CN" sz="1200" dirty="0" smtClean="0"/>
              <a:t>框</a:t>
            </a:r>
            <a:endParaRPr lang="en-US" altLang="zh-CN" sz="1200" dirty="0" smtClean="0"/>
          </a:p>
          <a:p>
            <a:pPr lvl="2" latinLnBrk="1"/>
            <a:endParaRPr lang="en-US" altLang="zh-CN" sz="1200" dirty="0" smtClean="0"/>
          </a:p>
          <a:p>
            <a:pPr lvl="2" latinLnBrk="1"/>
            <a:r>
              <a:rPr lang="en-US" altLang="zh-CN" sz="1200" dirty="0" smtClean="0"/>
              <a:t>&lt;input type="text" v-model="name"&gt;</a:t>
            </a:r>
            <a:endParaRPr lang="zh-CN" altLang="zh-CN" sz="1200" dirty="0" smtClean="0"/>
          </a:p>
          <a:p>
            <a:pPr latinLnBrk="1"/>
            <a:r>
              <a:rPr lang="en-US" altLang="zh-CN" sz="1200" dirty="0" smtClean="0"/>
              <a:t>	</a:t>
            </a:r>
            <a:r>
              <a:rPr lang="en-US" altLang="zh-CN" sz="1200" dirty="0"/>
              <a:t> &lt;input type="radio" name="race" value="1" v-model="race"&gt;</a:t>
            </a:r>
            <a:r>
              <a:rPr lang="zh-CN" altLang="zh-CN" sz="1200" dirty="0"/>
              <a:t>汉人</a:t>
            </a:r>
          </a:p>
          <a:p>
            <a:pPr latinLnBrk="1"/>
            <a:r>
              <a:rPr lang="en-US" altLang="zh-CN" sz="1200" dirty="0"/>
              <a:t>           </a:t>
            </a:r>
            <a:r>
              <a:rPr lang="en-US" altLang="zh-CN" sz="1200" dirty="0" smtClean="0"/>
              <a:t>           &lt;</a:t>
            </a:r>
            <a:r>
              <a:rPr lang="en-US" altLang="zh-CN" sz="1200" dirty="0"/>
              <a:t>input type="radio" name="race" value="0" v-model="race"&gt;</a:t>
            </a:r>
            <a:r>
              <a:rPr lang="zh-CN" altLang="zh-CN" sz="1200" dirty="0"/>
              <a:t>契丹</a:t>
            </a:r>
            <a:r>
              <a:rPr lang="zh-CN" altLang="zh-CN" sz="1200" dirty="0" smtClean="0"/>
              <a:t>人</a:t>
            </a:r>
            <a:endParaRPr lang="zh-CN" altLang="zh-CN" sz="1200" dirty="0"/>
          </a:p>
        </p:txBody>
      </p:sp>
    </p:spTree>
    <p:extLst>
      <p:ext uri="{BB962C8B-B14F-4D97-AF65-F5344CB8AC3E}">
        <p14:creationId xmlns:p14="http://schemas.microsoft.com/office/powerpoint/2010/main" val="40648944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3.15 </a:t>
            </a:r>
            <a:r>
              <a:rPr lang="zh-CN" altLang="zh-CN" sz="2400" dirty="0"/>
              <a:t>组件传值</a:t>
            </a:r>
          </a:p>
        </p:txBody>
      </p:sp>
      <p:sp>
        <p:nvSpPr>
          <p:cNvPr id="52227" name="Rectangle 2"/>
          <p:cNvSpPr/>
          <p:nvPr/>
        </p:nvSpPr>
        <p:spPr>
          <a:xfrm>
            <a:off x="971600" y="926600"/>
            <a:ext cx="4608512" cy="3554819"/>
          </a:xfrm>
          <a:prstGeom prst="rect">
            <a:avLst/>
          </a:prstGeom>
          <a:noFill/>
          <a:ln w="9525">
            <a:noFill/>
          </a:ln>
        </p:spPr>
        <p:txBody>
          <a:bodyPr wrap="square" anchor="ctr" anchorCtr="0">
            <a:spAutoFit/>
          </a:bodyPr>
          <a:lstStyle/>
          <a:p>
            <a:pPr latinLnBrk="1"/>
            <a:r>
              <a:rPr lang="zh-CN" altLang="zh-CN" sz="900" dirty="0"/>
              <a:t>组件之间传值，最常见的为父传子、子传</a:t>
            </a:r>
            <a:r>
              <a:rPr lang="zh-CN" altLang="zh-CN" sz="900" dirty="0" smtClean="0"/>
              <a:t>父</a:t>
            </a:r>
            <a:endParaRPr lang="en-US" altLang="zh-CN" sz="900" dirty="0" smtClean="0"/>
          </a:p>
          <a:p>
            <a:pPr latinLnBrk="1"/>
            <a:r>
              <a:rPr lang="zh-CN" altLang="zh-CN" sz="900" dirty="0" smtClean="0"/>
              <a:t>，</a:t>
            </a:r>
            <a:r>
              <a:rPr lang="zh-CN" altLang="zh-CN" sz="900" dirty="0"/>
              <a:t>如图所示描述的是</a:t>
            </a:r>
            <a:r>
              <a:rPr lang="en-US" altLang="zh-CN" sz="900" dirty="0"/>
              <a:t>Vue</a:t>
            </a:r>
            <a:r>
              <a:rPr lang="zh-CN" altLang="zh-CN" sz="900" dirty="0"/>
              <a:t>进行父子组件传值的方式</a:t>
            </a:r>
            <a:r>
              <a:rPr lang="zh-CN" altLang="zh-CN" sz="900" dirty="0" smtClean="0"/>
              <a:t>。</a:t>
            </a:r>
            <a:endParaRPr lang="en-US" altLang="zh-CN" sz="900" dirty="0" smtClean="0"/>
          </a:p>
          <a:p>
            <a:pPr latinLnBrk="1"/>
            <a:endParaRPr lang="en-US" altLang="zh-CN" sz="900" dirty="0"/>
          </a:p>
          <a:p>
            <a:pPr latinLnBrk="1"/>
            <a:r>
              <a:rPr lang="zh-CN" altLang="zh-CN" sz="900" b="1" dirty="0"/>
              <a:t>父组件向子组件传</a:t>
            </a:r>
            <a:r>
              <a:rPr lang="zh-CN" altLang="zh-CN" sz="900" b="1" dirty="0" smtClean="0"/>
              <a:t>值</a:t>
            </a:r>
            <a:endParaRPr lang="en-US" altLang="zh-CN" sz="900" b="1" dirty="0" smtClean="0"/>
          </a:p>
          <a:p>
            <a:pPr latinLnBrk="1"/>
            <a:r>
              <a:rPr lang="zh-CN" altLang="en-US" sz="900" dirty="0"/>
              <a:t>子组</a:t>
            </a:r>
            <a:r>
              <a:rPr lang="zh-CN" altLang="en-US" sz="900" dirty="0" smtClean="0"/>
              <a:t>件：</a:t>
            </a:r>
            <a:endParaRPr lang="en-US" altLang="zh-CN" sz="900" dirty="0" smtClean="0"/>
          </a:p>
          <a:p>
            <a:pPr latinLnBrk="1"/>
            <a:r>
              <a:rPr lang="en-US" altLang="zh-CN" sz="900" dirty="0"/>
              <a:t>&lt;template&gt;</a:t>
            </a:r>
            <a:endParaRPr lang="zh-CN" altLang="zh-CN" sz="900" dirty="0"/>
          </a:p>
          <a:p>
            <a:pPr latinLnBrk="1"/>
            <a:r>
              <a:rPr lang="en-US" altLang="zh-CN" sz="900" dirty="0"/>
              <a:t>  &lt;h3&gt;</a:t>
            </a:r>
            <a:r>
              <a:rPr lang="zh-CN" altLang="zh-CN" sz="900" dirty="0"/>
              <a:t>郭襄的父亲是：</a:t>
            </a:r>
            <a:r>
              <a:rPr lang="en-US" altLang="zh-CN" sz="900" dirty="0"/>
              <a:t>{{ parentName}}</a:t>
            </a:r>
            <a:r>
              <a:rPr lang="zh-CN" altLang="zh-CN" sz="900" dirty="0"/>
              <a:t>，</a:t>
            </a:r>
            <a:r>
              <a:rPr lang="en-US" altLang="zh-CN" sz="900" dirty="0"/>
              <a:t>&lt;/h3&gt;</a:t>
            </a:r>
            <a:endParaRPr lang="zh-CN" altLang="zh-CN" sz="900" dirty="0"/>
          </a:p>
          <a:p>
            <a:pPr latinLnBrk="1"/>
            <a:r>
              <a:rPr lang="en-US" altLang="zh-CN" sz="900" dirty="0"/>
              <a:t>  &lt;h3&gt;</a:t>
            </a:r>
            <a:r>
              <a:rPr lang="zh-CN" altLang="zh-CN" sz="900" dirty="0"/>
              <a:t>他的武功有</a:t>
            </a:r>
            <a:r>
              <a:rPr lang="en-US" altLang="zh-CN" sz="900" dirty="0"/>
              <a:t>{{skill}}&lt;/h3&gt;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["parentName","skill"],</a:t>
            </a:r>
            <a:endParaRPr lang="zh-CN" altLang="zh-CN" sz="900" dirty="0"/>
          </a:p>
          <a:p>
            <a:pPr latinLnBrk="1"/>
            <a:r>
              <a:rPr lang="en-US" altLang="zh-CN" sz="900" dirty="0"/>
              <a:t>};</a:t>
            </a:r>
            <a:endParaRPr lang="zh-CN" altLang="zh-CN" sz="900" dirty="0"/>
          </a:p>
          <a:p>
            <a:pPr latinLnBrk="1"/>
            <a:r>
              <a:rPr lang="en-US" altLang="zh-CN" sz="900" dirty="0"/>
              <a:t>&lt;/script&gt;</a:t>
            </a:r>
            <a:endParaRPr lang="zh-CN" altLang="zh-CN" sz="900" dirty="0"/>
          </a:p>
          <a:p>
            <a:pPr latinLnBrk="1"/>
            <a:endParaRPr lang="en-US" altLang="zh-CN" sz="900" dirty="0" smtClean="0"/>
          </a:p>
          <a:p>
            <a:pPr latinLnBrk="1"/>
            <a:r>
              <a:rPr lang="zh-CN" altLang="en-US" sz="900" dirty="0"/>
              <a:t>父组</a:t>
            </a:r>
            <a:r>
              <a:rPr lang="zh-CN" altLang="en-US" sz="900" dirty="0" smtClean="0"/>
              <a:t>件：</a:t>
            </a:r>
            <a:endParaRPr lang="en-US" altLang="zh-CN" sz="900" dirty="0" smtClean="0"/>
          </a:p>
          <a:p>
            <a:pPr latinLnBrk="1"/>
            <a:r>
              <a:rPr lang="en-US" altLang="zh-CN" sz="900" dirty="0"/>
              <a:t> &lt;Son :parentName="name" :skill="skill"&gt;&lt;/Son</a:t>
            </a:r>
            <a:r>
              <a:rPr lang="en-US" altLang="zh-CN" sz="900" dirty="0" smtClean="0"/>
              <a:t>&gt;</a:t>
            </a:r>
          </a:p>
          <a:p>
            <a:pPr latinLnBrk="1"/>
            <a:endParaRPr lang="en-US" altLang="zh-CN" sz="900" dirty="0" smtClean="0"/>
          </a:p>
          <a:p>
            <a:pPr latinLnBrk="1"/>
            <a:r>
              <a:rPr lang="zh-CN" altLang="zh-CN" sz="900" b="1" dirty="0"/>
              <a:t>子组件向父组件传值</a:t>
            </a:r>
          </a:p>
          <a:p>
            <a:pPr latinLnBrk="1"/>
            <a:r>
              <a:rPr lang="zh-CN" altLang="zh-CN" sz="900" dirty="0"/>
              <a:t>原理：父组件将方法的引用，传递到子组件内部，子组件在内部调用父组件传递过来的方法，同时把要发送给父组件的数据，在调用方法的时候当作参数传递进去。</a:t>
            </a:r>
          </a:p>
          <a:p>
            <a:pPr latinLnBrk="1"/>
            <a:r>
              <a:rPr lang="zh-CN" altLang="en-US" sz="900" dirty="0" smtClean="0"/>
              <a:t>父组件：</a:t>
            </a:r>
            <a:endParaRPr lang="en-US" altLang="zh-CN" sz="900" dirty="0" smtClean="0"/>
          </a:p>
          <a:p>
            <a:pPr latinLnBrk="1"/>
            <a:r>
              <a:rPr lang="en-US" altLang="zh-CN" sz="900" dirty="0"/>
              <a:t>&lt;Son :parentName="name" :skill="skill" @func="show"&gt;&lt;/Son</a:t>
            </a:r>
            <a:r>
              <a:rPr lang="en-US" altLang="zh-CN" sz="900" dirty="0" smtClean="0"/>
              <a:t>&gt;</a:t>
            </a:r>
          </a:p>
          <a:p>
            <a:pPr latinLnBrk="1"/>
            <a:r>
              <a:rPr lang="zh-CN" altLang="en-US" sz="900" dirty="0" smtClean="0"/>
              <a:t>子组件</a:t>
            </a:r>
            <a:r>
              <a:rPr lang="en-US" altLang="zh-CN" sz="900" dirty="0" smtClean="0"/>
              <a:t>Son</a:t>
            </a:r>
            <a:r>
              <a:rPr lang="zh-CN" altLang="en-US" sz="900" dirty="0" smtClean="0"/>
              <a:t>：</a:t>
            </a:r>
            <a:endParaRPr lang="en-US" altLang="zh-CN" sz="900" dirty="0" smtClean="0"/>
          </a:p>
          <a:p>
            <a:pPr latinLnBrk="1"/>
            <a:r>
              <a:rPr lang="en-US" altLang="zh-CN" sz="900" dirty="0"/>
              <a:t> this.$emit("func", this.sonMsg);</a:t>
            </a:r>
            <a:endParaRPr lang="zh-CN" altLang="zh-CN" sz="900" dirty="0"/>
          </a:p>
        </p:txBody>
      </p:sp>
      <p:pic>
        <p:nvPicPr>
          <p:cNvPr id="4" name="图片 3" descr="https://upload-images.jianshu.io/upload_images/13341631-cb2bbed4c7ccb92d.png%21web?imageMogr2/auto-orient/strip%7CimageView2/2/w/539"/>
          <p:cNvPicPr/>
          <p:nvPr/>
        </p:nvPicPr>
        <p:blipFill>
          <a:blip r:embed="rId3">
            <a:extLst>
              <a:ext uri="{28A0092B-C50C-407E-A947-70E740481C1C}">
                <a14:useLocalDpi xmlns:a14="http://schemas.microsoft.com/office/drawing/2010/main" val="0"/>
              </a:ext>
            </a:extLst>
          </a:blip>
          <a:srcRect/>
          <a:stretch>
            <a:fillRect/>
          </a:stretch>
        </p:blipFill>
        <p:spPr>
          <a:xfrm>
            <a:off x="5508104" y="1091949"/>
            <a:ext cx="2900045" cy="2404745"/>
          </a:xfrm>
          <a:prstGeom prst="rect">
            <a:avLst/>
          </a:prstGeom>
          <a:noFill/>
          <a:ln>
            <a:noFill/>
          </a:ln>
        </p:spPr>
      </p:pic>
    </p:spTree>
    <p:extLst>
      <p:ext uri="{BB962C8B-B14F-4D97-AF65-F5344CB8AC3E}">
        <p14:creationId xmlns:p14="http://schemas.microsoft.com/office/powerpoint/2010/main" val="7034392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标题</a:t>
            </a:r>
            <a:endParaRPr lang="zh-CN" altLang="zh-CN" sz="2400" dirty="0"/>
          </a:p>
        </p:txBody>
      </p:sp>
      <p:sp>
        <p:nvSpPr>
          <p:cNvPr id="52227" name="Rectangle 2"/>
          <p:cNvSpPr/>
          <p:nvPr/>
        </p:nvSpPr>
        <p:spPr>
          <a:xfrm>
            <a:off x="971600" y="2588593"/>
            <a:ext cx="4608512" cy="230832"/>
          </a:xfrm>
          <a:prstGeom prst="rect">
            <a:avLst/>
          </a:prstGeom>
          <a:noFill/>
          <a:ln w="9525">
            <a:noFill/>
          </a:ln>
        </p:spPr>
        <p:txBody>
          <a:bodyPr wrap="square" anchor="ctr" anchorCtr="0">
            <a:spAutoFit/>
          </a:bodyPr>
          <a:lstStyle/>
          <a:p>
            <a:pPr latinLnBrk="1"/>
            <a:r>
              <a:rPr lang="zh-CN" altLang="en-US" sz="900" dirty="0" smtClean="0"/>
              <a:t>内容</a:t>
            </a:r>
            <a:endParaRPr lang="zh-CN" altLang="zh-CN" sz="900" dirty="0"/>
          </a:p>
        </p:txBody>
      </p:sp>
    </p:spTree>
    <p:extLst>
      <p:ext uri="{BB962C8B-B14F-4D97-AF65-F5344CB8AC3E}">
        <p14:creationId xmlns:p14="http://schemas.microsoft.com/office/powerpoint/2010/main" val="32351602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en-US" dirty="0"/>
              <a:t>结束</a:t>
            </a:r>
            <a:endParaRPr lang="zh-CN" altLang="zh-CN" dirty="0"/>
          </a:p>
        </p:txBody>
      </p:sp>
      <p:sp>
        <p:nvSpPr>
          <p:cNvPr id="259075" name="Rectangle 2"/>
          <p:cNvSpPr/>
          <p:nvPr/>
        </p:nvSpPr>
        <p:spPr>
          <a:xfrm>
            <a:off x="755650" y="2355850"/>
            <a:ext cx="7186613" cy="276225"/>
          </a:xfrm>
          <a:prstGeom prst="rect">
            <a:avLst/>
          </a:prstGeom>
          <a:noFill/>
          <a:ln w="9525">
            <a:noFill/>
          </a:ln>
        </p:spPr>
        <p:txBody>
          <a:bodyPr anchor="ctr" anchorCtr="0">
            <a:spAutoFit/>
          </a:bodyPr>
          <a:lstStyle/>
          <a:p>
            <a:pPr indent="266700" algn="ctr"/>
            <a:r>
              <a:rPr lang="en-US" altLang="zh-CN" sz="1200" dirty="0">
                <a:latin typeface="Arial" panose="020B0604020202020204" pitchFamily="34" charset="0"/>
              </a:rPr>
              <a:t>THANKS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27088" y="1004412"/>
            <a:ext cx="6829425" cy="341249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1.2.2 npm</a:t>
            </a:r>
            <a:endParaRPr lang="en-US" altLang="zh-CN" sz="1400" dirty="0"/>
          </a:p>
          <a:p>
            <a:pPr marL="0" lvl="0" indent="0">
              <a:buNone/>
            </a:pPr>
            <a:r>
              <a:rPr lang="en-US" altLang="zh-CN" sz="1200" dirty="0"/>
              <a:t>1. npm</a:t>
            </a:r>
          </a:p>
          <a:p>
            <a:pPr marL="942975" lvl="1" indent="-171450"/>
            <a:r>
              <a:rPr sz="1200" b="0" dirty="0"/>
              <a:t>npm是node.js下的包管理器。node.js中自带了npm，安装完node.js之后，在控制台运行命令npm -v可查看npm版本，运行结果如下所示：</a:t>
            </a:r>
          </a:p>
          <a:p>
            <a:pPr marL="942975" lvl="1" indent="-171450"/>
            <a:r>
              <a:rPr sz="1200" b="0" dirty="0"/>
              <a:t>C:\Users\zouqi&gt;npm -v</a:t>
            </a:r>
          </a:p>
          <a:p>
            <a:pPr marL="942975" lvl="1" indent="-171450"/>
            <a:r>
              <a:rPr sz="1200" b="0" dirty="0"/>
              <a:t>6.11.2</a:t>
            </a:r>
          </a:p>
          <a:p>
            <a:pPr marL="0" lvl="0" indent="0">
              <a:buNone/>
            </a:pPr>
            <a:r>
              <a:rPr lang="en-US" altLang="zh-CN" sz="1200" dirty="0"/>
              <a:t>2.</a:t>
            </a:r>
            <a:r>
              <a:rPr lang="zh-CN" altLang="en-US" sz="1200" dirty="0"/>
              <a:t>使用淘宝镜像</a:t>
            </a:r>
            <a:endParaRPr lang="en-US" altLang="zh-CN" sz="1200" dirty="0"/>
          </a:p>
          <a:p>
            <a:pPr marL="942975" lvl="1" indent="-171450"/>
            <a:r>
              <a:rPr sz="1200" b="0" dirty="0"/>
              <a:t>可直接在命令行设置：npm config set registry https://registry.npm.taobao.org</a:t>
            </a:r>
          </a:p>
          <a:p>
            <a:pPr marL="942975" lvl="1" indent="-171450"/>
            <a:r>
              <a:rPr sz="1200" b="0" dirty="0"/>
              <a:t>配置后可通过执行npm config get registry命令来验证是否设置成功。</a:t>
            </a:r>
          </a:p>
          <a:p>
            <a:pPr marL="942975" lvl="1" indent="-171450"/>
            <a:r>
              <a:rPr sz="1200" b="0" dirty="0"/>
              <a:t>如果看到运行结果是：</a:t>
            </a:r>
          </a:p>
          <a:p>
            <a:pPr marL="942975" lvl="1" indent="-171450"/>
            <a:r>
              <a:rPr sz="1200" b="0" dirty="0"/>
              <a:t>C:\Users\zouqi&gt;npm config get registry</a:t>
            </a:r>
          </a:p>
          <a:p>
            <a:pPr marL="942975" lvl="1" indent="-171450"/>
            <a:r>
              <a:rPr sz="1200" b="0" dirty="0"/>
              <a:t>https://registry.npm.taobao.org/</a:t>
            </a:r>
          </a:p>
          <a:p>
            <a:pPr marL="942975" lvl="1" indent="-171450"/>
            <a:r>
              <a:rPr lang="zh-CN" sz="1200" b="0" dirty="0"/>
              <a:t>说明我们已经将npm的镜像改为了淘宝镜像，此后当我们使用npm装包时，将会从淘宝的服务器上下载文件而不是直接从npm官网下载了。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8843" y="1207929"/>
            <a:ext cx="6829425" cy="3469005"/>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1.2.3 npm install --save 、--save-dev 、-D、-S、-g 的区别</a:t>
            </a:r>
            <a:endParaRPr lang="zh-CN" altLang="zh-CN" sz="1400" b="0" dirty="0"/>
          </a:p>
          <a:p>
            <a:pPr marL="171450" lvl="0" indent="-171450"/>
            <a:r>
              <a:rPr lang="zh-CN" altLang="zh-CN" sz="1200" b="0" dirty="0"/>
              <a:t>i是install的简写，-S是--save的简写，-D是--save-dev的简写。</a:t>
            </a:r>
          </a:p>
          <a:p>
            <a:pPr marL="171450" lvl="0" indent="-171450"/>
            <a:r>
              <a:rPr lang="zh-CN" altLang="zh-CN" sz="1200" b="0" dirty="0"/>
              <a:t>--save和--save-dev表面上的区别是--save 会把依赖包名称添加到 package.json 文件 dependencies 节点下，---save-dev 则是添加到 package.json 文件 devDependencies 节点下。</a:t>
            </a:r>
          </a:p>
          <a:p>
            <a:pPr marL="171450" lvl="0" indent="-171450"/>
            <a:r>
              <a:rPr lang="zh-CN" altLang="zh-CN" sz="1200" b="0" dirty="0"/>
              <a:t>dependencies是运行时依赖，devDependencies是开发时的依赖。</a:t>
            </a:r>
          </a:p>
          <a:p>
            <a:pPr marL="171450" lvl="0" indent="-171450"/>
            <a:r>
              <a:rPr lang="zh-CN" altLang="zh-CN" sz="1200" b="0" dirty="0"/>
              <a:t>devDependencies 下列出的模块，是我们开发时用的，比如我们安装 style-loader 和css-loader 时，我们采用的是 “npm i style-loader css-loader -D ”命令安装，因为我们在发布后用不到它，我们只是在开发时才用到它。</a:t>
            </a:r>
          </a:p>
          <a:p>
            <a:pPr marL="171450" lvl="0" indent="-171450"/>
            <a:r>
              <a:rPr lang="zh-CN" altLang="zh-CN" sz="1200" b="0" dirty="0"/>
              <a:t>dependencies 下的模块，则是我们发布后还需要依赖的模块，譬如像jQuery库，我们在开发完后后肯定还要依赖它们，否则就运行不了，所以我们采用的是：“npm i jquery -S”。</a:t>
            </a:r>
          </a:p>
          <a:p>
            <a:pPr marL="171450" lvl="0" indent="-171450"/>
            <a:r>
              <a:rPr lang="zh-CN" altLang="zh-CN" sz="1200" b="0" dirty="0"/>
              <a:t>npm install -g moduleName 命令：</a:t>
            </a:r>
          </a:p>
          <a:p>
            <a:pPr marL="628650" lvl="1" indent="-171450"/>
            <a:r>
              <a:rPr lang="zh-CN" altLang="zh-CN" sz="1200" b="0" dirty="0"/>
              <a:t>安装模块到全局，不会在项目node_modules目录中保存模块包。</a:t>
            </a:r>
          </a:p>
          <a:p>
            <a:pPr marL="628650" lvl="1" indent="-171450"/>
            <a:r>
              <a:rPr lang="zh-CN" altLang="zh-CN" sz="1200" b="0" dirty="0"/>
              <a:t>不会将模块依赖写入devDependencies或dependencies 节点。 </a:t>
            </a:r>
          </a:p>
          <a:p>
            <a:pPr marL="628650" lvl="1" indent="-171450"/>
            <a:r>
              <a:rPr lang="zh-CN" altLang="zh-CN" sz="1200" b="0" dirty="0"/>
              <a:t>运行 npm install 初始化项目时不会下载模块。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9160" y="1063625"/>
            <a:ext cx="6644005" cy="1607185"/>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1.2.4 yarn</a:t>
            </a:r>
            <a:endParaRPr lang="zh-CN" altLang="en-US" sz="1400" b="0" dirty="0"/>
          </a:p>
          <a:p>
            <a:pPr marL="171450" lvl="0" indent="-171450"/>
            <a:r>
              <a:rPr lang="zh-CN" altLang="en-US" sz="1200" b="0" dirty="0"/>
              <a:t>yarn和npm一样是一款快速、可靠、安全的依赖管理工具，其中文文档： https://yarn.bootcss.com/。</a:t>
            </a:r>
          </a:p>
          <a:p>
            <a:pPr marL="171450" lvl="0" indent="-171450" algn="l">
              <a:buClrTx/>
              <a:buSzTx/>
            </a:pPr>
            <a:r>
              <a:rPr lang="zh-CN" altLang="en-US" sz="1200" b="0" dirty="0">
                <a:sym typeface="+mn-ea"/>
              </a:rPr>
              <a:t>yarn 缓存了每个下载过的包，所以再次使用时无需重复下载。 同时利用并行下载以达到最大化资源利用率，因此安装速度更快。</a:t>
            </a:r>
          </a:p>
          <a:p>
            <a:pPr marL="171450" lvl="0" indent="-171450" algn="l">
              <a:buClrTx/>
              <a:buSzTx/>
            </a:pPr>
            <a:endParaRPr lang="zh-CN" altLang="en-US" sz="1200" b="0" dirty="0">
              <a:sym typeface="+mn-ea"/>
            </a:endParaRPr>
          </a:p>
          <a:p>
            <a:pPr marL="171450" lvl="0" indent="-171450" algn="l">
              <a:buClrTx/>
              <a:buSzTx/>
            </a:pPr>
            <a:r>
              <a:rPr lang="zh-CN" altLang="en-US" sz="1200" b="0" dirty="0">
                <a:sym typeface="+mn-ea"/>
              </a:rPr>
              <a:t>yarn可以直接通过npm来安装：npm i yarn -g。</a:t>
            </a:r>
            <a:endParaRPr lang="zh-CN" altLang="en-US" sz="1200" b="0" dirty="0"/>
          </a:p>
        </p:txBody>
      </p:sp>
      <p:sp>
        <p:nvSpPr>
          <p:cNvPr id="3" name="文本框 2"/>
          <p:cNvSpPr txBox="1"/>
          <p:nvPr/>
        </p:nvSpPr>
        <p:spPr>
          <a:xfrm>
            <a:off x="1115695" y="2558415"/>
            <a:ext cx="5080000" cy="229870"/>
          </a:xfrm>
          <a:prstGeom prst="rect">
            <a:avLst/>
          </a:prstGeom>
          <a:noFill/>
          <a:ln w="9525">
            <a:noFill/>
          </a:ln>
        </p:spPr>
        <p:txBody>
          <a:bodyPr>
            <a:spAutoFit/>
          </a:bodyPr>
          <a:lstStyle/>
          <a:p>
            <a:pPr indent="266700" algn="ctr"/>
            <a:r>
              <a:rPr lang="zh-CN" sz="900">
                <a:solidFill>
                  <a:srgbClr val="000000"/>
                </a:solidFill>
                <a:latin typeface="Arial" panose="020B0604020202020204" pitchFamily="34" charset="0"/>
                <a:ea typeface="黑体" panose="02010609060101010101" charset="-122"/>
              </a:rPr>
              <a:t>表</a:t>
            </a:r>
            <a:r>
              <a:rPr lang="en-US" sz="900">
                <a:solidFill>
                  <a:srgbClr val="000000"/>
                </a:solidFill>
                <a:latin typeface="Arial" panose="020B0604020202020204" pitchFamily="34" charset="0"/>
                <a:ea typeface="黑体" panose="02010609060101010101" charset="-122"/>
              </a:rPr>
              <a:t>1</a:t>
            </a:r>
            <a:r>
              <a:rPr lang="en-US" sz="900">
                <a:solidFill>
                  <a:srgbClr val="000000"/>
                </a:solidFill>
                <a:latin typeface="Arial" panose="020B0604020202020204" pitchFamily="34" charset="0"/>
                <a:ea typeface="黑体" panose="02010609060101010101" charset="-122"/>
                <a:cs typeface="宋体" panose="02010600030101010101" pitchFamily="2" charset="-122"/>
              </a:rPr>
              <a:t>.1 </a:t>
            </a:r>
            <a:r>
              <a:rPr lang="en-US" sz="900">
                <a:solidFill>
                  <a:srgbClr val="000000"/>
                </a:solidFill>
                <a:latin typeface="Arial" panose="020B0604020202020204" pitchFamily="34" charset="0"/>
                <a:ea typeface="黑体" panose="02010609060101010101" charset="-122"/>
              </a:rPr>
              <a:t>yarn</a:t>
            </a:r>
            <a:r>
              <a:rPr lang="zh-CN" sz="900">
                <a:solidFill>
                  <a:srgbClr val="000000"/>
                </a:solidFill>
                <a:latin typeface="Arial" panose="020B0604020202020204" pitchFamily="34" charset="0"/>
                <a:ea typeface="黑体" panose="02010609060101010101" charset="-122"/>
              </a:rPr>
              <a:t>和</a:t>
            </a:r>
            <a:r>
              <a:rPr lang="en-US" sz="900">
                <a:solidFill>
                  <a:srgbClr val="000000"/>
                </a:solidFill>
                <a:latin typeface="Arial" panose="020B0604020202020204" pitchFamily="34" charset="0"/>
                <a:ea typeface="黑体" panose="02010609060101010101" charset="-122"/>
              </a:rPr>
              <a:t>npm</a:t>
            </a:r>
            <a:r>
              <a:rPr lang="zh-CN" sz="900">
                <a:solidFill>
                  <a:srgbClr val="000000"/>
                </a:solidFill>
                <a:latin typeface="Arial" panose="020B0604020202020204" pitchFamily="34" charset="0"/>
                <a:ea typeface="黑体" panose="02010609060101010101" charset="-122"/>
              </a:rPr>
              <a:t>的语法对比</a:t>
            </a:r>
            <a:endParaRPr lang="zh-CN" altLang="en-US"/>
          </a:p>
        </p:txBody>
      </p:sp>
      <p:graphicFrame>
        <p:nvGraphicFramePr>
          <p:cNvPr id="4" name="表格 3"/>
          <p:cNvGraphicFramePr/>
          <p:nvPr>
            <p:custDataLst>
              <p:tags r:id="rId1"/>
            </p:custDataLst>
          </p:nvPr>
        </p:nvGraphicFramePr>
        <p:xfrm>
          <a:off x="1115695" y="2788285"/>
          <a:ext cx="5076825" cy="1783080"/>
        </p:xfrm>
        <a:graphic>
          <a:graphicData uri="http://schemas.openxmlformats.org/drawingml/2006/table">
            <a:tbl>
              <a:tblPr firstRow="1" bandRow="1">
                <a:tableStyleId>{5940675A-B579-460E-94D1-54222C63F5DA}</a:tableStyleId>
              </a:tblPr>
              <a:tblGrid>
                <a:gridCol w="1728788"/>
                <a:gridCol w="1573212"/>
                <a:gridCol w="1774825"/>
              </a:tblGrid>
              <a:tr h="0">
                <a:tc>
                  <a:txBody>
                    <a:bodyPr/>
                    <a:lstStyle/>
                    <a:p>
                      <a:pPr indent="0">
                        <a:buNone/>
                      </a:pPr>
                      <a:r>
                        <a:rPr lang="en-US" sz="900" b="0">
                          <a:solidFill>
                            <a:srgbClr val="FFFFFF"/>
                          </a:solidFill>
                          <a:latin typeface="Arial" panose="020B0604020202020204" pitchFamily="34" charset="0"/>
                          <a:cs typeface="Arial" panose="020B0604020202020204" pitchFamily="34" charset="0"/>
                        </a:rPr>
                        <a:t>yarn</a:t>
                      </a:r>
                      <a:endParaRPr lang="en-US" altLang="en-US" sz="900" b="0">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npm</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初始化项目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install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安装项目全部依赖</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本地安装，就是安装到当前命令行下的目录中，但不会记录在package.json中，npm install时不会自动安装此依赖</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global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-g</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添加</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全局</a:t>
                      </a:r>
                      <a:r>
                        <a:rPr lang="en-US" sz="900" b="0">
                          <a:solidFill>
                            <a:srgbClr val="000000"/>
                          </a:solidFill>
                          <a:latin typeface="Calibri" panose="020F0502020204030204" pitchFamily="34" charset="0"/>
                          <a:cs typeface="Calibri" panose="020F0502020204030204" pitchFamily="34" charset="0"/>
                        </a:rPr>
                        <a:t>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--save</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 --dev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将依赖项添加到devdependencies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remove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uninstall xx --savenpm uninstall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移除依赖包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运行项目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a:p>
            <a:pPr marL="0" lvl="1" indent="0" eaLnBrk="1" hangingPunct="1">
              <a:spcBef>
                <a:spcPct val="20000"/>
              </a:spcBef>
              <a:buClr>
                <a:srgbClr val="000000"/>
              </a:buClr>
              <a:buFont typeface="Times New Roman" panose="02020603050405020304" pitchFamily="18" charset="0"/>
              <a:buNone/>
            </a:pPr>
            <a:endParaRPr altLang="zh-CN" dirty="0"/>
          </a:p>
        </p:txBody>
      </p:sp>
      <p:sp>
        <p:nvSpPr>
          <p:cNvPr id="7173" name="Rectangle 5"/>
          <p:cNvSpPr/>
          <p:nvPr/>
        </p:nvSpPr>
        <p:spPr>
          <a:xfrm>
            <a:off x="900113" y="1136015"/>
            <a:ext cx="6829425" cy="80391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1.2.5 全局安装 TypeScript</a:t>
            </a:r>
            <a:endParaRPr altLang="zh-CN" sz="1400" dirty="0"/>
          </a:p>
          <a:p>
            <a:pPr marL="171450" lvl="0" indent="-171450"/>
            <a:r>
              <a:rPr lang="zh-CN" altLang="en-US" sz="1200" b="0" dirty="0"/>
              <a:t>在CMD控制台中运行如下命令：</a:t>
            </a:r>
          </a:p>
          <a:p>
            <a:pPr marL="171450" lvl="0" indent="-171450"/>
            <a:r>
              <a:rPr lang="zh-CN" altLang="en-US" sz="1200" b="0" dirty="0"/>
              <a:t>npm install -g typescript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056437"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t>1.3 第一个 TypeScript 程序</a:t>
            </a:r>
          </a:p>
        </p:txBody>
      </p:sp>
      <p:sp>
        <p:nvSpPr>
          <p:cNvPr id="7173" name="Rectangle 5"/>
          <p:cNvSpPr>
            <a:spLocks noChangeArrowheads="1"/>
          </p:cNvSpPr>
          <p:nvPr/>
        </p:nvSpPr>
        <p:spPr bwMode="auto">
          <a:xfrm>
            <a:off x="827088" y="1184117"/>
            <a:ext cx="6829425" cy="1735455"/>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1.3.1 ts和js的区别</a:t>
            </a: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在 js中的变量本身是没有类型的，变量可以接受任意不同类型的值，同时可以访问任意属性，属性不存在无非是返回 undefined。</a:t>
            </a: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ts做的事情就是给变量加上类型限制:</a:t>
            </a: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限制在变量赋值的时候必须提供类型匹配的值</a:t>
            </a: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限制变量只能访问所绑定的类型中存在的属性和方法</a:t>
            </a:r>
          </a:p>
        </p:txBody>
      </p:sp>
      <p:sp>
        <p:nvSpPr>
          <p:cNvPr id="100" name="文本框 99"/>
          <p:cNvSpPr txBox="1"/>
          <p:nvPr/>
        </p:nvSpPr>
        <p:spPr>
          <a:xfrm>
            <a:off x="3851910" y="2787650"/>
            <a:ext cx="5080000" cy="2192020"/>
          </a:xfrm>
          <a:prstGeom prst="rect">
            <a:avLst/>
          </a:prstGeom>
          <a:noFill/>
          <a:ln w="9525">
            <a:noFill/>
          </a:ln>
        </p:spPr>
        <p:txBody>
          <a:bodyPr>
            <a:spAutoFit/>
          </a:bodyPr>
          <a:lstStyle/>
          <a:p>
            <a:pPr indent="266700"/>
            <a:endParaRPr lang="en-US" sz="1050">
              <a:solidFill>
                <a:srgbClr val="333333"/>
              </a:solidFill>
              <a:latin typeface="Consolas" panose="020B0609020204030204" charset="0"/>
              <a:ea typeface="宋体" panose="02010600030101010101" pitchFamily="2" charset="-122"/>
            </a:endParaRPr>
          </a:p>
          <a:p>
            <a:pPr indent="266700"/>
            <a:r>
              <a:rPr lang="en-US" sz="1050">
                <a:solidFill>
                  <a:srgbClr val="33333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var</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D33682"/>
                </a:solidFill>
                <a:latin typeface="Consolas" panose="020B0609020204030204" charset="0"/>
                <a:ea typeface="宋体" panose="02010600030101010101" pitchFamily="2" charset="-122"/>
              </a:rPr>
              <a:t>33</a:t>
            </a:r>
            <a:r>
              <a:rPr lang="en-US" sz="1050">
                <a:solidFill>
                  <a:srgbClr val="657B83"/>
                </a:solidFill>
                <a:latin typeface="Consolas" panose="020B0609020204030204" charset="0"/>
                <a:ea typeface="宋体" panose="02010600030101010101" pitchFamily="2" charset="-122"/>
              </a:rPr>
              <a:t>;</a:t>
            </a: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"number"</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2AA198"/>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葵花宝典</a:t>
            </a:r>
            <a:r>
              <a:rPr lang="en-US" sz="1050">
                <a:solidFill>
                  <a:srgbClr val="2AA198"/>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"string"</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 name: </a:t>
            </a:r>
            <a:r>
              <a:rPr lang="zh-CN" sz="1050">
                <a:solidFill>
                  <a:srgbClr val="2AA198"/>
                </a:solidFill>
                <a:ea typeface="宋体" panose="02010600030101010101" pitchFamily="2" charset="-122"/>
              </a:rPr>
              <a:t>'东方不败'</a:t>
            </a:r>
            <a:r>
              <a:rPr lang="en-US" sz="1050">
                <a:solidFill>
                  <a:srgbClr val="657B83"/>
                </a:solidFill>
                <a:latin typeface="Consolas" panose="020B0609020204030204" charset="0"/>
                <a:ea typeface="宋体" panose="02010600030101010101" pitchFamily="2" charset="-122"/>
              </a:rPr>
              <a:t> }</a:t>
            </a: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function</a:t>
            </a:r>
            <a:r>
              <a:rPr lang="en-US" sz="1050">
                <a:solidFill>
                  <a:srgbClr val="657B83"/>
                </a:solidFill>
                <a:latin typeface="Consolas" panose="020B0609020204030204" charset="0"/>
                <a:ea typeface="宋体" panose="02010600030101010101" pitchFamily="2" charset="-122"/>
              </a:rPr>
              <a:t> () {</a:t>
            </a: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'人生自古谁无种，留取丹心断命根'</a:t>
            </a:r>
            <a:r>
              <a:rPr lang="en-US" sz="1050">
                <a:solidFill>
                  <a:srgbClr val="657B83"/>
                </a:solidFill>
                <a:latin typeface="Consolas" panose="020B0609020204030204" charset="0"/>
                <a:ea typeface="宋体" panose="02010600030101010101" pitchFamily="2" charset="-122"/>
              </a:rPr>
              <a:t>)</a:t>
            </a:r>
          </a:p>
          <a:p>
            <a:pPr indent="266700"/>
            <a:r>
              <a:rPr lang="en-US" sz="1050">
                <a:solidFill>
                  <a:srgbClr val="657B83"/>
                </a:solidFill>
                <a:latin typeface="Consolas" panose="020B0609020204030204" charset="0"/>
                <a:ea typeface="宋体" panose="02010600030101010101" pitchFamily="2" charset="-122"/>
              </a:rPr>
              <a:t>        }</a:t>
            </a: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//ƒ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xx</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undefined</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M3MzBlNmUzY2RmYjkxOWMzOWRlNDRmMWYwZjlmZTA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919,&quot;width&quot;:391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87d687a-bcaa-4b59-890e-3ec63919cdf2}"/>
</p:tagLst>
</file>

<file path=ppt/theme/theme1.xml><?xml version="1.0" encoding="utf-8"?>
<a:theme xmlns:a="http://schemas.openxmlformats.org/drawingml/2006/main" name="app稳定性测试">
  <a:themeElements>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app稳定性测试">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lnDef>
  </a:objectDefaults>
  <a:extraClrSchemeLst>
    <a:extraClrScheme>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4292</Words>
  <Application>Microsoft Office PowerPoint</Application>
  <PresentationFormat>全屏显示(16:9)</PresentationFormat>
  <Paragraphs>767</Paragraphs>
  <Slides>49</Slides>
  <Notes>49</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app稳定性测试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DELL</cp:lastModifiedBy>
  <cp:revision>353</cp:revision>
  <dcterms:created xsi:type="dcterms:W3CDTF">2016-06-12T04:01:00Z</dcterms:created>
  <dcterms:modified xsi:type="dcterms:W3CDTF">2022-09-08T13:39:06Z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E064FC8D37124004A984C8CB77DD665C</vt:lpwstr>
  </property>
  <property fmtid="{D5CDD505-2E9C-101B-9397-08002B2CF9AE}" pid="3" name="KSOProductBuildVer">
    <vt:lpwstr>2052-11.1.0.12313</vt:lpwstr>
  </property>
</Properties>
</file>